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8"/>
  </p:notesMasterIdLst>
  <p:handoutMasterIdLst>
    <p:handoutMasterId r:id="rId69"/>
  </p:handoutMasterIdLst>
  <p:sldIdLst>
    <p:sldId id="2241" r:id="rId2"/>
    <p:sldId id="2268" r:id="rId3"/>
    <p:sldId id="2417" r:id="rId4"/>
    <p:sldId id="2262" r:id="rId5"/>
    <p:sldId id="2247" r:id="rId6"/>
    <p:sldId id="2415" r:id="rId7"/>
    <p:sldId id="2489" r:id="rId8"/>
    <p:sldId id="2438" r:id="rId9"/>
    <p:sldId id="2418" r:id="rId10"/>
    <p:sldId id="2419" r:id="rId11"/>
    <p:sldId id="2421" r:id="rId12"/>
    <p:sldId id="2423" r:id="rId13"/>
    <p:sldId id="2420" r:id="rId14"/>
    <p:sldId id="2424" r:id="rId15"/>
    <p:sldId id="2425" r:id="rId16"/>
    <p:sldId id="2426" r:id="rId17"/>
    <p:sldId id="2427" r:id="rId18"/>
    <p:sldId id="2430" r:id="rId19"/>
    <p:sldId id="2431" r:id="rId20"/>
    <p:sldId id="2428" r:id="rId21"/>
    <p:sldId id="2432" r:id="rId22"/>
    <p:sldId id="2433" r:id="rId23"/>
    <p:sldId id="2434" r:id="rId24"/>
    <p:sldId id="2472" r:id="rId25"/>
    <p:sldId id="2451" r:id="rId26"/>
    <p:sldId id="2450" r:id="rId27"/>
    <p:sldId id="2453" r:id="rId28"/>
    <p:sldId id="2456" r:id="rId29"/>
    <p:sldId id="2454" r:id="rId30"/>
    <p:sldId id="2457" r:id="rId31"/>
    <p:sldId id="2486" r:id="rId32"/>
    <p:sldId id="2458" r:id="rId33"/>
    <p:sldId id="2459" r:id="rId34"/>
    <p:sldId id="2463" r:id="rId35"/>
    <p:sldId id="2460" r:id="rId36"/>
    <p:sldId id="2464" r:id="rId37"/>
    <p:sldId id="2465" r:id="rId38"/>
    <p:sldId id="2466" r:id="rId39"/>
    <p:sldId id="2467" r:id="rId40"/>
    <p:sldId id="2468" r:id="rId41"/>
    <p:sldId id="2469" r:id="rId42"/>
    <p:sldId id="2437" r:id="rId43"/>
    <p:sldId id="2444" r:id="rId44"/>
    <p:sldId id="2487" r:id="rId45"/>
    <p:sldId id="2488" r:id="rId46"/>
    <p:sldId id="2436" r:id="rId47"/>
    <p:sldId id="2485" r:id="rId48"/>
    <p:sldId id="2439" r:id="rId49"/>
    <p:sldId id="2481" r:id="rId50"/>
    <p:sldId id="2482" r:id="rId51"/>
    <p:sldId id="2483" r:id="rId52"/>
    <p:sldId id="2480" r:id="rId53"/>
    <p:sldId id="2440" r:id="rId54"/>
    <p:sldId id="2441" r:id="rId55"/>
    <p:sldId id="2442" r:id="rId56"/>
    <p:sldId id="2473" r:id="rId57"/>
    <p:sldId id="2474" r:id="rId58"/>
    <p:sldId id="2475" r:id="rId59"/>
    <p:sldId id="2476" r:id="rId60"/>
    <p:sldId id="2477" r:id="rId61"/>
    <p:sldId id="2471" r:id="rId62"/>
    <p:sldId id="2484" r:id="rId63"/>
    <p:sldId id="2478" r:id="rId64"/>
    <p:sldId id="2479" r:id="rId65"/>
    <p:sldId id="2445" r:id="rId66"/>
    <p:sldId id="2446" r:id="rId6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BE384B"/>
    <a:srgbClr val="E2EAF7"/>
    <a:srgbClr val="FF5F00"/>
    <a:srgbClr val="FF7E79"/>
    <a:srgbClr val="F6F9D6"/>
    <a:srgbClr val="B0FFD3"/>
    <a:srgbClr val="00FDFF"/>
    <a:srgbClr val="FFFC00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2" autoAdjust="0"/>
    <p:restoredTop sz="79320" autoAdjust="0"/>
  </p:normalViewPr>
  <p:slideViewPr>
    <p:cSldViewPr>
      <p:cViewPr varScale="1">
        <p:scale>
          <a:sx n="115" d="100"/>
          <a:sy n="115" d="100"/>
        </p:scale>
        <p:origin x="2312" y="184"/>
      </p:cViewPr>
      <p:guideLst>
        <p:guide orient="horz" pos="2480"/>
        <p:guide pos="2925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2024/10/8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8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例子：手机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285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92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5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4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39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28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62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dirty="0"/>
              <a:t>Int64 remove the </a:t>
            </a:r>
            <a:r>
              <a:rPr kumimoji="1" lang="en-US" altLang="zh-CN" sz="1800" b="0" dirty="0"/>
              <a:t>ambiguity of JSON formats</a:t>
            </a:r>
            <a:endParaRPr kumimoji="1"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48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8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20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76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032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9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105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16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34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9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64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it's</a:t>
            </a:r>
            <a:r>
              <a:rPr kumimoji="1" lang="zh-CN" altLang="en-US" dirty="0"/>
              <a:t> </a:t>
            </a:r>
            <a:r>
              <a:rPr kumimoji="1" lang="en-US" altLang="zh-CN" dirty="0"/>
              <a:t>vote,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itself: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5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56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53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961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5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002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TODO: add figure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5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7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9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 marL="763588" indent="-223838">
              <a:lnSpc>
                <a:spcPct val="120000"/>
              </a:lnSpc>
              <a:tabLst/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7.tiff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iff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>
                <a:latin typeface="+mn-lt"/>
              </a:rPr>
              <a:t>Remote Procedure Call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888ED355-44B6-D14B-BD43-61B43993464E}"/>
              </a:ext>
            </a:extLst>
          </p:cNvPr>
          <p:cNvSpPr txBox="1">
            <a:spLocks/>
          </p:cNvSpPr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Credits: 	Rong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Chen@IPADS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311AB-896E-5345-8189-3A85F979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Example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of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RPC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98C4B0-6A2F-944A-B9C7-73525B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0"/>
            <a:ext cx="8229600" cy="2043444"/>
          </a:xfrm>
        </p:spPr>
        <p:txBody>
          <a:bodyPr/>
          <a:lstStyle/>
          <a:p>
            <a:r>
              <a:rPr kumimoji="1" lang="en-US" altLang="zh-CN" b="0" dirty="0"/>
              <a:t>Suppose we want to measure the execution time of </a:t>
            </a:r>
            <a:r>
              <a:rPr kumimoji="1" lang="en-US" altLang="zh-CN" b="0" i="1" dirty="0" err="1"/>
              <a:t>func</a:t>
            </a:r>
            <a:r>
              <a:rPr kumimoji="1" lang="en-US" altLang="zh-CN" b="0" i="1" dirty="0"/>
              <a:t>()</a:t>
            </a:r>
          </a:p>
          <a:p>
            <a:r>
              <a:rPr kumimoji="1" lang="en-US" altLang="zh-CN" b="0" dirty="0"/>
              <a:t>Assumption:</a:t>
            </a:r>
          </a:p>
          <a:p>
            <a:pPr lvl="1"/>
            <a:r>
              <a:rPr kumimoji="1" lang="en-US" altLang="zh-CN" b="0" dirty="0"/>
              <a:t>Only the server has the implementation of </a:t>
            </a:r>
            <a:r>
              <a:rPr kumimoji="1" lang="en-US" altLang="zh-CN" b="0" dirty="0">
                <a:solidFill>
                  <a:srgbClr val="0432FF"/>
                </a:solidFill>
              </a:rPr>
              <a:t>GET_TIME</a:t>
            </a:r>
          </a:p>
          <a:p>
            <a:r>
              <a:rPr kumimoji="1" lang="en-US" altLang="zh-CN" b="0" dirty="0"/>
              <a:t>How can the client call server’s </a:t>
            </a:r>
            <a:r>
              <a:rPr kumimoji="1" lang="en-US" altLang="zh-CN" b="0" dirty="0">
                <a:solidFill>
                  <a:srgbClr val="0432FF"/>
                </a:solidFill>
              </a:rPr>
              <a:t>GET_TIME</a:t>
            </a:r>
            <a:r>
              <a:rPr kumimoji="1" lang="en-US" altLang="zh-CN" b="0" dirty="0"/>
              <a:t>? </a:t>
            </a: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0B75F-403A-B945-B8F0-41EE5DD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23F56A-5C81-054A-9C19-D00710F2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0" y="1129308"/>
            <a:ext cx="799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3BD4CE4-B336-764A-B4A9-24F162BAFE46}"/>
              </a:ext>
            </a:extLst>
          </p:cNvPr>
          <p:cNvSpPr/>
          <p:nvPr/>
        </p:nvSpPr>
        <p:spPr>
          <a:xfrm>
            <a:off x="2699792" y="22910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dirty="0"/>
              <a:t>The implementation of GET_TIME.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4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3DB6A-35C7-6F4C-9561-F2316E5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Call GET_TIME in a single machine case</a:t>
            </a:r>
            <a:endParaRPr kumimoji="1"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52AA2EC-FF3F-AB48-B7EE-D50502630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79735"/>
            <a:ext cx="1270000" cy="10668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551B7-99F0-D544-A7AD-D5AE23A6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39C76A1-D885-7F4E-9158-879A6F8E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0" y="1129308"/>
            <a:ext cx="799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027704-37A8-8747-B7F2-6EF33A91B36E}"/>
              </a:ext>
            </a:extLst>
          </p:cNvPr>
          <p:cNvSpPr/>
          <p:nvPr/>
        </p:nvSpPr>
        <p:spPr>
          <a:xfrm>
            <a:off x="2523963" y="265619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GET_TIME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20852-810D-6D45-A96E-641B5D398FAA}"/>
              </a:ext>
            </a:extLst>
          </p:cNvPr>
          <p:cNvSpPr/>
          <p:nvPr/>
        </p:nvSpPr>
        <p:spPr>
          <a:xfrm>
            <a:off x="2547461" y="298014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func</a:t>
            </a:r>
            <a:r>
              <a:rPr kumimoji="1" lang="en-US" altLang="zh-CN" dirty="0"/>
              <a:t>()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1D8CCB-07C3-F445-BD90-448F991FAE8E}"/>
              </a:ext>
            </a:extLst>
          </p:cNvPr>
          <p:cNvSpPr/>
          <p:nvPr/>
        </p:nvSpPr>
        <p:spPr>
          <a:xfrm>
            <a:off x="2547461" y="335602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GET_TIME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D31CD8-AFBD-8546-BE01-19F09079623A}"/>
              </a:ext>
            </a:extLst>
          </p:cNvPr>
          <p:cNvSpPr/>
          <p:nvPr/>
        </p:nvSpPr>
        <p:spPr>
          <a:xfrm>
            <a:off x="1312034" y="379256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Client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385A881-E1AE-0E4D-9CBB-7979DDC73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48" y="2679735"/>
            <a:ext cx="416415" cy="9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27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3DB6A-35C7-6F4C-9561-F2316E58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Single-machine call </a:t>
            </a:r>
            <a:r>
              <a:rPr kumimoji="1" lang="en-US" altLang="zh-CN" dirty="0"/>
              <a:t>vs. distributed call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RPC</a:t>
            </a:r>
            <a:r>
              <a:rPr kumimoji="1" lang="zh-CN" altLang="en-US" dirty="0"/>
              <a:t>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52AA2EC-FF3F-AB48-B7EE-D50502630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79735"/>
            <a:ext cx="1270000" cy="10668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551B7-99F0-D544-A7AD-D5AE23A6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39C76A1-D885-7F4E-9158-879A6F8E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0" y="1129308"/>
            <a:ext cx="799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027704-37A8-8747-B7F2-6EF33A91B36E}"/>
              </a:ext>
            </a:extLst>
          </p:cNvPr>
          <p:cNvSpPr/>
          <p:nvPr/>
        </p:nvSpPr>
        <p:spPr>
          <a:xfrm>
            <a:off x="2523963" y="2656196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Call(</a:t>
            </a:r>
            <a:r>
              <a:rPr lang="en-US" altLang="zh-CN" dirty="0" err="1"/>
              <a:t>get_time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20852-810D-6D45-A96E-641B5D398FAA}"/>
              </a:ext>
            </a:extLst>
          </p:cNvPr>
          <p:cNvSpPr/>
          <p:nvPr/>
        </p:nvSpPr>
        <p:spPr>
          <a:xfrm>
            <a:off x="2520562" y="34831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func</a:t>
            </a:r>
            <a:r>
              <a:rPr kumimoji="1" lang="en-US" altLang="zh-CN" dirty="0"/>
              <a:t>()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E90BEB-8229-C043-B016-9752A05FBBBB}"/>
              </a:ext>
            </a:extLst>
          </p:cNvPr>
          <p:cNvSpPr/>
          <p:nvPr/>
        </p:nvSpPr>
        <p:spPr>
          <a:xfrm>
            <a:off x="1312034" y="379256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Client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F8D447E-80C1-5D4A-9D39-0E00F7178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264" y="2480615"/>
            <a:ext cx="1806403" cy="3005519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8056E15-BEF2-384E-BA04-E5AF1A65AF2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44920" y="2840862"/>
            <a:ext cx="2408280" cy="318669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16EC77C-8223-BC46-9E78-C55E0418B0F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3295133" y="3482265"/>
            <a:ext cx="2553736" cy="185551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6487151-A959-B34C-8749-473613E5B781}"/>
              </a:ext>
            </a:extLst>
          </p:cNvPr>
          <p:cNvCxnSpPr>
            <a:cxnSpLocks/>
          </p:cNvCxnSpPr>
          <p:nvPr/>
        </p:nvCxnSpPr>
        <p:spPr>
          <a:xfrm>
            <a:off x="4003855" y="4111099"/>
            <a:ext cx="2690409" cy="318669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4E743A49-85E5-0648-AF6E-371FFC4841CE}"/>
              </a:ext>
            </a:extLst>
          </p:cNvPr>
          <p:cNvCxnSpPr>
            <a:cxnSpLocks/>
          </p:cNvCxnSpPr>
          <p:nvPr/>
        </p:nvCxnSpPr>
        <p:spPr>
          <a:xfrm flipH="1">
            <a:off x="3145916" y="4761147"/>
            <a:ext cx="3258067" cy="227949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9FCC53B-E395-144C-9066-13863E2C0411}"/>
              </a:ext>
            </a:extLst>
          </p:cNvPr>
          <p:cNvSpPr/>
          <p:nvPr/>
        </p:nvSpPr>
        <p:spPr>
          <a:xfrm>
            <a:off x="5436175" y="31129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GET_TIME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961440-FDF1-EA43-8FB2-9B0703F021A7}"/>
              </a:ext>
            </a:extLst>
          </p:cNvPr>
          <p:cNvSpPr/>
          <p:nvPr/>
        </p:nvSpPr>
        <p:spPr>
          <a:xfrm>
            <a:off x="2484654" y="3852482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Call(</a:t>
            </a:r>
            <a:r>
              <a:rPr lang="en-US" altLang="zh-CN" dirty="0" err="1"/>
              <a:t>get_time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C6156B2-E4A9-3442-AB20-9A55D20070D9}"/>
              </a:ext>
            </a:extLst>
          </p:cNvPr>
          <p:cNvSpPr/>
          <p:nvPr/>
        </p:nvSpPr>
        <p:spPr>
          <a:xfrm>
            <a:off x="5424008" y="438751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GET_TIME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91706C-5684-BF43-9C6C-5FC622B65A79}"/>
              </a:ext>
            </a:extLst>
          </p:cNvPr>
          <p:cNvSpPr/>
          <p:nvPr/>
        </p:nvSpPr>
        <p:spPr>
          <a:xfrm>
            <a:off x="6894179" y="5264431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Server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6B6B4-5838-7946-9CA8-7E2C36AAA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48" y="2679735"/>
            <a:ext cx="416415" cy="99299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791EBF5-128D-E947-8BF5-88E8AC594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519" y="3392294"/>
            <a:ext cx="416415" cy="99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7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1A4DE-B1BB-D94A-B9EA-4AB6B01A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Handwritten code: client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7FC9C-E7EB-D34C-AA6A-33B85BF1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E14B8F-3B75-BF4A-A6C4-9212B3420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50" y="1129308"/>
            <a:ext cx="799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B419F2-2D01-2B42-9D0B-09EBB496A2DE}"/>
              </a:ext>
            </a:extLst>
          </p:cNvPr>
          <p:cNvSpPr/>
          <p:nvPr/>
        </p:nvSpPr>
        <p:spPr>
          <a:xfrm>
            <a:off x="4283968" y="814056"/>
            <a:ext cx="4536504" cy="1683404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68FB97-7DC7-7342-AB53-440A3B22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73717"/>
            <a:ext cx="8064896" cy="2482919"/>
          </a:xfrm>
          <a:prstGeom prst="rect">
            <a:avLst/>
          </a:prstGeom>
        </p:spPr>
      </p:pic>
      <p:sp>
        <p:nvSpPr>
          <p:cNvPr id="8" name="下箭头 7">
            <a:extLst>
              <a:ext uri="{FF2B5EF4-FFF2-40B4-BE49-F238E27FC236}">
                <a16:creationId xmlns:a16="http://schemas.microsoft.com/office/drawing/2014/main" id="{47707F39-3EFB-4A43-B9EF-D1F936C0DE55}"/>
              </a:ext>
            </a:extLst>
          </p:cNvPr>
          <p:cNvSpPr/>
          <p:nvPr/>
        </p:nvSpPr>
        <p:spPr>
          <a:xfrm>
            <a:off x="1907704" y="2341198"/>
            <a:ext cx="432048" cy="471514"/>
          </a:xfrm>
          <a:prstGeom prst="downArrow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F84C5-0D34-004D-AF8B-82F22FDC0714}"/>
              </a:ext>
            </a:extLst>
          </p:cNvPr>
          <p:cNvSpPr/>
          <p:nvPr/>
        </p:nvSpPr>
        <p:spPr>
          <a:xfrm>
            <a:off x="3602833" y="110055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FCBC73-4910-5F48-B5B0-69FDA7D7AB7B}"/>
              </a:ext>
            </a:extLst>
          </p:cNvPr>
          <p:cNvSpPr/>
          <p:nvPr/>
        </p:nvSpPr>
        <p:spPr>
          <a:xfrm>
            <a:off x="7876674" y="279225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RPC</a:t>
            </a:r>
            <a:endParaRPr lang="zh-CN" altLang="en-US" dirty="0"/>
          </a:p>
        </p:txBody>
      </p:sp>
      <p:pic>
        <p:nvPicPr>
          <p:cNvPr id="11" name="内容占位符 6">
            <a:extLst>
              <a:ext uri="{FF2B5EF4-FFF2-40B4-BE49-F238E27FC236}">
                <a16:creationId xmlns:a16="http://schemas.microsoft.com/office/drawing/2014/main" id="{9E0B9AEA-E0CC-F84E-A6E2-C1136C465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70" y="791450"/>
            <a:ext cx="1270000" cy="10668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0E8ADA0-A190-0945-92D0-B0C7A37A1AF5}"/>
              </a:ext>
            </a:extLst>
          </p:cNvPr>
          <p:cNvSpPr/>
          <p:nvPr/>
        </p:nvSpPr>
        <p:spPr>
          <a:xfrm>
            <a:off x="6255717" y="767911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Call(</a:t>
            </a:r>
            <a:r>
              <a:rPr lang="en-US" altLang="zh-CN" dirty="0" err="1"/>
              <a:t>get_time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8EB75B-94A3-A245-964F-6B41F7E1858F}"/>
              </a:ext>
            </a:extLst>
          </p:cNvPr>
          <p:cNvSpPr/>
          <p:nvPr/>
        </p:nvSpPr>
        <p:spPr>
          <a:xfrm>
            <a:off x="6252316" y="1594865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/>
              <a:t>func</a:t>
            </a:r>
            <a:r>
              <a:rPr kumimoji="1" lang="en-US" altLang="zh-CN" dirty="0"/>
              <a:t>()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68F969-2AF7-204D-B5E4-1461B8997970}"/>
              </a:ext>
            </a:extLst>
          </p:cNvPr>
          <p:cNvSpPr/>
          <p:nvPr/>
        </p:nvSpPr>
        <p:spPr>
          <a:xfrm>
            <a:off x="5043788" y="190428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Client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A4A44F-8701-AB4B-B9E1-7B809873E76A}"/>
              </a:ext>
            </a:extLst>
          </p:cNvPr>
          <p:cNvSpPr/>
          <p:nvPr/>
        </p:nvSpPr>
        <p:spPr>
          <a:xfrm>
            <a:off x="6216408" y="1964197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Call(</a:t>
            </a:r>
            <a:r>
              <a:rPr lang="en-US" altLang="zh-CN" dirty="0" err="1"/>
              <a:t>get_time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62CE4A4D-4624-C74D-9B4C-60A60E098666}"/>
              </a:ext>
            </a:extLst>
          </p:cNvPr>
          <p:cNvSpPr/>
          <p:nvPr/>
        </p:nvSpPr>
        <p:spPr>
          <a:xfrm>
            <a:off x="6252316" y="679087"/>
            <a:ext cx="1624358" cy="539521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0C4F43C-588C-F442-8FDD-46686DEACBA4}"/>
              </a:ext>
            </a:extLst>
          </p:cNvPr>
          <p:cNvSpPr/>
          <p:nvPr/>
        </p:nvSpPr>
        <p:spPr>
          <a:xfrm>
            <a:off x="6254816" y="1984729"/>
            <a:ext cx="1624358" cy="430262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6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B5C9E-82E6-0D46-93B7-33B3FC18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Handwritten code: server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C50C26-1B6D-1647-946B-598E942A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69C7DA-2C4D-2B46-92B5-01ABA945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48460"/>
            <a:ext cx="8136904" cy="25770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7C3770-C0CD-8D42-9BB9-B42FCEB6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014" y="609015"/>
            <a:ext cx="792088" cy="131788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B1BD70E-1F1F-7048-AA82-1C671BC5BD3A}"/>
              </a:ext>
            </a:extLst>
          </p:cNvPr>
          <p:cNvSpPr/>
          <p:nvPr/>
        </p:nvSpPr>
        <p:spPr>
          <a:xfrm>
            <a:off x="4972968" y="118072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GET_TIME</a:t>
            </a:r>
            <a:endParaRPr lang="zh-CN" altLang="en-US" dirty="0"/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CACA93AC-F9EA-3147-B8BB-D47E99065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549" y="791274"/>
            <a:ext cx="660734" cy="5550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9880C25-7BE0-3D47-87E5-E5CDCDCA5595}"/>
              </a:ext>
            </a:extLst>
          </p:cNvPr>
          <p:cNvSpPr/>
          <p:nvPr/>
        </p:nvSpPr>
        <p:spPr>
          <a:xfrm>
            <a:off x="4154391" y="138019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Client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F256538-FBBD-404A-BD6E-9E9633B5C8C9}"/>
              </a:ext>
            </a:extLst>
          </p:cNvPr>
          <p:cNvSpPr/>
          <p:nvPr/>
        </p:nvSpPr>
        <p:spPr>
          <a:xfrm>
            <a:off x="6166476" y="190166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Server</a:t>
            </a:r>
            <a:endParaRPr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CF2DAE-5533-FC42-98C7-ABEA4BAE32B2}"/>
              </a:ext>
            </a:extLst>
          </p:cNvPr>
          <p:cNvCxnSpPr>
            <a:cxnSpLocks/>
          </p:cNvCxnSpPr>
          <p:nvPr/>
        </p:nvCxnSpPr>
        <p:spPr>
          <a:xfrm>
            <a:off x="4971616" y="801489"/>
            <a:ext cx="1152128" cy="365377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706FC15-F047-C242-9A12-D43F21C4DD83}"/>
              </a:ext>
            </a:extLst>
          </p:cNvPr>
          <p:cNvCxnSpPr>
            <a:cxnSpLocks/>
          </p:cNvCxnSpPr>
          <p:nvPr/>
        </p:nvCxnSpPr>
        <p:spPr>
          <a:xfrm flipH="1">
            <a:off x="5116825" y="1550057"/>
            <a:ext cx="1049651" cy="179917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B40D42F-B13F-7945-9838-44589AE11F78}"/>
              </a:ext>
            </a:extLst>
          </p:cNvPr>
          <p:cNvSpPr/>
          <p:nvPr/>
        </p:nvSpPr>
        <p:spPr>
          <a:xfrm>
            <a:off x="6856165" y="1171865"/>
            <a:ext cx="1873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TIME_SERVICE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DF3DDA3-D6A0-A844-9D32-AC2B95D27D50}"/>
              </a:ext>
            </a:extLst>
          </p:cNvPr>
          <p:cNvSpPr/>
          <p:nvPr/>
        </p:nvSpPr>
        <p:spPr>
          <a:xfrm>
            <a:off x="7596336" y="1608972"/>
            <a:ext cx="264368" cy="281112"/>
          </a:xfrm>
          <a:prstGeom prst="ellipse">
            <a:avLst/>
          </a:pr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>
            <a:extLst>
              <a:ext uri="{FF2B5EF4-FFF2-40B4-BE49-F238E27FC236}">
                <a16:creationId xmlns:a16="http://schemas.microsoft.com/office/drawing/2014/main" id="{95E2FD54-C315-024A-A3EF-A6881A0DFE16}"/>
              </a:ext>
            </a:extLst>
          </p:cNvPr>
          <p:cNvSpPr/>
          <p:nvPr/>
        </p:nvSpPr>
        <p:spPr>
          <a:xfrm>
            <a:off x="7613743" y="1728316"/>
            <a:ext cx="254348" cy="167332"/>
          </a:xfrm>
          <a:custGeom>
            <a:avLst/>
            <a:gdLst>
              <a:gd name="connsiteX0" fmla="*/ 231112 w 233734"/>
              <a:gd name="connsiteY0" fmla="*/ 0 h 194040"/>
              <a:gd name="connsiteX1" fmla="*/ 200967 w 233734"/>
              <a:gd name="connsiteY1" fmla="*/ 190919 h 194040"/>
              <a:gd name="connsiteX2" fmla="*/ 0 w 233734"/>
              <a:gd name="connsiteY2" fmla="*/ 100484 h 194040"/>
              <a:gd name="connsiteX0" fmla="*/ 231112 w 231344"/>
              <a:gd name="connsiteY0" fmla="*/ 0 h 167332"/>
              <a:gd name="connsiteX1" fmla="*/ 143457 w 231344"/>
              <a:gd name="connsiteY1" fmla="*/ 162164 h 167332"/>
              <a:gd name="connsiteX2" fmla="*/ 0 w 231344"/>
              <a:gd name="connsiteY2" fmla="*/ 100484 h 167332"/>
              <a:gd name="connsiteX0" fmla="*/ 254116 w 254348"/>
              <a:gd name="connsiteY0" fmla="*/ 0 h 167332"/>
              <a:gd name="connsiteX1" fmla="*/ 166461 w 254348"/>
              <a:gd name="connsiteY1" fmla="*/ 162164 h 167332"/>
              <a:gd name="connsiteX2" fmla="*/ 0 w 254348"/>
              <a:gd name="connsiteY2" fmla="*/ 100484 h 16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348" h="167332">
                <a:moveTo>
                  <a:pt x="254116" y="0"/>
                </a:moveTo>
                <a:cubicBezTo>
                  <a:pt x="258303" y="87086"/>
                  <a:pt x="204980" y="145417"/>
                  <a:pt x="166461" y="162164"/>
                </a:cubicBezTo>
                <a:cubicBezTo>
                  <a:pt x="127942" y="178911"/>
                  <a:pt x="81224" y="154075"/>
                  <a:pt x="0" y="10048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C2D668-E244-5D47-B7B1-2AFCFA5B97CD}"/>
              </a:ext>
            </a:extLst>
          </p:cNvPr>
          <p:cNvSpPr/>
          <p:nvPr/>
        </p:nvSpPr>
        <p:spPr>
          <a:xfrm rot="18902901">
            <a:off x="7556204" y="1770638"/>
            <a:ext cx="112419" cy="45719"/>
          </a:xfrm>
          <a:prstGeom prst="rect">
            <a:avLst/>
          </a:prstGeom>
          <a:solidFill>
            <a:schemeClr val="bg1"/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17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46F1-B1CF-534D-B59F-647ECCBD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simplifies the implementation of remote calls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EAEFA-86F0-EB43-A87B-6EDC307F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3382376" cy="3771636"/>
          </a:xfrm>
        </p:spPr>
        <p:txBody>
          <a:bodyPr/>
          <a:lstStyle/>
          <a:p>
            <a:r>
              <a:rPr kumimoji="1" lang="en-US" altLang="zh-CN" b="0" dirty="0"/>
              <a:t>Abstracts away the common parts with </a:t>
            </a:r>
            <a:r>
              <a:rPr kumimoji="1" lang="en-US" altLang="zh-CN" b="0" dirty="0">
                <a:highlight>
                  <a:srgbClr val="FFFF00"/>
                </a:highlight>
              </a:rPr>
              <a:t>stub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D314BE-7C35-8848-8D71-98C2D705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8D8DDE-644F-854F-B50F-1F1F10494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21108"/>
            <a:ext cx="8136904" cy="25770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3C3EA-1041-3043-9C84-4C20A6A41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817" y="985292"/>
            <a:ext cx="5149979" cy="1585511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39C54A39-CB47-3B44-8FCF-3490AD2B171A}"/>
              </a:ext>
            </a:extLst>
          </p:cNvPr>
          <p:cNvSpPr/>
          <p:nvPr/>
        </p:nvSpPr>
        <p:spPr>
          <a:xfrm>
            <a:off x="4643438" y="1323545"/>
            <a:ext cx="4489358" cy="496491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4A4D35D-FAA6-D84D-8F02-901E9AD9A627}"/>
              </a:ext>
            </a:extLst>
          </p:cNvPr>
          <p:cNvSpPr/>
          <p:nvPr/>
        </p:nvSpPr>
        <p:spPr>
          <a:xfrm>
            <a:off x="4643804" y="1970342"/>
            <a:ext cx="4392692" cy="447720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3D9548F-E495-DE43-A9FE-40D07D8E6D2D}"/>
              </a:ext>
            </a:extLst>
          </p:cNvPr>
          <p:cNvSpPr/>
          <p:nvPr/>
        </p:nvSpPr>
        <p:spPr>
          <a:xfrm>
            <a:off x="1403648" y="3031973"/>
            <a:ext cx="7283152" cy="1130629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4714FDD0-B5AA-7D43-8DFC-D77CD7A5EF01}"/>
              </a:ext>
            </a:extLst>
          </p:cNvPr>
          <p:cNvSpPr/>
          <p:nvPr/>
        </p:nvSpPr>
        <p:spPr>
          <a:xfrm>
            <a:off x="1357300" y="4355505"/>
            <a:ext cx="7283152" cy="941457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6082FA-D774-EB41-AC6B-3111F4C41F9B}"/>
              </a:ext>
            </a:extLst>
          </p:cNvPr>
          <p:cNvSpPr/>
          <p:nvPr/>
        </p:nvSpPr>
        <p:spPr>
          <a:xfrm>
            <a:off x="1617889" y="2012939"/>
            <a:ext cx="1402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Provided in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RPC’s stub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71F3C32-182A-064A-99B3-6B116DF8D82E}"/>
              </a:ext>
            </a:extLst>
          </p:cNvPr>
          <p:cNvCxnSpPr>
            <a:stCxn id="11" idx="3"/>
          </p:cNvCxnSpPr>
          <p:nvPr/>
        </p:nvCxnSpPr>
        <p:spPr>
          <a:xfrm flipV="1">
            <a:off x="3020837" y="1588807"/>
            <a:ext cx="1575718" cy="74729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91B6749-EB1D-DC4D-A84B-29BA559C3742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 flipV="1">
            <a:off x="3020837" y="2194202"/>
            <a:ext cx="1622967" cy="14190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D0DCED0-8D9D-574F-81CC-2D95B36CFD3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20837" y="2336105"/>
            <a:ext cx="1647156" cy="574979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02CC597-1715-0E4C-9A3E-2BF4CE6BA60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020837" y="2336105"/>
            <a:ext cx="1503914" cy="1941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7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AABB2-724F-F34A-BFDA-A3EFD1B8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RPC: a complete calling process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565EA-D32E-9F47-B3A0-4E564FBC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7EBF6-C548-1F4B-9CD3-6C975B1F4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9" y="1417340"/>
            <a:ext cx="7310801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6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5C825-C4DB-4740-B3C9-4095EAA3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stub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E417C-DE5E-164C-AEF2-AEF420C0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Client stub </a:t>
            </a:r>
          </a:p>
          <a:p>
            <a:pPr lvl="1"/>
            <a:r>
              <a:rPr lang="en-US" altLang="zh-CN" dirty="0">
                <a:ea typeface="MS PGothic" charset="0"/>
              </a:rPr>
              <a:t>Put the arguments into a request</a:t>
            </a:r>
          </a:p>
          <a:p>
            <a:pPr lvl="1"/>
            <a:r>
              <a:rPr lang="en-US" altLang="zh-CN" dirty="0">
                <a:ea typeface="MS PGothic" charset="0"/>
              </a:rPr>
              <a:t>Send the request to the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server</a:t>
            </a:r>
          </a:p>
          <a:p>
            <a:pPr lvl="1"/>
            <a:r>
              <a:rPr lang="en-US" altLang="zh-CN" dirty="0">
                <a:ea typeface="MS PGothic" charset="0"/>
              </a:rPr>
              <a:t>Wait for a response</a:t>
            </a:r>
          </a:p>
          <a:p>
            <a:r>
              <a:rPr kumimoji="1" lang="en-US" altLang="zh-CN" dirty="0"/>
              <a:t>Service stub</a:t>
            </a:r>
          </a:p>
          <a:p>
            <a:pPr lvl="1"/>
            <a:r>
              <a:rPr kumimoji="1" lang="en-US" altLang="zh-CN" dirty="0"/>
              <a:t>Wait for a message</a:t>
            </a:r>
          </a:p>
          <a:p>
            <a:pPr lvl="1"/>
            <a:r>
              <a:rPr kumimoji="1" lang="en-US" altLang="zh-CN" dirty="0"/>
              <a:t>Get the parameters from the request</a:t>
            </a:r>
          </a:p>
          <a:p>
            <a:pPr lvl="1"/>
            <a:r>
              <a:rPr kumimoji="1" lang="en-US" altLang="zh-CN" dirty="0"/>
              <a:t>Call 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 according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 GET_TIME)</a:t>
            </a:r>
          </a:p>
          <a:p>
            <a:pPr lvl="1"/>
            <a:r>
              <a:rPr kumimoji="1" lang="en-US" altLang="zh-CN" dirty="0"/>
              <a:t>Put the result into a response</a:t>
            </a:r>
          </a:p>
          <a:p>
            <a:pPr lvl="1"/>
            <a:r>
              <a:rPr kumimoji="1" lang="en-US" altLang="zh-CN" dirty="0"/>
              <a:t>Send the response to the client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20A947-BC2C-694C-AA62-049A22C1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99CF8B-E2D1-C145-9E71-5D8CC523595D}"/>
              </a:ext>
            </a:extLst>
          </p:cNvPr>
          <p:cNvSpPr/>
          <p:nvPr/>
        </p:nvSpPr>
        <p:spPr>
          <a:xfrm>
            <a:off x="5584199" y="1291086"/>
            <a:ext cx="316593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Stub</a:t>
            </a:r>
            <a:r>
              <a:rPr lang="en-US" altLang="zh-CN" i="1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 hide communication details from up-level code, so that up-level code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11740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C0F3B-8A9A-AB46-8BBA-538138D2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Client Program using RPC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0A2C9-BA73-8F40-B71F-9D9D1983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FD9222-7B83-0F4F-B379-1EE5D2F7E4C6}"/>
              </a:ext>
            </a:extLst>
          </p:cNvPr>
          <p:cNvSpPr txBox="1"/>
          <p:nvPr/>
        </p:nvSpPr>
        <p:spPr>
          <a:xfrm>
            <a:off x="457200" y="1194805"/>
            <a:ext cx="4005898" cy="16065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MEASURE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func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(SECONDS)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end</a:t>
            </a:r>
            <a:r>
              <a:rPr lang="en-US" altLang="zh-CN" sz="1600" dirty="0">
                <a:latin typeface="Consolas" panose="020B0609020204030204" pitchFamily="49" charset="0"/>
              </a:rPr>
              <a:t> - </a:t>
            </a:r>
            <a:r>
              <a:rPr lang="en-US" altLang="zh-CN" sz="1600" i="1" dirty="0">
                <a:latin typeface="Consolas" panose="020B0609020204030204" pitchFamily="49" charset="0"/>
              </a:rPr>
              <a:t>start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C6B6A-A08B-4940-8525-A59F62F5D915}"/>
              </a:ext>
            </a:extLst>
          </p:cNvPr>
          <p:cNvSpPr txBox="1"/>
          <p:nvPr/>
        </p:nvSpPr>
        <p:spPr>
          <a:xfrm>
            <a:off x="457200" y="3076451"/>
            <a:ext cx="8094148" cy="21605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, {"Get time",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)})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GET_RETCODE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 != "OK"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HANDLE_ERROR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A67039-46E9-9946-8495-77A5811453D6}"/>
              </a:ext>
            </a:extLst>
          </p:cNvPr>
          <p:cNvSpPr txBox="1"/>
          <p:nvPr/>
        </p:nvSpPr>
        <p:spPr>
          <a:xfrm>
            <a:off x="4794503" y="1404360"/>
            <a:ext cx="4070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Note: code is not changed comparing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with the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single-machine case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" name="直接箭头连接符 11">
            <a:extLst>
              <a:ext uri="{FF2B5EF4-FFF2-40B4-BE49-F238E27FC236}">
                <a16:creationId xmlns:a16="http://schemas.microsoft.com/office/drawing/2014/main" id="{9D65CE6A-07F4-8642-A934-84CEA76A96A7}"/>
              </a:ext>
            </a:extLst>
          </p:cNvPr>
          <p:cNvCxnSpPr/>
          <p:nvPr/>
        </p:nvCxnSpPr>
        <p:spPr>
          <a:xfrm flipH="1">
            <a:off x="4499993" y="1604415"/>
            <a:ext cx="28803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9A1615E-4E82-DA4A-83F0-9AAB4BE1C1FA}"/>
              </a:ext>
            </a:extLst>
          </p:cNvPr>
          <p:cNvSpPr txBox="1"/>
          <p:nvPr/>
        </p:nvSpPr>
        <p:spPr>
          <a:xfrm>
            <a:off x="5796136" y="2301106"/>
            <a:ext cx="28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This 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cs typeface="Arial" panose="020B0604020202020204" pitchFamily="34" charset="0"/>
              </a:rPr>
              <a:t>stub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 of client</a:t>
            </a:r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6BFA49A8-E88A-ED44-A1D9-FE040B9531C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14313" y="2670438"/>
            <a:ext cx="0" cy="40601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68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EE46B-C005-4941-B299-886D4226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Server Program using RPC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18385-86DE-4E49-A232-F7861D63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744D1-D948-D541-867E-2CCA4029341B}"/>
              </a:ext>
            </a:extLst>
          </p:cNvPr>
          <p:cNvSpPr txBox="1"/>
          <p:nvPr/>
        </p:nvSpPr>
        <p:spPr>
          <a:xfrm>
            <a:off x="323528" y="1128675"/>
            <a:ext cx="4653970" cy="10772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 (</a:t>
            </a:r>
            <a:r>
              <a:rPr lang="en-US" altLang="zh-CN" sz="1600" i="1" dirty="0">
                <a:latin typeface="Consolas" panose="020B0609020204030204" pitchFamily="49" charset="0"/>
              </a:rPr>
              <a:t>units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r>
              <a:rPr lang="en-US" altLang="zh-CN" sz="1600" dirty="0">
                <a:latin typeface="Consolas" panose="020B0609020204030204" pitchFamily="49" charset="0"/>
              </a:rPr>
              <a:t> &lt;- CLOCK</a:t>
            </a:r>
          </a:p>
          <a:p>
            <a:r>
              <a:rPr lang="en-US" altLang="zh-CN" sz="1600" i="1" dirty="0">
                <a:latin typeface="Consolas" panose="020B0609020204030204" pitchFamily="49" charset="0"/>
              </a:rPr>
              <a:t>    time</a:t>
            </a:r>
            <a:r>
              <a:rPr lang="en-US" altLang="zh-CN" sz="1600" dirty="0">
                <a:latin typeface="Consolas" panose="020B0609020204030204" pitchFamily="49" charset="0"/>
              </a:rPr>
              <a:t> &lt;- CONVERT_TO_UNITS(time, units)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i="1" dirty="0">
                <a:latin typeface="Consolas" panose="020B0609020204030204" pitchFamily="49" charset="0"/>
              </a:rPr>
              <a:t>time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D3DBD2-055D-8940-B299-468462AE6712}"/>
              </a:ext>
            </a:extLst>
          </p:cNvPr>
          <p:cNvSpPr txBox="1"/>
          <p:nvPr/>
        </p:nvSpPr>
        <p:spPr>
          <a:xfrm>
            <a:off x="323528" y="2475195"/>
            <a:ext cx="8577898" cy="280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procedure </a:t>
            </a:r>
            <a:r>
              <a:rPr lang="en-US" altLang="zh-CN" sz="1600" b="1" dirty="0">
                <a:latin typeface="Consolas" panose="020B0609020204030204" pitchFamily="49" charset="0"/>
              </a:rPr>
              <a:t>TIME_SERVICE</a:t>
            </a:r>
            <a:r>
              <a:rPr lang="en-US" altLang="zh-CN" sz="1600" dirty="0">
                <a:latin typeface="Consolas" panose="020B0609020204030204" pitchFamily="49" charset="0"/>
              </a:rPr>
              <a:t> ()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do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forever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ServerName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GET_OPCODE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latin typeface="Consolas" panose="020B0609020204030204" pitchFamily="49" charset="0"/>
              </a:rPr>
              <a:t>CONVERT2INTERNAL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latin typeface="Consolas" panose="020B0609020204030204" pitchFamily="49" charset="0"/>
              </a:rPr>
              <a:t>GET_ARGUMENT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latin typeface="Consolas" panose="020B0609020204030204" pitchFamily="49" charset="0"/>
              </a:rPr>
              <a:t>request</a:t>
            </a:r>
            <a:r>
              <a:rPr lang="en-US" altLang="zh-CN" sz="1600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if </a:t>
            </a:r>
            <a:r>
              <a:rPr lang="en-US" altLang="zh-CN" sz="1600" i="1" dirty="0">
                <a:latin typeface="Consolas" panose="020B0609020204030204" pitchFamily="49" charset="0"/>
              </a:rPr>
              <a:t>opcode</a:t>
            </a:r>
            <a:r>
              <a:rPr lang="en-US" altLang="zh-CN" sz="1600" dirty="0">
                <a:latin typeface="Consolas" panose="020B0609020204030204" pitchFamily="49" charset="0"/>
              </a:rPr>
              <a:t> = "Get time" and 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SECONDS or 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 = MINUTES) then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 &lt;- </a:t>
            </a:r>
            <a:r>
              <a:rPr lang="en-US" altLang="zh-CN" sz="1600" b="1" dirty="0">
                <a:solidFill>
                  <a:srgbClr val="0096FF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arg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{"OK", </a:t>
            </a:r>
            <a:r>
              <a:rPr lang="en-US" altLang="zh-CN" sz="1600" b="1" dirty="0">
                <a:latin typeface="Consolas" panose="020B0609020204030204" pitchFamily="49" charset="0"/>
              </a:rPr>
              <a:t>CONVERT2EXTERNAL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latin typeface="Consolas" panose="020B0609020204030204" pitchFamily="49" charset="0"/>
              </a:rPr>
              <a:t>retval</a:t>
            </a:r>
            <a:r>
              <a:rPr lang="en-US" altLang="zh-CN" sz="1600" dirty="0">
                <a:latin typeface="Consolas" panose="020B0609020204030204" pitchFamily="49" charset="0"/>
              </a:rPr>
              <a:t>)}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 &lt;- {"Bad request"}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</a:rPr>
              <a:t>ClientName</a:t>
            </a:r>
            <a:r>
              <a:rPr lang="en-US" altLang="zh-CN" sz="1600" dirty="0">
                <a:latin typeface="Consolas" panose="020B0609020204030204" pitchFamily="49" charset="0"/>
              </a:rPr>
              <a:t>, </a:t>
            </a:r>
            <a:r>
              <a:rPr lang="en-US" altLang="zh-CN" sz="1600" i="1" dirty="0">
                <a:latin typeface="Consolas" panose="020B0609020204030204" pitchFamily="49" charset="0"/>
              </a:rPr>
              <a:t>response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AF4372-14A3-AA4F-9B3F-EE546A6F0E8E}"/>
              </a:ext>
            </a:extLst>
          </p:cNvPr>
          <p:cNvSpPr txBox="1"/>
          <p:nvPr/>
        </p:nvSpPr>
        <p:spPr>
          <a:xfrm>
            <a:off x="5354821" y="1171985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Note: this code is not changed</a:t>
            </a:r>
          </a:p>
        </p:txBody>
      </p:sp>
      <p:cxnSp>
        <p:nvCxnSpPr>
          <p:cNvPr id="8" name="直接箭头连接符 11">
            <a:extLst>
              <a:ext uri="{FF2B5EF4-FFF2-40B4-BE49-F238E27FC236}">
                <a16:creationId xmlns:a16="http://schemas.microsoft.com/office/drawing/2014/main" id="{0D848FB0-E7AE-C743-9EF5-AE2ED17ACCE3}"/>
              </a:ext>
            </a:extLst>
          </p:cNvPr>
          <p:cNvCxnSpPr/>
          <p:nvPr/>
        </p:nvCxnSpPr>
        <p:spPr>
          <a:xfrm flipH="1">
            <a:off x="5035172" y="1372040"/>
            <a:ext cx="288031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80E4D66-1E3D-184A-B84B-D1E369437DCD}"/>
              </a:ext>
            </a:extLst>
          </p:cNvPr>
          <p:cNvSpPr txBox="1"/>
          <p:nvPr/>
        </p:nvSpPr>
        <p:spPr>
          <a:xfrm>
            <a:off x="5652120" y="186099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This is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the </a:t>
            </a:r>
            <a:r>
              <a:rPr lang="en-US" altLang="zh-CN" b="1" dirty="0">
                <a:solidFill>
                  <a:srgbClr val="C00000"/>
                </a:solidFill>
                <a:cs typeface="Arial" panose="020B0604020202020204" pitchFamily="34" charset="0"/>
              </a:rPr>
              <a:t>stub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 of server</a:t>
            </a:r>
          </a:p>
        </p:txBody>
      </p:sp>
      <p:cxnSp>
        <p:nvCxnSpPr>
          <p:cNvPr id="10" name="直接箭头连接符 10">
            <a:extLst>
              <a:ext uri="{FF2B5EF4-FFF2-40B4-BE49-F238E27FC236}">
                <a16:creationId xmlns:a16="http://schemas.microsoft.com/office/drawing/2014/main" id="{747A2B6D-214F-4C44-85EF-379B168EC7F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26856" y="2230325"/>
            <a:ext cx="0" cy="24487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9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Distributed system that support large-scale websites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AAE6-ABA1-1148-828B-16573E4A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549022" cy="1498280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Large-scale websites are composed of different distributed systems</a:t>
            </a:r>
          </a:p>
          <a:p>
            <a:pPr lvl="1"/>
            <a:r>
              <a:rPr kumimoji="1" lang="en-US" altLang="zh-CN" dirty="0"/>
              <a:t>Request processing, data storage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file system</a:t>
              </a:r>
              <a:endParaRPr lang="zh-CN" altLang="en-US" sz="1600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 dirty="0"/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Database</a:t>
                  </a:r>
                </a:p>
                <a:p>
                  <a:pPr algn="ctr"/>
                  <a:r>
                    <a:rPr kumimoji="1" lang="en-US" altLang="zh-CN" sz="1200" dirty="0"/>
                    <a:t>user, price</a:t>
                  </a:r>
                  <a:endParaRPr kumimoji="1" lang="zh-CN" altLang="en-US" sz="1200" dirty="0"/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000000"/>
                  </a:solidFill>
                </a:rPr>
                <a:t>…</a:t>
              </a:r>
              <a:endParaRPr lang="zh-CN" altLang="en-US" sz="2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database</a:t>
              </a:r>
              <a:endParaRPr lang="zh-CN" altLang="en-US" sz="1600" dirty="0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 dirty="0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rgbClr val="000000"/>
                    </a:solidFill>
                  </a:rPr>
                  <a:t>…</a:t>
                </a:r>
                <a:endParaRPr lang="zh-CN" altLang="en-US" sz="2400" dirty="0"/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rgbClr val="000000"/>
                  </a:solidFill>
                </a:rPr>
                <a:t>Distributed caching</a:t>
              </a:r>
              <a:endParaRPr lang="zh-CN" altLang="en-US" sz="1600" dirty="0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/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200" dirty="0"/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</a:rPr>
                <a:t>Message queue</a:t>
              </a:r>
              <a:endParaRPr lang="zh-CN" altLang="en-US" sz="1200" dirty="0"/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3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47D7F-0570-E74E-8C25-7825F3A8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is inside a </a:t>
            </a:r>
            <a:r>
              <a:rPr kumimoji="1" lang="en-US" altLang="zh-CN" dirty="0">
                <a:solidFill>
                  <a:srgbClr val="0096FF"/>
                </a:solidFill>
              </a:rPr>
              <a:t>message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8A21B-76AF-F146-B470-DD163D94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151ACE-D51F-D94A-9010-F465F66DC357}"/>
              </a:ext>
            </a:extLst>
          </p:cNvPr>
          <p:cNvSpPr txBox="1"/>
          <p:nvPr/>
        </p:nvSpPr>
        <p:spPr>
          <a:xfrm>
            <a:off x="457199" y="3073524"/>
            <a:ext cx="8229601" cy="24622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procedure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TIME_SERVICE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do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forever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US" altLang="zh-CN" sz="14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ServerName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GET_OPCODE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CONVERT2INTERNAL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GET_ARGUMENT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opcode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= "Get time" and (</a:t>
            </a:r>
            <a:r>
              <a:rPr lang="en-US" altLang="zh-CN" sz="1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= SECONDS or </a:t>
            </a:r>
            <a:r>
              <a:rPr lang="en-US" altLang="zh-CN" sz="1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= MINUTES) then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retval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&lt;- {"OK",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CONVERT2EXTERNAL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retval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)}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&lt;- {"Bad request"}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ClientName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DDD0DD-1367-AF4C-A62F-927FDD29F108}"/>
              </a:ext>
            </a:extLst>
          </p:cNvPr>
          <p:cNvSpPr txBox="1"/>
          <p:nvPr/>
        </p:nvSpPr>
        <p:spPr>
          <a:xfrm>
            <a:off x="457200" y="1057300"/>
            <a:ext cx="8229600" cy="19178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procedure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GET_TIME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units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SEND_MESSAGE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ServerName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, {"Get time",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CONVERT2EXTERNAL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units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)})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&lt;- </a:t>
            </a:r>
            <a:r>
              <a:rPr lang="en-US" altLang="zh-CN" sz="1400" b="1" dirty="0">
                <a:latin typeface="Consolas" panose="020B0609020204030204" pitchFamily="49" charset="0"/>
              </a:rPr>
              <a:t>RECEIVE_MESSAGE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ClientName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GET_RETCODE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 != "OK"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HANDLE_ERROR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CONVERT2INTERNAL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chemeClr val="accent6"/>
                </a:solidFill>
                <a:latin typeface="Consolas" panose="020B0609020204030204" pitchFamily="49" charset="0"/>
              </a:rPr>
              <a:t>GET_ARGUMENT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chemeClr val="accent6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CN" sz="1400" dirty="0">
                <a:solidFill>
                  <a:schemeClr val="accent6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6173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C6CB3-8DD2-BA4B-8FDF-5732935A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is inside a </a:t>
            </a:r>
            <a:r>
              <a:rPr kumimoji="1" lang="en-US" altLang="zh-CN" dirty="0">
                <a:solidFill>
                  <a:srgbClr val="0096FF"/>
                </a:solidFill>
              </a:rPr>
              <a:t>message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AF6F7-AB36-9843-BCBC-65CF82D3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 message may contain: </a:t>
            </a:r>
          </a:p>
          <a:p>
            <a:pPr lvl="1"/>
            <a:r>
              <a:rPr kumimoji="1" lang="en-US" altLang="zh-CN" dirty="0"/>
              <a:t>Service ID (e.g., function ID)</a:t>
            </a:r>
          </a:p>
          <a:p>
            <a:pPr lvl="1"/>
            <a:r>
              <a:rPr kumimoji="1" lang="en-US" altLang="zh-CN" dirty="0"/>
              <a:t>Service parameter (e.g., function parameter)</a:t>
            </a:r>
          </a:p>
          <a:p>
            <a:pPr lvl="1"/>
            <a:r>
              <a:rPr kumimoji="1" lang="en-US" altLang="zh-CN" dirty="0"/>
              <a:t>Using marshal / </a:t>
            </a:r>
            <a:r>
              <a:rPr kumimoji="1" lang="en-US" altLang="zh-CN" dirty="0" err="1"/>
              <a:t>unmarshal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E1813-6D4F-3745-9A8D-31508A4F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26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9A820-103E-0549-A92C-8D0D614E3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request message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A6970-F03C-684A-AFBA-FFE3CEE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1148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request:</a:t>
            </a:r>
          </a:p>
          <a:p>
            <a:pPr lvl="1"/>
            <a:r>
              <a:rPr kumimoji="1" lang="en-US" altLang="zh-CN" b="1" dirty="0" err="1">
                <a:solidFill>
                  <a:srgbClr val="C00000"/>
                </a:solidFill>
              </a:rPr>
              <a:t>Xid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call/reply</a:t>
            </a:r>
          </a:p>
          <a:p>
            <a:pPr lvl="1"/>
            <a:r>
              <a:rPr kumimoji="1" lang="en-US" altLang="zh-CN" dirty="0" err="1"/>
              <a:t>rpc</a:t>
            </a:r>
            <a:r>
              <a:rPr kumimoji="1" lang="en-US" altLang="zh-CN" dirty="0"/>
              <a:t> version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program #</a:t>
            </a:r>
          </a:p>
          <a:p>
            <a:pPr lvl="1"/>
            <a:r>
              <a:rPr kumimoji="1" lang="en-US" altLang="zh-CN" dirty="0"/>
              <a:t>program version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procedure #</a:t>
            </a:r>
          </a:p>
          <a:p>
            <a:pPr lvl="1"/>
            <a:r>
              <a:rPr kumimoji="1" lang="en-US" altLang="zh-CN" dirty="0"/>
              <a:t>auth stuff</a:t>
            </a:r>
          </a:p>
          <a:p>
            <a:pPr lvl="1"/>
            <a:r>
              <a:rPr kumimoji="1" lang="en-US" altLang="zh-CN" dirty="0"/>
              <a:t>arguments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7F9E48-68F8-8A43-967B-3D8F91D9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70A8A-D518-F948-B561-FC9538E462CA}"/>
              </a:ext>
            </a:extLst>
          </p:cNvPr>
          <p:cNvSpPr txBox="1"/>
          <p:nvPr/>
        </p:nvSpPr>
        <p:spPr>
          <a:xfrm>
            <a:off x="2411190" y="1491631"/>
            <a:ext cx="540117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kumimoji="1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 is short for "transaction"</a:t>
            </a:r>
          </a:p>
          <a:p>
            <a:pPr>
              <a:spcAft>
                <a:spcPts val="200"/>
              </a:spcAft>
            </a:pPr>
            <a:r>
              <a:rPr kumimoji="1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Client reply dispatch uses </a:t>
            </a:r>
            <a:r>
              <a:rPr kumimoji="1" lang="en-US" altLang="zh-CN" sz="20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xid</a:t>
            </a:r>
            <a:endParaRPr kumimoji="1" lang="en-US" altLang="zh-CN" sz="2000" dirty="0"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>
              <a:spcAft>
                <a:spcPts val="200"/>
              </a:spcAft>
            </a:pPr>
            <a:r>
              <a:rPr kumimoji="1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Client remembers the </a:t>
            </a:r>
            <a:r>
              <a:rPr kumimoji="1" lang="en-US" altLang="zh-CN" sz="2000" dirty="0" err="1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xid</a:t>
            </a:r>
            <a:r>
              <a:rPr kumimoji="1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of each call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61E5425-87B2-F94C-9644-D2207EFED498}"/>
              </a:ext>
            </a:extLst>
          </p:cNvPr>
          <p:cNvCxnSpPr/>
          <p:nvPr/>
        </p:nvCxnSpPr>
        <p:spPr>
          <a:xfrm>
            <a:off x="1691110" y="1719657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88A2D51-0842-084C-8842-132D4A86E763}"/>
              </a:ext>
            </a:extLst>
          </p:cNvPr>
          <p:cNvSpPr txBox="1"/>
          <p:nvPr/>
        </p:nvSpPr>
        <p:spPr>
          <a:xfrm>
            <a:off x="3491880" y="3003865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Server dispatch uses prog#, proc#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D6495B7-394B-304C-BF41-02EEC410B54A}"/>
              </a:ext>
            </a:extLst>
          </p:cNvPr>
          <p:cNvCxnSpPr/>
          <p:nvPr/>
        </p:nvCxnSpPr>
        <p:spPr>
          <a:xfrm>
            <a:off x="2771800" y="2899919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1F50235-0B39-3447-8C26-8340F7EE61D9}"/>
              </a:ext>
            </a:extLst>
          </p:cNvPr>
          <p:cNvCxnSpPr/>
          <p:nvPr/>
        </p:nvCxnSpPr>
        <p:spPr>
          <a:xfrm flipV="1">
            <a:off x="2771800" y="3319966"/>
            <a:ext cx="648072" cy="300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950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BCC5B-F88D-5D45-AD2E-4B0A8448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 reply message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AFF54-7DE6-774A-A3CB-6FD14DF85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58569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reply:</a:t>
            </a:r>
          </a:p>
          <a:p>
            <a:pPr lvl="1"/>
            <a:r>
              <a:rPr kumimoji="1" lang="en-US" altLang="zh-CN" b="1" dirty="0" err="1">
                <a:solidFill>
                  <a:srgbClr val="C00000"/>
                </a:solidFill>
              </a:rPr>
              <a:t>Xid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/>
              <a:t>call/reply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accepted</a:t>
            </a:r>
            <a:r>
              <a:rPr kumimoji="1" lang="en-US" altLang="zh-CN" dirty="0"/>
              <a:t>? (Yes,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bad RPC version, auth failure,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etc.)</a:t>
            </a:r>
          </a:p>
          <a:p>
            <a:pPr lvl="1"/>
            <a:r>
              <a:rPr kumimoji="1" lang="en-US" altLang="zh-CN" dirty="0"/>
              <a:t>auth stuff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success</a:t>
            </a:r>
            <a:r>
              <a:rPr kumimoji="1" lang="en-US" altLang="zh-CN" dirty="0"/>
              <a:t>? (Yes,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bad prog/proc #,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etc.)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results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6399A-161D-0145-8F7C-A7E45939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9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9DB8-B80A-7541-953B-F2B8DD70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Binding: find the server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2841B-B6E6-C247-A9BD-96B9AFDA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Can implement with other network name services </a:t>
            </a:r>
          </a:p>
          <a:p>
            <a:pPr lvl="1"/>
            <a:r>
              <a:rPr kumimoji="1" lang="en-US" altLang="zh-CN" dirty="0"/>
              <a:t>E.g., </a:t>
            </a:r>
            <a:r>
              <a:rPr kumimoji="1" lang="en-US" altLang="zh-CN" u="sng" dirty="0"/>
              <a:t>192.168.10.233:8888</a:t>
            </a:r>
            <a:r>
              <a:rPr kumimoji="1" lang="en-US" altLang="zh-CN" dirty="0"/>
              <a:t> + function ID</a:t>
            </a:r>
          </a:p>
          <a:p>
            <a:r>
              <a:rPr kumimoji="1" lang="en-US" altLang="zh-CN" dirty="0"/>
              <a:t>Example: </a:t>
            </a:r>
            <a:r>
              <a:rPr kumimoji="1" lang="en-US" altLang="zh-CN" dirty="0" err="1"/>
              <a:t>gRPC</a:t>
            </a:r>
            <a:r>
              <a:rPr kumimoji="1" lang="en-US" altLang="zh-CN" dirty="0"/>
              <a:t>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4C66AF-E8A5-3D4A-A608-63FCE9A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485A23E-0C49-4347-B3A8-89E3680C9D13}"/>
              </a:ext>
            </a:extLst>
          </p:cNvPr>
          <p:cNvSpPr/>
          <p:nvPr/>
        </p:nvSpPr>
        <p:spPr>
          <a:xfrm>
            <a:off x="995233" y="2671499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 err="1">
                <a:latin typeface="Eras Medium ITC" pitchFamily="34" charset="0"/>
              </a:rPr>
              <a:t>gRPC</a:t>
            </a:r>
            <a:r>
              <a:rPr lang="en-US" altLang="zh-CN" sz="2000" dirty="0">
                <a:latin typeface="Eras Medium ITC" pitchFamily="34" charset="0"/>
              </a:rPr>
              <a:t> client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29ED7B-211C-2D41-83E8-F57FC872CBE9}"/>
              </a:ext>
            </a:extLst>
          </p:cNvPr>
          <p:cNvSpPr/>
          <p:nvPr/>
        </p:nvSpPr>
        <p:spPr>
          <a:xfrm>
            <a:off x="491177" y="3095228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grpc</a:t>
            </a:r>
            <a:r>
              <a:rPr lang="en-US" altLang="zh-CN" dirty="0">
                <a:solidFill>
                  <a:srgbClr val="434343"/>
                </a:solidFill>
                <a:latin typeface="Menlo-Regular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CreateChannel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altLang="zh-CN" dirty="0">
                <a:solidFill>
                  <a:srgbClr val="BE1F04"/>
                </a:solidFill>
                <a:latin typeface="Menlo-Regular" panose="020B0609030804020204" pitchFamily="49" charset="0"/>
              </a:rPr>
              <a:t>"localhost:50051"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    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grpc</a:t>
            </a:r>
            <a:r>
              <a:rPr lang="en-US" altLang="zh-CN" dirty="0">
                <a:solidFill>
                  <a:srgbClr val="434343"/>
                </a:solidFill>
                <a:latin typeface="Menlo-Regular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InsecureChannelCredentials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());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B4893-49C8-6246-B3E9-D750966EB8C2}"/>
              </a:ext>
            </a:extLst>
          </p:cNvPr>
          <p:cNvSpPr/>
          <p:nvPr/>
        </p:nvSpPr>
        <p:spPr>
          <a:xfrm>
            <a:off x="995233" y="4159563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 err="1">
                <a:latin typeface="Eras Medium ITC" pitchFamily="34" charset="0"/>
              </a:rPr>
              <a:t>gRPC</a:t>
            </a:r>
            <a:r>
              <a:rPr lang="en-US" altLang="zh-CN" sz="2000" dirty="0">
                <a:latin typeface="Eras Medium ITC" pitchFamily="34" charset="0"/>
              </a:rPr>
              <a:t> server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E325A8-DFE9-4C4F-A45B-1ABB5BD1634D}"/>
              </a:ext>
            </a:extLst>
          </p:cNvPr>
          <p:cNvSpPr/>
          <p:nvPr/>
        </p:nvSpPr>
        <p:spPr>
          <a:xfrm>
            <a:off x="1907704" y="4646304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std</a:t>
            </a:r>
            <a:r>
              <a:rPr lang="en-US" altLang="zh-CN" dirty="0">
                <a:solidFill>
                  <a:srgbClr val="434343"/>
                </a:solidFill>
                <a:latin typeface="Menlo-Regular" panose="020B0609030804020204" pitchFamily="49" charset="0"/>
              </a:rPr>
              <a:t>::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stringserver_address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altLang="zh-CN" dirty="0">
                <a:solidFill>
                  <a:srgbClr val="BE1F04"/>
                </a:solidFill>
                <a:latin typeface="Menlo-Regular" panose="020B0609030804020204" pitchFamily="49" charset="0"/>
              </a:rPr>
              <a:t>"0.0.0.0:50051"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...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... 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AddListeningPort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server_address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, ...);</a:t>
            </a:r>
            <a:endParaRPr lang="zh-CN" altLang="en-US" dirty="0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D4AD8227-DBBA-9D42-825E-AB0429DDEC1C}"/>
              </a:ext>
            </a:extLst>
          </p:cNvPr>
          <p:cNvSpPr/>
          <p:nvPr/>
        </p:nvSpPr>
        <p:spPr>
          <a:xfrm>
            <a:off x="5633545" y="3162939"/>
            <a:ext cx="1315840" cy="1493144"/>
          </a:xfrm>
          <a:custGeom>
            <a:avLst/>
            <a:gdLst>
              <a:gd name="connsiteX0" fmla="*/ 0 w 1315840"/>
              <a:gd name="connsiteY0" fmla="*/ 147820 h 1493144"/>
              <a:gd name="connsiteX1" fmla="*/ 620110 w 1315840"/>
              <a:gd name="connsiteY1" fmla="*/ 675 h 1493144"/>
              <a:gd name="connsiteX2" fmla="*/ 1093076 w 1315840"/>
              <a:gd name="connsiteY2" fmla="*/ 200371 h 1493144"/>
              <a:gd name="connsiteX3" fmla="*/ 1303283 w 1315840"/>
              <a:gd name="connsiteY3" fmla="*/ 704868 h 1493144"/>
              <a:gd name="connsiteX4" fmla="*/ 746234 w 1315840"/>
              <a:gd name="connsiteY4" fmla="*/ 988647 h 1493144"/>
              <a:gd name="connsiteX5" fmla="*/ 651641 w 1315840"/>
              <a:gd name="connsiteY5" fmla="*/ 1493144 h 149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5840" h="1493144">
                <a:moveTo>
                  <a:pt x="0" y="147820"/>
                </a:moveTo>
                <a:cubicBezTo>
                  <a:pt x="218965" y="69868"/>
                  <a:pt x="437931" y="-8084"/>
                  <a:pt x="620110" y="675"/>
                </a:cubicBezTo>
                <a:cubicBezTo>
                  <a:pt x="802289" y="9433"/>
                  <a:pt x="979214" y="83006"/>
                  <a:pt x="1093076" y="200371"/>
                </a:cubicBezTo>
                <a:cubicBezTo>
                  <a:pt x="1206938" y="317736"/>
                  <a:pt x="1361090" y="573489"/>
                  <a:pt x="1303283" y="704868"/>
                </a:cubicBezTo>
                <a:cubicBezTo>
                  <a:pt x="1245476" y="836247"/>
                  <a:pt x="854841" y="857268"/>
                  <a:pt x="746234" y="988647"/>
                </a:cubicBezTo>
                <a:cubicBezTo>
                  <a:pt x="637627" y="1120026"/>
                  <a:pt x="644634" y="1306585"/>
                  <a:pt x="651641" y="1493144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D4AF9A-4A8D-9648-A91C-00FB87011232}"/>
              </a:ext>
            </a:extLst>
          </p:cNvPr>
          <p:cNvSpPr/>
          <p:nvPr/>
        </p:nvSpPr>
        <p:spPr>
          <a:xfrm>
            <a:off x="6425404" y="3567668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binding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80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C00000"/>
                </a:solidFill>
                <a:ea typeface="+mn-ea"/>
              </a:rPr>
              <a:t>How to pass the data between </a:t>
            </a:r>
          </a:p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client &amp; server? </a:t>
            </a:r>
          </a:p>
          <a:p>
            <a:pPr algn="ctr"/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39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A02EE-5D94-7A47-B5EA-26202B37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passing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92519-138C-AF41-AB95-5683A461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Pass by </a:t>
            </a:r>
            <a:r>
              <a:rPr kumimoji="1" lang="en-US" altLang="zh-CN" dirty="0">
                <a:solidFill>
                  <a:srgbClr val="C00000"/>
                </a:solidFill>
              </a:rPr>
              <a:t>value</a:t>
            </a:r>
            <a:r>
              <a:rPr kumimoji="1" lang="en-US" altLang="zh-CN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kumimoji="1" lang="en-US" altLang="zh-CN" dirty="0"/>
              <a:t>Easy: just copy data to network message </a:t>
            </a:r>
          </a:p>
          <a:p>
            <a:r>
              <a:rPr kumimoji="1" lang="en-US" altLang="zh-CN" dirty="0"/>
              <a:t>Pass by </a:t>
            </a:r>
            <a:r>
              <a:rPr kumimoji="1" lang="en-US" altLang="zh-CN" dirty="0">
                <a:solidFill>
                  <a:srgbClr val="C00000"/>
                </a:solidFill>
              </a:rPr>
              <a:t>reference</a:t>
            </a:r>
            <a:r>
              <a:rPr kumimoji="1" lang="en-US" altLang="zh-CN" dirty="0">
                <a:solidFill>
                  <a:srgbClr val="000000"/>
                </a:solidFill>
              </a:rPr>
              <a:t>?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Makes no sense without shared memory </a:t>
            </a:r>
          </a:p>
          <a:p>
            <a:endParaRPr kumimoji="1" lang="en-US" altLang="zh-CN" b="0" dirty="0"/>
          </a:p>
          <a:p>
            <a:r>
              <a:rPr kumimoji="1" lang="en-US" altLang="zh-CN" dirty="0"/>
              <a:t>Needs a conversion between data used in a program vs. data that can be transferred through the network </a:t>
            </a:r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 into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pointerless</a:t>
            </a:r>
            <a:r>
              <a:rPr kumimoji="1" lang="en-US" altLang="zh-CN" dirty="0"/>
              <a:t> representation </a:t>
            </a:r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transmits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</a:p>
          <a:p>
            <a:pPr lvl="1"/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reconstructs structure with local pointers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5A2EA-4433-7448-84C9-3C9428C3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6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C2D10-0E11-6C4E-A7DB-522AB042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00442"/>
          </a:xfrm>
        </p:spPr>
        <p:txBody>
          <a:bodyPr/>
          <a:lstStyle/>
          <a:p>
            <a:r>
              <a:rPr kumimoji="1" lang="en-US" altLang="zh-CN" dirty="0"/>
              <a:t>Parameter passing is challenging across machines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0D954-0FD5-284F-AD02-02D1FD08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Distributed systems have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 </a:t>
            </a:r>
            <a:r>
              <a:rPr kumimoji="1" lang="en-US" altLang="zh-CN" dirty="0">
                <a:solidFill>
                  <a:srgbClr val="C00000"/>
                </a:solidFill>
              </a:rPr>
              <a:t>incompatibility</a:t>
            </a:r>
            <a:r>
              <a:rPr kumimoji="1" lang="en-US" altLang="zh-CN" b="0" dirty="0"/>
              <a:t> problem</a:t>
            </a:r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 not exist on a single machine</a:t>
            </a:r>
          </a:p>
          <a:p>
            <a:r>
              <a:rPr kumimoji="1" lang="en-US" altLang="zh-CN" b="0" dirty="0"/>
              <a:t>For example, remote machine may have </a:t>
            </a:r>
            <a:r>
              <a:rPr kumimoji="1" lang="en-US" altLang="zh-CN" dirty="0">
                <a:solidFill>
                  <a:srgbClr val="C00000"/>
                </a:solidFill>
              </a:rPr>
              <a:t>different</a:t>
            </a:r>
            <a:r>
              <a:rPr kumimoji="1" lang="en-US" altLang="zh-CN" b="0" dirty="0"/>
              <a:t> </a:t>
            </a:r>
          </a:p>
          <a:p>
            <a:pPr lvl="1"/>
            <a:r>
              <a:rPr kumimoji="1" lang="en-US" altLang="zh-CN" dirty="0"/>
              <a:t>byte ordering,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lang="en-US" altLang="zh-CN" dirty="0"/>
              <a:t>sizes of integers and other types,</a:t>
            </a:r>
          </a:p>
          <a:p>
            <a:pPr lvl="1"/>
            <a:r>
              <a:rPr lang="en-US" altLang="zh-CN" dirty="0"/>
              <a:t>floating point representations,</a:t>
            </a:r>
          </a:p>
          <a:p>
            <a:pPr lvl="1"/>
            <a:r>
              <a:rPr lang="en-US" altLang="zh-CN" dirty="0"/>
              <a:t>character sets, </a:t>
            </a:r>
          </a:p>
          <a:p>
            <a:pPr lvl="1"/>
            <a:r>
              <a:rPr lang="en-US" altLang="zh-CN" dirty="0"/>
              <a:t>alignment requirements </a:t>
            </a:r>
          </a:p>
          <a:p>
            <a:pPr lvl="1"/>
            <a:r>
              <a:rPr lang="en-US" altLang="zh-CN" dirty="0"/>
              <a:t>etc.</a:t>
            </a:r>
          </a:p>
          <a:p>
            <a:pPr lvl="1"/>
            <a:endParaRPr kumimoji="1" lang="en-US" altLang="zh-CN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1B2DB-49A1-8D4E-814D-59DEC66A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A16425-7C39-B849-AE7B-F8FF86793761}"/>
              </a:ext>
            </a:extLst>
          </p:cNvPr>
          <p:cNvGrpSpPr/>
          <p:nvPr/>
        </p:nvGrpSpPr>
        <p:grpSpPr>
          <a:xfrm>
            <a:off x="6595470" y="2438561"/>
            <a:ext cx="2023241" cy="822905"/>
            <a:chOff x="5940152" y="463063"/>
            <a:chExt cx="2023241" cy="82290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654FE63-A324-A04D-B9DE-A0AAA8DF3316}"/>
                </a:ext>
              </a:extLst>
            </p:cNvPr>
            <p:cNvGrpSpPr/>
            <p:nvPr/>
          </p:nvGrpSpPr>
          <p:grpSpPr>
            <a:xfrm>
              <a:off x="5940152" y="463063"/>
              <a:ext cx="504056" cy="432048"/>
              <a:chOff x="5004048" y="625252"/>
              <a:chExt cx="504056" cy="43204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09D4319-380A-9649-BD0C-40AA52D440CE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9D5D0DC-61D3-3C49-8620-E498D165F3D1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89</a:t>
                </a:r>
                <a:endParaRPr kumimoji="1" lang="zh-CN" alt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29ADBD5-55D6-E244-9357-973A32F977D0}"/>
                </a:ext>
              </a:extLst>
            </p:cNvPr>
            <p:cNvGrpSpPr/>
            <p:nvPr/>
          </p:nvGrpSpPr>
          <p:grpSpPr>
            <a:xfrm>
              <a:off x="6444208" y="463063"/>
              <a:ext cx="523898" cy="432048"/>
              <a:chOff x="5004048" y="625252"/>
              <a:chExt cx="523898" cy="43204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D7423B3-45E4-EB41-B7EB-67AD57DDDF44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CCEBF0D-C04B-AB46-AE6A-8E1E2CEE5A86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AB</a:t>
                </a:r>
                <a:endParaRPr kumimoji="1" lang="zh-CN" alt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B0F512E-4B35-E042-B1FF-CB6E79A1ADBC}"/>
                </a:ext>
              </a:extLst>
            </p:cNvPr>
            <p:cNvGrpSpPr/>
            <p:nvPr/>
          </p:nvGrpSpPr>
          <p:grpSpPr>
            <a:xfrm>
              <a:off x="6953897" y="463063"/>
              <a:ext cx="549546" cy="432048"/>
              <a:chOff x="5004048" y="625252"/>
              <a:chExt cx="549546" cy="432048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C8C22E6-BC57-2541-9F7D-D3AF054EEE08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5873F0-4696-6246-ABE2-6F9FDFCB08D3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CD</a:t>
                </a:r>
                <a:endParaRPr kumimoji="1" lang="zh-CN" alt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D23C19-D7D9-CF42-B089-A3C4265B4755}"/>
                </a:ext>
              </a:extLst>
            </p:cNvPr>
            <p:cNvGrpSpPr/>
            <p:nvPr/>
          </p:nvGrpSpPr>
          <p:grpSpPr>
            <a:xfrm>
              <a:off x="7452320" y="463063"/>
              <a:ext cx="511073" cy="432048"/>
              <a:chOff x="5004048" y="625252"/>
              <a:chExt cx="511073" cy="432048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83D8C4D-3F89-9C43-9BDA-6D2F8FCF2590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534C897-1ED2-F046-ABC5-76C91E245042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EF</a:t>
                </a:r>
                <a:endParaRPr kumimoji="1" lang="zh-CN" altLang="en-US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7783000-6779-6C45-80BB-34C11749363B}"/>
                </a:ext>
              </a:extLst>
            </p:cNvPr>
            <p:cNvSpPr txBox="1"/>
            <p:nvPr/>
          </p:nvSpPr>
          <p:spPr>
            <a:xfrm>
              <a:off x="6035727" y="9070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2EE7D56-B64D-1C44-905A-1D8681087463}"/>
                </a:ext>
              </a:extLst>
            </p:cNvPr>
            <p:cNvSpPr txBox="1"/>
            <p:nvPr/>
          </p:nvSpPr>
          <p:spPr>
            <a:xfrm>
              <a:off x="6565431" y="9070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CE5B6-1E4C-264E-858B-A6B596B15093}"/>
                </a:ext>
              </a:extLst>
            </p:cNvPr>
            <p:cNvSpPr txBox="1"/>
            <p:nvPr/>
          </p:nvSpPr>
          <p:spPr>
            <a:xfrm>
              <a:off x="7087944" y="9166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0F8877-1E08-1E40-8E3F-34C3920352C0}"/>
                </a:ext>
              </a:extLst>
            </p:cNvPr>
            <p:cNvSpPr txBox="1"/>
            <p:nvPr/>
          </p:nvSpPr>
          <p:spPr>
            <a:xfrm>
              <a:off x="7567131" y="9127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FD53D6-7A6C-0B41-8D94-7A710563F42F}"/>
              </a:ext>
            </a:extLst>
          </p:cNvPr>
          <p:cNvSpPr txBox="1"/>
          <p:nvPr/>
        </p:nvSpPr>
        <p:spPr>
          <a:xfrm>
            <a:off x="6012160" y="2106137"/>
            <a:ext cx="30748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/>
              <a:t>Big endian, e.g., Power processor</a:t>
            </a:r>
            <a:endParaRPr kumimoji="1" lang="zh-CN" altLang="en-US" sz="15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0020BF8-B52B-8F4F-877D-C3BE3B28D38D}"/>
              </a:ext>
            </a:extLst>
          </p:cNvPr>
          <p:cNvGrpSpPr/>
          <p:nvPr/>
        </p:nvGrpSpPr>
        <p:grpSpPr>
          <a:xfrm>
            <a:off x="6595470" y="3822906"/>
            <a:ext cx="2016224" cy="822905"/>
            <a:chOff x="5940152" y="463063"/>
            <a:chExt cx="2016224" cy="82290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258987A-C46C-D248-9B78-5CCED6C7736E}"/>
                </a:ext>
              </a:extLst>
            </p:cNvPr>
            <p:cNvGrpSpPr/>
            <p:nvPr/>
          </p:nvGrpSpPr>
          <p:grpSpPr>
            <a:xfrm>
              <a:off x="5940152" y="463063"/>
              <a:ext cx="511073" cy="432048"/>
              <a:chOff x="5004048" y="625252"/>
              <a:chExt cx="511073" cy="43204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5A78F96-5AAF-254E-AAB6-CD73B44F48AB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BCD641D-7CD4-2340-991C-680975D3E069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EF</a:t>
                </a:r>
                <a:endParaRPr kumimoji="1" lang="zh-CN" altLang="en-US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21CBB3E-1765-A04A-937F-9E1CA3861A9D}"/>
                </a:ext>
              </a:extLst>
            </p:cNvPr>
            <p:cNvGrpSpPr/>
            <p:nvPr/>
          </p:nvGrpSpPr>
          <p:grpSpPr>
            <a:xfrm>
              <a:off x="6444208" y="463063"/>
              <a:ext cx="549546" cy="432048"/>
              <a:chOff x="5004048" y="625252"/>
              <a:chExt cx="549546" cy="432048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A666B18-2CEF-7142-B2D6-70C431E03048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22827A8-B95F-6249-A5C1-45AE16BB4E38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518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CD</a:t>
                </a:r>
                <a:endParaRPr kumimoji="1" lang="zh-CN" altLang="en-US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E88B1D3-A11E-6E44-BE50-AE369F2D8362}"/>
                </a:ext>
              </a:extLst>
            </p:cNvPr>
            <p:cNvGrpSpPr/>
            <p:nvPr/>
          </p:nvGrpSpPr>
          <p:grpSpPr>
            <a:xfrm>
              <a:off x="6953897" y="463063"/>
              <a:ext cx="523898" cy="432048"/>
              <a:chOff x="5004048" y="625252"/>
              <a:chExt cx="523898" cy="43204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697D6A4-B9B5-7F43-9FBC-CF8089DCD194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E626346-251F-E841-8E56-38B5200D54A3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AB</a:t>
                </a:r>
                <a:endParaRPr kumimoji="1" lang="zh-CN" altLang="en-US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8D2725E-365A-804F-AF74-43E8D285C1CC}"/>
                </a:ext>
              </a:extLst>
            </p:cNvPr>
            <p:cNvGrpSpPr/>
            <p:nvPr/>
          </p:nvGrpSpPr>
          <p:grpSpPr>
            <a:xfrm>
              <a:off x="7452320" y="463063"/>
              <a:ext cx="504056" cy="432048"/>
              <a:chOff x="5004048" y="625252"/>
              <a:chExt cx="504056" cy="432048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335DD18-4012-894C-A0D5-F4B9B6DF33DF}"/>
                  </a:ext>
                </a:extLst>
              </p:cNvPr>
              <p:cNvSpPr/>
              <p:nvPr/>
            </p:nvSpPr>
            <p:spPr>
              <a:xfrm>
                <a:off x="5004048" y="625252"/>
                <a:ext cx="504056" cy="4320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B4AE01B-AB12-0443-A959-F5D8B90B1036}"/>
                  </a:ext>
                </a:extLst>
              </p:cNvPr>
              <p:cNvSpPr txBox="1"/>
              <p:nvPr/>
            </p:nvSpPr>
            <p:spPr>
              <a:xfrm>
                <a:off x="5035503" y="65661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89</a:t>
                </a:r>
                <a:endParaRPr kumimoji="1" lang="zh-CN" altLang="en-US" dirty="0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F07C57F-C3BF-D14B-8CC0-7C88DF5E512F}"/>
                </a:ext>
              </a:extLst>
            </p:cNvPr>
            <p:cNvSpPr txBox="1"/>
            <p:nvPr/>
          </p:nvSpPr>
          <p:spPr>
            <a:xfrm>
              <a:off x="6035727" y="9070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0</a:t>
              </a:r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86992E5-1FEA-E64A-A3F8-A24CD3EB5057}"/>
                </a:ext>
              </a:extLst>
            </p:cNvPr>
            <p:cNvSpPr txBox="1"/>
            <p:nvPr/>
          </p:nvSpPr>
          <p:spPr>
            <a:xfrm>
              <a:off x="6565431" y="9070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27802DD-6C63-804B-8ADD-43EFA38187CA}"/>
                </a:ext>
              </a:extLst>
            </p:cNvPr>
            <p:cNvSpPr txBox="1"/>
            <p:nvPr/>
          </p:nvSpPr>
          <p:spPr>
            <a:xfrm>
              <a:off x="7087944" y="9166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1D34D3C-CC24-DA4E-AD79-15D8584358E3}"/>
                </a:ext>
              </a:extLst>
            </p:cNvPr>
            <p:cNvSpPr txBox="1"/>
            <p:nvPr/>
          </p:nvSpPr>
          <p:spPr>
            <a:xfrm>
              <a:off x="7567131" y="9127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1CB403BF-008F-834A-BA03-E79F8EAA7E22}"/>
              </a:ext>
            </a:extLst>
          </p:cNvPr>
          <p:cNvSpPr txBox="1"/>
          <p:nvPr/>
        </p:nvSpPr>
        <p:spPr>
          <a:xfrm>
            <a:off x="6511439" y="3468383"/>
            <a:ext cx="21002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/>
              <a:t>Little endian, e.g., X86</a:t>
            </a:r>
            <a:endParaRPr kumimoji="1" lang="zh-CN" altLang="en-US" sz="15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63F773-EAAA-2B44-B365-42E950F94062}"/>
              </a:ext>
            </a:extLst>
          </p:cNvPr>
          <p:cNvSpPr txBox="1"/>
          <p:nvPr/>
        </p:nvSpPr>
        <p:spPr>
          <a:xfrm>
            <a:off x="6534754" y="1402119"/>
            <a:ext cx="21242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u="sng" dirty="0">
                <a:solidFill>
                  <a:srgbClr val="BE384B"/>
                </a:solidFill>
              </a:rPr>
              <a:t>Represent 0x89abcdef</a:t>
            </a:r>
            <a:endParaRPr kumimoji="1" lang="zh-CN" altLang="en-US" sz="1500" u="sng" dirty="0">
              <a:solidFill>
                <a:srgbClr val="BE384B"/>
              </a:solidFill>
            </a:endParaRPr>
          </a:p>
        </p:txBody>
      </p:sp>
      <p:sp>
        <p:nvSpPr>
          <p:cNvPr id="42" name="下箭头 41">
            <a:extLst>
              <a:ext uri="{FF2B5EF4-FFF2-40B4-BE49-F238E27FC236}">
                <a16:creationId xmlns:a16="http://schemas.microsoft.com/office/drawing/2014/main" id="{F7D484E9-CB80-554F-8B84-A6E9E9C9A716}"/>
              </a:ext>
            </a:extLst>
          </p:cNvPr>
          <p:cNvSpPr/>
          <p:nvPr/>
        </p:nvSpPr>
        <p:spPr>
          <a:xfrm>
            <a:off x="7389315" y="1746809"/>
            <a:ext cx="464111" cy="299505"/>
          </a:xfrm>
          <a:prstGeom prst="downArrow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79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9C657-E5CE-7148-813E-858B8365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Parameter passing is more challenging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B6002-5D16-0347-8374-A5571E683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Application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is changing over time </a:t>
            </a:r>
          </a:p>
          <a:p>
            <a:pPr lvl="1"/>
            <a:r>
              <a:rPr kumimoji="1" lang="en-US" altLang="zh-CN" dirty="0"/>
              <a:t>What would happen if a server </a:t>
            </a:r>
            <a:r>
              <a:rPr kumimoji="1" lang="en-US" altLang="zh-CN" b="1" dirty="0">
                <a:solidFill>
                  <a:srgbClr val="C00000"/>
                </a:solidFill>
              </a:rPr>
              <a:t>upgrades</a:t>
            </a:r>
            <a:r>
              <a:rPr kumimoji="1" lang="en-US" altLang="zh-CN" dirty="0"/>
              <a:t> while the client is intact? </a:t>
            </a:r>
          </a:p>
          <a:p>
            <a:pPr lvl="1"/>
            <a:r>
              <a:rPr kumimoji="1" lang="en-US" altLang="zh-CN" dirty="0"/>
              <a:t>E.g., server upgrades and adds a priority field to its message, what would happen if the client does not change?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Evolvability</a:t>
            </a:r>
            <a:r>
              <a:rPr kumimoji="1" lang="en-US" altLang="zh-CN" b="0" dirty="0"/>
              <a:t>: we should built systems that are easy to adapt to changes!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Backward compatibility</a:t>
            </a:r>
            <a:r>
              <a:rPr kumimoji="1" lang="en-US" altLang="zh-CN" dirty="0"/>
              <a:t>: newer code can read data that was written by older code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Forward compatibility</a:t>
            </a:r>
            <a:r>
              <a:rPr kumimoji="1" lang="en-US" altLang="zh-CN" dirty="0"/>
              <a:t>: older code can read that was written by newer code</a:t>
            </a:r>
            <a:endParaRPr kumimoji="1" lang="en-US" altLang="zh-CN" b="0" dirty="0"/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E6A76-37CC-744D-87C3-9C335B4D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96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17AA3-3679-F442-B397-CCE5C6CE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Representing data: encoding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DD17F-0397-F648-8143-9416E255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Need standard </a:t>
            </a:r>
            <a:r>
              <a:rPr kumimoji="1" lang="en-US" altLang="zh-CN" dirty="0">
                <a:solidFill>
                  <a:srgbClr val="C00000"/>
                </a:solidFill>
              </a:rPr>
              <a:t>encoding</a:t>
            </a:r>
            <a:r>
              <a:rPr kumimoji="1" lang="en-US" altLang="zh-CN" b="0" dirty="0"/>
              <a:t> to enable communication between heterogeneous systems &amp; different versions of software</a:t>
            </a:r>
          </a:p>
          <a:p>
            <a:pPr lvl="1"/>
            <a:r>
              <a:rPr lang="en-US" altLang="zh-CN" dirty="0"/>
              <a:t>Sun’s RPC uses XDR (</a:t>
            </a:r>
            <a:r>
              <a:rPr lang="en-US" altLang="zh-CN" dirty="0" err="1"/>
              <a:t>eXternal</a:t>
            </a:r>
            <a:r>
              <a:rPr lang="en-US" altLang="zh-CN" dirty="0"/>
              <a:t> Data Representation) </a:t>
            </a:r>
          </a:p>
          <a:p>
            <a:pPr lvl="1"/>
            <a:r>
              <a:rPr lang="en-US" altLang="zh-CN" dirty="0"/>
              <a:t>ASN.1 (ISO Abstract Syntax Notation) </a:t>
            </a:r>
          </a:p>
          <a:p>
            <a:pPr lvl="1"/>
            <a:r>
              <a:rPr lang="en-US" altLang="zh-CN" dirty="0"/>
              <a:t>JSON</a:t>
            </a:r>
          </a:p>
          <a:p>
            <a:pPr lvl="1"/>
            <a:r>
              <a:rPr lang="en-US" altLang="zh-CN" dirty="0"/>
              <a:t>Google Protocol Buffers </a:t>
            </a:r>
          </a:p>
          <a:p>
            <a:pPr lvl="1"/>
            <a:r>
              <a:rPr lang="en-US" altLang="zh-CN" dirty="0"/>
              <a:t>W3C XML Schema Language </a:t>
            </a:r>
          </a:p>
          <a:p>
            <a:pPr marL="74250" lvl="1" indent="0"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48E1D-4A64-E744-B7E3-7F6614B2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26" name="Picture 2" descr="Mac, Linux, Windows 安裝Protocol Buffer (protobuf) compiler 方式">
            <a:extLst>
              <a:ext uri="{FF2B5EF4-FFF2-40B4-BE49-F238E27FC236}">
                <a16:creationId xmlns:a16="http://schemas.microsoft.com/office/drawing/2014/main" id="{4925F472-8EAB-0040-B851-4698FDB7A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80" y="4090858"/>
            <a:ext cx="3050530" cy="113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ON Logo - Byspel">
            <a:extLst>
              <a:ext uri="{FF2B5EF4-FFF2-40B4-BE49-F238E27FC236}">
                <a16:creationId xmlns:a16="http://schemas.microsoft.com/office/drawing/2014/main" id="{4C928CDF-D0B5-0C43-8231-240659D51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892" y="4276293"/>
            <a:ext cx="1944216" cy="76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D70E82-9228-1048-8A66-A0E74DFB2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346314"/>
            <a:ext cx="2448272" cy="54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4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866"/>
            <a:ext cx="8630919" cy="900442"/>
          </a:xfrm>
        </p:spPr>
        <p:txBody>
          <a:bodyPr/>
          <a:lstStyle/>
          <a:p>
            <a:r>
              <a:rPr kumimoji="1" lang="en-US" altLang="zh-CN" b="0" dirty="0"/>
              <a:t>Example: extend a single-node filesystem to a distributed one</a:t>
            </a:r>
            <a:endParaRPr kumimoji="1" lang="zh-CN" altLang="en-US" b="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23F327-2DD2-FA46-9A5C-BBEC438FA290}"/>
              </a:ext>
            </a:extLst>
          </p:cNvPr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D47C26A-2682-D644-A8F3-22B51129F77F}"/>
                </a:ext>
              </a:extLst>
            </p:cNvPr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C9ACDEE-184B-FB41-BFDE-1AEA1BFF4A14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1CA0E6D-03B6-9344-ABB3-0740EC8EA60A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45DDC4-A618-ED40-B089-5B3BED3F2E21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CCDC4E2E-5597-0A40-AB6D-EBE32629C798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>
                  <a:extLst>
                    <a:ext uri="{FF2B5EF4-FFF2-40B4-BE49-F238E27FC236}">
                      <a16:creationId xmlns:a16="http://schemas.microsoft.com/office/drawing/2014/main" id="{989412F3-AEBD-444F-B936-10486FDC200C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4D9ADC0-48BD-1040-A20F-7EAE9C91BFAE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/>
                    <a:t>File:</a:t>
                  </a:r>
                </a:p>
                <a:p>
                  <a:pPr algn="ctr"/>
                  <a:r>
                    <a:rPr kumimoji="1" lang="en-US" altLang="zh-CN" sz="1200" dirty="0"/>
                    <a:t>image</a:t>
                  </a:r>
                  <a:endParaRPr kumimoji="1" lang="zh-CN" altLang="en-US" sz="1200" dirty="0"/>
                </a:p>
              </p:txBody>
            </p:sp>
          </p:grp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34E2A74C-B1FB-3D4D-9031-321F4104551F}"/>
                </a:ext>
              </a:extLst>
            </p:cNvPr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A242605-15F2-4749-A385-E0A351BD5BC3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A7901C6F-3B85-C14F-B16B-C3FDC294A939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5785C67-74DC-A843-9940-64299D2305A5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AC0754F9-44CB-7C40-86EB-36552037A5FC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>
                  <a:extLst>
                    <a:ext uri="{FF2B5EF4-FFF2-40B4-BE49-F238E27FC236}">
                      <a16:creationId xmlns:a16="http://schemas.microsoft.com/office/drawing/2014/main" id="{3E117309-25AE-0F4D-819E-16CB5A9B9930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26124FB-877F-C84B-8C3B-CEA6BE7A4594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D019E42-DE43-9E4F-BE41-E461F630B312}"/>
                </a:ext>
              </a:extLst>
            </p:cNvPr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15B81DAD-D9AB-114D-97D9-CAFCC43EAB07}"/>
                  </a:ext>
                </a:extLst>
              </p:cNvPr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5DE99A5-0432-AD41-A57D-48F2E7B450E1}"/>
                    </a:ext>
                  </a:extLst>
                </p:cNvPr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D40B61A-FBAD-294B-B9FA-7FFA36275BC2}"/>
                    </a:ext>
                  </a:extLst>
                </p:cNvPr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File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48FAA9-6953-FA46-9DA4-8FCD7826D0B2}"/>
                  </a:ext>
                </a:extLst>
              </p:cNvPr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>
                  <a:extLst>
                    <a:ext uri="{FF2B5EF4-FFF2-40B4-BE49-F238E27FC236}">
                      <a16:creationId xmlns:a16="http://schemas.microsoft.com/office/drawing/2014/main" id="{93AC2A10-5F49-A343-A93D-44664AFDAB3F}"/>
                    </a:ext>
                  </a:extLst>
                </p:cNvPr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598E71FE-609E-EC47-A067-0057A5232E4C}"/>
                    </a:ext>
                  </a:extLst>
                </p:cNvPr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File: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image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10FC9C-A107-4149-8685-83B15C2B96BE}"/>
                </a:ext>
              </a:extLst>
            </p:cNvPr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4354987-ADF9-A14C-AB5D-ABFDD18A1C5F}"/>
                </a:ext>
              </a:extLst>
            </p:cNvPr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90C5C2-5D9A-8D40-B8DD-CE12FA270E5E}"/>
                </a:ext>
              </a:extLst>
            </p:cNvPr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file system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64263A85-E40D-9D43-819A-CB01CE1D5607}"/>
              </a:ext>
            </a:extLst>
          </p:cNvPr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B96783A-F43B-E541-8D1C-B7188074E461}"/>
                </a:ext>
              </a:extLst>
            </p:cNvPr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4C4882F-F695-0641-A35A-899F1DA963D8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7FBA828-708B-6141-A6E9-9819E16F5F8F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79059C0-7ABD-6345-851B-51E6A7A27EE0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>
                  <a:extLst>
                    <a:ext uri="{FF2B5EF4-FFF2-40B4-BE49-F238E27FC236}">
                      <a16:creationId xmlns:a16="http://schemas.microsoft.com/office/drawing/2014/main" id="{D0FC551E-6A07-504F-BB0B-8B7650BF685C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83D9A28-8199-4A49-9A2F-8B6220A3E364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A823212-6BEA-714C-B9A3-0E037ECB2397}"/>
                </a:ext>
              </a:extLst>
            </p:cNvPr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AE2074-5953-3B45-8AD8-761CD5412EB6}"/>
                  </a:ext>
                </a:extLst>
              </p:cNvPr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9BEDE84-5B54-3743-A6A2-DF823D2A7807}"/>
                  </a:ext>
                </a:extLst>
              </p:cNvPr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chemeClr val="accent6"/>
                    </a:solidFill>
                  </a:rPr>
                  <a:t>Database server</a:t>
                </a:r>
                <a:endParaRPr lang="zh-CN" altLang="en-US" sz="12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8986BE2-02B3-BE48-8674-6C0707E2A578}"/>
                  </a:ext>
                </a:extLst>
              </p:cNvPr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>
                  <a:extLst>
                    <a:ext uri="{FF2B5EF4-FFF2-40B4-BE49-F238E27FC236}">
                      <a16:creationId xmlns:a16="http://schemas.microsoft.com/office/drawing/2014/main" id="{1A3F4415-0BAE-BC4C-AC53-0BCD9404384E}"/>
                    </a:ext>
                  </a:extLst>
                </p:cNvPr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26D4C45F-64C3-A149-A2A3-AD81A5B5D96E}"/>
                    </a:ext>
                  </a:extLst>
                </p:cNvPr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Database</a:t>
                  </a:r>
                </a:p>
                <a:p>
                  <a:pPr algn="ctr"/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user, price</a:t>
                  </a:r>
                  <a:endParaRPr kumimoji="1"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E039F92C-D0B3-754A-8599-7F6D39381DF4}"/>
                </a:ext>
              </a:extLst>
            </p:cNvPr>
            <p:cNvCxnSpPr>
              <a:cxnSpLocks/>
            </p:cNvCxnSpPr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F57DD0F-F35E-2243-9CE6-A038FB0AC209}"/>
                </a:ext>
              </a:extLst>
            </p:cNvPr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chemeClr val="accent6"/>
                  </a:solidFill>
                </a:rPr>
                <a:t>…</a:t>
              </a:r>
              <a:endParaRPr lang="zh-CN" alt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933A48-1FAB-664C-B70F-33CE44129D2C}"/>
                </a:ext>
              </a:extLst>
            </p:cNvPr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database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55A47CD-C52C-7344-A0F0-C43B60EE8C51}"/>
              </a:ext>
            </a:extLst>
          </p:cNvPr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0049526E-9C02-8847-9DCE-75B4DA1A35B8}"/>
                </a:ext>
              </a:extLst>
            </p:cNvPr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6290FE6-7B28-B041-9700-797D1A665E30}"/>
                  </a:ext>
                </a:extLst>
              </p:cNvPr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>
                  <a:extLst>
                    <a:ext uri="{FF2B5EF4-FFF2-40B4-BE49-F238E27FC236}">
                      <a16:creationId xmlns:a16="http://schemas.microsoft.com/office/drawing/2014/main" id="{633EA070-08CE-304E-957A-19FE29FDC7D7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FEB742FE-0674-4240-95B8-E898D1C70E2D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262782E-9207-F04A-A5EC-307E2C4E191B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5563B8AC-DE7B-7D4B-8357-A076C2B4CFE5}"/>
                  </a:ext>
                </a:extLst>
              </p:cNvPr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>
                  <a:extLst>
                    <a:ext uri="{FF2B5EF4-FFF2-40B4-BE49-F238E27FC236}">
                      <a16:creationId xmlns:a16="http://schemas.microsoft.com/office/drawing/2014/main" id="{BFA1B711-F7B1-D74B-8EC7-258D6A5D843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6373344-E07C-9B4D-B0EA-FF19D8963E36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E597C7E-5C7C-8D44-B974-9E19AC44006C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6B0BC6C6-FF3B-E24B-A903-48343EB9449E}"/>
                  </a:ext>
                </a:extLst>
              </p:cNvPr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>
                  <a:extLst>
                    <a:ext uri="{FF2B5EF4-FFF2-40B4-BE49-F238E27FC236}">
                      <a16:creationId xmlns:a16="http://schemas.microsoft.com/office/drawing/2014/main" id="{639C8129-0557-974A-8CEA-1BF6051660FC}"/>
                    </a:ext>
                  </a:extLst>
                </p:cNvPr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57CD5B1-A9F2-E94A-83D9-56959E854C78}"/>
                    </a:ext>
                  </a:extLst>
                </p:cNvPr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 dirty="0">
                      <a:solidFill>
                        <a:schemeClr val="accent6"/>
                      </a:solidFill>
                    </a:rPr>
                    <a:t>Caching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1F82572-618E-2542-8CE7-8CF2FE750D21}"/>
                    </a:ext>
                  </a:extLst>
                </p:cNvPr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accent6"/>
                      </a:solidFill>
                    </a:rPr>
                    <a:t>Caching server</a:t>
                  </a:r>
                  <a:endParaRPr lang="zh-CN" altLang="en-US" sz="1200" dirty="0">
                    <a:solidFill>
                      <a:schemeClr val="accent6"/>
                    </a:solidFill>
                  </a:endParaRPr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33B426-38CD-DA4B-B42C-15B0E429ABC0}"/>
                  </a:ext>
                </a:extLst>
              </p:cNvPr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accent6"/>
                    </a:solidFill>
                  </a:rPr>
                  <a:t>…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</p:grp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382746F2-7425-FD44-9653-E9EAE16625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EC58762-3B38-1944-BFB4-2A1A74CACFD1}"/>
                </a:ext>
              </a:extLst>
            </p:cNvPr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accent6"/>
                  </a:solidFill>
                </a:rPr>
                <a:t>Distributed caching</a:t>
              </a:r>
              <a:endParaRPr lang="zh-CN" altLang="en-US" sz="16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79EA17D-E345-284E-B32B-488BFA689030}"/>
              </a:ext>
            </a:extLst>
          </p:cNvPr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6723146-8EB2-CF4C-B0F4-257964AF79F2}"/>
                </a:ext>
              </a:extLst>
            </p:cNvPr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C3CEF28-2579-DD43-9CCC-59314B8976F0}"/>
                </a:ext>
              </a:extLst>
            </p:cNvPr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F9F0AF-CE12-484F-91B3-E3DE0BD0819A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B406DB9-FC35-6645-8D8F-3DDA229189F0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22369A5-BF57-1D4F-B917-34569BBC224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FB8E4386-7B4F-864B-A886-CA4FE401E797}"/>
                </a:ext>
              </a:extLst>
            </p:cNvPr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BFC6B61-5C4D-BC44-8004-017035448507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46187C0-35C2-C246-9F4A-E5417FEE7AE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331AE6-D4DD-FE4B-AA09-BB5A22BBC23E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29379095-8FE5-2F4B-A68E-1784DF85FC0A}"/>
                </a:ext>
              </a:extLst>
            </p:cNvPr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D2522E0-4206-A643-AE89-9A6B4EB0DD19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698B6F6-D843-E545-B57B-9B95C847BB0D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A85EA1-2AE0-7741-BE58-B578E926D2D6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665ECE32-AAAC-0E45-BC2E-6A1A50A26F3A}"/>
                </a:ext>
              </a:extLst>
            </p:cNvPr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19E4D7D-D602-F849-8287-F5DB9333753E}"/>
                  </a:ext>
                </a:extLst>
              </p:cNvPr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EA5462B7-5DEF-2343-BE37-EABBA3E37AA8}"/>
                  </a:ext>
                </a:extLst>
              </p:cNvPr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86D7C86-DF7E-DA48-8904-81267A678A7F}"/>
                  </a:ext>
                </a:extLst>
              </p:cNvPr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D052E93-10D3-1949-9AC2-D730557DC529}"/>
                </a:ext>
              </a:extLst>
            </p:cNvPr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Load</a:t>
              </a:r>
            </a:p>
            <a:p>
              <a:r>
                <a:rPr kumimoji="1" lang="en-US" altLang="zh-CN" sz="1200" dirty="0">
                  <a:solidFill>
                    <a:srgbClr val="000000"/>
                  </a:solidFill>
                </a:rPr>
                <a:t>Balance</a:t>
              </a:r>
              <a:endParaRPr lang="zh-CN" altLang="en-US" sz="12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AD7F6FF-8A91-AE4B-BAEC-6932407C43F3}"/>
              </a:ext>
            </a:extLst>
          </p:cNvPr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E49C364-B8BA-6449-A661-ED21CC349A6C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97" name="圆角矩形 96">
              <a:extLst>
                <a:ext uri="{FF2B5EF4-FFF2-40B4-BE49-F238E27FC236}">
                  <a16:creationId xmlns:a16="http://schemas.microsoft.com/office/drawing/2014/main" id="{FBD61F8B-7C0E-174D-9459-45345C127C82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#1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generate the page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A6034AD-D619-D14A-98E1-159CEF8C591B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8A48ED5-9A84-9A44-9771-E0F889B3C91E}"/>
              </a:ext>
            </a:extLst>
          </p:cNvPr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30AB55A-2691-EF48-A482-BC41654BA740}"/>
                </a:ext>
              </a:extLst>
            </p:cNvPr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 dirty="0">
                <a:solidFill>
                  <a:schemeClr val="accent6"/>
                </a:solidFill>
              </a:endParaRPr>
            </a:p>
          </p:txBody>
        </p:sp>
        <p:sp>
          <p:nvSpPr>
            <p:cNvPr id="112" name="圆角矩形 111">
              <a:extLst>
                <a:ext uri="{FF2B5EF4-FFF2-40B4-BE49-F238E27FC236}">
                  <a16:creationId xmlns:a16="http://schemas.microsoft.com/office/drawing/2014/main" id="{14F6D9ED-74C9-6C44-8651-1A8BB432554D}"/>
                </a:ext>
              </a:extLst>
            </p:cNvPr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chemeClr val="accent6"/>
                  </a:solidFill>
                </a:rPr>
                <a:t>Application #2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add the order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A8D56D-91CD-4E40-B1F1-1DA733B4F71A}"/>
                </a:ext>
              </a:extLst>
            </p:cNvPr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6"/>
                  </a:solidFill>
                </a:rPr>
                <a:t>Application server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6" name="矩形 115">
            <a:extLst>
              <a:ext uri="{FF2B5EF4-FFF2-40B4-BE49-F238E27FC236}">
                <a16:creationId xmlns:a16="http://schemas.microsoft.com/office/drawing/2014/main" id="{ED38AE4B-AB97-8349-88BB-BBD0BC56AE0A}"/>
              </a:ext>
            </a:extLst>
          </p:cNvPr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…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62CFE7A8-456B-BE4A-9CAA-BFE9F9C7F29D}"/>
              </a:ext>
            </a:extLst>
          </p:cNvPr>
          <p:cNvCxnSpPr>
            <a:cxnSpLocks/>
          </p:cNvCxnSpPr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E1C7E32B-7D55-C346-9A45-BFF03300B8E5}"/>
              </a:ext>
            </a:extLst>
          </p:cNvPr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11C8C85-D755-DF40-A021-5F2C5DC03874}"/>
              </a:ext>
            </a:extLst>
          </p:cNvPr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D35B7C9F-3A9D-8842-AF7E-8B9A5A349A27}"/>
              </a:ext>
            </a:extLst>
          </p:cNvPr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F480364-98F9-7645-9EF1-BAFF5DD2B10D}"/>
              </a:ext>
            </a:extLst>
          </p:cNvPr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>
              <a:extLst>
                <a:ext uri="{FF2B5EF4-FFF2-40B4-BE49-F238E27FC236}">
                  <a16:creationId xmlns:a16="http://schemas.microsoft.com/office/drawing/2014/main" id="{BE8A3EF8-56AB-3448-8B8F-EE59DD71D3EE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DC3DD3-35E0-A74C-8D61-976534E7135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F6CADC1D-E4DF-0D4B-A8BB-1F9214EE356E}"/>
              </a:ext>
            </a:extLst>
          </p:cNvPr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05D65598-F0A7-0047-BA18-C55DEADA645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016A3FED-70D7-BA47-9584-E3EE6525F024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2F467B4D-074B-A745-B81A-7629D4389C29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>
              <a:extLst>
                <a:ext uri="{FF2B5EF4-FFF2-40B4-BE49-F238E27FC236}">
                  <a16:creationId xmlns:a16="http://schemas.microsoft.com/office/drawing/2014/main" id="{221BEB65-A1F4-B244-906A-FA585150DFC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C25CCC5-34C1-4F46-B50E-612F416D41CD}"/>
              </a:ext>
            </a:extLst>
          </p:cNvPr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>
              <a:extLst>
                <a:ext uri="{FF2B5EF4-FFF2-40B4-BE49-F238E27FC236}">
                  <a16:creationId xmlns:a16="http://schemas.microsoft.com/office/drawing/2014/main" id="{FE70FE28-178C-CC4B-90C4-9A23874F50F3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A27D1004-3AB4-5341-9B3F-570C7280A3F7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>
              <a:extLst>
                <a:ext uri="{FF2B5EF4-FFF2-40B4-BE49-F238E27FC236}">
                  <a16:creationId xmlns:a16="http://schemas.microsoft.com/office/drawing/2014/main" id="{6A9BD2A1-6A8C-1A40-A2B9-5F389427E746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>
              <a:extLst>
                <a:ext uri="{FF2B5EF4-FFF2-40B4-BE49-F238E27FC236}">
                  <a16:creationId xmlns:a16="http://schemas.microsoft.com/office/drawing/2014/main" id="{42EE3A9F-E5A7-2941-B397-FF792A5A26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>
            <a:extLst>
              <a:ext uri="{FF2B5EF4-FFF2-40B4-BE49-F238E27FC236}">
                <a16:creationId xmlns:a16="http://schemas.microsoft.com/office/drawing/2014/main" id="{BE404872-4BC5-A04E-864F-97DDC5DBAA21}"/>
              </a:ext>
            </a:extLst>
          </p:cNvPr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0" name="任意形状 99">
            <a:extLst>
              <a:ext uri="{FF2B5EF4-FFF2-40B4-BE49-F238E27FC236}">
                <a16:creationId xmlns:a16="http://schemas.microsoft.com/office/drawing/2014/main" id="{4DD1C2E8-AD77-4941-90D9-C47CEDE9A763}"/>
              </a:ext>
            </a:extLst>
          </p:cNvPr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05" name="任意形状 104">
            <a:extLst>
              <a:ext uri="{FF2B5EF4-FFF2-40B4-BE49-F238E27FC236}">
                <a16:creationId xmlns:a16="http://schemas.microsoft.com/office/drawing/2014/main" id="{23E173F5-C724-6C41-B86A-D161FDCCA1E5}"/>
              </a:ext>
            </a:extLst>
          </p:cNvPr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E0C9AF04-3263-0F47-9EF1-F650C8311800}"/>
              </a:ext>
            </a:extLst>
          </p:cNvPr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2" name="任意形状 121">
            <a:extLst>
              <a:ext uri="{FF2B5EF4-FFF2-40B4-BE49-F238E27FC236}">
                <a16:creationId xmlns:a16="http://schemas.microsoft.com/office/drawing/2014/main" id="{4BA51334-7962-6840-B00E-B060393D3642}"/>
              </a:ext>
            </a:extLst>
          </p:cNvPr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123" name="任意形状 122">
            <a:extLst>
              <a:ext uri="{FF2B5EF4-FFF2-40B4-BE49-F238E27FC236}">
                <a16:creationId xmlns:a16="http://schemas.microsoft.com/office/drawing/2014/main" id="{439DB04C-0DFB-8143-8A12-2C8FA4BEA623}"/>
              </a:ext>
            </a:extLst>
          </p:cNvPr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B92E8579-7071-1544-A141-00F5C70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DD22D676-CD7E-E44E-9BB5-E209CB08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675324F2-C281-7A4E-B5B4-C2F3D32BA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BD66A7A7-BCEE-3940-A1B7-9CCB3771A279}"/>
              </a:ext>
            </a:extLst>
          </p:cNvPr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</a:rPr>
              <a:t>…</a:t>
            </a:r>
            <a:endParaRPr lang="zh-CN" altLang="en-US" sz="2400" dirty="0"/>
          </a:p>
        </p:txBody>
      </p: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5043794A-C873-0442-A6F7-F6A71C470E36}"/>
              </a:ext>
            </a:extLst>
          </p:cNvPr>
          <p:cNvCxnSpPr>
            <a:cxnSpLocks/>
          </p:cNvCxnSpPr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A1769EEB-908D-314E-9DCA-944FE67E7CB2}"/>
              </a:ext>
            </a:extLst>
          </p:cNvPr>
          <p:cNvCxnSpPr>
            <a:cxnSpLocks/>
          </p:cNvCxnSpPr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>
            <a:extLst>
              <a:ext uri="{FF2B5EF4-FFF2-40B4-BE49-F238E27FC236}">
                <a16:creationId xmlns:a16="http://schemas.microsoft.com/office/drawing/2014/main" id="{89AA7A9E-9DE9-0A45-846A-E0305F1F437D}"/>
              </a:ext>
            </a:extLst>
          </p:cNvPr>
          <p:cNvCxnSpPr>
            <a:cxnSpLocks/>
          </p:cNvCxnSpPr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302B00F7-9627-964E-814B-720623C8FB36}"/>
              </a:ext>
            </a:extLst>
          </p:cNvPr>
          <p:cNvCxnSpPr>
            <a:cxnSpLocks/>
          </p:cNvCxnSpPr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63F0D016-2D1C-7942-AF69-5F650EC1D7A2}"/>
              </a:ext>
            </a:extLst>
          </p:cNvPr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Users</a:t>
            </a:r>
            <a:endParaRPr lang="zh-CN" altLang="en-US" dirty="0"/>
          </a:p>
        </p:txBody>
      </p: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D3A91F16-48DF-3441-AC2E-54599AD1A47B}"/>
              </a:ext>
            </a:extLst>
          </p:cNvPr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>
              <a:extLst>
                <a:ext uri="{FF2B5EF4-FFF2-40B4-BE49-F238E27FC236}">
                  <a16:creationId xmlns:a16="http://schemas.microsoft.com/office/drawing/2014/main" id="{8F300CF7-1418-FF44-A9D6-07D2FAA46B16}"/>
                </a:ext>
              </a:extLst>
            </p:cNvPr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2F2092E2-A967-5F47-9DF8-767134B35003}"/>
                </a:ext>
              </a:extLst>
            </p:cNvPr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CDN</a:t>
              </a:r>
              <a:endParaRPr lang="zh-CN" altLang="en-US" dirty="0"/>
            </a:p>
          </p:txBody>
        </p:sp>
      </p:grp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02FA31D1-313C-514B-A3A3-C900EFFE3EEB}"/>
              </a:ext>
            </a:extLst>
          </p:cNvPr>
          <p:cNvCxnSpPr>
            <a:cxnSpLocks/>
          </p:cNvCxnSpPr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>
            <a:extLst>
              <a:ext uri="{FF2B5EF4-FFF2-40B4-BE49-F238E27FC236}">
                <a16:creationId xmlns:a16="http://schemas.microsoft.com/office/drawing/2014/main" id="{1DC66607-A2C9-C840-82E5-1D88EB7335CA}"/>
              </a:ext>
            </a:extLst>
          </p:cNvPr>
          <p:cNvCxnSpPr>
            <a:cxnSpLocks/>
          </p:cNvCxnSpPr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73647E64-5092-5641-8F17-128CAA83F59E}"/>
              </a:ext>
            </a:extLst>
          </p:cNvPr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>
              <a:extLst>
                <a:ext uri="{FF2B5EF4-FFF2-40B4-BE49-F238E27FC236}">
                  <a16:creationId xmlns:a16="http://schemas.microsoft.com/office/drawing/2014/main" id="{8ED5B67F-656F-C941-8A3B-2EBB6C5ADBA8}"/>
                </a:ext>
              </a:extLst>
            </p:cNvPr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0FCB168-A84F-7046-837A-F3D02646ADF7}"/>
                </a:ext>
              </a:extLst>
            </p:cNvPr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6"/>
                  </a:solidFill>
                </a:rPr>
                <a:t>Message queue</a:t>
              </a:r>
              <a:endParaRPr lang="zh-CN" altLang="en-US" sz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4" name="任意形状 3">
            <a:extLst>
              <a:ext uri="{FF2B5EF4-FFF2-40B4-BE49-F238E27FC236}">
                <a16:creationId xmlns:a16="http://schemas.microsoft.com/office/drawing/2014/main" id="{732FB8A2-0C77-FD4F-9BC0-2908614056B7}"/>
              </a:ext>
            </a:extLst>
          </p:cNvPr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AA0A773-9005-3848-A94A-18E21FD86144}"/>
              </a:ext>
            </a:extLst>
          </p:cNvPr>
          <p:cNvSpPr/>
          <p:nvPr/>
        </p:nvSpPr>
        <p:spPr>
          <a:xfrm>
            <a:off x="5868502" y="4382802"/>
            <a:ext cx="797845" cy="74167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内容占位符 2">
            <a:extLst>
              <a:ext uri="{FF2B5EF4-FFF2-40B4-BE49-F238E27FC236}">
                <a16:creationId xmlns:a16="http://schemas.microsoft.com/office/drawing/2014/main" id="{B002EE9D-6D5E-5444-BC1E-8C92B85E472C}"/>
              </a:ext>
            </a:extLst>
          </p:cNvPr>
          <p:cNvSpPr txBox="1">
            <a:spLocks/>
          </p:cNvSpPr>
          <p:nvPr/>
        </p:nvSpPr>
        <p:spPr>
          <a:xfrm>
            <a:off x="457200" y="1129308"/>
            <a:ext cx="4549022" cy="1498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Large-scale websites are composed of different distributed systems</a:t>
            </a:r>
          </a:p>
          <a:p>
            <a:pPr lvl="1"/>
            <a:r>
              <a:rPr kumimoji="1" lang="en-US" altLang="zh-CN" dirty="0"/>
              <a:t>Request processing, data storage</a:t>
            </a:r>
          </a:p>
          <a:p>
            <a:pPr lvl="1"/>
            <a:r>
              <a:rPr kumimoji="1" lang="en-US" altLang="zh-CN" b="1" dirty="0"/>
              <a:t>How each system communicates</a:t>
            </a:r>
            <a:r>
              <a:rPr kumimoji="1" lang="en-US" altLang="zh-CN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28182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AB7C9-8CD0-F642-B5A7-8ED970DE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not 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language-specific formats?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6ED94-0B6C-F64A-B6F5-A5B8EDA9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Many languages have </a:t>
            </a:r>
            <a:r>
              <a:rPr kumimoji="1" lang="en-US" altLang="zh-CN" dirty="0">
                <a:solidFill>
                  <a:srgbClr val="C00000"/>
                </a:solidFill>
              </a:rPr>
              <a:t>built-in support </a:t>
            </a:r>
            <a:r>
              <a:rPr kumimoji="1" lang="en-US" altLang="zh-CN" b="0" dirty="0"/>
              <a:t>for encoding in-memory objects</a:t>
            </a:r>
          </a:p>
          <a:p>
            <a:pPr lvl="1"/>
            <a:r>
              <a:rPr kumimoji="1" lang="en-US" altLang="zh-CN" dirty="0"/>
              <a:t>Java’s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java.io.Serializable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Python’s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pickle</a:t>
            </a:r>
          </a:p>
          <a:p>
            <a:endParaRPr kumimoji="1" lang="en-US" altLang="zh-CN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r>
              <a:rPr kumimoji="1" lang="en-US" altLang="zh-CN" dirty="0">
                <a:solidFill>
                  <a:srgbClr val="C00000"/>
                </a:solidFill>
                <a:cs typeface="Courier New" panose="02070309020205020404" pitchFamily="49" charset="0"/>
              </a:rPr>
              <a:t>Drawbacks</a:t>
            </a:r>
            <a:r>
              <a:rPr kumimoji="1" lang="en-US" altLang="zh-CN" b="0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kumimoji="1" lang="en-US" altLang="zh-CN" dirty="0">
                <a:cs typeface="Courier New" panose="02070309020205020404" pitchFamily="49" charset="0"/>
              </a:rPr>
              <a:t>The encoding is tied to a particular programming language</a:t>
            </a:r>
          </a:p>
          <a:p>
            <a:pPr lvl="2"/>
            <a:r>
              <a:rPr kumimoji="1" lang="en-US" altLang="zh-CN" dirty="0">
                <a:cs typeface="Courier New" panose="02070309020205020404" pitchFamily="49" charset="0"/>
              </a:rPr>
              <a:t>E.g., it’s challenging to use a Java client to call a python server </a:t>
            </a:r>
          </a:p>
          <a:p>
            <a:pPr lvl="1"/>
            <a:r>
              <a:rPr kumimoji="1" lang="en-US" altLang="zh-CN" b="0" dirty="0">
                <a:cs typeface="Courier New" panose="02070309020205020404" pitchFamily="49" charset="0"/>
              </a:rPr>
              <a:t>No versioning -&gt; no forward and </a:t>
            </a:r>
            <a:r>
              <a:rPr kumimoji="1" lang="en-US" altLang="zh-CN" dirty="0">
                <a:cs typeface="Courier New" panose="02070309020205020404" pitchFamily="49" charset="0"/>
              </a:rPr>
              <a:t>backward compatibility </a:t>
            </a:r>
            <a:endParaRPr kumimoji="1" lang="en-US" altLang="zh-CN" b="0" dirty="0">
              <a:cs typeface="Courier New" panose="02070309020205020404" pitchFamily="49" charset="0"/>
            </a:endParaRPr>
          </a:p>
          <a:p>
            <a:endParaRPr kumimoji="1" lang="zh-CN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C8C8A-5C71-2047-845F-DB76ADF2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2050" name="Picture 2" descr="Java logo vector in (EPS, AI, CDR) free download">
            <a:extLst>
              <a:ext uri="{FF2B5EF4-FFF2-40B4-BE49-F238E27FC236}">
                <a16:creationId xmlns:a16="http://schemas.microsoft.com/office/drawing/2014/main" id="{F177B951-0E56-1A43-8A62-9EAF3930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633364"/>
            <a:ext cx="1076785" cy="107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in production engineering - Facebook Engineering">
            <a:extLst>
              <a:ext uri="{FF2B5EF4-FFF2-40B4-BE49-F238E27FC236}">
                <a16:creationId xmlns:a16="http://schemas.microsoft.com/office/drawing/2014/main" id="{395FA079-F846-014E-9CB7-B247C3A1E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855181"/>
            <a:ext cx="854968" cy="85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03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1D22-78C0-303B-BD0B-46EB05CD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requirements for encoding/decoding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BA8B-B5D0-5DF0-599F-D201FEF7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32448"/>
          </a:xfrm>
        </p:spPr>
        <p:txBody>
          <a:bodyPr/>
          <a:lstStyle/>
          <a:p>
            <a:r>
              <a:rPr kumimoji="1" lang="en-US" altLang="zh-CN" dirty="0"/>
              <a:t>Transfer objects through the network  </a:t>
            </a:r>
          </a:p>
          <a:p>
            <a:pPr lvl="1"/>
            <a:r>
              <a:rPr kumimoji="1" lang="en-US" altLang="zh-CN" dirty="0"/>
              <a:t>Correctly encode and decode a object to a byte stream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Compatibility </a:t>
            </a:r>
          </a:p>
          <a:p>
            <a:pPr lvl="1"/>
            <a:r>
              <a:rPr kumimoji="1" lang="en-US" altLang="zh-CN" dirty="0"/>
              <a:t>Support multiple language, multiple versions of program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Efficiency </a:t>
            </a:r>
          </a:p>
          <a:p>
            <a:pPr lvl="1"/>
            <a:r>
              <a:rPr kumimoji="1" lang="en-US" altLang="zh-CN" dirty="0"/>
              <a:t>Reduce the traffic transferred from the network </a:t>
            </a:r>
          </a:p>
          <a:p>
            <a:pPr lvl="1"/>
            <a:r>
              <a:rPr kumimoji="1" lang="en-US" altLang="zh-CN" dirty="0"/>
              <a:t>Network bandwidth is a scarce resource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36C58-0B9C-11EF-3D89-F3638E4E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843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AE62-D43B-854B-B343-1B6737AE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Standardized encoding: JSON, XML &amp; etc.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F1BFD-9F08-2E45-B7B7-EC0FAF44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Independent to a specific programming language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Textual formats: </a:t>
            </a:r>
          </a:p>
          <a:p>
            <a:pPr lvl="1"/>
            <a:r>
              <a:rPr kumimoji="1" lang="en-US" altLang="zh-CN" dirty="0"/>
              <a:t>J</a:t>
            </a:r>
            <a:r>
              <a:rPr kumimoji="1" lang="en-US" altLang="zh-CN" b="0" dirty="0"/>
              <a:t>SON</a:t>
            </a:r>
          </a:p>
          <a:p>
            <a:pPr lvl="1"/>
            <a:r>
              <a:rPr kumimoji="1" lang="en-US" altLang="zh-CN" b="0" dirty="0"/>
              <a:t>XML</a:t>
            </a:r>
          </a:p>
          <a:p>
            <a:pPr lvl="1"/>
            <a:r>
              <a:rPr kumimoji="1" lang="en-US" altLang="zh-CN" b="0" dirty="0"/>
              <a:t>CSV</a:t>
            </a: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551FC-BDBB-2F47-BA25-6F43002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E05963D-9DD2-C64D-856B-DA95A3D532AF}"/>
              </a:ext>
            </a:extLst>
          </p:cNvPr>
          <p:cNvSpPr txBox="1">
            <a:spLocks/>
          </p:cNvSpPr>
          <p:nvPr/>
        </p:nvSpPr>
        <p:spPr>
          <a:xfrm>
            <a:off x="2699792" y="2135057"/>
            <a:ext cx="309634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/>
              <a:t>Logic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client request format </a:t>
            </a:r>
          </a:p>
          <a:p>
            <a:pPr lvl="1"/>
            <a:r>
              <a:rPr kumimoji="1" lang="en-US" altLang="zh-CN" sz="1400" dirty="0" err="1">
                <a:solidFill>
                  <a:schemeClr val="tx1"/>
                </a:solidFill>
              </a:rPr>
              <a:t>Xid</a:t>
            </a:r>
            <a:endParaRPr kumimoji="1" lang="en-US" altLang="zh-CN" sz="140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sz="1400" dirty="0">
                <a:solidFill>
                  <a:schemeClr val="tx1"/>
                </a:solidFill>
              </a:rPr>
              <a:t>call/reply</a:t>
            </a:r>
          </a:p>
          <a:p>
            <a:pPr lvl="1"/>
            <a:r>
              <a:rPr kumimoji="1" lang="en-US" altLang="zh-CN" sz="1400" dirty="0" err="1">
                <a:solidFill>
                  <a:schemeClr val="tx1"/>
                </a:solidFill>
              </a:rPr>
              <a:t>rpc</a:t>
            </a:r>
            <a:r>
              <a:rPr kumimoji="1" lang="en-US" altLang="zh-CN" sz="1400" dirty="0">
                <a:solidFill>
                  <a:schemeClr val="tx1"/>
                </a:solidFill>
              </a:rPr>
              <a:t> version</a:t>
            </a:r>
          </a:p>
          <a:p>
            <a:pPr lvl="1"/>
            <a:r>
              <a:rPr kumimoji="1" lang="en-US" altLang="zh-CN" sz="1400" dirty="0">
                <a:solidFill>
                  <a:schemeClr val="tx1"/>
                </a:solidFill>
              </a:rPr>
              <a:t>program #</a:t>
            </a:r>
          </a:p>
          <a:p>
            <a:pPr lvl="1"/>
            <a:r>
              <a:rPr kumimoji="1" lang="en-US" altLang="zh-CN" sz="1400" dirty="0">
                <a:solidFill>
                  <a:schemeClr val="tx1"/>
                </a:solidFill>
              </a:rPr>
              <a:t>program version</a:t>
            </a:r>
          </a:p>
          <a:p>
            <a:pPr lvl="1"/>
            <a:r>
              <a:rPr kumimoji="1" lang="en-US" altLang="zh-CN" sz="1400" dirty="0">
                <a:solidFill>
                  <a:schemeClr val="tx1"/>
                </a:solidFill>
              </a:rPr>
              <a:t>procedure #</a:t>
            </a:r>
          </a:p>
          <a:p>
            <a:pPr lvl="1"/>
            <a:r>
              <a:rPr kumimoji="1" lang="en-US" altLang="zh-CN" sz="1400" dirty="0">
                <a:solidFill>
                  <a:schemeClr val="tx1"/>
                </a:solidFill>
              </a:rPr>
              <a:t>auth stuff</a:t>
            </a:r>
          </a:p>
          <a:p>
            <a:pPr lvl="1"/>
            <a:r>
              <a:rPr kumimoji="1" lang="en-US" altLang="zh-CN" sz="1400" dirty="0">
                <a:solidFill>
                  <a:schemeClr val="tx1"/>
                </a:solidFill>
              </a:rPr>
              <a:t>arguments</a:t>
            </a:r>
          </a:p>
          <a:p>
            <a:endParaRPr kumimoji="1" lang="zh-CN" altLang="en-US" sz="1400" b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E8E677C-1C0D-CF4F-A294-ACE32E88B28C}"/>
              </a:ext>
            </a:extLst>
          </p:cNvPr>
          <p:cNvSpPr txBox="1">
            <a:spLocks/>
          </p:cNvSpPr>
          <p:nvPr/>
        </p:nvSpPr>
        <p:spPr>
          <a:xfrm>
            <a:off x="5873380" y="2135057"/>
            <a:ext cx="309634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/>
              <a:t>JSON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representation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{ “</a:t>
            </a:r>
            <a:r>
              <a:rPr kumimoji="1" lang="en-US" altLang="zh-CN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xid</a:t>
            </a:r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 : 12, ”call”: true,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“</a:t>
            </a:r>
            <a:r>
              <a:rPr kumimoji="1" lang="en-US" altLang="zh-CN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rpc_version</a:t>
            </a:r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”: 73, 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56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AE62-D43B-854B-B343-1B6737AE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Standardized encoding: JSON, XML &amp; etc.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F1BFD-9F08-2E45-B7B7-EC0FAF44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Independent to a specific programming language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Textual formats: </a:t>
            </a:r>
          </a:p>
          <a:p>
            <a:pPr lvl="1"/>
            <a:r>
              <a:rPr kumimoji="1" lang="en-US" altLang="zh-CN" dirty="0"/>
              <a:t>J</a:t>
            </a:r>
            <a:r>
              <a:rPr kumimoji="1" lang="en-US" altLang="zh-CN" b="0" dirty="0"/>
              <a:t>SON</a:t>
            </a:r>
          </a:p>
          <a:p>
            <a:pPr lvl="1"/>
            <a:r>
              <a:rPr kumimoji="1" lang="en-US" altLang="zh-CN" b="0" dirty="0"/>
              <a:t>XML</a:t>
            </a:r>
          </a:p>
          <a:p>
            <a:pPr lvl="1"/>
            <a:r>
              <a:rPr kumimoji="1" lang="en-US" altLang="zh-CN" b="0" dirty="0"/>
              <a:t>CSV</a:t>
            </a:r>
          </a:p>
          <a:p>
            <a:r>
              <a:rPr kumimoji="1" lang="en-US" altLang="zh-CN" dirty="0"/>
              <a:t>Benefits</a:t>
            </a:r>
            <a:r>
              <a:rPr kumimoji="1" lang="en-US" altLang="zh-CN" b="0" dirty="0"/>
              <a:t>:</a:t>
            </a:r>
          </a:p>
          <a:p>
            <a:pPr lvl="1"/>
            <a:r>
              <a:rPr kumimoji="1" lang="en-US" altLang="zh-CN" b="0" dirty="0"/>
              <a:t>Human-readable: easy to debug</a:t>
            </a: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551FC-BDBB-2F47-BA25-6F43002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1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BAE62-D43B-854B-B343-1B6737AE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Standardized encoding: JSON, XML &amp; </a:t>
            </a:r>
            <a:r>
              <a:rPr kumimoji="1" lang="en-US" altLang="zh-CN" dirty="0" err="1"/>
              <a:t>etc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FF1BFD-9F08-2E45-B7B7-EC0FAF441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579296" cy="4471925"/>
          </a:xfrm>
        </p:spPr>
        <p:txBody>
          <a:bodyPr/>
          <a:lstStyle/>
          <a:p>
            <a:r>
              <a:rPr kumimoji="1" lang="en-US" altLang="zh-CN" b="0" dirty="0"/>
              <a:t>Independent to a specific programming language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Textual formats: </a:t>
            </a:r>
          </a:p>
          <a:p>
            <a:pPr lvl="1"/>
            <a:r>
              <a:rPr kumimoji="1" lang="en-US" altLang="zh-CN" dirty="0"/>
              <a:t>J</a:t>
            </a:r>
            <a:r>
              <a:rPr kumimoji="1" lang="en-US" altLang="zh-CN" b="0" dirty="0"/>
              <a:t>SON</a:t>
            </a:r>
          </a:p>
          <a:p>
            <a:pPr lvl="1"/>
            <a:r>
              <a:rPr kumimoji="1" lang="en-US" altLang="zh-CN" b="0" dirty="0"/>
              <a:t>XML</a:t>
            </a:r>
          </a:p>
          <a:p>
            <a:pPr lvl="1"/>
            <a:r>
              <a:rPr kumimoji="1" lang="en-US" altLang="zh-CN" b="0" dirty="0"/>
              <a:t>CSV</a:t>
            </a:r>
          </a:p>
          <a:p>
            <a:r>
              <a:rPr kumimoji="1" lang="en-US" altLang="zh-CN" dirty="0"/>
              <a:t>Drawbacks</a:t>
            </a:r>
            <a:r>
              <a:rPr kumimoji="1" lang="en-US" altLang="zh-CN" b="0" dirty="0"/>
              <a:t>:</a:t>
            </a:r>
          </a:p>
          <a:p>
            <a:pPr marL="417150" lvl="1" indent="-342900">
              <a:buAutoNum type="arabicPeriod"/>
            </a:pPr>
            <a:r>
              <a:rPr kumimoji="1" lang="en-US" altLang="zh-CN" b="0" dirty="0"/>
              <a:t>Ambiguity around encoding of numbers  </a:t>
            </a:r>
          </a:p>
          <a:p>
            <a:pPr marL="417150" lvl="1" indent="-342900">
              <a:buAutoNum type="arabicPeriod"/>
            </a:pPr>
            <a:r>
              <a:rPr kumimoji="1" lang="en-US" altLang="zh-CN" b="0" dirty="0"/>
              <a:t>How to support </a:t>
            </a:r>
            <a:r>
              <a:rPr kumimoji="1" lang="en-US" altLang="zh-CN" b="1" dirty="0">
                <a:solidFill>
                  <a:srgbClr val="C00000"/>
                </a:solidFill>
              </a:rPr>
              <a:t>binary strings</a:t>
            </a:r>
            <a:r>
              <a:rPr kumimoji="1" lang="en-US" altLang="zh-CN" b="0" dirty="0"/>
              <a:t>? </a:t>
            </a:r>
          </a:p>
          <a:p>
            <a:pPr marL="820738" lvl="2" indent="-342900"/>
            <a:r>
              <a:rPr kumimoji="1" lang="en-US" altLang="zh-CN" b="0" dirty="0"/>
              <a:t>Programmers have to </a:t>
            </a:r>
            <a:r>
              <a:rPr kumimoji="1" lang="en-US" altLang="zh-CN" b="1" dirty="0">
                <a:solidFill>
                  <a:srgbClr val="C00000"/>
                </a:solidFill>
              </a:rPr>
              <a:t>re-encode</a:t>
            </a:r>
            <a:r>
              <a:rPr kumimoji="1" lang="en-US" altLang="zh-CN" b="0" dirty="0"/>
              <a:t> the string as Base64, etc</a:t>
            </a:r>
            <a:r>
              <a:rPr kumimoji="1" lang="en-US" altLang="zh-CN" dirty="0"/>
              <a:t>.</a:t>
            </a:r>
            <a:endParaRPr kumimoji="1" lang="en-US" altLang="zh-CN" b="0" dirty="0"/>
          </a:p>
          <a:p>
            <a:pPr marL="74250" lvl="1" indent="0">
              <a:buNone/>
            </a:pPr>
            <a:r>
              <a:rPr kumimoji="1" lang="en-US" altLang="zh-CN" dirty="0"/>
              <a:t>3.  </a:t>
            </a:r>
            <a:r>
              <a:rPr kumimoji="1" lang="en-US" altLang="zh-CN" b="1" dirty="0">
                <a:solidFill>
                  <a:srgbClr val="C00000"/>
                </a:solidFill>
              </a:rPr>
              <a:t>Verbose</a:t>
            </a:r>
            <a:r>
              <a:rPr kumimoji="1" lang="en-US" altLang="zh-CN" dirty="0"/>
              <a:t>: use more bytes to store the data. E.g., tags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&lt;xx&gt; &lt;/xx&gt; in XML </a:t>
            </a: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551FC-BDBB-2F47-BA25-6F43002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13FC989-B3D0-3842-BB5E-AEB8C6E82A86}"/>
              </a:ext>
            </a:extLst>
          </p:cNvPr>
          <p:cNvSpPr txBox="1">
            <a:spLocks/>
          </p:cNvSpPr>
          <p:nvPr/>
        </p:nvSpPr>
        <p:spPr>
          <a:xfrm>
            <a:off x="5868144" y="2209428"/>
            <a:ext cx="3096344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/>
              <a:t>JSON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representation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{ “</a:t>
            </a:r>
            <a:r>
              <a:rPr kumimoji="1" lang="en-US" altLang="zh-CN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xid</a:t>
            </a:r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 : </a:t>
            </a:r>
            <a:r>
              <a:rPr kumimoji="1"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”call”: true,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“</a:t>
            </a:r>
            <a:r>
              <a:rPr kumimoji="1" lang="en-US" altLang="zh-CN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rpc_version</a:t>
            </a:r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”: 73, 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kumimoji="1" lang="en-US" altLang="zh-CN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1AA44BDC-71EB-D541-AF7C-65262E1B6717}"/>
              </a:ext>
            </a:extLst>
          </p:cNvPr>
          <p:cNvSpPr/>
          <p:nvPr/>
        </p:nvSpPr>
        <p:spPr>
          <a:xfrm>
            <a:off x="6372200" y="1495580"/>
            <a:ext cx="2232248" cy="869251"/>
          </a:xfrm>
          <a:prstGeom prst="wedgeRoundRectCallout">
            <a:avLst>
              <a:gd name="adj1" fmla="val -17239"/>
              <a:gd name="adj2" fmla="val 7987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294B76-F902-3341-9757-AE2BCDD10769}"/>
              </a:ext>
            </a:extLst>
          </p:cNvPr>
          <p:cNvSpPr/>
          <p:nvPr/>
        </p:nvSpPr>
        <p:spPr>
          <a:xfrm>
            <a:off x="6503118" y="1537790"/>
            <a:ext cx="197041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/>
              <a:t>How may bytes </a:t>
            </a:r>
          </a:p>
          <a:p>
            <a:r>
              <a:rPr kumimoji="1" lang="en-US" altLang="zh-CN" sz="1500" dirty="0"/>
              <a:t>should I use to store </a:t>
            </a:r>
          </a:p>
          <a:p>
            <a:r>
              <a:rPr kumimoji="1" lang="en-US" altLang="zh-CN" sz="1500" dirty="0"/>
              <a:t>the number? </a:t>
            </a:r>
          </a:p>
        </p:txBody>
      </p:sp>
    </p:spTree>
    <p:extLst>
      <p:ext uri="{BB962C8B-B14F-4D97-AF65-F5344CB8AC3E}">
        <p14:creationId xmlns:p14="http://schemas.microsoft.com/office/powerpoint/2010/main" val="373503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ADC57-2553-B14D-BD09-5156D238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formats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E2406-8685-6C4E-BD98-B8458690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Encode the data using </a:t>
            </a:r>
            <a:r>
              <a:rPr kumimoji="1" lang="en-US" altLang="zh-CN" dirty="0">
                <a:solidFill>
                  <a:srgbClr val="C00000"/>
                </a:solidFill>
              </a:rPr>
              <a:t>binary encoding</a:t>
            </a:r>
          </a:p>
          <a:p>
            <a:pPr lvl="1"/>
            <a:r>
              <a:rPr kumimoji="1" lang="en-US" altLang="zh-CN" b="1" dirty="0"/>
              <a:t>Pros</a:t>
            </a:r>
            <a:r>
              <a:rPr kumimoji="1" lang="en-US" altLang="zh-CN" dirty="0"/>
              <a:t>: </a:t>
            </a:r>
            <a:r>
              <a:rPr kumimoji="1" lang="en-US" altLang="zh-CN" b="0" dirty="0"/>
              <a:t>more compact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accurate,</a:t>
            </a:r>
            <a:r>
              <a:rPr kumimoji="1" lang="en-US" altLang="zh-CN" b="0" dirty="0"/>
              <a:t> faster to 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0" dirty="0"/>
              <a:t>store </a:t>
            </a:r>
          </a:p>
          <a:p>
            <a:pPr lvl="1"/>
            <a:r>
              <a:rPr kumimoji="1" lang="en-US" altLang="zh-CN" b="1" dirty="0"/>
              <a:t>Cons</a:t>
            </a:r>
            <a:r>
              <a:rPr kumimoji="1" lang="en-US" altLang="zh-CN" b="0" dirty="0"/>
              <a:t>: less human-</a:t>
            </a:r>
            <a:r>
              <a:rPr kumimoji="1" lang="en-US" altLang="zh-CN" b="0" dirty="0" err="1"/>
              <a:t>readablity</a:t>
            </a:r>
            <a:endParaRPr kumimoji="1" lang="en-US" altLang="zh-CN" b="0" dirty="0"/>
          </a:p>
          <a:p>
            <a:pPr lvl="2"/>
            <a:r>
              <a:rPr kumimoji="1" lang="en-US" altLang="zh-CN" b="0" dirty="0"/>
              <a:t>Not a problem when the data is only used internally</a:t>
            </a:r>
            <a:endParaRPr kumimoji="1" lang="en-US" altLang="zh-CN" dirty="0"/>
          </a:p>
          <a:p>
            <a:pPr lvl="2"/>
            <a:r>
              <a:rPr kumimoji="1" lang="en-US" altLang="zh-CN" b="0" dirty="0"/>
              <a:t>E.g., RPC message metadata </a:t>
            </a:r>
          </a:p>
          <a:p>
            <a:pPr lvl="2"/>
            <a:endParaRPr kumimoji="1" lang="en-US" altLang="zh-CN" b="0" dirty="0"/>
          </a:p>
          <a:p>
            <a:r>
              <a:rPr kumimoji="1" lang="en-US" altLang="zh-CN" b="0" dirty="0"/>
              <a:t>Typical example: </a:t>
            </a:r>
            <a:r>
              <a:rPr lang="en-US" altLang="zh-CN" dirty="0"/>
              <a:t>Thrift &amp; Protocol Buffers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09C7A9-D73D-CD47-BA7B-20232DFA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20429-BE82-DD43-9218-98381F18D20D}"/>
              </a:ext>
            </a:extLst>
          </p:cNvPr>
          <p:cNvSpPr/>
          <p:nvPr/>
        </p:nvSpPr>
        <p:spPr>
          <a:xfrm>
            <a:off x="920948" y="40096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UbuntuMono"/>
              </a:rPr>
              <a:t>{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 err="1">
                <a:solidFill>
                  <a:srgbClr val="CC3300"/>
                </a:solidFill>
                <a:latin typeface="UbuntuMono"/>
              </a:rPr>
              <a:t>userName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"Martin"</a:t>
            </a:r>
            <a:r>
              <a:rPr lang="en-US" altLang="zh-CN" dirty="0">
                <a:latin typeface="UbuntuMono"/>
              </a:rPr>
              <a:t>,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 err="1">
                <a:solidFill>
                  <a:srgbClr val="CC3300"/>
                </a:solidFill>
                <a:latin typeface="UbuntuMono"/>
              </a:rPr>
              <a:t>favoriteNumber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1337</a:t>
            </a:r>
            <a:r>
              <a:rPr lang="en-US" altLang="zh-CN" dirty="0">
                <a:latin typeface="UbuntuMono"/>
              </a:rPr>
              <a:t>,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"interests"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latin typeface="UbuntuMono"/>
              </a:rPr>
              <a:t>[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"daydreaming"</a:t>
            </a:r>
            <a:r>
              <a:rPr lang="en-US" altLang="zh-CN" dirty="0">
                <a:latin typeface="UbuntuMono"/>
              </a:rPr>
              <a:t>,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"hacking"</a:t>
            </a:r>
            <a:r>
              <a:rPr lang="en-US" altLang="zh-CN" dirty="0">
                <a:latin typeface="UbuntuMono"/>
              </a:rPr>
              <a:t>] } 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5D40F4-413E-8840-B8E3-D487F23DB911}"/>
              </a:ext>
            </a:extLst>
          </p:cNvPr>
          <p:cNvSpPr/>
          <p:nvPr/>
        </p:nvSpPr>
        <p:spPr>
          <a:xfrm>
            <a:off x="906734" y="4689587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 81B in total (w/o spaces)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CB38A9-885D-434C-8320-61C7E8C68FD2}"/>
              </a:ext>
            </a:extLst>
          </p:cNvPr>
          <p:cNvSpPr/>
          <p:nvPr/>
        </p:nvSpPr>
        <p:spPr>
          <a:xfrm>
            <a:off x="899592" y="5080456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Binary formats can reduce it to </a:t>
            </a:r>
            <a:r>
              <a:rPr kumimoji="1" lang="en-US" altLang="zh-CN" b="1" dirty="0">
                <a:solidFill>
                  <a:srgbClr val="C00000"/>
                </a:solidFill>
              </a:rPr>
              <a:t>34B or even less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0370F2-9635-9D4C-984D-B48F981D8931}"/>
              </a:ext>
            </a:extLst>
          </p:cNvPr>
          <p:cNvSpPr txBox="1"/>
          <p:nvPr/>
        </p:nvSpPr>
        <p:spPr>
          <a:xfrm>
            <a:off x="5747222" y="3594852"/>
            <a:ext cx="3024336" cy="698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Thrift,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Facebook,</a:t>
            </a:r>
            <a:r>
              <a:rPr lang="zh-CN" altLang="en-US" sz="1400" dirty="0"/>
              <a:t> </a:t>
            </a:r>
            <a:r>
              <a:rPr lang="en-US" altLang="zh-CN" sz="1400" dirty="0"/>
              <a:t>now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Apache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Protocol</a:t>
            </a:r>
            <a:r>
              <a:rPr lang="zh-CN" altLang="en-US" sz="1400" dirty="0"/>
              <a:t> </a:t>
            </a:r>
            <a:r>
              <a:rPr lang="en-US" altLang="zh-CN" sz="1400" dirty="0"/>
              <a:t>Buffers,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Google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7930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BD57F-8DD2-6A4B-84A8-D64FC1A6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formats: schema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375DE-8686-8542-A90C-DDBA5682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1104023"/>
          </a:xfrm>
        </p:spPr>
        <p:txBody>
          <a:bodyPr/>
          <a:lstStyle/>
          <a:p>
            <a:r>
              <a:rPr kumimoji="1" lang="en-US" altLang="zh-CN" b="0" dirty="0"/>
              <a:t>Both Thrift and Protocol Buffers require a </a:t>
            </a:r>
            <a:r>
              <a:rPr kumimoji="1" lang="en-US" altLang="zh-CN" dirty="0">
                <a:solidFill>
                  <a:srgbClr val="C00000"/>
                </a:solidFill>
              </a:rPr>
              <a:t>schema</a:t>
            </a:r>
            <a:r>
              <a:rPr kumimoji="1" lang="en-US" altLang="zh-CN" b="0" dirty="0"/>
              <a:t> for any data that is encoded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Benefits</a:t>
            </a:r>
            <a:r>
              <a:rPr kumimoji="1" lang="en-US" altLang="zh-CN" dirty="0"/>
              <a:t>: no need to encode things such as </a:t>
            </a:r>
            <a:r>
              <a:rPr kumimoji="1" lang="en-US" altLang="zh-CN" dirty="0" err="1">
                <a:solidFill>
                  <a:srgbClr val="C00000"/>
                </a:solidFill>
              </a:rPr>
              <a:t>userName</a:t>
            </a:r>
            <a:r>
              <a:rPr kumimoji="1" lang="en-US" altLang="zh-CN" dirty="0"/>
              <a:t> in the encoded data</a:t>
            </a:r>
            <a:endParaRPr kumimoji="1" lang="en-US" altLang="zh-CN" b="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C42E6-48B3-D64D-9F51-265D5B31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3D81D1-19BF-064B-B7A2-F0120E53C4AB}"/>
              </a:ext>
            </a:extLst>
          </p:cNvPr>
          <p:cNvSpPr/>
          <p:nvPr/>
        </p:nvSpPr>
        <p:spPr>
          <a:xfrm>
            <a:off x="2357438" y="42936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UbuntuMono"/>
              </a:rPr>
              <a:t>{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 err="1">
                <a:solidFill>
                  <a:srgbClr val="CC3300"/>
                </a:solidFill>
                <a:latin typeface="UbuntuMono"/>
              </a:rPr>
              <a:t>userName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"Martin"</a:t>
            </a:r>
            <a:r>
              <a:rPr lang="en-US" altLang="zh-CN" dirty="0">
                <a:latin typeface="UbuntuMono"/>
              </a:rPr>
              <a:t>,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 err="1">
                <a:solidFill>
                  <a:srgbClr val="CC3300"/>
                </a:solidFill>
                <a:latin typeface="UbuntuMono"/>
              </a:rPr>
              <a:t>favoriteNumber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1337</a:t>
            </a:r>
            <a:r>
              <a:rPr lang="en-US" altLang="zh-CN" dirty="0">
                <a:latin typeface="UbuntuMono"/>
              </a:rPr>
              <a:t>,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"interests"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latin typeface="UbuntuMono"/>
              </a:rPr>
              <a:t>[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"daydreaming"</a:t>
            </a:r>
            <a:r>
              <a:rPr lang="en-US" altLang="zh-CN" dirty="0">
                <a:latin typeface="UbuntuMono"/>
              </a:rPr>
              <a:t>, </a:t>
            </a:r>
            <a:r>
              <a:rPr lang="en-US" altLang="zh-CN" dirty="0">
                <a:solidFill>
                  <a:srgbClr val="CC3300"/>
                </a:solidFill>
                <a:latin typeface="UbuntuMono"/>
              </a:rPr>
              <a:t>"hacking"</a:t>
            </a:r>
            <a:r>
              <a:rPr lang="en-US" altLang="zh-CN" dirty="0">
                <a:latin typeface="UbuntuMono"/>
              </a:rPr>
              <a:t>] } 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A5A255-56EE-1641-AC4E-51FD42C0B062}"/>
              </a:ext>
            </a:extLst>
          </p:cNvPr>
          <p:cNvSpPr/>
          <p:nvPr/>
        </p:nvSpPr>
        <p:spPr>
          <a:xfrm>
            <a:off x="2051150" y="4939998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JSON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 81B in total (w/o spaces)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23E25E-B348-A44A-B287-7F316E07EEC3}"/>
              </a:ext>
            </a:extLst>
          </p:cNvPr>
          <p:cNvSpPr/>
          <p:nvPr/>
        </p:nvSpPr>
        <p:spPr>
          <a:xfrm>
            <a:off x="439851" y="254709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UbuntuMono"/>
              </a:rPr>
              <a:t>struct 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Person </a:t>
            </a:r>
            <a:r>
              <a:rPr lang="en-US" altLang="zh-CN" dirty="0">
                <a:latin typeface="UbuntuMono"/>
              </a:rPr>
              <a:t>{</a:t>
            </a:r>
            <a:br>
              <a:rPr lang="en-US" altLang="zh-CN" dirty="0">
                <a:latin typeface="UbuntuMono"/>
              </a:rPr>
            </a:br>
            <a:r>
              <a:rPr lang="zh-CN" altLang="en-US" dirty="0">
                <a:latin typeface="UbuntuMono"/>
              </a:rPr>
              <a:t> 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required string </a:t>
            </a:r>
            <a:r>
              <a:rPr lang="en-US" altLang="zh-CN" dirty="0" err="1">
                <a:solidFill>
                  <a:srgbClr val="000087"/>
                </a:solidFill>
                <a:latin typeface="UbuntuMono"/>
              </a:rPr>
              <a:t>userName</a:t>
            </a:r>
            <a:r>
              <a:rPr lang="en-US" altLang="zh-CN" dirty="0">
                <a:latin typeface="UbuntuMono"/>
              </a:rPr>
              <a:t>,</a:t>
            </a:r>
            <a:br>
              <a:rPr lang="en-US" altLang="zh-CN" dirty="0">
                <a:latin typeface="UbuntuMono"/>
              </a:rPr>
            </a:br>
            <a:r>
              <a:rPr lang="zh-CN" altLang="en-US" dirty="0">
                <a:latin typeface="UbuntuMono"/>
              </a:rPr>
              <a:t> 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optional i64 </a:t>
            </a:r>
            <a:r>
              <a:rPr lang="en-US" altLang="zh-CN" dirty="0" err="1">
                <a:solidFill>
                  <a:srgbClr val="000087"/>
                </a:solidFill>
                <a:latin typeface="UbuntuMono"/>
              </a:rPr>
              <a:t>favoriteNumber</a:t>
            </a:r>
            <a:r>
              <a:rPr lang="en-US" altLang="zh-CN" dirty="0">
                <a:latin typeface="UbuntuMono"/>
              </a:rPr>
              <a:t>, </a:t>
            </a:r>
          </a:p>
          <a:p>
            <a:r>
              <a:rPr lang="zh-CN" altLang="en-US" dirty="0">
                <a:solidFill>
                  <a:srgbClr val="FF6600"/>
                </a:solidFill>
                <a:latin typeface="UbuntuMono"/>
              </a:rPr>
              <a:t> 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: 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optional list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&lt;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string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&gt; 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interests </a:t>
            </a:r>
            <a:endParaRPr lang="en-US" altLang="zh-CN" dirty="0"/>
          </a:p>
          <a:p>
            <a:r>
              <a:rPr lang="en-US" altLang="zh-CN" dirty="0">
                <a:latin typeface="UbuntuMono"/>
              </a:rPr>
              <a:t>} 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056733-58F3-5844-8B92-CA70DB0EDDED}"/>
              </a:ext>
            </a:extLst>
          </p:cNvPr>
          <p:cNvSpPr/>
          <p:nvPr/>
        </p:nvSpPr>
        <p:spPr>
          <a:xfrm>
            <a:off x="5179448" y="253760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87"/>
                </a:solidFill>
                <a:latin typeface="UbuntuMono"/>
              </a:rPr>
              <a:t>message Person </a:t>
            </a:r>
            <a:r>
              <a:rPr lang="en-US" altLang="zh-CN" dirty="0">
                <a:latin typeface="UbuntuMono"/>
              </a:rPr>
              <a:t>{  </a:t>
            </a:r>
          </a:p>
          <a:p>
            <a:r>
              <a:rPr lang="en-US" altLang="zh-CN" dirty="0">
                <a:solidFill>
                  <a:srgbClr val="000087"/>
                </a:solidFill>
                <a:latin typeface="UbuntuMono"/>
              </a:rPr>
              <a:t>    required string </a:t>
            </a:r>
            <a:r>
              <a:rPr lang="en-US" altLang="zh-CN" dirty="0" err="1">
                <a:solidFill>
                  <a:srgbClr val="000087"/>
                </a:solidFill>
                <a:latin typeface="UbuntuMono"/>
              </a:rPr>
              <a:t>user_name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altLang="zh-CN" dirty="0">
                <a:latin typeface="UbuntuMono"/>
              </a:rPr>
              <a:t>; </a:t>
            </a:r>
          </a:p>
          <a:p>
            <a:r>
              <a:rPr lang="en-US" altLang="zh-CN" dirty="0">
                <a:solidFill>
                  <a:srgbClr val="000087"/>
                </a:solidFill>
                <a:latin typeface="UbuntuMono"/>
              </a:rPr>
              <a:t>    optional int64 </a:t>
            </a:r>
            <a:r>
              <a:rPr lang="en-US" altLang="zh-CN" dirty="0" err="1">
                <a:solidFill>
                  <a:srgbClr val="000087"/>
                </a:solidFill>
                <a:latin typeface="UbuntuMono"/>
              </a:rPr>
              <a:t>favorite_number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 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2</a:t>
            </a:r>
            <a:r>
              <a:rPr lang="en-US" altLang="zh-CN" dirty="0">
                <a:latin typeface="UbuntuMono"/>
              </a:rPr>
              <a:t>;</a:t>
            </a:r>
          </a:p>
          <a:p>
            <a:r>
              <a:rPr lang="en-US" altLang="zh-CN" dirty="0">
                <a:latin typeface="UbuntuMono"/>
              </a:rPr>
              <a:t>    </a:t>
            </a:r>
            <a:r>
              <a:rPr lang="en-US" altLang="zh-CN" dirty="0">
                <a:solidFill>
                  <a:srgbClr val="000087"/>
                </a:solidFill>
                <a:latin typeface="UbuntuMono"/>
              </a:rPr>
              <a:t>repeated string interests </a:t>
            </a:r>
            <a:r>
              <a:rPr lang="en-US" altLang="zh-CN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altLang="zh-CN" dirty="0">
                <a:solidFill>
                  <a:srgbClr val="FF6600"/>
                </a:solidFill>
                <a:latin typeface="UbuntuMono"/>
              </a:rPr>
              <a:t>3</a:t>
            </a:r>
            <a:r>
              <a:rPr lang="en-US" altLang="zh-CN" dirty="0">
                <a:latin typeface="UbuntuMono"/>
              </a:rPr>
              <a:t>;</a:t>
            </a:r>
          </a:p>
          <a:p>
            <a:r>
              <a:rPr lang="en-US" altLang="zh-CN" dirty="0">
                <a:latin typeface="UbuntuMono"/>
              </a:rPr>
              <a:t> } 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9435EE-456F-6E49-9A11-60661319167E}"/>
              </a:ext>
            </a:extLst>
          </p:cNvPr>
          <p:cNvSpPr/>
          <p:nvPr/>
        </p:nvSpPr>
        <p:spPr>
          <a:xfrm>
            <a:off x="468267" y="2249748"/>
            <a:ext cx="43011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Thrift interface definition language (IDL) </a:t>
            </a:r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50523F-3ADF-274C-A936-E370B9B62398}"/>
              </a:ext>
            </a:extLst>
          </p:cNvPr>
          <p:cNvSpPr/>
          <p:nvPr/>
        </p:nvSpPr>
        <p:spPr>
          <a:xfrm>
            <a:off x="5154584" y="2242550"/>
            <a:ext cx="2245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Protocol Buffers IDL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25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B17CB-7AB5-AE47-AD8F-996C9382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dirty="0" err="1"/>
              <a:t>BinaryProtocol</a:t>
            </a:r>
            <a:r>
              <a:rPr lang="en-US" altLang="zh-CN" dirty="0"/>
              <a:t> </a:t>
            </a:r>
            <a:r>
              <a:rPr kumimoji="1" lang="en-US" altLang="zh-CN" dirty="0"/>
              <a:t>of </a:t>
            </a:r>
            <a:r>
              <a:rPr lang="en-US" altLang="zh-CN" dirty="0"/>
              <a:t>Thrift 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6" name="内容占位符 5" descr="表格&#10;&#10;描述已自动生成">
            <a:extLst>
              <a:ext uri="{FF2B5EF4-FFF2-40B4-BE49-F238E27FC236}">
                <a16:creationId xmlns:a16="http://schemas.microsoft.com/office/drawing/2014/main" id="{A6FBBEE2-D0EE-514A-81EE-9BA7B68F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844" y="841276"/>
            <a:ext cx="5842992" cy="426495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A2FDC6-F77B-BE4E-9C70-D1C7248C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36D5C8C-DB50-FA43-B5F4-6A7CD04EB007}"/>
              </a:ext>
            </a:extLst>
          </p:cNvPr>
          <p:cNvSpPr txBox="1">
            <a:spLocks/>
          </p:cNvSpPr>
          <p:nvPr/>
        </p:nvSpPr>
        <p:spPr>
          <a:xfrm>
            <a:off x="457200" y="1129307"/>
            <a:ext cx="3034680" cy="4471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Each field has: </a:t>
            </a:r>
          </a:p>
          <a:p>
            <a:pPr lvl="1"/>
            <a:r>
              <a:rPr kumimoji="1" lang="en-US" altLang="zh-CN" dirty="0"/>
              <a:t>Type annotation (1B)</a:t>
            </a:r>
          </a:p>
          <a:p>
            <a:pPr lvl="1"/>
            <a:r>
              <a:rPr kumimoji="1" lang="en-US" altLang="zh-CN" dirty="0"/>
              <a:t>Type field (1B)</a:t>
            </a:r>
          </a:p>
          <a:p>
            <a:pPr lvl="1"/>
            <a:r>
              <a:rPr lang="en-US" altLang="zh-CN" dirty="0"/>
              <a:t>A length indication (optional, required for string, list, etc.)  </a:t>
            </a:r>
          </a:p>
          <a:p>
            <a:pPr lvl="1"/>
            <a:r>
              <a:rPr kumimoji="1" lang="en-US" altLang="zh-CN" dirty="0"/>
              <a:t>Data (like json) </a:t>
            </a:r>
          </a:p>
          <a:p>
            <a:r>
              <a:rPr kumimoji="1" lang="en-US" altLang="zh-CN" b="0" dirty="0"/>
              <a:t>For each type, the protocol assumes an internal encoding</a:t>
            </a:r>
          </a:p>
          <a:p>
            <a:pPr lvl="1"/>
            <a:r>
              <a:rPr kumimoji="1" lang="en-US" altLang="zh-CN" dirty="0"/>
              <a:t>E.g., little endian </a:t>
            </a:r>
          </a:p>
          <a:p>
            <a:r>
              <a:rPr kumimoji="1" lang="en-US" altLang="zh-CN" dirty="0"/>
              <a:t>Total </a:t>
            </a:r>
            <a:r>
              <a:rPr kumimoji="1" lang="en-US" altLang="zh-CN" dirty="0">
                <a:solidFill>
                  <a:schemeClr val="accent1"/>
                </a:solidFill>
              </a:rPr>
              <a:t>59B</a:t>
            </a:r>
          </a:p>
          <a:p>
            <a:pPr lvl="1"/>
            <a:r>
              <a:rPr kumimoji="1" lang="en-US" altLang="zh-CN" dirty="0"/>
              <a:t>no field names (</a:t>
            </a:r>
            <a:r>
              <a:rPr kumimoji="1" lang="en-US" altLang="zh-CN" dirty="0" err="1"/>
              <a:t>userName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favoriteNumber</a:t>
            </a:r>
            <a:r>
              <a:rPr kumimoji="1" lang="en-US" altLang="zh-CN" dirty="0"/>
              <a:t>, interests)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6693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16250-944E-CB4A-94D4-8329CC6F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Being more compact: Thrift </a:t>
            </a:r>
            <a:r>
              <a:rPr kumimoji="1" lang="en-US" altLang="zh-CN" dirty="0" err="1"/>
              <a:t>CompactProtocol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E0E54-9A48-B942-A07A-4F50359E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2818656" cy="4356826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Techniques</a:t>
            </a:r>
            <a:r>
              <a:rPr kumimoji="1" lang="en-US" altLang="zh-CN" dirty="0"/>
              <a:t>: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Packing field type &amp; field tag in 1B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Variable-length integer: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top-bit of each byte indicates whether there are more bytes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75DC4-EA89-F84B-90C7-9EA4281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5" name="内容占位符 5" descr="表格&#10;&#10;描述已自动生成">
            <a:extLst>
              <a:ext uri="{FF2B5EF4-FFF2-40B4-BE49-F238E27FC236}">
                <a16:creationId xmlns:a16="http://schemas.microsoft.com/office/drawing/2014/main" id="{63AB4BFE-F909-EC42-86C1-3E5738F27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913284"/>
            <a:ext cx="5842992" cy="4264957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B851E0A7-23CF-BF48-8E3B-6BDC1FDC5EE2}"/>
              </a:ext>
            </a:extLst>
          </p:cNvPr>
          <p:cNvSpPr/>
          <p:nvPr/>
        </p:nvSpPr>
        <p:spPr>
          <a:xfrm>
            <a:off x="3347864" y="2785492"/>
            <a:ext cx="1440160" cy="432048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3FAC147-35CF-7D4A-8A13-D63B6F7AE8C0}"/>
              </a:ext>
            </a:extLst>
          </p:cNvPr>
          <p:cNvSpPr/>
          <p:nvPr/>
        </p:nvSpPr>
        <p:spPr>
          <a:xfrm>
            <a:off x="4862895" y="2785492"/>
            <a:ext cx="1216413" cy="432048"/>
          </a:xfrm>
          <a:prstGeom prst="round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359F00-6F3F-3D45-9D9B-453A74E1EBDB}"/>
              </a:ext>
            </a:extLst>
          </p:cNvPr>
          <p:cNvGrpSpPr/>
          <p:nvPr/>
        </p:nvGrpSpPr>
        <p:grpSpPr>
          <a:xfrm>
            <a:off x="3923341" y="2440936"/>
            <a:ext cx="292068" cy="323165"/>
            <a:chOff x="7270282" y="409492"/>
            <a:chExt cx="292068" cy="32316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2269A0-2409-6A47-A829-A00FB77EE5BE}"/>
                </a:ext>
              </a:extLst>
            </p:cNvPr>
            <p:cNvSpPr/>
            <p:nvPr/>
          </p:nvSpPr>
          <p:spPr>
            <a:xfrm>
              <a:off x="7308304" y="463063"/>
              <a:ext cx="216024" cy="21602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95023-0EDB-8D49-BB4F-B8B26405BF40}"/>
                </a:ext>
              </a:extLst>
            </p:cNvPr>
            <p:cNvSpPr txBox="1"/>
            <p:nvPr/>
          </p:nvSpPr>
          <p:spPr>
            <a:xfrm>
              <a:off x="7270282" y="409492"/>
              <a:ext cx="2920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C00000"/>
                  </a:solidFill>
                </a:rPr>
                <a:t>1</a:t>
              </a:r>
              <a:endParaRPr kumimoji="1" lang="zh-CN" altLang="en-US" sz="15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E926B3-E988-E74F-89E2-DB515B0BCA01}"/>
              </a:ext>
            </a:extLst>
          </p:cNvPr>
          <p:cNvGrpSpPr/>
          <p:nvPr/>
        </p:nvGrpSpPr>
        <p:grpSpPr>
          <a:xfrm>
            <a:off x="5217465" y="2440935"/>
            <a:ext cx="292068" cy="323165"/>
            <a:chOff x="7270282" y="409492"/>
            <a:chExt cx="292068" cy="3231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7972636-8A15-7645-883A-5FFA79C2585E}"/>
                </a:ext>
              </a:extLst>
            </p:cNvPr>
            <p:cNvSpPr/>
            <p:nvPr/>
          </p:nvSpPr>
          <p:spPr>
            <a:xfrm>
              <a:off x="7308304" y="463063"/>
              <a:ext cx="216024" cy="216024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BCAD736-F78D-6346-9ACC-0AA8760D2172}"/>
                </a:ext>
              </a:extLst>
            </p:cNvPr>
            <p:cNvSpPr txBox="1"/>
            <p:nvPr/>
          </p:nvSpPr>
          <p:spPr>
            <a:xfrm>
              <a:off x="7270282" y="409492"/>
              <a:ext cx="2920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" dirty="0">
                  <a:solidFill>
                    <a:srgbClr val="C00000"/>
                  </a:solidFill>
                </a:rPr>
                <a:t>2</a:t>
              </a:r>
              <a:endParaRPr kumimoji="1" lang="zh-CN" altLang="en-US" sz="15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5013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52480-E946-D44E-BCD6-EE917BFB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Being more compact: Thrift </a:t>
            </a:r>
            <a:r>
              <a:rPr kumimoji="1" lang="en-US" altLang="zh-CN" dirty="0" err="1"/>
              <a:t>CompactProtocol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30CC3697-3FE0-5643-94DB-CC6D290FE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55" y="1057300"/>
            <a:ext cx="6056880" cy="411379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12591-0CAA-074B-B64B-747F4A60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A5F1CA5-998D-984A-9DB7-C57C062CB86B}"/>
              </a:ext>
            </a:extLst>
          </p:cNvPr>
          <p:cNvSpPr txBox="1">
            <a:spLocks/>
          </p:cNvSpPr>
          <p:nvPr/>
        </p:nvSpPr>
        <p:spPr>
          <a:xfrm>
            <a:off x="457200" y="1129308"/>
            <a:ext cx="2818656" cy="435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Techniques</a:t>
            </a:r>
            <a:r>
              <a:rPr kumimoji="1" lang="en-US" altLang="zh-CN" dirty="0"/>
              <a:t>: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Packing field type &amp; field tag in 1B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Variable-length integer: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top-bit of each byte indicates whether there are more bytes</a:t>
            </a:r>
            <a:br>
              <a:rPr kumimoji="1" lang="en-US" altLang="zh-CN" i="1" dirty="0"/>
            </a:br>
            <a:r>
              <a:rPr kumimoji="1" lang="en-US" altLang="zh-CN" b="0" dirty="0">
                <a:solidFill>
                  <a:schemeClr val="accent3"/>
                </a:solidFill>
              </a:rPr>
              <a:t>1337:</a:t>
            </a:r>
            <a:r>
              <a:rPr kumimoji="1" lang="zh-CN" altLang="en-US" b="0" dirty="0">
                <a:solidFill>
                  <a:schemeClr val="accent3"/>
                </a:solidFill>
              </a:rPr>
              <a:t> </a:t>
            </a:r>
            <a:r>
              <a:rPr kumimoji="1" lang="en-US" altLang="zh-CN" b="0" dirty="0">
                <a:solidFill>
                  <a:schemeClr val="accent3"/>
                </a:solidFill>
              </a:rPr>
              <a:t>from</a:t>
            </a:r>
            <a:r>
              <a:rPr kumimoji="1" lang="zh-CN" altLang="en-US" b="0" dirty="0">
                <a:solidFill>
                  <a:schemeClr val="accent3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8B</a:t>
            </a:r>
            <a:r>
              <a:rPr kumimoji="1" lang="zh-CN" altLang="en-US" b="0" dirty="0">
                <a:solidFill>
                  <a:schemeClr val="accent3"/>
                </a:solidFill>
              </a:rPr>
              <a:t> </a:t>
            </a:r>
            <a:r>
              <a:rPr kumimoji="1" lang="en-US" altLang="zh-CN" b="0" dirty="0">
                <a:solidFill>
                  <a:schemeClr val="accent3"/>
                </a:solidFill>
              </a:rPr>
              <a:t>to</a:t>
            </a:r>
            <a:r>
              <a:rPr kumimoji="1" lang="zh-CN" altLang="en-US" b="0" dirty="0">
                <a:solidFill>
                  <a:schemeClr val="accent3"/>
                </a:solidFill>
              </a:rPr>
              <a:t> </a:t>
            </a:r>
            <a:r>
              <a:rPr kumimoji="1" lang="en-US" altLang="zh-CN" b="0" dirty="0">
                <a:solidFill>
                  <a:srgbClr val="C00000"/>
                </a:solidFill>
              </a:rPr>
              <a:t>2</a:t>
            </a:r>
            <a:r>
              <a:rPr kumimoji="1" lang="en-US" altLang="zh-CN" dirty="0">
                <a:solidFill>
                  <a:srgbClr val="C00000"/>
                </a:solidFill>
              </a:rPr>
              <a:t>B</a:t>
            </a:r>
            <a:endParaRPr kumimoji="1" lang="en-US" altLang="zh-CN" dirty="0">
              <a:solidFill>
                <a:schemeClr val="accent3"/>
              </a:solidFill>
            </a:endParaRPr>
          </a:p>
          <a:p>
            <a:pPr lvl="0" indent="-1543050"/>
            <a:r>
              <a:rPr kumimoji="1" lang="en-US" altLang="zh-CN" b="0" dirty="0">
                <a:solidFill>
                  <a:srgbClr val="000000">
                    <a:lumMod val="75000"/>
                    <a:lumOff val="25000"/>
                  </a:srgbClr>
                </a:solidFill>
              </a:rPr>
              <a:t>Now only consumes </a:t>
            </a:r>
            <a:r>
              <a:rPr kumimoji="1" lang="en-US" altLang="zh-CN" dirty="0">
                <a:solidFill>
                  <a:srgbClr val="C00000"/>
                </a:solidFill>
              </a:rPr>
              <a:t>34B</a:t>
            </a:r>
            <a:endParaRPr kumimoji="1" lang="zh-CN" altLang="en-US" dirty="0">
              <a:solidFill>
                <a:srgbClr val="C00000"/>
              </a:solidFill>
            </a:endParaRPr>
          </a:p>
          <a:p>
            <a:pPr marL="0" lvl="2" indent="-40005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76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6FCB2-3955-394A-B853-888F130A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The architecture of LAMP cannot scale!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99B85-AA63-4248-9CCC-3E5C70007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74704"/>
            <a:ext cx="4690407" cy="282623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b="0" dirty="0"/>
              <a:t>The </a:t>
            </a:r>
            <a:r>
              <a:rPr kumimoji="1" lang="en-US" altLang="zh-CN" dirty="0"/>
              <a:t>disk &amp; memory </a:t>
            </a:r>
            <a:r>
              <a:rPr kumimoji="1" lang="en-US" altLang="zh-CN" b="0" dirty="0"/>
              <a:t>of one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server </a:t>
            </a:r>
            <a:r>
              <a:rPr kumimoji="1" lang="en-US" altLang="zh-CN" b="0" dirty="0">
                <a:solidFill>
                  <a:srgbClr val="FF7E79"/>
                </a:solidFill>
              </a:rPr>
              <a:t>cannot store massive amount of data</a:t>
            </a:r>
          </a:p>
          <a:p>
            <a:pPr lvl="1"/>
            <a:r>
              <a:rPr kumimoji="1" lang="en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DRAM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64 – 256 GB</a:t>
            </a:r>
          </a:p>
          <a:p>
            <a:pPr lvl="1"/>
            <a:r>
              <a:rPr kumimoji="1" lang="en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HDD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2 – 40 TB</a:t>
            </a:r>
          </a:p>
          <a:p>
            <a:pPr lvl="1"/>
            <a:r>
              <a:rPr kumimoji="1" lang="en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Facebook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has more than </a:t>
            </a:r>
            <a:r>
              <a:rPr kumimoji="1" lang="en" altLang="zh-CN" b="1" dirty="0">
                <a:solidFill>
                  <a:srgbClr val="FF7E79"/>
                </a:solidFill>
              </a:rPr>
              <a:t>1 billion 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 images uploaded </a:t>
            </a:r>
            <a:r>
              <a:rPr kumimoji="1" lang="en" altLang="zh-CN" b="1" dirty="0">
                <a:solidFill>
                  <a:srgbClr val="FF7E79"/>
                </a:solidFill>
              </a:rPr>
              <a:t>weekly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kumimoji="1" lang="en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Baidu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stores </a:t>
            </a:r>
            <a:r>
              <a:rPr kumimoji="1" lang="en" altLang="zh-CN" b="1" dirty="0">
                <a:solidFill>
                  <a:srgbClr val="FF7E79"/>
                </a:solidFill>
              </a:rPr>
              <a:t>tens of billions 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 web pages</a:t>
            </a:r>
          </a:p>
          <a:p>
            <a:pPr lvl="1"/>
            <a:endParaRPr kumimoji="1" lang="en" altLang="zh-CN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b="0" dirty="0">
              <a:solidFill>
                <a:srgbClr val="FF7E79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7404A-502F-A041-B380-BB0383C9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37B0F8-4F9D-B241-A3AB-B468429AB23C}"/>
              </a:ext>
            </a:extLst>
          </p:cNvPr>
          <p:cNvSpPr/>
          <p:nvPr/>
        </p:nvSpPr>
        <p:spPr>
          <a:xfrm>
            <a:off x="1259632" y="1276659"/>
            <a:ext cx="26341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https://</a:t>
            </a:r>
            <a:r>
              <a:rPr kumimoji="1" lang="en-US" altLang="zh-CN" dirty="0" err="1">
                <a:solidFill>
                  <a:srgbClr val="000000"/>
                </a:solidFill>
              </a:rPr>
              <a:t>www.taobao.com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1B6DD24-A268-D146-8E23-855A44101A76}"/>
              </a:ext>
            </a:extLst>
          </p:cNvPr>
          <p:cNvGrpSpPr/>
          <p:nvPr/>
        </p:nvGrpSpPr>
        <p:grpSpPr>
          <a:xfrm>
            <a:off x="6000208" y="1194824"/>
            <a:ext cx="1548280" cy="638043"/>
            <a:chOff x="6020855" y="1361203"/>
            <a:chExt cx="1548280" cy="638043"/>
          </a:xfrm>
        </p:grpSpPr>
        <p:sp>
          <p:nvSpPr>
            <p:cNvPr id="18" name="云形 17">
              <a:extLst>
                <a:ext uri="{FF2B5EF4-FFF2-40B4-BE49-F238E27FC236}">
                  <a16:creationId xmlns:a16="http://schemas.microsoft.com/office/drawing/2014/main" id="{575DE0D7-8372-1849-8A9B-816B8BA38703}"/>
                </a:ext>
              </a:extLst>
            </p:cNvPr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8CA7D31-C0B7-1D48-90F9-F2F6243A3DBA}"/>
                </a:ext>
              </a:extLst>
            </p:cNvPr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</a:rPr>
                <a:t>Internet</a:t>
              </a:r>
              <a:endParaRPr lang="zh-CN" altLang="en-US" dirty="0"/>
            </a:p>
          </p:txBody>
        </p:sp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B89C1E4-DCF4-F649-8723-7229B9D542ED}"/>
              </a:ext>
            </a:extLst>
          </p:cNvPr>
          <p:cNvCxnSpPr/>
          <p:nvPr/>
        </p:nvCxnSpPr>
        <p:spPr>
          <a:xfrm>
            <a:off x="4038780" y="1417340"/>
            <a:ext cx="1685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0F4BED0-28F5-7B44-9A59-84DDB5A8FD9D}"/>
              </a:ext>
            </a:extLst>
          </p:cNvPr>
          <p:cNvCxnSpPr/>
          <p:nvPr/>
        </p:nvCxnSpPr>
        <p:spPr>
          <a:xfrm>
            <a:off x="4039077" y="1602006"/>
            <a:ext cx="168505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44D31B2-8E52-6046-9CEE-48690E42D7F3}"/>
              </a:ext>
            </a:extLst>
          </p:cNvPr>
          <p:cNvCxnSpPr>
            <a:cxnSpLocks/>
          </p:cNvCxnSpPr>
          <p:nvPr/>
        </p:nvCxnSpPr>
        <p:spPr>
          <a:xfrm>
            <a:off x="6588224" y="1921396"/>
            <a:ext cx="0" cy="3914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76CBB33D-3BD8-D349-B0E1-17DF64D1A835}"/>
              </a:ext>
            </a:extLst>
          </p:cNvPr>
          <p:cNvCxnSpPr>
            <a:cxnSpLocks/>
          </p:cNvCxnSpPr>
          <p:nvPr/>
        </p:nvCxnSpPr>
        <p:spPr>
          <a:xfrm rot="10800000">
            <a:off x="6876256" y="1921395"/>
            <a:ext cx="0" cy="3914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6A203BB-3956-FB4E-99A3-6D815E8A3525}"/>
              </a:ext>
            </a:extLst>
          </p:cNvPr>
          <p:cNvGrpSpPr/>
          <p:nvPr/>
        </p:nvGrpSpPr>
        <p:grpSpPr>
          <a:xfrm>
            <a:off x="5570542" y="4910932"/>
            <a:ext cx="1078169" cy="846802"/>
            <a:chOff x="2179123" y="5024007"/>
            <a:chExt cx="1078169" cy="84680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BE6067F-B647-0F44-BA7B-36646C5A9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9123" y="5222800"/>
              <a:ext cx="1078169" cy="648009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664411-2375-0345-802E-62740B1E7B51}"/>
                </a:ext>
              </a:extLst>
            </p:cNvPr>
            <p:cNvSpPr/>
            <p:nvPr/>
          </p:nvSpPr>
          <p:spPr>
            <a:xfrm>
              <a:off x="2795466" y="5024007"/>
              <a:ext cx="461826" cy="302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63144B-B43D-FE46-82EF-DDE84A20AB50}"/>
              </a:ext>
            </a:extLst>
          </p:cNvPr>
          <p:cNvGrpSpPr/>
          <p:nvPr/>
        </p:nvGrpSpPr>
        <p:grpSpPr>
          <a:xfrm>
            <a:off x="6993037" y="4919950"/>
            <a:ext cx="962804" cy="837784"/>
            <a:chOff x="2993237" y="4647886"/>
            <a:chExt cx="962804" cy="837784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D46FF8D-0903-834B-99E2-A65F231B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068" y="4768204"/>
              <a:ext cx="946973" cy="717466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1F56FA6-4CD2-464C-9387-D37EF5E71FC5}"/>
                </a:ext>
              </a:extLst>
            </p:cNvPr>
            <p:cNvSpPr/>
            <p:nvPr/>
          </p:nvSpPr>
          <p:spPr>
            <a:xfrm>
              <a:off x="2993237" y="4647886"/>
              <a:ext cx="368570" cy="25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D22C196B-F1E5-A249-9009-1887F98E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7000"/>
          </a:blip>
          <a:stretch>
            <a:fillRect/>
          </a:stretch>
        </p:blipFill>
        <p:spPr>
          <a:xfrm>
            <a:off x="5090457" y="2384894"/>
            <a:ext cx="3390900" cy="3009900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85EA84CF-E516-C24C-9B9A-2EABE34CFDCD}"/>
              </a:ext>
            </a:extLst>
          </p:cNvPr>
          <p:cNvGrpSpPr/>
          <p:nvPr/>
        </p:nvGrpSpPr>
        <p:grpSpPr>
          <a:xfrm>
            <a:off x="6390000" y="3943379"/>
            <a:ext cx="1911201" cy="962913"/>
            <a:chOff x="6595392" y="3649587"/>
            <a:chExt cx="1911201" cy="962913"/>
          </a:xfrm>
          <a:solidFill>
            <a:schemeClr val="bg1"/>
          </a:solidFill>
        </p:grpSpPr>
        <p:sp>
          <p:nvSpPr>
            <p:cNvPr id="35" name="磁盘 34">
              <a:extLst>
                <a:ext uri="{FF2B5EF4-FFF2-40B4-BE49-F238E27FC236}">
                  <a16:creationId xmlns:a16="http://schemas.microsoft.com/office/drawing/2014/main" id="{A22CBC5B-7744-6343-9EED-2F1FB0DDA064}"/>
                </a:ext>
              </a:extLst>
            </p:cNvPr>
            <p:cNvSpPr/>
            <p:nvPr/>
          </p:nvSpPr>
          <p:spPr>
            <a:xfrm>
              <a:off x="6595392" y="3649587"/>
              <a:ext cx="1911201" cy="962913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08C3164-14B4-A347-9E02-EDD497E891CD}"/>
                </a:ext>
              </a:extLst>
            </p:cNvPr>
            <p:cNvSpPr/>
            <p:nvPr/>
          </p:nvSpPr>
          <p:spPr>
            <a:xfrm>
              <a:off x="6752728" y="3807877"/>
              <a:ext cx="1503797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b="1" dirty="0"/>
                <a:t>Database:</a:t>
              </a:r>
            </a:p>
            <a:p>
              <a:pPr algn="ctr"/>
              <a:r>
                <a:rPr kumimoji="1" lang="en-US" altLang="zh-CN" dirty="0"/>
                <a:t>user, price</a:t>
              </a:r>
              <a:endParaRPr kumimoji="1" lang="zh-CN" altLang="en-US" dirty="0"/>
            </a:p>
          </p:txBody>
        </p:sp>
      </p:grpSp>
      <p:sp>
        <p:nvSpPr>
          <p:cNvPr id="37" name="一个圆顶角并剪去另一个顶角的矩形 36">
            <a:extLst>
              <a:ext uri="{FF2B5EF4-FFF2-40B4-BE49-F238E27FC236}">
                <a16:creationId xmlns:a16="http://schemas.microsoft.com/office/drawing/2014/main" id="{7567BE5D-EA89-F841-96D1-50F6B6605EC9}"/>
              </a:ext>
            </a:extLst>
          </p:cNvPr>
          <p:cNvSpPr/>
          <p:nvPr/>
        </p:nvSpPr>
        <p:spPr>
          <a:xfrm>
            <a:off x="5292080" y="3944672"/>
            <a:ext cx="905319" cy="900443"/>
          </a:xfrm>
          <a:prstGeom prst="snip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0264654-7527-1142-AECE-24EC59067471}"/>
              </a:ext>
            </a:extLst>
          </p:cNvPr>
          <p:cNvSpPr/>
          <p:nvPr/>
        </p:nvSpPr>
        <p:spPr>
          <a:xfrm>
            <a:off x="5291600" y="4122353"/>
            <a:ext cx="905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/>
              <a:t>File:</a:t>
            </a:r>
          </a:p>
          <a:p>
            <a:pPr algn="ctr"/>
            <a:r>
              <a:rPr kumimoji="1" lang="en-US" altLang="zh-CN" dirty="0"/>
              <a:t>image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05602E-01E8-C945-BA03-B142E4079B8B}"/>
              </a:ext>
            </a:extLst>
          </p:cNvPr>
          <p:cNvSpPr/>
          <p:nvPr/>
        </p:nvSpPr>
        <p:spPr>
          <a:xfrm>
            <a:off x="4926517" y="52821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DRAM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60FE12A-DB82-9A4E-B794-AE6A08B45F24}"/>
              </a:ext>
            </a:extLst>
          </p:cNvPr>
          <p:cNvSpPr/>
          <p:nvPr/>
        </p:nvSpPr>
        <p:spPr>
          <a:xfrm>
            <a:off x="7825468" y="528213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pitchFamily="34" charset="-122"/>
              </a:rPr>
              <a:t>HDD</a:t>
            </a:r>
            <a:endParaRPr lang="zh-CN" altLang="en-US" dirty="0"/>
          </a:p>
        </p:txBody>
      </p:sp>
      <p:sp>
        <p:nvSpPr>
          <p:cNvPr id="41" name="上箭头 40">
            <a:extLst>
              <a:ext uri="{FF2B5EF4-FFF2-40B4-BE49-F238E27FC236}">
                <a16:creationId xmlns:a16="http://schemas.microsoft.com/office/drawing/2014/main" id="{4049F60C-9697-694D-9AC1-709DEFC41B85}"/>
              </a:ext>
            </a:extLst>
          </p:cNvPr>
          <p:cNvSpPr/>
          <p:nvPr/>
        </p:nvSpPr>
        <p:spPr>
          <a:xfrm>
            <a:off x="5438940" y="4721692"/>
            <a:ext cx="381281" cy="364561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上箭头 41">
            <a:extLst>
              <a:ext uri="{FF2B5EF4-FFF2-40B4-BE49-F238E27FC236}">
                <a16:creationId xmlns:a16="http://schemas.microsoft.com/office/drawing/2014/main" id="{E1F10031-0D5D-4B4D-9D99-5C7A981665D9}"/>
              </a:ext>
            </a:extLst>
          </p:cNvPr>
          <p:cNvSpPr/>
          <p:nvPr/>
        </p:nvSpPr>
        <p:spPr>
          <a:xfrm>
            <a:off x="6177077" y="4716569"/>
            <a:ext cx="381281" cy="364561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上箭头 42">
            <a:extLst>
              <a:ext uri="{FF2B5EF4-FFF2-40B4-BE49-F238E27FC236}">
                <a16:creationId xmlns:a16="http://schemas.microsoft.com/office/drawing/2014/main" id="{6E942771-89D4-AA48-A6BE-4A84787B8A36}"/>
              </a:ext>
            </a:extLst>
          </p:cNvPr>
          <p:cNvSpPr/>
          <p:nvPr/>
        </p:nvSpPr>
        <p:spPr>
          <a:xfrm>
            <a:off x="6973504" y="4716569"/>
            <a:ext cx="381281" cy="364561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上箭头 43">
            <a:extLst>
              <a:ext uri="{FF2B5EF4-FFF2-40B4-BE49-F238E27FC236}">
                <a16:creationId xmlns:a16="http://schemas.microsoft.com/office/drawing/2014/main" id="{3D1F6881-7EEB-A246-A653-BB335D97FE87}"/>
              </a:ext>
            </a:extLst>
          </p:cNvPr>
          <p:cNvSpPr/>
          <p:nvPr/>
        </p:nvSpPr>
        <p:spPr>
          <a:xfrm>
            <a:off x="7767962" y="4725187"/>
            <a:ext cx="381281" cy="364561"/>
          </a:xfrm>
          <a:prstGeom prst="upArrow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E2DD3B-3613-E0D0-B629-5B39A294706D}"/>
              </a:ext>
            </a:extLst>
          </p:cNvPr>
          <p:cNvSpPr/>
          <p:nvPr/>
        </p:nvSpPr>
        <p:spPr>
          <a:xfrm>
            <a:off x="4788024" y="3943379"/>
            <a:ext cx="1674823" cy="1471015"/>
          </a:xfrm>
          <a:prstGeom prst="ellipse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3D8E77DB-1793-4210-DD89-837027B18683}"/>
              </a:ext>
            </a:extLst>
          </p:cNvPr>
          <p:cNvSpPr/>
          <p:nvPr/>
        </p:nvSpPr>
        <p:spPr>
          <a:xfrm>
            <a:off x="1979712" y="4739458"/>
            <a:ext cx="2564187" cy="542678"/>
          </a:xfrm>
          <a:prstGeom prst="wedgeRoundRectCallout">
            <a:avLst>
              <a:gd name="adj1" fmla="val 80346"/>
              <a:gd name="adj2" fmla="val -3701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6FEEFB-1381-2D99-E7D2-CDE5EDA03CCD}"/>
              </a:ext>
            </a:extLst>
          </p:cNvPr>
          <p:cNvSpPr txBox="1"/>
          <p:nvPr/>
        </p:nvSpPr>
        <p:spPr>
          <a:xfrm>
            <a:off x="2006089" y="4823282"/>
            <a:ext cx="2437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See previous lectures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61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F86DB-2FF1-8E44-BDAA-CE0C7BDD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Schema simplifies supporting compatibility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C0F96-8079-BF4B-9493-979E1CCCA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4762872" cy="3771636"/>
          </a:xfrm>
        </p:spPr>
        <p:txBody>
          <a:bodyPr/>
          <a:lstStyle/>
          <a:p>
            <a:r>
              <a:rPr kumimoji="1" lang="en-US" altLang="zh-CN" b="0" dirty="0"/>
              <a:t>Key observation: we only need to keep the </a:t>
            </a:r>
            <a:r>
              <a:rPr kumimoji="1" lang="en-US" altLang="zh-CN" b="0" u="sng" dirty="0"/>
              <a:t>field tags</a:t>
            </a:r>
            <a:r>
              <a:rPr kumimoji="1" lang="en-US" altLang="zh-CN" b="0" dirty="0"/>
              <a:t> &amp; </a:t>
            </a:r>
            <a:r>
              <a:rPr kumimoji="1" lang="en-US" altLang="zh-CN" b="0" u="sng" dirty="0"/>
              <a:t>field type</a:t>
            </a:r>
            <a:r>
              <a:rPr kumimoji="1" lang="en-US" altLang="zh-CN" b="0" dirty="0"/>
              <a:t> compatible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Forward compatible</a:t>
            </a:r>
            <a:r>
              <a:rPr kumimoji="1" lang="en-US" altLang="zh-CN" b="0" dirty="0"/>
              <a:t>: if new schema preserves the presentation of old schema, then new code can trivially decode the data encoded with old schema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Backward compatible</a:t>
            </a:r>
            <a:r>
              <a:rPr kumimoji="1" lang="en-US" altLang="zh-CN" b="0" dirty="0">
                <a:solidFill>
                  <a:schemeClr val="tx1"/>
                </a:solidFill>
              </a:rPr>
              <a:t>: old code can simply </a:t>
            </a:r>
            <a:r>
              <a:rPr kumimoji="1" lang="en-US" altLang="zh-CN" dirty="0">
                <a:solidFill>
                  <a:srgbClr val="0432FF"/>
                </a:solidFill>
              </a:rPr>
              <a:t>skip</a:t>
            </a:r>
            <a:r>
              <a:rPr kumimoji="1" lang="en-US" altLang="zh-CN" b="0" dirty="0">
                <a:solidFill>
                  <a:schemeClr val="tx1"/>
                </a:solidFill>
              </a:rPr>
              <a:t> fields with </a:t>
            </a:r>
            <a:r>
              <a:rPr kumimoji="1" lang="en-US" altLang="zh-CN" dirty="0">
                <a:solidFill>
                  <a:srgbClr val="0432FF"/>
                </a:solidFill>
              </a:rPr>
              <a:t>unknown field tag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1C8FA-9A68-8B4F-83C7-9D130E8C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7EFDDB1-6704-C245-ACEE-5218A688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417340"/>
            <a:ext cx="2448272" cy="27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9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630-896D-E249-B01B-29A81B49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 of </a:t>
            </a:r>
            <a:r>
              <a:rPr kumimoji="1" lang="en-US" altLang="zh-CN" b="1" dirty="0"/>
              <a:t>p</a:t>
            </a:r>
            <a:r>
              <a:rPr lang="en-US" altLang="zh-CN" b="1" dirty="0"/>
              <a:t>arameter passing </a:t>
            </a:r>
            <a:r>
              <a:rPr kumimoji="1" lang="en-US" altLang="zh-CN" dirty="0"/>
              <a:t>in RPC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7EBAD-6859-A045-ADF1-68D8C50F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 using RPC is non-trivial, should ensure:</a:t>
            </a:r>
          </a:p>
          <a:p>
            <a:pPr lvl="1"/>
            <a:r>
              <a:rPr kumimoji="1" lang="en-US" altLang="zh-CN" dirty="0"/>
              <a:t>Correctness</a:t>
            </a:r>
          </a:p>
          <a:p>
            <a:pPr lvl="1"/>
            <a:r>
              <a:rPr kumimoji="1" lang="en-US" altLang="zh-CN" b="0" dirty="0"/>
              <a:t>Compact</a:t>
            </a:r>
          </a:p>
          <a:p>
            <a:pPr lvl="1"/>
            <a:r>
              <a:rPr kumimoji="1" lang="en-US" altLang="zh-CN" dirty="0"/>
              <a:t>Evolvable </a:t>
            </a:r>
          </a:p>
          <a:p>
            <a:r>
              <a:rPr kumimoji="1" lang="en-US" altLang="zh-CN" dirty="0"/>
              <a:t>Encoding/decoding</a:t>
            </a:r>
          </a:p>
          <a:p>
            <a:pPr lvl="1"/>
            <a:r>
              <a:rPr kumimoji="1" lang="en-US" altLang="zh-CN" dirty="0"/>
              <a:t>Convert an object into </a:t>
            </a:r>
            <a:r>
              <a:rPr kumimoji="1" lang="en-US" altLang="zh-CN" b="1" dirty="0">
                <a:solidFill>
                  <a:srgbClr val="C00000"/>
                </a:solidFill>
              </a:rPr>
              <a:t>an array of bytes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en-US" altLang="zh-CN" dirty="0"/>
              <a:t>with enough annotation so that the decode procedure can convert it back into an object</a:t>
            </a:r>
          </a:p>
          <a:p>
            <a:pPr lvl="1"/>
            <a:r>
              <a:rPr kumimoji="1" lang="en-US" altLang="zh-CN" dirty="0"/>
              <a:t>Also known as </a:t>
            </a:r>
            <a:r>
              <a:rPr kumimoji="1" lang="en-US" altLang="zh-CN" b="1" dirty="0">
                <a:solidFill>
                  <a:srgbClr val="C00000"/>
                </a:solidFill>
              </a:rPr>
              <a:t>marshal /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unmarshal</a:t>
            </a:r>
            <a:r>
              <a:rPr kumimoji="1" lang="en-US" altLang="zh-CN" b="1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 RPC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With other names, e.g., </a:t>
            </a:r>
            <a:r>
              <a:rPr kumimoji="1" lang="en-US" altLang="zh-CN" b="1" dirty="0">
                <a:solidFill>
                  <a:srgbClr val="C00000"/>
                </a:solidFill>
              </a:rPr>
              <a:t>serialize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/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unserialize</a:t>
            </a:r>
            <a:r>
              <a:rPr kumimoji="1" lang="en-US" altLang="zh-CN" b="1" dirty="0">
                <a:solidFill>
                  <a:srgbClr val="C00000"/>
                </a:solidFill>
              </a:rPr>
              <a:t> or deserialize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CDECD9-32AE-5B44-862F-78990E5A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190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E190-0502-DA42-B458-0A8D6332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Automatic stub generation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5DBF-C5C8-534D-AF5A-04021D7E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Generate stubs from an </a:t>
            </a:r>
            <a:r>
              <a:rPr kumimoji="1" lang="en-US" altLang="zh-CN" dirty="0">
                <a:solidFill>
                  <a:srgbClr val="C00000"/>
                </a:solidFill>
              </a:rPr>
              <a:t>interface specification</a:t>
            </a:r>
          </a:p>
          <a:p>
            <a:pPr lvl="1"/>
            <a:r>
              <a:rPr kumimoji="1" lang="en-US" altLang="zh-CN" b="0" dirty="0"/>
              <a:t>Tool to look at argument and return types</a:t>
            </a:r>
          </a:p>
          <a:p>
            <a:pPr lvl="1"/>
            <a:r>
              <a:rPr kumimoji="1" lang="en-US" altLang="zh-CN" b="0" dirty="0"/>
              <a:t>Generate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 </a:t>
            </a:r>
            <a:r>
              <a:rPr kumimoji="1" lang="en-US" altLang="zh-CN" b="1" dirty="0">
                <a:solidFill>
                  <a:srgbClr val="C00000"/>
                </a:solidFill>
              </a:rPr>
              <a:t>marshal</a:t>
            </a:r>
            <a:r>
              <a:rPr kumimoji="1" lang="en-US" altLang="zh-CN" b="0" dirty="0"/>
              <a:t> and </a:t>
            </a:r>
            <a:r>
              <a:rPr kumimoji="1" lang="en-US" altLang="zh-CN" b="1" dirty="0" err="1">
                <a:solidFill>
                  <a:srgbClr val="C00000"/>
                </a:solidFill>
              </a:rPr>
              <a:t>unmarshal</a:t>
            </a:r>
            <a:r>
              <a:rPr kumimoji="1" lang="en-US" altLang="zh-CN" b="0" dirty="0"/>
              <a:t> code</a:t>
            </a:r>
          </a:p>
          <a:p>
            <a:pPr lvl="1"/>
            <a:r>
              <a:rPr kumimoji="1" lang="en-US" altLang="zh-CN" b="0" dirty="0"/>
              <a:t>Generate stub procedures</a:t>
            </a:r>
          </a:p>
          <a:p>
            <a:r>
              <a:rPr kumimoji="1" lang="en-US" altLang="zh-CN" dirty="0"/>
              <a:t>Benefits:</a:t>
            </a:r>
          </a:p>
          <a:p>
            <a:pPr lvl="1"/>
            <a:r>
              <a:rPr kumimoji="1" lang="en-US" altLang="zh-CN" dirty="0"/>
              <a:t>Saves programming (thus less error)</a:t>
            </a:r>
          </a:p>
          <a:p>
            <a:pPr lvl="1"/>
            <a:r>
              <a:rPr kumimoji="1" lang="en-US" altLang="zh-CN" dirty="0"/>
              <a:t>Ensures agreement on argument types</a:t>
            </a:r>
          </a:p>
          <a:p>
            <a:pPr lvl="2"/>
            <a:r>
              <a:rPr kumimoji="1" lang="en-US" altLang="zh-CN" dirty="0"/>
              <a:t>E.g., consistent function ID</a:t>
            </a:r>
          </a:p>
          <a:p>
            <a:r>
              <a:rPr kumimoji="1" lang="en-US" altLang="zh-CN" dirty="0"/>
              <a:t>Typically a standard component in an RPC library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D2E6B-EFAC-1240-9F22-F4FD5423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70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5627-CAE8-254B-86EF-0EDEE7D8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Transport protocol of RPC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82FB9-24AB-C743-BB75-294B689E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Stubs also include implementations of sending/receiving messages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TCP</a:t>
            </a:r>
            <a:r>
              <a:rPr kumimoji="1" lang="en-US" altLang="zh-CN" dirty="0"/>
              <a:t> or </a:t>
            </a:r>
            <a:r>
              <a:rPr kumimoji="1" lang="en-US" altLang="zh-CN" b="1" dirty="0">
                <a:solidFill>
                  <a:srgbClr val="C00000"/>
                </a:solidFill>
              </a:rPr>
              <a:t>UDP</a:t>
            </a:r>
            <a:r>
              <a:rPr kumimoji="1" lang="en-US" altLang="zh-CN" dirty="0"/>
              <a:t>, which one to use? </a:t>
            </a:r>
          </a:p>
          <a:p>
            <a:pPr lvl="1"/>
            <a:r>
              <a:rPr kumimoji="1" lang="en-US" altLang="zh-CN" b="0" dirty="0"/>
              <a:t>What about </a:t>
            </a:r>
            <a:r>
              <a:rPr kumimoji="1" lang="en-US" altLang="zh-CN" dirty="0"/>
              <a:t>new networking features, e.g., RDMA? </a:t>
            </a:r>
          </a:p>
          <a:p>
            <a:r>
              <a:rPr kumimoji="1" lang="en-US" altLang="zh-CN" dirty="0"/>
              <a:t>Hide the transport protocol from the user </a:t>
            </a:r>
          </a:p>
          <a:p>
            <a:pPr lvl="1"/>
            <a:r>
              <a:rPr kumimoji="1" lang="en-US" altLang="zh-CN" b="1" dirty="0"/>
              <a:t>Benefits</a:t>
            </a:r>
            <a:r>
              <a:rPr kumimoji="1" lang="en-US" altLang="zh-CN" dirty="0"/>
              <a:t>: e.g., transparent migrate to a more advanced network </a:t>
            </a:r>
          </a:p>
          <a:p>
            <a:r>
              <a:rPr kumimoji="1" lang="en-US" altLang="zh-CN" dirty="0"/>
              <a:t>Most support several </a:t>
            </a:r>
          </a:p>
          <a:p>
            <a:pPr lvl="1"/>
            <a:r>
              <a:rPr kumimoji="1" lang="en-US" altLang="zh-CN" b="0" dirty="0"/>
              <a:t>Allow programmer (or end user) to choose at runtime based on their hardware setup or performance requirements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61AF7-9910-C441-BC7B-2596D62B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26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1D22-78C0-303B-BD0B-46EB05CD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 of encoding &amp; decoding data for RPC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BA8B-B5D0-5DF0-599F-D201FEF7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32448"/>
          </a:xfrm>
        </p:spPr>
        <p:txBody>
          <a:bodyPr/>
          <a:lstStyle/>
          <a:p>
            <a:r>
              <a:rPr kumimoji="1" lang="en-US" altLang="zh-CN" dirty="0"/>
              <a:t>Transfer objects through the network  </a:t>
            </a:r>
          </a:p>
          <a:p>
            <a:pPr lvl="1"/>
            <a:r>
              <a:rPr kumimoji="1" lang="en-US" altLang="zh-CN" dirty="0"/>
              <a:t>Correctly encode and decode a object to a byte stream</a:t>
            </a:r>
          </a:p>
          <a:p>
            <a:r>
              <a:rPr kumimoji="1" lang="en-US" altLang="zh-CN" dirty="0"/>
              <a:t>Compatibility </a:t>
            </a:r>
          </a:p>
          <a:p>
            <a:pPr lvl="1"/>
            <a:r>
              <a:rPr kumimoji="1" lang="en-US" altLang="zh-CN" dirty="0"/>
              <a:t>Support multiple language, multiple versions of program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Efficiency </a:t>
            </a:r>
          </a:p>
          <a:p>
            <a:pPr lvl="1"/>
            <a:r>
              <a:rPr kumimoji="1" lang="en-US" altLang="zh-CN" dirty="0"/>
              <a:t>Reduce the traffic transferred from the network </a:t>
            </a:r>
          </a:p>
          <a:p>
            <a:pPr lvl="1"/>
            <a:r>
              <a:rPr kumimoji="1" lang="en-US" altLang="zh-CN" dirty="0"/>
              <a:t>Network bandwidth is a scarce resource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36C58-0B9C-11EF-3D89-F3638E4E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03413-7EFC-110D-D7FE-8006F4D1F106}"/>
              </a:ext>
            </a:extLst>
          </p:cNvPr>
          <p:cNvSpPr/>
          <p:nvPr/>
        </p:nvSpPr>
        <p:spPr>
          <a:xfrm>
            <a:off x="457200" y="1129308"/>
            <a:ext cx="6419056" cy="172819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0B934E-CED4-1D41-9ADB-8413755B327F}"/>
              </a:ext>
            </a:extLst>
          </p:cNvPr>
          <p:cNvSpPr txBox="1"/>
          <p:nvPr/>
        </p:nvSpPr>
        <p:spPr>
          <a:xfrm>
            <a:off x="5148064" y="1965554"/>
            <a:ext cx="353873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Uniformed format + Schema 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BC22D4-0972-8574-50F8-0BBAF3BA9F26}"/>
              </a:ext>
            </a:extLst>
          </p:cNvPr>
          <p:cNvSpPr/>
          <p:nvPr/>
        </p:nvSpPr>
        <p:spPr>
          <a:xfrm>
            <a:off x="457200" y="3292692"/>
            <a:ext cx="6419056" cy="145029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E6886-53E7-7CD0-B65D-0ADEDA943FE7}"/>
              </a:ext>
            </a:extLst>
          </p:cNvPr>
          <p:cNvSpPr txBox="1"/>
          <p:nvPr/>
        </p:nvSpPr>
        <p:spPr>
          <a:xfrm>
            <a:off x="6228184" y="3776060"/>
            <a:ext cx="2207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 dirty="0"/>
              <a:t>Binary format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5872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91D22-78C0-303B-BD0B-46EB05CD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 of encoding &amp; decoding data for RPC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BA8B-B5D0-5DF0-599F-D201FEF7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32448"/>
          </a:xfrm>
        </p:spPr>
        <p:txBody>
          <a:bodyPr/>
          <a:lstStyle/>
          <a:p>
            <a:r>
              <a:rPr kumimoji="1" lang="en-US" altLang="zh-CN" dirty="0"/>
              <a:t>Efficiency </a:t>
            </a:r>
          </a:p>
          <a:p>
            <a:pPr lvl="1"/>
            <a:r>
              <a:rPr kumimoji="1" lang="en-US" altLang="zh-CN" dirty="0"/>
              <a:t>Reduce the traffic transferred from the network </a:t>
            </a:r>
          </a:p>
          <a:p>
            <a:pPr lvl="1"/>
            <a:r>
              <a:rPr kumimoji="1" lang="en-US" altLang="zh-CN" dirty="0"/>
              <a:t>Network bandwidth is a scarce resource 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Does binary format always improve the efficiency of RPC? </a:t>
            </a:r>
          </a:p>
          <a:p>
            <a:pPr lvl="1"/>
            <a:r>
              <a:rPr kumimoji="1" lang="en-US" altLang="zh-CN" dirty="0"/>
              <a:t>E.g., What if the network is becoming faster?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36C58-0B9C-11EF-3D89-F3638E4E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82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0C5C0-788D-034B-9AEE-4795079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Short summary: RPC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C70EA-865B-5F4C-A2C6-C31E1944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RPC simplifies programming w/ an interface similar to local function call </a:t>
            </a:r>
          </a:p>
          <a:p>
            <a:r>
              <a:rPr kumimoji="1" lang="en-US" altLang="zh-CN" b="0" dirty="0"/>
              <a:t>RPC uses stubs to avoid handling argument </a:t>
            </a:r>
            <a:r>
              <a:rPr kumimoji="1" lang="en-US" altLang="zh-CN" dirty="0">
                <a:solidFill>
                  <a:srgbClr val="C00000"/>
                </a:solidFill>
              </a:rPr>
              <a:t>encoding/decoding </a:t>
            </a:r>
            <a:r>
              <a:rPr kumimoji="1" lang="en-US" altLang="zh-CN" b="0" dirty="0"/>
              <a:t>and send/receiving messages, etc.</a:t>
            </a:r>
          </a:p>
          <a:p>
            <a:pPr lvl="1"/>
            <a:r>
              <a:rPr kumimoji="1" lang="en-US" altLang="zh-CN" dirty="0"/>
              <a:t>Ensure correctness &amp; efficiency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Remain challenges</a:t>
            </a:r>
            <a:r>
              <a:rPr kumimoji="1" lang="en-US" altLang="zh-CN" b="0" dirty="0"/>
              <a:t> of RPC</a:t>
            </a:r>
            <a:r>
              <a:rPr kumimoji="1" lang="zh-CN" altLang="en-US" b="0" dirty="0"/>
              <a:t>：</a:t>
            </a:r>
            <a:endParaRPr kumimoji="1" lang="en-US" altLang="zh-CN" b="0" dirty="0"/>
          </a:p>
          <a:p>
            <a:pPr lvl="1"/>
            <a:r>
              <a:rPr kumimoji="1" lang="en-US" altLang="zh-CN" dirty="0"/>
              <a:t>How to handle failure? 	</a:t>
            </a:r>
          </a:p>
          <a:p>
            <a:pPr lvl="2"/>
            <a:r>
              <a:rPr kumimoji="1" lang="en-US" altLang="zh-CN" dirty="0"/>
              <a:t>As we have mentioned, failure is common especially in large-scale distributed systems!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3EB4F-97E4-3C46-9A6C-EA591865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97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102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C00000"/>
                </a:solidFill>
                <a:ea typeface="+mn-ea"/>
              </a:rPr>
              <a:t>When</a:t>
            </a:r>
            <a:r>
              <a:rPr kumimoji="0" lang="zh-CN" altLang="en-US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kern="0" dirty="0">
                <a:solidFill>
                  <a:srgbClr val="C00000"/>
                </a:solidFill>
                <a:ea typeface="+mn-ea"/>
              </a:rPr>
              <a:t>RPC</a:t>
            </a:r>
            <a:r>
              <a:rPr kumimoji="0" lang="zh-CN" altLang="en-US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kern="0" dirty="0">
                <a:solidFill>
                  <a:srgbClr val="C00000"/>
                </a:solidFill>
                <a:ea typeface="+mn-ea"/>
              </a:rPr>
              <a:t>meets</a:t>
            </a:r>
            <a:r>
              <a:rPr kumimoji="0" lang="zh-CN" altLang="en-US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kern="0" dirty="0">
                <a:solidFill>
                  <a:srgbClr val="C00000"/>
                </a:solidFill>
                <a:ea typeface="+mn-ea"/>
              </a:rPr>
              <a:t>failure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47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DDDC2-61EB-6D4A-8219-7B57D17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RPC meets failures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C4536-83FD-6541-9812-91AEBEB8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Local</a:t>
            </a:r>
            <a:r>
              <a:rPr kumimoji="1" lang="en-US" altLang="zh-CN" dirty="0"/>
              <a:t> procedure calls </a:t>
            </a:r>
            <a:r>
              <a:rPr kumimoji="1" lang="en-US" altLang="zh-CN" dirty="0">
                <a:solidFill>
                  <a:srgbClr val="C00000"/>
                </a:solidFill>
              </a:rPr>
              <a:t>do not fail</a:t>
            </a:r>
            <a:r>
              <a:rPr kumimoji="1" lang="en-US" altLang="zh-CN" dirty="0">
                <a:solidFill>
                  <a:schemeClr val="tx1"/>
                </a:solidFill>
              </a:rPr>
              <a:t> (most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time)</a:t>
            </a:r>
          </a:p>
          <a:p>
            <a:pPr lvl="1"/>
            <a:r>
              <a:rPr kumimoji="1" lang="en-US" altLang="zh-CN" dirty="0"/>
              <a:t>If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happens,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 process dies </a:t>
            </a:r>
          </a:p>
          <a:p>
            <a:r>
              <a:rPr kumimoji="1" lang="en-US" altLang="zh-CN" dirty="0"/>
              <a:t>RPC may meet </a:t>
            </a:r>
            <a:r>
              <a:rPr kumimoji="1" lang="en-US" altLang="zh-CN" dirty="0">
                <a:solidFill>
                  <a:srgbClr val="C00000"/>
                </a:solidFill>
              </a:rPr>
              <a:t>many different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failures</a:t>
            </a:r>
          </a:p>
          <a:p>
            <a:pPr lvl="1"/>
            <a:r>
              <a:rPr kumimoji="1" lang="en-US" altLang="zh-CN" dirty="0"/>
              <a:t>Parameter 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just return </a:t>
            </a:r>
          </a:p>
          <a:p>
            <a:pPr lvl="1"/>
            <a:r>
              <a:rPr kumimoji="1" lang="en-US" altLang="zh-CN" dirty="0"/>
              <a:t>Server crash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-&gt; how the client copes with it?</a:t>
            </a:r>
          </a:p>
          <a:p>
            <a:r>
              <a:rPr kumimoji="1" lang="en-US" altLang="zh-CN" dirty="0"/>
              <a:t>Crash can happen even the remote procedure runs correctly!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F40CD-E553-2345-83BF-CEA4019F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80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26183-38A8-024C-87B0-6658047F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RPC meets failures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C2676-04EB-8C4E-A5FD-D76A09EC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RPC could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fail in a </a:t>
            </a:r>
            <a:r>
              <a:rPr kumimoji="1" lang="en-US" altLang="zh-CN" dirty="0">
                <a:solidFill>
                  <a:srgbClr val="BE384B"/>
                </a:solidFill>
              </a:rPr>
              <a:t>partial failure </a:t>
            </a:r>
            <a:r>
              <a:rPr kumimoji="1" lang="en-US" altLang="zh-CN" b="0" dirty="0"/>
              <a:t>way</a:t>
            </a:r>
          </a:p>
          <a:p>
            <a:pPr lvl="1"/>
            <a:r>
              <a:rPr kumimoji="1" lang="en-US" altLang="zh-CN" dirty="0"/>
              <a:t>Like what we have presented in lecture 02</a:t>
            </a:r>
          </a:p>
          <a:p>
            <a:r>
              <a:rPr kumimoji="1" lang="en-US" altLang="zh-CN" b="0" dirty="0"/>
              <a:t>A client uses RPC to call a function at a service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through the network </a:t>
            </a:r>
          </a:p>
          <a:p>
            <a:pPr lvl="1"/>
            <a:r>
              <a:rPr kumimoji="1" lang="en-US" altLang="zh-CN" b="0" dirty="0"/>
              <a:t>The client does not get any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reply</a:t>
            </a:r>
          </a:p>
          <a:p>
            <a:pPr lvl="1"/>
            <a:r>
              <a:rPr kumimoji="1" lang="en-US" altLang="zh-CN" dirty="0"/>
              <a:t>What could possibly happen?</a:t>
            </a: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B008A-3DC9-314E-8C37-D553E148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05112B-9D3B-2742-839F-4B6B99067E4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51" y="3404510"/>
            <a:ext cx="6264696" cy="20445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04174D-A343-4240-B4B2-D20500BC29BC}"/>
              </a:ext>
            </a:extLst>
          </p:cNvPr>
          <p:cNvSpPr/>
          <p:nvPr/>
        </p:nvSpPr>
        <p:spPr>
          <a:xfrm>
            <a:off x="2843808" y="3404510"/>
            <a:ext cx="3842739" cy="283736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9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223761A-63DD-BF45-90CD-C5F079A629F2}"/>
              </a:ext>
            </a:extLst>
          </p:cNvPr>
          <p:cNvGrpSpPr/>
          <p:nvPr/>
        </p:nvGrpSpPr>
        <p:grpSpPr>
          <a:xfrm>
            <a:off x="5926872" y="4919532"/>
            <a:ext cx="688987" cy="553998"/>
            <a:chOff x="2993237" y="4647886"/>
            <a:chExt cx="962804" cy="837784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A11B28D-FEDE-904D-88EF-CE1A49025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068" y="4768204"/>
              <a:ext cx="946973" cy="717466"/>
            </a:xfrm>
            <a:prstGeom prst="rect">
              <a:avLst/>
            </a:prstGeom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3C9DCA-5DCD-454A-A219-899C728B0018}"/>
                </a:ext>
              </a:extLst>
            </p:cNvPr>
            <p:cNvSpPr/>
            <p:nvPr/>
          </p:nvSpPr>
          <p:spPr>
            <a:xfrm>
              <a:off x="2993237" y="4647886"/>
              <a:ext cx="368570" cy="25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4E1C4D8-EF0A-8545-8785-6C0A85CB9602}"/>
              </a:ext>
            </a:extLst>
          </p:cNvPr>
          <p:cNvGrpSpPr/>
          <p:nvPr/>
        </p:nvGrpSpPr>
        <p:grpSpPr>
          <a:xfrm>
            <a:off x="8249096" y="4907391"/>
            <a:ext cx="688987" cy="553998"/>
            <a:chOff x="2993237" y="4647886"/>
            <a:chExt cx="962804" cy="83778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7C796474-E9D2-E240-9058-C42FBE06C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068" y="4768204"/>
              <a:ext cx="946973" cy="717466"/>
            </a:xfrm>
            <a:prstGeom prst="rect">
              <a:avLst/>
            </a:prstGeom>
          </p:spPr>
        </p:pic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23E37DA-08EE-9D46-9B55-DEB758C7D419}"/>
                </a:ext>
              </a:extLst>
            </p:cNvPr>
            <p:cNvSpPr/>
            <p:nvPr/>
          </p:nvSpPr>
          <p:spPr>
            <a:xfrm>
              <a:off x="2993237" y="4647886"/>
              <a:ext cx="368570" cy="25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2A033D97-FDB1-584F-84E7-C4E3BAA77CB5}"/>
              </a:ext>
            </a:extLst>
          </p:cNvPr>
          <p:cNvSpPr/>
          <p:nvPr/>
        </p:nvSpPr>
        <p:spPr>
          <a:xfrm>
            <a:off x="5490109" y="2239617"/>
            <a:ext cx="806292" cy="1749287"/>
          </a:xfrm>
          <a:custGeom>
            <a:avLst/>
            <a:gdLst>
              <a:gd name="connsiteX0" fmla="*/ 745304 w 799023"/>
              <a:gd name="connsiteY0" fmla="*/ 0 h 1895061"/>
              <a:gd name="connsiteX1" fmla="*/ 732052 w 799023"/>
              <a:gd name="connsiteY1" fmla="*/ 1391479 h 1895061"/>
              <a:gd name="connsiteX2" fmla="*/ 82695 w 799023"/>
              <a:gd name="connsiteY2" fmla="*/ 1524000 h 1895061"/>
              <a:gd name="connsiteX3" fmla="*/ 29687 w 799023"/>
              <a:gd name="connsiteY3" fmla="*/ 1895061 h 1895061"/>
              <a:gd name="connsiteX0" fmla="*/ 745304 w 799023"/>
              <a:gd name="connsiteY0" fmla="*/ 0 h 1749287"/>
              <a:gd name="connsiteX1" fmla="*/ 732052 w 799023"/>
              <a:gd name="connsiteY1" fmla="*/ 1391479 h 1749287"/>
              <a:gd name="connsiteX2" fmla="*/ 82695 w 799023"/>
              <a:gd name="connsiteY2" fmla="*/ 1524000 h 1749287"/>
              <a:gd name="connsiteX3" fmla="*/ 29687 w 799023"/>
              <a:gd name="connsiteY3" fmla="*/ 1749287 h 1749287"/>
              <a:gd name="connsiteX0" fmla="*/ 751666 w 806292"/>
              <a:gd name="connsiteY0" fmla="*/ 0 h 1749287"/>
              <a:gd name="connsiteX1" fmla="*/ 738414 w 806292"/>
              <a:gd name="connsiteY1" fmla="*/ 1391479 h 1749287"/>
              <a:gd name="connsiteX2" fmla="*/ 75804 w 806292"/>
              <a:gd name="connsiteY2" fmla="*/ 1364974 h 1749287"/>
              <a:gd name="connsiteX3" fmla="*/ 36049 w 806292"/>
              <a:gd name="connsiteY3" fmla="*/ 1749287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6292" h="1749287">
                <a:moveTo>
                  <a:pt x="751666" y="0"/>
                </a:moveTo>
                <a:cubicBezTo>
                  <a:pt x="800257" y="568739"/>
                  <a:pt x="851058" y="1163983"/>
                  <a:pt x="738414" y="1391479"/>
                </a:cubicBezTo>
                <a:cubicBezTo>
                  <a:pt x="625770" y="1618975"/>
                  <a:pt x="192865" y="1281044"/>
                  <a:pt x="75804" y="1364974"/>
                </a:cubicBezTo>
                <a:cubicBezTo>
                  <a:pt x="-41257" y="1448904"/>
                  <a:pt x="4022" y="1605721"/>
                  <a:pt x="36049" y="174928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7B6930-C44C-C54F-9153-D85325F0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#1 for scalability: </a:t>
            </a:r>
            <a:r>
              <a:rPr kumimoji="1" lang="en-US" altLang="zh-CN" b="0" dirty="0"/>
              <a:t>disaggregating application &amp; data </a:t>
            </a:r>
            <a:endParaRPr kumimoji="1"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294E1-16DB-EB4A-9969-8B6216EB0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4368581" cy="435681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Application: handles application logic</a:t>
            </a:r>
          </a:p>
          <a:p>
            <a:pPr lvl="1"/>
            <a:r>
              <a:rPr kumimoji="1" lang="en-US" altLang="zh-CN" dirty="0"/>
              <a:t>Can be scaled with more </a:t>
            </a:r>
            <a:r>
              <a:rPr kumimoji="1" lang="en-US" altLang="zh-CN" b="1" dirty="0">
                <a:solidFill>
                  <a:srgbClr val="FF7E79"/>
                </a:solidFill>
              </a:rPr>
              <a:t>CPUs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Database: requires reading/writing disk &amp; cache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Can be scaled with faster disks &amp; larger memory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File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system: store large bulks of data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 E.g., images, videos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 Can be scaled with faster disks</a:t>
            </a:r>
            <a:endParaRPr kumimoji="1" lang="zh-CN" altLang="en-US" b="1" dirty="0">
              <a:solidFill>
                <a:srgbClr val="FF7E79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6EDF6F-0A55-1647-A9CD-AC65AE8C63D8}"/>
              </a:ext>
            </a:extLst>
          </p:cNvPr>
          <p:cNvGrpSpPr/>
          <p:nvPr/>
        </p:nvGrpSpPr>
        <p:grpSpPr>
          <a:xfrm>
            <a:off x="5423376" y="1202600"/>
            <a:ext cx="2662054" cy="1161563"/>
            <a:chOff x="5838980" y="4329138"/>
            <a:chExt cx="2662054" cy="116156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4944DB9-6A33-4449-8144-D1FFC6412FCF}"/>
                </a:ext>
              </a:extLst>
            </p:cNvPr>
            <p:cNvSpPr/>
            <p:nvPr/>
          </p:nvSpPr>
          <p:spPr>
            <a:xfrm>
              <a:off x="5838980" y="4329138"/>
              <a:ext cx="2662054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93195A50-5D74-ED4F-87EB-317AD7ECFC45}"/>
                </a:ext>
              </a:extLst>
            </p:cNvPr>
            <p:cNvSpPr/>
            <p:nvPr/>
          </p:nvSpPr>
          <p:spPr>
            <a:xfrm>
              <a:off x="5968326" y="4422093"/>
              <a:ext cx="2447401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b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kumimoji="1" lang="en-US" altLang="zh-CN" sz="1500" dirty="0">
                  <a:solidFill>
                    <a:schemeClr val="tx1"/>
                  </a:solidFill>
                </a:rPr>
                <a:t>generate the web page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643ABC8-2575-604F-84C3-16C20F53C33E}"/>
                </a:ext>
              </a:extLst>
            </p:cNvPr>
            <p:cNvSpPr/>
            <p:nvPr/>
          </p:nvSpPr>
          <p:spPr>
            <a:xfrm>
              <a:off x="6285367" y="5167536"/>
              <a:ext cx="171713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5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8BF5951-4B02-694C-BA26-7A3BA2868B94}"/>
              </a:ext>
            </a:extLst>
          </p:cNvPr>
          <p:cNvGrpSpPr/>
          <p:nvPr/>
        </p:nvGrpSpPr>
        <p:grpSpPr>
          <a:xfrm>
            <a:off x="4932040" y="4081636"/>
            <a:ext cx="1083951" cy="1234855"/>
            <a:chOff x="6030246" y="2294861"/>
            <a:chExt cx="1083951" cy="123485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2C87224-EF56-6B47-A9C8-CACFE0243C0D}"/>
                </a:ext>
              </a:extLst>
            </p:cNvPr>
            <p:cNvSpPr/>
            <p:nvPr/>
          </p:nvSpPr>
          <p:spPr>
            <a:xfrm>
              <a:off x="6119563" y="2543953"/>
              <a:ext cx="905319" cy="9857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5" name="一个圆顶角并剪去另一个顶角的矩形 24">
              <a:extLst>
                <a:ext uri="{FF2B5EF4-FFF2-40B4-BE49-F238E27FC236}">
                  <a16:creationId xmlns:a16="http://schemas.microsoft.com/office/drawing/2014/main" id="{DD5E38E5-FB56-BB4B-B5FB-0B49C903D7E0}"/>
                </a:ext>
              </a:extLst>
            </p:cNvPr>
            <p:cNvSpPr/>
            <p:nvPr/>
          </p:nvSpPr>
          <p:spPr>
            <a:xfrm>
              <a:off x="6261663" y="2676804"/>
              <a:ext cx="595073" cy="755686"/>
            </a:xfrm>
            <a:prstGeom prst="snip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13E79E2-3A01-7D43-9D2F-A0A8A1ED9EC4}"/>
                </a:ext>
              </a:extLst>
            </p:cNvPr>
            <p:cNvSpPr/>
            <p:nvPr/>
          </p:nvSpPr>
          <p:spPr>
            <a:xfrm>
              <a:off x="6125835" y="2794360"/>
              <a:ext cx="90531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b="1" dirty="0"/>
                <a:t>File:</a:t>
              </a:r>
            </a:p>
            <a:p>
              <a:pPr algn="ctr"/>
              <a:r>
                <a:rPr kumimoji="1" lang="en-US" altLang="zh-CN" sz="1500" dirty="0"/>
                <a:t>image</a:t>
              </a:r>
              <a:endParaRPr kumimoji="1" lang="zh-CN" altLang="en-US" sz="15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E41A8B7-B5FD-0543-8B1E-90D41858542F}"/>
                </a:ext>
              </a:extLst>
            </p:cNvPr>
            <p:cNvSpPr/>
            <p:nvPr/>
          </p:nvSpPr>
          <p:spPr>
            <a:xfrm>
              <a:off x="6030246" y="2294861"/>
              <a:ext cx="1083951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solidFill>
                    <a:srgbClr val="000000"/>
                  </a:solidFill>
                </a:rPr>
                <a:t>File server</a:t>
              </a:r>
              <a:endParaRPr lang="zh-CN" altLang="en-US" sz="1500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75CA921-654F-C44D-A4C5-753D0B3D32D5}"/>
              </a:ext>
            </a:extLst>
          </p:cNvPr>
          <p:cNvGrpSpPr/>
          <p:nvPr/>
        </p:nvGrpSpPr>
        <p:grpSpPr>
          <a:xfrm>
            <a:off x="6899835" y="4581135"/>
            <a:ext cx="1279734" cy="712506"/>
            <a:chOff x="6595393" y="3899994"/>
            <a:chExt cx="1279734" cy="712506"/>
          </a:xfrm>
        </p:grpSpPr>
        <p:sp>
          <p:nvSpPr>
            <p:cNvPr id="33" name="磁盘 32">
              <a:extLst>
                <a:ext uri="{FF2B5EF4-FFF2-40B4-BE49-F238E27FC236}">
                  <a16:creationId xmlns:a16="http://schemas.microsoft.com/office/drawing/2014/main" id="{DEF89925-35B1-C44E-8AA0-C36C304DA78E}"/>
                </a:ext>
              </a:extLst>
            </p:cNvPr>
            <p:cNvSpPr/>
            <p:nvPr/>
          </p:nvSpPr>
          <p:spPr>
            <a:xfrm>
              <a:off x="6595393" y="3899994"/>
              <a:ext cx="1279734" cy="712506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74FEB8F-028C-1D49-9443-56D468B8A471}"/>
                </a:ext>
              </a:extLst>
            </p:cNvPr>
            <p:cNvSpPr/>
            <p:nvPr/>
          </p:nvSpPr>
          <p:spPr>
            <a:xfrm>
              <a:off x="6648626" y="3984126"/>
              <a:ext cx="1173267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b="1" dirty="0"/>
                <a:t>Database</a:t>
              </a:r>
            </a:p>
            <a:p>
              <a:pPr algn="ctr"/>
              <a:r>
                <a:rPr kumimoji="1" lang="en-US" altLang="zh-CN" sz="1500" dirty="0"/>
                <a:t>user, price</a:t>
              </a:r>
              <a:endParaRPr kumimoji="1" lang="zh-CN" altLang="en-US" sz="1500" dirty="0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06731DF9-DDE8-5144-B44A-165DB2000D0D}"/>
              </a:ext>
            </a:extLst>
          </p:cNvPr>
          <p:cNvSpPr/>
          <p:nvPr/>
        </p:nvSpPr>
        <p:spPr>
          <a:xfrm>
            <a:off x="6790277" y="4330728"/>
            <a:ext cx="1421572" cy="9857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2F03AAD-2412-4A45-B809-D385DEA12B7B}"/>
              </a:ext>
            </a:extLst>
          </p:cNvPr>
          <p:cNvSpPr/>
          <p:nvPr/>
        </p:nvSpPr>
        <p:spPr>
          <a:xfrm>
            <a:off x="6703930" y="4081635"/>
            <a:ext cx="1598515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solidFill>
                  <a:srgbClr val="000000"/>
                </a:solidFill>
              </a:rPr>
              <a:t>Database server</a:t>
            </a:r>
            <a:endParaRPr lang="zh-CN" altLang="en-US" sz="1500" dirty="0"/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5B0BCD98-0D45-F941-8B99-6E11AE529138}"/>
              </a:ext>
            </a:extLst>
          </p:cNvPr>
          <p:cNvSpPr/>
          <p:nvPr/>
        </p:nvSpPr>
        <p:spPr>
          <a:xfrm>
            <a:off x="6956606" y="2305878"/>
            <a:ext cx="774220" cy="1749287"/>
          </a:xfrm>
          <a:custGeom>
            <a:avLst/>
            <a:gdLst>
              <a:gd name="connsiteX0" fmla="*/ 67046 w 774220"/>
              <a:gd name="connsiteY0" fmla="*/ 0 h 1749287"/>
              <a:gd name="connsiteX1" fmla="*/ 785 w 774220"/>
              <a:gd name="connsiteY1" fmla="*/ 848139 h 1749287"/>
              <a:gd name="connsiteX2" fmla="*/ 106803 w 774220"/>
              <a:gd name="connsiteY2" fmla="*/ 1298713 h 1749287"/>
              <a:gd name="connsiteX3" fmla="*/ 676646 w 774220"/>
              <a:gd name="connsiteY3" fmla="*/ 1378226 h 1749287"/>
              <a:gd name="connsiteX4" fmla="*/ 769411 w 774220"/>
              <a:gd name="connsiteY4" fmla="*/ 1749287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220" h="1749287">
                <a:moveTo>
                  <a:pt x="67046" y="0"/>
                </a:moveTo>
                <a:cubicBezTo>
                  <a:pt x="30602" y="315843"/>
                  <a:pt x="-5841" y="631687"/>
                  <a:pt x="785" y="848139"/>
                </a:cubicBezTo>
                <a:cubicBezTo>
                  <a:pt x="7411" y="1064591"/>
                  <a:pt x="-5840" y="1210365"/>
                  <a:pt x="106803" y="1298713"/>
                </a:cubicBezTo>
                <a:cubicBezTo>
                  <a:pt x="219446" y="1387061"/>
                  <a:pt x="566211" y="1303130"/>
                  <a:pt x="676646" y="1378226"/>
                </a:cubicBezTo>
                <a:cubicBezTo>
                  <a:pt x="787081" y="1453322"/>
                  <a:pt x="778246" y="1601304"/>
                  <a:pt x="769411" y="174928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7629D80-BE49-C748-9947-C7D50A99A5B1}"/>
              </a:ext>
            </a:extLst>
          </p:cNvPr>
          <p:cNvGrpSpPr/>
          <p:nvPr/>
        </p:nvGrpSpPr>
        <p:grpSpPr>
          <a:xfrm>
            <a:off x="5605905" y="2879343"/>
            <a:ext cx="2341033" cy="549539"/>
            <a:chOff x="6020854" y="1449708"/>
            <a:chExt cx="2341033" cy="549539"/>
          </a:xfrm>
        </p:grpSpPr>
        <p:sp>
          <p:nvSpPr>
            <p:cNvPr id="23" name="云形 22">
              <a:extLst>
                <a:ext uri="{FF2B5EF4-FFF2-40B4-BE49-F238E27FC236}">
                  <a16:creationId xmlns:a16="http://schemas.microsoft.com/office/drawing/2014/main" id="{6836C73C-1F56-D940-A2E4-349949948DEB}"/>
                </a:ext>
              </a:extLst>
            </p:cNvPr>
            <p:cNvSpPr/>
            <p:nvPr/>
          </p:nvSpPr>
          <p:spPr>
            <a:xfrm>
              <a:off x="6020854" y="1449708"/>
              <a:ext cx="2341033" cy="549539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39C765D-2D83-C948-A856-C5F0DABE2B51}"/>
                </a:ext>
              </a:extLst>
            </p:cNvPr>
            <p:cNvSpPr/>
            <p:nvPr/>
          </p:nvSpPr>
          <p:spPr>
            <a:xfrm>
              <a:off x="6056757" y="1551688"/>
              <a:ext cx="222519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000000"/>
                  </a:solidFill>
                </a:rPr>
                <a:t>Local area network</a:t>
              </a:r>
              <a:endParaRPr lang="zh-CN" altLang="en-US" sz="1500" dirty="0"/>
            </a:p>
          </p:txBody>
        </p:sp>
      </p:grpSp>
      <p:pic>
        <p:nvPicPr>
          <p:cNvPr id="48" name="Picture 2" descr="Central Processing Unit | Computer Processors &amp;amp; It&amp;#39;s Work | InforamtionQ.com">
            <a:extLst>
              <a:ext uri="{FF2B5EF4-FFF2-40B4-BE49-F238E27FC236}">
                <a16:creationId xmlns:a16="http://schemas.microsoft.com/office/drawing/2014/main" id="{DC69892B-FB20-A142-AF40-152E4F5CB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6554" y="1604844"/>
            <a:ext cx="962591" cy="64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B3406340-7E87-BB45-93EF-40E8007E233F}"/>
              </a:ext>
            </a:extLst>
          </p:cNvPr>
          <p:cNvGrpSpPr/>
          <p:nvPr/>
        </p:nvGrpSpPr>
        <p:grpSpPr>
          <a:xfrm>
            <a:off x="8512846" y="4654800"/>
            <a:ext cx="293655" cy="288032"/>
            <a:chOff x="8742841" y="4654613"/>
            <a:chExt cx="293655" cy="288032"/>
          </a:xfrm>
        </p:grpSpPr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CB05B2FB-7F74-F049-802E-718B3FB1B207}"/>
                </a:ext>
              </a:extLst>
            </p:cNvPr>
            <p:cNvCxnSpPr/>
            <p:nvPr/>
          </p:nvCxnSpPr>
          <p:spPr>
            <a:xfrm flipV="1">
              <a:off x="8742841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D4F811E1-A521-0142-8BB8-D46B6E8093DB}"/>
                </a:ext>
              </a:extLst>
            </p:cNvPr>
            <p:cNvCxnSpPr/>
            <p:nvPr/>
          </p:nvCxnSpPr>
          <p:spPr>
            <a:xfrm flipV="1">
              <a:off x="8897837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FEAC9AEC-42F3-7641-964D-307AFB983C5D}"/>
                </a:ext>
              </a:extLst>
            </p:cNvPr>
            <p:cNvCxnSpPr/>
            <p:nvPr/>
          </p:nvCxnSpPr>
          <p:spPr>
            <a:xfrm flipV="1">
              <a:off x="9036496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E61B347-F8FB-BC48-88D8-E4F1B0DEE243}"/>
              </a:ext>
            </a:extLst>
          </p:cNvPr>
          <p:cNvGrpSpPr/>
          <p:nvPr/>
        </p:nvGrpSpPr>
        <p:grpSpPr>
          <a:xfrm>
            <a:off x="6068283" y="4654800"/>
            <a:ext cx="293655" cy="288032"/>
            <a:chOff x="8742841" y="4654613"/>
            <a:chExt cx="293655" cy="288032"/>
          </a:xfrm>
        </p:grpSpPr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DDB1B8F-C03F-2F49-A12C-82AC1B5AC535}"/>
                </a:ext>
              </a:extLst>
            </p:cNvPr>
            <p:cNvCxnSpPr/>
            <p:nvPr/>
          </p:nvCxnSpPr>
          <p:spPr>
            <a:xfrm flipV="1">
              <a:off x="8742841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CC1A6083-80DE-F64C-971F-AF3A44B42524}"/>
                </a:ext>
              </a:extLst>
            </p:cNvPr>
            <p:cNvCxnSpPr/>
            <p:nvPr/>
          </p:nvCxnSpPr>
          <p:spPr>
            <a:xfrm flipV="1">
              <a:off x="8897837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A0AF7B61-1A99-6649-B48B-854B3FFBC411}"/>
                </a:ext>
              </a:extLst>
            </p:cNvPr>
            <p:cNvCxnSpPr/>
            <p:nvPr/>
          </p:nvCxnSpPr>
          <p:spPr>
            <a:xfrm flipV="1">
              <a:off x="9036496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A07D295-B0F8-9B4D-802A-3857B0881789}"/>
              </a:ext>
            </a:extLst>
          </p:cNvPr>
          <p:cNvGrpSpPr/>
          <p:nvPr/>
        </p:nvGrpSpPr>
        <p:grpSpPr>
          <a:xfrm>
            <a:off x="8317311" y="1293114"/>
            <a:ext cx="293655" cy="288032"/>
            <a:chOff x="8742841" y="4654613"/>
            <a:chExt cx="293655" cy="288032"/>
          </a:xfrm>
        </p:grpSpPr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D0362A6-0020-7642-AAB8-B5E8076FB9ED}"/>
                </a:ext>
              </a:extLst>
            </p:cNvPr>
            <p:cNvCxnSpPr/>
            <p:nvPr/>
          </p:nvCxnSpPr>
          <p:spPr>
            <a:xfrm flipV="1">
              <a:off x="8742841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38FFF3D8-7B19-474C-B998-D48E7574F6C8}"/>
                </a:ext>
              </a:extLst>
            </p:cNvPr>
            <p:cNvCxnSpPr/>
            <p:nvPr/>
          </p:nvCxnSpPr>
          <p:spPr>
            <a:xfrm flipV="1">
              <a:off x="8897837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3E31293A-2D9C-004F-89A9-1517BB6D0B82}"/>
                </a:ext>
              </a:extLst>
            </p:cNvPr>
            <p:cNvCxnSpPr/>
            <p:nvPr/>
          </p:nvCxnSpPr>
          <p:spPr>
            <a:xfrm flipV="1">
              <a:off x="9036496" y="4654613"/>
              <a:ext cx="0" cy="288032"/>
            </a:xfrm>
            <a:prstGeom prst="straightConnector1">
              <a:avLst/>
            </a:prstGeom>
            <a:ln w="12700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DB8AB783-8AB8-D741-8D4B-B65AA7CB1E33}"/>
              </a:ext>
            </a:extLst>
          </p:cNvPr>
          <p:cNvSpPr/>
          <p:nvPr/>
        </p:nvSpPr>
        <p:spPr>
          <a:xfrm>
            <a:off x="5879274" y="4302419"/>
            <a:ext cx="6880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b="1" dirty="0">
                <a:solidFill>
                  <a:srgbClr val="0432FF"/>
                </a:solidFill>
              </a:rPr>
              <a:t>Scale</a:t>
            </a:r>
            <a:endParaRPr lang="zh-CN" altLang="en-US" sz="1500" b="1" dirty="0">
              <a:solidFill>
                <a:srgbClr val="0432FF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2C6B412-259D-0545-926B-EFC7A8696EA3}"/>
              </a:ext>
            </a:extLst>
          </p:cNvPr>
          <p:cNvSpPr/>
          <p:nvPr/>
        </p:nvSpPr>
        <p:spPr>
          <a:xfrm>
            <a:off x="8277442" y="4332930"/>
            <a:ext cx="6880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b="1" dirty="0">
                <a:solidFill>
                  <a:srgbClr val="0432FF"/>
                </a:solidFill>
              </a:rPr>
              <a:t>Scale</a:t>
            </a:r>
            <a:endParaRPr lang="zh-CN" altLang="en-US" sz="1500" b="1" dirty="0">
              <a:solidFill>
                <a:srgbClr val="0432FF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082D580-3E14-2F4A-954F-F4B6047E22D5}"/>
              </a:ext>
            </a:extLst>
          </p:cNvPr>
          <p:cNvSpPr/>
          <p:nvPr/>
        </p:nvSpPr>
        <p:spPr>
          <a:xfrm>
            <a:off x="8150450" y="967724"/>
            <a:ext cx="68800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b="1" dirty="0">
                <a:solidFill>
                  <a:srgbClr val="0432FF"/>
                </a:solidFill>
              </a:rPr>
              <a:t>Scale</a:t>
            </a:r>
            <a:endParaRPr lang="zh-CN" altLang="en-US" sz="1500" b="1" dirty="0">
              <a:solidFill>
                <a:srgbClr val="0432FF"/>
              </a:solidFill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07E9D3F3-6E32-F940-A517-F196CA2AD1DB}"/>
              </a:ext>
            </a:extLst>
          </p:cNvPr>
          <p:cNvGrpSpPr/>
          <p:nvPr/>
        </p:nvGrpSpPr>
        <p:grpSpPr>
          <a:xfrm>
            <a:off x="6890008" y="4529037"/>
            <a:ext cx="1224000" cy="658193"/>
            <a:chOff x="6595392" y="3954307"/>
            <a:chExt cx="925016" cy="658193"/>
          </a:xfrm>
        </p:grpSpPr>
        <p:sp>
          <p:nvSpPr>
            <p:cNvPr id="73" name="磁盘 72">
              <a:extLst>
                <a:ext uri="{FF2B5EF4-FFF2-40B4-BE49-F238E27FC236}">
                  <a16:creationId xmlns:a16="http://schemas.microsoft.com/office/drawing/2014/main" id="{84965B4E-544E-C648-B790-5C76A79C92FC}"/>
                </a:ext>
              </a:extLst>
            </p:cNvPr>
            <p:cNvSpPr/>
            <p:nvPr/>
          </p:nvSpPr>
          <p:spPr>
            <a:xfrm>
              <a:off x="6595392" y="3954307"/>
              <a:ext cx="925016" cy="658193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E5361FF9-3F8C-AA40-984B-02E360D46F38}"/>
                </a:ext>
              </a:extLst>
            </p:cNvPr>
            <p:cNvSpPr/>
            <p:nvPr/>
          </p:nvSpPr>
          <p:spPr>
            <a:xfrm>
              <a:off x="6645016" y="4050854"/>
              <a:ext cx="816191" cy="503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b="1" dirty="0"/>
                <a:t>Database</a:t>
              </a:r>
            </a:p>
            <a:p>
              <a:pPr algn="ctr"/>
              <a:r>
                <a:rPr kumimoji="1" lang="en-US" altLang="zh-CN" sz="1500" dirty="0"/>
                <a:t>user, price</a:t>
              </a:r>
              <a:endParaRPr kumimoji="1" lang="zh-CN" altLang="en-US" sz="1500" dirty="0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2F19561D-F1EC-EBAC-EBFB-E0A2E09F8A6F}"/>
              </a:ext>
            </a:extLst>
          </p:cNvPr>
          <p:cNvSpPr/>
          <p:nvPr/>
        </p:nvSpPr>
        <p:spPr>
          <a:xfrm>
            <a:off x="4788024" y="3611959"/>
            <a:ext cx="1674823" cy="1802436"/>
          </a:xfrm>
          <a:prstGeom prst="ellipse">
            <a:avLst/>
          </a:prstGeom>
          <a:noFill/>
          <a:ln w="127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68F4417E-83AB-89B0-503E-108B47EFB14E}"/>
              </a:ext>
            </a:extLst>
          </p:cNvPr>
          <p:cNvSpPr/>
          <p:nvPr/>
        </p:nvSpPr>
        <p:spPr>
          <a:xfrm>
            <a:off x="1979712" y="4739458"/>
            <a:ext cx="2564187" cy="542678"/>
          </a:xfrm>
          <a:prstGeom prst="wedgeRoundRectCallout">
            <a:avLst>
              <a:gd name="adj1" fmla="val 80346"/>
              <a:gd name="adj2" fmla="val -3701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E1AFD-0BC4-E3AD-AE73-51D8C5E1DB8E}"/>
              </a:ext>
            </a:extLst>
          </p:cNvPr>
          <p:cNvSpPr txBox="1"/>
          <p:nvPr/>
        </p:nvSpPr>
        <p:spPr>
          <a:xfrm>
            <a:off x="2339752" y="4823282"/>
            <a:ext cx="2103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How to do so?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8275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A6C1-2D81-CF4A-92AF-24926FEA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RPC meets failures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0278E-71B1-FF4A-B6D8-9915A6D3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highlight>
                  <a:srgbClr val="FFFF00"/>
                </a:highlight>
              </a:rPr>
              <a:t>A user sends </a:t>
            </a:r>
            <a:r>
              <a:rPr kumimoji="1" lang="en-US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an RPC </a:t>
            </a:r>
            <a:r>
              <a:rPr kumimoji="1" lang="en-US" altLang="zh-CN" b="0" dirty="0">
                <a:highlight>
                  <a:srgbClr val="FFFF00"/>
                </a:highlight>
              </a:rPr>
              <a:t>but </a:t>
            </a:r>
            <a:r>
              <a:rPr kumimoji="1" lang="en-US" altLang="zh-CN" dirty="0">
                <a:highlight>
                  <a:srgbClr val="FFFF00"/>
                </a:highlight>
              </a:rPr>
              <a:t>the server does not reply</a:t>
            </a:r>
            <a:r>
              <a:rPr kumimoji="1" lang="en-US" altLang="zh-CN" b="0" dirty="0">
                <a:highlight>
                  <a:srgbClr val="FFFF00"/>
                </a:highlight>
              </a:rPr>
              <a:t>,</a:t>
            </a:r>
            <a:r>
              <a:rPr kumimoji="1" lang="zh-CN" altLang="en-US" b="0" dirty="0">
                <a:highlight>
                  <a:srgbClr val="FFFF00"/>
                </a:highlight>
              </a:rPr>
              <a:t> </a:t>
            </a:r>
            <a:r>
              <a:rPr kumimoji="1" lang="en-US" altLang="zh-CN" b="0" dirty="0">
                <a:highlight>
                  <a:srgbClr val="FFFF00"/>
                </a:highlight>
              </a:rPr>
              <a:t>possible</a:t>
            </a:r>
            <a:r>
              <a:rPr kumimoji="1" lang="zh-CN" altLang="en-US" b="0" dirty="0">
                <a:highlight>
                  <a:srgbClr val="FFFF00"/>
                </a:highlight>
              </a:rPr>
              <a:t> </a:t>
            </a:r>
            <a:r>
              <a:rPr kumimoji="1" lang="en-US" altLang="zh-CN" b="0" dirty="0">
                <a:highlight>
                  <a:srgbClr val="FFFF00"/>
                </a:highlight>
              </a:rPr>
              <a:t>reasons:</a:t>
            </a:r>
          </a:p>
          <a:p>
            <a:r>
              <a:rPr kumimoji="1" lang="en-US" altLang="zh-CN" b="0" dirty="0"/>
              <a:t>1. Request may have been </a:t>
            </a:r>
            <a:r>
              <a:rPr kumimoji="1" lang="en-US" altLang="zh-CN" dirty="0"/>
              <a:t>lost</a:t>
            </a:r>
            <a:r>
              <a:rPr kumimoji="1" lang="en-US" altLang="zh-CN" b="0" dirty="0"/>
              <a:t> (e.g., someone unplugged a network cable). </a:t>
            </a:r>
          </a:p>
          <a:p>
            <a:r>
              <a:rPr kumimoji="1" lang="en-US" altLang="zh-CN" b="0" dirty="0"/>
              <a:t>2. Request may be waiting in a queue and will be delivered </a:t>
            </a:r>
            <a:r>
              <a:rPr kumimoji="1" lang="en-US" altLang="zh-CN" dirty="0"/>
              <a:t>later</a:t>
            </a:r>
            <a:r>
              <a:rPr kumimoji="1" lang="en-US" altLang="zh-CN" b="0" dirty="0"/>
              <a:t> (e.g., the network or the recipient is overloaded). </a:t>
            </a:r>
          </a:p>
          <a:p>
            <a:r>
              <a:rPr kumimoji="1" lang="en-US" altLang="zh-CN" b="0" dirty="0"/>
              <a:t>3. The remote node may have </a:t>
            </a:r>
            <a:r>
              <a:rPr kumimoji="1" lang="en-US" altLang="zh-CN" dirty="0"/>
              <a:t>failed</a:t>
            </a:r>
            <a:r>
              <a:rPr kumimoji="1" lang="en-US" altLang="zh-CN" b="0" dirty="0"/>
              <a:t> (e.g., it crashed or it was powered down).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1EE97-897E-F248-872D-B3D0EFD3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17E30-698F-B242-8170-FF268AB332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493" y="3565903"/>
            <a:ext cx="6264696" cy="20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90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FA6C1-2D81-CF4A-92AF-24926FEA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RPC meets failures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0278E-71B1-FF4A-B6D8-9915A6D3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highlight>
                  <a:srgbClr val="FFFF00"/>
                </a:highlight>
              </a:rPr>
              <a:t>A user sends </a:t>
            </a:r>
            <a:r>
              <a:rPr kumimoji="1" lang="en-US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an RPC </a:t>
            </a:r>
            <a:r>
              <a:rPr kumimoji="1" lang="en-US" altLang="zh-CN" b="0" dirty="0">
                <a:highlight>
                  <a:srgbClr val="FFFF00"/>
                </a:highlight>
              </a:rPr>
              <a:t>but </a:t>
            </a:r>
            <a:r>
              <a:rPr kumimoji="1" lang="en-US" altLang="zh-CN" dirty="0">
                <a:highlight>
                  <a:srgbClr val="FFFF00"/>
                </a:highlight>
              </a:rPr>
              <a:t>the server does not reply</a:t>
            </a:r>
            <a:r>
              <a:rPr kumimoji="1" lang="en-US" altLang="zh-CN" b="0" dirty="0">
                <a:highlight>
                  <a:srgbClr val="FFFF00"/>
                </a:highlight>
              </a:rPr>
              <a:t>,</a:t>
            </a:r>
            <a:r>
              <a:rPr kumimoji="1" lang="zh-CN" altLang="en-US" b="0" dirty="0">
                <a:highlight>
                  <a:srgbClr val="FFFF00"/>
                </a:highlight>
              </a:rPr>
              <a:t> </a:t>
            </a:r>
            <a:r>
              <a:rPr kumimoji="1" lang="en-US" altLang="zh-CN" b="0" dirty="0">
                <a:highlight>
                  <a:srgbClr val="FFFF00"/>
                </a:highlight>
              </a:rPr>
              <a:t>possible</a:t>
            </a:r>
            <a:r>
              <a:rPr kumimoji="1" lang="zh-CN" altLang="en-US" b="0" dirty="0">
                <a:highlight>
                  <a:srgbClr val="FFFF00"/>
                </a:highlight>
              </a:rPr>
              <a:t> </a:t>
            </a:r>
            <a:r>
              <a:rPr kumimoji="1" lang="en-US" altLang="zh-CN" b="0" dirty="0">
                <a:highlight>
                  <a:srgbClr val="FFFF00"/>
                </a:highlight>
              </a:rPr>
              <a:t>reasons:</a:t>
            </a:r>
          </a:p>
          <a:p>
            <a:r>
              <a:rPr kumimoji="1" lang="en-US" altLang="zh-CN" b="0" dirty="0"/>
              <a:t>4.</a:t>
            </a:r>
            <a:r>
              <a:rPr kumimoji="1" lang="zh-CN" altLang="en-US" b="0" dirty="0"/>
              <a:t> </a:t>
            </a:r>
            <a:r>
              <a:rPr kumimoji="1" lang="en" altLang="zh-CN" b="0" dirty="0"/>
              <a:t>The remote node may </a:t>
            </a:r>
            <a:r>
              <a:rPr kumimoji="1" lang="en" altLang="zh-CN" dirty="0"/>
              <a:t>have temporarily stopped </a:t>
            </a:r>
            <a:r>
              <a:rPr kumimoji="1" lang="en" altLang="zh-CN" b="0" dirty="0"/>
              <a:t>responding (e.g., it is experiencing a long </a:t>
            </a:r>
            <a:r>
              <a:rPr kumimoji="1" lang="en" altLang="zh-CN" dirty="0">
                <a:solidFill>
                  <a:srgbClr val="BE384B"/>
                </a:solidFill>
              </a:rPr>
              <a:t>garbage collection pause</a:t>
            </a:r>
            <a:r>
              <a:rPr kumimoji="1" lang="en" altLang="zh-CN" b="0" dirty="0"/>
              <a:t>) </a:t>
            </a:r>
          </a:p>
          <a:p>
            <a:r>
              <a:rPr kumimoji="1" lang="en" altLang="zh-CN" b="0" dirty="0"/>
              <a:t>5. The remote node may </a:t>
            </a:r>
            <a:r>
              <a:rPr kumimoji="1" lang="en" altLang="zh-CN" dirty="0">
                <a:solidFill>
                  <a:srgbClr val="BE384B"/>
                </a:solidFill>
              </a:rPr>
              <a:t>have </a:t>
            </a:r>
            <a:r>
              <a:rPr kumimoji="1" lang="en-US" altLang="zh-CN" dirty="0">
                <a:solidFill>
                  <a:srgbClr val="BE384B"/>
                </a:solidFill>
              </a:rPr>
              <a:t>executed</a:t>
            </a:r>
            <a:r>
              <a:rPr kumimoji="1" lang="en" altLang="zh-CN" dirty="0">
                <a:solidFill>
                  <a:srgbClr val="BE384B"/>
                </a:solidFill>
              </a:rPr>
              <a:t> the function</a:t>
            </a:r>
            <a:r>
              <a:rPr kumimoji="1" lang="en" altLang="zh-CN" b="0" dirty="0"/>
              <a:t>, but the </a:t>
            </a:r>
            <a:r>
              <a:rPr kumimoji="1" lang="en" altLang="zh-CN" dirty="0"/>
              <a:t>response</a:t>
            </a:r>
            <a:r>
              <a:rPr kumimoji="1" lang="en" altLang="zh-CN" b="0" dirty="0"/>
              <a:t> has been </a:t>
            </a:r>
            <a:r>
              <a:rPr kumimoji="1" lang="en" altLang="zh-CN" dirty="0"/>
              <a:t>lost</a:t>
            </a:r>
            <a:r>
              <a:rPr kumimoji="1" lang="en" altLang="zh-CN" b="0" dirty="0"/>
              <a:t> on the network (e.g., a network switch has been misconfigured). </a:t>
            </a:r>
          </a:p>
          <a:p>
            <a:r>
              <a:rPr kumimoji="1" lang="en" altLang="zh-CN" b="0" dirty="0"/>
              <a:t>6. The remote node may </a:t>
            </a:r>
            <a:r>
              <a:rPr kumimoji="1" lang="en" altLang="zh-CN" dirty="0">
                <a:solidFill>
                  <a:srgbClr val="BE384B"/>
                </a:solidFill>
              </a:rPr>
              <a:t>have </a:t>
            </a:r>
            <a:r>
              <a:rPr kumimoji="1" lang="en-US" altLang="zh-CN" dirty="0">
                <a:solidFill>
                  <a:srgbClr val="BE384B"/>
                </a:solidFill>
              </a:rPr>
              <a:t>executed</a:t>
            </a:r>
            <a:r>
              <a:rPr kumimoji="1" lang="en" altLang="zh-CN" dirty="0">
                <a:solidFill>
                  <a:srgbClr val="BE384B"/>
                </a:solidFill>
              </a:rPr>
              <a:t> the function</a:t>
            </a:r>
            <a:r>
              <a:rPr kumimoji="1" lang="en" altLang="zh-CN" b="0" dirty="0"/>
              <a:t>, but the response has been </a:t>
            </a:r>
            <a:r>
              <a:rPr kumimoji="1" lang="en" altLang="zh-CN" dirty="0"/>
              <a:t>delayed</a:t>
            </a:r>
            <a:r>
              <a:rPr kumimoji="1" lang="en" altLang="zh-CN" b="0" dirty="0"/>
              <a:t> and will be delivered later (e.g., the network or your own machine is overloaded).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1EE97-897E-F248-872D-B3D0EFD3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17E30-698F-B242-8170-FF268AB332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148775"/>
            <a:ext cx="4392488" cy="14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3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DDDC2-61EB-6D4A-8219-7B57D178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!=</a:t>
            </a:r>
            <a:r>
              <a:rPr kumimoji="1" lang="zh-CN" altLang="en-US" dirty="0"/>
              <a:t> </a:t>
            </a:r>
            <a:r>
              <a:rPr kumimoji="1" lang="en-US" altLang="zh-CN" dirty="0"/>
              <a:t>PC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C4536-83FD-6541-9812-91AEBEB8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solidFill>
                  <a:schemeClr val="tx1"/>
                </a:solidFill>
              </a:rPr>
              <a:t>The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transparency</a:t>
            </a:r>
            <a:r>
              <a:rPr kumimoji="1" lang="en-US" altLang="zh-CN" b="0" dirty="0"/>
              <a:t> of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RPC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breaks here:</a:t>
            </a:r>
          </a:p>
          <a:p>
            <a:pPr lvl="1"/>
            <a:r>
              <a:rPr lang="en-US" altLang="zh-CN" dirty="0"/>
              <a:t>Applications should be prepared to deal with RPC failure </a:t>
            </a:r>
          </a:p>
          <a:p>
            <a:pPr lvl="1"/>
            <a:r>
              <a:rPr lang="en-US" altLang="zh-CN" dirty="0"/>
              <a:t>E.g., </a:t>
            </a:r>
            <a:r>
              <a:rPr lang="en-US" altLang="zh-CN" dirty="0" err="1"/>
              <a:t>gRPC</a:t>
            </a:r>
            <a:r>
              <a:rPr lang="en-US" altLang="zh-CN" dirty="0"/>
              <a:t> will return a status for application to check</a:t>
            </a:r>
          </a:p>
          <a:p>
            <a:pPr lvl="1"/>
            <a:endParaRPr lang="en-US" altLang="zh-CN" dirty="0"/>
          </a:p>
          <a:p>
            <a:pPr lvl="1"/>
            <a:endParaRPr kumimoji="1" lang="en-US" altLang="zh-CN" b="0" dirty="0"/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F40CD-E553-2345-83BF-CEA4019F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pic>
        <p:nvPicPr>
          <p:cNvPr id="6" name="图片 5" descr="文本&#10;&#10;低可信度描述已自动生成">
            <a:extLst>
              <a:ext uri="{FF2B5EF4-FFF2-40B4-BE49-F238E27FC236}">
                <a16:creationId xmlns:a16="http://schemas.microsoft.com/office/drawing/2014/main" id="{E8DA49F1-F7B5-574B-A280-016791510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56" y="2713484"/>
            <a:ext cx="6564488" cy="22703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ABFFA6C-4E9C-8A4F-86BC-7FD985238456}"/>
              </a:ext>
            </a:extLst>
          </p:cNvPr>
          <p:cNvSpPr/>
          <p:nvPr/>
        </p:nvSpPr>
        <p:spPr>
          <a:xfrm>
            <a:off x="1640535" y="3122088"/>
            <a:ext cx="1305405" cy="246949"/>
          </a:xfrm>
          <a:prstGeom prst="rect">
            <a:avLst/>
          </a:prstGeom>
          <a:noFill/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034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FCE20-3509-E340-9A6C-F143B2CF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When RPC meets failures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FA1E7-0DA8-1C43-B880-67B22475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Semantics</a:t>
            </a:r>
            <a:r>
              <a:rPr kumimoji="1" lang="en-US" altLang="zh-CN" b="0" dirty="0"/>
              <a:t> of remote procedure calls </a:t>
            </a:r>
          </a:p>
          <a:p>
            <a:pPr lvl="1"/>
            <a:r>
              <a:rPr kumimoji="1" lang="en-US" altLang="zh-CN" dirty="0"/>
              <a:t>Local procedure call: </a:t>
            </a:r>
            <a:r>
              <a:rPr kumimoji="1" lang="en-US" altLang="zh-CN" b="1" dirty="0">
                <a:solidFill>
                  <a:srgbClr val="BE384B"/>
                </a:solidFill>
              </a:rPr>
              <a:t>Exactly</a:t>
            </a:r>
            <a:r>
              <a:rPr kumimoji="1" lang="zh-CN" altLang="en-US" b="1" dirty="0">
                <a:solidFill>
                  <a:srgbClr val="BE384B"/>
                </a:solidFill>
              </a:rPr>
              <a:t> </a:t>
            </a:r>
            <a:r>
              <a:rPr kumimoji="1" lang="en-US" altLang="zh-CN" b="1" dirty="0">
                <a:solidFill>
                  <a:srgbClr val="BE384B"/>
                </a:solidFill>
              </a:rPr>
              <a:t>once</a:t>
            </a:r>
          </a:p>
          <a:p>
            <a:r>
              <a:rPr lang="en-US" altLang="zh-CN" b="0" dirty="0"/>
              <a:t>A remote procedure call may be called: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0 time</a:t>
            </a:r>
            <a:r>
              <a:rPr kumimoji="1" lang="en-US" altLang="zh-CN" dirty="0">
                <a:solidFill>
                  <a:schemeClr val="tx1"/>
                </a:solidFill>
              </a:rPr>
              <a:t>: server crashed or serve process died before executing server code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1 time</a:t>
            </a:r>
            <a:r>
              <a:rPr kumimoji="1" lang="en-US" altLang="zh-CN" dirty="0">
                <a:solidFill>
                  <a:schemeClr val="tx1"/>
                </a:solidFill>
              </a:rPr>
              <a:t>: everything worked well, as expected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1 or more</a:t>
            </a:r>
            <a:r>
              <a:rPr kumimoji="1" lang="en-US" altLang="zh-CN" dirty="0">
                <a:solidFill>
                  <a:schemeClr val="tx1"/>
                </a:solidFill>
              </a:rPr>
              <a:t>: excess latency or lost reply from server and client retransmission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0 or 1 time</a:t>
            </a:r>
            <a:r>
              <a:rPr kumimoji="1" lang="en-US" altLang="zh-CN" dirty="0">
                <a:solidFill>
                  <a:schemeClr val="tx1"/>
                </a:solidFill>
              </a:rPr>
              <a:t>: the function can execute at most once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What is the most desirable RPC semantic for the developers?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What is the desirable RPC semantic for system developers?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E2F9A-7C9D-B34B-B460-AD2A5E51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235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2A6D-EF4B-A546-982C-53D8DF0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A7B60-A264-A248-AD66-758BEE21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Most RPC systems will offer either: </a:t>
            </a:r>
          </a:p>
          <a:p>
            <a:pPr lvl="1"/>
            <a:r>
              <a:rPr lang="en" altLang="zh-CN" b="1" dirty="0">
                <a:solidFill>
                  <a:srgbClr val="C00000"/>
                </a:solidFill>
              </a:rPr>
              <a:t>At-least-once</a:t>
            </a:r>
            <a:r>
              <a:rPr lang="en" altLang="zh-CN" dirty="0"/>
              <a:t> semantics </a:t>
            </a:r>
          </a:p>
          <a:p>
            <a:pPr lvl="1"/>
            <a:r>
              <a:rPr lang="en" altLang="zh-CN" b="1" dirty="0">
                <a:solidFill>
                  <a:srgbClr val="C00000"/>
                </a:solidFill>
              </a:rPr>
              <a:t>At-most-once</a:t>
            </a:r>
            <a:r>
              <a:rPr lang="en" altLang="zh-CN" dirty="0"/>
              <a:t> semantics </a:t>
            </a:r>
          </a:p>
          <a:p>
            <a:r>
              <a:rPr kumimoji="1" lang="en-US" altLang="zh-CN" b="0" dirty="0"/>
              <a:t>Simple </a:t>
            </a:r>
            <a:r>
              <a:rPr kumimoji="1" lang="en-US" altLang="zh-CN" dirty="0">
                <a:solidFill>
                  <a:srgbClr val="C00000"/>
                </a:solidFill>
              </a:rPr>
              <a:t>retransmission</a:t>
            </a:r>
            <a:r>
              <a:rPr kumimoji="1" lang="en-US" altLang="zh-CN" b="0" dirty="0"/>
              <a:t> leads to "</a:t>
            </a:r>
            <a:r>
              <a:rPr kumimoji="1" lang="en-US" altLang="zh-CN" dirty="0">
                <a:solidFill>
                  <a:srgbClr val="C00000"/>
                </a:solidFill>
              </a:rPr>
              <a:t>at-least-once</a:t>
            </a:r>
            <a:r>
              <a:rPr kumimoji="1" lang="en-US" altLang="zh-CN" b="0" dirty="0"/>
              <a:t>" </a:t>
            </a:r>
          </a:p>
          <a:p>
            <a:r>
              <a:rPr kumimoji="1" lang="en-US" altLang="zh-CN" dirty="0" err="1"/>
              <a:t>Birrell’s</a:t>
            </a:r>
            <a:r>
              <a:rPr kumimoji="1" lang="en-US" altLang="zh-CN" dirty="0"/>
              <a:t> RPC</a:t>
            </a:r>
            <a:r>
              <a:rPr kumimoji="1" lang="en-US" altLang="zh-CN" b="0" dirty="0"/>
              <a:t> semantics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(1984) :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 </a:t>
            </a:r>
          </a:p>
          <a:p>
            <a:pPr lvl="1"/>
            <a:r>
              <a:rPr lang="en" altLang="zh-CN" dirty="0"/>
              <a:t>server says </a:t>
            </a:r>
            <a:r>
              <a:rPr lang="en" altLang="zh-CN" b="1" dirty="0">
                <a:solidFill>
                  <a:srgbClr val="BE384B"/>
                </a:solidFill>
              </a:rPr>
              <a:t>OK</a:t>
            </a:r>
            <a:r>
              <a:rPr lang="en" altLang="zh-CN" dirty="0"/>
              <a:t>: executed once </a:t>
            </a:r>
          </a:p>
          <a:p>
            <a:pPr lvl="1"/>
            <a:r>
              <a:rPr lang="en" altLang="zh-CN" dirty="0"/>
              <a:t>server says </a:t>
            </a:r>
            <a:r>
              <a:rPr lang="en" altLang="zh-CN" b="1" dirty="0">
                <a:solidFill>
                  <a:srgbClr val="BE384B"/>
                </a:solidFill>
              </a:rPr>
              <a:t>CRASH</a:t>
            </a:r>
            <a:r>
              <a:rPr lang="en" altLang="zh-CN" dirty="0"/>
              <a:t>: zero or one time </a:t>
            </a:r>
          </a:p>
          <a:p>
            <a:pPr marL="74250" lvl="1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763C3-A60A-A24A-BD00-2782DA3B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9990A89-14A3-5D40-8B5F-B42BF02D69F2}"/>
              </a:ext>
            </a:extLst>
          </p:cNvPr>
          <p:cNvSpPr/>
          <p:nvPr/>
        </p:nvSpPr>
        <p:spPr>
          <a:xfrm>
            <a:off x="683568" y="4585692"/>
            <a:ext cx="7632848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much </a:t>
            </a:r>
            <a:r>
              <a:rPr lang="en-US" altLang="zh-CN" sz="2000" b="1" dirty="0">
                <a:solidFill>
                  <a:srgbClr val="C00000"/>
                </a:solidFill>
                <a:latin typeface="Eras Medium ITC" pitchFamily="34" charset="0"/>
              </a:rPr>
              <a:t>easier</a:t>
            </a:r>
            <a:r>
              <a:rPr lang="en-US" altLang="zh-CN" sz="2000" dirty="0">
                <a:latin typeface="Eras Medium ITC" pitchFamily="34" charset="0"/>
              </a:rPr>
              <a:t> than exactly once, more </a:t>
            </a:r>
            <a:r>
              <a:rPr lang="en-US" altLang="zh-CN" sz="2000" b="1" dirty="0">
                <a:solidFill>
                  <a:srgbClr val="C00000"/>
                </a:solidFill>
                <a:latin typeface="Eras Medium ITC" pitchFamily="34" charset="0"/>
              </a:rPr>
              <a:t>useful</a:t>
            </a:r>
            <a:r>
              <a:rPr lang="en-US" altLang="zh-CN" sz="2000" dirty="0">
                <a:latin typeface="Eras Medium ITC" pitchFamily="34" charset="0"/>
              </a:rPr>
              <a:t> than at-least-once </a:t>
            </a:r>
          </a:p>
        </p:txBody>
      </p:sp>
    </p:spTree>
    <p:extLst>
      <p:ext uri="{BB962C8B-B14F-4D97-AF65-F5344CB8AC3E}">
        <p14:creationId xmlns:p14="http://schemas.microsoft.com/office/powerpoint/2010/main" val="346338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3505-DE2B-7248-BD0C-D3E392F2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FFC24-2BD1-0548-B2A1-3170385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Understand application: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Idempotent</a:t>
            </a:r>
            <a:r>
              <a:rPr kumimoji="1" lang="en-US" altLang="zh-CN" dirty="0"/>
              <a:t>: may be run any number of times without harm (e.g.,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Non-idempotent</a:t>
            </a:r>
            <a:r>
              <a:rPr kumimoji="1" lang="en-US" altLang="zh-CN" dirty="0"/>
              <a:t>: those with side-effects (e.g.,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++)</a:t>
            </a:r>
          </a:p>
          <a:p>
            <a:pPr indent="-285750"/>
            <a:r>
              <a:rPr kumimoji="1" lang="en-US" altLang="zh-CN" b="0" dirty="0"/>
              <a:t>When </a:t>
            </a:r>
            <a:r>
              <a:rPr kumimoji="1" lang="en-US" altLang="zh-CN" dirty="0">
                <a:solidFill>
                  <a:srgbClr val="C00000"/>
                </a:solidFill>
              </a:rPr>
              <a:t>at-least-once</a:t>
            </a:r>
            <a:r>
              <a:rPr kumimoji="1" lang="en-US" altLang="zh-CN" b="0" dirty="0"/>
              <a:t> is </a:t>
            </a:r>
            <a:r>
              <a:rPr kumimoji="1" lang="en-US" altLang="zh-CN" dirty="0">
                <a:solidFill>
                  <a:srgbClr val="C00000"/>
                </a:solidFill>
              </a:rPr>
              <a:t>OK</a:t>
            </a:r>
            <a:r>
              <a:rPr kumimoji="1" lang="en-US" altLang="zh-CN" b="0" dirty="0"/>
              <a:t>? </a:t>
            </a:r>
          </a:p>
          <a:p>
            <a:pPr lvl="1"/>
            <a:r>
              <a:rPr kumimoji="1" lang="en-US" altLang="zh-CN" dirty="0"/>
              <a:t>if no side effects (e.g., read-only operation) </a:t>
            </a:r>
          </a:p>
          <a:p>
            <a:pPr lvl="1"/>
            <a:r>
              <a:rPr kumimoji="1" lang="en-US" altLang="zh-CN" dirty="0"/>
              <a:t>if app has its own plan for detecting duplication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5C58F-4D42-654B-8C2A-55268D5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21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E3F57-401E-DE4B-A8CE-6547B463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idempotence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F925B-6249-114F-B03D-349F767A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B7DC86-CE9D-DA47-8FBB-6CA5388B1B42}"/>
              </a:ext>
            </a:extLst>
          </p:cNvPr>
          <p:cNvSpPr/>
          <p:nvPr/>
        </p:nvSpPr>
        <p:spPr>
          <a:xfrm>
            <a:off x="450502" y="1221140"/>
            <a:ext cx="8568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/>
              <a:t>“Idempotence means that multiple invocations of some work are identical to exactly one invocation.”</a:t>
            </a:r>
          </a:p>
          <a:p>
            <a:r>
              <a:rPr lang="en-US" altLang="zh-CN" sz="2000" dirty="0"/>
              <a:t>						——Pat </a:t>
            </a:r>
            <a:r>
              <a:rPr lang="en-US" altLang="zh-CN" sz="2000" dirty="0" err="1"/>
              <a:t>Helland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CDC1D2-ED73-F940-B685-DD430A28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49" y="2710138"/>
            <a:ext cx="2052228" cy="20799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926F66-7458-2741-BE8A-18A7BE676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69" y="2710138"/>
            <a:ext cx="1800200" cy="21032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01E420-A2E2-1341-9BC2-E49D76A1B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93" y="2710138"/>
            <a:ext cx="2420613" cy="2084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BD8B35-ADCB-4B43-B5BF-5B140CEFE54F}"/>
              </a:ext>
            </a:extLst>
          </p:cNvPr>
          <p:cNvSpPr txBox="1"/>
          <p:nvPr/>
        </p:nvSpPr>
        <p:spPr>
          <a:xfrm>
            <a:off x="453829" y="4787875"/>
            <a:ext cx="237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Sweeping the floor is idempotent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9DD1A9-A374-8646-BBC4-407ED0A34CAF}"/>
              </a:ext>
            </a:extLst>
          </p:cNvPr>
          <p:cNvSpPr txBox="1"/>
          <p:nvPr/>
        </p:nvSpPr>
        <p:spPr>
          <a:xfrm>
            <a:off x="3208135" y="4787876"/>
            <a:ext cx="237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Pressing the elevator button is idempotent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1ED32-17BE-674D-B9DE-CF1944CAB50A}"/>
              </a:ext>
            </a:extLst>
          </p:cNvPr>
          <p:cNvSpPr txBox="1"/>
          <p:nvPr/>
        </p:nvSpPr>
        <p:spPr>
          <a:xfrm>
            <a:off x="6365269" y="4787874"/>
            <a:ext cx="250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Saving money is non-idempotent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081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CA22-9F83-D845-B91F-1EC1FB4E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Idempotence in RPC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428759-5FBE-AA4C-B1D5-3BE859E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685DB9-F101-F345-A7E8-0FF02347B9EC}"/>
              </a:ext>
            </a:extLst>
          </p:cNvPr>
          <p:cNvSpPr/>
          <p:nvPr/>
        </p:nvSpPr>
        <p:spPr>
          <a:xfrm>
            <a:off x="5220072" y="1490089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 return 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current_time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B7B06F-B2FE-9841-814A-868C87D1A152}"/>
              </a:ext>
            </a:extLst>
          </p:cNvPr>
          <p:cNvSpPr/>
          <p:nvPr/>
        </p:nvSpPr>
        <p:spPr>
          <a:xfrm>
            <a:off x="5652120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server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0F4FD56-C669-FC41-AE26-19AC33D8E43B}"/>
              </a:ext>
            </a:extLst>
          </p:cNvPr>
          <p:cNvSpPr/>
          <p:nvPr/>
        </p:nvSpPr>
        <p:spPr>
          <a:xfrm>
            <a:off x="1043608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75430C-EEE6-8B4D-BBFC-DEE1C11D429B}"/>
              </a:ext>
            </a:extLst>
          </p:cNvPr>
          <p:cNvSpPr/>
          <p:nvPr/>
        </p:nvSpPr>
        <p:spPr>
          <a:xfrm>
            <a:off x="611560" y="1490089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Call(server, “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”);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3ED2F-5B28-4C4B-B4E4-2A0C3F9EC778}"/>
              </a:ext>
            </a:extLst>
          </p:cNvPr>
          <p:cNvSpPr/>
          <p:nvPr/>
        </p:nvSpPr>
        <p:spPr>
          <a:xfrm>
            <a:off x="1187624" y="285750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7922F2-0AFD-4044-BFA9-C50784316936}"/>
              </a:ext>
            </a:extLst>
          </p:cNvPr>
          <p:cNvSpPr/>
          <p:nvPr/>
        </p:nvSpPr>
        <p:spPr>
          <a:xfrm>
            <a:off x="1187624" y="355383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59B7B3-EAE7-6F4C-9FF8-72F9637B1681}"/>
              </a:ext>
            </a:extLst>
          </p:cNvPr>
          <p:cNvSpPr/>
          <p:nvPr/>
        </p:nvSpPr>
        <p:spPr>
          <a:xfrm>
            <a:off x="1164629" y="422226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1060-879E-6140-BACC-9CCEC347D1B6}"/>
              </a:ext>
            </a:extLst>
          </p:cNvPr>
          <p:cNvSpPr/>
          <p:nvPr/>
        </p:nvSpPr>
        <p:spPr>
          <a:xfrm>
            <a:off x="1187624" y="492763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76474CB-1232-BD43-AE89-6C0E0E4A4108}"/>
              </a:ext>
            </a:extLst>
          </p:cNvPr>
          <p:cNvCxnSpPr>
            <a:stCxn id="12" idx="3"/>
          </p:cNvCxnSpPr>
          <p:nvPr/>
        </p:nvCxnSpPr>
        <p:spPr>
          <a:xfrm>
            <a:off x="1876659" y="5112296"/>
            <a:ext cx="5935701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E258E35-F631-0A48-9FCF-68F5298444FF}"/>
              </a:ext>
            </a:extLst>
          </p:cNvPr>
          <p:cNvCxnSpPr/>
          <p:nvPr/>
        </p:nvCxnSpPr>
        <p:spPr>
          <a:xfrm>
            <a:off x="2008800" y="440693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7700B2F-8406-8649-822C-F0960848B498}"/>
              </a:ext>
            </a:extLst>
          </p:cNvPr>
          <p:cNvCxnSpPr/>
          <p:nvPr/>
        </p:nvCxnSpPr>
        <p:spPr>
          <a:xfrm>
            <a:off x="2008800" y="373850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4F961C6-2EA0-5047-86F4-7FD7EE9847E3}"/>
              </a:ext>
            </a:extLst>
          </p:cNvPr>
          <p:cNvCxnSpPr/>
          <p:nvPr/>
        </p:nvCxnSpPr>
        <p:spPr>
          <a:xfrm>
            <a:off x="2008800" y="3012712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BBD7A7B-7E5B-7345-986F-6F19CDF6D364}"/>
              </a:ext>
            </a:extLst>
          </p:cNvPr>
          <p:cNvCxnSpPr>
            <a:cxnSpLocks/>
          </p:cNvCxnSpPr>
          <p:nvPr/>
        </p:nvCxnSpPr>
        <p:spPr>
          <a:xfrm>
            <a:off x="2195736" y="3012712"/>
            <a:ext cx="576064" cy="139422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88FF869-05ED-E541-A1CB-17FF9B6822E5}"/>
              </a:ext>
            </a:extLst>
          </p:cNvPr>
          <p:cNvCxnSpPr>
            <a:cxnSpLocks/>
          </p:cNvCxnSpPr>
          <p:nvPr/>
        </p:nvCxnSpPr>
        <p:spPr>
          <a:xfrm flipV="1">
            <a:off x="2771800" y="3065999"/>
            <a:ext cx="543940" cy="133127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703FFEA-07D7-FF46-99C2-DC8710A3D2DE}"/>
              </a:ext>
            </a:extLst>
          </p:cNvPr>
          <p:cNvSpPr/>
          <p:nvPr/>
        </p:nvSpPr>
        <p:spPr>
          <a:xfrm>
            <a:off x="2121622" y="44820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E84241-6A26-8145-AE6B-9800C2742026}"/>
              </a:ext>
            </a:extLst>
          </p:cNvPr>
          <p:cNvSpPr/>
          <p:nvPr/>
        </p:nvSpPr>
        <p:spPr>
          <a:xfrm>
            <a:off x="2841702" y="264821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7E42291-51A2-C346-85CE-04DA0D3D2C49}"/>
              </a:ext>
            </a:extLst>
          </p:cNvPr>
          <p:cNvCxnSpPr>
            <a:cxnSpLocks/>
          </p:cNvCxnSpPr>
          <p:nvPr/>
        </p:nvCxnSpPr>
        <p:spPr>
          <a:xfrm>
            <a:off x="4211960" y="3738505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490B4CC-0CFD-C043-9745-55540A12C577}"/>
              </a:ext>
            </a:extLst>
          </p:cNvPr>
          <p:cNvCxnSpPr>
            <a:cxnSpLocks/>
          </p:cNvCxnSpPr>
          <p:nvPr/>
        </p:nvCxnSpPr>
        <p:spPr>
          <a:xfrm flipV="1">
            <a:off x="4551723" y="4134913"/>
            <a:ext cx="204177" cy="31027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F986AC9-2DFB-D445-A5B9-3FDAF4F05BFA}"/>
              </a:ext>
            </a:extLst>
          </p:cNvPr>
          <p:cNvSpPr/>
          <p:nvPr/>
        </p:nvSpPr>
        <p:spPr>
          <a:xfrm>
            <a:off x="3851920" y="44820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83E3436-139D-8C45-8F52-9BC24A1E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27" y="3792580"/>
            <a:ext cx="406349" cy="40634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7E3F6F8B-6F9F-8749-BEC9-72AB535411D2}"/>
              </a:ext>
            </a:extLst>
          </p:cNvPr>
          <p:cNvSpPr/>
          <p:nvPr/>
        </p:nvSpPr>
        <p:spPr>
          <a:xfrm>
            <a:off x="4314947" y="334049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Failure &amp; retry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DA55A65-818D-4940-99AF-493EADAB44A2}"/>
              </a:ext>
            </a:extLst>
          </p:cNvPr>
          <p:cNvCxnSpPr>
            <a:cxnSpLocks/>
          </p:cNvCxnSpPr>
          <p:nvPr/>
        </p:nvCxnSpPr>
        <p:spPr>
          <a:xfrm>
            <a:off x="6238444" y="3724096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28D193D-1C0B-424D-940B-8987C0A8D78D}"/>
              </a:ext>
            </a:extLst>
          </p:cNvPr>
          <p:cNvCxnSpPr>
            <a:cxnSpLocks/>
          </p:cNvCxnSpPr>
          <p:nvPr/>
        </p:nvCxnSpPr>
        <p:spPr>
          <a:xfrm flipV="1">
            <a:off x="6578207" y="3746186"/>
            <a:ext cx="496271" cy="64374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56A619-A159-0B4B-BB40-80BD7BD8C04E}"/>
              </a:ext>
            </a:extLst>
          </p:cNvPr>
          <p:cNvSpPr/>
          <p:nvPr/>
        </p:nvSpPr>
        <p:spPr>
          <a:xfrm>
            <a:off x="6006946" y="44820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1FC7F2-899E-6E4F-9CD3-10E8DFC6066F}"/>
              </a:ext>
            </a:extLst>
          </p:cNvPr>
          <p:cNvSpPr/>
          <p:nvPr/>
        </p:nvSpPr>
        <p:spPr>
          <a:xfrm>
            <a:off x="6732240" y="334049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9091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CA22-9F83-D845-B91F-1EC1FB4E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Idempotence in RPC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428759-5FBE-AA4C-B1D5-3BE859E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685DB9-F101-F345-A7E8-0FF02347B9EC}"/>
              </a:ext>
            </a:extLst>
          </p:cNvPr>
          <p:cNvSpPr/>
          <p:nvPr/>
        </p:nvSpPr>
        <p:spPr>
          <a:xfrm>
            <a:off x="5220072" y="1490089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 return 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current_time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B7B06F-B2FE-9841-814A-868C87D1A152}"/>
              </a:ext>
            </a:extLst>
          </p:cNvPr>
          <p:cNvSpPr/>
          <p:nvPr/>
        </p:nvSpPr>
        <p:spPr>
          <a:xfrm>
            <a:off x="5652120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server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0F4FD56-C669-FC41-AE26-19AC33D8E43B}"/>
              </a:ext>
            </a:extLst>
          </p:cNvPr>
          <p:cNvSpPr/>
          <p:nvPr/>
        </p:nvSpPr>
        <p:spPr>
          <a:xfrm>
            <a:off x="1043608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75430C-EEE6-8B4D-BBFC-DEE1C11D429B}"/>
              </a:ext>
            </a:extLst>
          </p:cNvPr>
          <p:cNvSpPr/>
          <p:nvPr/>
        </p:nvSpPr>
        <p:spPr>
          <a:xfrm>
            <a:off x="611560" y="1490089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Call(server, “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”);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3ED2F-5B28-4C4B-B4E4-2A0C3F9EC778}"/>
              </a:ext>
            </a:extLst>
          </p:cNvPr>
          <p:cNvSpPr/>
          <p:nvPr/>
        </p:nvSpPr>
        <p:spPr>
          <a:xfrm>
            <a:off x="1187624" y="285750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7922F2-0AFD-4044-BFA9-C50784316936}"/>
              </a:ext>
            </a:extLst>
          </p:cNvPr>
          <p:cNvSpPr/>
          <p:nvPr/>
        </p:nvSpPr>
        <p:spPr>
          <a:xfrm>
            <a:off x="1187624" y="355383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59B7B3-EAE7-6F4C-9FF8-72F9637B1681}"/>
              </a:ext>
            </a:extLst>
          </p:cNvPr>
          <p:cNvSpPr/>
          <p:nvPr/>
        </p:nvSpPr>
        <p:spPr>
          <a:xfrm>
            <a:off x="1164629" y="422226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1060-879E-6140-BACC-9CCEC347D1B6}"/>
              </a:ext>
            </a:extLst>
          </p:cNvPr>
          <p:cNvSpPr/>
          <p:nvPr/>
        </p:nvSpPr>
        <p:spPr>
          <a:xfrm>
            <a:off x="1187624" y="492763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76474CB-1232-BD43-AE89-6C0E0E4A4108}"/>
              </a:ext>
            </a:extLst>
          </p:cNvPr>
          <p:cNvCxnSpPr>
            <a:stCxn id="12" idx="3"/>
          </p:cNvCxnSpPr>
          <p:nvPr/>
        </p:nvCxnSpPr>
        <p:spPr>
          <a:xfrm>
            <a:off x="1876659" y="5112296"/>
            <a:ext cx="5935701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E258E35-F631-0A48-9FCF-68F5298444FF}"/>
              </a:ext>
            </a:extLst>
          </p:cNvPr>
          <p:cNvCxnSpPr/>
          <p:nvPr/>
        </p:nvCxnSpPr>
        <p:spPr>
          <a:xfrm>
            <a:off x="2008800" y="440693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7700B2F-8406-8649-822C-F0960848B498}"/>
              </a:ext>
            </a:extLst>
          </p:cNvPr>
          <p:cNvCxnSpPr/>
          <p:nvPr/>
        </p:nvCxnSpPr>
        <p:spPr>
          <a:xfrm>
            <a:off x="2008800" y="373850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4F961C6-2EA0-5047-86F4-7FD7EE9847E3}"/>
              </a:ext>
            </a:extLst>
          </p:cNvPr>
          <p:cNvCxnSpPr/>
          <p:nvPr/>
        </p:nvCxnSpPr>
        <p:spPr>
          <a:xfrm>
            <a:off x="2008800" y="3012712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BBD7A7B-7E5B-7345-986F-6F19CDF6D364}"/>
              </a:ext>
            </a:extLst>
          </p:cNvPr>
          <p:cNvCxnSpPr>
            <a:cxnSpLocks/>
          </p:cNvCxnSpPr>
          <p:nvPr/>
        </p:nvCxnSpPr>
        <p:spPr>
          <a:xfrm>
            <a:off x="2195736" y="3012712"/>
            <a:ext cx="576064" cy="139422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88FF869-05ED-E541-A1CB-17FF9B6822E5}"/>
              </a:ext>
            </a:extLst>
          </p:cNvPr>
          <p:cNvCxnSpPr>
            <a:cxnSpLocks/>
          </p:cNvCxnSpPr>
          <p:nvPr/>
        </p:nvCxnSpPr>
        <p:spPr>
          <a:xfrm flipV="1">
            <a:off x="2771800" y="3065999"/>
            <a:ext cx="543940" cy="133127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703FFEA-07D7-FF46-99C2-DC8710A3D2DE}"/>
              </a:ext>
            </a:extLst>
          </p:cNvPr>
          <p:cNvSpPr/>
          <p:nvPr/>
        </p:nvSpPr>
        <p:spPr>
          <a:xfrm>
            <a:off x="2121622" y="44820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E84241-6A26-8145-AE6B-9800C2742026}"/>
              </a:ext>
            </a:extLst>
          </p:cNvPr>
          <p:cNvSpPr/>
          <p:nvPr/>
        </p:nvSpPr>
        <p:spPr>
          <a:xfrm>
            <a:off x="2841702" y="264821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7E42291-51A2-C346-85CE-04DA0D3D2C49}"/>
              </a:ext>
            </a:extLst>
          </p:cNvPr>
          <p:cNvCxnSpPr>
            <a:cxnSpLocks/>
          </p:cNvCxnSpPr>
          <p:nvPr/>
        </p:nvCxnSpPr>
        <p:spPr>
          <a:xfrm>
            <a:off x="4211960" y="3738505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490B4CC-0CFD-C043-9745-55540A12C577}"/>
              </a:ext>
            </a:extLst>
          </p:cNvPr>
          <p:cNvCxnSpPr>
            <a:cxnSpLocks/>
          </p:cNvCxnSpPr>
          <p:nvPr/>
        </p:nvCxnSpPr>
        <p:spPr>
          <a:xfrm flipV="1">
            <a:off x="4551723" y="4134913"/>
            <a:ext cx="204177" cy="31027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F986AC9-2DFB-D445-A5B9-3FDAF4F05BFA}"/>
              </a:ext>
            </a:extLst>
          </p:cNvPr>
          <p:cNvSpPr/>
          <p:nvPr/>
        </p:nvSpPr>
        <p:spPr>
          <a:xfrm>
            <a:off x="3851920" y="44820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83E3436-139D-8C45-8F52-9BC24A1E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27" y="3792580"/>
            <a:ext cx="406349" cy="40634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7E3F6F8B-6F9F-8749-BEC9-72AB535411D2}"/>
              </a:ext>
            </a:extLst>
          </p:cNvPr>
          <p:cNvSpPr/>
          <p:nvPr/>
        </p:nvSpPr>
        <p:spPr>
          <a:xfrm>
            <a:off x="4314947" y="334049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Failure &amp; retry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DA55A65-818D-4940-99AF-493EADAB44A2}"/>
              </a:ext>
            </a:extLst>
          </p:cNvPr>
          <p:cNvCxnSpPr>
            <a:cxnSpLocks/>
          </p:cNvCxnSpPr>
          <p:nvPr/>
        </p:nvCxnSpPr>
        <p:spPr>
          <a:xfrm>
            <a:off x="6238444" y="3724096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28D193D-1C0B-424D-940B-8987C0A8D78D}"/>
              </a:ext>
            </a:extLst>
          </p:cNvPr>
          <p:cNvCxnSpPr>
            <a:cxnSpLocks/>
          </p:cNvCxnSpPr>
          <p:nvPr/>
        </p:nvCxnSpPr>
        <p:spPr>
          <a:xfrm flipV="1">
            <a:off x="6578207" y="3746186"/>
            <a:ext cx="496271" cy="64374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56A619-A159-0B4B-BB40-80BD7BD8C04E}"/>
              </a:ext>
            </a:extLst>
          </p:cNvPr>
          <p:cNvSpPr/>
          <p:nvPr/>
        </p:nvSpPr>
        <p:spPr>
          <a:xfrm>
            <a:off x="6006946" y="448200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ReadTime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1FC7F2-899E-6E4F-9CD3-10E8DFC6066F}"/>
              </a:ext>
            </a:extLst>
          </p:cNvPr>
          <p:cNvSpPr/>
          <p:nvPr/>
        </p:nvSpPr>
        <p:spPr>
          <a:xfrm>
            <a:off x="6732240" y="334049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3B3FBA-1EAF-3F44-9BAA-13046B80C07B}"/>
              </a:ext>
            </a:extLst>
          </p:cNvPr>
          <p:cNvSpPr/>
          <p:nvPr/>
        </p:nvSpPr>
        <p:spPr>
          <a:xfrm>
            <a:off x="611560" y="1050851"/>
            <a:ext cx="8075240" cy="151890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0936AC-9E39-7448-8432-3B2536009813}"/>
              </a:ext>
            </a:extLst>
          </p:cNvPr>
          <p:cNvSpPr/>
          <p:nvPr/>
        </p:nvSpPr>
        <p:spPr>
          <a:xfrm>
            <a:off x="2675772" y="1334938"/>
            <a:ext cx="375134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Expect </a:t>
            </a:r>
            <a:r>
              <a:rPr lang="en-US" altLang="zh-CN" sz="2000" dirty="0" err="1">
                <a:latin typeface="Eras Medium ITC" pitchFamily="34" charset="0"/>
              </a:rPr>
              <a:t>ReadTime</a:t>
            </a:r>
            <a:r>
              <a:rPr lang="en-US" altLang="zh-CN" sz="2000" dirty="0">
                <a:latin typeface="Eras Medium ITC" pitchFamily="34" charset="0"/>
              </a:rPr>
              <a:t> is called </a:t>
            </a:r>
            <a:r>
              <a:rPr lang="en-US" altLang="zh-CN" sz="2000" b="1" dirty="0">
                <a:solidFill>
                  <a:srgbClr val="BE384B"/>
                </a:solidFill>
                <a:latin typeface="Eras Medium ITC" pitchFamily="34" charset="0"/>
              </a:rPr>
              <a:t>twice</a:t>
            </a:r>
          </a:p>
          <a:p>
            <a:pPr algn="ctr"/>
            <a:r>
              <a:rPr lang="en-US" altLang="zh-CN" sz="2000" dirty="0">
                <a:latin typeface="Eras Medium ITC" pitchFamily="34" charset="0"/>
              </a:rPr>
              <a:t>Actually called </a:t>
            </a:r>
            <a:r>
              <a:rPr lang="en-US" altLang="zh-CN" sz="2000" b="1" dirty="0">
                <a:solidFill>
                  <a:srgbClr val="BE384B"/>
                </a:solidFill>
                <a:latin typeface="Eras Medium ITC" pitchFamily="34" charset="0"/>
              </a:rPr>
              <a:t>3 times</a:t>
            </a:r>
          </a:p>
          <a:p>
            <a:pPr algn="ctr"/>
            <a:r>
              <a:rPr lang="en-US" altLang="zh-CN" sz="2000" dirty="0">
                <a:latin typeface="Eras Medium ITC" pitchFamily="34" charset="0"/>
              </a:rPr>
              <a:t>Is it ok? Why?</a:t>
            </a:r>
          </a:p>
        </p:txBody>
      </p:sp>
    </p:spTree>
    <p:extLst>
      <p:ext uri="{BB962C8B-B14F-4D97-AF65-F5344CB8AC3E}">
        <p14:creationId xmlns:p14="http://schemas.microsoft.com/office/powerpoint/2010/main" val="4284225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CA22-9F83-D845-B91F-1EC1FB4E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Idempotence in RPC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428759-5FBE-AA4C-B1D5-3BE859E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685DB9-F101-F345-A7E8-0FF02347B9EC}"/>
              </a:ext>
            </a:extLst>
          </p:cNvPr>
          <p:cNvSpPr/>
          <p:nvPr/>
        </p:nvSpPr>
        <p:spPr>
          <a:xfrm>
            <a:off x="5220072" y="1490089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Like() {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 counter++;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B7B06F-B2FE-9841-814A-868C87D1A152}"/>
              </a:ext>
            </a:extLst>
          </p:cNvPr>
          <p:cNvSpPr/>
          <p:nvPr/>
        </p:nvSpPr>
        <p:spPr>
          <a:xfrm>
            <a:off x="5652120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server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0F4FD56-C669-FC41-AE26-19AC33D8E43B}"/>
              </a:ext>
            </a:extLst>
          </p:cNvPr>
          <p:cNvSpPr/>
          <p:nvPr/>
        </p:nvSpPr>
        <p:spPr>
          <a:xfrm>
            <a:off x="1043608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75430C-EEE6-8B4D-BBFC-DEE1C11D429B}"/>
              </a:ext>
            </a:extLst>
          </p:cNvPr>
          <p:cNvSpPr/>
          <p:nvPr/>
        </p:nvSpPr>
        <p:spPr>
          <a:xfrm>
            <a:off x="611560" y="1490089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Call(server, “Like”);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3ED2F-5B28-4C4B-B4E4-2A0C3F9EC778}"/>
              </a:ext>
            </a:extLst>
          </p:cNvPr>
          <p:cNvSpPr/>
          <p:nvPr/>
        </p:nvSpPr>
        <p:spPr>
          <a:xfrm>
            <a:off x="1187624" y="285750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7922F2-0AFD-4044-BFA9-C50784316936}"/>
              </a:ext>
            </a:extLst>
          </p:cNvPr>
          <p:cNvSpPr/>
          <p:nvPr/>
        </p:nvSpPr>
        <p:spPr>
          <a:xfrm>
            <a:off x="1187624" y="355383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59B7B3-EAE7-6F4C-9FF8-72F9637B1681}"/>
              </a:ext>
            </a:extLst>
          </p:cNvPr>
          <p:cNvSpPr/>
          <p:nvPr/>
        </p:nvSpPr>
        <p:spPr>
          <a:xfrm>
            <a:off x="1164629" y="422226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1060-879E-6140-BACC-9CCEC347D1B6}"/>
              </a:ext>
            </a:extLst>
          </p:cNvPr>
          <p:cNvSpPr/>
          <p:nvPr/>
        </p:nvSpPr>
        <p:spPr>
          <a:xfrm>
            <a:off x="1187624" y="492763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76474CB-1232-BD43-AE89-6C0E0E4A4108}"/>
              </a:ext>
            </a:extLst>
          </p:cNvPr>
          <p:cNvCxnSpPr>
            <a:stCxn id="12" idx="3"/>
          </p:cNvCxnSpPr>
          <p:nvPr/>
        </p:nvCxnSpPr>
        <p:spPr>
          <a:xfrm>
            <a:off x="1876659" y="5112296"/>
            <a:ext cx="5935701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E258E35-F631-0A48-9FCF-68F5298444FF}"/>
              </a:ext>
            </a:extLst>
          </p:cNvPr>
          <p:cNvCxnSpPr/>
          <p:nvPr/>
        </p:nvCxnSpPr>
        <p:spPr>
          <a:xfrm>
            <a:off x="2008800" y="440693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7700B2F-8406-8649-822C-F0960848B498}"/>
              </a:ext>
            </a:extLst>
          </p:cNvPr>
          <p:cNvCxnSpPr/>
          <p:nvPr/>
        </p:nvCxnSpPr>
        <p:spPr>
          <a:xfrm>
            <a:off x="2008800" y="373850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4F961C6-2EA0-5047-86F4-7FD7EE9847E3}"/>
              </a:ext>
            </a:extLst>
          </p:cNvPr>
          <p:cNvCxnSpPr/>
          <p:nvPr/>
        </p:nvCxnSpPr>
        <p:spPr>
          <a:xfrm>
            <a:off x="2008800" y="3012712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BBD7A7B-7E5B-7345-986F-6F19CDF6D364}"/>
              </a:ext>
            </a:extLst>
          </p:cNvPr>
          <p:cNvCxnSpPr>
            <a:cxnSpLocks/>
          </p:cNvCxnSpPr>
          <p:nvPr/>
        </p:nvCxnSpPr>
        <p:spPr>
          <a:xfrm>
            <a:off x="2195736" y="3012712"/>
            <a:ext cx="576064" cy="139422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88FF869-05ED-E541-A1CB-17FF9B6822E5}"/>
              </a:ext>
            </a:extLst>
          </p:cNvPr>
          <p:cNvCxnSpPr>
            <a:cxnSpLocks/>
          </p:cNvCxnSpPr>
          <p:nvPr/>
        </p:nvCxnSpPr>
        <p:spPr>
          <a:xfrm flipV="1">
            <a:off x="2771800" y="3065999"/>
            <a:ext cx="543940" cy="133127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703FFEA-07D7-FF46-99C2-DC8710A3D2DE}"/>
              </a:ext>
            </a:extLst>
          </p:cNvPr>
          <p:cNvSpPr/>
          <p:nvPr/>
        </p:nvSpPr>
        <p:spPr>
          <a:xfrm>
            <a:off x="2121622" y="44820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E84241-6A26-8145-AE6B-9800C2742026}"/>
              </a:ext>
            </a:extLst>
          </p:cNvPr>
          <p:cNvSpPr/>
          <p:nvPr/>
        </p:nvSpPr>
        <p:spPr>
          <a:xfrm>
            <a:off x="2841702" y="264821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7E42291-51A2-C346-85CE-04DA0D3D2C49}"/>
              </a:ext>
            </a:extLst>
          </p:cNvPr>
          <p:cNvCxnSpPr>
            <a:cxnSpLocks/>
          </p:cNvCxnSpPr>
          <p:nvPr/>
        </p:nvCxnSpPr>
        <p:spPr>
          <a:xfrm>
            <a:off x="4211960" y="3738505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490B4CC-0CFD-C043-9745-55540A12C577}"/>
              </a:ext>
            </a:extLst>
          </p:cNvPr>
          <p:cNvCxnSpPr>
            <a:cxnSpLocks/>
          </p:cNvCxnSpPr>
          <p:nvPr/>
        </p:nvCxnSpPr>
        <p:spPr>
          <a:xfrm flipV="1">
            <a:off x="4551723" y="4134913"/>
            <a:ext cx="204177" cy="31027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F986AC9-2DFB-D445-A5B9-3FDAF4F05BFA}"/>
              </a:ext>
            </a:extLst>
          </p:cNvPr>
          <p:cNvSpPr/>
          <p:nvPr/>
        </p:nvSpPr>
        <p:spPr>
          <a:xfrm>
            <a:off x="4272182" y="449429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83E3436-139D-8C45-8F52-9BC24A1E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27" y="3792580"/>
            <a:ext cx="406349" cy="40634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7E3F6F8B-6F9F-8749-BEC9-72AB535411D2}"/>
              </a:ext>
            </a:extLst>
          </p:cNvPr>
          <p:cNvSpPr/>
          <p:nvPr/>
        </p:nvSpPr>
        <p:spPr>
          <a:xfrm>
            <a:off x="4314947" y="334049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Failure &amp; retry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DA55A65-818D-4940-99AF-493EADAB44A2}"/>
              </a:ext>
            </a:extLst>
          </p:cNvPr>
          <p:cNvCxnSpPr>
            <a:cxnSpLocks/>
          </p:cNvCxnSpPr>
          <p:nvPr/>
        </p:nvCxnSpPr>
        <p:spPr>
          <a:xfrm>
            <a:off x="6238444" y="3724096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28D193D-1C0B-424D-940B-8987C0A8D78D}"/>
              </a:ext>
            </a:extLst>
          </p:cNvPr>
          <p:cNvCxnSpPr>
            <a:cxnSpLocks/>
          </p:cNvCxnSpPr>
          <p:nvPr/>
        </p:nvCxnSpPr>
        <p:spPr>
          <a:xfrm flipV="1">
            <a:off x="6578207" y="3746186"/>
            <a:ext cx="496271" cy="64374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56A619-A159-0B4B-BB40-80BD7BD8C04E}"/>
              </a:ext>
            </a:extLst>
          </p:cNvPr>
          <p:cNvSpPr/>
          <p:nvPr/>
        </p:nvSpPr>
        <p:spPr>
          <a:xfrm>
            <a:off x="6273241" y="44820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1FC7F2-899E-6E4F-9CD3-10E8DFC6066F}"/>
              </a:ext>
            </a:extLst>
          </p:cNvPr>
          <p:cNvSpPr/>
          <p:nvPr/>
        </p:nvSpPr>
        <p:spPr>
          <a:xfrm>
            <a:off x="6732240" y="334049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pic>
        <p:nvPicPr>
          <p:cNvPr id="1028" name="Picture 4" descr="求点赞、被点赞，社交网络用户对点赞又爱又恨- 链闻ChainNews">
            <a:extLst>
              <a:ext uri="{FF2B5EF4-FFF2-40B4-BE49-F238E27FC236}">
                <a16:creationId xmlns:a16="http://schemas.microsoft.com/office/drawing/2014/main" id="{D14F1150-E333-2241-A768-DCBD7467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63" y="1889412"/>
            <a:ext cx="1010791" cy="5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51DBBD13-3F0A-0B4F-BE9D-EBA7104A9942}"/>
              </a:ext>
            </a:extLst>
          </p:cNvPr>
          <p:cNvSpPr/>
          <p:nvPr/>
        </p:nvSpPr>
        <p:spPr>
          <a:xfrm>
            <a:off x="2112512" y="470830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A6960F-F7FD-D741-8F9E-6BD84D226A0B}"/>
              </a:ext>
            </a:extLst>
          </p:cNvPr>
          <p:cNvSpPr/>
          <p:nvPr/>
        </p:nvSpPr>
        <p:spPr>
          <a:xfrm>
            <a:off x="4135018" y="4717206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counter=2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7D0615-FC74-574C-BD71-5EFB21A9E3F3}"/>
              </a:ext>
            </a:extLst>
          </p:cNvPr>
          <p:cNvSpPr/>
          <p:nvPr/>
        </p:nvSpPr>
        <p:spPr>
          <a:xfrm>
            <a:off x="6034933" y="471053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</a:t>
            </a:r>
            <a:r>
              <a:rPr lang="en-US" altLang="zh-CN" b="1" dirty="0">
                <a:solidFill>
                  <a:srgbClr val="BE384B"/>
                </a:solidFill>
                <a:latin typeface="Menlo-Regular" panose="020B0609030804020204" pitchFamily="49" charset="0"/>
              </a:rPr>
              <a:t>3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1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84" y="2621230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kern="0" dirty="0">
                <a:solidFill>
                  <a:srgbClr val="C00000"/>
                </a:solidFill>
                <a:ea typeface="+mn-ea"/>
              </a:rPr>
              <a:t>Remote Procedure Call (RPC)</a:t>
            </a:r>
          </a:p>
          <a:p>
            <a:pPr algn="ctr"/>
            <a:r>
              <a:rPr lang="en-US" altLang="zh-CN" b="0" i="1" kern="0" dirty="0">
                <a:solidFill>
                  <a:srgbClr val="C00000"/>
                </a:solidFill>
                <a:ea typeface="+mn-ea"/>
              </a:rPr>
              <a:t>“Remote procedure calls (RPC) appear to be a useful paradigm.” </a:t>
            </a:r>
          </a:p>
          <a:p>
            <a:pPr algn="ctr"/>
            <a:r>
              <a:rPr lang="en-US" altLang="zh-CN" b="0" i="1" kern="0" dirty="0">
                <a:solidFill>
                  <a:srgbClr val="C00000"/>
                </a:solidFill>
                <a:ea typeface="+mn-ea"/>
              </a:rPr>
              <a:t>— </a:t>
            </a:r>
            <a:r>
              <a:rPr lang="en-US" altLang="zh-CN" b="0" i="1" kern="0" dirty="0" err="1">
                <a:solidFill>
                  <a:srgbClr val="C00000"/>
                </a:solidFill>
                <a:ea typeface="+mn-ea"/>
              </a:rPr>
              <a:t>Birrel</a:t>
            </a:r>
            <a:r>
              <a:rPr lang="en-US" altLang="zh-CN" b="0" i="1" kern="0" dirty="0">
                <a:solidFill>
                  <a:srgbClr val="C00000"/>
                </a:solidFill>
                <a:ea typeface="+mn-ea"/>
              </a:rPr>
              <a:t> &amp; Nelson, 1984 </a:t>
            </a:r>
          </a:p>
          <a:p>
            <a:pPr algn="ctr"/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DB7623-AC86-4546-814A-E54BEA3BD068}"/>
              </a:ext>
            </a:extLst>
          </p:cNvPr>
          <p:cNvSpPr/>
          <p:nvPr/>
        </p:nvSpPr>
        <p:spPr>
          <a:xfrm>
            <a:off x="846708" y="4675182"/>
            <a:ext cx="7307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ourierNewPSMT" panose="02070309020205020404" pitchFamily="49" charset="0"/>
              </a:rPr>
              <a:t>Andrew </a:t>
            </a:r>
            <a:r>
              <a:rPr lang="en-US" altLang="zh-CN" dirty="0" err="1">
                <a:latin typeface="CourierNewPSMT" panose="02070309020205020404" pitchFamily="49" charset="0"/>
              </a:rPr>
              <a:t>Birrell</a:t>
            </a:r>
            <a:r>
              <a:rPr lang="en-US" altLang="zh-CN" dirty="0">
                <a:latin typeface="CourierNewPSMT" panose="02070309020205020404" pitchFamily="49" charset="0"/>
              </a:rPr>
              <a:t>, Bruce Nelson, “</a:t>
            </a:r>
            <a:r>
              <a:rPr lang="en-US" altLang="zh-CN" b="1" i="1" dirty="0">
                <a:latin typeface="CourierNewPS"/>
              </a:rPr>
              <a:t>Implementing Remote Procedure Calls</a:t>
            </a:r>
            <a:r>
              <a:rPr lang="en-US" altLang="zh-CN" b="1" dirty="0">
                <a:latin typeface="CourierNewPS"/>
              </a:rPr>
              <a:t>”</a:t>
            </a:r>
            <a:r>
              <a:rPr lang="en-US" altLang="zh-CN" dirty="0">
                <a:latin typeface="CourierNewPSMT" panose="02070309020205020404" pitchFamily="49" charset="0"/>
              </a:rPr>
              <a:t>. ACM Transactions on Computer Systems (TOCS), 2(1), </a:t>
            </a:r>
            <a:r>
              <a:rPr lang="en-US" altLang="zh-CN" b="1" dirty="0">
                <a:latin typeface="CourierNewPS"/>
              </a:rPr>
              <a:t>1984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3401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CA22-9F83-D845-B91F-1EC1FB4E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Idempotence in RPC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428759-5FBE-AA4C-B1D5-3BE859E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685DB9-F101-F345-A7E8-0FF02347B9EC}"/>
              </a:ext>
            </a:extLst>
          </p:cNvPr>
          <p:cNvSpPr/>
          <p:nvPr/>
        </p:nvSpPr>
        <p:spPr>
          <a:xfrm>
            <a:off x="5220072" y="1490089"/>
            <a:ext cx="5760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Like() {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 counter++;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B7B06F-B2FE-9841-814A-868C87D1A152}"/>
              </a:ext>
            </a:extLst>
          </p:cNvPr>
          <p:cNvSpPr/>
          <p:nvPr/>
        </p:nvSpPr>
        <p:spPr>
          <a:xfrm>
            <a:off x="5652120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server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0F4FD56-C669-FC41-AE26-19AC33D8E43B}"/>
              </a:ext>
            </a:extLst>
          </p:cNvPr>
          <p:cNvSpPr/>
          <p:nvPr/>
        </p:nvSpPr>
        <p:spPr>
          <a:xfrm>
            <a:off x="1043608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75430C-EEE6-8B4D-BBFC-DEE1C11D429B}"/>
              </a:ext>
            </a:extLst>
          </p:cNvPr>
          <p:cNvSpPr/>
          <p:nvPr/>
        </p:nvSpPr>
        <p:spPr>
          <a:xfrm>
            <a:off x="611560" y="1490089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Call(server, “Like”);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3ED2F-5B28-4C4B-B4E4-2A0C3F9EC778}"/>
              </a:ext>
            </a:extLst>
          </p:cNvPr>
          <p:cNvSpPr/>
          <p:nvPr/>
        </p:nvSpPr>
        <p:spPr>
          <a:xfrm>
            <a:off x="1187624" y="285750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7922F2-0AFD-4044-BFA9-C50784316936}"/>
              </a:ext>
            </a:extLst>
          </p:cNvPr>
          <p:cNvSpPr/>
          <p:nvPr/>
        </p:nvSpPr>
        <p:spPr>
          <a:xfrm>
            <a:off x="1187624" y="355383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59B7B3-EAE7-6F4C-9FF8-72F9637B1681}"/>
              </a:ext>
            </a:extLst>
          </p:cNvPr>
          <p:cNvSpPr/>
          <p:nvPr/>
        </p:nvSpPr>
        <p:spPr>
          <a:xfrm>
            <a:off x="1164629" y="422226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1060-879E-6140-BACC-9CCEC347D1B6}"/>
              </a:ext>
            </a:extLst>
          </p:cNvPr>
          <p:cNvSpPr/>
          <p:nvPr/>
        </p:nvSpPr>
        <p:spPr>
          <a:xfrm>
            <a:off x="1187624" y="492763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76474CB-1232-BD43-AE89-6C0E0E4A4108}"/>
              </a:ext>
            </a:extLst>
          </p:cNvPr>
          <p:cNvCxnSpPr>
            <a:stCxn id="12" idx="3"/>
          </p:cNvCxnSpPr>
          <p:nvPr/>
        </p:nvCxnSpPr>
        <p:spPr>
          <a:xfrm>
            <a:off x="1876659" y="5112296"/>
            <a:ext cx="5935701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E258E35-F631-0A48-9FCF-68F5298444FF}"/>
              </a:ext>
            </a:extLst>
          </p:cNvPr>
          <p:cNvCxnSpPr/>
          <p:nvPr/>
        </p:nvCxnSpPr>
        <p:spPr>
          <a:xfrm>
            <a:off x="2008800" y="440693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7700B2F-8406-8649-822C-F0960848B498}"/>
              </a:ext>
            </a:extLst>
          </p:cNvPr>
          <p:cNvCxnSpPr/>
          <p:nvPr/>
        </p:nvCxnSpPr>
        <p:spPr>
          <a:xfrm>
            <a:off x="2008800" y="373850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4F961C6-2EA0-5047-86F4-7FD7EE9847E3}"/>
              </a:ext>
            </a:extLst>
          </p:cNvPr>
          <p:cNvCxnSpPr/>
          <p:nvPr/>
        </p:nvCxnSpPr>
        <p:spPr>
          <a:xfrm>
            <a:off x="2008800" y="3012712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BBD7A7B-7E5B-7345-986F-6F19CDF6D364}"/>
              </a:ext>
            </a:extLst>
          </p:cNvPr>
          <p:cNvCxnSpPr>
            <a:cxnSpLocks/>
          </p:cNvCxnSpPr>
          <p:nvPr/>
        </p:nvCxnSpPr>
        <p:spPr>
          <a:xfrm>
            <a:off x="2195736" y="3012712"/>
            <a:ext cx="576064" cy="139422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88FF869-05ED-E541-A1CB-17FF9B6822E5}"/>
              </a:ext>
            </a:extLst>
          </p:cNvPr>
          <p:cNvCxnSpPr>
            <a:cxnSpLocks/>
          </p:cNvCxnSpPr>
          <p:nvPr/>
        </p:nvCxnSpPr>
        <p:spPr>
          <a:xfrm flipV="1">
            <a:off x="2771800" y="3065999"/>
            <a:ext cx="543940" cy="133127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703FFEA-07D7-FF46-99C2-DC8710A3D2DE}"/>
              </a:ext>
            </a:extLst>
          </p:cNvPr>
          <p:cNvSpPr/>
          <p:nvPr/>
        </p:nvSpPr>
        <p:spPr>
          <a:xfrm>
            <a:off x="2121622" y="44820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E84241-6A26-8145-AE6B-9800C2742026}"/>
              </a:ext>
            </a:extLst>
          </p:cNvPr>
          <p:cNvSpPr/>
          <p:nvPr/>
        </p:nvSpPr>
        <p:spPr>
          <a:xfrm>
            <a:off x="2841702" y="264821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7E42291-51A2-C346-85CE-04DA0D3D2C49}"/>
              </a:ext>
            </a:extLst>
          </p:cNvPr>
          <p:cNvCxnSpPr>
            <a:cxnSpLocks/>
          </p:cNvCxnSpPr>
          <p:nvPr/>
        </p:nvCxnSpPr>
        <p:spPr>
          <a:xfrm>
            <a:off x="4211960" y="3738505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490B4CC-0CFD-C043-9745-55540A12C577}"/>
              </a:ext>
            </a:extLst>
          </p:cNvPr>
          <p:cNvCxnSpPr>
            <a:cxnSpLocks/>
          </p:cNvCxnSpPr>
          <p:nvPr/>
        </p:nvCxnSpPr>
        <p:spPr>
          <a:xfrm flipV="1">
            <a:off x="4551723" y="4134913"/>
            <a:ext cx="204177" cy="31027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F986AC9-2DFB-D445-A5B9-3FDAF4F05BFA}"/>
              </a:ext>
            </a:extLst>
          </p:cNvPr>
          <p:cNvSpPr/>
          <p:nvPr/>
        </p:nvSpPr>
        <p:spPr>
          <a:xfrm>
            <a:off x="4272182" y="449429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83E3436-139D-8C45-8F52-9BC24A1E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27" y="3792580"/>
            <a:ext cx="406349" cy="40634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7E3F6F8B-6F9F-8749-BEC9-72AB535411D2}"/>
              </a:ext>
            </a:extLst>
          </p:cNvPr>
          <p:cNvSpPr/>
          <p:nvPr/>
        </p:nvSpPr>
        <p:spPr>
          <a:xfrm>
            <a:off x="4314947" y="334049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Failure &amp; retry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DA55A65-818D-4940-99AF-493EADAB44A2}"/>
              </a:ext>
            </a:extLst>
          </p:cNvPr>
          <p:cNvCxnSpPr>
            <a:cxnSpLocks/>
          </p:cNvCxnSpPr>
          <p:nvPr/>
        </p:nvCxnSpPr>
        <p:spPr>
          <a:xfrm>
            <a:off x="6238444" y="3724096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28D193D-1C0B-424D-940B-8987C0A8D78D}"/>
              </a:ext>
            </a:extLst>
          </p:cNvPr>
          <p:cNvCxnSpPr>
            <a:cxnSpLocks/>
          </p:cNvCxnSpPr>
          <p:nvPr/>
        </p:nvCxnSpPr>
        <p:spPr>
          <a:xfrm flipV="1">
            <a:off x="6578207" y="3746186"/>
            <a:ext cx="496271" cy="64374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56A619-A159-0B4B-BB40-80BD7BD8C04E}"/>
              </a:ext>
            </a:extLst>
          </p:cNvPr>
          <p:cNvSpPr/>
          <p:nvPr/>
        </p:nvSpPr>
        <p:spPr>
          <a:xfrm>
            <a:off x="6273241" y="44820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1FC7F2-899E-6E4F-9CD3-10E8DFC6066F}"/>
              </a:ext>
            </a:extLst>
          </p:cNvPr>
          <p:cNvSpPr/>
          <p:nvPr/>
        </p:nvSpPr>
        <p:spPr>
          <a:xfrm>
            <a:off x="6732240" y="334049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pic>
        <p:nvPicPr>
          <p:cNvPr id="1028" name="Picture 4" descr="求点赞、被点赞，社交网络用户对点赞又爱又恨- 链闻ChainNews">
            <a:extLst>
              <a:ext uri="{FF2B5EF4-FFF2-40B4-BE49-F238E27FC236}">
                <a16:creationId xmlns:a16="http://schemas.microsoft.com/office/drawing/2014/main" id="{D14F1150-E333-2241-A768-DCBD7467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63" y="1889412"/>
            <a:ext cx="1010791" cy="5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51DBBD13-3F0A-0B4F-BE9D-EBA7104A9942}"/>
              </a:ext>
            </a:extLst>
          </p:cNvPr>
          <p:cNvSpPr/>
          <p:nvPr/>
        </p:nvSpPr>
        <p:spPr>
          <a:xfrm>
            <a:off x="2112512" y="470830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A6960F-F7FD-D741-8F9E-6BD84D226A0B}"/>
              </a:ext>
            </a:extLst>
          </p:cNvPr>
          <p:cNvSpPr/>
          <p:nvPr/>
        </p:nvSpPr>
        <p:spPr>
          <a:xfrm>
            <a:off x="4135018" y="4717206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counter=2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7D0615-FC74-574C-BD71-5EFB21A9E3F3}"/>
              </a:ext>
            </a:extLst>
          </p:cNvPr>
          <p:cNvSpPr/>
          <p:nvPr/>
        </p:nvSpPr>
        <p:spPr>
          <a:xfrm>
            <a:off x="6034933" y="471053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</a:t>
            </a:r>
            <a:r>
              <a:rPr lang="en-US" altLang="zh-CN" b="1" dirty="0">
                <a:solidFill>
                  <a:srgbClr val="BE384B"/>
                </a:solidFill>
                <a:latin typeface="Menlo-Regular" panose="020B0609030804020204" pitchFamily="49" charset="0"/>
              </a:rPr>
              <a:t>3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A39CE8E-1D01-2441-95B6-C4C0AED8461A}"/>
              </a:ext>
            </a:extLst>
          </p:cNvPr>
          <p:cNvSpPr/>
          <p:nvPr/>
        </p:nvSpPr>
        <p:spPr>
          <a:xfrm>
            <a:off x="611560" y="1050851"/>
            <a:ext cx="8075240" cy="151890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0BEE5F-E40C-DD4F-A811-20B787D5AF8C}"/>
              </a:ext>
            </a:extLst>
          </p:cNvPr>
          <p:cNvSpPr/>
          <p:nvPr/>
        </p:nvSpPr>
        <p:spPr>
          <a:xfrm>
            <a:off x="1291788" y="1160885"/>
            <a:ext cx="404790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Expect Like is called </a:t>
            </a:r>
            <a:r>
              <a:rPr lang="en-US" altLang="zh-CN" sz="2000" b="1" dirty="0">
                <a:solidFill>
                  <a:srgbClr val="BE384B"/>
                </a:solidFill>
                <a:latin typeface="Eras Medium ITC" pitchFamily="34" charset="0"/>
              </a:rPr>
              <a:t>twice</a:t>
            </a:r>
          </a:p>
          <a:p>
            <a:pPr algn="ctr"/>
            <a:r>
              <a:rPr lang="en-US" altLang="zh-CN" sz="2000" dirty="0">
                <a:latin typeface="Eras Medium ITC" pitchFamily="34" charset="0"/>
              </a:rPr>
              <a:t>Actually called </a:t>
            </a:r>
            <a:r>
              <a:rPr lang="en-US" altLang="zh-CN" sz="2000" b="1" dirty="0">
                <a:solidFill>
                  <a:srgbClr val="BE384B"/>
                </a:solidFill>
                <a:latin typeface="Eras Medium ITC" pitchFamily="34" charset="0"/>
              </a:rPr>
              <a:t>3 times</a:t>
            </a:r>
          </a:p>
          <a:p>
            <a:pPr algn="ctr"/>
            <a:r>
              <a:rPr lang="en-US" altLang="zh-CN" sz="2000" dirty="0">
                <a:latin typeface="Eras Medium ITC" pitchFamily="34" charset="0"/>
              </a:rPr>
              <a:t>Is it ok? Why?</a:t>
            </a:r>
          </a:p>
          <a:p>
            <a:pPr algn="ctr"/>
            <a:r>
              <a:rPr lang="en-US" altLang="zh-CN" sz="2000" dirty="0">
                <a:latin typeface="Eras Medium ITC" pitchFamily="34" charset="0"/>
              </a:rPr>
              <a:t>What about something like </a:t>
            </a:r>
            <a:r>
              <a:rPr lang="en-US" altLang="zh-CN" sz="2000" b="1" dirty="0">
                <a:solidFill>
                  <a:srgbClr val="BE384B"/>
                </a:solidFill>
                <a:latin typeface="Eras Medium ITC" pitchFamily="34" charset="0"/>
              </a:rPr>
              <a:t>Vote</a:t>
            </a:r>
            <a:r>
              <a:rPr lang="en-US" altLang="zh-CN" sz="2000" dirty="0">
                <a:latin typeface="Eras Medium ITC" pitchFamily="34" charset="0"/>
              </a:rPr>
              <a:t>? </a:t>
            </a:r>
          </a:p>
        </p:txBody>
      </p:sp>
      <p:pic>
        <p:nvPicPr>
          <p:cNvPr id="2050" name="Picture 2" descr="Message for U.S. Citizens: Voting in 2020 U.S. Elections | U.S. Embassy &amp;  Consulates in Indonesia">
            <a:extLst>
              <a:ext uri="{FF2B5EF4-FFF2-40B4-BE49-F238E27FC236}">
                <a16:creationId xmlns:a16="http://schemas.microsoft.com/office/drawing/2014/main" id="{A9D4A50B-BBED-2D41-BDEE-13D100FA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63" y="1231114"/>
            <a:ext cx="1879246" cy="112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897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3505-DE2B-7248-BD0C-D3E392F2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FFC24-2BD1-0548-B2A1-3170385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Understand application: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Idempotent</a:t>
            </a:r>
            <a:r>
              <a:rPr kumimoji="1" lang="en-US" altLang="zh-CN" dirty="0"/>
              <a:t>: may be run any number of times without harm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Non-idempotent</a:t>
            </a:r>
            <a:r>
              <a:rPr kumimoji="1" lang="en-US" altLang="zh-CN" dirty="0"/>
              <a:t>: those with side-effects (e.g., call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++ at the server)</a:t>
            </a:r>
          </a:p>
          <a:p>
            <a:pPr indent="-285750"/>
            <a:r>
              <a:rPr kumimoji="1" lang="en-US" altLang="zh-CN" b="0" dirty="0"/>
              <a:t>When </a:t>
            </a:r>
            <a:r>
              <a:rPr kumimoji="1" lang="en-US" altLang="zh-CN" dirty="0">
                <a:solidFill>
                  <a:srgbClr val="C00000"/>
                </a:solidFill>
              </a:rPr>
              <a:t>at-least-once</a:t>
            </a:r>
            <a:r>
              <a:rPr kumimoji="1" lang="en-US" altLang="zh-CN" b="0" dirty="0"/>
              <a:t> is </a:t>
            </a:r>
            <a:r>
              <a:rPr kumimoji="1" lang="en-US" altLang="zh-CN" dirty="0">
                <a:solidFill>
                  <a:srgbClr val="C00000"/>
                </a:solidFill>
              </a:rPr>
              <a:t>OK</a:t>
            </a:r>
            <a:r>
              <a:rPr kumimoji="1" lang="en-US" altLang="zh-CN" b="0" dirty="0"/>
              <a:t>? </a:t>
            </a:r>
          </a:p>
          <a:p>
            <a:pPr lvl="1"/>
            <a:r>
              <a:rPr kumimoji="1" lang="en-US" altLang="zh-CN" dirty="0"/>
              <a:t>If no side effect (e.g., read-only operation, </a:t>
            </a:r>
            <a:r>
              <a:rPr kumimoji="1" lang="en-US" altLang="zh-CN" dirty="0" err="1"/>
              <a:t>ReadTime</a:t>
            </a:r>
            <a:r>
              <a:rPr kumimoji="1" lang="en-US" altLang="zh-CN" dirty="0"/>
              <a:t>) </a:t>
            </a:r>
          </a:p>
          <a:p>
            <a:pPr lvl="1"/>
            <a:r>
              <a:rPr kumimoji="1" lang="en-US" altLang="zh-CN" dirty="0"/>
              <a:t>If app has its own plan for detecting duplication</a:t>
            </a:r>
          </a:p>
          <a:p>
            <a:pPr lvl="2"/>
            <a:r>
              <a:rPr kumimoji="1" lang="en-US" altLang="zh-CN" dirty="0"/>
              <a:t> E.g., record how many times a counter has been added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5C58F-4D42-654B-8C2A-55268D52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19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8507-E141-E249-AEC3-82D332AC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RPC Semantics: exactly-once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29C4-0E97-DE42-8631-125952C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Like single-machine function call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Implement exactly-once </a:t>
            </a:r>
            <a:r>
              <a:rPr kumimoji="1" lang="en-US" altLang="zh-CN" b="0" dirty="0"/>
              <a:t>semantics: </a:t>
            </a:r>
          </a:p>
          <a:p>
            <a:pPr lvl="1"/>
            <a:r>
              <a:rPr kumimoji="1" lang="en-US" altLang="zh-CN" b="0" dirty="0"/>
              <a:t>Server remembers the requests it has seen and replies to executed RPCs (need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to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across reboots) 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Detect duplicates</a:t>
            </a:r>
            <a:r>
              <a:rPr kumimoji="1" lang="en-US" altLang="zh-CN" b="0" dirty="0"/>
              <a:t>, requests need unique IDs (XIDs)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D976C-2064-A441-848F-B8D9998E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8203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1CA22-9F83-D845-B91F-1EC1FB4E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Idempotence in RPC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428759-5FBE-AA4C-B1D5-3BE859EA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1581" y="5367590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685DB9-F101-F345-A7E8-0FF02347B9EC}"/>
              </a:ext>
            </a:extLst>
          </p:cNvPr>
          <p:cNvSpPr/>
          <p:nvPr/>
        </p:nvSpPr>
        <p:spPr>
          <a:xfrm>
            <a:off x="5220072" y="1490089"/>
            <a:ext cx="5760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Like(</a:t>
            </a:r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xid</a:t>
            </a:r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) {</a:t>
            </a:r>
          </a:p>
          <a:p>
            <a:r>
              <a:rPr lang="en-US" altLang="zh-CN" b="1" dirty="0">
                <a:solidFill>
                  <a:srgbClr val="BE384B"/>
                </a:solidFill>
                <a:latin typeface="Menlo-Regular" panose="020B0609030804020204" pitchFamily="49" charset="0"/>
              </a:rPr>
              <a:t>  if not see </a:t>
            </a:r>
            <a:r>
              <a:rPr lang="en-US" altLang="zh-CN" b="1" dirty="0" err="1">
                <a:solidFill>
                  <a:srgbClr val="BE384B"/>
                </a:solidFill>
                <a:latin typeface="Menlo-Regular" panose="020B0609030804020204" pitchFamily="49" charset="0"/>
              </a:rPr>
              <a:t>xid</a:t>
            </a:r>
            <a:r>
              <a:rPr lang="en-US" altLang="zh-CN" b="1" dirty="0">
                <a:solidFill>
                  <a:srgbClr val="BE384B"/>
                </a:solidFill>
                <a:latin typeface="Menlo-Regular" panose="020B060903080402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     counter++;</a:t>
            </a:r>
          </a:p>
          <a:p>
            <a:r>
              <a:rPr lang="en-US" altLang="zh-CN" dirty="0">
                <a:solidFill>
                  <a:srgbClr val="BE384B"/>
                </a:solidFill>
                <a:latin typeface="Menlo-Regular" panose="020B060903080402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6B7B06F-B2FE-9841-814A-868C87D1A152}"/>
              </a:ext>
            </a:extLst>
          </p:cNvPr>
          <p:cNvSpPr/>
          <p:nvPr/>
        </p:nvSpPr>
        <p:spPr>
          <a:xfrm>
            <a:off x="5652120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server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0F4FD56-C669-FC41-AE26-19AC33D8E43B}"/>
              </a:ext>
            </a:extLst>
          </p:cNvPr>
          <p:cNvSpPr/>
          <p:nvPr/>
        </p:nvSpPr>
        <p:spPr>
          <a:xfrm>
            <a:off x="1043608" y="1081457"/>
            <a:ext cx="2160240" cy="3804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sz="2000" dirty="0">
                <a:latin typeface="Eras Medium ITC" pitchFamily="34" charset="0"/>
              </a:rPr>
              <a:t>RPC client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75430C-EEE6-8B4D-BBFC-DEE1C11D429B}"/>
              </a:ext>
            </a:extLst>
          </p:cNvPr>
          <p:cNvSpPr/>
          <p:nvPr/>
        </p:nvSpPr>
        <p:spPr>
          <a:xfrm>
            <a:off x="611560" y="1490089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Call(server, “Like”);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13ED2F-5B28-4C4B-B4E4-2A0C3F9EC778}"/>
              </a:ext>
            </a:extLst>
          </p:cNvPr>
          <p:cNvSpPr/>
          <p:nvPr/>
        </p:nvSpPr>
        <p:spPr>
          <a:xfrm>
            <a:off x="1187624" y="285750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C0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7922F2-0AFD-4044-BFA9-C50784316936}"/>
              </a:ext>
            </a:extLst>
          </p:cNvPr>
          <p:cNvSpPr/>
          <p:nvPr/>
        </p:nvSpPr>
        <p:spPr>
          <a:xfrm>
            <a:off x="1187624" y="355383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59B7B3-EAE7-6F4C-9FF8-72F9637B1681}"/>
              </a:ext>
            </a:extLst>
          </p:cNvPr>
          <p:cNvSpPr/>
          <p:nvPr/>
        </p:nvSpPr>
        <p:spPr>
          <a:xfrm>
            <a:off x="1164629" y="4222269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Server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A1060-879E-6140-BACC-9CCEC347D1B6}"/>
              </a:ext>
            </a:extLst>
          </p:cNvPr>
          <p:cNvSpPr/>
          <p:nvPr/>
        </p:nvSpPr>
        <p:spPr>
          <a:xfrm>
            <a:off x="1187624" y="4927630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76474CB-1232-BD43-AE89-6C0E0E4A4108}"/>
              </a:ext>
            </a:extLst>
          </p:cNvPr>
          <p:cNvCxnSpPr>
            <a:stCxn id="12" idx="3"/>
          </p:cNvCxnSpPr>
          <p:nvPr/>
        </p:nvCxnSpPr>
        <p:spPr>
          <a:xfrm>
            <a:off x="1876659" y="5112296"/>
            <a:ext cx="5935701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CE258E35-F631-0A48-9FCF-68F5298444FF}"/>
              </a:ext>
            </a:extLst>
          </p:cNvPr>
          <p:cNvCxnSpPr/>
          <p:nvPr/>
        </p:nvCxnSpPr>
        <p:spPr>
          <a:xfrm>
            <a:off x="2008800" y="440693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7700B2F-8406-8649-822C-F0960848B498}"/>
              </a:ext>
            </a:extLst>
          </p:cNvPr>
          <p:cNvCxnSpPr/>
          <p:nvPr/>
        </p:nvCxnSpPr>
        <p:spPr>
          <a:xfrm>
            <a:off x="2008800" y="3738505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4F961C6-2EA0-5047-86F4-7FD7EE9847E3}"/>
              </a:ext>
            </a:extLst>
          </p:cNvPr>
          <p:cNvCxnSpPr/>
          <p:nvPr/>
        </p:nvCxnSpPr>
        <p:spPr>
          <a:xfrm>
            <a:off x="2008800" y="3012712"/>
            <a:ext cx="5935701" cy="0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BBD7A7B-7E5B-7345-986F-6F19CDF6D364}"/>
              </a:ext>
            </a:extLst>
          </p:cNvPr>
          <p:cNvCxnSpPr>
            <a:cxnSpLocks/>
          </p:cNvCxnSpPr>
          <p:nvPr/>
        </p:nvCxnSpPr>
        <p:spPr>
          <a:xfrm>
            <a:off x="2195736" y="3012712"/>
            <a:ext cx="576064" cy="139422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88FF869-05ED-E541-A1CB-17FF9B6822E5}"/>
              </a:ext>
            </a:extLst>
          </p:cNvPr>
          <p:cNvCxnSpPr>
            <a:cxnSpLocks/>
          </p:cNvCxnSpPr>
          <p:nvPr/>
        </p:nvCxnSpPr>
        <p:spPr>
          <a:xfrm flipV="1">
            <a:off x="2771800" y="3065999"/>
            <a:ext cx="543940" cy="1331273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703FFEA-07D7-FF46-99C2-DC8710A3D2DE}"/>
              </a:ext>
            </a:extLst>
          </p:cNvPr>
          <p:cNvSpPr/>
          <p:nvPr/>
        </p:nvSpPr>
        <p:spPr>
          <a:xfrm>
            <a:off x="2121622" y="44820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E84241-6A26-8145-AE6B-9800C2742026}"/>
              </a:ext>
            </a:extLst>
          </p:cNvPr>
          <p:cNvSpPr/>
          <p:nvPr/>
        </p:nvSpPr>
        <p:spPr>
          <a:xfrm>
            <a:off x="2841702" y="264821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7E42291-51A2-C346-85CE-04DA0D3D2C49}"/>
              </a:ext>
            </a:extLst>
          </p:cNvPr>
          <p:cNvCxnSpPr>
            <a:cxnSpLocks/>
          </p:cNvCxnSpPr>
          <p:nvPr/>
        </p:nvCxnSpPr>
        <p:spPr>
          <a:xfrm>
            <a:off x="4211960" y="3738505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0490B4CC-0CFD-C043-9745-55540A12C577}"/>
              </a:ext>
            </a:extLst>
          </p:cNvPr>
          <p:cNvCxnSpPr>
            <a:cxnSpLocks/>
          </p:cNvCxnSpPr>
          <p:nvPr/>
        </p:nvCxnSpPr>
        <p:spPr>
          <a:xfrm flipV="1">
            <a:off x="4551723" y="4134913"/>
            <a:ext cx="204177" cy="310271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F986AC9-2DFB-D445-A5B9-3FDAF4F05BFA}"/>
              </a:ext>
            </a:extLst>
          </p:cNvPr>
          <p:cNvSpPr/>
          <p:nvPr/>
        </p:nvSpPr>
        <p:spPr>
          <a:xfrm>
            <a:off x="4272182" y="449429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83E3436-139D-8C45-8F52-9BC24A1E6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927" y="3792580"/>
            <a:ext cx="406349" cy="406349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7E3F6F8B-6F9F-8749-BEC9-72AB535411D2}"/>
              </a:ext>
            </a:extLst>
          </p:cNvPr>
          <p:cNvSpPr/>
          <p:nvPr/>
        </p:nvSpPr>
        <p:spPr>
          <a:xfrm>
            <a:off x="4314947" y="3340491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Failure &amp; retry</a:t>
            </a:r>
            <a:endParaRPr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DA55A65-818D-4940-99AF-493EADAB44A2}"/>
              </a:ext>
            </a:extLst>
          </p:cNvPr>
          <p:cNvCxnSpPr>
            <a:cxnSpLocks/>
          </p:cNvCxnSpPr>
          <p:nvPr/>
        </p:nvCxnSpPr>
        <p:spPr>
          <a:xfrm>
            <a:off x="6238444" y="3724096"/>
            <a:ext cx="339763" cy="690241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28D193D-1C0B-424D-940B-8987C0A8D78D}"/>
              </a:ext>
            </a:extLst>
          </p:cNvPr>
          <p:cNvCxnSpPr>
            <a:cxnSpLocks/>
          </p:cNvCxnSpPr>
          <p:nvPr/>
        </p:nvCxnSpPr>
        <p:spPr>
          <a:xfrm flipV="1">
            <a:off x="6578207" y="3746186"/>
            <a:ext cx="496271" cy="643740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FD56A619-A159-0B4B-BB40-80BD7BD8C04E}"/>
              </a:ext>
            </a:extLst>
          </p:cNvPr>
          <p:cNvSpPr/>
          <p:nvPr/>
        </p:nvSpPr>
        <p:spPr>
          <a:xfrm>
            <a:off x="6273241" y="4482000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Like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61FC7F2-899E-6E4F-9CD3-10E8DFC6066F}"/>
              </a:ext>
            </a:extLst>
          </p:cNvPr>
          <p:cNvSpPr/>
          <p:nvPr/>
        </p:nvSpPr>
        <p:spPr>
          <a:xfrm>
            <a:off x="6732240" y="334049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A1A1A"/>
                </a:solidFill>
                <a:latin typeface="Menlo-Regular" panose="020B0609030804020204" pitchFamily="49" charset="0"/>
              </a:rPr>
              <a:t>Succ</a:t>
            </a:r>
            <a:endParaRPr lang="zh-CN" altLang="en-US" dirty="0"/>
          </a:p>
        </p:txBody>
      </p:sp>
      <p:pic>
        <p:nvPicPr>
          <p:cNvPr id="1028" name="Picture 4" descr="求点赞、被点赞，社交网络用户对点赞又爱又恨- 链闻ChainNews">
            <a:extLst>
              <a:ext uri="{FF2B5EF4-FFF2-40B4-BE49-F238E27FC236}">
                <a16:creationId xmlns:a16="http://schemas.microsoft.com/office/drawing/2014/main" id="{D14F1150-E333-2241-A768-DCBD7467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63" y="1889412"/>
            <a:ext cx="1010791" cy="5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51DBBD13-3F0A-0B4F-BE9D-EBA7104A9942}"/>
              </a:ext>
            </a:extLst>
          </p:cNvPr>
          <p:cNvSpPr/>
          <p:nvPr/>
        </p:nvSpPr>
        <p:spPr>
          <a:xfrm>
            <a:off x="2112512" y="470830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0A6960F-F7FD-D741-8F9E-6BD84D226A0B}"/>
              </a:ext>
            </a:extLst>
          </p:cNvPr>
          <p:cNvSpPr/>
          <p:nvPr/>
        </p:nvSpPr>
        <p:spPr>
          <a:xfrm>
            <a:off x="4135018" y="4717206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counter=2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E7D0615-FC74-574C-BD71-5EFB21A9E3F3}"/>
              </a:ext>
            </a:extLst>
          </p:cNvPr>
          <p:cNvSpPr/>
          <p:nvPr/>
        </p:nvSpPr>
        <p:spPr>
          <a:xfrm>
            <a:off x="6034933" y="4710533"/>
            <a:ext cx="1439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Menlo-Regular" panose="020B0609030804020204" pitchFamily="49" charset="0"/>
              </a:rPr>
              <a:t>counter=</a:t>
            </a:r>
            <a:r>
              <a:rPr lang="en-US" altLang="zh-CN" b="1" dirty="0">
                <a:solidFill>
                  <a:srgbClr val="BE384B"/>
                </a:solidFill>
                <a:latin typeface="Menlo-Regular" panose="020B0609030804020204" pitchFamily="49" charset="0"/>
              </a:rPr>
              <a:t>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711260F-D4EA-2448-B3AD-D51E79B9B735}"/>
              </a:ext>
            </a:extLst>
          </p:cNvPr>
          <p:cNvSpPr/>
          <p:nvPr/>
        </p:nvSpPr>
        <p:spPr>
          <a:xfrm>
            <a:off x="2087324" y="3116843"/>
            <a:ext cx="800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C0:#1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F2E1AEC-D2DD-EF4D-8D6E-F90D0CACA5FF}"/>
              </a:ext>
            </a:extLst>
          </p:cNvPr>
          <p:cNvSpPr/>
          <p:nvPr/>
        </p:nvSpPr>
        <p:spPr>
          <a:xfrm>
            <a:off x="3872072" y="3878449"/>
            <a:ext cx="800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C1:#1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FF54358-83F7-404E-8B55-140EC16C5F2F}"/>
              </a:ext>
            </a:extLst>
          </p:cNvPr>
          <p:cNvSpPr/>
          <p:nvPr/>
        </p:nvSpPr>
        <p:spPr>
          <a:xfrm>
            <a:off x="5823012" y="3885805"/>
            <a:ext cx="8002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/>
              <a:t>C1:#1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998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8507-E141-E249-AEC3-82D332AC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RPC Semantics: exactly-once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29C4-0E97-DE42-8631-125952C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Like single-machine function call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Implement exactly-once </a:t>
            </a:r>
            <a:r>
              <a:rPr kumimoji="1" lang="en-US" altLang="zh-CN" b="0" dirty="0"/>
              <a:t>semantics: </a:t>
            </a:r>
          </a:p>
          <a:p>
            <a:pPr lvl="1"/>
            <a:r>
              <a:rPr kumimoji="1" lang="en-US" altLang="zh-CN" b="0" dirty="0"/>
              <a:t>Server remember the requests it has seen and replies to executed RPCs (across reboots) </a:t>
            </a:r>
          </a:p>
          <a:p>
            <a:pPr lvl="1"/>
            <a:r>
              <a:rPr kumimoji="1" lang="en-US" altLang="zh-CN" b="0" dirty="0"/>
              <a:t>Detect duplicates, </a:t>
            </a:r>
            <a:r>
              <a:rPr kumimoji="1" lang="en-US" altLang="zh-CN" b="0" dirty="0" err="1"/>
              <a:t>reqs</a:t>
            </a:r>
            <a:r>
              <a:rPr kumimoji="1" lang="en-US" altLang="zh-CN" b="0" dirty="0"/>
              <a:t> need unique IDs (XIDs) 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Assumption</a:t>
            </a:r>
            <a:r>
              <a:rPr kumimoji="1" lang="en-US" altLang="zh-CN" b="0" dirty="0"/>
              <a:t>: failures are </a:t>
            </a:r>
            <a:r>
              <a:rPr kumimoji="1" lang="en-US" altLang="zh-CN" dirty="0"/>
              <a:t>eventually</a:t>
            </a:r>
            <a:r>
              <a:rPr kumimoji="1" lang="en-US" altLang="zh-CN" b="0" dirty="0"/>
              <a:t> repaired, and client retries </a:t>
            </a:r>
            <a:r>
              <a:rPr kumimoji="1" lang="en-US" altLang="zh-CN" dirty="0"/>
              <a:t>forever</a:t>
            </a:r>
          </a:p>
          <a:p>
            <a:pPr lvl="1"/>
            <a:r>
              <a:rPr kumimoji="1" lang="en-US" altLang="zh-CN" b="0" dirty="0"/>
              <a:t>How to correctly recover from failure? </a:t>
            </a:r>
            <a:r>
              <a:rPr kumimoji="1" lang="en-US" altLang="zh-CN" b="0"/>
              <a:t>See later </a:t>
            </a:r>
            <a:r>
              <a:rPr kumimoji="1" lang="en-US" altLang="zh-CN" b="0" dirty="0"/>
              <a:t>lectures  </a:t>
            </a:r>
          </a:p>
          <a:p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1D976C-2064-A441-848F-B8D9998E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050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FA572-B9C4-8441-8EE9-B3CCD24E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RPC system components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4C1F7-D8D2-0B47-A771-83836E98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1. Standards for wire format of RPC message and data types</a:t>
            </a:r>
          </a:p>
          <a:p>
            <a:r>
              <a:rPr kumimoji="1" lang="en-US" altLang="zh-CN" b="0" dirty="0"/>
              <a:t>2. Library of routines to </a:t>
            </a:r>
            <a:r>
              <a:rPr kumimoji="1" lang="en-US" altLang="zh-CN" dirty="0">
                <a:solidFill>
                  <a:srgbClr val="C00000"/>
                </a:solidFill>
              </a:rPr>
              <a:t>marshal / </a:t>
            </a:r>
            <a:r>
              <a:rPr kumimoji="1" lang="en-US" altLang="zh-CN" dirty="0" err="1">
                <a:solidFill>
                  <a:srgbClr val="C00000"/>
                </a:solidFill>
              </a:rPr>
              <a:t>unmarshal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en-US" altLang="zh-CN" b="0" dirty="0"/>
              <a:t>data</a:t>
            </a:r>
          </a:p>
          <a:p>
            <a:r>
              <a:rPr kumimoji="1" lang="en-US" altLang="zh-CN" b="0" dirty="0"/>
              <a:t>3. Stub generator, or RPC compiler, to produce "stubs"</a:t>
            </a:r>
          </a:p>
          <a:p>
            <a:pPr lvl="1"/>
            <a:r>
              <a:rPr kumimoji="1" lang="en-US" altLang="zh-CN" dirty="0"/>
              <a:t>For client: marshal arguments, call, wait, </a:t>
            </a:r>
            <a:r>
              <a:rPr kumimoji="1" lang="en-US" altLang="zh-CN" dirty="0" err="1"/>
              <a:t>unmarshal</a:t>
            </a:r>
            <a:r>
              <a:rPr kumimoji="1" lang="en-US" altLang="zh-CN" dirty="0"/>
              <a:t> reply</a:t>
            </a:r>
          </a:p>
          <a:p>
            <a:pPr lvl="1"/>
            <a:r>
              <a:rPr kumimoji="1" lang="en-US" altLang="zh-CN" dirty="0"/>
              <a:t>For server: </a:t>
            </a:r>
            <a:r>
              <a:rPr kumimoji="1" lang="en-US" altLang="zh-CN" dirty="0" err="1"/>
              <a:t>unmarshal</a:t>
            </a:r>
            <a:r>
              <a:rPr kumimoji="1" lang="en-US" altLang="zh-CN" dirty="0"/>
              <a:t> arguments, call real function, marshal reply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2D700-64CA-C046-90ED-E1046300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48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DE492-CD15-0F4B-A7D2-C060A7BE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Put it all together: RPC system components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009B8-9675-6A4E-B3A6-A6892EDA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/>
              <a:t>4. Server framework:</a:t>
            </a:r>
          </a:p>
          <a:p>
            <a:pPr lvl="1"/>
            <a:r>
              <a:rPr kumimoji="1" lang="en-US" altLang="zh-CN" dirty="0"/>
              <a:t>Dispatch each call message to correct server stub</a:t>
            </a:r>
          </a:p>
          <a:p>
            <a:pPr lvl="1"/>
            <a:r>
              <a:rPr kumimoji="1" lang="en-US" altLang="zh-CN" dirty="0"/>
              <a:t>Recall each called functions ,if provide </a:t>
            </a:r>
            <a:r>
              <a:rPr kumimoji="1" lang="en-US" altLang="zh-CN" b="1" dirty="0">
                <a:solidFill>
                  <a:srgbClr val="C00000"/>
                </a:solidFill>
              </a:rPr>
              <a:t>at-most-once </a:t>
            </a:r>
            <a:r>
              <a:rPr kumimoji="1" lang="en-US" altLang="zh-CN" dirty="0"/>
              <a:t>semantic or </a:t>
            </a:r>
            <a:r>
              <a:rPr kumimoji="1" lang="en-US" altLang="zh-CN" b="1" dirty="0">
                <a:solidFill>
                  <a:srgbClr val="C00000"/>
                </a:solidFill>
              </a:rPr>
              <a:t>exactly-once semantic </a:t>
            </a:r>
          </a:p>
          <a:p>
            <a:r>
              <a:rPr kumimoji="1" lang="en-US" altLang="zh-CN" b="0" dirty="0"/>
              <a:t>5. Client framework:</a:t>
            </a:r>
          </a:p>
          <a:p>
            <a:pPr lvl="1"/>
            <a:r>
              <a:rPr kumimoji="1" lang="en-US" altLang="zh-CN" dirty="0"/>
              <a:t>Give each reply to correct waiting thread / callback</a:t>
            </a:r>
          </a:p>
          <a:p>
            <a:pPr lvl="1"/>
            <a:r>
              <a:rPr kumimoji="1" lang="en-US" altLang="zh-CN" dirty="0"/>
              <a:t>Retry if timeout or server cache</a:t>
            </a:r>
          </a:p>
          <a:p>
            <a:r>
              <a:rPr kumimoji="1" lang="en-US" altLang="zh-CN" b="0" dirty="0"/>
              <a:t>6. Binding: how does client find the right server?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8AFD2-4C01-F849-9AC3-4C22408B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5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BF2128F-2A66-DE99-F7A3-B9F80DC11E81}"/>
              </a:ext>
            </a:extLst>
          </p:cNvPr>
          <p:cNvCxnSpPr/>
          <p:nvPr/>
        </p:nvCxnSpPr>
        <p:spPr>
          <a:xfrm>
            <a:off x="3245329" y="4577053"/>
            <a:ext cx="5256584" cy="0"/>
          </a:xfrm>
          <a:prstGeom prst="line">
            <a:avLst/>
          </a:prstGeom>
          <a:ln w="28575">
            <a:solidFill>
              <a:schemeClr val="tx1">
                <a:alpha val="35985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B403D51-ED63-6038-4C0C-2AC5DF92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dirty="0"/>
              <a:t>filesystem + RPC,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a form of distributed filesystem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942E9-7447-0043-B282-9B47037A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069552"/>
          </a:xfrm>
        </p:spPr>
        <p:txBody>
          <a:bodyPr/>
          <a:lstStyle/>
          <a:p>
            <a:r>
              <a:rPr kumimoji="1" lang="en-US" altLang="zh-CN" dirty="0"/>
              <a:t>Calling a function on a remote server like a local one !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9111A-5C83-7308-64C3-90545D6A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78D000-8FFD-96B4-923F-42BDDB3A6973}"/>
              </a:ext>
            </a:extLst>
          </p:cNvPr>
          <p:cNvGrpSpPr/>
          <p:nvPr/>
        </p:nvGrpSpPr>
        <p:grpSpPr>
          <a:xfrm>
            <a:off x="1938841" y="4823782"/>
            <a:ext cx="688987" cy="553998"/>
            <a:chOff x="2993237" y="4647886"/>
            <a:chExt cx="962804" cy="83778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AB450FA-74F2-35E9-67F0-704C4C0E7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09068" y="4768204"/>
              <a:ext cx="946973" cy="71746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7BD4296-6BA8-AC15-C105-20D88F270663}"/>
                </a:ext>
              </a:extLst>
            </p:cNvPr>
            <p:cNvSpPr/>
            <p:nvPr/>
          </p:nvSpPr>
          <p:spPr>
            <a:xfrm>
              <a:off x="2993237" y="4647886"/>
              <a:ext cx="368570" cy="253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C95186-5286-A976-17B4-C964EE875827}"/>
              </a:ext>
            </a:extLst>
          </p:cNvPr>
          <p:cNvGrpSpPr/>
          <p:nvPr/>
        </p:nvGrpSpPr>
        <p:grpSpPr>
          <a:xfrm>
            <a:off x="944009" y="3985886"/>
            <a:ext cx="1083951" cy="1234855"/>
            <a:chOff x="6030246" y="2294861"/>
            <a:chExt cx="1083951" cy="12348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C75400-8A3E-C0DE-8907-594E37CFCE92}"/>
                </a:ext>
              </a:extLst>
            </p:cNvPr>
            <p:cNvSpPr/>
            <p:nvPr/>
          </p:nvSpPr>
          <p:spPr>
            <a:xfrm>
              <a:off x="6119563" y="2543953"/>
              <a:ext cx="905319" cy="9857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一个圆顶角并剪去另一个顶角的矩形 9">
              <a:extLst>
                <a:ext uri="{FF2B5EF4-FFF2-40B4-BE49-F238E27FC236}">
                  <a16:creationId xmlns:a16="http://schemas.microsoft.com/office/drawing/2014/main" id="{68EAFF48-CE2A-9E91-289B-C00CD2A178C6}"/>
                </a:ext>
              </a:extLst>
            </p:cNvPr>
            <p:cNvSpPr/>
            <p:nvPr/>
          </p:nvSpPr>
          <p:spPr>
            <a:xfrm>
              <a:off x="6261663" y="2676804"/>
              <a:ext cx="595073" cy="755686"/>
            </a:xfrm>
            <a:prstGeom prst="snip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EAC8BB-8B2E-8622-2DA0-E89156886C1C}"/>
                </a:ext>
              </a:extLst>
            </p:cNvPr>
            <p:cNvSpPr/>
            <p:nvPr/>
          </p:nvSpPr>
          <p:spPr>
            <a:xfrm>
              <a:off x="6125835" y="2794360"/>
              <a:ext cx="905319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500" b="1" dirty="0"/>
                <a:t>File:</a:t>
              </a:r>
            </a:p>
            <a:p>
              <a:pPr algn="ctr"/>
              <a:r>
                <a:rPr kumimoji="1" lang="en-US" altLang="zh-CN" sz="1500" dirty="0"/>
                <a:t>image</a:t>
              </a:r>
              <a:endParaRPr kumimoji="1" lang="zh-CN" altLang="en-US" sz="1500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60F223-53E9-FD89-808D-197DDD8BECA2}"/>
                </a:ext>
              </a:extLst>
            </p:cNvPr>
            <p:cNvSpPr/>
            <p:nvPr/>
          </p:nvSpPr>
          <p:spPr>
            <a:xfrm>
              <a:off x="6030246" y="2294861"/>
              <a:ext cx="1083951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solidFill>
                    <a:srgbClr val="000000"/>
                  </a:solidFill>
                </a:rPr>
                <a:t>File server</a:t>
              </a:r>
              <a:endParaRPr lang="zh-CN" altLang="en-US" sz="15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14C6C8-9060-072B-F54D-310FCC615E3B}"/>
              </a:ext>
            </a:extLst>
          </p:cNvPr>
          <p:cNvGrpSpPr/>
          <p:nvPr/>
        </p:nvGrpSpPr>
        <p:grpSpPr>
          <a:xfrm>
            <a:off x="251520" y="2194483"/>
            <a:ext cx="2662054" cy="1161563"/>
            <a:chOff x="5838980" y="4329138"/>
            <a:chExt cx="2662054" cy="1161563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86018E7-378B-02EB-7F97-40D18ACCAE90}"/>
                </a:ext>
              </a:extLst>
            </p:cNvPr>
            <p:cNvSpPr/>
            <p:nvPr/>
          </p:nvSpPr>
          <p:spPr>
            <a:xfrm>
              <a:off x="5838980" y="4329138"/>
              <a:ext cx="2662054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A6EAEF8-FF4C-59A4-6666-B5B1E449ECE6}"/>
                </a:ext>
              </a:extLst>
            </p:cNvPr>
            <p:cNvSpPr/>
            <p:nvPr/>
          </p:nvSpPr>
          <p:spPr>
            <a:xfrm>
              <a:off x="5968326" y="4422093"/>
              <a:ext cx="2447401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500" b="1" dirty="0">
                  <a:solidFill>
                    <a:schemeClr val="tx1"/>
                  </a:solidFill>
                </a:rPr>
                <a:t>Application</a:t>
              </a:r>
            </a:p>
            <a:p>
              <a:pPr algn="ctr"/>
              <a:r>
                <a:rPr kumimoji="1" lang="en-US" altLang="zh-CN" sz="1500" dirty="0">
                  <a:solidFill>
                    <a:schemeClr val="tx1"/>
                  </a:solidFill>
                </a:rPr>
                <a:t>generate the web page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66DB161-2560-75BC-352D-96E21BFA0E49}"/>
                </a:ext>
              </a:extLst>
            </p:cNvPr>
            <p:cNvSpPr/>
            <p:nvPr/>
          </p:nvSpPr>
          <p:spPr>
            <a:xfrm>
              <a:off x="6285367" y="5167536"/>
              <a:ext cx="171713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500" dirty="0">
                  <a:solidFill>
                    <a:srgbClr val="000000"/>
                  </a:solidFill>
                </a:rPr>
                <a:t>Application server</a:t>
              </a:r>
              <a:endParaRPr lang="zh-CN" altLang="en-US" sz="15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34E28B4-73B3-7941-89ED-BA4C52D09F16}"/>
              </a:ext>
            </a:extLst>
          </p:cNvPr>
          <p:cNvSpPr txBox="1"/>
          <p:nvPr/>
        </p:nvSpPr>
        <p:spPr>
          <a:xfrm>
            <a:off x="2828267" y="4147468"/>
            <a:ext cx="118550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Read() 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Write()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Etc. 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5CF2C9E4-AAF4-3FF3-13B3-EF75CAA4EC9D}"/>
              </a:ext>
            </a:extLst>
          </p:cNvPr>
          <p:cNvSpPr/>
          <p:nvPr/>
        </p:nvSpPr>
        <p:spPr>
          <a:xfrm>
            <a:off x="2440852" y="4151289"/>
            <a:ext cx="212784" cy="7558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E7BA067-264A-CCAC-7FBF-AE5ADA0189C5}"/>
              </a:ext>
            </a:extLst>
          </p:cNvPr>
          <p:cNvCxnSpPr/>
          <p:nvPr/>
        </p:nvCxnSpPr>
        <p:spPr>
          <a:xfrm>
            <a:off x="3245329" y="2644704"/>
            <a:ext cx="5256584" cy="0"/>
          </a:xfrm>
          <a:prstGeom prst="line">
            <a:avLst/>
          </a:prstGeom>
          <a:ln w="28575">
            <a:solidFill>
              <a:schemeClr val="tx1">
                <a:alpha val="35985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40405B1-E928-1712-7112-8B37267F2C31}"/>
              </a:ext>
            </a:extLst>
          </p:cNvPr>
          <p:cNvSpPr txBox="1"/>
          <p:nvPr/>
        </p:nvSpPr>
        <p:spPr>
          <a:xfrm>
            <a:off x="3421020" y="2233962"/>
            <a:ext cx="147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Read()</a:t>
            </a:r>
            <a:endParaRPr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8DA5D08-F082-D37E-4B4B-3E4B71F2D83F}"/>
              </a:ext>
            </a:extLst>
          </p:cNvPr>
          <p:cNvCxnSpPr>
            <a:stCxn id="24" idx="2"/>
          </p:cNvCxnSpPr>
          <p:nvPr/>
        </p:nvCxnSpPr>
        <p:spPr>
          <a:xfrm>
            <a:off x="4156095" y="2603294"/>
            <a:ext cx="735074" cy="1973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B66FCA9-CE90-4981-7AFD-5DDDB843C98E}"/>
              </a:ext>
            </a:extLst>
          </p:cNvPr>
          <p:cNvSpPr/>
          <p:nvPr/>
        </p:nvSpPr>
        <p:spPr>
          <a:xfrm>
            <a:off x="4963177" y="4463742"/>
            <a:ext cx="1872208" cy="3383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92CE5F-0BE8-85B8-F219-BBE08D251BCA}"/>
              </a:ext>
            </a:extLst>
          </p:cNvPr>
          <p:cNvSpPr txBox="1"/>
          <p:nvPr/>
        </p:nvSpPr>
        <p:spPr>
          <a:xfrm>
            <a:off x="5398615" y="4064524"/>
            <a:ext cx="147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Read()</a:t>
            </a:r>
            <a:endParaRPr lang="zh-CN" altLang="en-US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CFFEC8F-1459-8647-41E4-F8C678E6867A}"/>
              </a:ext>
            </a:extLst>
          </p:cNvPr>
          <p:cNvCxnSpPr>
            <a:cxnSpLocks/>
          </p:cNvCxnSpPr>
          <p:nvPr/>
        </p:nvCxnSpPr>
        <p:spPr>
          <a:xfrm flipV="1">
            <a:off x="6868764" y="2644704"/>
            <a:ext cx="730036" cy="1964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C127755-3E39-646E-9FB5-273469F10DBE}"/>
              </a:ext>
            </a:extLst>
          </p:cNvPr>
          <p:cNvSpPr txBox="1"/>
          <p:nvPr/>
        </p:nvSpPr>
        <p:spPr>
          <a:xfrm>
            <a:off x="7052557" y="2233962"/>
            <a:ext cx="147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Done()</a:t>
            </a:r>
            <a:endParaRPr lang="zh-CN" altLang="en-US" dirty="0"/>
          </a:p>
        </p:txBody>
      </p:sp>
      <p:sp>
        <p:nvSpPr>
          <p:cNvPr id="32" name="云形 31">
            <a:extLst>
              <a:ext uri="{FF2B5EF4-FFF2-40B4-BE49-F238E27FC236}">
                <a16:creationId xmlns:a16="http://schemas.microsoft.com/office/drawing/2014/main" id="{4C501D02-9F4C-1E85-91A7-8DE8BC951D2A}"/>
              </a:ext>
            </a:extLst>
          </p:cNvPr>
          <p:cNvSpPr/>
          <p:nvPr/>
        </p:nvSpPr>
        <p:spPr>
          <a:xfrm>
            <a:off x="4198270" y="2930694"/>
            <a:ext cx="3600400" cy="1055192"/>
          </a:xfrm>
          <a:prstGeom prst="cloud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BE4B41-CA7D-71C7-3C86-BF100A46DCB5}"/>
              </a:ext>
            </a:extLst>
          </p:cNvPr>
          <p:cNvSpPr txBox="1"/>
          <p:nvPr/>
        </p:nvSpPr>
        <p:spPr>
          <a:xfrm>
            <a:off x="5355345" y="3273624"/>
            <a:ext cx="147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Read()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50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C5FC-0016-3248-9685-F7142BD3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RPC vs. </a:t>
            </a:r>
            <a:r>
              <a:rPr lang="en-US" altLang="zh-CN" dirty="0">
                <a:solidFill>
                  <a:srgbClr val="0432FF"/>
                </a:solidFill>
              </a:rPr>
              <a:t>Sockets API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0FB950-ABFB-DA4F-BBEC-598C1C91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/>
          <a:lstStyle/>
          <a:p>
            <a:r>
              <a:rPr kumimoji="1" lang="en-US" altLang="zh-CN" b="0" dirty="0"/>
              <a:t>The sockets interface forces a read/write mechanism </a:t>
            </a:r>
          </a:p>
          <a:p>
            <a:pPr lvl="1"/>
            <a:r>
              <a:rPr kumimoji="1" lang="en-US" altLang="zh-CN" dirty="0"/>
              <a:t>r</a:t>
            </a:r>
            <a:r>
              <a:rPr kumimoji="1" lang="en-US" altLang="zh-CN" b="0" dirty="0"/>
              <a:t>ead(), write(), </a:t>
            </a:r>
            <a:r>
              <a:rPr kumimoji="1" lang="en-US" altLang="zh-CN" b="0" dirty="0" err="1"/>
              <a:t>sendmsg</a:t>
            </a:r>
            <a:r>
              <a:rPr kumimoji="1" lang="en-US" altLang="zh-CN" dirty="0"/>
              <a:t>(), etc.</a:t>
            </a:r>
            <a:endParaRPr kumimoji="1" lang="en-US" altLang="zh-CN" b="0" dirty="0"/>
          </a:p>
          <a:p>
            <a:r>
              <a:rPr kumimoji="1" lang="en-US" altLang="zh-CN" b="0" dirty="0"/>
              <a:t>Programming is often easier with a functional interface </a:t>
            </a:r>
          </a:p>
          <a:p>
            <a:pPr lvl="1"/>
            <a:r>
              <a:rPr kumimoji="1" lang="en-US" altLang="zh-CN" dirty="0"/>
              <a:t>To make </a:t>
            </a:r>
            <a:r>
              <a:rPr kumimoji="1" lang="en-US" altLang="zh-CN" b="1" dirty="0">
                <a:solidFill>
                  <a:srgbClr val="C00000"/>
                </a:solidFill>
              </a:rPr>
              <a:t>distributed</a:t>
            </a:r>
            <a:r>
              <a:rPr kumimoji="1" lang="en-US" altLang="zh-CN" dirty="0"/>
              <a:t> computing look more like </a:t>
            </a:r>
            <a:r>
              <a:rPr kumimoji="1" lang="en-US" altLang="zh-CN" b="1" dirty="0">
                <a:solidFill>
                  <a:srgbClr val="C00000"/>
                </a:solidFill>
              </a:rPr>
              <a:t>centralized</a:t>
            </a:r>
            <a:r>
              <a:rPr kumimoji="1" lang="en-US" altLang="zh-CN" dirty="0"/>
              <a:t> computing </a:t>
            </a:r>
          </a:p>
          <a:p>
            <a:pPr marL="74250" lvl="1" indent="0">
              <a:buNone/>
            </a:pPr>
            <a:endParaRPr kumimoji="1" lang="en-US" altLang="zh-CN" dirty="0"/>
          </a:p>
          <a:p>
            <a:pPr marL="74250" lvl="1" indent="0">
              <a:buNone/>
            </a:pPr>
            <a:r>
              <a:rPr kumimoji="1" lang="en-US" altLang="zh-CN" b="1" dirty="0"/>
              <a:t>Goal of RPC:</a:t>
            </a:r>
          </a:p>
          <a:p>
            <a:pPr lvl="1"/>
            <a:r>
              <a:rPr kumimoji="1" lang="en-US" altLang="zh-CN" dirty="0"/>
              <a:t>It should appear to the programmer that a normal call is taking place </a:t>
            </a:r>
          </a:p>
          <a:p>
            <a:r>
              <a:rPr kumimoji="1" lang="en-US" altLang="zh-CN" dirty="0"/>
              <a:t>Idea: build the RPC atop of the socket interface </a:t>
            </a:r>
          </a:p>
          <a:p>
            <a:pPr lvl="1"/>
            <a:r>
              <a:rPr kumimoji="1" lang="en-US" altLang="zh-CN" dirty="0"/>
              <a:t>Hide the construction of messages and remote invocation logic from the developers 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8971D-6C5D-8349-B2BE-37A2BEB9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7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3612B-1185-544B-A614-FA66E9DA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RPC: Remote Procedure Call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49AC9-5ABA-E644-AFFE-4C8984FC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b="0" dirty="0"/>
              <a:t>Allow a procedure to execute in another address space without coding the details for the remote interaction</a:t>
            </a:r>
          </a:p>
          <a:p>
            <a:r>
              <a:rPr kumimoji="1" lang="en-US" altLang="zh-CN" b="0" dirty="0"/>
              <a:t>RPC History</a:t>
            </a:r>
          </a:p>
          <a:p>
            <a:pPr lvl="1"/>
            <a:r>
              <a:rPr kumimoji="1" lang="en-US" altLang="zh-CN" dirty="0"/>
              <a:t>Idea goes back in 1976</a:t>
            </a:r>
          </a:p>
          <a:p>
            <a:pPr lvl="1"/>
            <a:r>
              <a:rPr kumimoji="1" lang="en-US" altLang="zh-CN" dirty="0"/>
              <a:t>Sun's RPC: first popular implementation on Unix</a:t>
            </a:r>
          </a:p>
          <a:p>
            <a:pPr lvl="2"/>
            <a:r>
              <a:rPr kumimoji="1" lang="en-US" altLang="zh-CN" sz="1800" dirty="0"/>
              <a:t>Used as the basis for NFS</a:t>
            </a:r>
          </a:p>
          <a:p>
            <a:pPr lvl="1"/>
            <a:r>
              <a:rPr kumimoji="1" lang="en-US" altLang="zh-CN" sz="1600" b="0" dirty="0">
                <a:ea typeface="MS PGothic" charset="0"/>
              </a:rPr>
              <a:t>Many modern RPC frameworks:</a:t>
            </a:r>
            <a:r>
              <a:rPr kumimoji="1" lang="zh-CN" altLang="en-US" sz="1600" b="0" dirty="0">
                <a:ea typeface="MS PGothic" charset="0"/>
              </a:rPr>
              <a:t> </a:t>
            </a:r>
            <a:r>
              <a:rPr kumimoji="1" lang="en-US" altLang="zh-CN" sz="1600" b="0" dirty="0" err="1">
                <a:ea typeface="MS PGothic" charset="0"/>
              </a:rPr>
              <a:t>gRPC</a:t>
            </a:r>
            <a:r>
              <a:rPr kumimoji="1" lang="en-US" altLang="zh-CN" sz="1600" dirty="0">
                <a:ea typeface="MS PGothic" charset="0"/>
              </a:rPr>
              <a:t>,</a:t>
            </a:r>
            <a:r>
              <a:rPr kumimoji="1" lang="zh-CN" altLang="en-US" sz="1600" dirty="0">
                <a:ea typeface="MS PGothic" charset="0"/>
              </a:rPr>
              <a:t> </a:t>
            </a:r>
            <a:r>
              <a:rPr kumimoji="1" lang="en-US" altLang="zh-CN" sz="1600" b="0" dirty="0" err="1">
                <a:ea typeface="MS PGothic" charset="0"/>
              </a:rPr>
              <a:t>bRPC</a:t>
            </a:r>
            <a:r>
              <a:rPr kumimoji="1" lang="en-US" altLang="zh-CN" sz="1600" dirty="0">
                <a:ea typeface="MS PGothic" charset="0"/>
              </a:rPr>
              <a:t>,</a:t>
            </a:r>
            <a:r>
              <a:rPr kumimoji="1" lang="zh-CN" altLang="en-US" sz="1600" dirty="0">
                <a:ea typeface="MS PGothic" charset="0"/>
              </a:rPr>
              <a:t> </a:t>
            </a:r>
            <a:r>
              <a:rPr kumimoji="1" lang="en-US" altLang="zh-CN" sz="1600" b="0" dirty="0">
                <a:ea typeface="MS PGothic" charset="0"/>
              </a:rPr>
              <a:t>etc.</a:t>
            </a:r>
          </a:p>
          <a:p>
            <a:pPr lvl="1"/>
            <a:r>
              <a:rPr kumimoji="1" lang="en-US" altLang="zh-CN" sz="1600" b="1" dirty="0"/>
              <a:t>RMI</a:t>
            </a:r>
            <a:r>
              <a:rPr kumimoji="1" lang="en-US" altLang="zh-CN" sz="1600" b="0" dirty="0"/>
              <a:t> (Remote Method Invocation)</a:t>
            </a:r>
          </a:p>
          <a:p>
            <a:pPr lvl="2"/>
            <a:r>
              <a:rPr kumimoji="1" lang="en-US" altLang="zh-CN" sz="1600" dirty="0"/>
              <a:t>Object-oriented version of RPC, e.g. in Java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5E770-9EC7-1745-A02E-EEA051FF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1026" name="Picture 2" descr="gRPC">
            <a:extLst>
              <a:ext uri="{FF2B5EF4-FFF2-40B4-BE49-F238E27FC236}">
                <a16:creationId xmlns:a16="http://schemas.microsoft.com/office/drawing/2014/main" id="{DB1F29DD-0AA0-A249-9992-2C984FAE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371" y="2507444"/>
            <a:ext cx="150018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B8B2279-994A-F441-952A-88500345B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65" y="3592353"/>
            <a:ext cx="1593601" cy="159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n Microsystems - Wikipedia">
            <a:extLst>
              <a:ext uri="{FF2B5EF4-FFF2-40B4-BE49-F238E27FC236}">
                <a16:creationId xmlns:a16="http://schemas.microsoft.com/office/drawing/2014/main" id="{780FA23C-F697-964A-8A2D-AE8A72996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06" y="2010701"/>
            <a:ext cx="1495117" cy="6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50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39499</TotalTime>
  <Words>4132</Words>
  <Application>Microsoft Macintosh PowerPoint</Application>
  <PresentationFormat>全屏显示(16:10)</PresentationFormat>
  <Paragraphs>836</Paragraphs>
  <Slides>66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DengXian</vt:lpstr>
      <vt:lpstr>微软雅黑</vt:lpstr>
      <vt:lpstr>CourierNewPS</vt:lpstr>
      <vt:lpstr>UbuntuMono</vt:lpstr>
      <vt:lpstr>Arial</vt:lpstr>
      <vt:lpstr>Calibri</vt:lpstr>
      <vt:lpstr>Consolas</vt:lpstr>
      <vt:lpstr>Courier New</vt:lpstr>
      <vt:lpstr>CourierNewPSMT</vt:lpstr>
      <vt:lpstr>Eras Medium ITC</vt:lpstr>
      <vt:lpstr>Menlo-Regular</vt:lpstr>
      <vt:lpstr>1_Office 主题​​</vt:lpstr>
      <vt:lpstr>Remote Procedure Call</vt:lpstr>
      <vt:lpstr>Distributed system that support large-scale websites</vt:lpstr>
      <vt:lpstr>Example: extend a single-node filesystem to a distributed one</vt:lpstr>
      <vt:lpstr>Recall: The architecture of LAMP cannot scale!</vt:lpstr>
      <vt:lpstr>Step #1 for scalability: disaggregating application &amp; data </vt:lpstr>
      <vt:lpstr>PowerPoint 演示文稿</vt:lpstr>
      <vt:lpstr>filesystem + RPC, a form of distributed filesystem</vt:lpstr>
      <vt:lpstr>RPC vs. Sockets API </vt:lpstr>
      <vt:lpstr>RPC: Remote Procedure Call</vt:lpstr>
      <vt:lpstr>Example of RPC</vt:lpstr>
      <vt:lpstr>Call GET_TIME in a single machine case</vt:lpstr>
      <vt:lpstr>Single-machine call vs. distributed call（RPC）</vt:lpstr>
      <vt:lpstr>Handwritten code: client</vt:lpstr>
      <vt:lpstr>Handwritten code: server</vt:lpstr>
      <vt:lpstr>RPC simplifies the implementation of remote calls</vt:lpstr>
      <vt:lpstr>RPC: a complete calling process</vt:lpstr>
      <vt:lpstr>RPC stub</vt:lpstr>
      <vt:lpstr>Client Program using RPC</vt:lpstr>
      <vt:lpstr>Server Program using RPC</vt:lpstr>
      <vt:lpstr>Question: what is inside a message?</vt:lpstr>
      <vt:lpstr>Question: what is inside a message?</vt:lpstr>
      <vt:lpstr>RPC request message</vt:lpstr>
      <vt:lpstr>RPC reply message</vt:lpstr>
      <vt:lpstr>Binding: find the server</vt:lpstr>
      <vt:lpstr>PowerPoint 演示文稿</vt:lpstr>
      <vt:lpstr>Parameter passing </vt:lpstr>
      <vt:lpstr>Parameter passing is challenging across machines</vt:lpstr>
      <vt:lpstr>Parameter passing is more challenging</vt:lpstr>
      <vt:lpstr>Representing data: encoding </vt:lpstr>
      <vt:lpstr>Why not using language-specific formats? </vt:lpstr>
      <vt:lpstr>System requirements for encoding/decoding </vt:lpstr>
      <vt:lpstr>Standardized encoding: JSON, XML &amp; etc.</vt:lpstr>
      <vt:lpstr>Standardized encoding: JSON, XML &amp; etc.</vt:lpstr>
      <vt:lpstr>Standardized encoding: JSON, XML &amp; etc</vt:lpstr>
      <vt:lpstr>Binary formats</vt:lpstr>
      <vt:lpstr>Binary formats: schema </vt:lpstr>
      <vt:lpstr>The BinaryProtocol of Thrift  </vt:lpstr>
      <vt:lpstr>Being more compact: Thrift CompactProtocol </vt:lpstr>
      <vt:lpstr>Being more compact: Thrift CompactProtocol </vt:lpstr>
      <vt:lpstr>Schema simplifies supporting compatibility </vt:lpstr>
      <vt:lpstr>Short summary of parameter passing in RPC</vt:lpstr>
      <vt:lpstr>Automatic stub generation</vt:lpstr>
      <vt:lpstr>Transport protocol of RPC</vt:lpstr>
      <vt:lpstr>Short summary of encoding &amp; decoding data for RPC </vt:lpstr>
      <vt:lpstr>Short summary of encoding &amp; decoding data for RPC </vt:lpstr>
      <vt:lpstr>Short summary: RPC so far </vt:lpstr>
      <vt:lpstr>PowerPoint 演示文稿</vt:lpstr>
      <vt:lpstr>When RPC meets failures</vt:lpstr>
      <vt:lpstr>When RPC meets failures</vt:lpstr>
      <vt:lpstr>When RPC meets failures</vt:lpstr>
      <vt:lpstr>When RPC meets failures</vt:lpstr>
      <vt:lpstr>RPC != PC</vt:lpstr>
      <vt:lpstr>When RPC meets failures</vt:lpstr>
      <vt:lpstr>RPC semantic</vt:lpstr>
      <vt:lpstr>RPC semantic</vt:lpstr>
      <vt:lpstr>Cases of idempotence</vt:lpstr>
      <vt:lpstr>Idempotence in RPC</vt:lpstr>
      <vt:lpstr>Idempotence in RPC</vt:lpstr>
      <vt:lpstr>Idempotence in RPC</vt:lpstr>
      <vt:lpstr>Idempotence in RPC</vt:lpstr>
      <vt:lpstr>RPC semantic</vt:lpstr>
      <vt:lpstr>Ideal RPC Semantics: exactly-once</vt:lpstr>
      <vt:lpstr>Idempotence in RPC</vt:lpstr>
      <vt:lpstr>Ideal RPC Semantics: exactly-once</vt:lpstr>
      <vt:lpstr>Put it all together: RPC system components</vt:lpstr>
      <vt:lpstr>Put it all together: RPC system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1628</cp:revision>
  <cp:lastPrinted>2020-03-02T13:38:09Z</cp:lastPrinted>
  <dcterms:created xsi:type="dcterms:W3CDTF">2017-11-24T09:35:45Z</dcterms:created>
  <dcterms:modified xsi:type="dcterms:W3CDTF">2024-10-07T23:50:11Z</dcterms:modified>
</cp:coreProperties>
</file>