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4"/>
  </p:notesMasterIdLst>
  <p:handoutMasterIdLst>
    <p:handoutMasterId r:id="rId85"/>
  </p:handoutMasterIdLst>
  <p:sldIdLst>
    <p:sldId id="2241" r:id="rId2"/>
    <p:sldId id="2268" r:id="rId3"/>
    <p:sldId id="2416" r:id="rId4"/>
    <p:sldId id="2472" r:id="rId5"/>
    <p:sldId id="2426" r:id="rId6"/>
    <p:sldId id="2558" r:id="rId7"/>
    <p:sldId id="2468" r:id="rId8"/>
    <p:sldId id="2473" r:id="rId9"/>
    <p:sldId id="2247" r:id="rId10"/>
    <p:sldId id="2429" r:id="rId11"/>
    <p:sldId id="2471" r:id="rId12"/>
    <p:sldId id="2474" r:id="rId13"/>
    <p:sldId id="2476" r:id="rId14"/>
    <p:sldId id="2532" r:id="rId15"/>
    <p:sldId id="2493" r:id="rId16"/>
    <p:sldId id="2549" r:id="rId17"/>
    <p:sldId id="2437" r:id="rId18"/>
    <p:sldId id="2495" r:id="rId19"/>
    <p:sldId id="2492" r:id="rId20"/>
    <p:sldId id="2496" r:id="rId21"/>
    <p:sldId id="325" r:id="rId22"/>
    <p:sldId id="2550" r:id="rId23"/>
    <p:sldId id="2551" r:id="rId24"/>
    <p:sldId id="2552" r:id="rId25"/>
    <p:sldId id="294" r:id="rId26"/>
    <p:sldId id="2553" r:id="rId27"/>
    <p:sldId id="2554" r:id="rId28"/>
    <p:sldId id="322" r:id="rId29"/>
    <p:sldId id="2555" r:id="rId30"/>
    <p:sldId id="2556" r:id="rId31"/>
    <p:sldId id="313" r:id="rId32"/>
    <p:sldId id="323" r:id="rId33"/>
    <p:sldId id="2557" r:id="rId34"/>
    <p:sldId id="2499" r:id="rId35"/>
    <p:sldId id="299" r:id="rId36"/>
    <p:sldId id="298" r:id="rId37"/>
    <p:sldId id="2500" r:id="rId38"/>
    <p:sldId id="2501" r:id="rId39"/>
    <p:sldId id="2503" r:id="rId40"/>
    <p:sldId id="320" r:id="rId41"/>
    <p:sldId id="2533" r:id="rId42"/>
    <p:sldId id="2545" r:id="rId43"/>
    <p:sldId id="2534" r:id="rId44"/>
    <p:sldId id="2538" r:id="rId45"/>
    <p:sldId id="2535" r:id="rId46"/>
    <p:sldId id="2536" r:id="rId47"/>
    <p:sldId id="2438" r:id="rId48"/>
    <p:sldId id="2537" r:id="rId49"/>
    <p:sldId id="2442" r:id="rId50"/>
    <p:sldId id="2539" r:id="rId51"/>
    <p:sldId id="2444" r:id="rId52"/>
    <p:sldId id="2560" r:id="rId53"/>
    <p:sldId id="2540" r:id="rId54"/>
    <p:sldId id="2548" r:id="rId55"/>
    <p:sldId id="2544" r:id="rId56"/>
    <p:sldId id="2505" r:id="rId57"/>
    <p:sldId id="2507" r:id="rId58"/>
    <p:sldId id="2508" r:id="rId59"/>
    <p:sldId id="2504" r:id="rId60"/>
    <p:sldId id="2509" r:id="rId61"/>
    <p:sldId id="2510" r:id="rId62"/>
    <p:sldId id="2511" r:id="rId63"/>
    <p:sldId id="2512" r:id="rId64"/>
    <p:sldId id="2514" r:id="rId65"/>
    <p:sldId id="2547" r:id="rId66"/>
    <p:sldId id="2517" r:id="rId67"/>
    <p:sldId id="2516" r:id="rId68"/>
    <p:sldId id="2518" r:id="rId69"/>
    <p:sldId id="2559" r:id="rId70"/>
    <p:sldId id="2519" r:id="rId71"/>
    <p:sldId id="2520" r:id="rId72"/>
    <p:sldId id="2521" r:id="rId73"/>
    <p:sldId id="2522" r:id="rId74"/>
    <p:sldId id="2523" r:id="rId75"/>
    <p:sldId id="2546" r:id="rId76"/>
    <p:sldId id="2527" r:id="rId77"/>
    <p:sldId id="2528" r:id="rId78"/>
    <p:sldId id="2529" r:id="rId79"/>
    <p:sldId id="2530" r:id="rId80"/>
    <p:sldId id="2524" r:id="rId81"/>
    <p:sldId id="2526" r:id="rId82"/>
    <p:sldId id="2525" r:id="rId8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7"/>
    <a:srgbClr val="0432FF"/>
    <a:srgbClr val="BE384B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24338-A026-1443-AE16-2416D8A7CF21}" v="889" dt="2024-10-10T05:41:06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46" autoAdjust="0"/>
    <p:restoredTop sz="79784" autoAdjust="0"/>
  </p:normalViewPr>
  <p:slideViewPr>
    <p:cSldViewPr>
      <p:cViewPr varScale="1">
        <p:scale>
          <a:sx n="87" d="100"/>
          <a:sy n="87" d="100"/>
        </p:scale>
        <p:origin x="192" y="664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E3424338-A026-1443-AE16-2416D8A7CF21}"/>
    <pc:docChg chg="undo custSel addSld delSld modSld sldOrd">
      <pc:chgData name="星达 魏" userId="ca17b13798aa44f7" providerId="LiveId" clId="{E3424338-A026-1443-AE16-2416D8A7CF21}" dt="2024-10-10T05:41:06.039" v="1384"/>
      <pc:docMkLst>
        <pc:docMk/>
      </pc:docMkLst>
      <pc:sldChg chg="modSp">
        <pc:chgData name="星达 魏" userId="ca17b13798aa44f7" providerId="LiveId" clId="{E3424338-A026-1443-AE16-2416D8A7CF21}" dt="2024-10-10T00:47:59.252" v="192" actId="20577"/>
        <pc:sldMkLst>
          <pc:docMk/>
          <pc:sldMk cId="608534224" sldId="294"/>
        </pc:sldMkLst>
        <pc:spChg chg="mod">
          <ac:chgData name="星达 魏" userId="ca17b13798aa44f7" providerId="LiveId" clId="{E3424338-A026-1443-AE16-2416D8A7CF21}" dt="2024-10-10T00:47:59.252" v="192" actId="20577"/>
          <ac:spMkLst>
            <pc:docMk/>
            <pc:sldMk cId="608534224" sldId="294"/>
            <ac:spMk id="3" creationId="{69220784-4DC4-387A-9CE2-19B9A223112E}"/>
          </ac:spMkLst>
        </pc:spChg>
      </pc:sldChg>
      <pc:sldChg chg="modSp mod">
        <pc:chgData name="星达 魏" userId="ca17b13798aa44f7" providerId="LiveId" clId="{E3424338-A026-1443-AE16-2416D8A7CF21}" dt="2024-10-10T01:31:48.966" v="675" actId="20577"/>
        <pc:sldMkLst>
          <pc:docMk/>
          <pc:sldMk cId="1217140800" sldId="298"/>
        </pc:sldMkLst>
        <pc:spChg chg="mod">
          <ac:chgData name="星达 魏" userId="ca17b13798aa44f7" providerId="LiveId" clId="{E3424338-A026-1443-AE16-2416D8A7CF21}" dt="2024-10-10T01:31:48.966" v="675" actId="20577"/>
          <ac:spMkLst>
            <pc:docMk/>
            <pc:sldMk cId="1217140800" sldId="298"/>
            <ac:spMk id="14339" creationId="{00000000-0000-0000-0000-000000000000}"/>
          </ac:spMkLst>
        </pc:spChg>
      </pc:sldChg>
      <pc:sldChg chg="delSp modSp mod ord">
        <pc:chgData name="星达 魏" userId="ca17b13798aa44f7" providerId="LiveId" clId="{E3424338-A026-1443-AE16-2416D8A7CF21}" dt="2024-10-10T01:24:01.760" v="637" actId="478"/>
        <pc:sldMkLst>
          <pc:docMk/>
          <pc:sldMk cId="2648995352" sldId="299"/>
        </pc:sldMkLst>
        <pc:spChg chg="del">
          <ac:chgData name="星达 魏" userId="ca17b13798aa44f7" providerId="LiveId" clId="{E3424338-A026-1443-AE16-2416D8A7CF21}" dt="2024-10-10T01:24:00.182" v="636" actId="478"/>
          <ac:spMkLst>
            <pc:docMk/>
            <pc:sldMk cId="2648995352" sldId="299"/>
            <ac:spMk id="2" creationId="{00000000-0000-0000-0000-000000000000}"/>
          </ac:spMkLst>
        </pc:spChg>
        <pc:spChg chg="del">
          <ac:chgData name="星达 魏" userId="ca17b13798aa44f7" providerId="LiveId" clId="{E3424338-A026-1443-AE16-2416D8A7CF21}" dt="2024-10-10T01:24:01.760" v="637" actId="478"/>
          <ac:spMkLst>
            <pc:docMk/>
            <pc:sldMk cId="2648995352" sldId="299"/>
            <ac:spMk id="6" creationId="{00000000-0000-0000-0000-000000000000}"/>
          </ac:spMkLst>
        </pc:spChg>
        <pc:spChg chg="mod">
          <ac:chgData name="星达 魏" userId="ca17b13798aa44f7" providerId="LiveId" clId="{E3424338-A026-1443-AE16-2416D8A7CF21}" dt="2024-10-10T01:23:30.342" v="635"/>
          <ac:spMkLst>
            <pc:docMk/>
            <pc:sldMk cId="2648995352" sldId="299"/>
            <ac:spMk id="15362" creationId="{00000000-0000-0000-0000-000000000000}"/>
          </ac:spMkLst>
        </pc:spChg>
      </pc:sldChg>
      <pc:sldChg chg="modSp mod">
        <pc:chgData name="星达 魏" userId="ca17b13798aa44f7" providerId="LiveId" clId="{E3424338-A026-1443-AE16-2416D8A7CF21}" dt="2024-10-10T00:58:20.733" v="611" actId="20577"/>
        <pc:sldMkLst>
          <pc:docMk/>
          <pc:sldMk cId="3563610890" sldId="323"/>
        </pc:sldMkLst>
        <pc:spChg chg="mod">
          <ac:chgData name="星达 魏" userId="ca17b13798aa44f7" providerId="LiveId" clId="{E3424338-A026-1443-AE16-2416D8A7CF21}" dt="2024-10-10T00:58:20.733" v="611" actId="20577"/>
          <ac:spMkLst>
            <pc:docMk/>
            <pc:sldMk cId="3563610890" sldId="323"/>
            <ac:spMk id="3" creationId="{931BC09D-8AD4-3683-85B0-D9C51503E840}"/>
          </ac:spMkLst>
        </pc:spChg>
      </pc:sldChg>
      <pc:sldChg chg="delSp mod">
        <pc:chgData name="星达 魏" userId="ca17b13798aa44f7" providerId="LiveId" clId="{E3424338-A026-1443-AE16-2416D8A7CF21}" dt="2024-10-10T00:39:14.706" v="60" actId="478"/>
        <pc:sldMkLst>
          <pc:docMk/>
          <pc:sldMk cId="3179431933" sldId="325"/>
        </pc:sldMkLst>
        <pc:spChg chg="del">
          <ac:chgData name="星达 魏" userId="ca17b13798aa44f7" providerId="LiveId" clId="{E3424338-A026-1443-AE16-2416D8A7CF21}" dt="2024-10-10T00:39:14.706" v="60" actId="478"/>
          <ac:spMkLst>
            <pc:docMk/>
            <pc:sldMk cId="3179431933" sldId="325"/>
            <ac:spMk id="7" creationId="{00000000-0000-0000-0000-000000000000}"/>
          </ac:spMkLst>
        </pc:spChg>
      </pc:sldChg>
      <pc:sldChg chg="addSp modSp mod">
        <pc:chgData name="星达 魏" userId="ca17b13798aa44f7" providerId="LiveId" clId="{E3424338-A026-1443-AE16-2416D8A7CF21}" dt="2024-10-10T00:34:59.897" v="29" actId="20577"/>
        <pc:sldMkLst>
          <pc:docMk/>
          <pc:sldMk cId="3177029414" sldId="2437"/>
        </pc:sldMkLst>
        <pc:spChg chg="mod">
          <ac:chgData name="星达 魏" userId="ca17b13798aa44f7" providerId="LiveId" clId="{E3424338-A026-1443-AE16-2416D8A7CF21}" dt="2024-10-10T00:34:59.897" v="29" actId="20577"/>
          <ac:spMkLst>
            <pc:docMk/>
            <pc:sldMk cId="3177029414" sldId="2437"/>
            <ac:spMk id="3" creationId="{AE05EF97-FBDF-A14B-920F-8813BBE8F8FE}"/>
          </ac:spMkLst>
        </pc:spChg>
        <pc:spChg chg="add mod">
          <ac:chgData name="星达 魏" userId="ca17b13798aa44f7" providerId="LiveId" clId="{E3424338-A026-1443-AE16-2416D8A7CF21}" dt="2024-10-10T00:34:36.169" v="26" actId="113"/>
          <ac:spMkLst>
            <pc:docMk/>
            <pc:sldMk cId="3177029414" sldId="2437"/>
            <ac:spMk id="6" creationId="{217C601E-8271-FA40-B5CF-6478BB97D65A}"/>
          </ac:spMkLst>
        </pc:spChg>
        <pc:spChg chg="add mod">
          <ac:chgData name="星达 魏" userId="ca17b13798aa44f7" providerId="LiveId" clId="{E3424338-A026-1443-AE16-2416D8A7CF21}" dt="2024-10-10T00:34:51.997" v="28" actId="692"/>
          <ac:spMkLst>
            <pc:docMk/>
            <pc:sldMk cId="3177029414" sldId="2437"/>
            <ac:spMk id="7" creationId="{C29AAB4D-68FC-9A1F-322D-509B2151798E}"/>
          </ac:spMkLst>
        </pc:spChg>
      </pc:sldChg>
      <pc:sldChg chg="ord">
        <pc:chgData name="星达 魏" userId="ca17b13798aa44f7" providerId="LiveId" clId="{E3424338-A026-1443-AE16-2416D8A7CF21}" dt="2024-10-10T00:37:04.518" v="33" actId="20578"/>
        <pc:sldMkLst>
          <pc:docMk/>
          <pc:sldMk cId="2289455422" sldId="2492"/>
        </pc:sldMkLst>
      </pc:sldChg>
      <pc:sldChg chg="modSp mod">
        <pc:chgData name="星达 魏" userId="ca17b13798aa44f7" providerId="LiveId" clId="{E3424338-A026-1443-AE16-2416D8A7CF21}" dt="2024-10-10T00:38:43.382" v="59" actId="14100"/>
        <pc:sldMkLst>
          <pc:docMk/>
          <pc:sldMk cId="201042195" sldId="2496"/>
        </pc:sldMkLst>
        <pc:spChg chg="mod">
          <ac:chgData name="星达 魏" userId="ca17b13798aa44f7" providerId="LiveId" clId="{E3424338-A026-1443-AE16-2416D8A7CF21}" dt="2024-10-10T00:36:45.841" v="31" actId="20577"/>
          <ac:spMkLst>
            <pc:docMk/>
            <pc:sldMk cId="201042195" sldId="2496"/>
            <ac:spMk id="3" creationId="{7226712C-38DB-DD47-B0E5-A90EE31C78C2}"/>
          </ac:spMkLst>
        </pc:spChg>
        <pc:spChg chg="mod">
          <ac:chgData name="星达 魏" userId="ca17b13798aa44f7" providerId="LiveId" clId="{E3424338-A026-1443-AE16-2416D8A7CF21}" dt="2024-10-10T00:38:43.382" v="59" actId="14100"/>
          <ac:spMkLst>
            <pc:docMk/>
            <pc:sldMk cId="201042195" sldId="2496"/>
            <ac:spMk id="6" creationId="{7E3130E3-CAF5-1F46-859B-49895307C1DC}"/>
          </ac:spMkLst>
        </pc:spChg>
        <pc:spChg chg="mod">
          <ac:chgData name="星达 魏" userId="ca17b13798aa44f7" providerId="LiveId" clId="{E3424338-A026-1443-AE16-2416D8A7CF21}" dt="2024-10-10T00:36:42.889" v="30" actId="1076"/>
          <ac:spMkLst>
            <pc:docMk/>
            <pc:sldMk cId="201042195" sldId="2496"/>
            <ac:spMk id="7" creationId="{42059147-BFD0-B351-FF4D-38474F773B89}"/>
          </ac:spMkLst>
        </pc:spChg>
      </pc:sldChg>
      <pc:sldChg chg="modSp mod">
        <pc:chgData name="星达 魏" userId="ca17b13798aa44f7" providerId="LiveId" clId="{E3424338-A026-1443-AE16-2416D8A7CF21}" dt="2024-10-10T00:59:02.989" v="633" actId="1076"/>
        <pc:sldMkLst>
          <pc:docMk/>
          <pc:sldMk cId="2493499436" sldId="2499"/>
        </pc:sldMkLst>
        <pc:spChg chg="mod">
          <ac:chgData name="星达 魏" userId="ca17b13798aa44f7" providerId="LiveId" clId="{E3424338-A026-1443-AE16-2416D8A7CF21}" dt="2024-10-10T00:58:52.021" v="632" actId="20577"/>
          <ac:spMkLst>
            <pc:docMk/>
            <pc:sldMk cId="2493499436" sldId="2499"/>
            <ac:spMk id="3" creationId="{9CBFCD73-73C3-C64A-971E-7867588C49D8}"/>
          </ac:spMkLst>
        </pc:spChg>
        <pc:spChg chg="mod">
          <ac:chgData name="星达 魏" userId="ca17b13798aa44f7" providerId="LiveId" clId="{E3424338-A026-1443-AE16-2416D8A7CF21}" dt="2024-10-10T00:59:02.989" v="633" actId="1076"/>
          <ac:spMkLst>
            <pc:docMk/>
            <pc:sldMk cId="2493499436" sldId="2499"/>
            <ac:spMk id="6" creationId="{E6148756-F0A5-A5BB-BB89-F96367AD3141}"/>
          </ac:spMkLst>
        </pc:spChg>
      </pc:sldChg>
      <pc:sldChg chg="modSp add del mod">
        <pc:chgData name="星达 魏" userId="ca17b13798aa44f7" providerId="LiveId" clId="{E3424338-A026-1443-AE16-2416D8A7CF21}" dt="2024-10-10T01:36:16.646" v="834" actId="27636"/>
        <pc:sldMkLst>
          <pc:docMk/>
          <pc:sldMk cId="6761369" sldId="2500"/>
        </pc:sldMkLst>
        <pc:spChg chg="mod">
          <ac:chgData name="星达 魏" userId="ca17b13798aa44f7" providerId="LiveId" clId="{E3424338-A026-1443-AE16-2416D8A7CF21}" dt="2024-10-10T01:34:59.898" v="779" actId="20577"/>
          <ac:spMkLst>
            <pc:docMk/>
            <pc:sldMk cId="6761369" sldId="2500"/>
            <ac:spMk id="2" creationId="{744D08AF-C355-E348-B33A-CD0344B7A218}"/>
          </ac:spMkLst>
        </pc:spChg>
        <pc:spChg chg="mod">
          <ac:chgData name="星达 魏" userId="ca17b13798aa44f7" providerId="LiveId" clId="{E3424338-A026-1443-AE16-2416D8A7CF21}" dt="2024-10-10T01:36:16.646" v="834" actId="27636"/>
          <ac:spMkLst>
            <pc:docMk/>
            <pc:sldMk cId="6761369" sldId="2500"/>
            <ac:spMk id="3" creationId="{379D2725-CB55-3D45-AF15-F38FD1C712D1}"/>
          </ac:spMkLst>
        </pc:spChg>
        <pc:spChg chg="mod">
          <ac:chgData name="星达 魏" userId="ca17b13798aa44f7" providerId="LiveId" clId="{E3424338-A026-1443-AE16-2416D8A7CF21}" dt="2024-10-10T01:35:02.796" v="780" actId="1076"/>
          <ac:spMkLst>
            <pc:docMk/>
            <pc:sldMk cId="6761369" sldId="2500"/>
            <ac:spMk id="5" creationId="{DA5FB1D0-1354-BB4D-BA62-A79D13F895BA}"/>
          </ac:spMkLst>
        </pc:spChg>
      </pc:sldChg>
      <pc:sldChg chg="add">
        <pc:chgData name="星达 魏" userId="ca17b13798aa44f7" providerId="LiveId" clId="{E3424338-A026-1443-AE16-2416D8A7CF21}" dt="2024-10-10T05:41:06.039" v="1384"/>
        <pc:sldMkLst>
          <pc:docMk/>
          <pc:sldMk cId="2397357650" sldId="2504"/>
        </pc:sldMkLst>
      </pc:sldChg>
      <pc:sldChg chg="del">
        <pc:chgData name="星达 魏" userId="ca17b13798aa44f7" providerId="LiveId" clId="{E3424338-A026-1443-AE16-2416D8A7CF21}" dt="2024-10-10T05:40:59.666" v="1383" actId="2696"/>
        <pc:sldMkLst>
          <pc:docMk/>
          <pc:sldMk cId="3677241498" sldId="2504"/>
        </pc:sldMkLst>
      </pc:sldChg>
      <pc:sldChg chg="del">
        <pc:chgData name="星达 魏" userId="ca17b13798aa44f7" providerId="LiveId" clId="{E3424338-A026-1443-AE16-2416D8A7CF21}" dt="2024-10-10T02:03:17.261" v="906" actId="2696"/>
        <pc:sldMkLst>
          <pc:docMk/>
          <pc:sldMk cId="2427788625" sldId="2506"/>
        </pc:sldMkLst>
      </pc:sldChg>
      <pc:sldChg chg="modSp mod">
        <pc:chgData name="星达 魏" userId="ca17b13798aa44f7" providerId="LiveId" clId="{E3424338-A026-1443-AE16-2416D8A7CF21}" dt="2024-10-10T02:05:28.154" v="949" actId="20577"/>
        <pc:sldMkLst>
          <pc:docMk/>
          <pc:sldMk cId="3525929593" sldId="2507"/>
        </pc:sldMkLst>
        <pc:spChg chg="mod">
          <ac:chgData name="星达 魏" userId="ca17b13798aa44f7" providerId="LiveId" clId="{E3424338-A026-1443-AE16-2416D8A7CF21}" dt="2024-10-10T02:05:28.154" v="949" actId="20577"/>
          <ac:spMkLst>
            <pc:docMk/>
            <pc:sldMk cId="3525929593" sldId="2507"/>
            <ac:spMk id="3" creationId="{203531A0-BE21-BB47-B4C3-2AB294FA85F9}"/>
          </ac:spMkLst>
        </pc:spChg>
      </pc:sldChg>
      <pc:sldChg chg="ord">
        <pc:chgData name="星达 魏" userId="ca17b13798aa44f7" providerId="LiveId" clId="{E3424338-A026-1443-AE16-2416D8A7CF21}" dt="2024-10-10T02:14:50.727" v="950" actId="20578"/>
        <pc:sldMkLst>
          <pc:docMk/>
          <pc:sldMk cId="2064234836" sldId="2512"/>
        </pc:sldMkLst>
      </pc:sldChg>
      <pc:sldChg chg="modSp mod">
        <pc:chgData name="星达 魏" userId="ca17b13798aa44f7" providerId="LiveId" clId="{E3424338-A026-1443-AE16-2416D8A7CF21}" dt="2024-10-10T02:24:02.493" v="1251" actId="27636"/>
        <pc:sldMkLst>
          <pc:docMk/>
          <pc:sldMk cId="1167042495" sldId="2516"/>
        </pc:sldMkLst>
        <pc:spChg chg="mod">
          <ac:chgData name="星达 魏" userId="ca17b13798aa44f7" providerId="LiveId" clId="{E3424338-A026-1443-AE16-2416D8A7CF21}" dt="2024-10-10T02:24:02.493" v="1251" actId="27636"/>
          <ac:spMkLst>
            <pc:docMk/>
            <pc:sldMk cId="1167042495" sldId="2516"/>
            <ac:spMk id="3" creationId="{178D0EE4-7A36-B24F-9BD1-7458E06D1FE6}"/>
          </ac:spMkLst>
        </pc:spChg>
      </pc:sldChg>
      <pc:sldChg chg="modSp mod">
        <pc:chgData name="星达 魏" userId="ca17b13798aa44f7" providerId="LiveId" clId="{E3424338-A026-1443-AE16-2416D8A7CF21}" dt="2024-10-10T02:23:21.164" v="1186" actId="20577"/>
        <pc:sldMkLst>
          <pc:docMk/>
          <pc:sldMk cId="1482092582" sldId="2517"/>
        </pc:sldMkLst>
        <pc:spChg chg="mod">
          <ac:chgData name="星达 魏" userId="ca17b13798aa44f7" providerId="LiveId" clId="{E3424338-A026-1443-AE16-2416D8A7CF21}" dt="2024-10-10T02:23:21.164" v="1186" actId="20577"/>
          <ac:spMkLst>
            <pc:docMk/>
            <pc:sldMk cId="1482092582" sldId="2517"/>
            <ac:spMk id="3" creationId="{4A7A1A2A-D823-C44D-980E-D34E352480C5}"/>
          </ac:spMkLst>
        </pc:spChg>
      </pc:sldChg>
      <pc:sldChg chg="delSp mod modAnim">
        <pc:chgData name="星达 魏" userId="ca17b13798aa44f7" providerId="LiveId" clId="{E3424338-A026-1443-AE16-2416D8A7CF21}" dt="2024-10-10T01:52:30.721" v="837"/>
        <pc:sldMkLst>
          <pc:docMk/>
          <pc:sldMk cId="637007168" sldId="2536"/>
        </pc:sldMkLst>
        <pc:spChg chg="del">
          <ac:chgData name="星达 魏" userId="ca17b13798aa44f7" providerId="LiveId" clId="{E3424338-A026-1443-AE16-2416D8A7CF21}" dt="2024-10-10T01:45:24.326" v="835" actId="478"/>
          <ac:spMkLst>
            <pc:docMk/>
            <pc:sldMk cId="637007168" sldId="2536"/>
            <ac:spMk id="17" creationId="{36272A54-7002-6070-A656-EC267A846733}"/>
          </ac:spMkLst>
        </pc:spChg>
      </pc:sldChg>
      <pc:sldChg chg="modAnim">
        <pc:chgData name="星达 魏" userId="ca17b13798aa44f7" providerId="LiveId" clId="{E3424338-A026-1443-AE16-2416D8A7CF21}" dt="2024-10-10T05:37:34.477" v="1254"/>
        <pc:sldMkLst>
          <pc:docMk/>
          <pc:sldMk cId="1073290979" sldId="2537"/>
        </pc:sldMkLst>
      </pc:sldChg>
      <pc:sldChg chg="addSp modSp mod">
        <pc:chgData name="星达 魏" userId="ca17b13798aa44f7" providerId="LiveId" clId="{E3424338-A026-1443-AE16-2416D8A7CF21}" dt="2024-10-10T01:55:51.880" v="847" actId="1076"/>
        <pc:sldMkLst>
          <pc:docMk/>
          <pc:sldMk cId="3028707272" sldId="2539"/>
        </pc:sldMkLst>
        <pc:spChg chg="add mod">
          <ac:chgData name="星达 魏" userId="ca17b13798aa44f7" providerId="LiveId" clId="{E3424338-A026-1443-AE16-2416D8A7CF21}" dt="2024-10-10T01:55:51.880" v="847" actId="1076"/>
          <ac:spMkLst>
            <pc:docMk/>
            <pc:sldMk cId="3028707272" sldId="2539"/>
            <ac:spMk id="11" creationId="{44839488-740A-32D1-7AEE-3970EE122ACD}"/>
          </ac:spMkLst>
        </pc:spChg>
        <pc:spChg chg="mod">
          <ac:chgData name="星达 魏" userId="ca17b13798aa44f7" providerId="LiveId" clId="{E3424338-A026-1443-AE16-2416D8A7CF21}" dt="2024-10-10T01:55:43.090" v="845" actId="20577"/>
          <ac:spMkLst>
            <pc:docMk/>
            <pc:sldMk cId="3028707272" sldId="2539"/>
            <ac:spMk id="28" creationId="{9B7981FF-5C26-32F4-5170-2202018004F8}"/>
          </ac:spMkLst>
        </pc:spChg>
      </pc:sldChg>
      <pc:sldChg chg="modSp del mod">
        <pc:chgData name="星达 魏" userId="ca17b13798aa44f7" providerId="LiveId" clId="{E3424338-A026-1443-AE16-2416D8A7CF21}" dt="2024-10-10T01:56:09.882" v="857" actId="2696"/>
        <pc:sldMkLst>
          <pc:docMk/>
          <pc:sldMk cId="792722621" sldId="2541"/>
        </pc:sldMkLst>
        <pc:spChg chg="mod">
          <ac:chgData name="星达 魏" userId="ca17b13798aa44f7" providerId="LiveId" clId="{E3424338-A026-1443-AE16-2416D8A7CF21}" dt="2024-10-10T01:56:00.059" v="856" actId="14100"/>
          <ac:spMkLst>
            <pc:docMk/>
            <pc:sldMk cId="792722621" sldId="2541"/>
            <ac:spMk id="28" creationId="{9B7981FF-5C26-32F4-5170-2202018004F8}"/>
          </ac:spMkLst>
        </pc:spChg>
      </pc:sldChg>
      <pc:sldChg chg="del">
        <pc:chgData name="星达 魏" userId="ca17b13798aa44f7" providerId="LiveId" clId="{E3424338-A026-1443-AE16-2416D8A7CF21}" dt="2024-10-10T01:58:51.348" v="905" actId="2696"/>
        <pc:sldMkLst>
          <pc:docMk/>
          <pc:sldMk cId="614814537" sldId="2542"/>
        </pc:sldMkLst>
      </pc:sldChg>
      <pc:sldChg chg="del">
        <pc:chgData name="星达 魏" userId="ca17b13798aa44f7" providerId="LiveId" clId="{E3424338-A026-1443-AE16-2416D8A7CF21}" dt="2024-10-10T01:56:39.176" v="858" actId="2696"/>
        <pc:sldMkLst>
          <pc:docMk/>
          <pc:sldMk cId="1796946858" sldId="2543"/>
        </pc:sldMkLst>
      </pc:sldChg>
      <pc:sldChg chg="addSp modSp mod">
        <pc:chgData name="星达 魏" userId="ca17b13798aa44f7" providerId="LiveId" clId="{E3424338-A026-1443-AE16-2416D8A7CF21}" dt="2024-10-10T05:39:10.290" v="1382" actId="692"/>
        <pc:sldMkLst>
          <pc:docMk/>
          <pc:sldMk cId="3292287524" sldId="2544"/>
        </pc:sldMkLst>
        <pc:spChg chg="mod">
          <ac:chgData name="星达 魏" userId="ca17b13798aa44f7" providerId="LiveId" clId="{E3424338-A026-1443-AE16-2416D8A7CF21}" dt="2024-10-10T05:38:52.938" v="1380" actId="20577"/>
          <ac:spMkLst>
            <pc:docMk/>
            <pc:sldMk cId="3292287524" sldId="2544"/>
            <ac:spMk id="3" creationId="{2C3A507F-07B2-3E69-6E44-72F850A482B1}"/>
          </ac:spMkLst>
        </pc:spChg>
        <pc:spChg chg="add mod">
          <ac:chgData name="星达 魏" userId="ca17b13798aa44f7" providerId="LiveId" clId="{E3424338-A026-1443-AE16-2416D8A7CF21}" dt="2024-10-10T05:39:10.290" v="1382" actId="692"/>
          <ac:spMkLst>
            <pc:docMk/>
            <pc:sldMk cId="3292287524" sldId="2544"/>
            <ac:spMk id="5" creationId="{1317D358-1994-6D7F-C899-D6776C9D95BF}"/>
          </ac:spMkLst>
        </pc:spChg>
      </pc:sldChg>
      <pc:sldChg chg="modSp mod">
        <pc:chgData name="星达 魏" userId="ca17b13798aa44f7" providerId="LiveId" clId="{E3424338-A026-1443-AE16-2416D8A7CF21}" dt="2024-10-10T02:20:49.253" v="1045" actId="20577"/>
        <pc:sldMkLst>
          <pc:docMk/>
          <pc:sldMk cId="3639420373" sldId="2547"/>
        </pc:sldMkLst>
        <pc:spChg chg="mod">
          <ac:chgData name="星达 魏" userId="ca17b13798aa44f7" providerId="LiveId" clId="{E3424338-A026-1443-AE16-2416D8A7CF21}" dt="2024-10-10T02:20:10.410" v="973" actId="20577"/>
          <ac:spMkLst>
            <pc:docMk/>
            <pc:sldMk cId="3639420373" sldId="2547"/>
            <ac:spMk id="2" creationId="{7DF861AC-E42E-B288-E014-8233F2043852}"/>
          </ac:spMkLst>
        </pc:spChg>
        <pc:spChg chg="mod">
          <ac:chgData name="星达 魏" userId="ca17b13798aa44f7" providerId="LiveId" clId="{E3424338-A026-1443-AE16-2416D8A7CF21}" dt="2024-10-10T02:20:49.253" v="1045" actId="20577"/>
          <ac:spMkLst>
            <pc:docMk/>
            <pc:sldMk cId="3639420373" sldId="2547"/>
            <ac:spMk id="3" creationId="{55B3A814-CC0F-8714-41A6-FAA6B3999873}"/>
          </ac:spMkLst>
        </pc:spChg>
      </pc:sldChg>
      <pc:sldChg chg="modSp mod">
        <pc:chgData name="星达 魏" userId="ca17b13798aa44f7" providerId="LiveId" clId="{E3424338-A026-1443-AE16-2416D8A7CF21}" dt="2024-10-10T00:41:23.179" v="85" actId="20577"/>
        <pc:sldMkLst>
          <pc:docMk/>
          <pc:sldMk cId="3448725390" sldId="2550"/>
        </pc:sldMkLst>
        <pc:spChg chg="mod">
          <ac:chgData name="星达 魏" userId="ca17b13798aa44f7" providerId="LiveId" clId="{E3424338-A026-1443-AE16-2416D8A7CF21}" dt="2024-10-10T00:41:23.179" v="85" actId="20577"/>
          <ac:spMkLst>
            <pc:docMk/>
            <pc:sldMk cId="3448725390" sldId="2550"/>
            <ac:spMk id="2" creationId="{968D660F-B427-889C-D585-3FE2F27047C0}"/>
          </ac:spMkLst>
        </pc:spChg>
      </pc:sldChg>
      <pc:sldChg chg="modSp mod">
        <pc:chgData name="星达 魏" userId="ca17b13798aa44f7" providerId="LiveId" clId="{E3424338-A026-1443-AE16-2416D8A7CF21}" dt="2024-10-10T00:42:15.004" v="102" actId="20577"/>
        <pc:sldMkLst>
          <pc:docMk/>
          <pc:sldMk cId="919296952" sldId="2551"/>
        </pc:sldMkLst>
        <pc:spChg chg="mod">
          <ac:chgData name="星达 魏" userId="ca17b13798aa44f7" providerId="LiveId" clId="{E3424338-A026-1443-AE16-2416D8A7CF21}" dt="2024-10-10T00:42:15.004" v="102" actId="20577"/>
          <ac:spMkLst>
            <pc:docMk/>
            <pc:sldMk cId="919296952" sldId="2551"/>
            <ac:spMk id="6" creationId="{0456DB72-F7BD-0E4D-876C-8901452BDBEC}"/>
          </ac:spMkLst>
        </pc:spChg>
      </pc:sldChg>
      <pc:sldChg chg="modSp mod">
        <pc:chgData name="星达 魏" userId="ca17b13798aa44f7" providerId="LiveId" clId="{E3424338-A026-1443-AE16-2416D8A7CF21}" dt="2024-10-10T00:45:39.445" v="151" actId="313"/>
        <pc:sldMkLst>
          <pc:docMk/>
          <pc:sldMk cId="390773051" sldId="2552"/>
        </pc:sldMkLst>
        <pc:spChg chg="mod">
          <ac:chgData name="星达 魏" userId="ca17b13798aa44f7" providerId="LiveId" clId="{E3424338-A026-1443-AE16-2416D8A7CF21}" dt="2024-10-10T00:45:39.445" v="151" actId="313"/>
          <ac:spMkLst>
            <pc:docMk/>
            <pc:sldMk cId="390773051" sldId="2552"/>
            <ac:spMk id="3" creationId="{2BD225D2-9CFC-8F98-8A90-F185FD93DB35}"/>
          </ac:spMkLst>
        </pc:spChg>
      </pc:sldChg>
      <pc:sldChg chg="modSp mod">
        <pc:chgData name="星达 魏" userId="ca17b13798aa44f7" providerId="LiveId" clId="{E3424338-A026-1443-AE16-2416D8A7CF21}" dt="2024-10-10T00:52:37.233" v="289" actId="20577"/>
        <pc:sldMkLst>
          <pc:docMk/>
          <pc:sldMk cId="1604058310" sldId="2554"/>
        </pc:sldMkLst>
        <pc:spChg chg="mod">
          <ac:chgData name="星达 魏" userId="ca17b13798aa44f7" providerId="LiveId" clId="{E3424338-A026-1443-AE16-2416D8A7CF21}" dt="2024-10-10T00:52:37.233" v="289" actId="20577"/>
          <ac:spMkLst>
            <pc:docMk/>
            <pc:sldMk cId="1604058310" sldId="2554"/>
            <ac:spMk id="2" creationId="{4E1923CC-56CF-0B88-C0B5-AC5F85E77D1B}"/>
          </ac:spMkLst>
        </pc:spChg>
        <pc:spChg chg="mod">
          <ac:chgData name="星达 魏" userId="ca17b13798aa44f7" providerId="LiveId" clId="{E3424338-A026-1443-AE16-2416D8A7CF21}" dt="2024-10-10T00:50:06.855" v="236" actId="20577"/>
          <ac:spMkLst>
            <pc:docMk/>
            <pc:sldMk cId="1604058310" sldId="2554"/>
            <ac:spMk id="3" creationId="{EB5817EA-57D9-AEAE-1EB0-FEDF2DFD6046}"/>
          </ac:spMkLst>
        </pc:spChg>
      </pc:sldChg>
      <pc:sldChg chg="modSp mod">
        <pc:chgData name="星达 魏" userId="ca17b13798aa44f7" providerId="LiveId" clId="{E3424338-A026-1443-AE16-2416D8A7CF21}" dt="2024-10-10T00:52:45.855" v="327" actId="20577"/>
        <pc:sldMkLst>
          <pc:docMk/>
          <pc:sldMk cId="4027884735" sldId="2555"/>
        </pc:sldMkLst>
        <pc:spChg chg="mod">
          <ac:chgData name="星达 魏" userId="ca17b13798aa44f7" providerId="LiveId" clId="{E3424338-A026-1443-AE16-2416D8A7CF21}" dt="2024-10-10T00:52:45.855" v="327" actId="20577"/>
          <ac:spMkLst>
            <pc:docMk/>
            <pc:sldMk cId="4027884735" sldId="2555"/>
            <ac:spMk id="3" creationId="{30CADA41-EB61-987A-7125-84D369209FA7}"/>
          </ac:spMkLst>
        </pc:spChg>
      </pc:sldChg>
      <pc:sldChg chg="addSp modSp mod modAnim">
        <pc:chgData name="星达 魏" userId="ca17b13798aa44f7" providerId="LiveId" clId="{E3424338-A026-1443-AE16-2416D8A7CF21}" dt="2024-10-10T00:56:34.466" v="543"/>
        <pc:sldMkLst>
          <pc:docMk/>
          <pc:sldMk cId="2834996624" sldId="2556"/>
        </pc:sldMkLst>
        <pc:spChg chg="mod">
          <ac:chgData name="星达 魏" userId="ca17b13798aa44f7" providerId="LiveId" clId="{E3424338-A026-1443-AE16-2416D8A7CF21}" dt="2024-10-10T00:55:49.643" v="532" actId="400"/>
          <ac:spMkLst>
            <pc:docMk/>
            <pc:sldMk cId="2834996624" sldId="2556"/>
            <ac:spMk id="41986" creationId="{5468932A-2492-F273-121A-42C4D822C2A3}"/>
          </ac:spMkLst>
        </pc:spChg>
        <pc:cxnChg chg="add mod">
          <ac:chgData name="星达 魏" userId="ca17b13798aa44f7" providerId="LiveId" clId="{E3424338-A026-1443-AE16-2416D8A7CF21}" dt="2024-10-10T00:56:17.338" v="540" actId="692"/>
          <ac:cxnSpMkLst>
            <pc:docMk/>
            <pc:sldMk cId="2834996624" sldId="2556"/>
            <ac:cxnSpMk id="3" creationId="{E8462F04-4C7B-0234-0028-5EC7C75DF491}"/>
          </ac:cxnSpMkLst>
        </pc:cxnChg>
      </pc:sldChg>
      <pc:sldChg chg="modAnim">
        <pc:chgData name="星达 魏" userId="ca17b13798aa44f7" providerId="LiveId" clId="{E3424338-A026-1443-AE16-2416D8A7CF21}" dt="2024-10-10T02:25:41.746" v="1252"/>
        <pc:sldMkLst>
          <pc:docMk/>
          <pc:sldMk cId="3223698623" sldId="2559"/>
        </pc:sldMkLst>
      </pc:sldChg>
      <pc:sldChg chg="modSp add mod">
        <pc:chgData name="星达 魏" userId="ca17b13798aa44f7" providerId="LiveId" clId="{E3424338-A026-1443-AE16-2416D8A7CF21}" dt="2024-10-10T01:57:10.290" v="904" actId="20577"/>
        <pc:sldMkLst>
          <pc:docMk/>
          <pc:sldMk cId="672971081" sldId="2560"/>
        </pc:sldMkLst>
        <pc:spChg chg="mod">
          <ac:chgData name="星达 魏" userId="ca17b13798aa44f7" providerId="LiveId" clId="{E3424338-A026-1443-AE16-2416D8A7CF21}" dt="2024-10-10T01:57:04.415" v="895" actId="20577"/>
          <ac:spMkLst>
            <pc:docMk/>
            <pc:sldMk cId="672971081" sldId="2560"/>
            <ac:spMk id="2" creationId="{E7873E01-A8D2-429A-CA93-F03F7B5A532C}"/>
          </ac:spMkLst>
        </pc:spChg>
        <pc:spChg chg="mod">
          <ac:chgData name="星达 魏" userId="ca17b13798aa44f7" providerId="LiveId" clId="{E3424338-A026-1443-AE16-2416D8A7CF21}" dt="2024-10-10T01:57:10.290" v="904" actId="20577"/>
          <ac:spMkLst>
            <pc:docMk/>
            <pc:sldMk cId="672971081" sldId="2560"/>
            <ac:spMk id="3" creationId="{7A5B7086-3B05-DD46-96C8-E600948860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0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D363-3E13-5813-0350-934E26261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81E7E7-9EA7-D72C-9816-0811ADCCE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104460-23D4-AF11-EC26-0DF89C8D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73F6555-98EC-89E2-D32B-5AC486D0F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9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Mixed blocks, old and new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A2DC2E0B-2544-FC47-9A27-4FB1D9A39888}" type="slidenum">
              <a:rPr lang="zh-CN" altLang="en-US" sz="1200" b="0">
                <a:latin typeface="Times New Roman" charset="0"/>
              </a:rPr>
              <a:pPr/>
              <a:t>36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4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25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9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Sol#1 is not so good: what if we want allocate many blocks? Multiple RTTs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1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26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8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1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Based on our previous illustration, but make some extension based on Google’s internal need, or made some trade-offs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7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D7E4D-7E5C-8B47-60BE-235C3FD1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9DA333-9704-029E-9A6C-E1488377F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032BDA-73D7-9EA7-B96C-A149431E3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A4E4C-318C-606E-F14E-39DA4D3B8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1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assumptions are just listed in the paper, lack a detailed descriptions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8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37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frequent communication? Reduce communicate to the master for append, which is common in GFS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does TCP mean? Reduce #communications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2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8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 caching? “</a:t>
            </a:r>
            <a:r>
              <a:rPr lang="en-US" altLang="zh-CN" dirty="0"/>
              <a:t>Client caches offer little benefit because most applications stream through huge files or have working sets too large to be cached.”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22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two phases? Primary should guarantee the same order for applying chunks.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38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80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1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5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disk-less workstations: </a:t>
            </a:r>
            <a:r>
              <a:rPr kumimoji="1" lang="zh-CN" altLang="en-US" dirty="0"/>
              <a:t>避免反复存</a:t>
            </a:r>
            <a:r>
              <a:rPr kumimoji="1" lang="en-US" altLang="zh-CN" dirty="0"/>
              <a:t>OS</a:t>
            </a:r>
            <a:r>
              <a:rPr kumimoji="1" lang="zh-CN" altLang="en-US" dirty="0"/>
              <a:t>镜像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4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12" Type="http://schemas.openxmlformats.org/officeDocument/2006/relationships/image" Target="../media/image32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Distributed file system (DFS):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2800" dirty="0">
                <a:latin typeface="+mn-lt"/>
              </a:rPr>
              <a:t>NFS &amp; GFS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Xia/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Xingda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888ED355-44B6-D14B-BD43-61B43993464E}"/>
              </a:ext>
            </a:extLst>
          </p:cNvPr>
          <p:cNvSpPr txBox="1">
            <a:spLocks/>
          </p:cNvSpPr>
          <p:nvPr/>
        </p:nvSpPr>
        <p:spPr>
          <a:xfrm>
            <a:off x="-6647" y="5305772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Rong </a:t>
            </a:r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213742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With</a:t>
            </a:r>
            <a:r>
              <a:rPr kumimoji="0" lang="zh-CN" altLang="en-US" kern="0" dirty="0">
                <a:solidFill>
                  <a:srgbClr val="BE384B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the help of RPC</a:t>
            </a: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We can now build distributed file system! 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6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15826-B9BB-DC47-BA38-7503AFBF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Ways for accessing remote files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344E9-F57B-DC44-93BE-1186EA92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312368"/>
          </a:xfrm>
        </p:spPr>
        <p:txBody>
          <a:bodyPr/>
          <a:lstStyle/>
          <a:p>
            <a:r>
              <a:rPr kumimoji="1" lang="en-US" altLang="zh-CN" b="0" dirty="0"/>
              <a:t>Many familiar ways, </a:t>
            </a:r>
            <a:r>
              <a:rPr kumimoji="1" lang="en-US" altLang="zh-CN" dirty="0">
                <a:solidFill>
                  <a:srgbClr val="BE384B"/>
                </a:solidFill>
              </a:rPr>
              <a:t>FTP</a:t>
            </a:r>
            <a:r>
              <a:rPr kumimoji="1" lang="en-US" altLang="zh-CN" b="0" dirty="0"/>
              <a:t>, </a:t>
            </a:r>
            <a:r>
              <a:rPr kumimoji="1" lang="en-US" altLang="zh-CN" dirty="0">
                <a:solidFill>
                  <a:srgbClr val="BE384B"/>
                </a:solidFill>
              </a:rPr>
              <a:t>telnet</a:t>
            </a:r>
            <a:r>
              <a:rPr kumimoji="1" lang="en-US" altLang="zh-CN" b="0" dirty="0"/>
              <a:t>, </a:t>
            </a:r>
            <a:r>
              <a:rPr kumimoji="1" lang="zh-CN" altLang="en-US" b="0" dirty="0"/>
              <a:t>网盘</a:t>
            </a:r>
            <a:r>
              <a:rPr kumimoji="1" lang="en-US" altLang="zh-CN" b="0" dirty="0"/>
              <a:t>…</a:t>
            </a:r>
          </a:p>
          <a:p>
            <a:pPr lvl="1"/>
            <a:r>
              <a:rPr kumimoji="1" lang="en-US" altLang="zh-CN" b="0" dirty="0"/>
              <a:t>Explicit access (knowing it is a distributed file system) </a:t>
            </a:r>
          </a:p>
          <a:p>
            <a:pPr lvl="1"/>
            <a:r>
              <a:rPr kumimoji="1" lang="en-US" altLang="zh-CN" b="0" dirty="0"/>
              <a:t>User-directed connection to access remote resource</a:t>
            </a:r>
          </a:p>
          <a:p>
            <a:endParaRPr kumimoji="1" lang="en-US" altLang="zh-CN" b="0" dirty="0"/>
          </a:p>
          <a:p>
            <a:r>
              <a:rPr kumimoji="1" lang="en-US" altLang="zh-CN" b="0" dirty="0"/>
              <a:t>There is also transparent approach </a:t>
            </a:r>
          </a:p>
          <a:p>
            <a:pPr lvl="1"/>
            <a:r>
              <a:rPr kumimoji="1" lang="en-US" altLang="zh-CN" b="0" dirty="0"/>
              <a:t>E.g., NFS, GFS, etc. </a:t>
            </a:r>
          </a:p>
          <a:p>
            <a:pPr lvl="1"/>
            <a:r>
              <a:rPr kumimoji="1" lang="en-US" altLang="zh-CN" b="0" dirty="0"/>
              <a:t>Applications </a:t>
            </a:r>
            <a:r>
              <a:rPr kumimoji="1" lang="en-US" altLang="zh-CN" dirty="0"/>
              <a:t>access the remote files like a local file 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81DD7-4209-7043-AFC7-B16CB24D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4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4A0B-8A1D-C748-A946-BBF442E4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Distributed File Service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CFDF-F777-A04A-B8AC-9C69A266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Upload/Download </a:t>
            </a:r>
            <a:r>
              <a:rPr kumimoji="1" lang="en" altLang="zh-CN" b="0" dirty="0">
                <a:highlight>
                  <a:srgbClr val="FFFF00"/>
                </a:highlight>
              </a:rPr>
              <a:t>model (E.g., FTP)</a:t>
            </a:r>
          </a:p>
          <a:p>
            <a:pPr lvl="1"/>
            <a:r>
              <a:rPr kumimoji="1" lang="en" altLang="zh-CN" dirty="0"/>
              <a:t>Read file: copy file from server to client</a:t>
            </a:r>
          </a:p>
          <a:p>
            <a:pPr lvl="1"/>
            <a:r>
              <a:rPr kumimoji="1" lang="en" altLang="zh-CN" dirty="0"/>
              <a:t>Write file: copy file from client to server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Advantage</a:t>
            </a:r>
          </a:p>
          <a:p>
            <a:pPr lvl="1"/>
            <a:r>
              <a:rPr kumimoji="1" lang="en" altLang="zh-CN" dirty="0"/>
              <a:t>Simple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Problems</a:t>
            </a:r>
          </a:p>
          <a:p>
            <a:pPr lvl="1"/>
            <a:r>
              <a:rPr kumimoji="1" lang="en" altLang="zh-CN" b="1" dirty="0">
                <a:solidFill>
                  <a:schemeClr val="tx1"/>
                </a:solidFill>
              </a:rPr>
              <a:t>Wasteful</a:t>
            </a:r>
            <a:r>
              <a:rPr kumimoji="1" lang="en" altLang="zh-CN" dirty="0"/>
              <a:t> “what if client needs small piece</a:t>
            </a:r>
            <a:r>
              <a:rPr kumimoji="1" lang="en-US" altLang="zh-CN" dirty="0"/>
              <a:t>s</a:t>
            </a:r>
            <a:r>
              <a:rPr kumimoji="1" lang="en" altLang="zh-CN" dirty="0"/>
              <a:t>?”</a:t>
            </a:r>
          </a:p>
          <a:p>
            <a:pPr lvl="1"/>
            <a:r>
              <a:rPr kumimoji="1" lang="en" altLang="zh-CN" b="1" dirty="0">
                <a:solidFill>
                  <a:schemeClr val="tx1"/>
                </a:solidFill>
              </a:rPr>
              <a:t>Problematic</a:t>
            </a:r>
            <a:r>
              <a:rPr kumimoji="1" lang="en" altLang="zh-CN" dirty="0"/>
              <a:t> “what if client does</a:t>
            </a:r>
            <a:r>
              <a:rPr kumimoji="1" lang="zh-CN" altLang="en-US" dirty="0"/>
              <a:t> </a:t>
            </a:r>
            <a:r>
              <a:rPr kumimoji="1" lang="en" altLang="zh-CN" dirty="0"/>
              <a:t>n</a:t>
            </a:r>
            <a:r>
              <a:rPr kumimoji="1" lang="en-US" altLang="zh-CN" dirty="0"/>
              <a:t>o</a:t>
            </a:r>
            <a:r>
              <a:rPr kumimoji="1" lang="en" altLang="zh-CN" dirty="0"/>
              <a:t>t have enough space?”</a:t>
            </a:r>
          </a:p>
          <a:p>
            <a:pPr lvl="1"/>
            <a:r>
              <a:rPr kumimoji="1" lang="en" altLang="zh-CN" b="1" dirty="0">
                <a:solidFill>
                  <a:schemeClr val="tx1"/>
                </a:solidFill>
              </a:rPr>
              <a:t>Consistency</a:t>
            </a:r>
            <a:r>
              <a:rPr kumimoji="1" lang="en" altLang="zh-CN" dirty="0"/>
              <a:t> “what if others modify the same file?”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014-BC92-6240-98D1-AAC54D38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BFBD-578F-BB41-82A3-FB7C1C30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Distributed File Service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47D97-7BD7-6D4E-BB70-5957FC1C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Remote access </a:t>
            </a:r>
            <a:r>
              <a:rPr kumimoji="1" lang="en" altLang="zh-CN" b="0" dirty="0">
                <a:highlight>
                  <a:srgbClr val="FFFF00"/>
                </a:highlight>
              </a:rPr>
              <a:t>model</a:t>
            </a:r>
            <a:r>
              <a:rPr kumimoji="1" lang="zh-CN" altLang="en-US" b="0" dirty="0">
                <a:highlight>
                  <a:srgbClr val="FFFF00"/>
                </a:highlight>
              </a:rPr>
              <a:t> </a:t>
            </a:r>
            <a:endParaRPr kumimoji="1" lang="en" altLang="zh-CN" b="0" dirty="0">
              <a:highlight>
                <a:srgbClr val="FFFF00"/>
              </a:highlight>
            </a:endParaRPr>
          </a:p>
          <a:p>
            <a:pPr lvl="1"/>
            <a:r>
              <a:rPr kumimoji="1" lang="en" altLang="zh-CN" dirty="0"/>
              <a:t>File service provide functional interface w</a:t>
            </a:r>
            <a:r>
              <a:rPr kumimoji="1" lang="en-US" altLang="zh-CN" dirty="0" err="1"/>
              <a:t>ith</a:t>
            </a:r>
            <a:r>
              <a:rPr kumimoji="1" lang="en" altLang="zh-CN" dirty="0"/>
              <a:t> RPC</a:t>
            </a:r>
            <a:br>
              <a:rPr kumimoji="1" lang="en" altLang="zh-CN" dirty="0"/>
            </a:br>
            <a:r>
              <a:rPr kumimoji="1" lang="en" altLang="zh-CN" dirty="0"/>
              <a:t>(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create, delete, read, write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etc</a:t>
            </a:r>
            <a:r>
              <a:rPr kumimoji="1" lang="en-US" altLang="zh-CN" dirty="0"/>
              <a:t>.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Advantage</a:t>
            </a:r>
          </a:p>
          <a:p>
            <a:pPr lvl="1"/>
            <a:r>
              <a:rPr kumimoji="1" lang="en" altLang="zh-CN" dirty="0"/>
              <a:t>Client gets only what’s needed</a:t>
            </a:r>
          </a:p>
          <a:p>
            <a:pPr lvl="1"/>
            <a:r>
              <a:rPr kumimoji="1" lang="en" altLang="zh-CN" dirty="0"/>
              <a:t>Server can manage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consistent</a:t>
            </a:r>
            <a:r>
              <a:rPr kumimoji="1" lang="en" altLang="zh-CN" dirty="0"/>
              <a:t> view of file system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Problem</a:t>
            </a:r>
          </a:p>
          <a:p>
            <a:pPr lvl="1"/>
            <a:r>
              <a:rPr kumimoji="1" lang="en" altLang="zh-CN" dirty="0"/>
              <a:t>Possible server and network problem (e.g., congestion)</a:t>
            </a:r>
          </a:p>
          <a:p>
            <a:pPr lvl="2"/>
            <a:r>
              <a:rPr kumimoji="1" lang="en" altLang="zh-CN" dirty="0"/>
              <a:t>Servers are accessed for duration of file access</a:t>
            </a:r>
          </a:p>
          <a:p>
            <a:pPr lvl="2"/>
            <a:r>
              <a:rPr kumimoji="1" lang="en" altLang="zh-CN" dirty="0"/>
              <a:t>Same data may be requested repeatedly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BF50A-2CE7-A849-98D0-F960877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209428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NFS</a:t>
            </a:r>
            <a:r>
              <a:rPr kumimoji="0" lang="zh-CN" altLang="en-US" kern="0" dirty="0">
                <a:solidFill>
                  <a:srgbClr val="BE384B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with RPC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72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43482-05BF-E340-8C39-01529520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b="1" dirty="0"/>
              <a:t>NFS</a:t>
            </a:r>
            <a:r>
              <a:rPr kumimoji="1" lang="en" altLang="zh-CN" dirty="0"/>
              <a:t>: </a:t>
            </a:r>
            <a:r>
              <a:rPr kumimoji="1" lang="en" altLang="zh-CN" b="1" dirty="0">
                <a:solidFill>
                  <a:srgbClr val="0432FF"/>
                </a:solidFill>
              </a:rPr>
              <a:t>N</a:t>
            </a:r>
            <a:r>
              <a:rPr kumimoji="1" lang="en" altLang="zh-CN" dirty="0"/>
              <a:t>etwork </a:t>
            </a:r>
            <a:r>
              <a:rPr kumimoji="1" lang="en" altLang="zh-CN" b="1" dirty="0">
                <a:solidFill>
                  <a:srgbClr val="0432FF"/>
                </a:solidFill>
              </a:rPr>
              <a:t>F</a:t>
            </a:r>
            <a:r>
              <a:rPr kumimoji="1" lang="en" altLang="zh-CN" dirty="0"/>
              <a:t>ile </a:t>
            </a:r>
            <a:r>
              <a:rPr kumimoji="1" lang="en" altLang="zh-CN" b="1" dirty="0">
                <a:solidFill>
                  <a:srgbClr val="0432FF"/>
                </a:solidFill>
              </a:rPr>
              <a:t>S</a:t>
            </a:r>
            <a:r>
              <a:rPr kumimoji="1" lang="en" altLang="zh-CN" dirty="0"/>
              <a:t>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0509-C9DE-6748-A5E7-23803517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Design Goals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(by</a:t>
            </a:r>
            <a:r>
              <a:rPr kumimoji="1" lang="zh-CN" altLang="en-US" b="0" dirty="0"/>
              <a:t> </a:t>
            </a:r>
            <a:r>
              <a:rPr kumimoji="1" lang="en" altLang="zh-CN" b="0" dirty="0"/>
              <a:t>Sun, 1980s, designed for workstations</a:t>
            </a:r>
            <a:r>
              <a:rPr kumimoji="1" lang="en-US" altLang="zh-CN" b="0" dirty="0"/>
              <a:t>)</a:t>
            </a:r>
            <a:endParaRPr kumimoji="1" lang="en" altLang="zh-CN" b="0" dirty="0"/>
          </a:p>
          <a:p>
            <a:pPr lvl="1"/>
            <a:r>
              <a:rPr kumimoji="1" lang="en" altLang="zh-CN" dirty="0"/>
              <a:t>Any machine can be a client or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" altLang="zh-CN" dirty="0"/>
              <a:t>server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" altLang="zh-CN" dirty="0" err="1"/>
              <a:t>upport</a:t>
            </a:r>
            <a:r>
              <a:rPr kumimoji="1" lang="en" altLang="zh-CN" dirty="0"/>
              <a:t> </a:t>
            </a:r>
            <a:r>
              <a:rPr kumimoji="1" lang="en" altLang="zh-CN" b="1" dirty="0">
                <a:solidFill>
                  <a:srgbClr val="BE384B"/>
                </a:solidFill>
              </a:rPr>
              <a:t>diskless</a:t>
            </a:r>
            <a:r>
              <a:rPr kumimoji="1" lang="en" altLang="zh-CN" dirty="0"/>
              <a:t> workstations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</a:rPr>
              <a:t>Support</a:t>
            </a:r>
            <a:r>
              <a:rPr kumimoji="1" lang="en" altLang="zh-CN" b="1" dirty="0">
                <a:solidFill>
                  <a:srgbClr val="BE384B"/>
                </a:solidFill>
              </a:rPr>
              <a:t> Heterogeneous</a:t>
            </a:r>
            <a:r>
              <a:rPr kumimoji="1" lang="en" altLang="zh-CN" dirty="0"/>
              <a:t> deployment</a:t>
            </a:r>
          </a:p>
          <a:p>
            <a:pPr lvl="2"/>
            <a:r>
              <a:rPr kumimoji="1" lang="en" altLang="zh-CN" dirty="0"/>
              <a:t>Different HW, OS, underlying file system</a:t>
            </a:r>
          </a:p>
          <a:p>
            <a:pPr lvl="1"/>
            <a:r>
              <a:rPr kumimoji="1" lang="en" altLang="zh-CN" dirty="0"/>
              <a:t>Access </a:t>
            </a:r>
            <a:r>
              <a:rPr kumimoji="1" lang="en" altLang="zh-CN" b="1" dirty="0">
                <a:solidFill>
                  <a:srgbClr val="BE384B"/>
                </a:solidFill>
              </a:rPr>
              <a:t>transparency</a:t>
            </a:r>
          </a:p>
          <a:p>
            <a:pPr lvl="2"/>
            <a:r>
              <a:rPr kumimoji="1" lang="en" altLang="zh-CN" dirty="0">
                <a:solidFill>
                  <a:schemeClr val="tx1"/>
                </a:solidFill>
              </a:rPr>
              <a:t>Use </a:t>
            </a:r>
            <a:r>
              <a:rPr kumimoji="1" lang="en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remote access model </a:t>
            </a:r>
          </a:p>
          <a:p>
            <a:pPr lvl="1"/>
            <a:r>
              <a:rPr kumimoji="1" lang="en" altLang="zh-CN" dirty="0"/>
              <a:t>Recovery from </a:t>
            </a:r>
            <a:r>
              <a:rPr kumimoji="1" lang="en" altLang="zh-CN" b="1" dirty="0">
                <a:solidFill>
                  <a:srgbClr val="C00000"/>
                </a:solidFill>
              </a:rPr>
              <a:t>failure</a:t>
            </a:r>
          </a:p>
          <a:p>
            <a:pPr lvl="2"/>
            <a:r>
              <a:rPr kumimoji="1" lang="en" altLang="zh-CN" dirty="0"/>
              <a:t>Stateless, UDP, client retries</a:t>
            </a:r>
          </a:p>
          <a:p>
            <a:pPr lvl="1"/>
            <a:r>
              <a:rPr kumimoji="1" lang="en" altLang="zh-CN" dirty="0"/>
              <a:t>High </a:t>
            </a:r>
            <a:r>
              <a:rPr kumimoji="1" lang="en" altLang="zh-CN" b="1" dirty="0">
                <a:solidFill>
                  <a:srgbClr val="BE384B"/>
                </a:solidFill>
              </a:rPr>
              <a:t>performance</a:t>
            </a:r>
          </a:p>
          <a:p>
            <a:pPr lvl="2"/>
            <a:r>
              <a:rPr kumimoji="1" lang="en" altLang="zh-CN" dirty="0"/>
              <a:t>Use caching and read-ahead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17699-A214-3C41-BF9A-0E898FB5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1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F833-214A-6AF5-16CA-96CE3F7C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49D62-B16B-FFDF-FC3B-ED995DC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65BE49-067C-B440-20C1-DB5401EC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Question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: can we simply replace the APIs (e.g., open, read/write, </a:t>
            </a:r>
            <a:r>
              <a:rPr lang="en-US" altLang="zh-CN" kern="0" dirty="0" err="1">
                <a:solidFill>
                  <a:srgbClr val="BE384B"/>
                </a:solidFill>
                <a:ea typeface="+mn-ea"/>
              </a:rPr>
              <a:t>etc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) in the </a:t>
            </a:r>
            <a:r>
              <a:rPr lang="en-US" altLang="zh-CN" kern="0" dirty="0" err="1">
                <a:solidFill>
                  <a:srgbClr val="BE384B"/>
                </a:solidFill>
                <a:ea typeface="+mn-ea"/>
              </a:rPr>
              <a:t>inode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filesystem to the RPC part for DFS?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9411BA-BAC2-0740-E50C-B73108C04CB7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718D-BD5F-C94A-BD95-8078096E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the file system API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5EF97-FBDF-A14B-920F-8813BBE8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CHDIR, MKDIR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CREAT, LINK, UNLINK, RENAME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WRITE, APPEND, CLOSE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</a:p>
          <a:p>
            <a:r>
              <a:rPr lang="en-US" altLang="zh-CN" dirty="0"/>
              <a:t>Implemented as </a:t>
            </a:r>
            <a:r>
              <a:rPr lang="en-US" altLang="zh-CN" strike="sngStrike" dirty="0">
                <a:solidFill>
                  <a:srgbClr val="BE384B"/>
                </a:solidFill>
              </a:rPr>
              <a:t>system calls </a:t>
            </a:r>
            <a:r>
              <a:rPr lang="en-US" altLang="zh-CN" dirty="0"/>
              <a:t>to user applications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4219FC-45BC-0541-A206-33B756A0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C601E-8271-FA40-B5CF-6478BB97D65A}"/>
              </a:ext>
            </a:extLst>
          </p:cNvPr>
          <p:cNvSpPr txBox="1"/>
          <p:nvPr/>
        </p:nvSpPr>
        <p:spPr>
          <a:xfrm>
            <a:off x="3059832" y="3433564"/>
            <a:ext cx="466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Remote procedure call </a:t>
            </a:r>
            <a:endParaRPr lang="zh-CN" altLang="en-US" b="1" dirty="0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C29AAB4D-68FC-9A1F-322D-509B2151798E}"/>
              </a:ext>
            </a:extLst>
          </p:cNvPr>
          <p:cNvSpPr/>
          <p:nvPr/>
        </p:nvSpPr>
        <p:spPr>
          <a:xfrm>
            <a:off x="2627256" y="3624146"/>
            <a:ext cx="495085" cy="423747"/>
          </a:xfrm>
          <a:custGeom>
            <a:avLst/>
            <a:gdLst>
              <a:gd name="connsiteX0" fmla="*/ 294364 w 495085"/>
              <a:gd name="connsiteY0" fmla="*/ 423747 h 423747"/>
              <a:gd name="connsiteX1" fmla="*/ 4432 w 495085"/>
              <a:gd name="connsiteY1" fmla="*/ 100361 h 423747"/>
              <a:gd name="connsiteX2" fmla="*/ 495085 w 495085"/>
              <a:gd name="connsiteY2" fmla="*/ 0 h 42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085" h="423747">
                <a:moveTo>
                  <a:pt x="294364" y="423747"/>
                </a:moveTo>
                <a:cubicBezTo>
                  <a:pt x="132671" y="297366"/>
                  <a:pt x="-29021" y="170985"/>
                  <a:pt x="4432" y="100361"/>
                </a:cubicBezTo>
                <a:cubicBezTo>
                  <a:pt x="37885" y="29737"/>
                  <a:pt x="266485" y="14868"/>
                  <a:pt x="495085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02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F9B5-5A6D-1E4F-9E34-930EFEC7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implemented in NFS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20A02-6539-574D-86D0-99C90353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51871C-D95B-E042-881F-32092C2C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8" y="1056609"/>
            <a:ext cx="61653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C355B7B-5EE5-AF4C-894B-892C752B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444" y="1125532"/>
            <a:ext cx="19442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Where is </a:t>
            </a:r>
            <a:r>
              <a:rPr lang="en-US" altLang="zh-CN" b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OPEN</a:t>
            </a:r>
            <a:r>
              <a:rPr lang="en-US" altLang="zh-CN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b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en-US" b="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1846A-6C3B-EC7F-D24A-DEBA53948744}"/>
              </a:ext>
            </a:extLst>
          </p:cNvPr>
          <p:cNvGrpSpPr/>
          <p:nvPr/>
        </p:nvGrpSpPr>
        <p:grpSpPr>
          <a:xfrm>
            <a:off x="4788024" y="3433564"/>
            <a:ext cx="2064420" cy="792088"/>
            <a:chOff x="4788024" y="3433564"/>
            <a:chExt cx="2064420" cy="792088"/>
          </a:xfrm>
        </p:grpSpPr>
        <p:sp>
          <p:nvSpPr>
            <p:cNvPr id="3" name="椭圆形标注 2">
              <a:extLst>
                <a:ext uri="{FF2B5EF4-FFF2-40B4-BE49-F238E27FC236}">
                  <a16:creationId xmlns:a16="http://schemas.microsoft.com/office/drawing/2014/main" id="{98617323-DCDA-4259-45F1-90ED889ADA90}"/>
                </a:ext>
              </a:extLst>
            </p:cNvPr>
            <p:cNvSpPr/>
            <p:nvPr/>
          </p:nvSpPr>
          <p:spPr>
            <a:xfrm>
              <a:off x="4788024" y="3433564"/>
              <a:ext cx="1853827" cy="792088"/>
            </a:xfrm>
            <a:prstGeom prst="wedgeEllipseCallout">
              <a:avLst>
                <a:gd name="adj1" fmla="val -89169"/>
                <a:gd name="adj2" fmla="val 8331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FEC6446C-CF2B-6461-EFAB-AC5F05C49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228" y="3629553"/>
              <a:ext cx="19442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What is </a:t>
              </a:r>
              <a:r>
                <a:rPr lang="en-US" altLang="zh-CN" b="0" dirty="0" err="1"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fh</a:t>
              </a:r>
              <a:r>
                <a:rPr lang="en-US" altLang="zh-CN" b="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?</a:t>
              </a:r>
              <a:endParaRPr lang="zh-CN" altLang="en-US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B243F65-E689-1750-D5DC-12DE3BAE6B6D}"/>
              </a:ext>
            </a:extLst>
          </p:cNvPr>
          <p:cNvGrpSpPr/>
          <p:nvPr/>
        </p:nvGrpSpPr>
        <p:grpSpPr>
          <a:xfrm>
            <a:off x="2195736" y="2017608"/>
            <a:ext cx="2064420" cy="792088"/>
            <a:chOff x="2195736" y="2017608"/>
            <a:chExt cx="2064420" cy="792088"/>
          </a:xfrm>
        </p:grpSpPr>
        <p:sp>
          <p:nvSpPr>
            <p:cNvPr id="8" name="椭圆形标注 7">
              <a:extLst>
                <a:ext uri="{FF2B5EF4-FFF2-40B4-BE49-F238E27FC236}">
                  <a16:creationId xmlns:a16="http://schemas.microsoft.com/office/drawing/2014/main" id="{B0C866BE-250E-A1EA-437A-5294B980D7C4}"/>
                </a:ext>
              </a:extLst>
            </p:cNvPr>
            <p:cNvSpPr/>
            <p:nvPr/>
          </p:nvSpPr>
          <p:spPr>
            <a:xfrm>
              <a:off x="2195736" y="2017608"/>
              <a:ext cx="1853827" cy="792088"/>
            </a:xfrm>
            <a:prstGeom prst="wedgeEllipseCallout">
              <a:avLst>
                <a:gd name="adj1" fmla="val -89169"/>
                <a:gd name="adj2" fmla="val 8331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553DE078-D175-CA9E-2D4C-C7AB06ADA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940" y="2213597"/>
              <a:ext cx="19442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b="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why </a:t>
              </a:r>
              <a:r>
                <a:rPr lang="en-US" altLang="zh-CN" b="0" dirty="0">
                  <a:latin typeface="Century Gothic" panose="020B0502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offset</a:t>
              </a:r>
              <a:r>
                <a:rPr lang="en-US" altLang="zh-CN" b="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?</a:t>
              </a:r>
              <a:endParaRPr lang="zh-CN" altLang="en-US" b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8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2D6B3-0574-EF46-B0BA-E15ACC2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NFS Protocols step-by-step: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0670E-DFB1-A045-AFE4-46C82B34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Static mounting</a:t>
            </a:r>
          </a:p>
          <a:p>
            <a:pPr lvl="1"/>
            <a:r>
              <a:rPr kumimoji="1" lang="en" altLang="zh-CN" dirty="0"/>
              <a:t>mount request contacts server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69F53-485F-C246-90C4-D8C9EF38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2A48AF-5779-324E-960E-2D1931EC62EC}"/>
              </a:ext>
            </a:extLst>
          </p:cNvPr>
          <p:cNvSpPr/>
          <p:nvPr/>
        </p:nvSpPr>
        <p:spPr>
          <a:xfrm>
            <a:off x="2483769" y="2105934"/>
            <a:ext cx="5070000" cy="3072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/>
            <a:r>
              <a:rPr lang="en-US" altLang="zh-CN" dirty="0"/>
              <a:t>add list of shared directories to </a:t>
            </a:r>
            <a:r>
              <a:rPr lang="en-US" altLang="zh-CN" dirty="0">
                <a:solidFill>
                  <a:srgbClr val="0033CC"/>
                </a:solidFill>
              </a:rPr>
              <a:t>/</a:t>
            </a:r>
            <a:r>
              <a:rPr lang="en-US" altLang="zh-CN" dirty="0" err="1">
                <a:solidFill>
                  <a:srgbClr val="0033CC"/>
                </a:solidFill>
              </a:rPr>
              <a:t>etc</a:t>
            </a:r>
            <a:r>
              <a:rPr lang="en-US" altLang="zh-CN" dirty="0">
                <a:solidFill>
                  <a:srgbClr val="0033CC"/>
                </a:solidFill>
              </a:rPr>
              <a:t>/exports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BE2D02-458D-A349-BED7-5F183CF926C4}"/>
              </a:ext>
            </a:extLst>
          </p:cNvPr>
          <p:cNvSpPr/>
          <p:nvPr/>
        </p:nvSpPr>
        <p:spPr>
          <a:xfrm>
            <a:off x="2483768" y="2588951"/>
            <a:ext cx="5070000" cy="3072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/>
            <a:r>
              <a:rPr lang="en-US" altLang="zh-CN" dirty="0">
                <a:solidFill>
                  <a:srgbClr val="0033CC"/>
                </a:solidFill>
              </a:rPr>
              <a:t>mount 192.168.1.100:/users/</a:t>
            </a:r>
            <a:r>
              <a:rPr lang="en-US" altLang="zh-CN" dirty="0" err="1">
                <a:solidFill>
                  <a:srgbClr val="0033CC"/>
                </a:solidFill>
              </a:rPr>
              <a:t>paul</a:t>
            </a:r>
            <a:r>
              <a:rPr lang="en-US" altLang="zh-CN" dirty="0">
                <a:solidFill>
                  <a:srgbClr val="0033CC"/>
                </a:solidFill>
              </a:rPr>
              <a:t> /home/</a:t>
            </a:r>
            <a:r>
              <a:rPr lang="en-US" altLang="zh-CN" dirty="0" err="1">
                <a:solidFill>
                  <a:srgbClr val="0033CC"/>
                </a:solidFill>
              </a:rPr>
              <a:t>paul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268366-3D25-574A-B399-0EFC60BBA783}"/>
              </a:ext>
            </a:extLst>
          </p:cNvPr>
          <p:cNvSpPr/>
          <p:nvPr/>
        </p:nvSpPr>
        <p:spPr>
          <a:xfrm>
            <a:off x="1457769" y="2081942"/>
            <a:ext cx="9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</a:rPr>
              <a:t>Server</a:t>
            </a:r>
            <a:r>
              <a:rPr lang="en-US" altLang="zh-CN" dirty="0">
                <a:solidFill>
                  <a:srgbClr val="FF0066"/>
                </a:solidFill>
              </a:rPr>
              <a:t>: 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F877EC-C6B6-0D4E-B11E-7BF6E3781311}"/>
              </a:ext>
            </a:extLst>
          </p:cNvPr>
          <p:cNvSpPr/>
          <p:nvPr/>
        </p:nvSpPr>
        <p:spPr>
          <a:xfrm>
            <a:off x="1457769" y="2564960"/>
            <a:ext cx="9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</a:rPr>
              <a:t>Client</a:t>
            </a:r>
            <a:r>
              <a:rPr lang="en-US" altLang="zh-CN" dirty="0">
                <a:solidFill>
                  <a:srgbClr val="FF0066"/>
                </a:solidFill>
              </a:rPr>
              <a:t>: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Large-scale website so-far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Large-scale websites are composed of different distributed systems</a:t>
            </a:r>
          </a:p>
          <a:p>
            <a:pPr lvl="1"/>
            <a:r>
              <a:rPr kumimoji="1" lang="en-US" altLang="zh-CN" dirty="0"/>
              <a:t>Request processing, data storage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6B68-0B1B-764D-9259-BD62FD12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NFS Protocols step-by-step: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6712C-38DB-DD47-B0E5-A90EE31C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Protocol:</a:t>
            </a:r>
          </a:p>
          <a:p>
            <a:pPr lvl="1"/>
            <a:r>
              <a:rPr kumimoji="1" lang="en" altLang="zh-CN" dirty="0"/>
              <a:t>Request access to exported directory tree</a:t>
            </a:r>
          </a:p>
          <a:p>
            <a:pPr lvl="2"/>
            <a:r>
              <a:rPr kumimoji="1" lang="en" altLang="zh-CN" dirty="0"/>
              <a:t>Requests </a:t>
            </a:r>
            <a:r>
              <a:rPr kumimoji="1" lang="en" altLang="zh-CN" b="1" dirty="0">
                <a:solidFill>
                  <a:srgbClr val="BE384B"/>
                </a:solidFill>
              </a:rPr>
              <a:t>permission</a:t>
            </a:r>
            <a:r>
              <a:rPr kumimoji="1" lang="en" altLang="zh-CN" dirty="0"/>
              <a:t> to access contents</a:t>
            </a:r>
          </a:p>
          <a:p>
            <a:pPr lvl="2"/>
            <a:endParaRPr kumimoji="1" lang="en" altLang="zh-CN" dirty="0"/>
          </a:p>
          <a:p>
            <a:pPr lvl="2"/>
            <a:endParaRPr kumimoji="1" lang="en" altLang="zh-CN" dirty="0"/>
          </a:p>
          <a:p>
            <a:pPr lvl="1"/>
            <a:endParaRPr lang="en-US" altLang="zh-TW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zh-TW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Server returns </a:t>
            </a:r>
            <a:r>
              <a:rPr lang="en-US" altLang="zh-TW" b="1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file handle</a:t>
            </a:r>
            <a:r>
              <a:rPr lang="zh-CN" altLang="en-US" b="1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1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b="1" dirty="0" err="1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fh</a:t>
            </a:r>
            <a:r>
              <a:rPr lang="en-US" altLang="zh-CN" b="1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), the name of the remote file</a:t>
            </a:r>
            <a:endParaRPr lang="en-US" altLang="zh-TW" b="1" dirty="0">
              <a:solidFill>
                <a:srgbClr val="BE384B"/>
              </a:solidFill>
              <a:ea typeface="Verdana" pitchFamily="34" charset="0"/>
              <a:cs typeface="Verdana" pitchFamily="34" charset="0"/>
            </a:endParaRPr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776B9-2DE1-4C46-97EC-2BA119C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E76909-0C65-0341-91D9-E90DF77E4427}"/>
              </a:ext>
            </a:extLst>
          </p:cNvPr>
          <p:cNvSpPr/>
          <p:nvPr/>
        </p:nvSpPr>
        <p:spPr>
          <a:xfrm>
            <a:off x="539374" y="2417225"/>
            <a:ext cx="4445000" cy="584291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altLang="zh-CN" dirty="0"/>
              <a:t>:	 parses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pathname</a:t>
            </a:r>
          </a:p>
          <a:p>
            <a:pPr marL="223564" indent="-223564"/>
            <a:r>
              <a:rPr lang="en-US" altLang="zh-CN" dirty="0"/>
              <a:t>		 contacts server for file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3130E3-CAF5-1F46-859B-49895307C1DC}"/>
              </a:ext>
            </a:extLst>
          </p:cNvPr>
          <p:cNvSpPr/>
          <p:nvPr/>
        </p:nvSpPr>
        <p:spPr>
          <a:xfrm>
            <a:off x="535306" y="4016547"/>
            <a:ext cx="7997134" cy="861290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altLang="zh-CN" dirty="0"/>
              <a:t>:	 create in-memory VFS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at </a:t>
            </a:r>
            <a:br>
              <a:rPr lang="en-US" altLang="zh-CN" dirty="0"/>
            </a:br>
            <a:r>
              <a:rPr lang="en-US" altLang="zh-CN" dirty="0"/>
              <a:t>mount point internally points to remote files</a:t>
            </a:r>
          </a:p>
          <a:p>
            <a:pPr marL="223564" indent="-223564"/>
            <a:r>
              <a:rPr lang="en-US" altLang="zh-CN" dirty="0"/>
              <a:t>Executes full file system APIs described in the last lectures using NFS RPCs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059147-BFD0-B351-FF4D-38474F773B89}"/>
              </a:ext>
            </a:extLst>
          </p:cNvPr>
          <p:cNvSpPr/>
          <p:nvPr/>
        </p:nvSpPr>
        <p:spPr>
          <a:xfrm>
            <a:off x="539374" y="3090242"/>
            <a:ext cx="8147426" cy="307292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altLang="zh-CN" dirty="0"/>
              <a:t>:	 a standard </a:t>
            </a:r>
            <a:r>
              <a:rPr lang="en-US" altLang="zh-CN" dirty="0" err="1"/>
              <a:t>inode</a:t>
            </a:r>
            <a:r>
              <a:rPr lang="en-US" altLang="zh-CN" dirty="0"/>
              <a:t> filesystem that implements the NFS RPC callbacks </a:t>
            </a:r>
          </a:p>
        </p:txBody>
      </p:sp>
    </p:spTree>
    <p:extLst>
      <p:ext uri="{BB962C8B-B14F-4D97-AF65-F5344CB8AC3E}">
        <p14:creationId xmlns:p14="http://schemas.microsoft.com/office/powerpoint/2010/main" val="20104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NFS Protocols: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 a file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1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D660F-B427-889C-D585-3FE2F270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choice: No </a:t>
            </a:r>
            <a:r>
              <a:rPr kumimoji="1" lang="en-US" altLang="zh-CN" dirty="0">
                <a:latin typeface="Century Gothic" panose="020B0502020202020204" pitchFamily="34" charset="0"/>
              </a:rPr>
              <a:t>open</a:t>
            </a:r>
            <a:r>
              <a:rPr kumimoji="1" lang="en-US" altLang="zh-CN" dirty="0"/>
              <a:t> RPC in NFS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581F9-4A94-C85E-0816-8CE5178F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NFS client library executes the open locally</a:t>
            </a:r>
          </a:p>
          <a:p>
            <a:pPr lvl="1"/>
            <a:r>
              <a:rPr kumimoji="1" lang="en-US" altLang="zh-CN" dirty="0"/>
              <a:t>By issuing </a:t>
            </a:r>
            <a:r>
              <a:rPr kumimoji="1" lang="en-US" altLang="zh-CN" dirty="0">
                <a:latin typeface="Century Gothic" panose="020B0502020202020204" pitchFamily="34" charset="0"/>
              </a:rPr>
              <a:t>lookup</a:t>
            </a:r>
            <a:r>
              <a:rPr kumimoji="1" lang="en-US" altLang="zh-CN" dirty="0"/>
              <a:t> API instead, why? </a:t>
            </a:r>
          </a:p>
          <a:p>
            <a:r>
              <a:rPr kumimoji="1" lang="en-US" altLang="zh-CN" dirty="0"/>
              <a:t>To answer this, we need to recall what does open do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6405C-5CB0-8455-9A73-3D2C233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2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EEF93-FB23-84DE-65FA-830FFAC4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open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F9E8C-ECE3-065A-53C8-74D93CED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456DB72-F7BD-0E4D-876C-8901452B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Check </a:t>
            </a:r>
            <a:r>
              <a:rPr lang="en-US" altLang="zh-CN" dirty="0">
                <a:solidFill>
                  <a:srgbClr val="BE384B"/>
                </a:solidFill>
              </a:rPr>
              <a:t>user's permission</a:t>
            </a:r>
          </a:p>
          <a:p>
            <a:r>
              <a:rPr lang="en-US" altLang="zh-CN" b="0" dirty="0"/>
              <a:t>Update </a:t>
            </a:r>
            <a:r>
              <a:rPr lang="en-US" altLang="zh-CN" dirty="0">
                <a:solidFill>
                  <a:srgbClr val="BE384B"/>
                </a:solidFill>
              </a:rPr>
              <a:t>last access time</a:t>
            </a:r>
          </a:p>
          <a:p>
            <a:r>
              <a:rPr lang="en-US" altLang="zh-CN" b="0" dirty="0"/>
              <a:t>Return a short name for a file</a:t>
            </a:r>
          </a:p>
          <a:p>
            <a:pPr lvl="1"/>
            <a:r>
              <a:rPr lang="en-US" altLang="zh-CN" dirty="0"/>
              <a:t>File descriptor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BE384B"/>
                </a:solidFill>
              </a:rPr>
              <a:t>(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)	</a:t>
            </a:r>
          </a:p>
          <a:p>
            <a:pPr lvl="1"/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by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kumimoji="1" lang="en-US" altLang="zh-CN" dirty="0"/>
              <a:t>The FD is stored in an </a:t>
            </a:r>
            <a:r>
              <a:rPr kumimoji="1" lang="en-US" altLang="zh-CN" dirty="0" err="1"/>
              <a:t>FD_table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Stores other things like </a:t>
            </a:r>
            <a:r>
              <a:rPr kumimoji="1" lang="en-US" altLang="zh-CN" b="1" dirty="0"/>
              <a:t>cursor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9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7B48-81DA-EB20-89BC-220B8169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if we faithfully implement the open w/ RPC?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225D2-9CFC-8F98-8A90-F185FD93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each client, we need to store its opened file information in the table</a:t>
            </a:r>
          </a:p>
          <a:p>
            <a:pPr lvl="1"/>
            <a:r>
              <a:rPr kumimoji="1" lang="en-US" altLang="zh-CN" dirty="0"/>
              <a:t>So the RPC is </a:t>
            </a:r>
            <a:r>
              <a:rPr kumimoji="1" lang="en-US" altLang="zh-CN" b="1" dirty="0">
                <a:solidFill>
                  <a:srgbClr val="FF0000"/>
                </a:solidFill>
              </a:rPr>
              <a:t>stateful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Stateful RPC is generally less performant/scalable than stateless one</a:t>
            </a:r>
          </a:p>
          <a:p>
            <a:pPr lvl="1"/>
            <a:r>
              <a:rPr kumimoji="1" lang="en-US" altLang="zh-CN" dirty="0"/>
              <a:t>What if the server crashes, and then reboot? </a:t>
            </a:r>
          </a:p>
          <a:p>
            <a:pPr lvl="1"/>
            <a:r>
              <a:rPr kumimoji="1" lang="en-US" altLang="zh-CN" dirty="0"/>
              <a:t>What if many clients connected to the server? </a:t>
            </a:r>
          </a:p>
          <a:p>
            <a:r>
              <a:rPr kumimoji="1" lang="en-US" altLang="zh-CN" dirty="0"/>
              <a:t>NFS chooses a simple design: no open and the RPCs are </a:t>
            </a:r>
            <a:r>
              <a:rPr kumimoji="1" lang="en-US" altLang="zh-CN" dirty="0">
                <a:solidFill>
                  <a:srgbClr val="FF0000"/>
                </a:solidFill>
              </a:rPr>
              <a:t>stateless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For better fault tolerance &amp; scalability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629A7-FACC-BF6A-5E54-5592ED94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049F2-BDB2-9031-D964-2155B9B9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05AFB8D7-4640-08C7-E762-A5C2EE2A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Stateless on NFS server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20784-4DC4-387A-9CE2-19B9A2231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Stateless on NFS server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Each RPC contains all the information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: What about states like file cursor?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Client maintains the states, including the file cursor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MS PGothic" charset="0"/>
              </a:rPr>
              <a:t>Stateless simplifies failure handling 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charset="0"/>
              </a:rPr>
              <a:t>Client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can repeat a request until it receives a reply (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at least once</a:t>
            </a:r>
            <a:r>
              <a:rPr lang="en-US" altLang="zh-CN" dirty="0">
                <a:ea typeface="MS PGothic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MS PGothic" charset="0"/>
              </a:rPr>
              <a:t>But, naïve retry stateless operations are not always good 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Server may execute the same request twice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Solution: each RPC is tagged with a transaction number, and server maintains some "soft" state: reply cache (recall, at-most-once RPC)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What if the server </a:t>
            </a:r>
            <a:r>
              <a:rPr lang="en-US" altLang="zh-CN" sz="1800" u="sng" dirty="0">
                <a:solidFill>
                  <a:srgbClr val="C00000"/>
                </a:solidFill>
                <a:ea typeface="MS PGothic" charset="0"/>
              </a:rPr>
              <a:t>fails between two same requests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?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1E8DE1D9-A7AD-1EE3-6901-EA2F1AA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9B973B8-469E-4540-956B-7AEBD6CD5CB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C427-0983-86D7-AF1C-C759045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FD0BF3A-17E1-EFCA-03CE-E41D8F18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NFS Protocols: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 a file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EDA107C4-D2C8-592C-57EA-7286F5B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24DA87CD-CC88-5083-D467-14D5E9C9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2D107B-577A-02A1-A5CA-91298A8D0F04}"/>
              </a:ext>
            </a:extLst>
          </p:cNvPr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What is a file handler? 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7793F71-0AD4-3E5F-2ED8-4CA0820BCAFE}"/>
              </a:ext>
            </a:extLst>
          </p:cNvPr>
          <p:cNvSpPr/>
          <p:nvPr/>
        </p:nvSpPr>
        <p:spPr>
          <a:xfrm>
            <a:off x="1763688" y="2641476"/>
            <a:ext cx="432048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4774D1-C7DA-D2E9-D3AB-E80B080F9B33}"/>
              </a:ext>
            </a:extLst>
          </p:cNvPr>
          <p:cNvSpPr/>
          <p:nvPr/>
        </p:nvSpPr>
        <p:spPr>
          <a:xfrm>
            <a:off x="4036179" y="2562113"/>
            <a:ext cx="432049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923CC-56CF-0B88-C0B5-AC5F85E7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file handler?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817EA-57D9-AEAE-1EB0-FEDF2DFD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Basically, it is used to name the remote file </a:t>
            </a:r>
          </a:p>
          <a:p>
            <a:pPr lvl="1"/>
            <a:r>
              <a:rPr kumimoji="1" lang="en-US" altLang="zh-CN" dirty="0"/>
              <a:t>i.e., identifying which file to access on the server </a:t>
            </a:r>
          </a:p>
          <a:p>
            <a:pPr lvl="1"/>
            <a:r>
              <a:rPr kumimoji="1" lang="en-US" altLang="zh-CN" dirty="0"/>
              <a:t>Question: how to implement it? </a:t>
            </a:r>
          </a:p>
          <a:p>
            <a:r>
              <a:rPr kumimoji="1" lang="en-US" altLang="zh-CN" dirty="0"/>
              <a:t>We cannot use FD, because the server has no file table </a:t>
            </a:r>
            <a:r>
              <a:rPr kumimoji="1" lang="en-US" altLang="zh-CN" dirty="0">
                <a:sym typeface="Wingdings" pitchFamily="2" charset="2"/>
              </a:rPr>
              <a:t> </a:t>
            </a:r>
          </a:p>
          <a:p>
            <a:r>
              <a:rPr kumimoji="1" lang="en-US" altLang="zh-CN" dirty="0">
                <a:sym typeface="Wingdings" pitchFamily="2" charset="2"/>
              </a:rPr>
              <a:t>What are the other options?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Path name</a:t>
            </a:r>
          </a:p>
          <a:p>
            <a:pPr lvl="1"/>
            <a:r>
              <a:rPr kumimoji="1" lang="en-US" altLang="zh-CN" dirty="0" err="1">
                <a:sym typeface="Wingdings" pitchFamily="2" charset="2"/>
              </a:rPr>
              <a:t>Inode</a:t>
            </a:r>
            <a:r>
              <a:rPr kumimoji="1" lang="en-US" altLang="zh-CN" dirty="0">
                <a:sym typeface="Wingdings" pitchFamily="2" charset="2"/>
              </a:rPr>
              <a:t> number </a:t>
            </a:r>
            <a:endParaRPr kumimoji="1" lang="en-US" altLang="zh-CN" dirty="0"/>
          </a:p>
          <a:p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Can we use </a:t>
            </a:r>
            <a:r>
              <a:rPr lang="en-US" altLang="zh-CN" sz="1800" u="sng" dirty="0">
                <a:solidFill>
                  <a:srgbClr val="C00000"/>
                </a:solidFill>
                <a:ea typeface="MS PGothic" charset="0"/>
              </a:rPr>
              <a:t>path name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 in the handle?</a:t>
            </a:r>
            <a:endParaRPr lang="zh-CN" altLang="en-US" sz="1800" dirty="0">
              <a:solidFill>
                <a:srgbClr val="C00000"/>
              </a:solidFill>
              <a:ea typeface="MS PGothic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1C5FE-A775-D583-AF3F-1DC82E5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1: Rename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3918530-48DE-364C-9827-192746DB653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345332"/>
            <a:ext cx="7572375" cy="1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3265264"/>
            <a:ext cx="8305800" cy="1968500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UNIX Spec:</a:t>
            </a:r>
          </a:p>
          <a:p>
            <a:pPr lvl="1"/>
            <a:r>
              <a:rPr lang="en-US" altLang="zh-CN" dirty="0">
                <a:ea typeface="MS PGothic" charset="0"/>
              </a:rPr>
              <a:t>Program 1 should read "dir2/f"</a:t>
            </a:r>
          </a:p>
          <a:p>
            <a:pPr lvl="1"/>
            <a:r>
              <a:rPr lang="en-US" altLang="zh-CN" dirty="0">
                <a:ea typeface="MS PGothic" charset="0"/>
              </a:rPr>
              <a:t>NFS should keep the spec</a:t>
            </a:r>
            <a:endParaRPr lang="zh-CN" alt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38D8-397B-BDD5-ABBF-B1FB066A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3D80-3CAE-12F5-8940-7FB8722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file handler?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ADA41-EB61-987A-7125-84D36920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Basically, it is a naming</a:t>
            </a:r>
          </a:p>
          <a:p>
            <a:pPr lvl="1"/>
            <a:r>
              <a:rPr kumimoji="1" lang="en-US" altLang="zh-CN" dirty="0"/>
              <a:t>i.e., which file to access on the server </a:t>
            </a:r>
          </a:p>
          <a:p>
            <a:r>
              <a:rPr kumimoji="1" lang="en-US" altLang="zh-CN" dirty="0"/>
              <a:t>We cannot use FD, because the server has no file table </a:t>
            </a:r>
            <a:r>
              <a:rPr kumimoji="1" lang="en-US" altLang="zh-CN" dirty="0">
                <a:sym typeface="Wingdings" pitchFamily="2" charset="2"/>
              </a:rPr>
              <a:t> </a:t>
            </a:r>
          </a:p>
          <a:p>
            <a:r>
              <a:rPr kumimoji="1" lang="en-US" altLang="zh-CN" dirty="0">
                <a:sym typeface="Wingdings" pitchFamily="2" charset="2"/>
              </a:rPr>
              <a:t>What are the other options? </a:t>
            </a:r>
          </a:p>
          <a:p>
            <a:pPr lvl="1"/>
            <a:r>
              <a:rPr kumimoji="1" lang="en-US" altLang="zh-CN" strike="sngStrike" dirty="0">
                <a:sym typeface="Wingdings" pitchFamily="2" charset="2"/>
              </a:rPr>
              <a:t>Path name</a:t>
            </a:r>
          </a:p>
          <a:p>
            <a:pPr lvl="1"/>
            <a:r>
              <a:rPr kumimoji="1" lang="en-US" altLang="zh-CN" dirty="0" err="1">
                <a:sym typeface="Wingdings" pitchFamily="2" charset="2"/>
              </a:rPr>
              <a:t>Inode</a:t>
            </a:r>
            <a:r>
              <a:rPr kumimoji="1" lang="en-US" altLang="zh-CN" dirty="0">
                <a:sym typeface="Wingdings" pitchFamily="2" charset="2"/>
              </a:rPr>
              <a:t> number </a:t>
            </a:r>
            <a:endParaRPr kumimoji="1" lang="en-US" altLang="zh-CN" dirty="0"/>
          </a:p>
          <a:p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Can we directly use the </a:t>
            </a:r>
            <a:r>
              <a:rPr lang="en-US" altLang="zh-CN" sz="1800" dirty="0" err="1">
                <a:solidFill>
                  <a:srgbClr val="C00000"/>
                </a:solidFill>
                <a:ea typeface="MS PGothic" charset="0"/>
              </a:rPr>
              <a:t>inode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 number ?</a:t>
            </a:r>
            <a:endParaRPr lang="zh-CN" altLang="en-US" sz="1800" dirty="0">
              <a:solidFill>
                <a:srgbClr val="C00000"/>
              </a:solidFill>
              <a:ea typeface="MS PGothic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2303B-D63A-ED06-7BFF-1A5850AF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>
            <a:extLst>
              <a:ext uri="{FF2B5EF4-FFF2-40B4-BE49-F238E27FC236}">
                <a16:creationId xmlns:a16="http://schemas.microsoft.com/office/drawing/2014/main" id="{ECF2EB9F-18CF-4A42-87CA-EB2561DBB98A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Large-scale websites are composed of different distributed systems</a:t>
            </a:r>
          </a:p>
          <a:p>
            <a:pPr lvl="1"/>
            <a:r>
              <a:rPr kumimoji="1" lang="en-US" altLang="zh-CN" dirty="0"/>
              <a:t>Request processing, data storage</a:t>
            </a:r>
          </a:p>
          <a:p>
            <a:pPr lvl="1"/>
            <a:r>
              <a:rPr kumimoji="1" lang="en-US" altLang="zh-CN" b="1" dirty="0"/>
              <a:t>How each system communicates</a:t>
            </a:r>
            <a:r>
              <a:rPr kumimoji="1" lang="en-US" altLang="zh-CN" dirty="0"/>
              <a:t>? 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id="{56FE4262-DCE4-5A4D-B72B-ED5192F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Large-scale website so-far 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34096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652F-6CDD-7BC8-D0FB-2CCCF273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08D3DBE-49BB-0065-6E13-B133F769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2: Delete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5468932A-2492-F273-121A-42C4D822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charset="0"/>
              </a:rPr>
              <a:t>Remedy: let program 2 read the previous file, or return error </a:t>
            </a:r>
          </a:p>
          <a:p>
            <a:pPr lvl="1"/>
            <a:r>
              <a:rPr lang="en-US" altLang="zh-CN" dirty="0">
                <a:ea typeface="MS PGothic" charset="0"/>
              </a:rPr>
              <a:t>Cannot read the wrong file! </a:t>
            </a:r>
          </a:p>
          <a:p>
            <a:r>
              <a:rPr lang="en-US" altLang="zh-CN" dirty="0">
                <a:ea typeface="MS PGothic" charset="0"/>
              </a:rPr>
              <a:t>How to avoid program 2 reading the wrong file?</a:t>
            </a:r>
          </a:p>
          <a:p>
            <a:pPr lvl="1"/>
            <a:r>
              <a:rPr lang="en-US" altLang="zh-CN" sz="1600" b="1" dirty="0">
                <a:solidFill>
                  <a:srgbClr val="C00000"/>
                </a:solidFill>
                <a:ea typeface="MS PGothic" charset="0"/>
              </a:rPr>
              <a:t>Generation number</a:t>
            </a:r>
            <a:r>
              <a:rPr lang="en-US" altLang="zh-CN" sz="1600" dirty="0">
                <a:ea typeface="MS PGothic" charset="0"/>
              </a:rPr>
              <a:t>: a number incremented upon assigning an </a:t>
            </a:r>
            <a:r>
              <a:rPr lang="en-US" altLang="zh-CN" sz="1600" dirty="0" err="1">
                <a:ea typeface="MS PGothic" charset="0"/>
              </a:rPr>
              <a:t>inode</a:t>
            </a:r>
            <a:r>
              <a:rPr lang="en-US" altLang="zh-CN" sz="1600" dirty="0">
                <a:ea typeface="MS PGothic" charset="0"/>
              </a:rPr>
              <a:t> number to a new file  </a:t>
            </a:r>
          </a:p>
          <a:p>
            <a:pPr lvl="1"/>
            <a:r>
              <a:rPr lang="en-US" altLang="zh-CN" sz="1600" dirty="0">
                <a:ea typeface="MS PGothic" charset="0"/>
              </a:rPr>
              <a:t>The </a:t>
            </a:r>
            <a:r>
              <a:rPr lang="en-US" altLang="zh-CN" sz="1600" dirty="0" err="1">
                <a:ea typeface="MS PGothic" charset="0"/>
              </a:rPr>
              <a:t>fh</a:t>
            </a:r>
            <a:r>
              <a:rPr lang="en-US" altLang="zh-CN" sz="1600" dirty="0">
                <a:ea typeface="MS PGothic" charset="0"/>
              </a:rPr>
              <a:t> contains both </a:t>
            </a:r>
            <a:r>
              <a:rPr lang="en-US" altLang="zh-CN" sz="1600" dirty="0" err="1">
                <a:ea typeface="MS PGothic" charset="0"/>
              </a:rPr>
              <a:t>inode</a:t>
            </a:r>
            <a:r>
              <a:rPr lang="en-US" altLang="zh-CN" sz="1600" dirty="0">
                <a:ea typeface="MS PGothic" charset="0"/>
              </a:rPr>
              <a:t> number &amp; generation number </a:t>
            </a:r>
          </a:p>
          <a:p>
            <a:pPr lvl="1"/>
            <a:r>
              <a:rPr lang="en-US" altLang="zh-CN" sz="1600" dirty="0">
                <a:ea typeface="MS PGothic" charset="0"/>
              </a:rPr>
              <a:t>If read’s </a:t>
            </a:r>
            <a:r>
              <a:rPr lang="en-US" altLang="zh-CN" sz="1600" dirty="0" err="1">
                <a:ea typeface="MS PGothic" charset="0"/>
              </a:rPr>
              <a:t>fh</a:t>
            </a:r>
            <a:r>
              <a:rPr lang="en-US" altLang="zh-CN" sz="1600" dirty="0">
                <a:ea typeface="MS PGothic" charset="0"/>
              </a:rPr>
              <a:t> does not match the current generation, then abort 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E85BF512-3FAB-6583-7C5D-125C65C9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83B15562-7171-2443-A8B5-3EB92BEA1842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1220F927-D265-ADFC-68BB-89B33D74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8462F04-4C7B-0234-0028-5EC7C75DF491}"/>
              </a:ext>
            </a:extLst>
          </p:cNvPr>
          <p:cNvCxnSpPr/>
          <p:nvPr/>
        </p:nvCxnSpPr>
        <p:spPr>
          <a:xfrm>
            <a:off x="3059832" y="3048001"/>
            <a:ext cx="237626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2: Delete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charset="0"/>
              </a:rPr>
              <a:t>How to avoid program 2 reading new file?</a:t>
            </a:r>
          </a:p>
          <a:p>
            <a:pPr lvl="1"/>
            <a:r>
              <a:rPr lang="en-US" altLang="zh-CN" sz="1600" dirty="0">
                <a:ea typeface="MS PGothic" charset="0"/>
              </a:rPr>
              <a:t>Generation number: a number incremented upon assigning an </a:t>
            </a:r>
            <a:r>
              <a:rPr lang="en-US" altLang="zh-CN" sz="1600" dirty="0" err="1">
                <a:ea typeface="MS PGothic" charset="0"/>
              </a:rPr>
              <a:t>inode</a:t>
            </a:r>
            <a:r>
              <a:rPr lang="en-US" altLang="zh-CN" sz="1600" dirty="0">
                <a:ea typeface="MS PGothic" charset="0"/>
              </a:rPr>
              <a:t> number to a new file  </a:t>
            </a:r>
          </a:p>
          <a:p>
            <a:r>
              <a:rPr lang="en-US" altLang="zh-CN" dirty="0">
                <a:ea typeface="MS PGothic" charset="0"/>
              </a:rPr>
              <a:t>UNIX spec:</a:t>
            </a:r>
          </a:p>
          <a:p>
            <a:pPr lvl="1"/>
            <a:r>
              <a:rPr lang="en-US" altLang="zh-CN" sz="1600" dirty="0">
                <a:ea typeface="MS PGothic" charset="0"/>
              </a:rPr>
              <a:t>On local FS, program 2 will read the old file</a:t>
            </a:r>
          </a:p>
          <a:p>
            <a:r>
              <a:rPr lang="en-US" altLang="zh-CN" b="1" dirty="0">
                <a:ea typeface="MS PGothic" charset="0"/>
              </a:rPr>
              <a:t>Not the same as UNIX spec! </a:t>
            </a:r>
            <a:r>
              <a:rPr lang="en-US" altLang="zh-CN" dirty="0">
                <a:ea typeface="MS PGothic" charset="0"/>
              </a:rPr>
              <a:t>It's a tradeoff...</a:t>
            </a:r>
            <a:endParaRPr lang="zh-CN" altLang="en-US" sz="1200" dirty="0">
              <a:ea typeface="MS PGothic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83B15562-7171-2443-A8B5-3EB92BEA1842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64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6833-562E-34E8-1F92-1475E3F01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B3BA-DD52-4E32-B37F-06288944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it all together: file handler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BC09D-8AD4-3683-85B0-D9C51503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a typeface="MS PGothic" charset="0"/>
              </a:rPr>
              <a:t>File handler contains two main parts</a:t>
            </a:r>
          </a:p>
          <a:p>
            <a:pPr lvl="1"/>
            <a:r>
              <a:rPr lang="en-US" altLang="zh-CN" b="1" u="sng" dirty="0" err="1">
                <a:solidFill>
                  <a:srgbClr val="0096FF"/>
                </a:solidFill>
                <a:ea typeface="MS PGothic" charset="0"/>
              </a:rPr>
              <a:t>inode</a:t>
            </a:r>
            <a:r>
              <a:rPr lang="en-US" altLang="zh-CN" b="1" u="sng" dirty="0">
                <a:solidFill>
                  <a:srgbClr val="0096FF"/>
                </a:solidFill>
                <a:ea typeface="MS PGothic" charset="0"/>
              </a:rPr>
              <a:t> number</a:t>
            </a:r>
            <a:r>
              <a:rPr lang="en-US" altLang="zh-CN" dirty="0">
                <a:ea typeface="MS PGothic" charset="0"/>
              </a:rPr>
              <a:t>: for server to locate the file</a:t>
            </a:r>
          </a:p>
          <a:p>
            <a:pPr lvl="1"/>
            <a:r>
              <a:rPr lang="en-US" altLang="zh-CN" b="1" u="sng" dirty="0">
                <a:solidFill>
                  <a:srgbClr val="0096FF"/>
                </a:solidFill>
                <a:ea typeface="MS PGothic" charset="0"/>
              </a:rPr>
              <a:t>Generation number</a:t>
            </a:r>
            <a:r>
              <a:rPr lang="en-US" altLang="zh-CN" dirty="0">
                <a:ea typeface="MS PGothic" charset="0"/>
              </a:rPr>
              <a:t>: for server to maintain consistency of a file</a:t>
            </a:r>
          </a:p>
          <a:p>
            <a:pPr lvl="1"/>
            <a:r>
              <a:rPr lang="en-US" altLang="zh-CN" dirty="0">
                <a:ea typeface="MS PGothic" charset="0"/>
              </a:rPr>
              <a:t>Some other less important information, e.g., file system type </a:t>
            </a:r>
          </a:p>
        </p:txBody>
      </p:sp>
    </p:spTree>
    <p:extLst>
      <p:ext uri="{BB962C8B-B14F-4D97-AF65-F5344CB8AC3E}">
        <p14:creationId xmlns:p14="http://schemas.microsoft.com/office/powerpoint/2010/main" val="356361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F9A62-5184-6338-4D1A-158AA70D7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D2F20531-B3EE-2C5C-D6DB-B52F8600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NFS Protocols: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 a file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1DC63B70-2C3C-EBE4-568C-AE17248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C9190C58-1382-3605-96DA-8D82B36A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AF2EA5-6BDD-EA54-EFA0-D941890120E7}"/>
              </a:ext>
            </a:extLst>
          </p:cNvPr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C34DD-02D7-9CFD-4CF1-48ED19522843}"/>
              </a:ext>
            </a:extLst>
          </p:cNvPr>
          <p:cNvSpPr/>
          <p:nvPr/>
        </p:nvSpPr>
        <p:spPr>
          <a:xfrm>
            <a:off x="611560" y="3073524"/>
            <a:ext cx="8075240" cy="6480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1CDBE4-6B01-1210-0F14-2A890F68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7740"/>
            <a:ext cx="8305800" cy="432048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charset="0"/>
              </a:rPr>
              <a:t>Question: why the READ of NFS is different from the </a:t>
            </a:r>
            <a:r>
              <a:rPr lang="en-US" altLang="zh-CN" dirty="0" err="1">
                <a:ea typeface="MS PGothic" charset="0"/>
              </a:rPr>
              <a:t>inode</a:t>
            </a:r>
            <a:r>
              <a:rPr lang="en-US" altLang="zh-CN" dirty="0">
                <a:ea typeface="MS PGothic" charset="0"/>
              </a:rPr>
              <a:t> file system? </a:t>
            </a:r>
            <a:endParaRPr lang="zh-CN" altLang="en-US" sz="12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8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8BEA9-5BCD-E847-82AB-1835BE82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performance overheads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FCD73-73C3-C64A-971E-7867588C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" altLang="zh-CN" b="0" dirty="0"/>
              <a:t>Usually </a:t>
            </a:r>
            <a:r>
              <a:rPr kumimoji="1" lang="en" altLang="zh-CN" dirty="0">
                <a:solidFill>
                  <a:srgbClr val="BE384B"/>
                </a:solidFill>
              </a:rPr>
              <a:t>slower</a:t>
            </a:r>
            <a:r>
              <a:rPr kumimoji="1" lang="en" altLang="zh-CN" b="0" dirty="0"/>
              <a:t> than local, but not always </a:t>
            </a:r>
          </a:p>
          <a:p>
            <a:pPr lvl="1"/>
            <a:r>
              <a:rPr kumimoji="1" lang="en-US" altLang="zh-CN" dirty="0"/>
              <a:t>Question: depends on what? </a:t>
            </a:r>
          </a:p>
          <a:p>
            <a:r>
              <a:rPr kumimoji="1" lang="en" altLang="zh-CN" b="0" dirty="0"/>
              <a:t>Optimization: </a:t>
            </a:r>
            <a:r>
              <a:rPr kumimoji="1" lang="en" altLang="zh-CN" dirty="0">
                <a:solidFill>
                  <a:srgbClr val="BE384B"/>
                </a:solidFill>
              </a:rPr>
              <a:t>caching</a:t>
            </a:r>
            <a:r>
              <a:rPr kumimoji="1" lang="en" altLang="zh-CN" b="0" dirty="0"/>
              <a:t> at client</a:t>
            </a:r>
          </a:p>
          <a:p>
            <a:pPr lvl="1"/>
            <a:r>
              <a:rPr kumimoji="1" lang="en" altLang="zh-CN" b="1" dirty="0">
                <a:solidFill>
                  <a:srgbClr val="BE384B"/>
                </a:solidFill>
              </a:rPr>
              <a:t>Goal</a:t>
            </a:r>
            <a:r>
              <a:rPr kumimoji="1" lang="en" altLang="zh-CN" dirty="0"/>
              <a:t>: reduce number of remote ops</a:t>
            </a:r>
          </a:p>
          <a:p>
            <a:pPr lvl="1"/>
            <a:r>
              <a:rPr kumimoji="1" lang="en" altLang="zh-CN" dirty="0"/>
              <a:t>Caching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read, </a:t>
            </a:r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lookup, </a:t>
            </a:r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endParaRPr kumimoji="1" lang="e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Cache file data at client (buffer cache)</a:t>
            </a: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Cache file attribute information at client</a:t>
            </a: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Cache pathname bindings for faster lookup</a:t>
            </a:r>
          </a:p>
          <a:p>
            <a:r>
              <a:rPr kumimoji="1" lang="en" altLang="zh-CN" dirty="0"/>
              <a:t>Server side</a:t>
            </a:r>
          </a:p>
          <a:p>
            <a:pPr lvl="1"/>
            <a:r>
              <a:rPr kumimoji="1" lang="en" altLang="zh-CN" dirty="0"/>
              <a:t>Caching is “automatic” via buffer cache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9233E-AA6C-7446-A53D-CB80DA20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48756-F0A5-A5BB-BB89-F96367AD3141}"/>
              </a:ext>
            </a:extLst>
          </p:cNvPr>
          <p:cNvSpPr txBox="1"/>
          <p:nvPr/>
        </p:nvSpPr>
        <p:spPr>
          <a:xfrm>
            <a:off x="3491880" y="1561356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b="1" dirty="0"/>
              <a:t>File server performance &amp; network speed </a:t>
            </a:r>
          </a:p>
        </p:txBody>
      </p:sp>
    </p:spTree>
    <p:extLst>
      <p:ext uri="{BB962C8B-B14F-4D97-AF65-F5344CB8AC3E}">
        <p14:creationId xmlns:p14="http://schemas.microsoft.com/office/powerpoint/2010/main" val="24934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Challenge of caching: cache coherence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063C3B4-FA0E-664B-8F54-CD5CECFCD2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23917"/>
            <a:ext cx="79057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995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Challenge of caching: cache coherence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>
                <a:ea typeface="MS PGothic" charset="0"/>
              </a:rPr>
              <a:t>Type-1: </a:t>
            </a:r>
            <a:r>
              <a:rPr lang="en-US" altLang="zh-CN" u="sng" dirty="0">
                <a:ea typeface="MS PGothic" charset="0"/>
              </a:rPr>
              <a:t>Close-to-open consistency</a:t>
            </a:r>
          </a:p>
          <a:p>
            <a:pPr lvl="1"/>
            <a:r>
              <a:rPr lang="en-US" altLang="zh-CN" dirty="0">
                <a:ea typeface="MS PGothic" charset="0"/>
              </a:rPr>
              <a:t>Higher data rate</a:t>
            </a:r>
          </a:p>
          <a:p>
            <a:pPr lvl="1"/>
            <a:r>
              <a:rPr lang="en-US" altLang="zh-CN" b="1" dirty="0">
                <a:ea typeface="MS PGothic" charset="0"/>
              </a:rPr>
              <a:t>GETATTR</a:t>
            </a:r>
            <a:r>
              <a:rPr lang="en-US" altLang="zh-CN" dirty="0">
                <a:ea typeface="MS PGothic" charset="0"/>
              </a:rPr>
              <a:t> when </a:t>
            </a:r>
            <a:r>
              <a:rPr lang="en-US" altLang="zh-CN" b="1" dirty="0">
                <a:ea typeface="MS PGothic" charset="0"/>
              </a:rPr>
              <a:t>OPEN</a:t>
            </a:r>
            <a:r>
              <a:rPr lang="en-US" altLang="zh-CN" dirty="0">
                <a:ea typeface="MS PGothic" charset="0"/>
              </a:rPr>
              <a:t>, to get last modification time</a:t>
            </a:r>
          </a:p>
          <a:p>
            <a:pPr lvl="1"/>
            <a:r>
              <a:rPr lang="en-US" altLang="zh-CN" dirty="0">
                <a:ea typeface="MS PGothic" charset="0"/>
              </a:rPr>
              <a:t>Compare the time with its cache</a:t>
            </a:r>
          </a:p>
          <a:p>
            <a:pPr lvl="1"/>
            <a:r>
              <a:rPr lang="en-US" altLang="zh-CN" dirty="0">
                <a:ea typeface="MS PGothic" charset="0"/>
              </a:rPr>
              <a:t>When </a:t>
            </a:r>
            <a:r>
              <a:rPr lang="en-US" altLang="zh-CN" b="1" dirty="0">
                <a:ea typeface="MS PGothic" charset="0"/>
              </a:rPr>
              <a:t>CLOSE</a:t>
            </a:r>
            <a:r>
              <a:rPr lang="en-US" altLang="zh-CN" dirty="0">
                <a:ea typeface="MS PGothic" charset="0"/>
              </a:rPr>
              <a:t>, send cached writes to the server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ea typeface="MS PGothic" charset="0"/>
              </a:rPr>
              <a:t>Type-2: </a:t>
            </a:r>
            <a:r>
              <a:rPr lang="en-US" altLang="zh-CN" u="sng" dirty="0">
                <a:ea typeface="MS PGothic" charset="0"/>
              </a:rPr>
              <a:t>Read/write coherence</a:t>
            </a:r>
          </a:p>
          <a:p>
            <a:pPr lvl="1"/>
            <a:r>
              <a:rPr lang="en-US" altLang="zh-CN" dirty="0">
                <a:ea typeface="MS PGothic" charset="0"/>
              </a:rPr>
              <a:t>On local file system, </a:t>
            </a:r>
            <a:r>
              <a:rPr lang="en-US" altLang="zh-CN" b="1" dirty="0">
                <a:ea typeface="MS PGothic" charset="0"/>
              </a:rPr>
              <a:t>READ</a:t>
            </a:r>
            <a:r>
              <a:rPr lang="en-US" altLang="zh-CN" dirty="0">
                <a:ea typeface="MS PGothic" charset="0"/>
              </a:rPr>
              <a:t> gets newest data</a:t>
            </a:r>
          </a:p>
          <a:p>
            <a:pPr lvl="1"/>
            <a:r>
              <a:rPr lang="en-US" altLang="zh-CN" dirty="0">
                <a:ea typeface="MS PGothic" charset="0"/>
              </a:rPr>
              <a:t>On NFS, client has cache</a:t>
            </a:r>
          </a:p>
          <a:p>
            <a:pPr lvl="1"/>
            <a:r>
              <a:rPr lang="en-US" altLang="zh-CN" dirty="0">
                <a:ea typeface="MS PGothic" charset="0"/>
              </a:rPr>
              <a:t>NFS could guarantee read/write coherence for every operation, or just for certain operation</a:t>
            </a:r>
          </a:p>
          <a:p>
            <a:endParaRPr lang="en-US" altLang="zh-CN" dirty="0">
              <a:ea typeface="MS PGothic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544AEE6-96FB-F34B-9D1D-22D0B4E0523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4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08AF-C355-E348-B33A-CD0344B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inconsistency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D2725-CB55-3D45-AF15-F38FD1C7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68052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For close-to-open consistency</a:t>
            </a:r>
          </a:p>
          <a:p>
            <a:pPr lvl="1"/>
            <a:r>
              <a:rPr kumimoji="1" lang="en-US" altLang="zh-CN" b="0" dirty="0"/>
              <a:t>Flush the cache upon close </a:t>
            </a:r>
          </a:p>
          <a:p>
            <a:pPr lvl="1"/>
            <a:r>
              <a:rPr kumimoji="1" lang="en" altLang="zh-CN" b="0" dirty="0"/>
              <a:t>If data block is modified, it is:</a:t>
            </a:r>
          </a:p>
          <a:p>
            <a:pPr lvl="2"/>
            <a:r>
              <a:rPr kumimoji="1" lang="en" altLang="zh-CN" b="0" dirty="0"/>
              <a:t>Marked </a:t>
            </a:r>
            <a:r>
              <a:rPr kumimoji="1" lang="en" altLang="zh-CN" b="1" dirty="0">
                <a:solidFill>
                  <a:srgbClr val="BE384B"/>
                </a:solidFill>
              </a:rPr>
              <a:t>dirty</a:t>
            </a:r>
            <a:r>
              <a:rPr kumimoji="1" lang="en" altLang="zh-CN" b="0" dirty="0"/>
              <a:t>, then flushed on file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r>
              <a:rPr kumimoji="1" lang="en-US" altLang="zh-CN" dirty="0"/>
              <a:t>For read/write coherence </a:t>
            </a:r>
          </a:p>
          <a:p>
            <a:pPr lvl="1"/>
            <a:r>
              <a:rPr kumimoji="1" lang="en-US" altLang="zh-CN" b="0" dirty="0"/>
              <a:t>Resolve </a:t>
            </a:r>
            <a:r>
              <a:rPr kumimoji="1" lang="en-US" altLang="zh-CN" dirty="0">
                <a:solidFill>
                  <a:srgbClr val="BE384B"/>
                </a:solidFill>
              </a:rPr>
              <a:t>inconsistencies</a:t>
            </a:r>
            <a:r>
              <a:rPr kumimoji="1" lang="en-US" altLang="zh-CN" b="0" dirty="0"/>
              <a:t> with </a:t>
            </a:r>
            <a:r>
              <a:rPr kumimoji="1" lang="en-US" altLang="zh-CN" dirty="0">
                <a:solidFill>
                  <a:srgbClr val="BE384B"/>
                </a:solidFill>
              </a:rPr>
              <a:t>validation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b="0" dirty="0"/>
              <a:t>Both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server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and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client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</a:t>
            </a:r>
            <a:r>
              <a:rPr kumimoji="1" lang="en" altLang="zh-CN" b="0" dirty="0" err="1"/>
              <a:t>ave</a:t>
            </a:r>
            <a:r>
              <a:rPr kumimoji="1" lang="en" altLang="zh-CN" b="0" dirty="0"/>
              <a:t> </a:t>
            </a:r>
            <a:r>
              <a:rPr kumimoji="1" lang="en" altLang="zh-CN" dirty="0">
                <a:solidFill>
                  <a:srgbClr val="BE384B"/>
                </a:solidFill>
              </a:rPr>
              <a:t>timestamp</a:t>
            </a:r>
            <a:r>
              <a:rPr kumimoji="1" lang="en" altLang="zh-CN" b="0" dirty="0"/>
              <a:t> of file</a:t>
            </a:r>
            <a:r>
              <a:rPr kumimoji="1" lang="en-US" altLang="zh-CN" b="0" dirty="0"/>
              <a:t>s</a:t>
            </a:r>
            <a:endParaRPr kumimoji="1" lang="en" altLang="zh-CN" b="0" dirty="0"/>
          </a:p>
          <a:p>
            <a:pPr lvl="1"/>
            <a:r>
              <a:rPr kumimoji="1" lang="en" altLang="zh-CN" b="0" dirty="0"/>
              <a:t>When file opened or server contacted for new</a:t>
            </a:r>
          </a:p>
          <a:p>
            <a:pPr marL="1200150" lvl="2" indent="-342900">
              <a:buFont typeface="+mj-lt"/>
              <a:buAutoNum type="arabicPeriod"/>
            </a:pPr>
            <a:r>
              <a:rPr kumimoji="1" lang="en" altLang="zh-CN" b="0" dirty="0"/>
              <a:t>Compare last modification time</a:t>
            </a:r>
          </a:p>
          <a:p>
            <a:pPr marL="1200150" lvl="2" indent="-342900">
              <a:buFont typeface="+mj-lt"/>
              <a:buAutoNum type="arabicPeriod"/>
            </a:pPr>
            <a:r>
              <a:rPr kumimoji="1" lang="en" altLang="zh-CN" b="0" dirty="0"/>
              <a:t>If remote is more recent, invalidate cached data</a:t>
            </a:r>
          </a:p>
          <a:p>
            <a:pPr lvl="1"/>
            <a:r>
              <a:rPr kumimoji="1" lang="en" altLang="zh-CN" b="0" dirty="0"/>
              <a:t>Always </a:t>
            </a:r>
            <a:r>
              <a:rPr kumimoji="1" lang="en" altLang="zh-CN" dirty="0">
                <a:solidFill>
                  <a:srgbClr val="BE384B"/>
                </a:solidFill>
              </a:rPr>
              <a:t>invalidate</a:t>
            </a:r>
            <a:r>
              <a:rPr kumimoji="1" lang="en" altLang="zh-CN" b="0" dirty="0"/>
              <a:t> data after some time</a:t>
            </a:r>
          </a:p>
          <a:p>
            <a:pPr lvl="2"/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" altLang="zh-CN" b="0" dirty="0"/>
              <a:t> files (3 sec),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directories</a:t>
            </a:r>
            <a:r>
              <a:rPr kumimoji="1" lang="en" altLang="zh-CN" b="0" dirty="0"/>
              <a:t> (30 sec)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F792A-956D-D241-B998-9CAD1BBD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5FB1D0-1354-BB4D-BA62-A79D13F895BA}"/>
              </a:ext>
            </a:extLst>
          </p:cNvPr>
          <p:cNvSpPr/>
          <p:nvPr/>
        </p:nvSpPr>
        <p:spPr>
          <a:xfrm>
            <a:off x="4211960" y="525441"/>
            <a:ext cx="360040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Inconsistencies may arise in NFS</a:t>
            </a:r>
          </a:p>
        </p:txBody>
      </p:sp>
    </p:spTree>
    <p:extLst>
      <p:ext uri="{BB962C8B-B14F-4D97-AF65-F5344CB8AC3E}">
        <p14:creationId xmlns:p14="http://schemas.microsoft.com/office/powerpoint/2010/main" val="6761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2660-0534-C34F-BDAD-665B0325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Improving </a:t>
            </a:r>
            <a:r>
              <a:rPr kumimoji="1" lang="en" altLang="zh-CN" b="1" dirty="0"/>
              <a:t>Read</a:t>
            </a:r>
            <a:r>
              <a:rPr kumimoji="1" lang="en" altLang="zh-CN" dirty="0"/>
              <a:t>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960B-1D72-304F-9C88-CFCA59C8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Transfer data in large chunks</a:t>
            </a:r>
          </a:p>
          <a:p>
            <a:pPr lvl="1"/>
            <a:r>
              <a:rPr kumimoji="1" lang="en" altLang="zh-CN" dirty="0"/>
              <a:t>8KB default</a:t>
            </a:r>
          </a:p>
          <a:p>
            <a:r>
              <a:rPr kumimoji="1" lang="en" altLang="zh-CN" dirty="0"/>
              <a:t>Read-ahead</a:t>
            </a:r>
          </a:p>
          <a:p>
            <a:pPr lvl="1"/>
            <a:r>
              <a:rPr kumimoji="1" lang="en" altLang="zh-CN" dirty="0"/>
              <a:t>Optimize for sequential file access</a:t>
            </a:r>
          </a:p>
          <a:p>
            <a:pPr lvl="1"/>
            <a:r>
              <a:rPr kumimoji="1" lang="en" altLang="zh-CN" dirty="0"/>
              <a:t>Send requests to read disk blocks before they are requested by the applications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9821E-0EEF-A445-8B11-3DB17BC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1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1692-B18E-D04A-B5FA-D99540D8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 an ending story: NFS is continuously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E6149-5304-CB47-AAA7-C35F2CB2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7D94771-06E2-FA4B-AA25-90664CF7411E}"/>
              </a:ext>
            </a:extLst>
          </p:cNvPr>
          <p:cNvSpPr/>
          <p:nvPr/>
        </p:nvSpPr>
        <p:spPr>
          <a:xfrm>
            <a:off x="611560" y="1532018"/>
            <a:ext cx="3556000" cy="240498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User-level lock manager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NVRAM support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Adjust RPC retries dynamically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Client-side disk caching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Support 64-bit file sizes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TCP support and large-block transfers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Commit operation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…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AD38F8-4D3E-7F41-B89B-A4151DE90924}"/>
              </a:ext>
            </a:extLst>
          </p:cNvPr>
          <p:cNvSpPr/>
          <p:nvPr/>
        </p:nvSpPr>
        <p:spPr>
          <a:xfrm>
            <a:off x="5076056" y="1532018"/>
            <a:ext cx="3600000" cy="270506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More state: control of caching, notify of file changes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Server export a single name space (pseudo file system)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Compound RPC support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Extended attribute and ACL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Negotiate security mechanism on mount</a:t>
            </a:r>
          </a:p>
          <a:p>
            <a:pPr marL="223564" indent="-223564">
              <a:lnSpc>
                <a:spcPct val="130000"/>
              </a:lnSpc>
            </a:pPr>
            <a:r>
              <a:rPr lang="en-US" altLang="zh-CN" sz="1500" dirty="0">
                <a:latin typeface="Eras Medium ITC" pitchFamily="34" charset="0"/>
              </a:rPr>
              <a:t>…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54101F0-26E6-3940-A478-B977EEC07157}"/>
              </a:ext>
            </a:extLst>
          </p:cNvPr>
          <p:cNvSpPr/>
          <p:nvPr/>
        </p:nvSpPr>
        <p:spPr>
          <a:xfrm>
            <a:off x="1752577" y="911367"/>
            <a:ext cx="1438214" cy="572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>
              <a:lnSpc>
                <a:spcPct val="150000"/>
              </a:lnSpc>
            </a:pPr>
            <a:r>
              <a:rPr lang="en-US" altLang="zh-CN" sz="2333" u="sng" dirty="0">
                <a:latin typeface="Eras Medium ITC" pitchFamily="34" charset="0"/>
              </a:rPr>
              <a:t>Version 3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1B5BDBF-597F-534F-AD69-5FCA7CEC32DA}"/>
              </a:ext>
            </a:extLst>
          </p:cNvPr>
          <p:cNvSpPr/>
          <p:nvPr/>
        </p:nvSpPr>
        <p:spPr>
          <a:xfrm>
            <a:off x="6063989" y="911367"/>
            <a:ext cx="1438214" cy="572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>
              <a:lnSpc>
                <a:spcPct val="150000"/>
              </a:lnSpc>
            </a:pPr>
            <a:r>
              <a:rPr lang="en-US" altLang="zh-CN" sz="2333" u="sng" dirty="0">
                <a:latin typeface="Eras Medium ITC" pitchFamily="34" charset="0"/>
              </a:rPr>
              <a:t>Version 4</a:t>
            </a:r>
          </a:p>
        </p:txBody>
      </p:sp>
    </p:spTree>
    <p:extLst>
      <p:ext uri="{BB962C8B-B14F-4D97-AF65-F5344CB8AC3E}">
        <p14:creationId xmlns:p14="http://schemas.microsoft.com/office/powerpoint/2010/main" val="67623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372CE43D-F4B6-EC41-BA89-8941C0D7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1" y="1472790"/>
            <a:ext cx="1500189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DB1F29DD-0AA0-A249-9992-2C984FAE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96424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A3612B-1185-544B-A614-FA66E9DA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Last lecture: Remote Procedure Call (RPC)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49AC9-5ABA-E644-AFFE-4C8984FC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Allow a procedure to execute in another address space without coding the details for the remote interaction</a:t>
            </a:r>
          </a:p>
          <a:p>
            <a:r>
              <a:rPr kumimoji="1" lang="en-US" altLang="zh-CN" b="0" dirty="0"/>
              <a:t>RPC History</a:t>
            </a:r>
          </a:p>
          <a:p>
            <a:pPr lvl="1"/>
            <a:r>
              <a:rPr kumimoji="1" lang="en-US" altLang="zh-CN" dirty="0"/>
              <a:t>Idea goes back in 1976</a:t>
            </a:r>
          </a:p>
          <a:p>
            <a:r>
              <a:rPr kumimoji="1" lang="en-US" altLang="zh-CN" b="0" dirty="0"/>
              <a:t>RPC uses </a:t>
            </a:r>
            <a:r>
              <a:rPr kumimoji="1" lang="en-US" altLang="zh-CN" dirty="0">
                <a:solidFill>
                  <a:srgbClr val="C00000"/>
                </a:solidFill>
              </a:rPr>
              <a:t>stubs</a:t>
            </a:r>
            <a:r>
              <a:rPr kumimoji="1" lang="en-US" altLang="zh-CN" b="0" dirty="0"/>
              <a:t> to avoid handling argument </a:t>
            </a:r>
            <a:r>
              <a:rPr kumimoji="1" lang="en-US" altLang="zh-CN" dirty="0">
                <a:solidFill>
                  <a:srgbClr val="C00000"/>
                </a:solidFill>
              </a:rPr>
              <a:t>encoding/decoding </a:t>
            </a:r>
            <a:r>
              <a:rPr kumimoji="1" lang="en-US" altLang="zh-CN" b="0" dirty="0"/>
              <a:t>and send/receiving messages, message transports, etc.</a:t>
            </a:r>
          </a:p>
          <a:p>
            <a:r>
              <a:rPr kumimoji="1" lang="en-US" altLang="zh-CN" b="0" dirty="0"/>
              <a:t>How RPC handles </a:t>
            </a:r>
            <a:r>
              <a:rPr kumimoji="1" lang="en-US" altLang="zh-CN" dirty="0">
                <a:solidFill>
                  <a:srgbClr val="C00000"/>
                </a:solidFill>
              </a:rPr>
              <a:t>failures</a:t>
            </a:r>
            <a:r>
              <a:rPr kumimoji="1" lang="en-US" altLang="zh-CN" b="0" dirty="0"/>
              <a:t>? </a:t>
            </a:r>
          </a:p>
          <a:p>
            <a:pPr lvl="1"/>
            <a:r>
              <a:rPr kumimoji="1" lang="en-US" altLang="zh-CN" dirty="0"/>
              <a:t>Depends on the </a:t>
            </a:r>
            <a:r>
              <a:rPr kumimoji="1" lang="en-US" altLang="zh-CN" b="1" dirty="0">
                <a:solidFill>
                  <a:srgbClr val="C00000"/>
                </a:solidFill>
              </a:rPr>
              <a:t>semantic</a:t>
            </a:r>
            <a:r>
              <a:rPr kumimoji="1" lang="en-US" altLang="zh-CN" dirty="0"/>
              <a:t>: at-most-once, at-least-once &amp; exactly-once</a:t>
            </a:r>
          </a:p>
          <a:p>
            <a:pPr lvl="1"/>
            <a:r>
              <a:rPr kumimoji="1" lang="en-US" altLang="zh-CN" dirty="0"/>
              <a:t>What makes failure handling simpler? </a:t>
            </a:r>
            <a:r>
              <a:rPr lang="en" altLang="zh-CN" b="1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Idempotence</a:t>
            </a:r>
            <a:r>
              <a:rPr kumimoji="1" lang="en-US" altLang="zh-CN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5E770-9EC7-1745-A02E-EEA051FF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23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1831: </a:t>
            </a:r>
            <a:r>
              <a:rPr lang="en-US" altLang="zh-CN" sz="2000" dirty="0">
                <a:solidFill>
                  <a:srgbClr val="0096FF"/>
                </a:solidFill>
                <a:ea typeface="宋体" panose="02010600030101010101" pitchFamily="2" charset="-122"/>
              </a:rPr>
              <a:t>RPC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http://www.ietf.org/rfc/rfc1831.txt?number=1831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1832: </a:t>
            </a:r>
            <a:r>
              <a:rPr lang="en-US" altLang="zh-CN" sz="2000" dirty="0">
                <a:solidFill>
                  <a:srgbClr val="0096FF"/>
                </a:solidFill>
                <a:ea typeface="宋体" panose="02010600030101010101" pitchFamily="2" charset="-122"/>
              </a:rPr>
              <a:t>XDR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http://www.ietf.org/rfc/rfc1832.txt?number=1832</a:t>
            </a:r>
          </a:p>
        </p:txBody>
      </p:sp>
    </p:spTree>
    <p:extLst>
      <p:ext uri="{BB962C8B-B14F-4D97-AF65-F5344CB8AC3E}">
        <p14:creationId xmlns:p14="http://schemas.microsoft.com/office/powerpoint/2010/main" val="3913888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6E288-02F8-B6CE-AC0B-E910F4E4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NFS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D2D7F-2DAF-F4E1-3147-025495DA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Capacity </a:t>
            </a:r>
          </a:p>
          <a:p>
            <a:pPr lvl="1"/>
            <a:r>
              <a:rPr kumimoji="1" lang="en-US" altLang="zh-CN" dirty="0"/>
              <a:t>Can only disks on a single server, which has a limited capacity to insert disks  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E78E6-F9B8-FF3F-1DAF-A96D229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6D3E0-4DEE-C68F-C99E-1333DF06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26"/>
          <a:stretch/>
        </p:blipFill>
        <p:spPr>
          <a:xfrm>
            <a:off x="1120182" y="2167492"/>
            <a:ext cx="69036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2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6E288-02F8-B6CE-AC0B-E910F4E4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NFS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D2D7F-2DAF-F4E1-3147-025495DA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Capacity </a:t>
            </a:r>
          </a:p>
          <a:p>
            <a:pPr lvl="1"/>
            <a:r>
              <a:rPr kumimoji="1" lang="en-US" altLang="zh-CN" dirty="0"/>
              <a:t>Can only disks on a single server, which has a limited capacity 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 Reliability </a:t>
            </a:r>
          </a:p>
          <a:p>
            <a:pPr lvl="1"/>
            <a:r>
              <a:rPr kumimoji="1" lang="en-US" altLang="zh-CN" dirty="0"/>
              <a:t>If the server crashes, the remote files are unavailable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3. Performance  </a:t>
            </a:r>
          </a:p>
          <a:p>
            <a:pPr lvl="1"/>
            <a:r>
              <a:rPr kumimoji="1" lang="en-US" altLang="zh-CN" dirty="0"/>
              <a:t>The file performance is limited to a single file (and a single network bandwidth) 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E78E6-F9B8-FF3F-1DAF-A96D229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38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245B3-C3F5-DF87-54A3-F84C3E11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Observation: plenty of available servers in a datacenter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87EE-CD79-2B11-399F-FDC0F9D4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Plenty of machines in a datacenter </a:t>
            </a:r>
          </a:p>
          <a:p>
            <a:pPr lvl="1"/>
            <a:r>
              <a:rPr kumimoji="1" lang="en-US" altLang="zh-CN" dirty="0"/>
              <a:t>E.g., much cheaper than a high-end server 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Idea: utilis multiple machines to form a single, large distributed file system</a:t>
            </a:r>
          </a:p>
          <a:p>
            <a:pPr lvl="1"/>
            <a:r>
              <a:rPr kumimoji="1" lang="en-US" altLang="zh-CN" dirty="0"/>
              <a:t>We can leverage the aggregated capacity of all the  machines!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Naïve solution: do manual partitioning &amp; replication</a:t>
            </a:r>
          </a:p>
          <a:p>
            <a:pPr lvl="1"/>
            <a:r>
              <a:rPr kumimoji="1" lang="en-US" altLang="zh-CN" dirty="0"/>
              <a:t>User decides which files / directories are stored on which server </a:t>
            </a:r>
          </a:p>
          <a:p>
            <a:pPr lvl="1"/>
            <a:r>
              <a:rPr kumimoji="1" lang="en-US" altLang="zh-CN" dirty="0"/>
              <a:t>Not so good: dates back to the FTP case </a:t>
            </a:r>
            <a:r>
              <a:rPr kumimoji="1" lang="en-US" altLang="zh-CN" dirty="0">
                <a:sym typeface="Wingdings" pitchFamily="2" charset="2"/>
              </a:rPr>
              <a:t>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16D60-578B-B3CD-0495-EC7273A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52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EEB6-4BEA-9B5F-197B-B85C8FA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goal: transparent remote file accesses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44A91-6F42-3CDA-E3C7-E212EF6D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don’t want the developers to manage which file store on which server </a:t>
            </a:r>
          </a:p>
          <a:p>
            <a:pPr lvl="1"/>
            <a:r>
              <a:rPr kumimoji="1" lang="en-US" altLang="zh-CN" dirty="0"/>
              <a:t>It is difficult to the developers </a:t>
            </a:r>
          </a:p>
          <a:p>
            <a:pPr lvl="1"/>
            <a:r>
              <a:rPr kumimoji="1" lang="en-US" altLang="zh-CN" dirty="0"/>
              <a:t>Also, does not support existing applications </a:t>
            </a:r>
          </a:p>
          <a:p>
            <a:r>
              <a:rPr kumimoji="1" lang="en-US" altLang="zh-CN" dirty="0"/>
              <a:t>But, it means that we cannot simply reuse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-based filesystem implementations </a:t>
            </a:r>
          </a:p>
          <a:p>
            <a:pPr lvl="1"/>
            <a:r>
              <a:rPr kumimoji="1" lang="en-US" altLang="zh-CN" dirty="0"/>
              <a:t>Nevertheless, the overall principles are the same, e.g., we still needs things like block layer,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layer, etc. </a:t>
            </a:r>
            <a:endParaRPr kumimoji="1" lang="zh-CN" altLang="en-US" dirty="0"/>
          </a:p>
          <a:p>
            <a:r>
              <a:rPr kumimoji="1" lang="en-US" altLang="zh-CN" dirty="0"/>
              <a:t>We will see many challenges faced by distributed systems during our journal </a:t>
            </a:r>
            <a:r>
              <a:rPr kumimoji="1" lang="en-US" altLang="zh-CN" dirty="0">
                <a:sym typeface="Wingdings" pitchFamily="2" charset="2"/>
              </a:rPr>
              <a:t>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55DEC-948D-E961-7CE0-47A70AD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7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8474F-4C84-82A0-383A-C37BDCFB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#1: Distributed block layer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9C955-9947-7E90-2A10-16AFB32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11C3A4-D3E4-D832-5CAC-301B9C5D93B4}"/>
              </a:ext>
            </a:extLst>
          </p:cNvPr>
          <p:cNvGrpSpPr/>
          <p:nvPr/>
        </p:nvGrpSpPr>
        <p:grpSpPr>
          <a:xfrm>
            <a:off x="1619678" y="1777302"/>
            <a:ext cx="720074" cy="632996"/>
            <a:chOff x="1619678" y="4888800"/>
            <a:chExt cx="720074" cy="6329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D80FDB-294E-EC93-DCB5-5AECD4EB1472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B27B0D-B530-56DF-C9D5-E948DF06669F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465E6C-6E5D-02EF-022E-1327057DDE2D}"/>
              </a:ext>
            </a:extLst>
          </p:cNvPr>
          <p:cNvGrpSpPr/>
          <p:nvPr/>
        </p:nvGrpSpPr>
        <p:grpSpPr>
          <a:xfrm>
            <a:off x="2331339" y="1777302"/>
            <a:ext cx="768159" cy="633591"/>
            <a:chOff x="1619678" y="4888205"/>
            <a:chExt cx="768159" cy="63359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F63BF7-8E75-EB0F-2F8B-3FD1084086BC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A73E0B-E501-F8C7-2C0B-A2959C9818C0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5EC889-38E8-23D2-C87E-F40F9D44611B}"/>
              </a:ext>
            </a:extLst>
          </p:cNvPr>
          <p:cNvGrpSpPr/>
          <p:nvPr/>
        </p:nvGrpSpPr>
        <p:grpSpPr>
          <a:xfrm>
            <a:off x="4471534" y="1777302"/>
            <a:ext cx="720074" cy="633591"/>
            <a:chOff x="1619678" y="4888205"/>
            <a:chExt cx="720074" cy="63359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E14789-4A40-BA0B-CEAD-3E40BEE60B6E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B99D86-ACAA-C1D6-7C22-B2A243C309C7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2703220-2663-8016-C1CB-CD8946144AFA}"/>
              </a:ext>
            </a:extLst>
          </p:cNvPr>
          <p:cNvGrpSpPr/>
          <p:nvPr/>
        </p:nvGrpSpPr>
        <p:grpSpPr>
          <a:xfrm>
            <a:off x="5213224" y="1777302"/>
            <a:ext cx="720074" cy="633591"/>
            <a:chOff x="1619678" y="4888205"/>
            <a:chExt cx="720074" cy="6335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08A53D-D953-3BBB-4375-0E8CDCF0A0F2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CFEB6A-F2B6-BB58-FBAE-096474BAFBD4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75B5AE-7330-1146-902D-0094D1C811DF}"/>
              </a:ext>
            </a:extLst>
          </p:cNvPr>
          <p:cNvGrpSpPr/>
          <p:nvPr/>
        </p:nvGrpSpPr>
        <p:grpSpPr>
          <a:xfrm>
            <a:off x="5921684" y="1777302"/>
            <a:ext cx="720074" cy="633591"/>
            <a:chOff x="1619678" y="4888205"/>
            <a:chExt cx="720074" cy="63359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2507438-E35C-3F5E-9E26-923A82AC8BE3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706452-CC8E-63F0-5FE1-040462C62E9B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FF1859-CCC6-FDC5-590F-871EF533391E}"/>
              </a:ext>
            </a:extLst>
          </p:cNvPr>
          <p:cNvGrpSpPr/>
          <p:nvPr/>
        </p:nvGrpSpPr>
        <p:grpSpPr>
          <a:xfrm>
            <a:off x="6645594" y="1777302"/>
            <a:ext cx="720074" cy="633591"/>
            <a:chOff x="1619678" y="4888205"/>
            <a:chExt cx="720074" cy="63359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6F1356-9ACB-FA1D-3233-3D75D44E5AD9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30B6ED9-EBBD-B806-8974-D734DACC21FA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AB3598-9C0A-51AA-3C12-E683D70671D0}"/>
              </a:ext>
            </a:extLst>
          </p:cNvPr>
          <p:cNvGrpSpPr/>
          <p:nvPr/>
        </p:nvGrpSpPr>
        <p:grpSpPr>
          <a:xfrm>
            <a:off x="3043000" y="1790041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10DC5A-D5AE-21AD-D175-D4F8A02B5304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B3EFC63-344E-6145-67AC-CA09217B1F69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7A242F5-6BAE-B4A1-40C2-F98F4FCFAD37}"/>
              </a:ext>
            </a:extLst>
          </p:cNvPr>
          <p:cNvSpPr/>
          <p:nvPr/>
        </p:nvSpPr>
        <p:spPr>
          <a:xfrm>
            <a:off x="1810435" y="13934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C89109-DFC3-4F26-1684-1182F5DC10B2}"/>
              </a:ext>
            </a:extLst>
          </p:cNvPr>
          <p:cNvSpPr/>
          <p:nvPr/>
        </p:nvSpPr>
        <p:spPr>
          <a:xfrm>
            <a:off x="2534923" y="13899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F81DDF-C1B2-7571-3427-284F97A7253F}"/>
              </a:ext>
            </a:extLst>
          </p:cNvPr>
          <p:cNvSpPr/>
          <p:nvPr/>
        </p:nvSpPr>
        <p:spPr>
          <a:xfrm>
            <a:off x="3401179" y="13855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1406B2-6B9D-988D-E821-8E0EBB503AE8}"/>
              </a:ext>
            </a:extLst>
          </p:cNvPr>
          <p:cNvSpPr/>
          <p:nvPr/>
        </p:nvSpPr>
        <p:spPr>
          <a:xfrm>
            <a:off x="6682465" y="13959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97BFF6C-3101-2D39-0306-4795D0BB3348}"/>
              </a:ext>
            </a:extLst>
          </p:cNvPr>
          <p:cNvSpPr/>
          <p:nvPr/>
        </p:nvSpPr>
        <p:spPr>
          <a:xfrm rot="5400000">
            <a:off x="6516463" y="581096"/>
            <a:ext cx="215973" cy="1408692"/>
          </a:xfrm>
          <a:prstGeom prst="leftBrace">
            <a:avLst>
              <a:gd name="adj1" fmla="val 570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290FA4-B5E5-AF98-8DB5-EB21FC32ADC2}"/>
              </a:ext>
            </a:extLst>
          </p:cNvPr>
          <p:cNvSpPr/>
          <p:nvPr/>
        </p:nvSpPr>
        <p:spPr>
          <a:xfrm>
            <a:off x="5864550" y="69726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File blocks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ED77E971-DB25-E3C6-77C0-B56B2CAE2529}"/>
              </a:ext>
            </a:extLst>
          </p:cNvPr>
          <p:cNvSpPr/>
          <p:nvPr/>
        </p:nvSpPr>
        <p:spPr>
          <a:xfrm>
            <a:off x="3991259" y="2769748"/>
            <a:ext cx="1145280" cy="432048"/>
          </a:xfrm>
          <a:prstGeom prst="downArrow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1459FF8-B1AE-569B-5EEB-110556AD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8" y="1777302"/>
            <a:ext cx="706658" cy="706658"/>
          </a:xfrm>
          <a:prstGeom prst="rect">
            <a:avLst/>
          </a:prstGeom>
        </p:spPr>
      </p:pic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ABB0512-9566-DC2F-9C79-AC926B387E92}"/>
              </a:ext>
            </a:extLst>
          </p:cNvPr>
          <p:cNvCxnSpPr/>
          <p:nvPr/>
        </p:nvCxnSpPr>
        <p:spPr>
          <a:xfrm flipV="1">
            <a:off x="1040076" y="1285442"/>
            <a:ext cx="579602" cy="469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27C9B77-8D90-37BA-693E-8125878BF3F8}"/>
              </a:ext>
            </a:extLst>
          </p:cNvPr>
          <p:cNvCxnSpPr>
            <a:cxnSpLocks/>
          </p:cNvCxnSpPr>
          <p:nvPr/>
        </p:nvCxnSpPr>
        <p:spPr>
          <a:xfrm>
            <a:off x="1026950" y="2281421"/>
            <a:ext cx="610368" cy="36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8162E229-B95F-B1BD-1EAC-1EAC9A73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9" y="4492657"/>
            <a:ext cx="706658" cy="706658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C8283386-B16B-DCC2-1765-B2DE2AFE74D3}"/>
              </a:ext>
            </a:extLst>
          </p:cNvPr>
          <p:cNvGrpSpPr/>
          <p:nvPr/>
        </p:nvGrpSpPr>
        <p:grpSpPr>
          <a:xfrm>
            <a:off x="1594930" y="7264469"/>
            <a:ext cx="720074" cy="632996"/>
            <a:chOff x="1619678" y="4888800"/>
            <a:chExt cx="720074" cy="63299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1721491-CF75-8AF8-10FE-8E48E241B415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D863ED-9FF6-0959-C86A-3CE97FD4B5A2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A398EB3-5ED3-C0E4-3F2E-A25DA7C3B882}"/>
              </a:ext>
            </a:extLst>
          </p:cNvPr>
          <p:cNvGrpSpPr/>
          <p:nvPr/>
        </p:nvGrpSpPr>
        <p:grpSpPr>
          <a:xfrm>
            <a:off x="3721290" y="7264469"/>
            <a:ext cx="720074" cy="633591"/>
            <a:chOff x="1619678" y="4888205"/>
            <a:chExt cx="720074" cy="63359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D5F10A2-E1C5-BF72-A87D-891E53A6B08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45FF11F-25EF-975B-E009-F3E1ABCE0FF0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513721-CCE1-2F55-1C4F-6DAC3A96EBEA}"/>
              </a:ext>
            </a:extLst>
          </p:cNvPr>
          <p:cNvGrpSpPr/>
          <p:nvPr/>
        </p:nvGrpSpPr>
        <p:grpSpPr>
          <a:xfrm>
            <a:off x="4462980" y="7264469"/>
            <a:ext cx="720074" cy="633591"/>
            <a:chOff x="1619678" y="4888205"/>
            <a:chExt cx="720074" cy="63359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06C38D5-C13E-3B34-5BB0-A22151DB9548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FE6A363-08AD-1E2B-E813-6699EA6741EF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B3CD26C-437C-99EB-D763-4221317B234E}"/>
              </a:ext>
            </a:extLst>
          </p:cNvPr>
          <p:cNvGrpSpPr/>
          <p:nvPr/>
        </p:nvGrpSpPr>
        <p:grpSpPr>
          <a:xfrm>
            <a:off x="5171440" y="7264469"/>
            <a:ext cx="720074" cy="633591"/>
            <a:chOff x="1619678" y="4888205"/>
            <a:chExt cx="720074" cy="63359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0609DC-7037-F01E-49B2-B7BA06A9598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0043B74-27EA-E2DE-1F89-02AB480632C5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5DA667-260B-689E-77F6-2D823B341B3D}"/>
              </a:ext>
            </a:extLst>
          </p:cNvPr>
          <p:cNvGrpSpPr/>
          <p:nvPr/>
        </p:nvGrpSpPr>
        <p:grpSpPr>
          <a:xfrm>
            <a:off x="5895350" y="7264469"/>
            <a:ext cx="720074" cy="633591"/>
            <a:chOff x="1619678" y="4888205"/>
            <a:chExt cx="720074" cy="63359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FE332BC-4577-F8BF-D2F6-3077A6ADE0F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6C3757-76DE-3867-224D-E61D1632AE6B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A6179B4-6C51-A1CF-D5B0-60475A85B781}"/>
              </a:ext>
            </a:extLst>
          </p:cNvPr>
          <p:cNvGrpSpPr/>
          <p:nvPr/>
        </p:nvGrpSpPr>
        <p:grpSpPr>
          <a:xfrm>
            <a:off x="2292756" y="7277208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FCAFBE7-C7AC-A892-4C21-00A27C19D1C1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F0E20C0-2566-D28C-EC01-B12204E5AF07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D4401A3D-3C06-A39D-F83E-3AD7611A74E3}"/>
              </a:ext>
            </a:extLst>
          </p:cNvPr>
          <p:cNvSpPr/>
          <p:nvPr/>
        </p:nvSpPr>
        <p:spPr>
          <a:xfrm>
            <a:off x="1785687" y="68805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D3A2310-BC6A-7E93-F227-79E2CB9059B9}"/>
              </a:ext>
            </a:extLst>
          </p:cNvPr>
          <p:cNvSpPr/>
          <p:nvPr/>
        </p:nvSpPr>
        <p:spPr>
          <a:xfrm>
            <a:off x="2650935" y="68727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C3A702-E308-8A58-93F1-74328D4A7A60}"/>
              </a:ext>
            </a:extLst>
          </p:cNvPr>
          <p:cNvSpPr/>
          <p:nvPr/>
        </p:nvSpPr>
        <p:spPr>
          <a:xfrm>
            <a:off x="5932221" y="68830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1A1100F9-5D44-2784-B2EA-0C3C21FB9300}"/>
              </a:ext>
            </a:extLst>
          </p:cNvPr>
          <p:cNvSpPr/>
          <p:nvPr/>
        </p:nvSpPr>
        <p:spPr>
          <a:xfrm rot="5400000">
            <a:off x="5766219" y="6068263"/>
            <a:ext cx="215973" cy="1408692"/>
          </a:xfrm>
          <a:prstGeom prst="leftBrace">
            <a:avLst>
              <a:gd name="adj1" fmla="val 570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AAE45E4-0043-D441-AF40-EDF26F608481}"/>
              </a:ext>
            </a:extLst>
          </p:cNvPr>
          <p:cNvSpPr/>
          <p:nvPr/>
        </p:nvSpPr>
        <p:spPr>
          <a:xfrm>
            <a:off x="5114306" y="6184427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File blocks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C9E8DF44-3CF9-EB98-9CFA-117EFBC19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18" y="3681917"/>
            <a:ext cx="2936610" cy="1042497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A0356F9D-1F84-F78C-814A-6B80792C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35" y="4492371"/>
            <a:ext cx="706658" cy="70665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8832271C-B422-0473-2D58-F7F81BBB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94" y="3681631"/>
            <a:ext cx="2936610" cy="104249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48D4ACFF-1277-7FD6-1447-9A6A5F61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55" y="4492371"/>
            <a:ext cx="706658" cy="706658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E5826B7A-7DE6-709A-EC92-E5C877D83263}"/>
              </a:ext>
            </a:extLst>
          </p:cNvPr>
          <p:cNvSpPr/>
          <p:nvPr/>
        </p:nvSpPr>
        <p:spPr>
          <a:xfrm>
            <a:off x="5075507" y="4199983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/>
              <a:t>…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7622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6916D-9605-626A-6D71-18950D6F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#1: Distributed block layer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BA9C7-BA18-5474-6754-6409772C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Q1. How to access the block in a distributed setting? </a:t>
            </a:r>
          </a:p>
          <a:p>
            <a:pPr lvl="1"/>
            <a:r>
              <a:rPr kumimoji="1" lang="en-US" altLang="zh-CN" dirty="0"/>
              <a:t>Simple, we can extend the </a:t>
            </a:r>
            <a:r>
              <a:rPr kumimoji="1" lang="en-US" altLang="zh-CN" dirty="0" err="1"/>
              <a:t>block_id</a:t>
            </a:r>
            <a:r>
              <a:rPr kumimoji="1" lang="en-US" altLang="zh-CN" dirty="0"/>
              <a:t> to &lt;</a:t>
            </a:r>
            <a:r>
              <a:rPr kumimoji="1" lang="en-US" altLang="zh-CN" dirty="0" err="1"/>
              <a:t>mac_id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block_id</a:t>
            </a:r>
            <a:r>
              <a:rPr kumimoji="1" lang="en-US" altLang="zh-CN" dirty="0"/>
              <a:t>&gt; </a:t>
            </a:r>
          </a:p>
          <a:p>
            <a:r>
              <a:rPr kumimoji="1" lang="en-US" altLang="zh-CN" dirty="0"/>
              <a:t>Q2. Second, how can a client know which machine has a free block? </a:t>
            </a:r>
          </a:p>
          <a:p>
            <a:pPr lvl="1"/>
            <a:r>
              <a:rPr kumimoji="1" lang="en-US" altLang="zh-CN" dirty="0"/>
              <a:t>Sol#1. select a random server; if it has free block, then we are done; if not, retry until we can find one. </a:t>
            </a:r>
          </a:p>
          <a:p>
            <a:pPr lvl="1"/>
            <a:r>
              <a:rPr kumimoji="1" lang="en-US" altLang="zh-CN" dirty="0"/>
              <a:t>Sol#2. use a master server to record the free blocks at each machine, and all the block allocation &amp; deallocation go to the master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60A5F-B143-49AD-0C7F-C288930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BFB75-AEEB-63AB-5068-E56562FE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17" y="4527926"/>
            <a:ext cx="706658" cy="706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443A88-2318-DC29-FD1D-351DD673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32" y="4234258"/>
            <a:ext cx="1368152" cy="4856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6FA3F8-1586-A586-FB47-DD3B3345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5" y="4533485"/>
            <a:ext cx="706658" cy="706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8A942E-8195-0254-EB11-EE221CB9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239817"/>
            <a:ext cx="1368152" cy="4856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F2D7AB6-06DD-F857-E4D5-B1615F493414}"/>
              </a:ext>
            </a:extLst>
          </p:cNvPr>
          <p:cNvSpPr/>
          <p:nvPr/>
        </p:nvSpPr>
        <p:spPr>
          <a:xfrm>
            <a:off x="7897968" y="432822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/>
              <a:t>…</a:t>
            </a:r>
            <a:endParaRPr kumimoji="1" lang="zh-CN" altLang="en-US" sz="3200" b="1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51931056-2533-D3AA-B07C-A2B0F5536F12}"/>
              </a:ext>
            </a:extLst>
          </p:cNvPr>
          <p:cNvSpPr/>
          <p:nvPr/>
        </p:nvSpPr>
        <p:spPr>
          <a:xfrm>
            <a:off x="145407" y="4837828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File system </a:t>
            </a:r>
            <a:r>
              <a:rPr lang="en-US" altLang="zh-CN" sz="1500" b="1" dirty="0">
                <a:latin typeface="Eras Medium ITC" pitchFamily="34" charset="0"/>
              </a:rPr>
              <a:t>metadata: free blocks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8EDA8B-B2B2-BF70-D64C-31ABA44E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68" y="4522010"/>
            <a:ext cx="706658" cy="706658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CA38661-AA2D-42AA-B208-0F4D3C6B673A}"/>
              </a:ext>
            </a:extLst>
          </p:cNvPr>
          <p:cNvSpPr/>
          <p:nvPr/>
        </p:nvSpPr>
        <p:spPr>
          <a:xfrm>
            <a:off x="2253566" y="4255372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92DD0493-D9FE-4FB6-F4AA-621A900FC188}"/>
              </a:ext>
            </a:extLst>
          </p:cNvPr>
          <p:cNvSpPr/>
          <p:nvPr/>
        </p:nvSpPr>
        <p:spPr>
          <a:xfrm>
            <a:off x="1768044" y="4202897"/>
            <a:ext cx="517956" cy="626278"/>
          </a:xfrm>
          <a:custGeom>
            <a:avLst/>
            <a:gdLst>
              <a:gd name="connsiteX0" fmla="*/ 517956 w 517956"/>
              <a:gd name="connsiteY0" fmla="*/ 97641 h 626278"/>
              <a:gd name="connsiteX1" fmla="*/ 60756 w 517956"/>
              <a:gd name="connsiteY1" fmla="*/ 40491 h 626278"/>
              <a:gd name="connsiteX2" fmla="*/ 17894 w 517956"/>
              <a:gd name="connsiteY2" fmla="*/ 626278 h 62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56" h="626278">
                <a:moveTo>
                  <a:pt x="517956" y="97641"/>
                </a:moveTo>
                <a:cubicBezTo>
                  <a:pt x="331028" y="25013"/>
                  <a:pt x="144100" y="-47615"/>
                  <a:pt x="60756" y="40491"/>
                </a:cubicBezTo>
                <a:cubicBezTo>
                  <a:pt x="-22588" y="128597"/>
                  <a:pt x="-2347" y="377437"/>
                  <a:pt x="17894" y="626278"/>
                </a:cubicBezTo>
              </a:path>
            </a:pathLst>
          </a:custGeom>
          <a:noFill/>
          <a:ln w="12700">
            <a:solidFill>
              <a:schemeClr val="tx1">
                <a:alpha val="33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0FA52BFA-0E3F-0055-340E-CA4BA871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BBB44196-6A97-0D4B-0A2C-5908A3F7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0618-66AA-7843-85D9-69657485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Layer: do we need a redesign?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C1B2F-2BDB-A34E-A85C-F2ECBBFC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r>
              <a:rPr kumimoji="1" lang="en-US" altLang="zh-CN" b="0" dirty="0"/>
              <a:t>Recall: Given an </a:t>
            </a:r>
            <a:r>
              <a:rPr kumimoji="1" lang="en-US" altLang="zh-CN" b="0" dirty="0" err="1"/>
              <a:t>inode</a:t>
            </a:r>
            <a:r>
              <a:rPr kumimoji="1" lang="en-US" altLang="zh-CN" b="0" dirty="0"/>
              <a:t>, can map a block index number (of a file)  to a block number (of a disk)</a:t>
            </a:r>
          </a:p>
          <a:p>
            <a:pPr lvl="1"/>
            <a:r>
              <a:rPr kumimoji="1" lang="en-US" altLang="zh-CN" dirty="0"/>
              <a:t>Index number: e.g., </a:t>
            </a:r>
            <a:r>
              <a:rPr kumimoji="1" lang="en-US" altLang="zh-CN" dirty="0">
                <a:solidFill>
                  <a:srgbClr val="C00000"/>
                </a:solidFill>
              </a:rPr>
              <a:t>the 3rd block of a file is number 78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No need for now for now for functionality, since we can access the blocks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With our previous designed distributed layer 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There are some other issues, e.g., performance, reliability, consistency, etc.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We will back to these example later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D7C53-D766-C843-BAE7-62BDE400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DDB0AD8-AC1A-B549-851E-BBEAB3EB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9F1A697-395E-6B43-B4CF-9A732357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1D1A5-F8EA-C347-B84A-D2EE621D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98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643E6-1A76-88A6-BAE4-B0B4BE4B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L3: Distributed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Number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BE44-8429-79C0-E0E1-C67C40CB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Mapping: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number -&gt;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table</a:t>
            </a:r>
            <a:r>
              <a:rPr kumimoji="1" lang="en-US" altLang="zh-CN" b="0" dirty="0">
                <a:solidFill>
                  <a:schemeClr val="tx1"/>
                </a:solidFill>
              </a:rPr>
              <a:t>: at a fixed location on storage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is the index of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Track which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are in use, e.g. free list, a field in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/>
              <a:t>Distributed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layer: store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table at the master!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814E0-A298-795F-0305-A07F384A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915D8-097F-597D-1ED1-C17A21AE9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2972C-25F5-FAED-3CD2-93BC4D3F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A3B08-02A9-40D4-7A7F-D26B165C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9D797166-9102-3A17-762B-CEB07277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1F31002-C266-88BF-E518-1018581B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17" y="4527926"/>
            <a:ext cx="706658" cy="7066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8FE33AF-E2AF-CCDE-40CB-B8A8D0B4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32" y="4234258"/>
            <a:ext cx="1368152" cy="4856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E76C4E7-7998-3E19-C0F0-53D97A17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85" y="4533485"/>
            <a:ext cx="706658" cy="7066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A43CD8-F5B4-0602-C643-3B5490A6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239817"/>
            <a:ext cx="1368152" cy="48569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138301C-5B72-373C-4E14-870A1C2A7B73}"/>
              </a:ext>
            </a:extLst>
          </p:cNvPr>
          <p:cNvSpPr/>
          <p:nvPr/>
        </p:nvSpPr>
        <p:spPr>
          <a:xfrm>
            <a:off x="7897968" y="432822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/>
              <a:t>…</a:t>
            </a:r>
            <a:endParaRPr kumimoji="1" lang="zh-CN" altLang="en-US" sz="3200" b="1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509F62D2-0373-038E-C154-3AE12E954241}"/>
              </a:ext>
            </a:extLst>
          </p:cNvPr>
          <p:cNvSpPr/>
          <p:nvPr/>
        </p:nvSpPr>
        <p:spPr>
          <a:xfrm>
            <a:off x="145407" y="4837828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File system </a:t>
            </a:r>
            <a:r>
              <a:rPr lang="en-US" altLang="zh-CN" sz="1500" b="1" dirty="0">
                <a:latin typeface="Eras Medium ITC" pitchFamily="34" charset="0"/>
              </a:rPr>
              <a:t>metadata: free blocks + </a:t>
            </a:r>
            <a:r>
              <a:rPr lang="en-US" altLang="zh-CN" sz="1500" b="1" dirty="0" err="1">
                <a:latin typeface="Eras Medium ITC" pitchFamily="34" charset="0"/>
              </a:rPr>
              <a:t>inode</a:t>
            </a:r>
            <a:r>
              <a:rPr lang="en-US" altLang="zh-CN" sz="1500" b="1" dirty="0">
                <a:latin typeface="Eras Medium ITC" pitchFamily="34" charset="0"/>
              </a:rPr>
              <a:t> table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54D4C1B-85EE-2DE5-3958-80F992A4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68" y="4522010"/>
            <a:ext cx="706658" cy="706658"/>
          </a:xfrm>
          <a:prstGeom prst="rect">
            <a:avLst/>
          </a:prstGeom>
        </p:spPr>
      </p:pic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7A3AC9-61C5-1AE4-B21F-6CC01804FF85}"/>
              </a:ext>
            </a:extLst>
          </p:cNvPr>
          <p:cNvSpPr/>
          <p:nvPr/>
        </p:nvSpPr>
        <p:spPr>
          <a:xfrm>
            <a:off x="2253566" y="4255372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2E119B47-2CE7-EB04-7B5E-02334A6E1B4B}"/>
              </a:ext>
            </a:extLst>
          </p:cNvPr>
          <p:cNvSpPr/>
          <p:nvPr/>
        </p:nvSpPr>
        <p:spPr>
          <a:xfrm>
            <a:off x="1768044" y="4202897"/>
            <a:ext cx="517956" cy="626278"/>
          </a:xfrm>
          <a:custGeom>
            <a:avLst/>
            <a:gdLst>
              <a:gd name="connsiteX0" fmla="*/ 517956 w 517956"/>
              <a:gd name="connsiteY0" fmla="*/ 97641 h 626278"/>
              <a:gd name="connsiteX1" fmla="*/ 60756 w 517956"/>
              <a:gd name="connsiteY1" fmla="*/ 40491 h 626278"/>
              <a:gd name="connsiteX2" fmla="*/ 17894 w 517956"/>
              <a:gd name="connsiteY2" fmla="*/ 626278 h 62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56" h="626278">
                <a:moveTo>
                  <a:pt x="517956" y="97641"/>
                </a:moveTo>
                <a:cubicBezTo>
                  <a:pt x="331028" y="25013"/>
                  <a:pt x="144100" y="-47615"/>
                  <a:pt x="60756" y="40491"/>
                </a:cubicBezTo>
                <a:cubicBezTo>
                  <a:pt x="-22588" y="128597"/>
                  <a:pt x="-2347" y="377437"/>
                  <a:pt x="17894" y="626278"/>
                </a:cubicBezTo>
              </a:path>
            </a:pathLst>
          </a:custGeom>
          <a:noFill/>
          <a:ln w="12700">
            <a:solidFill>
              <a:schemeClr val="tx1">
                <a:alpha val="33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81D9362-918D-D755-AB7D-01EDDFCEAA25}"/>
              </a:ext>
            </a:extLst>
          </p:cNvPr>
          <p:cNvGrpSpPr/>
          <p:nvPr/>
        </p:nvGrpSpPr>
        <p:grpSpPr>
          <a:xfrm>
            <a:off x="2076955" y="3665573"/>
            <a:ext cx="1435657" cy="755858"/>
            <a:chOff x="2195736" y="3599329"/>
            <a:chExt cx="1435657" cy="75585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5F192E9-C5D4-A902-B0DC-811C03FE622D}"/>
                </a:ext>
              </a:extLst>
            </p:cNvPr>
            <p:cNvGrpSpPr/>
            <p:nvPr/>
          </p:nvGrpSpPr>
          <p:grpSpPr>
            <a:xfrm>
              <a:off x="2195736" y="3721596"/>
              <a:ext cx="1420121" cy="633591"/>
              <a:chOff x="1619677" y="4888205"/>
              <a:chExt cx="720074" cy="633591"/>
            </a:xfrm>
            <a:solidFill>
              <a:schemeClr val="bg1"/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133CE10-1821-FAEE-4D56-33314387CDAF}"/>
                  </a:ext>
                </a:extLst>
              </p:cNvPr>
              <p:cNvSpPr/>
              <p:nvPr/>
            </p:nvSpPr>
            <p:spPr>
              <a:xfrm>
                <a:off x="1619678" y="4888205"/>
                <a:ext cx="184731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B6CE5F3-7FE3-81D2-4C1C-AA712D2CD157}"/>
                  </a:ext>
                </a:extLst>
              </p:cNvPr>
              <p:cNvSpPr/>
              <p:nvPr/>
            </p:nvSpPr>
            <p:spPr>
              <a:xfrm>
                <a:off x="1619677" y="4900944"/>
                <a:ext cx="720074" cy="6208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8320B5-4036-CD66-4413-9D22BFF82757}"/>
                </a:ext>
              </a:extLst>
            </p:cNvPr>
            <p:cNvSpPr/>
            <p:nvPr/>
          </p:nvSpPr>
          <p:spPr>
            <a:xfrm>
              <a:off x="2228445" y="3853726"/>
              <a:ext cx="1402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C00000"/>
                  </a:solidFill>
                </a:rPr>
                <a:t>Inode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 table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81348D-6D4C-0217-8D69-B7F3BA15C05C}"/>
                </a:ext>
              </a:extLst>
            </p:cNvPr>
            <p:cNvSpPr/>
            <p:nvPr/>
          </p:nvSpPr>
          <p:spPr bwMode="auto">
            <a:xfrm rot="5400000">
              <a:off x="2797953" y="3648542"/>
              <a:ext cx="222250" cy="123825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D8D782A-3BFF-3674-4563-E5A79CED195B}"/>
                </a:ext>
              </a:extLst>
            </p:cNvPr>
            <p:cNvSpPr/>
            <p:nvPr/>
          </p:nvSpPr>
          <p:spPr bwMode="auto">
            <a:xfrm rot="5400000">
              <a:off x="2678890" y="3653304"/>
              <a:ext cx="222250" cy="114300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BD8F8A-409E-71C6-7D32-A26E1C7DFDCE}"/>
                </a:ext>
              </a:extLst>
            </p:cNvPr>
            <p:cNvSpPr/>
            <p:nvPr/>
          </p:nvSpPr>
          <p:spPr bwMode="auto">
            <a:xfrm rot="5400000">
              <a:off x="2563002" y="3653304"/>
              <a:ext cx="222250" cy="114300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8DA673C-8167-7C04-3E24-AE1A7192320F}"/>
                </a:ext>
              </a:extLst>
            </p:cNvPr>
            <p:cNvSpPr/>
            <p:nvPr/>
          </p:nvSpPr>
          <p:spPr bwMode="auto">
            <a:xfrm rot="5400000">
              <a:off x="2448702" y="3653304"/>
              <a:ext cx="222250" cy="114300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F210B43-0EBA-E373-0AFB-55FBCC291EE3}"/>
                </a:ext>
              </a:extLst>
            </p:cNvPr>
            <p:cNvSpPr/>
            <p:nvPr/>
          </p:nvSpPr>
          <p:spPr bwMode="auto">
            <a:xfrm rot="5400000">
              <a:off x="3031315" y="3653304"/>
              <a:ext cx="222250" cy="114300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0FBBC2-F9EE-E46C-AB45-7ABFCC975A82}"/>
                </a:ext>
              </a:extLst>
            </p:cNvPr>
            <p:cNvSpPr/>
            <p:nvPr/>
          </p:nvSpPr>
          <p:spPr bwMode="auto">
            <a:xfrm rot="5400000">
              <a:off x="2917015" y="3653304"/>
              <a:ext cx="222250" cy="114300"/>
            </a:xfrm>
            <a:prstGeom prst="rect">
              <a:avLst/>
            </a:prstGeom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2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C29-A221-FF4E-A458-8C864304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L4: File 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0C85-C928-E54D-81A5-4150CC35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File name</a:t>
            </a:r>
          </a:p>
          <a:p>
            <a:pPr lvl="1"/>
            <a:r>
              <a:rPr kumimoji="1" lang="en-US" altLang="zh-CN" dirty="0"/>
              <a:t>Hide metadata of file management</a:t>
            </a:r>
          </a:p>
          <a:p>
            <a:pPr lvl="1"/>
            <a:r>
              <a:rPr kumimoji="1" lang="en-US" altLang="zh-CN" dirty="0"/>
              <a:t>Files and I/O devices</a:t>
            </a:r>
          </a:p>
          <a:p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Mapping table is saved in directory</a:t>
            </a:r>
          </a:p>
          <a:p>
            <a:pPr lvl="1"/>
            <a:r>
              <a:rPr kumimoji="1" lang="en-US" altLang="zh-CN" dirty="0"/>
              <a:t>Default context: </a:t>
            </a:r>
            <a:r>
              <a:rPr kumimoji="1" lang="en-US" altLang="zh-CN" b="1" dirty="0">
                <a:solidFill>
                  <a:srgbClr val="C00000"/>
                </a:solidFill>
              </a:rPr>
              <a:t>current working directory</a:t>
            </a:r>
          </a:p>
          <a:p>
            <a:pPr marL="720000" lvl="2"/>
            <a:r>
              <a:rPr kumimoji="1" lang="en-US" altLang="zh-CN" dirty="0"/>
              <a:t>Context reference is 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marL="720000"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 </a:t>
            </a:r>
            <a:r>
              <a:rPr kumimoji="1" lang="en-US" altLang="zh-CN" b="1" dirty="0">
                <a:solidFill>
                  <a:srgbClr val="C00000"/>
                </a:solidFill>
              </a:rPr>
              <a:t>is also a file</a:t>
            </a:r>
          </a:p>
          <a:p>
            <a:pPr marL="74250" lvl="1" indent="0">
              <a:buNone/>
            </a:pPr>
            <a:r>
              <a:rPr kumimoji="1" lang="en-US" altLang="zh-CN" b="1" dirty="0"/>
              <a:t>Question</a:t>
            </a:r>
          </a:p>
          <a:p>
            <a:pPr lvl="1"/>
            <a:r>
              <a:rPr kumimoji="1" lang="en-US" altLang="zh-CN" dirty="0"/>
              <a:t>Do we need to extend it to a distributed setup? So far, so good!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353E3-3686-714F-BFC1-32005D5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E3D5E36-0E78-B149-8523-507233D1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827CB9-B332-7549-9A4D-53F2E1FE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421A39F-C532-F340-BAD1-609A3B6F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59C93EF-9B8B-B94B-8762-694A7DE3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C10CE13-AAF3-CF47-9100-7941C3EB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128D0-62A1-A94E-B4C8-4FCCEC7B6FB4}"/>
              </a:ext>
            </a:extLst>
          </p:cNvPr>
          <p:cNvSpPr txBox="1"/>
          <p:nvPr/>
        </p:nvSpPr>
        <p:spPr>
          <a:xfrm>
            <a:off x="5791200" y="1214632"/>
            <a:ext cx="383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E82FD2A-FE76-2A4D-A181-FEA9EEF9E463}"/>
              </a:ext>
            </a:extLst>
          </p:cNvPr>
          <p:cNvGraphicFramePr>
            <a:graphicFrameLocks noGrp="1"/>
          </p:cNvGraphicFramePr>
          <p:nvPr/>
        </p:nvGraphicFramePr>
        <p:xfrm>
          <a:off x="5987848" y="2905863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0D29B69-9A69-0344-908D-F9173D642F22}"/>
              </a:ext>
            </a:extLst>
          </p:cNvPr>
          <p:cNvSpPr/>
          <p:nvPr/>
        </p:nvSpPr>
        <p:spPr>
          <a:xfrm>
            <a:off x="6156176" y="2602498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4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AABB2-724F-F34A-BFDA-A3EFD1B8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RPC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>
                <a:ea typeface="MS PGothic" charset="0"/>
              </a:rPr>
              <a:t>-</a:t>
            </a:r>
            <a:r>
              <a:rPr lang="en-US" altLang="zh-CN" dirty="0">
                <a:ea typeface="MS PGothic" charset="0"/>
              </a:rPr>
              <a:t>-</a:t>
            </a:r>
            <a:r>
              <a:rPr lang="en-US" altLang="zh-CN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 complete calling process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565EA-D32E-9F47-B3A0-4E564FBC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7EBF6-C548-1F4B-9CD3-6C975B1F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9" y="1417340"/>
            <a:ext cx="7310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6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6DCA854-697B-C72E-637D-95891659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1" y="1475107"/>
            <a:ext cx="558753" cy="5475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10B855-D293-B609-A3E7-B7F9C909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the distributed file layers so far together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ED3E-0D4B-6796-3727-6CDED7B8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812870"/>
          </a:xfrm>
        </p:spPr>
        <p:txBody>
          <a:bodyPr/>
          <a:lstStyle/>
          <a:p>
            <a:r>
              <a:rPr kumimoji="1" lang="en-US" altLang="zh-CN" dirty="0"/>
              <a:t>Example: lookup (simplified)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6AB57-76D9-8F17-D0AA-2DAD120D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184AE2C-453F-912A-818D-E76B8BD23728}"/>
              </a:ext>
            </a:extLst>
          </p:cNvPr>
          <p:cNvSpPr/>
          <p:nvPr/>
        </p:nvSpPr>
        <p:spPr>
          <a:xfrm>
            <a:off x="457200" y="2698813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65A74-541C-64D4-ABCC-AA97A40E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71" y="4647785"/>
            <a:ext cx="706658" cy="7066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3BDF54-834D-B88F-7B94-C7C7ECF83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0" y="3703636"/>
            <a:ext cx="706658" cy="706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8CAECD-0D9B-0D07-753B-0F989F25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24" y="3444691"/>
            <a:ext cx="1368152" cy="4856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17D280-509E-4CED-E9C8-394E39E51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24" y="4399153"/>
            <a:ext cx="1368152" cy="485694"/>
          </a:xfrm>
          <a:prstGeom prst="rect">
            <a:avLst/>
          </a:prstGeom>
        </p:spPr>
      </p:pic>
      <p:sp>
        <p:nvSpPr>
          <p:cNvPr id="10" name="Rectangle 30">
            <a:extLst>
              <a:ext uri="{FF2B5EF4-FFF2-40B4-BE49-F238E27FC236}">
                <a16:creationId xmlns:a16="http://schemas.microsoft.com/office/drawing/2014/main" id="{CE3DE511-FD09-8EF0-09CF-40FC2D81C997}"/>
              </a:ext>
            </a:extLst>
          </p:cNvPr>
          <p:cNvSpPr/>
          <p:nvPr/>
        </p:nvSpPr>
        <p:spPr>
          <a:xfrm>
            <a:off x="85798" y="2029064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File system </a:t>
            </a:r>
            <a:r>
              <a:rPr lang="en-US" altLang="zh-CN" sz="1500" b="1" dirty="0">
                <a:latin typeface="Eras Medium ITC" pitchFamily="34" charset="0"/>
              </a:rPr>
              <a:t>metadata: free blocks + </a:t>
            </a:r>
            <a:r>
              <a:rPr lang="en-US" altLang="zh-CN" sz="1500" b="1" dirty="0" err="1">
                <a:latin typeface="Eras Medium ITC" pitchFamily="34" charset="0"/>
              </a:rPr>
              <a:t>inode</a:t>
            </a:r>
            <a:r>
              <a:rPr lang="en-US" altLang="zh-CN" sz="1500" b="1" dirty="0">
                <a:latin typeface="Eras Medium ITC" pitchFamily="34" charset="0"/>
              </a:rPr>
              <a:t> table</a:t>
            </a: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CB9230C8-10F7-59AA-3816-9ABD4FE426FC}"/>
              </a:ext>
            </a:extLst>
          </p:cNvPr>
          <p:cNvSpPr/>
          <p:nvPr/>
        </p:nvSpPr>
        <p:spPr>
          <a:xfrm>
            <a:off x="154860" y="2500313"/>
            <a:ext cx="302340" cy="357187"/>
          </a:xfrm>
          <a:custGeom>
            <a:avLst/>
            <a:gdLst>
              <a:gd name="connsiteX0" fmla="*/ 302340 w 302340"/>
              <a:gd name="connsiteY0" fmla="*/ 357187 h 357187"/>
              <a:gd name="connsiteX1" fmla="*/ 2303 w 302340"/>
              <a:gd name="connsiteY1" fmla="*/ 257175 h 357187"/>
              <a:gd name="connsiteX2" fmla="*/ 188040 w 302340"/>
              <a:gd name="connsiteY2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340" h="357187">
                <a:moveTo>
                  <a:pt x="302340" y="357187"/>
                </a:moveTo>
                <a:cubicBezTo>
                  <a:pt x="161846" y="336946"/>
                  <a:pt x="21353" y="316706"/>
                  <a:pt x="2303" y="257175"/>
                </a:cubicBezTo>
                <a:cubicBezTo>
                  <a:pt x="-16747" y="197644"/>
                  <a:pt x="85646" y="98822"/>
                  <a:pt x="18804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8DDE7DB-1E36-4D63-1C6E-C872164D47F2}"/>
              </a:ext>
            </a:extLst>
          </p:cNvPr>
          <p:cNvCxnSpPr>
            <a:cxnSpLocks/>
          </p:cNvCxnSpPr>
          <p:nvPr/>
        </p:nvCxnSpPr>
        <p:spPr>
          <a:xfrm>
            <a:off x="1666276" y="2933197"/>
            <a:ext cx="686616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B5A27BF-77C3-53C7-24BD-5ABF11FCF252}"/>
              </a:ext>
            </a:extLst>
          </p:cNvPr>
          <p:cNvCxnSpPr>
            <a:cxnSpLocks/>
          </p:cNvCxnSpPr>
          <p:nvPr/>
        </p:nvCxnSpPr>
        <p:spPr>
          <a:xfrm>
            <a:off x="1666276" y="4081636"/>
            <a:ext cx="686616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667F7BF-A991-31D2-6C15-E75544F8953D}"/>
              </a:ext>
            </a:extLst>
          </p:cNvPr>
          <p:cNvCxnSpPr>
            <a:cxnSpLocks/>
          </p:cNvCxnSpPr>
          <p:nvPr/>
        </p:nvCxnSpPr>
        <p:spPr>
          <a:xfrm>
            <a:off x="1666276" y="5207033"/>
            <a:ext cx="686616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90DF68C-CBEB-F34C-24D2-81EC620998ED}"/>
              </a:ext>
            </a:extLst>
          </p:cNvPr>
          <p:cNvCxnSpPr>
            <a:cxnSpLocks/>
          </p:cNvCxnSpPr>
          <p:nvPr/>
        </p:nvCxnSpPr>
        <p:spPr>
          <a:xfrm>
            <a:off x="1666276" y="1748895"/>
            <a:ext cx="686616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2EF1F28-1477-95AD-41A2-6962131B6536}"/>
              </a:ext>
            </a:extLst>
          </p:cNvPr>
          <p:cNvCxnSpPr/>
          <p:nvPr/>
        </p:nvCxnSpPr>
        <p:spPr>
          <a:xfrm>
            <a:off x="2771800" y="1748895"/>
            <a:ext cx="360040" cy="11843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F618BA6-91E6-5DE3-9A7A-F3AEE5AF1DCC}"/>
              </a:ext>
            </a:extLst>
          </p:cNvPr>
          <p:cNvCxnSpPr>
            <a:cxnSpLocks/>
          </p:cNvCxnSpPr>
          <p:nvPr/>
        </p:nvCxnSpPr>
        <p:spPr>
          <a:xfrm flipV="1">
            <a:off x="3131840" y="1784759"/>
            <a:ext cx="288032" cy="1171140"/>
          </a:xfrm>
          <a:prstGeom prst="line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993F7-47E8-45D8-0378-81C2C1143FEE}"/>
              </a:ext>
            </a:extLst>
          </p:cNvPr>
          <p:cNvSpPr txBox="1"/>
          <p:nvPr/>
        </p:nvSpPr>
        <p:spPr>
          <a:xfrm>
            <a:off x="3059868" y="2046416"/>
            <a:ext cx="28494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Filename, </a:t>
            </a:r>
          </a:p>
          <a:p>
            <a:r>
              <a:rPr kumimoji="1" lang="en-US" altLang="zh-CN" dirty="0"/>
              <a:t>directory </a:t>
            </a:r>
            <a:r>
              <a:rPr kumimoji="1" lang="en-US" altLang="zh-CN" dirty="0" err="1"/>
              <a:t>inode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7981FF-5C26-32F4-5170-2202018004F8}"/>
              </a:ext>
            </a:extLst>
          </p:cNvPr>
          <p:cNvSpPr txBox="1"/>
          <p:nvPr/>
        </p:nvSpPr>
        <p:spPr>
          <a:xfrm>
            <a:off x="3600639" y="1546938"/>
            <a:ext cx="27873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&lt;0,12&gt;</a:t>
            </a:r>
            <a:endParaRPr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709F170-BECE-C3A9-5542-928C3C480381}"/>
              </a:ext>
            </a:extLst>
          </p:cNvPr>
          <p:cNvCxnSpPr>
            <a:cxnSpLocks/>
          </p:cNvCxnSpPr>
          <p:nvPr/>
        </p:nvCxnSpPr>
        <p:spPr>
          <a:xfrm>
            <a:off x="5765252" y="1786971"/>
            <a:ext cx="408747" cy="23845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DF7CB01-FEEA-A046-46EB-67D0F1C2FE4E}"/>
              </a:ext>
            </a:extLst>
          </p:cNvPr>
          <p:cNvCxnSpPr>
            <a:cxnSpLocks/>
          </p:cNvCxnSpPr>
          <p:nvPr/>
        </p:nvCxnSpPr>
        <p:spPr>
          <a:xfrm flipV="1">
            <a:off x="6173999" y="1784759"/>
            <a:ext cx="560647" cy="2353246"/>
          </a:xfrm>
          <a:prstGeom prst="line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C2D5F27-B47A-A7D0-95F1-DF93DE3DC86F}"/>
              </a:ext>
            </a:extLst>
          </p:cNvPr>
          <p:cNvSpPr txBox="1"/>
          <p:nvPr/>
        </p:nvSpPr>
        <p:spPr>
          <a:xfrm>
            <a:off x="5364088" y="2104447"/>
            <a:ext cx="968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&lt;0,12&gt;</a:t>
            </a:r>
            <a:endParaRPr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EC59FC4-C1E3-C05D-A77C-CCEE3B9AAD9A}"/>
              </a:ext>
            </a:extLst>
          </p:cNvPr>
          <p:cNvCxnSpPr>
            <a:cxnSpLocks/>
          </p:cNvCxnSpPr>
          <p:nvPr/>
        </p:nvCxnSpPr>
        <p:spPr>
          <a:xfrm>
            <a:off x="6920175" y="1789810"/>
            <a:ext cx="305213" cy="33865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007CC91-947C-3BC9-2667-E095CC20A49E}"/>
              </a:ext>
            </a:extLst>
          </p:cNvPr>
          <p:cNvCxnSpPr>
            <a:cxnSpLocks/>
          </p:cNvCxnSpPr>
          <p:nvPr/>
        </p:nvCxnSpPr>
        <p:spPr>
          <a:xfrm flipV="1">
            <a:off x="7225388" y="1787598"/>
            <a:ext cx="664181" cy="3388714"/>
          </a:xfrm>
          <a:prstGeom prst="line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20A66B-9C60-AD00-3500-335D01FCF15E}"/>
              </a:ext>
            </a:extLst>
          </p:cNvPr>
          <p:cNvSpPr txBox="1"/>
          <p:nvPr/>
        </p:nvSpPr>
        <p:spPr>
          <a:xfrm>
            <a:off x="6332884" y="4228091"/>
            <a:ext cx="968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&lt;1,64&gt;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641AFB-40CB-30F0-978F-B4313AA2C264}"/>
              </a:ext>
            </a:extLst>
          </p:cNvPr>
          <p:cNvSpPr/>
          <p:nvPr/>
        </p:nvSpPr>
        <p:spPr>
          <a:xfrm>
            <a:off x="8053018" y="1632405"/>
            <a:ext cx="586408" cy="237821"/>
          </a:xfrm>
          <a:prstGeom prst="rect">
            <a:avLst/>
          </a:prstGeom>
          <a:solidFill>
            <a:srgbClr val="E2EAF7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0E804-F8B1-FB04-FAB6-E07C955DE37F}"/>
              </a:ext>
            </a:extLst>
          </p:cNvPr>
          <p:cNvSpPr txBox="1"/>
          <p:nvPr/>
        </p:nvSpPr>
        <p:spPr>
          <a:xfrm>
            <a:off x="7115529" y="1181328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Local lookup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610D3F-8A99-6590-82C0-6BC7C9F3C745}"/>
              </a:ext>
            </a:extLst>
          </p:cNvPr>
          <p:cNvSpPr txBox="1"/>
          <p:nvPr/>
        </p:nvSpPr>
        <p:spPr>
          <a:xfrm>
            <a:off x="5388557" y="1799556"/>
            <a:ext cx="9193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Read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3C2FE7-DA82-DF5D-262E-CA5FFA3A8473}"/>
              </a:ext>
            </a:extLst>
          </p:cNvPr>
          <p:cNvSpPr txBox="1"/>
          <p:nvPr/>
        </p:nvSpPr>
        <p:spPr>
          <a:xfrm>
            <a:off x="6676959" y="3622985"/>
            <a:ext cx="9299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Read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39488-740A-32D1-7AEE-3970EE122ACD}"/>
              </a:ext>
            </a:extLst>
          </p:cNvPr>
          <p:cNvSpPr txBox="1"/>
          <p:nvPr/>
        </p:nvSpPr>
        <p:spPr>
          <a:xfrm>
            <a:off x="6355043" y="1304968"/>
            <a:ext cx="9687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&lt;1,64&gt;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07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91C9-AB83-C24F-A4C5-5754B51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L5: Path Name Layer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FA855-06F4-D04F-86F7-615DEBE2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Hierarchy of directories and files</a:t>
            </a:r>
          </a:p>
          <a:p>
            <a:pPr lvl="1"/>
            <a:r>
              <a:rPr kumimoji="1" lang="en-US" altLang="zh-CN" dirty="0"/>
              <a:t>Structured naming: E.g. "projects/paper"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ea typeface="等线" panose="02010600030101010101" pitchFamily="2" charset="-122"/>
              </a:rPr>
              <a:t>Context: </a:t>
            </a:r>
            <a:r>
              <a:rPr lang="en-US" altLang="zh-CN" b="0" dirty="0">
                <a:ea typeface="等线" panose="02010600030101010101" pitchFamily="2" charset="-122"/>
              </a:rPr>
              <a:t>the working directory</a:t>
            </a:r>
            <a:r>
              <a:rPr lang="zh-CN" altLang="en-US" b="0" dirty="0">
                <a:ea typeface="等线" panose="02010600030101010101" pitchFamily="2" charset="-122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altLang="zh-CN" b="0" dirty="0">
              <a:ea typeface="等线" panose="02010600030101010101" pitchFamily="2" charset="-122"/>
            </a:endParaRPr>
          </a:p>
          <a:p>
            <a:r>
              <a:rPr kumimoji="1" lang="en-US" altLang="zh-CN" dirty="0"/>
              <a:t>If we have the lookup, then we can also do the path lookup </a:t>
            </a:r>
            <a:r>
              <a:rPr kumimoji="1" lang="en-US" altLang="zh-CN" dirty="0">
                <a:sym typeface="Wingdings" pitchFamily="2" charset="2"/>
              </a:rPr>
              <a:t>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3FFD04-33EB-234E-88D0-526237A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440E13D-7EC5-8F48-BA63-1C033636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A9C8BB2-9DF7-AC48-A668-E379DF27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1238B84-8944-F74C-B82F-5421E0CA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72E01001-045F-0C4D-A073-ECCDA227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23EC884B-20B9-2042-8C8F-1540808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1CC25FE-3549-184E-959B-5809669F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A79C7A-5E76-C147-AD56-A098F0EDA5E9}"/>
              </a:ext>
            </a:extLst>
          </p:cNvPr>
          <p:cNvSpPr txBox="1"/>
          <p:nvPr/>
        </p:nvSpPr>
        <p:spPr>
          <a:xfrm>
            <a:off x="251520" y="2262175"/>
            <a:ext cx="9313701" cy="194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  if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PLAIN_NAME(path)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b="1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path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1122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E565-20C1-EB6F-0EF9-265CAC2D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73E01-A8D2-429A-CA93-F03F7B5A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 naïve DFS address the drawback of NFS?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B7086-3B05-DD46-96C8-E6009488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Capacity: Yes </a:t>
            </a:r>
          </a:p>
          <a:p>
            <a:pPr lvl="1"/>
            <a:r>
              <a:rPr kumimoji="1" lang="en-US" altLang="zh-CN" dirty="0"/>
              <a:t>Can only disks on a single server, which has a limited capacity 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 Reliability </a:t>
            </a:r>
          </a:p>
          <a:p>
            <a:pPr lvl="1"/>
            <a:r>
              <a:rPr kumimoji="1" lang="en-US" altLang="zh-CN" dirty="0"/>
              <a:t>If the server crashes, the remote files are unavailable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3. Performance  </a:t>
            </a:r>
          </a:p>
          <a:p>
            <a:pPr lvl="1"/>
            <a:r>
              <a:rPr kumimoji="1" lang="en-US" altLang="zh-CN" dirty="0"/>
              <a:t>The file performance is limited to a single file (and a single network bandwidth) 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FB601-35EE-16F8-8D2C-7DB30353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71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1654-8552-D1E8-DE8B-68224E00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 of our naïve design so far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7507F-6608-4ECF-9D57-FA518C8F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E.g., path lookup is slow due to multiple RTTs </a:t>
            </a:r>
          </a:p>
          <a:p>
            <a:pPr lvl="1"/>
            <a:r>
              <a:rPr kumimoji="1" lang="en-US" altLang="zh-CN" dirty="0"/>
              <a:t>Though we can use cache, like we have done in NFS </a:t>
            </a:r>
            <a:r>
              <a:rPr kumimoji="1" lang="en-US" altLang="zh-CN" dirty="0">
                <a:sym typeface="Wingdings" pitchFamily="2" charset="2"/>
              </a:rPr>
              <a:t> </a:t>
            </a:r>
          </a:p>
          <a:p>
            <a:r>
              <a:rPr kumimoji="1" lang="en-US" altLang="zh-CN" dirty="0"/>
              <a:t>Reliability </a:t>
            </a:r>
          </a:p>
          <a:p>
            <a:pPr lvl="1"/>
            <a:r>
              <a:rPr kumimoji="1" lang="en-US" altLang="zh-CN" dirty="0"/>
              <a:t>E.g., what if the master fails? </a:t>
            </a:r>
          </a:p>
          <a:p>
            <a:pPr lvl="1"/>
            <a:r>
              <a:rPr kumimoji="1" lang="en-US" altLang="zh-CN" dirty="0"/>
              <a:t>E.g., what if some servers that store the blocks fail? </a:t>
            </a:r>
          </a:p>
          <a:p>
            <a:r>
              <a:rPr kumimoji="1" lang="en-US" altLang="zh-CN" dirty="0"/>
              <a:t>Correctness </a:t>
            </a:r>
          </a:p>
          <a:p>
            <a:pPr lvl="1"/>
            <a:r>
              <a:rPr kumimoji="1" lang="en-US" altLang="zh-CN" dirty="0"/>
              <a:t>If a failure happens, the overall system states will be corrupted!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60760-2852-8795-2860-3B7E64BE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33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170379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Failure is a subtle issue &amp; can even happens under in </a:t>
            </a:r>
            <a:r>
              <a:rPr kumimoji="0" lang="en-US" altLang="zh-CN" kern="0" dirty="0" err="1">
                <a:solidFill>
                  <a:srgbClr val="BE384B"/>
                </a:solidFill>
                <a:ea typeface="+mn-ea"/>
              </a:rPr>
              <a:t>inode</a:t>
            </a:r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-base filesystem</a:t>
            </a:r>
          </a:p>
          <a:p>
            <a:pPr algn="ctr"/>
            <a:endParaRPr lang="en-US" altLang="zh-CN" b="0" i="1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We will talk about the issues in later lectures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757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F24D9-1226-079C-E70F-13A1AA0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00442"/>
          </a:xfrm>
        </p:spPr>
        <p:txBody>
          <a:bodyPr/>
          <a:lstStyle/>
          <a:p>
            <a:r>
              <a:rPr kumimoji="1" lang="en-US" altLang="zh-CN" dirty="0"/>
              <a:t>We need more “weapons” to cope w/ the above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A507F-07B2-3E69-6E44-72F850A4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E.g., path lookup is slow due to multiple RTTs </a:t>
            </a:r>
          </a:p>
          <a:p>
            <a:pPr lvl="1"/>
            <a:r>
              <a:rPr kumimoji="1" lang="en-US" altLang="zh-CN" dirty="0"/>
              <a:t>Though we can use cache, like we have done in NFS </a:t>
            </a:r>
            <a:r>
              <a:rPr kumimoji="1" lang="en-US" altLang="zh-CN" dirty="0">
                <a:sym typeface="Wingdings" pitchFamily="2" charset="2"/>
              </a:rPr>
              <a:t>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But what if there is a cache miss? What if a server has become the bottleneck? 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Reliability </a:t>
            </a:r>
            <a:r>
              <a:rPr kumimoji="1" lang="en-US" altLang="zh-CN" dirty="0">
                <a:solidFill>
                  <a:srgbClr val="C00000"/>
                </a:solidFill>
              </a:rPr>
              <a:t>=&gt; we need data replication</a:t>
            </a:r>
          </a:p>
          <a:p>
            <a:pPr lvl="1"/>
            <a:r>
              <a:rPr kumimoji="1" lang="en-US" altLang="zh-CN" dirty="0"/>
              <a:t>E.g., what if the master fails? </a:t>
            </a:r>
          </a:p>
          <a:p>
            <a:pPr lvl="1"/>
            <a:r>
              <a:rPr kumimoji="1" lang="en-US" altLang="zh-CN" dirty="0"/>
              <a:t>E.g., what if some servers that store the blocks fail?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Correctness </a:t>
            </a:r>
            <a:r>
              <a:rPr kumimoji="1" lang="en-US" altLang="zh-CN" dirty="0">
                <a:solidFill>
                  <a:srgbClr val="C00000"/>
                </a:solidFill>
              </a:rPr>
              <a:t>=&gt; we need to define what is correct &amp; how to achieve so </a:t>
            </a:r>
            <a:r>
              <a:rPr kumimoji="1" lang="en-US" altLang="zh-CN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If a failure happens, the overall system states will be corrupted!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17ECB-6750-1229-6851-E3B2EB81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1317D358-1994-6D7F-C899-D6776C9D95BF}"/>
              </a:ext>
            </a:extLst>
          </p:cNvPr>
          <p:cNvSpPr/>
          <p:nvPr/>
        </p:nvSpPr>
        <p:spPr>
          <a:xfrm>
            <a:off x="297386" y="1125855"/>
            <a:ext cx="3074013" cy="2000803"/>
          </a:xfrm>
          <a:custGeom>
            <a:avLst/>
            <a:gdLst>
              <a:gd name="connsiteX0" fmla="*/ 2667040 w 3074013"/>
              <a:gd name="connsiteY0" fmla="*/ 2000803 h 2000803"/>
              <a:gd name="connsiteX1" fmla="*/ 2888266 w 3074013"/>
              <a:gd name="connsiteY1" fmla="*/ 1676339 h 2000803"/>
              <a:gd name="connsiteX2" fmla="*/ 307298 w 3074013"/>
              <a:gd name="connsiteY2" fmla="*/ 1661590 h 2000803"/>
              <a:gd name="connsiteX3" fmla="*/ 56575 w 3074013"/>
              <a:gd name="connsiteY3" fmla="*/ 186751 h 2000803"/>
              <a:gd name="connsiteX4" fmla="*/ 381040 w 3074013"/>
              <a:gd name="connsiteY4" fmla="*/ 68764 h 200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013" h="2000803">
                <a:moveTo>
                  <a:pt x="2667040" y="2000803"/>
                </a:moveTo>
                <a:cubicBezTo>
                  <a:pt x="2974298" y="1866838"/>
                  <a:pt x="3281556" y="1732874"/>
                  <a:pt x="2888266" y="1676339"/>
                </a:cubicBezTo>
                <a:cubicBezTo>
                  <a:pt x="2494976" y="1619804"/>
                  <a:pt x="779246" y="1909855"/>
                  <a:pt x="307298" y="1661590"/>
                </a:cubicBezTo>
                <a:cubicBezTo>
                  <a:pt x="-164650" y="1413325"/>
                  <a:pt x="44285" y="452222"/>
                  <a:pt x="56575" y="186751"/>
                </a:cubicBezTo>
                <a:cubicBezTo>
                  <a:pt x="68865" y="-78720"/>
                  <a:pt x="224952" y="-4978"/>
                  <a:pt x="381040" y="68764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28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170379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Case study: GFS</a:t>
            </a: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The Google File System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E57768-C119-A443-B588-74ABBFB9422B}"/>
              </a:ext>
            </a:extLst>
          </p:cNvPr>
          <p:cNvSpPr/>
          <p:nvPr/>
        </p:nvSpPr>
        <p:spPr>
          <a:xfrm>
            <a:off x="1403648" y="521812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134938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TW" sz="2000" dirty="0">
                <a:solidFill>
                  <a:prstClr val="black"/>
                </a:solidFill>
                <a:ea typeface="Verdana" pitchFamily="34" charset="0"/>
                <a:cs typeface="Courier New" pitchFamily="49" charset="0"/>
              </a:rPr>
              <a:t>Sanjay </a:t>
            </a:r>
            <a:r>
              <a:rPr lang="en-US" altLang="zh-TW" sz="2000" dirty="0" err="1">
                <a:solidFill>
                  <a:prstClr val="black"/>
                </a:solidFill>
                <a:ea typeface="Verdana" pitchFamily="34" charset="0"/>
                <a:cs typeface="Courier New" pitchFamily="49" charset="0"/>
              </a:rPr>
              <a:t>Ghemawat</a:t>
            </a:r>
            <a:r>
              <a:rPr lang="en-US" altLang="zh-TW" sz="2000" dirty="0">
                <a:solidFill>
                  <a:prstClr val="black"/>
                </a:solidFill>
                <a:ea typeface="Verdana" pitchFamily="34" charset="0"/>
                <a:cs typeface="Courier New" pitchFamily="49" charset="0"/>
              </a:rPr>
              <a:t>, “The Google File System”. SOSP, </a:t>
            </a:r>
            <a:r>
              <a:rPr lang="en-US" altLang="zh-TW" sz="2000" b="1" dirty="0">
                <a:solidFill>
                  <a:prstClr val="black"/>
                </a:solidFill>
                <a:ea typeface="Verdana" pitchFamily="34" charset="0"/>
                <a:cs typeface="Courier New" pitchFamily="49" charset="0"/>
              </a:rPr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3971187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403E-A2C8-834D-8D16-1528758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Assumptions: environments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531A0-BE21-BB47-B4C3-2AB294FA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Assumptions for </a:t>
            </a:r>
            <a:r>
              <a:rPr kumimoji="1" lang="en-US" altLang="zh-CN" dirty="0">
                <a:solidFill>
                  <a:srgbClr val="BE384B"/>
                </a:solidFill>
              </a:rPr>
              <a:t>conventional</a:t>
            </a:r>
            <a:r>
              <a:rPr kumimoji="1" lang="en-US" altLang="zh-CN" b="0" dirty="0"/>
              <a:t> file systems </a:t>
            </a:r>
            <a:r>
              <a:rPr kumimoji="1" lang="en-US" altLang="zh-CN" dirty="0">
                <a:solidFill>
                  <a:srgbClr val="BE384B"/>
                </a:solidFill>
              </a:rPr>
              <a:t>don’t work</a:t>
            </a:r>
          </a:p>
          <a:p>
            <a:pPr lvl="1"/>
            <a:r>
              <a:rPr kumimoji="1" lang="en-US" altLang="zh-CN" dirty="0"/>
              <a:t>E.g., “most files are small”, “short lifetimes”</a:t>
            </a:r>
          </a:p>
          <a:p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Files are huge: n-GB/TB files are the norm, e.g., large web index </a:t>
            </a:r>
          </a:p>
          <a:p>
            <a:pPr lvl="1"/>
            <a:r>
              <a:rPr kumimoji="1" lang="en-US" altLang="zh-CN" dirty="0"/>
              <a:t>I/O ops and block size choices are affected</a:t>
            </a:r>
            <a:endParaRPr kumimoji="1" lang="en-US" altLang="zh-CN" b="0" dirty="0"/>
          </a:p>
          <a:p>
            <a:r>
              <a:rPr kumimoji="1" lang="en-US" altLang="zh-CN" b="0" dirty="0"/>
              <a:t>Component </a:t>
            </a:r>
            <a:r>
              <a:rPr kumimoji="1" lang="en-US" altLang="zh-CN" dirty="0">
                <a:solidFill>
                  <a:srgbClr val="BE384B"/>
                </a:solidFill>
              </a:rPr>
              <a:t>failures</a:t>
            </a:r>
            <a:r>
              <a:rPr kumimoji="1" lang="en-US" altLang="zh-CN" b="0" dirty="0"/>
              <a:t> are the </a:t>
            </a:r>
            <a:r>
              <a:rPr kumimoji="1" lang="en-US" altLang="zh-CN" dirty="0">
                <a:solidFill>
                  <a:srgbClr val="BE384B"/>
                </a:solidFill>
              </a:rPr>
              <a:t>norm</a:t>
            </a:r>
            <a:r>
              <a:rPr kumimoji="1" lang="en-US" altLang="zh-CN" b="0" dirty="0"/>
              <a:t>, not an exception</a:t>
            </a:r>
          </a:p>
          <a:p>
            <a:pPr lvl="1"/>
            <a:r>
              <a:rPr kumimoji="1" lang="en-US" altLang="zh-CN" dirty="0"/>
              <a:t>File system = thousands of storage machines</a:t>
            </a:r>
          </a:p>
          <a:p>
            <a:pPr lvl="1"/>
            <a:r>
              <a:rPr kumimoji="1" lang="en-US" altLang="zh-CN" dirty="0"/>
              <a:t>Some % not working at any given time (recall from lecture2)</a:t>
            </a:r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8DCC7-6A9B-E84C-8E03-12A3C533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29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31F1-A90F-AB44-A0A5-CA7787B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Design Assumptions: File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4F47-84FA-D140-86CE-182FED80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b="0" dirty="0"/>
              <a:t>Most files are </a:t>
            </a:r>
            <a:r>
              <a:rPr kumimoji="1" lang="en-US" altLang="zh-CN" dirty="0">
                <a:solidFill>
                  <a:srgbClr val="BE384B"/>
                </a:solidFill>
              </a:rPr>
              <a:t>appended</a:t>
            </a:r>
            <a:r>
              <a:rPr kumimoji="1" lang="en-US" altLang="zh-CN" b="0" dirty="0"/>
              <a:t>, not </a:t>
            </a:r>
            <a:r>
              <a:rPr kumimoji="1" lang="en-US" altLang="zh-CN" b="0" dirty="0">
                <a:solidFill>
                  <a:schemeClr val="tx1"/>
                </a:solidFill>
              </a:rPr>
              <a:t>overwritten (why? E.g., add new web pages to the Google’s global store)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Random</a:t>
            </a:r>
            <a:r>
              <a:rPr kumimoji="1" lang="en-US" altLang="zh-CN" dirty="0"/>
              <a:t> writes within a file are </a:t>
            </a:r>
            <a:r>
              <a:rPr kumimoji="1" lang="en-US" altLang="zh-CN" b="1" dirty="0">
                <a:solidFill>
                  <a:srgbClr val="BE384B"/>
                </a:solidFill>
              </a:rPr>
              <a:t>rare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</a:rPr>
              <a:t>Means we need to provide efficient </a:t>
            </a:r>
            <a:r>
              <a:rPr kumimoji="1" lang="en-US" altLang="zh-CN" b="1" dirty="0">
                <a:solidFill>
                  <a:srgbClr val="BE384B"/>
                </a:solidFill>
              </a:rPr>
              <a:t>appends </a:t>
            </a:r>
          </a:p>
          <a:p>
            <a:r>
              <a:rPr kumimoji="1" lang="en-US" altLang="zh-CN" dirty="0"/>
              <a:t>Workload is mostly:</a:t>
            </a:r>
          </a:p>
          <a:p>
            <a:pPr lvl="1"/>
            <a:r>
              <a:rPr kumimoji="1" lang="en-US" altLang="zh-CN" dirty="0"/>
              <a:t>mostly reads: large streaming reads;</a:t>
            </a:r>
          </a:p>
          <a:p>
            <a:pPr lvl="2"/>
            <a:r>
              <a:rPr kumimoji="1" lang="en-US" altLang="zh-CN" dirty="0"/>
              <a:t>Once created, files are </a:t>
            </a:r>
            <a:r>
              <a:rPr kumimoji="1" lang="en-US" altLang="zh-CN" b="1" dirty="0">
                <a:solidFill>
                  <a:srgbClr val="BE384B"/>
                </a:solidFill>
              </a:rPr>
              <a:t>mostly read</a:t>
            </a:r>
            <a:r>
              <a:rPr kumimoji="1" lang="en-US" altLang="zh-CN" dirty="0"/>
              <a:t>; often </a:t>
            </a:r>
            <a:r>
              <a:rPr kumimoji="1" lang="en-US" altLang="zh-CN" b="1" dirty="0">
                <a:solidFill>
                  <a:srgbClr val="BE384B"/>
                </a:solidFill>
              </a:rPr>
              <a:t>sequential </a:t>
            </a:r>
            <a:r>
              <a:rPr kumimoji="1" lang="en-US" altLang="zh-CN" dirty="0">
                <a:solidFill>
                  <a:schemeClr val="tx1"/>
                </a:solidFill>
              </a:rPr>
              <a:t>(e.g., read a previous archived page)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2AD6C-7FB7-E84F-ACE4-7E0B8AD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C54372-7F60-6247-914A-DBC349681217}"/>
              </a:ext>
            </a:extLst>
          </p:cNvPr>
          <p:cNvSpPr/>
          <p:nvPr/>
        </p:nvSpPr>
        <p:spPr>
          <a:xfrm>
            <a:off x="1791861" y="4724236"/>
            <a:ext cx="6143714" cy="27651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sz="1600" dirty="0"/>
              <a:t>designing the </a:t>
            </a:r>
            <a:r>
              <a:rPr lang="en-US" altLang="zh-CN" sz="1600" b="1" dirty="0">
                <a:solidFill>
                  <a:srgbClr val="BE384B"/>
                </a:solidFill>
              </a:rPr>
              <a:t>FS API </a:t>
            </a:r>
            <a:r>
              <a:rPr lang="en-US" altLang="zh-CN" sz="1600" dirty="0"/>
              <a:t>with the design of </a:t>
            </a:r>
            <a:r>
              <a:rPr lang="en-US" altLang="zh-CN" sz="1600" b="1" dirty="0">
                <a:solidFill>
                  <a:srgbClr val="BE384B"/>
                </a:solidFill>
              </a:rPr>
              <a:t>apps</a:t>
            </a:r>
            <a:r>
              <a:rPr lang="en-US" altLang="zh-CN" sz="1600" dirty="0"/>
              <a:t> benefits the system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C39BAE-8868-7647-86AB-8D843D11D2A8}"/>
              </a:ext>
            </a:extLst>
          </p:cNvPr>
          <p:cNvSpPr/>
          <p:nvPr/>
        </p:nvSpPr>
        <p:spPr>
          <a:xfrm>
            <a:off x="457200" y="4724237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We should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36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53793-4240-8186-24E5-5FEFAB98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DD4E-D3F5-9944-6C03-D6BE82E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 </a:t>
            </a:r>
            <a:r>
              <a:rPr kumimoji="1" lang="en-US" altLang="zh-CN" b="1" dirty="0"/>
              <a:t>goals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A3F07-7A2B-94C7-5380-0D06FDF7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795320" cy="3771636"/>
          </a:xfrm>
        </p:spPr>
        <p:txBody>
          <a:bodyPr/>
          <a:lstStyle/>
          <a:p>
            <a:r>
              <a:rPr kumimoji="1" lang="en" altLang="zh-CN" dirty="0">
                <a:solidFill>
                  <a:srgbClr val="BE384B"/>
                </a:solidFill>
              </a:rPr>
              <a:t>Scalable</a:t>
            </a:r>
            <a:r>
              <a:rPr kumimoji="1" lang="en" altLang="zh-CN" b="0" dirty="0"/>
              <a:t> distributed file system</a:t>
            </a:r>
          </a:p>
          <a:p>
            <a:pPr lvl="1"/>
            <a:r>
              <a:rPr kumimoji="1" lang="en" altLang="zh-CN" dirty="0"/>
              <a:t>E.g., Can NFS stores a very large file? </a:t>
            </a:r>
          </a:p>
          <a:p>
            <a:r>
              <a:rPr kumimoji="1" lang="en" altLang="zh-CN" b="0" dirty="0"/>
              <a:t>Designed for large </a:t>
            </a:r>
            <a:r>
              <a:rPr kumimoji="1" lang="en" altLang="zh-CN" dirty="0">
                <a:solidFill>
                  <a:srgbClr val="BE384B"/>
                </a:solidFill>
              </a:rPr>
              <a:t>data-intensive</a:t>
            </a:r>
            <a:r>
              <a:rPr kumimoji="1" lang="en" altLang="zh-CN" b="0" dirty="0"/>
              <a:t> applications</a:t>
            </a:r>
          </a:p>
          <a:p>
            <a:pPr lvl="1"/>
            <a:r>
              <a:rPr kumimoji="1" lang="en" altLang="zh-CN" b="0" dirty="0"/>
              <a:t>Essential for distributed computing frameworks, e.g., MapReduce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Fault-tolerant</a:t>
            </a:r>
            <a:r>
              <a:rPr kumimoji="1" lang="en" altLang="zh-CN" b="0" dirty="0"/>
              <a:t>; runs on commodity hardware</a:t>
            </a:r>
          </a:p>
          <a:p>
            <a:pPr lvl="1"/>
            <a:r>
              <a:rPr kumimoji="1" lang="en-US" altLang="zh-CN" dirty="0"/>
              <a:t>E.g., what if a server crashes, in the case of NFS? </a:t>
            </a:r>
          </a:p>
          <a:p>
            <a:r>
              <a:rPr kumimoji="1" lang="en" altLang="zh-CN" b="0" dirty="0"/>
              <a:t>Delivers </a:t>
            </a:r>
            <a:r>
              <a:rPr kumimoji="1" lang="en" altLang="zh-CN" dirty="0">
                <a:solidFill>
                  <a:srgbClr val="BE384B"/>
                </a:solidFill>
              </a:rPr>
              <a:t>high performance </a:t>
            </a:r>
            <a:r>
              <a:rPr kumimoji="1" lang="en" altLang="zh-CN" b="0" dirty="0"/>
              <a:t>to a large number of clients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F039D-BAB1-2959-CDF7-ACC93DDA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0E10D-AE8D-D485-A59D-3C676D17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7C16-AE12-E071-5A60-471943F0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EBBA18-2CFE-EFE4-26AC-5E1FEB21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955677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This lecture</a:t>
            </a: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Distributed file system! 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053794-DC0A-B2E5-5A0F-1314B431F879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80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A6B3-EAC6-BA42-8E39-007A737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interface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B33DF-E420-A346-B1BA-24C2783F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GFS does </a:t>
            </a:r>
            <a:r>
              <a:rPr kumimoji="1" lang="en-US" altLang="zh-CN" dirty="0">
                <a:solidFill>
                  <a:srgbClr val="BE384B"/>
                </a:solidFill>
              </a:rPr>
              <a:t>not</a:t>
            </a:r>
            <a:r>
              <a:rPr kumimoji="1" lang="en-US" altLang="zh-CN" b="0" dirty="0"/>
              <a:t> have a </a:t>
            </a:r>
            <a:r>
              <a:rPr kumimoji="1" lang="en-US" altLang="zh-CN" dirty="0">
                <a:solidFill>
                  <a:srgbClr val="BE384B"/>
                </a:solidFill>
              </a:rPr>
              <a:t>standard OS-level API</a:t>
            </a:r>
          </a:p>
          <a:p>
            <a:pPr lvl="1"/>
            <a:r>
              <a:rPr kumimoji="1" lang="en-US" altLang="zh-CN" dirty="0"/>
              <a:t>No full POSIX API</a:t>
            </a:r>
          </a:p>
          <a:p>
            <a:pPr lvl="1"/>
            <a:r>
              <a:rPr kumimoji="1" lang="en-US" altLang="zh-CN" dirty="0"/>
              <a:t>It provides user-level API</a:t>
            </a:r>
            <a:endParaRPr kumimoji="1" lang="en-US" altLang="zh-CN" b="0" dirty="0"/>
          </a:p>
          <a:p>
            <a:r>
              <a:rPr kumimoji="1" lang="en-US" altLang="zh-CN" dirty="0"/>
              <a:t>Operations</a:t>
            </a:r>
          </a:p>
          <a:p>
            <a:pPr lvl="1"/>
            <a:r>
              <a:rPr kumimoji="1" lang="en-US" altLang="zh-CN" dirty="0"/>
              <a:t>Basic ops: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create/delete/open/close/read/write</a:t>
            </a:r>
          </a:p>
          <a:p>
            <a:pPr lvl="1"/>
            <a:r>
              <a:rPr kumimoji="1" lang="en-US" altLang="zh-CN" dirty="0"/>
              <a:t>Additional ops: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snapshot/append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ops: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link,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rename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Why not rename? As I illustrated before, hard to ensure consistency under failures (no mature distributed TX---see later lectures---at that time)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A665A-A559-5447-A936-DA2C2355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48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E626-3897-8A43-BF5D-877821F9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architecture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0B26F-A010-EF4E-A095-C28A12C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 GFS cluster = </a:t>
            </a:r>
            <a:r>
              <a:rPr kumimoji="1" lang="en-US" altLang="zh-CN" dirty="0">
                <a:solidFill>
                  <a:srgbClr val="BE384B"/>
                </a:solidFill>
              </a:rPr>
              <a:t>1 Master</a:t>
            </a:r>
            <a:r>
              <a:rPr kumimoji="1" lang="en-US" altLang="zh-CN" b="0" dirty="0"/>
              <a:t> (Distributed </a:t>
            </a:r>
            <a:r>
              <a:rPr kumimoji="1" lang="en-US" altLang="zh-CN" b="0" dirty="0" err="1"/>
              <a:t>inode</a:t>
            </a:r>
            <a:r>
              <a:rPr kumimoji="1" lang="en-US" altLang="zh-CN" b="0" dirty="0"/>
              <a:t> layer) + </a:t>
            </a:r>
            <a:r>
              <a:rPr kumimoji="1" lang="en-US" altLang="zh-CN" dirty="0">
                <a:solidFill>
                  <a:srgbClr val="BE384B"/>
                </a:solidFill>
              </a:rPr>
              <a:t>N </a:t>
            </a:r>
            <a:r>
              <a:rPr kumimoji="1" lang="en-US" altLang="zh-CN" dirty="0" err="1">
                <a:solidFill>
                  <a:srgbClr val="BE384B"/>
                </a:solidFill>
              </a:rPr>
              <a:t>Chunkservers</a:t>
            </a:r>
            <a:r>
              <a:rPr kumimoji="1" lang="en-US" altLang="zh-CN" dirty="0">
                <a:solidFill>
                  <a:srgbClr val="BE384B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(Distributed blocks layer + replication)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4C93A-E6FE-2D44-B27E-6EB028C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79A340B-CF69-A34F-BEE0-5CA56985AA58}"/>
              </a:ext>
            </a:extLst>
          </p:cNvPr>
          <p:cNvSpPr/>
          <p:nvPr/>
        </p:nvSpPr>
        <p:spPr>
          <a:xfrm>
            <a:off x="3986476" y="19280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2E3FE7BC-7A9F-FB4F-A032-59A53CEFAF8F}"/>
              </a:ext>
            </a:extLst>
          </p:cNvPr>
          <p:cNvSpPr/>
          <p:nvPr/>
        </p:nvSpPr>
        <p:spPr>
          <a:xfrm>
            <a:off x="3986476" y="2897689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FEAAF05-BA04-5949-A34D-3B95DD8DF9CF}"/>
              </a:ext>
            </a:extLst>
          </p:cNvPr>
          <p:cNvSpPr/>
          <p:nvPr/>
        </p:nvSpPr>
        <p:spPr>
          <a:xfrm>
            <a:off x="3986476" y="37695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8DB94D67-9D6B-1243-8BD4-997BBC4BF05F}"/>
              </a:ext>
            </a:extLst>
          </p:cNvPr>
          <p:cNvSpPr/>
          <p:nvPr/>
        </p:nvSpPr>
        <p:spPr>
          <a:xfrm>
            <a:off x="5427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952D2A14-C761-B74F-85A3-0570E2E3A662}"/>
              </a:ext>
            </a:extLst>
          </p:cNvPr>
          <p:cNvSpPr/>
          <p:nvPr/>
        </p:nvSpPr>
        <p:spPr>
          <a:xfrm>
            <a:off x="2506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AB4E7EC-B97C-F749-BA20-6EDE1B2D0734}"/>
              </a:ext>
            </a:extLst>
          </p:cNvPr>
          <p:cNvSpPr/>
          <p:nvPr/>
        </p:nvSpPr>
        <p:spPr>
          <a:xfrm>
            <a:off x="5427000" y="3348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5A635B13-A8D7-D744-B0E8-75FFD36D8C37}"/>
              </a:ext>
            </a:extLst>
          </p:cNvPr>
          <p:cNvCxnSpPr>
            <a:endCxn id="8" idx="1"/>
          </p:cNvCxnSpPr>
          <p:nvPr/>
        </p:nvCxnSpPr>
        <p:spPr>
          <a:xfrm flipV="1">
            <a:off x="5036476" y="2638073"/>
            <a:ext cx="390524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F0DB07A4-67FE-CA4B-8881-1D85591ADD11}"/>
              </a:ext>
            </a:extLst>
          </p:cNvPr>
          <p:cNvCxnSpPr>
            <a:endCxn id="10" idx="1"/>
          </p:cNvCxnSpPr>
          <p:nvPr/>
        </p:nvCxnSpPr>
        <p:spPr>
          <a:xfrm>
            <a:off x="5016500" y="3394165"/>
            <a:ext cx="410500" cy="2599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848B7011-0BCF-9B4C-AFED-E7363F7E02F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11476" y="3411861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E01545DE-8CE9-A545-839E-D60F43838EF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11476" y="2540000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7FF6CEBD-ABD3-0A45-A4C7-D89D935470E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3556000" y="2638073"/>
            <a:ext cx="430476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9">
            <a:extLst>
              <a:ext uri="{FF2B5EF4-FFF2-40B4-BE49-F238E27FC236}">
                <a16:creationId xmlns:a16="http://schemas.microsoft.com/office/drawing/2014/main" id="{4A84D6E1-6F67-1C41-881D-AAAEC12FE548}"/>
              </a:ext>
            </a:extLst>
          </p:cNvPr>
          <p:cNvSpPr/>
          <p:nvPr/>
        </p:nvSpPr>
        <p:spPr>
          <a:xfrm>
            <a:off x="3873500" y="4624654"/>
            <a:ext cx="4230000" cy="49195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sz="1500" b="1" dirty="0">
                <a:latin typeface="Eras Medium ITC" pitchFamily="34" charset="0"/>
              </a:rPr>
              <a:t>Data</a:t>
            </a:r>
            <a:r>
              <a:rPr lang="en-US" altLang="zh-CN" sz="1500" dirty="0">
                <a:latin typeface="Eras Medium ITC" pitchFamily="34" charset="0"/>
              </a:rPr>
              <a:t> Storage: fixed-size chunks</a:t>
            </a:r>
          </a:p>
          <a:p>
            <a:pPr marL="223564" indent="-223564"/>
            <a:r>
              <a:rPr lang="en-US" altLang="zh-CN" sz="1500" dirty="0">
                <a:latin typeface="Eras Medium ITC" pitchFamily="34" charset="0"/>
              </a:rPr>
              <a:t>Chunks replicated on several system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1DA7AC5A-99EE-144F-8B2B-281B672B0E56}"/>
              </a:ext>
            </a:extLst>
          </p:cNvPr>
          <p:cNvSpPr/>
          <p:nvPr/>
        </p:nvSpPr>
        <p:spPr>
          <a:xfrm>
            <a:off x="1099500" y="3832361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File system </a:t>
            </a:r>
            <a:r>
              <a:rPr lang="en-US" altLang="zh-CN" sz="1500" b="1" dirty="0">
                <a:latin typeface="Eras Medium ITC" pitchFamily="34" charset="0"/>
              </a:rPr>
              <a:t>metadata</a:t>
            </a:r>
          </a:p>
          <a:p>
            <a:r>
              <a:rPr lang="en-US" altLang="zh-CN" sz="1500" dirty="0">
                <a:latin typeface="Eras Medium ITC" pitchFamily="34" charset="0"/>
              </a:rPr>
              <a:t>Maps files to chunks</a:t>
            </a:r>
          </a:p>
        </p:txBody>
      </p:sp>
      <p:sp>
        <p:nvSpPr>
          <p:cNvPr id="18" name="Freeform 32">
            <a:extLst>
              <a:ext uri="{FF2B5EF4-FFF2-40B4-BE49-F238E27FC236}">
                <a16:creationId xmlns:a16="http://schemas.microsoft.com/office/drawing/2014/main" id="{080FE810-9F67-BA47-BAE6-00174A2778E8}"/>
              </a:ext>
            </a:extLst>
          </p:cNvPr>
          <p:cNvSpPr/>
          <p:nvPr/>
        </p:nvSpPr>
        <p:spPr>
          <a:xfrm>
            <a:off x="5284989" y="3928242"/>
            <a:ext cx="465883" cy="709448"/>
          </a:xfrm>
          <a:custGeom>
            <a:avLst/>
            <a:gdLst>
              <a:gd name="connsiteX0" fmla="*/ 232234 w 559060"/>
              <a:gd name="connsiteY0" fmla="*/ 0 h 851338"/>
              <a:gd name="connsiteX1" fmla="*/ 11516 w 559060"/>
              <a:gd name="connsiteY1" fmla="*/ 299544 h 851338"/>
              <a:gd name="connsiteX2" fmla="*/ 547544 w 559060"/>
              <a:gd name="connsiteY2" fmla="*/ 457200 h 851338"/>
              <a:gd name="connsiteX3" fmla="*/ 326827 w 559060"/>
              <a:gd name="connsiteY3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60" h="851338">
                <a:moveTo>
                  <a:pt x="232234" y="0"/>
                </a:moveTo>
                <a:cubicBezTo>
                  <a:pt x="95599" y="111672"/>
                  <a:pt x="-41036" y="223344"/>
                  <a:pt x="11516" y="299544"/>
                </a:cubicBezTo>
                <a:cubicBezTo>
                  <a:pt x="64068" y="375744"/>
                  <a:pt x="494992" y="365234"/>
                  <a:pt x="547544" y="457200"/>
                </a:cubicBezTo>
                <a:cubicBezTo>
                  <a:pt x="600096" y="549166"/>
                  <a:pt x="463461" y="700252"/>
                  <a:pt x="326827" y="851338"/>
                </a:cubicBezTo>
              </a:path>
            </a:pathLst>
          </a:custGeom>
          <a:noFill/>
          <a:ln w="12700">
            <a:solidFill>
              <a:srgbClr val="0033CC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9" name="Freeform 33">
            <a:extLst>
              <a:ext uri="{FF2B5EF4-FFF2-40B4-BE49-F238E27FC236}">
                <a16:creationId xmlns:a16="http://schemas.microsoft.com/office/drawing/2014/main" id="{81FDB567-DB66-2A4E-996E-E10216B42B27}"/>
              </a:ext>
            </a:extLst>
          </p:cNvPr>
          <p:cNvSpPr/>
          <p:nvPr/>
        </p:nvSpPr>
        <p:spPr>
          <a:xfrm>
            <a:off x="3461277" y="3205655"/>
            <a:ext cx="506378" cy="626706"/>
          </a:xfrm>
          <a:custGeom>
            <a:avLst/>
            <a:gdLst>
              <a:gd name="connsiteX0" fmla="*/ 607654 w 607654"/>
              <a:gd name="connsiteY0" fmla="*/ 0 h 583324"/>
              <a:gd name="connsiteX1" fmla="*/ 8565 w 607654"/>
              <a:gd name="connsiteY1" fmla="*/ 126124 h 583324"/>
              <a:gd name="connsiteX2" fmla="*/ 245047 w 607654"/>
              <a:gd name="connsiteY2" fmla="*/ 315311 h 583324"/>
              <a:gd name="connsiteX3" fmla="*/ 118923 w 607654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54" h="583324">
                <a:moveTo>
                  <a:pt x="607654" y="0"/>
                </a:moveTo>
                <a:cubicBezTo>
                  <a:pt x="338326" y="36786"/>
                  <a:pt x="68999" y="73572"/>
                  <a:pt x="8565" y="126124"/>
                </a:cubicBezTo>
                <a:cubicBezTo>
                  <a:pt x="-51869" y="178676"/>
                  <a:pt x="226654" y="239111"/>
                  <a:pt x="245047" y="315311"/>
                </a:cubicBezTo>
                <a:cubicBezTo>
                  <a:pt x="263440" y="391511"/>
                  <a:pt x="191181" y="487417"/>
                  <a:pt x="118923" y="583324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4DE8D59D-2CE5-AD4C-8930-299CE748BA2A}"/>
              </a:ext>
            </a:extLst>
          </p:cNvPr>
          <p:cNvSpPr/>
          <p:nvPr/>
        </p:nvSpPr>
        <p:spPr>
          <a:xfrm>
            <a:off x="2974548" y="3361780"/>
            <a:ext cx="4106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. . .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53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454A4-7BBD-6A40-A0F0-10DFF9B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38903-47EB-C144-B3DB-26255B8D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862A7-91AD-7C41-A897-9949EAE5A97F}"/>
              </a:ext>
            </a:extLst>
          </p:cNvPr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1605E1B1-C2A4-D84E-B37B-ED48D6128B91}"/>
              </a:ext>
            </a:extLst>
          </p:cNvPr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BD2C39F2-1E60-A942-BA4F-FF27B9BBA411}"/>
                </a:ext>
              </a:extLst>
            </p:cNvPr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61BF1965-A79A-1847-9D08-6F255340222A}"/>
                </a:ext>
              </a:extLst>
            </p:cNvPr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98C86594-78A2-9F4E-8B44-B12E3EAAC460}"/>
                </a:ext>
              </a:extLst>
            </p:cNvPr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31D3F529-81A4-F447-B1FE-5791ACB69C50}"/>
                </a:ext>
              </a:extLst>
            </p:cNvPr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B741CAD6-7481-7645-8083-CD2C862733B1}"/>
                </a:ext>
              </a:extLst>
            </p:cNvPr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8F3BE5A7-BBA6-4B41-8182-5DD7DF898293}"/>
                </a:ext>
              </a:extLst>
            </p:cNvPr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705DBE3-CB06-7642-B789-B65B37991D63}"/>
                </a:ext>
              </a:extLst>
            </p:cNvPr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4B1114BC-CE9B-6A43-B6EE-A2FF042622DF}"/>
                </a:ext>
              </a:extLst>
            </p:cNvPr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1D9DEF66-14B8-2E4F-9F60-EFD79B94C2F3}"/>
                </a:ext>
              </a:extLst>
            </p:cNvPr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44158941-D4B6-F447-810A-60079248E5FB}"/>
                </a:ext>
              </a:extLst>
            </p:cNvPr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7" name="Rectangle 37">
              <a:extLst>
                <a:ext uri="{FF2B5EF4-FFF2-40B4-BE49-F238E27FC236}">
                  <a16:creationId xmlns:a16="http://schemas.microsoft.com/office/drawing/2014/main" id="{9DBC90A8-94A8-F844-B78B-5602A4A7F1BE}"/>
                </a:ext>
              </a:extLst>
            </p:cNvPr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078108A3-76F5-394D-8500-40CF866447DC}"/>
                </a:ext>
              </a:extLst>
            </p:cNvPr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9" name="Rectangle 39">
              <a:extLst>
                <a:ext uri="{FF2B5EF4-FFF2-40B4-BE49-F238E27FC236}">
                  <a16:creationId xmlns:a16="http://schemas.microsoft.com/office/drawing/2014/main" id="{EAF55079-9ACC-1748-B76E-1F09975DE8A9}"/>
                </a:ext>
              </a:extLst>
            </p:cNvPr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9D8B0E72-B5F5-174D-AD18-6A23B4E45DF3}"/>
                </a:ext>
              </a:extLst>
            </p:cNvPr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9B43B419-D3F8-A646-8FFC-1B778F65A867}"/>
                </a:ext>
              </a:extLst>
            </p:cNvPr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621DB13B-AA0B-5F4C-8C0B-39C4A7EC0CD4}"/>
              </a:ext>
            </a:extLst>
          </p:cNvPr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>
              <a:extLst>
                <a:ext uri="{FF2B5EF4-FFF2-40B4-BE49-F238E27FC236}">
                  <a16:creationId xmlns:a16="http://schemas.microsoft.com/office/drawing/2014/main" id="{A9FD772F-37CC-6F4B-A0CB-1B65B3850A30}"/>
                </a:ext>
              </a:extLst>
            </p:cNvPr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644B6CEA-71B9-4549-8847-1EEDEBB66327}"/>
                </a:ext>
              </a:extLst>
            </p:cNvPr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5" name="Rectangle 45">
              <a:extLst>
                <a:ext uri="{FF2B5EF4-FFF2-40B4-BE49-F238E27FC236}">
                  <a16:creationId xmlns:a16="http://schemas.microsoft.com/office/drawing/2014/main" id="{6EE22605-E92F-B449-96ED-EB9E8A81F8E1}"/>
                </a:ext>
              </a:extLst>
            </p:cNvPr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6" name="Rectangle 46">
              <a:extLst>
                <a:ext uri="{FF2B5EF4-FFF2-40B4-BE49-F238E27FC236}">
                  <a16:creationId xmlns:a16="http://schemas.microsoft.com/office/drawing/2014/main" id="{7DC2684E-F3FC-0243-8AC7-C6AE2C2F692A}"/>
                </a:ext>
              </a:extLst>
            </p:cNvPr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359814B1-80BE-F945-B3E9-62701358E69D}"/>
                </a:ext>
              </a:extLst>
            </p:cNvPr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8" name="Rectangle 48">
              <a:extLst>
                <a:ext uri="{FF2B5EF4-FFF2-40B4-BE49-F238E27FC236}">
                  <a16:creationId xmlns:a16="http://schemas.microsoft.com/office/drawing/2014/main" id="{2FD755FF-B91C-5849-81E9-F60E1B804E7D}"/>
                </a:ext>
              </a:extLst>
            </p:cNvPr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ACF7C3D3-31F5-4548-82E4-65725DE3FF62}"/>
                </a:ext>
              </a:extLst>
            </p:cNvPr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13AC33EB-6242-A143-A311-F4B4A4AB79C8}"/>
                </a:ext>
              </a:extLst>
            </p:cNvPr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id="{E894FE55-0909-D548-8D5D-41C1A5208F44}"/>
                </a:ext>
              </a:extLst>
            </p:cNvPr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A6BFF497-7BF1-594E-A625-742592094063}"/>
                </a:ext>
              </a:extLst>
            </p:cNvPr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CE6638BC-F378-D04F-B805-C0062F6C2D51}"/>
                </a:ext>
              </a:extLst>
            </p:cNvPr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BBE0201-8587-1242-A8D8-C0DDED34A70B}"/>
                </a:ext>
              </a:extLst>
            </p:cNvPr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0BF59E17-9981-5649-B816-16E050036008}"/>
                </a:ext>
              </a:extLst>
            </p:cNvPr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406836C-34CF-194B-A1B1-9A91BC8BB104}"/>
                </a:ext>
              </a:extLst>
            </p:cNvPr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Rectangle 57">
              <a:extLst>
                <a:ext uri="{FF2B5EF4-FFF2-40B4-BE49-F238E27FC236}">
                  <a16:creationId xmlns:a16="http://schemas.microsoft.com/office/drawing/2014/main" id="{1DB6DBFD-7A59-6643-B56C-6758A2A2EBE7}"/>
                </a:ext>
              </a:extLst>
            </p:cNvPr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38" name="Group 96">
            <a:extLst>
              <a:ext uri="{FF2B5EF4-FFF2-40B4-BE49-F238E27FC236}">
                <a16:creationId xmlns:a16="http://schemas.microsoft.com/office/drawing/2014/main" id="{B25317C8-F83A-6F49-AC52-73B9DF7DD945}"/>
              </a:ext>
            </a:extLst>
          </p:cNvPr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6D8D76CF-4517-0A4E-AE75-E61B35D19F46}"/>
                </a:ext>
              </a:extLst>
            </p:cNvPr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22A92584-17B5-A746-87FD-15AA2831E7D5}"/>
                </a:ext>
              </a:extLst>
            </p:cNvPr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Rectangle 60">
              <a:extLst>
                <a:ext uri="{FF2B5EF4-FFF2-40B4-BE49-F238E27FC236}">
                  <a16:creationId xmlns:a16="http://schemas.microsoft.com/office/drawing/2014/main" id="{52B9805A-822E-4646-874F-40931F3C9D05}"/>
                </a:ext>
              </a:extLst>
            </p:cNvPr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id="{68A72A43-9F96-9940-8FED-44FC9A29DAF4}"/>
                </a:ext>
              </a:extLst>
            </p:cNvPr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C79C90B0-8024-2149-B769-B6775CA88D37}"/>
                </a:ext>
              </a:extLst>
            </p:cNvPr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Rectangle 63">
              <a:extLst>
                <a:ext uri="{FF2B5EF4-FFF2-40B4-BE49-F238E27FC236}">
                  <a16:creationId xmlns:a16="http://schemas.microsoft.com/office/drawing/2014/main" id="{BB782EAE-1932-A744-86B0-1CF7926388B1}"/>
                </a:ext>
              </a:extLst>
            </p:cNvPr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26AB61F-6DEB-EC43-BB09-947140C39652}"/>
                </a:ext>
              </a:extLst>
            </p:cNvPr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Rectangle 65">
              <a:extLst>
                <a:ext uri="{FF2B5EF4-FFF2-40B4-BE49-F238E27FC236}">
                  <a16:creationId xmlns:a16="http://schemas.microsoft.com/office/drawing/2014/main" id="{80182AD2-2FAC-5A49-960B-2C85094B1411}"/>
                </a:ext>
              </a:extLst>
            </p:cNvPr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3D51439-49F9-3F48-92A8-88CAF35B0922}"/>
                </a:ext>
              </a:extLst>
            </p:cNvPr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6A909C5D-D7F9-FA49-9629-412B412E1FD2}"/>
                </a:ext>
              </a:extLst>
            </p:cNvPr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Rectangle 68">
              <a:extLst>
                <a:ext uri="{FF2B5EF4-FFF2-40B4-BE49-F238E27FC236}">
                  <a16:creationId xmlns:a16="http://schemas.microsoft.com/office/drawing/2014/main" id="{C21B9652-4A5E-4046-9B68-5AA7913199BF}"/>
                </a:ext>
              </a:extLst>
            </p:cNvPr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Rectangle 69">
              <a:extLst>
                <a:ext uri="{FF2B5EF4-FFF2-40B4-BE49-F238E27FC236}">
                  <a16:creationId xmlns:a16="http://schemas.microsoft.com/office/drawing/2014/main" id="{2E21D208-8C46-5841-A270-282D64C74EA0}"/>
                </a:ext>
              </a:extLst>
            </p:cNvPr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Rectangle 70">
              <a:extLst>
                <a:ext uri="{FF2B5EF4-FFF2-40B4-BE49-F238E27FC236}">
                  <a16:creationId xmlns:a16="http://schemas.microsoft.com/office/drawing/2014/main" id="{576FA654-85C2-3240-AB82-D79F91B051A4}"/>
                </a:ext>
              </a:extLst>
            </p:cNvPr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2" name="Rectangle 71">
              <a:extLst>
                <a:ext uri="{FF2B5EF4-FFF2-40B4-BE49-F238E27FC236}">
                  <a16:creationId xmlns:a16="http://schemas.microsoft.com/office/drawing/2014/main" id="{D07D5171-8A37-0449-8D04-1BEAD69500D1}"/>
                </a:ext>
              </a:extLst>
            </p:cNvPr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3" name="Rectangle 72">
              <a:extLst>
                <a:ext uri="{FF2B5EF4-FFF2-40B4-BE49-F238E27FC236}">
                  <a16:creationId xmlns:a16="http://schemas.microsoft.com/office/drawing/2014/main" id="{3EB8C4CF-49E1-1E43-9258-FCE893DF2A82}"/>
                </a:ext>
              </a:extLst>
            </p:cNvPr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4" name="Group 97">
            <a:extLst>
              <a:ext uri="{FF2B5EF4-FFF2-40B4-BE49-F238E27FC236}">
                <a16:creationId xmlns:a16="http://schemas.microsoft.com/office/drawing/2014/main" id="{9D56E0A6-C049-6442-B321-D0E7326F993F}"/>
              </a:ext>
            </a:extLst>
          </p:cNvPr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>
              <a:extLst>
                <a:ext uri="{FF2B5EF4-FFF2-40B4-BE49-F238E27FC236}">
                  <a16:creationId xmlns:a16="http://schemas.microsoft.com/office/drawing/2014/main" id="{3BF6D9D0-EB37-4448-9977-C3296D2838F9}"/>
                </a:ext>
              </a:extLst>
            </p:cNvPr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Rounded Rectangle 74">
              <a:extLst>
                <a:ext uri="{FF2B5EF4-FFF2-40B4-BE49-F238E27FC236}">
                  <a16:creationId xmlns:a16="http://schemas.microsoft.com/office/drawing/2014/main" id="{E459D19C-C687-9942-8AE1-30FC4B590D33}"/>
                </a:ext>
              </a:extLst>
            </p:cNvPr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checkpoint</a:t>
              </a:r>
              <a:b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image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7" name="Rounded Rectangle 75">
              <a:extLst>
                <a:ext uri="{FF2B5EF4-FFF2-40B4-BE49-F238E27FC236}">
                  <a16:creationId xmlns:a16="http://schemas.microsoft.com/office/drawing/2014/main" id="{1D590E66-63A0-B845-8368-1269F96D1578}"/>
                </a:ext>
              </a:extLst>
            </p:cNvPr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operation</a:t>
              </a:r>
              <a:b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log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Rounded Rectangle 76">
              <a:extLst>
                <a:ext uri="{FF2B5EF4-FFF2-40B4-BE49-F238E27FC236}">
                  <a16:creationId xmlns:a16="http://schemas.microsoft.com/office/drawing/2014/main" id="{2A989DAB-393F-3444-9418-66A299967688}"/>
                </a:ext>
              </a:extLst>
            </p:cNvPr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In-memory FS metadata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9" name="Group 12">
            <a:extLst>
              <a:ext uri="{FF2B5EF4-FFF2-40B4-BE49-F238E27FC236}">
                <a16:creationId xmlns:a16="http://schemas.microsoft.com/office/drawing/2014/main" id="{35E58B34-A430-0745-9654-57CFDEE221C6}"/>
              </a:ext>
            </a:extLst>
          </p:cNvPr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id="{E0D399B3-5D6E-514B-AF34-8FFAB05EFBDA}"/>
                </a:ext>
              </a:extLst>
            </p:cNvPr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7F28001A-9227-BD44-BE50-86C8160CD9F9}"/>
                </a:ext>
              </a:extLst>
            </p:cNvPr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>
                <a:extLst>
                  <a:ext uri="{FF2B5EF4-FFF2-40B4-BE49-F238E27FC236}">
                    <a16:creationId xmlns:a16="http://schemas.microsoft.com/office/drawing/2014/main" id="{A7A44199-44C5-464F-82BE-8F3BB4626AFE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3" name="Rectangle 78">
                <a:extLst>
                  <a:ext uri="{FF2B5EF4-FFF2-40B4-BE49-F238E27FC236}">
                    <a16:creationId xmlns:a16="http://schemas.microsoft.com/office/drawing/2014/main" id="{45174D2D-E37D-5A4E-85EC-32B9D79609AC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4" name="Rectangle 79">
                <a:extLst>
                  <a:ext uri="{FF2B5EF4-FFF2-40B4-BE49-F238E27FC236}">
                    <a16:creationId xmlns:a16="http://schemas.microsoft.com/office/drawing/2014/main" id="{8ECF597B-AAF8-BA41-A753-44157EB262D7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5" name="Rectangle 80">
                <a:extLst>
                  <a:ext uri="{FF2B5EF4-FFF2-40B4-BE49-F238E27FC236}">
                    <a16:creationId xmlns:a16="http://schemas.microsoft.com/office/drawing/2014/main" id="{40B9365E-89A9-E14B-A5DE-0470D34A6891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6" name="Rectangle 81">
                <a:extLst>
                  <a:ext uri="{FF2B5EF4-FFF2-40B4-BE49-F238E27FC236}">
                    <a16:creationId xmlns:a16="http://schemas.microsoft.com/office/drawing/2014/main" id="{BAF75DE7-B320-E84C-B8F5-F9F39BB9EE12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67" name="Group 15">
            <a:extLst>
              <a:ext uri="{FF2B5EF4-FFF2-40B4-BE49-F238E27FC236}">
                <a16:creationId xmlns:a16="http://schemas.microsoft.com/office/drawing/2014/main" id="{AB8B54FF-7834-9D4E-85F0-5577CDF35096}"/>
              </a:ext>
            </a:extLst>
          </p:cNvPr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>
              <a:extLst>
                <a:ext uri="{FF2B5EF4-FFF2-40B4-BE49-F238E27FC236}">
                  <a16:creationId xmlns:a16="http://schemas.microsoft.com/office/drawing/2014/main" id="{52AB73CB-FB45-A542-84E3-E046AF316FDD}"/>
                </a:ext>
              </a:extLst>
            </p:cNvPr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9" name="Group 83">
              <a:extLst>
                <a:ext uri="{FF2B5EF4-FFF2-40B4-BE49-F238E27FC236}">
                  <a16:creationId xmlns:a16="http://schemas.microsoft.com/office/drawing/2014/main" id="{1F07D8CF-DCD9-8F43-8EB3-2027C5EC5938}"/>
                </a:ext>
              </a:extLst>
            </p:cNvPr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5C523C2-1041-0545-9138-7678172E81EB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1" name="Rectangle 85">
                <a:extLst>
                  <a:ext uri="{FF2B5EF4-FFF2-40B4-BE49-F238E27FC236}">
                    <a16:creationId xmlns:a16="http://schemas.microsoft.com/office/drawing/2014/main" id="{F78FCD1F-7954-424E-BADC-4AD8D41AE7ED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2" name="Rectangle 86">
                <a:extLst>
                  <a:ext uri="{FF2B5EF4-FFF2-40B4-BE49-F238E27FC236}">
                    <a16:creationId xmlns:a16="http://schemas.microsoft.com/office/drawing/2014/main" id="{72BDD02A-8AE0-6C4C-933C-6EA9C5A13BC2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3" name="Rectangle 87">
                <a:extLst>
                  <a:ext uri="{FF2B5EF4-FFF2-40B4-BE49-F238E27FC236}">
                    <a16:creationId xmlns:a16="http://schemas.microsoft.com/office/drawing/2014/main" id="{827FAEF5-DE95-2E41-BE47-ACE953D33321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4" name="Rectangle 88">
                <a:extLst>
                  <a:ext uri="{FF2B5EF4-FFF2-40B4-BE49-F238E27FC236}">
                    <a16:creationId xmlns:a16="http://schemas.microsoft.com/office/drawing/2014/main" id="{29C10308-6C7E-F84F-8D9D-92E3C4DEA2E2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id="{3B1E0FC0-FCDD-8D4F-87A1-266172497DA6}"/>
              </a:ext>
            </a:extLst>
          </p:cNvPr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>
              <a:extLst>
                <a:ext uri="{FF2B5EF4-FFF2-40B4-BE49-F238E27FC236}">
                  <a16:creationId xmlns:a16="http://schemas.microsoft.com/office/drawing/2014/main" id="{3416E335-6D6D-A84A-947A-1D0A8AEF3937}"/>
                </a:ext>
              </a:extLst>
            </p:cNvPr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7" name="Group 90">
              <a:extLst>
                <a:ext uri="{FF2B5EF4-FFF2-40B4-BE49-F238E27FC236}">
                  <a16:creationId xmlns:a16="http://schemas.microsoft.com/office/drawing/2014/main" id="{9CEF3059-7426-A84F-884F-0CECFC54FF6B}"/>
                </a:ext>
              </a:extLst>
            </p:cNvPr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>
                <a:extLst>
                  <a:ext uri="{FF2B5EF4-FFF2-40B4-BE49-F238E27FC236}">
                    <a16:creationId xmlns:a16="http://schemas.microsoft.com/office/drawing/2014/main" id="{C1BDC6B3-E257-5E4D-9460-C7FF9C48146A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9" name="Rectangle 92">
                <a:extLst>
                  <a:ext uri="{FF2B5EF4-FFF2-40B4-BE49-F238E27FC236}">
                    <a16:creationId xmlns:a16="http://schemas.microsoft.com/office/drawing/2014/main" id="{ABAE3D41-2655-0940-82F3-C373B1DB5650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0" name="Rectangle 93">
                <a:extLst>
                  <a:ext uri="{FF2B5EF4-FFF2-40B4-BE49-F238E27FC236}">
                    <a16:creationId xmlns:a16="http://schemas.microsoft.com/office/drawing/2014/main" id="{B26C90D5-897C-FA4E-9218-EE840B0CAD48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1" name="Rectangle 94">
                <a:extLst>
                  <a:ext uri="{FF2B5EF4-FFF2-40B4-BE49-F238E27FC236}">
                    <a16:creationId xmlns:a16="http://schemas.microsoft.com/office/drawing/2014/main" id="{370C7A70-56A9-1247-9AF5-2DD23CCE0D7E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39F5607C-1BAB-7E46-B719-813227C12AF3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sp>
        <p:nvSpPr>
          <p:cNvPr id="83" name="Freeform 104">
            <a:extLst>
              <a:ext uri="{FF2B5EF4-FFF2-40B4-BE49-F238E27FC236}">
                <a16:creationId xmlns:a16="http://schemas.microsoft.com/office/drawing/2014/main" id="{831D7709-543D-CE48-AF53-69F956C45E67}"/>
              </a:ext>
            </a:extLst>
          </p:cNvPr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4" name="Freeform 105">
            <a:extLst>
              <a:ext uri="{FF2B5EF4-FFF2-40B4-BE49-F238E27FC236}">
                <a16:creationId xmlns:a16="http://schemas.microsoft.com/office/drawing/2014/main" id="{7F08CDD5-7BE5-E348-8936-8FE23CC8C1CA}"/>
              </a:ext>
            </a:extLst>
          </p:cNvPr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5" name="Freeform 106">
            <a:extLst>
              <a:ext uri="{FF2B5EF4-FFF2-40B4-BE49-F238E27FC236}">
                <a16:creationId xmlns:a16="http://schemas.microsoft.com/office/drawing/2014/main" id="{E77A1FA1-6E90-6B47-9A52-7FA89E11B493}"/>
              </a:ext>
            </a:extLst>
          </p:cNvPr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6" name="Rounded Rectangle 107">
            <a:extLst>
              <a:ext uri="{FF2B5EF4-FFF2-40B4-BE49-F238E27FC236}">
                <a16:creationId xmlns:a16="http://schemas.microsoft.com/office/drawing/2014/main" id="{E4FD810F-2FBF-E14A-83BD-857C81854E04}"/>
              </a:ext>
            </a:extLst>
          </p:cNvPr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87" name="Straight Arrow Connector 109">
            <a:extLst>
              <a:ext uri="{FF2B5EF4-FFF2-40B4-BE49-F238E27FC236}">
                <a16:creationId xmlns:a16="http://schemas.microsoft.com/office/drawing/2014/main" id="{7180E3AE-85A4-164A-B9F8-FD1AC12963ED}"/>
              </a:ext>
            </a:extLst>
          </p:cNvPr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>
            <a:extLst>
              <a:ext uri="{FF2B5EF4-FFF2-40B4-BE49-F238E27FC236}">
                <a16:creationId xmlns:a16="http://schemas.microsoft.com/office/drawing/2014/main" id="{29FF6392-B7AD-7940-8AE0-6B81C6B74612}"/>
              </a:ext>
            </a:extLst>
          </p:cNvPr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>
            <a:extLst>
              <a:ext uri="{FF2B5EF4-FFF2-40B4-BE49-F238E27FC236}">
                <a16:creationId xmlns:a16="http://schemas.microsoft.com/office/drawing/2014/main" id="{97B801ED-06DA-D54F-A956-624483B2E9A1}"/>
              </a:ext>
            </a:extLst>
          </p:cNvPr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>
            <a:extLst>
              <a:ext uri="{FF2B5EF4-FFF2-40B4-BE49-F238E27FC236}">
                <a16:creationId xmlns:a16="http://schemas.microsoft.com/office/drawing/2014/main" id="{234926C0-B479-2B41-9076-F91A29411E78}"/>
              </a:ext>
            </a:extLst>
          </p:cNvPr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Rectangle 117">
            <a:extLst>
              <a:ext uri="{FF2B5EF4-FFF2-40B4-BE49-F238E27FC236}">
                <a16:creationId xmlns:a16="http://schemas.microsoft.com/office/drawing/2014/main" id="{46EBDC58-31AA-A740-9C97-DCF891A89742}"/>
              </a:ext>
            </a:extLst>
          </p:cNvPr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Rectangle 118">
            <a:extLst>
              <a:ext uri="{FF2B5EF4-FFF2-40B4-BE49-F238E27FC236}">
                <a16:creationId xmlns:a16="http://schemas.microsoft.com/office/drawing/2014/main" id="{8D793484-D8B9-314D-81C1-2B03F64BD2CB}"/>
              </a:ext>
            </a:extLst>
          </p:cNvPr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ectangle 122">
            <a:extLst>
              <a:ext uri="{FF2B5EF4-FFF2-40B4-BE49-F238E27FC236}">
                <a16:creationId xmlns:a16="http://schemas.microsoft.com/office/drawing/2014/main" id="{2BE612C2-645E-1946-B156-522F98441694}"/>
              </a:ext>
            </a:extLst>
          </p:cNvPr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File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chunks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125">
            <a:extLst>
              <a:ext uri="{FF2B5EF4-FFF2-40B4-BE49-F238E27FC236}">
                <a16:creationId xmlns:a16="http://schemas.microsoft.com/office/drawing/2014/main" id="{0EF180F1-8035-7F46-A2CD-8558DFC81968}"/>
              </a:ext>
            </a:extLst>
          </p:cNvPr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replicated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for fault-tolerance</a:t>
            </a:r>
          </a:p>
        </p:txBody>
      </p:sp>
      <p:sp>
        <p:nvSpPr>
          <p:cNvPr id="95" name="Right Brace 127">
            <a:extLst>
              <a:ext uri="{FF2B5EF4-FFF2-40B4-BE49-F238E27FC236}">
                <a16:creationId xmlns:a16="http://schemas.microsoft.com/office/drawing/2014/main" id="{76350B60-0108-5445-A294-185DC9DD83DC}"/>
              </a:ext>
            </a:extLst>
          </p:cNvPr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5591BDA2-56C6-7547-9CE7-EDCE4355A5A2}"/>
              </a:ext>
            </a:extLst>
          </p:cNvPr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Chunks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chunkservers</a:t>
            </a:r>
          </a:p>
        </p:txBody>
      </p:sp>
      <p:sp>
        <p:nvSpPr>
          <p:cNvPr id="97" name="Rectangle 129">
            <a:extLst>
              <a:ext uri="{FF2B5EF4-FFF2-40B4-BE49-F238E27FC236}">
                <a16:creationId xmlns:a16="http://schemas.microsoft.com/office/drawing/2014/main" id="{9BB5B6C3-CFB7-E845-863D-D7F8C24BA179}"/>
              </a:ext>
            </a:extLst>
          </p:cNvPr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master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manages </a:t>
            </a:r>
            <a:br>
              <a:rPr lang="en-US" altLang="zh-CN" dirty="0"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ea typeface="Verdana" pitchFamily="34" charset="0"/>
                <a:cs typeface="Verdana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namespace</a:t>
            </a:r>
          </a:p>
        </p:txBody>
      </p:sp>
      <p:sp>
        <p:nvSpPr>
          <p:cNvPr id="98" name="Rectangle 130">
            <a:extLst>
              <a:ext uri="{FF2B5EF4-FFF2-40B4-BE49-F238E27FC236}">
                <a16:creationId xmlns:a16="http://schemas.microsoft.com/office/drawing/2014/main" id="{472F8D18-9FA9-9846-AE34-80EAAD51E23D}"/>
              </a:ext>
            </a:extLst>
          </p:cNvPr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A1EB71-FF9A-1752-BE60-98513B3F311C}"/>
              </a:ext>
            </a:extLst>
          </p:cNvPr>
          <p:cNvSpPr/>
          <p:nvPr/>
        </p:nvSpPr>
        <p:spPr>
          <a:xfrm>
            <a:off x="1888000" y="4081636"/>
            <a:ext cx="3137956" cy="807864"/>
          </a:xfrm>
          <a:prstGeom prst="ellipse">
            <a:avLst/>
          </a:prstGeom>
          <a:noFill/>
          <a:ln w="254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99" name="Rectangle 129">
            <a:extLst>
              <a:ext uri="{FF2B5EF4-FFF2-40B4-BE49-F238E27FC236}">
                <a16:creationId xmlns:a16="http://schemas.microsoft.com/office/drawing/2014/main" id="{B93F4FAD-EC24-BD26-DFA7-16FAED1CDCE3}"/>
              </a:ext>
            </a:extLst>
          </p:cNvPr>
          <p:cNvSpPr/>
          <p:nvPr/>
        </p:nvSpPr>
        <p:spPr>
          <a:xfrm>
            <a:off x="0" y="3902777"/>
            <a:ext cx="180578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Used for fault tolerance, talked later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99C9FCD9-A58B-A731-9086-A5CE93C49534}"/>
              </a:ext>
            </a:extLst>
          </p:cNvPr>
          <p:cNvSpPr/>
          <p:nvPr/>
        </p:nvSpPr>
        <p:spPr>
          <a:xfrm>
            <a:off x="1229710" y="4303986"/>
            <a:ext cx="662152" cy="228543"/>
          </a:xfrm>
          <a:custGeom>
            <a:avLst/>
            <a:gdLst>
              <a:gd name="connsiteX0" fmla="*/ 662152 w 662152"/>
              <a:gd name="connsiteY0" fmla="*/ 157655 h 228543"/>
              <a:gd name="connsiteX1" fmla="*/ 394138 w 662152"/>
              <a:gd name="connsiteY1" fmla="*/ 220717 h 228543"/>
              <a:gd name="connsiteX2" fmla="*/ 0 w 662152"/>
              <a:gd name="connsiteY2" fmla="*/ 0 h 22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152" h="228543">
                <a:moveTo>
                  <a:pt x="662152" y="157655"/>
                </a:moveTo>
                <a:cubicBezTo>
                  <a:pt x="583324" y="202324"/>
                  <a:pt x="504497" y="246993"/>
                  <a:pt x="394138" y="220717"/>
                </a:cubicBezTo>
                <a:cubicBezTo>
                  <a:pt x="283779" y="194441"/>
                  <a:pt x="141889" y="97220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115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8457-10F5-7043-97ED-ADD52BC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Large Chunks?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4CB42-5506-104D-8ADE-3FE5F83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chunks size = 64MB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b="0" dirty="0"/>
              <a:t>ompare to Linux ext4 block size: 4KB~1MB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Benefits</a:t>
            </a:r>
            <a:r>
              <a:rPr kumimoji="1" lang="en-US" altLang="zh-CN" b="0" dirty="0"/>
              <a:t>: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Reduce</a:t>
            </a:r>
            <a:r>
              <a:rPr kumimoji="1" lang="en-US" altLang="zh-CN" b="0" dirty="0"/>
              <a:t> the need for </a:t>
            </a:r>
            <a:r>
              <a:rPr kumimoji="1" lang="en-US" altLang="zh-CN" b="1" dirty="0">
                <a:solidFill>
                  <a:srgbClr val="BE384B"/>
                </a:solidFill>
              </a:rPr>
              <a:t>frequent communication</a:t>
            </a:r>
            <a:r>
              <a:rPr kumimoji="1" lang="en-US" altLang="zh-CN" b="0" dirty="0"/>
              <a:t> with master for chunk location info</a:t>
            </a:r>
          </a:p>
          <a:p>
            <a:pPr lvl="1"/>
            <a:r>
              <a:rPr kumimoji="1" lang="en-US" altLang="zh-CN" dirty="0"/>
              <a:t>M</a:t>
            </a:r>
            <a:r>
              <a:rPr kumimoji="1" lang="en-US" altLang="zh-CN" b="0" dirty="0"/>
              <a:t>akes it feasible to keep a </a:t>
            </a:r>
            <a:r>
              <a:rPr kumimoji="1" lang="en-US" altLang="zh-CN" b="1" dirty="0">
                <a:solidFill>
                  <a:srgbClr val="BE384B"/>
                </a:solidFill>
              </a:rPr>
              <a:t>TCP connection </a:t>
            </a:r>
            <a:r>
              <a:rPr kumimoji="1" lang="en-US" altLang="zh-CN" b="0" dirty="0"/>
              <a:t>open for an extended time</a:t>
            </a:r>
          </a:p>
          <a:p>
            <a:pPr lvl="2"/>
            <a:r>
              <a:rPr kumimoji="1" lang="en-US" altLang="zh-CN" dirty="0"/>
              <a:t>Establishing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costly (two-way handshake, see later lectures)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Master can store all </a:t>
            </a:r>
            <a:r>
              <a:rPr kumimoji="1" lang="en-US" altLang="zh-CN" b="1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 in memory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5BC68-8E79-7148-A88A-D3C9A2E3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34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9283-78F8-524E-87BC-46602FCD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Chunks (Blocks) and </a:t>
            </a:r>
            <a:r>
              <a:rPr kumimoji="1" lang="en-US" altLang="zh-CN" dirty="0" err="1"/>
              <a:t>Chunkservers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1E853-28B4-714D-94C3-CE4EA45F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Chunk size </a:t>
            </a:r>
            <a:r>
              <a:rPr kumimoji="1" lang="en-US" altLang="zh-CN" dirty="0">
                <a:solidFill>
                  <a:srgbClr val="BE384B"/>
                </a:solidFill>
              </a:rPr>
              <a:t>= 64 MB</a:t>
            </a:r>
            <a:r>
              <a:rPr kumimoji="1" lang="en-US" altLang="zh-CN" b="0" dirty="0"/>
              <a:t> (default)</a:t>
            </a:r>
          </a:p>
          <a:p>
            <a:pPr lvl="1"/>
            <a:r>
              <a:rPr kumimoji="1" lang="en-US" altLang="zh-CN" dirty="0"/>
              <a:t>32-bit checksum with each chunk</a:t>
            </a:r>
          </a:p>
          <a:p>
            <a:r>
              <a:rPr kumimoji="1" lang="en-US" altLang="zh-CN" b="0" dirty="0"/>
              <a:t>Chunk </a:t>
            </a:r>
            <a:r>
              <a:rPr kumimoji="1" lang="en-US" altLang="zh-CN" dirty="0">
                <a:solidFill>
                  <a:srgbClr val="BE384B"/>
                </a:solidFill>
              </a:rPr>
              <a:t>handle </a:t>
            </a:r>
          </a:p>
          <a:p>
            <a:pPr lvl="1"/>
            <a:r>
              <a:rPr kumimoji="1" lang="en-US" altLang="zh-CN" dirty="0"/>
              <a:t>Globally unique 64-bit number</a:t>
            </a:r>
          </a:p>
          <a:p>
            <a:pPr lvl="1"/>
            <a:r>
              <a:rPr kumimoji="1" lang="en-US" altLang="zh-CN" dirty="0"/>
              <a:t>Assigned by the master when creation </a:t>
            </a:r>
          </a:p>
          <a:p>
            <a:r>
              <a:rPr kumimoji="1" lang="en-US" altLang="zh-CN" b="0" dirty="0"/>
              <a:t>Chunks are stored on local disk as Linux files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(aka.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file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system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overlay)</a:t>
            </a:r>
          </a:p>
          <a:p>
            <a:r>
              <a:rPr kumimoji="1" lang="en-US" altLang="zh-CN" b="0" dirty="0"/>
              <a:t>Each chunk is </a:t>
            </a:r>
            <a:r>
              <a:rPr kumimoji="1" lang="en-US" altLang="zh-CN" dirty="0">
                <a:solidFill>
                  <a:srgbClr val="BE384B"/>
                </a:solidFill>
              </a:rPr>
              <a:t>replicated</a:t>
            </a:r>
            <a:r>
              <a:rPr kumimoji="1" lang="en-US" altLang="zh-CN" b="0" dirty="0"/>
              <a:t> on multiple nodes</a:t>
            </a:r>
          </a:p>
          <a:p>
            <a:pPr lvl="1"/>
            <a:r>
              <a:rPr kumimoji="1" lang="en-US" altLang="zh-CN" dirty="0"/>
              <a:t>Three replicas (default)</a:t>
            </a:r>
          </a:p>
          <a:p>
            <a:pPr lvl="1"/>
            <a:r>
              <a:rPr kumimoji="1" lang="en-US" altLang="zh-CN" dirty="0"/>
              <a:t>More replicas for popular files to avoid </a:t>
            </a:r>
            <a:r>
              <a:rPr kumimoji="1" lang="en-US" altLang="zh-CN" b="1" dirty="0">
                <a:solidFill>
                  <a:srgbClr val="BE384B"/>
                </a:solidFill>
              </a:rPr>
              <a:t>hotspots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FA254-1F9D-1148-A144-AA08C0D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99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61AC-E42E-B288-E014-8233F20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summary: GFS vs. naïve filesystem?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3A814-CC0F-8714-41A6-FAA6B399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Master stores current locations of chunks (blocks)</a:t>
            </a:r>
          </a:p>
          <a:p>
            <a:pPr marL="702900" lvl="1" indent="-342900">
              <a:buAutoNum type="arabicPeriod"/>
            </a:pPr>
            <a:r>
              <a:rPr kumimoji="1" lang="en-US" altLang="zh-CN" dirty="0"/>
              <a:t>Unlike naïve distributed file, which store the locations in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block </a:t>
            </a:r>
          </a:p>
          <a:p>
            <a:pPr marL="702900" lvl="1" indent="-342900">
              <a:buAutoNum type="arabicPeriod"/>
            </a:pPr>
            <a:r>
              <a:rPr kumimoji="1" lang="en-US" altLang="zh-CN" dirty="0"/>
              <a:t>Why? For performance &amp; simplified correctness management 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Data are stored in large chunks 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Chunks are replicated for fault tolerance &amp; high performance </a:t>
            </a:r>
          </a:p>
          <a:p>
            <a:pPr marL="702900" lvl="1" indent="-342900">
              <a:buAutoNum type="arabicPeriod"/>
            </a:pPr>
            <a:r>
              <a:rPr kumimoji="1" lang="en-US" altLang="zh-CN" dirty="0"/>
              <a:t>Our previous design does not replicate the data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9D089-9C9C-DEDB-C574-6D6FF2AA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20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6EB4-22CB-6744-8A3D-08C1227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uses one master, why? Make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1A2A-D823-C44D-980E-D34E3524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dirty="0"/>
              <a:t>All </a:t>
            </a:r>
            <a:r>
              <a:rPr kumimoji="1" lang="en-US" altLang="zh-CN" dirty="0">
                <a:solidFill>
                  <a:srgbClr val="BE384B"/>
                </a:solidFill>
              </a:rPr>
              <a:t>metadata</a:t>
            </a:r>
            <a:r>
              <a:rPr kumimoji="1" lang="en-US" altLang="zh-CN" dirty="0"/>
              <a:t> stored in master’s </a:t>
            </a:r>
            <a:r>
              <a:rPr kumimoji="1" lang="en-US" altLang="zh-CN" dirty="0">
                <a:solidFill>
                  <a:srgbClr val="BE384B"/>
                </a:solidFill>
              </a:rPr>
              <a:t>memory</a:t>
            </a:r>
          </a:p>
          <a:p>
            <a:pPr lvl="1"/>
            <a:r>
              <a:rPr kumimoji="1" lang="en-US" altLang="zh-CN" b="0" dirty="0"/>
              <a:t>Super-fast access</a:t>
            </a:r>
          </a:p>
          <a:p>
            <a:r>
              <a:rPr kumimoji="1" lang="en-US" altLang="zh-CN" dirty="0"/>
              <a:t>Name-to-chunk maps (e.g., using an in-memory tree)</a:t>
            </a:r>
          </a:p>
          <a:p>
            <a:pPr lvl="1"/>
            <a:r>
              <a:rPr kumimoji="1" lang="en-US" altLang="zh-CN" dirty="0"/>
              <a:t>Stored in </a:t>
            </a:r>
            <a:r>
              <a:rPr kumimoji="1" lang="en-US" altLang="zh-CN" b="1" dirty="0">
                <a:solidFill>
                  <a:srgbClr val="BE384B"/>
                </a:solidFill>
              </a:rPr>
              <a:t>memory</a:t>
            </a:r>
          </a:p>
          <a:p>
            <a:pPr lvl="1"/>
            <a:r>
              <a:rPr kumimoji="1" lang="en-US" altLang="zh-CN" dirty="0"/>
              <a:t>Also persist in </a:t>
            </a:r>
            <a:r>
              <a:rPr kumimoji="1" lang="en-US" altLang="zh-CN" b="1" dirty="0">
                <a:solidFill>
                  <a:srgbClr val="BE384B"/>
                </a:solidFill>
              </a:rPr>
              <a:t>an operation log </a:t>
            </a:r>
            <a:r>
              <a:rPr kumimoji="1" lang="en-US" altLang="zh-CN" dirty="0"/>
              <a:t>on the disk (talk about in later chapters) </a:t>
            </a:r>
          </a:p>
          <a:p>
            <a:r>
              <a:rPr kumimoji="1" lang="en-US" altLang="zh-CN" dirty="0"/>
              <a:t>Stores chunk ID-to-chunk location maps in memory (and no need for log)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This is queried from all the </a:t>
            </a:r>
            <a:r>
              <a:rPr kumimoji="1" lang="en-US" altLang="zh-CN" dirty="0" err="1"/>
              <a:t>chunkservers</a:t>
            </a:r>
            <a:r>
              <a:rPr kumimoji="1" lang="en-US" altLang="zh-CN" dirty="0"/>
              <a:t> at startup </a:t>
            </a:r>
          </a:p>
          <a:p>
            <a:pPr lvl="1"/>
            <a:r>
              <a:rPr kumimoji="1" lang="en-US" altLang="zh-CN" dirty="0"/>
              <a:t>Can keep up-to-date: </a:t>
            </a:r>
            <a:r>
              <a:rPr kumimoji="1" lang="en-US" altLang="zh-CN" dirty="0" err="1"/>
              <a:t>maste`r</a:t>
            </a:r>
            <a:r>
              <a:rPr kumimoji="1" lang="en-US" altLang="zh-CN" dirty="0"/>
              <a:t> controls all the management </a:t>
            </a:r>
          </a:p>
          <a:p>
            <a:pPr lvl="1"/>
            <a:r>
              <a:rPr kumimoji="1" lang="en-US" altLang="zh-CN" dirty="0"/>
              <a:t>Benefits: simpler for consistency management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042F3-412B-C44E-B0F3-07F10297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92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10E6-C683-CC4C-8033-46948E2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Client-GFS interaction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D0EE4-7A36-B24F-9BD1-7458E06D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GFS client code </a:t>
            </a:r>
            <a:r>
              <a:rPr kumimoji="1" lang="en-US" altLang="zh-CN" dirty="0">
                <a:solidFill>
                  <a:srgbClr val="BE384B"/>
                </a:solidFill>
              </a:rPr>
              <a:t>linked</a:t>
            </a:r>
            <a:r>
              <a:rPr kumimoji="1" lang="en-US" altLang="zh-CN" dirty="0"/>
              <a:t> into each app</a:t>
            </a:r>
          </a:p>
          <a:p>
            <a:pPr lvl="1"/>
            <a:r>
              <a:rPr kumimoji="1" lang="en-US" altLang="zh-CN" dirty="0"/>
              <a:t>No </a:t>
            </a:r>
            <a:r>
              <a:rPr kumimoji="1" lang="en-US" altLang="zh-CN" b="1" dirty="0">
                <a:solidFill>
                  <a:srgbClr val="BE384B"/>
                </a:solidFill>
              </a:rPr>
              <a:t>OS-level </a:t>
            </a:r>
            <a:r>
              <a:rPr kumimoji="1" lang="en-US" altLang="zh-CN" dirty="0"/>
              <a:t>API</a:t>
            </a:r>
          </a:p>
          <a:p>
            <a:pPr lvl="1"/>
            <a:r>
              <a:rPr kumimoji="1" lang="en-US" altLang="zh-CN" dirty="0"/>
              <a:t>Interacts with </a:t>
            </a:r>
            <a:r>
              <a:rPr kumimoji="1" lang="en-US" altLang="zh-CN" b="1" dirty="0">
                <a:solidFill>
                  <a:srgbClr val="BE384B"/>
                </a:solidFill>
              </a:rPr>
              <a:t>master</a:t>
            </a:r>
            <a:r>
              <a:rPr kumimoji="1" lang="en-US" altLang="zh-CN" dirty="0"/>
              <a:t> for metadata-related ops</a:t>
            </a:r>
          </a:p>
          <a:p>
            <a:pPr lvl="1"/>
            <a:r>
              <a:rPr kumimoji="1" lang="en-US" altLang="zh-CN" dirty="0"/>
              <a:t>Interacts </a:t>
            </a:r>
            <a:r>
              <a:rPr kumimoji="1" lang="en-US" altLang="zh-CN" b="1" dirty="0">
                <a:solidFill>
                  <a:srgbClr val="BE384B"/>
                </a:solidFill>
              </a:rPr>
              <a:t>directly with </a:t>
            </a:r>
            <a:r>
              <a:rPr kumimoji="1" lang="en-US" altLang="zh-CN" b="1" dirty="0" err="1">
                <a:solidFill>
                  <a:srgbClr val="BE384B"/>
                </a:solidFill>
              </a:rPr>
              <a:t>chunkservers</a:t>
            </a:r>
            <a:r>
              <a:rPr kumimoji="1" lang="en-US" altLang="zh-CN" b="1" dirty="0">
                <a:solidFill>
                  <a:srgbClr val="BE384B"/>
                </a:solidFill>
              </a:rPr>
              <a:t> </a:t>
            </a:r>
            <a:r>
              <a:rPr kumimoji="1" lang="en-US" altLang="zh-CN" dirty="0"/>
              <a:t>for data</a:t>
            </a:r>
          </a:p>
          <a:p>
            <a:pPr lvl="2"/>
            <a:r>
              <a:rPr kumimoji="1" lang="en-US" altLang="zh-CN" dirty="0"/>
              <a:t>Master is not a point of congestion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No caching</a:t>
            </a:r>
            <a:r>
              <a:rPr kumimoji="1" lang="en-US" altLang="zh-CN" b="0" dirty="0"/>
              <a:t>: </a:t>
            </a:r>
            <a:r>
              <a:rPr kumimoji="1" lang="en-US" altLang="zh-CN" dirty="0"/>
              <a:t>neither clients nor </a:t>
            </a:r>
            <a:r>
              <a:rPr kumimoji="1" lang="en-US" altLang="zh-CN" dirty="0" err="1"/>
              <a:t>chunkservers</a:t>
            </a:r>
            <a:r>
              <a:rPr kumimoji="1" lang="en-US" altLang="zh-CN" dirty="0"/>
              <a:t> cache data</a:t>
            </a:r>
          </a:p>
          <a:p>
            <a:pPr lvl="1"/>
            <a:r>
              <a:rPr kumimoji="1" lang="en-US" altLang="zh-CN" dirty="0"/>
              <a:t>Except for the system buffer cache</a:t>
            </a:r>
          </a:p>
          <a:p>
            <a:pPr lvl="1"/>
            <a:r>
              <a:rPr kumimoji="1" lang="en-US" altLang="zh-CN" dirty="0"/>
              <a:t>Why? Large files offer little opportunity for caching </a:t>
            </a:r>
          </a:p>
          <a:p>
            <a:r>
              <a:rPr kumimoji="1" lang="en-US" altLang="zh-CN" dirty="0"/>
              <a:t>Clients cache metadata </a:t>
            </a:r>
          </a:p>
          <a:p>
            <a:pPr lvl="1"/>
            <a:r>
              <a:rPr kumimoji="1" lang="en-US" altLang="zh-CN" dirty="0"/>
              <a:t>e.g., location of a file’s chunks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6BF84B-1E74-C54C-B0A2-B61EBE9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42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43A3-784D-5C4F-83EC-8207F23A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a file in GFS (very similar to the naïve DFS)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C86D0-436E-8947-84EF-A5F39A71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Reading a file is simple in GFS</a:t>
            </a:r>
          </a:p>
          <a:p>
            <a:r>
              <a:rPr kumimoji="1" lang="en-US" altLang="zh-CN" b="0" dirty="0"/>
              <a:t>1. Contact the </a:t>
            </a:r>
            <a:r>
              <a:rPr kumimoji="1" lang="en-US" altLang="zh-CN" dirty="0">
                <a:solidFill>
                  <a:srgbClr val="BE384B"/>
                </a:solidFill>
              </a:rPr>
              <a:t>master</a:t>
            </a:r>
          </a:p>
          <a:p>
            <a:r>
              <a:rPr kumimoji="1" lang="en-US" altLang="zh-CN" b="0" dirty="0"/>
              <a:t>2. Get file’s </a:t>
            </a:r>
            <a:r>
              <a:rPr kumimoji="1" lang="en-US" altLang="zh-CN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: chunk handles</a:t>
            </a:r>
          </a:p>
          <a:p>
            <a:r>
              <a:rPr kumimoji="1" lang="en-US" altLang="zh-CN" b="0" dirty="0"/>
              <a:t>3. Get the </a:t>
            </a:r>
            <a:r>
              <a:rPr kumimoji="1" lang="en-US" altLang="zh-CN" dirty="0">
                <a:solidFill>
                  <a:srgbClr val="BE384B"/>
                </a:solidFill>
              </a:rPr>
              <a:t>location</a:t>
            </a:r>
            <a:r>
              <a:rPr kumimoji="1" lang="en-US" altLang="zh-CN" b="0" dirty="0"/>
              <a:t> of each of the chunk handles</a:t>
            </a:r>
          </a:p>
          <a:p>
            <a:pPr lvl="1"/>
            <a:r>
              <a:rPr kumimoji="1" lang="en-US" altLang="zh-CN" b="0" dirty="0"/>
              <a:t>Multiple replicated </a:t>
            </a:r>
            <a:r>
              <a:rPr kumimoji="1" lang="en-US" altLang="zh-CN" b="0" dirty="0" err="1"/>
              <a:t>chunkservers</a:t>
            </a:r>
            <a:r>
              <a:rPr kumimoji="1" lang="en-US" altLang="zh-CN" b="0" dirty="0"/>
              <a:t> per chunk</a:t>
            </a:r>
          </a:p>
          <a:p>
            <a:r>
              <a:rPr kumimoji="1" lang="en-US" altLang="zh-CN" b="0" dirty="0"/>
              <a:t>4.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Contact any </a:t>
            </a:r>
            <a:r>
              <a:rPr kumimoji="1" lang="en-US" altLang="zh-CN" dirty="0">
                <a:solidFill>
                  <a:srgbClr val="BE384B"/>
                </a:solidFill>
              </a:rPr>
              <a:t>available</a:t>
            </a:r>
            <a:r>
              <a:rPr kumimoji="1" lang="en-US" altLang="zh-CN" b="0" dirty="0"/>
              <a:t> </a:t>
            </a:r>
            <a:r>
              <a:rPr kumimoji="1" lang="en-US" altLang="zh-CN" b="0" dirty="0" err="1"/>
              <a:t>chunkserver</a:t>
            </a:r>
            <a:r>
              <a:rPr kumimoji="1" lang="en-US" altLang="zh-CN" b="0" dirty="0"/>
              <a:t> for chunk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01B33-332C-EF4D-9E57-4C8B6F42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5456B8-6364-6B00-830B-B0E712677F0D}"/>
              </a:ext>
            </a:extLst>
          </p:cNvPr>
          <p:cNvSpPr/>
          <p:nvPr/>
        </p:nvSpPr>
        <p:spPr>
          <a:xfrm>
            <a:off x="429457" y="1525694"/>
            <a:ext cx="5626968" cy="1008112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8BFB4A-260F-7889-DF2E-C98EA33EE175}"/>
              </a:ext>
            </a:extLst>
          </p:cNvPr>
          <p:cNvSpPr txBox="1"/>
          <p:nvPr/>
        </p:nvSpPr>
        <p:spPr>
          <a:xfrm>
            <a:off x="4340933" y="1340660"/>
            <a:ext cx="30306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0" dirty="0"/>
              <a:t>Can be omitted if cached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3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CFE5-DB48-FF6B-EEC5-69BC27FF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 (More complicated due to replication)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FD038-2DD0-139E-B505-6782A7B0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Less frequent than reading</a:t>
            </a:r>
          </a:p>
          <a:p>
            <a:pPr lvl="1"/>
            <a:r>
              <a:rPr kumimoji="1" lang="en-US" altLang="zh-CN" dirty="0"/>
              <a:t>But is more </a:t>
            </a:r>
            <a:r>
              <a:rPr kumimoji="1" lang="en-US" altLang="zh-CN" b="1" dirty="0">
                <a:solidFill>
                  <a:srgbClr val="C00000"/>
                </a:solidFill>
              </a:rPr>
              <a:t>complex</a:t>
            </a:r>
            <a:r>
              <a:rPr kumimoji="1" lang="en-US" altLang="zh-CN" dirty="0"/>
              <a:t>, 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need to deal with the consistency issues</a:t>
            </a:r>
          </a:p>
          <a:p>
            <a:pPr lvl="1"/>
            <a:r>
              <a:rPr kumimoji="1" lang="en-US" altLang="zh-CN" dirty="0"/>
              <a:t>GFS adopts a </a:t>
            </a:r>
            <a:r>
              <a:rPr kumimoji="1" lang="en-US" altLang="zh-CN" b="1" dirty="0">
                <a:solidFill>
                  <a:srgbClr val="BE384B"/>
                </a:solidFill>
              </a:rPr>
              <a:t>relaxed consistency model (see later lectures)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Benefits: simple &amp; efficient to implement </a:t>
            </a:r>
          </a:p>
          <a:p>
            <a:r>
              <a:rPr kumimoji="1" lang="en-US" altLang="zh-CN" dirty="0"/>
              <a:t>Design goals </a:t>
            </a:r>
          </a:p>
          <a:p>
            <a:pPr lvl="1"/>
            <a:r>
              <a:rPr kumimoji="1" lang="en-US" altLang="zh-CN" dirty="0"/>
              <a:t>Each replica eventually have the same data </a:t>
            </a:r>
          </a:p>
          <a:p>
            <a:pPr lvl="1"/>
            <a:r>
              <a:rPr kumimoji="1" lang="en-US" altLang="zh-CN" dirty="0"/>
              <a:t>Reduced communication with the master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A1CE2-56A8-F82D-7F1D-4ECA6313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lecture: single-machine file system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BA94D-8AB5-A24B-96EC-1A61E663A084}"/>
              </a:ext>
            </a:extLst>
          </p:cNvPr>
          <p:cNvSpPr/>
          <p:nvPr/>
        </p:nvSpPr>
        <p:spPr>
          <a:xfrm>
            <a:off x="-180526" y="2765048"/>
            <a:ext cx="5893688" cy="3269042"/>
          </a:xfrm>
          <a:prstGeom prst="rect">
            <a:avLst/>
          </a:prstGeom>
          <a:solidFill>
            <a:schemeClr val="bg1">
              <a:alpha val="45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D1DC2A0-F4A7-AD4B-B720-597B2D2D89AD}"/>
              </a:ext>
            </a:extLst>
          </p:cNvPr>
          <p:cNvCxnSpPr>
            <a:cxnSpLocks/>
          </p:cNvCxnSpPr>
          <p:nvPr/>
        </p:nvCxnSpPr>
        <p:spPr>
          <a:xfrm>
            <a:off x="-85298" y="4494923"/>
            <a:ext cx="5860507" cy="629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3742414-23D5-A34D-9D94-9DD0120E00E3}"/>
              </a:ext>
            </a:extLst>
          </p:cNvPr>
          <p:cNvCxnSpPr>
            <a:cxnSpLocks/>
          </p:cNvCxnSpPr>
          <p:nvPr/>
        </p:nvCxnSpPr>
        <p:spPr>
          <a:xfrm>
            <a:off x="5535708" y="4395179"/>
            <a:ext cx="469392" cy="21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DFECF0F7-ECB6-B349-AC66-7FC280FE0179}"/>
              </a:ext>
            </a:extLst>
          </p:cNvPr>
          <p:cNvSpPr/>
          <p:nvPr/>
        </p:nvSpPr>
        <p:spPr>
          <a:xfrm>
            <a:off x="5043299" y="908326"/>
            <a:ext cx="4941537" cy="2226187"/>
          </a:xfrm>
          <a:prstGeom prst="rect">
            <a:avLst/>
          </a:prstGeom>
          <a:solidFill>
            <a:schemeClr val="bg1">
              <a:alpha val="67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6BFDC638-3295-7C49-8EAC-E41661882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298" y="1674705"/>
            <a:ext cx="5634991" cy="2775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07EB4173-813F-834D-8A47-E6F74981DCD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5878" y="1043111"/>
            <a:ext cx="2344216" cy="15331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4" name="矩形 153">
            <a:extLst>
              <a:ext uri="{FF2B5EF4-FFF2-40B4-BE49-F238E27FC236}">
                <a16:creationId xmlns:a16="http://schemas.microsoft.com/office/drawing/2014/main" id="{3A15D479-48CF-CB40-B978-1868FA14E708}"/>
              </a:ext>
            </a:extLst>
          </p:cNvPr>
          <p:cNvSpPr/>
          <p:nvPr/>
        </p:nvSpPr>
        <p:spPr>
          <a:xfrm>
            <a:off x="4281224" y="895186"/>
            <a:ext cx="18141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84B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Storage</a:t>
            </a:r>
            <a:r>
              <a:rPr lang="zh-CN" altLang="en-US" dirty="0">
                <a:solidFill>
                  <a:srgbClr val="BE384B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as files</a:t>
            </a:r>
            <a:endParaRPr lang="zh-CN" altLang="en-US" dirty="0">
              <a:solidFill>
                <a:srgbClr val="BE384B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4EF71910-95AF-BE42-8AD4-F9953AC88CA2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6095359" y="1079852"/>
            <a:ext cx="540322" cy="406846"/>
          </a:xfrm>
          <a:prstGeom prst="line">
            <a:avLst/>
          </a:prstGeom>
          <a:ln>
            <a:solidFill>
              <a:srgbClr val="F4003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47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2C6F-DECE-144D-A9C6-122980A7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Writing a File in GFS (More complicated due to replication)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A18A8-501A-A640-82FD-2B829A48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To ensure convergence, we need a single primary for coordinating the writes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Why we need the coordination? Think about concurrent writes</a:t>
            </a:r>
          </a:p>
          <a:p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How to choose the primary? 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Can we designate one? No. Because the primary </a:t>
            </a:r>
            <a:r>
              <a:rPr lang="en-US" altLang="zh-CN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can fail </a:t>
            </a:r>
            <a:endParaRPr lang="en-US" altLang="zh-CN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Master grants </a:t>
            </a:r>
            <a:r>
              <a:rPr lang="en-US" altLang="zh-CN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a chunk lease </a:t>
            </a: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to one of the replicas</a:t>
            </a: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This replica will be the </a:t>
            </a:r>
            <a:r>
              <a:rPr lang="en-US" altLang="zh-CN" b="1" dirty="0">
                <a:solidFill>
                  <a:srgbClr val="BE384B"/>
                </a:solidFill>
                <a:ea typeface="Verdana" pitchFamily="34" charset="0"/>
                <a:cs typeface="Verdana" pitchFamily="34" charset="0"/>
              </a:rPr>
              <a:t>primary</a:t>
            </a:r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chunkserver</a:t>
            </a:r>
            <a:endParaRPr lang="en-US" altLang="zh-CN" b="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The</a:t>
            </a:r>
            <a:r>
              <a:rPr lang="zh-CN" altLang="en-US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only one</a:t>
            </a:r>
            <a:r>
              <a:rPr lang="zh-CN" altLang="en-US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that</a:t>
            </a:r>
            <a:r>
              <a:rPr lang="zh-CN" altLang="en-US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can modify the chunk</a:t>
            </a:r>
            <a:endParaRPr lang="en-US" altLang="zh-CN" b="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Primary can request extensions</a:t>
            </a:r>
            <a:r>
              <a:rPr lang="zh-CN" altLang="en-US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(of</a:t>
            </a:r>
            <a:r>
              <a:rPr lang="zh-CN" altLang="en-US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lease), if needed</a:t>
            </a:r>
          </a:p>
          <a:p>
            <a:pPr lvl="2"/>
            <a:r>
              <a:rPr lang="en-US" altLang="zh-CN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Master increases the chunk version number and informs replicas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FA7B7-B831-A44E-A86B-9A65F1D0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30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9EE5-FA5F-9440-B59E-91296B72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B24D0-FAD1-814E-A129-0617FBB8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Phase 1: send data</a:t>
            </a:r>
          </a:p>
          <a:p>
            <a:r>
              <a:rPr kumimoji="1" lang="en-US" altLang="zh-CN" b="0" dirty="0"/>
              <a:t>Deliver data but </a:t>
            </a:r>
            <a:r>
              <a:rPr kumimoji="1" lang="en-US" altLang="zh-CN" dirty="0">
                <a:solidFill>
                  <a:srgbClr val="BE384B"/>
                </a:solidFill>
              </a:rPr>
              <a:t>don’t write </a:t>
            </a:r>
            <a:r>
              <a:rPr kumimoji="1" lang="en-US" altLang="zh-CN" b="0" dirty="0"/>
              <a:t>to the file</a:t>
            </a:r>
          </a:p>
          <a:p>
            <a:pPr lvl="1"/>
            <a:r>
              <a:rPr kumimoji="1" lang="en-US" altLang="zh-CN" dirty="0"/>
              <a:t>A client is given a list of replicas</a:t>
            </a:r>
          </a:p>
          <a:p>
            <a:pPr lvl="2"/>
            <a:r>
              <a:rPr kumimoji="1" lang="en-US" altLang="zh-CN" dirty="0"/>
              <a:t>Identifying the primary and secondaries</a:t>
            </a:r>
          </a:p>
          <a:p>
            <a:pPr lvl="1"/>
            <a:r>
              <a:rPr kumimoji="1" lang="en-US" altLang="zh-CN" dirty="0"/>
              <a:t>Client writes to the closest replica</a:t>
            </a:r>
          </a:p>
          <a:p>
            <a:pPr lvl="2"/>
            <a:r>
              <a:rPr kumimoji="1" lang="en-US" altLang="zh-CN" dirty="0"/>
              <a:t>Pipeline forwarding</a:t>
            </a:r>
          </a:p>
          <a:p>
            <a:pPr lvl="1"/>
            <a:r>
              <a:rPr kumimoji="1" lang="en-US" altLang="zh-CN" dirty="0" err="1"/>
              <a:t>Chunkservers</a:t>
            </a:r>
            <a:r>
              <a:rPr kumimoji="1" lang="en-US" altLang="zh-CN" dirty="0"/>
              <a:t> store this data in a 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D6E24-9ADE-0D4D-AA97-DE8BC1B5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3D15477-F79E-3A4C-8E88-CAFDCC41F482}"/>
              </a:ext>
            </a:extLst>
          </p:cNvPr>
          <p:cNvSpPr/>
          <p:nvPr/>
        </p:nvSpPr>
        <p:spPr>
          <a:xfrm>
            <a:off x="448576" y="4294512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0FE88A5-7E3E-4F4C-A600-B3E575BAA264}"/>
              </a:ext>
            </a:extLst>
          </p:cNvPr>
          <p:cNvSpPr/>
          <p:nvPr/>
        </p:nvSpPr>
        <p:spPr>
          <a:xfrm>
            <a:off x="21249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8229C50-A76A-CB42-AC8E-9F67808CB76D}"/>
              </a:ext>
            </a:extLst>
          </p:cNvPr>
          <p:cNvSpPr/>
          <p:nvPr/>
        </p:nvSpPr>
        <p:spPr>
          <a:xfrm>
            <a:off x="43347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FAB0C9E-A1BC-7949-974F-62C83DA5CD82}"/>
              </a:ext>
            </a:extLst>
          </p:cNvPr>
          <p:cNvSpPr/>
          <p:nvPr/>
        </p:nvSpPr>
        <p:spPr>
          <a:xfrm>
            <a:off x="65445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EA022B23-395F-224E-B353-81FC121626E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969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56DCCDC-5AE7-204D-8D31-0E23F6BC493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067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A1C62CB5-0ED9-F043-ADD7-35C4D46795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528576" y="4618512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31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10C10-15A1-4B42-AF54-7442B30C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318D7-4179-B441-AC8E-F77FF01E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Phase 2: write data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Add</a:t>
            </a:r>
            <a:r>
              <a:rPr kumimoji="1" lang="en-US" altLang="zh-CN" b="0" dirty="0"/>
              <a:t> 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data to the file (commit)</a:t>
            </a:r>
          </a:p>
          <a:p>
            <a:pPr lvl="1"/>
            <a:r>
              <a:rPr kumimoji="1" lang="en-US" altLang="zh-CN" dirty="0"/>
              <a:t>Client waits for replicas’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receiving data</a:t>
            </a:r>
          </a:p>
          <a:p>
            <a:pPr lvl="1"/>
            <a:r>
              <a:rPr kumimoji="1" lang="en-US" altLang="zh-CN" dirty="0"/>
              <a:t>Send a </a:t>
            </a:r>
            <a:r>
              <a:rPr kumimoji="1" lang="en-US" altLang="zh-CN" b="1" dirty="0">
                <a:solidFill>
                  <a:srgbClr val="BE384B"/>
                </a:solidFill>
              </a:rPr>
              <a:t>write</a:t>
            </a:r>
            <a:r>
              <a:rPr kumimoji="1" lang="en-US" altLang="zh-CN" dirty="0"/>
              <a:t> request to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is responsible for serialization of writes (applying then forwarding)</a:t>
            </a:r>
          </a:p>
          <a:p>
            <a:pPr lvl="1"/>
            <a:r>
              <a:rPr kumimoji="1" lang="en-US" altLang="zh-CN" dirty="0"/>
              <a:t>Once all acks have been received </a:t>
            </a:r>
            <a:br>
              <a:rPr kumimoji="1" lang="en-US" altLang="zh-CN" dirty="0"/>
            </a:b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</a:t>
            </a:r>
            <a:r>
              <a:rPr kumimoji="1" lang="en-US" altLang="zh-CN" dirty="0"/>
              <a:t>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sends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 the client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4565D-8E41-9C46-AF4B-A08F1644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109F462-4525-1B45-93EA-E29B660C5E76}"/>
              </a:ext>
            </a:extLst>
          </p:cNvPr>
          <p:cNvSpPr/>
          <p:nvPr/>
        </p:nvSpPr>
        <p:spPr>
          <a:xfrm>
            <a:off x="1668760" y="4591200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E566B63-BE91-4744-9EF0-23D4AAE53089}"/>
              </a:ext>
            </a:extLst>
          </p:cNvPr>
          <p:cNvSpPr/>
          <p:nvPr/>
        </p:nvSpPr>
        <p:spPr>
          <a:xfrm>
            <a:off x="3345160" y="4591200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Primary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F2E7C3E-9EE4-ED46-80EA-E01C0BA33F1E}"/>
              </a:ext>
            </a:extLst>
          </p:cNvPr>
          <p:cNvSpPr/>
          <p:nvPr/>
        </p:nvSpPr>
        <p:spPr>
          <a:xfrm>
            <a:off x="5979160" y="402217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36378CA-107D-8F47-9DBE-D9DF94A45CCB}"/>
              </a:ext>
            </a:extLst>
          </p:cNvPr>
          <p:cNvSpPr/>
          <p:nvPr/>
        </p:nvSpPr>
        <p:spPr>
          <a:xfrm>
            <a:off x="5979160" y="4900944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3437B2A7-E9F0-CA42-B7D9-AEC17F2191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17160" y="4346172"/>
            <a:ext cx="762000" cy="5690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E3641AF7-66AA-424A-9CED-2321762890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217160" y="4915200"/>
            <a:ext cx="762000" cy="309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392570EA-EA30-6D41-8D23-02106660785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48760" y="4915200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17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F9A3-6FE7-064E-8664-C40F1B97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6310-ADB9-7346-8D2D-7FA05E1C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Data flow </a:t>
            </a:r>
            <a:r>
              <a:rPr kumimoji="1" lang="en-US" altLang="zh-CN" b="0" dirty="0"/>
              <a:t>(phase 1) is different from </a:t>
            </a:r>
            <a:r>
              <a:rPr kumimoji="1" lang="en-US" altLang="zh-CN" dirty="0">
                <a:solidFill>
                  <a:srgbClr val="BE384B"/>
                </a:solidFill>
              </a:rPr>
              <a:t>control flow </a:t>
            </a:r>
            <a:r>
              <a:rPr kumimoji="1" lang="en-US" altLang="zh-CN" b="0" dirty="0"/>
              <a:t>(phase 2)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Data flow</a:t>
            </a: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kumimoji="1" lang="en-US" altLang="zh-CN" dirty="0"/>
              <a:t> ...</a:t>
            </a:r>
          </a:p>
          <a:p>
            <a:pPr lvl="1"/>
            <a:r>
              <a:rPr kumimoji="1" lang="en-US" altLang="zh-CN" dirty="0"/>
              <a:t>Order does not matter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Control flow</a:t>
            </a: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kumimoji="1" lang="en-US" altLang="zh-CN" dirty="0"/>
              <a:t> primary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kumimoji="1" lang="en-US" altLang="zh-CN" dirty="0"/>
              <a:t> all secondaries</a:t>
            </a:r>
          </a:p>
          <a:p>
            <a:pPr lvl="1"/>
            <a:r>
              <a:rPr kumimoji="1" lang="en-US" altLang="zh-CN" dirty="0"/>
              <a:t>Order 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clients)</a:t>
            </a:r>
          </a:p>
          <a:p>
            <a:r>
              <a:rPr kumimoji="1" lang="en-US" altLang="zh-CN" dirty="0">
                <a:solidFill>
                  <a:srgbClr val="BE384B"/>
                </a:solidFill>
              </a:rPr>
              <a:t>Chunk version </a:t>
            </a:r>
            <a:r>
              <a:rPr kumimoji="1" lang="en-US" altLang="zh-CN" b="0" dirty="0"/>
              <a:t>numbers are used to detect if any replica has stale data 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chunkserver</a:t>
            </a:r>
            <a:endParaRPr kumimoji="1" lang="en-US" altLang="zh-CN" dirty="0"/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3EF2E-E6DA-EE40-AC81-9DF08DD5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78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212B-567E-E64B-ADF0-743C1A1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GFS: simple flat naming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1823F-E1D5-2F46-B731-60B428E1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BE384B"/>
                </a:solidFill>
              </a:rPr>
              <a:t>per-directory</a:t>
            </a:r>
            <a:r>
              <a:rPr kumimoji="1" lang="en-US" altLang="zh-CN" dirty="0"/>
              <a:t> data structure like most file systems</a:t>
            </a:r>
          </a:p>
          <a:p>
            <a:pPr lvl="1"/>
            <a:r>
              <a:rPr kumimoji="1" lang="en-US" altLang="zh-CN" dirty="0"/>
              <a:t>E.g., directory file contains names of all files in the directory</a:t>
            </a:r>
          </a:p>
          <a:p>
            <a:r>
              <a:rPr kumimoji="1" lang="en-US" altLang="zh-CN" dirty="0"/>
              <a:t>No aliases (i.e.,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 or symbolic links)</a:t>
            </a:r>
          </a:p>
          <a:p>
            <a:r>
              <a:rPr kumimoji="1" lang="en-US" altLang="zh-CN" dirty="0"/>
              <a:t>Namespace is </a:t>
            </a:r>
            <a:r>
              <a:rPr kumimoji="1" lang="en-US" altLang="zh-CN" dirty="0">
                <a:solidFill>
                  <a:srgbClr val="BE384B"/>
                </a:solidFill>
              </a:rPr>
              <a:t>a single lookup table</a:t>
            </a:r>
          </a:p>
          <a:p>
            <a:pPr lvl="1"/>
            <a:r>
              <a:rPr kumimoji="1" lang="en-US" altLang="zh-CN" dirty="0"/>
              <a:t>Maps pathnames to metadata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D1ADD-4971-BD43-BD50-3EF1D4AE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35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1CCFB-BDE5-4140-B66A-C14EA1ED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Summary: GFS in Google cluster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5A8F-B978-0149-AFE6-32FBEE6C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Google cluster environment</a:t>
            </a:r>
          </a:p>
          <a:p>
            <a:pPr lvl="1"/>
            <a:r>
              <a:rPr kumimoji="1" lang="en-US" altLang="zh-CN" dirty="0"/>
              <a:t>Core services: GFS + cluster scheduling system</a:t>
            </a:r>
          </a:p>
          <a:p>
            <a:pPr lvl="1"/>
            <a:r>
              <a:rPr kumimoji="1" lang="en-US" altLang="zh-CN" dirty="0"/>
              <a:t>Typically, 100s to 1000s of active jobs</a:t>
            </a:r>
          </a:p>
          <a:p>
            <a:pPr lvl="1"/>
            <a:r>
              <a:rPr kumimoji="1" lang="en-US" altLang="zh-CN" dirty="0"/>
              <a:t>200+ clusters, many with 1000s of machines</a:t>
            </a:r>
          </a:p>
          <a:p>
            <a:pPr lvl="1"/>
            <a:r>
              <a:rPr kumimoji="1" lang="en-US" altLang="zh-CN" dirty="0"/>
              <a:t>Pools of 1000s of clients</a:t>
            </a:r>
          </a:p>
          <a:p>
            <a:pPr lvl="1"/>
            <a:r>
              <a:rPr kumimoji="1" lang="en-US" altLang="zh-CN" dirty="0"/>
              <a:t>4+ PB filesystems, 40GB/s read/write loads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C04C7-80E3-E54D-BD0B-869AA4A9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48D1DBF4-73D3-AF4B-AC1A-644394DE8B43}"/>
              </a:ext>
            </a:extLst>
          </p:cNvPr>
          <p:cNvSpPr/>
          <p:nvPr/>
        </p:nvSpPr>
        <p:spPr>
          <a:xfrm>
            <a:off x="2150500" y="4644167"/>
            <a:ext cx="2372000" cy="330000"/>
          </a:xfrm>
          <a:prstGeom prst="roundRect">
            <a:avLst>
              <a:gd name="adj" fmla="val 10221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Linux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276EBF56-A787-5344-8DCE-7C7B9F488891}"/>
              </a:ext>
            </a:extLst>
          </p:cNvPr>
          <p:cNvSpPr/>
          <p:nvPr/>
        </p:nvSpPr>
        <p:spPr>
          <a:xfrm>
            <a:off x="2150500" y="4092000"/>
            <a:ext cx="960000" cy="450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Chunk</a:t>
            </a:r>
            <a:b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925B654E-A719-1D42-B212-1A2CBD6D8AA8}"/>
              </a:ext>
            </a:extLst>
          </p:cNvPr>
          <p:cNvSpPr/>
          <p:nvPr/>
        </p:nvSpPr>
        <p:spPr>
          <a:xfrm>
            <a:off x="3232500" y="4092000"/>
            <a:ext cx="1290000" cy="450000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Scheduling</a:t>
            </a:r>
            <a:b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Slave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5ED24C92-FFBA-B94E-A36B-185A62FB9BAF}"/>
              </a:ext>
            </a:extLst>
          </p:cNvPr>
          <p:cNvSpPr/>
          <p:nvPr/>
        </p:nvSpPr>
        <p:spPr>
          <a:xfrm>
            <a:off x="215050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Job-1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42D8F955-DD06-6544-99E2-686BBED0FFA3}"/>
              </a:ext>
            </a:extLst>
          </p:cNvPr>
          <p:cNvSpPr/>
          <p:nvPr/>
        </p:nvSpPr>
        <p:spPr>
          <a:xfrm>
            <a:off x="298025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Job-2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3E68B34C-1F43-AA42-8D59-D75B99CA3901}"/>
              </a:ext>
            </a:extLst>
          </p:cNvPr>
          <p:cNvSpPr/>
          <p:nvPr/>
        </p:nvSpPr>
        <p:spPr>
          <a:xfrm>
            <a:off x="381000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Job-3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C4C8BBA5-1CB7-944F-B90A-87C16C762923}"/>
              </a:ext>
            </a:extLst>
          </p:cNvPr>
          <p:cNvSpPr/>
          <p:nvPr/>
        </p:nvSpPr>
        <p:spPr>
          <a:xfrm>
            <a:off x="2150500" y="5067500"/>
            <a:ext cx="2372000" cy="330000"/>
          </a:xfrm>
          <a:prstGeom prst="roundRect">
            <a:avLst>
              <a:gd name="adj" fmla="val 10221"/>
            </a:avLst>
          </a:prstGeom>
          <a:solidFill>
            <a:schemeClr val="bg2">
              <a:lumMod val="10000"/>
            </a:schemeClr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Commodity Hardware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B84BE70-59DE-5143-9692-D1FF23E47400}"/>
              </a:ext>
            </a:extLst>
          </p:cNvPr>
          <p:cNvSpPr/>
          <p:nvPr/>
        </p:nvSpPr>
        <p:spPr>
          <a:xfrm>
            <a:off x="2023500" y="3556000"/>
            <a:ext cx="2612000" cy="1927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016489EF-A62A-2B46-88AD-38CCE316EB0E}"/>
              </a:ext>
            </a:extLst>
          </p:cNvPr>
          <p:cNvSpPr/>
          <p:nvPr/>
        </p:nvSpPr>
        <p:spPr>
          <a:xfrm>
            <a:off x="5156200" y="3978467"/>
            <a:ext cx="1320000" cy="510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GFS </a:t>
            </a:r>
            <a:b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31">
            <a:extLst>
              <a:ext uri="{FF2B5EF4-FFF2-40B4-BE49-F238E27FC236}">
                <a16:creationId xmlns:a16="http://schemas.microsoft.com/office/drawing/2014/main" id="{A9CAA32E-983A-304D-87EC-87357F401DD8}"/>
              </a:ext>
            </a:extLst>
          </p:cNvPr>
          <p:cNvSpPr/>
          <p:nvPr/>
        </p:nvSpPr>
        <p:spPr>
          <a:xfrm>
            <a:off x="5156200" y="4613467"/>
            <a:ext cx="1320000" cy="510000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Scheduling </a:t>
            </a:r>
            <a:b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CCA3C2D3-D1DE-B64F-A931-ED9FFC2A3E27}"/>
              </a:ext>
            </a:extLst>
          </p:cNvPr>
          <p:cNvSpPr/>
          <p:nvPr/>
        </p:nvSpPr>
        <p:spPr>
          <a:xfrm>
            <a:off x="6553200" y="4035964"/>
            <a:ext cx="1544053" cy="506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File system</a:t>
            </a:r>
            <a:b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en-US" altLang="zh-CN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D2E9BEB6-133D-BD4D-8DC5-D2B1CD869CB0}"/>
              </a:ext>
            </a:extLst>
          </p:cNvPr>
          <p:cNvSpPr/>
          <p:nvPr/>
        </p:nvSpPr>
        <p:spPr>
          <a:xfrm>
            <a:off x="6553200" y="4703182"/>
            <a:ext cx="1544053" cy="30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Job Scheduler</a:t>
            </a:r>
            <a:endParaRPr lang="en-US" altLang="zh-CN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DAD156E7-B40A-AC4A-98D4-6883613EEF48}"/>
              </a:ext>
            </a:extLst>
          </p:cNvPr>
          <p:cNvSpPr/>
          <p:nvPr/>
        </p:nvSpPr>
        <p:spPr>
          <a:xfrm>
            <a:off x="1259973" y="4395829"/>
            <a:ext cx="772027" cy="50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42638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E115-033A-2C47-B46C-CFF9785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HDFS: another popular (open-source) DFS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680F0-15AA-754C-BA41-016A6D0B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H</a:t>
            </a:r>
            <a:r>
              <a:rPr kumimoji="1" lang="en-US" altLang="zh-CN" b="0" dirty="0"/>
              <a:t>adoop </a:t>
            </a:r>
            <a:r>
              <a:rPr kumimoji="1" lang="en-US" altLang="zh-CN" dirty="0">
                <a:solidFill>
                  <a:srgbClr val="BE384B"/>
                </a:solidFill>
              </a:rPr>
              <a:t>D</a:t>
            </a:r>
            <a:r>
              <a:rPr kumimoji="1" lang="en-US" altLang="zh-CN" b="0" dirty="0"/>
              <a:t>istributed </a:t>
            </a:r>
            <a:r>
              <a:rPr kumimoji="1" lang="en-US" altLang="zh-CN" dirty="0">
                <a:solidFill>
                  <a:srgbClr val="BE384B"/>
                </a:solidFill>
              </a:rPr>
              <a:t>FS</a:t>
            </a: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Primary storage system for </a:t>
            </a:r>
            <a:r>
              <a:rPr kumimoji="1" lang="en-US" altLang="zh-CN" dirty="0">
                <a:solidFill>
                  <a:srgbClr val="BE384B"/>
                </a:solidFill>
              </a:rPr>
              <a:t>Hadoop</a:t>
            </a:r>
            <a:r>
              <a:rPr kumimoji="1" lang="en-US" altLang="zh-CN" b="0" dirty="0">
                <a:solidFill>
                  <a:schemeClr val="tx1"/>
                </a:solidFill>
              </a:rPr>
              <a:t> apps</a:t>
            </a:r>
          </a:p>
          <a:p>
            <a:endParaRPr kumimoji="1" lang="zh-CN" altLang="en-US" dirty="0">
              <a:solidFill>
                <a:srgbClr val="BE384B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1CC33-56F3-3F46-B922-6EF631E8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6" name="Picture 3" descr="Z:\Teaching\sjtu\DS\2013\slides\lec13-dfs\hadoop-logo-2.gif">
            <a:extLst>
              <a:ext uri="{FF2B5EF4-FFF2-40B4-BE49-F238E27FC236}">
                <a16:creationId xmlns:a16="http://schemas.microsoft.com/office/drawing/2014/main" id="{44C2FD96-3D5D-D347-9DA6-7593FBEE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0" y="2267032"/>
            <a:ext cx="16287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:\Teaching\sjtu\DS\2013\slides\lec13-dfs\Apache-HBase-thumb.png">
            <a:extLst>
              <a:ext uri="{FF2B5EF4-FFF2-40B4-BE49-F238E27FC236}">
                <a16:creationId xmlns:a16="http://schemas.microsoft.com/office/drawing/2014/main" id="{1C9A3DF1-8078-DE47-82C6-ED01EA0F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2376" r="7972" b="12376"/>
          <a:stretch/>
        </p:blipFill>
        <p:spPr bwMode="auto">
          <a:xfrm>
            <a:off x="5064540" y="3406747"/>
            <a:ext cx="1351599" cy="9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Z:\Teaching\sjtu\DS\2013\slides\lec13-dfs\Cassandra_logo.svg.png">
            <a:extLst>
              <a:ext uri="{FF2B5EF4-FFF2-40B4-BE49-F238E27FC236}">
                <a16:creationId xmlns:a16="http://schemas.microsoft.com/office/drawing/2014/main" id="{60397FFC-100F-D24A-B47B-82D7B641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49" y="3477034"/>
            <a:ext cx="1050459" cy="7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Z:\Teaching\sjtu\DS\2013\slides\lec13-dfs\avro-logo.png">
            <a:extLst>
              <a:ext uri="{FF2B5EF4-FFF2-40B4-BE49-F238E27FC236}">
                <a16:creationId xmlns:a16="http://schemas.microsoft.com/office/drawing/2014/main" id="{C992FC0F-D6FA-2C40-87B9-0BC37293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3" y="4273615"/>
            <a:ext cx="126841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Z:\Teaching\sjtu\DS\2013\slides\lec13-dfs\mahout.png">
            <a:extLst>
              <a:ext uri="{FF2B5EF4-FFF2-40B4-BE49-F238E27FC236}">
                <a16:creationId xmlns:a16="http://schemas.microsoft.com/office/drawing/2014/main" id="{9B80D775-7CC7-B34B-80B9-994B42A8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01" y="4572631"/>
            <a:ext cx="1821072" cy="7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Z:\Teaching\sjtu\DS\2013\slides\lec13-dfs\nutch.gif">
            <a:extLst>
              <a:ext uri="{FF2B5EF4-FFF2-40B4-BE49-F238E27FC236}">
                <a16:creationId xmlns:a16="http://schemas.microsoft.com/office/drawing/2014/main" id="{85231D8A-767D-D140-AE6F-B32E7A0A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00" y="4690452"/>
            <a:ext cx="1407249" cy="5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Z:\Teaching\sjtu\DS\2013\slides\lec13-dfs\oozie.jpg">
            <a:extLst>
              <a:ext uri="{FF2B5EF4-FFF2-40B4-BE49-F238E27FC236}">
                <a16:creationId xmlns:a16="http://schemas.microsoft.com/office/drawing/2014/main" id="{20D4F6E8-15FF-7547-9578-117B5CB1D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36057"/>
          <a:stretch/>
        </p:blipFill>
        <p:spPr bwMode="auto">
          <a:xfrm>
            <a:off x="3169372" y="3223725"/>
            <a:ext cx="1752261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Z:\Teaching\sjtu\DS\2013\slides\lec13-dfs\zookeeper_logo.png">
            <a:extLst>
              <a:ext uri="{FF2B5EF4-FFF2-40B4-BE49-F238E27FC236}">
                <a16:creationId xmlns:a16="http://schemas.microsoft.com/office/drawing/2014/main" id="{F93DAF55-A59F-3943-BB52-7213A941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24371"/>
            <a:ext cx="902009" cy="12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Z:\Teaching\sjtu\DS\2013\slides\lec13-dfs\maha.png">
            <a:extLst>
              <a:ext uri="{FF2B5EF4-FFF2-40B4-BE49-F238E27FC236}">
                <a16:creationId xmlns:a16="http://schemas.microsoft.com/office/drawing/2014/main" id="{95C5B140-1260-5745-A014-426A6649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94" y="4236811"/>
            <a:ext cx="1079360" cy="10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Z:\Teaching\sjtu\DS\2013\slides\lec13-dfs\hive_logo_medium.jpg">
            <a:extLst>
              <a:ext uri="{FF2B5EF4-FFF2-40B4-BE49-F238E27FC236}">
                <a16:creationId xmlns:a16="http://schemas.microsoft.com/office/drawing/2014/main" id="{F3385075-662A-D74D-89DD-DC40DF00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23" y="3755012"/>
            <a:ext cx="1046193" cy="9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Z:\Teaching\sjtu\DS\2013\slides\lec13-dfs\pig_logo.jpg">
            <a:extLst>
              <a:ext uri="{FF2B5EF4-FFF2-40B4-BE49-F238E27FC236}">
                <a16:creationId xmlns:a16="http://schemas.microsoft.com/office/drawing/2014/main" id="{7C4AD213-9335-D244-9E5E-DFE790315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r="23838" b="20439"/>
          <a:stretch/>
        </p:blipFill>
        <p:spPr bwMode="auto">
          <a:xfrm>
            <a:off x="320139" y="3724371"/>
            <a:ext cx="1066800" cy="141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217225D-97C5-8E4B-BDFF-3F0F8DEB2BFB}"/>
              </a:ext>
            </a:extLst>
          </p:cNvPr>
          <p:cNvSpPr/>
          <p:nvPr/>
        </p:nvSpPr>
        <p:spPr>
          <a:xfrm>
            <a:off x="2438400" y="2267032"/>
            <a:ext cx="5867400" cy="95968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038" indent="-173038"/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altLang="zh-CN" sz="2000" dirty="0"/>
              <a:t> that allows for the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en-US" altLang="zh-CN" sz="2000" dirty="0"/>
              <a:t> processing of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  <a:r>
              <a:rPr lang="en-US" altLang="zh-CN" sz="2000" dirty="0"/>
              <a:t> data sets across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n-US" altLang="zh-CN" sz="2000" dirty="0"/>
              <a:t> of computers</a:t>
            </a:r>
          </a:p>
        </p:txBody>
      </p:sp>
    </p:spTree>
    <p:extLst>
      <p:ext uri="{BB962C8B-B14F-4D97-AF65-F5344CB8AC3E}">
        <p14:creationId xmlns:p14="http://schemas.microsoft.com/office/powerpoint/2010/main" val="564552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3DE3-0130-7547-A9DB-3105142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Goals &amp; Assumptions of HDFS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B5A74-69A6-C849-8C24-CB38D8E2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HDFS is an </a:t>
            </a:r>
            <a:r>
              <a:rPr kumimoji="1" lang="en-US" altLang="zh-CN" dirty="0">
                <a:solidFill>
                  <a:srgbClr val="BE384B"/>
                </a:solidFill>
              </a:rPr>
              <a:t>open source </a:t>
            </a:r>
            <a:r>
              <a:rPr kumimoji="1" lang="en-US" altLang="zh-CN" dirty="0"/>
              <a:t>(Apache) implementation </a:t>
            </a:r>
            <a:r>
              <a:rPr kumimoji="1" lang="en-US" altLang="zh-CN" dirty="0">
                <a:solidFill>
                  <a:srgbClr val="BE384B"/>
                </a:solidFill>
              </a:rPr>
              <a:t>inspired by GFS </a:t>
            </a:r>
            <a:r>
              <a:rPr kumimoji="1" lang="en-US" altLang="zh-CN" dirty="0"/>
              <a:t>design</a:t>
            </a:r>
          </a:p>
          <a:p>
            <a:r>
              <a:rPr kumimoji="1" lang="en-US" altLang="zh-CN" dirty="0"/>
              <a:t>Similar goals as GFS</a:t>
            </a:r>
          </a:p>
          <a:p>
            <a:pPr lvl="1"/>
            <a:r>
              <a:rPr kumimoji="1" lang="en-US" altLang="zh-CN" dirty="0"/>
              <a:t>Run on commodity hardware</a:t>
            </a:r>
          </a:p>
          <a:p>
            <a:pPr lvl="1"/>
            <a:r>
              <a:rPr kumimoji="1" lang="en-US" altLang="zh-CN" dirty="0"/>
              <a:t>Highly fault tolerant</a:t>
            </a:r>
          </a:p>
          <a:p>
            <a:pPr lvl="1"/>
            <a:r>
              <a:rPr kumimoji="1" lang="en-US" altLang="zh-CN" dirty="0"/>
              <a:t>High throughput &amp; large-scale deployments</a:t>
            </a:r>
          </a:p>
          <a:p>
            <a:pPr lvl="1"/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ADD53-42BF-D94B-BB13-7471B2D6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07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454A4-7BBD-6A40-A0F0-10DFF9B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38903-47EB-C144-B3DB-26255B8D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862A7-91AD-7C41-A897-9949EAE5A97F}"/>
              </a:ext>
            </a:extLst>
          </p:cNvPr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1605E1B1-C2A4-D84E-B37B-ED48D6128B91}"/>
              </a:ext>
            </a:extLst>
          </p:cNvPr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BD2C39F2-1E60-A942-BA4F-FF27B9BBA411}"/>
                </a:ext>
              </a:extLst>
            </p:cNvPr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61BF1965-A79A-1847-9D08-6F255340222A}"/>
                </a:ext>
              </a:extLst>
            </p:cNvPr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98C86594-78A2-9F4E-8B44-B12E3EAAC460}"/>
                </a:ext>
              </a:extLst>
            </p:cNvPr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31D3F529-81A4-F447-B1FE-5791ACB69C50}"/>
                </a:ext>
              </a:extLst>
            </p:cNvPr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B741CAD6-7481-7645-8083-CD2C862733B1}"/>
                </a:ext>
              </a:extLst>
            </p:cNvPr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8F3BE5A7-BBA6-4B41-8182-5DD7DF898293}"/>
                </a:ext>
              </a:extLst>
            </p:cNvPr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705DBE3-CB06-7642-B789-B65B37991D63}"/>
                </a:ext>
              </a:extLst>
            </p:cNvPr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4B1114BC-CE9B-6A43-B6EE-A2FF042622DF}"/>
                </a:ext>
              </a:extLst>
            </p:cNvPr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1D9DEF66-14B8-2E4F-9F60-EFD79B94C2F3}"/>
                </a:ext>
              </a:extLst>
            </p:cNvPr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44158941-D4B6-F447-810A-60079248E5FB}"/>
                </a:ext>
              </a:extLst>
            </p:cNvPr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7" name="Rectangle 37">
              <a:extLst>
                <a:ext uri="{FF2B5EF4-FFF2-40B4-BE49-F238E27FC236}">
                  <a16:creationId xmlns:a16="http://schemas.microsoft.com/office/drawing/2014/main" id="{9DBC90A8-94A8-F844-B78B-5602A4A7F1BE}"/>
                </a:ext>
              </a:extLst>
            </p:cNvPr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078108A3-76F5-394D-8500-40CF866447DC}"/>
                </a:ext>
              </a:extLst>
            </p:cNvPr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9" name="Rectangle 39">
              <a:extLst>
                <a:ext uri="{FF2B5EF4-FFF2-40B4-BE49-F238E27FC236}">
                  <a16:creationId xmlns:a16="http://schemas.microsoft.com/office/drawing/2014/main" id="{EAF55079-9ACC-1748-B76E-1F09975DE8A9}"/>
                </a:ext>
              </a:extLst>
            </p:cNvPr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9D8B0E72-B5F5-174D-AD18-6A23B4E45DF3}"/>
                </a:ext>
              </a:extLst>
            </p:cNvPr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9B43B419-D3F8-A646-8FFC-1B778F65A867}"/>
                </a:ext>
              </a:extLst>
            </p:cNvPr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621DB13B-AA0B-5F4C-8C0B-39C4A7EC0CD4}"/>
              </a:ext>
            </a:extLst>
          </p:cNvPr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>
              <a:extLst>
                <a:ext uri="{FF2B5EF4-FFF2-40B4-BE49-F238E27FC236}">
                  <a16:creationId xmlns:a16="http://schemas.microsoft.com/office/drawing/2014/main" id="{A9FD772F-37CC-6F4B-A0CB-1B65B3850A30}"/>
                </a:ext>
              </a:extLst>
            </p:cNvPr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644B6CEA-71B9-4549-8847-1EEDEBB66327}"/>
                </a:ext>
              </a:extLst>
            </p:cNvPr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5" name="Rectangle 45">
              <a:extLst>
                <a:ext uri="{FF2B5EF4-FFF2-40B4-BE49-F238E27FC236}">
                  <a16:creationId xmlns:a16="http://schemas.microsoft.com/office/drawing/2014/main" id="{6EE22605-E92F-B449-96ED-EB9E8A81F8E1}"/>
                </a:ext>
              </a:extLst>
            </p:cNvPr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6" name="Rectangle 46">
              <a:extLst>
                <a:ext uri="{FF2B5EF4-FFF2-40B4-BE49-F238E27FC236}">
                  <a16:creationId xmlns:a16="http://schemas.microsoft.com/office/drawing/2014/main" id="{7DC2684E-F3FC-0243-8AC7-C6AE2C2F692A}"/>
                </a:ext>
              </a:extLst>
            </p:cNvPr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359814B1-80BE-F945-B3E9-62701358E69D}"/>
                </a:ext>
              </a:extLst>
            </p:cNvPr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8" name="Rectangle 48">
              <a:extLst>
                <a:ext uri="{FF2B5EF4-FFF2-40B4-BE49-F238E27FC236}">
                  <a16:creationId xmlns:a16="http://schemas.microsoft.com/office/drawing/2014/main" id="{2FD755FF-B91C-5849-81E9-F60E1B804E7D}"/>
                </a:ext>
              </a:extLst>
            </p:cNvPr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ACF7C3D3-31F5-4548-82E4-65725DE3FF62}"/>
                </a:ext>
              </a:extLst>
            </p:cNvPr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13AC33EB-6242-A143-A311-F4B4A4AB79C8}"/>
                </a:ext>
              </a:extLst>
            </p:cNvPr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id="{E894FE55-0909-D548-8D5D-41C1A5208F44}"/>
                </a:ext>
              </a:extLst>
            </p:cNvPr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A6BFF497-7BF1-594E-A625-742592094063}"/>
                </a:ext>
              </a:extLst>
            </p:cNvPr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CE6638BC-F378-D04F-B805-C0062F6C2D51}"/>
                </a:ext>
              </a:extLst>
            </p:cNvPr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4BBE0201-8587-1242-A8D8-C0DDED34A70B}"/>
                </a:ext>
              </a:extLst>
            </p:cNvPr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0BF59E17-9981-5649-B816-16E050036008}"/>
                </a:ext>
              </a:extLst>
            </p:cNvPr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406836C-34CF-194B-A1B1-9A91BC8BB104}"/>
                </a:ext>
              </a:extLst>
            </p:cNvPr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Rectangle 57">
              <a:extLst>
                <a:ext uri="{FF2B5EF4-FFF2-40B4-BE49-F238E27FC236}">
                  <a16:creationId xmlns:a16="http://schemas.microsoft.com/office/drawing/2014/main" id="{1DB6DBFD-7A59-6643-B56C-6758A2A2EBE7}"/>
                </a:ext>
              </a:extLst>
            </p:cNvPr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38" name="Group 96">
            <a:extLst>
              <a:ext uri="{FF2B5EF4-FFF2-40B4-BE49-F238E27FC236}">
                <a16:creationId xmlns:a16="http://schemas.microsoft.com/office/drawing/2014/main" id="{B25317C8-F83A-6F49-AC52-73B9DF7DD945}"/>
              </a:ext>
            </a:extLst>
          </p:cNvPr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6D8D76CF-4517-0A4E-AE75-E61B35D19F46}"/>
                </a:ext>
              </a:extLst>
            </p:cNvPr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22A92584-17B5-A746-87FD-15AA2831E7D5}"/>
                </a:ext>
              </a:extLst>
            </p:cNvPr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Rectangle 60">
              <a:extLst>
                <a:ext uri="{FF2B5EF4-FFF2-40B4-BE49-F238E27FC236}">
                  <a16:creationId xmlns:a16="http://schemas.microsoft.com/office/drawing/2014/main" id="{52B9805A-822E-4646-874F-40931F3C9D05}"/>
                </a:ext>
              </a:extLst>
            </p:cNvPr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id="{68A72A43-9F96-9940-8FED-44FC9A29DAF4}"/>
                </a:ext>
              </a:extLst>
            </p:cNvPr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C79C90B0-8024-2149-B769-B6775CA88D37}"/>
                </a:ext>
              </a:extLst>
            </p:cNvPr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Rectangle 63">
              <a:extLst>
                <a:ext uri="{FF2B5EF4-FFF2-40B4-BE49-F238E27FC236}">
                  <a16:creationId xmlns:a16="http://schemas.microsoft.com/office/drawing/2014/main" id="{BB782EAE-1932-A744-86B0-1CF7926388B1}"/>
                </a:ext>
              </a:extLst>
            </p:cNvPr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26AB61F-6DEB-EC43-BB09-947140C39652}"/>
                </a:ext>
              </a:extLst>
            </p:cNvPr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Rectangle 65">
              <a:extLst>
                <a:ext uri="{FF2B5EF4-FFF2-40B4-BE49-F238E27FC236}">
                  <a16:creationId xmlns:a16="http://schemas.microsoft.com/office/drawing/2014/main" id="{80182AD2-2FAC-5A49-960B-2C85094B1411}"/>
                </a:ext>
              </a:extLst>
            </p:cNvPr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3D51439-49F9-3F48-92A8-88CAF35B0922}"/>
                </a:ext>
              </a:extLst>
            </p:cNvPr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6A909C5D-D7F9-FA49-9629-412B412E1FD2}"/>
                </a:ext>
              </a:extLst>
            </p:cNvPr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Rectangle 68">
              <a:extLst>
                <a:ext uri="{FF2B5EF4-FFF2-40B4-BE49-F238E27FC236}">
                  <a16:creationId xmlns:a16="http://schemas.microsoft.com/office/drawing/2014/main" id="{C21B9652-4A5E-4046-9B68-5AA7913199BF}"/>
                </a:ext>
              </a:extLst>
            </p:cNvPr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Rectangle 69">
              <a:extLst>
                <a:ext uri="{FF2B5EF4-FFF2-40B4-BE49-F238E27FC236}">
                  <a16:creationId xmlns:a16="http://schemas.microsoft.com/office/drawing/2014/main" id="{2E21D208-8C46-5841-A270-282D64C74EA0}"/>
                </a:ext>
              </a:extLst>
            </p:cNvPr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Rectangle 70">
              <a:extLst>
                <a:ext uri="{FF2B5EF4-FFF2-40B4-BE49-F238E27FC236}">
                  <a16:creationId xmlns:a16="http://schemas.microsoft.com/office/drawing/2014/main" id="{576FA654-85C2-3240-AB82-D79F91B051A4}"/>
                </a:ext>
              </a:extLst>
            </p:cNvPr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2" name="Rectangle 71">
              <a:extLst>
                <a:ext uri="{FF2B5EF4-FFF2-40B4-BE49-F238E27FC236}">
                  <a16:creationId xmlns:a16="http://schemas.microsoft.com/office/drawing/2014/main" id="{D07D5171-8A37-0449-8D04-1BEAD69500D1}"/>
                </a:ext>
              </a:extLst>
            </p:cNvPr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3" name="Rectangle 72">
              <a:extLst>
                <a:ext uri="{FF2B5EF4-FFF2-40B4-BE49-F238E27FC236}">
                  <a16:creationId xmlns:a16="http://schemas.microsoft.com/office/drawing/2014/main" id="{3EB8C4CF-49E1-1E43-9258-FCE893DF2A82}"/>
                </a:ext>
              </a:extLst>
            </p:cNvPr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4" name="Group 97">
            <a:extLst>
              <a:ext uri="{FF2B5EF4-FFF2-40B4-BE49-F238E27FC236}">
                <a16:creationId xmlns:a16="http://schemas.microsoft.com/office/drawing/2014/main" id="{9D56E0A6-C049-6442-B321-D0E7326F993F}"/>
              </a:ext>
            </a:extLst>
          </p:cNvPr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>
              <a:extLst>
                <a:ext uri="{FF2B5EF4-FFF2-40B4-BE49-F238E27FC236}">
                  <a16:creationId xmlns:a16="http://schemas.microsoft.com/office/drawing/2014/main" id="{3BF6D9D0-EB37-4448-9977-C3296D2838F9}"/>
                </a:ext>
              </a:extLst>
            </p:cNvPr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Rounded Rectangle 74">
              <a:extLst>
                <a:ext uri="{FF2B5EF4-FFF2-40B4-BE49-F238E27FC236}">
                  <a16:creationId xmlns:a16="http://schemas.microsoft.com/office/drawing/2014/main" id="{E459D19C-C687-9942-8AE1-30FC4B590D33}"/>
                </a:ext>
              </a:extLst>
            </p:cNvPr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checkpoint</a:t>
              </a:r>
              <a:b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image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7" name="Rounded Rectangle 75">
              <a:extLst>
                <a:ext uri="{FF2B5EF4-FFF2-40B4-BE49-F238E27FC236}">
                  <a16:creationId xmlns:a16="http://schemas.microsoft.com/office/drawing/2014/main" id="{1D590E66-63A0-B845-8368-1269F96D1578}"/>
                </a:ext>
              </a:extLst>
            </p:cNvPr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operation</a:t>
              </a:r>
              <a:b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log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Rounded Rectangle 76">
              <a:extLst>
                <a:ext uri="{FF2B5EF4-FFF2-40B4-BE49-F238E27FC236}">
                  <a16:creationId xmlns:a16="http://schemas.microsoft.com/office/drawing/2014/main" id="{2A989DAB-393F-3444-9418-66A299967688}"/>
                </a:ext>
              </a:extLst>
            </p:cNvPr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In-memory FS metadata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9" name="Group 12">
            <a:extLst>
              <a:ext uri="{FF2B5EF4-FFF2-40B4-BE49-F238E27FC236}">
                <a16:creationId xmlns:a16="http://schemas.microsoft.com/office/drawing/2014/main" id="{35E58B34-A430-0745-9654-57CFDEE221C6}"/>
              </a:ext>
            </a:extLst>
          </p:cNvPr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id="{E0D399B3-5D6E-514B-AF34-8FFAB05EFBDA}"/>
                </a:ext>
              </a:extLst>
            </p:cNvPr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7F28001A-9227-BD44-BE50-86C8160CD9F9}"/>
                </a:ext>
              </a:extLst>
            </p:cNvPr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>
                <a:extLst>
                  <a:ext uri="{FF2B5EF4-FFF2-40B4-BE49-F238E27FC236}">
                    <a16:creationId xmlns:a16="http://schemas.microsoft.com/office/drawing/2014/main" id="{A7A44199-44C5-464F-82BE-8F3BB4626AFE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3" name="Rectangle 78">
                <a:extLst>
                  <a:ext uri="{FF2B5EF4-FFF2-40B4-BE49-F238E27FC236}">
                    <a16:creationId xmlns:a16="http://schemas.microsoft.com/office/drawing/2014/main" id="{45174D2D-E37D-5A4E-85EC-32B9D79609AC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4" name="Rectangle 79">
                <a:extLst>
                  <a:ext uri="{FF2B5EF4-FFF2-40B4-BE49-F238E27FC236}">
                    <a16:creationId xmlns:a16="http://schemas.microsoft.com/office/drawing/2014/main" id="{8ECF597B-AAF8-BA41-A753-44157EB262D7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5" name="Rectangle 80">
                <a:extLst>
                  <a:ext uri="{FF2B5EF4-FFF2-40B4-BE49-F238E27FC236}">
                    <a16:creationId xmlns:a16="http://schemas.microsoft.com/office/drawing/2014/main" id="{40B9365E-89A9-E14B-A5DE-0470D34A6891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6" name="Rectangle 81">
                <a:extLst>
                  <a:ext uri="{FF2B5EF4-FFF2-40B4-BE49-F238E27FC236}">
                    <a16:creationId xmlns:a16="http://schemas.microsoft.com/office/drawing/2014/main" id="{BAF75DE7-B320-E84C-B8F5-F9F39BB9EE12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67" name="Group 15">
            <a:extLst>
              <a:ext uri="{FF2B5EF4-FFF2-40B4-BE49-F238E27FC236}">
                <a16:creationId xmlns:a16="http://schemas.microsoft.com/office/drawing/2014/main" id="{AB8B54FF-7834-9D4E-85F0-5577CDF35096}"/>
              </a:ext>
            </a:extLst>
          </p:cNvPr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>
              <a:extLst>
                <a:ext uri="{FF2B5EF4-FFF2-40B4-BE49-F238E27FC236}">
                  <a16:creationId xmlns:a16="http://schemas.microsoft.com/office/drawing/2014/main" id="{52AB73CB-FB45-A542-84E3-E046AF316FDD}"/>
                </a:ext>
              </a:extLst>
            </p:cNvPr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9" name="Group 83">
              <a:extLst>
                <a:ext uri="{FF2B5EF4-FFF2-40B4-BE49-F238E27FC236}">
                  <a16:creationId xmlns:a16="http://schemas.microsoft.com/office/drawing/2014/main" id="{1F07D8CF-DCD9-8F43-8EB3-2027C5EC5938}"/>
                </a:ext>
              </a:extLst>
            </p:cNvPr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5C523C2-1041-0545-9138-7678172E81EB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1" name="Rectangle 85">
                <a:extLst>
                  <a:ext uri="{FF2B5EF4-FFF2-40B4-BE49-F238E27FC236}">
                    <a16:creationId xmlns:a16="http://schemas.microsoft.com/office/drawing/2014/main" id="{F78FCD1F-7954-424E-BADC-4AD8D41AE7ED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2" name="Rectangle 86">
                <a:extLst>
                  <a:ext uri="{FF2B5EF4-FFF2-40B4-BE49-F238E27FC236}">
                    <a16:creationId xmlns:a16="http://schemas.microsoft.com/office/drawing/2014/main" id="{72BDD02A-8AE0-6C4C-933C-6EA9C5A13BC2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3" name="Rectangle 87">
                <a:extLst>
                  <a:ext uri="{FF2B5EF4-FFF2-40B4-BE49-F238E27FC236}">
                    <a16:creationId xmlns:a16="http://schemas.microsoft.com/office/drawing/2014/main" id="{827FAEF5-DE95-2E41-BE47-ACE953D33321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4" name="Rectangle 88">
                <a:extLst>
                  <a:ext uri="{FF2B5EF4-FFF2-40B4-BE49-F238E27FC236}">
                    <a16:creationId xmlns:a16="http://schemas.microsoft.com/office/drawing/2014/main" id="{29C10308-6C7E-F84F-8D9D-92E3C4DEA2E2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id="{3B1E0FC0-FCDD-8D4F-87A1-266172497DA6}"/>
              </a:ext>
            </a:extLst>
          </p:cNvPr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>
              <a:extLst>
                <a:ext uri="{FF2B5EF4-FFF2-40B4-BE49-F238E27FC236}">
                  <a16:creationId xmlns:a16="http://schemas.microsoft.com/office/drawing/2014/main" id="{3416E335-6D6D-A84A-947A-1D0A8AEF3937}"/>
                </a:ext>
              </a:extLst>
            </p:cNvPr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7" name="Group 90">
              <a:extLst>
                <a:ext uri="{FF2B5EF4-FFF2-40B4-BE49-F238E27FC236}">
                  <a16:creationId xmlns:a16="http://schemas.microsoft.com/office/drawing/2014/main" id="{9CEF3059-7426-A84F-884F-0CECFC54FF6B}"/>
                </a:ext>
              </a:extLst>
            </p:cNvPr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>
                <a:extLst>
                  <a:ext uri="{FF2B5EF4-FFF2-40B4-BE49-F238E27FC236}">
                    <a16:creationId xmlns:a16="http://schemas.microsoft.com/office/drawing/2014/main" id="{C1BDC6B3-E257-5E4D-9460-C7FF9C48146A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9" name="Rectangle 92">
                <a:extLst>
                  <a:ext uri="{FF2B5EF4-FFF2-40B4-BE49-F238E27FC236}">
                    <a16:creationId xmlns:a16="http://schemas.microsoft.com/office/drawing/2014/main" id="{ABAE3D41-2655-0940-82F3-C373B1DB5650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0" name="Rectangle 93">
                <a:extLst>
                  <a:ext uri="{FF2B5EF4-FFF2-40B4-BE49-F238E27FC236}">
                    <a16:creationId xmlns:a16="http://schemas.microsoft.com/office/drawing/2014/main" id="{B26C90D5-897C-FA4E-9218-EE840B0CAD48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1" name="Rectangle 94">
                <a:extLst>
                  <a:ext uri="{FF2B5EF4-FFF2-40B4-BE49-F238E27FC236}">
                    <a16:creationId xmlns:a16="http://schemas.microsoft.com/office/drawing/2014/main" id="{370C7A70-56A9-1247-9AF5-2DD23CCE0D7E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39F5607C-1BAB-7E46-B719-813227C12AF3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sp>
        <p:nvSpPr>
          <p:cNvPr id="83" name="Freeform 104">
            <a:extLst>
              <a:ext uri="{FF2B5EF4-FFF2-40B4-BE49-F238E27FC236}">
                <a16:creationId xmlns:a16="http://schemas.microsoft.com/office/drawing/2014/main" id="{831D7709-543D-CE48-AF53-69F956C45E67}"/>
              </a:ext>
            </a:extLst>
          </p:cNvPr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4" name="Freeform 105">
            <a:extLst>
              <a:ext uri="{FF2B5EF4-FFF2-40B4-BE49-F238E27FC236}">
                <a16:creationId xmlns:a16="http://schemas.microsoft.com/office/drawing/2014/main" id="{7F08CDD5-7BE5-E348-8936-8FE23CC8C1CA}"/>
              </a:ext>
            </a:extLst>
          </p:cNvPr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5" name="Freeform 106">
            <a:extLst>
              <a:ext uri="{FF2B5EF4-FFF2-40B4-BE49-F238E27FC236}">
                <a16:creationId xmlns:a16="http://schemas.microsoft.com/office/drawing/2014/main" id="{E77A1FA1-6E90-6B47-9A52-7FA89E11B493}"/>
              </a:ext>
            </a:extLst>
          </p:cNvPr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6" name="Rounded Rectangle 107">
            <a:extLst>
              <a:ext uri="{FF2B5EF4-FFF2-40B4-BE49-F238E27FC236}">
                <a16:creationId xmlns:a16="http://schemas.microsoft.com/office/drawing/2014/main" id="{E4FD810F-2FBF-E14A-83BD-857C81854E04}"/>
              </a:ext>
            </a:extLst>
          </p:cNvPr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87" name="Straight Arrow Connector 109">
            <a:extLst>
              <a:ext uri="{FF2B5EF4-FFF2-40B4-BE49-F238E27FC236}">
                <a16:creationId xmlns:a16="http://schemas.microsoft.com/office/drawing/2014/main" id="{7180E3AE-85A4-164A-B9F8-FD1AC12963ED}"/>
              </a:ext>
            </a:extLst>
          </p:cNvPr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>
            <a:extLst>
              <a:ext uri="{FF2B5EF4-FFF2-40B4-BE49-F238E27FC236}">
                <a16:creationId xmlns:a16="http://schemas.microsoft.com/office/drawing/2014/main" id="{29FF6392-B7AD-7940-8AE0-6B81C6B74612}"/>
              </a:ext>
            </a:extLst>
          </p:cNvPr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>
            <a:extLst>
              <a:ext uri="{FF2B5EF4-FFF2-40B4-BE49-F238E27FC236}">
                <a16:creationId xmlns:a16="http://schemas.microsoft.com/office/drawing/2014/main" id="{97B801ED-06DA-D54F-A956-624483B2E9A1}"/>
              </a:ext>
            </a:extLst>
          </p:cNvPr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>
            <a:extLst>
              <a:ext uri="{FF2B5EF4-FFF2-40B4-BE49-F238E27FC236}">
                <a16:creationId xmlns:a16="http://schemas.microsoft.com/office/drawing/2014/main" id="{234926C0-B479-2B41-9076-F91A29411E78}"/>
              </a:ext>
            </a:extLst>
          </p:cNvPr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Rectangle 117">
            <a:extLst>
              <a:ext uri="{FF2B5EF4-FFF2-40B4-BE49-F238E27FC236}">
                <a16:creationId xmlns:a16="http://schemas.microsoft.com/office/drawing/2014/main" id="{46EBDC58-31AA-A740-9C97-DCF891A89742}"/>
              </a:ext>
            </a:extLst>
          </p:cNvPr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Rectangle 118">
            <a:extLst>
              <a:ext uri="{FF2B5EF4-FFF2-40B4-BE49-F238E27FC236}">
                <a16:creationId xmlns:a16="http://schemas.microsoft.com/office/drawing/2014/main" id="{8D793484-D8B9-314D-81C1-2B03F64BD2CB}"/>
              </a:ext>
            </a:extLst>
          </p:cNvPr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chunkserver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ectangle 122">
            <a:extLst>
              <a:ext uri="{FF2B5EF4-FFF2-40B4-BE49-F238E27FC236}">
                <a16:creationId xmlns:a16="http://schemas.microsoft.com/office/drawing/2014/main" id="{2BE612C2-645E-1946-B156-522F98441694}"/>
              </a:ext>
            </a:extLst>
          </p:cNvPr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File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chunks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125">
            <a:extLst>
              <a:ext uri="{FF2B5EF4-FFF2-40B4-BE49-F238E27FC236}">
                <a16:creationId xmlns:a16="http://schemas.microsoft.com/office/drawing/2014/main" id="{0EF180F1-8035-7F46-A2CD-8558DFC81968}"/>
              </a:ext>
            </a:extLst>
          </p:cNvPr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replicated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for fault-tolerance</a:t>
            </a:r>
          </a:p>
        </p:txBody>
      </p:sp>
      <p:sp>
        <p:nvSpPr>
          <p:cNvPr id="95" name="Right Brace 127">
            <a:extLst>
              <a:ext uri="{FF2B5EF4-FFF2-40B4-BE49-F238E27FC236}">
                <a16:creationId xmlns:a16="http://schemas.microsoft.com/office/drawing/2014/main" id="{76350B60-0108-5445-A294-185DC9DD83DC}"/>
              </a:ext>
            </a:extLst>
          </p:cNvPr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5591BDA2-56C6-7547-9CE7-EDCE4355A5A2}"/>
              </a:ext>
            </a:extLst>
          </p:cNvPr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Chunks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chunkservers</a:t>
            </a:r>
          </a:p>
        </p:txBody>
      </p:sp>
      <p:sp>
        <p:nvSpPr>
          <p:cNvPr id="97" name="Rectangle 129">
            <a:extLst>
              <a:ext uri="{FF2B5EF4-FFF2-40B4-BE49-F238E27FC236}">
                <a16:creationId xmlns:a16="http://schemas.microsoft.com/office/drawing/2014/main" id="{9BB5B6C3-CFB7-E845-863D-D7F8C24BA179}"/>
              </a:ext>
            </a:extLst>
          </p:cNvPr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master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manages </a:t>
            </a:r>
            <a:br>
              <a:rPr lang="en-US" altLang="zh-CN" dirty="0"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ea typeface="Verdana" pitchFamily="34" charset="0"/>
                <a:cs typeface="Verdana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metadata</a:t>
            </a:r>
          </a:p>
        </p:txBody>
      </p:sp>
      <p:sp>
        <p:nvSpPr>
          <p:cNvPr id="98" name="Rectangle 130">
            <a:extLst>
              <a:ext uri="{FF2B5EF4-FFF2-40B4-BE49-F238E27FC236}">
                <a16:creationId xmlns:a16="http://schemas.microsoft.com/office/drawing/2014/main" id="{472F8D18-9FA9-9846-AE34-80EAAD51E23D}"/>
              </a:ext>
            </a:extLst>
          </p:cNvPr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master</a:t>
            </a:r>
            <a:endParaRPr lang="zh-CN" altLang="en-US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426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0DA09-5FD6-AC4A-B1CC-D89AF39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9AF50-8EA5-7A4B-BF88-3127E01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62F4C-F215-CE48-A8AE-6E43EFBB8612}"/>
              </a:ext>
            </a:extLst>
          </p:cNvPr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C4CDADBD-F2A1-EB40-9C3E-33457D0A5749}"/>
              </a:ext>
            </a:extLst>
          </p:cNvPr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A8E0669A-E7FC-2748-BEEC-FDAE3BC6FB22}"/>
                </a:ext>
              </a:extLst>
            </p:cNvPr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F6409610-5EF9-CF4B-8571-1CB5538DA655}"/>
                </a:ext>
              </a:extLst>
            </p:cNvPr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566D4AAE-312D-1349-A04D-45731D7BB56F}"/>
                </a:ext>
              </a:extLst>
            </p:cNvPr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3892B25C-949E-7D4F-818E-C3708620AA25}"/>
                </a:ext>
              </a:extLst>
            </p:cNvPr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251EA8BC-1459-F04F-87EB-C341AB1A5D8F}"/>
                </a:ext>
              </a:extLst>
            </p:cNvPr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23D4CB81-6776-9543-A7B5-D8F63F6F88F3}"/>
                </a:ext>
              </a:extLst>
            </p:cNvPr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A07D026-19B3-4A4C-B687-4B29B974CE28}"/>
                </a:ext>
              </a:extLst>
            </p:cNvPr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D762BD37-24D5-3548-B150-D94288AACA54}"/>
                </a:ext>
              </a:extLst>
            </p:cNvPr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A0027B8C-2FB9-CA4E-8E25-13DC8D989929}"/>
                </a:ext>
              </a:extLst>
            </p:cNvPr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40CB037C-0A6A-AD43-A79C-6FA4A965B894}"/>
                </a:ext>
              </a:extLst>
            </p:cNvPr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7" name="Rectangle 37">
              <a:extLst>
                <a:ext uri="{FF2B5EF4-FFF2-40B4-BE49-F238E27FC236}">
                  <a16:creationId xmlns:a16="http://schemas.microsoft.com/office/drawing/2014/main" id="{DE14B92B-EAF9-674E-8FDC-5766F7975F35}"/>
                </a:ext>
              </a:extLst>
            </p:cNvPr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5B23803F-8136-EF49-A405-4B811176BDF4}"/>
                </a:ext>
              </a:extLst>
            </p:cNvPr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9" name="Rectangle 39">
              <a:extLst>
                <a:ext uri="{FF2B5EF4-FFF2-40B4-BE49-F238E27FC236}">
                  <a16:creationId xmlns:a16="http://schemas.microsoft.com/office/drawing/2014/main" id="{D696C97A-663B-6F41-9435-56B94597CBBA}"/>
                </a:ext>
              </a:extLst>
            </p:cNvPr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0" name="Rectangle 40">
              <a:extLst>
                <a:ext uri="{FF2B5EF4-FFF2-40B4-BE49-F238E27FC236}">
                  <a16:creationId xmlns:a16="http://schemas.microsoft.com/office/drawing/2014/main" id="{72FFA50D-7A70-E447-B7BA-B389294E5B85}"/>
                </a:ext>
              </a:extLst>
            </p:cNvPr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6E74AF6B-65F1-154F-8830-96B40A5D3A67}"/>
                </a:ext>
              </a:extLst>
            </p:cNvPr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8442BCB9-D237-4549-9955-1FBEE0C636B0}"/>
              </a:ext>
            </a:extLst>
          </p:cNvPr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>
              <a:extLst>
                <a:ext uri="{FF2B5EF4-FFF2-40B4-BE49-F238E27FC236}">
                  <a16:creationId xmlns:a16="http://schemas.microsoft.com/office/drawing/2014/main" id="{E6571B2E-DD69-FE4F-A517-D3EC45E954E1}"/>
                </a:ext>
              </a:extLst>
            </p:cNvPr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8ACE55EF-E3E1-B34C-8C1C-21617DF4759C}"/>
                </a:ext>
              </a:extLst>
            </p:cNvPr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5" name="Rectangle 45">
              <a:extLst>
                <a:ext uri="{FF2B5EF4-FFF2-40B4-BE49-F238E27FC236}">
                  <a16:creationId xmlns:a16="http://schemas.microsoft.com/office/drawing/2014/main" id="{09B8F899-006E-2F49-B538-6552528428D1}"/>
                </a:ext>
              </a:extLst>
            </p:cNvPr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6" name="Rectangle 46">
              <a:extLst>
                <a:ext uri="{FF2B5EF4-FFF2-40B4-BE49-F238E27FC236}">
                  <a16:creationId xmlns:a16="http://schemas.microsoft.com/office/drawing/2014/main" id="{D7C7D9FA-B6C1-324B-BBA9-A76DE4709A0A}"/>
                </a:ext>
              </a:extLst>
            </p:cNvPr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91E4109B-FBEF-0F42-A72C-143A451216DA}"/>
                </a:ext>
              </a:extLst>
            </p:cNvPr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8" name="Rectangle 48">
              <a:extLst>
                <a:ext uri="{FF2B5EF4-FFF2-40B4-BE49-F238E27FC236}">
                  <a16:creationId xmlns:a16="http://schemas.microsoft.com/office/drawing/2014/main" id="{D4DC9434-E013-2B49-8EDE-2BE7A0BA3294}"/>
                </a:ext>
              </a:extLst>
            </p:cNvPr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853C18DA-15D6-F64D-BBD8-10D1FF3E990B}"/>
                </a:ext>
              </a:extLst>
            </p:cNvPr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90BC6DC0-C6D9-3246-B454-583A3A3052C7}"/>
                </a:ext>
              </a:extLst>
            </p:cNvPr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id="{05160CE3-79CB-904A-B665-77B55D127FD6}"/>
                </a:ext>
              </a:extLst>
            </p:cNvPr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72449A9D-7FCF-BB4F-B96F-EEBD561C51DB}"/>
                </a:ext>
              </a:extLst>
            </p:cNvPr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4AC90DC5-674A-4949-A3AE-FED9952E5393}"/>
                </a:ext>
              </a:extLst>
            </p:cNvPr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6BEFB38A-4C56-264B-9ED9-3F370C16FBBA}"/>
                </a:ext>
              </a:extLst>
            </p:cNvPr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Rectangle 55">
              <a:extLst>
                <a:ext uri="{FF2B5EF4-FFF2-40B4-BE49-F238E27FC236}">
                  <a16:creationId xmlns:a16="http://schemas.microsoft.com/office/drawing/2014/main" id="{22EF02CA-900A-B84C-B70B-7D20EF2D2189}"/>
                </a:ext>
              </a:extLst>
            </p:cNvPr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B1DE7CC4-3717-254D-A2B2-97C38B60A455}"/>
                </a:ext>
              </a:extLst>
            </p:cNvPr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Rectangle 57">
              <a:extLst>
                <a:ext uri="{FF2B5EF4-FFF2-40B4-BE49-F238E27FC236}">
                  <a16:creationId xmlns:a16="http://schemas.microsoft.com/office/drawing/2014/main" id="{69B24CD4-FC6F-C244-AC5F-A09E828E7336}"/>
                </a:ext>
              </a:extLst>
            </p:cNvPr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38" name="Group 96">
            <a:extLst>
              <a:ext uri="{FF2B5EF4-FFF2-40B4-BE49-F238E27FC236}">
                <a16:creationId xmlns:a16="http://schemas.microsoft.com/office/drawing/2014/main" id="{97143943-B2C9-1842-AF85-CA1A74B53415}"/>
              </a:ext>
            </a:extLst>
          </p:cNvPr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>
              <a:extLst>
                <a:ext uri="{FF2B5EF4-FFF2-40B4-BE49-F238E27FC236}">
                  <a16:creationId xmlns:a16="http://schemas.microsoft.com/office/drawing/2014/main" id="{3A3ECA0D-4D28-7F45-9DC7-695A21EC8161}"/>
                </a:ext>
              </a:extLst>
            </p:cNvPr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F252379-4BBF-494B-BE9C-7E8C9D7BC289}"/>
                </a:ext>
              </a:extLst>
            </p:cNvPr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Rectangle 60">
              <a:extLst>
                <a:ext uri="{FF2B5EF4-FFF2-40B4-BE49-F238E27FC236}">
                  <a16:creationId xmlns:a16="http://schemas.microsoft.com/office/drawing/2014/main" id="{42BBC4B4-9A29-8049-8C37-F5FB1C7BB638}"/>
                </a:ext>
              </a:extLst>
            </p:cNvPr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id="{BA1ACA7E-E435-524A-9DBB-5436CC85F0C5}"/>
                </a:ext>
              </a:extLst>
            </p:cNvPr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38B66738-002E-ED4C-B31F-F80B7B28934D}"/>
                </a:ext>
              </a:extLst>
            </p:cNvPr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Rectangle 63">
              <a:extLst>
                <a:ext uri="{FF2B5EF4-FFF2-40B4-BE49-F238E27FC236}">
                  <a16:creationId xmlns:a16="http://schemas.microsoft.com/office/drawing/2014/main" id="{07EAD448-8AF0-B149-8A95-B8FDA8EDFAF8}"/>
                </a:ext>
              </a:extLst>
            </p:cNvPr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050C74F-EDDD-7C44-AB7D-CF7BEF19793F}"/>
                </a:ext>
              </a:extLst>
            </p:cNvPr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Rectangle 65">
              <a:extLst>
                <a:ext uri="{FF2B5EF4-FFF2-40B4-BE49-F238E27FC236}">
                  <a16:creationId xmlns:a16="http://schemas.microsoft.com/office/drawing/2014/main" id="{6F85576C-4676-BE41-BB12-C06AEE65B486}"/>
                </a:ext>
              </a:extLst>
            </p:cNvPr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3D0BF66-3DBB-8E44-913F-EE3DB319360B}"/>
                </a:ext>
              </a:extLst>
            </p:cNvPr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3AA890AD-0BC1-3043-A752-D372E35A336E}"/>
                </a:ext>
              </a:extLst>
            </p:cNvPr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Rectangle 68">
              <a:extLst>
                <a:ext uri="{FF2B5EF4-FFF2-40B4-BE49-F238E27FC236}">
                  <a16:creationId xmlns:a16="http://schemas.microsoft.com/office/drawing/2014/main" id="{FA851511-CA27-824B-B4AC-BAF960A3590A}"/>
                </a:ext>
              </a:extLst>
            </p:cNvPr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Rectangle 69">
              <a:extLst>
                <a:ext uri="{FF2B5EF4-FFF2-40B4-BE49-F238E27FC236}">
                  <a16:creationId xmlns:a16="http://schemas.microsoft.com/office/drawing/2014/main" id="{8301CE91-A078-8B49-A70D-DD10FF5D7BD5}"/>
                </a:ext>
              </a:extLst>
            </p:cNvPr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Rectangle 70">
              <a:extLst>
                <a:ext uri="{FF2B5EF4-FFF2-40B4-BE49-F238E27FC236}">
                  <a16:creationId xmlns:a16="http://schemas.microsoft.com/office/drawing/2014/main" id="{A2F52680-8B4E-C54B-8B99-41F6972487ED}"/>
                </a:ext>
              </a:extLst>
            </p:cNvPr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2" name="Rectangle 71">
              <a:extLst>
                <a:ext uri="{FF2B5EF4-FFF2-40B4-BE49-F238E27FC236}">
                  <a16:creationId xmlns:a16="http://schemas.microsoft.com/office/drawing/2014/main" id="{C18492D9-C71A-0D4A-A8F6-7CAF9593E754}"/>
                </a:ext>
              </a:extLst>
            </p:cNvPr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3" name="Rectangle 72">
              <a:extLst>
                <a:ext uri="{FF2B5EF4-FFF2-40B4-BE49-F238E27FC236}">
                  <a16:creationId xmlns:a16="http://schemas.microsoft.com/office/drawing/2014/main" id="{019075D1-F6E6-474A-9124-0D29C6CDEEAF}"/>
                </a:ext>
              </a:extLst>
            </p:cNvPr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4" name="Group 97">
            <a:extLst>
              <a:ext uri="{FF2B5EF4-FFF2-40B4-BE49-F238E27FC236}">
                <a16:creationId xmlns:a16="http://schemas.microsoft.com/office/drawing/2014/main" id="{1926F08E-45CF-2B47-A4AF-D6A3F2A70D3E}"/>
              </a:ext>
            </a:extLst>
          </p:cNvPr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>
              <a:extLst>
                <a:ext uri="{FF2B5EF4-FFF2-40B4-BE49-F238E27FC236}">
                  <a16:creationId xmlns:a16="http://schemas.microsoft.com/office/drawing/2014/main" id="{6642DB00-35D5-D045-AC68-9AF96A0B5383}"/>
                </a:ext>
              </a:extLst>
            </p:cNvPr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Rounded Rectangle 74">
              <a:extLst>
                <a:ext uri="{FF2B5EF4-FFF2-40B4-BE49-F238E27FC236}">
                  <a16:creationId xmlns:a16="http://schemas.microsoft.com/office/drawing/2014/main" id="{ED557C2B-5969-A041-B7C6-8B78DC5C777A}"/>
                </a:ext>
              </a:extLst>
            </p:cNvPr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FSImage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7" name="Rounded Rectangle 75">
              <a:extLst>
                <a:ext uri="{FF2B5EF4-FFF2-40B4-BE49-F238E27FC236}">
                  <a16:creationId xmlns:a16="http://schemas.microsoft.com/office/drawing/2014/main" id="{C6F2F07A-4B1F-6E4D-8ACF-D346F6537CE8}"/>
                </a:ext>
              </a:extLst>
            </p:cNvPr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7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EditLog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Rounded Rectangle 76">
              <a:extLst>
                <a:ext uri="{FF2B5EF4-FFF2-40B4-BE49-F238E27FC236}">
                  <a16:creationId xmlns:a16="http://schemas.microsoft.com/office/drawing/2014/main" id="{8FAA5DAA-3160-3D40-A2D1-05F1D03DD8EC}"/>
                </a:ext>
              </a:extLst>
            </p:cNvPr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In-memory FS metadata</a:t>
              </a:r>
              <a:endParaRPr lang="zh-CN" altLang="en-US" sz="1667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9" name="Group 12">
            <a:extLst>
              <a:ext uri="{FF2B5EF4-FFF2-40B4-BE49-F238E27FC236}">
                <a16:creationId xmlns:a16="http://schemas.microsoft.com/office/drawing/2014/main" id="{EB1A901C-2445-2A45-A8FA-3AFE570D79F4}"/>
              </a:ext>
            </a:extLst>
          </p:cNvPr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id="{6987AC9B-4131-174E-B66F-6C8CA374262B}"/>
                </a:ext>
              </a:extLst>
            </p:cNvPr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3FA15FE6-B0B3-4349-9BCF-E2A442C7FA94}"/>
                </a:ext>
              </a:extLst>
            </p:cNvPr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>
                <a:extLst>
                  <a:ext uri="{FF2B5EF4-FFF2-40B4-BE49-F238E27FC236}">
                    <a16:creationId xmlns:a16="http://schemas.microsoft.com/office/drawing/2014/main" id="{071A2B02-2769-A447-863B-D4B03F66D7FD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3" name="Rectangle 78">
                <a:extLst>
                  <a:ext uri="{FF2B5EF4-FFF2-40B4-BE49-F238E27FC236}">
                    <a16:creationId xmlns:a16="http://schemas.microsoft.com/office/drawing/2014/main" id="{205B83C9-EC04-4B44-9FFA-B86E68BF0A3D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4" name="Rectangle 79">
                <a:extLst>
                  <a:ext uri="{FF2B5EF4-FFF2-40B4-BE49-F238E27FC236}">
                    <a16:creationId xmlns:a16="http://schemas.microsoft.com/office/drawing/2014/main" id="{A3654D77-7FCB-5045-B0C6-F7A62F8A2DEA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5" name="Rectangle 80">
                <a:extLst>
                  <a:ext uri="{FF2B5EF4-FFF2-40B4-BE49-F238E27FC236}">
                    <a16:creationId xmlns:a16="http://schemas.microsoft.com/office/drawing/2014/main" id="{A4C6BAF8-372E-2A4E-AEDA-561A41C24D26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66" name="Rectangle 81">
                <a:extLst>
                  <a:ext uri="{FF2B5EF4-FFF2-40B4-BE49-F238E27FC236}">
                    <a16:creationId xmlns:a16="http://schemas.microsoft.com/office/drawing/2014/main" id="{A8C00488-A3BE-AA49-A8F0-F66B45EC162C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67" name="Group 15">
            <a:extLst>
              <a:ext uri="{FF2B5EF4-FFF2-40B4-BE49-F238E27FC236}">
                <a16:creationId xmlns:a16="http://schemas.microsoft.com/office/drawing/2014/main" id="{0000AC34-2C6F-DF41-AC3D-52FC3BB9143F}"/>
              </a:ext>
            </a:extLst>
          </p:cNvPr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>
              <a:extLst>
                <a:ext uri="{FF2B5EF4-FFF2-40B4-BE49-F238E27FC236}">
                  <a16:creationId xmlns:a16="http://schemas.microsoft.com/office/drawing/2014/main" id="{D27C8133-B9F4-F541-A3BC-806570C63C2F}"/>
                </a:ext>
              </a:extLst>
            </p:cNvPr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9" name="Group 83">
              <a:extLst>
                <a:ext uri="{FF2B5EF4-FFF2-40B4-BE49-F238E27FC236}">
                  <a16:creationId xmlns:a16="http://schemas.microsoft.com/office/drawing/2014/main" id="{8D8E9F23-8DFD-4643-8438-1FB6D86EB43C}"/>
                </a:ext>
              </a:extLst>
            </p:cNvPr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F64FB759-EE87-FA4F-ABB7-EE34E5C47BA9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1" name="Rectangle 85">
                <a:extLst>
                  <a:ext uri="{FF2B5EF4-FFF2-40B4-BE49-F238E27FC236}">
                    <a16:creationId xmlns:a16="http://schemas.microsoft.com/office/drawing/2014/main" id="{72DF301B-3607-3F4E-819D-646E628A9455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2" name="Rectangle 86">
                <a:extLst>
                  <a:ext uri="{FF2B5EF4-FFF2-40B4-BE49-F238E27FC236}">
                    <a16:creationId xmlns:a16="http://schemas.microsoft.com/office/drawing/2014/main" id="{03294624-14DC-A145-ACB5-28F2CE0F0350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3" name="Rectangle 87">
                <a:extLst>
                  <a:ext uri="{FF2B5EF4-FFF2-40B4-BE49-F238E27FC236}">
                    <a16:creationId xmlns:a16="http://schemas.microsoft.com/office/drawing/2014/main" id="{E77D90CD-FEDE-184D-81D8-D50E4D1FBA46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4" name="Rectangle 88">
                <a:extLst>
                  <a:ext uri="{FF2B5EF4-FFF2-40B4-BE49-F238E27FC236}">
                    <a16:creationId xmlns:a16="http://schemas.microsoft.com/office/drawing/2014/main" id="{FED7A254-C60B-3440-BDF1-DB6E02CF68EC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id="{71333F3A-52AE-1A48-BB57-5E2F311C51A2}"/>
              </a:ext>
            </a:extLst>
          </p:cNvPr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>
              <a:extLst>
                <a:ext uri="{FF2B5EF4-FFF2-40B4-BE49-F238E27FC236}">
                  <a16:creationId xmlns:a16="http://schemas.microsoft.com/office/drawing/2014/main" id="{66FE8008-528D-984A-BFB5-8BD3777E15C9}"/>
                </a:ext>
              </a:extLst>
            </p:cNvPr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7" name="Group 90">
              <a:extLst>
                <a:ext uri="{FF2B5EF4-FFF2-40B4-BE49-F238E27FC236}">
                  <a16:creationId xmlns:a16="http://schemas.microsoft.com/office/drawing/2014/main" id="{82747FE1-D1A4-F649-B8A2-BBCCC4E12C78}"/>
                </a:ext>
              </a:extLst>
            </p:cNvPr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>
                <a:extLst>
                  <a:ext uri="{FF2B5EF4-FFF2-40B4-BE49-F238E27FC236}">
                    <a16:creationId xmlns:a16="http://schemas.microsoft.com/office/drawing/2014/main" id="{2BC6D357-31C1-7940-98E4-C43B986DA9A7}"/>
                  </a:ext>
                </a:extLst>
              </p:cNvPr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79" name="Rectangle 92">
                <a:extLst>
                  <a:ext uri="{FF2B5EF4-FFF2-40B4-BE49-F238E27FC236}">
                    <a16:creationId xmlns:a16="http://schemas.microsoft.com/office/drawing/2014/main" id="{03D091B2-575F-9E4C-AE78-58E46F569189}"/>
                  </a:ext>
                </a:extLst>
              </p:cNvPr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0" name="Rectangle 93">
                <a:extLst>
                  <a:ext uri="{FF2B5EF4-FFF2-40B4-BE49-F238E27FC236}">
                    <a16:creationId xmlns:a16="http://schemas.microsoft.com/office/drawing/2014/main" id="{928B0BF3-0702-704D-912E-257E751A7166}"/>
                  </a:ext>
                </a:extLst>
              </p:cNvPr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1" name="Rectangle 94">
                <a:extLst>
                  <a:ext uri="{FF2B5EF4-FFF2-40B4-BE49-F238E27FC236}">
                    <a16:creationId xmlns:a16="http://schemas.microsoft.com/office/drawing/2014/main" id="{9251E691-2D9B-9B4B-B5CF-1E3EBD708D62}"/>
                  </a:ext>
                </a:extLst>
              </p:cNvPr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05C1DE86-ABE0-3C46-84A0-B1B8FBEBD5D0}"/>
                  </a:ext>
                </a:extLst>
              </p:cNvPr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</p:grpSp>
      <p:sp>
        <p:nvSpPr>
          <p:cNvPr id="83" name="Freeform 104">
            <a:extLst>
              <a:ext uri="{FF2B5EF4-FFF2-40B4-BE49-F238E27FC236}">
                <a16:creationId xmlns:a16="http://schemas.microsoft.com/office/drawing/2014/main" id="{9BA1ADA5-1C6D-D540-B84C-CB5DA3F512B1}"/>
              </a:ext>
            </a:extLst>
          </p:cNvPr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4" name="Freeform 105">
            <a:extLst>
              <a:ext uri="{FF2B5EF4-FFF2-40B4-BE49-F238E27FC236}">
                <a16:creationId xmlns:a16="http://schemas.microsoft.com/office/drawing/2014/main" id="{78AF57C6-FBA1-FD4E-A4AC-DCCC1246A5F9}"/>
              </a:ext>
            </a:extLst>
          </p:cNvPr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5" name="Freeform 106">
            <a:extLst>
              <a:ext uri="{FF2B5EF4-FFF2-40B4-BE49-F238E27FC236}">
                <a16:creationId xmlns:a16="http://schemas.microsoft.com/office/drawing/2014/main" id="{F1CF27EF-8678-F847-B041-BEE45B422A76}"/>
              </a:ext>
            </a:extLst>
          </p:cNvPr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6" name="Rounded Rectangle 107">
            <a:extLst>
              <a:ext uri="{FF2B5EF4-FFF2-40B4-BE49-F238E27FC236}">
                <a16:creationId xmlns:a16="http://schemas.microsoft.com/office/drawing/2014/main" id="{DE13271B-6A8D-544B-A917-B6A32646AB79}"/>
              </a:ext>
            </a:extLst>
          </p:cNvPr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87" name="Straight Arrow Connector 109">
            <a:extLst>
              <a:ext uri="{FF2B5EF4-FFF2-40B4-BE49-F238E27FC236}">
                <a16:creationId xmlns:a16="http://schemas.microsoft.com/office/drawing/2014/main" id="{F20FE309-46E9-2443-8D4D-D94DA9647291}"/>
              </a:ext>
            </a:extLst>
          </p:cNvPr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>
            <a:extLst>
              <a:ext uri="{FF2B5EF4-FFF2-40B4-BE49-F238E27FC236}">
                <a16:creationId xmlns:a16="http://schemas.microsoft.com/office/drawing/2014/main" id="{35B80BF0-61A5-5A45-9284-AEEE991F4439}"/>
              </a:ext>
            </a:extLst>
          </p:cNvPr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>
            <a:extLst>
              <a:ext uri="{FF2B5EF4-FFF2-40B4-BE49-F238E27FC236}">
                <a16:creationId xmlns:a16="http://schemas.microsoft.com/office/drawing/2014/main" id="{24D05B38-31B7-7741-851C-B4CD4F7F7821}"/>
              </a:ext>
            </a:extLst>
          </p:cNvPr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>
            <a:extLst>
              <a:ext uri="{FF2B5EF4-FFF2-40B4-BE49-F238E27FC236}">
                <a16:creationId xmlns:a16="http://schemas.microsoft.com/office/drawing/2014/main" id="{B0B67955-9416-9348-9D4A-D46CDEB735A9}"/>
              </a:ext>
            </a:extLst>
          </p:cNvPr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3" dirty="0" err="1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DataNode</a:t>
            </a:r>
            <a:endParaRPr lang="zh-CN" altLang="en-US" sz="1833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Rectangle 117">
            <a:extLst>
              <a:ext uri="{FF2B5EF4-FFF2-40B4-BE49-F238E27FC236}">
                <a16:creationId xmlns:a16="http://schemas.microsoft.com/office/drawing/2014/main" id="{C406CB38-FE0A-B446-AF28-73F0E36BFA50}"/>
              </a:ext>
            </a:extLst>
          </p:cNvPr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3" dirty="0" err="1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DataNode</a:t>
            </a:r>
            <a:endParaRPr lang="zh-CN" altLang="en-US" sz="1833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Rectangle 118">
            <a:extLst>
              <a:ext uri="{FF2B5EF4-FFF2-40B4-BE49-F238E27FC236}">
                <a16:creationId xmlns:a16="http://schemas.microsoft.com/office/drawing/2014/main" id="{B62621EE-7A45-B949-9F39-0459C5FC8B36}"/>
              </a:ext>
            </a:extLst>
          </p:cNvPr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3" dirty="0" err="1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DataNode</a:t>
            </a:r>
            <a:endParaRPr lang="zh-CN" altLang="en-US" sz="1833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125">
            <a:extLst>
              <a:ext uri="{FF2B5EF4-FFF2-40B4-BE49-F238E27FC236}">
                <a16:creationId xmlns:a16="http://schemas.microsoft.com/office/drawing/2014/main" id="{F9E8106B-0C74-D542-B511-D7D47DF7593D}"/>
              </a:ext>
            </a:extLst>
          </p:cNvPr>
          <p:cNvSpPr/>
          <p:nvPr/>
        </p:nvSpPr>
        <p:spPr>
          <a:xfrm>
            <a:off x="5969001" y="1905000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replicated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for fault-tolerance</a:t>
            </a:r>
          </a:p>
        </p:txBody>
      </p:sp>
      <p:sp>
        <p:nvSpPr>
          <p:cNvPr id="95" name="Right Brace 127">
            <a:extLst>
              <a:ext uri="{FF2B5EF4-FFF2-40B4-BE49-F238E27FC236}">
                <a16:creationId xmlns:a16="http://schemas.microsoft.com/office/drawing/2014/main" id="{D1F15FA2-FC04-FA41-A61A-D33B1E9A10C8}"/>
              </a:ext>
            </a:extLst>
          </p:cNvPr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8" name="Rectangle 130">
            <a:extLst>
              <a:ext uri="{FF2B5EF4-FFF2-40B4-BE49-F238E27FC236}">
                <a16:creationId xmlns:a16="http://schemas.microsoft.com/office/drawing/2014/main" id="{95284192-3BA6-7646-9229-5C7C332AA950}"/>
              </a:ext>
            </a:extLst>
          </p:cNvPr>
          <p:cNvSpPr/>
          <p:nvPr/>
        </p:nvSpPr>
        <p:spPr>
          <a:xfrm>
            <a:off x="611561" y="4710379"/>
            <a:ext cx="127644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 err="1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NameNode</a:t>
            </a:r>
            <a:endParaRPr lang="zh-CN" altLang="en-US" sz="1500" dirty="0">
              <a:solidFill>
                <a:srgbClr val="0033CC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9" name="Rectangle 122">
            <a:extLst>
              <a:ext uri="{FF2B5EF4-FFF2-40B4-BE49-F238E27FC236}">
                <a16:creationId xmlns:a16="http://schemas.microsoft.com/office/drawing/2014/main" id="{9FC27100-C6AB-8147-9833-4C15E434141B}"/>
              </a:ext>
            </a:extLst>
          </p:cNvPr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File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blocks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ectangle 128">
            <a:extLst>
              <a:ext uri="{FF2B5EF4-FFF2-40B4-BE49-F238E27FC236}">
                <a16:creationId xmlns:a16="http://schemas.microsoft.com/office/drawing/2014/main" id="{1E613558-8956-A14F-B047-A186EC64E9AE}"/>
              </a:ext>
            </a:extLst>
          </p:cNvPr>
          <p:cNvSpPr/>
          <p:nvPr/>
        </p:nvSpPr>
        <p:spPr>
          <a:xfrm>
            <a:off x="5969001" y="3034234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ea typeface="Verdana" pitchFamily="34" charset="0"/>
                <a:cs typeface="Verdana" pitchFamily="34" charset="0"/>
              </a:rPr>
              <a:t>Blocks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live on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DataNodes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Rectangle 129">
            <a:extLst>
              <a:ext uri="{FF2B5EF4-FFF2-40B4-BE49-F238E27FC236}">
                <a16:creationId xmlns:a16="http://schemas.microsoft.com/office/drawing/2014/main" id="{B24F6E69-D48A-DC49-80C9-BE9D397B8E47}"/>
              </a:ext>
            </a:extLst>
          </p:cNvPr>
          <p:cNvSpPr/>
          <p:nvPr/>
        </p:nvSpPr>
        <p:spPr>
          <a:xfrm>
            <a:off x="5134394" y="4597758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NameNode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 manages </a:t>
            </a:r>
            <a:br>
              <a:rPr lang="en-US" altLang="zh-CN" dirty="0"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ea typeface="Verdana" pitchFamily="34" charset="0"/>
                <a:cs typeface="Verdana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021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38879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Distributed file system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>
            <a:extLst>
              <a:ext uri="{FF2B5EF4-FFF2-40B4-BE49-F238E27FC236}">
                <a16:creationId xmlns:a16="http://schemas.microsoft.com/office/drawing/2014/main" id="{ECF2EB9F-18CF-4A42-87CA-EB2561DBB98A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Key components in distributed systems </a:t>
            </a:r>
          </a:p>
          <a:p>
            <a:pPr lvl="1"/>
            <a:r>
              <a:rPr kumimoji="1" lang="en-US" altLang="zh-CN" dirty="0"/>
              <a:t>Stores large blob of data, intermediate results, database/KV backends, etc.</a:t>
            </a:r>
          </a:p>
        </p:txBody>
      </p:sp>
      <p:sp>
        <p:nvSpPr>
          <p:cNvPr id="139" name="标题 1">
            <a:extLst>
              <a:ext uri="{FF2B5EF4-FFF2-40B4-BE49-F238E27FC236}">
                <a16:creationId xmlns:a16="http://schemas.microsoft.com/office/drawing/2014/main" id="{56FE4262-DCE4-5A4D-B72B-ED5192F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 system </a:t>
            </a:r>
            <a:endParaRPr kumimoji="1" lang="zh-CN" altLang="en-US" b="0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3DFCF9AB-9D4C-C541-AFED-068198D73EF9}"/>
              </a:ext>
            </a:extLst>
          </p:cNvPr>
          <p:cNvSpPr/>
          <p:nvPr/>
        </p:nvSpPr>
        <p:spPr>
          <a:xfrm>
            <a:off x="6314111" y="3888606"/>
            <a:ext cx="115565" cy="500514"/>
          </a:xfrm>
          <a:custGeom>
            <a:avLst/>
            <a:gdLst>
              <a:gd name="connsiteX0" fmla="*/ 57813 w 115565"/>
              <a:gd name="connsiteY0" fmla="*/ 0 h 500514"/>
              <a:gd name="connsiteX1" fmla="*/ 62 w 115565"/>
              <a:gd name="connsiteY1" fmla="*/ 221381 h 500514"/>
              <a:gd name="connsiteX2" fmla="*/ 67438 w 115565"/>
              <a:gd name="connsiteY2" fmla="*/ 365760 h 500514"/>
              <a:gd name="connsiteX3" fmla="*/ 115565 w 115565"/>
              <a:gd name="connsiteY3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65" h="500514">
                <a:moveTo>
                  <a:pt x="57813" y="0"/>
                </a:moveTo>
                <a:cubicBezTo>
                  <a:pt x="28135" y="80210"/>
                  <a:pt x="-1542" y="160421"/>
                  <a:pt x="62" y="221381"/>
                </a:cubicBezTo>
                <a:cubicBezTo>
                  <a:pt x="1666" y="282341"/>
                  <a:pt x="48188" y="319238"/>
                  <a:pt x="67438" y="365760"/>
                </a:cubicBezTo>
                <a:cubicBezTo>
                  <a:pt x="86688" y="412282"/>
                  <a:pt x="101126" y="456398"/>
                  <a:pt x="115565" y="50051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358E6990-29CE-B646-B364-C01CBB754FF3}"/>
              </a:ext>
            </a:extLst>
          </p:cNvPr>
          <p:cNvSpPr/>
          <p:nvPr/>
        </p:nvSpPr>
        <p:spPr>
          <a:xfrm>
            <a:off x="7826351" y="3917482"/>
            <a:ext cx="172243" cy="490889"/>
          </a:xfrm>
          <a:custGeom>
            <a:avLst/>
            <a:gdLst>
              <a:gd name="connsiteX0" fmla="*/ 37489 w 172243"/>
              <a:gd name="connsiteY0" fmla="*/ 0 h 490889"/>
              <a:gd name="connsiteX1" fmla="*/ 8613 w 172243"/>
              <a:gd name="connsiteY1" fmla="*/ 288758 h 490889"/>
              <a:gd name="connsiteX2" fmla="*/ 172243 w 172243"/>
              <a:gd name="connsiteY2" fmla="*/ 490889 h 4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43" h="490889">
                <a:moveTo>
                  <a:pt x="37489" y="0"/>
                </a:moveTo>
                <a:cubicBezTo>
                  <a:pt x="11821" y="103471"/>
                  <a:pt x="-13846" y="206943"/>
                  <a:pt x="8613" y="288758"/>
                </a:cubicBezTo>
                <a:cubicBezTo>
                  <a:pt x="31072" y="370573"/>
                  <a:pt x="101657" y="430731"/>
                  <a:pt x="172243" y="4908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85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8DDD-D1A5-194B-BC67-3D9229B1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3449B-938C-5B42-8B73-03CF1F53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79296" cy="4585692"/>
          </a:xfrm>
        </p:spPr>
        <p:txBody>
          <a:bodyPr/>
          <a:lstStyle/>
          <a:p>
            <a:r>
              <a:rPr kumimoji="1" lang="en-US" altLang="zh-CN" dirty="0"/>
              <a:t>Designing distributed file system (DFS) is not simply </a:t>
            </a:r>
          </a:p>
          <a:p>
            <a:pPr lvl="1"/>
            <a:r>
              <a:rPr kumimoji="1" lang="en-US" altLang="zh-CN" dirty="0"/>
              <a:t>Single-node file system + RPC</a:t>
            </a:r>
          </a:p>
          <a:p>
            <a:r>
              <a:rPr kumimoji="1" lang="en-US" altLang="zh-CN" dirty="0"/>
              <a:t>Many design choices for performance, consistency model &amp; failure handling </a:t>
            </a:r>
          </a:p>
          <a:p>
            <a:pPr lvl="1"/>
            <a:r>
              <a:rPr kumimoji="1" lang="en-US" altLang="zh-CN" dirty="0"/>
              <a:t>Interface </a:t>
            </a:r>
          </a:p>
          <a:p>
            <a:pPr lvl="1"/>
            <a:r>
              <a:rPr kumimoji="1" lang="en-US" altLang="zh-CN" b="0" dirty="0"/>
              <a:t>Caching </a:t>
            </a:r>
          </a:p>
          <a:p>
            <a:pPr lvl="1"/>
            <a:r>
              <a:rPr kumimoji="1" lang="en-US" altLang="zh-CN" dirty="0"/>
              <a:t>Access model </a:t>
            </a:r>
          </a:p>
          <a:p>
            <a:r>
              <a:rPr kumimoji="1" lang="en-US" altLang="zh-CN" dirty="0"/>
              <a:t>Two case studies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NFS</a:t>
            </a:r>
            <a:r>
              <a:rPr kumimoji="1" lang="en-US" altLang="zh-CN" dirty="0"/>
              <a:t>: transparent access files on a remote server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GFS</a:t>
            </a:r>
            <a:r>
              <a:rPr kumimoji="1" lang="en-US" altLang="zh-CN" dirty="0"/>
              <a:t>: highly-scalable &amp; fault-tolerant DFS optimized for Google’s workload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90D57-9D09-4A48-BF1C-9FC5701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40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81556-F266-C241-9B9D-233E3DD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5126E-BC43-4242-8D3F-1A86AF2E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NFS</a:t>
            </a:r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</a:t>
            </a:r>
          </a:p>
          <a:p>
            <a:pPr lvl="1"/>
            <a:r>
              <a:rPr kumimoji="1" lang="en-US" altLang="zh-CN" dirty="0"/>
              <a:t>But is well-enough for many workloads, e.g., sharing the data for experiments in our lab </a:t>
            </a:r>
            <a:r>
              <a:rPr kumimoji="1" lang="en-US" altLang="zh-CN" dirty="0">
                <a:sym typeface="Wingdings" pitchFamily="2" charset="2"/>
              </a:rPr>
              <a:t></a:t>
            </a:r>
            <a:endParaRPr kumimoji="1" lang="en-US" altLang="zh-CN" b="0" dirty="0"/>
          </a:p>
          <a:p>
            <a:r>
              <a:rPr kumimoji="1" lang="en-US" altLang="zh-CN" dirty="0"/>
              <a:t>GFS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</a:p>
          <a:p>
            <a:pPr lvl="1"/>
            <a:r>
              <a:rPr kumimoji="1" lang="en-US" altLang="zh-CN" b="0" dirty="0"/>
              <a:t>Single-node master: single point of failures (though next-generation of GFS refines this, with more advanced techniques developed later)</a:t>
            </a:r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70A2C-E7F5-5A43-8FBC-3B132763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96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81556-F266-C241-9B9D-233E3DD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5126E-BC43-4242-8D3F-1A86AF2E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NFS</a:t>
            </a:r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</a:t>
            </a:r>
          </a:p>
          <a:p>
            <a:pPr lvl="1"/>
            <a:r>
              <a:rPr kumimoji="1" lang="en-US" altLang="zh-CN" dirty="0"/>
              <a:t>But is well-enough for many workloads, e.g., sharing the data for experiments in the lab</a:t>
            </a:r>
            <a:endParaRPr kumimoji="1" lang="en-US" altLang="zh-CN" b="0" dirty="0"/>
          </a:p>
          <a:p>
            <a:r>
              <a:rPr kumimoji="1" lang="en-US" altLang="zh-CN" dirty="0"/>
              <a:t>GFS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</a:p>
          <a:p>
            <a:pPr lvl="1"/>
            <a:r>
              <a:rPr kumimoji="1" lang="en-US" altLang="zh-CN" b="0" dirty="0"/>
              <a:t>Single-node master: single point of failures (though next-generation of GFS refines this)</a:t>
            </a:r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70A2C-E7F5-5A43-8FBC-3B132763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67DC31-481B-8249-99D0-0570C6D2646B}"/>
              </a:ext>
            </a:extLst>
          </p:cNvPr>
          <p:cNvSpPr/>
          <p:nvPr/>
        </p:nvSpPr>
        <p:spPr>
          <a:xfrm>
            <a:off x="899592" y="5293940"/>
            <a:ext cx="590465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For other workloads (e.g., Database) may not sufficient.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63CDAD-2BDC-6F43-8A34-00ED12349545}"/>
              </a:ext>
            </a:extLst>
          </p:cNvPr>
          <p:cNvSpPr/>
          <p:nvPr/>
        </p:nvSpPr>
        <p:spPr>
          <a:xfrm>
            <a:off x="1979712" y="3918375"/>
            <a:ext cx="698477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dirty="0"/>
              <a:t>We will see system principles to cope with them in future lectures. 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8FF5D4C5-DED5-A14D-9D9B-2B7149B33C49}"/>
              </a:ext>
            </a:extLst>
          </p:cNvPr>
          <p:cNvSpPr/>
          <p:nvPr/>
        </p:nvSpPr>
        <p:spPr>
          <a:xfrm>
            <a:off x="6882063" y="4244741"/>
            <a:ext cx="1933114" cy="1205868"/>
          </a:xfrm>
          <a:custGeom>
            <a:avLst/>
            <a:gdLst>
              <a:gd name="connsiteX0" fmla="*/ 0 w 1933114"/>
              <a:gd name="connsiteY0" fmla="*/ 1164657 h 1205868"/>
              <a:gd name="connsiteX1" fmla="*/ 500514 w 1933114"/>
              <a:gd name="connsiteY1" fmla="*/ 1126156 h 1205868"/>
              <a:gd name="connsiteX2" fmla="*/ 490889 w 1933114"/>
              <a:gd name="connsiteY2" fmla="*/ 442762 h 1205868"/>
              <a:gd name="connsiteX3" fmla="*/ 1761423 w 1933114"/>
              <a:gd name="connsiteY3" fmla="*/ 404261 h 1205868"/>
              <a:gd name="connsiteX4" fmla="*/ 1886552 w 1933114"/>
              <a:gd name="connsiteY4" fmla="*/ 0 h 120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114" h="1205868">
                <a:moveTo>
                  <a:pt x="0" y="1164657"/>
                </a:moveTo>
                <a:cubicBezTo>
                  <a:pt x="209349" y="1205564"/>
                  <a:pt x="418699" y="1246472"/>
                  <a:pt x="500514" y="1126156"/>
                </a:cubicBezTo>
                <a:cubicBezTo>
                  <a:pt x="582329" y="1005840"/>
                  <a:pt x="280738" y="563078"/>
                  <a:pt x="490889" y="442762"/>
                </a:cubicBezTo>
                <a:cubicBezTo>
                  <a:pt x="701040" y="322446"/>
                  <a:pt x="1528813" y="478055"/>
                  <a:pt x="1761423" y="404261"/>
                </a:cubicBezTo>
                <a:cubicBezTo>
                  <a:pt x="1994033" y="330467"/>
                  <a:pt x="1940292" y="165233"/>
                  <a:pt x="1886552" y="0"/>
                </a:cubicBezTo>
              </a:path>
            </a:pathLst>
          </a:custGeom>
          <a:noFill/>
          <a:ln w="127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45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23761A-63DD-BF45-90CD-C5F079A629F2}"/>
              </a:ext>
            </a:extLst>
          </p:cNvPr>
          <p:cNvGrpSpPr/>
          <p:nvPr/>
        </p:nvGrpSpPr>
        <p:grpSpPr>
          <a:xfrm>
            <a:off x="5926872" y="4919532"/>
            <a:ext cx="688987" cy="553998"/>
            <a:chOff x="2993237" y="4647886"/>
            <a:chExt cx="962804" cy="837784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A11B28D-FEDE-904D-88EF-CE1A4902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3C9DCA-5DCD-454A-A219-899C728B0018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4E1C4D8-EF0A-8545-8785-6C0A85CB9602}"/>
              </a:ext>
            </a:extLst>
          </p:cNvPr>
          <p:cNvGrpSpPr/>
          <p:nvPr/>
        </p:nvGrpSpPr>
        <p:grpSpPr>
          <a:xfrm>
            <a:off x="8249096" y="4907391"/>
            <a:ext cx="688987" cy="553998"/>
            <a:chOff x="2993237" y="4647886"/>
            <a:chExt cx="962804" cy="83778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C796474-E9D2-E240-9058-C42FBE06C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23E37DA-08EE-9D46-9B55-DEB758C7D419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2A033D97-FDB1-584F-84E7-C4E3BAA77CB5}"/>
              </a:ext>
            </a:extLst>
          </p:cNvPr>
          <p:cNvSpPr/>
          <p:nvPr/>
        </p:nvSpPr>
        <p:spPr>
          <a:xfrm>
            <a:off x="5490109" y="2239617"/>
            <a:ext cx="806292" cy="1749287"/>
          </a:xfrm>
          <a:custGeom>
            <a:avLst/>
            <a:gdLst>
              <a:gd name="connsiteX0" fmla="*/ 745304 w 799023"/>
              <a:gd name="connsiteY0" fmla="*/ 0 h 1895061"/>
              <a:gd name="connsiteX1" fmla="*/ 732052 w 799023"/>
              <a:gd name="connsiteY1" fmla="*/ 1391479 h 1895061"/>
              <a:gd name="connsiteX2" fmla="*/ 82695 w 799023"/>
              <a:gd name="connsiteY2" fmla="*/ 1524000 h 1895061"/>
              <a:gd name="connsiteX3" fmla="*/ 29687 w 799023"/>
              <a:gd name="connsiteY3" fmla="*/ 1895061 h 1895061"/>
              <a:gd name="connsiteX0" fmla="*/ 745304 w 799023"/>
              <a:gd name="connsiteY0" fmla="*/ 0 h 1749287"/>
              <a:gd name="connsiteX1" fmla="*/ 732052 w 799023"/>
              <a:gd name="connsiteY1" fmla="*/ 1391479 h 1749287"/>
              <a:gd name="connsiteX2" fmla="*/ 82695 w 799023"/>
              <a:gd name="connsiteY2" fmla="*/ 1524000 h 1749287"/>
              <a:gd name="connsiteX3" fmla="*/ 29687 w 799023"/>
              <a:gd name="connsiteY3" fmla="*/ 1749287 h 1749287"/>
              <a:gd name="connsiteX0" fmla="*/ 751666 w 806292"/>
              <a:gd name="connsiteY0" fmla="*/ 0 h 1749287"/>
              <a:gd name="connsiteX1" fmla="*/ 738414 w 806292"/>
              <a:gd name="connsiteY1" fmla="*/ 1391479 h 1749287"/>
              <a:gd name="connsiteX2" fmla="*/ 75804 w 806292"/>
              <a:gd name="connsiteY2" fmla="*/ 1364974 h 1749287"/>
              <a:gd name="connsiteX3" fmla="*/ 36049 w 806292"/>
              <a:gd name="connsiteY3" fmla="*/ 1749287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92" h="1749287">
                <a:moveTo>
                  <a:pt x="751666" y="0"/>
                </a:moveTo>
                <a:cubicBezTo>
                  <a:pt x="800257" y="568739"/>
                  <a:pt x="851058" y="1163983"/>
                  <a:pt x="738414" y="1391479"/>
                </a:cubicBezTo>
                <a:cubicBezTo>
                  <a:pt x="625770" y="1618975"/>
                  <a:pt x="192865" y="1281044"/>
                  <a:pt x="75804" y="1364974"/>
                </a:cubicBezTo>
                <a:cubicBezTo>
                  <a:pt x="-41257" y="1448904"/>
                  <a:pt x="4022" y="1605721"/>
                  <a:pt x="36049" y="17492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7B6930-C44C-C54F-9153-D85325F0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Why? Recall: for computation &amp; storage disaggregation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94E1-16DB-EB4A-9969-8B6216E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4368581" cy="43568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Application: handles application logic</a:t>
            </a:r>
          </a:p>
          <a:p>
            <a:pPr lvl="1"/>
            <a:r>
              <a:rPr kumimoji="1" lang="en-US" altLang="zh-CN" dirty="0"/>
              <a:t>Can be scaled with more </a:t>
            </a:r>
            <a:r>
              <a:rPr kumimoji="1" lang="en-US" altLang="zh-CN" b="1" dirty="0">
                <a:solidFill>
                  <a:srgbClr val="FF7E79"/>
                </a:solidFill>
              </a:rPr>
              <a:t>CPUs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Database: requires reading/writing disk &amp; cache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Can be scaled with faster disks &amp; larger memory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system: store large bulks of data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 E.g., images, videos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 Can be scaled with faster disks</a:t>
            </a:r>
            <a:endParaRPr kumimoji="1" lang="zh-CN" altLang="en-US" b="1" dirty="0">
              <a:solidFill>
                <a:srgbClr val="FF7E79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6EDF6F-0A55-1647-A9CD-AC65AE8C63D8}"/>
              </a:ext>
            </a:extLst>
          </p:cNvPr>
          <p:cNvGrpSpPr/>
          <p:nvPr/>
        </p:nvGrpSpPr>
        <p:grpSpPr>
          <a:xfrm>
            <a:off x="5423376" y="1202600"/>
            <a:ext cx="2662054" cy="1161563"/>
            <a:chOff x="5838980" y="4329138"/>
            <a:chExt cx="2662054" cy="116156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944DB9-6A33-4449-8144-D1FFC6412FCF}"/>
                </a:ext>
              </a:extLst>
            </p:cNvPr>
            <p:cNvSpPr/>
            <p:nvPr/>
          </p:nvSpPr>
          <p:spPr>
            <a:xfrm>
              <a:off x="5838980" y="4329138"/>
              <a:ext cx="2662054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93195A50-5D74-ED4F-87EB-317AD7ECFC45}"/>
                </a:ext>
              </a:extLst>
            </p:cNvPr>
            <p:cNvSpPr/>
            <p:nvPr/>
          </p:nvSpPr>
          <p:spPr>
            <a:xfrm>
              <a:off x="5968326" y="4422093"/>
              <a:ext cx="2447401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b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kumimoji="1" lang="en-US" altLang="zh-CN" sz="1500" dirty="0">
                  <a:solidFill>
                    <a:schemeClr val="tx1"/>
                  </a:solidFill>
                </a:rPr>
                <a:t>generate the web page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43ABC8-2575-604F-84C3-16C20F53C33E}"/>
                </a:ext>
              </a:extLst>
            </p:cNvPr>
            <p:cNvSpPr/>
            <p:nvPr/>
          </p:nvSpPr>
          <p:spPr>
            <a:xfrm>
              <a:off x="6285367" y="5167536"/>
              <a:ext cx="171713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5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8BF5951-4B02-694C-BA26-7A3BA2868B94}"/>
              </a:ext>
            </a:extLst>
          </p:cNvPr>
          <p:cNvGrpSpPr/>
          <p:nvPr/>
        </p:nvGrpSpPr>
        <p:grpSpPr>
          <a:xfrm>
            <a:off x="4932040" y="4081636"/>
            <a:ext cx="1083951" cy="1234855"/>
            <a:chOff x="6030246" y="2294861"/>
            <a:chExt cx="1083951" cy="123485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C87224-EF56-6B47-A9C8-CACFE0243C0D}"/>
                </a:ext>
              </a:extLst>
            </p:cNvPr>
            <p:cNvSpPr/>
            <p:nvPr/>
          </p:nvSpPr>
          <p:spPr>
            <a:xfrm>
              <a:off x="6119563" y="2543953"/>
              <a:ext cx="905319" cy="9857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一个圆顶角并剪去另一个顶角的矩形 24">
              <a:extLst>
                <a:ext uri="{FF2B5EF4-FFF2-40B4-BE49-F238E27FC236}">
                  <a16:creationId xmlns:a16="http://schemas.microsoft.com/office/drawing/2014/main" id="{DD5E38E5-FB56-BB4B-B5FB-0B49C903D7E0}"/>
                </a:ext>
              </a:extLst>
            </p:cNvPr>
            <p:cNvSpPr/>
            <p:nvPr/>
          </p:nvSpPr>
          <p:spPr>
            <a:xfrm>
              <a:off x="6261663" y="2676804"/>
              <a:ext cx="595073" cy="755686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3E79E2-3A01-7D43-9D2F-A0A8A1ED9EC4}"/>
                </a:ext>
              </a:extLst>
            </p:cNvPr>
            <p:cNvSpPr/>
            <p:nvPr/>
          </p:nvSpPr>
          <p:spPr>
            <a:xfrm>
              <a:off x="6125835" y="2794360"/>
              <a:ext cx="90531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File:</a:t>
              </a:r>
            </a:p>
            <a:p>
              <a:pPr algn="ctr"/>
              <a:r>
                <a:rPr kumimoji="1" lang="en-US" altLang="zh-CN" sz="1500" dirty="0"/>
                <a:t>image</a:t>
              </a:r>
              <a:endParaRPr kumimoji="1" lang="zh-CN" altLang="en-US" sz="15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41A8B7-B5FD-0543-8B1E-90D41858542F}"/>
                </a:ext>
              </a:extLst>
            </p:cNvPr>
            <p:cNvSpPr/>
            <p:nvPr/>
          </p:nvSpPr>
          <p:spPr>
            <a:xfrm>
              <a:off x="6030246" y="2294861"/>
              <a:ext cx="1083951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File server</a:t>
              </a:r>
              <a:endParaRPr lang="zh-CN" altLang="en-US" sz="15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75CA921-654F-C44D-A4C5-753D0B3D32D5}"/>
              </a:ext>
            </a:extLst>
          </p:cNvPr>
          <p:cNvGrpSpPr/>
          <p:nvPr/>
        </p:nvGrpSpPr>
        <p:grpSpPr>
          <a:xfrm>
            <a:off x="6899835" y="4581135"/>
            <a:ext cx="1279734" cy="712506"/>
            <a:chOff x="6595393" y="3899994"/>
            <a:chExt cx="1279734" cy="712506"/>
          </a:xfrm>
        </p:grpSpPr>
        <p:sp>
          <p:nvSpPr>
            <p:cNvPr id="33" name="磁盘 32">
              <a:extLst>
                <a:ext uri="{FF2B5EF4-FFF2-40B4-BE49-F238E27FC236}">
                  <a16:creationId xmlns:a16="http://schemas.microsoft.com/office/drawing/2014/main" id="{DEF89925-35B1-C44E-8AA0-C36C304DA78E}"/>
                </a:ext>
              </a:extLst>
            </p:cNvPr>
            <p:cNvSpPr/>
            <p:nvPr/>
          </p:nvSpPr>
          <p:spPr>
            <a:xfrm>
              <a:off x="6595393" y="3899994"/>
              <a:ext cx="1279734" cy="712506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FEB8F-028C-1D49-9443-56D468B8A471}"/>
                </a:ext>
              </a:extLst>
            </p:cNvPr>
            <p:cNvSpPr/>
            <p:nvPr/>
          </p:nvSpPr>
          <p:spPr>
            <a:xfrm>
              <a:off x="6648626" y="3984126"/>
              <a:ext cx="11732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Database</a:t>
              </a:r>
            </a:p>
            <a:p>
              <a:pPr algn="ctr"/>
              <a:r>
                <a:rPr kumimoji="1" lang="en-US" altLang="zh-CN" sz="1500" dirty="0"/>
                <a:t>user, price</a:t>
              </a:r>
              <a:endParaRPr kumimoji="1" lang="zh-CN" altLang="en-US" sz="1500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6731DF9-DDE8-5144-B44A-165DB2000D0D}"/>
              </a:ext>
            </a:extLst>
          </p:cNvPr>
          <p:cNvSpPr/>
          <p:nvPr/>
        </p:nvSpPr>
        <p:spPr>
          <a:xfrm>
            <a:off x="6790277" y="4330728"/>
            <a:ext cx="1421572" cy="985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F03AAD-2412-4A45-B809-D385DEA12B7B}"/>
              </a:ext>
            </a:extLst>
          </p:cNvPr>
          <p:cNvSpPr/>
          <p:nvPr/>
        </p:nvSpPr>
        <p:spPr>
          <a:xfrm>
            <a:off x="6703930" y="4081635"/>
            <a:ext cx="1598515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solidFill>
                  <a:srgbClr val="000000"/>
                </a:solidFill>
              </a:rPr>
              <a:t>Database server</a:t>
            </a:r>
            <a:endParaRPr lang="zh-CN" altLang="en-US" sz="1500" dirty="0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5B0BCD98-0D45-F941-8B99-6E11AE529138}"/>
              </a:ext>
            </a:extLst>
          </p:cNvPr>
          <p:cNvSpPr/>
          <p:nvPr/>
        </p:nvSpPr>
        <p:spPr>
          <a:xfrm>
            <a:off x="6956606" y="2305878"/>
            <a:ext cx="774220" cy="1749287"/>
          </a:xfrm>
          <a:custGeom>
            <a:avLst/>
            <a:gdLst>
              <a:gd name="connsiteX0" fmla="*/ 67046 w 774220"/>
              <a:gd name="connsiteY0" fmla="*/ 0 h 1749287"/>
              <a:gd name="connsiteX1" fmla="*/ 785 w 774220"/>
              <a:gd name="connsiteY1" fmla="*/ 848139 h 1749287"/>
              <a:gd name="connsiteX2" fmla="*/ 106803 w 774220"/>
              <a:gd name="connsiteY2" fmla="*/ 1298713 h 1749287"/>
              <a:gd name="connsiteX3" fmla="*/ 676646 w 774220"/>
              <a:gd name="connsiteY3" fmla="*/ 1378226 h 1749287"/>
              <a:gd name="connsiteX4" fmla="*/ 769411 w 774220"/>
              <a:gd name="connsiteY4" fmla="*/ 1749287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220" h="1749287">
                <a:moveTo>
                  <a:pt x="67046" y="0"/>
                </a:moveTo>
                <a:cubicBezTo>
                  <a:pt x="30602" y="315843"/>
                  <a:pt x="-5841" y="631687"/>
                  <a:pt x="785" y="848139"/>
                </a:cubicBezTo>
                <a:cubicBezTo>
                  <a:pt x="7411" y="1064591"/>
                  <a:pt x="-5840" y="1210365"/>
                  <a:pt x="106803" y="1298713"/>
                </a:cubicBezTo>
                <a:cubicBezTo>
                  <a:pt x="219446" y="1387061"/>
                  <a:pt x="566211" y="1303130"/>
                  <a:pt x="676646" y="1378226"/>
                </a:cubicBezTo>
                <a:cubicBezTo>
                  <a:pt x="787081" y="1453322"/>
                  <a:pt x="778246" y="1601304"/>
                  <a:pt x="769411" y="17492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629D80-BE49-C748-9947-C7D50A99A5B1}"/>
              </a:ext>
            </a:extLst>
          </p:cNvPr>
          <p:cNvGrpSpPr/>
          <p:nvPr/>
        </p:nvGrpSpPr>
        <p:grpSpPr>
          <a:xfrm>
            <a:off x="5605905" y="2879343"/>
            <a:ext cx="2341033" cy="549539"/>
            <a:chOff x="6020854" y="1449708"/>
            <a:chExt cx="2341033" cy="549539"/>
          </a:xfrm>
        </p:grpSpPr>
        <p:sp>
          <p:nvSpPr>
            <p:cNvPr id="23" name="云形 22">
              <a:extLst>
                <a:ext uri="{FF2B5EF4-FFF2-40B4-BE49-F238E27FC236}">
                  <a16:creationId xmlns:a16="http://schemas.microsoft.com/office/drawing/2014/main" id="{6836C73C-1F56-D940-A2E4-349949948DEB}"/>
                </a:ext>
              </a:extLst>
            </p:cNvPr>
            <p:cNvSpPr/>
            <p:nvPr/>
          </p:nvSpPr>
          <p:spPr>
            <a:xfrm>
              <a:off x="6020854" y="1449708"/>
              <a:ext cx="2341033" cy="549539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9C765D-2D83-C948-A856-C5F0DABE2B51}"/>
                </a:ext>
              </a:extLst>
            </p:cNvPr>
            <p:cNvSpPr/>
            <p:nvPr/>
          </p:nvSpPr>
          <p:spPr>
            <a:xfrm>
              <a:off x="6056757" y="1551688"/>
              <a:ext cx="222519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000000"/>
                  </a:solidFill>
                </a:rPr>
                <a:t>Local area network</a:t>
              </a:r>
              <a:endParaRPr lang="zh-CN" altLang="en-US" sz="1500" dirty="0"/>
            </a:p>
          </p:txBody>
        </p:sp>
      </p:grpSp>
      <p:pic>
        <p:nvPicPr>
          <p:cNvPr id="48" name="Picture 2" descr="Central Processing Unit | Computer Processors &amp;amp; It&amp;#39;s Work | InforamtionQ.com">
            <a:extLst>
              <a:ext uri="{FF2B5EF4-FFF2-40B4-BE49-F238E27FC236}">
                <a16:creationId xmlns:a16="http://schemas.microsoft.com/office/drawing/2014/main" id="{DC69892B-FB20-A142-AF40-152E4F5C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554" y="1604844"/>
            <a:ext cx="962591" cy="6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B3406340-7E87-BB45-93EF-40E8007E233F}"/>
              </a:ext>
            </a:extLst>
          </p:cNvPr>
          <p:cNvGrpSpPr/>
          <p:nvPr/>
        </p:nvGrpSpPr>
        <p:grpSpPr>
          <a:xfrm>
            <a:off x="8512846" y="4654800"/>
            <a:ext cx="293655" cy="288032"/>
            <a:chOff x="8742841" y="4654613"/>
            <a:chExt cx="293655" cy="288032"/>
          </a:xfrm>
        </p:grpSpPr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B05B2FB-7F74-F049-802E-718B3FB1B207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F811E1-A521-0142-8BB8-D46B6E8093DB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FEAC9AEC-42F3-7641-964D-307AFB983C5D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E61B347-F8FB-BC48-88D8-E4F1B0DEE243}"/>
              </a:ext>
            </a:extLst>
          </p:cNvPr>
          <p:cNvGrpSpPr/>
          <p:nvPr/>
        </p:nvGrpSpPr>
        <p:grpSpPr>
          <a:xfrm>
            <a:off x="6068283" y="4654800"/>
            <a:ext cx="293655" cy="288032"/>
            <a:chOff x="8742841" y="4654613"/>
            <a:chExt cx="293655" cy="288032"/>
          </a:xfrm>
        </p:grpSpPr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DDB1B8F-C03F-2F49-A12C-82AC1B5AC535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CC1A6083-80DE-F64C-971F-AF3A44B42524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A0AF7B61-1A99-6649-B48B-854B3FFBC411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A07D295-B0F8-9B4D-802A-3857B0881789}"/>
              </a:ext>
            </a:extLst>
          </p:cNvPr>
          <p:cNvGrpSpPr/>
          <p:nvPr/>
        </p:nvGrpSpPr>
        <p:grpSpPr>
          <a:xfrm>
            <a:off x="8317311" y="1293114"/>
            <a:ext cx="293655" cy="288032"/>
            <a:chOff x="8742841" y="4654613"/>
            <a:chExt cx="293655" cy="288032"/>
          </a:xfrm>
        </p:grpSpPr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D0362A6-0020-7642-AAB8-B5E8076FB9ED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38FFF3D8-7B19-474C-B998-D48E7574F6C8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E31293A-2D9C-004F-89A9-1517BB6D0B82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DB8AB783-8AB8-D741-8D4B-B65AA7CB1E33}"/>
              </a:ext>
            </a:extLst>
          </p:cNvPr>
          <p:cNvSpPr/>
          <p:nvPr/>
        </p:nvSpPr>
        <p:spPr>
          <a:xfrm>
            <a:off x="5879274" y="4302419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C6B412-259D-0545-926B-EFC7A8696EA3}"/>
              </a:ext>
            </a:extLst>
          </p:cNvPr>
          <p:cNvSpPr/>
          <p:nvPr/>
        </p:nvSpPr>
        <p:spPr>
          <a:xfrm>
            <a:off x="8277442" y="4332930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82D580-3E14-2F4A-954F-F4B6047E22D5}"/>
              </a:ext>
            </a:extLst>
          </p:cNvPr>
          <p:cNvSpPr/>
          <p:nvPr/>
        </p:nvSpPr>
        <p:spPr>
          <a:xfrm>
            <a:off x="8150450" y="967724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E9D3F3-6E32-F940-A517-F196CA2AD1DB}"/>
              </a:ext>
            </a:extLst>
          </p:cNvPr>
          <p:cNvGrpSpPr/>
          <p:nvPr/>
        </p:nvGrpSpPr>
        <p:grpSpPr>
          <a:xfrm>
            <a:off x="6890008" y="4529037"/>
            <a:ext cx="1224000" cy="658193"/>
            <a:chOff x="6595392" y="3954307"/>
            <a:chExt cx="925016" cy="658193"/>
          </a:xfrm>
        </p:grpSpPr>
        <p:sp>
          <p:nvSpPr>
            <p:cNvPr id="73" name="磁盘 72">
              <a:extLst>
                <a:ext uri="{FF2B5EF4-FFF2-40B4-BE49-F238E27FC236}">
                  <a16:creationId xmlns:a16="http://schemas.microsoft.com/office/drawing/2014/main" id="{84965B4E-544E-C648-B790-5C76A79C92FC}"/>
                </a:ext>
              </a:extLst>
            </p:cNvPr>
            <p:cNvSpPr/>
            <p:nvPr/>
          </p:nvSpPr>
          <p:spPr>
            <a:xfrm>
              <a:off x="6595392" y="3954307"/>
              <a:ext cx="925016" cy="65819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5361FF9-3F8C-AA40-984B-02E360D46F38}"/>
                </a:ext>
              </a:extLst>
            </p:cNvPr>
            <p:cNvSpPr/>
            <p:nvPr/>
          </p:nvSpPr>
          <p:spPr>
            <a:xfrm>
              <a:off x="6645016" y="4050854"/>
              <a:ext cx="816191" cy="503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Database</a:t>
              </a:r>
            </a:p>
            <a:p>
              <a:pPr algn="ctr"/>
              <a:r>
                <a:rPr kumimoji="1" lang="en-US" altLang="zh-CN" sz="1500" dirty="0"/>
                <a:t>user, price</a:t>
              </a:r>
              <a:endParaRPr kumimoji="1"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2750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39998</TotalTime>
  <Words>5210</Words>
  <Application>Microsoft Macintosh PowerPoint</Application>
  <PresentationFormat>全屏显示(16:10)</PresentationFormat>
  <Paragraphs>994</Paragraphs>
  <Slides>82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6" baseType="lpstr">
      <vt:lpstr>DengXian</vt:lpstr>
      <vt:lpstr>DengXian</vt:lpstr>
      <vt:lpstr>宋体</vt:lpstr>
      <vt:lpstr>Microsoft YaHei</vt:lpstr>
      <vt:lpstr>MS PGothic</vt:lpstr>
      <vt:lpstr>Arial</vt:lpstr>
      <vt:lpstr>Calibri</vt:lpstr>
      <vt:lpstr>Century Gothic</vt:lpstr>
      <vt:lpstr>Courier New</vt:lpstr>
      <vt:lpstr>Eras Medium ITC</vt:lpstr>
      <vt:lpstr>Times New Roman</vt:lpstr>
      <vt:lpstr>Verdana</vt:lpstr>
      <vt:lpstr>Wingdings</vt:lpstr>
      <vt:lpstr>1_Office 主题​​</vt:lpstr>
      <vt:lpstr>Distributed file system (DFS):  NFS &amp; GFS</vt:lpstr>
      <vt:lpstr>Large-scale website so-far </vt:lpstr>
      <vt:lpstr>Large-scale website so-far </vt:lpstr>
      <vt:lpstr>Last lecture: Remote Procedure Call (RPC)</vt:lpstr>
      <vt:lpstr>Review: RPC -- a complete calling process</vt:lpstr>
      <vt:lpstr>PowerPoint 演示文稿</vt:lpstr>
      <vt:lpstr>Previous lecture: single-machine file system</vt:lpstr>
      <vt:lpstr>Distributed file system </vt:lpstr>
      <vt:lpstr>Why? Recall: for computation &amp; storage disaggregation</vt:lpstr>
      <vt:lpstr>PowerPoint 演示文稿</vt:lpstr>
      <vt:lpstr>Ways for accessing remote files </vt:lpstr>
      <vt:lpstr>Distributed File Service Types</vt:lpstr>
      <vt:lpstr>Distributed File Service Types</vt:lpstr>
      <vt:lpstr>PowerPoint 演示文稿</vt:lpstr>
      <vt:lpstr>NFS: Network File System</vt:lpstr>
      <vt:lpstr>PowerPoint 演示文稿</vt:lpstr>
      <vt:lpstr>Recall: the file system API </vt:lpstr>
      <vt:lpstr>RPC implemented in NFS</vt:lpstr>
      <vt:lpstr>NFS Protocols step-by-step: Mount</vt:lpstr>
      <vt:lpstr>NFS Protocols step-by-step: Mount</vt:lpstr>
      <vt:lpstr>NFS Protocols: read a file</vt:lpstr>
      <vt:lpstr>Design choice: No open RPC in NFS</vt:lpstr>
      <vt:lpstr>Review: open </vt:lpstr>
      <vt:lpstr>What if we faithfully implement the open w/ RPC? </vt:lpstr>
      <vt:lpstr>Stateless on NFS server</vt:lpstr>
      <vt:lpstr>NFS Protocols: read a file</vt:lpstr>
      <vt:lpstr>What is a file handler? </vt:lpstr>
      <vt:lpstr>Case 1: Rename After Open</vt:lpstr>
      <vt:lpstr>What is a file handler? </vt:lpstr>
      <vt:lpstr>Case 2: Delete After Open</vt:lpstr>
      <vt:lpstr>Case 2: Delete After Open</vt:lpstr>
      <vt:lpstr>Put it all together: file handler  </vt:lpstr>
      <vt:lpstr>NFS Protocols: read a file</vt:lpstr>
      <vt:lpstr>Problem: performance overheads </vt:lpstr>
      <vt:lpstr>Challenge of caching: cache coherence</vt:lpstr>
      <vt:lpstr>Challenge of caching: cache coherence</vt:lpstr>
      <vt:lpstr>Handling inconsistency </vt:lpstr>
      <vt:lpstr>Improving Read Performance</vt:lpstr>
      <vt:lpstr>Not an ending story: NFS is continuously improving</vt:lpstr>
      <vt:lpstr>Reference Materials</vt:lpstr>
      <vt:lpstr>Drawback of NFS </vt:lpstr>
      <vt:lpstr>Drawback of NFS </vt:lpstr>
      <vt:lpstr>Observation: plenty of available servers in a datacenter </vt:lpstr>
      <vt:lpstr>Design goal: transparent remote file accesses </vt:lpstr>
      <vt:lpstr>Step #1: Distributed block layer </vt:lpstr>
      <vt:lpstr>Step #1: Distributed block layer </vt:lpstr>
      <vt:lpstr>L2: File Layer: do we need a redesign? </vt:lpstr>
      <vt:lpstr>L3: Distributed inode Number Layer</vt:lpstr>
      <vt:lpstr>L4: File Name Layer</vt:lpstr>
      <vt:lpstr>Put the distributed file layers so far together </vt:lpstr>
      <vt:lpstr>L5: Path Name Layer</vt:lpstr>
      <vt:lpstr>Does naïve DFS address the drawback of NFS?  </vt:lpstr>
      <vt:lpstr>Issues of our naïve design so far</vt:lpstr>
      <vt:lpstr>PowerPoint 演示文稿</vt:lpstr>
      <vt:lpstr>We need more “weapons” to cope w/ the above issues</vt:lpstr>
      <vt:lpstr>PowerPoint 演示文稿</vt:lpstr>
      <vt:lpstr>Design Assumptions: environments</vt:lpstr>
      <vt:lpstr>More Design Assumptions: File Access</vt:lpstr>
      <vt:lpstr>GFS design goals</vt:lpstr>
      <vt:lpstr>GFS interface </vt:lpstr>
      <vt:lpstr>GFS architecture </vt:lpstr>
      <vt:lpstr>GFS files</vt:lpstr>
      <vt:lpstr>Why Large Chunks?</vt:lpstr>
      <vt:lpstr>Chunks (Blocks) and Chunkservers</vt:lpstr>
      <vt:lpstr>Short summary: GFS vs. naïve filesystem? </vt:lpstr>
      <vt:lpstr>GFS uses one master, why? Make the design simple</vt:lpstr>
      <vt:lpstr>Client-GFS interaction model </vt:lpstr>
      <vt:lpstr>Reading a file in GFS (very similar to the naïve DFS)</vt:lpstr>
      <vt:lpstr>Writing a File in GFS (More complicated due to replication)</vt:lpstr>
      <vt:lpstr>Writing a File in GFS (More complicated due to replication)</vt:lpstr>
      <vt:lpstr>Writing a File in GFS: Two-phases</vt:lpstr>
      <vt:lpstr>Writing a File in GFS: Two-phases</vt:lpstr>
      <vt:lpstr>Writing a File in GFS: Two-phases</vt:lpstr>
      <vt:lpstr>Naming in GFS: simple flat naming</vt:lpstr>
      <vt:lpstr>Summary: GFS in Google cluster</vt:lpstr>
      <vt:lpstr>HDFS: another popular (open-source) DFS</vt:lpstr>
      <vt:lpstr>Design Goals &amp; Assumptions of HDFS</vt:lpstr>
      <vt:lpstr>Recall GFS files</vt:lpstr>
      <vt:lpstr>HDFS files</vt:lpstr>
      <vt:lpstr>Summary </vt:lpstr>
      <vt:lpstr>GFS or NFS are not Perfect </vt:lpstr>
      <vt:lpstr>GFS or NFS are not Perfect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1964</cp:revision>
  <cp:lastPrinted>2020-03-02T13:38:09Z</cp:lastPrinted>
  <dcterms:created xsi:type="dcterms:W3CDTF">2017-11-24T09:35:45Z</dcterms:created>
  <dcterms:modified xsi:type="dcterms:W3CDTF">2024-10-10T05:41:06Z</dcterms:modified>
</cp:coreProperties>
</file>