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7"/>
  </p:notesMasterIdLst>
  <p:handoutMasterIdLst>
    <p:handoutMasterId r:id="rId118"/>
  </p:handoutMasterIdLst>
  <p:sldIdLst>
    <p:sldId id="2241" r:id="rId2"/>
    <p:sldId id="2475" r:id="rId3"/>
    <p:sldId id="2480" r:id="rId4"/>
    <p:sldId id="2935" r:id="rId5"/>
    <p:sldId id="2602" r:id="rId6"/>
    <p:sldId id="2938" r:id="rId7"/>
    <p:sldId id="2500" r:id="rId8"/>
    <p:sldId id="2503" r:id="rId9"/>
    <p:sldId id="2563" r:id="rId10"/>
    <p:sldId id="2564" r:id="rId11"/>
    <p:sldId id="2565" r:id="rId12"/>
    <p:sldId id="2566" r:id="rId13"/>
    <p:sldId id="2567" r:id="rId14"/>
    <p:sldId id="2568" r:id="rId15"/>
    <p:sldId id="2569" r:id="rId16"/>
    <p:sldId id="2570" r:id="rId17"/>
    <p:sldId id="2593" r:id="rId18"/>
    <p:sldId id="2592" r:id="rId19"/>
    <p:sldId id="2504" r:id="rId20"/>
    <p:sldId id="2603" r:id="rId21"/>
    <p:sldId id="2509" r:id="rId22"/>
    <p:sldId id="2585" r:id="rId23"/>
    <p:sldId id="2510" r:id="rId24"/>
    <p:sldId id="2575" r:id="rId25"/>
    <p:sldId id="2512" r:id="rId26"/>
    <p:sldId id="2586" r:id="rId27"/>
    <p:sldId id="2511" r:id="rId28"/>
    <p:sldId id="2513" r:id="rId29"/>
    <p:sldId id="2514" r:id="rId30"/>
    <p:sldId id="2515" r:id="rId31"/>
    <p:sldId id="2516" r:id="rId32"/>
    <p:sldId id="2517" r:id="rId33"/>
    <p:sldId id="2594" r:id="rId34"/>
    <p:sldId id="2595" r:id="rId35"/>
    <p:sldId id="2519" r:id="rId36"/>
    <p:sldId id="2600" r:id="rId37"/>
    <p:sldId id="2601" r:id="rId38"/>
    <p:sldId id="2521" r:id="rId39"/>
    <p:sldId id="2536" r:id="rId40"/>
    <p:sldId id="2596" r:id="rId41"/>
    <p:sldId id="2598" r:id="rId42"/>
    <p:sldId id="2537" r:id="rId43"/>
    <p:sldId id="2538" r:id="rId44"/>
    <p:sldId id="2539" r:id="rId45"/>
    <p:sldId id="2518" r:id="rId46"/>
    <p:sldId id="2522" r:id="rId47"/>
    <p:sldId id="2604" r:id="rId48"/>
    <p:sldId id="2939" r:id="rId49"/>
    <p:sldId id="2524" r:id="rId50"/>
    <p:sldId id="2525" r:id="rId51"/>
    <p:sldId id="2526" r:id="rId52"/>
    <p:sldId id="2527" r:id="rId53"/>
    <p:sldId id="2528" r:id="rId54"/>
    <p:sldId id="2529" r:id="rId55"/>
    <p:sldId id="2530" r:id="rId56"/>
    <p:sldId id="2531" r:id="rId57"/>
    <p:sldId id="2576" r:id="rId58"/>
    <p:sldId id="2577" r:id="rId59"/>
    <p:sldId id="2578" r:id="rId60"/>
    <p:sldId id="2581" r:id="rId61"/>
    <p:sldId id="2523" r:id="rId62"/>
    <p:sldId id="2605" r:id="rId63"/>
    <p:sldId id="2863" r:id="rId64"/>
    <p:sldId id="2864" r:id="rId65"/>
    <p:sldId id="2889" r:id="rId66"/>
    <p:sldId id="2890" r:id="rId67"/>
    <p:sldId id="2892" r:id="rId68"/>
    <p:sldId id="2893" r:id="rId69"/>
    <p:sldId id="2891" r:id="rId70"/>
    <p:sldId id="2936" r:id="rId71"/>
    <p:sldId id="2894" r:id="rId72"/>
    <p:sldId id="2895" r:id="rId73"/>
    <p:sldId id="2896" r:id="rId74"/>
    <p:sldId id="2868" r:id="rId75"/>
    <p:sldId id="2898" r:id="rId76"/>
    <p:sldId id="2897" r:id="rId77"/>
    <p:sldId id="2869" r:id="rId78"/>
    <p:sldId id="2940" r:id="rId79"/>
    <p:sldId id="2730" r:id="rId80"/>
    <p:sldId id="2872" r:id="rId81"/>
    <p:sldId id="2873" r:id="rId82"/>
    <p:sldId id="2874" r:id="rId83"/>
    <p:sldId id="2899" r:id="rId84"/>
    <p:sldId id="2900" r:id="rId85"/>
    <p:sldId id="2901" r:id="rId86"/>
    <p:sldId id="2902" r:id="rId87"/>
    <p:sldId id="2903" r:id="rId88"/>
    <p:sldId id="2904" r:id="rId89"/>
    <p:sldId id="2905" r:id="rId90"/>
    <p:sldId id="2875" r:id="rId91"/>
    <p:sldId id="2876" r:id="rId92"/>
    <p:sldId id="2906" r:id="rId93"/>
    <p:sldId id="2907" r:id="rId94"/>
    <p:sldId id="2908" r:id="rId95"/>
    <p:sldId id="2909" r:id="rId96"/>
    <p:sldId id="2912" r:id="rId97"/>
    <p:sldId id="2877" r:id="rId98"/>
    <p:sldId id="2937" r:id="rId99"/>
    <p:sldId id="2878" r:id="rId100"/>
    <p:sldId id="2913" r:id="rId101"/>
    <p:sldId id="2914" r:id="rId102"/>
    <p:sldId id="2916" r:id="rId103"/>
    <p:sldId id="2917" r:id="rId104"/>
    <p:sldId id="2915" r:id="rId105"/>
    <p:sldId id="2918" r:id="rId106"/>
    <p:sldId id="2919" r:id="rId107"/>
    <p:sldId id="2920" r:id="rId108"/>
    <p:sldId id="2921" r:id="rId109"/>
    <p:sldId id="2922" r:id="rId110"/>
    <p:sldId id="2931" r:id="rId111"/>
    <p:sldId id="2924" r:id="rId112"/>
    <p:sldId id="2923" r:id="rId113"/>
    <p:sldId id="2927" r:id="rId114"/>
    <p:sldId id="2925" r:id="rId115"/>
    <p:sldId id="2888" r:id="rId11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9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74B"/>
    <a:srgbClr val="0432FF"/>
    <a:srgbClr val="BE374B"/>
    <a:srgbClr val="EACBA3"/>
    <a:srgbClr val="E2EAF7"/>
    <a:srgbClr val="FF5F00"/>
    <a:srgbClr val="FF7E79"/>
    <a:srgbClr val="F6F9D6"/>
    <a:srgbClr val="B0FFD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F56CD-F428-E64A-A2C6-063C85984C4F}" v="88" dt="2024-10-21T23:07:2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 autoAdjust="0"/>
    <p:restoredTop sz="76115" autoAdjust="0"/>
  </p:normalViewPr>
  <p:slideViewPr>
    <p:cSldViewPr>
      <p:cViewPr varScale="1">
        <p:scale>
          <a:sx n="108" d="100"/>
          <a:sy n="108" d="100"/>
        </p:scale>
        <p:origin x="1920" y="192"/>
      </p:cViewPr>
      <p:guideLst>
        <p:guide orient="horz" pos="2889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hints-and-principles-for-computer-system-design-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5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分析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 索引的好坏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当然，如果</a:t>
            </a:r>
            <a:r>
              <a:rPr kumimoji="1" lang="en-US" altLang="zh-CN" dirty="0"/>
              <a:t>insertion</a:t>
            </a:r>
            <a:r>
              <a:rPr kumimoji="1" lang="zh-CN" altLang="en-US" dirty="0"/>
              <a:t>都是在最后，那么</a:t>
            </a:r>
            <a:r>
              <a:rPr kumimoji="1" lang="en-US" altLang="zh-CN" dirty="0"/>
              <a:t>b</a:t>
            </a:r>
            <a:r>
              <a:rPr kumimoji="1" lang="zh-CN" altLang="en-US" dirty="0"/>
              <a:t>树的性能也是很好的。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1818-6FE7-A7CB-54BA-68BFE127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CDE0D6-878C-C637-0DA1-D0C06003E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C4F78C-E455-575F-0433-7AFC87EF8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F911A7-0751-1D77-AE1A-8A1E5FE81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60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分析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 索引的好坏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8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分析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 索引的好坏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3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1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27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keys in a layer is sorted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Each layer has only one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3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Each layer has only one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1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实现这个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子集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91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8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为啥</a:t>
            </a:r>
            <a:r>
              <a:rPr kumimoji="1" lang="en-US" altLang="zh-CN" dirty="0"/>
              <a:t>L0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sorted</a:t>
            </a:r>
            <a:r>
              <a:rPr kumimoji="1" lang="zh-CN" altLang="en-US" dirty="0"/>
              <a:t>？主要是为了快速将 </a:t>
            </a:r>
            <a:r>
              <a:rPr kumimoji="1" lang="en" altLang="zh-CN" dirty="0" err="1"/>
              <a:t>memtable</a:t>
            </a:r>
            <a:r>
              <a:rPr kumimoji="1" lang="en" altLang="zh-CN" dirty="0"/>
              <a:t> </a:t>
            </a:r>
            <a:r>
              <a:rPr kumimoji="1" lang="zh-CN" altLang="en-US" dirty="0"/>
              <a:t>刷到 </a:t>
            </a:r>
            <a:r>
              <a:rPr kumimoji="1" lang="en" altLang="zh-CN" dirty="0"/>
              <a:t>l0</a:t>
            </a:r>
            <a:r>
              <a:rPr kumimoji="1" lang="zh-CN" altLang="en-US" dirty="0"/>
              <a:t>里去，不能成为性能瓶颈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87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16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E6F6-39ED-1F26-4026-F50F1B390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E7D314-3E92-C746-ED5C-20FF69060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56EAD2-3DF6-7DCC-46DA-829538541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78C9B-4C0E-327F-0D8A-32384B895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07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67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Solution: bloom filter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25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38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Can tolerate more failures than a </a:t>
            </a:r>
            <a:r>
              <a:rPr kumimoji="1" lang="en-US" altLang="zh-CN" dirty="0" err="1"/>
              <a:t>phoen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&lt;</a:t>
            </a:r>
            <a:r>
              <a:rPr lang="en" altLang="zh-CN" b="1" i="0" u="none" strike="noStrike" dirty="0">
                <a:solidFill>
                  <a:srgbClr val="0067B8"/>
                </a:solidFill>
                <a:effectLst/>
                <a:latin typeface="Segoe UI" panose="020B0502040204020203" pitchFamily="34" charset="0"/>
                <a:hlinkClick r:id="rId3"/>
              </a:rPr>
              <a:t>Hints and Principles for Computer System Design</a:t>
            </a:r>
            <a:r>
              <a:rPr kumimoji="1" lang="en-US" altLang="zh-CN" b="1" i="0" u="none" strike="noStrike" dirty="0">
                <a:solidFill>
                  <a:srgbClr val="0067B8"/>
                </a:solidFill>
                <a:effectLst/>
                <a:latin typeface="Segoe UI" panose="020B0502040204020203" pitchFamily="34" charset="0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1" i="0" u="none" strike="noStrike" dirty="0">
              <a:solidFill>
                <a:srgbClr val="0067B8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b="1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David Wheeler</a:t>
            </a:r>
            <a:r>
              <a:rPr lang="zh-CN" altLang="en-US" dirty="0"/>
              <a:t>： 剑桥大学</a:t>
            </a:r>
            <a:endParaRPr lang="en" altLang="zh-CN" b="1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1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Can tolerate more failures than a </a:t>
            </a:r>
            <a:r>
              <a:rPr kumimoji="1" lang="en-US" altLang="zh-CN" dirty="0" err="1"/>
              <a:t>phoen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6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Timeline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TBD: </a:t>
            </a:r>
            <a:r>
              <a:rPr kumimoji="1" lang="zh-CN" altLang="en-US" dirty="0"/>
              <a:t>动画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24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19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84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71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32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09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Depends on the implementation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48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95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7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http://</a:t>
            </a:r>
            <a:r>
              <a:rPr kumimoji="1" lang="en" altLang="zh-CN" dirty="0" err="1"/>
              <a:t>static.googleusercontent.com</a:t>
            </a:r>
            <a:r>
              <a:rPr kumimoji="1" lang="en" altLang="zh-CN" dirty="0"/>
              <a:t>/media/</a:t>
            </a:r>
            <a:r>
              <a:rPr kumimoji="1" lang="en" altLang="zh-CN" dirty="0" err="1"/>
              <a:t>research.google.com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en</a:t>
            </a:r>
            <a:r>
              <a:rPr kumimoji="1" lang="en" altLang="zh-CN" dirty="0"/>
              <a:t>/us/people/jeff/stanford-295-talk.pdf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2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651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09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C1: 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RD(x=?) RD(x=1)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An equivalent sequential history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C1: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C1: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WR(x=1) </a:t>
            </a:r>
            <a:endParaRPr lang="en" altLang="zh-CN" dirty="0">
              <a:effectLst/>
            </a:endParaRPr>
          </a:p>
          <a:p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RD(x=?) RD(x=1)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RD(x=?) RD(x=0)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An "equivalent" sequential history C0: 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C1: RD(x=?)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(x=0)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10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Less intuitive, but still correct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24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Less intuitive, but still correct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533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没看到我发的 消息，所以不会去看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39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没看到我发的 消息，所以不会去看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8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454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257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724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00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157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Read the most recent writes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829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869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not this approach?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48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482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878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60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602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7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223F7-3AB6-29F4-26A9-7FF6CD2C2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D5AD6C-3DE2-78F8-997B-BBE1E97B3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F524B3-0B0A-0BB0-C4ED-23FD479FE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C9C8F-F86F-3432-D33E-4D8A96162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29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839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Fingertips: </a:t>
            </a:r>
            <a:r>
              <a:rPr kumimoji="1" lang="zh-CN" altLang="en" dirty="0"/>
              <a:t>唾手可得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sz="1200" dirty="0"/>
              <a:t>Goetz </a:t>
            </a:r>
            <a:r>
              <a:rPr lang="en" altLang="zh-CN" sz="1200" dirty="0" err="1"/>
              <a:t>Graefe</a:t>
            </a:r>
            <a:r>
              <a:rPr lang="en" altLang="zh-CN" sz="1200" dirty="0"/>
              <a:t> </a:t>
            </a:r>
            <a:r>
              <a:rPr kumimoji="1" lang="zh-CN" altLang="en-US" sz="1200" dirty="0"/>
              <a:t>： </a:t>
            </a:r>
            <a:r>
              <a:rPr kumimoji="1" lang="en-US" altLang="zh-CN" sz="1200" dirty="0"/>
              <a:t>SQL server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6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Fanout</a:t>
            </a:r>
            <a:r>
              <a:rPr kumimoji="1" lang="zh-CN" altLang="en-US" dirty="0"/>
              <a:t>：指的是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节点的个数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4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4875" indent="-222250">
              <a:lnSpc>
                <a:spcPct val="120000"/>
              </a:lnSpc>
              <a:tabLst/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404" y="1632479"/>
            <a:ext cx="9358808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0" dirty="0">
                <a:latin typeface="+mn-lt"/>
              </a:rPr>
              <a:t>Disk-based key-value stores </a:t>
            </a:r>
            <a:br>
              <a:rPr kumimoji="1" lang="en-US" altLang="zh-CN" sz="3200" b="0" dirty="0">
                <a:latin typeface="+mn-lt"/>
              </a:rPr>
            </a:br>
            <a:r>
              <a:rPr kumimoji="1" lang="en-US" altLang="zh-CN" sz="3200" b="0" dirty="0">
                <a:latin typeface="+mn-lt"/>
              </a:rPr>
              <a:t>&amp; Consistency model (</a:t>
            </a:r>
            <a:r>
              <a:rPr kumimoji="1" lang="en-US" altLang="zh-CN" sz="3200" b="0" dirty="0" err="1">
                <a:latin typeface="+mn-lt"/>
              </a:rPr>
              <a:t>linearzability</a:t>
            </a:r>
            <a:r>
              <a:rPr kumimoji="1" lang="en-US" altLang="zh-CN" sz="3200" b="0" dirty="0">
                <a:latin typeface="+mn-lt"/>
              </a:rPr>
              <a:t>)</a:t>
            </a:r>
            <a:endParaRPr kumimoji="1" lang="zh-CN" altLang="en-US" sz="3200" b="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4BD3D-5460-C245-82E0-DF838D79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Get(2)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E24D3-9733-5345-A1AF-2928880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C722E9D1-F628-CD4A-A1ED-8B0ACB91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F2B10782-E716-3E4A-86B4-977739F3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A654781-E233-4C48-B0A2-6EB6CC2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CA1985EC-D1C6-FA4C-BB98-87CC65EA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40B94817-C927-E943-86EE-EF2121044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E90AD9E0-7E4E-1C49-9BDC-3BB315514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19814DF5-5D67-F444-9260-CB133C4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9EB05901-CD44-6848-9AA8-1D345AB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F900336F-4D23-154A-8D8C-4F30AB3AE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1874AFEE-953F-E944-BBDE-36B2ED40F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DFA53500-E28F-DD40-80C4-A4E9FCE9B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8CFB4D33-F636-524C-8684-011E41E1D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AF9A2171-DBD5-DB44-A4AF-F4F3249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28A5FE-DDA9-D54C-8DA0-85329221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5E628CC1-D3DA-E843-A673-0D30709C9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58BAC72-DDAE-CD4F-B769-4C711844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39EA759E-FA53-7949-87DC-823C2CBE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8032F539-828D-6342-BB57-887F11CA1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3650AFB4-83D3-2048-BA34-2B90BC5D4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3ACEF22B-2DF0-574A-82D2-A48CFF0FD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39D14840-0513-7245-B54E-42BFE68A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F594AE4D-35A8-8141-9D1A-2687B5311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0A64275-BD5F-5245-A6FD-BED09047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B233795C-62B9-CC43-865B-C52E585D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97FB1E05-343D-1849-894F-94ABA0E5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910DD4B6-BB3B-6046-B8EA-B0959D8FA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A703630-9D5A-4141-8FFF-12E176379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60F7B661-FD12-664B-B56B-0B189D529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64AA673D-0F13-3F4A-8F3F-F13DFA726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B49DD9D9-29F9-774E-BB59-8EADE0142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57D62705-76D6-F946-BD67-17ED2E8A3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D63249D4-21BB-F04F-B76F-76DCEC616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DC360E3D-8855-FA48-8E4F-5FC26B468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653B9ED2-63E0-2C44-9B40-EE26B100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DA8D14E9-FE29-7D4A-8C25-49CAA7C0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4B541E19-F143-6543-9CC7-778A2942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49802228-CEBF-5E4F-B43D-D3343775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581F89AE-B9B0-8A4F-99DF-0F6A1ADBC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049C0F21-07D3-EB4E-9993-539B0CB6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D8C7D89C-9B49-B14D-8790-C88A4D9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E973F0DC-6EB2-CF43-A02B-2BE35F8C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2DEED50-5339-634C-814B-89482833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F69F400-C043-0747-B941-DC0A1942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8F1527E0-67DB-0445-9EC1-DE9E62E72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F0954AAE-F0FE-7F4C-9992-B7C98231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9832988C-FD51-C44B-AEE5-1891875F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2BF5D078-A600-8B45-8DAF-2BB304FD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0364B7CA-E7CE-934E-8BD9-72D69361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AAB68C29-FD47-1E41-91F8-5A2802C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198A06A3-A8AB-544A-B481-D207022B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C31BD303-34A7-534C-9178-5D29CD91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FC036364-C979-654E-9189-7170A79E4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63500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750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D923E-64F9-E4A5-C7EF-E01015D7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 or 3, which to choose?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96340-2505-6BE7-3C74-1D3C7D06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65093"/>
          </a:xfrm>
        </p:spPr>
        <p:txBody>
          <a:bodyPr/>
          <a:lstStyle/>
          <a:p>
            <a:r>
              <a:rPr kumimoji="1" lang="en-US" altLang="zh-CN" dirty="0"/>
              <a:t>In practice, 3 is in favor of 2 </a:t>
            </a:r>
          </a:p>
          <a:p>
            <a:pPr lvl="1"/>
            <a:r>
              <a:rPr kumimoji="1" lang="en-US" altLang="zh-CN" dirty="0"/>
              <a:t>E.g., P0 finishes X. But later P1 cannot sees its effect!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564F8-E0EC-A644-EC8F-CBBB58A6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9F501CD-C3E1-91A3-0141-2A8EE0DFFB01}"/>
              </a:ext>
            </a:extLst>
          </p:cNvPr>
          <p:cNvCxnSpPr>
            <a:cxnSpLocks/>
          </p:cNvCxnSpPr>
          <p:nvPr/>
        </p:nvCxnSpPr>
        <p:spPr>
          <a:xfrm>
            <a:off x="1569721" y="285736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34B3379-745A-3D63-9CEC-0E8FCEB1C390}"/>
              </a:ext>
            </a:extLst>
          </p:cNvPr>
          <p:cNvSpPr txBox="1"/>
          <p:nvPr/>
        </p:nvSpPr>
        <p:spPr>
          <a:xfrm>
            <a:off x="1569721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7A9A14-3E12-0288-6996-F1C8807E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6" y="2551062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3CDAD3E-8C6D-0050-DA0E-BA5578C16EFE}"/>
              </a:ext>
            </a:extLst>
          </p:cNvPr>
          <p:cNvCxnSpPr>
            <a:cxnSpLocks/>
          </p:cNvCxnSpPr>
          <p:nvPr/>
        </p:nvCxnSpPr>
        <p:spPr>
          <a:xfrm>
            <a:off x="1569721" y="361187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42163CA-77FB-C3C9-261C-0C4B3683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3298224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00D4D8-2F77-842A-A735-1A223BAB9BB5}"/>
              </a:ext>
            </a:extLst>
          </p:cNvPr>
          <p:cNvSpPr txBox="1"/>
          <p:nvPr/>
        </p:nvSpPr>
        <p:spPr>
          <a:xfrm>
            <a:off x="324897" y="261886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332649-A5DA-BC1A-F6DF-AF29DDB7B014}"/>
              </a:ext>
            </a:extLst>
          </p:cNvPr>
          <p:cNvSpPr txBox="1"/>
          <p:nvPr/>
        </p:nvSpPr>
        <p:spPr>
          <a:xfrm>
            <a:off x="324896" y="339257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29E0E9-BFEB-03BA-8B71-AA70E3C71FC0}"/>
              </a:ext>
            </a:extLst>
          </p:cNvPr>
          <p:cNvGrpSpPr/>
          <p:nvPr/>
        </p:nvGrpSpPr>
        <p:grpSpPr>
          <a:xfrm>
            <a:off x="2155374" y="2714984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6DB38A8B-535A-2594-AF32-3DC7B2CC1DE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F22A1EE2-2350-36B3-3B4D-891B04CF3A1A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7A7D905-45A8-F06F-092F-7E66162B751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BFC8A2-1AE6-1562-6242-6CC0A67498E0}"/>
              </a:ext>
            </a:extLst>
          </p:cNvPr>
          <p:cNvSpPr txBox="1"/>
          <p:nvPr/>
        </p:nvSpPr>
        <p:spPr>
          <a:xfrm>
            <a:off x="2654724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3B3FC7E-794D-63EC-42CB-E418474463C9}"/>
              </a:ext>
            </a:extLst>
          </p:cNvPr>
          <p:cNvGrpSpPr/>
          <p:nvPr/>
        </p:nvGrpSpPr>
        <p:grpSpPr>
          <a:xfrm>
            <a:off x="3941924" y="2696716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98E4242-D314-3E89-2A03-4107AB12C9D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BBC38BC1-D225-57EE-1891-DF94CF97AAC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E115889D-E206-DCD8-FFD3-515B423D8F7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971BA33-8E90-F650-174C-A13489E19372}"/>
              </a:ext>
            </a:extLst>
          </p:cNvPr>
          <p:cNvSpPr txBox="1"/>
          <p:nvPr/>
        </p:nvSpPr>
        <p:spPr>
          <a:xfrm>
            <a:off x="3631664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C133D9-13F5-E2DB-279E-87FA6D84C116}"/>
              </a:ext>
            </a:extLst>
          </p:cNvPr>
          <p:cNvSpPr txBox="1"/>
          <p:nvPr/>
        </p:nvSpPr>
        <p:spPr>
          <a:xfrm>
            <a:off x="4553347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5A5D64-3703-72ED-4E79-4B377E86F31A}"/>
              </a:ext>
            </a:extLst>
          </p:cNvPr>
          <p:cNvGrpSpPr/>
          <p:nvPr/>
        </p:nvGrpSpPr>
        <p:grpSpPr>
          <a:xfrm>
            <a:off x="4217317" y="3469498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EE5E3FFD-83A9-4F5D-FA67-8E73D383619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CBEB6C43-D43A-0180-4BC7-B1083321B6F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F889BBE-5670-2095-8412-1EB4BBBDE87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912D6EF-16D2-196C-E8A8-131F4184324A}"/>
              </a:ext>
            </a:extLst>
          </p:cNvPr>
          <p:cNvSpPr txBox="1"/>
          <p:nvPr/>
        </p:nvSpPr>
        <p:spPr>
          <a:xfrm>
            <a:off x="3647595" y="307810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FE8CFE-80BC-CF74-9B9F-30F11305F346}"/>
              </a:ext>
            </a:extLst>
          </p:cNvPr>
          <p:cNvSpPr txBox="1"/>
          <p:nvPr/>
        </p:nvSpPr>
        <p:spPr>
          <a:xfrm>
            <a:off x="4711784" y="30965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A56831-67E0-57D1-470E-C269275A6769}"/>
              </a:ext>
            </a:extLst>
          </p:cNvPr>
          <p:cNvGrpSpPr/>
          <p:nvPr/>
        </p:nvGrpSpPr>
        <p:grpSpPr>
          <a:xfrm>
            <a:off x="5925114" y="346949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96369DF-D851-5EDA-3F6D-59B727BAF30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C26CE22-647D-C24D-CBF5-392F922132F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8186EFF4-1CE6-92CA-A8EB-76040A3F73A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2449B343-B0EC-E408-61EC-E8F68004AAB3}"/>
              </a:ext>
            </a:extLst>
          </p:cNvPr>
          <p:cNvSpPr txBox="1"/>
          <p:nvPr/>
        </p:nvSpPr>
        <p:spPr>
          <a:xfrm>
            <a:off x="5448886" y="307810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66D448-0BE9-96DE-89AD-ADCFC7EE3846}"/>
              </a:ext>
            </a:extLst>
          </p:cNvPr>
          <p:cNvSpPr txBox="1"/>
          <p:nvPr/>
        </p:nvSpPr>
        <p:spPr>
          <a:xfrm>
            <a:off x="6468606" y="30735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0E9E7C01-1C52-C5A6-9298-425C5C6CB836}"/>
              </a:ext>
            </a:extLst>
          </p:cNvPr>
          <p:cNvSpPr/>
          <p:nvPr/>
        </p:nvSpPr>
        <p:spPr>
          <a:xfrm>
            <a:off x="3941924" y="3793604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0860DDC-DC51-7F4F-A5B7-11D08DCF4023}"/>
              </a:ext>
            </a:extLst>
          </p:cNvPr>
          <p:cNvCxnSpPr>
            <a:cxnSpLocks/>
          </p:cNvCxnSpPr>
          <p:nvPr/>
        </p:nvCxnSpPr>
        <p:spPr>
          <a:xfrm>
            <a:off x="1644532" y="501774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F324230-467F-D2D4-845A-48AFA784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4729708"/>
            <a:ext cx="635000" cy="635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09A281-BAD3-EB80-D2FF-E7EA499BF24E}"/>
              </a:ext>
            </a:extLst>
          </p:cNvPr>
          <p:cNvGrpSpPr/>
          <p:nvPr/>
        </p:nvGrpSpPr>
        <p:grpSpPr>
          <a:xfrm>
            <a:off x="1831464" y="4875362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35AC741-4D78-B7FF-639D-29863FC9799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C64B8633-3A23-4A19-B663-4E22995F3A9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13BF1CB-D35A-5449-9B5F-DB0A0559B86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52574A-FBC5-4944-9EEF-05F53DABA0F4}"/>
              </a:ext>
            </a:extLst>
          </p:cNvPr>
          <p:cNvGrpSpPr/>
          <p:nvPr/>
        </p:nvGrpSpPr>
        <p:grpSpPr>
          <a:xfrm>
            <a:off x="3130333" y="4877801"/>
            <a:ext cx="1086984" cy="284755"/>
            <a:chOff x="2339752" y="2425452"/>
            <a:chExt cx="1086984" cy="284755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D030C36-C13B-CFEF-0ED8-CCE381371FD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145C0C0C-EADB-2E39-B63A-0EF0440FBA0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CEC3F6FE-28DB-1659-F661-8046E8AC566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C0409E-0C3F-D4C9-E3D5-A79B47B023D9}"/>
              </a:ext>
            </a:extLst>
          </p:cNvPr>
          <p:cNvGrpSpPr/>
          <p:nvPr/>
        </p:nvGrpSpPr>
        <p:grpSpPr>
          <a:xfrm>
            <a:off x="4429201" y="4875362"/>
            <a:ext cx="1086984" cy="284755"/>
            <a:chOff x="2339752" y="2425452"/>
            <a:chExt cx="1086984" cy="284755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BAED6DB7-C486-03FE-79C8-E59DDCF1AA6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56371307-FBEB-BF4E-5E4B-02830DABDC2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04EA1389-130C-46FE-0089-E920C4DF715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8C7F91-35C4-E5CA-5CDA-9A143B3084EB}"/>
              </a:ext>
            </a:extLst>
          </p:cNvPr>
          <p:cNvGrpSpPr/>
          <p:nvPr/>
        </p:nvGrpSpPr>
        <p:grpSpPr>
          <a:xfrm>
            <a:off x="5941129" y="487536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9EA59E00-1710-DC65-4893-9123F91862D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110F6453-B760-2694-6EB2-69943D3F95B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50CA814F-2DF1-3DE2-02D4-B0D354242AD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3DF88FBF-E087-2A8D-BAF2-8A6CF470CC25}"/>
              </a:ext>
            </a:extLst>
          </p:cNvPr>
          <p:cNvSpPr txBox="1"/>
          <p:nvPr/>
        </p:nvSpPr>
        <p:spPr>
          <a:xfrm>
            <a:off x="3941924" y="447303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E78DB47-CB24-9647-FB5E-A39593CC486C}"/>
              </a:ext>
            </a:extLst>
          </p:cNvPr>
          <p:cNvSpPr txBox="1"/>
          <p:nvPr/>
        </p:nvSpPr>
        <p:spPr>
          <a:xfrm>
            <a:off x="4863813" y="447774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9A6D7A-0728-009A-B0BC-47BE75DDF5D2}"/>
              </a:ext>
            </a:extLst>
          </p:cNvPr>
          <p:cNvSpPr txBox="1"/>
          <p:nvPr/>
        </p:nvSpPr>
        <p:spPr>
          <a:xfrm>
            <a:off x="5658900" y="447938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BCEBA1-A55A-E126-458D-A944ECA488F2}"/>
              </a:ext>
            </a:extLst>
          </p:cNvPr>
          <p:cNvSpPr txBox="1"/>
          <p:nvPr/>
        </p:nvSpPr>
        <p:spPr>
          <a:xfrm>
            <a:off x="6516470" y="447746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290E4C-EBFC-8BB0-79A1-4522E35C2238}"/>
              </a:ext>
            </a:extLst>
          </p:cNvPr>
          <p:cNvSpPr txBox="1"/>
          <p:nvPr/>
        </p:nvSpPr>
        <p:spPr>
          <a:xfrm>
            <a:off x="1249064" y="44502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DAF6372-C7FD-0898-D045-8395B9540C72}"/>
              </a:ext>
            </a:extLst>
          </p:cNvPr>
          <p:cNvSpPr txBox="1"/>
          <p:nvPr/>
        </p:nvSpPr>
        <p:spPr>
          <a:xfrm>
            <a:off x="2313253" y="446863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9215309-40CD-7FA5-DEC2-1529E616190B}"/>
              </a:ext>
            </a:extLst>
          </p:cNvPr>
          <p:cNvSpPr txBox="1"/>
          <p:nvPr/>
        </p:nvSpPr>
        <p:spPr>
          <a:xfrm>
            <a:off x="2579574" y="517820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4C7558-6856-6CE7-0389-817B3F732799}"/>
              </a:ext>
            </a:extLst>
          </p:cNvPr>
          <p:cNvSpPr txBox="1"/>
          <p:nvPr/>
        </p:nvSpPr>
        <p:spPr>
          <a:xfrm>
            <a:off x="3599294" y="51736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2FC5D6C-86BB-5FB2-46AD-35BA75EDCCA9}"/>
              </a:ext>
            </a:extLst>
          </p:cNvPr>
          <p:cNvSpPr txBox="1"/>
          <p:nvPr/>
        </p:nvSpPr>
        <p:spPr>
          <a:xfrm>
            <a:off x="2747240" y="382160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912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672418"/>
            <a:ext cx="8170167" cy="11350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Implementing </a:t>
            </a:r>
            <a:r>
              <a:rPr kumimoji="1" lang="en-US" altLang="zh-CN" dirty="0"/>
              <a:t>linearizability of KVS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673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41C4B-6150-63E4-9195-7EDB1743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Warmup property of linearizability: The local property </a:t>
            </a:r>
            <a:r>
              <a:rPr kumimoji="1" lang="en-US" altLang="zh-CN" baseline="30000" dirty="0"/>
              <a:t>[1] </a:t>
            </a:r>
            <a:endParaRPr kumimoji="1" lang="zh-CN" altLang="en-US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DE111-1CA2-DA0B-399F-8DBDB36F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225341"/>
          </a:xfrm>
        </p:spPr>
        <p:txBody>
          <a:bodyPr>
            <a:normAutofit fontScale="92500"/>
          </a:bodyPr>
          <a:lstStyle/>
          <a:p>
            <a:r>
              <a:rPr kumimoji="1" lang="en" altLang="zh-CN" dirty="0"/>
              <a:t>If each object’s op is linearizable, then overall system is linearizable </a:t>
            </a:r>
          </a:p>
          <a:p>
            <a:r>
              <a:rPr kumimoji="1" lang="en" altLang="zh-CN" dirty="0"/>
              <a:t>(Very) Simplified &amp; (very) informal proof  (By contradiction) </a:t>
            </a:r>
          </a:p>
          <a:p>
            <a:pPr lvl="1"/>
            <a:r>
              <a:rPr kumimoji="1" lang="en" altLang="zh-CN" dirty="0"/>
              <a:t>Suppose we have two ops on 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, e1 &amp; e2 </a:t>
            </a:r>
          </a:p>
          <a:p>
            <a:pPr lvl="1"/>
            <a:r>
              <a:rPr kumimoji="1" lang="en-US" altLang="zh-CN" dirty="0"/>
              <a:t>If non-linearizable, then we must have e1 &lt; e2 &amp; e2 &lt; e1 </a:t>
            </a:r>
          </a:p>
          <a:p>
            <a:pPr lvl="1"/>
            <a:r>
              <a:rPr kumimoji="1" lang="en-US" altLang="zh-CN" dirty="0"/>
              <a:t>This is impossible: 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(e1_ok)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(e2_start)    </a:t>
            </a:r>
            <a:r>
              <a:rPr kumimoji="1" lang="en-US" altLang="zh-CN" dirty="0">
                <a:solidFill>
                  <a:srgbClr val="00B050"/>
                </a:solidFill>
              </a:rPr>
              <a:t>// e1 &lt; e2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(e2_start)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(e2_ok)    </a:t>
            </a:r>
            <a:r>
              <a:rPr kumimoji="1" lang="en-US" altLang="zh-CN" dirty="0">
                <a:solidFill>
                  <a:srgbClr val="00B050"/>
                </a:solidFill>
              </a:rPr>
              <a:t>// execution have time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(e2_ok)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(e1_start)    </a:t>
            </a:r>
            <a:r>
              <a:rPr kumimoji="1" lang="en-US" altLang="zh-CN" dirty="0">
                <a:solidFill>
                  <a:srgbClr val="00B050"/>
                </a:solidFill>
              </a:rPr>
              <a:t>// e2 &lt; e1</a:t>
            </a:r>
          </a:p>
          <a:p>
            <a:pPr lvl="2"/>
            <a:r>
              <a:rPr kumimoji="1" lang="en-US" altLang="zh-CN" b="1" dirty="0" err="1">
                <a:solidFill>
                  <a:srgbClr val="C00000"/>
                </a:solidFill>
              </a:rPr>
              <a:t>real_time</a:t>
            </a:r>
            <a:r>
              <a:rPr kumimoji="1" lang="en-US" altLang="zh-CN" b="1" dirty="0">
                <a:solidFill>
                  <a:srgbClr val="C00000"/>
                </a:solidFill>
              </a:rPr>
              <a:t>(e1_ok) &lt; </a:t>
            </a:r>
            <a:r>
              <a:rPr kumimoji="1" lang="en-US" altLang="zh-CN" b="1" dirty="0" err="1">
                <a:solidFill>
                  <a:srgbClr val="C00000"/>
                </a:solidFill>
              </a:rPr>
              <a:t>real_time</a:t>
            </a:r>
            <a:r>
              <a:rPr kumimoji="1" lang="en-US" altLang="zh-CN" b="1" dirty="0">
                <a:solidFill>
                  <a:srgbClr val="C00000"/>
                </a:solidFill>
              </a:rPr>
              <a:t>(1_start)   </a:t>
            </a:r>
            <a:r>
              <a:rPr kumimoji="1" lang="en-US" altLang="zh-CN" dirty="0">
                <a:solidFill>
                  <a:srgbClr val="00B050"/>
                </a:solidFill>
              </a:rPr>
              <a:t>// combine the upper formulars </a:t>
            </a:r>
          </a:p>
          <a:p>
            <a:pPr lvl="2"/>
            <a:r>
              <a:rPr kumimoji="1" lang="en-US" altLang="zh-CN" dirty="0"/>
              <a:t>Since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(e1_start)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(e1_ok), contradiction happens </a:t>
            </a:r>
          </a:p>
          <a:p>
            <a:pPr lvl="1"/>
            <a:r>
              <a:rPr kumimoji="1" lang="en" altLang="zh-CN" dirty="0"/>
              <a:t>The concrete proof needs to reason on multiple ops &amp; objects (w/ graph)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E5BFF-709A-483D-1BD3-7943685A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106BE-E29F-8B4E-A4A0-DA77000A7ECA}"/>
              </a:ext>
            </a:extLst>
          </p:cNvPr>
          <p:cNvSpPr txBox="1"/>
          <p:nvPr/>
        </p:nvSpPr>
        <p:spPr>
          <a:xfrm>
            <a:off x="-11400" y="5354648"/>
            <a:ext cx="7389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dirty="0">
                <a:effectLst/>
                <a:latin typeface="Arial" panose="020B0604020202020204" pitchFamily="34" charset="0"/>
              </a:rPr>
              <a:t>[1] Linearizability: A Correctness Condition for Concurrent Objects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TPLS’90</a:t>
            </a:r>
            <a:r>
              <a:rPr lang="en" altLang="zh-CN" sz="1600" dirty="0">
                <a:effectLst/>
                <a:latin typeface="Arial" panose="020B0604020202020204" pitchFamily="34" charset="0"/>
              </a:rPr>
              <a:t> 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756155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699608"/>
            <a:ext cx="7772400" cy="317411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Why locality is important to implement </a:t>
            </a:r>
            <a:r>
              <a:rPr lang="en-US" altLang="zh-CN" dirty="0" err="1"/>
              <a:t>linearzability</a:t>
            </a:r>
            <a:r>
              <a:rPr lang="en-US" altLang="zh-CN" dirty="0"/>
              <a:t>? </a:t>
            </a:r>
            <a:br>
              <a:rPr lang="en-US" altLang="zh-CN" dirty="0"/>
            </a:br>
            <a:br>
              <a:rPr lang="en-US" altLang="zh-CN" b="0" dirty="0"/>
            </a:br>
            <a:r>
              <a:rPr lang="en-US" altLang="zh-CN" b="0" dirty="0"/>
              <a:t>We only need to ensure operations on a single object is linearizable</a:t>
            </a:r>
            <a:r>
              <a:rPr kumimoji="1" lang="en-US" altLang="zh-CN" b="0" dirty="0"/>
              <a:t>!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562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EE35-86DA-1261-C34E-4A545D59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simplest approach: centralized KVS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A3176-FA1F-18FB-04A2-A0E389EF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773467"/>
          </a:xfrm>
        </p:spPr>
        <p:txBody>
          <a:bodyPr/>
          <a:lstStyle/>
          <a:p>
            <a:r>
              <a:rPr kumimoji="1" lang="en-US" altLang="zh-CN" dirty="0"/>
              <a:t>Basic model</a:t>
            </a:r>
          </a:p>
          <a:p>
            <a:pPr lvl="1"/>
            <a:r>
              <a:rPr kumimoji="1" lang="en-US" altLang="zh-CN" dirty="0"/>
              <a:t>There is only one centralized KVS in the system </a:t>
            </a:r>
          </a:p>
          <a:p>
            <a:r>
              <a:rPr kumimoji="1" lang="en-US" altLang="zh-CN" dirty="0"/>
              <a:t>Put:  Send an RPC to the KVS, wait for it to be done </a:t>
            </a:r>
          </a:p>
          <a:p>
            <a:r>
              <a:rPr kumimoji="1" lang="en-US" altLang="zh-CN" dirty="0"/>
              <a:t>Get:  Send an RPC to the KVS to read the result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4834D-D26C-023B-4685-C156CFAA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14" name="Can 37">
            <a:extLst>
              <a:ext uri="{FF2B5EF4-FFF2-40B4-BE49-F238E27FC236}">
                <a16:creationId xmlns:a16="http://schemas.microsoft.com/office/drawing/2014/main" id="{E48CF2E0-3FA9-3EF2-CBA9-C027A6435118}"/>
              </a:ext>
            </a:extLst>
          </p:cNvPr>
          <p:cNvSpPr/>
          <p:nvPr/>
        </p:nvSpPr>
        <p:spPr>
          <a:xfrm>
            <a:off x="998465" y="4003627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35D3724-2AAE-37C5-E0F9-798E5AB7C61B}"/>
              </a:ext>
            </a:extLst>
          </p:cNvPr>
          <p:cNvCxnSpPr>
            <a:cxnSpLocks/>
          </p:cNvCxnSpPr>
          <p:nvPr/>
        </p:nvCxnSpPr>
        <p:spPr>
          <a:xfrm>
            <a:off x="1565324" y="347146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0986F76-CC97-BC32-ADB5-A2216672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165169"/>
            <a:ext cx="576064" cy="576064"/>
          </a:xfrm>
          <a:prstGeom prst="rect">
            <a:avLst/>
          </a:prstGeom>
        </p:spPr>
      </p:pic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95BAA04-3F40-A4E5-3183-7E885D3F0DD1}"/>
              </a:ext>
            </a:extLst>
          </p:cNvPr>
          <p:cNvCxnSpPr>
            <a:cxnSpLocks/>
          </p:cNvCxnSpPr>
          <p:nvPr/>
        </p:nvCxnSpPr>
        <p:spPr>
          <a:xfrm>
            <a:off x="1565324" y="421036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F751ADA-676F-B099-3E08-5F4DD4F5AEB9}"/>
              </a:ext>
            </a:extLst>
          </p:cNvPr>
          <p:cNvCxnSpPr>
            <a:cxnSpLocks/>
          </p:cNvCxnSpPr>
          <p:nvPr/>
        </p:nvCxnSpPr>
        <p:spPr>
          <a:xfrm>
            <a:off x="1565324" y="498728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4215D23-0243-E5FB-3CAC-A95DCD80B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673631"/>
            <a:ext cx="635000" cy="635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4759A6D-DBD2-A647-FEE4-B058A05DAFA8}"/>
              </a:ext>
            </a:extLst>
          </p:cNvPr>
          <p:cNvSpPr txBox="1"/>
          <p:nvPr/>
        </p:nvSpPr>
        <p:spPr>
          <a:xfrm>
            <a:off x="320500" y="323297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19044F-4121-F97B-83E0-E813C42CE568}"/>
              </a:ext>
            </a:extLst>
          </p:cNvPr>
          <p:cNvSpPr txBox="1"/>
          <p:nvPr/>
        </p:nvSpPr>
        <p:spPr>
          <a:xfrm>
            <a:off x="320499" y="476798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7F99BE-630C-EB6D-E148-3337C23D7B8C}"/>
              </a:ext>
            </a:extLst>
          </p:cNvPr>
          <p:cNvSpPr txBox="1"/>
          <p:nvPr/>
        </p:nvSpPr>
        <p:spPr>
          <a:xfrm>
            <a:off x="1533035" y="29888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B68E828-8612-EFB9-4165-9950DD13FA94}"/>
              </a:ext>
            </a:extLst>
          </p:cNvPr>
          <p:cNvCxnSpPr>
            <a:cxnSpLocks/>
          </p:cNvCxnSpPr>
          <p:nvPr/>
        </p:nvCxnSpPr>
        <p:spPr>
          <a:xfrm>
            <a:off x="2266691" y="3489737"/>
            <a:ext cx="218766" cy="73889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B302E94-1DC2-F59E-7732-8AF8AE564615}"/>
              </a:ext>
            </a:extLst>
          </p:cNvPr>
          <p:cNvCxnSpPr>
            <a:cxnSpLocks/>
          </p:cNvCxnSpPr>
          <p:nvPr/>
        </p:nvCxnSpPr>
        <p:spPr>
          <a:xfrm flipV="1">
            <a:off x="2484027" y="3471469"/>
            <a:ext cx="220314" cy="7253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633A415-C768-BF5F-15B5-6B9DEABB6CB8}"/>
              </a:ext>
            </a:extLst>
          </p:cNvPr>
          <p:cNvCxnSpPr>
            <a:cxnSpLocks/>
          </p:cNvCxnSpPr>
          <p:nvPr/>
        </p:nvCxnSpPr>
        <p:spPr>
          <a:xfrm flipV="1">
            <a:off x="3596659" y="4189410"/>
            <a:ext cx="217336" cy="79518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78A8622-166D-22CA-B16F-D039C4B46AE2}"/>
              </a:ext>
            </a:extLst>
          </p:cNvPr>
          <p:cNvCxnSpPr>
            <a:cxnSpLocks/>
          </p:cNvCxnSpPr>
          <p:nvPr/>
        </p:nvCxnSpPr>
        <p:spPr>
          <a:xfrm>
            <a:off x="3813995" y="4228630"/>
            <a:ext cx="220314" cy="73770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DB1B94B-3B3D-8E04-4677-860C251F1383}"/>
              </a:ext>
            </a:extLst>
          </p:cNvPr>
          <p:cNvSpPr txBox="1"/>
          <p:nvPr/>
        </p:nvSpPr>
        <p:spPr>
          <a:xfrm>
            <a:off x="3338499" y="500555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Get(X)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1BC32A5-1166-AE9F-32D4-47830FB29E58}"/>
              </a:ext>
            </a:extLst>
          </p:cNvPr>
          <p:cNvCxnSpPr>
            <a:cxnSpLocks/>
          </p:cNvCxnSpPr>
          <p:nvPr/>
        </p:nvCxnSpPr>
        <p:spPr>
          <a:xfrm>
            <a:off x="4862733" y="3471482"/>
            <a:ext cx="218766" cy="73889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A290C67-B8B2-04FA-4979-52BAC3DE7EC9}"/>
              </a:ext>
            </a:extLst>
          </p:cNvPr>
          <p:cNvSpPr txBox="1"/>
          <p:nvPr/>
        </p:nvSpPr>
        <p:spPr>
          <a:xfrm>
            <a:off x="3986347" y="29878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34" name="乘 33">
            <a:extLst>
              <a:ext uri="{FF2B5EF4-FFF2-40B4-BE49-F238E27FC236}">
                <a16:creationId xmlns:a16="http://schemas.microsoft.com/office/drawing/2014/main" id="{DD08E9C5-BFBA-7DBE-26A5-8BDDE1B31855}"/>
              </a:ext>
            </a:extLst>
          </p:cNvPr>
          <p:cNvSpPr/>
          <p:nvPr/>
        </p:nvSpPr>
        <p:spPr>
          <a:xfrm>
            <a:off x="4722412" y="3494177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BB3EA4-C36D-59C8-13B1-122390E80436}"/>
              </a:ext>
            </a:extLst>
          </p:cNvPr>
          <p:cNvSpPr txBox="1"/>
          <p:nvPr/>
        </p:nvSpPr>
        <p:spPr>
          <a:xfrm>
            <a:off x="5332381" y="3374330"/>
            <a:ext cx="291202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It is incorrect to view the put as done if the ack is not received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3871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C984-DF08-34AF-AA5A-3B1C0DC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Approaches for replicated KVS: replicated KVS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C831-2DF6-2367-ABF6-A3D95CBE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420521"/>
          </a:xfrm>
        </p:spPr>
        <p:txBody>
          <a:bodyPr/>
          <a:lstStyle/>
          <a:p>
            <a:r>
              <a:rPr kumimoji="1" lang="en-US" altLang="zh-CN" dirty="0"/>
              <a:t>Model (More suitable for the chat app)</a:t>
            </a:r>
          </a:p>
          <a:p>
            <a:pPr lvl="1"/>
            <a:r>
              <a:rPr kumimoji="1" lang="en-US" altLang="zh-CN" dirty="0"/>
              <a:t>Each device has a replicated KVS on its local machine</a:t>
            </a:r>
          </a:p>
          <a:p>
            <a:pPr lvl="1"/>
            <a:r>
              <a:rPr kumimoji="1" lang="en-US" altLang="zh-CN" dirty="0"/>
              <a:t>Question: how can the Get/Put being implemented?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74C28-2B2C-F645-6503-EE1D0FF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3A7B75-30FE-EC7C-82A5-2801D4978364}"/>
              </a:ext>
            </a:extLst>
          </p:cNvPr>
          <p:cNvCxnSpPr>
            <a:cxnSpLocks/>
          </p:cNvCxnSpPr>
          <p:nvPr/>
        </p:nvCxnSpPr>
        <p:spPr>
          <a:xfrm>
            <a:off x="1565324" y="347146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187DCDE-CA7D-E155-7BE8-61AD9635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165169"/>
            <a:ext cx="576064" cy="576064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009F91-E849-C9ED-1D4F-42503AD8567A}"/>
              </a:ext>
            </a:extLst>
          </p:cNvPr>
          <p:cNvCxnSpPr>
            <a:cxnSpLocks/>
          </p:cNvCxnSpPr>
          <p:nvPr/>
        </p:nvCxnSpPr>
        <p:spPr>
          <a:xfrm>
            <a:off x="1565324" y="46113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AA384FA-84C1-B11F-DE34-5734F8EC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297660"/>
            <a:ext cx="635000" cy="635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CFF1F1-1A0D-9AEC-931A-2C450671918F}"/>
              </a:ext>
            </a:extLst>
          </p:cNvPr>
          <p:cNvSpPr txBox="1"/>
          <p:nvPr/>
        </p:nvSpPr>
        <p:spPr>
          <a:xfrm>
            <a:off x="320500" y="323297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C94382-44C5-0384-5681-098187B860C3}"/>
              </a:ext>
            </a:extLst>
          </p:cNvPr>
          <p:cNvSpPr txBox="1"/>
          <p:nvPr/>
        </p:nvSpPr>
        <p:spPr>
          <a:xfrm>
            <a:off x="320499" y="439201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Can 37">
            <a:extLst>
              <a:ext uri="{FF2B5EF4-FFF2-40B4-BE49-F238E27FC236}">
                <a16:creationId xmlns:a16="http://schemas.microsoft.com/office/drawing/2014/main" id="{DF52E4A2-EDAC-07FE-9EC5-F02B364F96D3}"/>
              </a:ext>
            </a:extLst>
          </p:cNvPr>
          <p:cNvSpPr/>
          <p:nvPr/>
        </p:nvSpPr>
        <p:spPr>
          <a:xfrm>
            <a:off x="1489313" y="32435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Can 37">
            <a:extLst>
              <a:ext uri="{FF2B5EF4-FFF2-40B4-BE49-F238E27FC236}">
                <a16:creationId xmlns:a16="http://schemas.microsoft.com/office/drawing/2014/main" id="{E174F4F0-4D03-7644-5660-1FB992282ABC}"/>
              </a:ext>
            </a:extLst>
          </p:cNvPr>
          <p:cNvSpPr/>
          <p:nvPr/>
        </p:nvSpPr>
        <p:spPr>
          <a:xfrm>
            <a:off x="1489313" y="433851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92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C984-DF08-34AF-AA5A-3B1C0DC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Approaches for replicated KVS (more realistic)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C831-2DF6-2367-ABF6-A3D95CBE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46455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Put </a:t>
            </a:r>
          </a:p>
          <a:p>
            <a:pPr lvl="1"/>
            <a:r>
              <a:rPr kumimoji="1" lang="en-US" altLang="zh-CN" dirty="0"/>
              <a:t>How many servers need the client send the updates to? </a:t>
            </a:r>
          </a:p>
          <a:p>
            <a:pPr lvl="1"/>
            <a:r>
              <a:rPr kumimoji="1" lang="en-US" altLang="zh-CN" dirty="0"/>
              <a:t>Must a client wait till all servers sent have processed the update? </a:t>
            </a:r>
          </a:p>
          <a:p>
            <a:r>
              <a:rPr kumimoji="1" lang="en-US" altLang="zh-CN" dirty="0"/>
              <a:t>Read</a:t>
            </a:r>
          </a:p>
          <a:p>
            <a:pPr lvl="1"/>
            <a:r>
              <a:rPr kumimoji="1" lang="en-US" altLang="zh-CN" dirty="0"/>
              <a:t>Which server will the read sent to? </a:t>
            </a:r>
          </a:p>
          <a:p>
            <a:pPr lvl="1"/>
            <a:r>
              <a:rPr kumimoji="1" lang="en-US" altLang="zh-CN" dirty="0"/>
              <a:t>Can a server always return its current value?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74C28-2B2C-F645-6503-EE1D0FF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3A7B75-30FE-EC7C-82A5-2801D4978364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187DCDE-CA7D-E155-7BE8-61AD9635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009F91-E849-C9ED-1D4F-42503AD8567A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AA384FA-84C1-B11F-DE34-5734F8EC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CFF1F1-1A0D-9AEC-931A-2C450671918F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C94382-44C5-0384-5681-098187B860C3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Can 37">
            <a:extLst>
              <a:ext uri="{FF2B5EF4-FFF2-40B4-BE49-F238E27FC236}">
                <a16:creationId xmlns:a16="http://schemas.microsoft.com/office/drawing/2014/main" id="{DF52E4A2-EDAC-07FE-9EC5-F02B364F96D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Can 37">
            <a:extLst>
              <a:ext uri="{FF2B5EF4-FFF2-40B4-BE49-F238E27FC236}">
                <a16:creationId xmlns:a16="http://schemas.microsoft.com/office/drawing/2014/main" id="{E174F4F0-4D03-7644-5660-1FB992282ABC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108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#1. Primary-backup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/>
              <a:t>For each object, Clients send all reads/writes at a designated machine</a:t>
            </a:r>
          </a:p>
          <a:p>
            <a:r>
              <a:rPr kumimoji="1" lang="en-US" altLang="zh-CN" dirty="0"/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Respond OK </a:t>
            </a:r>
          </a:p>
          <a:p>
            <a:pPr marL="417150" lvl="1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685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the </a:t>
            </a:r>
            <a:r>
              <a:rPr kumimoji="1" lang="zh-CN" altLang="en-US" dirty="0"/>
              <a:t>「</a:t>
            </a:r>
            <a:r>
              <a:rPr kumimoji="1" lang="en-US" altLang="zh-CN" dirty="0"/>
              <a:t>in order</a:t>
            </a:r>
            <a:r>
              <a:rPr kumimoji="1" lang="zh-CN" altLang="en-US" dirty="0"/>
              <a:t>」</a:t>
            </a:r>
            <a:r>
              <a:rPr kumimoji="1" lang="en-US" altLang="zh-CN" dirty="0"/>
              <a:t> mean?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03625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Suppose we have two writes send to the primary </a:t>
            </a:r>
          </a:p>
          <a:p>
            <a:pPr lvl="1"/>
            <a:r>
              <a:rPr kumimoji="1" lang="en-US" altLang="zh-CN" dirty="0"/>
              <a:t>Due to network problem, the message may reorder </a:t>
            </a:r>
          </a:p>
          <a:p>
            <a:pPr lvl="1"/>
            <a:r>
              <a:rPr kumimoji="1" lang="en-US" altLang="zh-CN" dirty="0"/>
              <a:t>If the reorder happens, it is possible that two replicas apply the same writes in a different order!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4078665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4674103" y="4184470"/>
            <a:ext cx="3098957" cy="87196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12160" y="4169136"/>
            <a:ext cx="653981" cy="90719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37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order updates: Primary must use some seq number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269725"/>
          </a:xfrm>
        </p:spPr>
        <p:txBody>
          <a:bodyPr/>
          <a:lstStyle/>
          <a:p>
            <a:r>
              <a:rPr kumimoji="1" lang="en-US" altLang="zh-CN" dirty="0"/>
              <a:t>Seq number: orders of update </a:t>
            </a:r>
          </a:p>
          <a:p>
            <a:pPr lvl="1"/>
            <a:r>
              <a:rPr kumimoji="1" lang="en-US" altLang="zh-CN" dirty="0"/>
              <a:t>Possible implementation: a global counter </a:t>
            </a:r>
          </a:p>
          <a:p>
            <a:pPr lvl="1"/>
            <a:r>
              <a:rPr kumimoji="1" lang="en-US" altLang="zh-CN" dirty="0"/>
              <a:t>Incremented upon receive a write request </a:t>
            </a:r>
          </a:p>
          <a:p>
            <a:r>
              <a:rPr kumimoji="1" lang="en-US" altLang="zh-CN" dirty="0"/>
              <a:t>All replica apply writes in the order of seq number</a:t>
            </a:r>
          </a:p>
          <a:p>
            <a:pPr lvl="1"/>
            <a:r>
              <a:rPr kumimoji="1" lang="en-US" altLang="zh-CN" dirty="0"/>
              <a:t>Delay writes if the previous write has not been finished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09" y="4427956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6141798" y="4968314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6764796" y="4184470"/>
            <a:ext cx="1008264" cy="8706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23090" y="4169136"/>
            <a:ext cx="643051" cy="8526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7BF849-ACAF-29FE-D95E-4A9F44A764E2}"/>
              </a:ext>
            </a:extLst>
          </p:cNvPr>
          <p:cNvSpPr txBox="1"/>
          <p:nvPr/>
        </p:nvSpPr>
        <p:spPr>
          <a:xfrm>
            <a:off x="3674169" y="4228270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A9A4CF-3B6D-4D6B-F86E-599FC354DA56}"/>
              </a:ext>
            </a:extLst>
          </p:cNvPr>
          <p:cNvSpPr txBox="1"/>
          <p:nvPr/>
        </p:nvSpPr>
        <p:spPr>
          <a:xfrm>
            <a:off x="1998297" y="4008808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28411-32D3-DC42-A6EA-B2AC3ED7DCCD}"/>
              </a:ext>
            </a:extLst>
          </p:cNvPr>
          <p:cNvSpPr txBox="1"/>
          <p:nvPr/>
        </p:nvSpPr>
        <p:spPr>
          <a:xfrm>
            <a:off x="3120911" y="4018815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3FC7C-8ECC-324D-0E29-C0194E570345}"/>
              </a:ext>
            </a:extLst>
          </p:cNvPr>
          <p:cNvSpPr txBox="1"/>
          <p:nvPr/>
        </p:nvSpPr>
        <p:spPr>
          <a:xfrm>
            <a:off x="2417728" y="4866522"/>
            <a:ext cx="2657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3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4BD3D-5460-C245-82E0-DF838D79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Get(2)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E24D3-9733-5345-A1AF-2928880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C722E9D1-F628-CD4A-A1ED-8B0ACB91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F2B10782-E716-3E4A-86B4-977739F3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A654781-E233-4C48-B0A2-6EB6CC2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CA1985EC-D1C6-FA4C-BB98-87CC65EA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40B94817-C927-E943-86EE-EF2121044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E90AD9E0-7E4E-1C49-9BDC-3BB315514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19814DF5-5D67-F444-9260-CB133C4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9EB05901-CD44-6848-9AA8-1D345AB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F900336F-4D23-154A-8D8C-4F30AB3AE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1874AFEE-953F-E944-BBDE-36B2ED40F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DFA53500-E28F-DD40-80C4-A4E9FCE9B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8CFB4D33-F636-524C-8684-011E41E1D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AF9A2171-DBD5-DB44-A4AF-F4F3249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28A5FE-DDA9-D54C-8DA0-85329221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5E628CC1-D3DA-E843-A673-0D30709C9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58BAC72-DDAE-CD4F-B769-4C711844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39EA759E-FA53-7949-87DC-823C2CBE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8032F539-828D-6342-BB57-887F11CA1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3650AFB4-83D3-2048-BA34-2B90BC5D4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3ACEF22B-2DF0-574A-82D2-A48CFF0FD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39D14840-0513-7245-B54E-42BFE68A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F594AE4D-35A8-8141-9D1A-2687B5311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0A64275-BD5F-5245-A6FD-BED09047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B233795C-62B9-CC43-865B-C52E585D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97FB1E05-343D-1849-894F-94ABA0E5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910DD4B6-BB3B-6046-B8EA-B0959D8FA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A703630-9D5A-4141-8FFF-12E176379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60F7B661-FD12-664B-B56B-0B189D529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64AA673D-0F13-3F4A-8F3F-F13DFA726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B49DD9D9-29F9-774E-BB59-8EADE0142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57D62705-76D6-F946-BD67-17ED2E8A3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D63249D4-21BB-F04F-B76F-76DCEC616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DC360E3D-8855-FA48-8E4F-5FC26B468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653B9ED2-63E0-2C44-9B40-EE26B100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DA8D14E9-FE29-7D4A-8C25-49CAA7C0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4B541E19-F143-6543-9CC7-778A2942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49802228-CEBF-5E4F-B43D-D3343775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581F89AE-B9B0-8A4F-99DF-0F6A1ADBC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049C0F21-07D3-EB4E-9993-539B0CB6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D8C7D89C-9B49-B14D-8790-C88A4D9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E973F0DC-6EB2-CF43-A02B-2BE35F8C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2DEED50-5339-634C-814B-89482833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F69F400-C043-0747-B941-DC0A1942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8F1527E0-67DB-0445-9EC1-DE9E62E72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F0954AAE-F0FE-7F4C-9992-B7C98231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9832988C-FD51-C44B-AEE5-1891875F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2BF5D078-A600-8B45-8DAF-2BB304FD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0364B7CA-E7CE-934E-8BD9-72D69361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AAB68C29-FD47-1E41-91F8-5A2802C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198A06A3-A8AB-544A-B481-D207022B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C31BD303-34A7-534C-9178-5D29CD91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FC036364-C979-654E-9189-7170A79E4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63500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77DCA3-5B88-1C4F-BADD-2312165AFE80}"/>
              </a:ext>
            </a:extLst>
          </p:cNvPr>
          <p:cNvSpPr/>
          <p:nvPr/>
        </p:nvSpPr>
        <p:spPr>
          <a:xfrm>
            <a:off x="1223131" y="2938614"/>
            <a:ext cx="617623" cy="1109836"/>
          </a:xfrm>
          <a:prstGeom prst="rect">
            <a:avLst/>
          </a:prstGeom>
          <a:noFill/>
          <a:ln w="381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0203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where to implement the in-order semantic?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269725"/>
          </a:xfrm>
        </p:spPr>
        <p:txBody>
          <a:bodyPr/>
          <a:lstStyle/>
          <a:p>
            <a:r>
              <a:rPr kumimoji="1" lang="en-US" altLang="zh-CN" dirty="0"/>
              <a:t>At the network layer</a:t>
            </a:r>
          </a:p>
          <a:p>
            <a:pPr lvl="1"/>
            <a:r>
              <a:rPr kumimoji="1" lang="en-US" altLang="zh-CN" dirty="0"/>
              <a:t>May rely on the transport (e.g., RPC or TCP/IP) layer to implement </a:t>
            </a:r>
          </a:p>
          <a:p>
            <a:r>
              <a:rPr kumimoji="1" lang="en-US" altLang="zh-CN" dirty="0"/>
              <a:t>But we can also implement it at the application layer </a:t>
            </a:r>
          </a:p>
          <a:p>
            <a:pPr lvl="1"/>
            <a:r>
              <a:rPr kumimoji="1" lang="en-US" altLang="zh-CN" dirty="0"/>
              <a:t>E.g., the primary stores a global counter </a:t>
            </a:r>
          </a:p>
          <a:p>
            <a:pPr lvl="1"/>
            <a:r>
              <a:rPr kumimoji="1" lang="en-US" altLang="zh-CN" dirty="0"/>
              <a:t>Not so hard, and is more flexible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09" y="4427956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6141798" y="4968314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6764796" y="4184470"/>
            <a:ext cx="1008264" cy="8706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23090" y="4169136"/>
            <a:ext cx="643051" cy="8526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7BF849-ACAF-29FE-D95E-4A9F44A764E2}"/>
              </a:ext>
            </a:extLst>
          </p:cNvPr>
          <p:cNvSpPr txBox="1"/>
          <p:nvPr/>
        </p:nvSpPr>
        <p:spPr>
          <a:xfrm>
            <a:off x="3674169" y="4228270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A9A4CF-3B6D-4D6B-F86E-599FC354DA56}"/>
              </a:ext>
            </a:extLst>
          </p:cNvPr>
          <p:cNvSpPr txBox="1"/>
          <p:nvPr/>
        </p:nvSpPr>
        <p:spPr>
          <a:xfrm>
            <a:off x="1998297" y="4008808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28411-32D3-DC42-A6EA-B2AC3ED7DCCD}"/>
              </a:ext>
            </a:extLst>
          </p:cNvPr>
          <p:cNvSpPr txBox="1"/>
          <p:nvPr/>
        </p:nvSpPr>
        <p:spPr>
          <a:xfrm>
            <a:off x="3120911" y="4018815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3FC7C-8ECC-324D-0E29-C0194E570345}"/>
              </a:ext>
            </a:extLst>
          </p:cNvPr>
          <p:cNvSpPr txBox="1"/>
          <p:nvPr/>
        </p:nvSpPr>
        <p:spPr>
          <a:xfrm>
            <a:off x="2417728" y="4866522"/>
            <a:ext cx="2657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9454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#1. Primary-backup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Respond OK </a:t>
            </a:r>
          </a:p>
          <a:p>
            <a:r>
              <a:rPr kumimoji="1" lang="en-US" altLang="zh-CN" dirty="0"/>
              <a:t>Read:  return the local copy of the data of the primary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C18E367-6551-5248-20D5-78E8A2C05131}"/>
              </a:ext>
            </a:extLst>
          </p:cNvPr>
          <p:cNvCxnSpPr/>
          <p:nvPr/>
        </p:nvCxnSpPr>
        <p:spPr>
          <a:xfrm>
            <a:off x="6221970" y="463145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D84C1D3-1AB0-04AD-1B53-6F65ACDA59F3}"/>
              </a:ext>
            </a:extLst>
          </p:cNvPr>
          <p:cNvSpPr txBox="1"/>
          <p:nvPr/>
        </p:nvSpPr>
        <p:spPr>
          <a:xfrm>
            <a:off x="5845190" y="429019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FE1AC9A-AC2E-B6E4-922E-59E04EAAC50D}"/>
              </a:ext>
            </a:extLst>
          </p:cNvPr>
          <p:cNvCxnSpPr>
            <a:cxnSpLocks/>
          </p:cNvCxnSpPr>
          <p:nvPr/>
        </p:nvCxnSpPr>
        <p:spPr>
          <a:xfrm flipV="1">
            <a:off x="7434966" y="4625456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02B748F-612D-064A-4F69-38D48E01F58C}"/>
              </a:ext>
            </a:extLst>
          </p:cNvPr>
          <p:cNvSpPr txBox="1"/>
          <p:nvPr/>
        </p:nvSpPr>
        <p:spPr>
          <a:xfrm>
            <a:off x="7403362" y="4285375"/>
            <a:ext cx="41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2E080C3-E070-E976-5559-4FADFC3BD959}"/>
              </a:ext>
            </a:extLst>
          </p:cNvPr>
          <p:cNvCxnSpPr>
            <a:cxnSpLocks/>
          </p:cNvCxnSpPr>
          <p:nvPr/>
        </p:nvCxnSpPr>
        <p:spPr>
          <a:xfrm>
            <a:off x="6948904" y="4148993"/>
            <a:ext cx="235839" cy="9327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7FAB2BF-BC9C-D04A-F2A6-FB31F3BB591F}"/>
              </a:ext>
            </a:extLst>
          </p:cNvPr>
          <p:cNvCxnSpPr>
            <a:cxnSpLocks/>
          </p:cNvCxnSpPr>
          <p:nvPr/>
        </p:nvCxnSpPr>
        <p:spPr>
          <a:xfrm flipV="1">
            <a:off x="6822034" y="4153856"/>
            <a:ext cx="133609" cy="9008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373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458CC-1F52-FF53-AD8C-70B9FDD1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the primary-backup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670FA-5AAE-7423-E39F-90E7EFE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411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Performance issues of reads and writes </a:t>
            </a:r>
          </a:p>
          <a:p>
            <a:pPr lvl="1"/>
            <a:r>
              <a:rPr kumimoji="1" lang="en-US" altLang="zh-CN" dirty="0"/>
              <a:t>Read: extra RTT for contacting the primary</a:t>
            </a:r>
          </a:p>
          <a:p>
            <a:pPr lvl="1"/>
            <a:r>
              <a:rPr kumimoji="1" lang="en-US" altLang="zh-CN" dirty="0"/>
              <a:t>Writes: extra RTTs for contacting the primary + backups </a:t>
            </a:r>
          </a:p>
          <a:p>
            <a:pPr lvl="1"/>
            <a:r>
              <a:rPr kumimoji="1" lang="en-US" altLang="zh-CN" dirty="0"/>
              <a:t>Scalability issue: the primary may become the bottleneck! </a:t>
            </a:r>
          </a:p>
          <a:p>
            <a:r>
              <a:rPr kumimoji="1" lang="en-US" altLang="zh-CN" strike="sngStrike" dirty="0"/>
              <a:t>Reliability issue: what if some primary of backups crash? </a:t>
            </a:r>
            <a:r>
              <a:rPr kumimoji="1" lang="en-US" altLang="zh-CN" dirty="0"/>
              <a:t>(Not today)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3E15F-3C42-E21E-D58B-B3501BC9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851E54A-F9BB-5DE9-D938-28E1AE68CB3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908FCFB-D076-0C79-7F0F-B55A15D3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8552915-4B54-74E8-963C-63A9A8A03278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FDAD3DB-8241-47B3-7586-BDB71A11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A8DE7C-101D-5CE2-61BC-CA2143122BC4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B97D01-9A4A-E472-CFFC-FCB1A78ECACC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8921E4BF-F654-AB33-D7E8-B105E8618C6E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B71453E1-9C6F-C249-F360-1FFA1A3B16CE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996256-BD7F-A069-4F76-56F9203F184D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AA8D70-2412-1660-89A8-6BB0E21B9E75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1A6148B-1045-FB39-B6FA-2E978484553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42D21-6E15-420E-55A8-6FBC04A880D2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24E77C-D2EF-76CF-97F9-EB47675BEA6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E7AAF58-29C1-FB00-DB58-86B41CD69B7A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8C6E398-4A32-C6FA-2D5B-5AD83C7D0254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C429F9-A76B-6B96-2C90-01B0C351247B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1AC5C6-7815-401D-8C0E-5DDD63965990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0349C5-EE7A-3BAC-7E10-D9803D86C235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8F4143E-B7B7-A39D-026A-FD8CFCFA2077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22F4980-C9A9-F301-7E16-964BD34C8196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BD97A6-AF67-DE4E-8A06-562F2A429A3F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E83D66E-BCA2-E09A-3C7C-52982553B90A}"/>
              </a:ext>
            </a:extLst>
          </p:cNvPr>
          <p:cNvCxnSpPr/>
          <p:nvPr/>
        </p:nvCxnSpPr>
        <p:spPr>
          <a:xfrm>
            <a:off x="6221330" y="463317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B1E4490-6F55-4C61-9346-2F73BEAD80DE}"/>
              </a:ext>
            </a:extLst>
          </p:cNvPr>
          <p:cNvSpPr txBox="1"/>
          <p:nvPr/>
        </p:nvSpPr>
        <p:spPr>
          <a:xfrm>
            <a:off x="5844550" y="429191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6DA8FE1-BC4B-B8C2-D504-ABA4BC88FB20}"/>
              </a:ext>
            </a:extLst>
          </p:cNvPr>
          <p:cNvCxnSpPr>
            <a:cxnSpLocks/>
          </p:cNvCxnSpPr>
          <p:nvPr/>
        </p:nvCxnSpPr>
        <p:spPr>
          <a:xfrm flipV="1">
            <a:off x="7436911" y="4642186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7618A92-58CD-D561-55E5-DEA9A1C8850D}"/>
              </a:ext>
            </a:extLst>
          </p:cNvPr>
          <p:cNvSpPr/>
          <p:nvPr/>
        </p:nvSpPr>
        <p:spPr>
          <a:xfrm>
            <a:off x="683568" y="1489348"/>
            <a:ext cx="4968552" cy="504056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E13FE2-344E-EF5D-A4DE-F5A569580285}"/>
              </a:ext>
            </a:extLst>
          </p:cNvPr>
          <p:cNvSpPr txBox="1"/>
          <p:nvPr/>
        </p:nvSpPr>
        <p:spPr>
          <a:xfrm>
            <a:off x="7404879" y="4299137"/>
            <a:ext cx="41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1BCA9A5-B7CC-67B3-A90D-CE50464E5F1B}"/>
              </a:ext>
            </a:extLst>
          </p:cNvPr>
          <p:cNvCxnSpPr>
            <a:cxnSpLocks/>
          </p:cNvCxnSpPr>
          <p:nvPr/>
        </p:nvCxnSpPr>
        <p:spPr>
          <a:xfrm>
            <a:off x="6948264" y="4150713"/>
            <a:ext cx="235839" cy="9327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A6BBAE7-E5A4-E2F3-3DAB-723A403931E4}"/>
              </a:ext>
            </a:extLst>
          </p:cNvPr>
          <p:cNvCxnSpPr>
            <a:cxnSpLocks/>
          </p:cNvCxnSpPr>
          <p:nvPr/>
        </p:nvCxnSpPr>
        <p:spPr>
          <a:xfrm flipV="1">
            <a:off x="6821394" y="4155576"/>
            <a:ext cx="133609" cy="9008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026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read from arbitrary replica can cause issues?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/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Respond OK </a:t>
            </a:r>
          </a:p>
          <a:p>
            <a:r>
              <a:rPr kumimoji="1" lang="en-US" altLang="zh-CN" dirty="0"/>
              <a:t>Read:  return the local copy of the data </a:t>
            </a:r>
            <a:r>
              <a:rPr kumimoji="1" lang="en-US" altLang="zh-CN" dirty="0">
                <a:solidFill>
                  <a:srgbClr val="C00000"/>
                </a:solidFill>
              </a:rPr>
              <a:t>on any replica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216D0CD-B21B-76F3-1BEE-1CEBF36A3069}"/>
              </a:ext>
            </a:extLst>
          </p:cNvPr>
          <p:cNvCxnSpPr/>
          <p:nvPr/>
        </p:nvCxnSpPr>
        <p:spPr>
          <a:xfrm>
            <a:off x="5580969" y="460899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8F42C29-113F-09F7-077D-A4F886F805C9}"/>
              </a:ext>
            </a:extLst>
          </p:cNvPr>
          <p:cNvSpPr txBox="1"/>
          <p:nvPr/>
        </p:nvSpPr>
        <p:spPr>
          <a:xfrm>
            <a:off x="5204189" y="426773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36CFC5F-5474-D2F0-01EC-BF2457DEEA06}"/>
              </a:ext>
            </a:extLst>
          </p:cNvPr>
          <p:cNvCxnSpPr>
            <a:cxnSpLocks/>
          </p:cNvCxnSpPr>
          <p:nvPr/>
        </p:nvCxnSpPr>
        <p:spPr>
          <a:xfrm flipV="1">
            <a:off x="6297969" y="4608998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93D371-4CC0-9FB4-32F3-4323527C46C4}"/>
              </a:ext>
            </a:extLst>
          </p:cNvPr>
          <p:cNvSpPr txBox="1"/>
          <p:nvPr/>
        </p:nvSpPr>
        <p:spPr>
          <a:xfrm>
            <a:off x="6472730" y="428793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9443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C9C8-3D0A-D19F-F393-A3ADE9BD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Is approach #2 linearizable?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F54ED-962E-2F86-BE9B-23A11C39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87539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Read-2 &lt; Read-1 </a:t>
            </a:r>
          </a:p>
          <a:p>
            <a:r>
              <a:rPr kumimoji="1" lang="en-US" altLang="zh-CN" dirty="0"/>
              <a:t>Write &lt; Read-1 </a:t>
            </a:r>
          </a:p>
          <a:p>
            <a:r>
              <a:rPr kumimoji="1" lang="en-US" altLang="zh-CN" dirty="0"/>
              <a:t>Read-1 &lt; Read-2 (Read-1’s completion is before Read-2)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96318-E853-88FA-A01D-043C8FD5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D9F63A2-66FB-3AAE-4346-102031DCA85E}"/>
              </a:ext>
            </a:extLst>
          </p:cNvPr>
          <p:cNvCxnSpPr>
            <a:cxnSpLocks/>
          </p:cNvCxnSpPr>
          <p:nvPr/>
        </p:nvCxnSpPr>
        <p:spPr>
          <a:xfrm>
            <a:off x="1650407" y="424392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0ADF0E6-3602-3B13-1C16-83C488A7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2" y="3937620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D0C873B-6208-1AFB-EB8D-53241021A454}"/>
              </a:ext>
            </a:extLst>
          </p:cNvPr>
          <p:cNvCxnSpPr>
            <a:cxnSpLocks/>
          </p:cNvCxnSpPr>
          <p:nvPr/>
        </p:nvCxnSpPr>
        <p:spPr>
          <a:xfrm>
            <a:off x="1650407" y="512844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A6D651E-3799-EFEA-EACB-26DA669CB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3" y="4814788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A26584-E546-3934-8571-3745BE8A8E20}"/>
              </a:ext>
            </a:extLst>
          </p:cNvPr>
          <p:cNvSpPr txBox="1"/>
          <p:nvPr/>
        </p:nvSpPr>
        <p:spPr>
          <a:xfrm>
            <a:off x="405583" y="4005423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A7E093-13D0-96E5-367D-955D46652FEC}"/>
              </a:ext>
            </a:extLst>
          </p:cNvPr>
          <p:cNvSpPr txBox="1"/>
          <p:nvPr/>
        </p:nvSpPr>
        <p:spPr>
          <a:xfrm>
            <a:off x="405582" y="490913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226AC46-857B-61CA-92C7-9AAF056177D8}"/>
              </a:ext>
            </a:extLst>
          </p:cNvPr>
          <p:cNvSpPr/>
          <p:nvPr/>
        </p:nvSpPr>
        <p:spPr>
          <a:xfrm>
            <a:off x="1574396" y="4015986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468588B2-F0B3-78C1-63E9-FF67FAFE9BD3}"/>
              </a:ext>
            </a:extLst>
          </p:cNvPr>
          <p:cNvSpPr/>
          <p:nvPr/>
        </p:nvSpPr>
        <p:spPr>
          <a:xfrm>
            <a:off x="1574396" y="4855643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822392-BAD3-A49A-3C16-1F49FB66DFB8}"/>
              </a:ext>
            </a:extLst>
          </p:cNvPr>
          <p:cNvSpPr/>
          <p:nvPr/>
        </p:nvSpPr>
        <p:spPr>
          <a:xfrm>
            <a:off x="387923" y="3937620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6254E9-2C40-5103-783E-21BAE273E1C3}"/>
              </a:ext>
            </a:extLst>
          </p:cNvPr>
          <p:cNvSpPr txBox="1"/>
          <p:nvPr/>
        </p:nvSpPr>
        <p:spPr>
          <a:xfrm>
            <a:off x="336603" y="3513586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BF9B1A2-DDE3-B7B6-A456-3ED82B9CC71A}"/>
              </a:ext>
            </a:extLst>
          </p:cNvPr>
          <p:cNvCxnSpPr/>
          <p:nvPr/>
        </p:nvCxnSpPr>
        <p:spPr>
          <a:xfrm>
            <a:off x="2352827" y="3793604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031813-5A90-2B7F-9093-95F81155AB55}"/>
              </a:ext>
            </a:extLst>
          </p:cNvPr>
          <p:cNvSpPr txBox="1"/>
          <p:nvPr/>
        </p:nvSpPr>
        <p:spPr>
          <a:xfrm>
            <a:off x="1976046" y="3452340"/>
            <a:ext cx="1892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DD80F62-8C9A-5EFB-F7A3-9DB5623F3816}"/>
              </a:ext>
            </a:extLst>
          </p:cNvPr>
          <p:cNvCxnSpPr>
            <a:cxnSpLocks/>
          </p:cNvCxnSpPr>
          <p:nvPr/>
        </p:nvCxnSpPr>
        <p:spPr>
          <a:xfrm>
            <a:off x="2610823" y="4269035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46B59E-AB20-1437-FAD5-D8A3861EA19C}"/>
              </a:ext>
            </a:extLst>
          </p:cNvPr>
          <p:cNvSpPr txBox="1"/>
          <p:nvPr/>
        </p:nvSpPr>
        <p:spPr>
          <a:xfrm>
            <a:off x="1768393" y="44999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9F4F02-73DF-8189-51FD-DB6C4BF6023B}"/>
              </a:ext>
            </a:extLst>
          </p:cNvPr>
          <p:cNvSpPr/>
          <p:nvPr/>
        </p:nvSpPr>
        <p:spPr>
          <a:xfrm>
            <a:off x="2970428" y="505309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B429CC6-767C-89F6-74F6-ADD4A4E9FA34}"/>
              </a:ext>
            </a:extLst>
          </p:cNvPr>
          <p:cNvCxnSpPr/>
          <p:nvPr/>
        </p:nvCxnSpPr>
        <p:spPr>
          <a:xfrm>
            <a:off x="3432938" y="4687265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3E96F31-95C0-2F0E-2838-D7DD1EACF692}"/>
              </a:ext>
            </a:extLst>
          </p:cNvPr>
          <p:cNvSpPr txBox="1"/>
          <p:nvPr/>
        </p:nvSpPr>
        <p:spPr>
          <a:xfrm>
            <a:off x="3056158" y="4346001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Read-1(x)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D6C2AB8-CD33-80F9-712F-9512BDB2CD46}"/>
              </a:ext>
            </a:extLst>
          </p:cNvPr>
          <p:cNvCxnSpPr>
            <a:cxnSpLocks/>
          </p:cNvCxnSpPr>
          <p:nvPr/>
        </p:nvCxnSpPr>
        <p:spPr>
          <a:xfrm flipV="1">
            <a:off x="4149938" y="4687265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1ACEEC-DF65-D853-F9FC-3AC63182C2AD}"/>
              </a:ext>
            </a:extLst>
          </p:cNvPr>
          <p:cNvSpPr txBox="1"/>
          <p:nvPr/>
        </p:nvSpPr>
        <p:spPr>
          <a:xfrm>
            <a:off x="4324699" y="4366201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FBC720F-2C6D-3ED1-2DF0-1BAB1082A797}"/>
              </a:ext>
            </a:extLst>
          </p:cNvPr>
          <p:cNvCxnSpPr>
            <a:cxnSpLocks/>
          </p:cNvCxnSpPr>
          <p:nvPr/>
        </p:nvCxnSpPr>
        <p:spPr>
          <a:xfrm flipV="1">
            <a:off x="6553200" y="4218806"/>
            <a:ext cx="323056" cy="94142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DA882C5-1E02-29B1-9A7B-AAAE75ED5CD7}"/>
              </a:ext>
            </a:extLst>
          </p:cNvPr>
          <p:cNvCxnSpPr/>
          <p:nvPr/>
        </p:nvCxnSpPr>
        <p:spPr>
          <a:xfrm>
            <a:off x="5164804" y="381402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6BF95-6B77-5D81-9868-E7EC6183502C}"/>
              </a:ext>
            </a:extLst>
          </p:cNvPr>
          <p:cNvSpPr txBox="1"/>
          <p:nvPr/>
        </p:nvSpPr>
        <p:spPr>
          <a:xfrm>
            <a:off x="4788024" y="34727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Read-2(x)</a:t>
            </a:r>
            <a:endParaRPr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B25441F-C0BF-0EF2-06FA-D104F64D7225}"/>
              </a:ext>
            </a:extLst>
          </p:cNvPr>
          <p:cNvCxnSpPr>
            <a:cxnSpLocks/>
          </p:cNvCxnSpPr>
          <p:nvPr/>
        </p:nvCxnSpPr>
        <p:spPr>
          <a:xfrm flipV="1">
            <a:off x="5954076" y="3814028"/>
            <a:ext cx="105458" cy="39787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E8C838D-0BC2-5912-F779-3B1566A3FDF8}"/>
              </a:ext>
            </a:extLst>
          </p:cNvPr>
          <p:cNvSpPr txBox="1"/>
          <p:nvPr/>
        </p:nvSpPr>
        <p:spPr>
          <a:xfrm>
            <a:off x="5993561" y="3478857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74611D1-7B2D-9756-054B-0952B8C0B1C2}"/>
              </a:ext>
            </a:extLst>
          </p:cNvPr>
          <p:cNvCxnSpPr>
            <a:cxnSpLocks/>
          </p:cNvCxnSpPr>
          <p:nvPr/>
        </p:nvCxnSpPr>
        <p:spPr>
          <a:xfrm flipV="1">
            <a:off x="6868726" y="3793444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297949-94D1-ACE0-C295-CB04F83E7C6E}"/>
              </a:ext>
            </a:extLst>
          </p:cNvPr>
          <p:cNvSpPr txBox="1"/>
          <p:nvPr/>
        </p:nvSpPr>
        <p:spPr>
          <a:xfrm>
            <a:off x="6843939" y="349633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7553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699B2-FFA7-5F41-63B4-8B055621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D6408-D0BE-A162-5D61-7C31B053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36504"/>
          </a:xfrm>
        </p:spPr>
        <p:txBody>
          <a:bodyPr/>
          <a:lstStyle/>
          <a:p>
            <a:r>
              <a:rPr kumimoji="1" lang="en-US" altLang="zh-CN" dirty="0"/>
              <a:t>It is challenging to distributed object distributed </a:t>
            </a:r>
          </a:p>
          <a:p>
            <a:pPr lvl="1"/>
            <a:r>
              <a:rPr kumimoji="1" lang="en-US" altLang="zh-CN" dirty="0"/>
              <a:t>Consistency issue </a:t>
            </a:r>
          </a:p>
          <a:p>
            <a:r>
              <a:rPr kumimoji="1" lang="en-US" altLang="zh-CN" dirty="0"/>
              <a:t>It is also challenging to define the consistency model </a:t>
            </a:r>
          </a:p>
          <a:p>
            <a:pPr lvl="1"/>
            <a:r>
              <a:rPr kumimoji="1" lang="en-US" altLang="zh-CN" dirty="0"/>
              <a:t>Different trade-offs </a:t>
            </a:r>
          </a:p>
          <a:p>
            <a:r>
              <a:rPr kumimoji="1" lang="en-US" altLang="zh-CN" dirty="0"/>
              <a:t>Correct consistency model is defined via serial execution </a:t>
            </a:r>
          </a:p>
          <a:p>
            <a:pPr lvl="1"/>
            <a:r>
              <a:rPr kumimoji="1" lang="en-US" altLang="zh-CN" dirty="0"/>
              <a:t>Strict </a:t>
            </a:r>
          </a:p>
          <a:p>
            <a:pPr lvl="1"/>
            <a:r>
              <a:rPr kumimoji="1" lang="en-US" altLang="zh-CN" dirty="0"/>
              <a:t>Sequential </a:t>
            </a:r>
          </a:p>
          <a:p>
            <a:pPr lvl="1"/>
            <a:r>
              <a:rPr kumimoji="1" lang="en-US" altLang="zh-CN" dirty="0"/>
              <a:t>Linearizable </a:t>
            </a:r>
          </a:p>
          <a:p>
            <a:r>
              <a:rPr kumimoji="1" lang="en-US" altLang="zh-CN" dirty="0"/>
              <a:t>Implementation trades performance (and reliability) for correctness 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BCF39-BEDF-C3A5-9151-23B1BFF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6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内容占位符 2">
            <a:extLst>
              <a:ext uri="{FF2B5EF4-FFF2-40B4-BE49-F238E27FC236}">
                <a16:creationId xmlns:a16="http://schemas.microsoft.com/office/drawing/2014/main" id="{0471EB90-A8D8-504E-BA9E-2E155625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/>
          <a:lstStyle/>
          <a:p>
            <a:r>
              <a:rPr lang="en" altLang="zh-CN" dirty="0"/>
              <a:t>Similar to Get()</a:t>
            </a:r>
          </a:p>
          <a:p>
            <a:pPr lvl="1"/>
            <a:r>
              <a:rPr lang="en" altLang="zh-CN" b="0" dirty="0"/>
              <a:t>1. find the position</a:t>
            </a:r>
          </a:p>
          <a:p>
            <a:pPr lvl="1"/>
            <a:r>
              <a:rPr lang="en" altLang="zh-CN" dirty="0"/>
              <a:t>2. update the value</a:t>
            </a:r>
            <a:endParaRPr lang="en" altLang="zh-CN" b="0" dirty="0"/>
          </a:p>
          <a:p>
            <a:endParaRPr kumimoji="1" lang="en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4BD3D-5460-C245-82E0-DF838D79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Update(2)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E24D3-9733-5345-A1AF-2928880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C722E9D1-F628-CD4A-A1ED-8B0ACB91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F2B10782-E716-3E4A-86B4-977739F3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A654781-E233-4C48-B0A2-6EB6CC2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CA1985EC-D1C6-FA4C-BB98-87CC65EA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40B94817-C927-E943-86EE-EF2121044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E90AD9E0-7E4E-1C49-9BDC-3BB315514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19814DF5-5D67-F444-9260-CB133C4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9EB05901-CD44-6848-9AA8-1D345AB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F900336F-4D23-154A-8D8C-4F30AB3AE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1874AFEE-953F-E944-BBDE-36B2ED40F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DFA53500-E28F-DD40-80C4-A4E9FCE9B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8CFB4D33-F636-524C-8684-011E41E1D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AF9A2171-DBD5-DB44-A4AF-F4F3249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28A5FE-DDA9-D54C-8DA0-85329221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5E628CC1-D3DA-E843-A673-0D30709C9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58BAC72-DDAE-CD4F-B769-4C711844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39EA759E-FA53-7949-87DC-823C2CBE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8032F539-828D-6342-BB57-887F11CA1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3650AFB4-83D3-2048-BA34-2B90BC5D4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3ACEF22B-2DF0-574A-82D2-A48CFF0FD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39D14840-0513-7245-B54E-42BFE68A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F594AE4D-35A8-8141-9D1A-2687B5311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0A64275-BD5F-5245-A6FD-BED09047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B233795C-62B9-CC43-865B-C52E585D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97FB1E05-343D-1849-894F-94ABA0E5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910DD4B6-BB3B-6046-B8EA-B0959D8FA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A703630-9D5A-4141-8FFF-12E176379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60F7B661-FD12-664B-B56B-0B189D529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64AA673D-0F13-3F4A-8F3F-F13DFA726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B49DD9D9-29F9-774E-BB59-8EADE0142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57D62705-76D6-F946-BD67-17ED2E8A3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D63249D4-21BB-F04F-B76F-76DCEC616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DC360E3D-8855-FA48-8E4F-5FC26B468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653B9ED2-63E0-2C44-9B40-EE26B100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DA8D14E9-FE29-7D4A-8C25-49CAA7C0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4B541E19-F143-6543-9CC7-778A2942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49802228-CEBF-5E4F-B43D-D3343775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581F89AE-B9B0-8A4F-99DF-0F6A1ADBC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049C0F21-07D3-EB4E-9993-539B0CB6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D8C7D89C-9B49-B14D-8790-C88A4D9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E973F0DC-6EB2-CF43-A02B-2BE35F8C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2DEED50-5339-634C-814B-89482833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F69F400-C043-0747-B941-DC0A1942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8F1527E0-67DB-0445-9EC1-DE9E62E72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F0954AAE-F0FE-7F4C-9992-B7C98231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9832988C-FD51-C44B-AEE5-1891875F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2BF5D078-A600-8B45-8DAF-2BB304FD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0364B7CA-E7CE-934E-8BD9-72D69361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AAB68C29-FD47-1E41-91F8-5A2802C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198A06A3-A8AB-544A-B481-D207022B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C31BD303-34A7-534C-9178-5D29CD91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FC036364-C979-654E-9189-7170A79E4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63500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11DB5B-EFF1-1140-A2C4-E9C131900F05}"/>
              </a:ext>
            </a:extLst>
          </p:cNvPr>
          <p:cNvSpPr/>
          <p:nvPr/>
        </p:nvSpPr>
        <p:spPr>
          <a:xfrm>
            <a:off x="1223131" y="2938614"/>
            <a:ext cx="617623" cy="1109836"/>
          </a:xfrm>
          <a:prstGeom prst="rect">
            <a:avLst/>
          </a:prstGeom>
          <a:noFill/>
          <a:ln w="381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88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1C3E-2491-4749-A6FD-F3D634D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insert(10)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B953-3474-FB44-83AE-ECB2DC7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309102FB-C023-0248-B66E-0510DF43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204A6ACA-A041-5D4B-B237-C16FDD76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97762150-1849-6C47-BA13-BAEE8D7D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A31E9601-3D59-0C42-B6CD-8534D3B8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CE769860-D4A9-F84C-91FA-644052DA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207FC4F3-5124-344F-A206-D7C66EA91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59AC151F-5E56-2F4B-9459-E95BE0F5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24A79499-AAD3-024F-8EE5-D99896837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5C6E8D76-1FD1-674E-B0EA-3D19C3E1D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3F25C68F-3F04-1043-BF50-7DC97F503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2217BEDB-85FF-8E40-8001-04D74529A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E4139D6B-B659-FC4D-ACBA-516E9D1E9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BAB2D28B-94C3-D04B-BD5E-91DA9E05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6EE3DB56-22AB-1644-A452-6218AE24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77E4ABAC-ACE3-7740-8970-68DDE7DDF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C219DEAE-8AEA-CE4F-BD5D-9DAD51856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7FAFEF0E-2A14-334D-9D5C-3A866C37C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BCBEAAE2-39B1-6A4A-8C41-9F5550558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10B860A7-FD23-7C4C-9BCD-7738B6D2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1D53E173-C5D9-BF4D-B54D-4A9567D0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1B2BD8FA-360B-F44D-8A2C-641265CE6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819F45FD-B544-5B45-96DD-AD4C8E49D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618B911-4391-0746-9FCD-B3AF6638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C0313801-4035-0146-98EF-090D5CAD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19F50A09-2201-AC49-95EA-B7948719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A6E9E24F-0506-CE4B-AC48-4532A820C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4BA7847-F2A5-5F43-8D54-7AAA25A38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145346E5-C665-B64B-8425-B8029253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34D946B4-1C81-F24B-8928-271E03A4D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F21D2352-E236-1C42-90A4-EA087927F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EDCA0DCD-7AC4-0845-A783-4A68339E9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ADFD61B3-41EF-6343-9220-AEFD53E76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68EDAA5D-583E-B945-B993-9D43D229B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474437EC-FDAC-FC47-819E-8E63B9C8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225D9AA8-8639-394E-9162-DF8FA08C7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E7B02DEC-8917-FF43-AF59-010EAFE1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BC144B9D-DBF4-CF4D-90DE-78AD9318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D8497DC1-AD8D-534B-A213-478EF302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FE150546-B080-194B-85EF-0D1ACDF2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B03AF601-18AC-524D-935B-5110DCB5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66EA14B9-C181-EC47-90DA-6BFFB5893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70BAF49-D452-E846-A78B-953636FC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EDC0918-77E4-D249-A940-45F241B3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E0066C55-AD6C-6549-BFA4-465D1852F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8E57FA98-22DA-3C4A-9C8E-6C7AD6EA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824E8F14-054A-2F49-BEDB-4A8200DC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A0B5400F-46D1-A144-86B6-8AEC1FEB2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B282D50A-3B36-A748-97CF-ECDA71B9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13E5E217-A192-DA45-8BDA-E15954F6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5170C398-CB83-C049-8829-DE2BBE0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8AB8FB1C-7416-0C40-8C69-914BA99D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09CF88CA-3791-DE47-AA85-CFB831C72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50800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5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1C3E-2491-4749-A6FD-F3D634D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insert(10)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B953-3474-FB44-83AE-ECB2DC7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3" name="AutoShape 3">
            <a:extLst>
              <a:ext uri="{FF2B5EF4-FFF2-40B4-BE49-F238E27FC236}">
                <a16:creationId xmlns:a16="http://schemas.microsoft.com/office/drawing/2014/main" id="{03E2AFAA-3111-FF47-AC6C-D7297B32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54AD7505-E1A2-B34E-8231-F972C96B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572B05C8-629D-1146-9BA7-F6FF6853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864976F8-6144-7E4C-A0BC-1B5A99644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7" name="Line 7">
            <a:extLst>
              <a:ext uri="{FF2B5EF4-FFF2-40B4-BE49-F238E27FC236}">
                <a16:creationId xmlns:a16="http://schemas.microsoft.com/office/drawing/2014/main" id="{A058BD77-4D15-2145-9413-4A587FCFD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8">
            <a:extLst>
              <a:ext uri="{FF2B5EF4-FFF2-40B4-BE49-F238E27FC236}">
                <a16:creationId xmlns:a16="http://schemas.microsoft.com/office/drawing/2014/main" id="{56754DDF-ECF7-E64E-ADF8-374BD388A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46BF7FE7-907D-E040-9FB7-997FA4720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852E68AD-2CBE-574C-8A43-C1EAEC8CB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1">
            <a:extLst>
              <a:ext uri="{FF2B5EF4-FFF2-40B4-BE49-F238E27FC236}">
                <a16:creationId xmlns:a16="http://schemas.microsoft.com/office/drawing/2014/main" id="{B5352B33-6F75-584B-AF1D-F5F985E0E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2">
            <a:extLst>
              <a:ext uri="{FF2B5EF4-FFF2-40B4-BE49-F238E27FC236}">
                <a16:creationId xmlns:a16="http://schemas.microsoft.com/office/drawing/2014/main" id="{6FAD0ADD-176E-1646-99E1-8B7005895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3">
            <a:extLst>
              <a:ext uri="{FF2B5EF4-FFF2-40B4-BE49-F238E27FC236}">
                <a16:creationId xmlns:a16="http://schemas.microsoft.com/office/drawing/2014/main" id="{A63D915F-1A9C-FA4B-97CB-E764AB6B0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4">
            <a:extLst>
              <a:ext uri="{FF2B5EF4-FFF2-40B4-BE49-F238E27FC236}">
                <a16:creationId xmlns:a16="http://schemas.microsoft.com/office/drawing/2014/main" id="{C8483920-1019-FF45-8F4F-256945E2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15">
            <a:extLst>
              <a:ext uri="{FF2B5EF4-FFF2-40B4-BE49-F238E27FC236}">
                <a16:creationId xmlns:a16="http://schemas.microsoft.com/office/drawing/2014/main" id="{A6903823-0E25-2340-9A02-35EEC524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14933BB7-AA1C-FA44-AAE7-F230C4DD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77" name="Line 17">
            <a:extLst>
              <a:ext uri="{FF2B5EF4-FFF2-40B4-BE49-F238E27FC236}">
                <a16:creationId xmlns:a16="http://schemas.microsoft.com/office/drawing/2014/main" id="{32C4F1F2-63CE-F742-858B-E8089A0AB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id="{3E3820F3-6A33-F145-93B1-BF9240F3F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9">
            <a:extLst>
              <a:ext uri="{FF2B5EF4-FFF2-40B4-BE49-F238E27FC236}">
                <a16:creationId xmlns:a16="http://schemas.microsoft.com/office/drawing/2014/main" id="{C375B3BA-1294-9E47-844E-04A7F3456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0">
            <a:extLst>
              <a:ext uri="{FF2B5EF4-FFF2-40B4-BE49-F238E27FC236}">
                <a16:creationId xmlns:a16="http://schemas.microsoft.com/office/drawing/2014/main" id="{65193B91-DF64-4540-9AE3-E598E04F3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1">
            <a:extLst>
              <a:ext uri="{FF2B5EF4-FFF2-40B4-BE49-F238E27FC236}">
                <a16:creationId xmlns:a16="http://schemas.microsoft.com/office/drawing/2014/main" id="{3AE5C572-C8D0-E44D-9424-DBE4FF723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22">
            <a:extLst>
              <a:ext uri="{FF2B5EF4-FFF2-40B4-BE49-F238E27FC236}">
                <a16:creationId xmlns:a16="http://schemas.microsoft.com/office/drawing/2014/main" id="{180393E8-1AB2-BA4D-9833-A1B0BBEA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3">
            <a:extLst>
              <a:ext uri="{FF2B5EF4-FFF2-40B4-BE49-F238E27FC236}">
                <a16:creationId xmlns:a16="http://schemas.microsoft.com/office/drawing/2014/main" id="{8CF8DCA9-5B24-B24F-BA63-0BAC060F4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24">
            <a:extLst>
              <a:ext uri="{FF2B5EF4-FFF2-40B4-BE49-F238E27FC236}">
                <a16:creationId xmlns:a16="http://schemas.microsoft.com/office/drawing/2014/main" id="{F260B593-175A-5D46-9FE7-BB76EB1CB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25">
            <a:extLst>
              <a:ext uri="{FF2B5EF4-FFF2-40B4-BE49-F238E27FC236}">
                <a16:creationId xmlns:a16="http://schemas.microsoft.com/office/drawing/2014/main" id="{B058109B-F38A-D241-994C-22C4D4CBC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A66D3088-E1F9-C149-A996-4153BDE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19AF8C3A-6BDF-484B-939B-EA7D500A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88" name="Line 28">
            <a:extLst>
              <a:ext uri="{FF2B5EF4-FFF2-40B4-BE49-F238E27FC236}">
                <a16:creationId xmlns:a16="http://schemas.microsoft.com/office/drawing/2014/main" id="{CA70136D-807E-6F4D-85DE-A706701B4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29">
            <a:extLst>
              <a:ext uri="{FF2B5EF4-FFF2-40B4-BE49-F238E27FC236}">
                <a16:creationId xmlns:a16="http://schemas.microsoft.com/office/drawing/2014/main" id="{E763EAA9-E326-854E-BFEC-C50156F17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30">
            <a:extLst>
              <a:ext uri="{FF2B5EF4-FFF2-40B4-BE49-F238E27FC236}">
                <a16:creationId xmlns:a16="http://schemas.microsoft.com/office/drawing/2014/main" id="{63B2E52D-E51A-884B-8376-538392368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1">
            <a:extLst>
              <a:ext uri="{FF2B5EF4-FFF2-40B4-BE49-F238E27FC236}">
                <a16:creationId xmlns:a16="http://schemas.microsoft.com/office/drawing/2014/main" id="{B4A47E7B-68F6-234F-897F-B936F95EE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32">
            <a:extLst>
              <a:ext uri="{FF2B5EF4-FFF2-40B4-BE49-F238E27FC236}">
                <a16:creationId xmlns:a16="http://schemas.microsoft.com/office/drawing/2014/main" id="{99558C75-BAD3-3B4F-9A4D-975BB1CB1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33">
            <a:extLst>
              <a:ext uri="{FF2B5EF4-FFF2-40B4-BE49-F238E27FC236}">
                <a16:creationId xmlns:a16="http://schemas.microsoft.com/office/drawing/2014/main" id="{BEDBFCB6-138C-CD47-8A84-3F90EDC91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34">
            <a:extLst>
              <a:ext uri="{FF2B5EF4-FFF2-40B4-BE49-F238E27FC236}">
                <a16:creationId xmlns:a16="http://schemas.microsoft.com/office/drawing/2014/main" id="{F1236D5A-7E28-524B-942A-DD4F003B7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5">
            <a:extLst>
              <a:ext uri="{FF2B5EF4-FFF2-40B4-BE49-F238E27FC236}">
                <a16:creationId xmlns:a16="http://schemas.microsoft.com/office/drawing/2014/main" id="{96070706-EFC6-E548-903C-70D411691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Oval 39">
            <a:extLst>
              <a:ext uri="{FF2B5EF4-FFF2-40B4-BE49-F238E27FC236}">
                <a16:creationId xmlns:a16="http://schemas.microsoft.com/office/drawing/2014/main" id="{19FED574-64F6-1842-84B1-0B72F68B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40">
            <a:extLst>
              <a:ext uri="{FF2B5EF4-FFF2-40B4-BE49-F238E27FC236}">
                <a16:creationId xmlns:a16="http://schemas.microsoft.com/office/drawing/2014/main" id="{2410966A-D115-9040-B334-CCC3FEC53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8CF9F82-F78E-504F-AB60-1AF03C20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42">
            <a:extLst>
              <a:ext uri="{FF2B5EF4-FFF2-40B4-BE49-F238E27FC236}">
                <a16:creationId xmlns:a16="http://schemas.microsoft.com/office/drawing/2014/main" id="{C8899D8C-7061-614C-8D17-150AADBE4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43">
            <a:extLst>
              <a:ext uri="{FF2B5EF4-FFF2-40B4-BE49-F238E27FC236}">
                <a16:creationId xmlns:a16="http://schemas.microsoft.com/office/drawing/2014/main" id="{8B0DA6EB-643D-2545-A8F1-5AFF9CA07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44">
            <a:extLst>
              <a:ext uri="{FF2B5EF4-FFF2-40B4-BE49-F238E27FC236}">
                <a16:creationId xmlns:a16="http://schemas.microsoft.com/office/drawing/2014/main" id="{31A1BB34-B181-DA43-983D-2E6A9BC6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id="{1E5B2A6A-BC18-344A-A511-32B86ACAE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46">
            <a:extLst>
              <a:ext uri="{FF2B5EF4-FFF2-40B4-BE49-F238E27FC236}">
                <a16:creationId xmlns:a16="http://schemas.microsoft.com/office/drawing/2014/main" id="{EE5C4A57-1807-1C41-9FAF-29399FE3D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47">
            <a:extLst>
              <a:ext uri="{FF2B5EF4-FFF2-40B4-BE49-F238E27FC236}">
                <a16:creationId xmlns:a16="http://schemas.microsoft.com/office/drawing/2014/main" id="{6190E800-DA78-794D-BF8A-FF61CEAB8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51">
            <a:extLst>
              <a:ext uri="{FF2B5EF4-FFF2-40B4-BE49-F238E27FC236}">
                <a16:creationId xmlns:a16="http://schemas.microsoft.com/office/drawing/2014/main" id="{940416B7-D828-1B49-8BA3-5DF759FB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52">
            <a:extLst>
              <a:ext uri="{FF2B5EF4-FFF2-40B4-BE49-F238E27FC236}">
                <a16:creationId xmlns:a16="http://schemas.microsoft.com/office/drawing/2014/main" id="{EB0BA869-2AF1-2444-9516-232798B39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Rectangle 53">
            <a:extLst>
              <a:ext uri="{FF2B5EF4-FFF2-40B4-BE49-F238E27FC236}">
                <a16:creationId xmlns:a16="http://schemas.microsoft.com/office/drawing/2014/main" id="{399B1E96-4F07-6544-A3E7-F57BB948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Oval 54">
            <a:extLst>
              <a:ext uri="{FF2B5EF4-FFF2-40B4-BE49-F238E27FC236}">
                <a16:creationId xmlns:a16="http://schemas.microsoft.com/office/drawing/2014/main" id="{D81330E1-7522-C944-98DC-5247B6BBC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55">
            <a:extLst>
              <a:ext uri="{FF2B5EF4-FFF2-40B4-BE49-F238E27FC236}">
                <a16:creationId xmlns:a16="http://schemas.microsoft.com/office/drawing/2014/main" id="{6C3C1F31-ACEB-4E4F-9E88-63AC9C850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154CE507-830A-E74F-884D-A488D113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Oval 57">
            <a:extLst>
              <a:ext uri="{FF2B5EF4-FFF2-40B4-BE49-F238E27FC236}">
                <a16:creationId xmlns:a16="http://schemas.microsoft.com/office/drawing/2014/main" id="{0EE33308-A8E4-E446-9BC1-DC125BF3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>
            <a:extLst>
              <a:ext uri="{FF2B5EF4-FFF2-40B4-BE49-F238E27FC236}">
                <a16:creationId xmlns:a16="http://schemas.microsoft.com/office/drawing/2014/main" id="{098A55B9-E8D6-5047-8F8C-15F8BC737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Oval 59">
            <a:extLst>
              <a:ext uri="{FF2B5EF4-FFF2-40B4-BE49-F238E27FC236}">
                <a16:creationId xmlns:a16="http://schemas.microsoft.com/office/drawing/2014/main" id="{FF75A11A-EF5D-BF4B-A932-3573D5E6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60">
            <a:extLst>
              <a:ext uri="{FF2B5EF4-FFF2-40B4-BE49-F238E27FC236}">
                <a16:creationId xmlns:a16="http://schemas.microsoft.com/office/drawing/2014/main" id="{3EE2A2CB-EF7C-6E4D-B951-C05B41F62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494BFAE0-34ED-B147-9D33-0390C71E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22" name="Oval 63">
            <a:extLst>
              <a:ext uri="{FF2B5EF4-FFF2-40B4-BE49-F238E27FC236}">
                <a16:creationId xmlns:a16="http://schemas.microsoft.com/office/drawing/2014/main" id="{C98EE5BD-469C-B341-8D53-009091F3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64">
            <a:extLst>
              <a:ext uri="{FF2B5EF4-FFF2-40B4-BE49-F238E27FC236}">
                <a16:creationId xmlns:a16="http://schemas.microsoft.com/office/drawing/2014/main" id="{DCD3B872-C6C5-AF41-BF68-DDBA08B7A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Rectangle 65">
            <a:extLst>
              <a:ext uri="{FF2B5EF4-FFF2-40B4-BE49-F238E27FC236}">
                <a16:creationId xmlns:a16="http://schemas.microsoft.com/office/drawing/2014/main" id="{135D56DF-6A87-F348-A45C-69E09558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5330E71-0E03-8446-AD6C-EFED2299C4DD}"/>
              </a:ext>
            </a:extLst>
          </p:cNvPr>
          <p:cNvSpPr/>
          <p:nvPr/>
        </p:nvSpPr>
        <p:spPr>
          <a:xfrm>
            <a:off x="3039972" y="2962046"/>
            <a:ext cx="753969" cy="1119590"/>
          </a:xfrm>
          <a:prstGeom prst="rect">
            <a:avLst/>
          </a:prstGeom>
          <a:noFill/>
          <a:ln w="381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0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1C3E-2491-4749-A6FD-F3D634D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insert(11)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B953-3474-FB44-83AE-ECB2DC7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1FE23D3B-8B11-404B-BBDC-5DDC057A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7555BE2A-A5F2-EE43-8F13-86040AD8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CF2A800F-0762-5147-8031-3F08C183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6389E30C-2C2D-3749-B665-4FE36108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8" name="Line 7">
            <a:extLst>
              <a:ext uri="{FF2B5EF4-FFF2-40B4-BE49-F238E27FC236}">
                <a16:creationId xmlns:a16="http://schemas.microsoft.com/office/drawing/2014/main" id="{E0C5E6EF-C223-9D49-B453-75DCE6FBD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8">
            <a:extLst>
              <a:ext uri="{FF2B5EF4-FFF2-40B4-BE49-F238E27FC236}">
                <a16:creationId xmlns:a16="http://schemas.microsoft.com/office/drawing/2014/main" id="{1C350F53-A3C0-0648-8173-99DA5AB41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9">
            <a:extLst>
              <a:ext uri="{FF2B5EF4-FFF2-40B4-BE49-F238E27FC236}">
                <a16:creationId xmlns:a16="http://schemas.microsoft.com/office/drawing/2014/main" id="{33425197-386A-E34F-A5E2-8C1879661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0">
            <a:extLst>
              <a:ext uri="{FF2B5EF4-FFF2-40B4-BE49-F238E27FC236}">
                <a16:creationId xmlns:a16="http://schemas.microsoft.com/office/drawing/2014/main" id="{CF438899-0374-8845-8068-3E11F25F6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1">
            <a:extLst>
              <a:ext uri="{FF2B5EF4-FFF2-40B4-BE49-F238E27FC236}">
                <a16:creationId xmlns:a16="http://schemas.microsoft.com/office/drawing/2014/main" id="{E8D6A1F6-0E15-474A-B40A-C55525A0D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2">
            <a:extLst>
              <a:ext uri="{FF2B5EF4-FFF2-40B4-BE49-F238E27FC236}">
                <a16:creationId xmlns:a16="http://schemas.microsoft.com/office/drawing/2014/main" id="{3BD89C12-D8EF-BB4A-9A09-BBBB358DC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3">
            <a:extLst>
              <a:ext uri="{FF2B5EF4-FFF2-40B4-BE49-F238E27FC236}">
                <a16:creationId xmlns:a16="http://schemas.microsoft.com/office/drawing/2014/main" id="{F6BE0680-CBF4-6B48-B3CC-C42EE87A1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4">
            <a:extLst>
              <a:ext uri="{FF2B5EF4-FFF2-40B4-BE49-F238E27FC236}">
                <a16:creationId xmlns:a16="http://schemas.microsoft.com/office/drawing/2014/main" id="{18CFE699-9A16-3B46-B4FD-54613AC58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">
            <a:extLst>
              <a:ext uri="{FF2B5EF4-FFF2-40B4-BE49-F238E27FC236}">
                <a16:creationId xmlns:a16="http://schemas.microsoft.com/office/drawing/2014/main" id="{E8B4DF6A-EABA-3047-AC17-3E0324C5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099E1AED-8240-7D47-9B5C-141CE096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78" name="Line 17">
            <a:extLst>
              <a:ext uri="{FF2B5EF4-FFF2-40B4-BE49-F238E27FC236}">
                <a16:creationId xmlns:a16="http://schemas.microsoft.com/office/drawing/2014/main" id="{0189023E-D8D5-C14A-AB67-0DD2A06FB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8">
            <a:extLst>
              <a:ext uri="{FF2B5EF4-FFF2-40B4-BE49-F238E27FC236}">
                <a16:creationId xmlns:a16="http://schemas.microsoft.com/office/drawing/2014/main" id="{A1FF5216-F0F8-C84D-9C7E-2B6732073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9">
            <a:extLst>
              <a:ext uri="{FF2B5EF4-FFF2-40B4-BE49-F238E27FC236}">
                <a16:creationId xmlns:a16="http://schemas.microsoft.com/office/drawing/2014/main" id="{A1491A41-917B-7A4C-B426-597E48001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0596D932-B700-CE40-90CF-B6B1CD58D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ABEBB0E6-4A7B-3744-9A5B-3E1907619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471BFB90-9197-AD41-8814-F4A07A2DD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F7671BAC-4EE8-044A-81D3-6244922FC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8845CCCB-4DAC-5B4A-A9BB-8327E14C2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5">
            <a:extLst>
              <a:ext uri="{FF2B5EF4-FFF2-40B4-BE49-F238E27FC236}">
                <a16:creationId xmlns:a16="http://schemas.microsoft.com/office/drawing/2014/main" id="{76C5414F-73B2-7042-9F51-2946BE2C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26">
            <a:extLst>
              <a:ext uri="{FF2B5EF4-FFF2-40B4-BE49-F238E27FC236}">
                <a16:creationId xmlns:a16="http://schemas.microsoft.com/office/drawing/2014/main" id="{07BACBAE-1C1A-0F46-82A6-3D4E56F5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8" name="Rectangle 27">
            <a:extLst>
              <a:ext uri="{FF2B5EF4-FFF2-40B4-BE49-F238E27FC236}">
                <a16:creationId xmlns:a16="http://schemas.microsoft.com/office/drawing/2014/main" id="{7958D4F3-34A6-8E46-A259-83EDE427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9DC07A5E-F071-F14B-9BFF-39C219421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361D0E88-A9D2-824E-A6C1-DD4764A81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0">
            <a:extLst>
              <a:ext uri="{FF2B5EF4-FFF2-40B4-BE49-F238E27FC236}">
                <a16:creationId xmlns:a16="http://schemas.microsoft.com/office/drawing/2014/main" id="{69B6C5E5-D1DE-B849-84F7-61554A579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31">
            <a:extLst>
              <a:ext uri="{FF2B5EF4-FFF2-40B4-BE49-F238E27FC236}">
                <a16:creationId xmlns:a16="http://schemas.microsoft.com/office/drawing/2014/main" id="{045BD6D5-FB46-0A42-ABF1-CF0E553D8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32">
            <a:extLst>
              <a:ext uri="{FF2B5EF4-FFF2-40B4-BE49-F238E27FC236}">
                <a16:creationId xmlns:a16="http://schemas.microsoft.com/office/drawing/2014/main" id="{DD31EAC3-A70B-B044-AA67-6656AE1B1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33">
            <a:extLst>
              <a:ext uri="{FF2B5EF4-FFF2-40B4-BE49-F238E27FC236}">
                <a16:creationId xmlns:a16="http://schemas.microsoft.com/office/drawing/2014/main" id="{78B47A81-57AC-DD42-B1CD-F8E9735DB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4">
            <a:extLst>
              <a:ext uri="{FF2B5EF4-FFF2-40B4-BE49-F238E27FC236}">
                <a16:creationId xmlns:a16="http://schemas.microsoft.com/office/drawing/2014/main" id="{647D0132-3CAC-7D43-A2C9-3A433447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5">
            <a:extLst>
              <a:ext uri="{FF2B5EF4-FFF2-40B4-BE49-F238E27FC236}">
                <a16:creationId xmlns:a16="http://schemas.microsoft.com/office/drawing/2014/main" id="{F4E9DBAD-6654-D84A-86F4-CE16DD14C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Oval 39">
            <a:extLst>
              <a:ext uri="{FF2B5EF4-FFF2-40B4-BE49-F238E27FC236}">
                <a16:creationId xmlns:a16="http://schemas.microsoft.com/office/drawing/2014/main" id="{3B9017D4-F127-D84D-8339-B8EA60CE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40">
            <a:extLst>
              <a:ext uri="{FF2B5EF4-FFF2-40B4-BE49-F238E27FC236}">
                <a16:creationId xmlns:a16="http://schemas.microsoft.com/office/drawing/2014/main" id="{4EADBA85-2862-4D4C-9238-6A3AB3988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41">
            <a:extLst>
              <a:ext uri="{FF2B5EF4-FFF2-40B4-BE49-F238E27FC236}">
                <a16:creationId xmlns:a16="http://schemas.microsoft.com/office/drawing/2014/main" id="{3075083A-0F6D-D948-97CE-507898F9E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42">
            <a:extLst>
              <a:ext uri="{FF2B5EF4-FFF2-40B4-BE49-F238E27FC236}">
                <a16:creationId xmlns:a16="http://schemas.microsoft.com/office/drawing/2014/main" id="{C344C3D2-3CFF-1646-A250-A526AC07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43">
            <a:extLst>
              <a:ext uri="{FF2B5EF4-FFF2-40B4-BE49-F238E27FC236}">
                <a16:creationId xmlns:a16="http://schemas.microsoft.com/office/drawing/2014/main" id="{AF9DE5A2-CA44-AB4F-BDF5-98152C785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Rectangle 44">
            <a:extLst>
              <a:ext uri="{FF2B5EF4-FFF2-40B4-BE49-F238E27FC236}">
                <a16:creationId xmlns:a16="http://schemas.microsoft.com/office/drawing/2014/main" id="{18F5995E-35C1-F442-973E-C326CAB6F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Oval 45">
            <a:extLst>
              <a:ext uri="{FF2B5EF4-FFF2-40B4-BE49-F238E27FC236}">
                <a16:creationId xmlns:a16="http://schemas.microsoft.com/office/drawing/2014/main" id="{C28B74EB-0CC3-4B4B-9772-004E525CD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46">
            <a:extLst>
              <a:ext uri="{FF2B5EF4-FFF2-40B4-BE49-F238E27FC236}">
                <a16:creationId xmlns:a16="http://schemas.microsoft.com/office/drawing/2014/main" id="{AC9CE44E-0387-1649-86B4-9805FFCC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id="{2B777141-D1D9-754E-9278-9426F7B0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51">
            <a:extLst>
              <a:ext uri="{FF2B5EF4-FFF2-40B4-BE49-F238E27FC236}">
                <a16:creationId xmlns:a16="http://schemas.microsoft.com/office/drawing/2014/main" id="{B654B432-CEA4-7242-A4D4-72F7FC71F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52">
            <a:extLst>
              <a:ext uri="{FF2B5EF4-FFF2-40B4-BE49-F238E27FC236}">
                <a16:creationId xmlns:a16="http://schemas.microsoft.com/office/drawing/2014/main" id="{7CDD6BA1-FE2B-1B4E-9351-E0A8709DC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Rectangle 53">
            <a:extLst>
              <a:ext uri="{FF2B5EF4-FFF2-40B4-BE49-F238E27FC236}">
                <a16:creationId xmlns:a16="http://schemas.microsoft.com/office/drawing/2014/main" id="{D01B8201-625D-6849-B41F-7F18EF65B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54">
            <a:extLst>
              <a:ext uri="{FF2B5EF4-FFF2-40B4-BE49-F238E27FC236}">
                <a16:creationId xmlns:a16="http://schemas.microsoft.com/office/drawing/2014/main" id="{DCE482F5-4075-3149-B1B3-855B8537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55">
            <a:extLst>
              <a:ext uri="{FF2B5EF4-FFF2-40B4-BE49-F238E27FC236}">
                <a16:creationId xmlns:a16="http://schemas.microsoft.com/office/drawing/2014/main" id="{BE6A1123-BC9A-494B-B2A5-DE68AF39A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EF92AD7B-24E7-6947-985B-842F7AD5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Oval 57">
            <a:extLst>
              <a:ext uri="{FF2B5EF4-FFF2-40B4-BE49-F238E27FC236}">
                <a16:creationId xmlns:a16="http://schemas.microsoft.com/office/drawing/2014/main" id="{9425FFF2-E589-6F4D-B33B-7A3BA3AB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8">
            <a:extLst>
              <a:ext uri="{FF2B5EF4-FFF2-40B4-BE49-F238E27FC236}">
                <a16:creationId xmlns:a16="http://schemas.microsoft.com/office/drawing/2014/main" id="{C381B82C-2408-FF4A-B36D-39F71CE37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59">
            <a:extLst>
              <a:ext uri="{FF2B5EF4-FFF2-40B4-BE49-F238E27FC236}">
                <a16:creationId xmlns:a16="http://schemas.microsoft.com/office/drawing/2014/main" id="{9E4EF44B-BE1E-AC43-93A5-E6BE7D3B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6D009399-1C56-1743-ABE6-38C293F76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C2260831-D887-DD46-9253-73BEADA1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23" name="Oval 63">
            <a:extLst>
              <a:ext uri="{FF2B5EF4-FFF2-40B4-BE49-F238E27FC236}">
                <a16:creationId xmlns:a16="http://schemas.microsoft.com/office/drawing/2014/main" id="{AD13CA0C-7EEC-B44D-9A1D-AA86156B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64">
            <a:extLst>
              <a:ext uri="{FF2B5EF4-FFF2-40B4-BE49-F238E27FC236}">
                <a16:creationId xmlns:a16="http://schemas.microsoft.com/office/drawing/2014/main" id="{A6F66C40-299E-714C-8574-A60601707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Rectangle 65">
            <a:extLst>
              <a:ext uri="{FF2B5EF4-FFF2-40B4-BE49-F238E27FC236}">
                <a16:creationId xmlns:a16="http://schemas.microsoft.com/office/drawing/2014/main" id="{87FDF374-6C73-6E42-8957-66B1B1382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Rectangle 66">
            <a:extLst>
              <a:ext uri="{FF2B5EF4-FFF2-40B4-BE49-F238E27FC236}">
                <a16:creationId xmlns:a16="http://schemas.microsoft.com/office/drawing/2014/main" id="{96EB03FA-7B54-5245-BDA5-89A7A1A8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428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27" name="Oval 67">
            <a:extLst>
              <a:ext uri="{FF2B5EF4-FFF2-40B4-BE49-F238E27FC236}">
                <a16:creationId xmlns:a16="http://schemas.microsoft.com/office/drawing/2014/main" id="{C4CAC329-BAAE-F948-82F6-5E0D0C90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1800"/>
            <a:ext cx="685800" cy="685800"/>
          </a:xfrm>
          <a:prstGeom prst="ellipse">
            <a:avLst/>
          </a:prstGeom>
          <a:noFill/>
          <a:ln w="9525">
            <a:solidFill>
              <a:srgbClr val="0432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CA5A2-2C63-B441-AB93-6E6EFF3C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insert(11)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4BEF6-B0AF-A540-8F5C-DE952529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43A6A2B-CB8C-BA4F-9C49-879F71E93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8CD101-30F3-5A4C-B31B-B0178CAB4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7E8C09-21AD-A84E-AD9B-C31EB587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52D4D31-D643-3447-BF69-F0B8F27C9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45194D0-E595-8142-ACC6-82D296C0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6B8E2AA-75A3-274F-9A07-E4485AB7F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4A87E31-662B-2B4E-B4CB-704221533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5041C86-C784-B949-A0C2-0EB299487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5E71A8A-C049-D341-B6ED-9C26E0F45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B37FFDF8-2041-1D4E-AF23-186E40EF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E58BA5DA-4E53-D249-A1DA-B2C55020C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97493471-3CE9-6145-B822-B53B3B5F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77699-1D0A-4B46-99EF-143581E0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5AF75EBF-A335-9244-A265-5FDD3E098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B469850E-D111-0644-BF65-BD477C5CA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6B6CC0DF-A77E-414D-880A-7F7BCBD3A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C6C650A-589B-144B-B033-FE1EB661F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63A53418-465C-F54D-A391-E12D9D8C6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A85B579-8A03-834C-BEFE-D880E3883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639F8E50-285C-1A4C-817D-A765864AC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ACC33F8F-405A-6D49-AAEA-BFC74F9D6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6AACEBD-9163-0648-9448-B228F75E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D8ECF4-A8AC-9341-98F3-68F67A4D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8F4B3-9111-4749-AA50-6B00A339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3A621C16-9E26-9F42-9A11-0B177311C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C5907243-3986-0143-B3D4-D858077EA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0D94BE19-10EE-2041-91C4-4841E591D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EDF2DFD5-62F2-7A44-AB23-4F080828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C7E22A40-67B5-9D4F-9BD8-30716BB5B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CC3C883F-73B9-8240-839F-FAD36C4A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8B03F4C7-4612-E640-AE0B-EC4D7EF45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363CB909-5B88-9C4A-AEAD-A230D62DB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4EEEB3-0F15-424A-AB91-69ACCE7B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74997A74-0B6B-D649-B225-0C656A717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630EA1-FD19-DC40-B4BD-57F94837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E51373-BC8D-0C47-B8A3-1318DA81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4F776B17-836A-6842-B226-D4E1885A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0C7B02-B4A6-DB44-A0E0-CAE971115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51">
            <a:extLst>
              <a:ext uri="{FF2B5EF4-FFF2-40B4-BE49-F238E27FC236}">
                <a16:creationId xmlns:a16="http://schemas.microsoft.com/office/drawing/2014/main" id="{6C8A123E-A508-C74C-BBC9-87EC81CED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C7225161-6BF1-7641-A0C8-334C94DEF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42FA4E1F-3EFB-9F4C-B4C9-A169B3420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Oval 54">
            <a:extLst>
              <a:ext uri="{FF2B5EF4-FFF2-40B4-BE49-F238E27FC236}">
                <a16:creationId xmlns:a16="http://schemas.microsoft.com/office/drawing/2014/main" id="{1187640B-4EB7-914C-9837-54040F6F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5">
            <a:extLst>
              <a:ext uri="{FF2B5EF4-FFF2-40B4-BE49-F238E27FC236}">
                <a16:creationId xmlns:a16="http://schemas.microsoft.com/office/drawing/2014/main" id="{2784D6E7-E5E8-534F-95A6-30F2DF2BD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E71D7292-4EB8-2D49-BB89-FF0F06C7F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Oval 57">
            <a:extLst>
              <a:ext uri="{FF2B5EF4-FFF2-40B4-BE49-F238E27FC236}">
                <a16:creationId xmlns:a16="http://schemas.microsoft.com/office/drawing/2014/main" id="{3C5BF459-5AEC-7241-A594-E546A2B1F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3A9D862C-BE6B-2F4F-8DBC-5CDF534E9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81200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Oval 59">
            <a:extLst>
              <a:ext uri="{FF2B5EF4-FFF2-40B4-BE49-F238E27FC236}">
                <a16:creationId xmlns:a16="http://schemas.microsoft.com/office/drawing/2014/main" id="{4FE4CF66-0F10-2C46-B7B3-DD518C39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5395AA4C-740F-F943-91A7-5050D1DA7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68">
            <a:extLst>
              <a:ext uri="{FF2B5EF4-FFF2-40B4-BE49-F238E27FC236}">
                <a16:creationId xmlns:a16="http://schemas.microsoft.com/office/drawing/2014/main" id="{718E82D9-0476-2C40-9ABE-60F67A87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69">
            <a:extLst>
              <a:ext uri="{FF2B5EF4-FFF2-40B4-BE49-F238E27FC236}">
                <a16:creationId xmlns:a16="http://schemas.microsoft.com/office/drawing/2014/main" id="{1E1236C7-2774-FE42-90C3-803FDC66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61" name="Rectangle 70">
            <a:extLst>
              <a:ext uri="{FF2B5EF4-FFF2-40B4-BE49-F238E27FC236}">
                <a16:creationId xmlns:a16="http://schemas.microsoft.com/office/drawing/2014/main" id="{2E54E02D-7CF6-4C40-96A6-6D35BC3B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242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62" name="Line 72">
            <a:extLst>
              <a:ext uri="{FF2B5EF4-FFF2-40B4-BE49-F238E27FC236}">
                <a16:creationId xmlns:a16="http://schemas.microsoft.com/office/drawing/2014/main" id="{7122F45A-4F49-A84F-9EA8-C6377A57C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73">
            <a:extLst>
              <a:ext uri="{FF2B5EF4-FFF2-40B4-BE49-F238E27FC236}">
                <a16:creationId xmlns:a16="http://schemas.microsoft.com/office/drawing/2014/main" id="{44E6B7DD-B3FD-C445-B129-315BDF8FD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74">
            <a:extLst>
              <a:ext uri="{FF2B5EF4-FFF2-40B4-BE49-F238E27FC236}">
                <a16:creationId xmlns:a16="http://schemas.microsoft.com/office/drawing/2014/main" id="{79341E82-72DF-F542-A4C0-65E3EBEE4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75">
            <a:extLst>
              <a:ext uri="{FF2B5EF4-FFF2-40B4-BE49-F238E27FC236}">
                <a16:creationId xmlns:a16="http://schemas.microsoft.com/office/drawing/2014/main" id="{6544AF14-CF67-A14C-81D1-B0A3439EE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76">
            <a:extLst>
              <a:ext uri="{FF2B5EF4-FFF2-40B4-BE49-F238E27FC236}">
                <a16:creationId xmlns:a16="http://schemas.microsoft.com/office/drawing/2014/main" id="{8D6FCBFD-C93C-A64F-94AB-B89A8ED9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77">
            <a:extLst>
              <a:ext uri="{FF2B5EF4-FFF2-40B4-BE49-F238E27FC236}">
                <a16:creationId xmlns:a16="http://schemas.microsoft.com/office/drawing/2014/main" id="{CD1F82C7-5A5D-3343-AF30-A50F015CA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78">
            <a:extLst>
              <a:ext uri="{FF2B5EF4-FFF2-40B4-BE49-F238E27FC236}">
                <a16:creationId xmlns:a16="http://schemas.microsoft.com/office/drawing/2014/main" id="{76249712-9E1F-2E45-B4DF-EC3704D6E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79">
            <a:extLst>
              <a:ext uri="{FF2B5EF4-FFF2-40B4-BE49-F238E27FC236}">
                <a16:creationId xmlns:a16="http://schemas.microsoft.com/office/drawing/2014/main" id="{F4B28E75-C3D3-DC47-9B00-010373089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83">
            <a:extLst>
              <a:ext uri="{FF2B5EF4-FFF2-40B4-BE49-F238E27FC236}">
                <a16:creationId xmlns:a16="http://schemas.microsoft.com/office/drawing/2014/main" id="{86D49F63-619D-1A4F-9995-0166DDB0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84">
            <a:extLst>
              <a:ext uri="{FF2B5EF4-FFF2-40B4-BE49-F238E27FC236}">
                <a16:creationId xmlns:a16="http://schemas.microsoft.com/office/drawing/2014/main" id="{9301F800-9DF3-D346-B6E0-07CF85381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85">
            <a:extLst>
              <a:ext uri="{FF2B5EF4-FFF2-40B4-BE49-F238E27FC236}">
                <a16:creationId xmlns:a16="http://schemas.microsoft.com/office/drawing/2014/main" id="{BECF97F4-BFE6-D84A-89D9-657F2DA6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Oval 86">
            <a:extLst>
              <a:ext uri="{FF2B5EF4-FFF2-40B4-BE49-F238E27FC236}">
                <a16:creationId xmlns:a16="http://schemas.microsoft.com/office/drawing/2014/main" id="{97C16F91-5BD1-FE41-979E-D9296948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87">
            <a:extLst>
              <a:ext uri="{FF2B5EF4-FFF2-40B4-BE49-F238E27FC236}">
                <a16:creationId xmlns:a16="http://schemas.microsoft.com/office/drawing/2014/main" id="{751FFF01-0149-5144-842E-06021D024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88">
            <a:extLst>
              <a:ext uri="{FF2B5EF4-FFF2-40B4-BE49-F238E27FC236}">
                <a16:creationId xmlns:a16="http://schemas.microsoft.com/office/drawing/2014/main" id="{F32C9B95-9D2C-F249-945E-A809449D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96">
            <a:extLst>
              <a:ext uri="{FF2B5EF4-FFF2-40B4-BE49-F238E27FC236}">
                <a16:creationId xmlns:a16="http://schemas.microsoft.com/office/drawing/2014/main" id="{1CC0DD16-B0AE-8547-9E53-42F5194FF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97">
            <a:extLst>
              <a:ext uri="{FF2B5EF4-FFF2-40B4-BE49-F238E27FC236}">
                <a16:creationId xmlns:a16="http://schemas.microsoft.com/office/drawing/2014/main" id="{AEF92035-164A-8547-B600-7AB90507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Rectangle 98">
            <a:extLst>
              <a:ext uri="{FF2B5EF4-FFF2-40B4-BE49-F238E27FC236}">
                <a16:creationId xmlns:a16="http://schemas.microsoft.com/office/drawing/2014/main" id="{D2FF0FF1-CC8B-F94F-A640-B4E25493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FD47B097-A52F-614F-BC8C-AE0C4D489997}"/>
              </a:ext>
            </a:extLst>
          </p:cNvPr>
          <p:cNvSpPr/>
          <p:nvPr/>
        </p:nvSpPr>
        <p:spPr>
          <a:xfrm>
            <a:off x="2849086" y="4583459"/>
            <a:ext cx="3445827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Split</a:t>
            </a:r>
            <a:r>
              <a:rPr lang="zh-CN" altLang="en-US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the nodes!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33756F-71BE-BE99-4B67-F03681B7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640" y="313924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283DBDFC-FC90-3840-389F-B0896D4B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746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>
            <a:extLst>
              <a:ext uri="{FF2B5EF4-FFF2-40B4-BE49-F238E27FC236}">
                <a16:creationId xmlns:a16="http://schemas.microsoft.com/office/drawing/2014/main" id="{69D8E673-A193-FB13-9E2A-0716D4C9D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9946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44">
            <a:extLst>
              <a:ext uri="{FF2B5EF4-FFF2-40B4-BE49-F238E27FC236}">
                <a16:creationId xmlns:a16="http://schemas.microsoft.com/office/drawing/2014/main" id="{E6426407-8D2B-9721-D889-C682DD1B4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746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0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BA85-6E45-0BDC-5945-22D6E6F1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can support efficient range operations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874C6-2EEC-5C22-0958-A33184E2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Add a sibling link between the leaves</a:t>
            </a:r>
          </a:p>
          <a:p>
            <a:r>
              <a:rPr kumimoji="1" lang="en-US" altLang="zh-CN" dirty="0"/>
              <a:t>e.g., SCAN(3,5)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1CAE8-D0FE-D92A-5FF3-8C05CFB5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7EA98C9-8D01-D473-AA2A-55D4D320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547773-90BE-373B-A174-CA05EDAA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4" y="423403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64F133-02E1-3751-C9D9-16E70DD4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84" y="423403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03519F3-CDEF-DA54-DD02-8AAD134DD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C0D3A8B-5FE7-3C2C-B54D-5AA31E7C5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A65D7A0-F4BD-5701-B251-296FBE771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DB6E76F-D792-EE9F-69B7-C9FC15887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D104B3E-28A5-AA36-A00D-C87FF3A69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3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2EC35B1-1D4A-10E9-E5F2-98C7A8E5C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7CA78B10-1D98-476B-F1DB-0A6ADE2CA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D31A773-AC5D-EC5E-095B-878674C19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2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F5A80395-E999-87DD-A4D9-8728F3F0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384" y="27100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8616D3-E8CB-4814-CBBB-25ADEB2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384" y="28624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F1858E8-99C6-A534-4C46-A92D79104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9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0E280D5-460F-48BF-7085-3132EE69A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9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27E9C77C-1039-2CA5-F589-C4965CC22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5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BB76317E-5DC2-023F-F7AA-41BB20C1B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5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8D6AABD7-C678-EE3F-3A05-CE6FBEA92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1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3782223-52EA-A600-27D1-124143314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7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49BB5FF-8D9C-30A1-2658-DEB56E86C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7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11B6DE31-573C-7125-C6A6-EB6D57B43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1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09B6B84B-0AE5-155A-D743-2C9418D6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7A56A-F03F-62D5-A92F-B313664E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784" y="42340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4931A-BAD9-6674-9AB6-85F15D98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184" y="42340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D387DC57-1498-85A8-D1B9-13D5A8A16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D016E056-61FF-F00F-512B-D1C199847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03C2F969-8231-FD70-B1A2-10FAB4D30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6DD95AA5-8AC9-ACCF-351D-A4F559044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7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DAEC54F1-9F35-CA97-54DA-F827558B5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317A4718-8D09-1B6A-EC84-3924C368D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5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73A29760-E9D0-2B5D-4963-272D7E8C9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6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A9E845A9-A366-8D97-46BC-659D19B1B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39">
            <a:extLst>
              <a:ext uri="{FF2B5EF4-FFF2-40B4-BE49-F238E27FC236}">
                <a16:creationId xmlns:a16="http://schemas.microsoft.com/office/drawing/2014/main" id="{C1271ADA-F78D-3B48-FAA0-6A087A6E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7CA3786B-5898-4532-3B23-7C6D5BE02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3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C9F4122-DF58-3BF0-9C7D-5F4018E5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2">
            <a:extLst>
              <a:ext uri="{FF2B5EF4-FFF2-40B4-BE49-F238E27FC236}">
                <a16:creationId xmlns:a16="http://schemas.microsoft.com/office/drawing/2014/main" id="{3EED10F0-2658-29FE-F201-C84C1471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48005315-CAE8-7B06-3F2F-6C7E67277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6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44">
            <a:extLst>
              <a:ext uri="{FF2B5EF4-FFF2-40B4-BE49-F238E27FC236}">
                <a16:creationId xmlns:a16="http://schemas.microsoft.com/office/drawing/2014/main" id="{F187FFC7-F2A8-FF32-274F-D38786F61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51">
            <a:extLst>
              <a:ext uri="{FF2B5EF4-FFF2-40B4-BE49-F238E27FC236}">
                <a16:creationId xmlns:a16="http://schemas.microsoft.com/office/drawing/2014/main" id="{1D954558-9A13-11C1-EB87-58962325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52">
            <a:extLst>
              <a:ext uri="{FF2B5EF4-FFF2-40B4-BE49-F238E27FC236}">
                <a16:creationId xmlns:a16="http://schemas.microsoft.com/office/drawing/2014/main" id="{CEBFA99A-D67E-0F5B-A001-BC9F5F68D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>
            <a:extLst>
              <a:ext uri="{FF2B5EF4-FFF2-40B4-BE49-F238E27FC236}">
                <a16:creationId xmlns:a16="http://schemas.microsoft.com/office/drawing/2014/main" id="{4D882448-F45E-815B-1FC6-ED298361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54">
            <a:extLst>
              <a:ext uri="{FF2B5EF4-FFF2-40B4-BE49-F238E27FC236}">
                <a16:creationId xmlns:a16="http://schemas.microsoft.com/office/drawing/2014/main" id="{4E9033F3-2CBA-EFD8-10F9-1539D667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55">
            <a:extLst>
              <a:ext uri="{FF2B5EF4-FFF2-40B4-BE49-F238E27FC236}">
                <a16:creationId xmlns:a16="http://schemas.microsoft.com/office/drawing/2014/main" id="{4BD45B94-23AF-9AC3-B3F0-696812486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7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E96804DD-0618-1338-7583-9C498059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57">
            <a:extLst>
              <a:ext uri="{FF2B5EF4-FFF2-40B4-BE49-F238E27FC236}">
                <a16:creationId xmlns:a16="http://schemas.microsoft.com/office/drawing/2014/main" id="{D60D80AB-0A27-691D-6AB4-F46BF4E3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1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58">
            <a:extLst>
              <a:ext uri="{FF2B5EF4-FFF2-40B4-BE49-F238E27FC236}">
                <a16:creationId xmlns:a16="http://schemas.microsoft.com/office/drawing/2014/main" id="{2901E100-D786-9E75-46AD-A2D0A7C6A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6984" y="3091036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59">
            <a:extLst>
              <a:ext uri="{FF2B5EF4-FFF2-40B4-BE49-F238E27FC236}">
                <a16:creationId xmlns:a16="http://schemas.microsoft.com/office/drawing/2014/main" id="{645BB449-143C-AE4D-49C7-65AFA9E8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5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60">
            <a:extLst>
              <a:ext uri="{FF2B5EF4-FFF2-40B4-BE49-F238E27FC236}">
                <a16:creationId xmlns:a16="http://schemas.microsoft.com/office/drawing/2014/main" id="{BFE3619F-27DC-7A3D-35C6-A3077FC7E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5784" y="3091036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8">
            <a:extLst>
              <a:ext uri="{FF2B5EF4-FFF2-40B4-BE49-F238E27FC236}">
                <a16:creationId xmlns:a16="http://schemas.microsoft.com/office/drawing/2014/main" id="{C18690DE-79DA-167F-25FC-2E69AF51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3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69">
            <a:extLst>
              <a:ext uri="{FF2B5EF4-FFF2-40B4-BE49-F238E27FC236}">
                <a16:creationId xmlns:a16="http://schemas.microsoft.com/office/drawing/2014/main" id="{73AEC60E-2022-69B0-D389-7E89F966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984" y="4234036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5" name="Rectangle 70">
            <a:extLst>
              <a:ext uri="{FF2B5EF4-FFF2-40B4-BE49-F238E27FC236}">
                <a16:creationId xmlns:a16="http://schemas.microsoft.com/office/drawing/2014/main" id="{C818C521-47BE-2269-77CE-0FF12C8C1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84" y="4234036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56" name="Line 72">
            <a:extLst>
              <a:ext uri="{FF2B5EF4-FFF2-40B4-BE49-F238E27FC236}">
                <a16:creationId xmlns:a16="http://schemas.microsoft.com/office/drawing/2014/main" id="{12FC10CD-16DB-B3CB-887C-052C9639E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73">
            <a:extLst>
              <a:ext uri="{FF2B5EF4-FFF2-40B4-BE49-F238E27FC236}">
                <a16:creationId xmlns:a16="http://schemas.microsoft.com/office/drawing/2014/main" id="{8C6DC8D8-225A-43ED-FED6-030CD57D3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74">
            <a:extLst>
              <a:ext uri="{FF2B5EF4-FFF2-40B4-BE49-F238E27FC236}">
                <a16:creationId xmlns:a16="http://schemas.microsoft.com/office/drawing/2014/main" id="{5D5A3660-BA94-DE35-80E2-7305FCFBF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75">
            <a:extLst>
              <a:ext uri="{FF2B5EF4-FFF2-40B4-BE49-F238E27FC236}">
                <a16:creationId xmlns:a16="http://schemas.microsoft.com/office/drawing/2014/main" id="{386CA2EE-2D99-A14E-0B15-2D6EDD4EE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76">
            <a:extLst>
              <a:ext uri="{FF2B5EF4-FFF2-40B4-BE49-F238E27FC236}">
                <a16:creationId xmlns:a16="http://schemas.microsoft.com/office/drawing/2014/main" id="{E1AF4E8B-E5C9-9C76-13FF-562D10849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77">
            <a:extLst>
              <a:ext uri="{FF2B5EF4-FFF2-40B4-BE49-F238E27FC236}">
                <a16:creationId xmlns:a16="http://schemas.microsoft.com/office/drawing/2014/main" id="{BCDAFCFC-6735-3C1B-26F5-0784B2239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78">
            <a:extLst>
              <a:ext uri="{FF2B5EF4-FFF2-40B4-BE49-F238E27FC236}">
                <a16:creationId xmlns:a16="http://schemas.microsoft.com/office/drawing/2014/main" id="{1D29DE1A-2ABF-7EFD-935C-EB3C2BCF9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79">
            <a:extLst>
              <a:ext uri="{FF2B5EF4-FFF2-40B4-BE49-F238E27FC236}">
                <a16:creationId xmlns:a16="http://schemas.microsoft.com/office/drawing/2014/main" id="{F532A600-12DE-3181-4821-B182AF85E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83">
            <a:extLst>
              <a:ext uri="{FF2B5EF4-FFF2-40B4-BE49-F238E27FC236}">
                <a16:creationId xmlns:a16="http://schemas.microsoft.com/office/drawing/2014/main" id="{0AE4E982-9C59-950C-0DB3-AC990471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70856F97-3CBC-9102-DD24-68F7B9ED6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85">
            <a:extLst>
              <a:ext uri="{FF2B5EF4-FFF2-40B4-BE49-F238E27FC236}">
                <a16:creationId xmlns:a16="http://schemas.microsoft.com/office/drawing/2014/main" id="{F15C4D0D-471A-5406-FA05-8F592F16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86">
            <a:extLst>
              <a:ext uri="{FF2B5EF4-FFF2-40B4-BE49-F238E27FC236}">
                <a16:creationId xmlns:a16="http://schemas.microsoft.com/office/drawing/2014/main" id="{F5796562-20FA-FB1C-63DA-5F433793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87">
            <a:extLst>
              <a:ext uri="{FF2B5EF4-FFF2-40B4-BE49-F238E27FC236}">
                <a16:creationId xmlns:a16="http://schemas.microsoft.com/office/drawing/2014/main" id="{6DA8AC68-BC4C-B1C6-66F8-DE3E144CD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9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D65069CA-EDD6-D482-CE93-74B7109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96">
            <a:extLst>
              <a:ext uri="{FF2B5EF4-FFF2-40B4-BE49-F238E27FC236}">
                <a16:creationId xmlns:a16="http://schemas.microsoft.com/office/drawing/2014/main" id="{808A9FE2-6187-596A-3D1D-0FD4FBAB9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384" y="3091036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97">
            <a:extLst>
              <a:ext uri="{FF2B5EF4-FFF2-40B4-BE49-F238E27FC236}">
                <a16:creationId xmlns:a16="http://schemas.microsoft.com/office/drawing/2014/main" id="{DECDB326-EF51-4514-D6F4-462B5407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7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98">
            <a:extLst>
              <a:ext uri="{FF2B5EF4-FFF2-40B4-BE49-F238E27FC236}">
                <a16:creationId xmlns:a16="http://schemas.microsoft.com/office/drawing/2014/main" id="{90E42F2E-D84B-EC31-6122-6FBFBF10D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984" y="28624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3" name="任意形状 72">
            <a:extLst>
              <a:ext uri="{FF2B5EF4-FFF2-40B4-BE49-F238E27FC236}">
                <a16:creationId xmlns:a16="http://schemas.microsoft.com/office/drawing/2014/main" id="{B1902FAE-C733-F75C-9121-3A4EB68391C0}"/>
              </a:ext>
            </a:extLst>
          </p:cNvPr>
          <p:cNvSpPr/>
          <p:nvPr/>
        </p:nvSpPr>
        <p:spPr>
          <a:xfrm>
            <a:off x="2903456" y="4675695"/>
            <a:ext cx="499620" cy="452802"/>
          </a:xfrm>
          <a:custGeom>
            <a:avLst/>
            <a:gdLst>
              <a:gd name="connsiteX0" fmla="*/ 0 w 499620"/>
              <a:gd name="connsiteY0" fmla="*/ 0 h 452802"/>
              <a:gd name="connsiteX1" fmla="*/ 150829 w 499620"/>
              <a:gd name="connsiteY1" fmla="*/ 452486 h 452802"/>
              <a:gd name="connsiteX2" fmla="*/ 499620 w 499620"/>
              <a:gd name="connsiteY2" fmla="*/ 56561 h 45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20" h="452802">
                <a:moveTo>
                  <a:pt x="0" y="0"/>
                </a:moveTo>
                <a:cubicBezTo>
                  <a:pt x="33779" y="221529"/>
                  <a:pt x="67559" y="443059"/>
                  <a:pt x="150829" y="452486"/>
                </a:cubicBezTo>
                <a:cubicBezTo>
                  <a:pt x="234099" y="461913"/>
                  <a:pt x="366859" y="259237"/>
                  <a:pt x="499620" y="56561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>
            <a:extLst>
              <a:ext uri="{FF2B5EF4-FFF2-40B4-BE49-F238E27FC236}">
                <a16:creationId xmlns:a16="http://schemas.microsoft.com/office/drawing/2014/main" id="{8EC56034-EDE9-F9E7-0DB5-7A534EB00376}"/>
              </a:ext>
            </a:extLst>
          </p:cNvPr>
          <p:cNvSpPr/>
          <p:nvPr/>
        </p:nvSpPr>
        <p:spPr>
          <a:xfrm>
            <a:off x="5901179" y="4779390"/>
            <a:ext cx="367646" cy="452922"/>
          </a:xfrm>
          <a:custGeom>
            <a:avLst/>
            <a:gdLst>
              <a:gd name="connsiteX0" fmla="*/ 0 w 367646"/>
              <a:gd name="connsiteY0" fmla="*/ 0 h 452922"/>
              <a:gd name="connsiteX1" fmla="*/ 188536 w 367646"/>
              <a:gd name="connsiteY1" fmla="*/ 452486 h 452922"/>
              <a:gd name="connsiteX2" fmla="*/ 367646 w 367646"/>
              <a:gd name="connsiteY2" fmla="*/ 65987 h 45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46" h="452922">
                <a:moveTo>
                  <a:pt x="0" y="0"/>
                </a:moveTo>
                <a:cubicBezTo>
                  <a:pt x="63631" y="220744"/>
                  <a:pt x="127262" y="441488"/>
                  <a:pt x="188536" y="452486"/>
                </a:cubicBezTo>
                <a:cubicBezTo>
                  <a:pt x="249810" y="463484"/>
                  <a:pt x="308728" y="264735"/>
                  <a:pt x="367646" y="65987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Oval 42">
            <a:extLst>
              <a:ext uri="{FF2B5EF4-FFF2-40B4-BE49-F238E27FC236}">
                <a16:creationId xmlns:a16="http://schemas.microsoft.com/office/drawing/2014/main" id="{06C7161F-5C75-CC19-D8E2-7AE489FA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6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43">
            <a:extLst>
              <a:ext uri="{FF2B5EF4-FFF2-40B4-BE49-F238E27FC236}">
                <a16:creationId xmlns:a16="http://schemas.microsoft.com/office/drawing/2014/main" id="{3DD4C40B-48CA-31AD-33DD-E72DC6F4D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26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44">
            <a:extLst>
              <a:ext uri="{FF2B5EF4-FFF2-40B4-BE49-F238E27FC236}">
                <a16:creationId xmlns:a16="http://schemas.microsoft.com/office/drawing/2014/main" id="{765594D3-FF3D-94F8-6017-B9E751B0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6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98">
            <a:extLst>
              <a:ext uri="{FF2B5EF4-FFF2-40B4-BE49-F238E27FC236}">
                <a16:creationId xmlns:a16="http://schemas.microsoft.com/office/drawing/2014/main" id="{A6129AED-2A24-AAA6-9F4F-E8ADE20A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638" y="423056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0957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8ED9-8A94-A691-D12F-CD2308A0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need a </a:t>
            </a:r>
            <a:r>
              <a:rPr kumimoji="1" lang="en-US" altLang="zh-CN" dirty="0" err="1"/>
              <a:t>B+Tree</a:t>
            </a:r>
            <a:r>
              <a:rPr kumimoji="1" lang="en-US" altLang="zh-CN" dirty="0"/>
              <a:t> to index the values in the log?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1D21-E51D-351B-FB8C-FC7C5B79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No. It can store the values in its leave node </a:t>
            </a:r>
          </a:p>
          <a:p>
            <a:pPr lvl="1"/>
            <a:r>
              <a:rPr kumimoji="1" lang="en-US" altLang="zh-CN" dirty="0"/>
              <a:t>Which does not need compaction &amp; merge (since there is no duplication)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771C8-64EF-5428-7C0D-652C8B8D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3" name="AutoShape 3">
            <a:extLst>
              <a:ext uri="{FF2B5EF4-FFF2-40B4-BE49-F238E27FC236}">
                <a16:creationId xmlns:a16="http://schemas.microsoft.com/office/drawing/2014/main" id="{D6CAC02F-21CC-3A10-0453-F24DC959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id="{0BE65B08-D8C8-3B67-4FE4-EF4F6A97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4" y="423403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" name="Rectangle 5">
            <a:extLst>
              <a:ext uri="{FF2B5EF4-FFF2-40B4-BE49-F238E27FC236}">
                <a16:creationId xmlns:a16="http://schemas.microsoft.com/office/drawing/2014/main" id="{411CCE49-B45C-F04A-7C0E-11DF926B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84" y="423403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6" name="Line 7">
            <a:extLst>
              <a:ext uri="{FF2B5EF4-FFF2-40B4-BE49-F238E27FC236}">
                <a16:creationId xmlns:a16="http://schemas.microsoft.com/office/drawing/2014/main" id="{711FFD17-FFE9-C0DC-FED5-88AAB633F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8">
            <a:extLst>
              <a:ext uri="{FF2B5EF4-FFF2-40B4-BE49-F238E27FC236}">
                <a16:creationId xmlns:a16="http://schemas.microsoft.com/office/drawing/2014/main" id="{DFFE33D0-9476-8599-48F9-D4D2E40FD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9">
            <a:extLst>
              <a:ext uri="{FF2B5EF4-FFF2-40B4-BE49-F238E27FC236}">
                <a16:creationId xmlns:a16="http://schemas.microsoft.com/office/drawing/2014/main" id="{7A0132FA-5D6B-BF6C-A0C0-D22E1EF37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BD39CD22-91CF-445D-8056-461F9A6C4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B1793815-A7BB-9CC6-B9FD-C48565857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3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12">
            <a:extLst>
              <a:ext uri="{FF2B5EF4-FFF2-40B4-BE49-F238E27FC236}">
                <a16:creationId xmlns:a16="http://schemas.microsoft.com/office/drawing/2014/main" id="{9A92138C-792A-508C-433A-2F003FFB8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13">
            <a:extLst>
              <a:ext uri="{FF2B5EF4-FFF2-40B4-BE49-F238E27FC236}">
                <a16:creationId xmlns:a16="http://schemas.microsoft.com/office/drawing/2014/main" id="{1DBF00E0-41C5-35E1-4E45-DA0B16F1E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FFC9FC38-E8FA-F484-93B3-03CA2DD18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2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15">
            <a:extLst>
              <a:ext uri="{FF2B5EF4-FFF2-40B4-BE49-F238E27FC236}">
                <a16:creationId xmlns:a16="http://schemas.microsoft.com/office/drawing/2014/main" id="{691D567E-7912-76CF-C120-0AAFBB5A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384" y="27100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6366844D-6C5E-B73B-B312-E903D62D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384" y="28624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6" name="Line 17">
            <a:extLst>
              <a:ext uri="{FF2B5EF4-FFF2-40B4-BE49-F238E27FC236}">
                <a16:creationId xmlns:a16="http://schemas.microsoft.com/office/drawing/2014/main" id="{69859980-67DF-6068-A71D-DC1A1CE2D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9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18">
            <a:extLst>
              <a:ext uri="{FF2B5EF4-FFF2-40B4-BE49-F238E27FC236}">
                <a16:creationId xmlns:a16="http://schemas.microsoft.com/office/drawing/2014/main" id="{277A4E3F-2349-5C58-D911-8F79DD01D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9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19">
            <a:extLst>
              <a:ext uri="{FF2B5EF4-FFF2-40B4-BE49-F238E27FC236}">
                <a16:creationId xmlns:a16="http://schemas.microsoft.com/office/drawing/2014/main" id="{64979BEB-818D-D77F-6D4A-011E95A65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5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20">
            <a:extLst>
              <a:ext uri="{FF2B5EF4-FFF2-40B4-BE49-F238E27FC236}">
                <a16:creationId xmlns:a16="http://schemas.microsoft.com/office/drawing/2014/main" id="{35CCEC08-3CA0-CACE-8F03-641E63B4F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5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21">
            <a:extLst>
              <a:ext uri="{FF2B5EF4-FFF2-40B4-BE49-F238E27FC236}">
                <a16:creationId xmlns:a16="http://schemas.microsoft.com/office/drawing/2014/main" id="{4F19D23B-AB9F-1AF8-11B6-3EC26A3D0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1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22">
            <a:extLst>
              <a:ext uri="{FF2B5EF4-FFF2-40B4-BE49-F238E27FC236}">
                <a16:creationId xmlns:a16="http://schemas.microsoft.com/office/drawing/2014/main" id="{BDF6A6D3-32AB-EB4C-B750-1346F5824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7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312BF861-807F-80E3-0C81-60CE6334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7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24">
            <a:extLst>
              <a:ext uri="{FF2B5EF4-FFF2-40B4-BE49-F238E27FC236}">
                <a16:creationId xmlns:a16="http://schemas.microsoft.com/office/drawing/2014/main" id="{DB61A278-53FD-2381-F145-470514919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1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AutoShape 25">
            <a:extLst>
              <a:ext uri="{FF2B5EF4-FFF2-40B4-BE49-F238E27FC236}">
                <a16:creationId xmlns:a16="http://schemas.microsoft.com/office/drawing/2014/main" id="{695BC6EA-CAAF-98DE-010F-826A5DC6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26">
            <a:extLst>
              <a:ext uri="{FF2B5EF4-FFF2-40B4-BE49-F238E27FC236}">
                <a16:creationId xmlns:a16="http://schemas.microsoft.com/office/drawing/2014/main" id="{DAB8D1EC-6D52-D339-68CE-50120EC0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784" y="42340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96" name="Rectangle 27">
            <a:extLst>
              <a:ext uri="{FF2B5EF4-FFF2-40B4-BE49-F238E27FC236}">
                <a16:creationId xmlns:a16="http://schemas.microsoft.com/office/drawing/2014/main" id="{C68A8A98-19A5-76EC-C683-A31CF68F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184" y="42340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97" name="Line 28">
            <a:extLst>
              <a:ext uri="{FF2B5EF4-FFF2-40B4-BE49-F238E27FC236}">
                <a16:creationId xmlns:a16="http://schemas.microsoft.com/office/drawing/2014/main" id="{21D58375-3A0D-5CB1-0CE0-EA85CFFFC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29">
            <a:extLst>
              <a:ext uri="{FF2B5EF4-FFF2-40B4-BE49-F238E27FC236}">
                <a16:creationId xmlns:a16="http://schemas.microsoft.com/office/drawing/2014/main" id="{14AC74F1-4131-8B7C-2D4F-421805E30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30">
            <a:extLst>
              <a:ext uri="{FF2B5EF4-FFF2-40B4-BE49-F238E27FC236}">
                <a16:creationId xmlns:a16="http://schemas.microsoft.com/office/drawing/2014/main" id="{53BE7751-D4F0-B3EC-7906-C6C7D67E0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31">
            <a:extLst>
              <a:ext uri="{FF2B5EF4-FFF2-40B4-BE49-F238E27FC236}">
                <a16:creationId xmlns:a16="http://schemas.microsoft.com/office/drawing/2014/main" id="{AF35C952-DA2F-DE61-8992-297088BE7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7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32">
            <a:extLst>
              <a:ext uri="{FF2B5EF4-FFF2-40B4-BE49-F238E27FC236}">
                <a16:creationId xmlns:a16="http://schemas.microsoft.com/office/drawing/2014/main" id="{480019E3-7303-8ED3-C034-9E321E576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33">
            <a:extLst>
              <a:ext uri="{FF2B5EF4-FFF2-40B4-BE49-F238E27FC236}">
                <a16:creationId xmlns:a16="http://schemas.microsoft.com/office/drawing/2014/main" id="{CDDE90DE-9F97-1465-58CF-96F28EE68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5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3387502D-4531-72E8-751F-4A44EAF81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6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35">
            <a:extLst>
              <a:ext uri="{FF2B5EF4-FFF2-40B4-BE49-F238E27FC236}">
                <a16:creationId xmlns:a16="http://schemas.microsoft.com/office/drawing/2014/main" id="{A293B891-E8C0-034B-697B-6BFFDD456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Oval 39">
            <a:extLst>
              <a:ext uri="{FF2B5EF4-FFF2-40B4-BE49-F238E27FC236}">
                <a16:creationId xmlns:a16="http://schemas.microsoft.com/office/drawing/2014/main" id="{4D37F7DF-31C4-8106-785C-73F6DBFEE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40">
            <a:extLst>
              <a:ext uri="{FF2B5EF4-FFF2-40B4-BE49-F238E27FC236}">
                <a16:creationId xmlns:a16="http://schemas.microsoft.com/office/drawing/2014/main" id="{1BF6C19F-888D-6ED0-C97F-F4C4256A7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3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41">
            <a:extLst>
              <a:ext uri="{FF2B5EF4-FFF2-40B4-BE49-F238E27FC236}">
                <a16:creationId xmlns:a16="http://schemas.microsoft.com/office/drawing/2014/main" id="{FA265B7E-BDB1-081C-E0C9-821674F8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Oval 42">
            <a:extLst>
              <a:ext uri="{FF2B5EF4-FFF2-40B4-BE49-F238E27FC236}">
                <a16:creationId xmlns:a16="http://schemas.microsoft.com/office/drawing/2014/main" id="{8816A046-E6F8-DB71-C94F-7AD8A8D4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43">
            <a:extLst>
              <a:ext uri="{FF2B5EF4-FFF2-40B4-BE49-F238E27FC236}">
                <a16:creationId xmlns:a16="http://schemas.microsoft.com/office/drawing/2014/main" id="{0D795F28-59C5-CFA8-2E2C-2F136FCDD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6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Rectangle 44">
            <a:extLst>
              <a:ext uri="{FF2B5EF4-FFF2-40B4-BE49-F238E27FC236}">
                <a16:creationId xmlns:a16="http://schemas.microsoft.com/office/drawing/2014/main" id="{0CD55F38-1EED-E357-EA55-F6D8BE00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51">
            <a:extLst>
              <a:ext uri="{FF2B5EF4-FFF2-40B4-BE49-F238E27FC236}">
                <a16:creationId xmlns:a16="http://schemas.microsoft.com/office/drawing/2014/main" id="{B4832AA0-3E27-87BF-C9F8-050896D3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52">
            <a:extLst>
              <a:ext uri="{FF2B5EF4-FFF2-40B4-BE49-F238E27FC236}">
                <a16:creationId xmlns:a16="http://schemas.microsoft.com/office/drawing/2014/main" id="{2467C7DB-4D3D-A8BC-CB47-84974F2C8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Rectangle 53">
            <a:extLst>
              <a:ext uri="{FF2B5EF4-FFF2-40B4-BE49-F238E27FC236}">
                <a16:creationId xmlns:a16="http://schemas.microsoft.com/office/drawing/2014/main" id="{D7D47950-C110-CA80-2CD1-84F7EDB1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Oval 54">
            <a:extLst>
              <a:ext uri="{FF2B5EF4-FFF2-40B4-BE49-F238E27FC236}">
                <a16:creationId xmlns:a16="http://schemas.microsoft.com/office/drawing/2014/main" id="{85EE9CBF-0379-EF71-B8A8-55DA8B4C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55">
            <a:extLst>
              <a:ext uri="{FF2B5EF4-FFF2-40B4-BE49-F238E27FC236}">
                <a16:creationId xmlns:a16="http://schemas.microsoft.com/office/drawing/2014/main" id="{07F4EDA8-E7A5-134C-8020-D743C0B95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7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CE6A7F51-5330-D745-5F62-CA5F6E5DF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Oval 57">
            <a:extLst>
              <a:ext uri="{FF2B5EF4-FFF2-40B4-BE49-F238E27FC236}">
                <a16:creationId xmlns:a16="http://schemas.microsoft.com/office/drawing/2014/main" id="{7FB661C8-464F-F37A-476B-605E3A9B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1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>
            <a:extLst>
              <a:ext uri="{FF2B5EF4-FFF2-40B4-BE49-F238E27FC236}">
                <a16:creationId xmlns:a16="http://schemas.microsoft.com/office/drawing/2014/main" id="{35D6CBED-B6CE-F1A3-4D44-56D12CFB5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6984" y="3091036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Oval 59">
            <a:extLst>
              <a:ext uri="{FF2B5EF4-FFF2-40B4-BE49-F238E27FC236}">
                <a16:creationId xmlns:a16="http://schemas.microsoft.com/office/drawing/2014/main" id="{72D4E152-8C62-C8D7-6100-D816E59D7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5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60">
            <a:extLst>
              <a:ext uri="{FF2B5EF4-FFF2-40B4-BE49-F238E27FC236}">
                <a16:creationId xmlns:a16="http://schemas.microsoft.com/office/drawing/2014/main" id="{C847D378-5D28-BDB8-5A5B-7EA11CEDF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5784" y="3091036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68">
            <a:extLst>
              <a:ext uri="{FF2B5EF4-FFF2-40B4-BE49-F238E27FC236}">
                <a16:creationId xmlns:a16="http://schemas.microsoft.com/office/drawing/2014/main" id="{E4EE2545-4F6B-FAF9-B528-23C84B55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3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Rectangle 69">
            <a:extLst>
              <a:ext uri="{FF2B5EF4-FFF2-40B4-BE49-F238E27FC236}">
                <a16:creationId xmlns:a16="http://schemas.microsoft.com/office/drawing/2014/main" id="{866B1898-A47B-BD58-6DB4-1A3C9738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984" y="4234036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23" name="Rectangle 70">
            <a:extLst>
              <a:ext uri="{FF2B5EF4-FFF2-40B4-BE49-F238E27FC236}">
                <a16:creationId xmlns:a16="http://schemas.microsoft.com/office/drawing/2014/main" id="{A56790AD-E04B-58D6-BE61-392095A5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84" y="4234036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24" name="Line 72">
            <a:extLst>
              <a:ext uri="{FF2B5EF4-FFF2-40B4-BE49-F238E27FC236}">
                <a16:creationId xmlns:a16="http://schemas.microsoft.com/office/drawing/2014/main" id="{9EF1B585-2416-DAFD-B0D3-6B6E9FF06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73">
            <a:extLst>
              <a:ext uri="{FF2B5EF4-FFF2-40B4-BE49-F238E27FC236}">
                <a16:creationId xmlns:a16="http://schemas.microsoft.com/office/drawing/2014/main" id="{FD8EDF7C-BD1F-0507-61D3-96FAC74C8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74">
            <a:extLst>
              <a:ext uri="{FF2B5EF4-FFF2-40B4-BE49-F238E27FC236}">
                <a16:creationId xmlns:a16="http://schemas.microsoft.com/office/drawing/2014/main" id="{AE118794-8FD3-6096-A9A0-754DE863E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75">
            <a:extLst>
              <a:ext uri="{FF2B5EF4-FFF2-40B4-BE49-F238E27FC236}">
                <a16:creationId xmlns:a16="http://schemas.microsoft.com/office/drawing/2014/main" id="{0D80EB4A-CE41-CD7E-3D9E-D4C7C9B22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76">
            <a:extLst>
              <a:ext uri="{FF2B5EF4-FFF2-40B4-BE49-F238E27FC236}">
                <a16:creationId xmlns:a16="http://schemas.microsoft.com/office/drawing/2014/main" id="{E8580AE0-E506-F874-EA08-9B9A382B6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77">
            <a:extLst>
              <a:ext uri="{FF2B5EF4-FFF2-40B4-BE49-F238E27FC236}">
                <a16:creationId xmlns:a16="http://schemas.microsoft.com/office/drawing/2014/main" id="{5AB6E338-C01F-1A04-3F40-CE8A56E08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EEBABD13-A129-F784-0FE6-1C633DF6A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79">
            <a:extLst>
              <a:ext uri="{FF2B5EF4-FFF2-40B4-BE49-F238E27FC236}">
                <a16:creationId xmlns:a16="http://schemas.microsoft.com/office/drawing/2014/main" id="{658E1E96-DE03-9956-B8C6-3A45F7E41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Oval 83">
            <a:extLst>
              <a:ext uri="{FF2B5EF4-FFF2-40B4-BE49-F238E27FC236}">
                <a16:creationId xmlns:a16="http://schemas.microsoft.com/office/drawing/2014/main" id="{114F1C84-A2E3-E195-189F-B5AD1724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84">
            <a:extLst>
              <a:ext uri="{FF2B5EF4-FFF2-40B4-BE49-F238E27FC236}">
                <a16:creationId xmlns:a16="http://schemas.microsoft.com/office/drawing/2014/main" id="{07698FB5-27AC-47C9-5880-3F0E4C5E2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Rectangle 85">
            <a:extLst>
              <a:ext uri="{FF2B5EF4-FFF2-40B4-BE49-F238E27FC236}">
                <a16:creationId xmlns:a16="http://schemas.microsoft.com/office/drawing/2014/main" id="{67DA9E04-2D64-C5DD-75AD-731C5671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Oval 86">
            <a:extLst>
              <a:ext uri="{FF2B5EF4-FFF2-40B4-BE49-F238E27FC236}">
                <a16:creationId xmlns:a16="http://schemas.microsoft.com/office/drawing/2014/main" id="{972D3D86-CC48-ED5A-DB4F-8D88543D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87">
            <a:extLst>
              <a:ext uri="{FF2B5EF4-FFF2-40B4-BE49-F238E27FC236}">
                <a16:creationId xmlns:a16="http://schemas.microsoft.com/office/drawing/2014/main" id="{541A97DF-8F9F-0D1D-4D5F-4144DB016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9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446BB255-12DC-AD97-BFBB-904B3DAB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96">
            <a:extLst>
              <a:ext uri="{FF2B5EF4-FFF2-40B4-BE49-F238E27FC236}">
                <a16:creationId xmlns:a16="http://schemas.microsoft.com/office/drawing/2014/main" id="{AB080069-173E-C80A-265E-0D1A11F6A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384" y="3091036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Oval 97">
            <a:extLst>
              <a:ext uri="{FF2B5EF4-FFF2-40B4-BE49-F238E27FC236}">
                <a16:creationId xmlns:a16="http://schemas.microsoft.com/office/drawing/2014/main" id="{8FC60D1B-FC6E-4685-07DE-09C8FB42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7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Rectangle 98">
            <a:extLst>
              <a:ext uri="{FF2B5EF4-FFF2-40B4-BE49-F238E27FC236}">
                <a16:creationId xmlns:a16="http://schemas.microsoft.com/office/drawing/2014/main" id="{C3D7846E-ABC8-1D72-8AA8-F566699F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984" y="28624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41" name="任意形状 140">
            <a:extLst>
              <a:ext uri="{FF2B5EF4-FFF2-40B4-BE49-F238E27FC236}">
                <a16:creationId xmlns:a16="http://schemas.microsoft.com/office/drawing/2014/main" id="{1D8D4F89-9A3F-44F1-8EC9-A4D7C6774D54}"/>
              </a:ext>
            </a:extLst>
          </p:cNvPr>
          <p:cNvSpPr/>
          <p:nvPr/>
        </p:nvSpPr>
        <p:spPr>
          <a:xfrm>
            <a:off x="2903456" y="4675695"/>
            <a:ext cx="499620" cy="452802"/>
          </a:xfrm>
          <a:custGeom>
            <a:avLst/>
            <a:gdLst>
              <a:gd name="connsiteX0" fmla="*/ 0 w 499620"/>
              <a:gd name="connsiteY0" fmla="*/ 0 h 452802"/>
              <a:gd name="connsiteX1" fmla="*/ 150829 w 499620"/>
              <a:gd name="connsiteY1" fmla="*/ 452486 h 452802"/>
              <a:gd name="connsiteX2" fmla="*/ 499620 w 499620"/>
              <a:gd name="connsiteY2" fmla="*/ 56561 h 45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20" h="452802">
                <a:moveTo>
                  <a:pt x="0" y="0"/>
                </a:moveTo>
                <a:cubicBezTo>
                  <a:pt x="33779" y="221529"/>
                  <a:pt x="67559" y="443059"/>
                  <a:pt x="150829" y="452486"/>
                </a:cubicBezTo>
                <a:cubicBezTo>
                  <a:pt x="234099" y="461913"/>
                  <a:pt x="366859" y="259237"/>
                  <a:pt x="499620" y="56561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任意形状 141">
            <a:extLst>
              <a:ext uri="{FF2B5EF4-FFF2-40B4-BE49-F238E27FC236}">
                <a16:creationId xmlns:a16="http://schemas.microsoft.com/office/drawing/2014/main" id="{AA260296-CF03-5397-E8E1-F1EF20F299AB}"/>
              </a:ext>
            </a:extLst>
          </p:cNvPr>
          <p:cNvSpPr/>
          <p:nvPr/>
        </p:nvSpPr>
        <p:spPr>
          <a:xfrm>
            <a:off x="5901179" y="4779390"/>
            <a:ext cx="367646" cy="452922"/>
          </a:xfrm>
          <a:custGeom>
            <a:avLst/>
            <a:gdLst>
              <a:gd name="connsiteX0" fmla="*/ 0 w 367646"/>
              <a:gd name="connsiteY0" fmla="*/ 0 h 452922"/>
              <a:gd name="connsiteX1" fmla="*/ 188536 w 367646"/>
              <a:gd name="connsiteY1" fmla="*/ 452486 h 452922"/>
              <a:gd name="connsiteX2" fmla="*/ 367646 w 367646"/>
              <a:gd name="connsiteY2" fmla="*/ 65987 h 45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46" h="452922">
                <a:moveTo>
                  <a:pt x="0" y="0"/>
                </a:moveTo>
                <a:cubicBezTo>
                  <a:pt x="63631" y="220744"/>
                  <a:pt x="127262" y="441488"/>
                  <a:pt x="188536" y="452486"/>
                </a:cubicBezTo>
                <a:cubicBezTo>
                  <a:pt x="249810" y="463484"/>
                  <a:pt x="308728" y="264735"/>
                  <a:pt x="367646" y="65987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Oval 42">
            <a:extLst>
              <a:ext uri="{FF2B5EF4-FFF2-40B4-BE49-F238E27FC236}">
                <a16:creationId xmlns:a16="http://schemas.microsoft.com/office/drawing/2014/main" id="{537310C4-F7EB-C547-7E4C-0BC07E688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6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43">
            <a:extLst>
              <a:ext uri="{FF2B5EF4-FFF2-40B4-BE49-F238E27FC236}">
                <a16:creationId xmlns:a16="http://schemas.microsoft.com/office/drawing/2014/main" id="{BFDFF37E-EF8A-B56F-DC88-08EF6283D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26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Rectangle 44">
            <a:extLst>
              <a:ext uri="{FF2B5EF4-FFF2-40B4-BE49-F238E27FC236}">
                <a16:creationId xmlns:a16="http://schemas.microsoft.com/office/drawing/2014/main" id="{857ABE29-7929-0B8C-BF0C-B7BB80AC4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6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Rectangle 98">
            <a:extLst>
              <a:ext uri="{FF2B5EF4-FFF2-40B4-BE49-F238E27FC236}">
                <a16:creationId xmlns:a16="http://schemas.microsoft.com/office/drawing/2014/main" id="{B2DA00F8-327E-57AA-4D4E-071BB9572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638" y="423056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876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4B18-6043-8F45-BFE1-E74438F6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B-Tree indexes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4AAB4-98A0-5948-A07C-B4E0B4BD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9678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Can support range query </a:t>
            </a:r>
          </a:p>
          <a:p>
            <a:r>
              <a:rPr kumimoji="1" lang="en-US" altLang="zh-CN" dirty="0"/>
              <a:t>Get(K), Insert(K,V) and Update(K,V) are relative slow </a:t>
            </a:r>
          </a:p>
          <a:p>
            <a:pPr lvl="1"/>
            <a:r>
              <a:rPr kumimoji="1" lang="en-US" altLang="zh-CN" dirty="0"/>
              <a:t>O(log(n)) random disk accesses</a:t>
            </a:r>
          </a:p>
          <a:p>
            <a:pPr lvl="1"/>
            <a:r>
              <a:rPr kumimoji="1" lang="en-US" altLang="zh-CN" dirty="0"/>
              <a:t>Typically, is small, since B-Tree indexes (and variants like </a:t>
            </a:r>
            <a:r>
              <a:rPr kumimoji="1" lang="en-US" altLang="zh-CN" dirty="0" err="1"/>
              <a:t>B+Tree</a:t>
            </a:r>
            <a:r>
              <a:rPr kumimoji="1" lang="en-US" altLang="zh-CN" dirty="0"/>
              <a:t>) uses large node size. But is still a killer for performance </a:t>
            </a:r>
          </a:p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are not good enough for </a:t>
            </a:r>
            <a:r>
              <a:rPr kumimoji="1" lang="en-US" altLang="zh-CN" dirty="0">
                <a:solidFill>
                  <a:srgbClr val="BE374B"/>
                </a:solidFill>
              </a:rPr>
              <a:t>insertion-intensive</a:t>
            </a:r>
            <a:r>
              <a:rPr kumimoji="1" lang="en-US" altLang="zh-CN" dirty="0"/>
              <a:t> workloads</a:t>
            </a:r>
          </a:p>
          <a:p>
            <a:pPr lvl="1"/>
            <a:r>
              <a:rPr kumimoji="1" lang="en-US" altLang="zh-CN" dirty="0"/>
              <a:t>Still </a:t>
            </a:r>
            <a:r>
              <a:rPr kumimoji="1" lang="en-US" altLang="zh-CN" b="1" dirty="0">
                <a:solidFill>
                  <a:srgbClr val="BE374B"/>
                </a:solidFill>
              </a:rPr>
              <a:t>many random disk I/O </a:t>
            </a:r>
            <a:r>
              <a:rPr kumimoji="1" lang="en-US" altLang="zh-CN" dirty="0"/>
              <a:t>involved </a:t>
            </a:r>
          </a:p>
          <a:p>
            <a:pPr lvl="1"/>
            <a:r>
              <a:rPr kumimoji="1" lang="en-US" altLang="zh-CN" dirty="0"/>
              <a:t>Insertions are common for on-disk storages, because reads are served by other system components, e.g., a cache system like </a:t>
            </a:r>
            <a:r>
              <a:rPr kumimoji="1" lang="en-US" altLang="zh-CN" dirty="0" err="1"/>
              <a:t>Memached</a:t>
            </a:r>
            <a:r>
              <a:rPr kumimoji="1" lang="en-US" altLang="zh-CN" dirty="0"/>
              <a:t> </a:t>
            </a:r>
          </a:p>
          <a:p>
            <a:pPr lvl="2"/>
            <a:r>
              <a:rPr kumimoji="1" lang="en-US" altLang="zh-CN" dirty="0"/>
              <a:t>E.g., check lecture 02, step#2 for scaling a website</a:t>
            </a:r>
          </a:p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 size can be large </a:t>
            </a:r>
          </a:p>
          <a:p>
            <a:pPr lvl="1"/>
            <a:r>
              <a:rPr kumimoji="1" lang="en-US" altLang="zh-CN" dirty="0"/>
              <a:t>For small values, the index size can be close to the value sizes (in the same order)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E4392-2D5E-604E-BC32-45655AC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ocksDB with Dhruba Borthakur and Igor Canadi - Software Engineering Daily">
            <a:extLst>
              <a:ext uri="{FF2B5EF4-FFF2-40B4-BE49-F238E27FC236}">
                <a16:creationId xmlns:a16="http://schemas.microsoft.com/office/drawing/2014/main" id="{9FF7324C-863D-8E46-8ACC-84FFD989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54" y="4516867"/>
            <a:ext cx="2382173" cy="11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006CC8-D6B4-EA41-8B7F-E17F944D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key-value store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F01D1-9BFA-0A4B-A590-067CB989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Storage abstraction:</a:t>
            </a:r>
          </a:p>
          <a:p>
            <a:pPr lvl="1"/>
            <a:r>
              <a:rPr kumimoji="1" lang="en-US" altLang="zh-CN" dirty="0"/>
              <a:t>Each data (</a:t>
            </a:r>
            <a:r>
              <a:rPr kumimoji="1" lang="en-US" altLang="zh-CN" b="1" dirty="0"/>
              <a:t>V</a:t>
            </a:r>
            <a:r>
              <a:rPr kumimoji="1" lang="en-US" altLang="zh-CN" dirty="0"/>
              <a:t>alue)  is opaque to the underlying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storage/database</a:t>
            </a:r>
          </a:p>
          <a:p>
            <a:pPr lvl="2"/>
            <a:r>
              <a:rPr kumimoji="1" lang="en-US" altLang="zh-CN" dirty="0"/>
              <a:t>The K and V can be arbitrary byte-sequence (e.g., JSON, int, string)</a:t>
            </a:r>
          </a:p>
          <a:p>
            <a:pPr lvl="1"/>
            <a:r>
              <a:rPr kumimoji="1" lang="en-US" altLang="zh-CN" dirty="0"/>
              <a:t>Indexed by a key (</a:t>
            </a:r>
            <a:r>
              <a:rPr kumimoji="1" lang="en-US" altLang="zh-CN" b="1" dirty="0"/>
              <a:t>K</a:t>
            </a:r>
            <a:r>
              <a:rPr kumimoji="1" lang="en-US" altLang="zh-CN" dirty="0"/>
              <a:t>), which itself is also a data </a:t>
            </a:r>
          </a:p>
          <a:p>
            <a:pPr lvl="1"/>
            <a:r>
              <a:rPr kumimoji="1" lang="en-US" altLang="zh-CN" dirty="0"/>
              <a:t>Stored on disk (tolerate failure &amp; support a large capacity), but can also be in-memory </a:t>
            </a:r>
          </a:p>
          <a:p>
            <a:r>
              <a:rPr kumimoji="1" lang="en-US" altLang="zh-CN" dirty="0"/>
              <a:t>Application-level Interface (API) </a:t>
            </a:r>
          </a:p>
          <a:p>
            <a:pPr lvl="1"/>
            <a:r>
              <a:rPr kumimoji="1" lang="en-US" altLang="zh-CN" dirty="0"/>
              <a:t>Get(K) -&gt; V, Scan(K,N)</a:t>
            </a:r>
          </a:p>
          <a:p>
            <a:pPr lvl="1"/>
            <a:r>
              <a:rPr kumimoji="1" lang="en-US" altLang="zh-CN" dirty="0"/>
              <a:t>Update(K,V), Insert(K,V), Delete(K,V)</a:t>
            </a:r>
          </a:p>
          <a:p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4FA9A-DAA8-2945-A65A-42C851CA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2" descr="What is LevelDB and how does it work? - DEV Community">
            <a:extLst>
              <a:ext uri="{FF2B5EF4-FFF2-40B4-BE49-F238E27FC236}">
                <a16:creationId xmlns:a16="http://schemas.microsoft.com/office/drawing/2014/main" id="{AFCB10FC-207D-DD41-AE6F-E21AD6D2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2" y="4801072"/>
            <a:ext cx="1882292" cy="7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dis - Wikipedia">
            <a:extLst>
              <a:ext uri="{FF2B5EF4-FFF2-40B4-BE49-F238E27FC236}">
                <a16:creationId xmlns:a16="http://schemas.microsoft.com/office/drawing/2014/main" id="{0CDCADBE-4E46-D24D-A22D-3981F84C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07" y="4846233"/>
            <a:ext cx="2382173" cy="7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93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0A1-77CD-8C8B-0B6E-60FE040C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B1D30-CAC8-0888-6F28-E9073099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&amp; Hash index is not perfect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978E5-ABDE-298F-27AB-6291779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13" name="内容占位符 3">
            <a:extLst>
              <a:ext uri="{FF2B5EF4-FFF2-40B4-BE49-F238E27FC236}">
                <a16:creationId xmlns:a16="http://schemas.microsoft.com/office/drawing/2014/main" id="{ACB062EB-2DB0-EFBF-BDAD-EA9C758AB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276229"/>
              </p:ext>
            </p:extLst>
          </p:nvPr>
        </p:nvGraphicFramePr>
        <p:xfrm>
          <a:off x="457200" y="1417340"/>
          <a:ext cx="850728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872">
                  <a:extLst>
                    <a:ext uri="{9D8B030D-6E8A-4147-A177-3AD203B41FA5}">
                      <a16:colId xmlns:a16="http://schemas.microsoft.com/office/drawing/2014/main" val="913688391"/>
                    </a:ext>
                  </a:extLst>
                </a:gridCol>
                <a:gridCol w="2489495">
                  <a:extLst>
                    <a:ext uri="{9D8B030D-6E8A-4147-A177-3AD203B41FA5}">
                      <a16:colId xmlns:a16="http://schemas.microsoft.com/office/drawing/2014/main" val="1397388684"/>
                    </a:ext>
                  </a:extLst>
                </a:gridCol>
                <a:gridCol w="1058725">
                  <a:extLst>
                    <a:ext uri="{9D8B030D-6E8A-4147-A177-3AD203B41FA5}">
                      <a16:colId xmlns:a16="http://schemas.microsoft.com/office/drawing/2014/main" val="2137244005"/>
                    </a:ext>
                  </a:extLst>
                </a:gridCol>
                <a:gridCol w="1292598">
                  <a:extLst>
                    <a:ext uri="{9D8B030D-6E8A-4147-A177-3AD203B41FA5}">
                      <a16:colId xmlns:a16="http://schemas.microsoft.com/office/drawing/2014/main" val="1987339057"/>
                    </a:ext>
                  </a:extLst>
                </a:gridCol>
                <a:gridCol w="1292598">
                  <a:extLst>
                    <a:ext uri="{9D8B030D-6E8A-4147-A177-3AD203B41FA5}">
                      <a16:colId xmlns:a16="http://schemas.microsoft.com/office/drawing/2014/main" val="127282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Method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Update/Insert efficient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Get efficient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Range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Query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Support large dataset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in-memory hash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on-disk hash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7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B+Tree</a:t>
                      </a:r>
                      <a:r>
                        <a:rPr lang="en-US" altLang="zh-CN" sz="1400" dirty="0"/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6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2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Can we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avoid random access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 for </a:t>
            </a:r>
          </a:p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index updates and insertions,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with small index size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, while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supporting scans (no brute force) 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32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D128-6117-8C4C-8EA4-425E7B5C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segmented log 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23B4-5700-524D-9391-624F238F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Compaction &amp; </a:t>
            </a:r>
            <a:r>
              <a:rPr kumimoji="1" lang="en-US" altLang="zh-CN" dirty="0">
                <a:solidFill>
                  <a:srgbClr val="C00000"/>
                </a:solidFill>
              </a:rPr>
              <a:t>segmentation</a:t>
            </a:r>
            <a:r>
              <a:rPr kumimoji="1" lang="en-US" altLang="zh-CN" b="0" dirty="0"/>
              <a:t> </a:t>
            </a:r>
          </a:p>
          <a:p>
            <a:pPr lvl="1"/>
            <a:r>
              <a:rPr kumimoji="1" lang="en-US" altLang="zh-CN" b="0" dirty="0"/>
              <a:t>Break a file into </a:t>
            </a:r>
            <a:r>
              <a:rPr kumimoji="1" lang="en-US" altLang="zh-CN" b="1" dirty="0">
                <a:solidFill>
                  <a:srgbClr val="C00000"/>
                </a:solidFill>
              </a:rPr>
              <a:t>fixed-sized</a:t>
            </a:r>
            <a:r>
              <a:rPr kumimoji="1" lang="en-US" altLang="zh-CN" b="0" dirty="0"/>
              <a:t> segments </a:t>
            </a:r>
          </a:p>
          <a:p>
            <a:pPr lvl="1"/>
            <a:r>
              <a:rPr kumimoji="1" lang="en-US" altLang="zh-CN" dirty="0"/>
              <a:t>If a segment is full, then create a new file for insertions</a:t>
            </a:r>
          </a:p>
          <a:p>
            <a:pPr lvl="1"/>
            <a:r>
              <a:rPr kumimoji="1" lang="en-US" altLang="zh-CN" dirty="0"/>
              <a:t>Can control the compaction </a:t>
            </a:r>
            <a:r>
              <a:rPr lang="en" altLang="zh-CN" b="1" dirty="0">
                <a:solidFill>
                  <a:srgbClr val="C00000"/>
                </a:solidFill>
              </a:rPr>
              <a:t>granularity</a:t>
            </a:r>
            <a:r>
              <a:rPr lang="en" altLang="zh-CN" dirty="0"/>
              <a:t> with the segment size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451BB-D58B-9846-AB2D-F47431F3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E34FB4DD-3762-7443-A7DF-29FD2DA0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09925"/>
            <a:ext cx="6948264" cy="26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32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4B18-6043-8F45-BFE1-E74438F6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Trees: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(Sorted String Table)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4AAB4-98A0-5948-A07C-B4E0B4BD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80520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SSTable</a:t>
            </a:r>
            <a:r>
              <a:rPr kumimoji="1" lang="en-US" altLang="zh-CN" dirty="0"/>
              <a:t> </a:t>
            </a:r>
            <a:r>
              <a:rPr kumimoji="1" lang="en-US" altLang="zh-CN" b="0" dirty="0"/>
              <a:t>is based on the </a:t>
            </a:r>
            <a:r>
              <a:rPr kumimoji="1" lang="en-US" altLang="zh-CN" dirty="0">
                <a:solidFill>
                  <a:srgbClr val="BE374B"/>
                </a:solidFill>
              </a:rPr>
              <a:t>segmented log file </a:t>
            </a:r>
            <a:r>
              <a:rPr kumimoji="1" lang="en-US" altLang="zh-CN" b="0" dirty="0"/>
              <a:t>described in the hash index </a:t>
            </a:r>
          </a:p>
          <a:p>
            <a:pPr lvl="1"/>
            <a:r>
              <a:rPr kumimoji="1" lang="en-US" altLang="zh-CN" dirty="0"/>
              <a:t>Break a file into </a:t>
            </a:r>
            <a:r>
              <a:rPr kumimoji="1" lang="en-US" altLang="zh-CN" b="1" dirty="0">
                <a:solidFill>
                  <a:srgbClr val="BE374B"/>
                </a:solidFill>
              </a:rPr>
              <a:t>fixed-sized</a:t>
            </a:r>
            <a:r>
              <a:rPr kumimoji="1" lang="en-US" altLang="zh-CN" dirty="0"/>
              <a:t> segments </a:t>
            </a:r>
          </a:p>
          <a:p>
            <a:pPr lvl="1"/>
            <a:r>
              <a:rPr kumimoji="1" lang="en-US" altLang="zh-CN" dirty="0"/>
              <a:t>If a segment is full, then create a new file for insertion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E4392-2D5E-604E-BC32-45655AC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5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4B18-6043-8F45-BFE1-E74438F6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Trees: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(Sorted String Table)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4AAB4-98A0-5948-A07C-B4E0B4BD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80520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SSTable</a:t>
            </a:r>
            <a:r>
              <a:rPr kumimoji="1" lang="en-US" altLang="zh-CN" dirty="0"/>
              <a:t> </a:t>
            </a:r>
            <a:r>
              <a:rPr kumimoji="1" lang="en-US" altLang="zh-CN" b="0" dirty="0"/>
              <a:t>is based on the </a:t>
            </a:r>
            <a:r>
              <a:rPr kumimoji="1" lang="en-US" altLang="zh-CN" dirty="0">
                <a:solidFill>
                  <a:srgbClr val="BE374B"/>
                </a:solidFill>
              </a:rPr>
              <a:t>segmented log file </a:t>
            </a:r>
            <a:r>
              <a:rPr kumimoji="1" lang="en-US" altLang="zh-CN" b="0" dirty="0"/>
              <a:t>described in the hash index </a:t>
            </a:r>
          </a:p>
          <a:p>
            <a:pPr lvl="1"/>
            <a:r>
              <a:rPr kumimoji="1" lang="en-US" altLang="zh-CN" dirty="0"/>
              <a:t>Break a file into </a:t>
            </a:r>
            <a:r>
              <a:rPr kumimoji="1" lang="en-US" altLang="zh-CN" b="1" dirty="0">
                <a:solidFill>
                  <a:srgbClr val="BE374B"/>
                </a:solidFill>
              </a:rPr>
              <a:t>fixed-sized</a:t>
            </a:r>
            <a:r>
              <a:rPr kumimoji="1" lang="en-US" altLang="zh-CN" dirty="0"/>
              <a:t> segments </a:t>
            </a:r>
          </a:p>
          <a:p>
            <a:pPr lvl="1"/>
            <a:r>
              <a:rPr kumimoji="1" lang="en-US" altLang="zh-CN" dirty="0"/>
              <a:t>If a segment is full, then create a new file for insertion </a:t>
            </a:r>
          </a:p>
          <a:p>
            <a:r>
              <a:rPr kumimoji="1" lang="en-US" altLang="zh-CN" dirty="0"/>
              <a:t>With one extension</a:t>
            </a:r>
          </a:p>
          <a:p>
            <a:pPr lvl="1"/>
            <a:r>
              <a:rPr kumimoji="1" lang="en-US" altLang="zh-CN" dirty="0"/>
              <a:t>Key-values in a segment are </a:t>
            </a:r>
            <a:r>
              <a:rPr kumimoji="1" lang="en-US" altLang="zh-CN" b="1" dirty="0">
                <a:solidFill>
                  <a:srgbClr val="BE374B"/>
                </a:solidFill>
              </a:rPr>
              <a:t>sorted</a:t>
            </a:r>
            <a:r>
              <a:rPr kumimoji="1" lang="en-US" altLang="zh-CN" dirty="0"/>
              <a:t> by the key</a:t>
            </a:r>
          </a:p>
          <a:p>
            <a:pPr lvl="1"/>
            <a:r>
              <a:rPr kumimoji="1" lang="en-US" altLang="zh-CN" dirty="0"/>
              <a:t>Side effect: old segment files are </a:t>
            </a:r>
            <a:r>
              <a:rPr kumimoji="1" lang="en-US" altLang="zh-CN" b="1" dirty="0">
                <a:solidFill>
                  <a:srgbClr val="BE374B"/>
                </a:solidFill>
              </a:rPr>
              <a:t>immutable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E4392-2D5E-604E-BC32-45655AC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A87A82-312A-1248-963A-2234F5CC2C6C}"/>
              </a:ext>
            </a:extLst>
          </p:cNvPr>
          <p:cNvSpPr/>
          <p:nvPr/>
        </p:nvSpPr>
        <p:spPr>
          <a:xfrm>
            <a:off x="777286" y="4257370"/>
            <a:ext cx="7589428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Why immutable? Inserting in a </a:t>
            </a:r>
            <a:r>
              <a:rPr lang="en-US" altLang="zh-CN" sz="2400" dirty="0" err="1">
                <a:latin typeface="Candara" pitchFamily="34" charset="0"/>
                <a:ea typeface="Verdana" pitchFamily="34" charset="0"/>
                <a:cs typeface="Verdana" pitchFamily="34" charset="0"/>
              </a:rPr>
              <a:t>SSTable</a:t>
            </a:r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 is </a:t>
            </a:r>
            <a:r>
              <a:rPr lang="en-US" altLang="zh-CN" sz="2400" b="1" dirty="0">
                <a:solidFill>
                  <a:srgbClr val="BD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not append-only</a:t>
            </a:r>
          </a:p>
          <a:p>
            <a:pPr algn="ctr"/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We will come back to this topic later</a:t>
            </a:r>
            <a:endParaRPr lang="zh-CN" alt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FD964-43E2-7447-ABB3-AD66890A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(compared to original log file)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66509-F965-9F45-91DF-17BB3878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Searching a given key in a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is efficient (no brute force) </a:t>
            </a:r>
          </a:p>
          <a:p>
            <a:pPr lvl="1"/>
            <a:r>
              <a:rPr kumimoji="1" lang="en-US" altLang="zh-CN" dirty="0"/>
              <a:t>We can use binary search to lookup a given key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Or we only need some </a:t>
            </a:r>
            <a:r>
              <a:rPr kumimoji="1" lang="en-US" altLang="zh-CN" b="0" dirty="0">
                <a:solidFill>
                  <a:schemeClr val="accent1"/>
                </a:solidFill>
              </a:rPr>
              <a:t>sparse index</a:t>
            </a:r>
            <a:r>
              <a:rPr kumimoji="1" lang="en-US" altLang="zh-CN" b="0" dirty="0"/>
              <a:t> for the acceleration,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one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for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each</a:t>
            </a:r>
            <a:r>
              <a:rPr kumimoji="1" lang="zh-CN" altLang="en-US" b="0" dirty="0"/>
              <a:t>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E.g., </a:t>
            </a:r>
            <a:r>
              <a:rPr lang="en-US" altLang="zh-CN" dirty="0"/>
              <a:t>one key in index for every few KB of </a:t>
            </a:r>
            <a:r>
              <a:rPr lang="en-US" altLang="zh-CN" dirty="0" err="1"/>
              <a:t>SSTable</a:t>
            </a:r>
            <a:r>
              <a:rPr lang="en-US" altLang="zh-CN" dirty="0"/>
              <a:t> is sufficient, since scanning them is quick  </a:t>
            </a:r>
          </a:p>
          <a:p>
            <a:pPr lvl="1"/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9F083-C24B-604C-95C6-E7BA6D0E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 descr="表格&#10;&#10;低可信度描述已自动生成">
            <a:extLst>
              <a:ext uri="{FF2B5EF4-FFF2-40B4-BE49-F238E27FC236}">
                <a16:creationId xmlns:a16="http://schemas.microsoft.com/office/drawing/2014/main" id="{94219684-A278-B74D-9EEF-61B0B4CD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20" y="3368552"/>
            <a:ext cx="4692352" cy="23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FD964-43E2-7447-ABB3-AD66890A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(compared to original log file)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66509-F965-9F45-91DF-17BB3878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#2. Support range operations </a:t>
            </a:r>
          </a:p>
          <a:p>
            <a:pPr lvl="1"/>
            <a:r>
              <a:rPr kumimoji="1" lang="en-US" altLang="zh-CN" b="0" dirty="0"/>
              <a:t>Since the KVS are sorted in the file</a:t>
            </a:r>
            <a:endParaRPr lang="en-US" altLang="zh-CN" dirty="0"/>
          </a:p>
          <a:p>
            <a:pPr lvl="1"/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9F083-C24B-604C-95C6-E7BA6D0E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 descr="表格&#10;&#10;低可信度描述已自动生成">
            <a:extLst>
              <a:ext uri="{FF2B5EF4-FFF2-40B4-BE49-F238E27FC236}">
                <a16:creationId xmlns:a16="http://schemas.microsoft.com/office/drawing/2014/main" id="{FD303416-4136-A449-BE6E-E4E6DF153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8" y="2719282"/>
            <a:ext cx="5784304" cy="288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2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55C22-D5D1-DFAA-FFCD-E64E6980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BDFE-D30C-00C5-4F9C-126AA36C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(compared to original log file)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2BD3E-5DF4-C78E-B2B3-693D9F1F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#3. </a:t>
            </a:r>
            <a:r>
              <a:rPr kumimoji="1" lang="en-US" altLang="zh-CN" dirty="0"/>
              <a:t>Merging two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is efficient</a:t>
            </a:r>
          </a:p>
          <a:p>
            <a:pPr lvl="1"/>
            <a:r>
              <a:rPr kumimoji="1" lang="en-US" altLang="zh-CN" dirty="0"/>
              <a:t>Even if the two tables are much larger than the available memory </a:t>
            </a:r>
          </a:p>
          <a:p>
            <a:pPr lvl="1"/>
            <a:r>
              <a:rPr kumimoji="1" lang="en-US" altLang="zh-CN" dirty="0"/>
              <a:t>Similar to the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3D765-5ED1-4998-6BDE-2B991D91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99F1803E-5E21-1EBF-91B9-F0D435E51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8910"/>
            <a:ext cx="4536656" cy="30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962B8-984D-0440-83BD-64CF590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maintain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with sequential writes?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E760F-9655-0841-BE16-2B9A4E8C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269460"/>
          </a:xfrm>
        </p:spPr>
        <p:txBody>
          <a:bodyPr/>
          <a:lstStyle/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an in-memory data structure (e.g., a red-black Tree)</a:t>
            </a:r>
          </a:p>
          <a:p>
            <a:pPr lvl="1"/>
            <a:r>
              <a:rPr kumimoji="1" lang="en-US" altLang="zh-CN" dirty="0"/>
              <a:t>Simple quiz: why not using hash table?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DD9E3-D7BA-C44A-9A13-D1CEC666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BF6840-EB72-614C-B77E-5EEFE8B87171}"/>
              </a:ext>
            </a:extLst>
          </p:cNvPr>
          <p:cNvSpPr/>
          <p:nvPr/>
        </p:nvSpPr>
        <p:spPr>
          <a:xfrm>
            <a:off x="2339752" y="3023566"/>
            <a:ext cx="216024" cy="216000"/>
          </a:xfrm>
          <a:prstGeom prst="ellipse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450149-CAF3-4C45-AE2A-C313AFA50625}"/>
              </a:ext>
            </a:extLst>
          </p:cNvPr>
          <p:cNvSpPr/>
          <p:nvPr/>
        </p:nvSpPr>
        <p:spPr>
          <a:xfrm>
            <a:off x="2195736" y="3316232"/>
            <a:ext cx="216024" cy="216000"/>
          </a:xfrm>
          <a:prstGeom prst="ellipse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9D0225-9F60-6D42-915B-51F62F5BC9B1}"/>
              </a:ext>
            </a:extLst>
          </p:cNvPr>
          <p:cNvSpPr/>
          <p:nvPr/>
        </p:nvSpPr>
        <p:spPr>
          <a:xfrm>
            <a:off x="2532125" y="3316232"/>
            <a:ext cx="216024" cy="216000"/>
          </a:xfrm>
          <a:prstGeom prst="ellipse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F7C15A4-0596-064F-BE8B-5AD8FE0A46C5}"/>
              </a:ext>
            </a:extLst>
          </p:cNvPr>
          <p:cNvCxnSpPr>
            <a:stCxn id="9" idx="0"/>
            <a:endCxn id="8" idx="3"/>
          </p:cNvCxnSpPr>
          <p:nvPr/>
        </p:nvCxnSpPr>
        <p:spPr>
          <a:xfrm flipV="1">
            <a:off x="2303748" y="3207934"/>
            <a:ext cx="67640" cy="108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1D8307E-235F-3F4E-8479-40DEF4555EC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411760" y="3424232"/>
            <a:ext cx="120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4285CA7-E762-6D49-AC33-A90673668DEC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2524140" y="3207934"/>
            <a:ext cx="115997" cy="108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95719F0-A985-714A-A469-AF2BC34A91E3}"/>
              </a:ext>
            </a:extLst>
          </p:cNvPr>
          <p:cNvSpPr/>
          <p:nvPr/>
        </p:nvSpPr>
        <p:spPr>
          <a:xfrm>
            <a:off x="1847379" y="3608206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155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65635-2B75-AE43-A4A6-58E2E552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maintain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with sequential writes?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D30F-A7EE-C445-A9F6-4BAF5893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an in-memory data structure (e.g., a red-black Tree)</a:t>
            </a:r>
          </a:p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insert a (K, V) into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394F2-9F4E-6B4B-8F26-84235B7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E31D6B-057E-2749-8139-BAB434C25556}"/>
              </a:ext>
            </a:extLst>
          </p:cNvPr>
          <p:cNvGrpSpPr/>
          <p:nvPr/>
        </p:nvGrpSpPr>
        <p:grpSpPr>
          <a:xfrm>
            <a:off x="611560" y="2421148"/>
            <a:ext cx="360000" cy="369332"/>
            <a:chOff x="683568" y="2848168"/>
            <a:chExt cx="360000" cy="36933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4A7A05-D6B4-B44C-804B-0DBEC1C70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968C77-5C22-3147-B700-2184F7622B2A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C02C9B0-942F-4B4B-91A4-48B6BBDD996E}"/>
              </a:ext>
            </a:extLst>
          </p:cNvPr>
          <p:cNvSpPr/>
          <p:nvPr/>
        </p:nvSpPr>
        <p:spPr>
          <a:xfrm>
            <a:off x="1011875" y="2389914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Insert the (K,V) into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DCDF902-D753-D644-9505-1356386A960E}"/>
              </a:ext>
            </a:extLst>
          </p:cNvPr>
          <p:cNvGrpSpPr/>
          <p:nvPr/>
        </p:nvGrpSpPr>
        <p:grpSpPr>
          <a:xfrm>
            <a:off x="2171556" y="3185612"/>
            <a:ext cx="552413" cy="508666"/>
            <a:chOff x="2195736" y="3023566"/>
            <a:chExt cx="552413" cy="5086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563554E-E547-E94F-8382-B657B6123168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00D83D7-89FD-CF41-8118-7184877B5A8C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778253-ADBC-FC4C-AAF2-EA1FEC40BAA3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51215361-A30B-C741-A378-63FB3B47A5F7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1BFFEBA-0423-6F4F-9A83-C51348AF208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382225D-A23E-9D44-B478-011E85D6EF3C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92B607D-C235-E04A-8665-ADB84847A024}"/>
              </a:ext>
            </a:extLst>
          </p:cNvPr>
          <p:cNvSpPr/>
          <p:nvPr/>
        </p:nvSpPr>
        <p:spPr>
          <a:xfrm>
            <a:off x="1823201" y="386412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C2F814-2905-FD41-8784-C97D308B33EF}"/>
              </a:ext>
            </a:extLst>
          </p:cNvPr>
          <p:cNvSpPr/>
          <p:nvPr/>
        </p:nvSpPr>
        <p:spPr>
          <a:xfrm>
            <a:off x="469084" y="31362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(K,V)</a:t>
            </a:r>
            <a:endParaRPr lang="zh-CN" altLang="en-US" dirty="0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13291B42-36DD-2F4A-B62F-D54929A63125}"/>
              </a:ext>
            </a:extLst>
          </p:cNvPr>
          <p:cNvSpPr/>
          <p:nvPr/>
        </p:nvSpPr>
        <p:spPr>
          <a:xfrm>
            <a:off x="1143000" y="2942814"/>
            <a:ext cx="1113140" cy="431503"/>
          </a:xfrm>
          <a:custGeom>
            <a:avLst/>
            <a:gdLst>
              <a:gd name="connsiteX0" fmla="*/ 0 w 1117600"/>
              <a:gd name="connsiteY0" fmla="*/ 368209 h 402426"/>
              <a:gd name="connsiteX1" fmla="*/ 431800 w 1117600"/>
              <a:gd name="connsiteY1" fmla="*/ 368209 h 402426"/>
              <a:gd name="connsiteX2" fmla="*/ 419100 w 1117600"/>
              <a:gd name="connsiteY2" fmla="*/ 12609 h 402426"/>
              <a:gd name="connsiteX3" fmla="*/ 1117600 w 1117600"/>
              <a:gd name="connsiteY3" fmla="*/ 114209 h 402426"/>
              <a:gd name="connsiteX0" fmla="*/ 0 w 1113140"/>
              <a:gd name="connsiteY0" fmla="*/ 362132 h 396349"/>
              <a:gd name="connsiteX1" fmla="*/ 431800 w 1113140"/>
              <a:gd name="connsiteY1" fmla="*/ 362132 h 396349"/>
              <a:gd name="connsiteX2" fmla="*/ 419100 w 1113140"/>
              <a:gd name="connsiteY2" fmla="*/ 6532 h 396349"/>
              <a:gd name="connsiteX3" fmla="*/ 1113140 w 1113140"/>
              <a:gd name="connsiteY3" fmla="*/ 210723 h 396349"/>
              <a:gd name="connsiteX0" fmla="*/ 0 w 1113140"/>
              <a:gd name="connsiteY0" fmla="*/ 397286 h 431503"/>
              <a:gd name="connsiteX1" fmla="*/ 431800 w 1113140"/>
              <a:gd name="connsiteY1" fmla="*/ 397286 h 431503"/>
              <a:gd name="connsiteX2" fmla="*/ 419100 w 1113140"/>
              <a:gd name="connsiteY2" fmla="*/ 41686 h 431503"/>
              <a:gd name="connsiteX3" fmla="*/ 1113140 w 1113140"/>
              <a:gd name="connsiteY3" fmla="*/ 245877 h 43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140" h="431503">
                <a:moveTo>
                  <a:pt x="0" y="397286"/>
                </a:moveTo>
                <a:cubicBezTo>
                  <a:pt x="180975" y="426919"/>
                  <a:pt x="361950" y="456553"/>
                  <a:pt x="431800" y="397286"/>
                </a:cubicBezTo>
                <a:cubicBezTo>
                  <a:pt x="501650" y="338019"/>
                  <a:pt x="304800" y="84019"/>
                  <a:pt x="419100" y="41686"/>
                </a:cubicBezTo>
                <a:cubicBezTo>
                  <a:pt x="533400" y="-647"/>
                  <a:pt x="1035143" y="-84798"/>
                  <a:pt x="1113140" y="24587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4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BDEA-065E-9B40-BDAC-E169F9CE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Building Key-value Storage on File System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CDC8D-4E02-ED4A-A629-CFBB5A99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656184"/>
          </a:xfrm>
        </p:spPr>
        <p:txBody>
          <a:bodyPr/>
          <a:lstStyle/>
          <a:p>
            <a:r>
              <a:rPr kumimoji="1" lang="en-US" altLang="zh-CN" dirty="0"/>
              <a:t>Why builds upon the file system? </a:t>
            </a:r>
          </a:p>
          <a:p>
            <a:pPr lvl="1"/>
            <a:r>
              <a:rPr kumimoji="1" lang="en-US" altLang="zh-CN" dirty="0"/>
              <a:t>We still need a system to interact with the disk hardware!</a:t>
            </a:r>
          </a:p>
          <a:p>
            <a:pPr lvl="1"/>
            <a:r>
              <a:rPr kumimoji="1" lang="en-US" altLang="zh-CN" dirty="0"/>
              <a:t>Though modern KVS may also bypass the file system, but is uncommon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FCF32-7AA7-EE43-80FB-96E4146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C363E1A-350A-7344-9F06-6781DC77301F}"/>
              </a:ext>
            </a:extLst>
          </p:cNvPr>
          <p:cNvSpPr/>
          <p:nvPr/>
        </p:nvSpPr>
        <p:spPr>
          <a:xfrm>
            <a:off x="3683809" y="4828679"/>
            <a:ext cx="1872208" cy="603284"/>
          </a:xfrm>
          <a:prstGeom prst="round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8678DF-CF30-D64B-B446-C47FF8B4FA3A}"/>
              </a:ext>
            </a:extLst>
          </p:cNvPr>
          <p:cNvSpPr/>
          <p:nvPr/>
        </p:nvSpPr>
        <p:spPr>
          <a:xfrm>
            <a:off x="3912027" y="494565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File system </a:t>
            </a:r>
            <a:endParaRPr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949F215-3540-DC4A-A83D-584408C57453}"/>
              </a:ext>
            </a:extLst>
          </p:cNvPr>
          <p:cNvSpPr/>
          <p:nvPr/>
        </p:nvSpPr>
        <p:spPr>
          <a:xfrm>
            <a:off x="3455591" y="3550360"/>
            <a:ext cx="2232818" cy="603284"/>
          </a:xfrm>
          <a:prstGeom prst="round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4019A-5D2A-CB49-BF49-32FFE63EB999}"/>
              </a:ext>
            </a:extLst>
          </p:cNvPr>
          <p:cNvSpPr/>
          <p:nvPr/>
        </p:nvSpPr>
        <p:spPr>
          <a:xfrm>
            <a:off x="3683809" y="366733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Key-value Store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A282D4-F9D5-0549-8466-26ECC01D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09" y="4224119"/>
            <a:ext cx="381809" cy="381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3AB81E-AAB2-B144-AAC7-4D16BEEE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91" y="4224119"/>
            <a:ext cx="381809" cy="3818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F004E05-00C9-CF4C-A109-09BBF690106C}"/>
              </a:ext>
            </a:extLst>
          </p:cNvPr>
          <p:cNvSpPr/>
          <p:nvPr/>
        </p:nvSpPr>
        <p:spPr>
          <a:xfrm>
            <a:off x="1949645" y="423035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Key-value files</a:t>
            </a:r>
            <a:endParaRPr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C92B469-D6AA-CD45-91DC-E38CFBD4E3AA}"/>
              </a:ext>
            </a:extLst>
          </p:cNvPr>
          <p:cNvCxnSpPr/>
          <p:nvPr/>
        </p:nvCxnSpPr>
        <p:spPr>
          <a:xfrm>
            <a:off x="5076056" y="4148355"/>
            <a:ext cx="0" cy="533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50CD8C-89EA-B840-B614-BB181F3E78F0}"/>
              </a:ext>
            </a:extLst>
          </p:cNvPr>
          <p:cNvSpPr/>
          <p:nvPr/>
        </p:nvSpPr>
        <p:spPr>
          <a:xfrm>
            <a:off x="1115616" y="2428934"/>
            <a:ext cx="67866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/>
              <a:t>“All problems in computer science can be solved by another level of indirection”  </a:t>
            </a:r>
            <a:r>
              <a:rPr lang="en-US" altLang="zh-CN" sz="2000" i="1" dirty="0"/>
              <a:t>-- </a:t>
            </a:r>
            <a:r>
              <a:rPr lang="en-US" altLang="zh-CN" dirty="0"/>
              <a:t>often attributed to Butler Lampson, who attributes it to David Wheeler </a:t>
            </a:r>
            <a:endParaRPr lang="en-US" altLang="zh-CN" sz="2000" dirty="0"/>
          </a:p>
          <a:p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395372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65635-2B75-AE43-A4A6-58E2E552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maintain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with sequential writes?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D30F-A7EE-C445-A9F6-4BAF5893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an in-memory data structure (e.g., a red-black Tree)</a:t>
            </a:r>
          </a:p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insert a (K, V) into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394F2-9F4E-6B4B-8F26-84235B7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E31D6B-057E-2749-8139-BAB434C25556}"/>
              </a:ext>
            </a:extLst>
          </p:cNvPr>
          <p:cNvGrpSpPr/>
          <p:nvPr/>
        </p:nvGrpSpPr>
        <p:grpSpPr>
          <a:xfrm>
            <a:off x="611560" y="2421148"/>
            <a:ext cx="360000" cy="369332"/>
            <a:chOff x="683568" y="2848168"/>
            <a:chExt cx="360000" cy="36933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4A7A05-D6B4-B44C-804B-0DBEC1C70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968C77-5C22-3147-B700-2184F7622B2A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C02C9B0-942F-4B4B-91A4-48B6BBDD996E}"/>
              </a:ext>
            </a:extLst>
          </p:cNvPr>
          <p:cNvSpPr/>
          <p:nvPr/>
        </p:nvSpPr>
        <p:spPr>
          <a:xfrm>
            <a:off x="1011875" y="2389914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Insert the (K,V) into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DCDF902-D753-D644-9505-1356386A960E}"/>
              </a:ext>
            </a:extLst>
          </p:cNvPr>
          <p:cNvGrpSpPr/>
          <p:nvPr/>
        </p:nvGrpSpPr>
        <p:grpSpPr>
          <a:xfrm>
            <a:off x="2171556" y="3185612"/>
            <a:ext cx="552413" cy="508666"/>
            <a:chOff x="2195736" y="3023566"/>
            <a:chExt cx="552413" cy="5086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563554E-E547-E94F-8382-B657B6123168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00D83D7-89FD-CF41-8118-7184877B5A8C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778253-ADBC-FC4C-AAF2-EA1FEC40BAA3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51215361-A30B-C741-A378-63FB3B47A5F7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1BFFEBA-0423-6F4F-9A83-C51348AF208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382225D-A23E-9D44-B478-011E85D6EF3C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92B607D-C235-E04A-8665-ADB84847A024}"/>
              </a:ext>
            </a:extLst>
          </p:cNvPr>
          <p:cNvSpPr/>
          <p:nvPr/>
        </p:nvSpPr>
        <p:spPr>
          <a:xfrm>
            <a:off x="1823201" y="386412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C2F814-2905-FD41-8784-C97D308B33EF}"/>
              </a:ext>
            </a:extLst>
          </p:cNvPr>
          <p:cNvSpPr/>
          <p:nvPr/>
        </p:nvSpPr>
        <p:spPr>
          <a:xfrm>
            <a:off x="469084" y="31362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(K,V)</a:t>
            </a:r>
            <a:endParaRPr lang="zh-CN" altLang="en-US" dirty="0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13291B42-36DD-2F4A-B62F-D54929A63125}"/>
              </a:ext>
            </a:extLst>
          </p:cNvPr>
          <p:cNvSpPr/>
          <p:nvPr/>
        </p:nvSpPr>
        <p:spPr>
          <a:xfrm>
            <a:off x="1143000" y="2942814"/>
            <a:ext cx="1113140" cy="431503"/>
          </a:xfrm>
          <a:custGeom>
            <a:avLst/>
            <a:gdLst>
              <a:gd name="connsiteX0" fmla="*/ 0 w 1117600"/>
              <a:gd name="connsiteY0" fmla="*/ 368209 h 402426"/>
              <a:gd name="connsiteX1" fmla="*/ 431800 w 1117600"/>
              <a:gd name="connsiteY1" fmla="*/ 368209 h 402426"/>
              <a:gd name="connsiteX2" fmla="*/ 419100 w 1117600"/>
              <a:gd name="connsiteY2" fmla="*/ 12609 h 402426"/>
              <a:gd name="connsiteX3" fmla="*/ 1117600 w 1117600"/>
              <a:gd name="connsiteY3" fmla="*/ 114209 h 402426"/>
              <a:gd name="connsiteX0" fmla="*/ 0 w 1113140"/>
              <a:gd name="connsiteY0" fmla="*/ 362132 h 396349"/>
              <a:gd name="connsiteX1" fmla="*/ 431800 w 1113140"/>
              <a:gd name="connsiteY1" fmla="*/ 362132 h 396349"/>
              <a:gd name="connsiteX2" fmla="*/ 419100 w 1113140"/>
              <a:gd name="connsiteY2" fmla="*/ 6532 h 396349"/>
              <a:gd name="connsiteX3" fmla="*/ 1113140 w 1113140"/>
              <a:gd name="connsiteY3" fmla="*/ 210723 h 396349"/>
              <a:gd name="connsiteX0" fmla="*/ 0 w 1113140"/>
              <a:gd name="connsiteY0" fmla="*/ 397286 h 431503"/>
              <a:gd name="connsiteX1" fmla="*/ 431800 w 1113140"/>
              <a:gd name="connsiteY1" fmla="*/ 397286 h 431503"/>
              <a:gd name="connsiteX2" fmla="*/ 419100 w 1113140"/>
              <a:gd name="connsiteY2" fmla="*/ 41686 h 431503"/>
              <a:gd name="connsiteX3" fmla="*/ 1113140 w 1113140"/>
              <a:gd name="connsiteY3" fmla="*/ 245877 h 43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140" h="431503">
                <a:moveTo>
                  <a:pt x="0" y="397286"/>
                </a:moveTo>
                <a:cubicBezTo>
                  <a:pt x="180975" y="426919"/>
                  <a:pt x="361950" y="456553"/>
                  <a:pt x="431800" y="397286"/>
                </a:cubicBezTo>
                <a:cubicBezTo>
                  <a:pt x="501650" y="338019"/>
                  <a:pt x="304800" y="84019"/>
                  <a:pt x="419100" y="41686"/>
                </a:cubicBezTo>
                <a:cubicBezTo>
                  <a:pt x="533400" y="-647"/>
                  <a:pt x="1035143" y="-84798"/>
                  <a:pt x="1113140" y="24587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CF55167-A84B-AB49-A655-6D5F6FCCFDB1}"/>
              </a:ext>
            </a:extLst>
          </p:cNvPr>
          <p:cNvGrpSpPr/>
          <p:nvPr/>
        </p:nvGrpSpPr>
        <p:grpSpPr>
          <a:xfrm>
            <a:off x="611560" y="4585692"/>
            <a:ext cx="360000" cy="369332"/>
            <a:chOff x="683568" y="2848168"/>
            <a:chExt cx="360000" cy="36933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C0399D-4181-244D-BCE0-630EC73C7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86809B3-ABB9-0044-A559-DF4A9FB5607F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7042BF9-5D74-2F46-B019-4F9A37FB5E79}"/>
              </a:ext>
            </a:extLst>
          </p:cNvPr>
          <p:cNvSpPr/>
          <p:nvPr/>
        </p:nvSpPr>
        <p:spPr>
          <a:xfrm>
            <a:off x="1011875" y="4598613"/>
            <a:ext cx="549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check whether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exceeds some threshold, </a:t>
            </a:r>
          </a:p>
          <a:p>
            <a:r>
              <a:rPr kumimoji="1" lang="en-US" altLang="zh-CN" dirty="0"/>
              <a:t>If so, flush it to a new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3DBABDE-7682-1C4B-97CC-50E81A7A1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56" y="2776891"/>
            <a:ext cx="1249125" cy="8229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0316EE6-DD23-8B4A-BA7E-681C088A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81" y="343118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619FDD3-A5B6-3F4B-87A4-159D4ED74B33}"/>
              </a:ext>
            </a:extLst>
          </p:cNvPr>
          <p:cNvSpPr/>
          <p:nvPr/>
        </p:nvSpPr>
        <p:spPr>
          <a:xfrm>
            <a:off x="4415769" y="3861666"/>
            <a:ext cx="104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420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6F05-0F02-E844-AB00-E06EA47C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maintain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with sequential writes?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5381B-88B4-544E-ABCC-AF1A16C7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152128"/>
          </a:xfrm>
        </p:spPr>
        <p:txBody>
          <a:bodyPr/>
          <a:lstStyle/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an in-memory sorted data structure (e.g., red-black Tree)</a:t>
            </a:r>
          </a:p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insert a (K, V) into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6D685-6013-5241-83FC-4DC624B3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2C720F-DC4E-7749-ACFC-E3ED253E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96944"/>
            <a:ext cx="1249125" cy="822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ECBEF3-1464-1449-9658-27462325A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30" y="299525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69AC1C-ADBC-474C-A262-66B4DF254543}"/>
              </a:ext>
            </a:extLst>
          </p:cNvPr>
          <p:cNvSpPr/>
          <p:nvPr/>
        </p:nvSpPr>
        <p:spPr>
          <a:xfrm>
            <a:off x="6340232" y="3466216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F90F3A-98AB-8B44-9E34-5364DC19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93" y="299525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600E39-D795-C84E-9926-6BD11AB9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703" y="299525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722703-413E-8545-AE18-21494F71BA9E}"/>
              </a:ext>
            </a:extLst>
          </p:cNvPr>
          <p:cNvGrpSpPr/>
          <p:nvPr/>
        </p:nvGrpSpPr>
        <p:grpSpPr>
          <a:xfrm>
            <a:off x="705576" y="2444846"/>
            <a:ext cx="360000" cy="369332"/>
            <a:chOff x="683568" y="2848168"/>
            <a:chExt cx="360000" cy="36933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863D9D-D1EB-EC43-8633-FA9C9C9FA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77C8B5-09E6-A141-8CBC-99249BFA9200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23BDE454-5D7F-E044-8EC5-20DC306B5530}"/>
              </a:ext>
            </a:extLst>
          </p:cNvPr>
          <p:cNvSpPr/>
          <p:nvPr/>
        </p:nvSpPr>
        <p:spPr>
          <a:xfrm>
            <a:off x="1134634" y="2352513"/>
            <a:ext cx="393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What if there are too many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We can </a:t>
            </a:r>
            <a:r>
              <a:rPr kumimoji="1" lang="en-US" altLang="zh-CN" b="1" dirty="0">
                <a:solidFill>
                  <a:srgbClr val="BE374B"/>
                </a:solidFill>
              </a:rPr>
              <a:t>merge &amp; compact </a:t>
            </a:r>
            <a:r>
              <a:rPr kumimoji="1" lang="en-US" altLang="zh-CN" dirty="0"/>
              <a:t>them as we have done before with segmented log files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E974C6-CE7F-2342-84BF-85B9C2B0B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30" y="397540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7EEC9D-5775-944D-A65D-1701AC75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93" y="397540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7CF4662D-C9C4-A64E-BE8A-5811C28EA92B}"/>
              </a:ext>
            </a:extLst>
          </p:cNvPr>
          <p:cNvSpPr/>
          <p:nvPr/>
        </p:nvSpPr>
        <p:spPr>
          <a:xfrm>
            <a:off x="6608720" y="2827755"/>
            <a:ext cx="1042759" cy="657683"/>
          </a:xfrm>
          <a:prstGeom prst="ellipse">
            <a:avLst/>
          </a:prstGeom>
          <a:noFill/>
          <a:ln w="2540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684A241E-29BF-EA49-B621-CECA66D0342A}"/>
              </a:ext>
            </a:extLst>
          </p:cNvPr>
          <p:cNvSpPr/>
          <p:nvPr/>
        </p:nvSpPr>
        <p:spPr>
          <a:xfrm>
            <a:off x="7170234" y="3434576"/>
            <a:ext cx="603712" cy="869974"/>
          </a:xfrm>
          <a:custGeom>
            <a:avLst/>
            <a:gdLst>
              <a:gd name="connsiteX0" fmla="*/ 278781 w 603712"/>
              <a:gd name="connsiteY0" fmla="*/ 0 h 869974"/>
              <a:gd name="connsiteX1" fmla="*/ 568712 w 603712"/>
              <a:gd name="connsiteY1" fmla="*/ 323385 h 869974"/>
              <a:gd name="connsiteX2" fmla="*/ 535259 w 603712"/>
              <a:gd name="connsiteY2" fmla="*/ 825190 h 869974"/>
              <a:gd name="connsiteX3" fmla="*/ 0 w 603712"/>
              <a:gd name="connsiteY3" fmla="*/ 814039 h 86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12" h="869974">
                <a:moveTo>
                  <a:pt x="278781" y="0"/>
                </a:moveTo>
                <a:cubicBezTo>
                  <a:pt x="402373" y="92926"/>
                  <a:pt x="525966" y="185853"/>
                  <a:pt x="568712" y="323385"/>
                </a:cubicBezTo>
                <a:cubicBezTo>
                  <a:pt x="611458" y="460917"/>
                  <a:pt x="630044" y="743414"/>
                  <a:pt x="535259" y="825190"/>
                </a:cubicBezTo>
                <a:cubicBezTo>
                  <a:pt x="440474" y="906966"/>
                  <a:pt x="220237" y="860502"/>
                  <a:pt x="0" y="81403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9BF64F-DACF-AB43-9EED-BCADE5B9BC65}"/>
              </a:ext>
            </a:extLst>
          </p:cNvPr>
          <p:cNvSpPr/>
          <p:nvPr/>
        </p:nvSpPr>
        <p:spPr>
          <a:xfrm>
            <a:off x="7107797" y="3790741"/>
            <a:ext cx="199285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Merge &amp; compact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04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4C828-704C-BC4B-BCBF-5063EBF5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Reads with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SSTable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6C97D-2812-FE4A-A265-69237AAD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80831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b="0" dirty="0"/>
              <a:t>Checks the </a:t>
            </a:r>
            <a:r>
              <a:rPr kumimoji="1" lang="en-US" altLang="zh-CN" b="0" dirty="0" err="1"/>
              <a:t>MemTable</a:t>
            </a:r>
            <a:r>
              <a:rPr kumimoji="1" lang="en-US" altLang="zh-CN" b="0" dirty="0"/>
              <a:t> </a:t>
            </a:r>
          </a:p>
          <a:p>
            <a:pPr marL="342900" indent="-342900">
              <a:buAutoNum type="arabicPeriod"/>
            </a:pPr>
            <a:r>
              <a:rPr kumimoji="1" lang="en-US" altLang="zh-CN" b="0" dirty="0"/>
              <a:t>If misses, checks the latest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If still misses, checks the next older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… </a:t>
            </a:r>
          </a:p>
          <a:p>
            <a:r>
              <a:rPr kumimoji="1" lang="en-US" altLang="zh-CN" dirty="0"/>
              <a:t>Optimization</a:t>
            </a:r>
            <a:r>
              <a:rPr kumimoji="1" lang="en-US" altLang="zh-CN" b="0" dirty="0"/>
              <a:t>: keep a sparse index on each </a:t>
            </a:r>
            <a:r>
              <a:rPr kumimoji="1" lang="en-US" altLang="zh-CN" b="0" dirty="0" err="1"/>
              <a:t>SSTable</a:t>
            </a:r>
            <a:r>
              <a:rPr kumimoji="1" lang="en-US" altLang="zh-CN" b="0" dirty="0"/>
              <a:t> to accelerate the lookup </a:t>
            </a:r>
          </a:p>
          <a:p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CBEF0-6E41-1D48-898B-B03CF622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220EF1-701A-4E48-9FBB-A3CAB61920AD}"/>
              </a:ext>
            </a:extLst>
          </p:cNvPr>
          <p:cNvGrpSpPr/>
          <p:nvPr/>
        </p:nvGrpSpPr>
        <p:grpSpPr>
          <a:xfrm>
            <a:off x="1619672" y="4503644"/>
            <a:ext cx="552413" cy="508666"/>
            <a:chOff x="2195736" y="3023566"/>
            <a:chExt cx="552413" cy="50866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69FD29D-F472-824A-8CF6-4DF8C983FB83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FFEAA45-EB5D-4445-9987-1A76533A3BF8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592170-4848-CA4A-97C9-0CB92087A389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FD443FA8-CBAC-8E42-A1BB-227DFE6835D1}"/>
                </a:ext>
              </a:extLst>
            </p:cNvPr>
            <p:cNvCxnSpPr>
              <a:stCxn id="7" idx="0"/>
              <a:endCxn id="6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E09CEF18-8D52-3F49-B726-519620E49B6E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68CF114E-DC06-9742-AF0F-FD77C58C78FF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F14E8FC-33F5-B847-9581-86C86985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C32513-28A2-4F4A-BA9C-72823C88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47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282F77-0FA2-744C-A3D1-4365C483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6084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23A8B5-44B2-CE4E-8F56-71D5ECCBC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36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BF15C5F-D2EC-EB47-B30C-330704649070}"/>
              </a:ext>
            </a:extLst>
          </p:cNvPr>
          <p:cNvSpPr/>
          <p:nvPr/>
        </p:nvSpPr>
        <p:spPr>
          <a:xfrm>
            <a:off x="5164578" y="43659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018D0D-6F33-3942-BA43-92D05F3AEB48}"/>
              </a:ext>
            </a:extLst>
          </p:cNvPr>
          <p:cNvSpPr/>
          <p:nvPr/>
        </p:nvSpPr>
        <p:spPr>
          <a:xfrm>
            <a:off x="1247137" y="5084044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EDCA1B-5DC9-3047-B656-8799934BBF33}"/>
              </a:ext>
            </a:extLst>
          </p:cNvPr>
          <p:cNvSpPr/>
          <p:nvPr/>
        </p:nvSpPr>
        <p:spPr>
          <a:xfrm>
            <a:off x="3482196" y="5084044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0E3EE372-060C-1D47-8E3C-907EFFF2F855}"/>
              </a:ext>
            </a:extLst>
          </p:cNvPr>
          <p:cNvSpPr/>
          <p:nvPr/>
        </p:nvSpPr>
        <p:spPr>
          <a:xfrm>
            <a:off x="2062976" y="4247733"/>
            <a:ext cx="68022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0CECFFD8-E9AB-004B-ABF2-4291BCB14110}"/>
              </a:ext>
            </a:extLst>
          </p:cNvPr>
          <p:cNvSpPr/>
          <p:nvPr/>
        </p:nvSpPr>
        <p:spPr>
          <a:xfrm>
            <a:off x="2887191" y="4267061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B802E5F5-D11E-C04F-B4C0-629A34B394D4}"/>
              </a:ext>
            </a:extLst>
          </p:cNvPr>
          <p:cNvSpPr/>
          <p:nvPr/>
        </p:nvSpPr>
        <p:spPr>
          <a:xfrm>
            <a:off x="3519010" y="425160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E0D85A14-2256-BC4C-8E69-F946BF8C7EBD}"/>
              </a:ext>
            </a:extLst>
          </p:cNvPr>
          <p:cNvSpPr/>
          <p:nvPr/>
        </p:nvSpPr>
        <p:spPr>
          <a:xfrm>
            <a:off x="4189653" y="424249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C39A5284-7A71-CE45-8294-9BAB32F8F18F}"/>
              </a:ext>
            </a:extLst>
          </p:cNvPr>
          <p:cNvSpPr/>
          <p:nvPr/>
        </p:nvSpPr>
        <p:spPr>
          <a:xfrm>
            <a:off x="1230524" y="4237428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2CAB6E-ACCC-7C44-A1E7-CD32157AF761}"/>
              </a:ext>
            </a:extLst>
          </p:cNvPr>
          <p:cNvGrpSpPr/>
          <p:nvPr/>
        </p:nvGrpSpPr>
        <p:grpSpPr>
          <a:xfrm>
            <a:off x="1220817" y="3813192"/>
            <a:ext cx="360000" cy="369332"/>
            <a:chOff x="683568" y="2848168"/>
            <a:chExt cx="360000" cy="36933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7083BFC-E812-2B46-8793-27AD2AEA2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6DB8870-7C3A-8343-A5F4-6AFBD69F0F9F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B68504F-4F69-A148-B608-8644AC05ACAB}"/>
              </a:ext>
            </a:extLst>
          </p:cNvPr>
          <p:cNvGrpSpPr/>
          <p:nvPr/>
        </p:nvGrpSpPr>
        <p:grpSpPr>
          <a:xfrm>
            <a:off x="2187981" y="3813192"/>
            <a:ext cx="360000" cy="369332"/>
            <a:chOff x="683568" y="2848168"/>
            <a:chExt cx="360000" cy="36933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EA49C11-6C86-A940-89AD-29FB252FC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2248664-6535-6F4F-B8C2-97C631D6AAB8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7040946-7949-0A4E-AF78-80574BA39EE8}"/>
              </a:ext>
            </a:extLst>
          </p:cNvPr>
          <p:cNvGrpSpPr/>
          <p:nvPr/>
        </p:nvGrpSpPr>
        <p:grpSpPr>
          <a:xfrm>
            <a:off x="2910143" y="3813192"/>
            <a:ext cx="360000" cy="369332"/>
            <a:chOff x="683568" y="2848168"/>
            <a:chExt cx="360000" cy="36933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A00AFD1-697E-8C40-AA45-D1DC7E2B1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BA27E4D-7850-9041-B290-0989DE97BC4B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48757B7-4E74-D44D-BC0A-15E315B4AF38}"/>
              </a:ext>
            </a:extLst>
          </p:cNvPr>
          <p:cNvGrpSpPr/>
          <p:nvPr/>
        </p:nvGrpSpPr>
        <p:grpSpPr>
          <a:xfrm>
            <a:off x="3555333" y="3813192"/>
            <a:ext cx="360000" cy="369332"/>
            <a:chOff x="683568" y="2848168"/>
            <a:chExt cx="360000" cy="36933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1167736-DB69-C247-9BCB-51A26C9C0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192B1B7-2090-5146-8D1F-DBFA52672FC5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1399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37420"/>
            <a:ext cx="7840092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Question: what are the drawbacks of </a:t>
            </a:r>
          </a:p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such a design?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983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26704-5133-B6DD-50CB-749F2F6F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Organizing data sequentially has several drawbacks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ED49-2FC1-9F56-3C1C-15D180F8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368152"/>
          </a:xfrm>
        </p:spPr>
        <p:txBody>
          <a:bodyPr/>
          <a:lstStyle/>
          <a:p>
            <a:r>
              <a:rPr kumimoji="1" lang="en-US" altLang="zh-CN" dirty="0"/>
              <a:t>#1. Finding the old value is slow </a:t>
            </a:r>
          </a:p>
          <a:p>
            <a:r>
              <a:rPr kumimoji="1" lang="en-US" altLang="zh-CN" dirty="0"/>
              <a:t>#2. Deduplication is hard </a:t>
            </a:r>
          </a:p>
          <a:p>
            <a:r>
              <a:rPr kumimoji="1" lang="en-US" altLang="zh-CN" dirty="0"/>
              <a:t>#3.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 is still inefficient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ED1E3-03BA-F669-BD69-0F85CB8C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AAE0DE0-CD78-BA0A-5885-A4932EE943C7}"/>
              </a:ext>
            </a:extLst>
          </p:cNvPr>
          <p:cNvGrpSpPr/>
          <p:nvPr/>
        </p:nvGrpSpPr>
        <p:grpSpPr>
          <a:xfrm>
            <a:off x="1619672" y="4503644"/>
            <a:ext cx="552413" cy="508666"/>
            <a:chOff x="2195736" y="3023566"/>
            <a:chExt cx="552413" cy="50866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513F1D5-3CA7-F8D0-65A0-0DF712AEC671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7D584CA-CD98-6A21-ABBB-41AA3F17EF3B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395D27-95BF-D8F1-3F8C-EF49E0B5D9D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0F43724C-4585-F156-76DC-36F95627B786}"/>
                </a:ext>
              </a:extLst>
            </p:cNvPr>
            <p:cNvCxnSpPr>
              <a:stCxn id="7" idx="0"/>
              <a:endCxn id="6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8EDED72C-EDE6-3DE2-61E1-CBDDB876A2E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01EBF4A4-AE5B-C1D4-EDD4-79D29AEC709F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FFA9564-EB20-E722-E034-8E02200A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1B86DC-3197-8214-62DF-A72CE95A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47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45F569-608C-2B1F-EE55-46A33649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6084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A15F1A-EF11-0B69-5BED-CCF7FB06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36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C507C8F-EE19-CC01-E9B4-C68AF48E9BF5}"/>
              </a:ext>
            </a:extLst>
          </p:cNvPr>
          <p:cNvSpPr/>
          <p:nvPr/>
        </p:nvSpPr>
        <p:spPr>
          <a:xfrm>
            <a:off x="5164578" y="43659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6BAFEE-9EDF-52A1-1BC3-AE86A235FE2C}"/>
              </a:ext>
            </a:extLst>
          </p:cNvPr>
          <p:cNvSpPr/>
          <p:nvPr/>
        </p:nvSpPr>
        <p:spPr>
          <a:xfrm>
            <a:off x="1247137" y="5084044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9FD5FF-834F-15B6-CE84-789609DD0033}"/>
              </a:ext>
            </a:extLst>
          </p:cNvPr>
          <p:cNvSpPr/>
          <p:nvPr/>
        </p:nvSpPr>
        <p:spPr>
          <a:xfrm>
            <a:off x="3482196" y="5084044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C7894F42-F60C-F99C-B077-BA1E72E626C2}"/>
              </a:ext>
            </a:extLst>
          </p:cNvPr>
          <p:cNvSpPr/>
          <p:nvPr/>
        </p:nvSpPr>
        <p:spPr>
          <a:xfrm>
            <a:off x="2062976" y="4247733"/>
            <a:ext cx="68022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A8C4BB9A-B15B-419F-24D3-EE3C93E7708F}"/>
              </a:ext>
            </a:extLst>
          </p:cNvPr>
          <p:cNvSpPr/>
          <p:nvPr/>
        </p:nvSpPr>
        <p:spPr>
          <a:xfrm>
            <a:off x="2887191" y="4267061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96995184-17BD-5849-6FC4-631025CB8866}"/>
              </a:ext>
            </a:extLst>
          </p:cNvPr>
          <p:cNvSpPr/>
          <p:nvPr/>
        </p:nvSpPr>
        <p:spPr>
          <a:xfrm>
            <a:off x="3519010" y="425160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CBDF1EFF-ED1D-A1C0-94F8-121BE66A7A86}"/>
              </a:ext>
            </a:extLst>
          </p:cNvPr>
          <p:cNvSpPr/>
          <p:nvPr/>
        </p:nvSpPr>
        <p:spPr>
          <a:xfrm>
            <a:off x="4189653" y="424249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42D598EE-7884-52AB-94C3-256A3FDC1373}"/>
              </a:ext>
            </a:extLst>
          </p:cNvPr>
          <p:cNvSpPr/>
          <p:nvPr/>
        </p:nvSpPr>
        <p:spPr>
          <a:xfrm>
            <a:off x="1230524" y="4237428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A8AB621-D186-5AD1-D4C6-740C9F1B5C31}"/>
              </a:ext>
            </a:extLst>
          </p:cNvPr>
          <p:cNvGrpSpPr/>
          <p:nvPr/>
        </p:nvGrpSpPr>
        <p:grpSpPr>
          <a:xfrm>
            <a:off x="1220817" y="3813192"/>
            <a:ext cx="360000" cy="369332"/>
            <a:chOff x="683568" y="2848168"/>
            <a:chExt cx="360000" cy="36933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878059B-1337-53BA-BABE-8E7E62A84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A11E133-8693-2FBA-3E67-B8225E00B15B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FBC68B-ECB3-8335-8468-4FF5EE22440D}"/>
              </a:ext>
            </a:extLst>
          </p:cNvPr>
          <p:cNvGrpSpPr/>
          <p:nvPr/>
        </p:nvGrpSpPr>
        <p:grpSpPr>
          <a:xfrm>
            <a:off x="2187981" y="3813192"/>
            <a:ext cx="360000" cy="369332"/>
            <a:chOff x="683568" y="2848168"/>
            <a:chExt cx="360000" cy="36933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1B27137-8F69-960F-B9FB-8374F40C14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B965016-7901-E652-9210-BBD56FE75873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19941E-1694-F361-236E-177F09EAF097}"/>
              </a:ext>
            </a:extLst>
          </p:cNvPr>
          <p:cNvGrpSpPr/>
          <p:nvPr/>
        </p:nvGrpSpPr>
        <p:grpSpPr>
          <a:xfrm>
            <a:off x="2910143" y="3813192"/>
            <a:ext cx="360000" cy="369332"/>
            <a:chOff x="683568" y="2848168"/>
            <a:chExt cx="360000" cy="36933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24325E1-2871-034D-3A3E-F23844098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C0A4736-8AE1-484D-ED73-060BCD44748E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CDF3D8-3E3B-D72C-D055-8893453233DA}"/>
              </a:ext>
            </a:extLst>
          </p:cNvPr>
          <p:cNvGrpSpPr/>
          <p:nvPr/>
        </p:nvGrpSpPr>
        <p:grpSpPr>
          <a:xfrm>
            <a:off x="3555333" y="3813192"/>
            <a:ext cx="360000" cy="369332"/>
            <a:chOff x="683568" y="2848168"/>
            <a:chExt cx="360000" cy="36933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494931C-8327-9AC7-B1E4-ABF84406C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596B121-A00F-6E75-98DC-13B8CEBC3726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4</a:t>
              </a:r>
              <a:endParaRPr lang="zh-CN" altLang="en-US" dirty="0"/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1664DD0-D99F-35E3-A724-6C43C497EB0C}"/>
              </a:ext>
            </a:extLst>
          </p:cNvPr>
          <p:cNvCxnSpPr/>
          <p:nvPr/>
        </p:nvCxnSpPr>
        <p:spPr>
          <a:xfrm>
            <a:off x="827584" y="3597192"/>
            <a:ext cx="54006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5EE3714-A0F4-78FE-E3C5-BA5DB4194A38}"/>
              </a:ext>
            </a:extLst>
          </p:cNvPr>
          <p:cNvSpPr/>
          <p:nvPr/>
        </p:nvSpPr>
        <p:spPr>
          <a:xfrm>
            <a:off x="5797263" y="321323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296ED11-7AF8-851F-0CA4-FF6FD32CBDF5}"/>
              </a:ext>
            </a:extLst>
          </p:cNvPr>
          <p:cNvSpPr/>
          <p:nvPr/>
        </p:nvSpPr>
        <p:spPr>
          <a:xfrm>
            <a:off x="453629" y="32132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474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3BCC-2286-0D49-BDB1-2A18A3F1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organizes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in a hierarchy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2D14A-FDBC-ED4F-A66C-E7EC56E4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40562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The famous </a:t>
            </a:r>
            <a:r>
              <a:rPr kumimoji="1" lang="en-US" altLang="zh-CN" b="1" dirty="0">
                <a:solidFill>
                  <a:srgbClr val="BE374B"/>
                </a:solidFill>
              </a:rPr>
              <a:t>L</a:t>
            </a:r>
            <a:r>
              <a:rPr kumimoji="1" lang="en-US" altLang="zh-CN" dirty="0"/>
              <a:t>og-</a:t>
            </a:r>
            <a:r>
              <a:rPr kumimoji="1" lang="en-US" altLang="zh-CN" b="1" dirty="0">
                <a:solidFill>
                  <a:srgbClr val="BE374B"/>
                </a:solidFill>
              </a:rPr>
              <a:t>s</a:t>
            </a:r>
            <a:r>
              <a:rPr kumimoji="1" lang="en-US" altLang="zh-CN" dirty="0"/>
              <a:t>tructured </a:t>
            </a:r>
            <a:r>
              <a:rPr kumimoji="1" lang="en-US" altLang="zh-CN" b="1" dirty="0">
                <a:solidFill>
                  <a:srgbClr val="BE374B"/>
                </a:solidFill>
              </a:rPr>
              <a:t>m</a:t>
            </a:r>
            <a:r>
              <a:rPr kumimoji="1" lang="en-US" altLang="zh-CN" dirty="0"/>
              <a:t>erge tree </a:t>
            </a:r>
          </a:p>
          <a:p>
            <a:r>
              <a:rPr kumimoji="1" lang="en-US" altLang="zh-CN" dirty="0"/>
              <a:t>Each layer has the entire KVS data of some time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1ABF52-EC4C-E04F-8899-E14F378A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CA5405-909B-AA46-82DF-53B87E86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5C00DB-5E5D-194D-B790-9E1C9130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A49713-FEB7-044B-84B3-B37A9279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5DAE-5989-3C47-94B7-69C4E231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24DED2-BCA0-4647-A6E5-7A78896A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F59778-A348-734E-A2E1-6CD71FC4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DE2F1D-ACF0-014B-B8BB-E9754403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FA8F7F-675E-194F-8CED-C7F203D0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B2A025B-9B63-A744-A0F6-F8AB1116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384DCB-B741-DA4E-8222-006DF97B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B45C1C-8651-BF40-9ED1-881ECEFB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29A16D-C9F6-544D-A660-3FD96CFE7F46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40CE63F-B931-124B-A079-646BCD0324BF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5AE99CE-AC59-D04F-822B-F038107F6ED5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1BDFDB5-3FB0-9741-96D4-6DFA13613BB3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2ACF7F-AA86-2E42-924C-69EDA36FB0AF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68CFF0F-A081-DA4F-B716-D936E5E95A4B}"/>
                </a:ext>
              </a:extLst>
            </p:cNvPr>
            <p:cNvCxnSpPr>
              <a:stCxn id="30" idx="0"/>
              <a:endCxn id="2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2C9162B9-F91F-4446-8AD5-2B018D6B8BB6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DA618D77-E0E8-4B4F-AB59-4217EC4E863E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DD53E22-91DF-FE48-B199-7A42EA3DEBA1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DD9A7F-FEA8-BB4F-A79A-91EF0D705DED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BAB187-9C6C-934B-BDBE-07014A6EFB05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C5A502-F0F4-E947-92FB-454C56D8F6AE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2C0942-6C73-094D-A6B7-64596691BE7E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5FCACB6-3834-4542-87DC-BBED02157334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1643A1-46A7-8146-9E48-CA1F94C1080B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7E5F16EF-A35B-A849-8E50-39034FCF9AF1}"/>
              </a:ext>
            </a:extLst>
          </p:cNvPr>
          <p:cNvSpPr txBox="1">
            <a:spLocks/>
          </p:cNvSpPr>
          <p:nvPr/>
        </p:nvSpPr>
        <p:spPr>
          <a:xfrm>
            <a:off x="399797" y="2117294"/>
            <a:ext cx="3666037" cy="281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CN" dirty="0"/>
              <a:t>Each layer has maximum size</a:t>
            </a:r>
          </a:p>
          <a:p>
            <a:pPr lvl="1"/>
            <a:r>
              <a:rPr kumimoji="1" lang="en-US" altLang="zh-CN" dirty="0"/>
              <a:t>Except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L0, all files in layers are </a:t>
            </a:r>
            <a:r>
              <a:rPr kumimoji="1" lang="en-US" altLang="zh-CN" b="1" dirty="0">
                <a:solidFill>
                  <a:srgbClr val="C00000"/>
                </a:solidFill>
              </a:rPr>
              <a:t>sorted, and does not have duplicated keys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Except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L0, keys in each layer is </a:t>
            </a:r>
            <a:r>
              <a:rPr kumimoji="1" lang="en-US" altLang="zh-CN" b="1" dirty="0">
                <a:solidFill>
                  <a:srgbClr val="BD374B"/>
                </a:solidFill>
              </a:rPr>
              <a:t>sorted</a:t>
            </a:r>
            <a:r>
              <a:rPr kumimoji="1" lang="en-US" altLang="zh-CN" dirty="0">
                <a:solidFill>
                  <a:schemeClr val="tx1"/>
                </a:solidFill>
              </a:rPr>
              <a:t> according to the </a:t>
            </a:r>
            <a:r>
              <a:rPr kumimoji="1" lang="en-US" altLang="zh-CN" dirty="0" err="1">
                <a:solidFill>
                  <a:schemeClr val="tx1"/>
                </a:solidFill>
              </a:rPr>
              <a:t>SSTable</a:t>
            </a:r>
            <a:r>
              <a:rPr kumimoji="1" lang="en-US" altLang="zh-CN" dirty="0">
                <a:solidFill>
                  <a:schemeClr val="tx1"/>
                </a:solidFill>
              </a:rPr>
              <a:t>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9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E48E-C586-0DBC-D3FD-CF33A48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Hierarchy can speed up old value lookup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BDE9-D0AD-1938-1454-158C38A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7"/>
            <a:ext cx="6635080" cy="4471925"/>
          </a:xfrm>
        </p:spPr>
        <p:txBody>
          <a:bodyPr/>
          <a:lstStyle/>
          <a:p>
            <a:r>
              <a:rPr kumimoji="1" lang="en-US" altLang="zh-CN" dirty="0"/>
              <a:t>Each layer has only one file that store the key (except L0)</a:t>
            </a:r>
          </a:p>
          <a:p>
            <a:pPr lvl="1"/>
            <a:r>
              <a:rPr kumimoji="1" lang="en-US" altLang="zh-CN" dirty="0"/>
              <a:t>So we can search only one file per-layer (not per-file search)</a:t>
            </a:r>
          </a:p>
          <a:p>
            <a:r>
              <a:rPr kumimoji="1" lang="en-US" altLang="zh-CN" dirty="0"/>
              <a:t>Question: how to find the key file? </a:t>
            </a:r>
          </a:p>
          <a:p>
            <a:pPr lvl="1"/>
            <a:r>
              <a:rPr kumimoji="1" lang="en-US" altLang="zh-CN" dirty="0"/>
              <a:t>Accelerated with spares index</a:t>
            </a:r>
          </a:p>
          <a:p>
            <a:pPr lvl="1"/>
            <a:r>
              <a:rPr kumimoji="1" lang="en-US" altLang="zh-CN" dirty="0"/>
              <a:t>Also store a [min, max] per file </a:t>
            </a:r>
          </a:p>
          <a:p>
            <a:pPr lvl="1"/>
            <a:r>
              <a:rPr kumimoji="1" lang="en-US" altLang="zh-CN" dirty="0"/>
              <a:t>Search layer-by-layer </a:t>
            </a:r>
          </a:p>
          <a:p>
            <a:r>
              <a:rPr kumimoji="1" lang="en-US" altLang="zh-CN" dirty="0"/>
              <a:t>Read upon lower layers </a:t>
            </a:r>
          </a:p>
          <a:p>
            <a:pPr lvl="1"/>
            <a:r>
              <a:rPr kumimoji="1" lang="en-US" altLang="zh-CN" dirty="0"/>
              <a:t>First identify the file, then look it! </a:t>
            </a:r>
          </a:p>
          <a:p>
            <a:pPr lvl="1"/>
            <a:r>
              <a:rPr kumimoji="1" lang="en-US" altLang="zh-CN" dirty="0"/>
              <a:t>O(1) access per layer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4073C-1FE2-1CEA-414C-79796BD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B91A1-AF84-B743-2EE2-0A3911A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3BDEE-3832-0F01-FB2C-969CD85C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B33C4E-BC9B-0A7B-41E1-7A24CA4B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13C37-1D4A-165A-73FF-66BC688D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255900-9A73-FF39-F1B6-51162044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43895B-0AFF-6CB1-E6A4-382453B3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2D786D-6639-42EE-8F72-8475EB63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538013-8D85-911F-9F17-0A2E5233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59CC17-4380-1935-63A5-479C460C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704BB-8EE9-8019-D87B-BACD7E53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E505DD-DBAB-56F6-FC75-5E07F85A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1F1357-A60C-9043-3277-14C66B05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5E773F9-B306-6774-A0C5-984E5896CE2F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DCA6C8-4B34-D64D-D928-EE8035B95D3B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D29D0DC-B839-0D7D-B609-0ADB618B716E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989AE4-FA45-1BF7-4D00-8BB389C64301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D49B14-FFF5-0072-D826-C0E22874615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BA76581-B3E7-BF40-F8ED-9892EB4CAB11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F5E9ADB7-13FE-3F97-AD11-EAE61FE2D4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D9148CAC-4E22-FADF-4969-EC187D1F8CCB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07A71D6-A24E-A803-FB0C-DE892E8534B2}"/>
              </a:ext>
            </a:extLst>
          </p:cNvPr>
          <p:cNvSpPr/>
          <p:nvPr/>
        </p:nvSpPr>
        <p:spPr>
          <a:xfrm>
            <a:off x="5395972" y="213583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3D9FF9-482A-CC0C-E4B2-14ED6627C415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829DCE-E1C3-C92F-04F1-AE5E86B61A51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FAEA46-A9C1-C5A6-ACF1-56F9E261A563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8CD6CF2-3366-FD55-1238-08BB00A54408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1F4D7DB-59E4-53C6-23CF-249B5648E35F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D46D05-5794-E6F8-8BE7-5511499B0508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215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E48E-C586-0DBC-D3FD-CF33A48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Hierarchy can speed up range query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BDE9-D0AD-1938-1454-158C38A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7"/>
            <a:ext cx="6635080" cy="4471925"/>
          </a:xfrm>
        </p:spPr>
        <p:txBody>
          <a:bodyPr/>
          <a:lstStyle/>
          <a:p>
            <a:r>
              <a:rPr kumimoji="1" lang="en-US" altLang="zh-CN" dirty="0"/>
              <a:t>Store a [min, max] per file </a:t>
            </a:r>
          </a:p>
          <a:p>
            <a:r>
              <a:rPr kumimoji="1" lang="en-US" altLang="zh-CN" dirty="0"/>
              <a:t>Range query </a:t>
            </a:r>
          </a:p>
          <a:p>
            <a:pPr lvl="1"/>
            <a:r>
              <a:rPr kumimoji="1" lang="en-US" altLang="zh-CN" dirty="0"/>
              <a:t>Query layer-by-layer </a:t>
            </a:r>
          </a:p>
          <a:p>
            <a:pPr lvl="1"/>
            <a:r>
              <a:rPr kumimoji="1" lang="en-US" altLang="zh-CN" dirty="0"/>
              <a:t>Then merge the results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4073C-1FE2-1CEA-414C-79796BD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B91A1-AF84-B743-2EE2-0A3911A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3BDEE-3832-0F01-FB2C-969CD85C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B33C4E-BC9B-0A7B-41E1-7A24CA4B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13C37-1D4A-165A-73FF-66BC688D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255900-9A73-FF39-F1B6-51162044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43895B-0AFF-6CB1-E6A4-382453B3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2D786D-6639-42EE-8F72-8475EB63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538013-8D85-911F-9F17-0A2E5233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59CC17-4380-1935-63A5-479C460C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704BB-8EE9-8019-D87B-BACD7E53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E505DD-DBAB-56F6-FC75-5E07F85A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1F1357-A60C-9043-3277-14C66B05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5E773F9-B306-6774-A0C5-984E5896CE2F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DCA6C8-4B34-D64D-D928-EE8035B95D3B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D29D0DC-B839-0D7D-B609-0ADB618B716E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989AE4-FA45-1BF7-4D00-8BB389C64301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D49B14-FFF5-0072-D826-C0E22874615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BA76581-B3E7-BF40-F8ED-9892EB4CAB11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F5E9ADB7-13FE-3F97-AD11-EAE61FE2D4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D9148CAC-4E22-FADF-4969-EC187D1F8CCB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07A71D6-A24E-A803-FB0C-DE892E8534B2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3D9FF9-482A-CC0C-E4B2-14ED6627C415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829DCE-E1C3-C92F-04F1-AE5E86B61A51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FAEA46-A9C1-C5A6-ACF1-56F9E261A563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8CD6CF2-3366-FD55-1238-08BB00A54408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1F4D7DB-59E4-53C6-23CF-249B5648E35F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D46D05-5794-E6F8-8BE7-5511499B0508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59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3BCC-2286-0D49-BDB1-2A18A3F1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Range Query in LSM 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2D14A-FDBC-ED4F-A66C-E7EC56E4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29308"/>
            <a:ext cx="4416466" cy="2796316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kumimoji="1" lang="en-US" altLang="zh-CN" b="0" dirty="0"/>
              <a:t>Search each layer using </a:t>
            </a:r>
            <a:r>
              <a:rPr lang="en-US" altLang="zh-CN" dirty="0">
                <a:solidFill>
                  <a:srgbClr val="BE374B"/>
                </a:solidFill>
              </a:rPr>
              <a:t>binary search (or can leverage a sparse index)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BE374B"/>
                </a:solidFill>
              </a:rPr>
              <a:t>Merge</a:t>
            </a:r>
            <a:r>
              <a:rPr kumimoji="1" lang="en-US" altLang="zh-CN" b="0" dirty="0">
                <a:solidFill>
                  <a:schemeClr val="tx1"/>
                </a:solidFill>
              </a:rPr>
              <a:t> the results of each layer </a:t>
            </a: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Not as good as </a:t>
            </a:r>
            <a:r>
              <a:rPr kumimoji="1" lang="en-US" altLang="zh-CN" b="0" dirty="0" err="1">
                <a:solidFill>
                  <a:schemeClr val="tx1"/>
                </a:solidFill>
              </a:rPr>
              <a:t>B+Tree</a:t>
            </a:r>
            <a:r>
              <a:rPr kumimoji="1" lang="en-US" altLang="zh-CN" b="0" dirty="0">
                <a:solidFill>
                  <a:schemeClr val="tx1"/>
                </a:solidFill>
              </a:rPr>
              <a:t>,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but is much better than hash &amp; logs without hierarchy! ! 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1ABF52-EC4C-E04F-8899-E14F378A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CA5405-909B-AA46-82DF-53B87E86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5C00DB-5E5D-194D-B790-9E1C9130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A49713-FEB7-044B-84B3-B37A9279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5DAE-5989-3C47-94B7-69C4E231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24DED2-BCA0-4647-A6E5-7A78896A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F59778-A348-734E-A2E1-6CD71FC4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DE2F1D-ACF0-014B-B8BB-E9754403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FA8F7F-675E-194F-8CED-C7F203D0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B2A025B-9B63-A744-A0F6-F8AB1116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384DCB-B741-DA4E-8222-006DF97B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B45C1C-8651-BF40-9ED1-881ECEFB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29A16D-C9F6-544D-A660-3FD96CFE7F46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40CE63F-B931-124B-A079-646BCD0324BF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5AE99CE-AC59-D04F-822B-F038107F6ED5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1BDFDB5-3FB0-9741-96D4-6DFA13613BB3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2ACF7F-AA86-2E42-924C-69EDA36FB0AF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68CFF0F-A081-DA4F-B716-D936E5E95A4B}"/>
                </a:ext>
              </a:extLst>
            </p:cNvPr>
            <p:cNvCxnSpPr>
              <a:stCxn id="30" idx="0"/>
              <a:endCxn id="2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2C9162B9-F91F-4446-8AD5-2B018D6B8BB6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DA618D77-E0E8-4B4F-AB59-4217EC4E863E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DD53E22-91DF-FE48-B199-7A42EA3DEBA1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DD9A7F-FEA8-BB4F-A79A-91EF0D705DED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BAB187-9C6C-934B-BDBE-07014A6EFB05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C5A502-F0F4-E947-92FB-454C56D8F6AE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2C0942-6C73-094D-A6B7-64596691BE7E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5FCACB6-3834-4542-87DC-BBED02157334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1643A1-46A7-8146-9E48-CA1F94C1080B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719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 (Similar to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429926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Key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0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2F92-F123-E3CB-3855-27778CB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2E66-2009-4C1B-1BF1-550CF7D4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9074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Source: </a:t>
            </a:r>
            <a:r>
              <a:rPr kumimoji="1" lang="en-US" altLang="zh-CN" dirty="0" err="1"/>
              <a:t>Jeaf</a:t>
            </a:r>
            <a:r>
              <a:rPr kumimoji="1" lang="en-US" altLang="zh-CN" dirty="0"/>
              <a:t> dean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5244F-8A5D-C429-9AD2-978AD01B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191DC-DF6F-216E-6DB8-4A313CD4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1" y="365926"/>
            <a:ext cx="6829598" cy="50731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2ED41C-158C-BD4E-3B63-FDFFC8F2D320}"/>
              </a:ext>
            </a:extLst>
          </p:cNvPr>
          <p:cNvSpPr/>
          <p:nvPr/>
        </p:nvSpPr>
        <p:spPr>
          <a:xfrm>
            <a:off x="1002841" y="3721596"/>
            <a:ext cx="6617159" cy="360040"/>
          </a:xfrm>
          <a:prstGeom prst="rect">
            <a:avLst/>
          </a:prstGeom>
          <a:noFill/>
          <a:ln w="127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5397BB-E5A2-78BB-9AE1-FABDA20DD183}"/>
              </a:ext>
            </a:extLst>
          </p:cNvPr>
          <p:cNvSpPr/>
          <p:nvPr/>
        </p:nvSpPr>
        <p:spPr>
          <a:xfrm>
            <a:off x="1002840" y="4306843"/>
            <a:ext cx="6617159" cy="360040"/>
          </a:xfrm>
          <a:prstGeom prst="rect">
            <a:avLst/>
          </a:prstGeom>
          <a:noFill/>
          <a:ln w="127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10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9C0E7AE3-C585-AECA-6CEC-9B7EEB7947A3}"/>
              </a:ext>
            </a:extLst>
          </p:cNvPr>
          <p:cNvSpPr/>
          <p:nvPr/>
        </p:nvSpPr>
        <p:spPr>
          <a:xfrm>
            <a:off x="4990058" y="3232544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L0 sequentially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5E546-697D-D106-5414-D51E3D05296B}"/>
              </a:ext>
            </a:extLst>
          </p:cNvPr>
          <p:cNvSpPr/>
          <p:nvPr/>
        </p:nvSpPr>
        <p:spPr>
          <a:xfrm>
            <a:off x="899592" y="3158844"/>
            <a:ext cx="3672408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69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9C0E7AE3-C585-AECA-6CEC-9B7EEB7947A3}"/>
              </a:ext>
            </a:extLst>
          </p:cNvPr>
          <p:cNvSpPr/>
          <p:nvPr/>
        </p:nvSpPr>
        <p:spPr>
          <a:xfrm>
            <a:off x="4990058" y="3232544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L0 sequentially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5E546-697D-D106-5414-D51E3D05296B}"/>
              </a:ext>
            </a:extLst>
          </p:cNvPr>
          <p:cNvSpPr/>
          <p:nvPr/>
        </p:nvSpPr>
        <p:spPr>
          <a:xfrm>
            <a:off x="899592" y="3158844"/>
            <a:ext cx="3672408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Straight Arrow Connector 83">
            <a:extLst>
              <a:ext uri="{FF2B5EF4-FFF2-40B4-BE49-F238E27FC236}">
                <a16:creationId xmlns:a16="http://schemas.microsoft.com/office/drawing/2014/main" id="{B5D73612-C9BC-7E41-6FF6-1BBDDA4A5D4C}"/>
              </a:ext>
            </a:extLst>
          </p:cNvPr>
          <p:cNvCxnSpPr>
            <a:cxnSpLocks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04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D237-E225-4B40-A075-2F128081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8F6D8-9EA9-F245-903A-F0C059EC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420E578-6837-4841-9E5C-368F90D969DF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CE8CE002-5DDF-6840-A75A-E27683F5E757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7B64BFEB-3456-5547-A4F4-E45D2AB2ED8C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81C3B109-082D-9440-A6E2-27A9F5C596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F25494F1-9CC1-454F-AC9F-B3250A22775C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54996520-43E0-8B47-8D34-3FED5BA8CD0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F8795412-22B1-5241-B50F-95C8F57483E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0593DF51-6B9E-9241-9951-75938C035B6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3E65FB1A-F008-FA43-9D02-E4C25709638F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E8EBBCB0-A3F3-DA42-9124-B1CB082E86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41D94A68-69CF-4A44-8199-6464D5BA69A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48EC7118-3162-1C4D-8D0A-DE7F6CC0A7E7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7B1A5647-3B7D-7140-9E9B-5CF1373BAE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10CA9FBB-3840-CC4F-A9D6-8352409712E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50B4ACC8-049B-9B43-82E5-2AC107E7EC69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D8ECCE9C-D142-654F-ACD7-9B9984333F30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EB1854EA-7BED-BD45-8C4C-2A8D1466C19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9A34C1C4-71CD-3D40-B951-2E26D2F4D4E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0BD4CCAA-7D47-E344-8A9B-8508922A9FB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278E264F-1771-824F-BBA0-61F775272E9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C38E2ECD-E27A-9749-BF39-1CE4719E4E66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779E4561-C7CD-8E4B-9BD0-8D872B278C9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B8D4A418-B22D-AF41-8E51-5B37EDA45F5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C5E5D547-1AA3-234A-9BA8-B625234F56B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CA7BFF0E-632B-E344-9571-769308551EBC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25724103-943F-304C-A784-1E17FDAF049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1DACC0E6-E61D-FC4C-8F03-9D9E9481A2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13F28F3A-E788-C241-9337-3998DD8ED36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FDDFC81B-0BA0-3348-83B7-F79BA0A88A9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28E43873-0BB7-D34A-8309-EBEBF7BF75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238AACA1-0332-F344-A03F-6CD9FF8E0F47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33251AFB-907E-A442-808B-7836F2CB6274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1276AFA8-9BE9-AE49-9776-9286A21D47C9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DF89701B-31C5-A44B-B641-4406B5732E1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76312EE-787E-0341-B082-36C7940E252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3C8F7214-6903-CA4C-B9A2-C6B11680AA9A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B43D92D4-55F9-ED48-B3DA-E19AC861904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90A1A7A9-7D3B-6D48-92C7-1C0F5F4771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6F94A78A-CACB-DE47-ADD3-912B5513B5D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8CA38786-BD07-6C4B-B79C-5B151F15D459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AF12D066-2701-3E47-ADF0-0F32CE1B41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E8830B0-E1F0-2941-A05E-0948C1C398E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5674F61A-4D6B-B744-9C4C-0A1A9B91362B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0F9834F4-91C5-AE4C-BE11-2125A89F03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B062C3AA-A602-AA45-A507-886B8208391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53FE3270-DFBD-FC43-92A2-2C863601F2D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17561CE3-67B5-7C4D-B439-D6591A0AD81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F380BED8-E55B-2643-A2FC-B2DA899375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1CE323EC-3410-A642-8F36-32964C6AB981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69449823-0842-8A43-98CA-5158DF6B99D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FB758452-D920-4B41-8E09-A7816A8D95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6895FE29-CD92-1343-8224-FD501A66C24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3DEE61D3-729B-E948-B3F7-B840B49A0BC5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104A17CF-9D50-5C41-AB51-2010BC52E4B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A9C042E2-01D8-4C4B-A5DF-68CD7CC4648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747E3A60-2FE4-B34A-9DF0-97694D696F8D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64A9A955-7311-1742-ABB7-1E1A6C2828B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0C3CDFF0-1CF7-624E-8073-BE38CD4A5A6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C9D64D1D-F72A-4749-B531-3B41D1C3B14D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2C78C982-D8B9-F647-BF08-A10DA3B97D0F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31118CA9-BB49-1A43-879D-4A30645E9E4F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6" name="Straight Arrow Connector 83">
            <a:extLst>
              <a:ext uri="{FF2B5EF4-FFF2-40B4-BE49-F238E27FC236}">
                <a16:creationId xmlns:a16="http://schemas.microsoft.com/office/drawing/2014/main" id="{9EA28F89-41F4-674F-B436-A3D1E09C4F4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85">
            <a:extLst>
              <a:ext uri="{FF2B5EF4-FFF2-40B4-BE49-F238E27FC236}">
                <a16:creationId xmlns:a16="http://schemas.microsoft.com/office/drawing/2014/main" id="{051D243E-78DC-984D-B8EE-9FE45B8B84CE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8">
            <a:extLst>
              <a:ext uri="{FF2B5EF4-FFF2-40B4-BE49-F238E27FC236}">
                <a16:creationId xmlns:a16="http://schemas.microsoft.com/office/drawing/2014/main" id="{EB843DA1-A74F-584B-BF04-E9D9DD09F0BD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Rectangle 89">
            <a:extLst>
              <a:ext uri="{FF2B5EF4-FFF2-40B4-BE49-F238E27FC236}">
                <a16:creationId xmlns:a16="http://schemas.microsoft.com/office/drawing/2014/main" id="{681AE4AC-F6ED-1543-A87B-79540017AE09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TextBox 15">
            <a:extLst>
              <a:ext uri="{FF2B5EF4-FFF2-40B4-BE49-F238E27FC236}">
                <a16:creationId xmlns:a16="http://schemas.microsoft.com/office/drawing/2014/main" id="{B98CE0BC-7FC7-7A4F-A6EB-FB874D3D42F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BBB1EA-B403-2936-8597-0E35A10C8402}"/>
              </a:ext>
            </a:extLst>
          </p:cNvPr>
          <p:cNvSpPr/>
          <p:nvPr/>
        </p:nvSpPr>
        <p:spPr>
          <a:xfrm>
            <a:off x="888555" y="3801315"/>
            <a:ext cx="4418479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756D42-7825-BBD6-0D2F-57E26DAB9156}"/>
              </a:ext>
            </a:extLst>
          </p:cNvPr>
          <p:cNvSpPr/>
          <p:nvPr/>
        </p:nvSpPr>
        <p:spPr>
          <a:xfrm>
            <a:off x="4979800" y="2850562"/>
            <a:ext cx="3215352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lower layer using binary search</a:t>
            </a:r>
            <a:endParaRPr lang="zh-CN" alt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25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B15B-E907-2046-8AE8-6A8060E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insert/update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52198-C646-924A-A841-5FD0A03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70E2B22-2316-9E45-8CD6-48134F77C2B1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F4745AF1-3ADC-C844-AD50-C237ACA38C5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9F08FD82-BB34-2940-A53F-9C5DC60C8E2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E1A9BBF7-9B5F-CE4B-9CA5-7F24759AC5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C0BE4FC0-F6D3-9A4C-9C17-AF3C3B2AA7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AB09299D-42E6-C846-8ED0-8D054400A34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A8543297-630D-E847-B018-687737E351F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F87ABED1-B057-114E-8066-C391EF00F86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02738EB5-2A00-D440-9512-BB00E754D5F8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CC14BD39-DA48-3F40-A7A1-7F405A1DF12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E5C680DE-4387-444F-8B07-0A25B8641E6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DB8CF7F-05D5-FD4A-9039-A04AA76EFD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2D8920B3-AD62-AE43-858F-6EA554A2187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7A3B67E1-E690-0145-9CDD-29A004996B3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8AB2F1E0-C0CD-1941-83F7-611BED83F9D3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4DDF840-9DE5-EA41-BCC8-371C88250692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C4DD6E64-A7E6-0B4B-8B3E-B49C14DB591A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BD42B685-2FE2-2043-9E3D-E07B4E4321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824879F-A189-0F45-8D1A-9327710B0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3565D6B5-F5A4-704C-8187-FEC1E6F7FBEE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98410E5-8653-D641-8AFB-9A2FEC028CFA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5AAEAF9-F80A-5041-A4FC-6083C417628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672D418D-B3AF-CE4B-89A9-A4C15991496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69CC1892-139B-C848-ADAC-26D04D72FBF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D36C7376-E65D-3A45-ADC8-46BBC385252B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39AB8F2A-5989-3548-A465-C99EF7A0B5D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1990052B-9E9E-A145-A410-C4545F2C278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0433CF2E-1250-8544-A058-C8CF5454E770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CBA14F2B-DC20-794C-9652-83CB434961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681C673F-0C7B-E745-AB30-9E988738B50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C350305-CB21-DA4E-B406-A99012E89798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782756D3-C1CE-6C49-8315-8CB3AE2C38CC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DA0424D8-443F-944A-AD1E-A4C35872AEA2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63B4E48-8BA8-B642-B2CD-71003A819E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B2776D83-D840-734C-9441-33E08F7A337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4D2B1D5E-9AFE-0C4F-BE18-C1169CEB3A7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72AFEBED-5BD2-7347-AA97-AF304EBCBD5C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1415731F-1F5A-DF46-BEF5-9C073FDB117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C0A94B83-B585-2F48-95D7-BC817A1294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D567D5D-C6F3-0D45-8EF8-F1FF8CE94611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F98303D5-5037-D24E-A7BA-C3C2C0E839B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E1F188AD-7870-E44B-8265-777DF92BB1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A86B7D4-6DE5-1D4D-B29A-013421549684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F34ABF1-727D-AD44-8E6C-D4B0C1FF793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684C768-44C8-474A-B918-C05FB30860A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D2575D50-7637-F746-B7BA-CDF67BCA1670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0E58D9AC-25BA-484B-9049-476223C536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5F272438-F324-624D-82BA-C388B5D816F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85535B13-FAEE-814F-B0BA-D56AC5CD4345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B0BF4003-18D0-0741-A3DF-5B1D1CF362CF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CB62733-74CB-0343-99EA-8A8B76F1589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651EE8D5-EB0D-1C4E-B9A1-4801607DD44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9F6259A8-9755-6C4F-8D15-C5B287B25D30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1F11FB1-5C94-594B-BB1B-12E5B5B39EB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62EB8DB-DCA5-754A-9034-ACF5F1E65C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045FEABE-A3C3-9641-8052-C0076245BB69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F28FD029-7D43-2040-8EFE-D08356E1248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1007CCD9-E7BA-BA40-A72A-603FCD05D6CE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5C71CC19-6556-3443-90E8-805794DF0EB7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1FDD3EEB-56CE-D946-9606-931C08225CB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0F13A2C-A3EE-D448-B130-FA7646BA3068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3">
            <a:extLst>
              <a:ext uri="{FF2B5EF4-FFF2-40B4-BE49-F238E27FC236}">
                <a16:creationId xmlns:a16="http://schemas.microsoft.com/office/drawing/2014/main" id="{BA1D139C-154B-3747-8CDC-E2F25C2FE1C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85">
            <a:extLst>
              <a:ext uri="{FF2B5EF4-FFF2-40B4-BE49-F238E27FC236}">
                <a16:creationId xmlns:a16="http://schemas.microsoft.com/office/drawing/2014/main" id="{45940F06-6581-B048-9CD3-9FE95EE6C6B2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88">
            <a:extLst>
              <a:ext uri="{FF2B5EF4-FFF2-40B4-BE49-F238E27FC236}">
                <a16:creationId xmlns:a16="http://schemas.microsoft.com/office/drawing/2014/main" id="{B49D3021-3A57-5942-AD7E-13E3F60E8E1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89">
            <a:extLst>
              <a:ext uri="{FF2B5EF4-FFF2-40B4-BE49-F238E27FC236}">
                <a16:creationId xmlns:a16="http://schemas.microsoft.com/office/drawing/2014/main" id="{A89FAABF-D164-3948-A3B2-A4FF54B9331A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2" name="TextBox 84">
            <a:extLst>
              <a:ext uri="{FF2B5EF4-FFF2-40B4-BE49-F238E27FC236}">
                <a16:creationId xmlns:a16="http://schemas.microsoft.com/office/drawing/2014/main" id="{E5EE24EF-3AA0-6443-A30D-B63C86783D4D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97F9F78C-F963-6A44-B001-B23465696105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93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36FC-D2D5-524C-91D4-45988F0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insert/update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7D7B7-2AB8-8041-97F7-F4AE6864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53898DA-F0D7-474B-A295-F993F120DB45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921CE956-E2E3-6B41-BD5F-2D48DCA565A5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FD17D120-EB4F-6342-8BA2-A366E69A28BB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D319D7AA-884E-8A46-BC13-76CF9A9F268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6723B3FA-A88B-C443-B2C7-D9B1AA6AED1A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FE1ACEC2-6833-2F48-AE8D-6E662EE3F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5CB7F5F3-B733-1B43-9123-82FD7B3BA3B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283360C2-0BC4-B34A-A1E7-11719B8C4FCD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489E1A9A-CE20-1948-9DB3-33835A493C0C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1BC5FE2B-03B9-334B-9C2D-6B5FE22B7B1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7DD99D46-AF4F-ED49-942E-5C90135A58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D8919AF3-887C-1944-9357-CF895881DE60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D22483CA-5BF2-054A-B737-7DE59C26FD8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277CF7C3-A9F1-304D-B5FC-436510790A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F688484B-B3EC-BC46-87DD-B3145BEC0D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EA6D6B4D-2B15-4B45-B268-4CEA46DC64D9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7CB3264A-A371-8245-BBAD-4EEC0B194B02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70CACF23-63F0-FB42-9188-D1CD7A692A7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C8F3C15C-3396-2D4C-B284-AC5D7E4DB54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7A22F3A5-5452-7F48-B9DB-95AEE8A47B7B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6F84A33C-5F4B-EE46-B9C7-2137FCF6D33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4539EDFB-317C-0046-816A-8DBFA8756789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120A8294-B749-2F4C-87CD-359DAA862DA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E8088199-B839-7C4C-8658-567BC478A68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F82DCE87-5A06-C749-A3A9-4F227FD17C1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4517E231-2D9A-A745-BB9E-7FBAEAED7FB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48E7D04E-B15C-3D46-8D7A-688E18ECBC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28FADFCC-DAA5-EE43-BB6B-A3AA5DDD3D11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7A71424B-07F8-FA4E-8342-3A8E77148D8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613DD30C-43EB-8144-9A41-74BB7C10B1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7E4D4452-9554-7C41-BC92-D5572416103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DDBECA94-D015-344A-9DA8-4085E445E59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A92BD180-02A5-CC46-9C14-0C2E67F56B4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6E64E779-C619-8E41-B63A-8AB7091571D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687A42E-5948-C146-A91E-CCB9D6BBE65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136C0F52-E286-7248-AFB3-17F528DA388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D861F143-A8A9-6A45-9DBF-4B0E68BCD52F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CA7C232F-0821-1046-A9ED-1E94846433B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2BE9523C-FA94-A141-8B51-BF98A735968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6E92475F-3105-084E-8412-883888AF69A6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C0ECD87D-36E9-2E47-91BA-92C55D781C2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96D14FA-72D4-9744-8A6B-7D77F4A25C6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4E8AF4A5-FFC7-A148-8EDE-D24D50D4447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827682B1-C19A-984D-9F8A-2FE00E58053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A8E66F0F-745A-004D-9BC6-39159C2582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8304C087-437F-8845-8D9E-65DC8547763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5CB56005-A6E7-7B4A-A5BC-2904D219776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55EF3037-6B93-B848-8253-10A4A2116C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627AC2F1-4CF4-3645-A995-BBAC8888210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1B6D7CA5-5062-AC49-AA0D-56A8599D8364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53D97D68-C3BF-314D-8701-92F6C13D030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79F3FC28-28D0-E045-813B-26B86155F3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46BF9413-F1A7-BC46-A171-EDFD959988D1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94CDDBA5-8C16-054F-8B10-1E13EBA1E5F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DADF6586-886F-A945-9555-2A0D53A667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4E40D201-9C10-654E-9B08-3D1031996C7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46D66055-97E0-EE4B-AE17-2CE824438251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BFF337AD-6F06-7E40-94B5-CDB1BDB51C3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1270CE92-2A4E-B34D-8215-BFEB7DE7C8F0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E3EB862A-5E53-194D-800B-7CD25C38F381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C167F5CD-28FB-2941-90CE-F81DA998C22B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5" name="Curved Connector 78">
            <a:extLst>
              <a:ext uri="{FF2B5EF4-FFF2-40B4-BE49-F238E27FC236}">
                <a16:creationId xmlns:a16="http://schemas.microsoft.com/office/drawing/2014/main" id="{7E3EAE1C-C95E-E448-984F-7D44A9598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9">
            <a:extLst>
              <a:ext uri="{FF2B5EF4-FFF2-40B4-BE49-F238E27FC236}">
                <a16:creationId xmlns:a16="http://schemas.microsoft.com/office/drawing/2014/main" id="{DF34A184-0FD9-F04A-AAB5-E476B3AEB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80">
            <a:extLst>
              <a:ext uri="{FF2B5EF4-FFF2-40B4-BE49-F238E27FC236}">
                <a16:creationId xmlns:a16="http://schemas.microsoft.com/office/drawing/2014/main" id="{1935DDE2-E0D8-E545-AECE-599D528E9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81">
            <a:extLst>
              <a:ext uri="{FF2B5EF4-FFF2-40B4-BE49-F238E27FC236}">
                <a16:creationId xmlns:a16="http://schemas.microsoft.com/office/drawing/2014/main" id="{27F6DFF8-44AC-184B-928F-5338E6DEE1B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80" name="Straight Arrow Connector 83">
            <a:extLst>
              <a:ext uri="{FF2B5EF4-FFF2-40B4-BE49-F238E27FC236}">
                <a16:creationId xmlns:a16="http://schemas.microsoft.com/office/drawing/2014/main" id="{25F376B1-5256-CA4F-B744-ED2DE424E7C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5">
            <a:extLst>
              <a:ext uri="{FF2B5EF4-FFF2-40B4-BE49-F238E27FC236}">
                <a16:creationId xmlns:a16="http://schemas.microsoft.com/office/drawing/2014/main" id="{1D115320-1647-DF47-BF80-067AC33BEE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8">
            <a:extLst>
              <a:ext uri="{FF2B5EF4-FFF2-40B4-BE49-F238E27FC236}">
                <a16:creationId xmlns:a16="http://schemas.microsoft.com/office/drawing/2014/main" id="{632C24AB-5472-8945-A59A-DD45DCD54530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3" name="Rectangle 89">
            <a:extLst>
              <a:ext uri="{FF2B5EF4-FFF2-40B4-BE49-F238E27FC236}">
                <a16:creationId xmlns:a16="http://schemas.microsoft.com/office/drawing/2014/main" id="{8ADE2ED7-0536-E145-9308-5496641CD317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84" name="Picture 4" descr="卡通沙漏计时GIF图片-动态图片基地">
            <a:extLst>
              <a:ext uri="{FF2B5EF4-FFF2-40B4-BE49-F238E27FC236}">
                <a16:creationId xmlns:a16="http://schemas.microsoft.com/office/drawing/2014/main" id="{0C26174D-7FB6-E54F-A6EE-F7D9B71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5">
            <a:extLst>
              <a:ext uri="{FF2B5EF4-FFF2-40B4-BE49-F238E27FC236}">
                <a16:creationId xmlns:a16="http://schemas.microsoft.com/office/drawing/2014/main" id="{34051682-40B7-3B41-8D49-83A4B8FB7C1A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08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0C24C-8E09-A548-AC99-6524AE2B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crash?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661CA-52CA-5746-AA07-F22EF4C4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4585692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MemTable</a:t>
            </a:r>
            <a:r>
              <a:rPr kumimoji="1" lang="en-US" altLang="zh-CN" dirty="0"/>
              <a:t> is an in-memory data structure </a:t>
            </a:r>
          </a:p>
          <a:p>
            <a:pPr lvl="1"/>
            <a:r>
              <a:rPr kumimoji="1" lang="en-US" altLang="zh-CN" dirty="0"/>
              <a:t>So it is vulnerable to machine failure </a:t>
            </a:r>
          </a:p>
          <a:p>
            <a:r>
              <a:rPr kumimoji="1" lang="en-US" altLang="zh-CN" dirty="0"/>
              <a:t>Metadata can also be cached in memory, but is changed relative rare (so not so much needed to be done)  </a:t>
            </a:r>
          </a:p>
          <a:p>
            <a:r>
              <a:rPr kumimoji="1" lang="en-US" altLang="zh-CN" dirty="0"/>
              <a:t>Goal: a successful insertion will store the data (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) durably </a:t>
            </a:r>
          </a:p>
          <a:p>
            <a:r>
              <a:rPr kumimoji="1" lang="en-US" altLang="zh-CN" dirty="0"/>
              <a:t>Solution:</a:t>
            </a:r>
            <a:r>
              <a:rPr kumimoji="1" lang="en-US" altLang="zh-CN" b="0" dirty="0"/>
              <a:t> </a:t>
            </a:r>
          </a:p>
          <a:p>
            <a:pPr lvl="1"/>
            <a:r>
              <a:rPr kumimoji="1" lang="en-US" altLang="zh-CN" dirty="0"/>
              <a:t>K</a:t>
            </a:r>
            <a:r>
              <a:rPr kumimoji="1" lang="en-US" altLang="zh-CN" b="0" dirty="0"/>
              <a:t>eep a separate log file the </a:t>
            </a:r>
            <a:r>
              <a:rPr kumimoji="1" lang="en-US" altLang="zh-CN" b="0" dirty="0" err="1"/>
              <a:t>MemTable</a:t>
            </a:r>
            <a:r>
              <a:rPr kumimoji="1" lang="en-US" altLang="zh-CN" b="0" dirty="0"/>
              <a:t> (may not be sorted)</a:t>
            </a:r>
          </a:p>
          <a:p>
            <a:pPr lvl="1"/>
            <a:r>
              <a:rPr kumimoji="1" lang="en-US" altLang="zh-CN" dirty="0"/>
              <a:t>Before inserting to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, adding the KV to the log first (also a sequential write); reply if the log is successful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If the machine crashed, reboot it, and reconstruct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from the log</a:t>
            </a:r>
            <a:endParaRPr kumimoji="1" lang="en-US" altLang="zh-CN" b="0" dirty="0"/>
          </a:p>
          <a:p>
            <a:pPr marL="74250" lvl="1" indent="0">
              <a:buNone/>
            </a:pPr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71F14-2701-8740-BE73-AAE398D1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75C8-6C83-C042-932A-6003EE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445F0-4366-2541-9405-C45C383A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Good when</a:t>
            </a:r>
          </a:p>
          <a:p>
            <a:pPr lvl="1"/>
            <a:r>
              <a:rPr lang="en-US" altLang="zh-CN" dirty="0"/>
              <a:t>Massive dataset</a:t>
            </a:r>
          </a:p>
          <a:p>
            <a:pPr lvl="1"/>
            <a:r>
              <a:rPr lang="en-US" altLang="zh-CN" dirty="0"/>
              <a:t>Rapid updates/insertions (Think: why it is common? )</a:t>
            </a:r>
          </a:p>
          <a:p>
            <a:pPr lvl="1"/>
            <a:r>
              <a:rPr lang="en-US" altLang="zh-CN" dirty="0"/>
              <a:t>Fast single-point lookup for recently updated data</a:t>
            </a:r>
          </a:p>
          <a:p>
            <a:pPr marL="74250" lvl="1" indent="0">
              <a:buNone/>
            </a:pPr>
            <a:r>
              <a:rPr lang="en-US" altLang="zh-CN" dirty="0"/>
              <a:t>Widely adopted in modern single-node key-value stores 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4250" lvl="1" indent="0">
              <a:buNone/>
            </a:pPr>
            <a:endParaRPr lang="en-US" altLang="zh-CN" dirty="0"/>
          </a:p>
          <a:p>
            <a:pPr marL="74250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C501D-AF08-6841-9F7C-41B07A4F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1026" name="Picture 2" descr="GitHub - zeke/learning-leveldb-with-juliangruber: @zeke and @juliangruber  talk about LevelDB">
            <a:extLst>
              <a:ext uri="{FF2B5EF4-FFF2-40B4-BE49-F238E27FC236}">
                <a16:creationId xmlns:a16="http://schemas.microsoft.com/office/drawing/2014/main" id="{2E805FFC-69F8-BA45-9E3E-B7E82BDC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61556"/>
            <a:ext cx="2461466" cy="10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cksDB logo">
            <a:extLst>
              <a:ext uri="{FF2B5EF4-FFF2-40B4-BE49-F238E27FC236}">
                <a16:creationId xmlns:a16="http://schemas.microsoft.com/office/drawing/2014/main" id="{984F8386-999C-944E-A2D2-C3F9F6EC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82" y="4179964"/>
            <a:ext cx="2448272" cy="13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ting Started with Bigtable on GCP | by Christopher Grant | Google Cloud  - Community | Medium">
            <a:extLst>
              <a:ext uri="{FF2B5EF4-FFF2-40B4-BE49-F238E27FC236}">
                <a16:creationId xmlns:a16="http://schemas.microsoft.com/office/drawing/2014/main" id="{F8F5523A-2954-3C4C-B057-8860D866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2" y="3270079"/>
            <a:ext cx="2112963" cy="11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sandra - 维基百科，自由的百科全书">
            <a:extLst>
              <a:ext uri="{FF2B5EF4-FFF2-40B4-BE49-F238E27FC236}">
                <a16:creationId xmlns:a16="http://schemas.microsoft.com/office/drawing/2014/main" id="{9CA6B966-2130-7647-8900-44E3E385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87" y="4014512"/>
            <a:ext cx="1909735" cy="12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A18D-3747-68B9-198C-031F69542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E19F-5FD2-6EF5-1807-416375C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&amp; Hash index is not perfect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08D4C-A7D0-A4B0-2FE5-A436750F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13" name="内容占位符 3">
            <a:extLst>
              <a:ext uri="{FF2B5EF4-FFF2-40B4-BE49-F238E27FC236}">
                <a16:creationId xmlns:a16="http://schemas.microsoft.com/office/drawing/2014/main" id="{5EE3127C-C3C6-4605-5AA1-65D423816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473095"/>
              </p:ext>
            </p:extLst>
          </p:nvPr>
        </p:nvGraphicFramePr>
        <p:xfrm>
          <a:off x="457200" y="1417340"/>
          <a:ext cx="8435279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79">
                  <a:extLst>
                    <a:ext uri="{9D8B030D-6E8A-4147-A177-3AD203B41FA5}">
                      <a16:colId xmlns:a16="http://schemas.microsoft.com/office/drawing/2014/main" val="913688391"/>
                    </a:ext>
                  </a:extLst>
                </a:gridCol>
                <a:gridCol w="2468423">
                  <a:extLst>
                    <a:ext uri="{9D8B030D-6E8A-4147-A177-3AD203B41FA5}">
                      <a16:colId xmlns:a16="http://schemas.microsoft.com/office/drawing/2014/main" val="1397388684"/>
                    </a:ext>
                  </a:extLst>
                </a:gridCol>
                <a:gridCol w="1049763">
                  <a:extLst>
                    <a:ext uri="{9D8B030D-6E8A-4147-A177-3AD203B41FA5}">
                      <a16:colId xmlns:a16="http://schemas.microsoft.com/office/drawing/2014/main" val="2137244005"/>
                    </a:ext>
                  </a:extLst>
                </a:gridCol>
                <a:gridCol w="1281657">
                  <a:extLst>
                    <a:ext uri="{9D8B030D-6E8A-4147-A177-3AD203B41FA5}">
                      <a16:colId xmlns:a16="http://schemas.microsoft.com/office/drawing/2014/main" val="1987339057"/>
                    </a:ext>
                  </a:extLst>
                </a:gridCol>
                <a:gridCol w="1281657">
                  <a:extLst>
                    <a:ext uri="{9D8B030D-6E8A-4147-A177-3AD203B41FA5}">
                      <a16:colId xmlns:a16="http://schemas.microsoft.com/office/drawing/2014/main" val="127282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Method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Update/Insert efficient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Get efficient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Range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Query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Support large dataset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in-memory hash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on-disk hash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7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B+Tree</a:t>
                      </a:r>
                      <a:r>
                        <a:rPr lang="en-US" altLang="zh-CN" sz="1400" dirty="0"/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LSM tree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7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96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80A83-EB00-285C-D0EE-73813D24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55D20-4EFD-7CF6-019D-2AC59998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B46ACD-22F7-0CEB-15E3-141546EE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978533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LSM so far is not perfect </a:t>
            </a:r>
            <a:endParaRPr kumimoji="0" lang="en-US" altLang="zh-CN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EC4007-A4AB-19BD-DCB2-96C18538A3C1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388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Straight Arrow Connector 83">
            <a:extLst>
              <a:ext uri="{FF2B5EF4-FFF2-40B4-BE49-F238E27FC236}">
                <a16:creationId xmlns:a16="http://schemas.microsoft.com/office/drawing/2014/main" id="{77CC24D8-8BFA-7F4A-96FE-85BC495BAD0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5BF8A-8C6E-F928-8BB3-A2C36F74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Key system requirements of KVS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C432-B8D6-54B7-638E-440C53BD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Operation efficiency  </a:t>
            </a:r>
          </a:p>
          <a:p>
            <a:pPr lvl="1"/>
            <a:r>
              <a:rPr kumimoji="1" lang="en-US" altLang="zh-CN" dirty="0"/>
              <a:t>Must use sequential access for Update()/Insert() as much as possible </a:t>
            </a:r>
          </a:p>
          <a:p>
            <a:pPr lvl="1"/>
            <a:r>
              <a:rPr kumimoji="1" lang="en-US" altLang="zh-CN" dirty="0"/>
              <a:t>Must reduce random reads for Get() </a:t>
            </a:r>
          </a:p>
          <a:p>
            <a:r>
              <a:rPr kumimoji="1" lang="en-US" altLang="zh-CN" dirty="0"/>
              <a:t>Space efficiency  </a:t>
            </a:r>
          </a:p>
          <a:p>
            <a:pPr lvl="1"/>
            <a:r>
              <a:rPr kumimoji="1" lang="en-US" altLang="zh-CN" dirty="0"/>
              <a:t>Minimize wasted storage </a:t>
            </a:r>
          </a:p>
          <a:p>
            <a:r>
              <a:rPr kumimoji="1" lang="en-US" altLang="zh-CN" dirty="0"/>
              <a:t>Support range query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9E215-E149-3BEB-55F7-A5247307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BB8C67-071A-4562-1338-B0DE8BB59133}"/>
              </a:ext>
            </a:extLst>
          </p:cNvPr>
          <p:cNvSpPr txBox="1"/>
          <p:nvPr/>
        </p:nvSpPr>
        <p:spPr>
          <a:xfrm>
            <a:off x="4355976" y="2830460"/>
            <a:ext cx="118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Log file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52382DAD-720C-7C51-6656-027AC1D9921B}"/>
              </a:ext>
            </a:extLst>
          </p:cNvPr>
          <p:cNvSpPr/>
          <p:nvPr/>
        </p:nvSpPr>
        <p:spPr>
          <a:xfrm>
            <a:off x="4856782" y="1807029"/>
            <a:ext cx="3818189" cy="1034142"/>
          </a:xfrm>
          <a:custGeom>
            <a:avLst/>
            <a:gdLst>
              <a:gd name="connsiteX0" fmla="*/ 3100675 w 3818189"/>
              <a:gd name="connsiteY0" fmla="*/ 0 h 1034142"/>
              <a:gd name="connsiteX1" fmla="*/ 3644961 w 3818189"/>
              <a:gd name="connsiteY1" fmla="*/ 413657 h 1034142"/>
              <a:gd name="connsiteX2" fmla="*/ 433675 w 3818189"/>
              <a:gd name="connsiteY2" fmla="*/ 631371 h 1034142"/>
              <a:gd name="connsiteX3" fmla="*/ 117989 w 3818189"/>
              <a:gd name="connsiteY3" fmla="*/ 1034142 h 103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189" h="1034142">
                <a:moveTo>
                  <a:pt x="3100675" y="0"/>
                </a:moveTo>
                <a:cubicBezTo>
                  <a:pt x="3595068" y="154214"/>
                  <a:pt x="4089461" y="308429"/>
                  <a:pt x="3644961" y="413657"/>
                </a:cubicBezTo>
                <a:cubicBezTo>
                  <a:pt x="3200461" y="518885"/>
                  <a:pt x="1021504" y="527957"/>
                  <a:pt x="433675" y="631371"/>
                </a:cubicBezTo>
                <a:cubicBezTo>
                  <a:pt x="-154154" y="734785"/>
                  <a:pt x="-18083" y="884463"/>
                  <a:pt x="117989" y="1034142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D269403D-18D9-77E3-6616-EBB702486CFB}"/>
              </a:ext>
            </a:extLst>
          </p:cNvPr>
          <p:cNvSpPr/>
          <p:nvPr/>
        </p:nvSpPr>
        <p:spPr>
          <a:xfrm>
            <a:off x="3559629" y="2764889"/>
            <a:ext cx="751114" cy="250454"/>
          </a:xfrm>
          <a:custGeom>
            <a:avLst/>
            <a:gdLst>
              <a:gd name="connsiteX0" fmla="*/ 0 w 751114"/>
              <a:gd name="connsiteY0" fmla="*/ 228682 h 250454"/>
              <a:gd name="connsiteX1" fmla="*/ 261257 w 751114"/>
              <a:gd name="connsiteY1" fmla="*/ 82 h 250454"/>
              <a:gd name="connsiteX2" fmla="*/ 751114 w 751114"/>
              <a:gd name="connsiteY2" fmla="*/ 250454 h 250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50454">
                <a:moveTo>
                  <a:pt x="0" y="228682"/>
                </a:moveTo>
                <a:cubicBezTo>
                  <a:pt x="68035" y="112567"/>
                  <a:pt x="136071" y="-3547"/>
                  <a:pt x="261257" y="82"/>
                </a:cubicBezTo>
                <a:cubicBezTo>
                  <a:pt x="386443" y="3711"/>
                  <a:pt x="568778" y="127082"/>
                  <a:pt x="751114" y="250454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888F2B-55FC-5170-EC63-87DE4D3A9AC4}"/>
              </a:ext>
            </a:extLst>
          </p:cNvPr>
          <p:cNvSpPr txBox="1"/>
          <p:nvPr/>
        </p:nvSpPr>
        <p:spPr>
          <a:xfrm>
            <a:off x="4213802" y="1064042"/>
            <a:ext cx="453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Hash Index (in-memory &amp; on disk)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7CF7D547-6D03-0677-F28C-5C608B97E4AF}"/>
              </a:ext>
            </a:extLst>
          </p:cNvPr>
          <p:cNvSpPr/>
          <p:nvPr/>
        </p:nvSpPr>
        <p:spPr>
          <a:xfrm>
            <a:off x="4626429" y="1393371"/>
            <a:ext cx="359228" cy="794658"/>
          </a:xfrm>
          <a:custGeom>
            <a:avLst/>
            <a:gdLst>
              <a:gd name="connsiteX0" fmla="*/ 0 w 359228"/>
              <a:gd name="connsiteY0" fmla="*/ 0 h 794658"/>
              <a:gd name="connsiteX1" fmla="*/ 359228 w 359228"/>
              <a:gd name="connsiteY1" fmla="*/ 587829 h 794658"/>
              <a:gd name="connsiteX2" fmla="*/ 0 w 359228"/>
              <a:gd name="connsiteY2" fmla="*/ 794658 h 79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228" h="794658">
                <a:moveTo>
                  <a:pt x="0" y="0"/>
                </a:moveTo>
                <a:cubicBezTo>
                  <a:pt x="179614" y="227693"/>
                  <a:pt x="359228" y="455386"/>
                  <a:pt x="359228" y="587829"/>
                </a:cubicBezTo>
                <a:cubicBezTo>
                  <a:pt x="359228" y="720272"/>
                  <a:pt x="179614" y="757465"/>
                  <a:pt x="0" y="794658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169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D237-E225-4B40-A075-2F128081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8F6D8-9EA9-F245-903A-F0C059EC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420E578-6837-4841-9E5C-368F90D969DF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CE8CE002-5DDF-6840-A75A-E27683F5E757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7B64BFEB-3456-5547-A4F4-E45D2AB2ED8C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81C3B109-082D-9440-A6E2-27A9F5C596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F25494F1-9CC1-454F-AC9F-B3250A22775C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54996520-43E0-8B47-8D34-3FED5BA8CD0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F8795412-22B1-5241-B50F-95C8F57483E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0593DF51-6B9E-9241-9951-75938C035B6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3E65FB1A-F008-FA43-9D02-E4C25709638F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E8EBBCB0-A3F3-DA42-9124-B1CB082E86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41D94A68-69CF-4A44-8199-6464D5BA69A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48EC7118-3162-1C4D-8D0A-DE7F6CC0A7E7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7B1A5647-3B7D-7140-9E9B-5CF1373BAE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10CA9FBB-3840-CC4F-A9D6-8352409712E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50B4ACC8-049B-9B43-82E5-2AC107E7EC69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D8ECCE9C-D142-654F-ACD7-9B9984333F30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EB1854EA-7BED-BD45-8C4C-2A8D1466C19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9A34C1C4-71CD-3D40-B951-2E26D2F4D4E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0BD4CCAA-7D47-E344-8A9B-8508922A9FB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278E264F-1771-824F-BBA0-61F775272E9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C38E2ECD-E27A-9749-BF39-1CE4719E4E66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779E4561-C7CD-8E4B-9BD0-8D872B278C9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B8D4A418-B22D-AF41-8E51-5B37EDA45F5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C5E5D547-1AA3-234A-9BA8-B625234F56B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CA7BFF0E-632B-E344-9571-769308551EBC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25724103-943F-304C-A784-1E17FDAF049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1DACC0E6-E61D-FC4C-8F03-9D9E9481A2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13F28F3A-E788-C241-9337-3998DD8ED36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FDDFC81B-0BA0-3348-83B7-F79BA0A88A9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28E43873-0BB7-D34A-8309-EBEBF7BF75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238AACA1-0332-F344-A03F-6CD9FF8E0F47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33251AFB-907E-A442-808B-7836F2CB6274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1276AFA8-9BE9-AE49-9776-9286A21D47C9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DF89701B-31C5-A44B-B641-4406B5732E1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76312EE-787E-0341-B082-36C7940E252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3C8F7214-6903-CA4C-B9A2-C6B11680AA9A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B43D92D4-55F9-ED48-B3DA-E19AC861904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90A1A7A9-7D3B-6D48-92C7-1C0F5F4771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6F94A78A-CACB-DE47-ADD3-912B5513B5D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8CA38786-BD07-6C4B-B79C-5B151F15D459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AF12D066-2701-3E47-ADF0-0F32CE1B41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E8830B0-E1F0-2941-A05E-0948C1C398E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5674F61A-4D6B-B744-9C4C-0A1A9B91362B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0F9834F4-91C5-AE4C-BE11-2125A89F03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B062C3AA-A602-AA45-A507-886B8208391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53FE3270-DFBD-FC43-92A2-2C863601F2D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17561CE3-67B5-7C4D-B439-D6591A0AD81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F380BED8-E55B-2643-A2FC-B2DA899375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1CE323EC-3410-A642-8F36-32964C6AB981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69449823-0842-8A43-98CA-5158DF6B99D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FB758452-D920-4B41-8E09-A7816A8D95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6895FE29-CD92-1343-8224-FD501A66C24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3DEE61D3-729B-E948-B3F7-B840B49A0BC5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104A17CF-9D50-5C41-AB51-2010BC52E4B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A9C042E2-01D8-4C4B-A5DF-68CD7CC4648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747E3A60-2FE4-B34A-9DF0-97694D696F8D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64A9A955-7311-1742-ABB7-1E1A6C2828B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0C3CDFF0-1CF7-624E-8073-BE38CD4A5A6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C9D64D1D-F72A-4749-B531-3B41D1C3B14D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2C78C982-D8B9-F647-BF08-A10DA3B97D0F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31118CA9-BB49-1A43-879D-4A30645E9E4F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6" name="Straight Arrow Connector 83">
            <a:extLst>
              <a:ext uri="{FF2B5EF4-FFF2-40B4-BE49-F238E27FC236}">
                <a16:creationId xmlns:a16="http://schemas.microsoft.com/office/drawing/2014/main" id="{9EA28F89-41F4-674F-B436-A3D1E09C4F4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85">
            <a:extLst>
              <a:ext uri="{FF2B5EF4-FFF2-40B4-BE49-F238E27FC236}">
                <a16:creationId xmlns:a16="http://schemas.microsoft.com/office/drawing/2014/main" id="{051D243E-78DC-984D-B8EE-9FE45B8B84CE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8">
            <a:extLst>
              <a:ext uri="{FF2B5EF4-FFF2-40B4-BE49-F238E27FC236}">
                <a16:creationId xmlns:a16="http://schemas.microsoft.com/office/drawing/2014/main" id="{EB843DA1-A74F-584B-BF04-E9D9DD09F0BD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Rectangle 89">
            <a:extLst>
              <a:ext uri="{FF2B5EF4-FFF2-40B4-BE49-F238E27FC236}">
                <a16:creationId xmlns:a16="http://schemas.microsoft.com/office/drawing/2014/main" id="{681AE4AC-F6ED-1543-A87B-79540017AE09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TextBox 15">
            <a:extLst>
              <a:ext uri="{FF2B5EF4-FFF2-40B4-BE49-F238E27FC236}">
                <a16:creationId xmlns:a16="http://schemas.microsoft.com/office/drawing/2014/main" id="{B98CE0BC-7FC7-7A4F-A6EB-FB874D3D42F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23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B15B-E907-2046-8AE8-6A8060E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52198-C646-924A-A841-5FD0A03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70E2B22-2316-9E45-8CD6-48134F77C2B1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F4745AF1-3ADC-C844-AD50-C237ACA38C5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9F08FD82-BB34-2940-A53F-9C5DC60C8E2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E1A9BBF7-9B5F-CE4B-9CA5-7F24759AC5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C0BE4FC0-F6D3-9A4C-9C17-AF3C3B2AA7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AB09299D-42E6-C846-8ED0-8D054400A34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A8543297-630D-E847-B018-687737E351F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F87ABED1-B057-114E-8066-C391EF00F86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02738EB5-2A00-D440-9512-BB00E754D5F8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CC14BD39-DA48-3F40-A7A1-7F405A1DF12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E5C680DE-4387-444F-8B07-0A25B8641E6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DB8CF7F-05D5-FD4A-9039-A04AA76EFD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2D8920B3-AD62-AE43-858F-6EA554A2187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7A3B67E1-E690-0145-9CDD-29A004996B3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8AB2F1E0-C0CD-1941-83F7-611BED83F9D3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4DDF840-9DE5-EA41-BCC8-371C88250692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C4DD6E64-A7E6-0B4B-8B3E-B49C14DB591A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BD42B685-2FE2-2043-9E3D-E07B4E4321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824879F-A189-0F45-8D1A-9327710B0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3565D6B5-F5A4-704C-8187-FEC1E6F7FBEE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98410E5-8653-D641-8AFB-9A2FEC028CFA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5AAEAF9-F80A-5041-A4FC-6083C417628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672D418D-B3AF-CE4B-89A9-A4C15991496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69CC1892-139B-C848-ADAC-26D04D72FBF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D36C7376-E65D-3A45-ADC8-46BBC385252B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39AB8F2A-5989-3548-A465-C99EF7A0B5D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1990052B-9E9E-A145-A410-C4545F2C278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0433CF2E-1250-8544-A058-C8CF5454E770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CBA14F2B-DC20-794C-9652-83CB434961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681C673F-0C7B-E745-AB30-9E988738B50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C350305-CB21-DA4E-B406-A99012E89798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782756D3-C1CE-6C49-8315-8CB3AE2C38CC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DA0424D8-443F-944A-AD1E-A4C35872AEA2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63B4E48-8BA8-B642-B2CD-71003A819E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B2776D83-D840-734C-9441-33E08F7A337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4D2B1D5E-9AFE-0C4F-BE18-C1169CEB3A7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72AFEBED-5BD2-7347-AA97-AF304EBCBD5C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1415731F-1F5A-DF46-BEF5-9C073FDB117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C0A94B83-B585-2F48-95D7-BC817A1294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D567D5D-C6F3-0D45-8EF8-F1FF8CE94611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F98303D5-5037-D24E-A7BA-C3C2C0E839B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E1F188AD-7870-E44B-8265-777DF92BB1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A86B7D4-6DE5-1D4D-B29A-013421549684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F34ABF1-727D-AD44-8E6C-D4B0C1FF793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684C768-44C8-474A-B918-C05FB30860A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D2575D50-7637-F746-B7BA-CDF67BCA1670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0E58D9AC-25BA-484B-9049-476223C536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5F272438-F324-624D-82BA-C388B5D816F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85535B13-FAEE-814F-B0BA-D56AC5CD4345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B0BF4003-18D0-0741-A3DF-5B1D1CF362CF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CB62733-74CB-0343-99EA-8A8B76F1589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651EE8D5-EB0D-1C4E-B9A1-4801607DD44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9F6259A8-9755-6C4F-8D15-C5B287B25D30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1F11FB1-5C94-594B-BB1B-12E5B5B39EB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62EB8DB-DCA5-754A-9034-ACF5F1E65C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045FEABE-A3C3-9641-8052-C0076245BB69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F28FD029-7D43-2040-8EFE-D08356E1248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1007CCD9-E7BA-BA40-A72A-603FCD05D6CE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5C71CC19-6556-3443-90E8-805794DF0EB7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1FDD3EEB-56CE-D946-9606-931C08225CB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0F13A2C-A3EE-D448-B130-FA7646BA3068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3">
            <a:extLst>
              <a:ext uri="{FF2B5EF4-FFF2-40B4-BE49-F238E27FC236}">
                <a16:creationId xmlns:a16="http://schemas.microsoft.com/office/drawing/2014/main" id="{BA1D139C-154B-3747-8CDC-E2F25C2FE1C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85">
            <a:extLst>
              <a:ext uri="{FF2B5EF4-FFF2-40B4-BE49-F238E27FC236}">
                <a16:creationId xmlns:a16="http://schemas.microsoft.com/office/drawing/2014/main" id="{45940F06-6581-B048-9CD3-9FE95EE6C6B2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88">
            <a:extLst>
              <a:ext uri="{FF2B5EF4-FFF2-40B4-BE49-F238E27FC236}">
                <a16:creationId xmlns:a16="http://schemas.microsoft.com/office/drawing/2014/main" id="{B49D3021-3A57-5942-AD7E-13E3F60E8E1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89">
            <a:extLst>
              <a:ext uri="{FF2B5EF4-FFF2-40B4-BE49-F238E27FC236}">
                <a16:creationId xmlns:a16="http://schemas.microsoft.com/office/drawing/2014/main" id="{A89FAABF-D164-3948-A3B2-A4FF54B9331A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2" name="TextBox 84">
            <a:extLst>
              <a:ext uri="{FF2B5EF4-FFF2-40B4-BE49-F238E27FC236}">
                <a16:creationId xmlns:a16="http://schemas.microsoft.com/office/drawing/2014/main" id="{E5EE24EF-3AA0-6443-A30D-B63C86783D4D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97F9F78C-F963-6A44-B001-B23465696105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57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36FC-D2D5-524C-91D4-45988F0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7D7B7-2AB8-8041-97F7-F4AE6864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53898DA-F0D7-474B-A295-F993F120DB45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921CE956-E2E3-6B41-BD5F-2D48DCA565A5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FD17D120-EB4F-6342-8BA2-A366E69A28BB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D319D7AA-884E-8A46-BC13-76CF9A9F268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6723B3FA-A88B-C443-B2C7-D9B1AA6AED1A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FE1ACEC2-6833-2F48-AE8D-6E662EE3F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5CB7F5F3-B733-1B43-9123-82FD7B3BA3B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283360C2-0BC4-B34A-A1E7-11719B8C4FCD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489E1A9A-CE20-1948-9DB3-33835A493C0C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1BC5FE2B-03B9-334B-9C2D-6B5FE22B7B1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7DD99D46-AF4F-ED49-942E-5C90135A58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D8919AF3-887C-1944-9357-CF895881DE60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D22483CA-5BF2-054A-B737-7DE59C26FD8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277CF7C3-A9F1-304D-B5FC-436510790A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F688484B-B3EC-BC46-87DD-B3145BEC0D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EA6D6B4D-2B15-4B45-B268-4CEA46DC64D9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7CB3264A-A371-8245-BBAD-4EEC0B194B02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70CACF23-63F0-FB42-9188-D1CD7A692A7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C8F3C15C-3396-2D4C-B284-AC5D7E4DB54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7A22F3A5-5452-7F48-B9DB-95AEE8A47B7B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6F84A33C-5F4B-EE46-B9C7-2137FCF6D33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4539EDFB-317C-0046-816A-8DBFA8756789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120A8294-B749-2F4C-87CD-359DAA862DA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E8088199-B839-7C4C-8658-567BC478A68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F82DCE87-5A06-C749-A3A9-4F227FD17C1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4517E231-2D9A-A745-BB9E-7FBAEAED7FB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48E7D04E-B15C-3D46-8D7A-688E18ECBC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28FADFCC-DAA5-EE43-BB6B-A3AA5DDD3D11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7A71424B-07F8-FA4E-8342-3A8E77148D8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613DD30C-43EB-8144-9A41-74BB7C10B1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7E4D4452-9554-7C41-BC92-D5572416103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DDBECA94-D015-344A-9DA8-4085E445E59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A92BD180-02A5-CC46-9C14-0C2E67F56B4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6E64E779-C619-8E41-B63A-8AB7091571D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687A42E-5948-C146-A91E-CCB9D6BBE65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136C0F52-E286-7248-AFB3-17F528DA388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D861F143-A8A9-6A45-9DBF-4B0E68BCD52F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CA7C232F-0821-1046-A9ED-1E94846433B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2BE9523C-FA94-A141-8B51-BF98A735968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6E92475F-3105-084E-8412-883888AF69A6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C0ECD87D-36E9-2E47-91BA-92C55D781C2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96D14FA-72D4-9744-8A6B-7D77F4A25C6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4E8AF4A5-FFC7-A148-8EDE-D24D50D4447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827682B1-C19A-984D-9F8A-2FE00E58053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A8E66F0F-745A-004D-9BC6-39159C2582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8304C087-437F-8845-8D9E-65DC8547763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5CB56005-A6E7-7B4A-A5BC-2904D219776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55EF3037-6B93-B848-8253-10A4A2116C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627AC2F1-4CF4-3645-A995-BBAC8888210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1B6D7CA5-5062-AC49-AA0D-56A8599D8364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53D97D68-C3BF-314D-8701-92F6C13D030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79F3FC28-28D0-E045-813B-26B86155F3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46BF9413-F1A7-BC46-A171-EDFD959988D1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94CDDBA5-8C16-054F-8B10-1E13EBA1E5F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DADF6586-886F-A945-9555-2A0D53A667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4E40D201-9C10-654E-9B08-3D1031996C7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46D66055-97E0-EE4B-AE17-2CE824438251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BFF337AD-6F06-7E40-94B5-CDB1BDB51C3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1270CE92-2A4E-B34D-8215-BFEB7DE7C8F0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E3EB862A-5E53-194D-800B-7CD25C38F381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C167F5CD-28FB-2941-90CE-F81DA998C22B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5" name="Curved Connector 78">
            <a:extLst>
              <a:ext uri="{FF2B5EF4-FFF2-40B4-BE49-F238E27FC236}">
                <a16:creationId xmlns:a16="http://schemas.microsoft.com/office/drawing/2014/main" id="{7E3EAE1C-C95E-E448-984F-7D44A9598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9">
            <a:extLst>
              <a:ext uri="{FF2B5EF4-FFF2-40B4-BE49-F238E27FC236}">
                <a16:creationId xmlns:a16="http://schemas.microsoft.com/office/drawing/2014/main" id="{DF34A184-0FD9-F04A-AAB5-E476B3AEB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80">
            <a:extLst>
              <a:ext uri="{FF2B5EF4-FFF2-40B4-BE49-F238E27FC236}">
                <a16:creationId xmlns:a16="http://schemas.microsoft.com/office/drawing/2014/main" id="{1935DDE2-E0D8-E545-AECE-599D528E9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81">
            <a:extLst>
              <a:ext uri="{FF2B5EF4-FFF2-40B4-BE49-F238E27FC236}">
                <a16:creationId xmlns:a16="http://schemas.microsoft.com/office/drawing/2014/main" id="{27F6DFF8-44AC-184B-928F-5338E6DEE1B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80" name="Straight Arrow Connector 83">
            <a:extLst>
              <a:ext uri="{FF2B5EF4-FFF2-40B4-BE49-F238E27FC236}">
                <a16:creationId xmlns:a16="http://schemas.microsoft.com/office/drawing/2014/main" id="{25F376B1-5256-CA4F-B744-ED2DE424E7C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5">
            <a:extLst>
              <a:ext uri="{FF2B5EF4-FFF2-40B4-BE49-F238E27FC236}">
                <a16:creationId xmlns:a16="http://schemas.microsoft.com/office/drawing/2014/main" id="{1D115320-1647-DF47-BF80-067AC33BEE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8">
            <a:extLst>
              <a:ext uri="{FF2B5EF4-FFF2-40B4-BE49-F238E27FC236}">
                <a16:creationId xmlns:a16="http://schemas.microsoft.com/office/drawing/2014/main" id="{632C24AB-5472-8945-A59A-DD45DCD54530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3" name="Rectangle 89">
            <a:extLst>
              <a:ext uri="{FF2B5EF4-FFF2-40B4-BE49-F238E27FC236}">
                <a16:creationId xmlns:a16="http://schemas.microsoft.com/office/drawing/2014/main" id="{8ADE2ED7-0536-E145-9308-5496641CD317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84" name="Picture 4" descr="卡通沙漏计时GIF图片-动态图片基地">
            <a:extLst>
              <a:ext uri="{FF2B5EF4-FFF2-40B4-BE49-F238E27FC236}">
                <a16:creationId xmlns:a16="http://schemas.microsoft.com/office/drawing/2014/main" id="{0C26174D-7FB6-E54F-A6EE-F7D9B71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5">
            <a:extLst>
              <a:ext uri="{FF2B5EF4-FFF2-40B4-BE49-F238E27FC236}">
                <a16:creationId xmlns:a16="http://schemas.microsoft.com/office/drawing/2014/main" id="{34051682-40B7-3B41-8D49-83A4B8FB7C1A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10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89999-8A7E-EA47-A9AA-E5A517C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D25DF-6691-3941-B309-FCA8C159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ABE6FC5-BA12-EF48-B736-610499333737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34870600-BA8D-D34B-A647-A2140312F0E8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76E17AF0-23FB-D249-8F2F-7932F9F6D4D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D9B523D4-DE5F-4644-B5F6-AB75B9D147C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80D41319-2C96-D442-9FCA-5C80783ADAEF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BBD4E0DC-A9FC-4C4C-98C6-72BB4DF86C1D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82B35E62-3147-3F48-AE8A-B624B2A6AF9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2D1A5D7A-92B2-2D4A-9ED7-B005D183F45A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1366DC84-F11C-4546-BE9C-C15822C5E354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AEA1838E-593D-A742-8839-275B1E9BD1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3779DDA9-4F6B-AC4E-BBFC-7FA0BF7CECD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22B4426-63FF-2B40-BA0B-3C7B7B1D4CD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10C63F93-DBA6-F746-834B-DC7C1A1F33F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309735A0-F0C3-694A-A3F1-058834BE0FF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10C5D012-2C5C-9A48-AD2A-761BB0DC55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80E523E-9DA2-2444-9E50-63914EBBE35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B8B5659B-5F93-1743-8BB5-C0B651C8B84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ECA0CFA5-D143-AE41-8881-FA651FDB55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EBEA6930-7060-F440-9871-AD338BCE4F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0AD07D87-E78A-8E45-88EB-C4D295ED23C6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A77DA4B5-7557-6243-8CA4-2E00DAA10E2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6163B81-21DD-2B42-ACD3-4C8E44CA101C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8035FD59-19E0-6443-9760-5E4BB948F8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EC2E5F3D-BB8A-5849-AE84-C3F7BF0632F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C0D96B34-D80E-B64A-9304-B03A2B0BF254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A90516CA-DB3B-A846-9450-6B564CEDEB8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ED663E40-9473-304D-82B1-DEB74DBF252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605C994B-7748-184D-8FBB-C8578ECA653A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D171D889-35F8-6F47-8C04-90FAA1867F3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14B2EE7C-5AB3-704F-B11D-1E4E714322F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8605519-33A7-EA4A-B109-3F424AD24C1A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29B03920-2211-8644-BA66-57E76B01F24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EF11380D-5EC1-3C46-8398-4336DB3CBF17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C80D8085-CBA9-9A4A-9C7C-3EDD78EC4D4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6FC63993-4250-0C40-8DAC-1B8AA07B9AF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316D68F3-2631-4F4B-B429-EC74999BADC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8FDA5C55-CEC5-DB4A-B8C4-21148117323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A2A58DA8-4442-B54D-BA55-4F6D6D72493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6532E6F-22C4-344B-9287-CE94EAAB0F7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A30BD496-7168-0146-BE9A-64C24661199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3CD626EA-D259-A642-B920-6C5E1F15EF3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53D78B5A-436C-1244-BE73-89F4CDA721D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B7C977E9-BA97-9844-9789-C58E64D9ABB0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B0A8A73-6A60-B744-9B3F-9372B5C8721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7BBCE520-0B6C-5348-99B5-E159D904F55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4A02DFB2-48E9-E04F-91D4-04D9B1A05514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83FDEB5A-E695-5D4C-A3A2-37F7DFA387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075F9F11-A507-AC4F-B9B8-4F27CBFD538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C1DE733-1619-1B48-8091-E5F726AFC61F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926EDF35-E39D-E344-B90A-EA27799C6727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5B9AB9F0-92AF-594E-A9B5-A9B40E0BEE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EB2ECB7F-9454-7F48-94A3-457EC638E8E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F74CC589-326C-E942-A3C6-3F050A4A5F6F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024E5D66-B767-6049-AE27-DD7D656D19B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18DB3CD-653F-0C40-8138-225E62B9162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87A3CD63-0CF9-BA45-81DF-8BC6DB3D5A8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14FDE4F0-E14B-DE44-8AC7-3580BDE865AF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445EE6D7-3BAE-4447-A870-A7EBAA65D214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BCBC4D63-B084-274E-BBD0-03CE04778613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0DE61334-E206-FC4A-A46D-797B7C42355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B20F8B6A-7584-EC4B-BCAC-C29E0EE7AAAE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0FD25897-F45B-E045-9DE4-CA6F31E15A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FEDE94F6-3790-4445-88F9-3320A54FFB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73A3C52A-99EA-5C43-965B-A9A6388892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BBD9D2C5-0ABE-C949-8B50-2E0F1E30546B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3D4470ED-0007-B34A-BD52-A43B648972F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AB575B90-CCD1-074A-984F-F71E4552B69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A0018F8B-3AD2-2B47-BB17-E5021F910162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D78339B4-30D3-084B-897C-40C0B872296D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76" name="Picture 4" descr="卡通沙漏计时GIF图片-动态图片基地">
            <a:extLst>
              <a:ext uri="{FF2B5EF4-FFF2-40B4-BE49-F238E27FC236}">
                <a16:creationId xmlns:a16="http://schemas.microsoft.com/office/drawing/2014/main" id="{4305F80E-BB06-A74D-ABA4-1BA738D74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15">
            <a:extLst>
              <a:ext uri="{FF2B5EF4-FFF2-40B4-BE49-F238E27FC236}">
                <a16:creationId xmlns:a16="http://schemas.microsoft.com/office/drawing/2014/main" id="{833B1316-1CB6-9048-9DCD-61869246639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01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E4CC9-6B7B-EB4C-9180-506CD7FE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38A8A-99A8-954D-96D2-978EB823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5435A52F-9E3B-AE46-9720-6EE13A69C2E0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78B6B2C4-A8AC-3E41-95D7-ED9289E77C3C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60DC1E6-9CF3-E944-85C0-982ADBA85849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05B9FF79-246F-F247-B530-0710F96DF9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BFD579BB-0DAB-7C48-BEE9-A300D83ABCF9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84A20A83-A0F9-5548-9270-768A019DF992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BF17F321-CBE6-D247-B3A2-8B3B4262A235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2458C8BF-6BF2-EB42-9B6C-3B144FAC155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8D2A2122-2E6A-0849-A4D0-B2959F2355C5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B9B619C6-10B0-7B40-AE83-C30733DCEC7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1DFB67F4-8954-824B-80C0-7D220BEB878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0F958FFA-CDA6-9541-A20D-DFCCD1EB310A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6E3C2148-B7A5-7D44-80D3-C8143C71C5D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DABAF763-B33D-6C45-88C7-C5514DB7BF9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65C2AEF5-12C1-204C-8FB7-1A4C71E6E2BE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3CAA5BE-BAF6-6544-9DB6-B136E7346421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1175D696-5885-0541-B558-0E3D99AEDAA3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4129C43A-A688-DB40-8AA8-9A3628BB0D1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29FCECB-46DF-7D49-BB60-B03614CDA22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A821A2D3-11EF-604E-919B-1EC07D935212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5C3B6A1-A4C0-A543-8CC3-0CC00E09A09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EF5C9768-4C48-2540-A2B3-EA1364A5E6FD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4A5C74C5-9FCC-DE44-8916-AB4B8F70E06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C5E89515-9496-8346-B052-338B120992E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58842E2D-4813-D94F-9C0B-7A9E8BC7A74D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E429F20B-7CE2-C140-B656-0F4E4A11526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A50BFBE7-F1AC-9843-BA88-41D5B6587B0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F114B9F3-24F2-7745-9360-DDE219BCD31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23810D73-D1FF-064E-A8B1-5AF3DF272C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3F902C5B-7896-E44D-97B4-F7C4D49159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5FD9436D-A511-5D4A-A63A-B9EE9B26B92D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D233847D-4EC6-6845-9273-1A03B7A0094D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4A80666B-9E63-C24F-9B77-0538ECA4C90B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E62FAC4-AEB1-5E42-B7A3-C0F6F9E3EAB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D7779B11-96E5-484E-A084-D4848736536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B0A7D9CB-C97D-1648-866F-5C69F9E9739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01735C52-45D5-D84C-A7C5-CB2447110BA6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402D1F4E-BDD7-D346-83A1-CB9193650EC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0CC04CF3-8885-7641-BC29-ED7D2AA5FF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897A8E4C-2DB1-EC4D-89C7-1B6CFDF1E86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A327D368-145D-A043-9C47-F509C45379A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5357270C-0F2A-144D-8D5A-D492300B4A0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6B60C3B9-8AD1-A241-A19E-13CC541167E1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7FC36F3F-80B8-044D-A481-A6DCF5BB6B5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0B6DBCD-7C0F-764C-AB81-E8DEEF935BB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EA986866-C71E-7145-9060-ABB879438FCF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AB8A870B-3837-F543-BAF0-74505525EE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F3A8C603-9B6D-F34D-8952-143DBBD0960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CDCFD3AB-90BE-1F43-9FAE-9FF93685AF5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429659D4-E142-5348-8EE9-7899EC2061C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F640C302-7184-1E40-8C39-D01FDAF58E9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2E2101A3-5E04-F644-9970-56529E7C9C0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D0E60DD5-644E-3C4B-9FC8-87A4CB50D19E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0EF2615-4507-EB47-A60D-355B6713DE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12107008-369F-1643-A6E3-A942EFCFD51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8867B931-F448-4540-BBBE-BACA2F086C0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DD332AA7-78A6-D041-AB41-E6D6DCC8C5A0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768460EA-0E8D-8D45-B4AA-723AD5F2712A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4E52A046-123C-3C4E-B834-94DE0F20A996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D4056C22-6E8C-514D-A493-2E417398A7C0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147379F2-3508-CE44-ACA7-41E6C11818A3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BC25702F-1D3B-6441-A625-78815B1900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B96FC17D-4AFE-F840-ACD0-5357462A0D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07D0E802-074C-C747-A775-84217011C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F2895C66-CF5F-8040-9906-B9A8400C2B9F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AE8C19D5-6B61-3146-AD00-C84FB492929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D4CB8024-23A1-7046-A9BF-2C64B81CC978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EEBFE9D4-A519-1844-A689-CF619CAE4C41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F0B6AA4E-61D0-4B48-A07D-425497C87D07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5811961F-938B-EB40-8B15-680CFD2C25CF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pic>
        <p:nvPicPr>
          <p:cNvPr id="77" name="Picture 4" descr="卡通沙漏计时GIF图片-动态图片基地">
            <a:extLst>
              <a:ext uri="{FF2B5EF4-FFF2-40B4-BE49-F238E27FC236}">
                <a16:creationId xmlns:a16="http://schemas.microsoft.com/office/drawing/2014/main" id="{9777B43F-3E69-6341-A863-5FCA4F7A7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15">
            <a:extLst>
              <a:ext uri="{FF2B5EF4-FFF2-40B4-BE49-F238E27FC236}">
                <a16:creationId xmlns:a16="http://schemas.microsoft.com/office/drawing/2014/main" id="{B9846A89-0281-7F4E-86C7-30886DD37D43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86A5-3AC3-9A42-A938-B643B891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8A363-700C-2C4C-BD10-441741FF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91E63793-9340-094C-9F8B-74A658298F00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243415CA-8BCE-B24F-88F0-958144232DD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1FDEE712-A124-9043-935C-857F6549DB9E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B6E7FEF6-C896-2D43-9C1C-84DCA894629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BF019F97-058A-E949-86BF-741EA56292AB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B7B5E975-671E-9A4D-969C-A70DA3E23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1A4B67EE-7DEC-834B-B849-35A96518161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31449F0D-F395-2B40-9D06-554D682A2A08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3C5ACA23-CC10-7340-B8A9-B8120D930E41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B86E5B23-7942-EB43-90E2-C51129BC7A0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B6050C4A-5FEE-3B4C-97AD-AC7ED0359CF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4FB96D8E-510D-D148-886A-FDD65B6CA906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93111DC6-85CB-2D48-9A0D-31905404716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98851CF5-5E96-434C-8254-15B63793E36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F6104DDC-3715-0744-B95B-77E83D844887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CD6299C0-41B3-0E4A-967B-2264F1DC44E3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B82228AC-FFD6-FF46-B621-3CA727853075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39FAC271-8BF7-034E-95B9-E8892B287E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53CC7088-54E4-DF4A-BB3C-857AF1CECC0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58BA2EC7-8288-FF42-A354-1F4639E4B360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11833788-0862-3340-97BD-761C8BB17C9F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1C600FF-5B35-E741-B3FF-AAC5C66C9F3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7C052AEB-A42B-944E-844D-48EBA0EDC28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74AA40F4-6206-2843-99A3-982F7A61536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366E27CC-B66B-AA48-BC26-AE8483611DF3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857268BA-793F-9644-9B0D-6FE89B1E29A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E1CD8514-A87B-D741-851C-D9A84703898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934BF756-7F99-DF4C-9651-347211FD23A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BA8080B2-882B-6A43-930E-AD915BE87ED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099B4128-54A3-F241-9FF4-F7B45024940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F0D4ECAE-A043-FA4D-85B2-6990BC29F67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F1ECFA88-D175-BE4F-AEF6-2936F7624E45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64BF0F-E62D-A543-B239-BDDC01EA73E1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9CCCB729-D392-4343-8F47-F79969F10F3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0E37687B-A9AA-B94D-8B3F-0C3038A908C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CF27F391-F43B-AB46-AFB7-05DF782B5DF0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2A0E652A-BA62-154F-AAB8-F71E5E2467AB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892E7FE9-3A73-AB44-9DC3-13C90E515C1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282AA953-CFED-5445-8506-25251210A9A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F7DAE409-BA9B-1744-B046-B68276904E93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AC9F0ED6-6378-D749-900D-9AF68A947B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D65BA34C-22A2-D446-993B-A3D2AD1174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445AFAE9-5ABF-8B41-A955-89DC1F75F43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5F345F2E-0337-9540-81F0-155C1E9620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B8C828EE-34DA-4440-B403-29557E3DB30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49E9AB14-22C3-A746-B8EA-1733FABD1B0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ACB5959C-3620-D049-910C-FAE6971E222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60714F09-F1D8-5C44-B1EB-E28AECC9B14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C62117BF-2E7B-B24C-82D6-8DE97CBF966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1C5F4635-369C-0945-B110-6CE6FFCED84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92C231B-0083-B643-A2C5-72AF9CF0A57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25E3CDF7-8BF4-5640-AEE7-DACB26CFF4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B3130107-5475-7F47-9ABA-16AC74B4B6E8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D796FBCB-F7AD-2B41-A03E-D086583EA42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8873057A-AAB5-BF41-919F-1FFA54969E9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D8914475-4B8A-7749-B011-A7C5AAE7810F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2790D239-1570-9F4C-BF87-3143E660E07B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9779E17B-6454-0D4B-876F-E854E8F70CA1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9D52BCE-CA4E-6146-8C4D-DF6CAED8B90F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4B290B4A-F0AC-D447-9FD9-3B8524878548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A735272-D0C2-924F-AC8E-EC54E02267D9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499583E3-016F-764A-A2BC-04EA965722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83011E88-DD87-C540-93C4-3A1AD91DA6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B5B121DB-A8F0-4C48-9A02-F690F9638B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0C53FD29-7D1B-8242-B75A-B2CFB9F182C5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36D4C268-37BB-464B-801B-BA6AEB3E7C2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7E7EA21C-2647-BB48-9E5A-1E283C6448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37C41F6A-233D-DE45-B941-E5C78554E375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78A09554-A875-FA43-8948-8C94D5457204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76" name="Picture 4" descr="卡通沙漏计时GIF图片-动态图片基地">
            <a:extLst>
              <a:ext uri="{FF2B5EF4-FFF2-40B4-BE49-F238E27FC236}">
                <a16:creationId xmlns:a16="http://schemas.microsoft.com/office/drawing/2014/main" id="{6F4CD4EB-22CD-5345-AB5B-BCF80C47F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87">
            <a:extLst>
              <a:ext uri="{FF2B5EF4-FFF2-40B4-BE49-F238E27FC236}">
                <a16:creationId xmlns:a16="http://schemas.microsoft.com/office/drawing/2014/main" id="{929C9CF6-50A3-B941-8BB4-50A1B2D970FA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8" name="TextBox 15">
            <a:extLst>
              <a:ext uri="{FF2B5EF4-FFF2-40B4-BE49-F238E27FC236}">
                <a16:creationId xmlns:a16="http://schemas.microsoft.com/office/drawing/2014/main" id="{687E03B4-A04B-6549-87E8-07C56ADCD597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39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BFC8-D9DF-E344-ACB9-6A68647E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E4122-0C6B-3747-A764-12FC61C0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149C836B-4926-F84D-983E-4B9FE41E8548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81" name="Straight Connector 18">
            <a:extLst>
              <a:ext uri="{FF2B5EF4-FFF2-40B4-BE49-F238E27FC236}">
                <a16:creationId xmlns:a16="http://schemas.microsoft.com/office/drawing/2014/main" id="{CD4099C2-5AA2-5C46-B69C-D44CCA1274ED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19">
            <a:extLst>
              <a:ext uri="{FF2B5EF4-FFF2-40B4-BE49-F238E27FC236}">
                <a16:creationId xmlns:a16="http://schemas.microsoft.com/office/drawing/2014/main" id="{FAE57423-EC93-D648-9DB9-2085A05C6CD9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35E7B5BB-18BF-7644-A25A-501AED520759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21">
            <a:extLst>
              <a:ext uri="{FF2B5EF4-FFF2-40B4-BE49-F238E27FC236}">
                <a16:creationId xmlns:a16="http://schemas.microsoft.com/office/drawing/2014/main" id="{DCF6537B-E8C7-1C4C-BAC1-928233EEC6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6ACC1FFE-0967-BF47-B4DD-4735A6B3F1D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86" name="Group 23">
            <a:extLst>
              <a:ext uri="{FF2B5EF4-FFF2-40B4-BE49-F238E27FC236}">
                <a16:creationId xmlns:a16="http://schemas.microsoft.com/office/drawing/2014/main" id="{3FD6E304-0152-6C43-9F97-B91E7D590E3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87" name="Group 24">
              <a:extLst>
                <a:ext uri="{FF2B5EF4-FFF2-40B4-BE49-F238E27FC236}">
                  <a16:creationId xmlns:a16="http://schemas.microsoft.com/office/drawing/2014/main" id="{708D91EA-5719-E545-88CE-8D26C776CDB7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125" name="Group 62">
                <a:extLst>
                  <a:ext uri="{FF2B5EF4-FFF2-40B4-BE49-F238E27FC236}">
                    <a16:creationId xmlns:a16="http://schemas.microsoft.com/office/drawing/2014/main" id="{B6303019-5EDB-C84C-A4A9-C014B3D38D2B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134" name="Rectangle 71">
                  <a:extLst>
                    <a:ext uri="{FF2B5EF4-FFF2-40B4-BE49-F238E27FC236}">
                      <a16:creationId xmlns:a16="http://schemas.microsoft.com/office/drawing/2014/main" id="{71B807C3-D3A3-3C48-969E-1F1B16E1A9C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5" name="Rectangle 72">
                  <a:extLst>
                    <a:ext uri="{FF2B5EF4-FFF2-40B4-BE49-F238E27FC236}">
                      <a16:creationId xmlns:a16="http://schemas.microsoft.com/office/drawing/2014/main" id="{6DD061A6-1275-5F49-ACC6-E13F6B02D3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26" name="Group 63">
                <a:extLst>
                  <a:ext uri="{FF2B5EF4-FFF2-40B4-BE49-F238E27FC236}">
                    <a16:creationId xmlns:a16="http://schemas.microsoft.com/office/drawing/2014/main" id="{2C3EE052-D9A9-524E-83F7-EC67E92D42BA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132" name="Rectangle 69">
                  <a:extLst>
                    <a:ext uri="{FF2B5EF4-FFF2-40B4-BE49-F238E27FC236}">
                      <a16:creationId xmlns:a16="http://schemas.microsoft.com/office/drawing/2014/main" id="{2145B9FD-1B79-DA42-B7F1-97CDCC97847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3" name="Rectangle 70">
                  <a:extLst>
                    <a:ext uri="{FF2B5EF4-FFF2-40B4-BE49-F238E27FC236}">
                      <a16:creationId xmlns:a16="http://schemas.microsoft.com/office/drawing/2014/main" id="{EAF219DE-763B-3B4B-8E9D-77474BB086E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127" name="TextBox 64">
                <a:extLst>
                  <a:ext uri="{FF2B5EF4-FFF2-40B4-BE49-F238E27FC236}">
                    <a16:creationId xmlns:a16="http://schemas.microsoft.com/office/drawing/2014/main" id="{9B973AEC-74C2-AA40-9A78-443F45D2BF88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128" name="TextBox 65">
                <a:extLst>
                  <a:ext uri="{FF2B5EF4-FFF2-40B4-BE49-F238E27FC236}">
                    <a16:creationId xmlns:a16="http://schemas.microsoft.com/office/drawing/2014/main" id="{B7718A0E-3D92-934B-80D7-B202996E1617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129" name="Group 66">
                <a:extLst>
                  <a:ext uri="{FF2B5EF4-FFF2-40B4-BE49-F238E27FC236}">
                    <a16:creationId xmlns:a16="http://schemas.microsoft.com/office/drawing/2014/main" id="{D715DF3D-2B2F-3449-98D3-9D7DF3B6DA16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130" name="Rectangle 67">
                  <a:extLst>
                    <a:ext uri="{FF2B5EF4-FFF2-40B4-BE49-F238E27FC236}">
                      <a16:creationId xmlns:a16="http://schemas.microsoft.com/office/drawing/2014/main" id="{771C3A68-47B2-7844-B45F-ADF950BD4B7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1" name="Rectangle 68">
                  <a:extLst>
                    <a:ext uri="{FF2B5EF4-FFF2-40B4-BE49-F238E27FC236}">
                      <a16:creationId xmlns:a16="http://schemas.microsoft.com/office/drawing/2014/main" id="{E3F737BB-E399-8543-AE13-DEFA05B293D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88" name="TextBox 25">
              <a:extLst>
                <a:ext uri="{FF2B5EF4-FFF2-40B4-BE49-F238E27FC236}">
                  <a16:creationId xmlns:a16="http://schemas.microsoft.com/office/drawing/2014/main" id="{FC1D2913-D9DC-7945-8776-368116111297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89" name="Group 26">
              <a:extLst>
                <a:ext uri="{FF2B5EF4-FFF2-40B4-BE49-F238E27FC236}">
                  <a16:creationId xmlns:a16="http://schemas.microsoft.com/office/drawing/2014/main" id="{76761929-95EA-9E4E-B564-CC5ED9139DD4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111" name="Group 48">
                <a:extLst>
                  <a:ext uri="{FF2B5EF4-FFF2-40B4-BE49-F238E27FC236}">
                    <a16:creationId xmlns:a16="http://schemas.microsoft.com/office/drawing/2014/main" id="{FB4E3A5B-4B1E-654F-A7C0-283399DDD3C6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23" name="Rectangle 60">
                  <a:extLst>
                    <a:ext uri="{FF2B5EF4-FFF2-40B4-BE49-F238E27FC236}">
                      <a16:creationId xmlns:a16="http://schemas.microsoft.com/office/drawing/2014/main" id="{495A86D4-A43D-E649-8007-202DBA4CA4B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4" name="Rectangle 61">
                  <a:extLst>
                    <a:ext uri="{FF2B5EF4-FFF2-40B4-BE49-F238E27FC236}">
                      <a16:creationId xmlns:a16="http://schemas.microsoft.com/office/drawing/2014/main" id="{C539BB35-D876-A947-BB97-15FDF4583C4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12" name="Group 49">
                <a:extLst>
                  <a:ext uri="{FF2B5EF4-FFF2-40B4-BE49-F238E27FC236}">
                    <a16:creationId xmlns:a16="http://schemas.microsoft.com/office/drawing/2014/main" id="{E84517BF-EF7E-044D-B4E6-C96EE851E24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21" name="Rectangle 58">
                  <a:extLst>
                    <a:ext uri="{FF2B5EF4-FFF2-40B4-BE49-F238E27FC236}">
                      <a16:creationId xmlns:a16="http://schemas.microsoft.com/office/drawing/2014/main" id="{93DBB97E-137C-0045-814D-32D4FD21F02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2" name="Rectangle 59">
                  <a:extLst>
                    <a:ext uri="{FF2B5EF4-FFF2-40B4-BE49-F238E27FC236}">
                      <a16:creationId xmlns:a16="http://schemas.microsoft.com/office/drawing/2014/main" id="{428B75CC-F027-F245-AF99-09EDDD67407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13" name="Group 50">
                <a:extLst>
                  <a:ext uri="{FF2B5EF4-FFF2-40B4-BE49-F238E27FC236}">
                    <a16:creationId xmlns:a16="http://schemas.microsoft.com/office/drawing/2014/main" id="{3BF9FB9D-A428-0542-BA64-F8A97EA8F4C6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119" name="Rectangle 56">
                  <a:extLst>
                    <a:ext uri="{FF2B5EF4-FFF2-40B4-BE49-F238E27FC236}">
                      <a16:creationId xmlns:a16="http://schemas.microsoft.com/office/drawing/2014/main" id="{CD943D7C-6079-4C42-B7C2-328EEE733B8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0" name="Rectangle 57">
                  <a:extLst>
                    <a:ext uri="{FF2B5EF4-FFF2-40B4-BE49-F238E27FC236}">
                      <a16:creationId xmlns:a16="http://schemas.microsoft.com/office/drawing/2014/main" id="{5686AD02-8573-4D46-A718-FF6A9829CF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114" name="TextBox 51">
                <a:extLst>
                  <a:ext uri="{FF2B5EF4-FFF2-40B4-BE49-F238E27FC236}">
                    <a16:creationId xmlns:a16="http://schemas.microsoft.com/office/drawing/2014/main" id="{D8F6C433-1D23-4A40-ADF9-5CF07E7B3B5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115" name="TextBox 52">
                <a:extLst>
                  <a:ext uri="{FF2B5EF4-FFF2-40B4-BE49-F238E27FC236}">
                    <a16:creationId xmlns:a16="http://schemas.microsoft.com/office/drawing/2014/main" id="{C7A36FCD-4DC0-1449-8805-604175196C10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116" name="Group 53">
                <a:extLst>
                  <a:ext uri="{FF2B5EF4-FFF2-40B4-BE49-F238E27FC236}">
                    <a16:creationId xmlns:a16="http://schemas.microsoft.com/office/drawing/2014/main" id="{79BDBC0F-1FBD-7746-B0FA-273AE5D2AA68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17" name="Rectangle 54">
                  <a:extLst>
                    <a:ext uri="{FF2B5EF4-FFF2-40B4-BE49-F238E27FC236}">
                      <a16:creationId xmlns:a16="http://schemas.microsoft.com/office/drawing/2014/main" id="{EE05CD29-8573-F447-82F3-A852E8A7D9A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8" name="Rectangle 55">
                  <a:extLst>
                    <a:ext uri="{FF2B5EF4-FFF2-40B4-BE49-F238E27FC236}">
                      <a16:creationId xmlns:a16="http://schemas.microsoft.com/office/drawing/2014/main" id="{0A874B8B-41E8-DB43-8999-792F78AA8A3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90" name="Group 27">
              <a:extLst>
                <a:ext uri="{FF2B5EF4-FFF2-40B4-BE49-F238E27FC236}">
                  <a16:creationId xmlns:a16="http://schemas.microsoft.com/office/drawing/2014/main" id="{993B4005-F6ED-5344-98E0-C90050D84D4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91" name="Group 28">
                <a:extLst>
                  <a:ext uri="{FF2B5EF4-FFF2-40B4-BE49-F238E27FC236}">
                    <a16:creationId xmlns:a16="http://schemas.microsoft.com/office/drawing/2014/main" id="{50B32F81-14A3-B74E-BB15-C6D8FC027FE2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109" name="Rectangle 46">
                  <a:extLst>
                    <a:ext uri="{FF2B5EF4-FFF2-40B4-BE49-F238E27FC236}">
                      <a16:creationId xmlns:a16="http://schemas.microsoft.com/office/drawing/2014/main" id="{9A2C1705-D0AC-2945-9A1D-50748BCBCEE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0" name="Rectangle 47">
                  <a:extLst>
                    <a:ext uri="{FF2B5EF4-FFF2-40B4-BE49-F238E27FC236}">
                      <a16:creationId xmlns:a16="http://schemas.microsoft.com/office/drawing/2014/main" id="{64FC22F6-6644-D04F-BF68-B774AF11F26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2" name="Group 29">
                <a:extLst>
                  <a:ext uri="{FF2B5EF4-FFF2-40B4-BE49-F238E27FC236}">
                    <a16:creationId xmlns:a16="http://schemas.microsoft.com/office/drawing/2014/main" id="{F5099686-00C8-8344-81E2-C910A5330505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107" name="Rectangle 44">
                  <a:extLst>
                    <a:ext uri="{FF2B5EF4-FFF2-40B4-BE49-F238E27FC236}">
                      <a16:creationId xmlns:a16="http://schemas.microsoft.com/office/drawing/2014/main" id="{A628C143-0473-594F-A66E-DA48E87947B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8" name="Rectangle 45">
                  <a:extLst>
                    <a:ext uri="{FF2B5EF4-FFF2-40B4-BE49-F238E27FC236}">
                      <a16:creationId xmlns:a16="http://schemas.microsoft.com/office/drawing/2014/main" id="{28A1B2DD-7052-184A-A6BE-91A24D5AAC7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3" name="Group 30">
                <a:extLst>
                  <a:ext uri="{FF2B5EF4-FFF2-40B4-BE49-F238E27FC236}">
                    <a16:creationId xmlns:a16="http://schemas.microsoft.com/office/drawing/2014/main" id="{E0B0B9A6-D658-374F-9254-82A48143106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105" name="Rectangle 42">
                  <a:extLst>
                    <a:ext uri="{FF2B5EF4-FFF2-40B4-BE49-F238E27FC236}">
                      <a16:creationId xmlns:a16="http://schemas.microsoft.com/office/drawing/2014/main" id="{3FF64171-F6F3-534D-9FF3-7BEDC040B18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6" name="Rectangle 43">
                  <a:extLst>
                    <a:ext uri="{FF2B5EF4-FFF2-40B4-BE49-F238E27FC236}">
                      <a16:creationId xmlns:a16="http://schemas.microsoft.com/office/drawing/2014/main" id="{BD68CD30-A356-294E-B9E0-E9C36AA7A70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4" name="Group 31">
                <a:extLst>
                  <a:ext uri="{FF2B5EF4-FFF2-40B4-BE49-F238E27FC236}">
                    <a16:creationId xmlns:a16="http://schemas.microsoft.com/office/drawing/2014/main" id="{C05DA902-92DC-524D-A793-9CF1E9C7D6DE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103" name="Rectangle 40">
                  <a:extLst>
                    <a:ext uri="{FF2B5EF4-FFF2-40B4-BE49-F238E27FC236}">
                      <a16:creationId xmlns:a16="http://schemas.microsoft.com/office/drawing/2014/main" id="{1ED99E2C-4BB7-6C46-AA4F-2FC09EEB5FF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4" name="Rectangle 41">
                  <a:extLst>
                    <a:ext uri="{FF2B5EF4-FFF2-40B4-BE49-F238E27FC236}">
                      <a16:creationId xmlns:a16="http://schemas.microsoft.com/office/drawing/2014/main" id="{04A7CD2C-5711-7743-BC49-A68D83AAD95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95" name="TextBox 32">
                <a:extLst>
                  <a:ext uri="{FF2B5EF4-FFF2-40B4-BE49-F238E27FC236}">
                    <a16:creationId xmlns:a16="http://schemas.microsoft.com/office/drawing/2014/main" id="{B81E0AFA-936E-C246-85D0-BC0A5BB82D13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96" name="Group 33">
                <a:extLst>
                  <a:ext uri="{FF2B5EF4-FFF2-40B4-BE49-F238E27FC236}">
                    <a16:creationId xmlns:a16="http://schemas.microsoft.com/office/drawing/2014/main" id="{C7458F00-401A-054C-B331-C43A826CD9C5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101" name="Rectangle 38">
                  <a:extLst>
                    <a:ext uri="{FF2B5EF4-FFF2-40B4-BE49-F238E27FC236}">
                      <a16:creationId xmlns:a16="http://schemas.microsoft.com/office/drawing/2014/main" id="{3376ACF1-2FFD-B749-8210-07C2739EFFD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2" name="Rectangle 39">
                  <a:extLst>
                    <a:ext uri="{FF2B5EF4-FFF2-40B4-BE49-F238E27FC236}">
                      <a16:creationId xmlns:a16="http://schemas.microsoft.com/office/drawing/2014/main" id="{62032C2C-FF59-CA42-B335-41668C51E17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7" name="Group 34">
                <a:extLst>
                  <a:ext uri="{FF2B5EF4-FFF2-40B4-BE49-F238E27FC236}">
                    <a16:creationId xmlns:a16="http://schemas.microsoft.com/office/drawing/2014/main" id="{CB0C00A5-25C5-1B4E-83A4-1CED9C28269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99" name="Rectangle 36">
                  <a:extLst>
                    <a:ext uri="{FF2B5EF4-FFF2-40B4-BE49-F238E27FC236}">
                      <a16:creationId xmlns:a16="http://schemas.microsoft.com/office/drawing/2014/main" id="{0885A281-3B09-5A42-8AEC-7C88ED87B94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0" name="Rectangle 37">
                  <a:extLst>
                    <a:ext uri="{FF2B5EF4-FFF2-40B4-BE49-F238E27FC236}">
                      <a16:creationId xmlns:a16="http://schemas.microsoft.com/office/drawing/2014/main" id="{0ED5D164-57BF-0948-9258-64025EB48FE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98" name="TextBox 35">
                <a:extLst>
                  <a:ext uri="{FF2B5EF4-FFF2-40B4-BE49-F238E27FC236}">
                    <a16:creationId xmlns:a16="http://schemas.microsoft.com/office/drawing/2014/main" id="{366E038A-885B-5B49-A2B6-C24D67BAAA6F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36" name="Group 73">
            <a:extLst>
              <a:ext uri="{FF2B5EF4-FFF2-40B4-BE49-F238E27FC236}">
                <a16:creationId xmlns:a16="http://schemas.microsoft.com/office/drawing/2014/main" id="{22772764-C2A5-2F44-989B-F9AECE1F2216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137" name="Group 74">
              <a:extLst>
                <a:ext uri="{FF2B5EF4-FFF2-40B4-BE49-F238E27FC236}">
                  <a16:creationId xmlns:a16="http://schemas.microsoft.com/office/drawing/2014/main" id="{40DAD87E-830F-1B4A-8D81-4C46BFAD558A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139" name="Rectangle 76">
                <a:extLst>
                  <a:ext uri="{FF2B5EF4-FFF2-40B4-BE49-F238E27FC236}">
                    <a16:creationId xmlns:a16="http://schemas.microsoft.com/office/drawing/2014/main" id="{12C91549-F9C5-7343-95DE-0D601F43527C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140" name="Rectangle 77">
                <a:extLst>
                  <a:ext uri="{FF2B5EF4-FFF2-40B4-BE49-F238E27FC236}">
                    <a16:creationId xmlns:a16="http://schemas.microsoft.com/office/drawing/2014/main" id="{39F2C514-9069-DC42-B271-7AACAC413062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138" name="TextBox 75">
              <a:extLst>
                <a:ext uri="{FF2B5EF4-FFF2-40B4-BE49-F238E27FC236}">
                  <a16:creationId xmlns:a16="http://schemas.microsoft.com/office/drawing/2014/main" id="{C45E91D2-429D-0344-83E3-6CAE6A7A9BAD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141" name="Curved Connector 78">
            <a:extLst>
              <a:ext uri="{FF2B5EF4-FFF2-40B4-BE49-F238E27FC236}">
                <a16:creationId xmlns:a16="http://schemas.microsoft.com/office/drawing/2014/main" id="{0F04514A-DD1E-1B47-BB47-F3525B695E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79">
            <a:extLst>
              <a:ext uri="{FF2B5EF4-FFF2-40B4-BE49-F238E27FC236}">
                <a16:creationId xmlns:a16="http://schemas.microsoft.com/office/drawing/2014/main" id="{FBB0BCFA-F516-4D47-BC84-F92CBFFE4E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80">
            <a:extLst>
              <a:ext uri="{FF2B5EF4-FFF2-40B4-BE49-F238E27FC236}">
                <a16:creationId xmlns:a16="http://schemas.microsoft.com/office/drawing/2014/main" id="{C34D18ED-AECC-6E49-ACA0-8B3B35F2AC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81">
            <a:extLst>
              <a:ext uri="{FF2B5EF4-FFF2-40B4-BE49-F238E27FC236}">
                <a16:creationId xmlns:a16="http://schemas.microsoft.com/office/drawing/2014/main" id="{B37106DF-E1C5-E94A-A6E6-7D4C8ED1C17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145" name="Straight Arrow Connector 83">
            <a:extLst>
              <a:ext uri="{FF2B5EF4-FFF2-40B4-BE49-F238E27FC236}">
                <a16:creationId xmlns:a16="http://schemas.microsoft.com/office/drawing/2014/main" id="{C32328BA-5999-544E-8C26-C354D865A1AD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85">
            <a:extLst>
              <a:ext uri="{FF2B5EF4-FFF2-40B4-BE49-F238E27FC236}">
                <a16:creationId xmlns:a16="http://schemas.microsoft.com/office/drawing/2014/main" id="{FF6BFFAB-A348-7145-ACCA-DA8ECD733F79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88">
            <a:extLst>
              <a:ext uri="{FF2B5EF4-FFF2-40B4-BE49-F238E27FC236}">
                <a16:creationId xmlns:a16="http://schemas.microsoft.com/office/drawing/2014/main" id="{44337624-5B66-1A4A-9865-768E4AA3CAB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148" name="Rectangle 89">
            <a:extLst>
              <a:ext uri="{FF2B5EF4-FFF2-40B4-BE49-F238E27FC236}">
                <a16:creationId xmlns:a16="http://schemas.microsoft.com/office/drawing/2014/main" id="{786675B2-ADD3-EB49-9CB4-2923B1585658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149" name="TextBox 84">
            <a:extLst>
              <a:ext uri="{FF2B5EF4-FFF2-40B4-BE49-F238E27FC236}">
                <a16:creationId xmlns:a16="http://schemas.microsoft.com/office/drawing/2014/main" id="{E3F534C7-3B06-1540-9A70-9FCF1AF52617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pic>
        <p:nvPicPr>
          <p:cNvPr id="150" name="Picture 4" descr="卡通沙漏计时GIF图片-动态图片基地">
            <a:extLst>
              <a:ext uri="{FF2B5EF4-FFF2-40B4-BE49-F238E27FC236}">
                <a16:creationId xmlns:a16="http://schemas.microsoft.com/office/drawing/2014/main" id="{1D42DA14-DDB2-634C-A108-AAFE15A53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87">
            <a:extLst>
              <a:ext uri="{FF2B5EF4-FFF2-40B4-BE49-F238E27FC236}">
                <a16:creationId xmlns:a16="http://schemas.microsoft.com/office/drawing/2014/main" id="{00E37AB9-E452-C046-A61F-B4CB9329CCFB}"/>
              </a:ext>
            </a:extLst>
          </p:cNvPr>
          <p:cNvSpPr/>
          <p:nvPr/>
        </p:nvSpPr>
        <p:spPr>
          <a:xfrm>
            <a:off x="2813837" y="1629761"/>
            <a:ext cx="1854652" cy="28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152" name="Graphic 90">
            <a:extLst>
              <a:ext uri="{FF2B5EF4-FFF2-40B4-BE49-F238E27FC236}">
                <a16:creationId xmlns:a16="http://schemas.microsoft.com/office/drawing/2014/main" id="{225B9E10-8AB3-694A-A54D-DB8EB0E76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9912" y="1935240"/>
            <a:ext cx="333963" cy="333963"/>
          </a:xfrm>
          <a:prstGeom prst="rect">
            <a:avLst/>
          </a:prstGeom>
        </p:spPr>
      </p:pic>
      <p:sp>
        <p:nvSpPr>
          <p:cNvPr id="153" name="TextBox 15">
            <a:extLst>
              <a:ext uri="{FF2B5EF4-FFF2-40B4-BE49-F238E27FC236}">
                <a16:creationId xmlns:a16="http://schemas.microsoft.com/office/drawing/2014/main" id="{B074479C-3DB0-7D4C-AA21-B0E260676AA9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154" name="圆角矩形标注 153">
            <a:extLst>
              <a:ext uri="{FF2B5EF4-FFF2-40B4-BE49-F238E27FC236}">
                <a16:creationId xmlns:a16="http://schemas.microsoft.com/office/drawing/2014/main" id="{AB745BA8-9024-CE44-A044-A07BABCE0115}"/>
              </a:ext>
            </a:extLst>
          </p:cNvPr>
          <p:cNvSpPr/>
          <p:nvPr/>
        </p:nvSpPr>
        <p:spPr>
          <a:xfrm>
            <a:off x="5318175" y="1250460"/>
            <a:ext cx="2351926" cy="643792"/>
          </a:xfrm>
          <a:prstGeom prst="wedgeRoundRectCallout">
            <a:avLst>
              <a:gd name="adj1" fmla="val -56622"/>
              <a:gd name="adj2" fmla="val 7977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DB1884D-AB88-3E41-8213-EF28069FA0DD}"/>
              </a:ext>
            </a:extLst>
          </p:cNvPr>
          <p:cNvSpPr/>
          <p:nvPr/>
        </p:nvSpPr>
        <p:spPr>
          <a:xfrm>
            <a:off x="5130457" y="1242982"/>
            <a:ext cx="2351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Stalled due to </a:t>
            </a:r>
          </a:p>
          <a:p>
            <a:pPr lvl="1"/>
            <a:r>
              <a:rPr lang="en-US" altLang="zh-CN" dirty="0"/>
              <a:t>slow compaction</a:t>
            </a:r>
          </a:p>
        </p:txBody>
      </p:sp>
    </p:spTree>
    <p:extLst>
      <p:ext uri="{BB962C8B-B14F-4D97-AF65-F5344CB8AC3E}">
        <p14:creationId xmlns:p14="http://schemas.microsoft.com/office/powerpoint/2010/main" val="3174282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How to avoid write stall?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93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07E1-B849-024E-B338-087DB25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principle, hard to prevent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92B45-8B4B-DB45-9DCD-0B8D6D4B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only </a:t>
            </a:r>
            <a:r>
              <a:rPr lang="en" altLang="zh-CN" dirty="0"/>
              <a:t>alleviate</a:t>
            </a:r>
          </a:p>
          <a:p>
            <a:pPr lvl="1"/>
            <a:r>
              <a:rPr kumimoji="1" lang="en-US" altLang="zh-CN" dirty="0"/>
              <a:t>E.g., speed up compaction &amp; merge process with advanced hardware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37D65-CD94-FB43-B08C-AEF33B6A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EF100403-17CD-8C46-A30F-BB3055D8847C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2">
            <a:extLst>
              <a:ext uri="{FF2B5EF4-FFF2-40B4-BE49-F238E27FC236}">
                <a16:creationId xmlns:a16="http://schemas.microsoft.com/office/drawing/2014/main" id="{26D8DF63-E58D-4A42-82CE-669A09875F82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5F65C9D-5E7D-3842-B6DD-185B0E29D70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02A98FD1-2265-604D-BB12-50CFB30DBCD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0" name="Group 62">
                <a:extLst>
                  <a:ext uri="{FF2B5EF4-FFF2-40B4-BE49-F238E27FC236}">
                    <a16:creationId xmlns:a16="http://schemas.microsoft.com/office/drawing/2014/main" id="{9CCAC011-D21F-F047-8093-9B610CAB939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8F2366C2-AE20-2742-8083-365853AD2AC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0" name="Rectangle 72">
                  <a:extLst>
                    <a:ext uri="{FF2B5EF4-FFF2-40B4-BE49-F238E27FC236}">
                      <a16:creationId xmlns:a16="http://schemas.microsoft.com/office/drawing/2014/main" id="{75702A12-DEA2-3447-9EA9-6BAA42E50CC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Group 63">
                <a:extLst>
                  <a:ext uri="{FF2B5EF4-FFF2-40B4-BE49-F238E27FC236}">
                    <a16:creationId xmlns:a16="http://schemas.microsoft.com/office/drawing/2014/main" id="{ADDA3996-87F4-B54F-A5B6-60F61BCD1AE5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9">
                  <a:extLst>
                    <a:ext uri="{FF2B5EF4-FFF2-40B4-BE49-F238E27FC236}">
                      <a16:creationId xmlns:a16="http://schemas.microsoft.com/office/drawing/2014/main" id="{553CE9E4-F108-6440-B417-6EE8D6B036D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70">
                  <a:extLst>
                    <a:ext uri="{FF2B5EF4-FFF2-40B4-BE49-F238E27FC236}">
                      <a16:creationId xmlns:a16="http://schemas.microsoft.com/office/drawing/2014/main" id="{5DFB3708-15EA-854F-82C6-077B3D09DAA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9D9EA411-8002-194E-BC65-5BA790FCAEB4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CA912DD9-E794-1946-8C24-951CDC31917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4" name="Group 66">
                <a:extLst>
                  <a:ext uri="{FF2B5EF4-FFF2-40B4-BE49-F238E27FC236}">
                    <a16:creationId xmlns:a16="http://schemas.microsoft.com/office/drawing/2014/main" id="{45988458-9361-7542-B89C-6FCF2324F7F9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67">
                  <a:extLst>
                    <a:ext uri="{FF2B5EF4-FFF2-40B4-BE49-F238E27FC236}">
                      <a16:creationId xmlns:a16="http://schemas.microsoft.com/office/drawing/2014/main" id="{83393CFB-063F-C346-8D37-EC4554CAFC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68">
                  <a:extLst>
                    <a:ext uri="{FF2B5EF4-FFF2-40B4-BE49-F238E27FC236}">
                      <a16:creationId xmlns:a16="http://schemas.microsoft.com/office/drawing/2014/main" id="{DD8C846E-208E-544E-9DA8-E5BC3D0361D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A6A83499-522E-4848-A65E-72CDF67B5355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47386510-AA0C-E943-A0AB-B43B78251C91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6" name="Group 48">
                <a:extLst>
                  <a:ext uri="{FF2B5EF4-FFF2-40B4-BE49-F238E27FC236}">
                    <a16:creationId xmlns:a16="http://schemas.microsoft.com/office/drawing/2014/main" id="{647A7C4F-DADE-6545-8DE1-69AC40C10FCE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8" name="Rectangle 60">
                  <a:extLst>
                    <a:ext uri="{FF2B5EF4-FFF2-40B4-BE49-F238E27FC236}">
                      <a16:creationId xmlns:a16="http://schemas.microsoft.com/office/drawing/2014/main" id="{51FDAC6E-95D7-424C-B488-FCBE2155FF0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9" name="Rectangle 61">
                  <a:extLst>
                    <a:ext uri="{FF2B5EF4-FFF2-40B4-BE49-F238E27FC236}">
                      <a16:creationId xmlns:a16="http://schemas.microsoft.com/office/drawing/2014/main" id="{5BA53C20-5998-9C49-9A2A-043ACB5A20F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7" name="Group 49">
                <a:extLst>
                  <a:ext uri="{FF2B5EF4-FFF2-40B4-BE49-F238E27FC236}">
                    <a16:creationId xmlns:a16="http://schemas.microsoft.com/office/drawing/2014/main" id="{DBF72ACB-0C26-4F4E-8ECC-0BE3615756FA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6" name="Rectangle 58">
                  <a:extLst>
                    <a:ext uri="{FF2B5EF4-FFF2-40B4-BE49-F238E27FC236}">
                      <a16:creationId xmlns:a16="http://schemas.microsoft.com/office/drawing/2014/main" id="{D0A373FC-F0F7-6E4E-BA4D-08D45A54216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id="{01DD438D-ACFB-A64C-B9A5-C44B1669793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73CCCE6F-07C9-AB48-ABE0-37D1A54F08C3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4" name="Rectangle 56">
                  <a:extLst>
                    <a:ext uri="{FF2B5EF4-FFF2-40B4-BE49-F238E27FC236}">
                      <a16:creationId xmlns:a16="http://schemas.microsoft.com/office/drawing/2014/main" id="{FC257CDA-013F-714C-A111-09CA73D0AEF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5" name="Rectangle 57">
                  <a:extLst>
                    <a:ext uri="{FF2B5EF4-FFF2-40B4-BE49-F238E27FC236}">
                      <a16:creationId xmlns:a16="http://schemas.microsoft.com/office/drawing/2014/main" id="{E41AB3E5-12F6-A147-951B-82283593B54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9" name="TextBox 51">
                <a:extLst>
                  <a:ext uri="{FF2B5EF4-FFF2-40B4-BE49-F238E27FC236}">
                    <a16:creationId xmlns:a16="http://schemas.microsoft.com/office/drawing/2014/main" id="{4A7D4B5D-5A74-3944-9AEC-00A1E845143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0" name="TextBox 52">
                <a:extLst>
                  <a:ext uri="{FF2B5EF4-FFF2-40B4-BE49-F238E27FC236}">
                    <a16:creationId xmlns:a16="http://schemas.microsoft.com/office/drawing/2014/main" id="{A9F8271B-4476-714E-8E98-152371803068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1" name="Group 53">
                <a:extLst>
                  <a:ext uri="{FF2B5EF4-FFF2-40B4-BE49-F238E27FC236}">
                    <a16:creationId xmlns:a16="http://schemas.microsoft.com/office/drawing/2014/main" id="{7EF492BD-D7E0-704B-8C0E-5189D1527FA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2" name="Rectangle 54">
                  <a:extLst>
                    <a:ext uri="{FF2B5EF4-FFF2-40B4-BE49-F238E27FC236}">
                      <a16:creationId xmlns:a16="http://schemas.microsoft.com/office/drawing/2014/main" id="{8B7E213A-DEAA-C84B-BC30-5AE792EDF1F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3" name="Rectangle 55">
                  <a:extLst>
                    <a:ext uri="{FF2B5EF4-FFF2-40B4-BE49-F238E27FC236}">
                      <a16:creationId xmlns:a16="http://schemas.microsoft.com/office/drawing/2014/main" id="{17C80DBB-9112-5049-89E5-371B890E4B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6A72BD02-918D-FF4D-B616-BCA977511ED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6" name="Group 28">
                <a:extLst>
                  <a:ext uri="{FF2B5EF4-FFF2-40B4-BE49-F238E27FC236}">
                    <a16:creationId xmlns:a16="http://schemas.microsoft.com/office/drawing/2014/main" id="{78FC17FE-4337-0A46-B164-422B9651299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4" name="Rectangle 46">
                  <a:extLst>
                    <a:ext uri="{FF2B5EF4-FFF2-40B4-BE49-F238E27FC236}">
                      <a16:creationId xmlns:a16="http://schemas.microsoft.com/office/drawing/2014/main" id="{D1EDD62E-98A6-AD47-855E-541326F4FE9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5" name="Rectangle 47">
                  <a:extLst>
                    <a:ext uri="{FF2B5EF4-FFF2-40B4-BE49-F238E27FC236}">
                      <a16:creationId xmlns:a16="http://schemas.microsoft.com/office/drawing/2014/main" id="{3D0EE791-BC88-4F46-9395-2F8849654B8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7" name="Group 29">
                <a:extLst>
                  <a:ext uri="{FF2B5EF4-FFF2-40B4-BE49-F238E27FC236}">
                    <a16:creationId xmlns:a16="http://schemas.microsoft.com/office/drawing/2014/main" id="{D3969D11-A3A8-C646-873D-F61A2EF6420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2" name="Rectangle 44">
                  <a:extLst>
                    <a:ext uri="{FF2B5EF4-FFF2-40B4-BE49-F238E27FC236}">
                      <a16:creationId xmlns:a16="http://schemas.microsoft.com/office/drawing/2014/main" id="{219227DA-EAD1-7749-81CF-AC8EE310030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3" name="Rectangle 45">
                  <a:extLst>
                    <a:ext uri="{FF2B5EF4-FFF2-40B4-BE49-F238E27FC236}">
                      <a16:creationId xmlns:a16="http://schemas.microsoft.com/office/drawing/2014/main" id="{BE1CE3CF-982A-3349-96F7-E3E3261E751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30">
                <a:extLst>
                  <a:ext uri="{FF2B5EF4-FFF2-40B4-BE49-F238E27FC236}">
                    <a16:creationId xmlns:a16="http://schemas.microsoft.com/office/drawing/2014/main" id="{4CA8589B-8349-6F4A-A435-83B5AC5EDB46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0" name="Rectangle 42">
                  <a:extLst>
                    <a:ext uri="{FF2B5EF4-FFF2-40B4-BE49-F238E27FC236}">
                      <a16:creationId xmlns:a16="http://schemas.microsoft.com/office/drawing/2014/main" id="{21204666-B11D-AD48-A107-4CAFD7E04DD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1" name="Rectangle 43">
                  <a:extLst>
                    <a:ext uri="{FF2B5EF4-FFF2-40B4-BE49-F238E27FC236}">
                      <a16:creationId xmlns:a16="http://schemas.microsoft.com/office/drawing/2014/main" id="{32FA3568-2B90-1D40-A67C-0B5D65F1B2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1">
                <a:extLst>
                  <a:ext uri="{FF2B5EF4-FFF2-40B4-BE49-F238E27FC236}">
                    <a16:creationId xmlns:a16="http://schemas.microsoft.com/office/drawing/2014/main" id="{7458E7D9-BDA0-2B42-BDD1-7F5547CBB76C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8" name="Rectangle 40">
                  <a:extLst>
                    <a:ext uri="{FF2B5EF4-FFF2-40B4-BE49-F238E27FC236}">
                      <a16:creationId xmlns:a16="http://schemas.microsoft.com/office/drawing/2014/main" id="{DEF25E88-E05B-D74E-AA65-D6FB02E81D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9" name="Rectangle 41">
                  <a:extLst>
                    <a:ext uri="{FF2B5EF4-FFF2-40B4-BE49-F238E27FC236}">
                      <a16:creationId xmlns:a16="http://schemas.microsoft.com/office/drawing/2014/main" id="{574E19EA-DD8B-C44A-A72B-74CE52EFD7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0" name="TextBox 32">
                <a:extLst>
                  <a:ext uri="{FF2B5EF4-FFF2-40B4-BE49-F238E27FC236}">
                    <a16:creationId xmlns:a16="http://schemas.microsoft.com/office/drawing/2014/main" id="{2E3318B4-8FCB-F04B-851C-884AE221CCFD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1" name="Group 33">
                <a:extLst>
                  <a:ext uri="{FF2B5EF4-FFF2-40B4-BE49-F238E27FC236}">
                    <a16:creationId xmlns:a16="http://schemas.microsoft.com/office/drawing/2014/main" id="{2D1827EC-A46B-364C-A6D7-56E7973AE10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6" name="Rectangle 38">
                  <a:extLst>
                    <a:ext uri="{FF2B5EF4-FFF2-40B4-BE49-F238E27FC236}">
                      <a16:creationId xmlns:a16="http://schemas.microsoft.com/office/drawing/2014/main" id="{48F87138-B05F-5A47-9321-36F86BCFEA4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" name="Rectangle 39">
                  <a:extLst>
                    <a:ext uri="{FF2B5EF4-FFF2-40B4-BE49-F238E27FC236}">
                      <a16:creationId xmlns:a16="http://schemas.microsoft.com/office/drawing/2014/main" id="{EA0A5DC9-158C-AC48-BB5D-48D667968AA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5C4D84A7-ABC3-1A4A-8A90-63C06160AD0A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4" name="Rectangle 36">
                  <a:extLst>
                    <a:ext uri="{FF2B5EF4-FFF2-40B4-BE49-F238E27FC236}">
                      <a16:creationId xmlns:a16="http://schemas.microsoft.com/office/drawing/2014/main" id="{48803656-4A84-8347-B53A-3A920D99650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5" name="Rectangle 37">
                  <a:extLst>
                    <a:ext uri="{FF2B5EF4-FFF2-40B4-BE49-F238E27FC236}">
                      <a16:creationId xmlns:a16="http://schemas.microsoft.com/office/drawing/2014/main" id="{1EC8F301-0A46-DB4A-BF0E-5EB8F45F81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3" name="TextBox 35">
                <a:extLst>
                  <a:ext uri="{FF2B5EF4-FFF2-40B4-BE49-F238E27FC236}">
                    <a16:creationId xmlns:a16="http://schemas.microsoft.com/office/drawing/2014/main" id="{B1BACBFD-953B-0D43-B947-E9BD749EB13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99AAB504-E2AA-3249-9125-484CA7335AA3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2" name="Group 74">
              <a:extLst>
                <a:ext uri="{FF2B5EF4-FFF2-40B4-BE49-F238E27FC236}">
                  <a16:creationId xmlns:a16="http://schemas.microsoft.com/office/drawing/2014/main" id="{FCD2FB57-23E5-8142-9A6F-33BCCE1450B3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1240C462-7258-2A4C-A5D5-F088A5027F2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5" name="Rectangle 77">
                <a:extLst>
                  <a:ext uri="{FF2B5EF4-FFF2-40B4-BE49-F238E27FC236}">
                    <a16:creationId xmlns:a16="http://schemas.microsoft.com/office/drawing/2014/main" id="{01DF5FD5-4EF3-7449-925B-9CE2ABEA371A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3" name="TextBox 75">
              <a:extLst>
                <a:ext uri="{FF2B5EF4-FFF2-40B4-BE49-F238E27FC236}">
                  <a16:creationId xmlns:a16="http://schemas.microsoft.com/office/drawing/2014/main" id="{28F35470-10AF-914C-AB16-02779E9D9245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6" name="Curved Connector 78">
            <a:extLst>
              <a:ext uri="{FF2B5EF4-FFF2-40B4-BE49-F238E27FC236}">
                <a16:creationId xmlns:a16="http://schemas.microsoft.com/office/drawing/2014/main" id="{D2C1EB74-F158-5342-B0B1-0BCC0A4FC9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79">
            <a:extLst>
              <a:ext uri="{FF2B5EF4-FFF2-40B4-BE49-F238E27FC236}">
                <a16:creationId xmlns:a16="http://schemas.microsoft.com/office/drawing/2014/main" id="{5348A29A-873F-AE40-8F7B-711950C96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80">
            <a:extLst>
              <a:ext uri="{FF2B5EF4-FFF2-40B4-BE49-F238E27FC236}">
                <a16:creationId xmlns:a16="http://schemas.microsoft.com/office/drawing/2014/main" id="{0162EC9F-1D14-E74A-A804-86A07FF69F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1">
            <a:extLst>
              <a:ext uri="{FF2B5EF4-FFF2-40B4-BE49-F238E27FC236}">
                <a16:creationId xmlns:a16="http://schemas.microsoft.com/office/drawing/2014/main" id="{D3BEFB69-5AAA-A941-8933-BD4E77317C14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pic>
        <p:nvPicPr>
          <p:cNvPr id="75" name="Picture 4" descr="卡通沙漏计时GIF图片-动态图片基地">
            <a:extLst>
              <a:ext uri="{FF2B5EF4-FFF2-40B4-BE49-F238E27FC236}">
                <a16:creationId xmlns:a16="http://schemas.microsoft.com/office/drawing/2014/main" id="{C4E554E0-2BBC-6C48-ABE2-10322DCEB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291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07E1-B849-024E-B338-087DB25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principle, hard to prevent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92B45-8B4B-DB45-9DCD-0B8D6D4B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only </a:t>
            </a:r>
            <a:r>
              <a:rPr lang="en" altLang="zh-CN" dirty="0"/>
              <a:t>alleviate</a:t>
            </a:r>
          </a:p>
          <a:p>
            <a:pPr lvl="1"/>
            <a:r>
              <a:rPr kumimoji="1" lang="en-US" altLang="zh-CN" dirty="0"/>
              <a:t>E.g., speed up compaction &amp; merge process with </a:t>
            </a:r>
            <a:r>
              <a:rPr kumimoji="1" lang="en-US" altLang="zh-CN" b="1" dirty="0">
                <a:solidFill>
                  <a:srgbClr val="C00000"/>
                </a:solidFill>
              </a:rPr>
              <a:t>advanced hardware </a:t>
            </a:r>
          </a:p>
          <a:p>
            <a:pPr lvl="1"/>
            <a:r>
              <a:rPr kumimoji="1" lang="en-US" altLang="zh-CN" b="1" dirty="0"/>
              <a:t>Observation</a:t>
            </a:r>
            <a:r>
              <a:rPr kumimoji="1" lang="en-US" altLang="zh-CN" dirty="0"/>
              <a:t>: SSD is much faster than disk on storage</a:t>
            </a:r>
          </a:p>
          <a:p>
            <a:pPr lvl="2"/>
            <a:r>
              <a:rPr kumimoji="1" lang="en-US" altLang="zh-CN" dirty="0"/>
              <a:t>Using it to store up-layer </a:t>
            </a:r>
            <a:r>
              <a:rPr kumimoji="1" lang="en-US" altLang="zh-CN" dirty="0" err="1"/>
              <a:t>SSTables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37D65-CD94-FB43-B08C-AEF33B6A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EF100403-17CD-8C46-A30F-BB3055D8847C}"/>
              </a:ext>
            </a:extLst>
          </p:cNvPr>
          <p:cNvCxnSpPr/>
          <p:nvPr/>
        </p:nvCxnSpPr>
        <p:spPr>
          <a:xfrm>
            <a:off x="1136578" y="3712004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2">
            <a:extLst>
              <a:ext uri="{FF2B5EF4-FFF2-40B4-BE49-F238E27FC236}">
                <a16:creationId xmlns:a16="http://schemas.microsoft.com/office/drawing/2014/main" id="{26D8DF63-E58D-4A42-82CE-669A09875F82}"/>
              </a:ext>
            </a:extLst>
          </p:cNvPr>
          <p:cNvSpPr txBox="1"/>
          <p:nvPr/>
        </p:nvSpPr>
        <p:spPr>
          <a:xfrm>
            <a:off x="466424" y="3828540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5F65C9D-5E7D-3842-B6DD-185B0E29D70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02A98FD1-2265-604D-BB12-50CFB30DBCD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0" name="Group 62">
                <a:extLst>
                  <a:ext uri="{FF2B5EF4-FFF2-40B4-BE49-F238E27FC236}">
                    <a16:creationId xmlns:a16="http://schemas.microsoft.com/office/drawing/2014/main" id="{9CCAC011-D21F-F047-8093-9B610CAB939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8F2366C2-AE20-2742-8083-365853AD2AC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0" name="Rectangle 72">
                  <a:extLst>
                    <a:ext uri="{FF2B5EF4-FFF2-40B4-BE49-F238E27FC236}">
                      <a16:creationId xmlns:a16="http://schemas.microsoft.com/office/drawing/2014/main" id="{75702A12-DEA2-3447-9EA9-6BAA42E50CC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Group 63">
                <a:extLst>
                  <a:ext uri="{FF2B5EF4-FFF2-40B4-BE49-F238E27FC236}">
                    <a16:creationId xmlns:a16="http://schemas.microsoft.com/office/drawing/2014/main" id="{ADDA3996-87F4-B54F-A5B6-60F61BCD1AE5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9">
                  <a:extLst>
                    <a:ext uri="{FF2B5EF4-FFF2-40B4-BE49-F238E27FC236}">
                      <a16:creationId xmlns:a16="http://schemas.microsoft.com/office/drawing/2014/main" id="{553CE9E4-F108-6440-B417-6EE8D6B036D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70">
                  <a:extLst>
                    <a:ext uri="{FF2B5EF4-FFF2-40B4-BE49-F238E27FC236}">
                      <a16:creationId xmlns:a16="http://schemas.microsoft.com/office/drawing/2014/main" id="{5DFB3708-15EA-854F-82C6-077B3D09DAA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9D9EA411-8002-194E-BC65-5BA790FCAEB4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CA912DD9-E794-1946-8C24-951CDC31917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4" name="Group 66">
                <a:extLst>
                  <a:ext uri="{FF2B5EF4-FFF2-40B4-BE49-F238E27FC236}">
                    <a16:creationId xmlns:a16="http://schemas.microsoft.com/office/drawing/2014/main" id="{45988458-9361-7542-B89C-6FCF2324F7F9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67">
                  <a:extLst>
                    <a:ext uri="{FF2B5EF4-FFF2-40B4-BE49-F238E27FC236}">
                      <a16:creationId xmlns:a16="http://schemas.microsoft.com/office/drawing/2014/main" id="{83393CFB-063F-C346-8D37-EC4554CAFC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68">
                  <a:extLst>
                    <a:ext uri="{FF2B5EF4-FFF2-40B4-BE49-F238E27FC236}">
                      <a16:creationId xmlns:a16="http://schemas.microsoft.com/office/drawing/2014/main" id="{DD8C846E-208E-544E-9DA8-E5BC3D0361D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A6A83499-522E-4848-A65E-72CDF67B5355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47386510-AA0C-E943-A0AB-B43B78251C91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6" name="Group 48">
                <a:extLst>
                  <a:ext uri="{FF2B5EF4-FFF2-40B4-BE49-F238E27FC236}">
                    <a16:creationId xmlns:a16="http://schemas.microsoft.com/office/drawing/2014/main" id="{647A7C4F-DADE-6545-8DE1-69AC40C10FCE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8" name="Rectangle 60">
                  <a:extLst>
                    <a:ext uri="{FF2B5EF4-FFF2-40B4-BE49-F238E27FC236}">
                      <a16:creationId xmlns:a16="http://schemas.microsoft.com/office/drawing/2014/main" id="{51FDAC6E-95D7-424C-B488-FCBE2155FF0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9" name="Rectangle 61">
                  <a:extLst>
                    <a:ext uri="{FF2B5EF4-FFF2-40B4-BE49-F238E27FC236}">
                      <a16:creationId xmlns:a16="http://schemas.microsoft.com/office/drawing/2014/main" id="{5BA53C20-5998-9C49-9A2A-043ACB5A20F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7" name="Group 49">
                <a:extLst>
                  <a:ext uri="{FF2B5EF4-FFF2-40B4-BE49-F238E27FC236}">
                    <a16:creationId xmlns:a16="http://schemas.microsoft.com/office/drawing/2014/main" id="{DBF72ACB-0C26-4F4E-8ECC-0BE3615756FA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6" name="Rectangle 58">
                  <a:extLst>
                    <a:ext uri="{FF2B5EF4-FFF2-40B4-BE49-F238E27FC236}">
                      <a16:creationId xmlns:a16="http://schemas.microsoft.com/office/drawing/2014/main" id="{D0A373FC-F0F7-6E4E-BA4D-08D45A54216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id="{01DD438D-ACFB-A64C-B9A5-C44B1669793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73CCCE6F-07C9-AB48-ABE0-37D1A54F08C3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4" name="Rectangle 56">
                  <a:extLst>
                    <a:ext uri="{FF2B5EF4-FFF2-40B4-BE49-F238E27FC236}">
                      <a16:creationId xmlns:a16="http://schemas.microsoft.com/office/drawing/2014/main" id="{FC257CDA-013F-714C-A111-09CA73D0AEF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5" name="Rectangle 57">
                  <a:extLst>
                    <a:ext uri="{FF2B5EF4-FFF2-40B4-BE49-F238E27FC236}">
                      <a16:creationId xmlns:a16="http://schemas.microsoft.com/office/drawing/2014/main" id="{E41AB3E5-12F6-A147-951B-82283593B54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9" name="TextBox 51">
                <a:extLst>
                  <a:ext uri="{FF2B5EF4-FFF2-40B4-BE49-F238E27FC236}">
                    <a16:creationId xmlns:a16="http://schemas.microsoft.com/office/drawing/2014/main" id="{4A7D4B5D-5A74-3944-9AEC-00A1E845143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0" name="TextBox 52">
                <a:extLst>
                  <a:ext uri="{FF2B5EF4-FFF2-40B4-BE49-F238E27FC236}">
                    <a16:creationId xmlns:a16="http://schemas.microsoft.com/office/drawing/2014/main" id="{A9F8271B-4476-714E-8E98-152371803068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1" name="Group 53">
                <a:extLst>
                  <a:ext uri="{FF2B5EF4-FFF2-40B4-BE49-F238E27FC236}">
                    <a16:creationId xmlns:a16="http://schemas.microsoft.com/office/drawing/2014/main" id="{7EF492BD-D7E0-704B-8C0E-5189D1527FA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2" name="Rectangle 54">
                  <a:extLst>
                    <a:ext uri="{FF2B5EF4-FFF2-40B4-BE49-F238E27FC236}">
                      <a16:creationId xmlns:a16="http://schemas.microsoft.com/office/drawing/2014/main" id="{8B7E213A-DEAA-C84B-BC30-5AE792EDF1F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3" name="Rectangle 55">
                  <a:extLst>
                    <a:ext uri="{FF2B5EF4-FFF2-40B4-BE49-F238E27FC236}">
                      <a16:creationId xmlns:a16="http://schemas.microsoft.com/office/drawing/2014/main" id="{17C80DBB-9112-5049-89E5-371B890E4B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6A72BD02-918D-FF4D-B616-BCA977511ED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6" name="Group 28">
                <a:extLst>
                  <a:ext uri="{FF2B5EF4-FFF2-40B4-BE49-F238E27FC236}">
                    <a16:creationId xmlns:a16="http://schemas.microsoft.com/office/drawing/2014/main" id="{78FC17FE-4337-0A46-B164-422B9651299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4" name="Rectangle 46">
                  <a:extLst>
                    <a:ext uri="{FF2B5EF4-FFF2-40B4-BE49-F238E27FC236}">
                      <a16:creationId xmlns:a16="http://schemas.microsoft.com/office/drawing/2014/main" id="{D1EDD62E-98A6-AD47-855E-541326F4FE9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5" name="Rectangle 47">
                  <a:extLst>
                    <a:ext uri="{FF2B5EF4-FFF2-40B4-BE49-F238E27FC236}">
                      <a16:creationId xmlns:a16="http://schemas.microsoft.com/office/drawing/2014/main" id="{3D0EE791-BC88-4F46-9395-2F8849654B8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7" name="Group 29">
                <a:extLst>
                  <a:ext uri="{FF2B5EF4-FFF2-40B4-BE49-F238E27FC236}">
                    <a16:creationId xmlns:a16="http://schemas.microsoft.com/office/drawing/2014/main" id="{D3969D11-A3A8-C646-873D-F61A2EF6420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2" name="Rectangle 44">
                  <a:extLst>
                    <a:ext uri="{FF2B5EF4-FFF2-40B4-BE49-F238E27FC236}">
                      <a16:creationId xmlns:a16="http://schemas.microsoft.com/office/drawing/2014/main" id="{219227DA-EAD1-7749-81CF-AC8EE310030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3" name="Rectangle 45">
                  <a:extLst>
                    <a:ext uri="{FF2B5EF4-FFF2-40B4-BE49-F238E27FC236}">
                      <a16:creationId xmlns:a16="http://schemas.microsoft.com/office/drawing/2014/main" id="{BE1CE3CF-982A-3349-96F7-E3E3261E751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30">
                <a:extLst>
                  <a:ext uri="{FF2B5EF4-FFF2-40B4-BE49-F238E27FC236}">
                    <a16:creationId xmlns:a16="http://schemas.microsoft.com/office/drawing/2014/main" id="{4CA8589B-8349-6F4A-A435-83B5AC5EDB46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0" name="Rectangle 42">
                  <a:extLst>
                    <a:ext uri="{FF2B5EF4-FFF2-40B4-BE49-F238E27FC236}">
                      <a16:creationId xmlns:a16="http://schemas.microsoft.com/office/drawing/2014/main" id="{21204666-B11D-AD48-A107-4CAFD7E04DD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1" name="Rectangle 43">
                  <a:extLst>
                    <a:ext uri="{FF2B5EF4-FFF2-40B4-BE49-F238E27FC236}">
                      <a16:creationId xmlns:a16="http://schemas.microsoft.com/office/drawing/2014/main" id="{32FA3568-2B90-1D40-A67C-0B5D65F1B2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1">
                <a:extLst>
                  <a:ext uri="{FF2B5EF4-FFF2-40B4-BE49-F238E27FC236}">
                    <a16:creationId xmlns:a16="http://schemas.microsoft.com/office/drawing/2014/main" id="{7458E7D9-BDA0-2B42-BDD1-7F5547CBB76C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8" name="Rectangle 40">
                  <a:extLst>
                    <a:ext uri="{FF2B5EF4-FFF2-40B4-BE49-F238E27FC236}">
                      <a16:creationId xmlns:a16="http://schemas.microsoft.com/office/drawing/2014/main" id="{DEF25E88-E05B-D74E-AA65-D6FB02E81D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9" name="Rectangle 41">
                  <a:extLst>
                    <a:ext uri="{FF2B5EF4-FFF2-40B4-BE49-F238E27FC236}">
                      <a16:creationId xmlns:a16="http://schemas.microsoft.com/office/drawing/2014/main" id="{574E19EA-DD8B-C44A-A72B-74CE52EFD7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0" name="TextBox 32">
                <a:extLst>
                  <a:ext uri="{FF2B5EF4-FFF2-40B4-BE49-F238E27FC236}">
                    <a16:creationId xmlns:a16="http://schemas.microsoft.com/office/drawing/2014/main" id="{2E3318B4-8FCB-F04B-851C-884AE221CCFD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1" name="Group 33">
                <a:extLst>
                  <a:ext uri="{FF2B5EF4-FFF2-40B4-BE49-F238E27FC236}">
                    <a16:creationId xmlns:a16="http://schemas.microsoft.com/office/drawing/2014/main" id="{2D1827EC-A46B-364C-A6D7-56E7973AE10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6" name="Rectangle 38">
                  <a:extLst>
                    <a:ext uri="{FF2B5EF4-FFF2-40B4-BE49-F238E27FC236}">
                      <a16:creationId xmlns:a16="http://schemas.microsoft.com/office/drawing/2014/main" id="{48F87138-B05F-5A47-9321-36F86BCFEA4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" name="Rectangle 39">
                  <a:extLst>
                    <a:ext uri="{FF2B5EF4-FFF2-40B4-BE49-F238E27FC236}">
                      <a16:creationId xmlns:a16="http://schemas.microsoft.com/office/drawing/2014/main" id="{EA0A5DC9-158C-AC48-BB5D-48D667968AA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5C4D84A7-ABC3-1A4A-8A90-63C06160AD0A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4" name="Rectangle 36">
                  <a:extLst>
                    <a:ext uri="{FF2B5EF4-FFF2-40B4-BE49-F238E27FC236}">
                      <a16:creationId xmlns:a16="http://schemas.microsoft.com/office/drawing/2014/main" id="{48803656-4A84-8347-B53A-3A920D99650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5" name="Rectangle 37">
                  <a:extLst>
                    <a:ext uri="{FF2B5EF4-FFF2-40B4-BE49-F238E27FC236}">
                      <a16:creationId xmlns:a16="http://schemas.microsoft.com/office/drawing/2014/main" id="{1EC8F301-0A46-DB4A-BF0E-5EB8F45F81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3" name="TextBox 35">
                <a:extLst>
                  <a:ext uri="{FF2B5EF4-FFF2-40B4-BE49-F238E27FC236}">
                    <a16:creationId xmlns:a16="http://schemas.microsoft.com/office/drawing/2014/main" id="{B1BACBFD-953B-0D43-B947-E9BD749EB13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99AAB504-E2AA-3249-9125-484CA7335AA3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2" name="Group 74">
              <a:extLst>
                <a:ext uri="{FF2B5EF4-FFF2-40B4-BE49-F238E27FC236}">
                  <a16:creationId xmlns:a16="http://schemas.microsoft.com/office/drawing/2014/main" id="{FCD2FB57-23E5-8142-9A6F-33BCCE1450B3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1240C462-7258-2A4C-A5D5-F088A5027F2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5" name="Rectangle 77">
                <a:extLst>
                  <a:ext uri="{FF2B5EF4-FFF2-40B4-BE49-F238E27FC236}">
                    <a16:creationId xmlns:a16="http://schemas.microsoft.com/office/drawing/2014/main" id="{01DF5FD5-4EF3-7449-925B-9CE2ABEA371A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3" name="TextBox 75">
              <a:extLst>
                <a:ext uri="{FF2B5EF4-FFF2-40B4-BE49-F238E27FC236}">
                  <a16:creationId xmlns:a16="http://schemas.microsoft.com/office/drawing/2014/main" id="{28F35470-10AF-914C-AB16-02779E9D9245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6" name="Curved Connector 78">
            <a:extLst>
              <a:ext uri="{FF2B5EF4-FFF2-40B4-BE49-F238E27FC236}">
                <a16:creationId xmlns:a16="http://schemas.microsoft.com/office/drawing/2014/main" id="{D2C1EB74-F158-5342-B0B1-0BCC0A4FC9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79">
            <a:extLst>
              <a:ext uri="{FF2B5EF4-FFF2-40B4-BE49-F238E27FC236}">
                <a16:creationId xmlns:a16="http://schemas.microsoft.com/office/drawing/2014/main" id="{5348A29A-873F-AE40-8F7B-711950C96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80">
            <a:extLst>
              <a:ext uri="{FF2B5EF4-FFF2-40B4-BE49-F238E27FC236}">
                <a16:creationId xmlns:a16="http://schemas.microsoft.com/office/drawing/2014/main" id="{0162EC9F-1D14-E74A-A804-86A07FF69F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1">
            <a:extLst>
              <a:ext uri="{FF2B5EF4-FFF2-40B4-BE49-F238E27FC236}">
                <a16:creationId xmlns:a16="http://schemas.microsoft.com/office/drawing/2014/main" id="{D3BEFB69-5AAA-A941-8933-BD4E77317C14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pic>
        <p:nvPicPr>
          <p:cNvPr id="75" name="Picture 4" descr="卡通沙漏计时GIF图片-动态图片基地">
            <a:extLst>
              <a:ext uri="{FF2B5EF4-FFF2-40B4-BE49-F238E27FC236}">
                <a16:creationId xmlns:a16="http://schemas.microsoft.com/office/drawing/2014/main" id="{C4E554E0-2BBC-6C48-ABE2-10322DCEB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22">
            <a:extLst>
              <a:ext uri="{FF2B5EF4-FFF2-40B4-BE49-F238E27FC236}">
                <a16:creationId xmlns:a16="http://schemas.microsoft.com/office/drawing/2014/main" id="{DA4721D7-F6E1-2A4B-BCE4-159BF98647DD}"/>
              </a:ext>
            </a:extLst>
          </p:cNvPr>
          <p:cNvSpPr txBox="1"/>
          <p:nvPr/>
        </p:nvSpPr>
        <p:spPr>
          <a:xfrm>
            <a:off x="457200" y="3228094"/>
            <a:ext cx="449162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13067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8BABD-BEE6-A177-3E00-C3C6F7071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89017-E00B-3527-224E-8341931C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Key-value store so far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C9DA9-AA72-1B03-CA36-A2E3F420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3" name="内容占位符 3">
            <a:extLst>
              <a:ext uri="{FF2B5EF4-FFF2-40B4-BE49-F238E27FC236}">
                <a16:creationId xmlns:a16="http://schemas.microsoft.com/office/drawing/2014/main" id="{A1D2987B-1A62-C011-2AA9-C67422880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238837"/>
              </p:ext>
            </p:extLst>
          </p:nvPr>
        </p:nvGraphicFramePr>
        <p:xfrm>
          <a:off x="457200" y="1417340"/>
          <a:ext cx="843528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79">
                  <a:extLst>
                    <a:ext uri="{9D8B030D-6E8A-4147-A177-3AD203B41FA5}">
                      <a16:colId xmlns:a16="http://schemas.microsoft.com/office/drawing/2014/main" val="913688391"/>
                    </a:ext>
                  </a:extLst>
                </a:gridCol>
                <a:gridCol w="2468423">
                  <a:extLst>
                    <a:ext uri="{9D8B030D-6E8A-4147-A177-3AD203B41FA5}">
                      <a16:colId xmlns:a16="http://schemas.microsoft.com/office/drawing/2014/main" val="1397388684"/>
                    </a:ext>
                  </a:extLst>
                </a:gridCol>
                <a:gridCol w="1049764">
                  <a:extLst>
                    <a:ext uri="{9D8B030D-6E8A-4147-A177-3AD203B41FA5}">
                      <a16:colId xmlns:a16="http://schemas.microsoft.com/office/drawing/2014/main" val="2137244005"/>
                    </a:ext>
                  </a:extLst>
                </a:gridCol>
                <a:gridCol w="1281657">
                  <a:extLst>
                    <a:ext uri="{9D8B030D-6E8A-4147-A177-3AD203B41FA5}">
                      <a16:colId xmlns:a16="http://schemas.microsoft.com/office/drawing/2014/main" val="1987339057"/>
                    </a:ext>
                  </a:extLst>
                </a:gridCol>
                <a:gridCol w="1281657">
                  <a:extLst>
                    <a:ext uri="{9D8B030D-6E8A-4147-A177-3AD203B41FA5}">
                      <a16:colId xmlns:a16="http://schemas.microsoft.com/office/drawing/2014/main" val="127282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Method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Update/Insert efficient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Get efficient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Range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Query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Support large dataset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in-memory hash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on-disk hash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7545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DC9F757-F838-38CA-3622-3A62DB7E92DE}"/>
              </a:ext>
            </a:extLst>
          </p:cNvPr>
          <p:cNvSpPr/>
          <p:nvPr/>
        </p:nvSpPr>
        <p:spPr>
          <a:xfrm>
            <a:off x="6156176" y="1129308"/>
            <a:ext cx="1584176" cy="2448272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7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66B5D-CD17-2B48-B0CA-E21D47C4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D374B"/>
                </a:solidFill>
              </a:rPr>
              <a:t>Slow lookup for non-existent key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89FBD-A86B-8240-BD18-3EDB82B7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26FC7B4-ADD7-634E-B3F8-0F1B07AB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808312"/>
          </a:xfrm>
        </p:spPr>
        <p:txBody>
          <a:bodyPr/>
          <a:lstStyle/>
          <a:p>
            <a:r>
              <a:rPr kumimoji="1" lang="en-US" altLang="zh-CN" dirty="0"/>
              <a:t>Recall: how LSM Tree lookup keys</a:t>
            </a:r>
          </a:p>
          <a:p>
            <a:pPr marL="342900" indent="-342900">
              <a:buAutoNum type="arabicPeriod"/>
            </a:pPr>
            <a:r>
              <a:rPr kumimoji="1" lang="en-US" altLang="zh-CN" b="0" dirty="0"/>
              <a:t>Checks the </a:t>
            </a:r>
            <a:r>
              <a:rPr kumimoji="1" lang="en-US" altLang="zh-CN" b="0" dirty="0" err="1"/>
              <a:t>MemTable</a:t>
            </a:r>
            <a:r>
              <a:rPr kumimoji="1" lang="en-US" altLang="zh-CN" b="0" dirty="0"/>
              <a:t> </a:t>
            </a:r>
          </a:p>
          <a:p>
            <a:pPr marL="342900" indent="-342900">
              <a:buAutoNum type="arabicPeriod"/>
            </a:pPr>
            <a:r>
              <a:rPr kumimoji="1" lang="en-US" altLang="zh-CN" b="0" dirty="0"/>
              <a:t>If misses, checks the latest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If still misses, checks the next older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…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896E45-F47B-C447-B501-5319C1CF894B}"/>
              </a:ext>
            </a:extLst>
          </p:cNvPr>
          <p:cNvGrpSpPr/>
          <p:nvPr/>
        </p:nvGrpSpPr>
        <p:grpSpPr>
          <a:xfrm>
            <a:off x="1619672" y="4503644"/>
            <a:ext cx="552413" cy="508666"/>
            <a:chOff x="2195736" y="3023566"/>
            <a:chExt cx="552413" cy="5086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0241C6-5B8B-3940-B4D4-6EE78BD52131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6805FEC-6E17-ED4C-B946-E80283223A9F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CC9946C-10D3-234E-B9CA-3EF081A8EC70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14625060-7B53-F74E-8C79-13713AE265B4}"/>
                </a:ext>
              </a:extLst>
            </p:cNvPr>
            <p:cNvCxnSpPr>
              <a:stCxn id="8" idx="0"/>
              <a:endCxn id="7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59FA74BE-CE32-AB46-B292-A4B72D0E0A8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8484FD8C-2EFF-AD42-B275-E1B9B45569C8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6803F52-283B-1546-8FE9-20706CDC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B3DD7B-9E06-B048-81A6-70BB1B32E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47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58A5D9-17C8-DB45-9F59-B52B8DAF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6084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A3F28B-3EF9-014D-AEFD-8049629A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36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76D28AB-FC3F-2147-B059-AF77D639CD4D}"/>
              </a:ext>
            </a:extLst>
          </p:cNvPr>
          <p:cNvSpPr/>
          <p:nvPr/>
        </p:nvSpPr>
        <p:spPr>
          <a:xfrm>
            <a:off x="5164578" y="43659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52EE4B-CB25-1648-95B7-393E0129C561}"/>
              </a:ext>
            </a:extLst>
          </p:cNvPr>
          <p:cNvSpPr/>
          <p:nvPr/>
        </p:nvSpPr>
        <p:spPr>
          <a:xfrm>
            <a:off x="1247137" y="5084044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0238DC-2CF8-734B-97AC-50EAD34C0C70}"/>
              </a:ext>
            </a:extLst>
          </p:cNvPr>
          <p:cNvSpPr/>
          <p:nvPr/>
        </p:nvSpPr>
        <p:spPr>
          <a:xfrm>
            <a:off x="3482196" y="5084044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F1134D9D-10C2-0B45-9C0F-C0FDBAA692E5}"/>
              </a:ext>
            </a:extLst>
          </p:cNvPr>
          <p:cNvSpPr/>
          <p:nvPr/>
        </p:nvSpPr>
        <p:spPr>
          <a:xfrm>
            <a:off x="2062976" y="4247733"/>
            <a:ext cx="68022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12FFBBBD-6BF0-6640-9ABA-47F5086B0AD4}"/>
              </a:ext>
            </a:extLst>
          </p:cNvPr>
          <p:cNvSpPr/>
          <p:nvPr/>
        </p:nvSpPr>
        <p:spPr>
          <a:xfrm>
            <a:off x="2887191" y="4267061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06CCE3EE-40D9-8645-A2C8-080A9810FF47}"/>
              </a:ext>
            </a:extLst>
          </p:cNvPr>
          <p:cNvSpPr/>
          <p:nvPr/>
        </p:nvSpPr>
        <p:spPr>
          <a:xfrm>
            <a:off x="3519010" y="425160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2CF4A83B-CA0C-B54D-98FF-FD8328F79EFF}"/>
              </a:ext>
            </a:extLst>
          </p:cNvPr>
          <p:cNvSpPr/>
          <p:nvPr/>
        </p:nvSpPr>
        <p:spPr>
          <a:xfrm>
            <a:off x="4189653" y="424249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B4EF334F-F3BB-E647-81D9-DB4CE58DE8BC}"/>
              </a:ext>
            </a:extLst>
          </p:cNvPr>
          <p:cNvSpPr/>
          <p:nvPr/>
        </p:nvSpPr>
        <p:spPr>
          <a:xfrm>
            <a:off x="1230524" y="4237428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39E33F-4B8E-DA4D-B819-7CD293DC101D}"/>
              </a:ext>
            </a:extLst>
          </p:cNvPr>
          <p:cNvGrpSpPr/>
          <p:nvPr/>
        </p:nvGrpSpPr>
        <p:grpSpPr>
          <a:xfrm>
            <a:off x="1220817" y="3813192"/>
            <a:ext cx="360000" cy="369332"/>
            <a:chOff x="683568" y="2848168"/>
            <a:chExt cx="360000" cy="36933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1E7A916-BFD2-2647-B033-8F97AE1C1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639F62-D55E-304A-8BE6-7C0B7283DFE7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FBDE9E-C1A2-CF4C-8BE7-68FE3BB21A58}"/>
              </a:ext>
            </a:extLst>
          </p:cNvPr>
          <p:cNvGrpSpPr/>
          <p:nvPr/>
        </p:nvGrpSpPr>
        <p:grpSpPr>
          <a:xfrm>
            <a:off x="2187981" y="3813192"/>
            <a:ext cx="360000" cy="369332"/>
            <a:chOff x="683568" y="2848168"/>
            <a:chExt cx="360000" cy="36933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FE503CA-8F40-6145-9F6C-F338E8AC9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6E852B-9704-8C42-A7D9-E74789ED1E78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E5BC1E-88CC-464F-9598-2D3942655E52}"/>
              </a:ext>
            </a:extLst>
          </p:cNvPr>
          <p:cNvGrpSpPr/>
          <p:nvPr/>
        </p:nvGrpSpPr>
        <p:grpSpPr>
          <a:xfrm>
            <a:off x="2910143" y="3813192"/>
            <a:ext cx="360000" cy="369332"/>
            <a:chOff x="683568" y="2848168"/>
            <a:chExt cx="360000" cy="36933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333FAE5-1511-CA46-B4AD-8111E34CE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B6F283-E9CC-144A-BEF1-27DE88D72179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B664BF-4190-5147-B134-6EB253C95841}"/>
              </a:ext>
            </a:extLst>
          </p:cNvPr>
          <p:cNvGrpSpPr/>
          <p:nvPr/>
        </p:nvGrpSpPr>
        <p:grpSpPr>
          <a:xfrm>
            <a:off x="3555333" y="3813192"/>
            <a:ext cx="360000" cy="369332"/>
            <a:chOff x="683568" y="2848168"/>
            <a:chExt cx="360000" cy="36933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8C1DB29-F4DF-9F42-8341-7ACE3CF95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83B3FF2-4F41-F149-8D55-83CFA4727DA6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37" name="Rectangle 6">
            <a:extLst>
              <a:ext uri="{FF2B5EF4-FFF2-40B4-BE49-F238E27FC236}">
                <a16:creationId xmlns:a16="http://schemas.microsoft.com/office/drawing/2014/main" id="{F3A244C7-89B6-3F49-A689-561B8AA85618}"/>
              </a:ext>
            </a:extLst>
          </p:cNvPr>
          <p:cNvSpPr/>
          <p:nvPr/>
        </p:nvSpPr>
        <p:spPr>
          <a:xfrm>
            <a:off x="5492922" y="1110234"/>
            <a:ext cx="3215352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Question</a:t>
            </a:r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: what if the key non-exist? 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9729C8E1-BA2E-5B4A-914C-BB55604E0FD7}"/>
              </a:ext>
            </a:extLst>
          </p:cNvPr>
          <p:cNvSpPr/>
          <p:nvPr/>
        </p:nvSpPr>
        <p:spPr>
          <a:xfrm>
            <a:off x="5505638" y="2469576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Will lookup all the files!</a:t>
            </a:r>
            <a:endParaRPr lang="zh-CN" alt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E52B-482B-8A49-A29A-527BFACE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is a hot research topic today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48ED3-A8CC-AC4B-A675-41BCBAC1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Many </a:t>
            </a:r>
            <a:r>
              <a:rPr kumimoji="1" lang="en-US" altLang="zh-CN"/>
              <a:t>possible directions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41B0B-8DA2-7D4B-B7DF-7F6E9DA9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5" name="Picture 14" descr="Diagram&#10;&#10;Description automatically generated">
            <a:extLst>
              <a:ext uri="{FF2B5EF4-FFF2-40B4-BE49-F238E27FC236}">
                <a16:creationId xmlns:a16="http://schemas.microsoft.com/office/drawing/2014/main" id="{A878CB3C-1AEC-E54C-806A-894593D8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07320"/>
            <a:ext cx="5235618" cy="35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9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31142-CFA8-3D0E-E909-120E227F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A7655-3716-C561-53A3-4D12A94D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8AF2DE-BDDB-4B00-F81C-CA0CB960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978533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Consistency model </a:t>
            </a:r>
            <a:endParaRPr kumimoji="0" lang="en-US" altLang="zh-CN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CC91E-712C-302B-6AAC-5A55FBABAE85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847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87BE5-6480-CAF3-A02D-CE174796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lt"/>
                <a:ea typeface="Osaka" panose="020B0600000000000000" pitchFamily="34" charset="-128"/>
              </a:rPr>
              <a:t>Motivating application: Chat APP  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5F76B-4B8D-D379-C9D7-ECB13E78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5502716" cy="435682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Abstracted data type </a:t>
            </a:r>
          </a:p>
          <a:p>
            <a:pPr lvl="1"/>
            <a:r>
              <a:rPr kumimoji="1" lang="en-US" altLang="zh-CN" dirty="0"/>
              <a:t>Chat:  a chat to someone (or a group) </a:t>
            </a:r>
          </a:p>
          <a:p>
            <a:pPr lvl="1"/>
            <a:r>
              <a:rPr kumimoji="1" lang="en-US" altLang="zh-CN" dirty="0"/>
              <a:t>Sentence: the detailed sentence from a conversion </a:t>
            </a:r>
          </a:p>
          <a:p>
            <a:pPr lvl="1"/>
            <a:r>
              <a:rPr kumimoji="1" lang="en-US" altLang="zh-CN" dirty="0"/>
              <a:t>Operation: add a sentence to a chat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Typical system to support the APP: key-value storage</a:t>
            </a:r>
          </a:p>
          <a:p>
            <a:pPr lvl="1"/>
            <a:r>
              <a:rPr kumimoji="1" lang="en-US" altLang="zh-CN" dirty="0"/>
              <a:t>E.g., each sentence can be uniquely identified by &lt;</a:t>
            </a:r>
            <a:r>
              <a:rPr kumimoji="1" lang="en-US" altLang="zh-CN" dirty="0" err="1"/>
              <a:t>sid</a:t>
            </a:r>
            <a:r>
              <a:rPr kumimoji="1" lang="en-US" altLang="zh-CN" dirty="0"/>
              <a:t>, "some sentence”&gt; </a:t>
            </a:r>
          </a:p>
          <a:p>
            <a:pPr lvl="1"/>
            <a:r>
              <a:rPr kumimoji="1" lang="en-US" altLang="zh-CN" dirty="0"/>
              <a:t>Each chat can be uniquely identified by &lt;</a:t>
            </a:r>
            <a:r>
              <a:rPr kumimoji="1" lang="en-US" altLang="zh-CN" dirty="0" err="1"/>
              <a:t>cid</a:t>
            </a:r>
            <a:r>
              <a:rPr kumimoji="1" lang="en-US" altLang="zh-CN" dirty="0"/>
              <a:t>, [a list of </a:t>
            </a:r>
            <a:r>
              <a:rPr kumimoji="1" lang="en-US" altLang="zh-CN" dirty="0" err="1"/>
              <a:t>sids</a:t>
            </a:r>
            <a:r>
              <a:rPr kumimoji="1" lang="en-US" altLang="zh-CN" dirty="0"/>
              <a:t>]&gt;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60379-3260-3C33-0085-B693AD8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4D3E78-3509-16E6-0675-B40F80414A5E}"/>
              </a:ext>
            </a:extLst>
          </p:cNvPr>
          <p:cNvSpPr txBox="1"/>
          <p:nvPr/>
        </p:nvSpPr>
        <p:spPr>
          <a:xfrm>
            <a:off x="17595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42F2ED2-6976-CB67-1D2F-8CE039BD6E6C}"/>
              </a:ext>
            </a:extLst>
          </p:cNvPr>
          <p:cNvGrpSpPr/>
          <p:nvPr/>
        </p:nvGrpSpPr>
        <p:grpSpPr>
          <a:xfrm>
            <a:off x="5926690" y="733290"/>
            <a:ext cx="1693310" cy="1270000"/>
            <a:chOff x="294889" y="4457986"/>
            <a:chExt cx="1693310" cy="127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6817D20-6F5C-74DA-5281-52F3226F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89" y="4457986"/>
              <a:ext cx="1270000" cy="127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DE592D-5E65-1998-20A0-E38D3CFAE4DF}"/>
                </a:ext>
              </a:extLst>
            </p:cNvPr>
            <p:cNvSpPr/>
            <p:nvPr/>
          </p:nvSpPr>
          <p:spPr>
            <a:xfrm>
              <a:off x="929889" y="4858356"/>
              <a:ext cx="159980" cy="12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07BC1427-BBC1-E837-93E1-A3010672620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1009879" y="4621003"/>
              <a:ext cx="905088" cy="237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7D94D21-AC42-4215-9EC1-13B070E5932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09879" y="4985356"/>
              <a:ext cx="978320" cy="452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BDD9A09-FE49-A104-9CAD-0EB19E8B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777" y="841891"/>
            <a:ext cx="1135823" cy="976808"/>
          </a:xfrm>
          <a:prstGeom prst="rect">
            <a:avLst/>
          </a:prstGeom>
        </p:spPr>
      </p:pic>
      <p:grpSp>
        <p:nvGrpSpPr>
          <p:cNvPr id="14" name="Group 84">
            <a:extLst>
              <a:ext uri="{FF2B5EF4-FFF2-40B4-BE49-F238E27FC236}">
                <a16:creationId xmlns:a16="http://schemas.microsoft.com/office/drawing/2014/main" id="{3CE47521-1170-8CD0-EB16-1424A2566780}"/>
              </a:ext>
            </a:extLst>
          </p:cNvPr>
          <p:cNvGrpSpPr/>
          <p:nvPr/>
        </p:nvGrpSpPr>
        <p:grpSpPr>
          <a:xfrm>
            <a:off x="6028825" y="2450720"/>
            <a:ext cx="2737142" cy="2450224"/>
            <a:chOff x="5326029" y="3460531"/>
            <a:chExt cx="3284571" cy="2940269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B1384488-5B92-8F71-3DC1-393692ADD60D}"/>
                </a:ext>
              </a:extLst>
            </p:cNvPr>
            <p:cNvSpPr/>
            <p:nvPr/>
          </p:nvSpPr>
          <p:spPr>
            <a:xfrm>
              <a:off x="5486400" y="3460531"/>
              <a:ext cx="3124200" cy="1245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t" anchorCtr="0"/>
            <a:lstStyle/>
            <a:p>
              <a:pPr algn="ctr"/>
              <a:r>
                <a:rPr lang="en-US" altLang="zh-CN" sz="1500" b="1" u="sng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 APP</a:t>
              </a:r>
              <a:endParaRPr lang="zh-CN" altLang="en-US" sz="1500" b="1" u="sng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BB80231-5939-97A8-1221-9498D62E7634}"/>
                </a:ext>
              </a:extLst>
            </p:cNvPr>
            <p:cNvSpPr/>
            <p:nvPr/>
          </p:nvSpPr>
          <p:spPr>
            <a:xfrm>
              <a:off x="5638799" y="3947457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1979A988-CF47-83C1-8689-E7E2F1B1C5D0}"/>
                </a:ext>
              </a:extLst>
            </p:cNvPr>
            <p:cNvSpPr/>
            <p:nvPr/>
          </p:nvSpPr>
          <p:spPr>
            <a:xfrm>
              <a:off x="6936689" y="3934281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=1)</a:t>
              </a:r>
              <a:endParaRPr lang="zh-CN" altLang="en-US" sz="1667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6D07C0D-9888-65C4-6974-996DEE5CFB06}"/>
                </a:ext>
              </a:extLst>
            </p:cNvPr>
            <p:cNvSpPr/>
            <p:nvPr/>
          </p:nvSpPr>
          <p:spPr>
            <a:xfrm>
              <a:off x="7966502" y="4091942"/>
              <a:ext cx="394723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Candara" pitchFamily="34" charset="0"/>
                </a:rPr>
                <a:t>...</a:t>
              </a: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589F7A0D-614A-AC0A-AAD8-4021984EAA08}"/>
                </a:ext>
              </a:extLst>
            </p:cNvPr>
            <p:cNvSpPr/>
            <p:nvPr/>
          </p:nvSpPr>
          <p:spPr>
            <a:xfrm>
              <a:off x="5326029" y="5273008"/>
              <a:ext cx="1316985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=2)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85A8B14A-8B8E-F8D6-F016-7607184F3242}"/>
                </a:ext>
              </a:extLst>
            </p:cNvPr>
            <p:cNvSpPr/>
            <p:nvPr/>
          </p:nvSpPr>
          <p:spPr>
            <a:xfrm>
              <a:off x="5586882" y="5425408"/>
              <a:ext cx="1208530" cy="5760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Photo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=1)</a:t>
              </a:r>
              <a:endParaRPr lang="zh-CN" altLang="en-US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881E082B-FB0C-438F-3C66-DC7F164AE96C}"/>
                </a:ext>
              </a:extLst>
            </p:cNvPr>
            <p:cNvSpPr/>
            <p:nvPr/>
          </p:nvSpPr>
          <p:spPr>
            <a:xfrm>
              <a:off x="5790056" y="5577808"/>
              <a:ext cx="1157758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(Sid=0)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25C038DC-89C6-76CD-A4F4-A73863A113DD}"/>
                </a:ext>
              </a:extLst>
            </p:cNvPr>
            <p:cNvSpPr/>
            <p:nvPr/>
          </p:nvSpPr>
          <p:spPr>
            <a:xfrm>
              <a:off x="7118772" y="5672400"/>
              <a:ext cx="972000" cy="57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5" name="Straight Connector 6">
              <a:extLst>
                <a:ext uri="{FF2B5EF4-FFF2-40B4-BE49-F238E27FC236}">
                  <a16:creationId xmlns:a16="http://schemas.microsoft.com/office/drawing/2014/main" id="{581CD4EF-8E17-D30D-B516-5B2B8066F737}"/>
                </a:ext>
              </a:extLst>
            </p:cNvPr>
            <p:cNvCxnSpPr/>
            <p:nvPr/>
          </p:nvCxnSpPr>
          <p:spPr>
            <a:xfrm flipH="1">
              <a:off x="5334000" y="4553607"/>
              <a:ext cx="304800" cy="719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7CBFED-8126-7E2C-073C-DC1B4F3C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800" y="4553607"/>
              <a:ext cx="203172" cy="11019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2">
              <a:extLst>
                <a:ext uri="{FF2B5EF4-FFF2-40B4-BE49-F238E27FC236}">
                  <a16:creationId xmlns:a16="http://schemas.microsoft.com/office/drawing/2014/main" id="{E1EC1ABC-A66C-11C9-CBBF-79D12ADD05FD}"/>
                </a:ext>
              </a:extLst>
            </p:cNvPr>
            <p:cNvCxnSpPr/>
            <p:nvPr/>
          </p:nvCxnSpPr>
          <p:spPr>
            <a:xfrm>
              <a:off x="7785972" y="4553607"/>
              <a:ext cx="457200" cy="1295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5">
              <a:extLst>
                <a:ext uri="{FF2B5EF4-FFF2-40B4-BE49-F238E27FC236}">
                  <a16:creationId xmlns:a16="http://schemas.microsoft.com/office/drawing/2014/main" id="{4ED7F6CA-CA13-38A3-6AF7-0388375EF3D7}"/>
                </a:ext>
              </a:extLst>
            </p:cNvPr>
            <p:cNvCxnSpPr>
              <a:cxnSpLocks/>
            </p:cNvCxnSpPr>
            <p:nvPr/>
          </p:nvCxnSpPr>
          <p:spPr>
            <a:xfrm>
              <a:off x="6936689" y="4553607"/>
              <a:ext cx="98960" cy="11187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001DD2CE-2335-34F1-8925-05F836C2424A}"/>
                </a:ext>
              </a:extLst>
            </p:cNvPr>
            <p:cNvSpPr/>
            <p:nvPr/>
          </p:nvSpPr>
          <p:spPr>
            <a:xfrm>
              <a:off x="7271172" y="5824800"/>
              <a:ext cx="1175172" cy="57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2608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F9DD-B3DE-61F3-D921-450EC33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the key-value storage (KVS) deployed?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E102-1E97-B0F9-AA37-8A636878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285046"/>
          </a:xfrm>
        </p:spPr>
        <p:txBody>
          <a:bodyPr/>
          <a:lstStyle/>
          <a:p>
            <a:r>
              <a:rPr kumimoji="1" lang="en-US" altLang="zh-CN" dirty="0"/>
              <a:t>Approach #1: store the KVS at a centralized server </a:t>
            </a:r>
          </a:p>
          <a:p>
            <a:pPr lvl="1"/>
            <a:r>
              <a:rPr kumimoji="1" lang="en" altLang="zh-CN" dirty="0"/>
              <a:t>The server </a:t>
            </a:r>
            <a:r>
              <a:rPr kumimoji="1" lang="en-US" altLang="zh-CN" dirty="0"/>
              <a:t>resides in a datacenter (e.g., </a:t>
            </a:r>
            <a:r>
              <a:rPr kumimoji="1" lang="zh-CN" altLang="en-US" dirty="0"/>
              <a:t>贵州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The server can be made highly reliable (see later lectures) </a:t>
            </a:r>
          </a:p>
          <a:p>
            <a:pPr lvl="2"/>
            <a:r>
              <a:rPr kumimoji="1" lang="en-US" altLang="zh-CN" dirty="0"/>
              <a:t>e.g., on the user’s perspective, “never crashes” </a:t>
            </a:r>
          </a:p>
          <a:p>
            <a:pPr lvl="1"/>
            <a:r>
              <a:rPr kumimoji="1" lang="en-US" altLang="zh-CN" dirty="0"/>
              <a:t>All </a:t>
            </a:r>
            <a:r>
              <a:rPr kumimoji="1" lang="en-US" altLang="zh-CN" b="1" dirty="0"/>
              <a:t>operations</a:t>
            </a:r>
            <a:r>
              <a:rPr kumimoji="1" lang="en-US" altLang="zh-CN" dirty="0"/>
              <a:t>: execute an RPC at the server</a:t>
            </a:r>
          </a:p>
          <a:p>
            <a:r>
              <a:rPr kumimoji="1" lang="en-US" altLang="zh-CN" dirty="0"/>
              <a:t>What are the drawbacks? </a:t>
            </a:r>
          </a:p>
          <a:p>
            <a:pPr lvl="1"/>
            <a:r>
              <a:rPr kumimoji="1" lang="en-US" altLang="zh-CN" dirty="0"/>
              <a:t>Inefficiency! Must wait for server ACKs</a:t>
            </a:r>
          </a:p>
          <a:p>
            <a:pPr lvl="1"/>
            <a:r>
              <a:rPr kumimoji="1" lang="en-US" altLang="zh-CN" dirty="0"/>
              <a:t>Cannot work with offline!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1A668-A40C-C0B4-DCEE-6DE51ECE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08B836C-8C76-79B5-6CA3-2A95BAF62F53}"/>
              </a:ext>
            </a:extLst>
          </p:cNvPr>
          <p:cNvSpPr/>
          <p:nvPr/>
        </p:nvSpPr>
        <p:spPr>
          <a:xfrm>
            <a:off x="3463514" y="4572000"/>
            <a:ext cx="1051323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n 10">
            <a:extLst>
              <a:ext uri="{FF2B5EF4-FFF2-40B4-BE49-F238E27FC236}">
                <a16:creationId xmlns:a16="http://schemas.microsoft.com/office/drawing/2014/main" id="{54CCEEBE-B158-4065-7F4D-E74B76D10943}"/>
              </a:ext>
            </a:extLst>
          </p:cNvPr>
          <p:cNvSpPr/>
          <p:nvPr/>
        </p:nvSpPr>
        <p:spPr>
          <a:xfrm>
            <a:off x="6003514" y="2842045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27">
            <a:extLst>
              <a:ext uri="{FF2B5EF4-FFF2-40B4-BE49-F238E27FC236}">
                <a16:creationId xmlns:a16="http://schemas.microsoft.com/office/drawing/2014/main" id="{D48A574D-EBC7-0B6F-7886-915481E1696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6258514" y="2421579"/>
            <a:ext cx="794905" cy="4204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0">
            <a:extLst>
              <a:ext uri="{FF2B5EF4-FFF2-40B4-BE49-F238E27FC236}">
                <a16:creationId xmlns:a16="http://schemas.microsoft.com/office/drawing/2014/main" id="{563BDF06-CC88-4485-85D0-F873B0A7A351}"/>
              </a:ext>
            </a:extLst>
          </p:cNvPr>
          <p:cNvCxnSpPr>
            <a:stCxn id="7" idx="3"/>
          </p:cNvCxnSpPr>
          <p:nvPr/>
        </p:nvCxnSpPr>
        <p:spPr>
          <a:xfrm>
            <a:off x="6258514" y="3232045"/>
            <a:ext cx="660437" cy="45095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3">
            <a:extLst>
              <a:ext uri="{FF2B5EF4-FFF2-40B4-BE49-F238E27FC236}">
                <a16:creationId xmlns:a16="http://schemas.microsoft.com/office/drawing/2014/main" id="{54880689-1009-DC7F-0C72-3700EE8CA43A}"/>
              </a:ext>
            </a:extLst>
          </p:cNvPr>
          <p:cNvGrpSpPr/>
          <p:nvPr/>
        </p:nvGrpSpPr>
        <p:grpSpPr>
          <a:xfrm>
            <a:off x="4860514" y="3619500"/>
            <a:ext cx="1270000" cy="825500"/>
            <a:chOff x="3276496" y="3419714"/>
            <a:chExt cx="2133026" cy="1380886"/>
          </a:xfrm>
        </p:grpSpPr>
        <p:sp>
          <p:nvSpPr>
            <p:cNvPr id="11" name="Cloud 44">
              <a:extLst>
                <a:ext uri="{FF2B5EF4-FFF2-40B4-BE49-F238E27FC236}">
                  <a16:creationId xmlns:a16="http://schemas.microsoft.com/office/drawing/2014/main" id="{1E6CBBB4-6ED9-5248-2240-99D5F72B6A6F}"/>
                </a:ext>
              </a:extLst>
            </p:cNvPr>
            <p:cNvSpPr/>
            <p:nvPr/>
          </p:nvSpPr>
          <p:spPr>
            <a:xfrm>
              <a:off x="3276496" y="3419714"/>
              <a:ext cx="2133026" cy="1380886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7"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0267D3D2-4294-1DE7-697E-6B48EB74A863}"/>
                </a:ext>
              </a:extLst>
            </p:cNvPr>
            <p:cNvSpPr/>
            <p:nvPr/>
          </p:nvSpPr>
          <p:spPr>
            <a:xfrm>
              <a:off x="3489799" y="3738382"/>
              <a:ext cx="1825833" cy="540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1667" i="1" dirty="0">
                <a:solidFill>
                  <a:schemeClr val="bg1">
                    <a:lumMod val="65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13" name="Freeform 34">
            <a:extLst>
              <a:ext uri="{FF2B5EF4-FFF2-40B4-BE49-F238E27FC236}">
                <a16:creationId xmlns:a16="http://schemas.microsoft.com/office/drawing/2014/main" id="{C5579BB5-6518-2771-61EC-D37EF6715D0B}"/>
              </a:ext>
            </a:extLst>
          </p:cNvPr>
          <p:cNvSpPr/>
          <p:nvPr/>
        </p:nvSpPr>
        <p:spPr>
          <a:xfrm>
            <a:off x="4514837" y="3365500"/>
            <a:ext cx="726678" cy="1206500"/>
          </a:xfrm>
          <a:custGeom>
            <a:avLst/>
            <a:gdLst>
              <a:gd name="connsiteX0" fmla="*/ 0 w 849364"/>
              <a:gd name="connsiteY0" fmla="*/ 1481958 h 1481958"/>
              <a:gd name="connsiteX1" fmla="*/ 804041 w 849364"/>
              <a:gd name="connsiteY1" fmla="*/ 788276 h 1481958"/>
              <a:gd name="connsiteX2" fmla="*/ 677917 w 849364"/>
              <a:gd name="connsiteY2" fmla="*/ 0 h 148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364" h="1481958">
                <a:moveTo>
                  <a:pt x="0" y="1481958"/>
                </a:moveTo>
                <a:cubicBezTo>
                  <a:pt x="345527" y="1258613"/>
                  <a:pt x="691055" y="1035269"/>
                  <a:pt x="804041" y="788276"/>
                </a:cubicBezTo>
                <a:cubicBezTo>
                  <a:pt x="917027" y="541283"/>
                  <a:pt x="797472" y="270641"/>
                  <a:pt x="677917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4" name="Freeform 35">
            <a:extLst>
              <a:ext uri="{FF2B5EF4-FFF2-40B4-BE49-F238E27FC236}">
                <a16:creationId xmlns:a16="http://schemas.microsoft.com/office/drawing/2014/main" id="{191FF22D-CE19-47F5-2884-520E9BE5A8D8}"/>
              </a:ext>
            </a:extLst>
          </p:cNvPr>
          <p:cNvSpPr/>
          <p:nvPr/>
        </p:nvSpPr>
        <p:spPr>
          <a:xfrm>
            <a:off x="5355376" y="3365500"/>
            <a:ext cx="1273993" cy="1587500"/>
          </a:xfrm>
          <a:custGeom>
            <a:avLst/>
            <a:gdLst>
              <a:gd name="connsiteX0" fmla="*/ 1340069 w 1340069"/>
              <a:gd name="connsiteY0" fmla="*/ 1876096 h 1876096"/>
              <a:gd name="connsiteX1" fmla="*/ 567559 w 1340069"/>
              <a:gd name="connsiteY1" fmla="*/ 662152 h 1876096"/>
              <a:gd name="connsiteX2" fmla="*/ 0 w 1340069"/>
              <a:gd name="connsiteY2" fmla="*/ 0 h 187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069" h="1876096">
                <a:moveTo>
                  <a:pt x="1340069" y="1876096"/>
                </a:moveTo>
                <a:cubicBezTo>
                  <a:pt x="1065486" y="1425465"/>
                  <a:pt x="790904" y="974835"/>
                  <a:pt x="567559" y="662152"/>
                </a:cubicBezTo>
                <a:cubicBezTo>
                  <a:pt x="344214" y="349469"/>
                  <a:pt x="172107" y="174734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646368CD-0247-A9AD-80A5-B5A8C58BB1DA}"/>
              </a:ext>
            </a:extLst>
          </p:cNvPr>
          <p:cNvSpPr/>
          <p:nvPr/>
        </p:nvSpPr>
        <p:spPr>
          <a:xfrm>
            <a:off x="4684596" y="3029334"/>
            <a:ext cx="1006612" cy="348959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31B0CDA7-6092-3135-8B0F-DD5797B89C87}"/>
              </a:ext>
            </a:extLst>
          </p:cNvPr>
          <p:cNvSpPr/>
          <p:nvPr/>
        </p:nvSpPr>
        <p:spPr>
          <a:xfrm>
            <a:off x="6494217" y="4492575"/>
            <a:ext cx="173156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 sentence Y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9EE918FC-251B-AB9A-FF9D-DFFE03A3631E}"/>
              </a:ext>
            </a:extLst>
          </p:cNvPr>
          <p:cNvSpPr/>
          <p:nvPr/>
        </p:nvSpPr>
        <p:spPr>
          <a:xfrm>
            <a:off x="4514836" y="4462517"/>
            <a:ext cx="167385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sentence X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9D6CCC59-F95C-46BD-EF0B-0B95DFC66B8F}"/>
              </a:ext>
            </a:extLst>
          </p:cNvPr>
          <p:cNvSpPr/>
          <p:nvPr/>
        </p:nvSpPr>
        <p:spPr>
          <a:xfrm>
            <a:off x="4463514" y="403225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65EFD572-F480-AF9A-A417-415B626295B1}"/>
              </a:ext>
            </a:extLst>
          </p:cNvPr>
          <p:cNvSpPr/>
          <p:nvPr/>
        </p:nvSpPr>
        <p:spPr>
          <a:xfrm>
            <a:off x="6462014" y="4298500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32AC239-F906-C1F3-5F4A-31187010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25" y="2382379"/>
            <a:ext cx="2015863" cy="1889871"/>
          </a:xfrm>
          <a:prstGeom prst="rect">
            <a:avLst/>
          </a:prstGeom>
        </p:spPr>
      </p:pic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0040C6A8-1095-C68A-F79F-A3A6655A44A2}"/>
              </a:ext>
            </a:extLst>
          </p:cNvPr>
          <p:cNvSpPr/>
          <p:nvPr/>
        </p:nvSpPr>
        <p:spPr>
          <a:xfrm>
            <a:off x="6349192" y="4953000"/>
            <a:ext cx="1051323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DDF902A-1959-6DCA-BE1E-5875FEA5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075" y="4296440"/>
            <a:ext cx="1045539" cy="104553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A4C2B25-5B39-9681-25DB-2CFE1BF1B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908" y="4913828"/>
            <a:ext cx="583212" cy="5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73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F9DD-B3DE-61F3-D921-450EC33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the key-value storage (KVS) deployed?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E102-1E97-B0F9-AA37-8A636878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2716481"/>
          </a:xfrm>
        </p:spPr>
        <p:txBody>
          <a:bodyPr/>
          <a:lstStyle/>
          <a:p>
            <a:r>
              <a:rPr kumimoji="1" lang="en-US" altLang="zh-CN" dirty="0"/>
              <a:t>Approach #2: store the KVS at a centralized server + </a:t>
            </a:r>
            <a:r>
              <a:rPr kumimoji="1" lang="en-US" altLang="zh-CN" dirty="0">
                <a:solidFill>
                  <a:srgbClr val="C00000"/>
                </a:solidFill>
              </a:rPr>
              <a:t>at each device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Default implementation of many </a:t>
            </a:r>
            <a:r>
              <a:rPr kumimoji="1" lang="en-US" altLang="zh-CN" dirty="0" err="1">
                <a:solidFill>
                  <a:schemeClr val="tx1"/>
                </a:solidFill>
              </a:rPr>
              <a:t>ChatAPP</a:t>
            </a:r>
            <a:r>
              <a:rPr kumimoji="1" lang="en-US" altLang="zh-CN" dirty="0">
                <a:solidFill>
                  <a:schemeClr val="tx1"/>
                </a:solidFill>
              </a:rPr>
              <a:t>, e.g., WeChat </a:t>
            </a:r>
            <a:r>
              <a:rPr kumimoji="1" lang="en-US" altLang="zh-CN" dirty="0">
                <a:solidFill>
                  <a:schemeClr val="tx1"/>
                </a:solidFill>
                <a:sym typeface="Wingdings" pitchFamily="2" charset="2"/>
              </a:rPr>
              <a:t>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Question: how to do the updates?  We need to sync with other devices!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Naïve solution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Write: update the local KVS, sync with other KVS, then return to client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1A668-A40C-C0B4-DCEE-6DE51ECE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cxnSp>
        <p:nvCxnSpPr>
          <p:cNvPr id="22" name="Curved Connector 4">
            <a:extLst>
              <a:ext uri="{FF2B5EF4-FFF2-40B4-BE49-F238E27FC236}">
                <a16:creationId xmlns:a16="http://schemas.microsoft.com/office/drawing/2014/main" id="{F8855857-2236-E057-AE87-2C12A30963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9144" y="4209547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5">
            <a:extLst>
              <a:ext uri="{FF2B5EF4-FFF2-40B4-BE49-F238E27FC236}">
                <a16:creationId xmlns:a16="http://schemas.microsoft.com/office/drawing/2014/main" id="{AAFB6353-FF97-A12E-9D9A-B968FC4BF07F}"/>
              </a:ext>
            </a:extLst>
          </p:cNvPr>
          <p:cNvCxnSpPr>
            <a:cxnSpLocks/>
          </p:cNvCxnSpPr>
          <p:nvPr/>
        </p:nvCxnSpPr>
        <p:spPr>
          <a:xfrm>
            <a:off x="4979144" y="4209547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9">
            <a:extLst>
              <a:ext uri="{FF2B5EF4-FFF2-40B4-BE49-F238E27FC236}">
                <a16:creationId xmlns:a16="http://schemas.microsoft.com/office/drawing/2014/main" id="{2BF843B1-EF45-BC52-1A88-CEAAF270E29F}"/>
              </a:ext>
            </a:extLst>
          </p:cNvPr>
          <p:cNvCxnSpPr>
            <a:cxnSpLocks/>
          </p:cNvCxnSpPr>
          <p:nvPr/>
        </p:nvCxnSpPr>
        <p:spPr>
          <a:xfrm rot="5400000" flipH="1">
            <a:off x="4344394" y="4685797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C88FFC99-11CC-1333-DB10-34A69C11C08C}"/>
              </a:ext>
            </a:extLst>
          </p:cNvPr>
          <p:cNvSpPr/>
          <p:nvPr/>
        </p:nvSpPr>
        <p:spPr>
          <a:xfrm>
            <a:off x="1839466" y="4608255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Can 37">
            <a:extLst>
              <a:ext uri="{FF2B5EF4-FFF2-40B4-BE49-F238E27FC236}">
                <a16:creationId xmlns:a16="http://schemas.microsoft.com/office/drawing/2014/main" id="{1801E3C3-FE56-F067-C160-33B46EC7FF79}"/>
              </a:ext>
            </a:extLst>
          </p:cNvPr>
          <p:cNvSpPr/>
          <p:nvPr/>
        </p:nvSpPr>
        <p:spPr>
          <a:xfrm>
            <a:off x="4525861" y="4055788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n 38">
            <a:extLst>
              <a:ext uri="{FF2B5EF4-FFF2-40B4-BE49-F238E27FC236}">
                <a16:creationId xmlns:a16="http://schemas.microsoft.com/office/drawing/2014/main" id="{5A28E65B-668C-4531-34AD-7892D9DC0896}"/>
              </a:ext>
            </a:extLst>
          </p:cNvPr>
          <p:cNvSpPr/>
          <p:nvPr/>
        </p:nvSpPr>
        <p:spPr>
          <a:xfrm>
            <a:off x="3544355" y="4871319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n 39">
            <a:extLst>
              <a:ext uri="{FF2B5EF4-FFF2-40B4-BE49-F238E27FC236}">
                <a16:creationId xmlns:a16="http://schemas.microsoft.com/office/drawing/2014/main" id="{7D5E1289-3BA1-C61A-2915-2B54A4BF2DB3}"/>
              </a:ext>
            </a:extLst>
          </p:cNvPr>
          <p:cNvSpPr/>
          <p:nvPr/>
        </p:nvSpPr>
        <p:spPr>
          <a:xfrm>
            <a:off x="4859592" y="496422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A64E8D31-8726-1826-3BED-DD00491714A8}"/>
              </a:ext>
            </a:extLst>
          </p:cNvPr>
          <p:cNvCxnSpPr>
            <a:stCxn id="25" idx="3"/>
          </p:cNvCxnSpPr>
          <p:nvPr/>
        </p:nvCxnSpPr>
        <p:spPr>
          <a:xfrm>
            <a:off x="2739466" y="4818255"/>
            <a:ext cx="692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id="{6F8B9E5C-9E30-C3D5-1F8F-0061DF4C2532}"/>
              </a:ext>
            </a:extLst>
          </p:cNvPr>
          <p:cNvCxnSpPr>
            <a:cxnSpLocks/>
          </p:cNvCxnSpPr>
          <p:nvPr/>
        </p:nvCxnSpPr>
        <p:spPr>
          <a:xfrm flipH="1">
            <a:off x="5361580" y="4231755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5">
            <a:extLst>
              <a:ext uri="{FF2B5EF4-FFF2-40B4-BE49-F238E27FC236}">
                <a16:creationId xmlns:a16="http://schemas.microsoft.com/office/drawing/2014/main" id="{659C8435-599D-29B6-6BD7-C45A6DEAE6BA}"/>
              </a:ext>
            </a:extLst>
          </p:cNvPr>
          <p:cNvCxnSpPr>
            <a:cxnSpLocks/>
          </p:cNvCxnSpPr>
          <p:nvPr/>
        </p:nvCxnSpPr>
        <p:spPr>
          <a:xfrm flipH="1">
            <a:off x="5389757" y="5111755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1">
            <a:extLst>
              <a:ext uri="{FF2B5EF4-FFF2-40B4-BE49-F238E27FC236}">
                <a16:creationId xmlns:a16="http://schemas.microsoft.com/office/drawing/2014/main" id="{8A798251-C5DB-C5B6-02CD-E08E874A4475}"/>
              </a:ext>
            </a:extLst>
          </p:cNvPr>
          <p:cNvCxnSpPr>
            <a:cxnSpLocks/>
          </p:cNvCxnSpPr>
          <p:nvPr/>
        </p:nvCxnSpPr>
        <p:spPr>
          <a:xfrm flipV="1">
            <a:off x="6393805" y="4426755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ADAA575B-9A43-47E3-0F54-95D3623F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57" y="4275133"/>
            <a:ext cx="1045539" cy="104553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A47F60-4250-F799-6A4B-C72B6D7E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788" y="3883139"/>
            <a:ext cx="583212" cy="583212"/>
          </a:xfrm>
          <a:prstGeom prst="rect">
            <a:avLst/>
          </a:prstGeom>
        </p:spPr>
      </p:pic>
      <p:sp>
        <p:nvSpPr>
          <p:cNvPr id="43" name="Rounded Rectangle 32">
            <a:extLst>
              <a:ext uri="{FF2B5EF4-FFF2-40B4-BE49-F238E27FC236}">
                <a16:creationId xmlns:a16="http://schemas.microsoft.com/office/drawing/2014/main" id="{5540AA58-1590-2201-987F-6824A058F251}"/>
              </a:ext>
            </a:extLst>
          </p:cNvPr>
          <p:cNvSpPr/>
          <p:nvPr/>
        </p:nvSpPr>
        <p:spPr>
          <a:xfrm>
            <a:off x="5973933" y="3980516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22">
            <a:extLst>
              <a:ext uri="{FF2B5EF4-FFF2-40B4-BE49-F238E27FC236}">
                <a16:creationId xmlns:a16="http://schemas.microsoft.com/office/drawing/2014/main" id="{4EA988BC-60F5-1460-F6A7-3CAC9A9A17DC}"/>
              </a:ext>
            </a:extLst>
          </p:cNvPr>
          <p:cNvSpPr/>
          <p:nvPr/>
        </p:nvSpPr>
        <p:spPr>
          <a:xfrm>
            <a:off x="5941592" y="4873547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what does the sync mean?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383960" cy="12488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Write: update the local KVS, sync with other KVS, then return to client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0438A0E-B773-C615-C4B0-6BC2E28D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39AC6E9-E23F-C1B9-D4B6-D1AF5DF86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5806F37E-6388-4AA2-E82F-F08506FDF9DC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1470E6-0454-AED0-E10D-3DF4E672C298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9FBCB77-9F7E-39C3-4F0C-4E2E131260A9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FEEB6E49-6F3E-860E-527B-135B673BB22B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>
            <a:extLst>
              <a:ext uri="{FF2B5EF4-FFF2-40B4-BE49-F238E27FC236}">
                <a16:creationId xmlns:a16="http://schemas.microsoft.com/office/drawing/2014/main" id="{114835E3-193C-193A-E249-509AB3D04547}"/>
              </a:ext>
            </a:extLst>
          </p:cNvPr>
          <p:cNvSpPr/>
          <p:nvPr/>
        </p:nvSpPr>
        <p:spPr>
          <a:xfrm>
            <a:off x="7925242" y="2617228"/>
            <a:ext cx="422458" cy="439477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AD8FBAD-2E0E-B473-3B67-4982333C49F0}"/>
              </a:ext>
            </a:extLst>
          </p:cNvPr>
          <p:cNvSpPr txBox="1"/>
          <p:nvPr/>
        </p:nvSpPr>
        <p:spPr>
          <a:xfrm>
            <a:off x="7763611" y="2209428"/>
            <a:ext cx="7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Time</a:t>
            </a:r>
            <a:endParaRPr lang="zh-CN" altLang="en-US" dirty="0"/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94581028-B5BC-D886-B256-1693C0A18130}"/>
              </a:ext>
            </a:extLst>
          </p:cNvPr>
          <p:cNvSpPr/>
          <p:nvPr/>
        </p:nvSpPr>
        <p:spPr>
          <a:xfrm>
            <a:off x="1763688" y="2265597"/>
            <a:ext cx="1390124" cy="703261"/>
          </a:xfrm>
          <a:prstGeom prst="wedgeRoundRectCallout">
            <a:avLst>
              <a:gd name="adj1" fmla="val 42537"/>
              <a:gd name="adj2" fmla="val 106426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483C472-BC50-D488-4D3B-F78FFFD12019}"/>
              </a:ext>
            </a:extLst>
          </p:cNvPr>
          <p:cNvSpPr txBox="1"/>
          <p:nvPr/>
        </p:nvSpPr>
        <p:spPr>
          <a:xfrm>
            <a:off x="1763688" y="24166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Hello world </a:t>
            </a:r>
            <a:endParaRPr kumimoji="1" lang="zh-CN" alt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161D0C-1C08-B687-251D-3E3D1DFF0E40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D9FD27C-39AD-F40A-22BB-8529F35101DE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41A9469-5892-A8FF-E9EF-400761266218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5D49D39-8BCF-3A10-43BD-7E0ADFAFF5D5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97A08A6-F173-8721-2C7C-EA4363DE27E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3799AE-CC99-2670-A896-4A0F1F8ECBD7}"/>
              </a:ext>
            </a:extLst>
          </p:cNvPr>
          <p:cNvSpPr txBox="1"/>
          <p:nvPr/>
        </p:nvSpPr>
        <p:spPr>
          <a:xfrm>
            <a:off x="3153812" y="2913814"/>
            <a:ext cx="119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KVS write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83528BB-FD4E-1570-6A98-4234294B20B8}"/>
              </a:ext>
            </a:extLst>
          </p:cNvPr>
          <p:cNvSpPr/>
          <p:nvPr/>
        </p:nvSpPr>
        <p:spPr>
          <a:xfrm>
            <a:off x="4855312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F28ED7-13B1-0EEB-86E0-FB5F1D055C6C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85286C01-0819-2A3A-7B3F-846793F7113F}"/>
              </a:ext>
            </a:extLst>
          </p:cNvPr>
          <p:cNvCxnSpPr>
            <a:cxnSpLocks/>
          </p:cNvCxnSpPr>
          <p:nvPr/>
        </p:nvCxnSpPr>
        <p:spPr>
          <a:xfrm flipV="1">
            <a:off x="5406117" y="3434440"/>
            <a:ext cx="454506" cy="9940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1916EEB-321A-28FC-1765-ED0BB041B514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F9D25DA1-A01D-467A-AD01-1CDA2FCD5B56}"/>
              </a:ext>
            </a:extLst>
          </p:cNvPr>
          <p:cNvCxnSpPr/>
          <p:nvPr/>
        </p:nvCxnSpPr>
        <p:spPr>
          <a:xfrm>
            <a:off x="608416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5828AAC-C79D-3386-9B6F-AC09DDE6DA10}"/>
              </a:ext>
            </a:extLst>
          </p:cNvPr>
          <p:cNvSpPr txBox="1"/>
          <p:nvPr/>
        </p:nvSpPr>
        <p:spPr>
          <a:xfrm>
            <a:off x="581615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010C96-810F-E6E8-A09A-C9BF966A1157}"/>
              </a:ext>
            </a:extLst>
          </p:cNvPr>
          <p:cNvGrpSpPr/>
          <p:nvPr/>
        </p:nvGrpSpPr>
        <p:grpSpPr>
          <a:xfrm>
            <a:off x="3564156" y="4645095"/>
            <a:ext cx="1390124" cy="372424"/>
            <a:chOff x="1228498" y="4339821"/>
            <a:chExt cx="1390124" cy="372424"/>
          </a:xfrm>
        </p:grpSpPr>
        <p:sp>
          <p:nvSpPr>
            <p:cNvPr id="5" name="圆角矩形标注 4">
              <a:extLst>
                <a:ext uri="{FF2B5EF4-FFF2-40B4-BE49-F238E27FC236}">
                  <a16:creationId xmlns:a16="http://schemas.microsoft.com/office/drawing/2014/main" id="{ABC29365-2632-2F67-21DD-E32C44ABEB63}"/>
                </a:ext>
              </a:extLst>
            </p:cNvPr>
            <p:cNvSpPr/>
            <p:nvPr/>
          </p:nvSpPr>
          <p:spPr>
            <a:xfrm>
              <a:off x="1293611" y="4342915"/>
              <a:ext cx="1154154" cy="369330"/>
            </a:xfrm>
            <a:prstGeom prst="wedgeRoundRectCallout">
              <a:avLst>
                <a:gd name="adj1" fmla="val 16624"/>
                <a:gd name="adj2" fmla="val 2368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9A24EE-4DD1-49DB-DACF-C5CCB02AE539}"/>
                </a:ext>
              </a:extLst>
            </p:cNvPr>
            <p:cNvSpPr txBox="1"/>
            <p:nvPr/>
          </p:nvSpPr>
          <p:spPr>
            <a:xfrm>
              <a:off x="1228498" y="433982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Hello world 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AE3646-EFA4-EE7A-1389-9483B351E4E7}"/>
              </a:ext>
            </a:extLst>
          </p:cNvPr>
          <p:cNvGrpSpPr/>
          <p:nvPr/>
        </p:nvGrpSpPr>
        <p:grpSpPr>
          <a:xfrm>
            <a:off x="4326171" y="3689194"/>
            <a:ext cx="1390124" cy="372424"/>
            <a:chOff x="1228498" y="4339821"/>
            <a:chExt cx="1390124" cy="372424"/>
          </a:xfrm>
        </p:grpSpPr>
        <p:sp>
          <p:nvSpPr>
            <p:cNvPr id="9" name="圆角矩形标注 8">
              <a:extLst>
                <a:ext uri="{FF2B5EF4-FFF2-40B4-BE49-F238E27FC236}">
                  <a16:creationId xmlns:a16="http://schemas.microsoft.com/office/drawing/2014/main" id="{EFCA7516-107A-8C4B-4F1A-B2F337D12636}"/>
                </a:ext>
              </a:extLst>
            </p:cNvPr>
            <p:cNvSpPr/>
            <p:nvPr/>
          </p:nvSpPr>
          <p:spPr>
            <a:xfrm>
              <a:off x="1293611" y="4342915"/>
              <a:ext cx="1154154" cy="369330"/>
            </a:xfrm>
            <a:prstGeom prst="wedgeRoundRectCallout">
              <a:avLst>
                <a:gd name="adj1" fmla="val 16624"/>
                <a:gd name="adj2" fmla="val 2368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52288A-96AA-DDCC-EF2A-E0532480AE5B}"/>
                </a:ext>
              </a:extLst>
            </p:cNvPr>
            <p:cNvSpPr txBox="1"/>
            <p:nvPr/>
          </p:nvSpPr>
          <p:spPr>
            <a:xfrm>
              <a:off x="1228498" y="433982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Hello world 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193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wait sync for each updates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83960" cy="2222447"/>
          </a:xfrm>
        </p:spPr>
        <p:txBody>
          <a:bodyPr/>
          <a:lstStyle/>
          <a:p>
            <a:r>
              <a:rPr kumimoji="1" lang="en-US" altLang="zh-CN" dirty="0"/>
              <a:t>Problem#1: inefficiency (read is good, but not for write) </a:t>
            </a:r>
          </a:p>
          <a:p>
            <a:pPr lvl="1"/>
            <a:r>
              <a:rPr kumimoji="1" lang="en-US" altLang="zh-CN" dirty="0"/>
              <a:t>Each write must wait for the sync to be done, which may be lengthy</a:t>
            </a:r>
          </a:p>
          <a:p>
            <a:pPr lvl="1"/>
            <a:r>
              <a:rPr kumimoji="1" lang="en-US" altLang="zh-CN" dirty="0"/>
              <a:t>Numbers every programmer is suggested to know</a:t>
            </a:r>
          </a:p>
          <a:p>
            <a:pPr lvl="2"/>
            <a:r>
              <a:rPr kumimoji="1" lang="en-US" altLang="zh-CN" dirty="0">
                <a:latin typeface="Osaka" panose="020B0600000000000000" pitchFamily="34" charset="-128"/>
                <a:ea typeface="Osaka" panose="020B0600000000000000" pitchFamily="34" charset="-128"/>
              </a:rPr>
              <a:t>RTT among devices: </a:t>
            </a:r>
            <a:r>
              <a:rPr kumimoji="1" lang="en-US" altLang="zh-CN" b="1" dirty="0">
                <a:solidFill>
                  <a:srgbClr val="C0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100 – 400ms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5FF7DBA-CFA5-50B5-8B52-CB8887F2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C18B7AB-2CE4-CD34-44CC-6FB89640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C66CEFD2-F4E2-AEFA-216F-0DA00DCB0ABF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F0914D0-53F4-BFDF-F5BA-854657A3DFEC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E10BF0-AC25-6A47-E123-21CAB8B81F70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BDB0916-0693-BA55-9C4B-4DC874A207F3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A1514E-DDA6-9B31-0B54-8918CC00ECA1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121A1E5-8C0D-E6E7-E878-57E6F2CBA7B1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820AF3F-C58C-44AA-0296-4F8A03874DBF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4E1BC7-EA2C-B9A6-8202-FBF6E864693B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6D2EFC-F243-2BA8-FFDC-E5DC07A54D3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81EA79-1BB6-DCBE-0569-EF9B8C50129E}"/>
              </a:ext>
            </a:extLst>
          </p:cNvPr>
          <p:cNvSpPr/>
          <p:nvPr/>
        </p:nvSpPr>
        <p:spPr>
          <a:xfrm>
            <a:off x="4855312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1BDDC0-D66E-2826-F574-B0B7D60437E3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A63C2F3-D8AF-83D1-946B-E188D1B8E699}"/>
              </a:ext>
            </a:extLst>
          </p:cNvPr>
          <p:cNvCxnSpPr>
            <a:cxnSpLocks/>
          </p:cNvCxnSpPr>
          <p:nvPr/>
        </p:nvCxnSpPr>
        <p:spPr>
          <a:xfrm flipV="1">
            <a:off x="5406117" y="3434440"/>
            <a:ext cx="454506" cy="9940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CBCF769-D27A-FF46-B975-5C70311057BC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97AD44D-6517-FB1C-EBB7-62EF03E7C8F0}"/>
              </a:ext>
            </a:extLst>
          </p:cNvPr>
          <p:cNvCxnSpPr/>
          <p:nvPr/>
        </p:nvCxnSpPr>
        <p:spPr>
          <a:xfrm>
            <a:off x="608416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FC7DF5C-7465-F099-B514-9C0719E6CB58}"/>
              </a:ext>
            </a:extLst>
          </p:cNvPr>
          <p:cNvSpPr txBox="1"/>
          <p:nvPr/>
        </p:nvSpPr>
        <p:spPr>
          <a:xfrm>
            <a:off x="581615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4171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wait sync for each updates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83960" cy="2222447"/>
          </a:xfrm>
        </p:spPr>
        <p:txBody>
          <a:bodyPr/>
          <a:lstStyle/>
          <a:p>
            <a:r>
              <a:rPr kumimoji="1" lang="en-US" altLang="zh-CN" dirty="0"/>
              <a:t>Problem#2: cannot tolerate network connectivity  </a:t>
            </a:r>
          </a:p>
          <a:p>
            <a:pPr lvl="1"/>
            <a:r>
              <a:rPr kumimoji="1" lang="en" altLang="zh-CN" dirty="0"/>
              <a:t>Periodic connectivity to net and other nodes</a:t>
            </a:r>
            <a:r>
              <a:rPr kumimoji="1" lang="en-US" altLang="zh-CN" dirty="0"/>
              <a:t> (e.g., lost WIFI) </a:t>
            </a:r>
          </a:p>
          <a:p>
            <a:pPr lvl="1"/>
            <a:r>
              <a:rPr kumimoji="1" lang="en-US" altLang="zh-CN" dirty="0"/>
              <a:t>Common under the setup of chat APP (e.g., I have entered the subway </a:t>
            </a:r>
            <a:r>
              <a:rPr kumimoji="1" lang="en-US" altLang="zh-CN" dirty="0">
                <a:sym typeface="Wingdings" pitchFamily="2" charset="2"/>
              </a:rPr>
              <a:t>) </a:t>
            </a:r>
            <a:endParaRPr kumimoji="1" lang="en-US" altLang="zh-CN" dirty="0"/>
          </a:p>
          <a:p>
            <a:r>
              <a:rPr kumimoji="1" lang="en-US" altLang="zh-CN" dirty="0"/>
              <a:t>Under network disconnection, the sender will be blocked </a:t>
            </a:r>
            <a:endParaRPr kumimoji="1"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5FF7DBA-CFA5-50B5-8B52-CB8887F2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C18B7AB-2CE4-CD34-44CC-6FB89640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C66CEFD2-F4E2-AEFA-216F-0DA00DCB0ABF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F0914D0-53F4-BFDF-F5BA-854657A3DFEC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E10BF0-AC25-6A47-E123-21CAB8B81F70}"/>
              </a:ext>
            </a:extLst>
          </p:cNvPr>
          <p:cNvCxnSpPr>
            <a:cxnSpLocks/>
          </p:cNvCxnSpPr>
          <p:nvPr/>
        </p:nvCxnSpPr>
        <p:spPr>
          <a:xfrm>
            <a:off x="1362924" y="4432866"/>
            <a:ext cx="2565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BDB0916-0693-BA55-9C4B-4DC874A207F3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A1514E-DDA6-9B31-0B54-8918CC00ECA1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121A1E5-8C0D-E6E7-E878-57E6F2CBA7B1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820AF3F-C58C-44AA-0296-4F8A03874DBF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4E1BC7-EA2C-B9A6-8202-FBF6E864693B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6D2EFC-F243-2BA8-FFDC-E5DC07A54D3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1BDDC0-D66E-2826-F574-B0B7D60437E3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CBCF769-D27A-FF46-B975-5C70311057BC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乘 5">
            <a:extLst>
              <a:ext uri="{FF2B5EF4-FFF2-40B4-BE49-F238E27FC236}">
                <a16:creationId xmlns:a16="http://schemas.microsoft.com/office/drawing/2014/main" id="{4F192771-392D-4A49-4BDA-F76670F00907}"/>
              </a:ext>
            </a:extLst>
          </p:cNvPr>
          <p:cNvSpPr/>
          <p:nvPr/>
        </p:nvSpPr>
        <p:spPr>
          <a:xfrm>
            <a:off x="3697935" y="4076990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233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solution++: </a:t>
            </a:r>
            <a:r>
              <a:rPr kumimoji="1" lang="en-US" altLang="zh-CN" dirty="0"/>
              <a:t>sync</a:t>
            </a:r>
            <a:r>
              <a:rPr kumimoji="1" lang="en" altLang="zh-CN" dirty="0"/>
              <a:t> </a:t>
            </a:r>
            <a:r>
              <a:rPr kumimoji="1" lang="en-US" altLang="zh-CN" dirty="0"/>
              <a:t>but</a:t>
            </a:r>
            <a:r>
              <a:rPr kumimoji="1" lang="en" altLang="zh-CN" dirty="0"/>
              <a:t> </a:t>
            </a:r>
            <a:r>
              <a:rPr kumimoji="1" lang="en-US" altLang="zh-CN" dirty="0"/>
              <a:t>not</a:t>
            </a:r>
            <a:r>
              <a:rPr kumimoji="1" lang="en" altLang="zh-CN" dirty="0"/>
              <a:t> </a:t>
            </a:r>
            <a:r>
              <a:rPr kumimoji="1" lang="en-US" altLang="zh-CN" dirty="0"/>
              <a:t>wait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733656" cy="2222447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Write: update the local KVS, </a:t>
            </a:r>
            <a:r>
              <a:rPr kumimoji="1" lang="en-US" altLang="zh-CN" dirty="0">
                <a:solidFill>
                  <a:srgbClr val="C00000"/>
                </a:solidFill>
              </a:rPr>
              <a:t>sync with the others in background &amp; return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2229466-1971-E159-BAA5-5CB08109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445968A-5C89-FDD7-C347-540848E2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35" name="Rounded Rectangle 22">
            <a:extLst>
              <a:ext uri="{FF2B5EF4-FFF2-40B4-BE49-F238E27FC236}">
                <a16:creationId xmlns:a16="http://schemas.microsoft.com/office/drawing/2014/main" id="{8D628931-D021-548B-F794-032F5A5D8E84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D9A5DA0-F2DC-41E6-C13A-BCC39153D10A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9B2DACF-A11B-A98F-9BE8-B14B8A9F25C7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275580F-73A5-2826-9639-AD9ADAF94B11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70DC9AD3-3AC7-BB37-6180-38AD63458BE1}"/>
              </a:ext>
            </a:extLst>
          </p:cNvPr>
          <p:cNvSpPr/>
          <p:nvPr/>
        </p:nvSpPr>
        <p:spPr>
          <a:xfrm>
            <a:off x="7925242" y="2617228"/>
            <a:ext cx="422458" cy="439477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37485A-DFF3-4D4B-82E6-6E4ECCD78588}"/>
              </a:ext>
            </a:extLst>
          </p:cNvPr>
          <p:cNvSpPr txBox="1"/>
          <p:nvPr/>
        </p:nvSpPr>
        <p:spPr>
          <a:xfrm>
            <a:off x="7763611" y="2209428"/>
            <a:ext cx="7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Time</a:t>
            </a:r>
            <a:endParaRPr lang="zh-CN" altLang="en-US" dirty="0"/>
          </a:p>
        </p:txBody>
      </p:sp>
      <p:sp>
        <p:nvSpPr>
          <p:cNvPr id="41" name="圆角矩形标注 40">
            <a:extLst>
              <a:ext uri="{FF2B5EF4-FFF2-40B4-BE49-F238E27FC236}">
                <a16:creationId xmlns:a16="http://schemas.microsoft.com/office/drawing/2014/main" id="{A3662845-EEDC-8CA7-A433-961625DA8BD6}"/>
              </a:ext>
            </a:extLst>
          </p:cNvPr>
          <p:cNvSpPr/>
          <p:nvPr/>
        </p:nvSpPr>
        <p:spPr>
          <a:xfrm>
            <a:off x="1763688" y="2265597"/>
            <a:ext cx="1390124" cy="703261"/>
          </a:xfrm>
          <a:prstGeom prst="wedgeRoundRectCallout">
            <a:avLst>
              <a:gd name="adj1" fmla="val 42537"/>
              <a:gd name="adj2" fmla="val 106426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B39479-81A6-2EB0-A2F6-6CBE10696AC8}"/>
              </a:ext>
            </a:extLst>
          </p:cNvPr>
          <p:cNvSpPr txBox="1"/>
          <p:nvPr/>
        </p:nvSpPr>
        <p:spPr>
          <a:xfrm>
            <a:off x="1763688" y="24166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Hello world 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53FEB5D7-E2CC-09A5-A450-79A3EE07B459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90AD66A-6F9C-AE09-3FE7-C53FA1A0EE8C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97563D8-9B34-8859-1770-8CA647E2CDFB}"/>
              </a:ext>
            </a:extLst>
          </p:cNvPr>
          <p:cNvCxnSpPr>
            <a:cxnSpLocks/>
          </p:cNvCxnSpPr>
          <p:nvPr/>
        </p:nvCxnSpPr>
        <p:spPr>
          <a:xfrm>
            <a:off x="4936220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F13B3AA-EA05-2625-EADC-2B19794F6B6A}"/>
              </a:ext>
            </a:extLst>
          </p:cNvPr>
          <p:cNvCxnSpPr>
            <a:cxnSpLocks/>
          </p:cNvCxnSpPr>
          <p:nvPr/>
        </p:nvCxnSpPr>
        <p:spPr>
          <a:xfrm>
            <a:off x="4927099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4862E471-62C8-8853-33AD-F39F731815BD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C41F3AD-610A-66A9-42D5-206F5B60EF2A}"/>
              </a:ext>
            </a:extLst>
          </p:cNvPr>
          <p:cNvSpPr txBox="1"/>
          <p:nvPr/>
        </p:nvSpPr>
        <p:spPr>
          <a:xfrm>
            <a:off x="3153812" y="2913814"/>
            <a:ext cx="119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KVS write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9185078-0BD9-63E7-27B5-3DB9423DEAD5}"/>
              </a:ext>
            </a:extLst>
          </p:cNvPr>
          <p:cNvSpPr/>
          <p:nvPr/>
        </p:nvSpPr>
        <p:spPr>
          <a:xfrm>
            <a:off x="5719408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70824B-F0BF-6927-0A34-14C0788B8D9B}"/>
              </a:ext>
            </a:extLst>
          </p:cNvPr>
          <p:cNvSpPr/>
          <p:nvPr/>
        </p:nvSpPr>
        <p:spPr>
          <a:xfrm>
            <a:off x="5720496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DC553110-034D-4060-25D7-9CCB6581DAD1}"/>
              </a:ext>
            </a:extLst>
          </p:cNvPr>
          <p:cNvCxnSpPr>
            <a:cxnSpLocks/>
          </p:cNvCxnSpPr>
          <p:nvPr/>
        </p:nvCxnSpPr>
        <p:spPr>
          <a:xfrm flipV="1">
            <a:off x="6270213" y="4047921"/>
            <a:ext cx="173995" cy="38053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55F42B7-2F6B-3DDF-3FC6-5FC10D929052}"/>
              </a:ext>
            </a:extLst>
          </p:cNvPr>
          <p:cNvCxnSpPr>
            <a:cxnSpLocks/>
          </p:cNvCxnSpPr>
          <p:nvPr/>
        </p:nvCxnSpPr>
        <p:spPr>
          <a:xfrm flipV="1">
            <a:off x="6321617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D27243C-6402-02AB-74CC-011F8D92AA8B}"/>
              </a:ext>
            </a:extLst>
          </p:cNvPr>
          <p:cNvCxnSpPr/>
          <p:nvPr/>
        </p:nvCxnSpPr>
        <p:spPr>
          <a:xfrm>
            <a:off x="442915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41AB924-8A48-9234-C729-DE526A02D7F5}"/>
              </a:ext>
            </a:extLst>
          </p:cNvPr>
          <p:cNvSpPr txBox="1"/>
          <p:nvPr/>
        </p:nvSpPr>
        <p:spPr>
          <a:xfrm>
            <a:off x="416114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FC5A49E-790E-B960-5094-77664EDFC6EB}"/>
              </a:ext>
            </a:extLst>
          </p:cNvPr>
          <p:cNvCxnSpPr>
            <a:cxnSpLocks/>
          </p:cNvCxnSpPr>
          <p:nvPr/>
        </p:nvCxnSpPr>
        <p:spPr>
          <a:xfrm>
            <a:off x="7104144" y="3428412"/>
            <a:ext cx="292723" cy="99918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7F1DE0F-1EBD-E93E-DE7A-CF96E08C3B3D}"/>
              </a:ext>
            </a:extLst>
          </p:cNvPr>
          <p:cNvSpPr/>
          <p:nvPr/>
        </p:nvSpPr>
        <p:spPr>
          <a:xfrm>
            <a:off x="7451146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638596B-B9FB-A12D-E08C-3FF1EB868E4F}"/>
              </a:ext>
            </a:extLst>
          </p:cNvPr>
          <p:cNvCxnSpPr>
            <a:cxnSpLocks/>
          </p:cNvCxnSpPr>
          <p:nvPr/>
        </p:nvCxnSpPr>
        <p:spPr>
          <a:xfrm flipV="1">
            <a:off x="8023974" y="3419001"/>
            <a:ext cx="272501" cy="100359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976C-DBF2-8D4E-A982-1C10C810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B-Tree (</a:t>
            </a:r>
            <a:r>
              <a:rPr kumimoji="1" lang="en-US" altLang="zh-CN" dirty="0" err="1"/>
              <a:t>B+Tree</a:t>
            </a:r>
            <a:r>
              <a:rPr kumimoji="1" lang="en-US" altLang="zh-CN" dirty="0"/>
              <a:t>) indexes: a form of ordered index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06B-E63A-FE4D-AFA9-7D381C37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Introduced in 1970, the </a:t>
            </a:r>
            <a:r>
              <a:rPr lang="en" altLang="zh-CN" dirty="0"/>
              <a:t>“ubiquitous” </a:t>
            </a:r>
            <a:r>
              <a:rPr kumimoji="1" lang="en-US" altLang="zh-CN" dirty="0"/>
              <a:t> index 10 years later for disk data</a:t>
            </a:r>
          </a:p>
          <a:p>
            <a:pPr lvl="1"/>
            <a:r>
              <a:rPr kumimoji="1" lang="en-US" altLang="zh-CN" dirty="0"/>
              <a:t>Standard data structures of many databases and key-value stores</a:t>
            </a:r>
            <a:endParaRPr lang="en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0005AC-AE79-D94C-9874-7FA526D6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F4C98E-3867-CB4A-B705-39A699F7C1E5}"/>
              </a:ext>
            </a:extLst>
          </p:cNvPr>
          <p:cNvSpPr/>
          <p:nvPr/>
        </p:nvSpPr>
        <p:spPr>
          <a:xfrm>
            <a:off x="2060278" y="2200306"/>
            <a:ext cx="5166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i="1" dirty="0"/>
              <a:t>“It could be said that the world’s information is at our fingertips because of B-trees” </a:t>
            </a:r>
            <a:endParaRPr lang="en" altLang="zh-CN" i="1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B85E0-CAB9-9C40-A381-F4B3059C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70" y="3280832"/>
            <a:ext cx="1998830" cy="20465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35C68D-DF07-634B-95D7-F0E34C67BF1C}"/>
              </a:ext>
            </a:extLst>
          </p:cNvPr>
          <p:cNvSpPr/>
          <p:nvPr/>
        </p:nvSpPr>
        <p:spPr>
          <a:xfrm>
            <a:off x="4267200" y="40111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400" dirty="0"/>
              <a:t>Goetz </a:t>
            </a:r>
            <a:r>
              <a:rPr lang="en" altLang="zh-CN" sz="1400" dirty="0" err="1"/>
              <a:t>Graefe</a:t>
            </a:r>
            <a:r>
              <a:rPr lang="en" altLang="zh-CN" sz="1400" dirty="0"/>
              <a:t> Microsoft, HP Fellow, now Google </a:t>
            </a:r>
          </a:p>
          <a:p>
            <a:r>
              <a:rPr lang="en" altLang="zh-CN" sz="1400" dirty="0"/>
              <a:t>ACM Software System Award </a:t>
            </a:r>
            <a:endParaRPr lang="en" altLang="zh-C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15641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84DF-0E28-2615-9B0E-6DAB73FF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FA6AD-66C3-0B9C-3052-BCDBDAF4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Naïve solution++: </a:t>
            </a:r>
            <a:r>
              <a:rPr kumimoji="1" lang="en-US" altLang="zh-CN" dirty="0"/>
              <a:t>sync</a:t>
            </a:r>
            <a:r>
              <a:rPr kumimoji="1" lang="en" altLang="zh-CN" dirty="0"/>
              <a:t> </a:t>
            </a:r>
            <a:r>
              <a:rPr kumimoji="1" lang="en-US" altLang="zh-CN" dirty="0"/>
              <a:t>but</a:t>
            </a:r>
            <a:r>
              <a:rPr kumimoji="1" lang="en" altLang="zh-CN" dirty="0"/>
              <a:t> </a:t>
            </a:r>
            <a:r>
              <a:rPr kumimoji="1" lang="en-US" altLang="zh-CN" dirty="0"/>
              <a:t>not</a:t>
            </a:r>
            <a:r>
              <a:rPr kumimoji="1" lang="en" altLang="zh-CN" dirty="0"/>
              <a:t> </a:t>
            </a:r>
            <a:r>
              <a:rPr kumimoji="1" lang="en-US" altLang="zh-CN" dirty="0"/>
              <a:t>wait</a:t>
            </a:r>
          </a:p>
          <a:p>
            <a:pPr lvl="1"/>
            <a:r>
              <a:rPr kumimoji="1" lang="en-US" altLang="zh-CN" dirty="0"/>
              <a:t>An obvious problem is that we may not get the latest messages (a common case in WeChat </a:t>
            </a:r>
            <a:r>
              <a:rPr kumimoji="1" lang="en-US" altLang="zh-CN" dirty="0">
                <a:sym typeface="Wingdings" pitchFamily="2" charset="2"/>
              </a:rPr>
              <a:t>)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But there is more subtle </a:t>
            </a:r>
            <a:r>
              <a:rPr kumimoji="1" lang="en-US" altLang="zh-CN" b="1" dirty="0">
                <a:solidFill>
                  <a:srgbClr val="FF0000"/>
                </a:solidFill>
                <a:sym typeface="Wingdings" pitchFamily="2" charset="2"/>
              </a:rPr>
              <a:t>consistency</a:t>
            </a:r>
            <a:r>
              <a:rPr kumimoji="1" lang="en-US" altLang="zh-CN" dirty="0">
                <a:sym typeface="Wingdings" pitchFamily="2" charset="2"/>
              </a:rPr>
              <a:t> issue </a:t>
            </a:r>
          </a:p>
          <a:p>
            <a:r>
              <a:rPr kumimoji="1" lang="en-US" altLang="zh-CN" dirty="0">
                <a:sym typeface="Wingdings" pitchFamily="2" charset="2"/>
              </a:rPr>
              <a:t>What does inconsistency mean?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Intuitively, the same thing is not the same from different perspectives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The thing can be the data itself (e.g., missing an update)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The thing can be how the data is read/write (order mismatches)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8DDCB-A886-DE1C-A2BD-41E4C7DB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3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97F-3D4E-99DA-57F2-F5E21194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F58F2-BC3F-61DE-4C5F-9D03B06E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Considering the following scenario: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Boss: boss, I want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HR: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(me) wants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Me: OK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HR: Boss has confirmed that I can quit (link to msg </a:t>
            </a:r>
            <a:r>
              <a:rPr kumimoji="1" lang="en-US" altLang="zh-CN" u="sng" dirty="0"/>
              <a:t>2</a:t>
            </a:r>
            <a:r>
              <a:rPr kumimoji="1" lang="en-US" altLang="zh-CN" dirty="0"/>
              <a:t>). </a:t>
            </a:r>
          </a:p>
          <a:p>
            <a:r>
              <a:rPr kumimoji="1" lang="en-US" altLang="zh-CN" dirty="0"/>
              <a:t>The HR’s job: </a:t>
            </a:r>
          </a:p>
          <a:p>
            <a:pPr lvl="1"/>
            <a:r>
              <a:rPr kumimoji="1" lang="en-US" altLang="zh-CN" dirty="0"/>
              <a:t>If sees  “Boss has confirmed that I can quit” from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, check whether  “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quit” has been sent by the boss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BA2D1-7A2E-D289-FFA9-C683BC6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2CF912B5-7341-9F8B-2F3B-45937D86F558}"/>
              </a:ext>
            </a:extLst>
          </p:cNvPr>
          <p:cNvSpPr/>
          <p:nvPr/>
        </p:nvSpPr>
        <p:spPr>
          <a:xfrm>
            <a:off x="4502727" y="2064327"/>
            <a:ext cx="2584537" cy="678873"/>
          </a:xfrm>
          <a:custGeom>
            <a:avLst/>
            <a:gdLst>
              <a:gd name="connsiteX0" fmla="*/ 2036618 w 2584537"/>
              <a:gd name="connsiteY0" fmla="*/ 678873 h 678873"/>
              <a:gd name="connsiteX1" fmla="*/ 2452255 w 2584537"/>
              <a:gd name="connsiteY1" fmla="*/ 346364 h 678873"/>
              <a:gd name="connsiteX2" fmla="*/ 0 w 2584537"/>
              <a:gd name="connsiteY2" fmla="*/ 0 h 67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537" h="678873">
                <a:moveTo>
                  <a:pt x="2036618" y="678873"/>
                </a:moveTo>
                <a:cubicBezTo>
                  <a:pt x="2414154" y="569191"/>
                  <a:pt x="2791691" y="459509"/>
                  <a:pt x="2452255" y="346364"/>
                </a:cubicBezTo>
                <a:cubicBezTo>
                  <a:pt x="2112819" y="233219"/>
                  <a:pt x="1056409" y="116609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4301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D85F850-9C04-0497-BBD0-0ABC12648138}"/>
              </a:ext>
            </a:extLst>
          </p:cNvPr>
          <p:cNvCxnSpPr/>
          <p:nvPr/>
        </p:nvCxnSpPr>
        <p:spPr>
          <a:xfrm>
            <a:off x="1763688" y="332279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CF153A3-669C-65A1-70F3-89E5630A31EF}"/>
              </a:ext>
            </a:extLst>
          </p:cNvPr>
          <p:cNvCxnSpPr/>
          <p:nvPr/>
        </p:nvCxnSpPr>
        <p:spPr>
          <a:xfrm>
            <a:off x="1763688" y="466791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2F21059-D87B-9188-BF34-2DBCC5DACCD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234854" y="2015433"/>
            <a:ext cx="1145458" cy="259254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3722417-BC3B-BFF9-472B-2C1FFFD0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C15DF-D297-956A-16CB-14BB7980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3A486-52C5-9472-755E-CF4D9ABF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50710"/>
            <a:ext cx="576064" cy="576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877266-F8C4-AB9B-ED1D-B6C2CAC06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929508"/>
            <a:ext cx="720080" cy="7200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AEC17F-DA5B-4270-2399-71E8DCC4CB55}"/>
              </a:ext>
            </a:extLst>
          </p:cNvPr>
          <p:cNvSpPr txBox="1"/>
          <p:nvPr/>
        </p:nvSpPr>
        <p:spPr>
          <a:xfrm>
            <a:off x="457619" y="3104882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Boss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07941-A236-FD73-1007-A37D3C202787}"/>
              </a:ext>
            </a:extLst>
          </p:cNvPr>
          <p:cNvSpPr txBox="1"/>
          <p:nvPr/>
        </p:nvSpPr>
        <p:spPr>
          <a:xfrm>
            <a:off x="457618" y="1868880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E6AD2-D740-302F-3896-205D8D2ACAF3}"/>
              </a:ext>
            </a:extLst>
          </p:cNvPr>
          <p:cNvSpPr txBox="1"/>
          <p:nvPr/>
        </p:nvSpPr>
        <p:spPr>
          <a:xfrm>
            <a:off x="490046" y="4298580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HR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6E4230-38F2-9624-7052-02015D619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391" y="4264737"/>
            <a:ext cx="635000" cy="6350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6AED45B-4751-88CD-F419-4FE441059D77}"/>
              </a:ext>
            </a:extLst>
          </p:cNvPr>
          <p:cNvCxnSpPr/>
          <p:nvPr/>
        </p:nvCxnSpPr>
        <p:spPr>
          <a:xfrm>
            <a:off x="1763688" y="201289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B03BFC-1958-E73F-1B43-98A250EB3E50}"/>
              </a:ext>
            </a:extLst>
          </p:cNvPr>
          <p:cNvSpPr/>
          <p:nvPr/>
        </p:nvSpPr>
        <p:spPr>
          <a:xfrm>
            <a:off x="1940775" y="1887330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BBFFE6-4EAA-E50F-190E-C4BC91FA61C7}"/>
              </a:ext>
            </a:extLst>
          </p:cNvPr>
          <p:cNvSpPr/>
          <p:nvPr/>
        </p:nvSpPr>
        <p:spPr>
          <a:xfrm>
            <a:off x="2407834" y="3197226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0A92FA1F-24D3-F217-EC3E-03982ED9FE74}"/>
              </a:ext>
            </a:extLst>
          </p:cNvPr>
          <p:cNvSpPr/>
          <p:nvPr/>
        </p:nvSpPr>
        <p:spPr>
          <a:xfrm>
            <a:off x="726021" y="1053432"/>
            <a:ext cx="1535969" cy="703261"/>
          </a:xfrm>
          <a:prstGeom prst="wedgeRoundRectCallout">
            <a:avLst>
              <a:gd name="adj1" fmla="val 26154"/>
              <a:gd name="adj2" fmla="val 85341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BFB9F4-629E-F99E-0075-C2EF22D4DE67}"/>
              </a:ext>
            </a:extLst>
          </p:cNvPr>
          <p:cNvSpPr txBox="1"/>
          <p:nvPr/>
        </p:nvSpPr>
        <p:spPr>
          <a:xfrm>
            <a:off x="726022" y="12044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 want to quit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8B9F584-8254-FAE2-30EA-4F32B06AC3E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16146" y="2012896"/>
            <a:ext cx="218766" cy="134512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540C809-A16A-7DDA-7FD3-2F8DB2E02DD6}"/>
              </a:ext>
            </a:extLst>
          </p:cNvPr>
          <p:cNvSpPr/>
          <p:nvPr/>
        </p:nvSpPr>
        <p:spPr>
          <a:xfrm>
            <a:off x="2988210" y="3197226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66A0775-576D-B035-3DEF-1D2538B13057}"/>
              </a:ext>
            </a:extLst>
          </p:cNvPr>
          <p:cNvCxnSpPr>
            <a:cxnSpLocks/>
          </p:cNvCxnSpPr>
          <p:nvPr/>
        </p:nvCxnSpPr>
        <p:spPr>
          <a:xfrm>
            <a:off x="3226836" y="3310217"/>
            <a:ext cx="193036" cy="843427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 29">
            <a:extLst>
              <a:ext uri="{FF2B5EF4-FFF2-40B4-BE49-F238E27FC236}">
                <a16:creationId xmlns:a16="http://schemas.microsoft.com/office/drawing/2014/main" id="{4B9A179C-63CB-05A2-E49B-2BA21DB72FAE}"/>
              </a:ext>
            </a:extLst>
          </p:cNvPr>
          <p:cNvSpPr/>
          <p:nvPr/>
        </p:nvSpPr>
        <p:spPr>
          <a:xfrm>
            <a:off x="3163581" y="3757979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9A97F-2FA6-3852-2F69-EED907173EFB}"/>
              </a:ext>
            </a:extLst>
          </p:cNvPr>
          <p:cNvSpPr txBox="1"/>
          <p:nvPr/>
        </p:nvSpPr>
        <p:spPr>
          <a:xfrm>
            <a:off x="1720391" y="390529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Message lost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3E54BF-1594-7A0E-F10A-B93E9343E754}"/>
              </a:ext>
            </a:extLst>
          </p:cNvPr>
          <p:cNvSpPr/>
          <p:nvPr/>
        </p:nvSpPr>
        <p:spPr>
          <a:xfrm>
            <a:off x="4072956" y="3209651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标注 32">
            <a:extLst>
              <a:ext uri="{FF2B5EF4-FFF2-40B4-BE49-F238E27FC236}">
                <a16:creationId xmlns:a16="http://schemas.microsoft.com/office/drawing/2014/main" id="{FAF007C4-957C-F5EC-FFB0-2A05AC7A1E5F}"/>
              </a:ext>
            </a:extLst>
          </p:cNvPr>
          <p:cNvSpPr/>
          <p:nvPr/>
        </p:nvSpPr>
        <p:spPr>
          <a:xfrm>
            <a:off x="3733867" y="3612319"/>
            <a:ext cx="400515" cy="396428"/>
          </a:xfrm>
          <a:prstGeom prst="wedgeRoundRectCallout">
            <a:avLst>
              <a:gd name="adj1" fmla="val 39457"/>
              <a:gd name="adj2" fmla="val -124910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6A7FAA-DDD2-051D-DBA4-3900EBB14E50}"/>
              </a:ext>
            </a:extLst>
          </p:cNvPr>
          <p:cNvSpPr txBox="1"/>
          <p:nvPr/>
        </p:nvSpPr>
        <p:spPr>
          <a:xfrm>
            <a:off x="3706775" y="36258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93997B6-3D04-36BD-00EC-231A56B23785}"/>
              </a:ext>
            </a:extLst>
          </p:cNvPr>
          <p:cNvCxnSpPr>
            <a:cxnSpLocks/>
          </p:cNvCxnSpPr>
          <p:nvPr/>
        </p:nvCxnSpPr>
        <p:spPr>
          <a:xfrm flipV="1">
            <a:off x="4245886" y="2038742"/>
            <a:ext cx="326114" cy="12714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26E4CE8-B985-174D-810F-9223C8345DF7}"/>
              </a:ext>
            </a:extLst>
          </p:cNvPr>
          <p:cNvSpPr/>
          <p:nvPr/>
        </p:nvSpPr>
        <p:spPr>
          <a:xfrm>
            <a:off x="4657244" y="1913176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5A669EB-244D-53D3-F7A8-AD10C3F1C3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042" b="37029"/>
          <a:stretch/>
        </p:blipFill>
        <p:spPr>
          <a:xfrm>
            <a:off x="3860927" y="1056295"/>
            <a:ext cx="2286242" cy="576064"/>
          </a:xfrm>
          <a:prstGeom prst="rect">
            <a:avLst/>
          </a:prstGeom>
        </p:spPr>
      </p:pic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49EA4D2-D338-BBF1-A740-90A8FE56E2AE}"/>
              </a:ext>
            </a:extLst>
          </p:cNvPr>
          <p:cNvCxnSpPr/>
          <p:nvPr/>
        </p:nvCxnSpPr>
        <p:spPr>
          <a:xfrm>
            <a:off x="5004048" y="175071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标注 40">
            <a:extLst>
              <a:ext uri="{FF2B5EF4-FFF2-40B4-BE49-F238E27FC236}">
                <a16:creationId xmlns:a16="http://schemas.microsoft.com/office/drawing/2014/main" id="{051A1551-A7CC-50F5-2BE0-85A03CC2F96E}"/>
              </a:ext>
            </a:extLst>
          </p:cNvPr>
          <p:cNvSpPr/>
          <p:nvPr/>
        </p:nvSpPr>
        <p:spPr>
          <a:xfrm>
            <a:off x="5253465" y="2269100"/>
            <a:ext cx="2420159" cy="703261"/>
          </a:xfrm>
          <a:prstGeom prst="wedgeRoundRectCallout">
            <a:avLst>
              <a:gd name="adj1" fmla="val -43006"/>
              <a:gd name="adj2" fmla="val -815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900D58-4E01-B4C2-C8B9-677DE70BC94E}"/>
              </a:ext>
            </a:extLst>
          </p:cNvPr>
          <p:cNvSpPr txBox="1"/>
          <p:nvPr/>
        </p:nvSpPr>
        <p:spPr>
          <a:xfrm>
            <a:off x="5186742" y="2333608"/>
            <a:ext cx="2486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50" lvl="1"/>
            <a:r>
              <a:rPr kumimoji="1" lang="en-US" altLang="zh-CN" sz="1500" dirty="0"/>
              <a:t>Boss has confirmed that I can quit (link to msg </a:t>
            </a:r>
            <a:r>
              <a:rPr kumimoji="1" lang="en-US" altLang="zh-CN" sz="1500" u="sng" dirty="0"/>
              <a:t>2</a:t>
            </a:r>
            <a:r>
              <a:rPr kumimoji="1" lang="en-US" altLang="zh-CN" sz="1500" dirty="0"/>
              <a:t>).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6BA834-C611-FCFF-47BA-771477B37BAD}"/>
              </a:ext>
            </a:extLst>
          </p:cNvPr>
          <p:cNvSpPr/>
          <p:nvPr/>
        </p:nvSpPr>
        <p:spPr>
          <a:xfrm>
            <a:off x="6059483" y="1889867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7D88DF-B436-DFCC-F2D3-DA065D8D3F21}"/>
              </a:ext>
            </a:extLst>
          </p:cNvPr>
          <p:cNvSpPr/>
          <p:nvPr/>
        </p:nvSpPr>
        <p:spPr>
          <a:xfrm>
            <a:off x="7448864" y="4542346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8D2D96-5121-DD8E-ED76-91B97F2957E4}"/>
              </a:ext>
            </a:extLst>
          </p:cNvPr>
          <p:cNvGrpSpPr/>
          <p:nvPr/>
        </p:nvGrpSpPr>
        <p:grpSpPr>
          <a:xfrm>
            <a:off x="2375123" y="2378996"/>
            <a:ext cx="1864679" cy="703261"/>
            <a:chOff x="2375123" y="2378996"/>
            <a:chExt cx="1864679" cy="703261"/>
          </a:xfrm>
        </p:grpSpPr>
        <p:sp>
          <p:nvSpPr>
            <p:cNvPr id="24" name="圆角矩形标注 23">
              <a:extLst>
                <a:ext uri="{FF2B5EF4-FFF2-40B4-BE49-F238E27FC236}">
                  <a16:creationId xmlns:a16="http://schemas.microsoft.com/office/drawing/2014/main" id="{EAD812FD-D41A-A82C-BE6F-9B48D6FE9402}"/>
                </a:ext>
              </a:extLst>
            </p:cNvPr>
            <p:cNvSpPr/>
            <p:nvPr/>
          </p:nvSpPr>
          <p:spPr>
            <a:xfrm>
              <a:off x="2375123" y="2378996"/>
              <a:ext cx="1864678" cy="703261"/>
            </a:xfrm>
            <a:prstGeom prst="wedgeRoundRectCallout">
              <a:avLst>
                <a:gd name="adj1" fmla="val -12607"/>
                <a:gd name="adj2" fmla="val 81827"/>
                <a:gd name="adj3" fmla="val 16667"/>
              </a:avLst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5626AE-9BF7-DAC8-1DE9-013886F5BEDC}"/>
                </a:ext>
              </a:extLst>
            </p:cNvPr>
            <p:cNvSpPr txBox="1"/>
            <p:nvPr/>
          </p:nvSpPr>
          <p:spPr>
            <a:xfrm>
              <a:off x="2375124" y="2530042"/>
              <a:ext cx="1864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Yubin</a:t>
              </a:r>
              <a:r>
                <a:rPr kumimoji="1" lang="en-US" altLang="zh-CN" dirty="0"/>
                <a:t> wants quit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0504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97F-3D4E-99DA-57F2-F5E21194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F58F2-BC3F-61DE-4C5F-9D03B06E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Example scenario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Boss: boss, I want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HR: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x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Me: OK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HR: Boss has confirmed that I can quit (link to msg x).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y</a:t>
            </a:r>
            <a:r>
              <a:rPr kumimoji="1" lang="en-US" altLang="zh-CN" b="1" dirty="0">
                <a:solidFill>
                  <a:srgbClr val="C00000"/>
                </a:solidFill>
              </a:rPr>
              <a:t>) </a:t>
            </a:r>
          </a:p>
          <a:p>
            <a:r>
              <a:rPr kumimoji="1" lang="en-US" altLang="zh-CN" dirty="0"/>
              <a:t>The HR’s job: </a:t>
            </a:r>
          </a:p>
          <a:p>
            <a:pPr lvl="1"/>
            <a:r>
              <a:rPr kumimoji="1" lang="en-US" altLang="zh-CN" dirty="0"/>
              <a:t>If sees  “Boss has confirmed that I can quit. ” 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y’s update</a:t>
            </a:r>
            <a:r>
              <a:rPr kumimoji="1" lang="en-US" altLang="zh-CN" dirty="0"/>
              <a:t>), check whether “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quit” has been sent 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x must have been updated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BA2D1-7A2E-D289-FFA9-C683BC6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5134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We have two data, X and Y (initialized as 0)</a:t>
            </a:r>
          </a:p>
          <a:p>
            <a:pPr lvl="1"/>
            <a:r>
              <a:rPr kumimoji="1" lang="en-US" altLang="zh-CN" dirty="0"/>
              <a:t>Process #1: Put (X,1), Put (Y,1) </a:t>
            </a:r>
          </a:p>
          <a:p>
            <a:pPr lvl="1"/>
            <a:r>
              <a:rPr kumimoji="1" lang="en-US" altLang="zh-CN" dirty="0"/>
              <a:t>Process #2: If sees Y = 1, Print (X) // must be 1 </a:t>
            </a:r>
          </a:p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#2 sees Y = 1, But not X = 1 </a:t>
            </a:r>
          </a:p>
        </p:txBody>
      </p:sp>
    </p:spTree>
    <p:extLst>
      <p:ext uri="{BB962C8B-B14F-4D97-AF65-F5344CB8AC3E}">
        <p14:creationId xmlns:p14="http://schemas.microsoft.com/office/powerpoint/2010/main" val="2405261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sees Y = 1, But not X = 1 </a:t>
            </a:r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Can the unexpected behavior happen in approach #1 (a single centralized KVS and RPC for all the operation implementation)?</a:t>
            </a:r>
          </a:p>
        </p:txBody>
      </p:sp>
    </p:spTree>
    <p:extLst>
      <p:ext uri="{BB962C8B-B14F-4D97-AF65-F5344CB8AC3E}">
        <p14:creationId xmlns:p14="http://schemas.microsoft.com/office/powerpoint/2010/main" val="2466016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sees Y = 1, But not X = 1 </a:t>
            </a:r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Can the unexpected behavior happen in approach #1 (a single centralized KVS)? </a:t>
            </a:r>
            <a:r>
              <a:rPr kumimoji="1" lang="en-US" altLang="zh-CN" b="1" dirty="0">
                <a:solidFill>
                  <a:srgbClr val="C00000"/>
                </a:solidFill>
              </a:rPr>
              <a:t>No. </a:t>
            </a:r>
          </a:p>
          <a:p>
            <a:pPr lvl="1"/>
            <a:r>
              <a:rPr kumimoji="1" lang="en-US" altLang="zh-CN" dirty="0"/>
              <a:t>Can the unexpected behavior happen in approach #2’s naïve (sync for each update)? </a:t>
            </a:r>
            <a:r>
              <a:rPr kumimoji="1" lang="en-US" altLang="zh-CN" b="1" dirty="0">
                <a:solidFill>
                  <a:srgbClr val="C00000"/>
                </a:solidFill>
              </a:rPr>
              <a:t>No</a:t>
            </a:r>
            <a:r>
              <a:rPr kumimoji="1" lang="en-US" altLang="zh-CN" dirty="0"/>
              <a:t>.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667F83-B30A-8B88-0A1D-8CE118430D8E}"/>
              </a:ext>
            </a:extLst>
          </p:cNvPr>
          <p:cNvSpPr/>
          <p:nvPr/>
        </p:nvSpPr>
        <p:spPr>
          <a:xfrm>
            <a:off x="1475656" y="2713484"/>
            <a:ext cx="504056" cy="360040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744F36-D76C-167D-95A6-1C360D83952C}"/>
              </a:ext>
            </a:extLst>
          </p:cNvPr>
          <p:cNvSpPr/>
          <p:nvPr/>
        </p:nvSpPr>
        <p:spPr>
          <a:xfrm>
            <a:off x="1727684" y="3400935"/>
            <a:ext cx="504056" cy="360040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5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8029C-D4DF-408F-FB6F-EF9C8232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237712" cy="90044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Naïve++ is efficient, but have unexpected behavior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DA6E4-0585-778F-FBE5-5B09AE1F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trade-off. The </a:t>
            </a:r>
            <a:r>
              <a:rPr kumimoji="1" lang="en" altLang="zh-CN" dirty="0"/>
              <a:t>unexpected behavior  is usually called inconsistency </a:t>
            </a:r>
            <a:endParaRPr kumimoji="1" lang="en-US" altLang="zh-CN" dirty="0"/>
          </a:p>
          <a:p>
            <a:r>
              <a:rPr kumimoji="1" lang="en" altLang="zh-CN" dirty="0"/>
              <a:t>How can we write correct distributed programs?</a:t>
            </a:r>
          </a:p>
          <a:p>
            <a:pPr lvl="1"/>
            <a:r>
              <a:rPr kumimoji="1" lang="en" altLang="zh-CN" dirty="0"/>
              <a:t>The developer must cope with inconsistency issues! </a:t>
            </a:r>
          </a:p>
          <a:p>
            <a:r>
              <a:rPr kumimoji="1" lang="en" altLang="zh-CN" dirty="0"/>
              <a:t>How to cope with inconsistency? </a:t>
            </a:r>
          </a:p>
          <a:p>
            <a:pPr lvl="1"/>
            <a:r>
              <a:rPr kumimoji="1" lang="en" altLang="zh-CN" dirty="0"/>
              <a:t>The system must provide </a:t>
            </a:r>
            <a:r>
              <a:rPr kumimoji="1" lang="en" altLang="zh-CN" b="1" dirty="0">
                <a:solidFill>
                  <a:srgbClr val="C00000"/>
                </a:solidFill>
              </a:rPr>
              <a:t>a consistency model </a:t>
            </a:r>
            <a:r>
              <a:rPr kumimoji="1" lang="en" altLang="zh-CN" dirty="0"/>
              <a:t>when operating the distributed data, which defines what can happen (not always) and not cannot happen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34DDA-DD59-807C-48DB-36FFC4CB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555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3EF7F-A46A-6925-1E48-BC78AC5C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5609C-6CB6-D66B-2C00-807830D5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a data storage system behavior under concurrency, distribution and failure </a:t>
            </a:r>
          </a:p>
          <a:p>
            <a:pPr lvl="1"/>
            <a:r>
              <a:rPr kumimoji="1" lang="en-US" altLang="zh-CN" dirty="0"/>
              <a:t>E.g., in GFS, the consistency model is that all the chunk will eventually be the same</a:t>
            </a:r>
          </a:p>
          <a:p>
            <a:r>
              <a:rPr kumimoji="1" lang="en-US" altLang="zh-CN" dirty="0"/>
              <a:t>A strong consistency model will give more precise on what can happen &amp; what cannot </a:t>
            </a:r>
          </a:p>
          <a:p>
            <a:pPr lvl="1"/>
            <a:r>
              <a:rPr kumimoji="1" lang="en-US" altLang="zh-CN" dirty="0"/>
              <a:t>E.g., no reorder of events </a:t>
            </a:r>
          </a:p>
          <a:p>
            <a:pPr lvl="1"/>
            <a:r>
              <a:rPr kumimoji="1" lang="en-US" altLang="zh-CN" dirty="0"/>
              <a:t>A weak one typically has few hints (so it is weak </a:t>
            </a:r>
            <a:r>
              <a:rPr kumimoji="1" lang="en-US" altLang="zh-CN" dirty="0">
                <a:sym typeface="Wingdings" pitchFamily="2" charset="2"/>
              </a:rPr>
              <a:t>)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AD661-F5B6-7CFA-7B63-8B0D1D9A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15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A424-B74A-0E4A-87CB-BAE4715B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Consistency Challenges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AEF18-BC74-CB47-8DD4-611F306A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</a:t>
            </a:r>
            <a:r>
              <a:rPr kumimoji="1" lang="en-US" altLang="zh-CN" dirty="0">
                <a:highlight>
                  <a:srgbClr val="FFFF00"/>
                </a:highlight>
              </a:rPr>
              <a:t>Right</a:t>
            </a:r>
            <a:r>
              <a:rPr kumimoji="1" lang="en-US" altLang="zh-CN" dirty="0"/>
              <a:t> or </a:t>
            </a:r>
            <a:r>
              <a:rPr kumimoji="1" lang="en-US" altLang="zh-CN" dirty="0">
                <a:highlight>
                  <a:srgbClr val="FFFF00"/>
                </a:highlight>
              </a:rPr>
              <a:t>Wrong</a:t>
            </a:r>
            <a:r>
              <a:rPr kumimoji="1" lang="en-US" altLang="zh-CN" dirty="0"/>
              <a:t> consistency models </a:t>
            </a:r>
          </a:p>
          <a:p>
            <a:pPr lvl="1"/>
            <a:r>
              <a:rPr kumimoji="1" lang="en-US" altLang="zh-CN" dirty="0"/>
              <a:t>Tradeoffs between </a:t>
            </a:r>
            <a:r>
              <a:rPr kumimoji="1" lang="en-US" altLang="zh-CN" b="1" dirty="0"/>
              <a:t>ease</a:t>
            </a:r>
            <a:r>
              <a:rPr kumimoji="1" lang="en-US" altLang="zh-CN" dirty="0"/>
              <a:t> of programmability &amp; </a:t>
            </a:r>
            <a:r>
              <a:rPr kumimoji="1" lang="en-US" altLang="zh-CN" b="1" dirty="0"/>
              <a:t>performance</a:t>
            </a:r>
          </a:p>
          <a:p>
            <a:r>
              <a:rPr kumimoji="1" lang="en-US" altLang="zh-CN" dirty="0"/>
              <a:t>Why programmability? </a:t>
            </a:r>
          </a:p>
          <a:p>
            <a:pPr lvl="1"/>
            <a:r>
              <a:rPr kumimoji="1" lang="en-US" altLang="zh-CN" dirty="0"/>
              <a:t>Unexpected behavior usually needs to be fixed by the developers </a:t>
            </a:r>
            <a:r>
              <a:rPr kumimoji="1" lang="en-US" altLang="zh-CN" dirty="0">
                <a:sym typeface="Wingdings" pitchFamily="2" charset="2"/>
              </a:rPr>
              <a:t>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70DD1-B47E-B74F-B890-29D155D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6657C-7CD6-9048-812E-E03F6CC1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Tree-based index (Mostly B-tree and its variants)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1439F-E6FD-C549-A583-9A23A5C3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BA8CD-7C7F-D24F-B167-BC6838A0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 B-tree is a tree-like data structure </a:t>
            </a: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files)</a:t>
            </a:r>
            <a:endParaRPr lang="en" altLang="zh-CN" dirty="0"/>
          </a:p>
          <a:p>
            <a:pPr lvl="1"/>
            <a:r>
              <a:rPr kumimoji="1" lang="en" altLang="zh-CN" dirty="0"/>
              <a:t>Each node is </a:t>
            </a:r>
            <a:r>
              <a:rPr kumimoji="1" lang="en" altLang="zh-CN" b="1" dirty="0">
                <a:solidFill>
                  <a:srgbClr val="BE374B"/>
                </a:solidFill>
              </a:rPr>
              <a:t>fixed-sized</a:t>
            </a:r>
            <a:r>
              <a:rPr kumimoji="1" lang="en" altLang="zh-CN" dirty="0"/>
              <a:t>, can store multiple keys, and keys are </a:t>
            </a:r>
            <a:r>
              <a:rPr kumimoji="1" lang="en" altLang="zh-CN" b="1" dirty="0">
                <a:solidFill>
                  <a:srgbClr val="C00000"/>
                </a:solidFill>
              </a:rPr>
              <a:t>sorted</a:t>
            </a:r>
            <a:endParaRPr lang="en" altLang="zh-CN" b="1" dirty="0"/>
          </a:p>
          <a:p>
            <a:pPr lvl="1"/>
            <a:r>
              <a:rPr lang="en" altLang="zh-CN" dirty="0"/>
              <a:t>Support </a:t>
            </a:r>
            <a:r>
              <a:rPr lang="en" altLang="zh-CN" b="1" dirty="0">
                <a:solidFill>
                  <a:srgbClr val="BE374B"/>
                </a:solidFill>
              </a:rPr>
              <a:t>efficient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range</a:t>
            </a:r>
            <a:r>
              <a:rPr lang="en" altLang="zh-CN" dirty="0"/>
              <a:t> operations (e.g., Scan)</a:t>
            </a:r>
            <a:endParaRPr lang="en" altLang="zh-CN" b="0" dirty="0"/>
          </a:p>
          <a:p>
            <a:pPr lvl="1"/>
            <a:r>
              <a:rPr kumimoji="1" lang="en" altLang="zh-CN" dirty="0"/>
              <a:t>Optimized for </a:t>
            </a:r>
            <a:r>
              <a:rPr kumimoji="1" lang="en" altLang="zh-CN" b="1" dirty="0">
                <a:solidFill>
                  <a:srgbClr val="C00000"/>
                </a:solidFill>
              </a:rPr>
              <a:t>large</a:t>
            </a:r>
            <a:r>
              <a:rPr kumimoji="1" lang="en" altLang="zh-CN" dirty="0"/>
              <a:t> read/write blocks of data (i.e., each node is large) </a:t>
            </a:r>
          </a:p>
          <a:p>
            <a:r>
              <a:rPr kumimoji="1" lang="en" altLang="zh-CN" dirty="0"/>
              <a:t>Many variants exist, e.g., </a:t>
            </a:r>
            <a:r>
              <a:rPr kumimoji="1" lang="en" altLang="zh-CN" dirty="0" err="1"/>
              <a:t>B+Tree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All the leaf nodes of the B-tree must be at the same level</a:t>
            </a:r>
          </a:p>
          <a:p>
            <a:pPr lvl="2"/>
            <a:r>
              <a:rPr kumimoji="1" lang="en" altLang="zh-CN" dirty="0"/>
              <a:t>Simper to link lea</a:t>
            </a:r>
            <a:r>
              <a:rPr kumimoji="1" lang="en-US" altLang="zh-CN" dirty="0"/>
              <a:t>f</a:t>
            </a:r>
            <a:r>
              <a:rPr kumimoji="1" lang="en" altLang="zh-CN" dirty="0"/>
              <a:t> nodes to support range queries </a:t>
            </a:r>
          </a:p>
          <a:p>
            <a:pPr lvl="2"/>
            <a:r>
              <a:rPr kumimoji="1" lang="en" altLang="zh-CN" dirty="0"/>
              <a:t>Reduce height: more keys in the non-leaf nodes  </a:t>
            </a:r>
          </a:p>
          <a:p>
            <a:pPr lvl="1"/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5357231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5AC5-89C0-784C-8BC4-E8F5AC7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Spectrum of Consistency Models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979AD-1311-3A48-9E04-0080EBC3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26F3B28-E5D9-E048-BA3F-6CB975CE459B}"/>
              </a:ext>
            </a:extLst>
          </p:cNvPr>
          <p:cNvCxnSpPr/>
          <p:nvPr/>
        </p:nvCxnSpPr>
        <p:spPr>
          <a:xfrm>
            <a:off x="-289048" y="3001516"/>
            <a:ext cx="94330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DE28EBE-D3E5-7146-BB75-955641ABCFE9}"/>
              </a:ext>
            </a:extLst>
          </p:cNvPr>
          <p:cNvSpPr>
            <a:spLocks noChangeAspect="1"/>
          </p:cNvSpPr>
          <p:nvPr/>
        </p:nvSpPr>
        <p:spPr>
          <a:xfrm>
            <a:off x="97160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04D772-8346-B64D-BCDF-A376A8D40AB6}"/>
              </a:ext>
            </a:extLst>
          </p:cNvPr>
          <p:cNvSpPr>
            <a:spLocks noChangeAspect="1"/>
          </p:cNvSpPr>
          <p:nvPr/>
        </p:nvSpPr>
        <p:spPr>
          <a:xfrm>
            <a:off x="493204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389A18-8092-354D-B1C5-E9BECB5D9F20}"/>
              </a:ext>
            </a:extLst>
          </p:cNvPr>
          <p:cNvSpPr/>
          <p:nvPr/>
        </p:nvSpPr>
        <p:spPr>
          <a:xfrm>
            <a:off x="4427984" y="231177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Sequential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5FE4E7-8EE0-1B4D-8E58-2CA31EA9F39A}"/>
              </a:ext>
            </a:extLst>
          </p:cNvPr>
          <p:cNvSpPr/>
          <p:nvPr/>
        </p:nvSpPr>
        <p:spPr>
          <a:xfrm>
            <a:off x="457774" y="342475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Eventual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62513A-522D-2F48-9B23-A0E4106BDE06}"/>
              </a:ext>
            </a:extLst>
          </p:cNvPr>
          <p:cNvCxnSpPr>
            <a:cxnSpLocks/>
          </p:cNvCxnSpPr>
          <p:nvPr/>
        </p:nvCxnSpPr>
        <p:spPr>
          <a:xfrm>
            <a:off x="1942755" y="4585692"/>
            <a:ext cx="444844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9D97268-A1A8-7043-9B38-76CBB1BE2ADF}"/>
              </a:ext>
            </a:extLst>
          </p:cNvPr>
          <p:cNvSpPr/>
          <p:nvPr/>
        </p:nvSpPr>
        <p:spPr>
          <a:xfrm>
            <a:off x="6628051" y="440028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Easy to use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4ACF03F-2E7A-2545-8694-FA6EFB0E966F}"/>
              </a:ext>
            </a:extLst>
          </p:cNvPr>
          <p:cNvCxnSpPr>
            <a:cxnSpLocks/>
          </p:cNvCxnSpPr>
          <p:nvPr/>
        </p:nvCxnSpPr>
        <p:spPr>
          <a:xfrm flipH="1">
            <a:off x="3468183" y="1705372"/>
            <a:ext cx="357007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ECA98E1-6829-934A-A5C2-421B1F52698E}"/>
              </a:ext>
            </a:extLst>
          </p:cNvPr>
          <p:cNvSpPr/>
          <p:nvPr/>
        </p:nvSpPr>
        <p:spPr>
          <a:xfrm>
            <a:off x="1007180" y="134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Better performance/</a:t>
            </a:r>
          </a:p>
          <a:p>
            <a:r>
              <a:rPr kumimoji="1" lang="en-US" altLang="zh-CN" b="1" dirty="0"/>
              <a:t>Fault tolerance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464D543-6FA1-D268-9160-F36059E91F70}"/>
              </a:ext>
            </a:extLst>
          </p:cNvPr>
          <p:cNvSpPr>
            <a:spLocks noChangeAspect="1"/>
          </p:cNvSpPr>
          <p:nvPr/>
        </p:nvSpPr>
        <p:spPr>
          <a:xfrm>
            <a:off x="7670796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0B0C1-89BF-E47E-4108-36BF965746BE}"/>
              </a:ext>
            </a:extLst>
          </p:cNvPr>
          <p:cNvSpPr/>
          <p:nvPr/>
        </p:nvSpPr>
        <p:spPr>
          <a:xfrm>
            <a:off x="7413450" y="2326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Strict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CC7D4A-B981-3174-79F6-4F48BB4059A4}"/>
              </a:ext>
            </a:extLst>
          </p:cNvPr>
          <p:cNvSpPr>
            <a:spLocks noChangeAspect="1"/>
          </p:cNvSpPr>
          <p:nvPr/>
        </p:nvSpPr>
        <p:spPr>
          <a:xfrm>
            <a:off x="2164363" y="286377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1356D-165F-8762-4BA3-012070F82BEE}"/>
              </a:ext>
            </a:extLst>
          </p:cNvPr>
          <p:cNvSpPr/>
          <p:nvPr/>
        </p:nvSpPr>
        <p:spPr>
          <a:xfrm>
            <a:off x="1942755" y="342481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Release 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6FFD240-9BC6-28C2-7057-25C599798214}"/>
              </a:ext>
            </a:extLst>
          </p:cNvPr>
          <p:cNvSpPr txBox="1">
            <a:spLocks/>
          </p:cNvSpPr>
          <p:nvPr/>
        </p:nvSpPr>
        <p:spPr>
          <a:xfrm>
            <a:off x="302840" y="4800997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Osaka" panose="020B0600000000000000" pitchFamily="34" charset="-128"/>
                <a:ea typeface="+mj-ea"/>
                <a:cs typeface="Osaka" panose="020B0600000000000000" pitchFamily="34" charset="-128"/>
              </a:defRPr>
            </a:lvl1pPr>
          </a:lstStyle>
          <a:p>
            <a:pPr algn="ctr"/>
            <a:r>
              <a:rPr lang="en" altLang="zh-CN" dirty="0">
                <a:latin typeface="+mj-lt"/>
              </a:rPr>
              <a:t>Note that many other models exists 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11CAD1-FF68-9187-C346-CD4F128AEE10}"/>
              </a:ext>
            </a:extLst>
          </p:cNvPr>
          <p:cNvSpPr>
            <a:spLocks noChangeAspect="1"/>
          </p:cNvSpPr>
          <p:nvPr/>
        </p:nvSpPr>
        <p:spPr>
          <a:xfrm>
            <a:off x="6193039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6AE19E-F4A5-F854-C593-3CCB5E49CC2E}"/>
              </a:ext>
            </a:extLst>
          </p:cNvPr>
          <p:cNvSpPr/>
          <p:nvPr/>
        </p:nvSpPr>
        <p:spPr>
          <a:xfrm>
            <a:off x="5728471" y="343052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Linearizability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2C0BCD-8188-4403-B5C5-D89E5C1C2FEF}"/>
              </a:ext>
            </a:extLst>
          </p:cNvPr>
          <p:cNvSpPr/>
          <p:nvPr/>
        </p:nvSpPr>
        <p:spPr>
          <a:xfrm>
            <a:off x="5728471" y="1347072"/>
            <a:ext cx="3019993" cy="2878580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C1B9BE-B255-49ED-1678-1C9D0BF45381}"/>
              </a:ext>
            </a:extLst>
          </p:cNvPr>
          <p:cNvSpPr txBox="1"/>
          <p:nvPr/>
        </p:nvSpPr>
        <p:spPr>
          <a:xfrm>
            <a:off x="5787501" y="1082388"/>
            <a:ext cx="29071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latin typeface="+mj-lt"/>
              </a:rPr>
              <a:t>Focus of this our course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76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desired model for the developers/users?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" altLang="zh-CN" dirty="0"/>
              <a:t>i.e., what makes a strong consistent model for distributed systems? </a:t>
            </a:r>
          </a:p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overall behavior can be viewed as a system that never fails (see later lectures)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3167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equivalence to some serial execution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 dirty="0"/>
              <a:t>Though being concurrent, we can map it to some serial order </a:t>
            </a:r>
          </a:p>
          <a:p>
            <a:pPr lvl="1"/>
            <a:r>
              <a:rPr kumimoji="1" lang="en-US" altLang="zh-CN" dirty="0"/>
              <a:t>E.g., one device, execute the chat one by one (as an </a:t>
            </a:r>
            <a:r>
              <a:rPr kumimoji="1" lang="en-US" altLang="zh-CN" b="1" dirty="0">
                <a:solidFill>
                  <a:srgbClr val="C00000"/>
                </a:solidFill>
              </a:rPr>
              <a:t>atomic</a:t>
            </a:r>
            <a:r>
              <a:rPr kumimoji="1" lang="en-US" altLang="zh-CN" dirty="0"/>
              <a:t> unit)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DFFD5CD-B45A-8037-93B9-3DCBC33507E3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35337C0C-79E1-7E50-7E50-92B93EAFD5F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F5D56F11-3117-DD3A-2F7D-088F439145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72D6121A-8BEE-E281-B9E2-B4AD597836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4F40635-8D9F-C696-B9CB-9B05F8329CEC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DB310CB2-6A56-596B-1775-3DBEBA5D6C8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6C0A122-8412-EF68-660A-7F19D6C86AB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F4A34AC-E971-4607-C8DE-6F55DCC048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B5D8709-0653-C9C4-75C9-9F74E95F3E8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C216779F-3176-6403-05FD-1426067C49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A83373A-DE12-A090-B8A6-040020CFD5D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10DB9FD-976D-C566-0B28-42EF941CE5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CF2459-FEB0-880B-6CB8-E2CCC4CB3628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ADCDCB67-4538-760E-54D7-15453A8D74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800B5F1D-82D0-6BCC-8FF6-84471F3B855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16D4AE97-4E01-FD75-AE4F-AF9D57A4AC1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5DAE658B-06FA-CFA7-DB6F-009EBFC6AF1C}"/>
              </a:ext>
            </a:extLst>
          </p:cNvPr>
          <p:cNvSpPr txBox="1"/>
          <p:nvPr/>
        </p:nvSpPr>
        <p:spPr>
          <a:xfrm>
            <a:off x="3862790" y="50904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EC24206-E869-D9A5-0248-FA1A3C07ED66}"/>
              </a:ext>
            </a:extLst>
          </p:cNvPr>
          <p:cNvSpPr txBox="1"/>
          <p:nvPr/>
        </p:nvSpPr>
        <p:spPr>
          <a:xfrm>
            <a:off x="4926979" y="510881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E1B17C-AF3A-8966-EF35-E071FBB4A7F6}"/>
              </a:ext>
            </a:extLst>
          </p:cNvPr>
          <p:cNvSpPr txBox="1"/>
          <p:nvPr/>
        </p:nvSpPr>
        <p:spPr>
          <a:xfrm>
            <a:off x="5664081" y="50904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54B8661-C4FF-3952-387A-79077AE79B77}"/>
              </a:ext>
            </a:extLst>
          </p:cNvPr>
          <p:cNvSpPr txBox="1"/>
          <p:nvPr/>
        </p:nvSpPr>
        <p:spPr>
          <a:xfrm>
            <a:off x="6683801" y="50858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E3D0BF5-2474-5715-CBF6-9C4724783818}"/>
              </a:ext>
            </a:extLst>
          </p:cNvPr>
          <p:cNvSpPr txBox="1"/>
          <p:nvPr/>
        </p:nvSpPr>
        <p:spPr>
          <a:xfrm>
            <a:off x="1293477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970C053-291E-C1C1-3DFD-BD6F0BAB8266}"/>
              </a:ext>
            </a:extLst>
          </p:cNvPr>
          <p:cNvSpPr txBox="1"/>
          <p:nvPr/>
        </p:nvSpPr>
        <p:spPr>
          <a:xfrm>
            <a:off x="2378480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2997C5-E328-532E-00EA-4E9EA1550476}"/>
              </a:ext>
            </a:extLst>
          </p:cNvPr>
          <p:cNvSpPr txBox="1"/>
          <p:nvPr/>
        </p:nvSpPr>
        <p:spPr>
          <a:xfrm>
            <a:off x="2324591" y="509417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9DA2B2F-F185-4063-9AD5-D2E1B5A1E01B}"/>
              </a:ext>
            </a:extLst>
          </p:cNvPr>
          <p:cNvSpPr txBox="1"/>
          <p:nvPr/>
        </p:nvSpPr>
        <p:spPr>
          <a:xfrm>
            <a:off x="3563888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2730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dirty="0"/>
              <a:t>Can this concurrent exe. equivalent to some serial exe.?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Note all concurrent execution (exe.) can be deduced to a serial execution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DFFD5CD-B45A-8037-93B9-3DCBC33507E3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35337C0C-79E1-7E50-7E50-92B93EAFD5F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F5D56F11-3117-DD3A-2F7D-088F439145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72D6121A-8BEE-E281-B9E2-B4AD597836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4F40635-8D9F-C696-B9CB-9B05F8329CEC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DB310CB2-6A56-596B-1775-3DBEBA5D6C8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6C0A122-8412-EF68-660A-7F19D6C86AB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F4A34AC-E971-4607-C8DE-6F55DCC048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B5D8709-0653-C9C4-75C9-9F74E95F3E8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C216779F-3176-6403-05FD-1426067C49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A83373A-DE12-A090-B8A6-040020CFD5D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10DB9FD-976D-C566-0B28-42EF941CE5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CF2459-FEB0-880B-6CB8-E2CCC4CB3628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ADCDCB67-4538-760E-54D7-15453A8D74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800B5F1D-82D0-6BCC-8FF6-84471F3B855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16D4AE97-4E01-FD75-AE4F-AF9D57A4AC1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E70F7C-909B-F018-2B13-42600AFDEE59}"/>
              </a:ext>
            </a:extLst>
          </p:cNvPr>
          <p:cNvSpPr txBox="1"/>
          <p:nvPr/>
        </p:nvSpPr>
        <p:spPr>
          <a:xfrm>
            <a:off x="3874148" y="43290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8309D7-C9D5-8B4C-EC24-B0FB4F89B581}"/>
              </a:ext>
            </a:extLst>
          </p:cNvPr>
          <p:cNvSpPr txBox="1"/>
          <p:nvPr/>
        </p:nvSpPr>
        <p:spPr>
          <a:xfrm>
            <a:off x="4796037" y="433373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C53FD9-892D-29A6-ACA7-C21885868633}"/>
              </a:ext>
            </a:extLst>
          </p:cNvPr>
          <p:cNvSpPr txBox="1"/>
          <p:nvPr/>
        </p:nvSpPr>
        <p:spPr>
          <a:xfrm>
            <a:off x="5591124" y="43353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04B6A2-5D0D-19E2-8BAF-22DF28A36BDB}"/>
              </a:ext>
            </a:extLst>
          </p:cNvPr>
          <p:cNvSpPr txBox="1"/>
          <p:nvPr/>
        </p:nvSpPr>
        <p:spPr>
          <a:xfrm>
            <a:off x="6448694" y="43334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3B6C80-B7E3-0E23-0FCD-9BBE9E4458BD}"/>
              </a:ext>
            </a:extLst>
          </p:cNvPr>
          <p:cNvSpPr txBox="1"/>
          <p:nvPr/>
        </p:nvSpPr>
        <p:spPr>
          <a:xfrm>
            <a:off x="1181288" y="43062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8ECBD5-5693-D7B8-1E8A-A55573463654}"/>
              </a:ext>
            </a:extLst>
          </p:cNvPr>
          <p:cNvSpPr txBox="1"/>
          <p:nvPr/>
        </p:nvSpPr>
        <p:spPr>
          <a:xfrm>
            <a:off x="2245477" y="432462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2F85D1-C824-5B4A-6519-2F39DD809475}"/>
              </a:ext>
            </a:extLst>
          </p:cNvPr>
          <p:cNvSpPr txBox="1"/>
          <p:nvPr/>
        </p:nvSpPr>
        <p:spPr>
          <a:xfrm>
            <a:off x="2511798" y="5034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A8736F-FFD9-BD20-30B9-C163CD2B7F5E}"/>
              </a:ext>
            </a:extLst>
          </p:cNvPr>
          <p:cNvSpPr txBox="1"/>
          <p:nvPr/>
        </p:nvSpPr>
        <p:spPr>
          <a:xfrm>
            <a:off x="3531518" y="502961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/>
      <p:bldP spid="12" grpId="0"/>
      <p:bldP spid="14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this concurrent exe. equivalent to some serial exe.?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/>
              <a:t>Note all concurrent execution (exe.) can be deduced to a serial execution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87683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827D3C-DED0-0FB4-6E2A-6DB8BFBEBBE3}"/>
              </a:ext>
            </a:extLst>
          </p:cNvPr>
          <p:cNvSpPr txBox="1"/>
          <p:nvPr/>
        </p:nvSpPr>
        <p:spPr>
          <a:xfrm>
            <a:off x="2098140" y="4657700"/>
            <a:ext cx="494771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Can you derive an equivalent serial order?  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38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0F0C7E1-28F4-48A8-D270-FB8F13BEA134}"/>
              </a:ext>
            </a:extLst>
          </p:cNvPr>
          <p:cNvGrpSpPr/>
          <p:nvPr/>
        </p:nvGrpSpPr>
        <p:grpSpPr>
          <a:xfrm>
            <a:off x="1686471" y="2160194"/>
            <a:ext cx="1086984" cy="284755"/>
            <a:chOff x="2339752" y="2425452"/>
            <a:chExt cx="1086984" cy="28475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6B28D67-0010-8B58-3EA9-BF0F5E833F8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A39E8A94-F301-762D-0950-8D7E894BD5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C5091D37-C6DC-F19E-8309-61478590BC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FDACF4-4A46-B981-957A-A9BF028C5C26}"/>
              </a:ext>
            </a:extLst>
          </p:cNvPr>
          <p:cNvGrpSpPr/>
          <p:nvPr/>
        </p:nvGrpSpPr>
        <p:grpSpPr>
          <a:xfrm>
            <a:off x="2985340" y="2162633"/>
            <a:ext cx="1086984" cy="284755"/>
            <a:chOff x="2339752" y="2425452"/>
            <a:chExt cx="1086984" cy="284755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B1827C5-C500-E22E-42B7-B63FC36FD42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D085A289-0542-3D73-2A7E-65C03AD76B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49B34F1-397F-A292-8696-71D0907AB42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D8DF95-B3E8-2DEA-AACA-A2FC77DA6B67}"/>
              </a:ext>
            </a:extLst>
          </p:cNvPr>
          <p:cNvGrpSpPr/>
          <p:nvPr/>
        </p:nvGrpSpPr>
        <p:grpSpPr>
          <a:xfrm>
            <a:off x="4284208" y="2160194"/>
            <a:ext cx="1086984" cy="284755"/>
            <a:chOff x="2339752" y="2425452"/>
            <a:chExt cx="1086984" cy="284755"/>
          </a:xfrm>
        </p:grpSpPr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9D86AB3-B157-3164-501D-DB97DFA56FF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19C66F7-F967-B9B8-8D2D-488BB7B150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A8C802E-4793-7652-B9E7-BBF8097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425422-7E1A-7DA4-1BD4-9084121288D7}"/>
              </a:ext>
            </a:extLst>
          </p:cNvPr>
          <p:cNvGrpSpPr/>
          <p:nvPr/>
        </p:nvGrpSpPr>
        <p:grpSpPr>
          <a:xfrm>
            <a:off x="5796136" y="2160194"/>
            <a:ext cx="1086984" cy="284755"/>
            <a:chOff x="2339752" y="2425452"/>
            <a:chExt cx="1086984" cy="28475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BC70BCAE-F1B3-3B65-D1F2-BCC68D6605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C53BED0-55D8-8C83-5D57-87347B0F11D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FC459BD-3A5A-0DCB-20AC-4E3409ECF5B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E4481A7-D9DA-0E54-946A-2E0CBEEB8814}"/>
              </a:ext>
            </a:extLst>
          </p:cNvPr>
          <p:cNvSpPr txBox="1"/>
          <p:nvPr/>
        </p:nvSpPr>
        <p:spPr>
          <a:xfrm>
            <a:off x="3796931" y="175786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F08658-BE99-742A-DF92-278C86E7EBF2}"/>
              </a:ext>
            </a:extLst>
          </p:cNvPr>
          <p:cNvSpPr txBox="1"/>
          <p:nvPr/>
        </p:nvSpPr>
        <p:spPr>
          <a:xfrm>
            <a:off x="4718820" y="17625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8BF6C7-EB96-BCED-93F1-AE5BB16AAF2F}"/>
              </a:ext>
            </a:extLst>
          </p:cNvPr>
          <p:cNvSpPr txBox="1"/>
          <p:nvPr/>
        </p:nvSpPr>
        <p:spPr>
          <a:xfrm>
            <a:off x="5513907" y="17642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6E3E88-3D83-2623-07A4-093434EC8768}"/>
              </a:ext>
            </a:extLst>
          </p:cNvPr>
          <p:cNvSpPr txBox="1"/>
          <p:nvPr/>
        </p:nvSpPr>
        <p:spPr>
          <a:xfrm>
            <a:off x="6371477" y="17622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D9E249-7B52-7FAE-DCA6-558B2E01276C}"/>
              </a:ext>
            </a:extLst>
          </p:cNvPr>
          <p:cNvSpPr txBox="1"/>
          <p:nvPr/>
        </p:nvSpPr>
        <p:spPr>
          <a:xfrm>
            <a:off x="1104071" y="17350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D2FB3-FCAF-6363-4C0F-739F08DF2F53}"/>
              </a:ext>
            </a:extLst>
          </p:cNvPr>
          <p:cNvSpPr txBox="1"/>
          <p:nvPr/>
        </p:nvSpPr>
        <p:spPr>
          <a:xfrm>
            <a:off x="2168260" y="17534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DBD2B-7ED1-9C8A-5767-B3F8E9457F24}"/>
              </a:ext>
            </a:extLst>
          </p:cNvPr>
          <p:cNvSpPr txBox="1"/>
          <p:nvPr/>
        </p:nvSpPr>
        <p:spPr>
          <a:xfrm>
            <a:off x="2434581" y="24630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02F03E-C515-3BD5-9BA7-14A95159B20F}"/>
              </a:ext>
            </a:extLst>
          </p:cNvPr>
          <p:cNvSpPr txBox="1"/>
          <p:nvPr/>
        </p:nvSpPr>
        <p:spPr>
          <a:xfrm>
            <a:off x="3454301" y="2458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 dirty="0"/>
              <a:t>Case #1.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#2. </a:t>
            </a:r>
          </a:p>
          <a:p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AA0A830-3160-3D19-5B4C-324D4C913780}"/>
              </a:ext>
            </a:extLst>
          </p:cNvPr>
          <p:cNvCxnSpPr>
            <a:cxnSpLocks/>
          </p:cNvCxnSpPr>
          <p:nvPr/>
        </p:nvCxnSpPr>
        <p:spPr>
          <a:xfrm>
            <a:off x="1578168" y="4265741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A284E7F-7CF1-E178-E56A-B0D2B8D8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73" y="3977709"/>
            <a:ext cx="635000" cy="635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5FCDA0F4-70A7-760C-D4E7-F50D5918E3AF}"/>
              </a:ext>
            </a:extLst>
          </p:cNvPr>
          <p:cNvGrpSpPr/>
          <p:nvPr/>
        </p:nvGrpSpPr>
        <p:grpSpPr>
          <a:xfrm>
            <a:off x="1765100" y="4123363"/>
            <a:ext cx="1086984" cy="284755"/>
            <a:chOff x="2339752" y="2425452"/>
            <a:chExt cx="1086984" cy="284755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4C84BB5-24B6-EC41-3FC9-42AF57C03866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22F4D7B5-50B9-FE36-98EE-B483343310D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13D664FC-FEEF-31D4-C620-5D445F31356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AB4C9C9-C4BE-6B8D-1325-7212BF5CA595}"/>
              </a:ext>
            </a:extLst>
          </p:cNvPr>
          <p:cNvGrpSpPr/>
          <p:nvPr/>
        </p:nvGrpSpPr>
        <p:grpSpPr>
          <a:xfrm>
            <a:off x="3063969" y="4125802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430FEA1-3E7D-C0CE-778C-75F8E284C9F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0101A84-C836-E256-6740-5C670E66C46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625A17B0-3C11-8977-4FBA-74256CCBBB7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7D62F5-D1ED-41AF-EC9D-9161CC48245F}"/>
              </a:ext>
            </a:extLst>
          </p:cNvPr>
          <p:cNvGrpSpPr/>
          <p:nvPr/>
        </p:nvGrpSpPr>
        <p:grpSpPr>
          <a:xfrm>
            <a:off x="4362837" y="4123363"/>
            <a:ext cx="1086984" cy="284755"/>
            <a:chOff x="2339752" y="2425452"/>
            <a:chExt cx="1086984" cy="284755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768A5083-3DD4-2A67-81BE-589327427A8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70B590D1-E365-F987-C4A8-4A34AC8838E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9F3CDBC8-6D11-93DE-FA1A-5F8308B022A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441F447-D3E9-4452-2C59-9128A81366ED}"/>
              </a:ext>
            </a:extLst>
          </p:cNvPr>
          <p:cNvGrpSpPr/>
          <p:nvPr/>
        </p:nvGrpSpPr>
        <p:grpSpPr>
          <a:xfrm>
            <a:off x="5874765" y="4123363"/>
            <a:ext cx="1086984" cy="284755"/>
            <a:chOff x="2339752" y="2425452"/>
            <a:chExt cx="1086984" cy="284755"/>
          </a:xfrm>
        </p:grpSpPr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1545868A-EDDC-D0CE-A761-4F6AACD7E6D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180FB573-3383-7622-25F8-5A6E525810D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F929497C-D5AC-118C-E926-E630716CDD8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DA3081A6-BE8D-188A-4C93-A345AB28D3A5}"/>
              </a:ext>
            </a:extLst>
          </p:cNvPr>
          <p:cNvSpPr txBox="1"/>
          <p:nvPr/>
        </p:nvSpPr>
        <p:spPr>
          <a:xfrm>
            <a:off x="3864202" y="44824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F9741BB-9746-EE74-736B-254A3F21EB7B}"/>
              </a:ext>
            </a:extLst>
          </p:cNvPr>
          <p:cNvSpPr txBox="1"/>
          <p:nvPr/>
        </p:nvSpPr>
        <p:spPr>
          <a:xfrm>
            <a:off x="4928391" y="45008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3901D63-135B-7EDF-D464-887F5F555FC5}"/>
              </a:ext>
            </a:extLst>
          </p:cNvPr>
          <p:cNvSpPr txBox="1"/>
          <p:nvPr/>
        </p:nvSpPr>
        <p:spPr>
          <a:xfrm>
            <a:off x="5665493" y="44824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EE1F2E4-811D-8333-2E77-E2CB37C47594}"/>
              </a:ext>
            </a:extLst>
          </p:cNvPr>
          <p:cNvSpPr txBox="1"/>
          <p:nvPr/>
        </p:nvSpPr>
        <p:spPr>
          <a:xfrm>
            <a:off x="6685213" y="44778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286B071-5A70-9E0B-BD27-79BCE2E8F8AE}"/>
              </a:ext>
            </a:extLst>
          </p:cNvPr>
          <p:cNvSpPr txBox="1"/>
          <p:nvPr/>
        </p:nvSpPr>
        <p:spPr>
          <a:xfrm>
            <a:off x="1294889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7BB439D-517E-F32B-8C1D-DC387BB0D47A}"/>
              </a:ext>
            </a:extLst>
          </p:cNvPr>
          <p:cNvSpPr txBox="1"/>
          <p:nvPr/>
        </p:nvSpPr>
        <p:spPr>
          <a:xfrm>
            <a:off x="2379892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3FE061-9652-BC80-386F-FEF5000C4FC3}"/>
              </a:ext>
            </a:extLst>
          </p:cNvPr>
          <p:cNvSpPr txBox="1"/>
          <p:nvPr/>
        </p:nvSpPr>
        <p:spPr>
          <a:xfrm>
            <a:off x="2326003" y="4486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620132E-14C2-8C89-C9AD-FAB777B485AB}"/>
              </a:ext>
            </a:extLst>
          </p:cNvPr>
          <p:cNvSpPr txBox="1"/>
          <p:nvPr/>
        </p:nvSpPr>
        <p:spPr>
          <a:xfrm>
            <a:off x="3565300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314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0F0C7E1-28F4-48A8-D270-FB8F13BEA134}"/>
              </a:ext>
            </a:extLst>
          </p:cNvPr>
          <p:cNvGrpSpPr/>
          <p:nvPr/>
        </p:nvGrpSpPr>
        <p:grpSpPr>
          <a:xfrm>
            <a:off x="1686471" y="2160194"/>
            <a:ext cx="1086984" cy="284755"/>
            <a:chOff x="2339752" y="2425452"/>
            <a:chExt cx="1086984" cy="28475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6B28D67-0010-8B58-3EA9-BF0F5E833F8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A39E8A94-F301-762D-0950-8D7E894BD5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C5091D37-C6DC-F19E-8309-61478590BC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FDACF4-4A46-B981-957A-A9BF028C5C26}"/>
              </a:ext>
            </a:extLst>
          </p:cNvPr>
          <p:cNvGrpSpPr/>
          <p:nvPr/>
        </p:nvGrpSpPr>
        <p:grpSpPr>
          <a:xfrm>
            <a:off x="6192331" y="2161517"/>
            <a:ext cx="1086984" cy="284755"/>
            <a:chOff x="2339752" y="2425452"/>
            <a:chExt cx="1086984" cy="284755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B1827C5-C500-E22E-42B7-B63FC36FD42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D085A289-0542-3D73-2A7E-65C03AD76B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49B34F1-397F-A292-8696-71D0907AB42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D8DF95-B3E8-2DEA-AACA-A2FC77DA6B67}"/>
              </a:ext>
            </a:extLst>
          </p:cNvPr>
          <p:cNvGrpSpPr/>
          <p:nvPr/>
        </p:nvGrpSpPr>
        <p:grpSpPr>
          <a:xfrm>
            <a:off x="3020234" y="2160194"/>
            <a:ext cx="1086984" cy="284755"/>
            <a:chOff x="2339752" y="2425452"/>
            <a:chExt cx="1086984" cy="284755"/>
          </a:xfrm>
        </p:grpSpPr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9D86AB3-B157-3164-501D-DB97DFA56FF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19C66F7-F967-B9B8-8D2D-488BB7B150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A8C802E-4793-7652-B9E7-BBF8097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425422-7E1A-7DA4-1BD4-9084121288D7}"/>
              </a:ext>
            </a:extLst>
          </p:cNvPr>
          <p:cNvGrpSpPr/>
          <p:nvPr/>
        </p:nvGrpSpPr>
        <p:grpSpPr>
          <a:xfrm>
            <a:off x="4649533" y="2160194"/>
            <a:ext cx="1086984" cy="284755"/>
            <a:chOff x="2339752" y="2425452"/>
            <a:chExt cx="1086984" cy="28475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BC70BCAE-F1B3-3B65-D1F2-BCC68D6605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C53BED0-55D8-8C83-5D57-87347B0F11D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FC459BD-3A5A-0DCB-20AC-4E3409ECF5B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E4481A7-D9DA-0E54-946A-2E0CBEEB8814}"/>
              </a:ext>
            </a:extLst>
          </p:cNvPr>
          <p:cNvSpPr txBox="1"/>
          <p:nvPr/>
        </p:nvSpPr>
        <p:spPr>
          <a:xfrm>
            <a:off x="2826646" y="17584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F08658-BE99-742A-DF92-278C86E7EBF2}"/>
              </a:ext>
            </a:extLst>
          </p:cNvPr>
          <p:cNvSpPr txBox="1"/>
          <p:nvPr/>
        </p:nvSpPr>
        <p:spPr>
          <a:xfrm>
            <a:off x="3730179" y="17622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8BF6C7-EB96-BCED-93F1-AE5BB16AAF2F}"/>
              </a:ext>
            </a:extLst>
          </p:cNvPr>
          <p:cNvSpPr txBox="1"/>
          <p:nvPr/>
        </p:nvSpPr>
        <p:spPr>
          <a:xfrm>
            <a:off x="4572000" y="1765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6E3E88-3D83-2623-07A4-093434EC8768}"/>
              </a:ext>
            </a:extLst>
          </p:cNvPr>
          <p:cNvSpPr txBox="1"/>
          <p:nvPr/>
        </p:nvSpPr>
        <p:spPr>
          <a:xfrm>
            <a:off x="5381894" y="176123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D9E249-7B52-7FAE-DCA6-558B2E01276C}"/>
              </a:ext>
            </a:extLst>
          </p:cNvPr>
          <p:cNvSpPr txBox="1"/>
          <p:nvPr/>
        </p:nvSpPr>
        <p:spPr>
          <a:xfrm>
            <a:off x="1104071" y="17350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D2FB3-FCAF-6363-4C0F-739F08DF2F53}"/>
              </a:ext>
            </a:extLst>
          </p:cNvPr>
          <p:cNvSpPr txBox="1"/>
          <p:nvPr/>
        </p:nvSpPr>
        <p:spPr>
          <a:xfrm>
            <a:off x="2168260" y="17534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DBD2B-7ED1-9C8A-5767-B3F8E9457F24}"/>
              </a:ext>
            </a:extLst>
          </p:cNvPr>
          <p:cNvSpPr txBox="1"/>
          <p:nvPr/>
        </p:nvSpPr>
        <p:spPr>
          <a:xfrm>
            <a:off x="5444240" y="249373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229600" cy="482854"/>
          </a:xfrm>
        </p:spPr>
        <p:txBody>
          <a:bodyPr/>
          <a:lstStyle/>
          <a:p>
            <a:r>
              <a:rPr kumimoji="1" lang="en-US" altLang="zh-CN" dirty="0"/>
              <a:t>Case #3.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#4. </a:t>
            </a:r>
          </a:p>
          <a:p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9335B9C-BAE1-727D-FB6D-94A2A0DC4484}"/>
              </a:ext>
            </a:extLst>
          </p:cNvPr>
          <p:cNvSpPr txBox="1"/>
          <p:nvPr/>
        </p:nvSpPr>
        <p:spPr>
          <a:xfrm>
            <a:off x="6715693" y="24881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7146C68-7FAA-B6A4-9667-AB1796CCF4D0}"/>
              </a:ext>
            </a:extLst>
          </p:cNvPr>
          <p:cNvCxnSpPr>
            <a:cxnSpLocks/>
          </p:cNvCxnSpPr>
          <p:nvPr/>
        </p:nvCxnSpPr>
        <p:spPr>
          <a:xfrm>
            <a:off x="1474739" y="4558077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CD8EFA-3D0F-42D1-A423-87930A5352B9}"/>
              </a:ext>
            </a:extLst>
          </p:cNvPr>
          <p:cNvGrpSpPr/>
          <p:nvPr/>
        </p:nvGrpSpPr>
        <p:grpSpPr>
          <a:xfrm>
            <a:off x="1661671" y="4415699"/>
            <a:ext cx="1086984" cy="284755"/>
            <a:chOff x="2339752" y="2425452"/>
            <a:chExt cx="1086984" cy="284755"/>
          </a:xfrm>
        </p:grpSpPr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B2D0369-49B5-6435-4B26-50A9E2661BF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187B533A-4A36-E3FC-1521-D648FE5BBBE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B717C66-9D8F-CDE6-7657-1484F56098E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6E06D36-6128-4C81-3F9D-F7E6D23DFFEE}"/>
              </a:ext>
            </a:extLst>
          </p:cNvPr>
          <p:cNvGrpSpPr/>
          <p:nvPr/>
        </p:nvGrpSpPr>
        <p:grpSpPr>
          <a:xfrm>
            <a:off x="2995434" y="4415699"/>
            <a:ext cx="1086984" cy="284755"/>
            <a:chOff x="2339752" y="2425452"/>
            <a:chExt cx="1086984" cy="284755"/>
          </a:xfrm>
        </p:grpSpPr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63957C25-795E-43E6-3A98-437F67234F9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9127DC2F-A9CD-0E5A-2D6C-36F17205700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516E7822-A95D-3E40-5AA9-99E9E10BB8D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1B39391-ADF9-64F3-1F96-A4043778C314}"/>
              </a:ext>
            </a:extLst>
          </p:cNvPr>
          <p:cNvSpPr txBox="1"/>
          <p:nvPr/>
        </p:nvSpPr>
        <p:spPr>
          <a:xfrm>
            <a:off x="2801846" y="40139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313B29-EE1E-B25E-F8B5-C0139B95ABF1}"/>
              </a:ext>
            </a:extLst>
          </p:cNvPr>
          <p:cNvSpPr txBox="1"/>
          <p:nvPr/>
        </p:nvSpPr>
        <p:spPr>
          <a:xfrm>
            <a:off x="3705379" y="40178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529702F-DD90-9380-87EB-B32866077CD3}"/>
              </a:ext>
            </a:extLst>
          </p:cNvPr>
          <p:cNvSpPr txBox="1"/>
          <p:nvPr/>
        </p:nvSpPr>
        <p:spPr>
          <a:xfrm>
            <a:off x="5486728" y="400897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B9B93C0-46C7-E941-9779-8D1FEF4D30E0}"/>
              </a:ext>
            </a:extLst>
          </p:cNvPr>
          <p:cNvSpPr txBox="1"/>
          <p:nvPr/>
        </p:nvSpPr>
        <p:spPr>
          <a:xfrm>
            <a:off x="6448694" y="40178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6573E1-5523-8F81-64C5-79537773166A}"/>
              </a:ext>
            </a:extLst>
          </p:cNvPr>
          <p:cNvSpPr txBox="1"/>
          <p:nvPr/>
        </p:nvSpPr>
        <p:spPr>
          <a:xfrm>
            <a:off x="2143460" y="400897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00B9ECE-27F9-826C-3812-775AE178EE8B}"/>
              </a:ext>
            </a:extLst>
          </p:cNvPr>
          <p:cNvSpPr txBox="1"/>
          <p:nvPr/>
        </p:nvSpPr>
        <p:spPr>
          <a:xfrm>
            <a:off x="5001749" y="46988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2930A7DF-DBDC-261F-0450-471E9333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1" y="4297660"/>
            <a:ext cx="635000" cy="63500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BC1E6076-FB60-B12B-3415-8335D033F79C}"/>
              </a:ext>
            </a:extLst>
          </p:cNvPr>
          <p:cNvGrpSpPr/>
          <p:nvPr/>
        </p:nvGrpSpPr>
        <p:grpSpPr>
          <a:xfrm>
            <a:off x="4507275" y="4424780"/>
            <a:ext cx="1086984" cy="284755"/>
            <a:chOff x="2339752" y="2425452"/>
            <a:chExt cx="1086984" cy="284755"/>
          </a:xfrm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AF414ECB-EFDD-0F67-C42B-95CF6F6E5B2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EA4A7284-A6C7-1ECD-CA1F-62615E83F17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530CF41-F845-A31A-0814-8C7D24A923E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FE6A8550-C630-8463-CF66-8882238FD0A9}"/>
              </a:ext>
            </a:extLst>
          </p:cNvPr>
          <p:cNvSpPr txBox="1"/>
          <p:nvPr/>
        </p:nvSpPr>
        <p:spPr>
          <a:xfrm>
            <a:off x="1024347" y="40193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4332D9D-1E53-EA4B-07F4-AF539F75A814}"/>
              </a:ext>
            </a:extLst>
          </p:cNvPr>
          <p:cNvGrpSpPr/>
          <p:nvPr/>
        </p:nvGrpSpPr>
        <p:grpSpPr>
          <a:xfrm>
            <a:off x="6009708" y="4424780"/>
            <a:ext cx="1086984" cy="284755"/>
            <a:chOff x="2339752" y="2425452"/>
            <a:chExt cx="1086984" cy="284755"/>
          </a:xfrm>
        </p:grpSpPr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6F9FACEF-E1E3-D4AC-2ECC-B11CEFC0740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F9BF05A8-D324-C7D2-B612-9C7BBEA21B8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1E63915C-B977-82D8-369D-6521D89FA79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5BCB3FD5-18CC-A163-18E2-9385B10010F2}"/>
              </a:ext>
            </a:extLst>
          </p:cNvPr>
          <p:cNvSpPr txBox="1"/>
          <p:nvPr/>
        </p:nvSpPr>
        <p:spPr>
          <a:xfrm>
            <a:off x="3792107" y="47033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512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229600" cy="482854"/>
          </a:xfrm>
        </p:spPr>
        <p:txBody>
          <a:bodyPr/>
          <a:lstStyle/>
          <a:p>
            <a:r>
              <a:rPr kumimoji="1" lang="en-US" altLang="zh-CN" dirty="0"/>
              <a:t>Case #5.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#6. </a:t>
            </a:r>
          </a:p>
          <a:p>
            <a:endParaRPr kumimoji="1"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42B3EA1-50DA-6A98-05B0-319276817B20}"/>
              </a:ext>
            </a:extLst>
          </p:cNvPr>
          <p:cNvGrpSpPr/>
          <p:nvPr/>
        </p:nvGrpSpPr>
        <p:grpSpPr>
          <a:xfrm>
            <a:off x="1835695" y="2144390"/>
            <a:ext cx="1086984" cy="284755"/>
            <a:chOff x="2339752" y="2425452"/>
            <a:chExt cx="1086984" cy="284755"/>
          </a:xfrm>
        </p:grpSpPr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75F461A0-B5A8-DEF6-6683-22197D82EFD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5817E55D-DB0F-5792-0FED-5A2AF433A0D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D90CBBB9-DFF7-8167-819D-2628E82A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B0DF74E-13F2-E867-4486-ADC42B8C6827}"/>
              </a:ext>
            </a:extLst>
          </p:cNvPr>
          <p:cNvSpPr txBox="1"/>
          <p:nvPr/>
        </p:nvSpPr>
        <p:spPr>
          <a:xfrm>
            <a:off x="1433493" y="172281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48F187D-4CB5-46BF-AB59-704F69659F40}"/>
              </a:ext>
            </a:extLst>
          </p:cNvPr>
          <p:cNvSpPr txBox="1"/>
          <p:nvPr/>
        </p:nvSpPr>
        <p:spPr>
          <a:xfrm>
            <a:off x="2337026" y="172667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4514DC5-2071-D2DC-A033-54A82B97397D}"/>
              </a:ext>
            </a:extLst>
          </p:cNvPr>
          <p:cNvGrpSpPr/>
          <p:nvPr/>
        </p:nvGrpSpPr>
        <p:grpSpPr>
          <a:xfrm>
            <a:off x="3757000" y="2144390"/>
            <a:ext cx="1086984" cy="284755"/>
            <a:chOff x="2339752" y="2425452"/>
            <a:chExt cx="1086984" cy="284755"/>
          </a:xfrm>
        </p:grpSpPr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D7E24F01-229A-7742-2F4D-2DFEB89EF5E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2AEFDD09-13C5-833C-4E8D-818002636B4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34451E0F-6258-23DE-FC0A-12B41C9D368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4B037-7AAE-C031-D8AB-54AF4E4A6744}"/>
              </a:ext>
            </a:extLst>
          </p:cNvPr>
          <p:cNvSpPr txBox="1"/>
          <p:nvPr/>
        </p:nvSpPr>
        <p:spPr>
          <a:xfrm>
            <a:off x="4238789" y="173766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9B13E3-8018-BA3D-E94C-53C1A1A06848}"/>
              </a:ext>
            </a:extLst>
          </p:cNvPr>
          <p:cNvSpPr txBox="1"/>
          <p:nvPr/>
        </p:nvSpPr>
        <p:spPr>
          <a:xfrm>
            <a:off x="3119676" y="174805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76A7FC5-539E-03C6-00C5-D1A77AF2C0A4}"/>
              </a:ext>
            </a:extLst>
          </p:cNvPr>
          <p:cNvGrpSpPr/>
          <p:nvPr/>
        </p:nvGrpSpPr>
        <p:grpSpPr>
          <a:xfrm>
            <a:off x="5410095" y="2144390"/>
            <a:ext cx="1086984" cy="284755"/>
            <a:chOff x="2339752" y="2425452"/>
            <a:chExt cx="1086984" cy="284755"/>
          </a:xfrm>
        </p:grpSpPr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4958265A-F534-5A70-68B1-5434C064CDB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E12193ED-079B-6C42-11C2-EFB347EFEDD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52F081D5-6A2B-F599-E23B-2EAA53983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847DEF3-0924-BFC1-06FA-944F7E7F091D}"/>
              </a:ext>
            </a:extLst>
          </p:cNvPr>
          <p:cNvSpPr txBox="1"/>
          <p:nvPr/>
        </p:nvSpPr>
        <p:spPr>
          <a:xfrm>
            <a:off x="5077346" y="17400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FEBE1B3-8FA8-F932-704F-F6AEBC247B43}"/>
              </a:ext>
            </a:extLst>
          </p:cNvPr>
          <p:cNvSpPr txBox="1"/>
          <p:nvPr/>
        </p:nvSpPr>
        <p:spPr>
          <a:xfrm>
            <a:off x="5980879" y="17439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82CDC4F-07A6-9E07-FF20-4C73C1671982}"/>
              </a:ext>
            </a:extLst>
          </p:cNvPr>
          <p:cNvGrpSpPr/>
          <p:nvPr/>
        </p:nvGrpSpPr>
        <p:grpSpPr>
          <a:xfrm>
            <a:off x="7214522" y="2134251"/>
            <a:ext cx="1086984" cy="284755"/>
            <a:chOff x="2339752" y="2425452"/>
            <a:chExt cx="1086984" cy="284755"/>
          </a:xfrm>
        </p:grpSpPr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9E191268-D0BB-B64C-871F-4A74A42FE36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FCCA1973-465F-F97D-83AA-CF98FC9D425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7C9BAC9B-3CAB-0B9D-3BD3-1E5BD82C6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8BEC2CA-E6D4-0391-9100-C9353DCAAE31}"/>
              </a:ext>
            </a:extLst>
          </p:cNvPr>
          <p:cNvSpPr txBox="1"/>
          <p:nvPr/>
        </p:nvSpPr>
        <p:spPr>
          <a:xfrm>
            <a:off x="7682638" y="244331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A50FA25-FD28-FFAB-19E6-288ACB5BBFF0}"/>
              </a:ext>
            </a:extLst>
          </p:cNvPr>
          <p:cNvSpPr txBox="1"/>
          <p:nvPr/>
        </p:nvSpPr>
        <p:spPr>
          <a:xfrm>
            <a:off x="6563525" y="245370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B78CA4AB-F67D-996B-0A2D-2436CD659AAE}"/>
              </a:ext>
            </a:extLst>
          </p:cNvPr>
          <p:cNvCxnSpPr>
            <a:cxnSpLocks/>
          </p:cNvCxnSpPr>
          <p:nvPr/>
        </p:nvCxnSpPr>
        <p:spPr>
          <a:xfrm>
            <a:off x="1435449" y="452732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157B2A65-9FE8-2108-DF86-41B8E8FB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4" y="4239297"/>
            <a:ext cx="635000" cy="635000"/>
          </a:xfrm>
          <a:prstGeom prst="rect">
            <a:avLst/>
          </a:prstGeom>
        </p:spPr>
      </p:pic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48832E7-48F6-8D5F-A02E-463343C9DEC7}"/>
              </a:ext>
            </a:extLst>
          </p:cNvPr>
          <p:cNvGrpSpPr/>
          <p:nvPr/>
        </p:nvGrpSpPr>
        <p:grpSpPr>
          <a:xfrm>
            <a:off x="1771605" y="4369147"/>
            <a:ext cx="1086984" cy="284755"/>
            <a:chOff x="2339752" y="2425452"/>
            <a:chExt cx="1086984" cy="284755"/>
          </a:xfrm>
        </p:grpSpPr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06E6522E-C4BC-6838-7005-53FBD1D43D8B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AE3BD92D-5C34-7EC7-E1F9-E2D4EE4FFD0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87D3B36D-6A51-0C0B-11A9-F32B9C01282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CFC90C4-4F06-268E-6362-BCB9E7073EE6}"/>
              </a:ext>
            </a:extLst>
          </p:cNvPr>
          <p:cNvSpPr txBox="1"/>
          <p:nvPr/>
        </p:nvSpPr>
        <p:spPr>
          <a:xfrm>
            <a:off x="1369403" y="394757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1C3AEA9-2FB9-BF56-CE25-ED7A9DCE97B4}"/>
              </a:ext>
            </a:extLst>
          </p:cNvPr>
          <p:cNvSpPr txBox="1"/>
          <p:nvPr/>
        </p:nvSpPr>
        <p:spPr>
          <a:xfrm>
            <a:off x="2272936" y="39514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64D000F-A802-A8E6-D42A-3D30AC85D44C}"/>
              </a:ext>
            </a:extLst>
          </p:cNvPr>
          <p:cNvGrpSpPr/>
          <p:nvPr/>
        </p:nvGrpSpPr>
        <p:grpSpPr>
          <a:xfrm>
            <a:off x="3692910" y="4369147"/>
            <a:ext cx="1086984" cy="284755"/>
            <a:chOff x="2339752" y="2425452"/>
            <a:chExt cx="1086984" cy="284755"/>
          </a:xfrm>
        </p:grpSpPr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85B5B1C3-CE5A-34AD-56F4-986AA76EA5CA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A88B415F-EEE7-E35E-469A-882F3F7A7F9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16A16274-A903-BAED-2A1A-0348EFCAFDD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A2A787E-49B8-16B6-BDE0-030F8673AB95}"/>
              </a:ext>
            </a:extLst>
          </p:cNvPr>
          <p:cNvSpPr txBox="1"/>
          <p:nvPr/>
        </p:nvSpPr>
        <p:spPr>
          <a:xfrm>
            <a:off x="4174699" y="396242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062E1BB-B20D-DBA0-CF9E-166B91825955}"/>
              </a:ext>
            </a:extLst>
          </p:cNvPr>
          <p:cNvSpPr txBox="1"/>
          <p:nvPr/>
        </p:nvSpPr>
        <p:spPr>
          <a:xfrm>
            <a:off x="3055586" y="397281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2546D96-651A-09BC-5BBA-34DDA5794D5B}"/>
              </a:ext>
            </a:extLst>
          </p:cNvPr>
          <p:cNvGrpSpPr/>
          <p:nvPr/>
        </p:nvGrpSpPr>
        <p:grpSpPr>
          <a:xfrm>
            <a:off x="6776957" y="4369147"/>
            <a:ext cx="1086984" cy="284755"/>
            <a:chOff x="2339752" y="2425452"/>
            <a:chExt cx="1086984" cy="284755"/>
          </a:xfrm>
        </p:grpSpPr>
        <p:cxnSp>
          <p:nvCxnSpPr>
            <p:cNvPr id="125" name="直线连接符 124">
              <a:extLst>
                <a:ext uri="{FF2B5EF4-FFF2-40B4-BE49-F238E27FC236}">
                  <a16:creationId xmlns:a16="http://schemas.microsoft.com/office/drawing/2014/main" id="{4CA3384C-7C3A-B253-E12B-499FC62642A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614075A8-FD9D-0D47-AB2F-A13009E054A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53F53CF5-D36A-F332-0BB5-FCC7DB3A500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1F449C9-0C63-4C0D-F1D6-E47EBA4F71BD}"/>
              </a:ext>
            </a:extLst>
          </p:cNvPr>
          <p:cNvSpPr txBox="1"/>
          <p:nvPr/>
        </p:nvSpPr>
        <p:spPr>
          <a:xfrm>
            <a:off x="6444208" y="39648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92B58C6-56D0-4290-1C20-3F325D74BD1D}"/>
              </a:ext>
            </a:extLst>
          </p:cNvPr>
          <p:cNvSpPr txBox="1"/>
          <p:nvPr/>
        </p:nvSpPr>
        <p:spPr>
          <a:xfrm>
            <a:off x="7347741" y="396870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5BCC156F-B1D0-03F5-1B99-704FC5EB1584}"/>
              </a:ext>
            </a:extLst>
          </p:cNvPr>
          <p:cNvGrpSpPr/>
          <p:nvPr/>
        </p:nvGrpSpPr>
        <p:grpSpPr>
          <a:xfrm>
            <a:off x="5164826" y="4359008"/>
            <a:ext cx="1086984" cy="284755"/>
            <a:chOff x="2339752" y="2425452"/>
            <a:chExt cx="1086984" cy="284755"/>
          </a:xfrm>
        </p:grpSpPr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6C0F54FE-25C1-7832-0514-96CA4458574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31">
              <a:extLst>
                <a:ext uri="{FF2B5EF4-FFF2-40B4-BE49-F238E27FC236}">
                  <a16:creationId xmlns:a16="http://schemas.microsoft.com/office/drawing/2014/main" id="{72D90498-4784-4E6C-DAA1-0DE32D919EC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132">
              <a:extLst>
                <a:ext uri="{FF2B5EF4-FFF2-40B4-BE49-F238E27FC236}">
                  <a16:creationId xmlns:a16="http://schemas.microsoft.com/office/drawing/2014/main" id="{277FD02A-18BC-0F44-F9C3-016495D80A7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E1935E9-FC28-D343-04DA-157FDFBD43E5}"/>
              </a:ext>
            </a:extLst>
          </p:cNvPr>
          <p:cNvSpPr txBox="1"/>
          <p:nvPr/>
        </p:nvSpPr>
        <p:spPr>
          <a:xfrm>
            <a:off x="5632942" y="466806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E0D2443-7811-7D0F-7129-269B1F5B949A}"/>
              </a:ext>
            </a:extLst>
          </p:cNvPr>
          <p:cNvSpPr txBox="1"/>
          <p:nvPr/>
        </p:nvSpPr>
        <p:spPr>
          <a:xfrm>
            <a:off x="4513829" y="4678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708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259F-019C-05B4-E6D0-AA9ACB40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problem: order mismatches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6C523-BEAA-7D77-DCF9-75533263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001516"/>
            <a:ext cx="8229600" cy="2484618"/>
          </a:xfrm>
        </p:spPr>
        <p:txBody>
          <a:bodyPr/>
          <a:lstStyle/>
          <a:p>
            <a:r>
              <a:rPr kumimoji="1" lang="en-US" altLang="zh-CN" dirty="0"/>
              <a:t>Update order observed by P0: </a:t>
            </a:r>
          </a:p>
          <a:p>
            <a:pPr lvl="1"/>
            <a:r>
              <a:rPr kumimoji="1" lang="en-US" altLang="zh-CN" dirty="0"/>
              <a:t>X first, then Y</a:t>
            </a:r>
          </a:p>
          <a:p>
            <a:r>
              <a:rPr kumimoji="1" lang="en-US" altLang="zh-CN" dirty="0"/>
              <a:t>Update order observed by P1:</a:t>
            </a:r>
          </a:p>
          <a:p>
            <a:pPr lvl="1"/>
            <a:r>
              <a:rPr kumimoji="1" lang="en-US" altLang="zh-CN" dirty="0"/>
              <a:t>Y first, then X</a:t>
            </a:r>
          </a:p>
          <a:p>
            <a:r>
              <a:rPr kumimoji="1" lang="en-US" altLang="zh-CN" dirty="0"/>
              <a:t>In a serial order, only one can happen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06B00-BE87-0A06-78B9-EE7A9E9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EF7CA69-397A-59E4-C3C7-842A39AAABCF}"/>
              </a:ext>
            </a:extLst>
          </p:cNvPr>
          <p:cNvCxnSpPr>
            <a:cxnSpLocks/>
          </p:cNvCxnSpPr>
          <p:nvPr/>
        </p:nvCxnSpPr>
        <p:spPr>
          <a:xfrm>
            <a:off x="1501945" y="170523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23B1DD-3416-0878-A2FF-F50BF82CA12D}"/>
              </a:ext>
            </a:extLst>
          </p:cNvPr>
          <p:cNvSpPr txBox="1"/>
          <p:nvPr/>
        </p:nvSpPr>
        <p:spPr>
          <a:xfrm>
            <a:off x="1501945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A3526A-68CE-B725-9AA2-FC0397C2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0" y="1398934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96254E6-2108-E850-2330-5F0745C418A7}"/>
              </a:ext>
            </a:extLst>
          </p:cNvPr>
          <p:cNvCxnSpPr>
            <a:cxnSpLocks/>
          </p:cNvCxnSpPr>
          <p:nvPr/>
        </p:nvCxnSpPr>
        <p:spPr>
          <a:xfrm>
            <a:off x="1501945" y="245974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AA381BE-704C-BF12-4A39-59A5C245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2146096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BFC381-F8BB-7B67-9121-383916DE0C81}"/>
              </a:ext>
            </a:extLst>
          </p:cNvPr>
          <p:cNvSpPr txBox="1"/>
          <p:nvPr/>
        </p:nvSpPr>
        <p:spPr>
          <a:xfrm>
            <a:off x="257121" y="146673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8212ED-B688-1C08-7F11-3F36B268D89A}"/>
              </a:ext>
            </a:extLst>
          </p:cNvPr>
          <p:cNvSpPr txBox="1"/>
          <p:nvPr/>
        </p:nvSpPr>
        <p:spPr>
          <a:xfrm>
            <a:off x="257120" y="224044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1CCCA7-10DD-1C6B-B354-D761B6F2B709}"/>
              </a:ext>
            </a:extLst>
          </p:cNvPr>
          <p:cNvGrpSpPr/>
          <p:nvPr/>
        </p:nvGrpSpPr>
        <p:grpSpPr>
          <a:xfrm>
            <a:off x="2087598" y="1562856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666734F3-8FCF-C6A7-6D70-11E3989D71B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740C954-2A39-8698-A75A-F0BCEA4C5D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C188E736-CD37-B835-37BD-74BE03D0E7D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8CAD9D-46FB-0ED7-D953-134A144AACC5}"/>
              </a:ext>
            </a:extLst>
          </p:cNvPr>
          <p:cNvSpPr txBox="1"/>
          <p:nvPr/>
        </p:nvSpPr>
        <p:spPr>
          <a:xfrm>
            <a:off x="2586948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FB8F2D-CF93-E8C8-0987-3E1658E9AEF4}"/>
              </a:ext>
            </a:extLst>
          </p:cNvPr>
          <p:cNvGrpSpPr/>
          <p:nvPr/>
        </p:nvGrpSpPr>
        <p:grpSpPr>
          <a:xfrm>
            <a:off x="3874148" y="1544588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9D17555-13B7-33C8-92C9-7427B5795F8B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537B793B-B369-2ECE-FA5D-3CB656C6546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67AB582D-B267-ECD8-C4E2-B3E4752CBF4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3B70FD6-B3AE-EE0B-84A0-C901D42DC362}"/>
              </a:ext>
            </a:extLst>
          </p:cNvPr>
          <p:cNvSpPr txBox="1"/>
          <p:nvPr/>
        </p:nvSpPr>
        <p:spPr>
          <a:xfrm>
            <a:off x="3563888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2CCA2-6986-C71D-157B-CD68D449829F}"/>
              </a:ext>
            </a:extLst>
          </p:cNvPr>
          <p:cNvSpPr txBox="1"/>
          <p:nvPr/>
        </p:nvSpPr>
        <p:spPr>
          <a:xfrm>
            <a:off x="4485571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435891-D2CB-4D9A-C89A-7A4BD98803C7}"/>
              </a:ext>
            </a:extLst>
          </p:cNvPr>
          <p:cNvGrpSpPr/>
          <p:nvPr/>
        </p:nvGrpSpPr>
        <p:grpSpPr>
          <a:xfrm>
            <a:off x="4149541" y="2317370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7DEF087-B918-437B-095E-D1CA8054117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E447E1D-828E-A1A1-1FF5-CAC71DB3CB3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02548D1-8234-4049-1468-166330A3761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CBF441E-AB3D-10ED-91A7-90F9119745D7}"/>
              </a:ext>
            </a:extLst>
          </p:cNvPr>
          <p:cNvSpPr txBox="1"/>
          <p:nvPr/>
        </p:nvSpPr>
        <p:spPr>
          <a:xfrm>
            <a:off x="3579819" y="192597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BAFD13-BAAF-3387-82CC-A75287746A10}"/>
              </a:ext>
            </a:extLst>
          </p:cNvPr>
          <p:cNvSpPr txBox="1"/>
          <p:nvPr/>
        </p:nvSpPr>
        <p:spPr>
          <a:xfrm>
            <a:off x="4644008" y="194437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3F773BD-498B-C4FD-D791-E118C2F3357B}"/>
              </a:ext>
            </a:extLst>
          </p:cNvPr>
          <p:cNvGrpSpPr/>
          <p:nvPr/>
        </p:nvGrpSpPr>
        <p:grpSpPr>
          <a:xfrm>
            <a:off x="5857338" y="2317370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4385CA24-5F7E-4B16-F551-BEE805947B6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CA72D4A-3F20-41D2-46B4-CA6BF203919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59C3E27-A0D1-06C1-FF25-C26431CCE9A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822061F-F2EB-82D3-0ED5-9E93464D55A6}"/>
              </a:ext>
            </a:extLst>
          </p:cNvPr>
          <p:cNvSpPr txBox="1"/>
          <p:nvPr/>
        </p:nvSpPr>
        <p:spPr>
          <a:xfrm>
            <a:off x="5381110" y="192597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AC4999-57BF-CE51-A899-F31F9CEC6166}"/>
              </a:ext>
            </a:extLst>
          </p:cNvPr>
          <p:cNvSpPr txBox="1"/>
          <p:nvPr/>
        </p:nvSpPr>
        <p:spPr>
          <a:xfrm>
            <a:off x="6400830" y="19213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820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What is the right model?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9165704" cy="3744416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Typically, a convenient consistency model is defined by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Every data has only “one copy” (logically)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concurrent read/write behavior is equivalent to some serial order</a:t>
            </a:r>
          </a:p>
          <a:p>
            <a:r>
              <a:rPr kumimoji="1" lang="en-US" altLang="zh-CN" dirty="0"/>
              <a:t>Question: which serial order to give? </a:t>
            </a:r>
          </a:p>
          <a:p>
            <a:pPr lvl="1"/>
            <a:r>
              <a:rPr kumimoji="1" lang="en-US" altLang="zh-CN" dirty="0"/>
              <a:t>So many (possible) serial behaviors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55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1C3E-2491-4749-A6FD-F3D634D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 (fanout = 5)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B953-3474-FB44-83AE-ECB2DC7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309102FB-C023-0248-B66E-0510DF43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204A6ACA-A041-5D4B-B237-C16FDD76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97762150-1849-6C47-BA13-BAEE8D7D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A31E9601-3D59-0C42-B6CD-8534D3B8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CE769860-D4A9-F84C-91FA-644052DA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207FC4F3-5124-344F-A206-D7C66EA91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59AC151F-5E56-2F4B-9459-E95BE0F5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24A79499-AAD3-024F-8EE5-D99896837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5C6E8D76-1FD1-674E-B0EA-3D19C3E1D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3F25C68F-3F04-1043-BF50-7DC97F503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2217BEDB-85FF-8E40-8001-04D74529A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E4139D6B-B659-FC4D-ACBA-516E9D1E9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BAB2D28B-94C3-D04B-BD5E-91DA9E05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6EE3DB56-22AB-1644-A452-6218AE24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77E4ABAC-ACE3-7740-8970-68DDE7DDF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C219DEAE-8AEA-CE4F-BD5D-9DAD51856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7FAFEF0E-2A14-334D-9D5C-3A866C37C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BCBEAAE2-39B1-6A4A-8C41-9F5550558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10B860A7-FD23-7C4C-9BCD-7738B6D2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1D53E173-C5D9-BF4D-B54D-4A9567D0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1B2BD8FA-360B-F44D-8A2C-641265CE6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819F45FD-B544-5B45-96DD-AD4C8E49D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618B911-4391-0746-9FCD-B3AF6638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C0313801-4035-0146-98EF-090D5CAD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19F50A09-2201-AC49-95EA-B7948719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A6E9E24F-0506-CE4B-AC48-4532A820C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4BA7847-F2A5-5F43-8D54-7AAA25A38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145346E5-C665-B64B-8425-B8029253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34D946B4-1C81-F24B-8928-271E03A4D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F21D2352-E236-1C42-90A4-EA087927F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EDCA0DCD-7AC4-0845-A783-4A68339E9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ADFD61B3-41EF-6343-9220-AEFD53E76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68EDAA5D-583E-B945-B993-9D43D229B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474437EC-FDAC-FC47-819E-8E63B9C8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225D9AA8-8639-394E-9162-DF8FA08C7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E7B02DEC-8917-FF43-AF59-010EAFE1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BC144B9D-DBF4-CF4D-90DE-78AD9318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D8497DC1-AD8D-534B-A213-478EF302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FE150546-B080-194B-85EF-0D1ACDF2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B03AF601-18AC-524D-935B-5110DCB5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66EA14B9-C181-EC47-90DA-6BFFB5893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70BAF49-D452-E846-A78B-953636FC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EDC0918-77E4-D249-A940-45F241B3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E0066C55-AD6C-6549-BFA4-465D1852F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8E57FA98-22DA-3C4A-9C8E-6C7AD6EA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824E8F14-054A-2F49-BEDB-4A8200DC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A0B5400F-46D1-A144-86B6-8AEC1FEB2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B282D50A-3B36-A748-97CF-ECDA71B9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13E5E217-A192-DA45-8BDA-E15954F6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5170C398-CB83-C049-8829-DE2BBE0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8AB8FB1C-7416-0C40-8C69-914BA99D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09CF88CA-3791-DE47-AA85-CFB831C72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864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8BFF-CC61-4F4A-E759-BAE1F81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define the equivalent serial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98E4-71BA-1530-C5DE-677ABA36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Global issuing order (strict consistency)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#2. Per-process issuing/completion order (sequential consistency) 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#3. Global "completion-to-issuing" order (linearizability)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B90B7-AE0A-8CE8-5EE3-CC30D04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93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E4F2-ADA1-CDA2-8479-E51DE069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875D-36A9-9F78-33D1-D3C88123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US" altLang="zh-CN" dirty="0"/>
              <a:t>Strict consistency: global issuing order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the global wall clock time </a:t>
            </a:r>
          </a:p>
          <a:p>
            <a:r>
              <a:rPr kumimoji="1" lang="en-US" altLang="zh-CN" dirty="0"/>
              <a:t>Example </a:t>
            </a:r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5FAAD-8D5B-284A-71E5-349FCD4B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2956C5-0FBA-F148-614B-10A9CE16F766}"/>
              </a:ext>
            </a:extLst>
          </p:cNvPr>
          <p:cNvCxnSpPr>
            <a:cxnSpLocks/>
          </p:cNvCxnSpPr>
          <p:nvPr/>
        </p:nvCxnSpPr>
        <p:spPr>
          <a:xfrm>
            <a:off x="1524001" y="307338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1523BD-E42F-F907-36D0-1B1A79D335A0}"/>
              </a:ext>
            </a:extLst>
          </p:cNvPr>
          <p:cNvSpPr txBox="1"/>
          <p:nvPr/>
        </p:nvSpPr>
        <p:spPr>
          <a:xfrm>
            <a:off x="1524001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D5FBE1-C9F6-0D98-47A4-CE0174E6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6" y="2767086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72CEAC5-FDBF-7F27-CE10-64E0971A09DF}"/>
              </a:ext>
            </a:extLst>
          </p:cNvPr>
          <p:cNvCxnSpPr>
            <a:cxnSpLocks/>
          </p:cNvCxnSpPr>
          <p:nvPr/>
        </p:nvCxnSpPr>
        <p:spPr>
          <a:xfrm>
            <a:off x="1524001" y="382790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D569BC3-0D57-1AD1-0AEC-7204CEDC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17" y="3514248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AD3F7F-2020-A2D1-CB30-1FBCED58961E}"/>
              </a:ext>
            </a:extLst>
          </p:cNvPr>
          <p:cNvSpPr txBox="1"/>
          <p:nvPr/>
        </p:nvSpPr>
        <p:spPr>
          <a:xfrm>
            <a:off x="279177" y="283488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143775-601A-2B6C-773D-BA5BD83020C6}"/>
              </a:ext>
            </a:extLst>
          </p:cNvPr>
          <p:cNvSpPr txBox="1"/>
          <p:nvPr/>
        </p:nvSpPr>
        <p:spPr>
          <a:xfrm>
            <a:off x="279176" y="360859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31DC67-7F00-5981-BCDE-5414E9781046}"/>
              </a:ext>
            </a:extLst>
          </p:cNvPr>
          <p:cNvGrpSpPr/>
          <p:nvPr/>
        </p:nvGrpSpPr>
        <p:grpSpPr>
          <a:xfrm>
            <a:off x="2109654" y="2931008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DDFC4B7-358A-8050-3C2C-E128DD0726E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383AC196-6CA8-DF1E-94B5-507EE06CA79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F16CE2B2-ECAE-9F27-A6CA-2171585EE5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FF148DF-EB26-4548-6C91-1D6357502FA8}"/>
              </a:ext>
            </a:extLst>
          </p:cNvPr>
          <p:cNvSpPr txBox="1"/>
          <p:nvPr/>
        </p:nvSpPr>
        <p:spPr>
          <a:xfrm>
            <a:off x="2609004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B20E19-ADC6-D707-52AD-5D777E46AAC3}"/>
              </a:ext>
            </a:extLst>
          </p:cNvPr>
          <p:cNvGrpSpPr/>
          <p:nvPr/>
        </p:nvGrpSpPr>
        <p:grpSpPr>
          <a:xfrm>
            <a:off x="3896204" y="2912740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57E3A9DE-EE18-C39C-7DED-1DB601D49FE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AB969550-1144-082F-1065-C559F00C86F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D93BD544-3A9E-2A0A-6841-CF516CAEC3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73976D-C2EC-5CCD-F78A-6DF36A447E24}"/>
              </a:ext>
            </a:extLst>
          </p:cNvPr>
          <p:cNvSpPr txBox="1"/>
          <p:nvPr/>
        </p:nvSpPr>
        <p:spPr>
          <a:xfrm>
            <a:off x="3585944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82D94D-2A25-8954-0848-E73B5AABF616}"/>
              </a:ext>
            </a:extLst>
          </p:cNvPr>
          <p:cNvSpPr txBox="1"/>
          <p:nvPr/>
        </p:nvSpPr>
        <p:spPr>
          <a:xfrm>
            <a:off x="4507627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CC3B3F5-ECB4-55AF-1367-6AE6746514A3}"/>
              </a:ext>
            </a:extLst>
          </p:cNvPr>
          <p:cNvGrpSpPr/>
          <p:nvPr/>
        </p:nvGrpSpPr>
        <p:grpSpPr>
          <a:xfrm>
            <a:off x="4171597" y="3685522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6BC4CBA-DFDC-A6CE-8994-ABB17B10D2A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FF343F3C-8A8F-9D5A-25C8-30FAE6BC70F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95DAC368-6F80-F61B-590F-67CFC42D6B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BB0AA8F-99B4-D3EB-F294-25EB44776C17}"/>
              </a:ext>
            </a:extLst>
          </p:cNvPr>
          <p:cNvSpPr txBox="1"/>
          <p:nvPr/>
        </p:nvSpPr>
        <p:spPr>
          <a:xfrm>
            <a:off x="3601875" y="32941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EE1D24-ED3F-F680-1E4C-6D4ED579A7FA}"/>
              </a:ext>
            </a:extLst>
          </p:cNvPr>
          <p:cNvSpPr txBox="1"/>
          <p:nvPr/>
        </p:nvSpPr>
        <p:spPr>
          <a:xfrm>
            <a:off x="4666064" y="33125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1E34AB-F954-095C-D581-75EDD5036517}"/>
              </a:ext>
            </a:extLst>
          </p:cNvPr>
          <p:cNvGrpSpPr/>
          <p:nvPr/>
        </p:nvGrpSpPr>
        <p:grpSpPr>
          <a:xfrm>
            <a:off x="5879394" y="3685522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95BAC571-756D-4DBE-695E-8FD5329868D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43505E0-2AC7-3FD8-2F4A-88F240F25EA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DFC04A6-6209-537B-3510-2BEA0355AAC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D7D5CC3-4CF9-6478-EEEA-7044C55CB595}"/>
              </a:ext>
            </a:extLst>
          </p:cNvPr>
          <p:cNvSpPr txBox="1"/>
          <p:nvPr/>
        </p:nvSpPr>
        <p:spPr>
          <a:xfrm>
            <a:off x="5403166" y="32941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0D647B-5386-A691-DA18-1EBC2161B565}"/>
              </a:ext>
            </a:extLst>
          </p:cNvPr>
          <p:cNvSpPr txBox="1"/>
          <p:nvPr/>
        </p:nvSpPr>
        <p:spPr>
          <a:xfrm>
            <a:off x="6422886" y="32895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647FC54-11DA-EAE2-E92F-B96AE0EC5A68}"/>
              </a:ext>
            </a:extLst>
          </p:cNvPr>
          <p:cNvSpPr/>
          <p:nvPr/>
        </p:nvSpPr>
        <p:spPr>
          <a:xfrm>
            <a:off x="1888835" y="2915829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D1A21F-F78B-D07C-3900-75412E2BE0A7}"/>
              </a:ext>
            </a:extLst>
          </p:cNvPr>
          <p:cNvSpPr txBox="1"/>
          <p:nvPr/>
        </p:nvSpPr>
        <p:spPr>
          <a:xfrm>
            <a:off x="1190451" y="3274722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E4E84B5F-D6E8-7CE4-75E4-4588552DFEDC}"/>
              </a:ext>
            </a:extLst>
          </p:cNvPr>
          <p:cNvCxnSpPr>
            <a:cxnSpLocks/>
          </p:cNvCxnSpPr>
          <p:nvPr/>
        </p:nvCxnSpPr>
        <p:spPr>
          <a:xfrm>
            <a:off x="1589252" y="492570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D05A20B0-1751-0BFD-F38D-63CE9559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57" y="4637672"/>
            <a:ext cx="635000" cy="6350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4130B4A2-E411-4DF4-BDC0-5400D86F13B9}"/>
              </a:ext>
            </a:extLst>
          </p:cNvPr>
          <p:cNvGrpSpPr/>
          <p:nvPr/>
        </p:nvGrpSpPr>
        <p:grpSpPr>
          <a:xfrm>
            <a:off x="1776184" y="4783326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3DB83B5-147D-216E-09BF-43E7E89277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8A29694A-6A31-D0D6-BE91-C0CED364DDE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342D675E-6C70-1DBC-A597-01A7DEB3195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4705209-CA06-C09D-CE1E-D977D1D7AE33}"/>
              </a:ext>
            </a:extLst>
          </p:cNvPr>
          <p:cNvGrpSpPr/>
          <p:nvPr/>
        </p:nvGrpSpPr>
        <p:grpSpPr>
          <a:xfrm>
            <a:off x="3075053" y="4785765"/>
            <a:ext cx="1086984" cy="284755"/>
            <a:chOff x="2339752" y="2425452"/>
            <a:chExt cx="1086984" cy="284755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214014D1-DCC3-19D9-C0F8-9191DC53365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566DB1A-D918-0403-B532-97B84FF8D1B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B5A004D0-8BAC-D68C-17D4-CDC07A2D7B0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8CCE726-AF36-E034-8286-88B0411C0D33}"/>
              </a:ext>
            </a:extLst>
          </p:cNvPr>
          <p:cNvGrpSpPr/>
          <p:nvPr/>
        </p:nvGrpSpPr>
        <p:grpSpPr>
          <a:xfrm>
            <a:off x="4373921" y="4783326"/>
            <a:ext cx="1086984" cy="284755"/>
            <a:chOff x="2339752" y="2425452"/>
            <a:chExt cx="1086984" cy="284755"/>
          </a:xfrm>
        </p:grpSpPr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5AF08F91-7CCB-D7AC-8928-2EAC9D0C09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13636B00-3136-6D0F-54E6-F265CF3201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5B441E27-6EA7-4DB2-B207-8DD2E7164D3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C0B485A-FF38-6200-8B63-912CB82B7FDC}"/>
              </a:ext>
            </a:extLst>
          </p:cNvPr>
          <p:cNvGrpSpPr/>
          <p:nvPr/>
        </p:nvGrpSpPr>
        <p:grpSpPr>
          <a:xfrm>
            <a:off x="5885849" y="4783326"/>
            <a:ext cx="1086984" cy="284755"/>
            <a:chOff x="2339752" y="2425452"/>
            <a:chExt cx="1086984" cy="284755"/>
          </a:xfrm>
        </p:grpSpPr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D6CDCFD-CB19-0AA9-6018-F747B959D3D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8CE89A07-C8B6-BF01-1D43-50FFFDD0BD6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5F77DE9A-0FB3-B971-51BB-321B78E4EE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899A2F25-BF29-6358-C3EE-EB79BEFD5771}"/>
              </a:ext>
            </a:extLst>
          </p:cNvPr>
          <p:cNvSpPr txBox="1"/>
          <p:nvPr/>
        </p:nvSpPr>
        <p:spPr>
          <a:xfrm>
            <a:off x="3875286" y="514238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C38AA3B-EE96-423B-10ED-311BE78C9998}"/>
              </a:ext>
            </a:extLst>
          </p:cNvPr>
          <p:cNvSpPr txBox="1"/>
          <p:nvPr/>
        </p:nvSpPr>
        <p:spPr>
          <a:xfrm>
            <a:off x="4939475" y="516079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FD3FC6-109D-F8A8-409B-E818FEE6E8CC}"/>
              </a:ext>
            </a:extLst>
          </p:cNvPr>
          <p:cNvSpPr txBox="1"/>
          <p:nvPr/>
        </p:nvSpPr>
        <p:spPr>
          <a:xfrm>
            <a:off x="5676577" y="514238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DB77C4-0712-148E-1FC1-868EA6BE29E1}"/>
              </a:ext>
            </a:extLst>
          </p:cNvPr>
          <p:cNvSpPr txBox="1"/>
          <p:nvPr/>
        </p:nvSpPr>
        <p:spPr>
          <a:xfrm>
            <a:off x="6696297" y="51378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FDB5274-4300-668A-0551-3807056E5701}"/>
              </a:ext>
            </a:extLst>
          </p:cNvPr>
          <p:cNvSpPr txBox="1"/>
          <p:nvPr/>
        </p:nvSpPr>
        <p:spPr>
          <a:xfrm>
            <a:off x="1305973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3664421-F2DD-BBAC-890E-1CBC45CCE5A3}"/>
              </a:ext>
            </a:extLst>
          </p:cNvPr>
          <p:cNvSpPr txBox="1"/>
          <p:nvPr/>
        </p:nvSpPr>
        <p:spPr>
          <a:xfrm>
            <a:off x="2390976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0A42EE-476D-7C8E-1440-BDB9FB11C2C3}"/>
              </a:ext>
            </a:extLst>
          </p:cNvPr>
          <p:cNvSpPr txBox="1"/>
          <p:nvPr/>
        </p:nvSpPr>
        <p:spPr>
          <a:xfrm>
            <a:off x="2337087" y="514615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634E1CC-C6CC-2070-8360-35C327EB55EE}"/>
              </a:ext>
            </a:extLst>
          </p:cNvPr>
          <p:cNvSpPr txBox="1"/>
          <p:nvPr/>
        </p:nvSpPr>
        <p:spPr>
          <a:xfrm>
            <a:off x="3576384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63" name="下箭头 62">
            <a:extLst>
              <a:ext uri="{FF2B5EF4-FFF2-40B4-BE49-F238E27FC236}">
                <a16:creationId xmlns:a16="http://schemas.microsoft.com/office/drawing/2014/main" id="{1B8BC13E-2B34-6210-EC31-DA65FA52C509}"/>
              </a:ext>
            </a:extLst>
          </p:cNvPr>
          <p:cNvSpPr/>
          <p:nvPr/>
        </p:nvSpPr>
        <p:spPr>
          <a:xfrm>
            <a:off x="3874148" y="4134720"/>
            <a:ext cx="926515" cy="246173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38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28F6-B3DA-25A3-6342-0D0F68A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22D6-516C-F23C-3342-2589E239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 the following serial order matches global issuing time?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No.  Put (X,1) must be executed first.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D4B6C-6F88-6864-457F-D2E3BFD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53ED6343-8B1A-8AAF-8C29-C58899932E5B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1F8DE1E-E6CD-8032-1662-77D685332804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595599A9-4620-D9E1-8ABF-04DF15B6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1BA7B26-64ED-1E05-5076-D4EC9DF171A3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>
            <a:extLst>
              <a:ext uri="{FF2B5EF4-FFF2-40B4-BE49-F238E27FC236}">
                <a16:creationId xmlns:a16="http://schemas.microsoft.com/office/drawing/2014/main" id="{F6496E62-42A6-6974-E522-B65B7566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2ADEE2EE-443D-A41D-D37F-62F68BC0E72C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54DC75D-0673-19B9-C0E0-BD535D29B1F7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C36E11D-AF97-B8B5-23BC-5BA3D4112856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DDD84B09-6339-840F-E393-AE6FB40E1C3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206851E8-F0E9-69D2-9C29-D2C0AB3D58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A9E8E92B-2FBE-B59E-BEEE-B9FDAB1191D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C05C14C0-9A88-C4C2-1CD8-0A8665842A1E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7A19C1C-B518-1152-E09A-B8508125FFA9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68A5BB1C-4024-FF0A-8FB7-BE43F59240F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B2E3E9B9-4EF7-F168-42AF-810AC676655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6257B269-1AA2-6C87-E416-4AE3CE57A01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D07B1993-BA56-35A1-1732-0622459B0DA0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E004ED5-AB5B-4C6E-727F-B2DB95A67635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15604C7-303F-B5C0-BCFC-1E1997E0CF3F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F5724CAE-548A-4A76-6E8A-F54451815DF6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A93B0596-80FB-6FC7-806F-0AA4A10B4F4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0BFBFFB3-1F3D-6965-6D74-7DE2B426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A299D4E4-A5D2-985D-CEB3-1A5EC5271319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0AA26A0-F64D-0D18-C6DE-6A36764BD61E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5B09DC6-5660-7AAB-7CAB-CB8D45C6EB7D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141E1DB7-36CE-660D-DCDF-E22FA3F306F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53D3B7FD-1C2A-2D0C-CDE8-A999A97DC0E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DB60E6C6-BC72-D7A5-8265-DBEEAF404EB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A8D60D8-87F3-FF13-2D3C-3982E731A69A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CE2884A-7A92-73B7-EE39-1C5950C7A682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5" name="下箭头 94">
            <a:extLst>
              <a:ext uri="{FF2B5EF4-FFF2-40B4-BE49-F238E27FC236}">
                <a16:creationId xmlns:a16="http://schemas.microsoft.com/office/drawing/2014/main" id="{99C4D78E-6FFE-1FB2-BBA0-F7B2F22B029A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48F2C2F-84AC-6FDB-2D2E-E845CFD5D637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A933EB54-EA83-6B1E-E545-5BE15FED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98" name="组合 97">
            <a:extLst>
              <a:ext uri="{FF2B5EF4-FFF2-40B4-BE49-F238E27FC236}">
                <a16:creationId xmlns:a16="http://schemas.microsoft.com/office/drawing/2014/main" id="{BE83797C-A069-E7C3-4AAB-C76CF5C8B1DA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6C633973-9922-2DDA-19D7-4D22E2D556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118402C3-F8C8-294C-AE5D-C82C443CD97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52BCCFB3-9403-D0BD-1063-9E85B403B54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2FD2A62-B6B2-999F-45CE-B67ECC97590B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16AB625E-525C-E638-958B-68C9074B458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A48D453C-4067-FE42-8E65-A29F0004D89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D6409E97-EFB6-AE32-9CB4-0DD6B8CBAB8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D260F24-3D72-EEC8-8716-D9E51C1AA66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F12FAE8D-A8AF-9878-72D0-FAA27383906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683A49C9-D9F8-C705-60BD-E89BBAF077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9DDEE75B-F6C3-A29B-D553-64ED721EF7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E602E9B-9CE6-83C0-A59A-19E35B53CE9C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687FB5C5-504A-F689-32BE-E3E37742C87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239583D4-2CF5-6AD5-2F4A-CA3CD22E185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E41E80E2-C3B3-D3A8-EC63-21E4FD0EB51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2401C32-E610-5352-C1F1-EE657F66C83B}"/>
              </a:ext>
            </a:extLst>
          </p:cNvPr>
          <p:cNvSpPr txBox="1"/>
          <p:nvPr/>
        </p:nvSpPr>
        <p:spPr>
          <a:xfrm>
            <a:off x="3874148" y="43290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FE8256A-4AEA-5F2B-48E0-4229D6F36078}"/>
              </a:ext>
            </a:extLst>
          </p:cNvPr>
          <p:cNvSpPr txBox="1"/>
          <p:nvPr/>
        </p:nvSpPr>
        <p:spPr>
          <a:xfrm>
            <a:off x="4796037" y="433373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DC953F2-DF5A-EC61-01D3-BD89F056B1E5}"/>
              </a:ext>
            </a:extLst>
          </p:cNvPr>
          <p:cNvSpPr txBox="1"/>
          <p:nvPr/>
        </p:nvSpPr>
        <p:spPr>
          <a:xfrm>
            <a:off x="5591124" y="43353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04FE479-EC16-0675-49D9-6EEE2A4231A2}"/>
              </a:ext>
            </a:extLst>
          </p:cNvPr>
          <p:cNvSpPr txBox="1"/>
          <p:nvPr/>
        </p:nvSpPr>
        <p:spPr>
          <a:xfrm>
            <a:off x="6448694" y="43334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255B066-D142-A2E6-73D8-8CAA83D9E9AF}"/>
              </a:ext>
            </a:extLst>
          </p:cNvPr>
          <p:cNvSpPr txBox="1"/>
          <p:nvPr/>
        </p:nvSpPr>
        <p:spPr>
          <a:xfrm>
            <a:off x="1181288" y="43062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A352CD1-E04B-6E3B-548F-FA10DC22E059}"/>
              </a:ext>
            </a:extLst>
          </p:cNvPr>
          <p:cNvSpPr txBox="1"/>
          <p:nvPr/>
        </p:nvSpPr>
        <p:spPr>
          <a:xfrm>
            <a:off x="2245477" y="432462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251F76-147B-AEF6-E501-7AAB7A1D1F19}"/>
              </a:ext>
            </a:extLst>
          </p:cNvPr>
          <p:cNvSpPr txBox="1"/>
          <p:nvPr/>
        </p:nvSpPr>
        <p:spPr>
          <a:xfrm>
            <a:off x="2511798" y="5034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0D88D09-F136-B4AB-905E-71EE4F3825B8}"/>
              </a:ext>
            </a:extLst>
          </p:cNvPr>
          <p:cNvSpPr txBox="1"/>
          <p:nvPr/>
        </p:nvSpPr>
        <p:spPr>
          <a:xfrm>
            <a:off x="3531518" y="502961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74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28F6-B3DA-25A3-6342-0D0F68A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22D6-516C-F23C-3342-2589E239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1163"/>
          </a:xfrm>
        </p:spPr>
        <p:txBody>
          <a:bodyPr/>
          <a:lstStyle/>
          <a:p>
            <a:r>
              <a:rPr kumimoji="1" lang="en-US" altLang="zh-CN" dirty="0"/>
              <a:t>Is the following serial order matches global issuing time?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No.  Put(Y) must be executed before the Get(Y)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D4B6C-6F88-6864-457F-D2E3BFD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464F7B9-F51D-FACB-0505-17C48899A750}"/>
              </a:ext>
            </a:extLst>
          </p:cNvPr>
          <p:cNvCxnSpPr>
            <a:cxnSpLocks/>
          </p:cNvCxnSpPr>
          <p:nvPr/>
        </p:nvCxnSpPr>
        <p:spPr>
          <a:xfrm>
            <a:off x="1524001" y="278535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3819B72-692A-56CD-BDB6-E3A1331C478E}"/>
              </a:ext>
            </a:extLst>
          </p:cNvPr>
          <p:cNvSpPr txBox="1"/>
          <p:nvPr/>
        </p:nvSpPr>
        <p:spPr>
          <a:xfrm>
            <a:off x="1524001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2248D0-4852-A20E-BD5A-FA310443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6" y="2479054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6CBD96D-F49E-E278-45FE-7356FBC0EE31}"/>
              </a:ext>
            </a:extLst>
          </p:cNvPr>
          <p:cNvCxnSpPr>
            <a:cxnSpLocks/>
          </p:cNvCxnSpPr>
          <p:nvPr/>
        </p:nvCxnSpPr>
        <p:spPr>
          <a:xfrm>
            <a:off x="1524001" y="353986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7E3B417-4574-DBAB-0A40-71EF83F8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17" y="3226216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588C6F-5607-B718-A6FB-50C9E8638144}"/>
              </a:ext>
            </a:extLst>
          </p:cNvPr>
          <p:cNvSpPr txBox="1"/>
          <p:nvPr/>
        </p:nvSpPr>
        <p:spPr>
          <a:xfrm>
            <a:off x="279177" y="254685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2EA9B-AA60-8281-F6DC-9151D934028A}"/>
              </a:ext>
            </a:extLst>
          </p:cNvPr>
          <p:cNvSpPr txBox="1"/>
          <p:nvPr/>
        </p:nvSpPr>
        <p:spPr>
          <a:xfrm>
            <a:off x="279176" y="332056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737595-AD9F-41E9-4D30-BAC50078C7C8}"/>
              </a:ext>
            </a:extLst>
          </p:cNvPr>
          <p:cNvGrpSpPr/>
          <p:nvPr/>
        </p:nvGrpSpPr>
        <p:grpSpPr>
          <a:xfrm>
            <a:off x="2109654" y="2642976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0F3BD03-5BC6-3576-00A2-DBFC0B6E0B1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7EAB433E-C887-E708-F5B5-C943FBDF7E5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1A2A32F7-B7CA-8E1D-312F-A12EB694614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B7E815-A5F6-B808-5934-DDF91CA4FE80}"/>
              </a:ext>
            </a:extLst>
          </p:cNvPr>
          <p:cNvSpPr txBox="1"/>
          <p:nvPr/>
        </p:nvSpPr>
        <p:spPr>
          <a:xfrm>
            <a:off x="2609004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665B78-519B-5705-F7AB-FBE99E8358CA}"/>
              </a:ext>
            </a:extLst>
          </p:cNvPr>
          <p:cNvGrpSpPr/>
          <p:nvPr/>
        </p:nvGrpSpPr>
        <p:grpSpPr>
          <a:xfrm>
            <a:off x="3896204" y="2624708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0BA809C4-CFF5-2344-329E-A6E487CA45A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DB69B730-EF03-13D6-FAE6-14C5FEA6B1F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5B22E69-6C04-0430-8661-9EB3D55808F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7FB96C3-2107-6DFC-75E6-014CD2F1E798}"/>
              </a:ext>
            </a:extLst>
          </p:cNvPr>
          <p:cNvSpPr txBox="1"/>
          <p:nvPr/>
        </p:nvSpPr>
        <p:spPr>
          <a:xfrm>
            <a:off x="3585944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C9502B-BACF-B21E-4B7B-65E9ADEBF356}"/>
              </a:ext>
            </a:extLst>
          </p:cNvPr>
          <p:cNvSpPr txBox="1"/>
          <p:nvPr/>
        </p:nvSpPr>
        <p:spPr>
          <a:xfrm>
            <a:off x="4507627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5D9D7F-68B3-CC27-1465-129FDA212998}"/>
              </a:ext>
            </a:extLst>
          </p:cNvPr>
          <p:cNvGrpSpPr/>
          <p:nvPr/>
        </p:nvGrpSpPr>
        <p:grpSpPr>
          <a:xfrm>
            <a:off x="4171597" y="3397490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999DAF6-A2C2-42B5-342F-BAD2D488C38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4910CB8-78EB-9C60-C4CB-A0F77C1457E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C35FE691-5C77-28DB-F03E-E5162F72172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87EDA2F-0E77-53C1-EE95-FCDBA8D789DB}"/>
              </a:ext>
            </a:extLst>
          </p:cNvPr>
          <p:cNvSpPr txBox="1"/>
          <p:nvPr/>
        </p:nvSpPr>
        <p:spPr>
          <a:xfrm>
            <a:off x="3601875" y="30060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61CBBD-6B4F-277C-AAC9-F020577BE37F}"/>
              </a:ext>
            </a:extLst>
          </p:cNvPr>
          <p:cNvSpPr txBox="1"/>
          <p:nvPr/>
        </p:nvSpPr>
        <p:spPr>
          <a:xfrm>
            <a:off x="4666064" y="302449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93CB701-4559-BB46-73C5-88FF5B835123}"/>
              </a:ext>
            </a:extLst>
          </p:cNvPr>
          <p:cNvGrpSpPr/>
          <p:nvPr/>
        </p:nvGrpSpPr>
        <p:grpSpPr>
          <a:xfrm>
            <a:off x="5879394" y="3397490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9CA216C-BA43-CDC4-F18E-7DE79DA42E4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E36EF04-8B72-7E96-EE39-6E4E251CE3D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F9A996C0-9C19-7480-8CAA-D1B4CCD216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398F121-256F-507C-DFB1-712A39845C65}"/>
              </a:ext>
            </a:extLst>
          </p:cNvPr>
          <p:cNvSpPr txBox="1"/>
          <p:nvPr/>
        </p:nvSpPr>
        <p:spPr>
          <a:xfrm>
            <a:off x="5403166" y="30060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EF3F1D-FE62-AA0A-5973-649C53301FE6}"/>
              </a:ext>
            </a:extLst>
          </p:cNvPr>
          <p:cNvSpPr txBox="1"/>
          <p:nvPr/>
        </p:nvSpPr>
        <p:spPr>
          <a:xfrm>
            <a:off x="6422886" y="300151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D511FEC-33F8-704A-16D6-E5DB5108B848}"/>
              </a:ext>
            </a:extLst>
          </p:cNvPr>
          <p:cNvSpPr/>
          <p:nvPr/>
        </p:nvSpPr>
        <p:spPr>
          <a:xfrm>
            <a:off x="1888835" y="262779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9D4933-4F21-00AB-CA20-9060660D1B21}"/>
              </a:ext>
            </a:extLst>
          </p:cNvPr>
          <p:cNvSpPr txBox="1"/>
          <p:nvPr/>
        </p:nvSpPr>
        <p:spPr>
          <a:xfrm>
            <a:off x="1190451" y="298669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87BC508-E15C-139F-64A6-B4533DB500F9}"/>
              </a:ext>
            </a:extLst>
          </p:cNvPr>
          <p:cNvCxnSpPr>
            <a:cxnSpLocks/>
          </p:cNvCxnSpPr>
          <p:nvPr/>
        </p:nvCxnSpPr>
        <p:spPr>
          <a:xfrm>
            <a:off x="1589252" y="484536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C3E1E712-1A81-A43E-5923-CFCA6C241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57" y="4557334"/>
            <a:ext cx="635000" cy="6350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7126540-8186-1416-6144-8F7BD7B3CD17}"/>
              </a:ext>
            </a:extLst>
          </p:cNvPr>
          <p:cNvGrpSpPr/>
          <p:nvPr/>
        </p:nvGrpSpPr>
        <p:grpSpPr>
          <a:xfrm>
            <a:off x="1776184" y="4702988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E819667-09E4-2B4E-075D-52BE7BA1F74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F35C6CEB-4A56-7953-E507-47A6AFA700C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BCE27D3F-63F5-F080-F488-5D3BEBFB31E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3B8C848-8406-6C5D-D08B-0FC272E78B0A}"/>
              </a:ext>
            </a:extLst>
          </p:cNvPr>
          <p:cNvGrpSpPr/>
          <p:nvPr/>
        </p:nvGrpSpPr>
        <p:grpSpPr>
          <a:xfrm>
            <a:off x="5885849" y="4702988"/>
            <a:ext cx="1086984" cy="284755"/>
            <a:chOff x="2339752" y="2425452"/>
            <a:chExt cx="1086984" cy="284755"/>
          </a:xfrm>
        </p:grpSpPr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11002538-7221-3084-8728-19814AEB52C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61E3C159-7672-1776-2361-08DE8864509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0155CEB6-05C4-E541-B0C5-F88B3371EDE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EC6E33F-9CA8-6A63-8775-5E50D5AFB522}"/>
              </a:ext>
            </a:extLst>
          </p:cNvPr>
          <p:cNvGrpSpPr/>
          <p:nvPr/>
        </p:nvGrpSpPr>
        <p:grpSpPr>
          <a:xfrm>
            <a:off x="2702212" y="4702988"/>
            <a:ext cx="2235495" cy="746800"/>
            <a:chOff x="3875286" y="4495294"/>
            <a:chExt cx="2235495" cy="7468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A70E2B2-6040-2316-C4F2-A2E197510921}"/>
                </a:ext>
              </a:extLst>
            </p:cNvPr>
            <p:cNvGrpSpPr/>
            <p:nvPr/>
          </p:nvGrpSpPr>
          <p:grpSpPr>
            <a:xfrm>
              <a:off x="4373921" y="4495294"/>
              <a:ext cx="1086984" cy="284755"/>
              <a:chOff x="2339752" y="2425452"/>
              <a:chExt cx="1086984" cy="284755"/>
            </a:xfrm>
          </p:grpSpPr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4D8CD31A-6A3A-FD95-A4E5-2E49945AAA43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4A2B09D1-6BAE-B8DA-EADD-0C629AF97982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77844064-0931-7D0F-832F-BF03F7E4B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57A0EF9-8756-3AC8-C393-986FD758439A}"/>
                </a:ext>
              </a:extLst>
            </p:cNvPr>
            <p:cNvSpPr txBox="1"/>
            <p:nvPr/>
          </p:nvSpPr>
          <p:spPr>
            <a:xfrm>
              <a:off x="3875286" y="4854355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Get(Y)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F04123-8439-AB2C-0C8A-94B0C422421F}"/>
                </a:ext>
              </a:extLst>
            </p:cNvPr>
            <p:cNvSpPr txBox="1"/>
            <p:nvPr/>
          </p:nvSpPr>
          <p:spPr>
            <a:xfrm>
              <a:off x="4939475" y="487276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10A971E9-E0D0-F04E-2952-C95B819E6C62}"/>
              </a:ext>
            </a:extLst>
          </p:cNvPr>
          <p:cNvSpPr txBox="1"/>
          <p:nvPr/>
        </p:nvSpPr>
        <p:spPr>
          <a:xfrm>
            <a:off x="5676577" y="506204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925A16-6E3C-9F2E-2E04-527B77EAC0CC}"/>
              </a:ext>
            </a:extLst>
          </p:cNvPr>
          <p:cNvSpPr txBox="1"/>
          <p:nvPr/>
        </p:nvSpPr>
        <p:spPr>
          <a:xfrm>
            <a:off x="6696297" y="505747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FC12AC2-06AA-0B0A-17E5-085E77D2C52D}"/>
              </a:ext>
            </a:extLst>
          </p:cNvPr>
          <p:cNvSpPr txBox="1"/>
          <p:nvPr/>
        </p:nvSpPr>
        <p:spPr>
          <a:xfrm>
            <a:off x="1305973" y="428933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91D817-CFCE-3A17-D487-4067C989A986}"/>
              </a:ext>
            </a:extLst>
          </p:cNvPr>
          <p:cNvSpPr txBox="1"/>
          <p:nvPr/>
        </p:nvSpPr>
        <p:spPr>
          <a:xfrm>
            <a:off x="2390976" y="428933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DC57EB73-F0C2-9E0F-4F33-F3681C5D3E55}"/>
              </a:ext>
            </a:extLst>
          </p:cNvPr>
          <p:cNvGrpSpPr/>
          <p:nvPr/>
        </p:nvGrpSpPr>
        <p:grpSpPr>
          <a:xfrm>
            <a:off x="3982300" y="4289330"/>
            <a:ext cx="2335530" cy="700852"/>
            <a:chOff x="2412160" y="4081636"/>
            <a:chExt cx="2335530" cy="700852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C7D99AA-2DD9-DB16-4E95-833D2FC543E0}"/>
                </a:ext>
              </a:extLst>
            </p:cNvPr>
            <p:cNvGrpSpPr/>
            <p:nvPr/>
          </p:nvGrpSpPr>
          <p:grpSpPr>
            <a:xfrm>
              <a:off x="3075053" y="4497733"/>
              <a:ext cx="1086984" cy="284755"/>
              <a:chOff x="2339752" y="2425452"/>
              <a:chExt cx="1086984" cy="284755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5350B10E-848E-B7C0-38CD-CA4131C30CF8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66785C64-2637-B9BB-8A8A-51F2E54E8CDA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DEA57EA3-F9F7-C297-F084-57A8BE439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999D9CC-5280-8BE1-F033-805FB527325E}"/>
                </a:ext>
              </a:extLst>
            </p:cNvPr>
            <p:cNvSpPr txBox="1"/>
            <p:nvPr/>
          </p:nvSpPr>
          <p:spPr>
            <a:xfrm>
              <a:off x="2412160" y="410819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Put(Y,1)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9D67026-AC01-9CFF-04F3-104A442C04E9}"/>
                </a:ext>
              </a:extLst>
            </p:cNvPr>
            <p:cNvSpPr txBox="1"/>
            <p:nvPr/>
          </p:nvSpPr>
          <p:spPr>
            <a:xfrm>
              <a:off x="3576384" y="4081636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Done</a:t>
              </a:r>
              <a:endParaRPr lang="zh-CN" altLang="en-US" dirty="0"/>
            </a:p>
          </p:txBody>
        </p:sp>
      </p:grpSp>
      <p:sp>
        <p:nvSpPr>
          <p:cNvPr id="63" name="下箭头 62">
            <a:extLst>
              <a:ext uri="{FF2B5EF4-FFF2-40B4-BE49-F238E27FC236}">
                <a16:creationId xmlns:a16="http://schemas.microsoft.com/office/drawing/2014/main" id="{70752428-BB41-98EC-35F5-1762B074B17F}"/>
              </a:ext>
            </a:extLst>
          </p:cNvPr>
          <p:cNvSpPr/>
          <p:nvPr/>
        </p:nvSpPr>
        <p:spPr>
          <a:xfrm>
            <a:off x="3874148" y="3846688"/>
            <a:ext cx="926515" cy="246173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1282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742D-43E3-7FFD-1BF9-F347C3F1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Strict consistency: Pros &amp; Cons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E9756-2CB1-F299-16F4-8B60355B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 </a:t>
            </a:r>
          </a:p>
          <a:p>
            <a:pPr lvl="1"/>
            <a:r>
              <a:rPr kumimoji="1" lang="en-US" altLang="zh-CN" dirty="0"/>
              <a:t>The strongest consistency model for single value operations </a:t>
            </a:r>
          </a:p>
          <a:p>
            <a:pPr lvl="1"/>
            <a:r>
              <a:rPr kumimoji="1" lang="en-US" altLang="zh-CN" dirty="0"/>
              <a:t>Fallback to a single thread, executing each operations one by one</a:t>
            </a:r>
          </a:p>
          <a:p>
            <a:r>
              <a:rPr kumimoji="1" lang="en-US" altLang="zh-CN" dirty="0"/>
              <a:t>Cons </a:t>
            </a:r>
          </a:p>
          <a:p>
            <a:pPr lvl="1"/>
            <a:r>
              <a:rPr kumimoji="1" lang="en-US" altLang="zh-CN" dirty="0"/>
              <a:t>Impractical to implement in a distributed setup </a:t>
            </a:r>
          </a:p>
          <a:p>
            <a:pPr lvl="2"/>
            <a:r>
              <a:rPr kumimoji="1" lang="en-US" altLang="zh-CN" dirty="0"/>
              <a:t>For performance &amp; correctness reasons (i.e., no global wall time)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1D003-C842-CF15-79C9-33AC7134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331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1DB2-F630-4CE7-0FF0-EF463174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strict consistency: challenge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24740-97B9-5383-0385-A8402D24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3235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Assuming we implement strict consistency using a centralized KVS </a:t>
            </a:r>
          </a:p>
          <a:p>
            <a:pPr lvl="1"/>
            <a:r>
              <a:rPr kumimoji="1" lang="en-US" altLang="zh-CN" dirty="0"/>
              <a:t>The simplest setup we can get in a distributed setting</a:t>
            </a:r>
          </a:p>
          <a:p>
            <a:r>
              <a:rPr kumimoji="1" lang="en-US" altLang="zh-CN" dirty="0"/>
              <a:t>Question: how the KVS can determine to process Put(Y,1) or not?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64D5F-B327-AE27-71A2-A2998A9E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5" name="Can 37">
            <a:extLst>
              <a:ext uri="{FF2B5EF4-FFF2-40B4-BE49-F238E27FC236}">
                <a16:creationId xmlns:a16="http://schemas.microsoft.com/office/drawing/2014/main" id="{4E739DBA-1DC8-27C3-3E49-3942152E787A}"/>
              </a:ext>
            </a:extLst>
          </p:cNvPr>
          <p:cNvSpPr/>
          <p:nvPr/>
        </p:nvSpPr>
        <p:spPr>
          <a:xfrm>
            <a:off x="958710" y="3655346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9472A3-02FD-40D8-CDDF-66E073B81C52}"/>
              </a:ext>
            </a:extLst>
          </p:cNvPr>
          <p:cNvCxnSpPr>
            <a:cxnSpLocks/>
          </p:cNvCxnSpPr>
          <p:nvPr/>
        </p:nvCxnSpPr>
        <p:spPr>
          <a:xfrm>
            <a:off x="1525569" y="312318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FBBA27-ECA3-EE12-1CDC-B2C06A3DB13A}"/>
              </a:ext>
            </a:extLst>
          </p:cNvPr>
          <p:cNvSpPr/>
          <p:nvPr/>
        </p:nvSpPr>
        <p:spPr>
          <a:xfrm>
            <a:off x="1939361" y="2991628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70EB06-DC63-CC45-B267-C5CB870E9093}"/>
              </a:ext>
            </a:extLst>
          </p:cNvPr>
          <p:cNvSpPr txBox="1"/>
          <p:nvPr/>
        </p:nvSpPr>
        <p:spPr>
          <a:xfrm>
            <a:off x="1525569" y="262229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31255C-8B4E-C4FD-141C-0F7699D8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" y="2816888"/>
            <a:ext cx="576064" cy="576064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822F46B-10B1-BEDF-B5E5-66D37103A860}"/>
              </a:ext>
            </a:extLst>
          </p:cNvPr>
          <p:cNvCxnSpPr>
            <a:cxnSpLocks/>
          </p:cNvCxnSpPr>
          <p:nvPr/>
        </p:nvCxnSpPr>
        <p:spPr>
          <a:xfrm>
            <a:off x="1525569" y="3862081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79CC36F-00A1-575E-465D-B14B9688A337}"/>
              </a:ext>
            </a:extLst>
          </p:cNvPr>
          <p:cNvCxnSpPr>
            <a:cxnSpLocks/>
          </p:cNvCxnSpPr>
          <p:nvPr/>
        </p:nvCxnSpPr>
        <p:spPr>
          <a:xfrm>
            <a:off x="1525569" y="463900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63F4CCC-16E6-FF85-9F4E-09F4CB936B41}"/>
              </a:ext>
            </a:extLst>
          </p:cNvPr>
          <p:cNvCxnSpPr>
            <a:cxnSpLocks/>
          </p:cNvCxnSpPr>
          <p:nvPr/>
        </p:nvCxnSpPr>
        <p:spPr>
          <a:xfrm>
            <a:off x="2259225" y="3123188"/>
            <a:ext cx="1592695" cy="71624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881043DC-259C-02F2-CDD2-30D2C3CB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5" y="4325350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E32CFC9-A4C3-A896-D159-11D74C741156}"/>
              </a:ext>
            </a:extLst>
          </p:cNvPr>
          <p:cNvSpPr txBox="1"/>
          <p:nvPr/>
        </p:nvSpPr>
        <p:spPr>
          <a:xfrm>
            <a:off x="280745" y="288469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1B413C-6A38-E2C2-208B-81646E2B1323}"/>
              </a:ext>
            </a:extLst>
          </p:cNvPr>
          <p:cNvSpPr txBox="1"/>
          <p:nvPr/>
        </p:nvSpPr>
        <p:spPr>
          <a:xfrm>
            <a:off x="280744" y="441970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E391ABF-D06D-7EA1-7C8A-77011DA09E3E}"/>
              </a:ext>
            </a:extLst>
          </p:cNvPr>
          <p:cNvSpPr/>
          <p:nvPr/>
        </p:nvSpPr>
        <p:spPr>
          <a:xfrm>
            <a:off x="2348037" y="4490956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C68668-CCE0-FADD-84DF-7DB8A6AD13E5}"/>
              </a:ext>
            </a:extLst>
          </p:cNvPr>
          <p:cNvSpPr txBox="1"/>
          <p:nvPr/>
        </p:nvSpPr>
        <p:spPr>
          <a:xfrm>
            <a:off x="1403648" y="4061059"/>
            <a:ext cx="148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4D6D44F-9AF3-9124-D03D-49AFBED7DEEE}"/>
              </a:ext>
            </a:extLst>
          </p:cNvPr>
          <p:cNvCxnSpPr>
            <a:cxnSpLocks/>
          </p:cNvCxnSpPr>
          <p:nvPr/>
        </p:nvCxnSpPr>
        <p:spPr>
          <a:xfrm flipV="1">
            <a:off x="2732435" y="3839432"/>
            <a:ext cx="327397" cy="79172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0F09A4E-B6F0-1F17-3732-9E0032ECA32F}"/>
              </a:ext>
            </a:extLst>
          </p:cNvPr>
          <p:cNvCxnSpPr/>
          <p:nvPr/>
        </p:nvCxnSpPr>
        <p:spPr>
          <a:xfrm>
            <a:off x="1912762" y="2896112"/>
            <a:ext cx="0" cy="23298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98D199A5-9318-D87A-6EF7-2F486E2718FA}"/>
              </a:ext>
            </a:extLst>
          </p:cNvPr>
          <p:cNvCxnSpPr/>
          <p:nvPr/>
        </p:nvCxnSpPr>
        <p:spPr>
          <a:xfrm>
            <a:off x="2355799" y="2903870"/>
            <a:ext cx="0" cy="23298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0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8BFF-CC61-4F4A-E759-BAE1F81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define the equivalent serial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98E4-71BA-1530-C5DE-677ABA36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Global issuing order (strict consistency)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#2. Per-process issuing/completion order (sequential consistency) 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#3. Global "completion-to-issuing" order (linearizability)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B90B7-AE0A-8CE8-5EE3-CC30D04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DB872B-CF95-A530-5F45-53939A1E19AD}"/>
              </a:ext>
            </a:extLst>
          </p:cNvPr>
          <p:cNvSpPr/>
          <p:nvPr/>
        </p:nvSpPr>
        <p:spPr>
          <a:xfrm>
            <a:off x="302840" y="1993404"/>
            <a:ext cx="8383960" cy="165618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69BE90-46E3-3140-4147-762CAF9396E9}"/>
              </a:ext>
            </a:extLst>
          </p:cNvPr>
          <p:cNvSpPr txBox="1"/>
          <p:nvPr/>
        </p:nvSpPr>
        <p:spPr>
          <a:xfrm>
            <a:off x="2843808" y="3464922"/>
            <a:ext cx="630019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</a:rPr>
              <a:t>Also convenient, but are practical to implement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61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320E-1B4E-D4D7-8E5E-0697C06B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#2. Use sequential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53944-A2B7-F860-4A5F-32094652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28192"/>
          </a:xfrm>
        </p:spPr>
        <p:txBody>
          <a:bodyPr/>
          <a:lstStyle/>
          <a:p>
            <a:r>
              <a:rPr kumimoji="1" lang="en-US" altLang="zh-CN" dirty="0"/>
              <a:t>#2. Per-process issuing/completion order (sequential consistency)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per-process issuing/completion order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7B438-E5CD-4BBF-FE23-ADB73B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978A57F-319F-637F-7D6C-6786EF9C1D0E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06A7AB-894C-6436-3BB8-4B35B4DB37DD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474FD0-70BF-0A26-3786-1D7256FA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9697C3B-3BDD-E965-BD21-FAD9C7B3D3F8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84E1C86-824C-7DF1-A966-A01D5EF2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15C9A2-C05A-EFB2-FCBE-5681CF751C48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1F69B3-3781-6A2A-C2C2-1D723CDE75B1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A225BC-0AC2-565A-56A8-6707E1A539E4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35964B65-B0C4-A4F3-45B6-395DAD01269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F529C81-1068-9B1F-D9AD-2E0BB63F29C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FAFD05D-B62D-C9EE-0295-C1A111E6B27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ADD727C-7A57-5AA8-6864-0F1BFB891243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51C449F-6AC3-6E94-BFB4-084B26D41C01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09E6245-3E5C-2837-586E-BDC187EF382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27734850-A61F-6EB0-A598-24339A26935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D3CE754-388C-E3FC-9C63-94AFD048A1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682B501-7442-2798-8891-AB7F3B9A2ECD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C48721-0CFA-E77C-727B-F7C957999170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7DD101-0979-9ED6-8804-F658FAAF3F3A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BF93FCF-57C4-C093-5698-10B14D8CD25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8163735-82E9-6A83-B3CA-F6121C3CCE7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C2BB5BC2-5000-BB68-FAA0-47DE1DF0D98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B287F5E-D76C-C717-C9EF-42882A04F846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0FF10B-98E1-6E1C-AFE3-2F0F6E7232EA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C27E870-6DC0-4735-9721-91BD060F3B1B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E947F3A1-C199-8C30-2774-07EE3B01C45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F6F4839-CBB0-01DE-227B-281AF48DB27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3730782-8948-34C3-9966-57BAD340DB5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5C24095-8427-9149-9B26-F2446C3A21CF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DF95A0C-6351-BC20-1BFE-7BFE8D503FE1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299ABB77-B659-47D0-D0D8-9106A741F3EC}"/>
              </a:ext>
            </a:extLst>
          </p:cNvPr>
          <p:cNvSpPr/>
          <p:nvPr/>
        </p:nvSpPr>
        <p:spPr>
          <a:xfrm>
            <a:off x="3941924" y="3949081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B8131B4-B704-DC17-8CC5-63F4CC96CCCA}"/>
              </a:ext>
            </a:extLst>
          </p:cNvPr>
          <p:cNvCxnSpPr>
            <a:cxnSpLocks/>
          </p:cNvCxnSpPr>
          <p:nvPr/>
        </p:nvCxnSpPr>
        <p:spPr>
          <a:xfrm>
            <a:off x="1644532" y="5173217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C23A4806-D033-010E-BA5A-0234336D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4885185"/>
            <a:ext cx="635000" cy="635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083BCC-5997-34DA-A320-42927A0B6166}"/>
              </a:ext>
            </a:extLst>
          </p:cNvPr>
          <p:cNvGrpSpPr/>
          <p:nvPr/>
        </p:nvGrpSpPr>
        <p:grpSpPr>
          <a:xfrm>
            <a:off x="1831464" y="5030839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1F8DF751-CDBB-7390-1AA6-70534F2ED90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06AC6955-5205-2FC2-200F-F947BD43679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7164CD8-16B5-5A04-DA51-564966F485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71165B4-197B-A88D-3FC6-1FBE974D21EF}"/>
              </a:ext>
            </a:extLst>
          </p:cNvPr>
          <p:cNvGrpSpPr/>
          <p:nvPr/>
        </p:nvGrpSpPr>
        <p:grpSpPr>
          <a:xfrm>
            <a:off x="3130333" y="5033278"/>
            <a:ext cx="1086984" cy="284755"/>
            <a:chOff x="2339752" y="2425452"/>
            <a:chExt cx="1086984" cy="284755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5B3F136-E331-7DA2-2CAC-87B973BD185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7B798CBB-7E23-2C99-E55D-033A4FCAFE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2C4A51D8-C488-4C56-B38B-00084FEB63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795EC47-C3F1-AD64-C311-F8569B47A6AE}"/>
              </a:ext>
            </a:extLst>
          </p:cNvPr>
          <p:cNvGrpSpPr/>
          <p:nvPr/>
        </p:nvGrpSpPr>
        <p:grpSpPr>
          <a:xfrm>
            <a:off x="4429201" y="5030839"/>
            <a:ext cx="1086984" cy="284755"/>
            <a:chOff x="2339752" y="2425452"/>
            <a:chExt cx="1086984" cy="284755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9817F40-3CED-E3CB-7DD0-9A4B65361C3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A650324-E6D5-B498-9946-ADAB2FBCBFD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0069CD58-6750-F27F-4BF2-C58FE1CDAF6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E1BBF8B-C4B1-C764-FE19-5466AF3693A2}"/>
              </a:ext>
            </a:extLst>
          </p:cNvPr>
          <p:cNvGrpSpPr/>
          <p:nvPr/>
        </p:nvGrpSpPr>
        <p:grpSpPr>
          <a:xfrm>
            <a:off x="5941129" y="5030839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8118A92-A295-4292-8E46-05DE8309BE0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300A882E-3B17-97F4-B6A6-1546DAFBBB4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CDE253CA-5EDD-AC0F-9A34-19E8480E13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EB00481-E9A9-A42E-C333-D807D2F9398F}"/>
              </a:ext>
            </a:extLst>
          </p:cNvPr>
          <p:cNvSpPr txBox="1"/>
          <p:nvPr/>
        </p:nvSpPr>
        <p:spPr>
          <a:xfrm>
            <a:off x="3941924" y="46285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217BAE8-CC16-35D6-015E-15C872C7CA18}"/>
              </a:ext>
            </a:extLst>
          </p:cNvPr>
          <p:cNvSpPr txBox="1"/>
          <p:nvPr/>
        </p:nvSpPr>
        <p:spPr>
          <a:xfrm>
            <a:off x="4863813" y="463322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81C5419-852F-3F88-A4FE-3B25316B7C60}"/>
              </a:ext>
            </a:extLst>
          </p:cNvPr>
          <p:cNvSpPr txBox="1"/>
          <p:nvPr/>
        </p:nvSpPr>
        <p:spPr>
          <a:xfrm>
            <a:off x="5658900" y="46348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3F25B87-F3B3-4902-D9A0-D4D5EC1B8789}"/>
              </a:ext>
            </a:extLst>
          </p:cNvPr>
          <p:cNvSpPr txBox="1"/>
          <p:nvPr/>
        </p:nvSpPr>
        <p:spPr>
          <a:xfrm>
            <a:off x="6516470" y="46329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D883E50-979B-5B81-7369-4E7254F47CE0}"/>
              </a:ext>
            </a:extLst>
          </p:cNvPr>
          <p:cNvSpPr txBox="1"/>
          <p:nvPr/>
        </p:nvSpPr>
        <p:spPr>
          <a:xfrm>
            <a:off x="1249064" y="46057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629CFE-1A1C-DCEF-CBCD-359D036FD2B8}"/>
              </a:ext>
            </a:extLst>
          </p:cNvPr>
          <p:cNvSpPr txBox="1"/>
          <p:nvPr/>
        </p:nvSpPr>
        <p:spPr>
          <a:xfrm>
            <a:off x="2313253" y="46241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13B187C-B1DC-C0DD-7FE9-09F069CFFA28}"/>
              </a:ext>
            </a:extLst>
          </p:cNvPr>
          <p:cNvSpPr txBox="1"/>
          <p:nvPr/>
        </p:nvSpPr>
        <p:spPr>
          <a:xfrm>
            <a:off x="2579574" y="53336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BEF4B6-280F-68E4-668C-4C7F1435B4E2}"/>
              </a:ext>
            </a:extLst>
          </p:cNvPr>
          <p:cNvSpPr txBox="1"/>
          <p:nvPr/>
        </p:nvSpPr>
        <p:spPr>
          <a:xfrm>
            <a:off x="3599294" y="53291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1BA445-11B9-DCF2-4A84-33014DAB2863}"/>
              </a:ext>
            </a:extLst>
          </p:cNvPr>
          <p:cNvSpPr txBox="1"/>
          <p:nvPr/>
        </p:nvSpPr>
        <p:spPr>
          <a:xfrm>
            <a:off x="2747240" y="397708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87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49A4-9787-9817-6343-B6A39F72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sequential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46AF5-7433-E6D9-D855-A2DDADDD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Key problem: missing updates</a:t>
            </a:r>
          </a:p>
          <a:p>
            <a:pPr lvl="1"/>
            <a:r>
              <a:rPr kumimoji="1" lang="en-US" altLang="zh-CN" dirty="0"/>
              <a:t>Put(X,1)’s finish is before the start of Get(X)</a:t>
            </a:r>
          </a:p>
          <a:p>
            <a:pPr lvl="1"/>
            <a:r>
              <a:rPr kumimoji="1" lang="en-US" altLang="zh-CN" dirty="0"/>
              <a:t>But the later Get(X) cannot observe the latest update!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59BAB-8250-6A36-908D-F639A093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98</a:t>
            </a:fld>
            <a:endParaRPr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636AB68-C32F-38CE-0B09-ED40886C4B6F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94E634D-E1F9-CBCA-E64F-ACBD2D399558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1BD765-A0EB-A46B-878D-CF3915A9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67C8F0-5790-263E-81DE-8DE15B896700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4D09BEC-FCB0-B696-7716-5338A70EF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86BC01-4CD9-C5EF-FA62-1FA0F818D9AE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E62E01-386D-D697-B549-BEE6AC507FE1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0D9BEF-D046-E631-205B-8AAA55ECD601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D8924F1C-CC93-6671-BC9F-209C04C1764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908C9AC-DECD-6707-AE22-9E31BCB08A1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681C3736-B3FC-DC4A-11C5-4E7CEC9276F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C0E9A0E-99F9-CCC9-CAA4-95E00D61B08F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FCE07B7-840D-A2B8-2AE3-A845079BCF05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5E42E3BE-E568-6EC7-69B2-EBD25A8530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52757A9E-AE99-331C-E358-0322A31A24D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6A9BD3C0-CCDF-F1AB-05DF-BF9D05406B4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26C4B0B-66D7-1EF8-69B7-9001A08F7D74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60CA39-6436-9401-670B-4FA02A7ECDA6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839A09-7502-D27B-CD81-F1222DF07268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AE9FD68-ACF3-6C9D-0C4D-0C2C8B4F286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B39CECE4-A420-1FEA-BF66-820EACB980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BA862A4-2DCD-C15B-6AD3-E0C6C3BA207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76BF55E-3B3B-8D2D-0BC9-EA6C42DFACBC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B45CBD-4AAE-B0F0-4095-BEDCCA67C506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1A93D5C-E2D0-BD30-0472-97FFEA87E9A8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EA8DDCE6-2BE0-B7D3-3396-F6C1FCBA335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1E3E554-A79B-29BD-23DB-A14CBF7B1C4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313DEEE-5A1C-0AFC-4826-E0807D2505A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BC58EB1-AED9-0D1B-806F-D623DC56C38D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7E2951-EEB7-94AE-E410-AA4B55F13297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3C6E886C-5C11-1A42-FC02-3BD5859DC96B}"/>
              </a:ext>
            </a:extLst>
          </p:cNvPr>
          <p:cNvSpPr/>
          <p:nvPr/>
        </p:nvSpPr>
        <p:spPr>
          <a:xfrm>
            <a:off x="3941924" y="3949081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A07C567-F896-8F0D-7F10-7A6C931D5017}"/>
              </a:ext>
            </a:extLst>
          </p:cNvPr>
          <p:cNvCxnSpPr>
            <a:cxnSpLocks/>
          </p:cNvCxnSpPr>
          <p:nvPr/>
        </p:nvCxnSpPr>
        <p:spPr>
          <a:xfrm>
            <a:off x="1644532" y="5173217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24E5AE0D-C564-FCD9-D2D6-34F2E340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4885185"/>
            <a:ext cx="635000" cy="635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738454F9-4D7A-9514-CCCA-95FA0E02E273}"/>
              </a:ext>
            </a:extLst>
          </p:cNvPr>
          <p:cNvGrpSpPr/>
          <p:nvPr/>
        </p:nvGrpSpPr>
        <p:grpSpPr>
          <a:xfrm>
            <a:off x="1831464" y="5030839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63341556-8C96-E403-3C0F-357AE40C28B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45C95B13-9F2E-B72A-E50C-4CE35672731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91329973-871E-369E-04B1-00B982888D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05CC2A-EE57-B62A-84E7-290C92C04C3A}"/>
              </a:ext>
            </a:extLst>
          </p:cNvPr>
          <p:cNvGrpSpPr/>
          <p:nvPr/>
        </p:nvGrpSpPr>
        <p:grpSpPr>
          <a:xfrm>
            <a:off x="3130333" y="5033278"/>
            <a:ext cx="1086984" cy="284755"/>
            <a:chOff x="2339752" y="2425452"/>
            <a:chExt cx="1086984" cy="284755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AF0CA03E-A2CD-296D-ECC7-34F85C5D3C6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8A035515-371A-3A77-6E31-E2A6683BAB4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00B249B1-42FA-1B26-D14D-AD10262E9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37D7372-0BBD-3FAD-FF92-9CD5D7090E63}"/>
              </a:ext>
            </a:extLst>
          </p:cNvPr>
          <p:cNvGrpSpPr/>
          <p:nvPr/>
        </p:nvGrpSpPr>
        <p:grpSpPr>
          <a:xfrm>
            <a:off x="4429201" y="5030839"/>
            <a:ext cx="1086984" cy="284755"/>
            <a:chOff x="2339752" y="2425452"/>
            <a:chExt cx="1086984" cy="284755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2C11FCE7-F4E9-C702-5758-286CDD29819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6DD95EBF-FDE9-E188-8B08-AE1D469134C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A137F1CC-7C88-79F1-477A-FA983830B5A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7F41DA5-C6B4-52AD-7C92-CF81097A64F7}"/>
              </a:ext>
            </a:extLst>
          </p:cNvPr>
          <p:cNvGrpSpPr/>
          <p:nvPr/>
        </p:nvGrpSpPr>
        <p:grpSpPr>
          <a:xfrm>
            <a:off x="5941129" y="5030839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7758971-BF12-90D0-D298-BDD5F59AF1B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E61A05FC-2BF5-C469-CC23-E6FB793943A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287B4893-5134-84D5-8ECD-5D6D97E626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B35921F-8790-F356-B000-43006EDF4C93}"/>
              </a:ext>
            </a:extLst>
          </p:cNvPr>
          <p:cNvSpPr txBox="1"/>
          <p:nvPr/>
        </p:nvSpPr>
        <p:spPr>
          <a:xfrm>
            <a:off x="3941924" y="46285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0280A8C-9633-BAC0-83AE-0D95EF6BE9C5}"/>
              </a:ext>
            </a:extLst>
          </p:cNvPr>
          <p:cNvSpPr txBox="1"/>
          <p:nvPr/>
        </p:nvSpPr>
        <p:spPr>
          <a:xfrm>
            <a:off x="4863813" y="463322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A19B36-B62A-2839-6781-E3A994B060CB}"/>
              </a:ext>
            </a:extLst>
          </p:cNvPr>
          <p:cNvSpPr txBox="1"/>
          <p:nvPr/>
        </p:nvSpPr>
        <p:spPr>
          <a:xfrm>
            <a:off x="5658900" y="46348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B582AB-7AA4-4133-87B4-E7FF5F660E9B}"/>
              </a:ext>
            </a:extLst>
          </p:cNvPr>
          <p:cNvSpPr txBox="1"/>
          <p:nvPr/>
        </p:nvSpPr>
        <p:spPr>
          <a:xfrm>
            <a:off x="6516470" y="46329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0FA36E1-91EE-A4BA-EF6F-9422ADE395FA}"/>
              </a:ext>
            </a:extLst>
          </p:cNvPr>
          <p:cNvSpPr txBox="1"/>
          <p:nvPr/>
        </p:nvSpPr>
        <p:spPr>
          <a:xfrm>
            <a:off x="1249064" y="46057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DA789EA-BB8A-7270-074E-8EA39E9FA2B2}"/>
              </a:ext>
            </a:extLst>
          </p:cNvPr>
          <p:cNvSpPr txBox="1"/>
          <p:nvPr/>
        </p:nvSpPr>
        <p:spPr>
          <a:xfrm>
            <a:off x="2313253" y="46241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2EA86BD-5351-1EA8-FEA8-8D4444C0205A}"/>
              </a:ext>
            </a:extLst>
          </p:cNvPr>
          <p:cNvSpPr txBox="1"/>
          <p:nvPr/>
        </p:nvSpPr>
        <p:spPr>
          <a:xfrm>
            <a:off x="2747240" y="397708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008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A9D-0AD0-8C88-A314-5F694D6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#3. Use linearizability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1FE16-A0DE-FA41-3A75-594ED50C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33821"/>
          </a:xfrm>
        </p:spPr>
        <p:txBody>
          <a:bodyPr/>
          <a:lstStyle/>
          <a:p>
            <a:r>
              <a:rPr kumimoji="1" lang="en-US" altLang="zh-CN" dirty="0"/>
              <a:t>#3.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Linearizability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"completion-to-issuing" order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"completion-to-issuing"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85693-EF29-2D94-0EDF-9B08AB02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FB14D83-4D1B-FE71-377E-9C2CB853A1E3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87E79BA-D030-4207-68EF-63D8D8681BD0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FB21AF-EF57-ECDB-86D4-E87859EB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BFE3F5B-0872-CDF0-2B08-0FA6F1692CB0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0DA7FF7-93B0-9369-70C0-0A8FC5F7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9D84E3-9F66-10F1-65A9-7B206F68FFB4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6561E-1755-5BF1-130B-9054E417DA20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15AD97-49E9-3939-9705-7819D7B13CF3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1090D23-ADF9-1A4D-73BC-9919B43B4B6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A251843E-A113-D673-9E56-5E4163FCC67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D90603A3-65BC-4725-F5F0-5743EF4517A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C1F1BE7-9F86-35DB-75D8-C27398AC1364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257004-90AB-3B26-070D-A2D328A5E7C3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EF910AD1-3EEB-5024-F52B-B5CA0949AFB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D92676F-A812-D09B-1FD6-D2318B76878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CDFE803-795F-DDF2-FF7E-5FC00BF76DB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B4CA982-C672-0416-9550-4AC4607881B2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87AE8B-6785-3D8A-A55E-A2DA5790C0D1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26654F-452F-CBF9-1421-4889DE080FFB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391DCF57-00BA-3D89-CAAB-AC706B638EC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1EA8DCC8-EF13-ACD2-6D16-EC5BCE2874E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4FF288B-5DF6-53F9-7439-79160B686E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A34D080-8FD6-B285-164E-07D936A59C83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D2BA1-A965-2440-6E28-964411BC299C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633760-A671-75A6-9C2A-CD36AF8FC7B7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052DC51-033A-4B35-14FD-F55E7BEAECF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B5E003C-845A-99F1-B65F-636D8111779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8B159B4-8F3E-5A16-3753-871B478266B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51FC70B-FEBB-40B2-1DEE-3E6877663280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6D0912-AEA1-42F6-897E-8A99CEAE3710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42AA3DA-35E9-5BA0-8E09-ED6D0CAC3A51}"/>
              </a:ext>
            </a:extLst>
          </p:cNvPr>
          <p:cNvSpPr/>
          <p:nvPr/>
        </p:nvSpPr>
        <p:spPr>
          <a:xfrm>
            <a:off x="3941924" y="3949081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3C4FDF4-D490-D044-8178-A41A4905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4885185"/>
            <a:ext cx="635000" cy="6350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0E9424BC-D386-3FAC-ECAE-70AFDD2F22D0}"/>
              </a:ext>
            </a:extLst>
          </p:cNvPr>
          <p:cNvGrpSpPr/>
          <p:nvPr/>
        </p:nvGrpSpPr>
        <p:grpSpPr>
          <a:xfrm>
            <a:off x="1831464" y="5030839"/>
            <a:ext cx="1086984" cy="284755"/>
            <a:chOff x="2339752" y="2425452"/>
            <a:chExt cx="1086984" cy="284755"/>
          </a:xfrm>
        </p:grpSpPr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C6421AE4-D6E1-292F-ACB0-1CF27A0351F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8C4429F5-32C2-B703-C186-0D3CFB06566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F4BD9225-334D-1AF9-0FDC-6D659CFE4C3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0CDC7DD-6367-494E-256F-FA918432C516}"/>
              </a:ext>
            </a:extLst>
          </p:cNvPr>
          <p:cNvGrpSpPr/>
          <p:nvPr/>
        </p:nvGrpSpPr>
        <p:grpSpPr>
          <a:xfrm>
            <a:off x="3130333" y="5033278"/>
            <a:ext cx="1086984" cy="284755"/>
            <a:chOff x="2339752" y="2425452"/>
            <a:chExt cx="1086984" cy="284755"/>
          </a:xfrm>
        </p:grpSpPr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1AF81DA-011A-48A3-B692-3F617C4156E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30F347D4-CD2E-24AF-650B-3B46696B46E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FE840938-AAA4-70A0-EAE7-359BD2F0E0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A2C4C09-25B8-2EB8-633F-679630694E2E}"/>
              </a:ext>
            </a:extLst>
          </p:cNvPr>
          <p:cNvGrpSpPr/>
          <p:nvPr/>
        </p:nvGrpSpPr>
        <p:grpSpPr>
          <a:xfrm>
            <a:off x="4429201" y="5030839"/>
            <a:ext cx="1086984" cy="284755"/>
            <a:chOff x="2339752" y="2425452"/>
            <a:chExt cx="1086984" cy="284755"/>
          </a:xfrm>
        </p:grpSpPr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2AE4EB6-15FE-97F3-22CC-FABD33E78AC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40AF0898-FA77-A117-380F-2431336373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0DC2C84-FA1A-7228-60AF-F9984E851E0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C2C6676-675A-22E3-D009-5D662A694AD5}"/>
              </a:ext>
            </a:extLst>
          </p:cNvPr>
          <p:cNvGrpSpPr/>
          <p:nvPr/>
        </p:nvGrpSpPr>
        <p:grpSpPr>
          <a:xfrm>
            <a:off x="5941129" y="5030839"/>
            <a:ext cx="1086984" cy="284755"/>
            <a:chOff x="2339752" y="2425452"/>
            <a:chExt cx="1086984" cy="284755"/>
          </a:xfrm>
        </p:grpSpPr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450519E4-98AE-A346-9D90-C1C4C06795B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0E0B261B-3112-1FD2-D1D4-755379FD0D3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0942C606-8553-4D38-2B4D-5C13382289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D9C8A58A-B8F2-1FDE-FD35-3C800E72F646}"/>
              </a:ext>
            </a:extLst>
          </p:cNvPr>
          <p:cNvSpPr txBox="1"/>
          <p:nvPr/>
        </p:nvSpPr>
        <p:spPr>
          <a:xfrm>
            <a:off x="3941924" y="46285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9F0E87-C4CE-2F93-5496-2B9AB77FE66C}"/>
              </a:ext>
            </a:extLst>
          </p:cNvPr>
          <p:cNvSpPr txBox="1"/>
          <p:nvPr/>
        </p:nvSpPr>
        <p:spPr>
          <a:xfrm>
            <a:off x="4863813" y="463322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9D32F38-FB96-2240-34B0-19BC93D79F43}"/>
              </a:ext>
            </a:extLst>
          </p:cNvPr>
          <p:cNvSpPr txBox="1"/>
          <p:nvPr/>
        </p:nvSpPr>
        <p:spPr>
          <a:xfrm>
            <a:off x="5658900" y="46348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D77D22-7301-F9D2-D2DC-3A3B64F2DCD2}"/>
              </a:ext>
            </a:extLst>
          </p:cNvPr>
          <p:cNvSpPr txBox="1"/>
          <p:nvPr/>
        </p:nvSpPr>
        <p:spPr>
          <a:xfrm>
            <a:off x="6516470" y="46329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2663D76-530F-1BE7-65C8-88C109D6C9EC}"/>
              </a:ext>
            </a:extLst>
          </p:cNvPr>
          <p:cNvSpPr txBox="1"/>
          <p:nvPr/>
        </p:nvSpPr>
        <p:spPr>
          <a:xfrm>
            <a:off x="1249064" y="46057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8928C2-29E2-258C-4721-B77DBE6218C6}"/>
              </a:ext>
            </a:extLst>
          </p:cNvPr>
          <p:cNvSpPr txBox="1"/>
          <p:nvPr/>
        </p:nvSpPr>
        <p:spPr>
          <a:xfrm>
            <a:off x="2313253" y="46241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2B48A1B-63D3-2F40-7B99-2E6AE040D819}"/>
              </a:ext>
            </a:extLst>
          </p:cNvPr>
          <p:cNvSpPr txBox="1"/>
          <p:nvPr/>
        </p:nvSpPr>
        <p:spPr>
          <a:xfrm>
            <a:off x="2579574" y="53336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398581B-5764-A367-0327-AA8104A66586}"/>
              </a:ext>
            </a:extLst>
          </p:cNvPr>
          <p:cNvSpPr txBox="1"/>
          <p:nvPr/>
        </p:nvSpPr>
        <p:spPr>
          <a:xfrm>
            <a:off x="3599294" y="53291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4232BA-9456-E9CE-A474-5F50B822273A}"/>
              </a:ext>
            </a:extLst>
          </p:cNvPr>
          <p:cNvSpPr txBox="1"/>
          <p:nvPr/>
        </p:nvSpPr>
        <p:spPr>
          <a:xfrm>
            <a:off x="2747240" y="397708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  <p:sp>
        <p:nvSpPr>
          <p:cNvPr id="62" name="乘 61">
            <a:extLst>
              <a:ext uri="{FF2B5EF4-FFF2-40B4-BE49-F238E27FC236}">
                <a16:creationId xmlns:a16="http://schemas.microsoft.com/office/drawing/2014/main" id="{A75B8D23-8660-813C-45C6-DEFAA6AE43C8}"/>
              </a:ext>
            </a:extLst>
          </p:cNvPr>
          <p:cNvSpPr/>
          <p:nvPr/>
        </p:nvSpPr>
        <p:spPr>
          <a:xfrm>
            <a:off x="2544393" y="3918887"/>
            <a:ext cx="2563274" cy="68386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9336B4C-3A80-CB50-1FD7-D016C6887CB1}"/>
              </a:ext>
            </a:extLst>
          </p:cNvPr>
          <p:cNvSpPr/>
          <p:nvPr/>
        </p:nvSpPr>
        <p:spPr>
          <a:xfrm>
            <a:off x="3125182" y="285627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764ED16-BF4E-2DFB-1E3E-07191B6C749F}"/>
              </a:ext>
            </a:extLst>
          </p:cNvPr>
          <p:cNvSpPr txBox="1"/>
          <p:nvPr/>
        </p:nvSpPr>
        <p:spPr>
          <a:xfrm>
            <a:off x="2426798" y="321517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Done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3E66443-E065-B3D8-57A6-FFCDDBCAFB7A}"/>
              </a:ext>
            </a:extLst>
          </p:cNvPr>
          <p:cNvSpPr/>
          <p:nvPr/>
        </p:nvSpPr>
        <p:spPr>
          <a:xfrm>
            <a:off x="4069993" y="3602403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E2B394C-2E83-642C-A817-049486955390}"/>
              </a:ext>
            </a:extLst>
          </p:cNvPr>
          <p:cNvSpPr txBox="1"/>
          <p:nvPr/>
        </p:nvSpPr>
        <p:spPr>
          <a:xfrm>
            <a:off x="2654724" y="3564652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8" name="任意形状 67">
            <a:extLst>
              <a:ext uri="{FF2B5EF4-FFF2-40B4-BE49-F238E27FC236}">
                <a16:creationId xmlns:a16="http://schemas.microsoft.com/office/drawing/2014/main" id="{EA737B49-04E6-59E7-D393-1F888B665733}"/>
              </a:ext>
            </a:extLst>
          </p:cNvPr>
          <p:cNvSpPr/>
          <p:nvPr/>
        </p:nvSpPr>
        <p:spPr>
          <a:xfrm>
            <a:off x="3535680" y="3124200"/>
            <a:ext cx="502920" cy="563880"/>
          </a:xfrm>
          <a:custGeom>
            <a:avLst/>
            <a:gdLst>
              <a:gd name="connsiteX0" fmla="*/ 0 w 502920"/>
              <a:gd name="connsiteY0" fmla="*/ 0 h 563880"/>
              <a:gd name="connsiteX1" fmla="*/ 502920 w 502920"/>
              <a:gd name="connsiteY1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920" h="563880">
                <a:moveTo>
                  <a:pt x="0" y="0"/>
                </a:moveTo>
                <a:lnTo>
                  <a:pt x="502920" y="563880"/>
                </a:lnTo>
              </a:path>
            </a:pathLst>
          </a:custGeom>
          <a:noFill/>
          <a:ln w="254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722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42125</TotalTime>
  <Words>6870</Words>
  <Application>Microsoft Macintosh PowerPoint</Application>
  <PresentationFormat>全屏显示(16:10)</PresentationFormat>
  <Paragraphs>1583</Paragraphs>
  <Slides>115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26" baseType="lpstr">
      <vt:lpstr>DengXian</vt:lpstr>
      <vt:lpstr>Osaka</vt:lpstr>
      <vt:lpstr>Arial</vt:lpstr>
      <vt:lpstr>Calibri</vt:lpstr>
      <vt:lpstr>Candara</vt:lpstr>
      <vt:lpstr>Courier</vt:lpstr>
      <vt:lpstr>Courier New</vt:lpstr>
      <vt:lpstr>Eras Medium ITC</vt:lpstr>
      <vt:lpstr>Segoe UI</vt:lpstr>
      <vt:lpstr>Wingdings</vt:lpstr>
      <vt:lpstr>1_Office 主题​​</vt:lpstr>
      <vt:lpstr>Disk-based key-value stores  &amp; Consistency model (linearzability)</vt:lpstr>
      <vt:lpstr>Review: key-value store </vt:lpstr>
      <vt:lpstr>Review: Building Key-value Storage on File System </vt:lpstr>
      <vt:lpstr>PowerPoint 演示文稿</vt:lpstr>
      <vt:lpstr>Review: Key system requirements of KVS </vt:lpstr>
      <vt:lpstr>Key-value store so far</vt:lpstr>
      <vt:lpstr>B-Tree (B+Tree) indexes: a form of ordered index </vt:lpstr>
      <vt:lpstr>Tree-based index (Mostly B-tree and its variants) </vt:lpstr>
      <vt:lpstr>B+Tree indexes example (fanout = 5)</vt:lpstr>
      <vt:lpstr>B+Tree indexes example: Get(2)</vt:lpstr>
      <vt:lpstr>B+Tree indexes example: Get(2)</vt:lpstr>
      <vt:lpstr>B+Tree indexes example: Update(2)</vt:lpstr>
      <vt:lpstr>B+Tree indexes example: insert(10)</vt:lpstr>
      <vt:lpstr>B+Tree indexes example: insert(10)</vt:lpstr>
      <vt:lpstr>B+Tree indexes example: insert(11)</vt:lpstr>
      <vt:lpstr>B+Tree indexes example: insert(11)</vt:lpstr>
      <vt:lpstr>B+Tree can support efficient range operations </vt:lpstr>
      <vt:lpstr>Question: need a B+Tree to index the values in the log? </vt:lpstr>
      <vt:lpstr>B-Tree indexes summary </vt:lpstr>
      <vt:lpstr>B+Tree &amp; Hash index is not perfect </vt:lpstr>
      <vt:lpstr>PowerPoint 演示文稿</vt:lpstr>
      <vt:lpstr>Recall: segmented log file</vt:lpstr>
      <vt:lpstr>LSM Trees: SSTables (Sorted String Table)</vt:lpstr>
      <vt:lpstr>LSM Trees: SSTables (Sorted String Table)</vt:lpstr>
      <vt:lpstr>Benefits of SSTable (compared to original log file) </vt:lpstr>
      <vt:lpstr>Benefits of SSTable (compared to original log file) </vt:lpstr>
      <vt:lpstr>Benefits of SSTable (compared to original log file) </vt:lpstr>
      <vt:lpstr>How to maintain SSTable with sequential writes? </vt:lpstr>
      <vt:lpstr>How to maintain SSTable with sequential writes? </vt:lpstr>
      <vt:lpstr>How to maintain SSTable with sequential writes? </vt:lpstr>
      <vt:lpstr>How to maintain SSTable with sequential writes? </vt:lpstr>
      <vt:lpstr>Reads with MemTable + SSTable</vt:lpstr>
      <vt:lpstr>PowerPoint 演示文稿</vt:lpstr>
      <vt:lpstr>Organizing data sequentially has several drawbacks</vt:lpstr>
      <vt:lpstr>LSM Tree organizes SSTables in a hierarchy </vt:lpstr>
      <vt:lpstr>Hierarchy can speed up old value lookup</vt:lpstr>
      <vt:lpstr>Hierarchy can speed up range query</vt:lpstr>
      <vt:lpstr>Range Query in LSM Tree</vt:lpstr>
      <vt:lpstr>Example: Read in LSM-Tree (Similar to SSTables)</vt:lpstr>
      <vt:lpstr>Example: Read in LSM-Tree</vt:lpstr>
      <vt:lpstr>Example: Read in LSM-Tree</vt:lpstr>
      <vt:lpstr>Example: Read in LSM-Tree</vt:lpstr>
      <vt:lpstr>Example: insert/update in LSM-Tree</vt:lpstr>
      <vt:lpstr>Example: insert/update in LSM-Tree</vt:lpstr>
      <vt:lpstr>What about crash? </vt:lpstr>
      <vt:lpstr>LSM Tree Summary </vt:lpstr>
      <vt:lpstr>B+Tree &amp; Hash index is not perfect </vt:lpstr>
      <vt:lpstr>PowerPoint 演示文稿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PowerPoint 演示文稿</vt:lpstr>
      <vt:lpstr>In principle, hard to prevent</vt:lpstr>
      <vt:lpstr>In principle, hard to prevent</vt:lpstr>
      <vt:lpstr>Slow lookup for non-existent key</vt:lpstr>
      <vt:lpstr>LSM Tree is a hot research topic today</vt:lpstr>
      <vt:lpstr>PowerPoint 演示文稿</vt:lpstr>
      <vt:lpstr>Motivating application: Chat APP  </vt:lpstr>
      <vt:lpstr>How is the key-value storage (KVS) deployed? </vt:lpstr>
      <vt:lpstr>How is the key-value storage (KVS) deployed? </vt:lpstr>
      <vt:lpstr>Naïve solution: what does the sync mean? </vt:lpstr>
      <vt:lpstr>Naïve solution: wait sync for each updates  </vt:lpstr>
      <vt:lpstr>Naïve solution: wait sync for each updates  </vt:lpstr>
      <vt:lpstr>Naïve solution++: sync but not wait</vt:lpstr>
      <vt:lpstr>Question: what can go wrong? </vt:lpstr>
      <vt:lpstr>Question: what can go wrong? </vt:lpstr>
      <vt:lpstr>Question: what can go wrong? </vt:lpstr>
      <vt:lpstr>Question: what can go wrong? (Abstracted version)</vt:lpstr>
      <vt:lpstr>Question: what can go wrong? (Abstracted version)</vt:lpstr>
      <vt:lpstr>Question: what can go wrong? (Abstracted version)</vt:lpstr>
      <vt:lpstr>Question: what can go wrong? (Abstracted version)</vt:lpstr>
      <vt:lpstr>Naïve++ is efficient, but have unexpected behavior </vt:lpstr>
      <vt:lpstr>Consistency model </vt:lpstr>
      <vt:lpstr>Consistency Challenges </vt:lpstr>
      <vt:lpstr>Spectrum of Consistency Models </vt:lpstr>
      <vt:lpstr>What is the desired model for the developers/users?</vt:lpstr>
      <vt:lpstr>Example: equivalence to some serial execution  </vt:lpstr>
      <vt:lpstr>Can this concurrent exe. equivalent to some serial exe.? </vt:lpstr>
      <vt:lpstr>Can this concurrent exe. equivalent to some serial exe.? </vt:lpstr>
      <vt:lpstr>Proof: we cannot find an equivalent serial execution</vt:lpstr>
      <vt:lpstr>Proof: we cannot find an equivalent serial execution</vt:lpstr>
      <vt:lpstr>Proof: we cannot find an equivalent serial execution</vt:lpstr>
      <vt:lpstr>Key problem: order mismatches </vt:lpstr>
      <vt:lpstr>Recall: What is the right model? </vt:lpstr>
      <vt:lpstr>How to define the equivalent serial order? </vt:lpstr>
      <vt:lpstr>Try #1. Use strict consistency   </vt:lpstr>
      <vt:lpstr>Try #1. Use strict consistency </vt:lpstr>
      <vt:lpstr>Try #1. Use strict consistency </vt:lpstr>
      <vt:lpstr>Strict consistency: Pros &amp; Cons </vt:lpstr>
      <vt:lpstr>Implementing strict consistency: challenge</vt:lpstr>
      <vt:lpstr>How to define the equivalent serial order? </vt:lpstr>
      <vt:lpstr>Try #2. Use sequential consistency </vt:lpstr>
      <vt:lpstr>Problem of sequential consistency </vt:lpstr>
      <vt:lpstr>Try #3. Use linearizability </vt:lpstr>
      <vt:lpstr>2 or 3, which to choose? </vt:lpstr>
      <vt:lpstr>Implementing linearizability of KVS </vt:lpstr>
      <vt:lpstr>Warmup property of linearizability: The local property [1] </vt:lpstr>
      <vt:lpstr>Why locality is important to implement linearzability?   We only need to ensure operations on a single object is linearizable!</vt:lpstr>
      <vt:lpstr>The simplest approach: centralized KVS </vt:lpstr>
      <vt:lpstr>Approaches for replicated KVS: replicated KVS  </vt:lpstr>
      <vt:lpstr>Approaches for replicated KVS (more realistic) </vt:lpstr>
      <vt:lpstr>Approach #1. Primary-backup model </vt:lpstr>
      <vt:lpstr>What does the 「in order」 mean? </vt:lpstr>
      <vt:lpstr>In order updates: Primary must use some seq number</vt:lpstr>
      <vt:lpstr>Question: where to implement the in-order semantic?</vt:lpstr>
      <vt:lpstr>Approach #1. Primary-backup model </vt:lpstr>
      <vt:lpstr>Drawback of the primary-backup model</vt:lpstr>
      <vt:lpstr>Why read from arbitrary replica can cause issues? </vt:lpstr>
      <vt:lpstr>Question: Is approach #2 linearizable?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1716</cp:revision>
  <cp:lastPrinted>2020-03-02T13:38:09Z</cp:lastPrinted>
  <dcterms:created xsi:type="dcterms:W3CDTF">2017-11-24T09:35:45Z</dcterms:created>
  <dcterms:modified xsi:type="dcterms:W3CDTF">2024-10-21T23:17:24Z</dcterms:modified>
</cp:coreProperties>
</file>