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5"/>
  </p:notesMasterIdLst>
  <p:handoutMasterIdLst>
    <p:handoutMasterId r:id="rId86"/>
  </p:handoutMasterIdLst>
  <p:sldIdLst>
    <p:sldId id="2241" r:id="rId2"/>
    <p:sldId id="2940" r:id="rId3"/>
    <p:sldId id="2873" r:id="rId4"/>
    <p:sldId id="2903" r:id="rId5"/>
    <p:sldId id="2941" r:id="rId6"/>
    <p:sldId id="2942" r:id="rId7"/>
    <p:sldId id="2912" r:id="rId8"/>
    <p:sldId id="2878" r:id="rId9"/>
    <p:sldId id="2906" r:id="rId10"/>
    <p:sldId id="2914" r:id="rId11"/>
    <p:sldId id="2905" r:id="rId12"/>
    <p:sldId id="2920" r:id="rId13"/>
    <p:sldId id="2943" r:id="rId14"/>
    <p:sldId id="2927" r:id="rId15"/>
    <p:sldId id="2944" r:id="rId16"/>
    <p:sldId id="2921" r:id="rId17"/>
    <p:sldId id="2922" r:id="rId18"/>
    <p:sldId id="2899" r:id="rId19"/>
    <p:sldId id="2795" r:id="rId20"/>
    <p:sldId id="2901" r:id="rId21"/>
    <p:sldId id="2900" r:id="rId22"/>
    <p:sldId id="2800" r:id="rId23"/>
    <p:sldId id="2946" r:id="rId24"/>
    <p:sldId id="2947" r:id="rId25"/>
    <p:sldId id="2855" r:id="rId26"/>
    <p:sldId id="2804" r:id="rId27"/>
    <p:sldId id="2805" r:id="rId28"/>
    <p:sldId id="2806" r:id="rId29"/>
    <p:sldId id="2808" r:id="rId30"/>
    <p:sldId id="2809" r:id="rId31"/>
    <p:sldId id="2813" r:id="rId32"/>
    <p:sldId id="2814" r:id="rId33"/>
    <p:sldId id="2810" r:id="rId34"/>
    <p:sldId id="2815" r:id="rId35"/>
    <p:sldId id="2816" r:id="rId36"/>
    <p:sldId id="2882" r:id="rId37"/>
    <p:sldId id="2883" r:id="rId38"/>
    <p:sldId id="2886" r:id="rId39"/>
    <p:sldId id="2880" r:id="rId40"/>
    <p:sldId id="2818" r:id="rId41"/>
    <p:sldId id="2891" r:id="rId42"/>
    <p:sldId id="2925" r:id="rId43"/>
    <p:sldId id="2820" r:id="rId44"/>
    <p:sldId id="2889" r:id="rId45"/>
    <p:sldId id="2824" r:id="rId46"/>
    <p:sldId id="2825" r:id="rId47"/>
    <p:sldId id="2826" r:id="rId48"/>
    <p:sldId id="2827" r:id="rId49"/>
    <p:sldId id="2828" r:id="rId50"/>
    <p:sldId id="2829" r:id="rId51"/>
    <p:sldId id="2830" r:id="rId52"/>
    <p:sldId id="2831" r:id="rId53"/>
    <p:sldId id="2836" r:id="rId54"/>
    <p:sldId id="2835" r:id="rId55"/>
    <p:sldId id="2834" r:id="rId56"/>
    <p:sldId id="2857" r:id="rId57"/>
    <p:sldId id="2859" r:id="rId58"/>
    <p:sldId id="2858" r:id="rId59"/>
    <p:sldId id="2860" r:id="rId60"/>
    <p:sldId id="2861" r:id="rId61"/>
    <p:sldId id="2862" r:id="rId62"/>
    <p:sldId id="2863" r:id="rId63"/>
    <p:sldId id="2864" r:id="rId64"/>
    <p:sldId id="2832" r:id="rId65"/>
    <p:sldId id="2837" r:id="rId66"/>
    <p:sldId id="2838" r:id="rId67"/>
    <p:sldId id="2839" r:id="rId68"/>
    <p:sldId id="2892" r:id="rId69"/>
    <p:sldId id="2842" r:id="rId70"/>
    <p:sldId id="2844" r:id="rId71"/>
    <p:sldId id="2845" r:id="rId72"/>
    <p:sldId id="2846" r:id="rId73"/>
    <p:sldId id="2847" r:id="rId74"/>
    <p:sldId id="2848" r:id="rId75"/>
    <p:sldId id="2849" r:id="rId76"/>
    <p:sldId id="2850" r:id="rId77"/>
    <p:sldId id="2841" r:id="rId78"/>
    <p:sldId id="2851" r:id="rId79"/>
    <p:sldId id="2865" r:id="rId80"/>
    <p:sldId id="2866" r:id="rId81"/>
    <p:sldId id="2867" r:id="rId82"/>
    <p:sldId id="2852" r:id="rId83"/>
    <p:sldId id="2854" r:id="rId8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F569D"/>
    <a:srgbClr val="6E45A1"/>
    <a:srgbClr val="CDCCFE"/>
    <a:srgbClr val="FFE6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F3471-3BC6-2742-B58C-2813FD3A5BE9}" v="259" dt="2024-10-24T05:34:09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4" autoAdjust="0"/>
    <p:restoredTop sz="85632" autoAdjust="0"/>
  </p:normalViewPr>
  <p:slideViewPr>
    <p:cSldViewPr>
      <p:cViewPr varScale="1">
        <p:scale>
          <a:sx n="123" d="100"/>
          <a:sy n="123" d="100"/>
        </p:scale>
        <p:origin x="1136" y="184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达 魏" userId="ca17b13798aa44f7" providerId="LiveId" clId="{3CAF3471-3BC6-2742-B58C-2813FD3A5BE9}"/>
    <pc:docChg chg="undo custSel delSld modSld">
      <pc:chgData name="星达 魏" userId="ca17b13798aa44f7" providerId="LiveId" clId="{3CAF3471-3BC6-2742-B58C-2813FD3A5BE9}" dt="2024-10-24T05:34:46.074" v="985" actId="20577"/>
      <pc:docMkLst>
        <pc:docMk/>
      </pc:docMkLst>
      <pc:sldChg chg="modSp mod">
        <pc:chgData name="星达 魏" userId="ca17b13798aa44f7" providerId="LiveId" clId="{3CAF3471-3BC6-2742-B58C-2813FD3A5BE9}" dt="2024-10-24T01:45:05.847" v="95" actId="207"/>
        <pc:sldMkLst>
          <pc:docMk/>
          <pc:sldMk cId="1468002274" sldId="2795"/>
        </pc:sldMkLst>
        <pc:spChg chg="mod">
          <ac:chgData name="星达 魏" userId="ca17b13798aa44f7" providerId="LiveId" clId="{3CAF3471-3BC6-2742-B58C-2813FD3A5BE9}" dt="2024-10-24T01:45:05.847" v="95" actId="207"/>
          <ac:spMkLst>
            <pc:docMk/>
            <pc:sldMk cId="1468002274" sldId="2795"/>
            <ac:spMk id="8" creationId="{9FED893F-CB02-A34D-845D-E97B14CF9901}"/>
          </ac:spMkLst>
        </pc:spChg>
      </pc:sldChg>
      <pc:sldChg chg="del">
        <pc:chgData name="星达 魏" userId="ca17b13798aa44f7" providerId="LiveId" clId="{3CAF3471-3BC6-2742-B58C-2813FD3A5BE9}" dt="2024-10-24T01:44:58.378" v="93" actId="2696"/>
        <pc:sldMkLst>
          <pc:docMk/>
          <pc:sldMk cId="189538423" sldId="2796"/>
        </pc:sldMkLst>
      </pc:sldChg>
      <pc:sldChg chg="modSp mod">
        <pc:chgData name="星达 魏" userId="ca17b13798aa44f7" providerId="LiveId" clId="{3CAF3471-3BC6-2742-B58C-2813FD3A5BE9}" dt="2024-10-24T03:32:09.501" v="491" actId="20577"/>
        <pc:sldMkLst>
          <pc:docMk/>
          <pc:sldMk cId="3898555606" sldId="2806"/>
        </pc:sldMkLst>
        <pc:spChg chg="mod">
          <ac:chgData name="星达 魏" userId="ca17b13798aa44f7" providerId="LiveId" clId="{3CAF3471-3BC6-2742-B58C-2813FD3A5BE9}" dt="2024-10-24T03:32:09.501" v="491" actId="20577"/>
          <ac:spMkLst>
            <pc:docMk/>
            <pc:sldMk cId="3898555606" sldId="2806"/>
            <ac:spMk id="3" creationId="{3D0FC814-5255-394E-8767-A85F248C2E72}"/>
          </ac:spMkLst>
        </pc:spChg>
      </pc:sldChg>
      <pc:sldChg chg="modSp">
        <pc:chgData name="星达 魏" userId="ca17b13798aa44f7" providerId="LiveId" clId="{3CAF3471-3BC6-2742-B58C-2813FD3A5BE9}" dt="2024-10-24T05:23:54.756" v="676" actId="20577"/>
        <pc:sldMkLst>
          <pc:docMk/>
          <pc:sldMk cId="4193600920" sldId="2810"/>
        </pc:sldMkLst>
        <pc:spChg chg="mod">
          <ac:chgData name="星达 魏" userId="ca17b13798aa44f7" providerId="LiveId" clId="{3CAF3471-3BC6-2742-B58C-2813FD3A5BE9}" dt="2024-10-24T05:23:54.756" v="676" actId="20577"/>
          <ac:spMkLst>
            <pc:docMk/>
            <pc:sldMk cId="4193600920" sldId="2810"/>
            <ac:spMk id="20" creationId="{FE294855-E5BF-A6E3-3D7D-B319E25D067F}"/>
          </ac:spMkLst>
        </pc:spChg>
      </pc:sldChg>
      <pc:sldChg chg="modSp mod modAnim">
        <pc:chgData name="星达 魏" userId="ca17b13798aa44f7" providerId="LiveId" clId="{3CAF3471-3BC6-2742-B58C-2813FD3A5BE9}" dt="2024-10-24T05:21:37.138" v="534" actId="20577"/>
        <pc:sldMkLst>
          <pc:docMk/>
          <pc:sldMk cId="2963957206" sldId="2813"/>
        </pc:sldMkLst>
        <pc:spChg chg="mod">
          <ac:chgData name="星达 魏" userId="ca17b13798aa44f7" providerId="LiveId" clId="{3CAF3471-3BC6-2742-B58C-2813FD3A5BE9}" dt="2024-10-24T05:21:37.138" v="534" actId="20577"/>
          <ac:spMkLst>
            <pc:docMk/>
            <pc:sldMk cId="2963957206" sldId="2813"/>
            <ac:spMk id="3" creationId="{EECEF8B2-AB08-3B46-B5D5-61D27D865C04}"/>
          </ac:spMkLst>
        </pc:spChg>
      </pc:sldChg>
      <pc:sldChg chg="modSp mod">
        <pc:chgData name="星达 魏" userId="ca17b13798aa44f7" providerId="LiveId" clId="{3CAF3471-3BC6-2742-B58C-2813FD3A5BE9}" dt="2024-10-24T05:23:12.345" v="610" actId="20577"/>
        <pc:sldMkLst>
          <pc:docMk/>
          <pc:sldMk cId="2250440075" sldId="2814"/>
        </pc:sldMkLst>
        <pc:spChg chg="mod">
          <ac:chgData name="星达 魏" userId="ca17b13798aa44f7" providerId="LiveId" clId="{3CAF3471-3BC6-2742-B58C-2813FD3A5BE9}" dt="2024-10-24T05:23:12.345" v="610" actId="20577"/>
          <ac:spMkLst>
            <pc:docMk/>
            <pc:sldMk cId="2250440075" sldId="2814"/>
            <ac:spMk id="3" creationId="{25E337D2-688E-9A48-B2C8-2B5F39DA644C}"/>
          </ac:spMkLst>
        </pc:spChg>
      </pc:sldChg>
      <pc:sldChg chg="modSp mod">
        <pc:chgData name="星达 魏" userId="ca17b13798aa44f7" providerId="LiveId" clId="{3CAF3471-3BC6-2742-B58C-2813FD3A5BE9}" dt="2024-10-24T05:24:25.704" v="701" actId="20577"/>
        <pc:sldMkLst>
          <pc:docMk/>
          <pc:sldMk cId="1617932976" sldId="2816"/>
        </pc:sldMkLst>
        <pc:spChg chg="mod">
          <ac:chgData name="星达 魏" userId="ca17b13798aa44f7" providerId="LiveId" clId="{3CAF3471-3BC6-2742-B58C-2813FD3A5BE9}" dt="2024-10-24T05:24:25.704" v="701" actId="20577"/>
          <ac:spMkLst>
            <pc:docMk/>
            <pc:sldMk cId="1617932976" sldId="2816"/>
            <ac:spMk id="2" creationId="{4763F4BE-3F24-0541-B0C8-27297C358C5E}"/>
          </ac:spMkLst>
        </pc:spChg>
      </pc:sldChg>
      <pc:sldChg chg="modSp mod">
        <pc:chgData name="星达 魏" userId="ca17b13798aa44f7" providerId="LiveId" clId="{3CAF3471-3BC6-2742-B58C-2813FD3A5BE9}" dt="2024-10-24T05:34:09.179" v="970" actId="20577"/>
        <pc:sldMkLst>
          <pc:docMk/>
          <pc:sldMk cId="2352234239" sldId="2824"/>
        </pc:sldMkLst>
        <pc:spChg chg="mod">
          <ac:chgData name="星达 魏" userId="ca17b13798aa44f7" providerId="LiveId" clId="{3CAF3471-3BC6-2742-B58C-2813FD3A5BE9}" dt="2024-10-24T05:34:09.179" v="970" actId="20577"/>
          <ac:spMkLst>
            <pc:docMk/>
            <pc:sldMk cId="2352234239" sldId="2824"/>
            <ac:spMk id="3" creationId="{CCDD5E95-6F99-794D-83EA-8AC3CC46FCC7}"/>
          </ac:spMkLst>
        </pc:spChg>
      </pc:sldChg>
      <pc:sldChg chg="modSp mod">
        <pc:chgData name="星达 魏" userId="ca17b13798aa44f7" providerId="LiveId" clId="{3CAF3471-3BC6-2742-B58C-2813FD3A5BE9}" dt="2024-10-24T05:34:46.074" v="985" actId="20577"/>
        <pc:sldMkLst>
          <pc:docMk/>
          <pc:sldMk cId="196237439" sldId="2825"/>
        </pc:sldMkLst>
        <pc:spChg chg="mod">
          <ac:chgData name="星达 魏" userId="ca17b13798aa44f7" providerId="LiveId" clId="{3CAF3471-3BC6-2742-B58C-2813FD3A5BE9}" dt="2024-10-24T05:34:46.074" v="985" actId="20577"/>
          <ac:spMkLst>
            <pc:docMk/>
            <pc:sldMk cId="196237439" sldId="2825"/>
            <ac:spMk id="3" creationId="{AC078835-039E-154F-AC06-B758F352E3B2}"/>
          </ac:spMkLst>
        </pc:spChg>
      </pc:sldChg>
      <pc:sldChg chg="modSp mod">
        <pc:chgData name="星达 魏" userId="ca17b13798aa44f7" providerId="LiveId" clId="{3CAF3471-3BC6-2742-B58C-2813FD3A5BE9}" dt="2024-10-24T02:33:52.775" v="482" actId="20577"/>
        <pc:sldMkLst>
          <pc:docMk/>
          <pc:sldMk cId="2289014058" sldId="2826"/>
        </pc:sldMkLst>
        <pc:spChg chg="mod">
          <ac:chgData name="星达 魏" userId="ca17b13798aa44f7" providerId="LiveId" clId="{3CAF3471-3BC6-2742-B58C-2813FD3A5BE9}" dt="2024-10-24T02:33:52.775" v="482" actId="20577"/>
          <ac:spMkLst>
            <pc:docMk/>
            <pc:sldMk cId="2289014058" sldId="2826"/>
            <ac:spMk id="3" creationId="{AE5C7E84-91C0-9C4A-B667-C85B0A23757D}"/>
          </ac:spMkLst>
        </pc:spChg>
      </pc:sldChg>
      <pc:sldChg chg="modSp mod">
        <pc:chgData name="星达 魏" userId="ca17b13798aa44f7" providerId="LiveId" clId="{3CAF3471-3BC6-2742-B58C-2813FD3A5BE9}" dt="2024-10-24T03:05:48.026" v="485" actId="255"/>
        <pc:sldMkLst>
          <pc:docMk/>
          <pc:sldMk cId="311646320" sldId="2854"/>
        </pc:sldMkLst>
        <pc:spChg chg="mod">
          <ac:chgData name="星达 魏" userId="ca17b13798aa44f7" providerId="LiveId" clId="{3CAF3471-3BC6-2742-B58C-2813FD3A5BE9}" dt="2024-10-24T03:05:48.026" v="485" actId="255"/>
          <ac:spMkLst>
            <pc:docMk/>
            <pc:sldMk cId="311646320" sldId="2854"/>
            <ac:spMk id="3" creationId="{87E1DABF-F328-0145-A49C-3892AD63E615}"/>
          </ac:spMkLst>
        </pc:spChg>
      </pc:sldChg>
      <pc:sldChg chg="modSp mod">
        <pc:chgData name="星达 魏" userId="ca17b13798aa44f7" providerId="LiveId" clId="{3CAF3471-3BC6-2742-B58C-2813FD3A5BE9}" dt="2024-10-24T01:55:17.036" v="331" actId="1076"/>
        <pc:sldMkLst>
          <pc:docMk/>
          <pc:sldMk cId="2077916145" sldId="2855"/>
        </pc:sldMkLst>
        <pc:spChg chg="mod">
          <ac:chgData name="星达 魏" userId="ca17b13798aa44f7" providerId="LiveId" clId="{3CAF3471-3BC6-2742-B58C-2813FD3A5BE9}" dt="2024-10-24T01:49:35.644" v="248" actId="20577"/>
          <ac:spMkLst>
            <pc:docMk/>
            <pc:sldMk cId="2077916145" sldId="2855"/>
            <ac:spMk id="2" creationId="{9FF26271-5D54-FC46-AAED-EC92523D43DC}"/>
          </ac:spMkLst>
        </pc:spChg>
        <pc:spChg chg="mod">
          <ac:chgData name="星达 魏" userId="ca17b13798aa44f7" providerId="LiveId" clId="{3CAF3471-3BC6-2742-B58C-2813FD3A5BE9}" dt="2024-10-24T01:55:11.347" v="330" actId="20577"/>
          <ac:spMkLst>
            <pc:docMk/>
            <pc:sldMk cId="2077916145" sldId="2855"/>
            <ac:spMk id="3" creationId="{75F89C51-8FC8-3B48-ABE0-3212B707B00C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5" creationId="{300F473F-9362-F445-AA46-B51D3B49B982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6" creationId="{B9934975-B010-0C4C-8568-E1477D0597E7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7" creationId="{4C5789BF-6736-0546-B513-FEF3558D82E5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11" creationId="{6B1D1FCC-60E3-094A-A48F-AB0FE9B63B9F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12" creationId="{A34B2B3E-F4AB-AD46-A206-7C30F8FC5CCD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13" creationId="{A8EF4D0E-1592-334C-A53E-A57B95AF8EF6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14" creationId="{8C264197-1AF9-1A46-9C23-B56DC42A48B0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15" creationId="{8E36356A-570A-D54C-8175-39A641AF9A5F}"/>
          </ac:spMkLst>
        </pc:spChg>
        <pc:spChg chg="mod">
          <ac:chgData name="星达 魏" userId="ca17b13798aa44f7" providerId="LiveId" clId="{3CAF3471-3BC6-2742-B58C-2813FD3A5BE9}" dt="2024-10-24T01:55:17.036" v="331" actId="1076"/>
          <ac:spMkLst>
            <pc:docMk/>
            <pc:sldMk cId="2077916145" sldId="2855"/>
            <ac:spMk id="16" creationId="{B6C68326-1A83-6642-B30C-AFB2A8D00E91}"/>
          </ac:spMkLst>
        </pc:sp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8" creationId="{963B1D14-6B53-F44A-A09C-FE5F6089641F}"/>
          </ac:cxnSpMkLst>
        </pc:cxn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9" creationId="{4B1A5A0F-A93F-154D-A0FE-28528BF75802}"/>
          </ac:cxnSpMkLst>
        </pc:cxn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10" creationId="{5268ECEF-F3E1-D346-828E-CF05607886F4}"/>
          </ac:cxnSpMkLst>
        </pc:cxn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17" creationId="{B66D4F12-A4C3-4B42-9989-AD2D0A333072}"/>
          </ac:cxnSpMkLst>
        </pc:cxn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18" creationId="{DC0C0C90-E806-CD48-A9AA-9BB2F153D147}"/>
          </ac:cxnSpMkLst>
        </pc:cxn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19" creationId="{C5F0467E-B570-0147-B104-F6704BF5E182}"/>
          </ac:cxnSpMkLst>
        </pc:cxnChg>
        <pc:cxnChg chg="mod">
          <ac:chgData name="星达 魏" userId="ca17b13798aa44f7" providerId="LiveId" clId="{3CAF3471-3BC6-2742-B58C-2813FD3A5BE9}" dt="2024-10-24T01:55:17.036" v="331" actId="1076"/>
          <ac:cxnSpMkLst>
            <pc:docMk/>
            <pc:sldMk cId="2077916145" sldId="2855"/>
            <ac:cxnSpMk id="20" creationId="{0845ED77-F2AA-B24A-AE22-E06EDA862240}"/>
          </ac:cxnSpMkLst>
        </pc:cxnChg>
      </pc:sldChg>
      <pc:sldChg chg="modSp mod">
        <pc:chgData name="星达 魏" userId="ca17b13798aa44f7" providerId="LiveId" clId="{3CAF3471-3BC6-2742-B58C-2813FD3A5BE9}" dt="2024-10-24T01:36:49.394" v="92" actId="20577"/>
        <pc:sldMkLst>
          <pc:docMk/>
          <pc:sldMk cId="1974522391" sldId="2899"/>
        </pc:sldMkLst>
        <pc:spChg chg="mod">
          <ac:chgData name="星达 魏" userId="ca17b13798aa44f7" providerId="LiveId" clId="{3CAF3471-3BC6-2742-B58C-2813FD3A5BE9}" dt="2024-10-24T01:36:49.394" v="92" actId="20577"/>
          <ac:spMkLst>
            <pc:docMk/>
            <pc:sldMk cId="1974522391" sldId="2899"/>
            <ac:spMk id="2" creationId="{998447ED-745C-9938-CE99-3BF17BA4F8C7}"/>
          </ac:spMkLst>
        </pc:spChg>
      </pc:sldChg>
      <pc:sldChg chg="modSp mod">
        <pc:chgData name="星达 魏" userId="ca17b13798aa44f7" providerId="LiveId" clId="{3CAF3471-3BC6-2742-B58C-2813FD3A5BE9}" dt="2024-10-24T05:30:55.963" v="828" actId="20577"/>
        <pc:sldMkLst>
          <pc:docMk/>
          <pc:sldMk cId="1970586694" sldId="2925"/>
        </pc:sldMkLst>
        <pc:spChg chg="mod">
          <ac:chgData name="星达 魏" userId="ca17b13798aa44f7" providerId="LiveId" clId="{3CAF3471-3BC6-2742-B58C-2813FD3A5BE9}" dt="2024-10-24T05:30:55.963" v="828" actId="20577"/>
          <ac:spMkLst>
            <pc:docMk/>
            <pc:sldMk cId="1970586694" sldId="2925"/>
            <ac:spMk id="3" creationId="{3D1871CE-92B4-009A-E625-CE5EBD82742F}"/>
          </ac:spMkLst>
        </pc:spChg>
      </pc:sldChg>
      <pc:sldChg chg="modSp mod">
        <pc:chgData name="星达 魏" userId="ca17b13798aa44f7" providerId="LiveId" clId="{3CAF3471-3BC6-2742-B58C-2813FD3A5BE9}" dt="2024-10-24T01:35:54.010" v="50" actId="20577"/>
        <pc:sldMkLst>
          <pc:docMk/>
          <pc:sldMk cId="4126944301" sldId="2927"/>
        </pc:sldMkLst>
        <pc:spChg chg="mod">
          <ac:chgData name="星达 魏" userId="ca17b13798aa44f7" providerId="LiveId" clId="{3CAF3471-3BC6-2742-B58C-2813FD3A5BE9}" dt="2024-10-24T01:35:54.010" v="50" actId="20577"/>
          <ac:spMkLst>
            <pc:docMk/>
            <pc:sldMk cId="4126944301" sldId="2927"/>
            <ac:spMk id="2" creationId="{9C480EF2-284E-9E85-F9C3-3A986A69A284}"/>
          </ac:spMkLst>
        </pc:spChg>
      </pc:sldChg>
      <pc:sldChg chg="modSp mod">
        <pc:chgData name="星达 魏" userId="ca17b13798aa44f7" providerId="LiveId" clId="{3CAF3471-3BC6-2742-B58C-2813FD3A5BE9}" dt="2024-10-24T01:36:04.991" v="81" actId="20577"/>
        <pc:sldMkLst>
          <pc:docMk/>
          <pc:sldMk cId="1012755343" sldId="2944"/>
        </pc:sldMkLst>
        <pc:spChg chg="mod">
          <ac:chgData name="星达 魏" userId="ca17b13798aa44f7" providerId="LiveId" clId="{3CAF3471-3BC6-2742-B58C-2813FD3A5BE9}" dt="2024-10-24T01:36:04.991" v="81" actId="20577"/>
          <ac:spMkLst>
            <pc:docMk/>
            <pc:sldMk cId="1012755343" sldId="2944"/>
            <ac:spMk id="2" creationId="{3BA5C9C8-3D0A-D19F-F393-A3ADE9BD2303}"/>
          </ac:spMkLst>
        </pc:spChg>
      </pc:sldChg>
      <pc:sldChg chg="modSp mod">
        <pc:chgData name="星达 魏" userId="ca17b13798aa44f7" providerId="LiveId" clId="{3CAF3471-3BC6-2742-B58C-2813FD3A5BE9}" dt="2024-10-24T01:47:58.378" v="133" actId="20577"/>
        <pc:sldMkLst>
          <pc:docMk/>
          <pc:sldMk cId="129697517" sldId="2946"/>
        </pc:sldMkLst>
        <pc:spChg chg="mod">
          <ac:chgData name="星达 魏" userId="ca17b13798aa44f7" providerId="LiveId" clId="{3CAF3471-3BC6-2742-B58C-2813FD3A5BE9}" dt="2024-10-24T01:47:58.378" v="133" actId="20577"/>
          <ac:spMkLst>
            <pc:docMk/>
            <pc:sldMk cId="129697517" sldId="2946"/>
            <ac:spMk id="3" creationId="{308405C4-E8D2-D62D-0210-E960F60EFC18}"/>
          </ac:spMkLst>
        </pc:spChg>
      </pc:sldChg>
      <pc:sldChg chg="modSp mod">
        <pc:chgData name="星达 魏" userId="ca17b13798aa44f7" providerId="LiveId" clId="{3CAF3471-3BC6-2742-B58C-2813FD3A5BE9}" dt="2024-10-24T01:49:03.204" v="169" actId="20577"/>
        <pc:sldMkLst>
          <pc:docMk/>
          <pc:sldMk cId="4117991385" sldId="2947"/>
        </pc:sldMkLst>
        <pc:spChg chg="mod">
          <ac:chgData name="星达 魏" userId="ca17b13798aa44f7" providerId="LiveId" clId="{3CAF3471-3BC6-2742-B58C-2813FD3A5BE9}" dt="2024-10-24T01:49:03.204" v="169" actId="20577"/>
          <ac:spMkLst>
            <pc:docMk/>
            <pc:sldMk cId="4117991385" sldId="2947"/>
            <ac:spMk id="3" creationId="{72E15737-5FBD-A0B1-1D29-B95E84A210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：其实本质上</a:t>
            </a:r>
            <a:r>
              <a:rPr kumimoji="1" lang="en-US" altLang="zh-CN" dirty="0"/>
              <a:t>fallback</a:t>
            </a:r>
            <a:r>
              <a:rPr kumimoji="1" lang="zh-CN" altLang="en-US" dirty="0"/>
              <a:t>到了</a:t>
            </a:r>
            <a:r>
              <a:rPr kumimoji="1" lang="en-US" altLang="zh-CN" dirty="0"/>
              <a:t>centralized KVS (</a:t>
            </a:r>
            <a:r>
              <a:rPr kumimoji="1" lang="zh-CN" altLang="en-US" dirty="0"/>
              <a:t>除了对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的访问）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可靠性：分为两部分：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挂了，没法访问了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</a:t>
            </a:r>
            <a:r>
              <a:rPr kumimoji="1" lang="zh-CN" altLang="en-US" dirty="0"/>
              <a:t>挂了，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没法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了（和最初的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#2</a:t>
            </a:r>
            <a:r>
              <a:rPr kumimoji="1" lang="zh-CN" altLang="en-US" dirty="0"/>
              <a:t>一样）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7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核心：不只有一台机器做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2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9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7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54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0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Note: </a:t>
            </a:r>
            <a:r>
              <a:rPr kumimoji="1" lang="zh-CN" altLang="en-US" dirty="0"/>
              <a:t>两个</a:t>
            </a:r>
            <a:r>
              <a:rPr kumimoji="1" lang="en-US" altLang="zh-CN" dirty="0"/>
              <a:t>SRV</a:t>
            </a:r>
            <a:r>
              <a:rPr kumimoji="1" lang="zh-CN" altLang="en-US" dirty="0"/>
              <a:t>的结果不一致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6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71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不能直接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；要</a:t>
            </a:r>
            <a:r>
              <a:rPr kumimoji="1" lang="en-US" altLang="zh-CN" dirty="0"/>
              <a:t>delay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sync</a:t>
            </a:r>
            <a:r>
              <a:rPr kumimoji="1" lang="zh-CN" altLang="en-US" dirty="0"/>
              <a:t>：保证大家的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都一样了；然后再</a:t>
            </a:r>
            <a:r>
              <a:rPr kumimoji="1" lang="en-US" altLang="zh-CN" dirty="0"/>
              <a:t>apply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讲动画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13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我们上面说要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了，采用什么顺序来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20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直观：采用时间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讲下物理时间的实现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再讲</a:t>
            </a:r>
            <a:r>
              <a:rPr kumimoji="1" lang="en-US" altLang="zh-CN" dirty="0"/>
              <a:t>challenge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7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9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我们上面说要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了，采用什么顺序来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39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我们可以看一个：时钟不同步造成正确性的问题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56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not sync global wall clock time? impossible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3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No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No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Yes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11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11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inefficient: </a:t>
            </a:r>
          </a:p>
          <a:p>
            <a:r>
              <a:rPr kumimoji="1" lang="en-US" altLang="zh-CN" dirty="0"/>
              <a:t>- sync performance</a:t>
            </a:r>
          </a:p>
          <a:p>
            <a:r>
              <a:rPr kumimoji="1" lang="en-US" altLang="zh-CN" dirty="0"/>
              <a:t>- log size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想想：怎么才能做呢？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0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5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200" dirty="0"/>
              <a:t>Any write with a known CSN is stable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Why? Because later writes will have a larger CSN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中央服务器怎么容错？可以放数据中心，网络连接比较稳定</a:t>
            </a:r>
            <a:endParaRPr kumimoji="1" lang="e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3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94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0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21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4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61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30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Read the most recent writes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8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Read the most recent writes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8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为什么重要？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0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最简单的实现方法：只有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KVS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实际中不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什么是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，什么事</a:t>
            </a:r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Consistency models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and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eventual consistency </a:t>
            </a: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55205806-95B5-1349-B265-40534046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Wei,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1E6D45-344D-2C4D-B325-8CD466AB5143}"/>
              </a:ext>
            </a:extLst>
          </p:cNvPr>
          <p:cNvSpPr/>
          <p:nvPr/>
        </p:nvSpPr>
        <p:spPr>
          <a:xfrm>
            <a:off x="64006" y="5319186"/>
            <a:ext cx="4160241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jinyang</a:t>
            </a:r>
            <a:r>
              <a:rPr kumimoji="1" lang="en-US" altLang="zh-CN" sz="1500" dirty="0"/>
              <a:t> </a:t>
            </a:r>
            <a:r>
              <a:rPr kumimoji="1" lang="en-US" altLang="zh-CN" sz="1500" dirty="0" err="1"/>
              <a:t>Li@NYU</a:t>
            </a:r>
            <a:endParaRPr kumimoji="1"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8170167" cy="11350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Implementing </a:t>
            </a:r>
            <a:r>
              <a:rPr kumimoji="1" lang="en-US" altLang="zh-CN" dirty="0"/>
              <a:t>linearizability of KVS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6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F87B-8CA2-5DCE-422D-D167A0EC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local property </a:t>
            </a:r>
            <a:r>
              <a:rPr kumimoji="1" lang="en-US" altLang="zh-CN" baseline="30000" dirty="0"/>
              <a:t>[1]</a:t>
            </a:r>
            <a:r>
              <a:rPr kumimoji="1" lang="en-US" altLang="zh-CN" dirty="0"/>
              <a:t> linearizability</a:t>
            </a:r>
            <a:r>
              <a:rPr kumimoji="1" lang="en-US" altLang="zh-CN" baseline="30000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AD7E0-11F1-7F11-EC40-64C28FF8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057300"/>
            <a:ext cx="8229600" cy="4471925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If each object’s op is linearizable, then overall system is linearizable </a:t>
            </a:r>
          </a:p>
          <a:p>
            <a:r>
              <a:rPr kumimoji="1" lang="en" altLang="zh-CN" dirty="0"/>
              <a:t>(Very) Simplified &amp; (very) informal proof  (By contradiction) </a:t>
            </a:r>
          </a:p>
          <a:p>
            <a:pPr lvl="1"/>
            <a:r>
              <a:rPr kumimoji="1" lang="en" altLang="zh-CN" dirty="0"/>
              <a:t>Suppose we have two ops on 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, e1</a:t>
            </a:r>
            <a:r>
              <a:rPr kumimoji="1" lang="zh-CN" altLang="en-US" dirty="0"/>
              <a:t> </a:t>
            </a:r>
            <a:r>
              <a:rPr kumimoji="1" lang="en-US" altLang="zh-CN" dirty="0"/>
              <a:t>(x) &amp; e2 (y) </a:t>
            </a:r>
          </a:p>
          <a:p>
            <a:pPr lvl="1"/>
            <a:r>
              <a:rPr kumimoji="1" lang="en-US" altLang="zh-CN" dirty="0"/>
              <a:t>If non-linearizable, then we must have e1 &lt; e2 &amp; e2 &lt; e1 </a:t>
            </a:r>
          </a:p>
          <a:p>
            <a:pPr lvl="1"/>
            <a:r>
              <a:rPr kumimoji="1" lang="en-US" altLang="zh-CN" dirty="0"/>
              <a:t>This is impossible: 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(e1_ok)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   </a:t>
            </a:r>
            <a:r>
              <a:rPr kumimoji="1" lang="en-US" altLang="zh-CN" dirty="0">
                <a:solidFill>
                  <a:srgbClr val="00B050"/>
                </a:solidFill>
              </a:rPr>
              <a:t>// e1 &lt; e2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(e2_ok)    </a:t>
            </a:r>
            <a:r>
              <a:rPr kumimoji="1" lang="en-US" altLang="zh-CN" dirty="0">
                <a:solidFill>
                  <a:srgbClr val="00B050"/>
                </a:solidFill>
              </a:rPr>
              <a:t>// execution have time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   </a:t>
            </a:r>
            <a:r>
              <a:rPr kumimoji="1" lang="en-US" altLang="zh-CN" dirty="0">
                <a:solidFill>
                  <a:srgbClr val="00B050"/>
                </a:solidFill>
              </a:rPr>
              <a:t>// e2 &lt; e1</a:t>
            </a:r>
          </a:p>
          <a:p>
            <a:pPr lvl="2"/>
            <a:r>
              <a:rPr kumimoji="1" lang="en-US" altLang="zh-CN" b="1" dirty="0" err="1">
                <a:solidFill>
                  <a:srgbClr val="C00000"/>
                </a:solidFill>
              </a:rPr>
              <a:t>real_time</a:t>
            </a:r>
            <a:r>
              <a:rPr kumimoji="1" lang="en-US" altLang="zh-CN" b="1" dirty="0">
                <a:solidFill>
                  <a:srgbClr val="C00000"/>
                </a:solidFill>
              </a:rPr>
              <a:t>(e1_ok) &lt;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real_time</a:t>
            </a:r>
            <a:r>
              <a:rPr kumimoji="1" lang="en-US" altLang="zh-CN" b="1" dirty="0">
                <a:solidFill>
                  <a:srgbClr val="C00000"/>
                </a:solidFill>
              </a:rPr>
              <a:t>(1_start)   </a:t>
            </a:r>
            <a:r>
              <a:rPr kumimoji="1" lang="en-US" altLang="zh-CN" dirty="0">
                <a:solidFill>
                  <a:srgbClr val="00B050"/>
                </a:solidFill>
              </a:rPr>
              <a:t>// combine the upper formulars </a:t>
            </a:r>
          </a:p>
          <a:p>
            <a:pPr lvl="2"/>
            <a:r>
              <a:rPr kumimoji="1" lang="en-US" altLang="zh-CN" dirty="0"/>
              <a:t>Since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(e1_ok), contradiction happens </a:t>
            </a:r>
          </a:p>
          <a:p>
            <a:pPr lvl="1"/>
            <a:r>
              <a:rPr kumimoji="1" lang="en" altLang="zh-CN" dirty="0"/>
              <a:t>The concrete proof needs to reason on multiple ops &amp; objects (w/ graph)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3381F-E4E9-2DCF-5F9D-9881DE1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C88F84-1E38-04C4-761D-9E7401905065}"/>
              </a:ext>
            </a:extLst>
          </p:cNvPr>
          <p:cNvSpPr txBox="1"/>
          <p:nvPr/>
        </p:nvSpPr>
        <p:spPr>
          <a:xfrm>
            <a:off x="-11400" y="5354648"/>
            <a:ext cx="7389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dirty="0">
                <a:effectLst/>
                <a:latin typeface="Arial" panose="020B0604020202020204" pitchFamily="34" charset="0"/>
              </a:rPr>
              <a:t>[1] Linearizability: A Correctness Condition for Concurrent Objects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TPLS’90</a:t>
            </a:r>
            <a:r>
              <a:rPr lang="en" altLang="zh-CN" sz="1600" dirty="0">
                <a:effectLst/>
                <a:latin typeface="Arial" panose="020B0604020202020204" pitchFamily="34" charset="0"/>
              </a:rPr>
              <a:t> 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5306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linearizability: Primary-backup approach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each object, Clients send all reads/writes at a designated machine</a:t>
            </a:r>
          </a:p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pPr marL="417150" lvl="1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8F39-8751-B835-C973-D855A291E0AC}"/>
              </a:ext>
            </a:extLst>
          </p:cNvPr>
          <p:cNvSpPr txBox="1"/>
          <p:nvPr/>
        </p:nvSpPr>
        <p:spPr>
          <a:xfrm>
            <a:off x="6021574" y="1726779"/>
            <a:ext cx="2812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For reads  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 the local copy of the data of the primary 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6D971C1-9CBF-1EAE-897F-9BBAB5E925F4}"/>
              </a:ext>
            </a:extLst>
          </p:cNvPr>
          <p:cNvCxnSpPr/>
          <p:nvPr/>
        </p:nvCxnSpPr>
        <p:spPr>
          <a:xfrm>
            <a:off x="6221330" y="4585692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3328EEF-1923-E5A8-7E66-DF588DA704CE}"/>
              </a:ext>
            </a:extLst>
          </p:cNvPr>
          <p:cNvSpPr txBox="1"/>
          <p:nvPr/>
        </p:nvSpPr>
        <p:spPr>
          <a:xfrm>
            <a:off x="5844550" y="429191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5A77A1D-8693-12AF-62F4-0453ECDF1096}"/>
              </a:ext>
            </a:extLst>
          </p:cNvPr>
          <p:cNvCxnSpPr>
            <a:cxnSpLocks/>
          </p:cNvCxnSpPr>
          <p:nvPr/>
        </p:nvCxnSpPr>
        <p:spPr>
          <a:xfrm flipV="1">
            <a:off x="7436911" y="464218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4004E5C-FFBC-BA46-DD8E-22FC256FB9B9}"/>
              </a:ext>
            </a:extLst>
          </p:cNvPr>
          <p:cNvSpPr txBox="1"/>
          <p:nvPr/>
        </p:nvSpPr>
        <p:spPr>
          <a:xfrm>
            <a:off x="7404879" y="4299137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8BAAE53-853B-34D4-302B-08CC090256B2}"/>
              </a:ext>
            </a:extLst>
          </p:cNvPr>
          <p:cNvCxnSpPr>
            <a:cxnSpLocks/>
          </p:cNvCxnSpPr>
          <p:nvPr/>
        </p:nvCxnSpPr>
        <p:spPr>
          <a:xfrm>
            <a:off x="6948264" y="415071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E96B9F32-7830-085B-AED7-8B47D1FA73F9}"/>
              </a:ext>
            </a:extLst>
          </p:cNvPr>
          <p:cNvCxnSpPr>
            <a:cxnSpLocks/>
          </p:cNvCxnSpPr>
          <p:nvPr/>
        </p:nvCxnSpPr>
        <p:spPr>
          <a:xfrm flipV="1">
            <a:off x="6821394" y="415557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58CC-1F52-FF53-AD8C-70B9FDD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the primary-backup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670FA-5AAE-7423-E39F-90E7EFE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411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Performance issues of reads and writes </a:t>
            </a:r>
          </a:p>
          <a:p>
            <a:pPr lvl="1"/>
            <a:r>
              <a:rPr kumimoji="1" lang="en-US" altLang="zh-CN" dirty="0"/>
              <a:t>Read: extra RTT for contacting the primary</a:t>
            </a:r>
          </a:p>
          <a:p>
            <a:pPr lvl="1"/>
            <a:r>
              <a:rPr kumimoji="1" lang="en-US" altLang="zh-CN" dirty="0"/>
              <a:t>Writes: extra RTTs for contacting the primary + backups </a:t>
            </a:r>
          </a:p>
          <a:p>
            <a:pPr lvl="1"/>
            <a:r>
              <a:rPr kumimoji="1" lang="en-US" altLang="zh-CN" dirty="0"/>
              <a:t>Scalability issue: the primary may become the bottleneck! </a:t>
            </a:r>
          </a:p>
          <a:p>
            <a:r>
              <a:rPr kumimoji="1" lang="en-US" altLang="zh-CN" strike="sngStrike" dirty="0"/>
              <a:t>Reliability issue: what if some primary of backups crash? </a:t>
            </a:r>
            <a:r>
              <a:rPr kumimoji="1" lang="en-US" altLang="zh-CN" dirty="0"/>
              <a:t>(Not today)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E15F-3C42-E21E-D58B-B3501BC9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851E54A-F9BB-5DE9-D938-28E1AE68CB3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08FCFB-D076-0C79-7F0F-B55A15D3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8552915-4B54-74E8-963C-63A9A8A03278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FDAD3DB-8241-47B3-7586-BDB71A11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A8DE7C-101D-5CE2-61BC-CA2143122BC4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B97D01-9A4A-E472-CFFC-FCB1A78ECACC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8921E4BF-F654-AB33-D7E8-B105E8618C6E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B71453E1-9C6F-C249-F360-1FFA1A3B16CE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996256-BD7F-A069-4F76-56F9203F184D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A8D70-2412-1660-89A8-6BB0E21B9E75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1A6148B-1045-FB39-B6FA-2E978484553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42D21-6E15-420E-55A8-6FBC04A880D2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24E77C-D2EF-76CF-97F9-EB47675BEA6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E7AAF58-29C1-FB00-DB58-86B41CD69B7A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6E398-4A32-C6FA-2D5B-5AD83C7D0254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C429F9-A76B-6B96-2C90-01B0C351247B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1AC5C6-7815-401D-8C0E-5DDD63965990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0349C5-EE7A-3BAC-7E10-D9803D86C235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8F4143E-B7B7-A39D-026A-FD8CFCFA2077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F4980-C9A9-F301-7E16-964BD34C8196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BD97A6-AF67-DE4E-8A06-562F2A429A3F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E83D66E-BCA2-E09A-3C7C-52982553B90A}"/>
              </a:ext>
            </a:extLst>
          </p:cNvPr>
          <p:cNvCxnSpPr/>
          <p:nvPr/>
        </p:nvCxnSpPr>
        <p:spPr>
          <a:xfrm>
            <a:off x="6221330" y="463317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B1E4490-6F55-4C61-9346-2F73BEAD80DE}"/>
              </a:ext>
            </a:extLst>
          </p:cNvPr>
          <p:cNvSpPr txBox="1"/>
          <p:nvPr/>
        </p:nvSpPr>
        <p:spPr>
          <a:xfrm>
            <a:off x="5844550" y="429191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6DA8FE1-BC4B-B8C2-D504-ABA4BC88FB20}"/>
              </a:ext>
            </a:extLst>
          </p:cNvPr>
          <p:cNvCxnSpPr>
            <a:cxnSpLocks/>
          </p:cNvCxnSpPr>
          <p:nvPr/>
        </p:nvCxnSpPr>
        <p:spPr>
          <a:xfrm flipV="1">
            <a:off x="7436911" y="464218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7618A92-58CD-D561-55E5-DEA9A1C8850D}"/>
              </a:ext>
            </a:extLst>
          </p:cNvPr>
          <p:cNvSpPr/>
          <p:nvPr/>
        </p:nvSpPr>
        <p:spPr>
          <a:xfrm>
            <a:off x="683568" y="1489348"/>
            <a:ext cx="4968552" cy="504056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E13FE2-344E-EF5D-A4DE-F5A569580285}"/>
              </a:ext>
            </a:extLst>
          </p:cNvPr>
          <p:cNvSpPr txBox="1"/>
          <p:nvPr/>
        </p:nvSpPr>
        <p:spPr>
          <a:xfrm>
            <a:off x="7404879" y="4299137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1BCA9A5-B7CC-67B3-A90D-CE50464E5F1B}"/>
              </a:ext>
            </a:extLst>
          </p:cNvPr>
          <p:cNvCxnSpPr>
            <a:cxnSpLocks/>
          </p:cNvCxnSpPr>
          <p:nvPr/>
        </p:nvCxnSpPr>
        <p:spPr>
          <a:xfrm>
            <a:off x="6948264" y="415071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A6BBAE7-E5A4-E2F3-3DAB-723A403931E4}"/>
              </a:ext>
            </a:extLst>
          </p:cNvPr>
          <p:cNvCxnSpPr>
            <a:cxnSpLocks/>
          </p:cNvCxnSpPr>
          <p:nvPr/>
        </p:nvCxnSpPr>
        <p:spPr>
          <a:xfrm flipV="1">
            <a:off x="6821394" y="415557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0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we allow read to read any arbitrary replica?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r>
              <a:rPr kumimoji="1" lang="en-US" altLang="zh-CN" dirty="0"/>
              <a:t>Read:  return the local copy of the data </a:t>
            </a:r>
            <a:r>
              <a:rPr kumimoji="1" lang="en-US" altLang="zh-CN" dirty="0">
                <a:solidFill>
                  <a:srgbClr val="C00000"/>
                </a:solidFill>
              </a:rPr>
              <a:t>on any replica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16D0CD-B21B-76F3-1BEE-1CEBF36A3069}"/>
              </a:ext>
            </a:extLst>
          </p:cNvPr>
          <p:cNvCxnSpPr/>
          <p:nvPr/>
        </p:nvCxnSpPr>
        <p:spPr>
          <a:xfrm>
            <a:off x="5580969" y="460899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F42C29-113F-09F7-077D-A4F886F805C9}"/>
              </a:ext>
            </a:extLst>
          </p:cNvPr>
          <p:cNvSpPr txBox="1"/>
          <p:nvPr/>
        </p:nvSpPr>
        <p:spPr>
          <a:xfrm>
            <a:off x="5204189" y="42677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36CFC5F-5474-D2F0-01EC-BF2457DEEA06}"/>
              </a:ext>
            </a:extLst>
          </p:cNvPr>
          <p:cNvCxnSpPr>
            <a:cxnSpLocks/>
          </p:cNvCxnSpPr>
          <p:nvPr/>
        </p:nvCxnSpPr>
        <p:spPr>
          <a:xfrm flipV="1">
            <a:off x="6297969" y="4608998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93D371-4CC0-9FB4-32F3-4323527C46C4}"/>
              </a:ext>
            </a:extLst>
          </p:cNvPr>
          <p:cNvSpPr txBox="1"/>
          <p:nvPr/>
        </p:nvSpPr>
        <p:spPr>
          <a:xfrm>
            <a:off x="6472730" y="42879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9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C9C8-3D0A-D19F-F393-A3ADE9B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Is the following case linearizable?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54ED-962E-2F86-BE9B-23A11C39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53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Read-2 &lt; Read-1 </a:t>
            </a:r>
          </a:p>
          <a:p>
            <a:r>
              <a:rPr kumimoji="1" lang="en-US" altLang="zh-CN" dirty="0"/>
              <a:t>Read-1 &lt; Read-2 (Read-1’s completion is before Read-2)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96318-E853-88FA-A01D-043C8FD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9F63A2-66FB-3AAE-4346-102031DCA85E}"/>
              </a:ext>
            </a:extLst>
          </p:cNvPr>
          <p:cNvCxnSpPr>
            <a:cxnSpLocks/>
          </p:cNvCxnSpPr>
          <p:nvPr/>
        </p:nvCxnSpPr>
        <p:spPr>
          <a:xfrm>
            <a:off x="1650407" y="424392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0ADF0E6-3602-3B13-1C16-83C488A7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2" y="3937620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D0C873B-6208-1AFB-EB8D-53241021A454}"/>
              </a:ext>
            </a:extLst>
          </p:cNvPr>
          <p:cNvCxnSpPr>
            <a:cxnSpLocks/>
          </p:cNvCxnSpPr>
          <p:nvPr/>
        </p:nvCxnSpPr>
        <p:spPr>
          <a:xfrm>
            <a:off x="1650407" y="51284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A6D651E-3799-EFEA-EACB-26DA669CB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3" y="4814788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A26584-E546-3934-8571-3745BE8A8E20}"/>
              </a:ext>
            </a:extLst>
          </p:cNvPr>
          <p:cNvSpPr txBox="1"/>
          <p:nvPr/>
        </p:nvSpPr>
        <p:spPr>
          <a:xfrm>
            <a:off x="405583" y="400542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A7E093-13D0-96E5-367D-955D46652FEC}"/>
              </a:ext>
            </a:extLst>
          </p:cNvPr>
          <p:cNvSpPr txBox="1"/>
          <p:nvPr/>
        </p:nvSpPr>
        <p:spPr>
          <a:xfrm>
            <a:off x="405582" y="490913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226AC46-857B-61CA-92C7-9AAF056177D8}"/>
              </a:ext>
            </a:extLst>
          </p:cNvPr>
          <p:cNvSpPr/>
          <p:nvPr/>
        </p:nvSpPr>
        <p:spPr>
          <a:xfrm>
            <a:off x="1574396" y="401598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468588B2-F0B3-78C1-63E9-FF67FAFE9BD3}"/>
              </a:ext>
            </a:extLst>
          </p:cNvPr>
          <p:cNvSpPr/>
          <p:nvPr/>
        </p:nvSpPr>
        <p:spPr>
          <a:xfrm>
            <a:off x="1574396" y="4855643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822392-BAD3-A49A-3C16-1F49FB66DFB8}"/>
              </a:ext>
            </a:extLst>
          </p:cNvPr>
          <p:cNvSpPr/>
          <p:nvPr/>
        </p:nvSpPr>
        <p:spPr>
          <a:xfrm>
            <a:off x="387923" y="3937620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254E9-2C40-5103-783E-21BAE273E1C3}"/>
              </a:ext>
            </a:extLst>
          </p:cNvPr>
          <p:cNvSpPr txBox="1"/>
          <p:nvPr/>
        </p:nvSpPr>
        <p:spPr>
          <a:xfrm>
            <a:off x="336603" y="3513586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BF9B1A2-DDE3-B7B6-A456-3ED82B9CC71A}"/>
              </a:ext>
            </a:extLst>
          </p:cNvPr>
          <p:cNvCxnSpPr/>
          <p:nvPr/>
        </p:nvCxnSpPr>
        <p:spPr>
          <a:xfrm>
            <a:off x="2352827" y="3793604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031813-5A90-2B7F-9093-95F81155AB55}"/>
              </a:ext>
            </a:extLst>
          </p:cNvPr>
          <p:cNvSpPr txBox="1"/>
          <p:nvPr/>
        </p:nvSpPr>
        <p:spPr>
          <a:xfrm>
            <a:off x="1976046" y="3452340"/>
            <a:ext cx="189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DD80F62-8C9A-5EFB-F7A3-9DB5623F3816}"/>
              </a:ext>
            </a:extLst>
          </p:cNvPr>
          <p:cNvCxnSpPr>
            <a:cxnSpLocks/>
          </p:cNvCxnSpPr>
          <p:nvPr/>
        </p:nvCxnSpPr>
        <p:spPr>
          <a:xfrm>
            <a:off x="2610823" y="4269035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46B59E-AB20-1437-FAD5-D8A3861EA19C}"/>
              </a:ext>
            </a:extLst>
          </p:cNvPr>
          <p:cNvSpPr txBox="1"/>
          <p:nvPr/>
        </p:nvSpPr>
        <p:spPr>
          <a:xfrm>
            <a:off x="1768393" y="44999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9F4F02-73DF-8189-51FD-DB6C4BF6023B}"/>
              </a:ext>
            </a:extLst>
          </p:cNvPr>
          <p:cNvSpPr/>
          <p:nvPr/>
        </p:nvSpPr>
        <p:spPr>
          <a:xfrm>
            <a:off x="2970428" y="505309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B429CC6-767C-89F6-74F6-ADD4A4E9FA34}"/>
              </a:ext>
            </a:extLst>
          </p:cNvPr>
          <p:cNvCxnSpPr/>
          <p:nvPr/>
        </p:nvCxnSpPr>
        <p:spPr>
          <a:xfrm>
            <a:off x="3432938" y="4687265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3E96F31-95C0-2F0E-2838-D7DD1EACF692}"/>
              </a:ext>
            </a:extLst>
          </p:cNvPr>
          <p:cNvSpPr txBox="1"/>
          <p:nvPr/>
        </p:nvSpPr>
        <p:spPr>
          <a:xfrm>
            <a:off x="3056158" y="434600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Read-1(x)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D6C2AB8-CD33-80F9-712F-9512BDB2CD46}"/>
              </a:ext>
            </a:extLst>
          </p:cNvPr>
          <p:cNvCxnSpPr>
            <a:cxnSpLocks/>
          </p:cNvCxnSpPr>
          <p:nvPr/>
        </p:nvCxnSpPr>
        <p:spPr>
          <a:xfrm flipV="1">
            <a:off x="4149938" y="4687265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1ACEEC-DF65-D853-F9FC-3AC63182C2AD}"/>
              </a:ext>
            </a:extLst>
          </p:cNvPr>
          <p:cNvSpPr txBox="1"/>
          <p:nvPr/>
        </p:nvSpPr>
        <p:spPr>
          <a:xfrm>
            <a:off x="4324699" y="436620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BC720F-2C6D-3ED1-2DF0-1BAB1082A797}"/>
              </a:ext>
            </a:extLst>
          </p:cNvPr>
          <p:cNvCxnSpPr>
            <a:cxnSpLocks/>
          </p:cNvCxnSpPr>
          <p:nvPr/>
        </p:nvCxnSpPr>
        <p:spPr>
          <a:xfrm flipV="1">
            <a:off x="6553200" y="4218806"/>
            <a:ext cx="323056" cy="94142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DA882C5-1E02-29B1-9A7B-AAAE75ED5CD7}"/>
              </a:ext>
            </a:extLst>
          </p:cNvPr>
          <p:cNvCxnSpPr/>
          <p:nvPr/>
        </p:nvCxnSpPr>
        <p:spPr>
          <a:xfrm>
            <a:off x="5164804" y="381402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6BF95-6B77-5D81-9868-E7EC6183502C}"/>
              </a:ext>
            </a:extLst>
          </p:cNvPr>
          <p:cNvSpPr txBox="1"/>
          <p:nvPr/>
        </p:nvSpPr>
        <p:spPr>
          <a:xfrm>
            <a:off x="4788024" y="34727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Read-2(x)</a:t>
            </a:r>
            <a:endParaRPr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B25441F-C0BF-0EF2-06FA-D104F64D7225}"/>
              </a:ext>
            </a:extLst>
          </p:cNvPr>
          <p:cNvCxnSpPr>
            <a:cxnSpLocks/>
          </p:cNvCxnSpPr>
          <p:nvPr/>
        </p:nvCxnSpPr>
        <p:spPr>
          <a:xfrm flipV="1">
            <a:off x="5954076" y="3814028"/>
            <a:ext cx="105458" cy="3978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8C838D-0BC2-5912-F779-3B1566A3FDF8}"/>
              </a:ext>
            </a:extLst>
          </p:cNvPr>
          <p:cNvSpPr txBox="1"/>
          <p:nvPr/>
        </p:nvSpPr>
        <p:spPr>
          <a:xfrm>
            <a:off x="5993561" y="3478857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4611D1-7B2D-9756-054B-0952B8C0B1C2}"/>
              </a:ext>
            </a:extLst>
          </p:cNvPr>
          <p:cNvCxnSpPr>
            <a:cxnSpLocks/>
          </p:cNvCxnSpPr>
          <p:nvPr/>
        </p:nvCxnSpPr>
        <p:spPr>
          <a:xfrm flipV="1">
            <a:off x="6868726" y="3793444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297949-94D1-ACE0-C295-CB04F83E7C6E}"/>
              </a:ext>
            </a:extLst>
          </p:cNvPr>
          <p:cNvSpPr txBox="1"/>
          <p:nvPr/>
        </p:nvSpPr>
        <p:spPr>
          <a:xfrm>
            <a:off x="6843939" y="349633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2129-CD15-31F4-23A9-0EB882D2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are the drawbacks of primary-backup?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7DA24-74BC-5B1A-2E2B-49604C92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Performance issues</a:t>
            </a:r>
          </a:p>
          <a:p>
            <a:pPr lvl="1"/>
            <a:r>
              <a:rPr kumimoji="1" lang="en-US" altLang="zh-CN" dirty="0"/>
              <a:t>Fallback to the centralized KVS case for non-primary devices </a:t>
            </a:r>
          </a:p>
          <a:p>
            <a:pPr lvl="2"/>
            <a:r>
              <a:rPr kumimoji="1" lang="en-US" altLang="zh-CN" sz="1600" dirty="0"/>
              <a:t>E.g., Extra roundtrip, Primary becomes the bottleneck, etc. </a:t>
            </a:r>
          </a:p>
          <a:p>
            <a:r>
              <a:rPr kumimoji="1" lang="en-US" altLang="zh-CN" dirty="0"/>
              <a:t>Reliability issues</a:t>
            </a:r>
          </a:p>
          <a:p>
            <a:pPr lvl="1"/>
            <a:r>
              <a:rPr kumimoji="1" lang="en-US" altLang="zh-CN" dirty="0"/>
              <a:t>If primary crashes, others cannot work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3C5D1-EE08-B661-FC4F-E28959CA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FC099-307B-F25B-87B8-9C6C1C6E628B}"/>
              </a:ext>
            </a:extLst>
          </p:cNvPr>
          <p:cNvSpPr/>
          <p:nvPr/>
        </p:nvSpPr>
        <p:spPr>
          <a:xfrm>
            <a:off x="3419872" y="1921396"/>
            <a:ext cx="3024336" cy="324378"/>
          </a:xfrm>
          <a:prstGeom prst="rect">
            <a:avLst/>
          </a:prstGeom>
          <a:ln w="12700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3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ABB74-F8C8-90F4-87B7-F7F6522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Handling primary bottleneck: partitioning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2C8B5-A01F-029A-657F-D371BAEE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Different objects have different primaries 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B7691-9765-E443-D6A0-778CC7F8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007E293-4D15-EF57-326D-A45585096085}"/>
              </a:ext>
            </a:extLst>
          </p:cNvPr>
          <p:cNvCxnSpPr>
            <a:cxnSpLocks/>
          </p:cNvCxnSpPr>
          <p:nvPr/>
        </p:nvCxnSpPr>
        <p:spPr>
          <a:xfrm>
            <a:off x="2072410" y="3458349"/>
            <a:ext cx="6443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9583476-D98F-7652-DD4A-A14CF488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33" y="3152049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1FC89E5-62A0-3BB3-26E9-BD0C376D6125}"/>
              </a:ext>
            </a:extLst>
          </p:cNvPr>
          <p:cNvCxnSpPr>
            <a:cxnSpLocks/>
          </p:cNvCxnSpPr>
          <p:nvPr/>
        </p:nvCxnSpPr>
        <p:spPr>
          <a:xfrm>
            <a:off x="2072410" y="4342869"/>
            <a:ext cx="6443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AB69FBE-2AEF-658B-876A-3CF49C721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24" y="3865612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CBDC3F-BE40-7E74-D224-E7B6B133D757}"/>
              </a:ext>
            </a:extLst>
          </p:cNvPr>
          <p:cNvSpPr txBox="1"/>
          <p:nvPr/>
        </p:nvSpPr>
        <p:spPr>
          <a:xfrm>
            <a:off x="827583" y="395996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0" name="Can 37">
            <a:extLst>
              <a:ext uri="{FF2B5EF4-FFF2-40B4-BE49-F238E27FC236}">
                <a16:creationId xmlns:a16="http://schemas.microsoft.com/office/drawing/2014/main" id="{CD10F470-368A-190E-9796-28A3742FCD58}"/>
              </a:ext>
            </a:extLst>
          </p:cNvPr>
          <p:cNvSpPr/>
          <p:nvPr/>
        </p:nvSpPr>
        <p:spPr>
          <a:xfrm>
            <a:off x="1996397" y="323041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85B76489-C878-6A19-A360-322BCBCF5539}"/>
              </a:ext>
            </a:extLst>
          </p:cNvPr>
          <p:cNvSpPr/>
          <p:nvPr/>
        </p:nvSpPr>
        <p:spPr>
          <a:xfrm>
            <a:off x="1996397" y="4070072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280F2-19FF-5A82-BE7C-1BE88446B9A9}"/>
              </a:ext>
            </a:extLst>
          </p:cNvPr>
          <p:cNvSpPr txBox="1"/>
          <p:nvPr/>
        </p:nvSpPr>
        <p:spPr>
          <a:xfrm>
            <a:off x="830856" y="332466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079253-C146-9C3C-BCB1-3EDBF591AC58}"/>
              </a:ext>
            </a:extLst>
          </p:cNvPr>
          <p:cNvSpPr txBox="1"/>
          <p:nvPr/>
        </p:nvSpPr>
        <p:spPr>
          <a:xfrm>
            <a:off x="1414236" y="238608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x, y, z, …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0D8BEE-B723-B4E4-2311-3E2F5BCB5A68}"/>
              </a:ext>
            </a:extLst>
          </p:cNvPr>
          <p:cNvSpPr txBox="1"/>
          <p:nvPr/>
        </p:nvSpPr>
        <p:spPr>
          <a:xfrm>
            <a:off x="1431723" y="49357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x, y, z, …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CD2317-7B46-A462-7F3E-740181A0B44F}"/>
              </a:ext>
            </a:extLst>
          </p:cNvPr>
          <p:cNvSpPr/>
          <p:nvPr/>
        </p:nvSpPr>
        <p:spPr>
          <a:xfrm>
            <a:off x="1384524" y="2374673"/>
            <a:ext cx="1176547" cy="408156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4955AA-45D6-0B0E-87D8-A7B3FEDF7BB8}"/>
              </a:ext>
            </a:extLst>
          </p:cNvPr>
          <p:cNvSpPr/>
          <p:nvPr/>
        </p:nvSpPr>
        <p:spPr>
          <a:xfrm>
            <a:off x="1387925" y="4945732"/>
            <a:ext cx="1176547" cy="408156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CB8387-1E77-58F2-9B8F-4928CB16A089}"/>
              </a:ext>
            </a:extLst>
          </p:cNvPr>
          <p:cNvSpPr txBox="1"/>
          <p:nvPr/>
        </p:nvSpPr>
        <p:spPr>
          <a:xfrm>
            <a:off x="827583" y="183333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Objects stored in the KVS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FA16153-964A-69F6-E53F-5EB61930E44A}"/>
              </a:ext>
            </a:extLst>
          </p:cNvPr>
          <p:cNvCxnSpPr/>
          <p:nvPr/>
        </p:nvCxnSpPr>
        <p:spPr>
          <a:xfrm>
            <a:off x="1384524" y="2744005"/>
            <a:ext cx="635000" cy="58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FA2C30E-C7FB-A7F4-FE04-11A818351AB9}"/>
              </a:ext>
            </a:extLst>
          </p:cNvPr>
          <p:cNvCxnSpPr>
            <a:cxnSpLocks/>
          </p:cNvCxnSpPr>
          <p:nvPr/>
        </p:nvCxnSpPr>
        <p:spPr>
          <a:xfrm flipH="1">
            <a:off x="2410035" y="2803686"/>
            <a:ext cx="162426" cy="473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61B4F41-9C8A-80F4-338D-BC804962404D}"/>
              </a:ext>
            </a:extLst>
          </p:cNvPr>
          <p:cNvCxnSpPr>
            <a:cxnSpLocks/>
          </p:cNvCxnSpPr>
          <p:nvPr/>
        </p:nvCxnSpPr>
        <p:spPr>
          <a:xfrm flipH="1">
            <a:off x="1387925" y="4483543"/>
            <a:ext cx="684485" cy="452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526DD85-E81A-80FE-6E00-D62F964439AF}"/>
              </a:ext>
            </a:extLst>
          </p:cNvPr>
          <p:cNvCxnSpPr>
            <a:cxnSpLocks/>
          </p:cNvCxnSpPr>
          <p:nvPr/>
        </p:nvCxnSpPr>
        <p:spPr>
          <a:xfrm>
            <a:off x="2410035" y="4412855"/>
            <a:ext cx="144825" cy="528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C998DD9-51FA-C597-F83E-06332DD37B39}"/>
              </a:ext>
            </a:extLst>
          </p:cNvPr>
          <p:cNvSpPr/>
          <p:nvPr/>
        </p:nvSpPr>
        <p:spPr>
          <a:xfrm>
            <a:off x="1403648" y="2420963"/>
            <a:ext cx="1081684" cy="302185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CA6F86-9833-ACDE-6F36-EBA102FB843F}"/>
              </a:ext>
            </a:extLst>
          </p:cNvPr>
          <p:cNvSpPr txBox="1"/>
          <p:nvPr/>
        </p:nvSpPr>
        <p:spPr>
          <a:xfrm>
            <a:off x="263054" y="2354103"/>
            <a:ext cx="99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E5EDA36-3CEF-D6D8-EE0C-9BF1E8771E7F}"/>
              </a:ext>
            </a:extLst>
          </p:cNvPr>
          <p:cNvCxnSpPr>
            <a:cxnSpLocks/>
          </p:cNvCxnSpPr>
          <p:nvPr/>
        </p:nvCxnSpPr>
        <p:spPr>
          <a:xfrm flipV="1">
            <a:off x="2610320" y="3481372"/>
            <a:ext cx="300400" cy="8428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8C2F8F0-4790-D648-BF45-8276D30773B0}"/>
              </a:ext>
            </a:extLst>
          </p:cNvPr>
          <p:cNvCxnSpPr>
            <a:cxnSpLocks/>
          </p:cNvCxnSpPr>
          <p:nvPr/>
        </p:nvCxnSpPr>
        <p:spPr>
          <a:xfrm>
            <a:off x="2747660" y="3034336"/>
            <a:ext cx="163060" cy="4122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2219709-BA14-3C37-D5CC-8021E3A8C26F}"/>
              </a:ext>
            </a:extLst>
          </p:cNvPr>
          <p:cNvSpPr txBox="1"/>
          <p:nvPr/>
        </p:nvSpPr>
        <p:spPr>
          <a:xfrm>
            <a:off x="2747660" y="3639024"/>
            <a:ext cx="212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All read/write requests go to P0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37F9D6-3962-E37C-6C57-B8249533F99E}"/>
              </a:ext>
            </a:extLst>
          </p:cNvPr>
          <p:cNvSpPr/>
          <p:nvPr/>
        </p:nvSpPr>
        <p:spPr>
          <a:xfrm>
            <a:off x="4869839" y="3015126"/>
            <a:ext cx="424570" cy="1930606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Can 37">
            <a:extLst>
              <a:ext uri="{FF2B5EF4-FFF2-40B4-BE49-F238E27FC236}">
                <a16:creationId xmlns:a16="http://schemas.microsoft.com/office/drawing/2014/main" id="{39F441DF-3E66-7503-71BA-ABF5E0205646}"/>
              </a:ext>
            </a:extLst>
          </p:cNvPr>
          <p:cNvSpPr/>
          <p:nvPr/>
        </p:nvSpPr>
        <p:spPr>
          <a:xfrm>
            <a:off x="5218200" y="323041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Can 37">
            <a:extLst>
              <a:ext uri="{FF2B5EF4-FFF2-40B4-BE49-F238E27FC236}">
                <a16:creationId xmlns:a16="http://schemas.microsoft.com/office/drawing/2014/main" id="{CFF9CBA2-4491-59C4-428C-87CCE5751EC3}"/>
              </a:ext>
            </a:extLst>
          </p:cNvPr>
          <p:cNvSpPr/>
          <p:nvPr/>
        </p:nvSpPr>
        <p:spPr>
          <a:xfrm>
            <a:off x="5218200" y="4070072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47FE12-9BDB-92FE-959B-BE4E3EB33EC9}"/>
              </a:ext>
            </a:extLst>
          </p:cNvPr>
          <p:cNvSpPr txBox="1"/>
          <p:nvPr/>
        </p:nvSpPr>
        <p:spPr>
          <a:xfrm>
            <a:off x="4653526" y="2374673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x, y, z, …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C0633D-82D6-9FFA-9B8E-BA70A7987F25}"/>
              </a:ext>
            </a:extLst>
          </p:cNvPr>
          <p:cNvSpPr txBox="1"/>
          <p:nvPr/>
        </p:nvSpPr>
        <p:spPr>
          <a:xfrm>
            <a:off x="4653526" y="49357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x, y, z, …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04A42F5-9528-4F15-0B4A-5F51FF2B9902}"/>
              </a:ext>
            </a:extLst>
          </p:cNvPr>
          <p:cNvSpPr/>
          <p:nvPr/>
        </p:nvSpPr>
        <p:spPr>
          <a:xfrm>
            <a:off x="4606327" y="2374673"/>
            <a:ext cx="1176547" cy="408156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CC1488B-AE0F-7F4E-E1FC-F63F909C8F87}"/>
              </a:ext>
            </a:extLst>
          </p:cNvPr>
          <p:cNvSpPr/>
          <p:nvPr/>
        </p:nvSpPr>
        <p:spPr>
          <a:xfrm>
            <a:off x="4609728" y="4945732"/>
            <a:ext cx="1176547" cy="408156"/>
          </a:xfrm>
          <a:prstGeom prst="rect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83BD6DD-DEA9-773C-D5C4-70182F2AF2A6}"/>
              </a:ext>
            </a:extLst>
          </p:cNvPr>
          <p:cNvCxnSpPr/>
          <p:nvPr/>
        </p:nvCxnSpPr>
        <p:spPr>
          <a:xfrm>
            <a:off x="4606327" y="2744005"/>
            <a:ext cx="635000" cy="58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D534C3D-C155-A192-037D-133B89225751}"/>
              </a:ext>
            </a:extLst>
          </p:cNvPr>
          <p:cNvCxnSpPr>
            <a:cxnSpLocks/>
          </p:cNvCxnSpPr>
          <p:nvPr/>
        </p:nvCxnSpPr>
        <p:spPr>
          <a:xfrm flipH="1">
            <a:off x="5631838" y="2803686"/>
            <a:ext cx="162426" cy="473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36CEC77-2B45-F709-195E-532920ECD7FA}"/>
              </a:ext>
            </a:extLst>
          </p:cNvPr>
          <p:cNvCxnSpPr>
            <a:cxnSpLocks/>
          </p:cNvCxnSpPr>
          <p:nvPr/>
        </p:nvCxnSpPr>
        <p:spPr>
          <a:xfrm flipH="1">
            <a:off x="4609728" y="4483543"/>
            <a:ext cx="684485" cy="452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1E3ECFB-55F2-4B3A-1C4C-35598028E858}"/>
              </a:ext>
            </a:extLst>
          </p:cNvPr>
          <p:cNvCxnSpPr>
            <a:cxnSpLocks/>
          </p:cNvCxnSpPr>
          <p:nvPr/>
        </p:nvCxnSpPr>
        <p:spPr>
          <a:xfrm>
            <a:off x="5631838" y="4412855"/>
            <a:ext cx="144825" cy="528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0CD3790-269F-0B3C-77FB-3D1D178D6704}"/>
              </a:ext>
            </a:extLst>
          </p:cNvPr>
          <p:cNvSpPr/>
          <p:nvPr/>
        </p:nvSpPr>
        <p:spPr>
          <a:xfrm>
            <a:off x="4693245" y="2437962"/>
            <a:ext cx="235907" cy="302185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2FA6E2F-60E0-99E5-210A-CA56D5C6E750}"/>
              </a:ext>
            </a:extLst>
          </p:cNvPr>
          <p:cNvSpPr/>
          <p:nvPr/>
        </p:nvSpPr>
        <p:spPr>
          <a:xfrm>
            <a:off x="4944165" y="4998717"/>
            <a:ext cx="235907" cy="302185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C3BDA0F-2B1F-1384-4222-EE6D48B34DF4}"/>
              </a:ext>
            </a:extLst>
          </p:cNvPr>
          <p:cNvCxnSpPr>
            <a:cxnSpLocks/>
          </p:cNvCxnSpPr>
          <p:nvPr/>
        </p:nvCxnSpPr>
        <p:spPr>
          <a:xfrm>
            <a:off x="6133960" y="3024275"/>
            <a:ext cx="163060" cy="4122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E7C427F-FA9C-29C4-1E28-7B3CB559B8F3}"/>
              </a:ext>
            </a:extLst>
          </p:cNvPr>
          <p:cNvCxnSpPr>
            <a:cxnSpLocks/>
          </p:cNvCxnSpPr>
          <p:nvPr/>
        </p:nvCxnSpPr>
        <p:spPr>
          <a:xfrm>
            <a:off x="6216497" y="3959963"/>
            <a:ext cx="163060" cy="4122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3C248BD-686E-70BD-715C-6103181EBEA5}"/>
              </a:ext>
            </a:extLst>
          </p:cNvPr>
          <p:cNvSpPr txBox="1"/>
          <p:nvPr/>
        </p:nvSpPr>
        <p:spPr>
          <a:xfrm>
            <a:off x="5875844" y="2739526"/>
            <a:ext cx="21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 X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20597B1-EE60-D375-EDA0-AAE9E9785F07}"/>
              </a:ext>
            </a:extLst>
          </p:cNvPr>
          <p:cNvSpPr txBox="1"/>
          <p:nvPr/>
        </p:nvSpPr>
        <p:spPr>
          <a:xfrm>
            <a:off x="5883137" y="3680946"/>
            <a:ext cx="21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 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10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51" grpId="0" animBg="1"/>
      <p:bldP spid="52" grpId="0" animBg="1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447ED-745C-9938-CE99-3BF17BA4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linearizability in our motivation example?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6DEAF-1126-9175-9CE9-A484E8E6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099550-A45A-55A6-A9A3-1E67CCD3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541795" cy="3771636"/>
          </a:xfrm>
        </p:spPr>
        <p:txBody>
          <a:bodyPr/>
          <a:lstStyle/>
          <a:p>
            <a:r>
              <a:rPr lang="en-US" altLang="zh-CN" dirty="0" err="1"/>
              <a:t>Impl</a:t>
            </a:r>
            <a:r>
              <a:rPr lang="en-US" altLang="zh-CN" dirty="0"/>
              <a:t>. Primary-backup model </a:t>
            </a:r>
          </a:p>
          <a:p>
            <a:pPr lvl="1"/>
            <a:r>
              <a:rPr lang="en-US" altLang="zh-CN" dirty="0"/>
              <a:t>Each read and write must be handled by a designated device </a:t>
            </a:r>
          </a:p>
          <a:p>
            <a:pPr lvl="1"/>
            <a:r>
              <a:rPr lang="en-US" altLang="zh-CN" dirty="0"/>
              <a:t>Write must wait for all the replicas to acknowledge </a:t>
            </a:r>
          </a:p>
          <a:p>
            <a:r>
              <a:rPr kumimoji="1" lang="en-US" altLang="zh-CN" dirty="0"/>
              <a:t>Not practical for our chat applications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Performance issue: adding a sentence requires syncing all my devices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Availability issue: what if some device (e.g., iPad) is offline? </a:t>
            </a: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F57DE4-A57B-D261-D994-946DB382F6F5}"/>
              </a:ext>
            </a:extLst>
          </p:cNvPr>
          <p:cNvGrpSpPr/>
          <p:nvPr/>
        </p:nvGrpSpPr>
        <p:grpSpPr>
          <a:xfrm>
            <a:off x="5956467" y="995817"/>
            <a:ext cx="1693310" cy="1270000"/>
            <a:chOff x="294889" y="4457986"/>
            <a:chExt cx="1693310" cy="127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13DD85-4395-74C8-C26D-716C1587C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89" y="4457986"/>
              <a:ext cx="1270000" cy="1270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470FD8D-B612-C43E-ADF7-453E435364C1}"/>
                </a:ext>
              </a:extLst>
            </p:cNvPr>
            <p:cNvSpPr/>
            <p:nvPr/>
          </p:nvSpPr>
          <p:spPr>
            <a:xfrm>
              <a:off x="929889" y="4858356"/>
              <a:ext cx="159980" cy="12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60CCE2F-6A80-EABF-BB28-16757720198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009879" y="4621003"/>
              <a:ext cx="905088" cy="23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CC5FE47-8B8C-CC33-5483-BB780A8DD54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009879" y="4985356"/>
              <a:ext cx="978320" cy="452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3F5599A-DBAB-A607-FCD1-F730B5C11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554" y="1104418"/>
            <a:ext cx="1135823" cy="976808"/>
          </a:xfrm>
          <a:prstGeom prst="rect">
            <a:avLst/>
          </a:prstGeom>
        </p:spPr>
      </p:pic>
      <p:grpSp>
        <p:nvGrpSpPr>
          <p:cNvPr id="13" name="Group 84">
            <a:extLst>
              <a:ext uri="{FF2B5EF4-FFF2-40B4-BE49-F238E27FC236}">
                <a16:creationId xmlns:a16="http://schemas.microsoft.com/office/drawing/2014/main" id="{2D6E96A1-BC85-59B8-FF48-D178B215D559}"/>
              </a:ext>
            </a:extLst>
          </p:cNvPr>
          <p:cNvGrpSpPr/>
          <p:nvPr/>
        </p:nvGrpSpPr>
        <p:grpSpPr>
          <a:xfrm>
            <a:off x="6028825" y="2450720"/>
            <a:ext cx="2737142" cy="2450224"/>
            <a:chOff x="5326029" y="3460531"/>
            <a:chExt cx="3284571" cy="2940269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0E05AAFA-AC71-E2B4-8D63-8421AD05E4E3}"/>
                </a:ext>
              </a:extLst>
            </p:cNvPr>
            <p:cNvSpPr/>
            <p:nvPr/>
          </p:nvSpPr>
          <p:spPr>
            <a:xfrm>
              <a:off x="5486400" y="3460531"/>
              <a:ext cx="3124200" cy="1245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 APP</a:t>
              </a:r>
              <a:endParaRPr lang="zh-CN" altLang="en-US" sz="1500" b="1" u="sng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B1EB665-DF6D-4CB1-0838-7FFAE8C0E47C}"/>
                </a:ext>
              </a:extLst>
            </p:cNvPr>
            <p:cNvSpPr/>
            <p:nvPr/>
          </p:nvSpPr>
          <p:spPr>
            <a:xfrm>
              <a:off x="5638799" y="3947457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AD0411C2-05C6-41DA-B81E-A743BEBC350C}"/>
                </a:ext>
              </a:extLst>
            </p:cNvPr>
            <p:cNvSpPr/>
            <p:nvPr/>
          </p:nvSpPr>
          <p:spPr>
            <a:xfrm>
              <a:off x="6936689" y="3934281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6E429FDF-ACA0-3DA6-FE50-0145AE52E8E7}"/>
                </a:ext>
              </a:extLst>
            </p:cNvPr>
            <p:cNvSpPr/>
            <p:nvPr/>
          </p:nvSpPr>
          <p:spPr>
            <a:xfrm>
              <a:off x="7966502" y="4091942"/>
              <a:ext cx="394723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Candara" pitchFamily="34" charset="0"/>
                </a:rPr>
                <a:t>...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6234875D-ABA9-5E60-FB25-2FC048858D12}"/>
                </a:ext>
              </a:extLst>
            </p:cNvPr>
            <p:cNvSpPr/>
            <p:nvPr/>
          </p:nvSpPr>
          <p:spPr>
            <a:xfrm>
              <a:off x="5326029" y="5273008"/>
              <a:ext cx="1316985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=2)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534371CA-A2AD-F987-21C9-368251F6DF8E}"/>
                </a:ext>
              </a:extLst>
            </p:cNvPr>
            <p:cNvSpPr/>
            <p:nvPr/>
          </p:nvSpPr>
          <p:spPr>
            <a:xfrm>
              <a:off x="5586882" y="5425408"/>
              <a:ext cx="1208530" cy="576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Photo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48FBFF93-A13E-B1AC-05D1-E1BC64638FDC}"/>
                </a:ext>
              </a:extLst>
            </p:cNvPr>
            <p:cNvSpPr/>
            <p:nvPr/>
          </p:nvSpPr>
          <p:spPr>
            <a:xfrm>
              <a:off x="5790056" y="5577808"/>
              <a:ext cx="1157758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(Sid=0)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02C10CF-B6AC-4E43-2E50-B9516975FFB0}"/>
                </a:ext>
              </a:extLst>
            </p:cNvPr>
            <p:cNvSpPr/>
            <p:nvPr/>
          </p:nvSpPr>
          <p:spPr>
            <a:xfrm>
              <a:off x="7118772" y="5672400"/>
              <a:ext cx="972000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2" name="Straight Connector 6">
              <a:extLst>
                <a:ext uri="{FF2B5EF4-FFF2-40B4-BE49-F238E27FC236}">
                  <a16:creationId xmlns:a16="http://schemas.microsoft.com/office/drawing/2014/main" id="{2E874F2B-D1C1-FAEE-828F-D0AA682CDB37}"/>
                </a:ext>
              </a:extLst>
            </p:cNvPr>
            <p:cNvCxnSpPr/>
            <p:nvPr/>
          </p:nvCxnSpPr>
          <p:spPr>
            <a:xfrm flipH="1">
              <a:off x="5334000" y="4553607"/>
              <a:ext cx="304800" cy="719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5">
              <a:extLst>
                <a:ext uri="{FF2B5EF4-FFF2-40B4-BE49-F238E27FC236}">
                  <a16:creationId xmlns:a16="http://schemas.microsoft.com/office/drawing/2014/main" id="{FA5EC099-F840-132B-C87D-023D0A83C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800" y="4553607"/>
              <a:ext cx="203172" cy="11019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2">
              <a:extLst>
                <a:ext uri="{FF2B5EF4-FFF2-40B4-BE49-F238E27FC236}">
                  <a16:creationId xmlns:a16="http://schemas.microsoft.com/office/drawing/2014/main" id="{ABB076B2-C031-A5A5-2F56-ECC0920BFA11}"/>
                </a:ext>
              </a:extLst>
            </p:cNvPr>
            <p:cNvCxnSpPr/>
            <p:nvPr/>
          </p:nvCxnSpPr>
          <p:spPr>
            <a:xfrm>
              <a:off x="7785972" y="4553607"/>
              <a:ext cx="457200" cy="1295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5">
              <a:extLst>
                <a:ext uri="{FF2B5EF4-FFF2-40B4-BE49-F238E27FC236}">
                  <a16:creationId xmlns:a16="http://schemas.microsoft.com/office/drawing/2014/main" id="{C6C14012-C9B5-6C3A-AABC-B140797D4A04}"/>
                </a:ext>
              </a:extLst>
            </p:cNvPr>
            <p:cNvCxnSpPr>
              <a:cxnSpLocks/>
            </p:cNvCxnSpPr>
            <p:nvPr/>
          </p:nvCxnSpPr>
          <p:spPr>
            <a:xfrm>
              <a:off x="6936689" y="4553607"/>
              <a:ext cx="98960" cy="11187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53">
              <a:extLst>
                <a:ext uri="{FF2B5EF4-FFF2-40B4-BE49-F238E27FC236}">
                  <a16:creationId xmlns:a16="http://schemas.microsoft.com/office/drawing/2014/main" id="{05AA89F7-A32C-A32B-D1E1-313AC623C0F9}"/>
                </a:ext>
              </a:extLst>
            </p:cNvPr>
            <p:cNvSpPr/>
            <p:nvPr/>
          </p:nvSpPr>
          <p:spPr>
            <a:xfrm>
              <a:off x="7271172" y="5824800"/>
              <a:ext cx="1175172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52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239F-5CDE-8446-9F8B-500BA0D4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2574F-73F5-7E4A-83C8-499E12F9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112480" cy="3771636"/>
          </a:xfrm>
        </p:spPr>
        <p:txBody>
          <a:bodyPr/>
          <a:lstStyle/>
          <a:p>
            <a:r>
              <a:rPr kumimoji="1" lang="en-US" altLang="zh-CN" dirty="0"/>
              <a:t>Very slow </a:t>
            </a:r>
          </a:p>
          <a:p>
            <a:pPr lvl="1"/>
            <a:r>
              <a:rPr kumimoji="1" lang="en" altLang="zh-CN" dirty="0"/>
              <a:t>Must ask before each operation</a:t>
            </a:r>
          </a:p>
          <a:p>
            <a:pPr lvl="1"/>
            <a:r>
              <a:rPr kumimoji="1" lang="en" altLang="zh-CN" dirty="0"/>
              <a:t>Single primary may become the performance bottleneck</a:t>
            </a:r>
          </a:p>
          <a:p>
            <a:r>
              <a:rPr kumimoji="1" lang="en" altLang="zh-CN" dirty="0"/>
              <a:t>Hard to provide fault tolerance </a:t>
            </a:r>
          </a:p>
          <a:p>
            <a:pPr lvl="1"/>
            <a:r>
              <a:rPr kumimoji="1" lang="en" altLang="zh-CN" dirty="0"/>
              <a:t>Actually, not so hard, at the cost of performance. We will see solutions in later lectures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7E244-1FDD-4F46-B3C9-DA337607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3B220A-F941-FF4B-B401-F3FB23CBA7CA}"/>
              </a:ext>
            </a:extLst>
          </p:cNvPr>
          <p:cNvGrpSpPr/>
          <p:nvPr/>
        </p:nvGrpSpPr>
        <p:grpSpPr>
          <a:xfrm>
            <a:off x="4355976" y="1764424"/>
            <a:ext cx="4759877" cy="3471841"/>
            <a:chOff x="3938787" y="1490302"/>
            <a:chExt cx="5053914" cy="36332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6ACA6A-280B-DD4C-9187-B4A843046CA0}"/>
                </a:ext>
              </a:extLst>
            </p:cNvPr>
            <p:cNvSpPr/>
            <p:nvPr/>
          </p:nvSpPr>
          <p:spPr>
            <a:xfrm>
              <a:off x="5962809" y="1490302"/>
              <a:ext cx="140791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Scalability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387AF3-0B79-2747-BF5D-A19CE9680AC0}"/>
                </a:ext>
              </a:extLst>
            </p:cNvPr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Consistency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ED893F-CB02-A34D-845D-E97B14CF9901}"/>
                </a:ext>
              </a:extLst>
            </p:cNvPr>
            <p:cNvSpPr/>
            <p:nvPr/>
          </p:nvSpPr>
          <p:spPr>
            <a:xfrm>
              <a:off x="6950899" y="4737080"/>
              <a:ext cx="2007030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Fault tolerance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87A78E-807F-B241-B42C-19FF55DF819F}"/>
                </a:ext>
              </a:extLst>
            </p:cNvPr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Ease of 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</a:rPr>
                <a:t>programming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28A92B-346C-5A44-A7DB-3651CC480C3A}"/>
                </a:ext>
              </a:extLst>
            </p:cNvPr>
            <p:cNvSpPr/>
            <p:nvPr/>
          </p:nvSpPr>
          <p:spPr>
            <a:xfrm>
              <a:off x="7298843" y="2193876"/>
              <a:ext cx="1693858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Performance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多边形">
              <a:extLst>
                <a:ext uri="{FF2B5EF4-FFF2-40B4-BE49-F238E27FC236}">
                  <a16:creationId xmlns:a16="http://schemas.microsoft.com/office/drawing/2014/main" id="{DE96710A-88DC-9142-A243-ACB2E34D6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" name="多边形">
              <a:extLst>
                <a:ext uri="{FF2B5EF4-FFF2-40B4-BE49-F238E27FC236}">
                  <a16:creationId xmlns:a16="http://schemas.microsoft.com/office/drawing/2014/main" id="{760239D4-5124-9642-9583-1AECA9CB0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" fmla="*/ 0 w 300020"/>
                <a:gd name="connsiteY0" fmla="*/ 285418 h 456612"/>
                <a:gd name="connsiteX1" fmla="*/ 133681 w 300020"/>
                <a:gd name="connsiteY1" fmla="*/ 0 h 456612"/>
                <a:gd name="connsiteX2" fmla="*/ 300020 w 300020"/>
                <a:gd name="connsiteY2" fmla="*/ 285418 h 456612"/>
                <a:gd name="connsiteX3" fmla="*/ 242721 w 300020"/>
                <a:gd name="connsiteY3" fmla="*/ 456612 h 456612"/>
                <a:gd name="connsiteX4" fmla="*/ 57299 w 300020"/>
                <a:gd name="connsiteY4" fmla="*/ 456612 h 456612"/>
                <a:gd name="connsiteX5" fmla="*/ 0 w 300020"/>
                <a:gd name="connsiteY5" fmla="*/ 285418 h 456612"/>
                <a:gd name="connsiteX0" fmla="*/ 0 w 300020"/>
                <a:gd name="connsiteY0" fmla="*/ 269090 h 440284"/>
                <a:gd name="connsiteX1" fmla="*/ 133681 w 300020"/>
                <a:gd name="connsiteY1" fmla="*/ 0 h 440284"/>
                <a:gd name="connsiteX2" fmla="*/ 300020 w 300020"/>
                <a:gd name="connsiteY2" fmla="*/ 269090 h 440284"/>
                <a:gd name="connsiteX3" fmla="*/ 242721 w 300020"/>
                <a:gd name="connsiteY3" fmla="*/ 440284 h 440284"/>
                <a:gd name="connsiteX4" fmla="*/ 57299 w 300020"/>
                <a:gd name="connsiteY4" fmla="*/ 440284 h 440284"/>
                <a:gd name="connsiteX5" fmla="*/ 0 w 300020"/>
                <a:gd name="connsiteY5" fmla="*/ 269090 h 440284"/>
                <a:gd name="connsiteX0" fmla="*/ 0 w 471470"/>
                <a:gd name="connsiteY0" fmla="*/ 269090 h 440284"/>
                <a:gd name="connsiteX1" fmla="*/ 133681 w 471470"/>
                <a:gd name="connsiteY1" fmla="*/ 0 h 440284"/>
                <a:gd name="connsiteX2" fmla="*/ 471470 w 471470"/>
                <a:gd name="connsiteY2" fmla="*/ 228268 h 440284"/>
                <a:gd name="connsiteX3" fmla="*/ 242721 w 471470"/>
                <a:gd name="connsiteY3" fmla="*/ 440284 h 440284"/>
                <a:gd name="connsiteX4" fmla="*/ 57299 w 471470"/>
                <a:gd name="connsiteY4" fmla="*/ 440284 h 440284"/>
                <a:gd name="connsiteX5" fmla="*/ 0 w 471470"/>
                <a:gd name="connsiteY5" fmla="*/ 269090 h 440284"/>
                <a:gd name="connsiteX0" fmla="*/ 0 w 471470"/>
                <a:gd name="connsiteY0" fmla="*/ 269090 h 570912"/>
                <a:gd name="connsiteX1" fmla="*/ 133681 w 471470"/>
                <a:gd name="connsiteY1" fmla="*/ 0 h 570912"/>
                <a:gd name="connsiteX2" fmla="*/ 471470 w 471470"/>
                <a:gd name="connsiteY2" fmla="*/ 228268 h 570912"/>
                <a:gd name="connsiteX3" fmla="*/ 332528 w 471470"/>
                <a:gd name="connsiteY3" fmla="*/ 570912 h 570912"/>
                <a:gd name="connsiteX4" fmla="*/ 57299 w 471470"/>
                <a:gd name="connsiteY4" fmla="*/ 440284 h 570912"/>
                <a:gd name="connsiteX5" fmla="*/ 0 w 471470"/>
                <a:gd name="connsiteY5" fmla="*/ 269090 h 570912"/>
                <a:gd name="connsiteX0" fmla="*/ 0 w 471470"/>
                <a:gd name="connsiteY0" fmla="*/ 269090 h 562748"/>
                <a:gd name="connsiteX1" fmla="*/ 133681 w 471470"/>
                <a:gd name="connsiteY1" fmla="*/ 0 h 562748"/>
                <a:gd name="connsiteX2" fmla="*/ 471470 w 471470"/>
                <a:gd name="connsiteY2" fmla="*/ 228268 h 562748"/>
                <a:gd name="connsiteX3" fmla="*/ 308035 w 471470"/>
                <a:gd name="connsiteY3" fmla="*/ 562748 h 562748"/>
                <a:gd name="connsiteX4" fmla="*/ 57299 w 471470"/>
                <a:gd name="connsiteY4" fmla="*/ 440284 h 562748"/>
                <a:gd name="connsiteX5" fmla="*/ 0 w 471470"/>
                <a:gd name="connsiteY5" fmla="*/ 269090 h 562748"/>
                <a:gd name="connsiteX0" fmla="*/ 8016 w 479486"/>
                <a:gd name="connsiteY0" fmla="*/ 269090 h 562748"/>
                <a:gd name="connsiteX1" fmla="*/ 141697 w 479486"/>
                <a:gd name="connsiteY1" fmla="*/ 0 h 562748"/>
                <a:gd name="connsiteX2" fmla="*/ 479486 w 479486"/>
                <a:gd name="connsiteY2" fmla="*/ 228268 h 562748"/>
                <a:gd name="connsiteX3" fmla="*/ 316051 w 479486"/>
                <a:gd name="connsiteY3" fmla="*/ 562748 h 562748"/>
                <a:gd name="connsiteX4" fmla="*/ 0 w 479486"/>
                <a:gd name="connsiteY4" fmla="*/ 472942 h 562748"/>
                <a:gd name="connsiteX5" fmla="*/ 8016 w 479486"/>
                <a:gd name="connsiteY5" fmla="*/ 269090 h 562748"/>
                <a:gd name="connsiteX0" fmla="*/ 8016 w 479486"/>
                <a:gd name="connsiteY0" fmla="*/ 260926 h 554584"/>
                <a:gd name="connsiteX1" fmla="*/ 158026 w 479486"/>
                <a:gd name="connsiteY1" fmla="*/ 0 h 554584"/>
                <a:gd name="connsiteX2" fmla="*/ 479486 w 479486"/>
                <a:gd name="connsiteY2" fmla="*/ 220104 h 554584"/>
                <a:gd name="connsiteX3" fmla="*/ 316051 w 479486"/>
                <a:gd name="connsiteY3" fmla="*/ 554584 h 554584"/>
                <a:gd name="connsiteX4" fmla="*/ 0 w 479486"/>
                <a:gd name="connsiteY4" fmla="*/ 464778 h 554584"/>
                <a:gd name="connsiteX5" fmla="*/ 8016 w 479486"/>
                <a:gd name="connsiteY5" fmla="*/ 260926 h 554584"/>
                <a:gd name="connsiteX0" fmla="*/ 0 w 471470"/>
                <a:gd name="connsiteY0" fmla="*/ 260926 h 554584"/>
                <a:gd name="connsiteX1" fmla="*/ 150010 w 471470"/>
                <a:gd name="connsiteY1" fmla="*/ 0 h 554584"/>
                <a:gd name="connsiteX2" fmla="*/ 471470 w 471470"/>
                <a:gd name="connsiteY2" fmla="*/ 220104 h 554584"/>
                <a:gd name="connsiteX3" fmla="*/ 308035 w 471470"/>
                <a:gd name="connsiteY3" fmla="*/ 554584 h 554584"/>
                <a:gd name="connsiteX4" fmla="*/ 49134 w 471470"/>
                <a:gd name="connsiteY4" fmla="*/ 440285 h 554584"/>
                <a:gd name="connsiteX5" fmla="*/ 0 w 471470"/>
                <a:gd name="connsiteY5" fmla="*/ 260926 h 554584"/>
                <a:gd name="connsiteX0" fmla="*/ 0 w 471470"/>
                <a:gd name="connsiteY0" fmla="*/ 260926 h 570912"/>
                <a:gd name="connsiteX1" fmla="*/ 150010 w 471470"/>
                <a:gd name="connsiteY1" fmla="*/ 0 h 570912"/>
                <a:gd name="connsiteX2" fmla="*/ 471470 w 471470"/>
                <a:gd name="connsiteY2" fmla="*/ 220104 h 570912"/>
                <a:gd name="connsiteX3" fmla="*/ 348856 w 471470"/>
                <a:gd name="connsiteY3" fmla="*/ 570912 h 570912"/>
                <a:gd name="connsiteX4" fmla="*/ 49134 w 471470"/>
                <a:gd name="connsiteY4" fmla="*/ 440285 h 570912"/>
                <a:gd name="connsiteX5" fmla="*/ 0 w 471470"/>
                <a:gd name="connsiteY5" fmla="*/ 260926 h 570912"/>
                <a:gd name="connsiteX0" fmla="*/ 0 w 471470"/>
                <a:gd name="connsiteY0" fmla="*/ 270070 h 580056"/>
                <a:gd name="connsiteX1" fmla="*/ 140866 w 471470"/>
                <a:gd name="connsiteY1" fmla="*/ 0 h 580056"/>
                <a:gd name="connsiteX2" fmla="*/ 471470 w 471470"/>
                <a:gd name="connsiteY2" fmla="*/ 229248 h 580056"/>
                <a:gd name="connsiteX3" fmla="*/ 348856 w 471470"/>
                <a:gd name="connsiteY3" fmla="*/ 580056 h 580056"/>
                <a:gd name="connsiteX4" fmla="*/ 49134 w 471470"/>
                <a:gd name="connsiteY4" fmla="*/ 449429 h 580056"/>
                <a:gd name="connsiteX5" fmla="*/ 0 w 471470"/>
                <a:gd name="connsiteY5" fmla="*/ 270070 h 580056"/>
                <a:gd name="connsiteX0" fmla="*/ 0 w 471470"/>
                <a:gd name="connsiteY0" fmla="*/ 251782 h 561768"/>
                <a:gd name="connsiteX1" fmla="*/ 131722 w 471470"/>
                <a:gd name="connsiteY1" fmla="*/ 0 h 561768"/>
                <a:gd name="connsiteX2" fmla="*/ 471470 w 471470"/>
                <a:gd name="connsiteY2" fmla="*/ 210960 h 561768"/>
                <a:gd name="connsiteX3" fmla="*/ 348856 w 471470"/>
                <a:gd name="connsiteY3" fmla="*/ 561768 h 561768"/>
                <a:gd name="connsiteX4" fmla="*/ 49134 w 471470"/>
                <a:gd name="connsiteY4" fmla="*/ 431141 h 561768"/>
                <a:gd name="connsiteX5" fmla="*/ 0 w 471470"/>
                <a:gd name="connsiteY5" fmla="*/ 251782 h 561768"/>
                <a:gd name="connsiteX0" fmla="*/ 0 w 471470"/>
                <a:gd name="connsiteY0" fmla="*/ 260926 h 570912"/>
                <a:gd name="connsiteX1" fmla="*/ 168298 w 471470"/>
                <a:gd name="connsiteY1" fmla="*/ 0 h 570912"/>
                <a:gd name="connsiteX2" fmla="*/ 471470 w 471470"/>
                <a:gd name="connsiteY2" fmla="*/ 220104 h 570912"/>
                <a:gd name="connsiteX3" fmla="*/ 348856 w 471470"/>
                <a:gd name="connsiteY3" fmla="*/ 570912 h 570912"/>
                <a:gd name="connsiteX4" fmla="*/ 49134 w 471470"/>
                <a:gd name="connsiteY4" fmla="*/ 440285 h 570912"/>
                <a:gd name="connsiteX5" fmla="*/ 0 w 471470"/>
                <a:gd name="connsiteY5" fmla="*/ 260926 h 570912"/>
                <a:gd name="connsiteX0" fmla="*/ 0 w 706873"/>
                <a:gd name="connsiteY0" fmla="*/ 284176 h 570912"/>
                <a:gd name="connsiteX1" fmla="*/ 403701 w 706873"/>
                <a:gd name="connsiteY1" fmla="*/ 0 h 570912"/>
                <a:gd name="connsiteX2" fmla="*/ 706873 w 706873"/>
                <a:gd name="connsiteY2" fmla="*/ 220104 h 570912"/>
                <a:gd name="connsiteX3" fmla="*/ 584259 w 706873"/>
                <a:gd name="connsiteY3" fmla="*/ 570912 h 570912"/>
                <a:gd name="connsiteX4" fmla="*/ 284537 w 706873"/>
                <a:gd name="connsiteY4" fmla="*/ 440285 h 570912"/>
                <a:gd name="connsiteX5" fmla="*/ 0 w 706873"/>
                <a:gd name="connsiteY5" fmla="*/ 284176 h 570912"/>
                <a:gd name="connsiteX0" fmla="*/ 0 w 706873"/>
                <a:gd name="connsiteY0" fmla="*/ 223146 h 509882"/>
                <a:gd name="connsiteX1" fmla="*/ 403701 w 706873"/>
                <a:gd name="connsiteY1" fmla="*/ 0 h 509882"/>
                <a:gd name="connsiteX2" fmla="*/ 706873 w 706873"/>
                <a:gd name="connsiteY2" fmla="*/ 159074 h 509882"/>
                <a:gd name="connsiteX3" fmla="*/ 584259 w 706873"/>
                <a:gd name="connsiteY3" fmla="*/ 509882 h 509882"/>
                <a:gd name="connsiteX4" fmla="*/ 284537 w 706873"/>
                <a:gd name="connsiteY4" fmla="*/ 379255 h 509882"/>
                <a:gd name="connsiteX5" fmla="*/ 0 w 706873"/>
                <a:gd name="connsiteY5" fmla="*/ 223146 h 509882"/>
                <a:gd name="connsiteX0" fmla="*/ 0 w 640030"/>
                <a:gd name="connsiteY0" fmla="*/ 223146 h 509882"/>
                <a:gd name="connsiteX1" fmla="*/ 403701 w 640030"/>
                <a:gd name="connsiteY1" fmla="*/ 0 h 509882"/>
                <a:gd name="connsiteX2" fmla="*/ 640030 w 640030"/>
                <a:gd name="connsiteY2" fmla="*/ 240448 h 509882"/>
                <a:gd name="connsiteX3" fmla="*/ 584259 w 640030"/>
                <a:gd name="connsiteY3" fmla="*/ 509882 h 509882"/>
                <a:gd name="connsiteX4" fmla="*/ 284537 w 640030"/>
                <a:gd name="connsiteY4" fmla="*/ 379255 h 509882"/>
                <a:gd name="connsiteX5" fmla="*/ 0 w 640030"/>
                <a:gd name="connsiteY5" fmla="*/ 223146 h 509882"/>
                <a:gd name="connsiteX0" fmla="*/ 0 w 640030"/>
                <a:gd name="connsiteY0" fmla="*/ 223146 h 681349"/>
                <a:gd name="connsiteX1" fmla="*/ 403701 w 640030"/>
                <a:gd name="connsiteY1" fmla="*/ 0 h 681349"/>
                <a:gd name="connsiteX2" fmla="*/ 640030 w 640030"/>
                <a:gd name="connsiteY2" fmla="*/ 240448 h 681349"/>
                <a:gd name="connsiteX3" fmla="*/ 639477 w 640030"/>
                <a:gd name="connsiteY3" fmla="*/ 681349 h 681349"/>
                <a:gd name="connsiteX4" fmla="*/ 284537 w 640030"/>
                <a:gd name="connsiteY4" fmla="*/ 379255 h 681349"/>
                <a:gd name="connsiteX5" fmla="*/ 0 w 640030"/>
                <a:gd name="connsiteY5" fmla="*/ 223146 h 681349"/>
                <a:gd name="connsiteX0" fmla="*/ 0 w 640030"/>
                <a:gd name="connsiteY0" fmla="*/ 223146 h 693126"/>
                <a:gd name="connsiteX1" fmla="*/ 403701 w 640030"/>
                <a:gd name="connsiteY1" fmla="*/ 0 h 693126"/>
                <a:gd name="connsiteX2" fmla="*/ 640030 w 640030"/>
                <a:gd name="connsiteY2" fmla="*/ 240448 h 693126"/>
                <a:gd name="connsiteX3" fmla="*/ 639477 w 640030"/>
                <a:gd name="connsiteY3" fmla="*/ 681349 h 693126"/>
                <a:gd name="connsiteX4" fmla="*/ 153757 w 640030"/>
                <a:gd name="connsiteY4" fmla="*/ 693126 h 693126"/>
                <a:gd name="connsiteX5" fmla="*/ 0 w 640030"/>
                <a:gd name="connsiteY5" fmla="*/ 223146 h 693126"/>
                <a:gd name="connsiteX0" fmla="*/ 0 w 640030"/>
                <a:gd name="connsiteY0" fmla="*/ 170834 h 640814"/>
                <a:gd name="connsiteX1" fmla="*/ 415326 w 640030"/>
                <a:gd name="connsiteY1" fmla="*/ 0 h 640814"/>
                <a:gd name="connsiteX2" fmla="*/ 640030 w 640030"/>
                <a:gd name="connsiteY2" fmla="*/ 188136 h 640814"/>
                <a:gd name="connsiteX3" fmla="*/ 639477 w 640030"/>
                <a:gd name="connsiteY3" fmla="*/ 629037 h 640814"/>
                <a:gd name="connsiteX4" fmla="*/ 153757 w 640030"/>
                <a:gd name="connsiteY4" fmla="*/ 640814 h 640814"/>
                <a:gd name="connsiteX5" fmla="*/ 0 w 640030"/>
                <a:gd name="connsiteY5" fmla="*/ 170834 h 640814"/>
                <a:gd name="connsiteX0" fmla="*/ 0 w 639477"/>
                <a:gd name="connsiteY0" fmla="*/ 170834 h 640814"/>
                <a:gd name="connsiteX1" fmla="*/ 415326 w 639477"/>
                <a:gd name="connsiteY1" fmla="*/ 0 h 640814"/>
                <a:gd name="connsiteX2" fmla="*/ 584812 w 639477"/>
                <a:gd name="connsiteY2" fmla="*/ 211386 h 640814"/>
                <a:gd name="connsiteX3" fmla="*/ 639477 w 639477"/>
                <a:gd name="connsiteY3" fmla="*/ 629037 h 640814"/>
                <a:gd name="connsiteX4" fmla="*/ 153757 w 639477"/>
                <a:gd name="connsiteY4" fmla="*/ 640814 h 640814"/>
                <a:gd name="connsiteX5" fmla="*/ 0 w 639477"/>
                <a:gd name="connsiteY5" fmla="*/ 170834 h 640814"/>
                <a:gd name="connsiteX0" fmla="*/ 0 w 639477"/>
                <a:gd name="connsiteY0" fmla="*/ 170834 h 640814"/>
                <a:gd name="connsiteX1" fmla="*/ 415326 w 639477"/>
                <a:gd name="connsiteY1" fmla="*/ 0 h 640814"/>
                <a:gd name="connsiteX2" fmla="*/ 584812 w 639477"/>
                <a:gd name="connsiteY2" fmla="*/ 211386 h 640814"/>
                <a:gd name="connsiteX3" fmla="*/ 639477 w 639477"/>
                <a:gd name="connsiteY3" fmla="*/ 629037 h 640814"/>
                <a:gd name="connsiteX4" fmla="*/ 153757 w 639477"/>
                <a:gd name="connsiteY4" fmla="*/ 640814 h 640814"/>
                <a:gd name="connsiteX5" fmla="*/ 0 w 639477"/>
                <a:gd name="connsiteY5" fmla="*/ 170834 h 640814"/>
                <a:gd name="connsiteX0" fmla="*/ 0 w 613322"/>
                <a:gd name="connsiteY0" fmla="*/ 170834 h 640814"/>
                <a:gd name="connsiteX1" fmla="*/ 415326 w 613322"/>
                <a:gd name="connsiteY1" fmla="*/ 0 h 640814"/>
                <a:gd name="connsiteX2" fmla="*/ 584812 w 613322"/>
                <a:gd name="connsiteY2" fmla="*/ 211386 h 640814"/>
                <a:gd name="connsiteX3" fmla="*/ 613321 w 613322"/>
                <a:gd name="connsiteY3" fmla="*/ 565100 h 640814"/>
                <a:gd name="connsiteX4" fmla="*/ 153757 w 613322"/>
                <a:gd name="connsiteY4" fmla="*/ 640814 h 640814"/>
                <a:gd name="connsiteX5" fmla="*/ 0 w 613322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584812 w 613321"/>
                <a:gd name="connsiteY2" fmla="*/ 211386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449039 w 613321"/>
                <a:gd name="connsiteY2" fmla="*/ 269172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455211 w 613321"/>
                <a:gd name="connsiteY2" fmla="*/ 278296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06966 h 576946"/>
                <a:gd name="connsiteX1" fmla="*/ 393726 w 613321"/>
                <a:gd name="connsiteY1" fmla="*/ 0 h 576946"/>
                <a:gd name="connsiteX2" fmla="*/ 455211 w 613321"/>
                <a:gd name="connsiteY2" fmla="*/ 214428 h 576946"/>
                <a:gd name="connsiteX3" fmla="*/ 613321 w 613321"/>
                <a:gd name="connsiteY3" fmla="*/ 501232 h 576946"/>
                <a:gd name="connsiteX4" fmla="*/ 153757 w 613321"/>
                <a:gd name="connsiteY4" fmla="*/ 576946 h 576946"/>
                <a:gd name="connsiteX5" fmla="*/ 0 w 613321"/>
                <a:gd name="connsiteY5" fmla="*/ 106966 h 576946"/>
                <a:gd name="connsiteX0" fmla="*/ 0 w 613321"/>
                <a:gd name="connsiteY0" fmla="*/ 37015 h 506995"/>
                <a:gd name="connsiteX1" fmla="*/ 406069 w 613321"/>
                <a:gd name="connsiteY1" fmla="*/ 0 h 506995"/>
                <a:gd name="connsiteX2" fmla="*/ 455211 w 613321"/>
                <a:gd name="connsiteY2" fmla="*/ 144477 h 506995"/>
                <a:gd name="connsiteX3" fmla="*/ 613321 w 613321"/>
                <a:gd name="connsiteY3" fmla="*/ 431281 h 506995"/>
                <a:gd name="connsiteX4" fmla="*/ 153757 w 613321"/>
                <a:gd name="connsiteY4" fmla="*/ 506995 h 506995"/>
                <a:gd name="connsiteX5" fmla="*/ 0 w 613321"/>
                <a:gd name="connsiteY5" fmla="*/ 37015 h 506995"/>
                <a:gd name="connsiteX0" fmla="*/ 0 w 613321"/>
                <a:gd name="connsiteY0" fmla="*/ 37015 h 506995"/>
                <a:gd name="connsiteX1" fmla="*/ 406069 w 613321"/>
                <a:gd name="connsiteY1" fmla="*/ 0 h 506995"/>
                <a:gd name="connsiteX2" fmla="*/ 464468 w 613321"/>
                <a:gd name="connsiteY2" fmla="*/ 177932 h 506995"/>
                <a:gd name="connsiteX3" fmla="*/ 613321 w 613321"/>
                <a:gd name="connsiteY3" fmla="*/ 431281 h 506995"/>
                <a:gd name="connsiteX4" fmla="*/ 153757 w 613321"/>
                <a:gd name="connsiteY4" fmla="*/ 506995 h 506995"/>
                <a:gd name="connsiteX5" fmla="*/ 0 w 613321"/>
                <a:gd name="connsiteY5" fmla="*/ 37015 h 506995"/>
                <a:gd name="connsiteX0" fmla="*/ 0 w 464468"/>
                <a:gd name="connsiteY0" fmla="*/ 37015 h 506995"/>
                <a:gd name="connsiteX1" fmla="*/ 406069 w 464468"/>
                <a:gd name="connsiteY1" fmla="*/ 0 h 506995"/>
                <a:gd name="connsiteX2" fmla="*/ 464468 w 464468"/>
                <a:gd name="connsiteY2" fmla="*/ 177932 h 506995"/>
                <a:gd name="connsiteX3" fmla="*/ 440520 w 464468"/>
                <a:gd name="connsiteY3" fmla="*/ 291379 h 506995"/>
                <a:gd name="connsiteX4" fmla="*/ 153757 w 464468"/>
                <a:gd name="connsiteY4" fmla="*/ 506995 h 506995"/>
                <a:gd name="connsiteX5" fmla="*/ 0 w 464468"/>
                <a:gd name="connsiteY5" fmla="*/ 37015 h 506995"/>
                <a:gd name="connsiteX0" fmla="*/ 0 w 440520"/>
                <a:gd name="connsiteY0" fmla="*/ 37015 h 506995"/>
                <a:gd name="connsiteX1" fmla="*/ 406069 w 440520"/>
                <a:gd name="connsiteY1" fmla="*/ 0 h 506995"/>
                <a:gd name="connsiteX2" fmla="*/ 436696 w 440520"/>
                <a:gd name="connsiteY2" fmla="*/ 184015 h 506995"/>
                <a:gd name="connsiteX3" fmla="*/ 440520 w 440520"/>
                <a:gd name="connsiteY3" fmla="*/ 291379 h 506995"/>
                <a:gd name="connsiteX4" fmla="*/ 153757 w 440520"/>
                <a:gd name="connsiteY4" fmla="*/ 506995 h 506995"/>
                <a:gd name="connsiteX5" fmla="*/ 0 w 440520"/>
                <a:gd name="connsiteY5" fmla="*/ 37015 h 50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>
            <a:extLst>
              <a:ext uri="{FF2B5EF4-FFF2-40B4-BE49-F238E27FC236}">
                <a16:creationId xmlns:a16="http://schemas.microsoft.com/office/drawing/2014/main" id="{39C2C16F-1480-C14D-9605-FE52FF147F85}"/>
              </a:ext>
            </a:extLst>
          </p:cNvPr>
          <p:cNvSpPr>
            <a:spLocks noChangeAspect="1"/>
          </p:cNvSpPr>
          <p:nvPr/>
        </p:nvSpPr>
        <p:spPr>
          <a:xfrm>
            <a:off x="5752648" y="2473428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多边形">
            <a:extLst>
              <a:ext uri="{FF2B5EF4-FFF2-40B4-BE49-F238E27FC236}">
                <a16:creationId xmlns:a16="http://schemas.microsoft.com/office/drawing/2014/main" id="{BD96DFE3-67BF-F145-8995-B6BBB9B32454}"/>
              </a:ext>
            </a:extLst>
          </p:cNvPr>
          <p:cNvSpPr>
            <a:spLocks noChangeAspect="1"/>
          </p:cNvSpPr>
          <p:nvPr/>
        </p:nvSpPr>
        <p:spPr>
          <a:xfrm>
            <a:off x="5983492" y="2753286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多边形">
            <a:extLst>
              <a:ext uri="{FF2B5EF4-FFF2-40B4-BE49-F238E27FC236}">
                <a16:creationId xmlns:a16="http://schemas.microsoft.com/office/drawing/2014/main" id="{CE2613B8-0FD1-1D45-9AF9-5E01010E269D}"/>
              </a:ext>
            </a:extLst>
          </p:cNvPr>
          <p:cNvSpPr>
            <a:spLocks noChangeAspect="1"/>
          </p:cNvSpPr>
          <p:nvPr/>
        </p:nvSpPr>
        <p:spPr>
          <a:xfrm>
            <a:off x="6236874" y="3026317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多边形">
            <a:extLst>
              <a:ext uri="{FF2B5EF4-FFF2-40B4-BE49-F238E27FC236}">
                <a16:creationId xmlns:a16="http://schemas.microsoft.com/office/drawing/2014/main" id="{A6EBFC96-164D-BA45-A366-9D21AE999868}"/>
              </a:ext>
            </a:extLst>
          </p:cNvPr>
          <p:cNvSpPr>
            <a:spLocks noChangeAspect="1"/>
          </p:cNvSpPr>
          <p:nvPr/>
        </p:nvSpPr>
        <p:spPr>
          <a:xfrm>
            <a:off x="6480372" y="3308971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E51EB7-B3FE-0C43-8ED4-80C9B05D9BAA}"/>
              </a:ext>
            </a:extLst>
          </p:cNvPr>
          <p:cNvSpPr/>
          <p:nvPr/>
        </p:nvSpPr>
        <p:spPr>
          <a:xfrm>
            <a:off x="5222699" y="116602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KVS with linearizability</a:t>
            </a:r>
          </a:p>
        </p:txBody>
      </p:sp>
    </p:spTree>
    <p:extLst>
      <p:ext uri="{BB962C8B-B14F-4D97-AF65-F5344CB8AC3E}">
        <p14:creationId xmlns:p14="http://schemas.microsoft.com/office/powerpoint/2010/main" val="146800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EF7F-A46A-6925-1E48-BC78AC5C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609C-6CB6-D66B-2C00-807830D5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a data storage system behavior under concurrency, distribution and failure </a:t>
            </a:r>
          </a:p>
          <a:p>
            <a:pPr lvl="1"/>
            <a:r>
              <a:rPr kumimoji="1" lang="en-US" altLang="zh-CN" dirty="0"/>
              <a:t>E.g., in GFS, the consistency model is that all the chunk will eventually be the same</a:t>
            </a:r>
          </a:p>
          <a:p>
            <a:r>
              <a:rPr kumimoji="1" lang="en-US" altLang="zh-CN" dirty="0"/>
              <a:t>A strong consistency model will give more precise on what can happen &amp; what cannot </a:t>
            </a:r>
          </a:p>
          <a:p>
            <a:pPr lvl="1"/>
            <a:r>
              <a:rPr kumimoji="1" lang="en-US" altLang="zh-CN" dirty="0"/>
              <a:t>E.g., no reorder of events </a:t>
            </a:r>
          </a:p>
          <a:p>
            <a:pPr lvl="1"/>
            <a:r>
              <a:rPr kumimoji="1" lang="en-US" altLang="zh-CN" dirty="0"/>
              <a:t>A weak one typically has few hints (so it is weak </a:t>
            </a:r>
            <a:r>
              <a:rPr kumimoji="1" lang="en-US" altLang="zh-CN" dirty="0">
                <a:sym typeface="Wingdings" pitchFamily="2" charset="2"/>
              </a:rPr>
              <a:t>)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AD661-F5B6-7CFA-7B63-8B0D1D9A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B1B54-7F4E-39CF-B5BC-A5EB8904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The common </a:t>
            </a:r>
            <a:r>
              <a:rPr kumimoji="1" lang="en-US" altLang="zh-CN" dirty="0" err="1"/>
              <a:t>ChatAPP</a:t>
            </a:r>
            <a:r>
              <a:rPr kumimoji="1" lang="en-US" altLang="zh-CN" dirty="0"/>
              <a:t> does not implement linearizability </a:t>
            </a:r>
            <a:endParaRPr kumimoji="1" lang="zh-CN" altLang="en-US" dirty="0"/>
          </a:p>
        </p:txBody>
      </p:sp>
      <p:pic>
        <p:nvPicPr>
          <p:cNvPr id="6" name="内容占位符 5" descr="图形用户界面, 文本&#10;&#10;描述已自动生成">
            <a:extLst>
              <a:ext uri="{FF2B5EF4-FFF2-40B4-BE49-F238E27FC236}">
                <a16:creationId xmlns:a16="http://schemas.microsoft.com/office/drawing/2014/main" id="{3B89C291-BFBA-D67C-8729-164A6723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5372"/>
            <a:ext cx="5795431" cy="208823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6BA9C-FF64-F98E-C74C-902EE7A4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9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5AC5-89C0-784C-8BC4-E8F5AC7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Spectrum of Consistency Models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979AD-1311-3A48-9E04-0080EBC3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26F3B28-E5D9-E048-BA3F-6CB975CE459B}"/>
              </a:ext>
            </a:extLst>
          </p:cNvPr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DE28EBE-D3E5-7146-BB75-955641ABCFE9}"/>
              </a:ext>
            </a:extLst>
          </p:cNvPr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04D772-8346-B64D-BCDF-A376A8D40AB6}"/>
              </a:ext>
            </a:extLst>
          </p:cNvPr>
          <p:cNvSpPr>
            <a:spLocks noChangeAspect="1"/>
          </p:cNvSpPr>
          <p:nvPr/>
        </p:nvSpPr>
        <p:spPr>
          <a:xfrm>
            <a:off x="493204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389A18-8092-354D-B1C5-E9BECB5D9F20}"/>
              </a:ext>
            </a:extLst>
          </p:cNvPr>
          <p:cNvSpPr/>
          <p:nvPr/>
        </p:nvSpPr>
        <p:spPr>
          <a:xfrm>
            <a:off x="4427984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Sequential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5FE4E7-8EE0-1B4D-8E58-2CA31EA9F39A}"/>
              </a:ext>
            </a:extLst>
          </p:cNvPr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Eventual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62513A-522D-2F48-9B23-A0E4106BDE06}"/>
              </a:ext>
            </a:extLst>
          </p:cNvPr>
          <p:cNvCxnSpPr>
            <a:cxnSpLocks/>
          </p:cNvCxnSpPr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D97268-A1A8-7043-9B38-76CBB1BE2ADF}"/>
              </a:ext>
            </a:extLst>
          </p:cNvPr>
          <p:cNvSpPr/>
          <p:nvPr/>
        </p:nvSpPr>
        <p:spPr>
          <a:xfrm>
            <a:off x="6628051" y="440028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use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4ACF03F-2E7A-2545-8694-FA6EFB0E966F}"/>
              </a:ext>
            </a:extLst>
          </p:cNvPr>
          <p:cNvCxnSpPr>
            <a:cxnSpLocks/>
          </p:cNvCxnSpPr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ECA98E1-6829-934A-A5C2-421B1F52698E}"/>
              </a:ext>
            </a:extLst>
          </p:cNvPr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</a:p>
          <a:p>
            <a:r>
              <a:rPr kumimoji="1" lang="en-US" altLang="zh-CN" b="1" dirty="0"/>
              <a:t>Fault tolerance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464D543-6FA1-D268-9160-F36059E91F70}"/>
              </a:ext>
            </a:extLst>
          </p:cNvPr>
          <p:cNvSpPr>
            <a:spLocks noChangeAspect="1"/>
          </p:cNvSpPr>
          <p:nvPr/>
        </p:nvSpPr>
        <p:spPr>
          <a:xfrm>
            <a:off x="7670796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0B0C1-89BF-E47E-4108-36BF965746BE}"/>
              </a:ext>
            </a:extLst>
          </p:cNvPr>
          <p:cNvSpPr/>
          <p:nvPr/>
        </p:nvSpPr>
        <p:spPr>
          <a:xfrm>
            <a:off x="7413450" y="2326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Strict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CC7D4A-B981-3174-79F6-4F48BB4059A4}"/>
              </a:ext>
            </a:extLst>
          </p:cNvPr>
          <p:cNvSpPr>
            <a:spLocks noChangeAspect="1"/>
          </p:cNvSpPr>
          <p:nvPr/>
        </p:nvSpPr>
        <p:spPr>
          <a:xfrm>
            <a:off x="2164363" y="286377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1356D-165F-8762-4BA3-012070F82BEE}"/>
              </a:ext>
            </a:extLst>
          </p:cNvPr>
          <p:cNvSpPr/>
          <p:nvPr/>
        </p:nvSpPr>
        <p:spPr>
          <a:xfrm>
            <a:off x="1942755" y="342481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Release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FFD240-9BC6-28C2-7057-25C599798214}"/>
              </a:ext>
            </a:extLst>
          </p:cNvPr>
          <p:cNvSpPr txBox="1">
            <a:spLocks/>
          </p:cNvSpPr>
          <p:nvPr/>
        </p:nvSpPr>
        <p:spPr>
          <a:xfrm>
            <a:off x="302840" y="4800997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Osaka" panose="020B0600000000000000" pitchFamily="34" charset="-128"/>
                <a:ea typeface="+mj-ea"/>
                <a:cs typeface="Osaka" panose="020B0600000000000000" pitchFamily="34" charset="-128"/>
              </a:defRPr>
            </a:lvl1pPr>
          </a:lstStyle>
          <a:p>
            <a:pPr algn="ctr"/>
            <a:r>
              <a:rPr lang="en" altLang="zh-CN" dirty="0">
                <a:solidFill>
                  <a:schemeClr val="tx1"/>
                </a:solidFill>
              </a:rPr>
              <a:t>Note that many other models exists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11CAD1-FF68-9187-C346-CD4F128AEE10}"/>
              </a:ext>
            </a:extLst>
          </p:cNvPr>
          <p:cNvSpPr>
            <a:spLocks noChangeAspect="1"/>
          </p:cNvSpPr>
          <p:nvPr/>
        </p:nvSpPr>
        <p:spPr>
          <a:xfrm>
            <a:off x="6193039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6AE19E-F4A5-F854-C593-3CCB5E49CC2E}"/>
              </a:ext>
            </a:extLst>
          </p:cNvPr>
          <p:cNvSpPr/>
          <p:nvPr/>
        </p:nvSpPr>
        <p:spPr>
          <a:xfrm>
            <a:off x="5728471" y="343052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Linearizability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F73799-3556-1811-38B2-023DD01667AF}"/>
              </a:ext>
            </a:extLst>
          </p:cNvPr>
          <p:cNvSpPr/>
          <p:nvPr/>
        </p:nvSpPr>
        <p:spPr>
          <a:xfrm>
            <a:off x="360000" y="2119400"/>
            <a:ext cx="1582755" cy="180020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2604F7-A25D-02F1-8067-B62F2B1FE12D}"/>
              </a:ext>
            </a:extLst>
          </p:cNvPr>
          <p:cNvSpPr/>
          <p:nvPr/>
        </p:nvSpPr>
        <p:spPr>
          <a:xfrm>
            <a:off x="1309820" y="3733203"/>
            <a:ext cx="1875549" cy="435560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Today’s lecture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Eventual consistency</a:t>
            </a: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b="0" kern="0" dirty="0">
                <a:solidFill>
                  <a:srgbClr val="BE384B"/>
                </a:solidFill>
                <a:ea typeface="+mn-ea"/>
              </a:rPr>
              <a:t>Trade consistency for performance</a:t>
            </a:r>
            <a:r>
              <a:rPr lang="zh-CN" altLang="en-US" b="0" kern="0" dirty="0">
                <a:solidFill>
                  <a:srgbClr val="BE384B"/>
                </a:solidFill>
                <a:ea typeface="+mn-ea"/>
              </a:rPr>
              <a:t> </a:t>
            </a:r>
            <a:r>
              <a:rPr lang="en-US" altLang="zh-CN" b="0" kern="0" dirty="0">
                <a:solidFill>
                  <a:srgbClr val="BE384B"/>
                </a:solidFill>
                <a:ea typeface="+mn-ea"/>
              </a:rPr>
              <a:t> does not necessarily mean no system problem to address</a:t>
            </a: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532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51B3-E4A7-DA01-0724-169D7772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28B4-05FD-B76D-24D5-A6554A0B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405C4-E8D2-D62D-0210-E960F60E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specific of weak </a:t>
            </a:r>
            <a:r>
              <a:rPr kumimoji="1" lang="en-US" altLang="zh-CN" dirty="0">
                <a:solidFill>
                  <a:srgbClr val="C00000"/>
                </a:solidFill>
              </a:rPr>
              <a:t>consistency </a:t>
            </a:r>
            <a:r>
              <a:rPr kumimoji="1" lang="en-US" altLang="zh-CN" dirty="0"/>
              <a:t> model, informally: </a:t>
            </a:r>
          </a:p>
          <a:p>
            <a:pPr lvl="1"/>
            <a:r>
              <a:rPr kumimoji="1" lang="en-US" altLang="zh-CN" dirty="0"/>
              <a:t>All servers eventually receives all writes, and servers holding the same set of writes will have the same data contents </a:t>
            </a:r>
          </a:p>
          <a:p>
            <a:pPr lvl="1"/>
            <a:r>
              <a:rPr kumimoji="1" lang="en-US" altLang="zh-CN" dirty="0"/>
              <a:t>Thus, if no new updates are made to the data, eventually all accesses will return the last update value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All various read/write rule implementations for a better performance </a:t>
            </a:r>
          </a:p>
          <a:p>
            <a:pPr lvl="1"/>
            <a:r>
              <a:rPr kumimoji="1" lang="en-US" altLang="zh-CN" dirty="0"/>
              <a:t>Read: return the </a:t>
            </a:r>
            <a:r>
              <a:rPr kumimoji="1" lang="en-US" altLang="zh-CN" b="1" dirty="0">
                <a:solidFill>
                  <a:srgbClr val="C00000"/>
                </a:solidFill>
              </a:rPr>
              <a:t>latest local </a:t>
            </a:r>
            <a:r>
              <a:rPr kumimoji="1" lang="en-US" altLang="zh-CN" dirty="0"/>
              <a:t>copies of the data</a:t>
            </a:r>
          </a:p>
          <a:p>
            <a:pPr lvl="1"/>
            <a:r>
              <a:rPr kumimoji="1" lang="en-US" altLang="zh-CN" dirty="0"/>
              <a:t>Write: write locally (and directly returns), propagate the writes to all the servers in background (e.g., upon sync), which is the optimal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4BC2A-B334-BC3C-6BB3-7BE90A84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959A7-7D37-4E12-79AD-2FCDCF3E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&amp; GFS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15737-5FBD-A0B1-1D29-B95E84A2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Recall: GFS also uses a relaxed consistency model similarly to eventual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“</a:t>
            </a:r>
            <a:r>
              <a:rPr kumimoji="1" lang="en-US" altLang="zh-CN" dirty="0"/>
              <a:t>Each replica eventually have the same data 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en-US" altLang="zh-CN" dirty="0"/>
              <a:t>How does GFS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 eventual? 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 primary to achieve so </a:t>
            </a:r>
          </a:p>
          <a:p>
            <a:pPr lvl="1"/>
            <a:r>
              <a:rPr kumimoji="1" lang="en-US" altLang="zh-CN" dirty="0"/>
              <a:t>Suitable for a datacenter scenario </a:t>
            </a:r>
          </a:p>
          <a:p>
            <a:r>
              <a:rPr kumimoji="1" lang="en-US" altLang="zh-CN" dirty="0"/>
              <a:t>But think: is GFS’s solution suitable for our chat app? </a:t>
            </a:r>
          </a:p>
          <a:p>
            <a:pPr lvl="1"/>
            <a:r>
              <a:rPr kumimoji="1" lang="en-US" altLang="zh-CN" dirty="0"/>
              <a:t>Clearly, no.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463A7-C8FF-0593-462A-C61875FB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99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6271-5D54-FC46-AAED-EC92523D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we want for read/write in the chat-like app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9C51-8FC8-3B48-ABE0-3212B707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Directly write to the server closest to the clients </a:t>
            </a:r>
          </a:p>
          <a:p>
            <a:pPr lvl="1"/>
            <a:r>
              <a:rPr kumimoji="1" lang="en-US" altLang="zh-CN" dirty="0"/>
              <a:t>After the server acks the writes, propagate the updates to the others later</a:t>
            </a:r>
          </a:p>
          <a:p>
            <a:pPr lvl="1"/>
            <a:r>
              <a:rPr kumimoji="1" lang="en-US" altLang="zh-CN" dirty="0"/>
              <a:t>The server can be co-located with the client 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can go wrong in this setup? (assuming only writes now) </a:t>
            </a:r>
          </a:p>
          <a:p>
            <a:pPr lvl="1"/>
            <a:r>
              <a:rPr kumimoji="1" lang="en-US" altLang="zh-CN" dirty="0"/>
              <a:t>Except for the read/write consistency issue we discussed before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9D3ED-BA61-CC46-957B-8D632AD7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300F473F-9362-F445-AA46-B51D3B49B982}"/>
              </a:ext>
            </a:extLst>
          </p:cNvPr>
          <p:cNvSpPr/>
          <p:nvPr/>
        </p:nvSpPr>
        <p:spPr>
          <a:xfrm>
            <a:off x="4349144" y="3974754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B9934975-B010-0C4C-8568-E1477D0597E7}"/>
              </a:ext>
            </a:extLst>
          </p:cNvPr>
          <p:cNvSpPr/>
          <p:nvPr/>
        </p:nvSpPr>
        <p:spPr>
          <a:xfrm>
            <a:off x="3709144" y="4546254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4C5789BF-6736-0546-B513-FEF3558D82E5}"/>
              </a:ext>
            </a:extLst>
          </p:cNvPr>
          <p:cNvSpPr/>
          <p:nvPr/>
        </p:nvSpPr>
        <p:spPr>
          <a:xfrm>
            <a:off x="4471144" y="4667754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urved Connector 4">
            <a:extLst>
              <a:ext uri="{FF2B5EF4-FFF2-40B4-BE49-F238E27FC236}">
                <a16:creationId xmlns:a16="http://schemas.microsoft.com/office/drawing/2014/main" id="{963B1D14-6B53-F44A-A09C-FE5F6089641F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 flipH="1">
            <a:off x="3709144" y="4199754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5">
            <a:extLst>
              <a:ext uri="{FF2B5EF4-FFF2-40B4-BE49-F238E27FC236}">
                <a16:creationId xmlns:a16="http://schemas.microsoft.com/office/drawing/2014/main" id="{4B1A5A0F-A93F-154D-A0FE-28528BF75802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4979144" y="4199754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>
            <a:extLst>
              <a:ext uri="{FF2B5EF4-FFF2-40B4-BE49-F238E27FC236}">
                <a16:creationId xmlns:a16="http://schemas.microsoft.com/office/drawing/2014/main" id="{5268ECEF-F3E1-D346-828E-CF05607886F4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4344394" y="4676004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>
            <a:extLst>
              <a:ext uri="{FF2B5EF4-FFF2-40B4-BE49-F238E27FC236}">
                <a16:creationId xmlns:a16="http://schemas.microsoft.com/office/drawing/2014/main" id="{6B1D1FCC-60E3-094A-A48F-AB0FE9B63B9F}"/>
              </a:ext>
            </a:extLst>
          </p:cNvPr>
          <p:cNvSpPr/>
          <p:nvPr/>
        </p:nvSpPr>
        <p:spPr>
          <a:xfrm>
            <a:off x="1839466" y="4598462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A34B2B3E-F4AB-AD46-A206-7C30F8FC5CCD}"/>
              </a:ext>
            </a:extLst>
          </p:cNvPr>
          <p:cNvSpPr/>
          <p:nvPr/>
        </p:nvSpPr>
        <p:spPr>
          <a:xfrm>
            <a:off x="5868144" y="4026962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A8EF4D0E-1592-334C-A53E-A57B95AF8EF6}"/>
              </a:ext>
            </a:extLst>
          </p:cNvPr>
          <p:cNvSpPr/>
          <p:nvPr/>
        </p:nvSpPr>
        <p:spPr>
          <a:xfrm>
            <a:off x="5868144" y="4906962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7">
            <a:extLst>
              <a:ext uri="{FF2B5EF4-FFF2-40B4-BE49-F238E27FC236}">
                <a16:creationId xmlns:a16="http://schemas.microsoft.com/office/drawing/2014/main" id="{8C264197-1AF9-1A46-9C23-B56DC42A48B0}"/>
              </a:ext>
            </a:extLst>
          </p:cNvPr>
          <p:cNvSpPr/>
          <p:nvPr/>
        </p:nvSpPr>
        <p:spPr>
          <a:xfrm>
            <a:off x="5040144" y="3751281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n 38">
            <a:extLst>
              <a:ext uri="{FF2B5EF4-FFF2-40B4-BE49-F238E27FC236}">
                <a16:creationId xmlns:a16="http://schemas.microsoft.com/office/drawing/2014/main" id="{8E36356A-570A-D54C-8175-39A641AF9A5F}"/>
              </a:ext>
            </a:extLst>
          </p:cNvPr>
          <p:cNvSpPr/>
          <p:nvPr/>
        </p:nvSpPr>
        <p:spPr>
          <a:xfrm>
            <a:off x="3523215" y="5083280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an 39">
            <a:extLst>
              <a:ext uri="{FF2B5EF4-FFF2-40B4-BE49-F238E27FC236}">
                <a16:creationId xmlns:a16="http://schemas.microsoft.com/office/drawing/2014/main" id="{B6C68326-1A83-6642-B30C-AFB2A8D00E91}"/>
              </a:ext>
            </a:extLst>
          </p:cNvPr>
          <p:cNvSpPr/>
          <p:nvPr/>
        </p:nvSpPr>
        <p:spPr>
          <a:xfrm>
            <a:off x="4854216" y="5218007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B66D4F12-A4C3-4B42-9989-AD2D0A333072}"/>
              </a:ext>
            </a:extLst>
          </p:cNvPr>
          <p:cNvCxnSpPr>
            <a:stCxn id="11" idx="3"/>
          </p:cNvCxnSpPr>
          <p:nvPr/>
        </p:nvCxnSpPr>
        <p:spPr>
          <a:xfrm>
            <a:off x="2739466" y="4808462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>
            <a:extLst>
              <a:ext uri="{FF2B5EF4-FFF2-40B4-BE49-F238E27FC236}">
                <a16:creationId xmlns:a16="http://schemas.microsoft.com/office/drawing/2014/main" id="{DC0C0C90-E806-CD48-A9AA-9BB2F153D147}"/>
              </a:ext>
            </a:extLst>
          </p:cNvPr>
          <p:cNvCxnSpPr>
            <a:stCxn id="12" idx="1"/>
          </p:cNvCxnSpPr>
          <p:nvPr/>
        </p:nvCxnSpPr>
        <p:spPr>
          <a:xfrm flipH="1">
            <a:off x="5361580" y="4221962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>
            <a:extLst>
              <a:ext uri="{FF2B5EF4-FFF2-40B4-BE49-F238E27FC236}">
                <a16:creationId xmlns:a16="http://schemas.microsoft.com/office/drawing/2014/main" id="{C5F0467E-B570-0147-B104-F6704BF5E182}"/>
              </a:ext>
            </a:extLst>
          </p:cNvPr>
          <p:cNvCxnSpPr>
            <a:stCxn id="13" idx="1"/>
          </p:cNvCxnSpPr>
          <p:nvPr/>
        </p:nvCxnSpPr>
        <p:spPr>
          <a:xfrm flipH="1">
            <a:off x="5389757" y="5101962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>
            <a:extLst>
              <a:ext uri="{FF2B5EF4-FFF2-40B4-BE49-F238E27FC236}">
                <a16:creationId xmlns:a16="http://schemas.microsoft.com/office/drawing/2014/main" id="{0845ED77-F2AA-B24A-AE22-E06EDA862240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6393805" y="4416962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1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85961-A0D1-F547-A20F-F01EA835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write-write conflict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EF8B2-AB08-3B46-B5D5-61D27D8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5434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</a:t>
            </a:r>
            <a:r>
              <a:rPr kumimoji="1" lang="en" altLang="zh-CN" dirty="0"/>
              <a:t> </a:t>
            </a:r>
            <a:r>
              <a:rPr kumimoji="1" lang="en-US" altLang="zh-CN" dirty="0"/>
              <a:t>common</a:t>
            </a:r>
            <a:r>
              <a:rPr kumimoji="1" lang="en" altLang="zh-CN" dirty="0"/>
              <a:t> anomaly</a:t>
            </a:r>
            <a:r>
              <a:rPr kumimoji="1" lang="en-US" altLang="zh-CN" dirty="0"/>
              <a:t> that can happen is called write-write conflict </a:t>
            </a:r>
            <a:endParaRPr kumimoji="1" lang="en" altLang="zh-CN" dirty="0"/>
          </a:p>
          <a:p>
            <a:pPr lvl="1"/>
            <a:r>
              <a:rPr kumimoji="1" lang="en" altLang="zh-CN" dirty="0"/>
              <a:t>Update the same thing concurrently without knowing each other </a:t>
            </a:r>
          </a:p>
          <a:p>
            <a:r>
              <a:rPr kumimoji="1" lang="en" altLang="zh-CN" b="1" dirty="0"/>
              <a:t>Result</a:t>
            </a:r>
            <a:r>
              <a:rPr kumimoji="1" lang="en" altLang="zh-CN" dirty="0"/>
              <a:t>: the data diverges, i.e., one server add X then Y, the other in a reverse order, so the final data is </a:t>
            </a:r>
            <a:r>
              <a:rPr kumimoji="1" lang="en" altLang="zh-CN" dirty="0">
                <a:solidFill>
                  <a:srgbClr val="C00000"/>
                </a:solidFill>
              </a:rPr>
              <a:t>not one copy</a:t>
            </a:r>
            <a:r>
              <a:rPr kumimoji="1" lang="en" altLang="zh-CN" dirty="0"/>
              <a:t>!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3457D-0549-684E-A68E-339ACA0B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6C487297-CC8F-BB44-A4ED-4EC18F350FA7}"/>
              </a:ext>
            </a:extLst>
          </p:cNvPr>
          <p:cNvSpPr/>
          <p:nvPr/>
        </p:nvSpPr>
        <p:spPr>
          <a:xfrm>
            <a:off x="5590530" y="3789609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Y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time=13:00</a:t>
            </a:r>
            <a:endParaRPr lang="zh-CN" altLang="en-US" dirty="0">
              <a:latin typeface="Eras Medium ITC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8832F9B3-1C72-1A41-8781-70FD9FA19F2D}"/>
              </a:ext>
            </a:extLst>
          </p:cNvPr>
          <p:cNvSpPr/>
          <p:nvPr/>
        </p:nvSpPr>
        <p:spPr>
          <a:xfrm>
            <a:off x="1864750" y="3535609"/>
            <a:ext cx="178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X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time=13:00</a:t>
            </a:r>
            <a:endParaRPr lang="zh-CN" altLang="en-US" dirty="0"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5207593-258D-7746-AF12-F643AAD09DB5}"/>
              </a:ext>
            </a:extLst>
          </p:cNvPr>
          <p:cNvSpPr/>
          <p:nvPr/>
        </p:nvSpPr>
        <p:spPr>
          <a:xfrm>
            <a:off x="2684281" y="4330014"/>
            <a:ext cx="24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F6D0156D-C85E-B74F-A1E7-F00D5DCCD2C0}"/>
              </a:ext>
            </a:extLst>
          </p:cNvPr>
          <p:cNvSpPr/>
          <p:nvPr/>
        </p:nvSpPr>
        <p:spPr>
          <a:xfrm>
            <a:off x="5971530" y="3236514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7">
            <a:extLst>
              <a:ext uri="{FF2B5EF4-FFF2-40B4-BE49-F238E27FC236}">
                <a16:creationId xmlns:a16="http://schemas.microsoft.com/office/drawing/2014/main" id="{2EB3759E-8B69-5D4C-A37F-27B58F39EF1B}"/>
              </a:ext>
            </a:extLst>
          </p:cNvPr>
          <p:cNvSpPr/>
          <p:nvPr/>
        </p:nvSpPr>
        <p:spPr>
          <a:xfrm>
            <a:off x="4544208" y="3311306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E752A23E-D6AF-3647-AC53-53040215728D}"/>
              </a:ext>
            </a:extLst>
          </p:cNvPr>
          <p:cNvSpPr/>
          <p:nvPr/>
        </p:nvSpPr>
        <p:spPr>
          <a:xfrm>
            <a:off x="3904208" y="3882806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44A88576-36B0-2742-9B93-B4904BCA60CB}"/>
              </a:ext>
            </a:extLst>
          </p:cNvPr>
          <p:cNvSpPr/>
          <p:nvPr/>
        </p:nvSpPr>
        <p:spPr>
          <a:xfrm>
            <a:off x="4666208" y="4004306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0">
            <a:extLst>
              <a:ext uri="{FF2B5EF4-FFF2-40B4-BE49-F238E27FC236}">
                <a16:creationId xmlns:a16="http://schemas.microsoft.com/office/drawing/2014/main" id="{90779B28-513B-2749-8C32-3A7A9E5AE3CB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3904208" y="3536306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52">
            <a:extLst>
              <a:ext uri="{FF2B5EF4-FFF2-40B4-BE49-F238E27FC236}">
                <a16:creationId xmlns:a16="http://schemas.microsoft.com/office/drawing/2014/main" id="{82AD24AE-B4B5-AD45-A95E-BD3F9E99905A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5174208" y="3536306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3">
            <a:extLst>
              <a:ext uri="{FF2B5EF4-FFF2-40B4-BE49-F238E27FC236}">
                <a16:creationId xmlns:a16="http://schemas.microsoft.com/office/drawing/2014/main" id="{51F9D7DA-E80A-DD4D-B93E-F1BF22F1C89B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5400000" flipH="1">
            <a:off x="4539458" y="4012556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54">
            <a:extLst>
              <a:ext uri="{FF2B5EF4-FFF2-40B4-BE49-F238E27FC236}">
                <a16:creationId xmlns:a16="http://schemas.microsoft.com/office/drawing/2014/main" id="{AAB8ED2C-5B8C-564B-8191-E22BF324A611}"/>
              </a:ext>
            </a:extLst>
          </p:cNvPr>
          <p:cNvSpPr/>
          <p:nvPr/>
        </p:nvSpPr>
        <p:spPr>
          <a:xfrm>
            <a:off x="5235208" y="308783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an 55">
            <a:extLst>
              <a:ext uri="{FF2B5EF4-FFF2-40B4-BE49-F238E27FC236}">
                <a16:creationId xmlns:a16="http://schemas.microsoft.com/office/drawing/2014/main" id="{815E117B-04D6-0140-B949-4DE5BFA814FF}"/>
              </a:ext>
            </a:extLst>
          </p:cNvPr>
          <p:cNvSpPr/>
          <p:nvPr/>
        </p:nvSpPr>
        <p:spPr>
          <a:xfrm>
            <a:off x="3718279" y="441983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Can 56">
            <a:extLst>
              <a:ext uri="{FF2B5EF4-FFF2-40B4-BE49-F238E27FC236}">
                <a16:creationId xmlns:a16="http://schemas.microsoft.com/office/drawing/2014/main" id="{3FD53542-2D0C-5A4F-9D75-6AF05BA9487B}"/>
              </a:ext>
            </a:extLst>
          </p:cNvPr>
          <p:cNvSpPr/>
          <p:nvPr/>
        </p:nvSpPr>
        <p:spPr>
          <a:xfrm>
            <a:off x="5049280" y="4554559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57">
            <a:extLst>
              <a:ext uri="{FF2B5EF4-FFF2-40B4-BE49-F238E27FC236}">
                <a16:creationId xmlns:a16="http://schemas.microsoft.com/office/drawing/2014/main" id="{DC11656F-580E-254A-83D8-82AD4533E520}"/>
              </a:ext>
            </a:extLst>
          </p:cNvPr>
          <p:cNvSpPr/>
          <p:nvPr/>
        </p:nvSpPr>
        <p:spPr>
          <a:xfrm>
            <a:off x="1430281" y="3935014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iPad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Straight Arrow Connector 58">
            <a:extLst>
              <a:ext uri="{FF2B5EF4-FFF2-40B4-BE49-F238E27FC236}">
                <a16:creationId xmlns:a16="http://schemas.microsoft.com/office/drawing/2014/main" id="{0CBF7538-F6B4-E746-9127-D729DC856B74}"/>
              </a:ext>
            </a:extLst>
          </p:cNvPr>
          <p:cNvCxnSpPr>
            <a:stCxn id="18" idx="3"/>
          </p:cNvCxnSpPr>
          <p:nvPr/>
        </p:nvCxnSpPr>
        <p:spPr>
          <a:xfrm>
            <a:off x="2330281" y="4145014"/>
            <a:ext cx="137699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9">
            <a:extLst>
              <a:ext uri="{FF2B5EF4-FFF2-40B4-BE49-F238E27FC236}">
                <a16:creationId xmlns:a16="http://schemas.microsoft.com/office/drawing/2014/main" id="{D78E090A-97E8-604F-B501-3BB09897B5B0}"/>
              </a:ext>
            </a:extLst>
          </p:cNvPr>
          <p:cNvSpPr/>
          <p:nvPr/>
        </p:nvSpPr>
        <p:spPr>
          <a:xfrm>
            <a:off x="6444208" y="3363514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Arrow Connector 60">
            <a:extLst>
              <a:ext uri="{FF2B5EF4-FFF2-40B4-BE49-F238E27FC236}">
                <a16:creationId xmlns:a16="http://schemas.microsoft.com/office/drawing/2014/main" id="{A32F8765-F23C-6B42-A3F8-15148DBF9645}"/>
              </a:ext>
            </a:extLst>
          </p:cNvPr>
          <p:cNvCxnSpPr>
            <a:stCxn id="20" idx="1"/>
          </p:cNvCxnSpPr>
          <p:nvPr/>
        </p:nvCxnSpPr>
        <p:spPr>
          <a:xfrm flipH="1">
            <a:off x="5607063" y="3558514"/>
            <a:ext cx="83714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1">
            <a:extLst>
              <a:ext uri="{FF2B5EF4-FFF2-40B4-BE49-F238E27FC236}">
                <a16:creationId xmlns:a16="http://schemas.microsoft.com/office/drawing/2014/main" id="{E4E7172F-B53B-9C4C-A0D3-729A44E42306}"/>
              </a:ext>
            </a:extLst>
          </p:cNvPr>
          <p:cNvSpPr/>
          <p:nvPr/>
        </p:nvSpPr>
        <p:spPr>
          <a:xfrm>
            <a:off x="2638410" y="2776090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Write-write</a:t>
            </a:r>
            <a:r>
              <a:rPr lang="en-US" altLang="zh-CN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conflict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B8C1B9CA-837B-DC4B-B727-5812E6ED311A}"/>
              </a:ext>
            </a:extLst>
          </p:cNvPr>
          <p:cNvCxnSpPr>
            <a:stCxn id="22" idx="2"/>
          </p:cNvCxnSpPr>
          <p:nvPr/>
        </p:nvCxnSpPr>
        <p:spPr>
          <a:xfrm>
            <a:off x="3694148" y="3145422"/>
            <a:ext cx="327915" cy="415308"/>
          </a:xfrm>
          <a:prstGeom prst="straightConnector1">
            <a:avLst/>
          </a:prstGeom>
          <a:ln w="3175">
            <a:solidFill>
              <a:srgbClr val="FF0066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0B7C-BCAD-1E47-8835-5CA1E97C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093696" cy="900442"/>
          </a:xfrm>
        </p:spPr>
        <p:txBody>
          <a:bodyPr/>
          <a:lstStyle/>
          <a:p>
            <a:r>
              <a:rPr kumimoji="1" lang="en-US" altLang="zh-CN" dirty="0"/>
              <a:t>Linearizability: forbids write-write conflict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FC814-5255-394E-8767-A85F248C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2304257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The implementation will do pessimistic conflict handling</a:t>
            </a:r>
          </a:p>
          <a:p>
            <a:pPr lvl="1"/>
            <a:r>
              <a:rPr kumimoji="1" lang="en" altLang="zh-CN" dirty="0"/>
              <a:t>Assumption: conflicting writes is common case</a:t>
            </a:r>
          </a:p>
          <a:p>
            <a:pPr lvl="1"/>
            <a:r>
              <a:rPr kumimoji="1" lang="en" altLang="zh-CN" dirty="0"/>
              <a:t>Updates cannot take effect unless they are serialized first</a:t>
            </a:r>
          </a:p>
          <a:p>
            <a:pPr lvl="2"/>
            <a:r>
              <a:rPr kumimoji="1" lang="en-US" altLang="zh-CN" sz="1800" dirty="0"/>
              <a:t>Therefore, no write-write conflict, the first write that received by the primary wins!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1500-81B9-C44A-928E-02F49A92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69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0B7C-BCAD-1E47-8835-5CA1E97C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Linearizability vs. Eventual consistency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FC814-5255-394E-8767-A85F248C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45638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Linearizability </a:t>
            </a:r>
            <a:r>
              <a:rPr kumimoji="1" lang="en" altLang="zh-CN" dirty="0">
                <a:solidFill>
                  <a:schemeClr val="accent6"/>
                </a:solidFill>
              </a:rPr>
              <a:t>: pessimistic conflict handling</a:t>
            </a:r>
          </a:p>
          <a:p>
            <a:pPr lvl="1"/>
            <a:r>
              <a:rPr kumimoji="1" lang="en" altLang="zh-CN" dirty="0">
                <a:solidFill>
                  <a:schemeClr val="accent6"/>
                </a:solidFill>
              </a:rPr>
              <a:t>Conflicting writes is common case</a:t>
            </a:r>
          </a:p>
          <a:p>
            <a:pPr lvl="1"/>
            <a:r>
              <a:rPr kumimoji="1" lang="en" altLang="zh-CN" dirty="0">
                <a:solidFill>
                  <a:schemeClr val="accent6"/>
                </a:solidFill>
              </a:rPr>
              <a:t>Updates cannot take effect unless they are serialized first</a:t>
            </a:r>
          </a:p>
          <a:p>
            <a:r>
              <a:rPr kumimoji="1" lang="en" altLang="zh-CN" dirty="0"/>
              <a:t>Eventual consistency : allow optimistic conflict handling</a:t>
            </a:r>
          </a:p>
          <a:p>
            <a:pPr lvl="1"/>
            <a:r>
              <a:rPr kumimoji="1" lang="en" altLang="zh-CN" dirty="0"/>
              <a:t>Conflicting writes is rare case</a:t>
            </a:r>
          </a:p>
          <a:p>
            <a:pPr lvl="1"/>
            <a:r>
              <a:rPr kumimoji="1" lang="en" altLang="zh-CN" dirty="0"/>
              <a:t>Let updates happen, serialized the data later </a:t>
            </a:r>
          </a:p>
          <a:p>
            <a:r>
              <a:rPr kumimoji="1" lang="en-US" altLang="zh-CN" dirty="0"/>
              <a:t>The final goal is the same: we want the data to be the same across multiple device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1500-81B9-C44A-928E-02F49A92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55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74B6-99BF-5C48-8F13-F646D236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7E52-2BB9-1140-937D-C10F0614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Trade consistency for better performance</a:t>
            </a:r>
          </a:p>
          <a:p>
            <a:pPr lvl="1"/>
            <a:r>
              <a:rPr kumimoji="1" lang="en" altLang="zh-CN" dirty="0"/>
              <a:t>Accept a write before being able to serialize it </a:t>
            </a:r>
          </a:p>
          <a:p>
            <a:pPr lvl="1"/>
            <a:r>
              <a:rPr kumimoji="1" lang="en" altLang="zh-CN" dirty="0"/>
              <a:t>Reads can return a (possible) stale value instead of blocking for the latest value; there is no global ordering between reads &amp; writes</a:t>
            </a:r>
          </a:p>
          <a:p>
            <a:endParaRPr kumimoji="1" lang="en" altLang="zh-CN" dirty="0"/>
          </a:p>
          <a:p>
            <a:r>
              <a:rPr kumimoji="1" lang="en" altLang="zh-CN" dirty="0"/>
              <a:t>But still need to cope with anomalies</a:t>
            </a:r>
          </a:p>
          <a:p>
            <a:pPr lvl="1"/>
            <a:r>
              <a:rPr kumimoji="1" lang="en" altLang="zh-CN" dirty="0"/>
              <a:t>Write-write conflict</a:t>
            </a:r>
          </a:p>
          <a:p>
            <a:pPr lvl="1"/>
            <a:r>
              <a:rPr kumimoji="1" lang="en" altLang="zh-CN" dirty="0"/>
              <a:t>Loss of causality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7FA75-8458-0745-8B2B-466B5F59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5586E664-36E7-9D4C-AA32-DA9CC0094111}"/>
              </a:ext>
            </a:extLst>
          </p:cNvPr>
          <p:cNvSpPr/>
          <p:nvPr/>
        </p:nvSpPr>
        <p:spPr>
          <a:xfrm>
            <a:off x="4811646" y="3788028"/>
            <a:ext cx="3429000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Need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causality</a:t>
            </a:r>
            <a:r>
              <a:rPr lang="en-US" altLang="zh-CN" dirty="0">
                <a:latin typeface="Eras Medium ITC" pitchFamily="34" charset="0"/>
              </a:rPr>
              <a:t> preserving</a:t>
            </a:r>
          </a:p>
        </p:txBody>
      </p:sp>
      <p:sp>
        <p:nvSpPr>
          <p:cNvPr id="8" name="Freeform 68">
            <a:extLst>
              <a:ext uri="{FF2B5EF4-FFF2-40B4-BE49-F238E27FC236}">
                <a16:creationId xmlns:a16="http://schemas.microsoft.com/office/drawing/2014/main" id="{FA2A090A-EEE5-BA43-87AC-AB39CED1ED13}"/>
              </a:ext>
            </a:extLst>
          </p:cNvPr>
          <p:cNvSpPr/>
          <p:nvPr/>
        </p:nvSpPr>
        <p:spPr>
          <a:xfrm>
            <a:off x="2339752" y="4099098"/>
            <a:ext cx="3564253" cy="604068"/>
          </a:xfrm>
          <a:custGeom>
            <a:avLst/>
            <a:gdLst>
              <a:gd name="connsiteX0" fmla="*/ 0 w 2383417"/>
              <a:gd name="connsiteY0" fmla="*/ 71220 h 1111744"/>
              <a:gd name="connsiteX1" fmla="*/ 583325 w 2383417"/>
              <a:gd name="connsiteY1" fmla="*/ 228875 h 1111744"/>
              <a:gd name="connsiteX2" fmla="*/ 914400 w 2383417"/>
              <a:gd name="connsiteY2" fmla="*/ 8157 h 1111744"/>
              <a:gd name="connsiteX3" fmla="*/ 2254469 w 2383417"/>
              <a:gd name="connsiteY3" fmla="*/ 575716 h 1111744"/>
              <a:gd name="connsiteX4" fmla="*/ 2254469 w 2383417"/>
              <a:gd name="connsiteY4" fmla="*/ 1111744 h 1111744"/>
              <a:gd name="connsiteX0" fmla="*/ 0 w 2805547"/>
              <a:gd name="connsiteY0" fmla="*/ 324460 h 848629"/>
              <a:gd name="connsiteX1" fmla="*/ 583325 w 2805547"/>
              <a:gd name="connsiteY1" fmla="*/ 482115 h 848629"/>
              <a:gd name="connsiteX2" fmla="*/ 914400 w 2805547"/>
              <a:gd name="connsiteY2" fmla="*/ 261397 h 848629"/>
              <a:gd name="connsiteX3" fmla="*/ 2254469 w 2805547"/>
              <a:gd name="connsiteY3" fmla="*/ 828956 h 848629"/>
              <a:gd name="connsiteX4" fmla="*/ 2787038 w 2805547"/>
              <a:gd name="connsiteY4" fmla="*/ 18098 h 848629"/>
              <a:gd name="connsiteX0" fmla="*/ 0 w 2798944"/>
              <a:gd name="connsiteY0" fmla="*/ 857728 h 1016275"/>
              <a:gd name="connsiteX1" fmla="*/ 583325 w 2798944"/>
              <a:gd name="connsiteY1" fmla="*/ 1015383 h 1016275"/>
              <a:gd name="connsiteX2" fmla="*/ 914400 w 2798944"/>
              <a:gd name="connsiteY2" fmla="*/ 794665 h 1016275"/>
              <a:gd name="connsiteX3" fmla="*/ 1970433 w 2798944"/>
              <a:gd name="connsiteY3" fmla="*/ 27695 h 1016275"/>
              <a:gd name="connsiteX4" fmla="*/ 2787038 w 2798944"/>
              <a:gd name="connsiteY4" fmla="*/ 551366 h 1016275"/>
              <a:gd name="connsiteX0" fmla="*/ 0 w 2787038"/>
              <a:gd name="connsiteY0" fmla="*/ 857728 h 1016275"/>
              <a:gd name="connsiteX1" fmla="*/ 583325 w 2787038"/>
              <a:gd name="connsiteY1" fmla="*/ 1015383 h 1016275"/>
              <a:gd name="connsiteX2" fmla="*/ 914400 w 2787038"/>
              <a:gd name="connsiteY2" fmla="*/ 794665 h 1016275"/>
              <a:gd name="connsiteX3" fmla="*/ 1970433 w 2787038"/>
              <a:gd name="connsiteY3" fmla="*/ 27695 h 1016275"/>
              <a:gd name="connsiteX4" fmla="*/ 2787038 w 2787038"/>
              <a:gd name="connsiteY4" fmla="*/ 551366 h 1016275"/>
              <a:gd name="connsiteX0" fmla="*/ 0 w 2787038"/>
              <a:gd name="connsiteY0" fmla="*/ 857728 h 873592"/>
              <a:gd name="connsiteX1" fmla="*/ 914400 w 2787038"/>
              <a:gd name="connsiteY1" fmla="*/ 794665 h 873592"/>
              <a:gd name="connsiteX2" fmla="*/ 1970433 w 2787038"/>
              <a:gd name="connsiteY2" fmla="*/ 27695 h 873592"/>
              <a:gd name="connsiteX3" fmla="*/ 2787038 w 2787038"/>
              <a:gd name="connsiteY3" fmla="*/ 551366 h 873592"/>
              <a:gd name="connsiteX0" fmla="*/ 0 w 2787038"/>
              <a:gd name="connsiteY0" fmla="*/ 736734 h 744449"/>
              <a:gd name="connsiteX1" fmla="*/ 914400 w 2787038"/>
              <a:gd name="connsiteY1" fmla="*/ 673671 h 744449"/>
              <a:gd name="connsiteX2" fmla="*/ 1828415 w 2787038"/>
              <a:gd name="connsiteY2" fmla="*/ 30269 h 744449"/>
              <a:gd name="connsiteX3" fmla="*/ 2787038 w 2787038"/>
              <a:gd name="connsiteY3" fmla="*/ 430372 h 744449"/>
              <a:gd name="connsiteX0" fmla="*/ 0 w 2799121"/>
              <a:gd name="connsiteY0" fmla="*/ 736734 h 744449"/>
              <a:gd name="connsiteX1" fmla="*/ 914400 w 2799121"/>
              <a:gd name="connsiteY1" fmla="*/ 673671 h 744449"/>
              <a:gd name="connsiteX2" fmla="*/ 1828415 w 2799121"/>
              <a:gd name="connsiteY2" fmla="*/ 30269 h 744449"/>
              <a:gd name="connsiteX3" fmla="*/ 2787038 w 2799121"/>
              <a:gd name="connsiteY3" fmla="*/ 430372 h 744449"/>
              <a:gd name="connsiteX0" fmla="*/ 0 w 2794428"/>
              <a:gd name="connsiteY0" fmla="*/ 367429 h 901382"/>
              <a:gd name="connsiteX1" fmla="*/ 914400 w 2794428"/>
              <a:gd name="connsiteY1" fmla="*/ 304366 h 901382"/>
              <a:gd name="connsiteX2" fmla="*/ 1224836 w 2794428"/>
              <a:gd name="connsiteY2" fmla="*/ 884283 h 901382"/>
              <a:gd name="connsiteX3" fmla="*/ 2787038 w 2794428"/>
              <a:gd name="connsiteY3" fmla="*/ 61067 h 901382"/>
              <a:gd name="connsiteX0" fmla="*/ 0 w 2476802"/>
              <a:gd name="connsiteY0" fmla="*/ 91461 h 630910"/>
              <a:gd name="connsiteX1" fmla="*/ 914400 w 2476802"/>
              <a:gd name="connsiteY1" fmla="*/ 28398 h 630910"/>
              <a:gd name="connsiteX2" fmla="*/ 1224836 w 2476802"/>
              <a:gd name="connsiteY2" fmla="*/ 608315 h 630910"/>
              <a:gd name="connsiteX3" fmla="*/ 2467497 w 2476802"/>
              <a:gd name="connsiteY3" fmla="*/ 143445 h 630910"/>
              <a:gd name="connsiteX0" fmla="*/ 0 w 2467497"/>
              <a:gd name="connsiteY0" fmla="*/ 91461 h 703487"/>
              <a:gd name="connsiteX1" fmla="*/ 914400 w 2467497"/>
              <a:gd name="connsiteY1" fmla="*/ 28398 h 703487"/>
              <a:gd name="connsiteX2" fmla="*/ 1224836 w 2467497"/>
              <a:gd name="connsiteY2" fmla="*/ 608315 h 703487"/>
              <a:gd name="connsiteX3" fmla="*/ 2467497 w 2467497"/>
              <a:gd name="connsiteY3" fmla="*/ 143445 h 703487"/>
              <a:gd name="connsiteX0" fmla="*/ 0 w 2467497"/>
              <a:gd name="connsiteY0" fmla="*/ 461 h 612487"/>
              <a:gd name="connsiteX1" fmla="*/ 216144 w 2467497"/>
              <a:gd name="connsiteY1" fmla="*/ 345171 h 612487"/>
              <a:gd name="connsiteX2" fmla="*/ 1224836 w 2467497"/>
              <a:gd name="connsiteY2" fmla="*/ 517315 h 612487"/>
              <a:gd name="connsiteX3" fmla="*/ 2467497 w 2467497"/>
              <a:gd name="connsiteY3" fmla="*/ 52445 h 612487"/>
              <a:gd name="connsiteX0" fmla="*/ 59754 w 2527251"/>
              <a:gd name="connsiteY0" fmla="*/ 0 h 612026"/>
              <a:gd name="connsiteX1" fmla="*/ 275898 w 2527251"/>
              <a:gd name="connsiteY1" fmla="*/ 344710 h 612026"/>
              <a:gd name="connsiteX2" fmla="*/ 1284590 w 2527251"/>
              <a:gd name="connsiteY2" fmla="*/ 516854 h 612026"/>
              <a:gd name="connsiteX3" fmla="*/ 2527251 w 2527251"/>
              <a:gd name="connsiteY3" fmla="*/ 51984 h 612026"/>
              <a:gd name="connsiteX0" fmla="*/ 68048 w 2488206"/>
              <a:gd name="connsiteY0" fmla="*/ 0 h 834448"/>
              <a:gd name="connsiteX1" fmla="*/ 236853 w 2488206"/>
              <a:gd name="connsiteY1" fmla="*/ 567132 h 834448"/>
              <a:gd name="connsiteX2" fmla="*/ 1245545 w 2488206"/>
              <a:gd name="connsiteY2" fmla="*/ 739276 h 834448"/>
              <a:gd name="connsiteX3" fmla="*/ 2488206 w 2488206"/>
              <a:gd name="connsiteY3" fmla="*/ 274406 h 834448"/>
              <a:gd name="connsiteX0" fmla="*/ 20561 w 3175483"/>
              <a:gd name="connsiteY0" fmla="*/ 0 h 803451"/>
              <a:gd name="connsiteX1" fmla="*/ 924130 w 3175483"/>
              <a:gd name="connsiteY1" fmla="*/ 536135 h 803451"/>
              <a:gd name="connsiteX2" fmla="*/ 1932822 w 3175483"/>
              <a:gd name="connsiteY2" fmla="*/ 708279 h 803451"/>
              <a:gd name="connsiteX3" fmla="*/ 3175483 w 3175483"/>
              <a:gd name="connsiteY3" fmla="*/ 243409 h 803451"/>
              <a:gd name="connsiteX0" fmla="*/ 20561 w 3381323"/>
              <a:gd name="connsiteY0" fmla="*/ 398947 h 1137533"/>
              <a:gd name="connsiteX1" fmla="*/ 924130 w 3381323"/>
              <a:gd name="connsiteY1" fmla="*/ 935082 h 1137533"/>
              <a:gd name="connsiteX2" fmla="*/ 1932822 w 3381323"/>
              <a:gd name="connsiteY2" fmla="*/ 1107226 h 1137533"/>
              <a:gd name="connsiteX3" fmla="*/ 3381323 w 3381323"/>
              <a:gd name="connsiteY3" fmla="*/ 0 h 1137533"/>
              <a:gd name="connsiteX0" fmla="*/ 20561 w 3381323"/>
              <a:gd name="connsiteY0" fmla="*/ 398947 h 1138032"/>
              <a:gd name="connsiteX1" fmla="*/ 924130 w 3381323"/>
              <a:gd name="connsiteY1" fmla="*/ 935082 h 1138032"/>
              <a:gd name="connsiteX2" fmla="*/ 1932822 w 3381323"/>
              <a:gd name="connsiteY2" fmla="*/ 1107226 h 1138032"/>
              <a:gd name="connsiteX3" fmla="*/ 3381323 w 3381323"/>
              <a:gd name="connsiteY3" fmla="*/ 0 h 11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23" h="1138032">
                <a:moveTo>
                  <a:pt x="20561" y="398947"/>
                </a:moveTo>
                <a:cubicBezTo>
                  <a:pt x="-132150" y="805938"/>
                  <a:pt x="605420" y="817036"/>
                  <a:pt x="924130" y="935082"/>
                </a:cubicBezTo>
                <a:cubicBezTo>
                  <a:pt x="1242840" y="1053128"/>
                  <a:pt x="1709477" y="923295"/>
                  <a:pt x="1932822" y="1107226"/>
                </a:cubicBezTo>
                <a:cubicBezTo>
                  <a:pt x="2156167" y="1291157"/>
                  <a:pt x="3112864" y="617025"/>
                  <a:pt x="338132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A8C57CD1-B087-5E29-9717-74D91DF43A6F}"/>
              </a:ext>
            </a:extLst>
          </p:cNvPr>
          <p:cNvSpPr/>
          <p:nvPr/>
        </p:nvSpPr>
        <p:spPr>
          <a:xfrm>
            <a:off x="4901163" y="3193773"/>
            <a:ext cx="3231604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Need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converging  </a:t>
            </a:r>
            <a:r>
              <a:rPr lang="en-US" altLang="zh-CN" dirty="0">
                <a:latin typeface="Eras Medium ITC" pitchFamily="34" charset="0"/>
              </a:rPr>
              <a:t>state</a:t>
            </a:r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BE005168-DD99-6547-E03A-49E3C803F70F}"/>
              </a:ext>
            </a:extLst>
          </p:cNvPr>
          <p:cNvSpPr/>
          <p:nvPr/>
        </p:nvSpPr>
        <p:spPr>
          <a:xfrm>
            <a:off x="2947480" y="3361557"/>
            <a:ext cx="1864165" cy="426472"/>
          </a:xfrm>
          <a:custGeom>
            <a:avLst/>
            <a:gdLst>
              <a:gd name="connsiteX0" fmla="*/ 0 w 1011676"/>
              <a:gd name="connsiteY0" fmla="*/ 165370 h 383347"/>
              <a:gd name="connsiteX1" fmla="*/ 564204 w 1011676"/>
              <a:gd name="connsiteY1" fmla="*/ 379379 h 383347"/>
              <a:gd name="connsiteX2" fmla="*/ 1011676 w 1011676"/>
              <a:gd name="connsiteY2" fmla="*/ 0 h 38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76" h="383347">
                <a:moveTo>
                  <a:pt x="0" y="165370"/>
                </a:moveTo>
                <a:cubicBezTo>
                  <a:pt x="197795" y="286155"/>
                  <a:pt x="395591" y="406941"/>
                  <a:pt x="564204" y="379379"/>
                </a:cubicBezTo>
                <a:cubicBezTo>
                  <a:pt x="732817" y="351817"/>
                  <a:pt x="872246" y="175908"/>
                  <a:pt x="101167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86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desired model for the developers/users?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i.e., what makes a strong consistent model for distributed systems? </a:t>
            </a:r>
          </a:p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overall behavior can be viewed as a system that never fails (see later lectures)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1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74B6-99BF-5C48-8F13-F646D236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7E52-2BB9-1140-937D-C10F0614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accent6"/>
                </a:solidFill>
              </a:rPr>
              <a:t>For better performance</a:t>
            </a:r>
          </a:p>
          <a:p>
            <a:pPr lvl="1"/>
            <a:r>
              <a:rPr kumimoji="1" lang="en" altLang="zh-CN" dirty="0">
                <a:solidFill>
                  <a:schemeClr val="accent6"/>
                </a:solidFill>
              </a:rPr>
              <a:t>Accept a write before being able to serialize it </a:t>
            </a:r>
          </a:p>
          <a:p>
            <a:pPr lvl="1"/>
            <a:r>
              <a:rPr kumimoji="1" lang="en" altLang="zh-CN" dirty="0">
                <a:solidFill>
                  <a:schemeClr val="accent6"/>
                </a:solidFill>
              </a:rPr>
              <a:t>Reads can return a (possible) stale value than blocking for the latest value</a:t>
            </a:r>
          </a:p>
          <a:p>
            <a:endParaRPr kumimoji="1" lang="en" altLang="zh-CN" dirty="0"/>
          </a:p>
          <a:p>
            <a:r>
              <a:rPr kumimoji="1" lang="en" altLang="zh-CN" dirty="0"/>
              <a:t>But still need to cope with anomalies</a:t>
            </a:r>
          </a:p>
          <a:p>
            <a:pPr lvl="1"/>
            <a:r>
              <a:rPr kumimoji="1" lang="en" altLang="zh-CN" b="1" dirty="0"/>
              <a:t>Write-write conflict</a:t>
            </a:r>
          </a:p>
          <a:p>
            <a:pPr lvl="1"/>
            <a:r>
              <a:rPr kumimoji="1" lang="en" altLang="zh-CN" dirty="0">
                <a:solidFill>
                  <a:schemeClr val="accent6"/>
                </a:solidFill>
              </a:rPr>
              <a:t>Loss of causality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7FA75-8458-0745-8B2B-466B5F59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8F878683-D1BD-E842-BC9E-08E6E9C82E7B}"/>
              </a:ext>
            </a:extLst>
          </p:cNvPr>
          <p:cNvSpPr/>
          <p:nvPr/>
        </p:nvSpPr>
        <p:spPr>
          <a:xfrm>
            <a:off x="4139952" y="3283004"/>
            <a:ext cx="3231604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Need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converging  </a:t>
            </a:r>
            <a:r>
              <a:rPr lang="en-US" altLang="zh-CN" dirty="0">
                <a:latin typeface="Eras Medium ITC" pitchFamily="34" charset="0"/>
              </a:rPr>
              <a:t>state</a:t>
            </a: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A3684F91-454C-7805-F5E0-60FACFA692AB}"/>
              </a:ext>
            </a:extLst>
          </p:cNvPr>
          <p:cNvSpPr/>
          <p:nvPr/>
        </p:nvSpPr>
        <p:spPr>
          <a:xfrm>
            <a:off x="2947481" y="3404681"/>
            <a:ext cx="1011676" cy="383347"/>
          </a:xfrm>
          <a:custGeom>
            <a:avLst/>
            <a:gdLst>
              <a:gd name="connsiteX0" fmla="*/ 0 w 1011676"/>
              <a:gd name="connsiteY0" fmla="*/ 165370 h 383347"/>
              <a:gd name="connsiteX1" fmla="*/ 564204 w 1011676"/>
              <a:gd name="connsiteY1" fmla="*/ 379379 h 383347"/>
              <a:gd name="connsiteX2" fmla="*/ 1011676 w 1011676"/>
              <a:gd name="connsiteY2" fmla="*/ 0 h 38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76" h="383347">
                <a:moveTo>
                  <a:pt x="0" y="165370"/>
                </a:moveTo>
                <a:cubicBezTo>
                  <a:pt x="197795" y="286155"/>
                  <a:pt x="395591" y="406941"/>
                  <a:pt x="564204" y="379379"/>
                </a:cubicBezTo>
                <a:cubicBezTo>
                  <a:pt x="732817" y="351817"/>
                  <a:pt x="872246" y="175908"/>
                  <a:pt x="101167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006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85961-A0D1-F547-A20F-F01EA835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Handling write-write conflict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EF8B2-AB08-3B46-B5D5-61D27D8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538320" cy="435682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Solution</a:t>
            </a:r>
          </a:p>
          <a:p>
            <a:pPr lvl="1"/>
            <a:r>
              <a:rPr kumimoji="1" lang="en-US" altLang="zh-CN" dirty="0"/>
              <a:t>After a local write, send writes to all the servers in the background</a:t>
            </a:r>
          </a:p>
          <a:p>
            <a:pPr lvl="1"/>
            <a:r>
              <a:rPr kumimoji="1" lang="en-US" altLang="zh-CN" dirty="0"/>
              <a:t>Each server apply the writes, resolve the conflicts if necessary </a:t>
            </a:r>
          </a:p>
          <a:p>
            <a:r>
              <a:rPr kumimoji="1" lang="en-US" altLang="zh-CN" dirty="0"/>
              <a:t>Problem #1: how to apply updates ?</a:t>
            </a:r>
          </a:p>
          <a:p>
            <a:pPr lvl="1"/>
            <a:r>
              <a:rPr kumimoji="1" lang="en-US" altLang="zh-CN" dirty="0"/>
              <a:t>Can we directly overwrite the original content? E.g., with KVS put() </a:t>
            </a:r>
          </a:p>
          <a:p>
            <a:pPr lvl="1"/>
            <a:r>
              <a:rPr kumimoji="1" lang="en-US" altLang="zh-CN" b="1" dirty="0"/>
              <a:t>Recall</a:t>
            </a:r>
            <a:r>
              <a:rPr kumimoji="1" lang="en-US" altLang="zh-CN" dirty="0"/>
              <a:t>: chats are in a key-value store, where the value is a vector</a:t>
            </a:r>
          </a:p>
          <a:p>
            <a:pPr lvl="1"/>
            <a:r>
              <a:rPr kumimoji="1" lang="en-US" altLang="zh-CN" dirty="0"/>
              <a:t>Overwrite origin content: chat[</a:t>
            </a:r>
            <a:r>
              <a:rPr kumimoji="1" lang="en-US" altLang="zh-CN" dirty="0" err="1"/>
              <a:t>cid</a:t>
            </a:r>
            <a:r>
              <a:rPr kumimoji="1" lang="en-US" altLang="zh-CN" dirty="0"/>
              <a:t>] = [ …,  </a:t>
            </a:r>
            <a:r>
              <a:rPr kumimoji="1" lang="en-US" altLang="zh-CN" dirty="0" err="1"/>
              <a:t>new_sid</a:t>
            </a:r>
            <a:r>
              <a:rPr kumimoji="1" lang="en-US" altLang="zh-CN" dirty="0"/>
              <a:t>]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3457D-0549-684E-A68E-339ACA0B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57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87F3-CD11-E34B-B17D-5D45F0A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Apply the 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337D2-688E-9A48-B2C8-2B5F39DA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974404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Strawman</a:t>
            </a:r>
          </a:p>
          <a:p>
            <a:pPr lvl="1"/>
            <a:r>
              <a:rPr kumimoji="1" lang="en-US" altLang="zh-CN" dirty="0"/>
              <a:t>Can we directly replace the old value with the new writes? </a:t>
            </a:r>
          </a:p>
          <a:p>
            <a:pPr lvl="1"/>
            <a:r>
              <a:rPr lang="en" altLang="zh-CN" dirty="0"/>
              <a:t>No. Losing application semantics would also be "inconsistent." The value might be the same, but it wouldn't align with what the applications intended.</a:t>
            </a:r>
            <a:endParaRPr kumimoji="1" lang="en-US" altLang="zh-CN" dirty="0"/>
          </a:p>
          <a:p>
            <a:r>
              <a:rPr kumimoji="1" lang="en-US" altLang="zh-CN" dirty="0"/>
              <a:t>Conflicts handling is application specific </a:t>
            </a:r>
          </a:p>
          <a:p>
            <a:pPr lvl="1"/>
            <a:r>
              <a:rPr kumimoji="1" lang="en-US" altLang="zh-CN" dirty="0"/>
              <a:t>Different applications may have different requirements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ADA59-32C0-AD43-8CD7-17A38E62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7BC3D2F0-24DC-4248-BBCB-43A4F93588A0}"/>
              </a:ext>
            </a:extLst>
          </p:cNvPr>
          <p:cNvSpPr/>
          <p:nvPr/>
        </p:nvSpPr>
        <p:spPr>
          <a:xfrm>
            <a:off x="5580112" y="4480962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</a:t>
            </a:r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time=13:00</a:t>
            </a:r>
            <a:endParaRPr lang="zh-CN" altLang="en-US" dirty="0">
              <a:latin typeface="Eras Medium ITC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CF7F237A-708A-6043-AFF1-A5855B2C3854}"/>
              </a:ext>
            </a:extLst>
          </p:cNvPr>
          <p:cNvSpPr/>
          <p:nvPr/>
        </p:nvSpPr>
        <p:spPr>
          <a:xfrm>
            <a:off x="1854332" y="4226962"/>
            <a:ext cx="178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X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time=13:00</a:t>
            </a:r>
            <a:endParaRPr lang="zh-CN" altLang="en-US" dirty="0"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7908BB0B-DA12-5449-971E-C51A125E0E7F}"/>
              </a:ext>
            </a:extLst>
          </p:cNvPr>
          <p:cNvSpPr/>
          <p:nvPr/>
        </p:nvSpPr>
        <p:spPr>
          <a:xfrm>
            <a:off x="2673863" y="5021367"/>
            <a:ext cx="24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2140946-288A-A14A-8C4F-F9F675C7742E}"/>
              </a:ext>
            </a:extLst>
          </p:cNvPr>
          <p:cNvSpPr/>
          <p:nvPr/>
        </p:nvSpPr>
        <p:spPr>
          <a:xfrm>
            <a:off x="5961112" y="3927867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7">
            <a:extLst>
              <a:ext uri="{FF2B5EF4-FFF2-40B4-BE49-F238E27FC236}">
                <a16:creationId xmlns:a16="http://schemas.microsoft.com/office/drawing/2014/main" id="{A3E765EA-0D7A-2747-AFAC-74C293C8732C}"/>
              </a:ext>
            </a:extLst>
          </p:cNvPr>
          <p:cNvSpPr/>
          <p:nvPr/>
        </p:nvSpPr>
        <p:spPr>
          <a:xfrm>
            <a:off x="4533790" y="4002659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378EE6BE-9067-EA41-8D11-E47C4483A9D4}"/>
              </a:ext>
            </a:extLst>
          </p:cNvPr>
          <p:cNvSpPr/>
          <p:nvPr/>
        </p:nvSpPr>
        <p:spPr>
          <a:xfrm>
            <a:off x="3893790" y="4574159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59DBC2FF-1533-C44C-859D-7C5C866E0979}"/>
              </a:ext>
            </a:extLst>
          </p:cNvPr>
          <p:cNvSpPr/>
          <p:nvPr/>
        </p:nvSpPr>
        <p:spPr>
          <a:xfrm>
            <a:off x="4655790" y="4695659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0">
            <a:extLst>
              <a:ext uri="{FF2B5EF4-FFF2-40B4-BE49-F238E27FC236}">
                <a16:creationId xmlns:a16="http://schemas.microsoft.com/office/drawing/2014/main" id="{08922DB0-936C-B848-8D8A-2C3EE13F2362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3893790" y="4227659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52">
            <a:extLst>
              <a:ext uri="{FF2B5EF4-FFF2-40B4-BE49-F238E27FC236}">
                <a16:creationId xmlns:a16="http://schemas.microsoft.com/office/drawing/2014/main" id="{A3FB8A74-80B3-C140-9FCC-162E64804D25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5163790" y="4227659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3">
            <a:extLst>
              <a:ext uri="{FF2B5EF4-FFF2-40B4-BE49-F238E27FC236}">
                <a16:creationId xmlns:a16="http://schemas.microsoft.com/office/drawing/2014/main" id="{FDCA6106-D8A3-2D46-AA23-B2E5AE80B697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5400000" flipH="1">
            <a:off x="4529040" y="4703909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54">
            <a:extLst>
              <a:ext uri="{FF2B5EF4-FFF2-40B4-BE49-F238E27FC236}">
                <a16:creationId xmlns:a16="http://schemas.microsoft.com/office/drawing/2014/main" id="{66F98E2E-5744-7147-9C08-5936DCD5F85B}"/>
              </a:ext>
            </a:extLst>
          </p:cNvPr>
          <p:cNvSpPr/>
          <p:nvPr/>
        </p:nvSpPr>
        <p:spPr>
          <a:xfrm>
            <a:off x="5224790" y="377918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an 55">
            <a:extLst>
              <a:ext uri="{FF2B5EF4-FFF2-40B4-BE49-F238E27FC236}">
                <a16:creationId xmlns:a16="http://schemas.microsoft.com/office/drawing/2014/main" id="{F7E9409E-A391-0D49-9C96-D02C073CB968}"/>
              </a:ext>
            </a:extLst>
          </p:cNvPr>
          <p:cNvSpPr/>
          <p:nvPr/>
        </p:nvSpPr>
        <p:spPr>
          <a:xfrm>
            <a:off x="3707861" y="511118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Can 56">
            <a:extLst>
              <a:ext uri="{FF2B5EF4-FFF2-40B4-BE49-F238E27FC236}">
                <a16:creationId xmlns:a16="http://schemas.microsoft.com/office/drawing/2014/main" id="{4071666B-231C-864B-85EB-5C5618483D13}"/>
              </a:ext>
            </a:extLst>
          </p:cNvPr>
          <p:cNvSpPr/>
          <p:nvPr/>
        </p:nvSpPr>
        <p:spPr>
          <a:xfrm>
            <a:off x="5038862" y="524591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57">
            <a:extLst>
              <a:ext uri="{FF2B5EF4-FFF2-40B4-BE49-F238E27FC236}">
                <a16:creationId xmlns:a16="http://schemas.microsoft.com/office/drawing/2014/main" id="{784E53A5-B8B4-684B-8DEF-B3F8FD4605E4}"/>
              </a:ext>
            </a:extLst>
          </p:cNvPr>
          <p:cNvSpPr/>
          <p:nvPr/>
        </p:nvSpPr>
        <p:spPr>
          <a:xfrm>
            <a:off x="1419863" y="4626367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iPad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Straight Arrow Connector 58">
            <a:extLst>
              <a:ext uri="{FF2B5EF4-FFF2-40B4-BE49-F238E27FC236}">
                <a16:creationId xmlns:a16="http://schemas.microsoft.com/office/drawing/2014/main" id="{CDE50A99-31C4-3A4C-9CC5-3A5F018893BD}"/>
              </a:ext>
            </a:extLst>
          </p:cNvPr>
          <p:cNvCxnSpPr>
            <a:stCxn id="18" idx="3"/>
          </p:cNvCxnSpPr>
          <p:nvPr/>
        </p:nvCxnSpPr>
        <p:spPr>
          <a:xfrm>
            <a:off x="2319863" y="4836367"/>
            <a:ext cx="137699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9">
            <a:extLst>
              <a:ext uri="{FF2B5EF4-FFF2-40B4-BE49-F238E27FC236}">
                <a16:creationId xmlns:a16="http://schemas.microsoft.com/office/drawing/2014/main" id="{036FBA09-AC8C-0240-8F26-0D2A64891F8D}"/>
              </a:ext>
            </a:extLst>
          </p:cNvPr>
          <p:cNvSpPr/>
          <p:nvPr/>
        </p:nvSpPr>
        <p:spPr>
          <a:xfrm>
            <a:off x="6433790" y="4054867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Arrow Connector 60">
            <a:extLst>
              <a:ext uri="{FF2B5EF4-FFF2-40B4-BE49-F238E27FC236}">
                <a16:creationId xmlns:a16="http://schemas.microsoft.com/office/drawing/2014/main" id="{E8100A2B-3C85-AC4F-AA65-2145E55E8E1B}"/>
              </a:ext>
            </a:extLst>
          </p:cNvPr>
          <p:cNvCxnSpPr>
            <a:stCxn id="20" idx="1"/>
          </p:cNvCxnSpPr>
          <p:nvPr/>
        </p:nvCxnSpPr>
        <p:spPr>
          <a:xfrm flipH="1">
            <a:off x="5596645" y="4249867"/>
            <a:ext cx="83714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1">
            <a:extLst>
              <a:ext uri="{FF2B5EF4-FFF2-40B4-BE49-F238E27FC236}">
                <a16:creationId xmlns:a16="http://schemas.microsoft.com/office/drawing/2014/main" id="{2E296D18-532E-C84C-A718-23B5E9825DCD}"/>
              </a:ext>
            </a:extLst>
          </p:cNvPr>
          <p:cNvSpPr/>
          <p:nvPr/>
        </p:nvSpPr>
        <p:spPr>
          <a:xfrm>
            <a:off x="2627992" y="3467443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Write-write</a:t>
            </a:r>
            <a:r>
              <a:rPr lang="en-US" altLang="zh-CN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conflict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72F537FB-3C3E-2A4D-B812-0E45F972B0A0}"/>
              </a:ext>
            </a:extLst>
          </p:cNvPr>
          <p:cNvCxnSpPr>
            <a:stCxn id="22" idx="2"/>
          </p:cNvCxnSpPr>
          <p:nvPr/>
        </p:nvCxnSpPr>
        <p:spPr>
          <a:xfrm>
            <a:off x="3683730" y="3836775"/>
            <a:ext cx="327915" cy="415308"/>
          </a:xfrm>
          <a:prstGeom prst="straightConnector1">
            <a:avLst/>
          </a:prstGeom>
          <a:ln w="3175">
            <a:solidFill>
              <a:srgbClr val="FF0066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95E96CF-7D0B-2749-880F-6535D185162D}"/>
              </a:ext>
            </a:extLst>
          </p:cNvPr>
          <p:cNvCxnSpPr/>
          <p:nvPr/>
        </p:nvCxnSpPr>
        <p:spPr>
          <a:xfrm>
            <a:off x="-83806" y="3217540"/>
            <a:ext cx="9505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40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23C6-DDE5-F04A-B42D-91B2CF27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update 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02B2F-82A6-224C-A8A7-5FE953CF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Have update be a function (provided by the user), not a new value</a:t>
            </a:r>
          </a:p>
          <a:p>
            <a:pPr lvl="1"/>
            <a:r>
              <a:rPr kumimoji="1" lang="en" altLang="zh-CN" dirty="0"/>
              <a:t>e.g., function: </a:t>
            </a:r>
          </a:p>
          <a:p>
            <a:r>
              <a:rPr kumimoji="1" lang="en" altLang="zh-CN" dirty="0"/>
              <a:t>Function must be deterministic</a:t>
            </a:r>
          </a:p>
          <a:p>
            <a:pPr lvl="1"/>
            <a:r>
              <a:rPr kumimoji="1" lang="en" altLang="zh-CN" dirty="0"/>
              <a:t>Otherwise servers will get different answers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0E89B-9E34-D24D-9F05-3194C7A7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AAB7A67A-669B-B842-8548-7401A7FB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608046"/>
            <a:ext cx="5112568" cy="31335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36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en-US" altLang="zh-CN" i="0" dirty="0">
                <a:effectLst/>
                <a:latin typeface="Eras Medium ITC" pitchFamily="34" charset="0"/>
              </a:rPr>
              <a:t>1. allocate a </a:t>
            </a:r>
            <a:r>
              <a:rPr lang="en-US" altLang="zh-CN" i="0" dirty="0" err="1">
                <a:effectLst/>
                <a:latin typeface="Eras Medium ITC" pitchFamily="34" charset="0"/>
              </a:rPr>
              <a:t>sid</a:t>
            </a:r>
            <a:r>
              <a:rPr lang="en-US" altLang="zh-CN" i="0" dirty="0">
                <a:effectLst/>
                <a:latin typeface="Eras Medium ITC" pitchFamily="34" charset="0"/>
              </a:rPr>
              <a:t>; 2. </a:t>
            </a:r>
            <a:r>
              <a:rPr kumimoji="1" lang="en-US" altLang="zh-CN" dirty="0"/>
              <a:t>chat[</a:t>
            </a:r>
            <a:r>
              <a:rPr kumimoji="1" lang="en-US" altLang="zh-CN" dirty="0" err="1"/>
              <a:t>cid</a:t>
            </a:r>
            <a:r>
              <a:rPr kumimoji="1" lang="en-US" altLang="zh-CN" dirty="0"/>
              <a:t>].append(</a:t>
            </a:r>
            <a:r>
              <a:rPr kumimoji="1" lang="en-US" altLang="zh-CN" dirty="0" err="1"/>
              <a:t>sid</a:t>
            </a:r>
            <a:r>
              <a:rPr kumimoji="1" lang="en-US" altLang="zh-CN" dirty="0"/>
              <a:t>)</a:t>
            </a:r>
            <a:endParaRPr lang="en-US" altLang="zh-CN" i="0" dirty="0">
              <a:effectLst/>
              <a:latin typeface="Eras Medium ITC" pitchFamily="34" charset="0"/>
            </a:endParaRP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4C33FFF4-4BC9-EC41-9124-1688D61E6ED7}"/>
              </a:ext>
            </a:extLst>
          </p:cNvPr>
          <p:cNvSpPr/>
          <p:nvPr/>
        </p:nvSpPr>
        <p:spPr>
          <a:xfrm>
            <a:off x="2728200" y="3289548"/>
            <a:ext cx="792000" cy="468000"/>
          </a:xfrm>
          <a:prstGeom prst="roundRect">
            <a:avLst/>
          </a:prstGeom>
          <a:solidFill>
            <a:srgbClr val="FFCCCC"/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A1777B43-C434-EE4C-A71C-1AC1DD8B9C1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520200" y="3523548"/>
            <a:ext cx="2103600" cy="494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5">
            <a:extLst>
              <a:ext uri="{FF2B5EF4-FFF2-40B4-BE49-F238E27FC236}">
                <a16:creationId xmlns:a16="http://schemas.microsoft.com/office/drawing/2014/main" id="{63D60A6F-8592-5A47-B795-61787969F07B}"/>
              </a:ext>
            </a:extLst>
          </p:cNvPr>
          <p:cNvSpPr/>
          <p:nvPr/>
        </p:nvSpPr>
        <p:spPr>
          <a:xfrm>
            <a:off x="5623800" y="3294495"/>
            <a:ext cx="792000" cy="468000"/>
          </a:xfrm>
          <a:prstGeom prst="roundRect">
            <a:avLst/>
          </a:prstGeom>
          <a:solidFill>
            <a:srgbClr val="FF0066"/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8CDEE89-899C-8E41-B3B2-E65E53A5CC8D}"/>
              </a:ext>
            </a:extLst>
          </p:cNvPr>
          <p:cNvSpPr/>
          <p:nvPr/>
        </p:nvSpPr>
        <p:spPr>
          <a:xfrm>
            <a:off x="2722200" y="4103125"/>
            <a:ext cx="792000" cy="468000"/>
          </a:xfrm>
          <a:prstGeom prst="roundRect">
            <a:avLst/>
          </a:prstGeom>
          <a:solidFill>
            <a:srgbClr val="FFCCCC"/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Straight Arrow Connector 29">
            <a:extLst>
              <a:ext uri="{FF2B5EF4-FFF2-40B4-BE49-F238E27FC236}">
                <a16:creationId xmlns:a16="http://schemas.microsoft.com/office/drawing/2014/main" id="{99E6A1D1-5ACF-2A41-A3D4-C3EF653C25B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514200" y="4337125"/>
            <a:ext cx="2103600" cy="494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0">
            <a:extLst>
              <a:ext uri="{FF2B5EF4-FFF2-40B4-BE49-F238E27FC236}">
                <a16:creationId xmlns:a16="http://schemas.microsoft.com/office/drawing/2014/main" id="{56A63E43-49C9-9745-9060-4EE72B7C5C6B}"/>
              </a:ext>
            </a:extLst>
          </p:cNvPr>
          <p:cNvSpPr/>
          <p:nvPr/>
        </p:nvSpPr>
        <p:spPr>
          <a:xfrm>
            <a:off x="5617800" y="4108072"/>
            <a:ext cx="792000" cy="468000"/>
          </a:xfrm>
          <a:prstGeom prst="roundRect">
            <a:avLst/>
          </a:prstGeom>
          <a:solidFill>
            <a:srgbClr val="FF0066"/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B1298AA2-7476-804C-8163-8765CE0FE729}"/>
              </a:ext>
            </a:extLst>
          </p:cNvPr>
          <p:cNvSpPr/>
          <p:nvPr/>
        </p:nvSpPr>
        <p:spPr>
          <a:xfrm>
            <a:off x="741001" y="3767920"/>
            <a:ext cx="1401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same state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13" name="Straight Arrow Connector 32">
            <a:extLst>
              <a:ext uri="{FF2B5EF4-FFF2-40B4-BE49-F238E27FC236}">
                <a16:creationId xmlns:a16="http://schemas.microsoft.com/office/drawing/2014/main" id="{BB711E96-1CA7-8943-AF18-B5887D7C7E9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42346" y="3767921"/>
            <a:ext cx="503654" cy="200054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>
            <a:extLst>
              <a:ext uri="{FF2B5EF4-FFF2-40B4-BE49-F238E27FC236}">
                <a16:creationId xmlns:a16="http://schemas.microsoft.com/office/drawing/2014/main" id="{88891B05-892C-A948-AB34-93F4B2CE45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142346" y="3967975"/>
            <a:ext cx="509654" cy="140097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1">
            <a:extLst>
              <a:ext uri="{FF2B5EF4-FFF2-40B4-BE49-F238E27FC236}">
                <a16:creationId xmlns:a16="http://schemas.microsoft.com/office/drawing/2014/main" id="{341C5A46-2FBB-AB4D-B418-DB432DC9A11A}"/>
              </a:ext>
            </a:extLst>
          </p:cNvPr>
          <p:cNvSpPr/>
          <p:nvPr/>
        </p:nvSpPr>
        <p:spPr>
          <a:xfrm>
            <a:off x="7035854" y="3550615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same state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16" name="Straight Arrow Connector 45">
            <a:extLst>
              <a:ext uri="{FF2B5EF4-FFF2-40B4-BE49-F238E27FC236}">
                <a16:creationId xmlns:a16="http://schemas.microsoft.com/office/drawing/2014/main" id="{17322F03-A8E3-8A41-B74E-321EE49E1743}"/>
              </a:ext>
            </a:extLst>
          </p:cNvPr>
          <p:cNvCxnSpPr>
            <a:stCxn id="15" idx="1"/>
          </p:cNvCxnSpPr>
          <p:nvPr/>
        </p:nvCxnSpPr>
        <p:spPr>
          <a:xfrm flipH="1">
            <a:off x="6462030" y="3750670"/>
            <a:ext cx="573824" cy="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>
            <a:extLst>
              <a:ext uri="{FF2B5EF4-FFF2-40B4-BE49-F238E27FC236}">
                <a16:creationId xmlns:a16="http://schemas.microsoft.com/office/drawing/2014/main" id="{967D28E4-BCCE-4649-BB7A-4903318166D6}"/>
              </a:ext>
            </a:extLst>
          </p:cNvPr>
          <p:cNvCxnSpPr>
            <a:stCxn id="15" idx="1"/>
          </p:cNvCxnSpPr>
          <p:nvPr/>
        </p:nvCxnSpPr>
        <p:spPr>
          <a:xfrm flipH="1">
            <a:off x="6462030" y="3750670"/>
            <a:ext cx="573824" cy="347738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6">
            <a:extLst>
              <a:ext uri="{FF2B5EF4-FFF2-40B4-BE49-F238E27FC236}">
                <a16:creationId xmlns:a16="http://schemas.microsoft.com/office/drawing/2014/main" id="{B307B045-4F1A-D547-BA1B-F9F6CF28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830" y="3725210"/>
            <a:ext cx="854970" cy="40568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algn="ctr"/>
            <a:r>
              <a:rPr lang="en-US" altLang="zh-CN" i="0" dirty="0">
                <a:effectLst/>
                <a:latin typeface="Eras Medium ITC" pitchFamily="34" charset="0"/>
              </a:rPr>
              <a:t>func1</a:t>
            </a:r>
            <a:endParaRPr lang="en-US" altLang="zh-CN" sz="2000" i="0" dirty="0">
              <a:effectLst/>
              <a:latin typeface="Eras Medium ITC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AC46FD68-FCC2-6E47-9C90-EF3B67F4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430" y="3722125"/>
            <a:ext cx="854970" cy="405683"/>
          </a:xfrm>
          <a:prstGeom prst="rect">
            <a:avLst/>
          </a:prstGeom>
          <a:solidFill>
            <a:srgbClr val="D5FFD5"/>
          </a:solidFill>
          <a:ln>
            <a:solidFill>
              <a:srgbClr val="0050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algn="ctr"/>
            <a:r>
              <a:rPr lang="en-US" altLang="zh-CN" i="0" dirty="0">
                <a:effectLst/>
                <a:latin typeface="Eras Medium ITC" pitchFamily="34" charset="0"/>
              </a:rPr>
              <a:t>func2</a:t>
            </a:r>
            <a:endParaRPr lang="en-US" altLang="zh-CN" sz="2000" i="0" dirty="0">
              <a:effectLst/>
              <a:latin typeface="Eras Medium ITC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FE294855-E5BF-A6E3-3D7D-B319E25D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000" y="4826430"/>
            <a:ext cx="6705600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1800" i="0" dirty="0">
                <a:latin typeface="Eras Medium ITC" pitchFamily="34" charset="0"/>
              </a:rPr>
              <a:t>Question: how can different servers agree on an order? </a:t>
            </a:r>
          </a:p>
        </p:txBody>
      </p:sp>
    </p:spTree>
    <p:extLst>
      <p:ext uri="{BB962C8B-B14F-4D97-AF65-F5344CB8AC3E}">
        <p14:creationId xmlns:p14="http://schemas.microsoft.com/office/powerpoint/2010/main" val="41936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/>
      <p:bldP spid="15" grpId="0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3F9B-7547-9B4E-AC04-70CB1798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ordering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88C14-3DD2-6A40-A542-915F2EF7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7E53A3A5-B64D-1140-8679-984948FF2921}"/>
              </a:ext>
            </a:extLst>
          </p:cNvPr>
          <p:cNvSpPr/>
          <p:nvPr/>
        </p:nvSpPr>
        <p:spPr>
          <a:xfrm>
            <a:off x="5916500" y="1778000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F391EC04-A3E5-064E-BEAA-9A74288D8EB2}"/>
              </a:ext>
            </a:extLst>
          </p:cNvPr>
          <p:cNvSpPr/>
          <p:nvPr/>
        </p:nvSpPr>
        <p:spPr>
          <a:xfrm>
            <a:off x="1850997" y="1783500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445F8CFB-D411-A44B-8C6D-B32F6189B640}"/>
              </a:ext>
            </a:extLst>
          </p:cNvPr>
          <p:cNvSpPr/>
          <p:nvPr/>
        </p:nvSpPr>
        <p:spPr>
          <a:xfrm>
            <a:off x="2408000" y="1206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52F7F9A5-7B3C-634F-B39A-0386E87A2568}"/>
              </a:ext>
            </a:extLst>
          </p:cNvPr>
          <p:cNvSpPr/>
          <p:nvPr/>
        </p:nvSpPr>
        <p:spPr>
          <a:xfrm>
            <a:off x="6315088" y="1263000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ABA3DD6B-F1F0-9046-8604-D2C361B3ECAC}"/>
              </a:ext>
            </a:extLst>
          </p:cNvPr>
          <p:cNvSpPr/>
          <p:nvPr/>
        </p:nvSpPr>
        <p:spPr>
          <a:xfrm>
            <a:off x="2984500" y="1333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BEA85866-F788-044C-8AA8-04C5C208DFFD}"/>
              </a:ext>
            </a:extLst>
          </p:cNvPr>
          <p:cNvSpPr/>
          <p:nvPr/>
        </p:nvSpPr>
        <p:spPr>
          <a:xfrm>
            <a:off x="5212000" y="1333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Curved Connector 53">
            <a:extLst>
              <a:ext uri="{FF2B5EF4-FFF2-40B4-BE49-F238E27FC236}">
                <a16:creationId xmlns:a16="http://schemas.microsoft.com/office/drawing/2014/main" id="{21834D76-720E-5941-BD5E-96BA650F03AC}"/>
              </a:ext>
            </a:extLst>
          </p:cNvPr>
          <p:cNvCxnSpPr>
            <a:stCxn id="13" idx="3"/>
            <a:endCxn id="12" idx="3"/>
          </p:cNvCxnSpPr>
          <p:nvPr/>
        </p:nvCxnSpPr>
        <p:spPr>
          <a:xfrm rot="5400000">
            <a:off x="4484225" y="1272380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55">
            <a:extLst>
              <a:ext uri="{FF2B5EF4-FFF2-40B4-BE49-F238E27FC236}">
                <a16:creationId xmlns:a16="http://schemas.microsoft.com/office/drawing/2014/main" id="{D6498688-374A-F74B-B2C8-4373CB810844}"/>
              </a:ext>
            </a:extLst>
          </p:cNvPr>
          <p:cNvSpPr/>
          <p:nvPr/>
        </p:nvSpPr>
        <p:spPr>
          <a:xfrm>
            <a:off x="3877449" y="1423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56">
            <a:extLst>
              <a:ext uri="{FF2B5EF4-FFF2-40B4-BE49-F238E27FC236}">
                <a16:creationId xmlns:a16="http://schemas.microsoft.com/office/drawing/2014/main" id="{7C224858-AE8D-D34E-A8DD-5EFE6C1292EA}"/>
              </a:ext>
            </a:extLst>
          </p:cNvPr>
          <p:cNvSpPr/>
          <p:nvPr/>
        </p:nvSpPr>
        <p:spPr>
          <a:xfrm>
            <a:off x="4719145" y="1423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57">
            <a:extLst>
              <a:ext uri="{FF2B5EF4-FFF2-40B4-BE49-F238E27FC236}">
                <a16:creationId xmlns:a16="http://schemas.microsoft.com/office/drawing/2014/main" id="{DD6288EB-BDC0-9D43-A371-E182EBC21DF7}"/>
              </a:ext>
            </a:extLst>
          </p:cNvPr>
          <p:cNvSpPr/>
          <p:nvPr/>
        </p:nvSpPr>
        <p:spPr>
          <a:xfrm>
            <a:off x="1143000" y="1368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58">
            <a:extLst>
              <a:ext uri="{FF2B5EF4-FFF2-40B4-BE49-F238E27FC236}">
                <a16:creationId xmlns:a16="http://schemas.microsoft.com/office/drawing/2014/main" id="{0AB6FDF9-9181-EB4D-A833-46EACDC436CE}"/>
              </a:ext>
            </a:extLst>
          </p:cNvPr>
          <p:cNvCxnSpPr>
            <a:stCxn id="14" idx="3"/>
          </p:cNvCxnSpPr>
          <p:nvPr/>
        </p:nvCxnSpPr>
        <p:spPr>
          <a:xfrm>
            <a:off x="2043000" y="1578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E9973CF2-EBEE-B24F-8129-20EED449A5F4}"/>
              </a:ext>
            </a:extLst>
          </p:cNvPr>
          <p:cNvSpPr/>
          <p:nvPr/>
        </p:nvSpPr>
        <p:spPr>
          <a:xfrm>
            <a:off x="6897178" y="13830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Arrow Connector 60">
            <a:extLst>
              <a:ext uri="{FF2B5EF4-FFF2-40B4-BE49-F238E27FC236}">
                <a16:creationId xmlns:a16="http://schemas.microsoft.com/office/drawing/2014/main" id="{4371D98B-BCBE-B742-A0D7-E32DE139B56D}"/>
              </a:ext>
            </a:extLst>
          </p:cNvPr>
          <p:cNvCxnSpPr>
            <a:stCxn id="16" idx="1"/>
          </p:cNvCxnSpPr>
          <p:nvPr/>
        </p:nvCxnSpPr>
        <p:spPr>
          <a:xfrm flipH="1">
            <a:off x="5973000" y="1578000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9">
            <a:extLst>
              <a:ext uri="{FF2B5EF4-FFF2-40B4-BE49-F238E27FC236}">
                <a16:creationId xmlns:a16="http://schemas.microsoft.com/office/drawing/2014/main" id="{DEB7E0BD-52C9-C847-A8AC-A6D8FC7D541A}"/>
              </a:ext>
            </a:extLst>
          </p:cNvPr>
          <p:cNvSpPr/>
          <p:nvPr/>
        </p:nvSpPr>
        <p:spPr>
          <a:xfrm>
            <a:off x="4249305" y="2086040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E9F88F1C-5352-2641-8A95-1742E7479CE0}"/>
              </a:ext>
            </a:extLst>
          </p:cNvPr>
          <p:cNvSpPr/>
          <p:nvPr/>
        </p:nvSpPr>
        <p:spPr>
          <a:xfrm>
            <a:off x="2460578" y="2413000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49D2FCFE-D8BD-0042-AB35-F302E3B626FF}"/>
              </a:ext>
            </a:extLst>
          </p:cNvPr>
          <p:cNvSpPr/>
          <p:nvPr/>
        </p:nvSpPr>
        <p:spPr>
          <a:xfrm>
            <a:off x="2476170" y="2784540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Connector 35">
            <a:extLst>
              <a:ext uri="{FF2B5EF4-FFF2-40B4-BE49-F238E27FC236}">
                <a16:creationId xmlns:a16="http://schemas.microsoft.com/office/drawing/2014/main" id="{4328FEFB-1B60-7441-B7C2-F612993221D6}"/>
              </a:ext>
            </a:extLst>
          </p:cNvPr>
          <p:cNvCxnSpPr/>
          <p:nvPr/>
        </p:nvCxnSpPr>
        <p:spPr>
          <a:xfrm>
            <a:off x="3492500" y="1918500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">
            <a:extLst>
              <a:ext uri="{FF2B5EF4-FFF2-40B4-BE49-F238E27FC236}">
                <a16:creationId xmlns:a16="http://schemas.microsoft.com/office/drawing/2014/main" id="{22BC7905-2F14-0C45-A3C3-A2DD5C1BAB3A}"/>
              </a:ext>
            </a:extLst>
          </p:cNvPr>
          <p:cNvCxnSpPr/>
          <p:nvPr/>
        </p:nvCxnSpPr>
        <p:spPr>
          <a:xfrm>
            <a:off x="5461000" y="1918500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>
            <a:extLst>
              <a:ext uri="{FF2B5EF4-FFF2-40B4-BE49-F238E27FC236}">
                <a16:creationId xmlns:a16="http://schemas.microsoft.com/office/drawing/2014/main" id="{31B0ADC0-6B91-4847-AF83-D3FC22262071}"/>
              </a:ext>
            </a:extLst>
          </p:cNvPr>
          <p:cNvSpPr/>
          <p:nvPr/>
        </p:nvSpPr>
        <p:spPr>
          <a:xfrm>
            <a:off x="3579784" y="2853780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FD411D45-EBB1-7345-A827-D1DAC0543511}"/>
              </a:ext>
            </a:extLst>
          </p:cNvPr>
          <p:cNvSpPr/>
          <p:nvPr/>
        </p:nvSpPr>
        <p:spPr>
          <a:xfrm>
            <a:off x="5461000" y="2416795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D7CA0A9C-D144-6646-A1EB-765E1B688F74}"/>
              </a:ext>
            </a:extLst>
          </p:cNvPr>
          <p:cNvSpPr/>
          <p:nvPr/>
        </p:nvSpPr>
        <p:spPr>
          <a:xfrm>
            <a:off x="5481133" y="2788335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1">
            <a:extLst>
              <a:ext uri="{FF2B5EF4-FFF2-40B4-BE49-F238E27FC236}">
                <a16:creationId xmlns:a16="http://schemas.microsoft.com/office/drawing/2014/main" id="{1CE2877C-70D4-9F42-9575-CB324A127FC1}"/>
              </a:ext>
            </a:extLst>
          </p:cNvPr>
          <p:cNvSpPr/>
          <p:nvPr/>
        </p:nvSpPr>
        <p:spPr>
          <a:xfrm>
            <a:off x="2062839" y="2163931"/>
            <a:ext cx="1552663" cy="1117391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32179CD-D924-9042-BA8F-299EFD545B11}"/>
              </a:ext>
            </a:extLst>
          </p:cNvPr>
          <p:cNvSpPr/>
          <p:nvPr/>
        </p:nvSpPr>
        <p:spPr>
          <a:xfrm>
            <a:off x="5461001" y="2212765"/>
            <a:ext cx="1387344" cy="1102725"/>
          </a:xfrm>
          <a:custGeom>
            <a:avLst/>
            <a:gdLst>
              <a:gd name="connsiteX0" fmla="*/ 554848 w 1504809"/>
              <a:gd name="connsiteY0" fmla="*/ 3503 h 1323270"/>
              <a:gd name="connsiteX1" fmla="*/ 97648 w 1504809"/>
              <a:gd name="connsiteY1" fmla="*/ 98096 h 1323270"/>
              <a:gd name="connsiteX2" fmla="*/ 3055 w 1504809"/>
              <a:gd name="connsiteY2" fmla="*/ 760248 h 1323270"/>
              <a:gd name="connsiteX3" fmla="*/ 160710 w 1504809"/>
              <a:gd name="connsiteY3" fmla="*/ 1233213 h 1323270"/>
              <a:gd name="connsiteX4" fmla="*/ 1201235 w 1504809"/>
              <a:gd name="connsiteY4" fmla="*/ 1264744 h 1323270"/>
              <a:gd name="connsiteX5" fmla="*/ 1500779 w 1504809"/>
              <a:gd name="connsiteY5" fmla="*/ 602593 h 1323270"/>
              <a:gd name="connsiteX6" fmla="*/ 1043579 w 1504809"/>
              <a:gd name="connsiteY6" fmla="*/ 98096 h 1323270"/>
              <a:gd name="connsiteX7" fmla="*/ 554848 w 1504809"/>
              <a:gd name="connsiteY7" fmla="*/ 3503 h 132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4809" h="1323270">
                <a:moveTo>
                  <a:pt x="554848" y="3503"/>
                </a:moveTo>
                <a:cubicBezTo>
                  <a:pt x="397193" y="3503"/>
                  <a:pt x="189613" y="-28028"/>
                  <a:pt x="97648" y="98096"/>
                </a:cubicBezTo>
                <a:cubicBezTo>
                  <a:pt x="5683" y="224220"/>
                  <a:pt x="-7455" y="571062"/>
                  <a:pt x="3055" y="760248"/>
                </a:cubicBezTo>
                <a:cubicBezTo>
                  <a:pt x="13565" y="949434"/>
                  <a:pt x="-38987" y="1149130"/>
                  <a:pt x="160710" y="1233213"/>
                </a:cubicBezTo>
                <a:cubicBezTo>
                  <a:pt x="360407" y="1317296"/>
                  <a:pt x="977890" y="1369847"/>
                  <a:pt x="1201235" y="1264744"/>
                </a:cubicBezTo>
                <a:cubicBezTo>
                  <a:pt x="1424580" y="1159641"/>
                  <a:pt x="1527055" y="797034"/>
                  <a:pt x="1500779" y="602593"/>
                </a:cubicBezTo>
                <a:cubicBezTo>
                  <a:pt x="1474503" y="408152"/>
                  <a:pt x="1201234" y="197944"/>
                  <a:pt x="1043579" y="98096"/>
                </a:cubicBezTo>
                <a:cubicBezTo>
                  <a:pt x="885924" y="-1752"/>
                  <a:pt x="712503" y="3503"/>
                  <a:pt x="554848" y="3503"/>
                </a:cubicBezTo>
                <a:close/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96E68FC6-D7B8-094A-BDBD-529CD151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746500"/>
            <a:ext cx="4558573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333" i="0" dirty="0">
                <a:latin typeface="Eras Medium ITC" pitchFamily="34" charset="0"/>
              </a:rPr>
              <a:t>Will Server1 show X in front of Y, and Server2 show Y in front of X?</a:t>
            </a:r>
          </a:p>
        </p:txBody>
      </p:sp>
      <p:cxnSp>
        <p:nvCxnSpPr>
          <p:cNvPr id="29" name="Straight Connector 63">
            <a:extLst>
              <a:ext uri="{FF2B5EF4-FFF2-40B4-BE49-F238E27FC236}">
                <a16:creationId xmlns:a16="http://schemas.microsoft.com/office/drawing/2014/main" id="{226D1D21-7A70-CF41-AEAD-602482E381D4}"/>
              </a:ext>
            </a:extLst>
          </p:cNvPr>
          <p:cNvCxnSpPr/>
          <p:nvPr/>
        </p:nvCxnSpPr>
        <p:spPr>
          <a:xfrm flipH="1" flipV="1">
            <a:off x="2678000" y="3363310"/>
            <a:ext cx="1" cy="363237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4">
            <a:extLst>
              <a:ext uri="{FF2B5EF4-FFF2-40B4-BE49-F238E27FC236}">
                <a16:creationId xmlns:a16="http://schemas.microsoft.com/office/drawing/2014/main" id="{2A6F54B9-B2B3-624C-B8CD-E75DB2FD5F89}"/>
              </a:ext>
            </a:extLst>
          </p:cNvPr>
          <p:cNvCxnSpPr/>
          <p:nvPr/>
        </p:nvCxnSpPr>
        <p:spPr>
          <a:xfrm flipV="1">
            <a:off x="6121037" y="3363310"/>
            <a:ext cx="0" cy="363237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6">
            <a:extLst>
              <a:ext uri="{FF2B5EF4-FFF2-40B4-BE49-F238E27FC236}">
                <a16:creationId xmlns:a16="http://schemas.microsoft.com/office/drawing/2014/main" id="{5C83E134-5BAD-094C-83F0-BE5AFDE4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00" y="4922949"/>
            <a:ext cx="4650000" cy="3231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defRPr>
            </a:lvl1pPr>
          </a:lstStyle>
          <a:p>
            <a:pPr algn="ctr"/>
            <a:r>
              <a:rPr lang="en-US" altLang="zh-CN" sz="2333" b="1" dirty="0"/>
              <a:t>Goal</a:t>
            </a:r>
            <a:r>
              <a:rPr lang="en-US" altLang="zh-CN" sz="2333" dirty="0"/>
              <a:t>: eventual state convergence</a:t>
            </a:r>
          </a:p>
        </p:txBody>
      </p:sp>
      <p:cxnSp>
        <p:nvCxnSpPr>
          <p:cNvPr id="32" name="Straight Connector 66">
            <a:extLst>
              <a:ext uri="{FF2B5EF4-FFF2-40B4-BE49-F238E27FC236}">
                <a16:creationId xmlns:a16="http://schemas.microsoft.com/office/drawing/2014/main" id="{63E7B64B-B1D5-5349-A8FB-E5E03C818620}"/>
              </a:ext>
            </a:extLst>
          </p:cNvPr>
          <p:cNvCxnSpPr/>
          <p:nvPr/>
        </p:nvCxnSpPr>
        <p:spPr>
          <a:xfrm>
            <a:off x="4381500" y="4483956"/>
            <a:ext cx="0" cy="405544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8" grpId="0"/>
      <p:bldP spid="19" grpId="0"/>
      <p:bldP spid="20" grpId="0"/>
      <p:bldP spid="24" grpId="0"/>
      <p:bldP spid="25" grpId="0"/>
      <p:bldP spid="26" grpId="0" animBg="1"/>
      <p:bldP spid="27" grpId="0" animBg="1"/>
      <p:bldP spid="28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Solution: Agree an order with an Ordered Update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874649" y="3765393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9" grpId="0"/>
      <p:bldP spid="20" grpId="0"/>
      <p:bldP spid="21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Solution: Ordered Update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455848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690304" y="3765393"/>
            <a:ext cx="1455848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7D5189-60E4-E791-009C-237F2AEF4B7F}"/>
              </a:ext>
            </a:extLst>
          </p:cNvPr>
          <p:cNvSpPr/>
          <p:nvPr/>
        </p:nvSpPr>
        <p:spPr>
          <a:xfrm>
            <a:off x="1121566" y="4238723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11B98-04EE-CFB4-A999-62BF26811D93}"/>
              </a:ext>
            </a:extLst>
          </p:cNvPr>
          <p:cNvSpPr/>
          <p:nvPr/>
        </p:nvSpPr>
        <p:spPr>
          <a:xfrm>
            <a:off x="6986844" y="4160769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3BE46137-1EF8-5687-1480-1DF02F83CF4A}"/>
              </a:ext>
            </a:extLst>
          </p:cNvPr>
          <p:cNvSpPr/>
          <p:nvPr/>
        </p:nvSpPr>
        <p:spPr>
          <a:xfrm>
            <a:off x="7540266" y="3994186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Sort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681CBB52-7800-0E87-DA15-0A96483AB145}"/>
              </a:ext>
            </a:extLst>
          </p:cNvPr>
          <p:cNvSpPr/>
          <p:nvPr/>
        </p:nvSpPr>
        <p:spPr>
          <a:xfrm>
            <a:off x="1040791" y="4002691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Sort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11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Solution: Ordered Update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aid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aid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54AC4CD-C0BC-7070-6024-B909C7CF7E2F}"/>
              </a:ext>
            </a:extLst>
          </p:cNvPr>
          <p:cNvSpPr/>
          <p:nvPr/>
        </p:nvSpPr>
        <p:spPr>
          <a:xfrm>
            <a:off x="2305666" y="4387236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C35087E-0AE2-5CB4-73C5-F3C832E334F2}"/>
              </a:ext>
            </a:extLst>
          </p:cNvPr>
          <p:cNvSpPr/>
          <p:nvPr/>
        </p:nvSpPr>
        <p:spPr>
          <a:xfrm>
            <a:off x="2321258" y="4758776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62E8110B-FDEF-6302-51D5-E5F48FB09320}"/>
              </a:ext>
            </a:extLst>
          </p:cNvPr>
          <p:cNvSpPr/>
          <p:nvPr/>
        </p:nvSpPr>
        <p:spPr>
          <a:xfrm>
            <a:off x="5717257" y="4450538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D49FE76D-41F5-5B72-83E6-DD3A64DD4F0E}"/>
              </a:ext>
            </a:extLst>
          </p:cNvPr>
          <p:cNvSpPr/>
          <p:nvPr/>
        </p:nvSpPr>
        <p:spPr>
          <a:xfrm>
            <a:off x="5732849" y="4822078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任意形状 36">
            <a:extLst>
              <a:ext uri="{FF2B5EF4-FFF2-40B4-BE49-F238E27FC236}">
                <a16:creationId xmlns:a16="http://schemas.microsoft.com/office/drawing/2014/main" id="{B5E6861D-3D98-D2E8-A788-830A2B7A1631}"/>
              </a:ext>
            </a:extLst>
          </p:cNvPr>
          <p:cNvSpPr/>
          <p:nvPr/>
        </p:nvSpPr>
        <p:spPr>
          <a:xfrm>
            <a:off x="1888177" y="507076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2E58533E-D384-50EA-56FC-06B25CC8CF6F}"/>
              </a:ext>
            </a:extLst>
          </p:cNvPr>
          <p:cNvSpPr/>
          <p:nvPr/>
        </p:nvSpPr>
        <p:spPr>
          <a:xfrm>
            <a:off x="1888177" y="470262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5D03881A-0615-731B-D2EE-CAF20A9D971A}"/>
              </a:ext>
            </a:extLst>
          </p:cNvPr>
          <p:cNvSpPr/>
          <p:nvPr/>
        </p:nvSpPr>
        <p:spPr>
          <a:xfrm>
            <a:off x="6673932" y="464325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391B003-88C4-9307-7906-FBEEFB807DDE}"/>
              </a:ext>
            </a:extLst>
          </p:cNvPr>
          <p:cNvSpPr/>
          <p:nvPr/>
        </p:nvSpPr>
        <p:spPr>
          <a:xfrm>
            <a:off x="6495803" y="502326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710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1AE0-E238-8771-74E2-C46CFF8F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Few other things to solve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871CE-92B4-009A-E625-CE5EBD82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Sort by which order?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3C843-A84B-3CAE-0769-136D78E0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32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79E34-E2AA-7EE6-3B38-AB222FE7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Determine the order of updates: using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FCDBB-35CD-FB44-CC71-868D4116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Tag update with the time the server receiving the events </a:t>
            </a:r>
          </a:p>
          <a:p>
            <a:pPr lvl="1"/>
            <a:r>
              <a:rPr kumimoji="1" lang="en-US" altLang="zh-CN" dirty="0"/>
              <a:t>Since each update has a timestamp, we can sort it in the log </a:t>
            </a:r>
          </a:p>
          <a:p>
            <a:r>
              <a:rPr kumimoji="1" lang="en-US" altLang="zh-CN" dirty="0"/>
              <a:t>Challenge: there are ties </a:t>
            </a:r>
          </a:p>
          <a:p>
            <a:pPr lvl="1"/>
            <a:r>
              <a:rPr kumimoji="1" lang="en-US" altLang="zh-CN" dirty="0"/>
              <a:t>Two events happen to be at the same time </a:t>
            </a:r>
          </a:p>
          <a:p>
            <a:pPr marL="74250" lvl="1" indent="0">
              <a:buNone/>
            </a:pPr>
            <a:r>
              <a:rPr kumimoji="1" lang="en-US" altLang="zh-CN" dirty="0"/>
              <a:t>     (even with well synchronized clocks)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9B15D-B332-CB15-B890-ED16D573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38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0F9DABE-777C-CE16-2656-DAB1C0ACF122}"/>
              </a:ext>
            </a:extLst>
          </p:cNvPr>
          <p:cNvCxnSpPr>
            <a:cxnSpLocks/>
          </p:cNvCxnSpPr>
          <p:nvPr/>
        </p:nvCxnSpPr>
        <p:spPr>
          <a:xfrm>
            <a:off x="4372421" y="4395678"/>
            <a:ext cx="204842" cy="423056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B707C3F-C6B0-CE67-87EA-73695AE34E6C}"/>
              </a:ext>
            </a:extLst>
          </p:cNvPr>
          <p:cNvCxnSpPr>
            <a:cxnSpLocks/>
          </p:cNvCxnSpPr>
          <p:nvPr/>
        </p:nvCxnSpPr>
        <p:spPr>
          <a:xfrm flipV="1">
            <a:off x="4731012" y="4346420"/>
            <a:ext cx="256316" cy="498899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D32DCC8-0A83-736D-3736-A7D30CF05AB8}"/>
              </a:ext>
            </a:extLst>
          </p:cNvPr>
          <p:cNvCxnSpPr/>
          <p:nvPr/>
        </p:nvCxnSpPr>
        <p:spPr>
          <a:xfrm>
            <a:off x="-180528" y="3612759"/>
            <a:ext cx="949526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D942197-AA39-518E-8914-5353BEA9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Desired model for the developers/users: serial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7DF7F-3061-5EE1-A5EC-8BD4733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45F0015-5562-23BF-C3F5-ED71C5B68AA0}"/>
              </a:ext>
            </a:extLst>
          </p:cNvPr>
          <p:cNvCxnSpPr/>
          <p:nvPr/>
        </p:nvCxnSpPr>
        <p:spPr>
          <a:xfrm>
            <a:off x="971600" y="1956575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0418F89-7B27-E927-B259-DC4D1D6F6EBF}"/>
              </a:ext>
            </a:extLst>
          </p:cNvPr>
          <p:cNvSpPr txBox="1"/>
          <p:nvPr/>
        </p:nvSpPr>
        <p:spPr>
          <a:xfrm>
            <a:off x="8050416" y="1771909"/>
            <a:ext cx="12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8" name="Can 10">
            <a:extLst>
              <a:ext uri="{FF2B5EF4-FFF2-40B4-BE49-F238E27FC236}">
                <a16:creationId xmlns:a16="http://schemas.microsoft.com/office/drawing/2014/main" id="{B89634E7-7286-8B22-B59B-FA240F1A8518}"/>
              </a:ext>
            </a:extLst>
          </p:cNvPr>
          <p:cNvSpPr/>
          <p:nvPr/>
        </p:nvSpPr>
        <p:spPr>
          <a:xfrm>
            <a:off x="716600" y="2100591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0">
            <a:extLst>
              <a:ext uri="{FF2B5EF4-FFF2-40B4-BE49-F238E27FC236}">
                <a16:creationId xmlns:a16="http://schemas.microsoft.com/office/drawing/2014/main" id="{3F8A9DE9-CB73-80CA-B8C2-BE44112C7C81}"/>
              </a:ext>
            </a:extLst>
          </p:cNvPr>
          <p:cNvSpPr/>
          <p:nvPr/>
        </p:nvSpPr>
        <p:spPr>
          <a:xfrm>
            <a:off x="716600" y="2604649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E1240-56B4-3C49-2453-D7DEA7BD7854}"/>
              </a:ext>
            </a:extLst>
          </p:cNvPr>
          <p:cNvSpPr txBox="1"/>
          <p:nvPr/>
        </p:nvSpPr>
        <p:spPr>
          <a:xfrm>
            <a:off x="590216" y="3099651"/>
            <a:ext cx="2181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Replicated </a:t>
            </a:r>
            <a:r>
              <a:rPr kumimoji="1" lang="en-US" altLang="zh-CN" dirty="0" err="1"/>
              <a:t>KVSes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FF281B-485F-0B4B-F44B-C6BC52A8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771909"/>
            <a:ext cx="409684" cy="409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667916-D9DA-E9B5-8587-39F6BD94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004" y="2865341"/>
            <a:ext cx="418976" cy="41897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BCC0679-1211-094C-83F8-C469BDAD7F6C}"/>
              </a:ext>
            </a:extLst>
          </p:cNvPr>
          <p:cNvCxnSpPr>
            <a:cxnSpLocks/>
          </p:cNvCxnSpPr>
          <p:nvPr/>
        </p:nvCxnSpPr>
        <p:spPr>
          <a:xfrm>
            <a:off x="3151071" y="2157976"/>
            <a:ext cx="204842" cy="423056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5599F09-E3EA-C8DB-D72B-93CAAEE9C4C1}"/>
              </a:ext>
            </a:extLst>
          </p:cNvPr>
          <p:cNvSpPr/>
          <p:nvPr/>
        </p:nvSpPr>
        <p:spPr>
          <a:xfrm>
            <a:off x="590216" y="2033079"/>
            <a:ext cx="957448" cy="1039710"/>
          </a:xfrm>
          <a:prstGeom prst="rect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3ED16-E95F-5E18-83D8-E86496CD2AAB}"/>
              </a:ext>
            </a:extLst>
          </p:cNvPr>
          <p:cNvSpPr txBox="1"/>
          <p:nvPr/>
        </p:nvSpPr>
        <p:spPr>
          <a:xfrm>
            <a:off x="1352984" y="2406938"/>
            <a:ext cx="15747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The system</a:t>
            </a:r>
            <a:endParaRPr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177111D-04ED-40BB-F2FE-FBF2A5EF72BC}"/>
              </a:ext>
            </a:extLst>
          </p:cNvPr>
          <p:cNvCxnSpPr>
            <a:stCxn id="18" idx="3"/>
          </p:cNvCxnSpPr>
          <p:nvPr/>
        </p:nvCxnSpPr>
        <p:spPr>
          <a:xfrm>
            <a:off x="2927755" y="2591604"/>
            <a:ext cx="5028621" cy="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29FB1F7-EDD0-1DC6-723A-C65E956FF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134" y="1225710"/>
            <a:ext cx="460403" cy="460403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75E0040-C94F-FCB9-5564-8F6E9BE9134D}"/>
              </a:ext>
            </a:extLst>
          </p:cNvPr>
          <p:cNvCxnSpPr>
            <a:cxnSpLocks/>
          </p:cNvCxnSpPr>
          <p:nvPr/>
        </p:nvCxnSpPr>
        <p:spPr>
          <a:xfrm>
            <a:off x="3623279" y="1709327"/>
            <a:ext cx="372657" cy="81414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1FEB2C0-04D1-5BC4-2455-75E81E20EB21}"/>
              </a:ext>
            </a:extLst>
          </p:cNvPr>
          <p:cNvCxnSpPr>
            <a:cxnSpLocks/>
          </p:cNvCxnSpPr>
          <p:nvPr/>
        </p:nvCxnSpPr>
        <p:spPr>
          <a:xfrm flipV="1">
            <a:off x="3462980" y="2672786"/>
            <a:ext cx="377548" cy="498041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C8AC877-06C9-703B-4544-89036C00DEE6}"/>
              </a:ext>
            </a:extLst>
          </p:cNvPr>
          <p:cNvCxnSpPr>
            <a:cxnSpLocks/>
          </p:cNvCxnSpPr>
          <p:nvPr/>
        </p:nvCxnSpPr>
        <p:spPr>
          <a:xfrm>
            <a:off x="4928632" y="2676463"/>
            <a:ext cx="435419" cy="490685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456CCD-CF32-1A6A-C280-CC8EA9DBB101}"/>
              </a:ext>
            </a:extLst>
          </p:cNvPr>
          <p:cNvCxnSpPr>
            <a:cxnSpLocks/>
          </p:cNvCxnSpPr>
          <p:nvPr/>
        </p:nvCxnSpPr>
        <p:spPr>
          <a:xfrm flipV="1">
            <a:off x="5220619" y="1587758"/>
            <a:ext cx="460403" cy="1002928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9112F38-F9B8-9287-CD83-7520124EC8A3}"/>
              </a:ext>
            </a:extLst>
          </p:cNvPr>
          <p:cNvCxnSpPr>
            <a:cxnSpLocks/>
          </p:cNvCxnSpPr>
          <p:nvPr/>
        </p:nvCxnSpPr>
        <p:spPr>
          <a:xfrm flipV="1">
            <a:off x="5755844" y="2089222"/>
            <a:ext cx="256316" cy="498899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AD3AA78-3E6F-5825-838E-28885B1B914D}"/>
              </a:ext>
            </a:extLst>
          </p:cNvPr>
          <p:cNvSpPr txBox="1"/>
          <p:nvPr/>
        </p:nvSpPr>
        <p:spPr>
          <a:xfrm>
            <a:off x="5755844" y="2668595"/>
            <a:ext cx="267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Reads/writes are executed concurrently</a:t>
            </a:r>
            <a:endParaRPr lang="zh-CN" altLang="en-US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DF8C204-C0EF-CDDF-1931-6BB375E6153E}"/>
              </a:ext>
            </a:extLst>
          </p:cNvPr>
          <p:cNvSpPr/>
          <p:nvPr/>
        </p:nvSpPr>
        <p:spPr>
          <a:xfrm>
            <a:off x="4068805" y="3335317"/>
            <a:ext cx="790365" cy="576064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0AF6B96-A49C-5D9E-32C4-FC62D05049D4}"/>
              </a:ext>
            </a:extLst>
          </p:cNvPr>
          <p:cNvCxnSpPr/>
          <p:nvPr/>
        </p:nvCxnSpPr>
        <p:spPr>
          <a:xfrm>
            <a:off x="925252" y="4155011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A6E3A62-E4A2-000A-1734-11AEA15C50A4}"/>
              </a:ext>
            </a:extLst>
          </p:cNvPr>
          <p:cNvSpPr txBox="1"/>
          <p:nvPr/>
        </p:nvSpPr>
        <p:spPr>
          <a:xfrm>
            <a:off x="8041964" y="3925526"/>
            <a:ext cx="12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36" name="Can 10">
            <a:extLst>
              <a:ext uri="{FF2B5EF4-FFF2-40B4-BE49-F238E27FC236}">
                <a16:creationId xmlns:a16="http://schemas.microsoft.com/office/drawing/2014/main" id="{BDB521CB-3437-F7C3-C712-8ED8E0B8D687}"/>
              </a:ext>
            </a:extLst>
          </p:cNvPr>
          <p:cNvSpPr/>
          <p:nvPr/>
        </p:nvSpPr>
        <p:spPr>
          <a:xfrm>
            <a:off x="467544" y="4530842"/>
            <a:ext cx="58119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82F165B-F33F-2C74-2098-DDB3685ECC36}"/>
              </a:ext>
            </a:extLst>
          </p:cNvPr>
          <p:cNvCxnSpPr/>
          <p:nvPr/>
        </p:nvCxnSpPr>
        <p:spPr>
          <a:xfrm>
            <a:off x="2927754" y="4805689"/>
            <a:ext cx="5028621" cy="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05E1D2E-2B21-F2EA-B3A5-2E1327886F45}"/>
              </a:ext>
            </a:extLst>
          </p:cNvPr>
          <p:cNvSpPr txBox="1"/>
          <p:nvPr/>
        </p:nvSpPr>
        <p:spPr>
          <a:xfrm>
            <a:off x="962322" y="4576400"/>
            <a:ext cx="216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logical</a:t>
            </a:r>
            <a:r>
              <a:rPr kumimoji="1" lang="en-US" altLang="zh-CN" dirty="0"/>
              <a:t> KVS</a:t>
            </a:r>
            <a:endParaRPr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5CBA0AB-95A6-C217-7119-D39E77D69459}"/>
              </a:ext>
            </a:extLst>
          </p:cNvPr>
          <p:cNvCxnSpPr>
            <a:cxnSpLocks/>
          </p:cNvCxnSpPr>
          <p:nvPr/>
        </p:nvCxnSpPr>
        <p:spPr>
          <a:xfrm>
            <a:off x="3322858" y="4395678"/>
            <a:ext cx="204842" cy="423056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384979-CEA6-8726-A355-E36699C97A32}"/>
              </a:ext>
            </a:extLst>
          </p:cNvPr>
          <p:cNvCxnSpPr>
            <a:cxnSpLocks/>
          </p:cNvCxnSpPr>
          <p:nvPr/>
        </p:nvCxnSpPr>
        <p:spPr>
          <a:xfrm flipV="1">
            <a:off x="3681449" y="4346420"/>
            <a:ext cx="256316" cy="498899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6F1A8FAD-8488-95CD-4784-22F8801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96" y="4169829"/>
            <a:ext cx="409684" cy="40968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3279928-39A3-F4BC-66A8-2F68B9CB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301" y="4180991"/>
            <a:ext cx="433290" cy="43329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DEAE26-6E89-D94D-E2AA-BF9CDCC3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800" y="4162913"/>
            <a:ext cx="418976" cy="418976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185ECF7-1375-C0D7-C0A1-09C26957A097}"/>
              </a:ext>
            </a:extLst>
          </p:cNvPr>
          <p:cNvCxnSpPr>
            <a:cxnSpLocks/>
          </p:cNvCxnSpPr>
          <p:nvPr/>
        </p:nvCxnSpPr>
        <p:spPr>
          <a:xfrm>
            <a:off x="5555893" y="4420678"/>
            <a:ext cx="204842" cy="423056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B034593-3303-B32B-6369-CBA1E26A9F8E}"/>
              </a:ext>
            </a:extLst>
          </p:cNvPr>
          <p:cNvCxnSpPr>
            <a:cxnSpLocks/>
          </p:cNvCxnSpPr>
          <p:nvPr/>
        </p:nvCxnSpPr>
        <p:spPr>
          <a:xfrm flipV="1">
            <a:off x="5914484" y="4371420"/>
            <a:ext cx="256316" cy="498899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DA7568-14E3-1A67-52AE-89CFF8F83153}"/>
              </a:ext>
            </a:extLst>
          </p:cNvPr>
          <p:cNvSpPr txBox="1"/>
          <p:nvPr/>
        </p:nvSpPr>
        <p:spPr>
          <a:xfrm>
            <a:off x="2889526" y="5024292"/>
            <a:ext cx="625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Reads/writes are executed </a:t>
            </a:r>
            <a:r>
              <a:rPr kumimoji="1" lang="en-US" altLang="zh-CN" b="1" dirty="0">
                <a:solidFill>
                  <a:srgbClr val="C00000"/>
                </a:solidFill>
              </a:rPr>
              <a:t>logically in a serial manner</a:t>
            </a:r>
            <a:r>
              <a:rPr kumimoji="1"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  <p:bldP spid="38" grpId="0"/>
      <p:bldP spid="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5066E-B2AA-0946-B3CC-582687FD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assign unique IDs to the 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BFE49-F83F-8E4F-AFB5-33610CB1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" altLang="zh-CN" dirty="0"/>
              <a:t>Update ID: &lt;time T, node ID&gt;</a:t>
            </a:r>
          </a:p>
          <a:p>
            <a:pPr lvl="1"/>
            <a:r>
              <a:rPr kumimoji="1" lang="en" altLang="zh-CN" dirty="0"/>
              <a:t>Assigned by node that creates the update</a:t>
            </a:r>
          </a:p>
          <a:p>
            <a:pPr lvl="1"/>
            <a:r>
              <a:rPr kumimoji="1" lang="en" altLang="zh-CN" dirty="0"/>
              <a:t>Node ID is used to break the tie</a:t>
            </a:r>
          </a:p>
          <a:p>
            <a:r>
              <a:rPr kumimoji="1" lang="en" altLang="zh-CN" u="sng" dirty="0"/>
              <a:t>Ordering update X and Y: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F7044F-2E1D-054F-BEBB-77998AE1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050A4F5-6907-3D45-869A-20423F38C81F}"/>
              </a:ext>
            </a:extLst>
          </p:cNvPr>
          <p:cNvGrpSpPr/>
          <p:nvPr/>
        </p:nvGrpSpPr>
        <p:grpSpPr>
          <a:xfrm>
            <a:off x="1547664" y="3429733"/>
            <a:ext cx="6939186" cy="1578398"/>
            <a:chOff x="1181100" y="3657600"/>
            <a:chExt cx="6939186" cy="1578398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7F21510-03D3-2B45-A090-AF20AAF82812}"/>
                </a:ext>
              </a:extLst>
            </p:cNvPr>
            <p:cNvSpPr/>
            <p:nvPr/>
          </p:nvSpPr>
          <p:spPr>
            <a:xfrm>
              <a:off x="1181100" y="3657600"/>
              <a:ext cx="20955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X &lt; Y  </a:t>
              </a:r>
              <a:r>
                <a:rPr lang="en-US" altLang="zh-CN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iff</a:t>
              </a:r>
              <a:endParaRPr lang="zh-CN" alt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0E438A-7B64-3248-A958-74758E6F8EB3}"/>
                </a:ext>
              </a:extLst>
            </p:cNvPr>
            <p:cNvSpPr/>
            <p:nvPr/>
          </p:nvSpPr>
          <p:spPr>
            <a:xfrm>
              <a:off x="2557686" y="3665362"/>
              <a:ext cx="3733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(X.T &lt; Y.T) </a:t>
              </a:r>
            </a:p>
            <a:p>
              <a:endPara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or</a:t>
              </a:r>
              <a:endParaRPr lang="zh-CN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5173-5B5E-E148-8D92-8DEA8C2B718B}"/>
                </a:ext>
              </a:extLst>
            </p:cNvPr>
            <p:cNvSpPr/>
            <p:nvPr/>
          </p:nvSpPr>
          <p:spPr>
            <a:xfrm>
              <a:off x="2557686" y="4866666"/>
              <a:ext cx="5562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(X.T=Y.T and X.ID &lt; Y.ID)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34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FE116-ACC4-0A94-E482-A3988666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unique update IDs to sort entries in the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8822-7143-A079-725E-33CE53D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Update ID: &lt;time T, node ID&gt;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7DBB0-9FB9-5FBE-8748-1300DC4A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58787781-4628-3952-A99E-A2A34BF0A970}"/>
              </a:ext>
            </a:extLst>
          </p:cNvPr>
          <p:cNvSpPr/>
          <p:nvPr/>
        </p:nvSpPr>
        <p:spPr>
          <a:xfrm>
            <a:off x="5940152" y="3759893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A7B0143F-18C2-7A33-A53D-97080700F399}"/>
              </a:ext>
            </a:extLst>
          </p:cNvPr>
          <p:cNvSpPr/>
          <p:nvPr/>
        </p:nvSpPr>
        <p:spPr>
          <a:xfrm>
            <a:off x="1874649" y="3765393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74625132-7361-C280-9F7A-8A7114E4D973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2044E84-6270-DFE6-7088-0E7D07C63190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4E14851F-01D0-BAC6-37ED-335B48870AD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635E4BFA-837B-F4FF-276B-09D069E4D7CD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Curved Connector 53">
            <a:extLst>
              <a:ext uri="{FF2B5EF4-FFF2-40B4-BE49-F238E27FC236}">
                <a16:creationId xmlns:a16="http://schemas.microsoft.com/office/drawing/2014/main" id="{BEE8B5CC-1D22-6F2B-21F7-65012BB80923}"/>
              </a:ext>
            </a:extLst>
          </p:cNvPr>
          <p:cNvCxnSpPr>
            <a:stCxn id="13" idx="3"/>
            <a:endCxn id="12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55">
            <a:extLst>
              <a:ext uri="{FF2B5EF4-FFF2-40B4-BE49-F238E27FC236}">
                <a16:creationId xmlns:a16="http://schemas.microsoft.com/office/drawing/2014/main" id="{8D8D46AB-BB77-2233-DB11-EFCDAB5600F0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56">
            <a:extLst>
              <a:ext uri="{FF2B5EF4-FFF2-40B4-BE49-F238E27FC236}">
                <a16:creationId xmlns:a16="http://schemas.microsoft.com/office/drawing/2014/main" id="{AE2E187E-E8FE-D2F7-7123-F6C8FE7A3A74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57">
            <a:extLst>
              <a:ext uri="{FF2B5EF4-FFF2-40B4-BE49-F238E27FC236}">
                <a16:creationId xmlns:a16="http://schemas.microsoft.com/office/drawing/2014/main" id="{59454453-156C-5829-FE1E-D678C237506B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58">
            <a:extLst>
              <a:ext uri="{FF2B5EF4-FFF2-40B4-BE49-F238E27FC236}">
                <a16:creationId xmlns:a16="http://schemas.microsoft.com/office/drawing/2014/main" id="{2865F6D9-9EEF-38C6-866F-B34210B628A7}"/>
              </a:ext>
            </a:extLst>
          </p:cNvPr>
          <p:cNvCxnSpPr>
            <a:stCxn id="14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C1235D18-4906-DC09-7009-A2A87D0BFEC4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Arrow Connector 60">
            <a:extLst>
              <a:ext uri="{FF2B5EF4-FFF2-40B4-BE49-F238E27FC236}">
                <a16:creationId xmlns:a16="http://schemas.microsoft.com/office/drawing/2014/main" id="{53B58057-AF1E-F604-A3FB-FFECD63833FE}"/>
              </a:ext>
            </a:extLst>
          </p:cNvPr>
          <p:cNvCxnSpPr>
            <a:stCxn id="16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9">
            <a:extLst>
              <a:ext uri="{FF2B5EF4-FFF2-40B4-BE49-F238E27FC236}">
                <a16:creationId xmlns:a16="http://schemas.microsoft.com/office/drawing/2014/main" id="{79129164-C4C6-9804-91DE-563223B027A2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Connector 35">
            <a:extLst>
              <a:ext uri="{FF2B5EF4-FFF2-40B4-BE49-F238E27FC236}">
                <a16:creationId xmlns:a16="http://schemas.microsoft.com/office/drawing/2014/main" id="{D8F53E31-4F21-0DEF-1CBC-7D33205602E8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">
            <a:extLst>
              <a:ext uri="{FF2B5EF4-FFF2-40B4-BE49-F238E27FC236}">
                <a16:creationId xmlns:a16="http://schemas.microsoft.com/office/drawing/2014/main" id="{D8C51564-563C-9447-83D0-D760461833DF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>
            <a:extLst>
              <a:ext uri="{FF2B5EF4-FFF2-40B4-BE49-F238E27FC236}">
                <a16:creationId xmlns:a16="http://schemas.microsoft.com/office/drawing/2014/main" id="{2D97149A-8E46-85B6-375E-15D2DCD57C72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46FAB52-C4E2-65EF-DE92-861C58E6D8DB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A2AD74C7-5755-3D69-47D2-AC7A10EC8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163FE15E-EC6B-40AA-82F9-3980E8FEA440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DBC8AA4-DA46-6F6D-F424-6D7801D97A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94AA7C4-CA32-836D-2F48-FE284411ACC7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7004DE7-196C-B3F3-FB0C-9C8D2ACFBE7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346C2F57-5D3A-2315-E8E0-38E49C03CA9C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8C5ACE7B-55B2-B501-880F-F86234E1F7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8">
            <a:extLst>
              <a:ext uri="{FF2B5EF4-FFF2-40B4-BE49-F238E27FC236}">
                <a16:creationId xmlns:a16="http://schemas.microsoft.com/office/drawing/2014/main" id="{7CEE31E1-19F8-32A6-E670-0CC126FA0685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9F7466C7-21AF-978A-8010-CD745A1AD8B7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4F110699-DB3B-BAF5-5FA8-1718598EDC49}"/>
              </a:ext>
            </a:extLst>
          </p:cNvPr>
          <p:cNvSpPr/>
          <p:nvPr/>
        </p:nvSpPr>
        <p:spPr>
          <a:xfrm>
            <a:off x="2305666" y="4387236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48DB3ED3-615F-306E-7B5A-098A1FF6A54C}"/>
              </a:ext>
            </a:extLst>
          </p:cNvPr>
          <p:cNvSpPr/>
          <p:nvPr/>
        </p:nvSpPr>
        <p:spPr>
          <a:xfrm>
            <a:off x="2321258" y="4758776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EB249D9E-4D41-172F-3299-847DFD31B531}"/>
              </a:ext>
            </a:extLst>
          </p:cNvPr>
          <p:cNvSpPr/>
          <p:nvPr/>
        </p:nvSpPr>
        <p:spPr>
          <a:xfrm>
            <a:off x="5717257" y="4450538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FDF78A19-876D-4348-8A95-1AB72AADC1CE}"/>
              </a:ext>
            </a:extLst>
          </p:cNvPr>
          <p:cNvSpPr/>
          <p:nvPr/>
        </p:nvSpPr>
        <p:spPr>
          <a:xfrm>
            <a:off x="5732849" y="4822078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2724C73A-5FDD-3E62-FAD3-DF68DCD10109}"/>
              </a:ext>
            </a:extLst>
          </p:cNvPr>
          <p:cNvSpPr/>
          <p:nvPr/>
        </p:nvSpPr>
        <p:spPr>
          <a:xfrm>
            <a:off x="1888177" y="507076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A8C8F1B9-B1A9-3270-3CCB-73BE72F20091}"/>
              </a:ext>
            </a:extLst>
          </p:cNvPr>
          <p:cNvSpPr/>
          <p:nvPr/>
        </p:nvSpPr>
        <p:spPr>
          <a:xfrm>
            <a:off x="1888177" y="470262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EB56C931-FB36-2446-36B3-77350066D5D2}"/>
              </a:ext>
            </a:extLst>
          </p:cNvPr>
          <p:cNvSpPr/>
          <p:nvPr/>
        </p:nvSpPr>
        <p:spPr>
          <a:xfrm>
            <a:off x="6673932" y="464325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B5629438-0355-6041-F167-829F85A43BEE}"/>
              </a:ext>
            </a:extLst>
          </p:cNvPr>
          <p:cNvSpPr/>
          <p:nvPr/>
        </p:nvSpPr>
        <p:spPr>
          <a:xfrm>
            <a:off x="6495803" y="502326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6FF0E7E1-E343-D641-12E4-0583C00355D5}"/>
              </a:ext>
            </a:extLst>
          </p:cNvPr>
          <p:cNvSpPr/>
          <p:nvPr/>
        </p:nvSpPr>
        <p:spPr>
          <a:xfrm>
            <a:off x="247636" y="4398688"/>
            <a:ext cx="1702710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&lt;10, SRV1&gt; 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F9F60EC3-5788-1C6F-1982-15D1E39E6ACC}"/>
              </a:ext>
            </a:extLst>
          </p:cNvPr>
          <p:cNvSpPr/>
          <p:nvPr/>
        </p:nvSpPr>
        <p:spPr>
          <a:xfrm>
            <a:off x="228868" y="4778763"/>
            <a:ext cx="1737976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&lt;20, SRV2&gt; 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5DDD63C-A01D-77A5-F130-52B0D23DA302}"/>
              </a:ext>
            </a:extLst>
          </p:cNvPr>
          <p:cNvSpPr/>
          <p:nvPr/>
        </p:nvSpPr>
        <p:spPr>
          <a:xfrm>
            <a:off x="7231207" y="4431022"/>
            <a:ext cx="1702710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&lt;10, SRV1&gt; 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F874680-01D6-AA4A-B374-EFC3C43E3241}"/>
              </a:ext>
            </a:extLst>
          </p:cNvPr>
          <p:cNvSpPr/>
          <p:nvPr/>
        </p:nvSpPr>
        <p:spPr>
          <a:xfrm>
            <a:off x="7212439" y="4811097"/>
            <a:ext cx="1737976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&lt;20, SRV2&gt; 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F6F73B22-FF2A-A9F5-E0DE-AF0E978D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90008"/>
            <a:ext cx="7549056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&lt;10, Srv1&gt;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: sentence</a:t>
            </a:r>
            <a:r>
              <a:rPr lang="en-US" altLang="zh-CN" sz="2000" i="0" dirty="0">
                <a:latin typeface="Eras Medium ITC" pitchFamily="34" charset="0"/>
              </a:rPr>
              <a:t>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X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000" i="0" dirty="0">
                <a:latin typeface="Eras Medium ITC" pitchFamily="34" charset="0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th</a:t>
            </a:r>
            <a:r>
              <a:rPr lang="en-US" altLang="zh-CN" sz="2000" i="0" dirty="0">
                <a:latin typeface="Eras Medium ITC" pitchFamily="34" charset="0"/>
              </a:rPr>
              <a:t> or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th</a:t>
            </a:r>
            <a:r>
              <a:rPr lang="en-US" altLang="zh-CN" sz="2000" i="0" dirty="0">
                <a:latin typeface="Eras Medium ITC" pitchFamily="34" charset="0"/>
              </a:rPr>
              <a:t> position for chat#1</a:t>
            </a: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0D651CC9-AC24-C1E0-8796-D321CD15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499608"/>
            <a:ext cx="7549056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&lt;20, Srv2&gt;</a:t>
            </a:r>
            <a:r>
              <a:rPr lang="en-US" altLang="zh-CN" sz="2000" i="0" dirty="0">
                <a:latin typeface="Eras Medium ITC" pitchFamily="34" charset="0"/>
              </a:rPr>
              <a:t>: sentence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Y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000" i="0" dirty="0">
                <a:latin typeface="Eras Medium ITC" pitchFamily="34" charset="0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th</a:t>
            </a:r>
            <a:r>
              <a:rPr lang="en-US" altLang="zh-CN" sz="2000" i="0" dirty="0">
                <a:latin typeface="Eras Medium ITC" pitchFamily="34" charset="0"/>
              </a:rPr>
              <a:t> or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th</a:t>
            </a:r>
            <a:r>
              <a:rPr lang="en-US" altLang="zh-CN" sz="2000" i="0" dirty="0">
                <a:latin typeface="Eras Medium ITC" pitchFamily="34" charset="0"/>
              </a:rPr>
              <a:t> position for chat#1</a:t>
            </a:r>
          </a:p>
        </p:txBody>
      </p:sp>
    </p:spTree>
    <p:extLst>
      <p:ext uri="{BB962C8B-B14F-4D97-AF65-F5344CB8AC3E}">
        <p14:creationId xmlns:p14="http://schemas.microsoft.com/office/powerpoint/2010/main" val="4290845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1AE0-E238-8771-74E2-C46CFF8F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Few other things to solve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871CE-92B4-009A-E625-CE5EBD82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Sort by which order? 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When to apply the updates? </a:t>
            </a:r>
          </a:p>
          <a:p>
            <a:pPr lvl="1"/>
            <a:r>
              <a:rPr kumimoji="1" lang="en-US" altLang="zh-CN" dirty="0"/>
              <a:t>To achieve state convergence, we must delay the updates </a:t>
            </a:r>
          </a:p>
          <a:p>
            <a:pPr lvl="1"/>
            <a:r>
              <a:rPr kumimoji="1" lang="en-US" altLang="zh-CN" dirty="0"/>
              <a:t>However, this is unsatisfactory : I added a sentence, but didn’t show the on my phone! </a:t>
            </a:r>
          </a:p>
          <a:p>
            <a:pPr lvl="1"/>
            <a:r>
              <a:rPr kumimoji="1" lang="en-US" altLang="zh-CN" dirty="0"/>
              <a:t>Possible solution: apply the update before the sync. But, is it ok?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3C843-A84B-3CAE-0769-136D78E0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86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3FF6-F413-F541-916E-CC2BF5E1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local updates break the order of the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C6FC3-1D68-C242-BCAC-576214BF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2208"/>
          </a:xfrm>
        </p:spPr>
        <p:txBody>
          <a:bodyPr/>
          <a:lstStyle/>
          <a:p>
            <a:r>
              <a:rPr kumimoji="1" lang="en-US" altLang="zh-CN" dirty="0"/>
              <a:t>If we naively update the local storage, we cannot directly run the update functions after the sync</a:t>
            </a:r>
          </a:p>
          <a:p>
            <a:pPr lvl="1"/>
            <a:r>
              <a:rPr kumimoji="1" lang="en-US" altLang="zh-CN" dirty="0"/>
              <a:t>Because the initial state of the servers are different!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7E01F-0DFA-1B49-A03E-A7806C37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7F49F432-4F97-0741-A79D-BA6E72A58EE2}"/>
              </a:ext>
            </a:extLst>
          </p:cNvPr>
          <p:cNvSpPr/>
          <p:nvPr/>
        </p:nvSpPr>
        <p:spPr>
          <a:xfrm>
            <a:off x="5745100" y="3154792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EB2F790C-248B-0241-A5BD-40A5FD1318C2}"/>
              </a:ext>
            </a:extLst>
          </p:cNvPr>
          <p:cNvSpPr/>
          <p:nvPr/>
        </p:nvSpPr>
        <p:spPr>
          <a:xfrm>
            <a:off x="1679598" y="3160292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51EFA931-93B8-5D4F-A766-1B10DE152221}"/>
              </a:ext>
            </a:extLst>
          </p:cNvPr>
          <p:cNvSpPr/>
          <p:nvPr/>
        </p:nvSpPr>
        <p:spPr>
          <a:xfrm>
            <a:off x="2236600" y="2583292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5F92CA5C-B0B6-364A-AEE6-90DBFDE7D94D}"/>
              </a:ext>
            </a:extLst>
          </p:cNvPr>
          <p:cNvSpPr/>
          <p:nvPr/>
        </p:nvSpPr>
        <p:spPr>
          <a:xfrm>
            <a:off x="6143688" y="2639792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624269B8-B9B5-D64E-8352-B3E6048CA747}"/>
              </a:ext>
            </a:extLst>
          </p:cNvPr>
          <p:cNvSpPr/>
          <p:nvPr/>
        </p:nvSpPr>
        <p:spPr>
          <a:xfrm>
            <a:off x="2813100" y="2710292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9CACAA5D-4E65-AB47-9312-4A549970F7EB}"/>
              </a:ext>
            </a:extLst>
          </p:cNvPr>
          <p:cNvSpPr/>
          <p:nvPr/>
        </p:nvSpPr>
        <p:spPr>
          <a:xfrm>
            <a:off x="5040600" y="2710292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Can 55">
            <a:extLst>
              <a:ext uri="{FF2B5EF4-FFF2-40B4-BE49-F238E27FC236}">
                <a16:creationId xmlns:a16="http://schemas.microsoft.com/office/drawing/2014/main" id="{DF00040B-541C-7841-AFEC-0E7FFC0759BE}"/>
              </a:ext>
            </a:extLst>
          </p:cNvPr>
          <p:cNvSpPr/>
          <p:nvPr/>
        </p:nvSpPr>
        <p:spPr>
          <a:xfrm>
            <a:off x="3706049" y="280056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56">
            <a:extLst>
              <a:ext uri="{FF2B5EF4-FFF2-40B4-BE49-F238E27FC236}">
                <a16:creationId xmlns:a16="http://schemas.microsoft.com/office/drawing/2014/main" id="{2938755A-829C-CD43-82EF-BD62C49DE782}"/>
              </a:ext>
            </a:extLst>
          </p:cNvPr>
          <p:cNvSpPr/>
          <p:nvPr/>
        </p:nvSpPr>
        <p:spPr>
          <a:xfrm>
            <a:off x="4547745" y="280056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57">
            <a:extLst>
              <a:ext uri="{FF2B5EF4-FFF2-40B4-BE49-F238E27FC236}">
                <a16:creationId xmlns:a16="http://schemas.microsoft.com/office/drawing/2014/main" id="{146F80A2-DA29-EA46-8704-7BC79F2188EF}"/>
              </a:ext>
            </a:extLst>
          </p:cNvPr>
          <p:cNvSpPr/>
          <p:nvPr/>
        </p:nvSpPr>
        <p:spPr>
          <a:xfrm>
            <a:off x="971600" y="2744792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58">
            <a:extLst>
              <a:ext uri="{FF2B5EF4-FFF2-40B4-BE49-F238E27FC236}">
                <a16:creationId xmlns:a16="http://schemas.microsoft.com/office/drawing/2014/main" id="{06B2BEFC-EAD1-A247-BD0B-12A6CBD96E35}"/>
              </a:ext>
            </a:extLst>
          </p:cNvPr>
          <p:cNvCxnSpPr>
            <a:stCxn id="13" idx="3"/>
          </p:cNvCxnSpPr>
          <p:nvPr/>
        </p:nvCxnSpPr>
        <p:spPr>
          <a:xfrm>
            <a:off x="1871600" y="2954792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9">
            <a:extLst>
              <a:ext uri="{FF2B5EF4-FFF2-40B4-BE49-F238E27FC236}">
                <a16:creationId xmlns:a16="http://schemas.microsoft.com/office/drawing/2014/main" id="{633BC916-0ED3-734B-ACEA-D58F98474031}"/>
              </a:ext>
            </a:extLst>
          </p:cNvPr>
          <p:cNvSpPr/>
          <p:nvPr/>
        </p:nvSpPr>
        <p:spPr>
          <a:xfrm>
            <a:off x="6725778" y="2759792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60">
            <a:extLst>
              <a:ext uri="{FF2B5EF4-FFF2-40B4-BE49-F238E27FC236}">
                <a16:creationId xmlns:a16="http://schemas.microsoft.com/office/drawing/2014/main" id="{BBBCE6DA-B898-EE4F-ACBA-99B98D38A322}"/>
              </a:ext>
            </a:extLst>
          </p:cNvPr>
          <p:cNvCxnSpPr>
            <a:stCxn id="15" idx="1"/>
          </p:cNvCxnSpPr>
          <p:nvPr/>
        </p:nvCxnSpPr>
        <p:spPr>
          <a:xfrm flipH="1">
            <a:off x="5801600" y="2954792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1">
            <a:extLst>
              <a:ext uri="{FF2B5EF4-FFF2-40B4-BE49-F238E27FC236}">
                <a16:creationId xmlns:a16="http://schemas.microsoft.com/office/drawing/2014/main" id="{DF444A9E-6695-EF44-B5B1-34AE004BD48A}"/>
              </a:ext>
            </a:extLst>
          </p:cNvPr>
          <p:cNvSpPr/>
          <p:nvPr/>
        </p:nvSpPr>
        <p:spPr>
          <a:xfrm>
            <a:off x="2289178" y="3789792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26CE3F8D-825F-124A-AF35-60959250241B}"/>
              </a:ext>
            </a:extLst>
          </p:cNvPr>
          <p:cNvCxnSpPr/>
          <p:nvPr/>
        </p:nvCxnSpPr>
        <p:spPr>
          <a:xfrm>
            <a:off x="3321100" y="3295292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>
            <a:extLst>
              <a:ext uri="{FF2B5EF4-FFF2-40B4-BE49-F238E27FC236}">
                <a16:creationId xmlns:a16="http://schemas.microsoft.com/office/drawing/2014/main" id="{D917BE6E-5169-094A-ABA4-9345AAADC6C2}"/>
              </a:ext>
            </a:extLst>
          </p:cNvPr>
          <p:cNvCxnSpPr/>
          <p:nvPr/>
        </p:nvCxnSpPr>
        <p:spPr>
          <a:xfrm>
            <a:off x="5289600" y="3295292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8">
            <a:extLst>
              <a:ext uri="{FF2B5EF4-FFF2-40B4-BE49-F238E27FC236}">
                <a16:creationId xmlns:a16="http://schemas.microsoft.com/office/drawing/2014/main" id="{E4C87364-DF2D-BE4F-9A0F-12CE3EAB8C8B}"/>
              </a:ext>
            </a:extLst>
          </p:cNvPr>
          <p:cNvSpPr/>
          <p:nvPr/>
        </p:nvSpPr>
        <p:spPr>
          <a:xfrm>
            <a:off x="3408384" y="4230572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5ED7AE8A-A4CB-5D44-B8E0-DB461338AF25}"/>
              </a:ext>
            </a:extLst>
          </p:cNvPr>
          <p:cNvSpPr/>
          <p:nvPr/>
        </p:nvSpPr>
        <p:spPr>
          <a:xfrm>
            <a:off x="5289600" y="3793587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23FAD450-D179-1622-8040-1FF9AD4FAC87}"/>
              </a:ext>
            </a:extLst>
          </p:cNvPr>
          <p:cNvSpPr txBox="1">
            <a:spLocks/>
          </p:cNvSpPr>
          <p:nvPr/>
        </p:nvSpPr>
        <p:spPr>
          <a:xfrm>
            <a:off x="6553200" y="468062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DengXian" charset="0"/>
                <a:cs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221F0F6B-979D-B0A7-A7B0-50A79DE342B0}"/>
              </a:ext>
            </a:extLst>
          </p:cNvPr>
          <p:cNvSpPr/>
          <p:nvPr/>
        </p:nvSpPr>
        <p:spPr>
          <a:xfrm>
            <a:off x="1241498" y="378234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C3A95658-F08E-3703-EE65-D9E0FEADAAAF}"/>
              </a:ext>
            </a:extLst>
          </p:cNvPr>
          <p:cNvSpPr/>
          <p:nvPr/>
        </p:nvSpPr>
        <p:spPr>
          <a:xfrm>
            <a:off x="1222730" y="416242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84F7C98F-AE91-0901-5CCD-30589114CC64}"/>
              </a:ext>
            </a:extLst>
          </p:cNvPr>
          <p:cNvSpPr/>
          <p:nvPr/>
        </p:nvSpPr>
        <p:spPr>
          <a:xfrm>
            <a:off x="7098479" y="379259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223E20B2-36A8-91F6-391C-91620E6394B5}"/>
              </a:ext>
            </a:extLst>
          </p:cNvPr>
          <p:cNvSpPr/>
          <p:nvPr/>
        </p:nvSpPr>
        <p:spPr>
          <a:xfrm>
            <a:off x="7098479" y="416593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DEA491-3DFB-C7A9-9977-69E12DF5CCFA}"/>
              </a:ext>
            </a:extLst>
          </p:cNvPr>
          <p:cNvGrpSpPr/>
          <p:nvPr/>
        </p:nvGrpSpPr>
        <p:grpSpPr>
          <a:xfrm>
            <a:off x="1043608" y="3649589"/>
            <a:ext cx="1076625" cy="892909"/>
            <a:chOff x="1043608" y="4265929"/>
            <a:chExt cx="1076625" cy="892909"/>
          </a:xfrm>
        </p:grpSpPr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4622104-A53F-87FC-B0DD-08990DFF82BC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60E7751-B137-CC3F-D834-7E5579E06ECC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1203EBF-8D79-1E91-D2D9-6A0C687F0D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34FB05A-15CA-C5E4-2FB7-A3CEDE1679AF}"/>
              </a:ext>
            </a:extLst>
          </p:cNvPr>
          <p:cNvGrpSpPr/>
          <p:nvPr/>
        </p:nvGrpSpPr>
        <p:grpSpPr>
          <a:xfrm>
            <a:off x="6902559" y="3649588"/>
            <a:ext cx="1076625" cy="892909"/>
            <a:chOff x="1043608" y="4265929"/>
            <a:chExt cx="1076625" cy="892909"/>
          </a:xfrm>
        </p:grpSpPr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5B4FA5D8-DF0C-FF8E-ECBC-65A071563DC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1C50AC32-6D0A-3B7F-A9FA-0F42823BA4C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19D405F-530C-D4F3-1796-29B57DAD1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8">
            <a:extLst>
              <a:ext uri="{FF2B5EF4-FFF2-40B4-BE49-F238E27FC236}">
                <a16:creationId xmlns:a16="http://schemas.microsoft.com/office/drawing/2014/main" id="{C2E7FA51-7EC3-8F78-0E0D-A0BC03AD56D4}"/>
              </a:ext>
            </a:extLst>
          </p:cNvPr>
          <p:cNvSpPr/>
          <p:nvPr/>
        </p:nvSpPr>
        <p:spPr>
          <a:xfrm>
            <a:off x="1318333" y="458031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48DECE89-71CC-0A07-4E4F-FE0B99CB918D}"/>
              </a:ext>
            </a:extLst>
          </p:cNvPr>
          <p:cNvSpPr/>
          <p:nvPr/>
        </p:nvSpPr>
        <p:spPr>
          <a:xfrm>
            <a:off x="7165774" y="458031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EE48B0DB-651E-7232-3C69-694EC4453749}"/>
              </a:ext>
            </a:extLst>
          </p:cNvPr>
          <p:cNvSpPr/>
          <p:nvPr/>
        </p:nvSpPr>
        <p:spPr>
          <a:xfrm>
            <a:off x="1888177" y="445442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B4E96629-37B1-0542-9C3D-C5016721764D}"/>
              </a:ext>
            </a:extLst>
          </p:cNvPr>
          <p:cNvSpPr/>
          <p:nvPr/>
        </p:nvSpPr>
        <p:spPr>
          <a:xfrm>
            <a:off x="1888177" y="408628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01A0CA6C-1B37-E70F-57F0-2D4AD30450FF}"/>
              </a:ext>
            </a:extLst>
          </p:cNvPr>
          <p:cNvSpPr/>
          <p:nvPr/>
        </p:nvSpPr>
        <p:spPr>
          <a:xfrm>
            <a:off x="6673932" y="402691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C3E32FEC-2785-AF4B-6548-B9ACFB0A6F53}"/>
              </a:ext>
            </a:extLst>
          </p:cNvPr>
          <p:cNvSpPr/>
          <p:nvPr/>
        </p:nvSpPr>
        <p:spPr>
          <a:xfrm>
            <a:off x="6495803" y="440692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655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8D93-11C7-8944-9C6C-696CE769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Solution: Rollback and Replay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CD3AC-A85C-984E-8A96-652E5268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Rollback all the updates 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sync </a:t>
            </a:r>
          </a:p>
          <a:p>
            <a:pPr lvl="1"/>
            <a:r>
              <a:rPr kumimoji="1" lang="en-US" altLang="zh-CN" dirty="0"/>
              <a:t>Essentially clean the storage to an empty state</a:t>
            </a:r>
            <a:endParaRPr kumimoji="1" lang="en" altLang="zh-CN" dirty="0"/>
          </a:p>
          <a:p>
            <a:r>
              <a:rPr kumimoji="1" lang="en" altLang="zh-CN" dirty="0"/>
              <a:t>Re-run all update functions, starting from empty storage state</a:t>
            </a:r>
          </a:p>
          <a:p>
            <a:pPr lvl="1"/>
            <a:r>
              <a:rPr kumimoji="1" lang="en" altLang="zh-CN" dirty="0"/>
              <a:t>After syncing, Srv1 and Srv2 have same set of updates (ordered logs)</a:t>
            </a:r>
          </a:p>
          <a:p>
            <a:pPr lvl="1"/>
            <a:r>
              <a:rPr kumimoji="1" lang="en" altLang="zh-CN" dirty="0"/>
              <a:t>Srv1 and Srv2 arrive at same final state</a:t>
            </a:r>
          </a:p>
          <a:p>
            <a:r>
              <a:rPr kumimoji="1" lang="en-US" altLang="zh-CN" dirty="0"/>
              <a:t>Problems (We will come back to these issues later) </a:t>
            </a:r>
          </a:p>
          <a:p>
            <a:pPr lvl="1"/>
            <a:r>
              <a:rPr kumimoji="1" lang="en-US" altLang="zh-CN" dirty="0"/>
              <a:t>Slow sync process </a:t>
            </a:r>
          </a:p>
          <a:p>
            <a:pPr lvl="1"/>
            <a:r>
              <a:rPr kumimoji="1" lang="en-US" altLang="zh-CN" dirty="0"/>
              <a:t>Large log size</a:t>
            </a:r>
          </a:p>
          <a:p>
            <a:pPr marL="74250" lvl="1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F82A8-C6CB-E648-A4AF-4389CF5F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6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16BEA-36B8-9446-BFA3-9B01E30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choose the unique IDs is important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D5E95-6F99-794D-83EA-8AC3CC46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4356826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Recall: we choose &lt;time T, node ID&gt; as the unique ID of updates </a:t>
            </a:r>
          </a:p>
          <a:p>
            <a:r>
              <a:rPr kumimoji="1" lang="en" altLang="zh-CN" dirty="0"/>
              <a:t>Question#1: can we use &lt;node ID, time T&gt; as the ID? </a:t>
            </a:r>
          </a:p>
          <a:p>
            <a:pPr lvl="1"/>
            <a:r>
              <a:rPr kumimoji="1" lang="en" altLang="zh-CN" dirty="0"/>
              <a:t>Sort the updates: no problem </a:t>
            </a:r>
          </a:p>
          <a:p>
            <a:pPr lvl="1"/>
            <a:r>
              <a:rPr kumimoji="1" lang="en" altLang="zh-CN" dirty="0"/>
              <a:t>User-experience (or causality </a:t>
            </a:r>
            <a:r>
              <a:rPr kumimoji="1" lang="en" altLang="zh-CN" dirty="0" err="1"/>
              <a:t>preserviung</a:t>
            </a:r>
            <a:r>
              <a:rPr kumimoji="1" lang="en" altLang="zh-CN" dirty="0"/>
              <a:t>): not so good. For example, I will always see my </a:t>
            </a:r>
            <a:r>
              <a:rPr kumimoji="1" lang="en" altLang="zh-CN" dirty="0" err="1"/>
              <a:t>iphone’s</a:t>
            </a:r>
            <a:r>
              <a:rPr kumimoji="1" lang="en" altLang="zh-CN" dirty="0"/>
              <a:t> data before my </a:t>
            </a:r>
            <a:r>
              <a:rPr kumimoji="1" lang="en" altLang="zh-CN" dirty="0" err="1"/>
              <a:t>Ipad’s</a:t>
            </a:r>
            <a:r>
              <a:rPr kumimoji="1" lang="en" altLang="zh-CN" dirty="0"/>
              <a:t> data</a:t>
            </a:r>
            <a:r>
              <a:rPr kumimoji="1" lang="en-US" altLang="zh-CN" dirty="0"/>
              <a:t>, even I posted the sentence earlier </a:t>
            </a:r>
            <a:endParaRPr kumimoji="1" lang="en" altLang="zh-CN" dirty="0"/>
          </a:p>
          <a:p>
            <a:r>
              <a:rPr kumimoji="1" lang="en" altLang="zh-CN" dirty="0"/>
              <a:t>Question#2: can &lt;time T, node ID&gt; prevent the above user-experience issue?</a:t>
            </a:r>
          </a:p>
          <a:p>
            <a:pPr lvl="1"/>
            <a:r>
              <a:rPr kumimoji="1" lang="en" altLang="zh-CN" dirty="0"/>
              <a:t>Depends on the clock time of the nodes </a:t>
            </a:r>
          </a:p>
          <a:p>
            <a:pPr lvl="2"/>
            <a:r>
              <a:rPr kumimoji="1" lang="en" altLang="zh-CN" sz="1800" dirty="0"/>
              <a:t>But the challenge is that the clocks are unsynchronized in a distributed system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 traditional system components </a:t>
            </a:r>
            <a:endParaRPr kumimoji="1" lang="en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A7895-6062-F440-9636-A618882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2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EB2A-16FE-7F4C-8481-13C4B240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unsynchronized clock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78835-039E-154F-AC06-B758F352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4636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Goal: clock time reflect the (real wall clock time) update order </a:t>
            </a:r>
          </a:p>
          <a:p>
            <a:r>
              <a:rPr kumimoji="1" lang="en-US" altLang="zh-CN" dirty="0"/>
              <a:t>Will update order be consistent with wall-clock time?</a:t>
            </a:r>
          </a:p>
          <a:p>
            <a:pPr lvl="1"/>
            <a:r>
              <a:rPr kumimoji="1" lang="en-US" altLang="zh-CN" dirty="0"/>
              <a:t>E.g., if I first post a chat on iPhone, and later post another chat on iPad,  the </a:t>
            </a:r>
            <a:r>
              <a:rPr kumimoji="1" lang="en-US" altLang="zh-CN" dirty="0" err="1"/>
              <a:t>iphone’s</a:t>
            </a:r>
            <a:r>
              <a:rPr kumimoji="1" lang="en-US" altLang="zh-CN" dirty="0"/>
              <a:t> time will be smaller </a:t>
            </a:r>
          </a:p>
          <a:p>
            <a:r>
              <a:rPr kumimoji="1" lang="en-US" altLang="zh-CN" dirty="0"/>
              <a:t>However, </a:t>
            </a:r>
            <a:r>
              <a:rPr kumimoji="1" lang="en-US" altLang="zh-CN"/>
              <a:t>the (computer) clock </a:t>
            </a:r>
            <a:r>
              <a:rPr kumimoji="1" lang="en-US" altLang="zh-CN" dirty="0"/>
              <a:t>time between nodes is not synchronized </a:t>
            </a:r>
          </a:p>
          <a:p>
            <a:pPr lvl="1"/>
            <a:r>
              <a:rPr kumimoji="1" lang="en-US" altLang="zh-CN" dirty="0"/>
              <a:t>Example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81D807-D353-D54C-A07B-601433BF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FBAE91C4-3509-984E-87C3-BCB17F8D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00" y="3679616"/>
            <a:ext cx="7740000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000" i="0" dirty="0">
                <a:latin typeface="Eras Medium ITC" pitchFamily="34" charset="0"/>
              </a:rPr>
              <a:t>Srv1 went first in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wall-clock </a:t>
            </a:r>
            <a:r>
              <a:rPr lang="en-US" altLang="zh-CN" sz="2000" i="0" dirty="0">
                <a:latin typeface="Eras Medium ITC" pitchFamily="34" charset="0"/>
              </a:rPr>
              <a:t>time with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&lt;10, Srv1&gt;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CBC05251-18E8-8249-BAA2-657D1161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00" y="4313572"/>
            <a:ext cx="7740000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000" i="0" dirty="0">
                <a:latin typeface="Eras Medium ITC" pitchFamily="34" charset="0"/>
              </a:rPr>
              <a:t>Srv2 could still generate update ID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&lt;9, Srv2&gt; </a:t>
            </a:r>
          </a:p>
        </p:txBody>
      </p:sp>
    </p:spTree>
    <p:extLst>
      <p:ext uri="{BB962C8B-B14F-4D97-AF65-F5344CB8AC3E}">
        <p14:creationId xmlns:p14="http://schemas.microsoft.com/office/powerpoint/2010/main" val="1962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7879E-D56E-D94E-BDD1-C959C721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Unsynchronized clocks can cause subtle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C7E84-91C0-9C4A-B667-C85B0A23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895328"/>
            <a:ext cx="8229600" cy="1401634"/>
          </a:xfrm>
        </p:spPr>
        <p:txBody>
          <a:bodyPr/>
          <a:lstStyle/>
          <a:p>
            <a:r>
              <a:rPr kumimoji="1" lang="en-US" altLang="zh-CN" dirty="0"/>
              <a:t>Especially if we allow direct local update w/ rollback upon sync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9CC93-3962-9C4F-A686-1B36F510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5B667014-BF3B-5546-8F25-E418C631D8EF}"/>
              </a:ext>
            </a:extLst>
          </p:cNvPr>
          <p:cNvSpPr/>
          <p:nvPr/>
        </p:nvSpPr>
        <p:spPr>
          <a:xfrm>
            <a:off x="6044830" y="1940372"/>
            <a:ext cx="779381" cy="300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Sees X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1358C305-BBB7-904E-BD09-1730899BCBA3}"/>
              </a:ext>
            </a:extLst>
          </p:cNvPr>
          <p:cNvSpPr/>
          <p:nvPr/>
        </p:nvSpPr>
        <p:spPr>
          <a:xfrm>
            <a:off x="1850997" y="1938500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0B6A1C5-7F37-924B-9331-DCA8828665DA}"/>
              </a:ext>
            </a:extLst>
          </p:cNvPr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ounded Rectangle 48">
            <a:extLst>
              <a:ext uri="{FF2B5EF4-FFF2-40B4-BE49-F238E27FC236}">
                <a16:creationId xmlns:a16="http://schemas.microsoft.com/office/drawing/2014/main" id="{18C55193-AEB7-5843-8B87-01E009529889}"/>
              </a:ext>
            </a:extLst>
          </p:cNvPr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9">
            <a:extLst>
              <a:ext uri="{FF2B5EF4-FFF2-40B4-BE49-F238E27FC236}">
                <a16:creationId xmlns:a16="http://schemas.microsoft.com/office/drawing/2014/main" id="{FBFED5C8-E2CD-7A41-B8A8-274F06ED2D3C}"/>
              </a:ext>
            </a:extLst>
          </p:cNvPr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Curved Connector 53">
            <a:extLst>
              <a:ext uri="{FF2B5EF4-FFF2-40B4-BE49-F238E27FC236}">
                <a16:creationId xmlns:a16="http://schemas.microsoft.com/office/drawing/2014/main" id="{69E9ADB6-B983-3B48-88B0-FA27ADABB6C1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rot="5400000">
            <a:off x="4484225" y="1427380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55">
            <a:extLst>
              <a:ext uri="{FF2B5EF4-FFF2-40B4-BE49-F238E27FC236}">
                <a16:creationId xmlns:a16="http://schemas.microsoft.com/office/drawing/2014/main" id="{D02769B2-7297-2D4F-91E6-2EAD27958534}"/>
              </a:ext>
            </a:extLst>
          </p:cNvPr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56">
            <a:extLst>
              <a:ext uri="{FF2B5EF4-FFF2-40B4-BE49-F238E27FC236}">
                <a16:creationId xmlns:a16="http://schemas.microsoft.com/office/drawing/2014/main" id="{DA0E6ABF-BC92-2E44-9B63-49B5278E8995}"/>
              </a:ext>
            </a:extLst>
          </p:cNvPr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57">
            <a:extLst>
              <a:ext uri="{FF2B5EF4-FFF2-40B4-BE49-F238E27FC236}">
                <a16:creationId xmlns:a16="http://schemas.microsoft.com/office/drawing/2014/main" id="{E966CA1C-B6FE-2E4A-9501-A7744B4572EF}"/>
              </a:ext>
            </a:extLst>
          </p:cNvPr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58">
            <a:extLst>
              <a:ext uri="{FF2B5EF4-FFF2-40B4-BE49-F238E27FC236}">
                <a16:creationId xmlns:a16="http://schemas.microsoft.com/office/drawing/2014/main" id="{C88A0872-36BB-444F-8F44-3E28EF7658CE}"/>
              </a:ext>
            </a:extLst>
          </p:cNvPr>
          <p:cNvCxnSpPr>
            <a:stCxn id="13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9">
            <a:extLst>
              <a:ext uri="{FF2B5EF4-FFF2-40B4-BE49-F238E27FC236}">
                <a16:creationId xmlns:a16="http://schemas.microsoft.com/office/drawing/2014/main" id="{5DF06ECF-D731-3B4D-9598-34F9DAE0CD27}"/>
              </a:ext>
            </a:extLst>
          </p:cNvPr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60">
            <a:extLst>
              <a:ext uri="{FF2B5EF4-FFF2-40B4-BE49-F238E27FC236}">
                <a16:creationId xmlns:a16="http://schemas.microsoft.com/office/drawing/2014/main" id="{38A38B2F-EFFB-A949-9C57-9FD690D5833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9">
            <a:extLst>
              <a:ext uri="{FF2B5EF4-FFF2-40B4-BE49-F238E27FC236}">
                <a16:creationId xmlns:a16="http://schemas.microsoft.com/office/drawing/2014/main" id="{B9F24054-D033-6D4B-BCE1-C7C88927CA6F}"/>
              </a:ext>
            </a:extLst>
          </p:cNvPr>
          <p:cNvSpPr/>
          <p:nvPr/>
        </p:nvSpPr>
        <p:spPr>
          <a:xfrm>
            <a:off x="4249305" y="2241040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EE6E964D-CBA2-114A-B42B-14D2CFF15D7A}"/>
              </a:ext>
            </a:extLst>
          </p:cNvPr>
          <p:cNvSpPr/>
          <p:nvPr/>
        </p:nvSpPr>
        <p:spPr>
          <a:xfrm>
            <a:off x="2279438" y="2568000"/>
            <a:ext cx="121700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&lt;10, Srv1&gt;</a:t>
            </a: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0E950F9D-6A15-474C-8DEE-7626E1ED461D}"/>
              </a:ext>
            </a:extLst>
          </p:cNvPr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 re-run “add X”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0" name="Straight Arrow Connector 33">
            <a:extLst>
              <a:ext uri="{FF2B5EF4-FFF2-40B4-BE49-F238E27FC236}">
                <a16:creationId xmlns:a16="http://schemas.microsoft.com/office/drawing/2014/main" id="{772EEBE8-4ED7-7947-9EBB-99B039DDFC09}"/>
              </a:ext>
            </a:extLst>
          </p:cNvPr>
          <p:cNvCxnSpPr/>
          <p:nvPr/>
        </p:nvCxnSpPr>
        <p:spPr>
          <a:xfrm>
            <a:off x="3496440" y="2733500"/>
            <a:ext cx="1964561" cy="28184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DAE84437-FA92-4D4A-807F-8E3886D4C0AC}"/>
              </a:ext>
            </a:extLst>
          </p:cNvPr>
          <p:cNvSpPr/>
          <p:nvPr/>
        </p:nvSpPr>
        <p:spPr>
          <a:xfrm>
            <a:off x="6325544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22" name="Rectangle 52">
            <a:extLst>
              <a:ext uri="{FF2B5EF4-FFF2-40B4-BE49-F238E27FC236}">
                <a16:creationId xmlns:a16="http://schemas.microsoft.com/office/drawing/2014/main" id="{E5327E9C-9EAE-484C-A2A4-3C75CB5CAFB0}"/>
              </a:ext>
            </a:extLst>
          </p:cNvPr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Time=11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3" name="Rectangle 54">
            <a:extLst>
              <a:ext uri="{FF2B5EF4-FFF2-40B4-BE49-F238E27FC236}">
                <a16:creationId xmlns:a16="http://schemas.microsoft.com/office/drawing/2014/main" id="{4C3C35B1-416C-5644-8BDD-A2BB08373FB5}"/>
              </a:ext>
            </a:extLst>
          </p:cNvPr>
          <p:cNvSpPr/>
          <p:nvPr/>
        </p:nvSpPr>
        <p:spPr>
          <a:xfrm>
            <a:off x="4826001" y="1080794"/>
            <a:ext cx="8178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Time=8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4" name="Straight Connector 61">
            <a:extLst>
              <a:ext uri="{FF2B5EF4-FFF2-40B4-BE49-F238E27FC236}">
                <a16:creationId xmlns:a16="http://schemas.microsoft.com/office/drawing/2014/main" id="{D7335EE2-143D-2648-98B0-6EA7832DB0E3}"/>
              </a:ext>
            </a:extLst>
          </p:cNvPr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2">
            <a:extLst>
              <a:ext uri="{FF2B5EF4-FFF2-40B4-BE49-F238E27FC236}">
                <a16:creationId xmlns:a16="http://schemas.microsoft.com/office/drawing/2014/main" id="{122688A0-C4BF-5B4B-A89E-675CF22B83A0}"/>
              </a:ext>
            </a:extLst>
          </p:cNvPr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B588-28D8-5642-BB93-D913659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Unsynchronized clocks can cause subtle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C8BF6-0D33-7246-9959-A3D00108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394908"/>
            <a:ext cx="8229600" cy="506036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C29CD-C1EB-9C49-8B7D-BC4CC47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24FA5DD9-CB25-124F-9723-CA60A821369C}"/>
              </a:ext>
            </a:extLst>
          </p:cNvPr>
          <p:cNvSpPr/>
          <p:nvPr/>
        </p:nvSpPr>
        <p:spPr>
          <a:xfrm>
            <a:off x="5969001" y="1933000"/>
            <a:ext cx="981359" cy="300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Delete X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F6B1CD97-B113-BA4C-A71B-18E79C4B8236}"/>
              </a:ext>
            </a:extLst>
          </p:cNvPr>
          <p:cNvSpPr/>
          <p:nvPr/>
        </p:nvSpPr>
        <p:spPr>
          <a:xfrm>
            <a:off x="1850997" y="1938500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DA72FCEC-036A-8445-9FC4-FB394E4796AD}"/>
              </a:ext>
            </a:extLst>
          </p:cNvPr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ounded Rectangle 48">
            <a:extLst>
              <a:ext uri="{FF2B5EF4-FFF2-40B4-BE49-F238E27FC236}">
                <a16:creationId xmlns:a16="http://schemas.microsoft.com/office/drawing/2014/main" id="{920DE8A7-E176-C745-ACB7-62FD3E28B709}"/>
              </a:ext>
            </a:extLst>
          </p:cNvPr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9">
            <a:extLst>
              <a:ext uri="{FF2B5EF4-FFF2-40B4-BE49-F238E27FC236}">
                <a16:creationId xmlns:a16="http://schemas.microsoft.com/office/drawing/2014/main" id="{DB9B0849-8CCE-1349-BB6E-62EA8A30E8B1}"/>
              </a:ext>
            </a:extLst>
          </p:cNvPr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an 55">
            <a:extLst>
              <a:ext uri="{FF2B5EF4-FFF2-40B4-BE49-F238E27FC236}">
                <a16:creationId xmlns:a16="http://schemas.microsoft.com/office/drawing/2014/main" id="{18E14F7A-9ABB-5F49-BDFA-DC3F991F336B}"/>
              </a:ext>
            </a:extLst>
          </p:cNvPr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Can 56">
            <a:extLst>
              <a:ext uri="{FF2B5EF4-FFF2-40B4-BE49-F238E27FC236}">
                <a16:creationId xmlns:a16="http://schemas.microsoft.com/office/drawing/2014/main" id="{C2393840-9948-9F48-B7C7-F42F634F3DCE}"/>
              </a:ext>
            </a:extLst>
          </p:cNvPr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57">
            <a:extLst>
              <a:ext uri="{FF2B5EF4-FFF2-40B4-BE49-F238E27FC236}">
                <a16:creationId xmlns:a16="http://schemas.microsoft.com/office/drawing/2014/main" id="{DE5CDAD4-985C-0E49-A45C-0C93DB6132B3}"/>
              </a:ext>
            </a:extLst>
          </p:cNvPr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Arrow Connector 58">
            <a:extLst>
              <a:ext uri="{FF2B5EF4-FFF2-40B4-BE49-F238E27FC236}">
                <a16:creationId xmlns:a16="http://schemas.microsoft.com/office/drawing/2014/main" id="{DC0D442D-211A-0847-8F94-03C6D3EE1660}"/>
              </a:ext>
            </a:extLst>
          </p:cNvPr>
          <p:cNvCxnSpPr>
            <a:stCxn id="12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59">
            <a:extLst>
              <a:ext uri="{FF2B5EF4-FFF2-40B4-BE49-F238E27FC236}">
                <a16:creationId xmlns:a16="http://schemas.microsoft.com/office/drawing/2014/main" id="{C70EF483-7C37-8843-9132-E713C13CE69C}"/>
              </a:ext>
            </a:extLst>
          </p:cNvPr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60">
            <a:extLst>
              <a:ext uri="{FF2B5EF4-FFF2-40B4-BE49-F238E27FC236}">
                <a16:creationId xmlns:a16="http://schemas.microsoft.com/office/drawing/2014/main" id="{A3DB110F-B060-CC40-8104-E2726514AA98}"/>
              </a:ext>
            </a:extLst>
          </p:cNvPr>
          <p:cNvCxnSpPr>
            <a:stCxn id="14" idx="1"/>
            <a:endCxn id="9" idx="3"/>
          </p:cNvCxnSpPr>
          <p:nvPr/>
        </p:nvCxnSpPr>
        <p:spPr>
          <a:xfrm flipH="1"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1">
            <a:extLst>
              <a:ext uri="{FF2B5EF4-FFF2-40B4-BE49-F238E27FC236}">
                <a16:creationId xmlns:a16="http://schemas.microsoft.com/office/drawing/2014/main" id="{11264D96-8543-E648-A040-2F8DA1450D45}"/>
              </a:ext>
            </a:extLst>
          </p:cNvPr>
          <p:cNvSpPr/>
          <p:nvPr/>
        </p:nvSpPr>
        <p:spPr>
          <a:xfrm>
            <a:off x="1870673" y="2568000"/>
            <a:ext cx="1625766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&lt;10, Srv1&gt;</a:t>
            </a:r>
          </a:p>
        </p:txBody>
      </p:sp>
      <p:cxnSp>
        <p:nvCxnSpPr>
          <p:cNvPr id="17" name="Straight Connector 35">
            <a:extLst>
              <a:ext uri="{FF2B5EF4-FFF2-40B4-BE49-F238E27FC236}">
                <a16:creationId xmlns:a16="http://schemas.microsoft.com/office/drawing/2014/main" id="{C857A96F-A0C7-E540-BF12-4DC6454BEFDD}"/>
              </a:ext>
            </a:extLst>
          </p:cNvPr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>
            <a:extLst>
              <a:ext uri="{FF2B5EF4-FFF2-40B4-BE49-F238E27FC236}">
                <a16:creationId xmlns:a16="http://schemas.microsoft.com/office/drawing/2014/main" id="{A5AAB2CC-DB5C-FC49-B85B-04ED3E00C292}"/>
              </a:ext>
            </a:extLst>
          </p:cNvPr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8">
            <a:extLst>
              <a:ext uri="{FF2B5EF4-FFF2-40B4-BE49-F238E27FC236}">
                <a16:creationId xmlns:a16="http://schemas.microsoft.com/office/drawing/2014/main" id="{9C0C58A0-9D45-6E4F-8790-256B7DDFA81F}"/>
              </a:ext>
            </a:extLst>
          </p:cNvPr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Time=12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39">
            <a:extLst>
              <a:ext uri="{FF2B5EF4-FFF2-40B4-BE49-F238E27FC236}">
                <a16:creationId xmlns:a16="http://schemas.microsoft.com/office/drawing/2014/main" id="{E96F1E90-ED4F-0E41-AD93-A3F25AB5D1E0}"/>
              </a:ext>
            </a:extLst>
          </p:cNvPr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 re-run “add X”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2933B6AB-0693-F145-A713-C5D3AE19F5EE}"/>
              </a:ext>
            </a:extLst>
          </p:cNvPr>
          <p:cNvSpPr/>
          <p:nvPr/>
        </p:nvSpPr>
        <p:spPr>
          <a:xfrm>
            <a:off x="4826001" y="1080794"/>
            <a:ext cx="8178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Time=9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3DBADBE-9509-5546-9059-FE6A5EDFBC86}"/>
              </a:ext>
            </a:extLst>
          </p:cNvPr>
          <p:cNvSpPr/>
          <p:nvPr/>
        </p:nvSpPr>
        <p:spPr>
          <a:xfrm>
            <a:off x="5461000" y="3266500"/>
            <a:ext cx="1709122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Delete X &lt;9, Srv2&gt;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B141-0D25-4A47-BD3B-36F6DCF4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Unsynchronized clocks can cause subtle problem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51D56-4023-E943-9670-3CA8B1B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cxnSp>
        <p:nvCxnSpPr>
          <p:cNvPr id="5" name="Straight Arrow Connector 20">
            <a:extLst>
              <a:ext uri="{FF2B5EF4-FFF2-40B4-BE49-F238E27FC236}">
                <a16:creationId xmlns:a16="http://schemas.microsoft.com/office/drawing/2014/main" id="{ECA3765A-0942-3841-97AE-4761C9F922DC}"/>
              </a:ext>
            </a:extLst>
          </p:cNvPr>
          <p:cNvCxnSpPr/>
          <p:nvPr/>
        </p:nvCxnSpPr>
        <p:spPr>
          <a:xfrm flipH="1">
            <a:off x="3492500" y="3392207"/>
            <a:ext cx="1968500" cy="317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4">
            <a:extLst>
              <a:ext uri="{FF2B5EF4-FFF2-40B4-BE49-F238E27FC236}">
                <a16:creationId xmlns:a16="http://schemas.microsoft.com/office/drawing/2014/main" id="{A03E81DC-E0C0-0E43-8DBD-70B2456D7A16}"/>
              </a:ext>
            </a:extLst>
          </p:cNvPr>
          <p:cNvCxnSpPr/>
          <p:nvPr/>
        </p:nvCxnSpPr>
        <p:spPr>
          <a:xfrm rot="5400000">
            <a:off x="4484225" y="1426087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>
            <a:extLst>
              <a:ext uri="{FF2B5EF4-FFF2-40B4-BE49-F238E27FC236}">
                <a16:creationId xmlns:a16="http://schemas.microsoft.com/office/drawing/2014/main" id="{2EC60D83-AAB0-B84A-BB29-B74815187A0A}"/>
              </a:ext>
            </a:extLst>
          </p:cNvPr>
          <p:cNvSpPr/>
          <p:nvPr/>
        </p:nvSpPr>
        <p:spPr>
          <a:xfrm>
            <a:off x="4249305" y="2239747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46A49779-4CB3-1F4C-A02C-A0CCDD0EFD71}"/>
              </a:ext>
            </a:extLst>
          </p:cNvPr>
          <p:cNvSpPr/>
          <p:nvPr/>
        </p:nvSpPr>
        <p:spPr>
          <a:xfrm>
            <a:off x="1737512" y="3519207"/>
            <a:ext cx="1691489" cy="588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Re-run </a:t>
            </a:r>
            <a:r>
              <a:rPr lang="en-US" altLang="zh-CN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delete</a:t>
            </a:r>
            <a:b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before </a:t>
            </a:r>
            <a:r>
              <a:rPr lang="en-US" altLang="zh-CN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C68172A2-BE54-6D46-972A-97329C1DCC10}"/>
              </a:ext>
            </a:extLst>
          </p:cNvPr>
          <p:cNvSpPr/>
          <p:nvPr/>
        </p:nvSpPr>
        <p:spPr>
          <a:xfrm>
            <a:off x="5969001" y="1933000"/>
            <a:ext cx="981359" cy="300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Delete X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20920E5E-8A43-5F4D-BFF4-3635531CB56A}"/>
              </a:ext>
            </a:extLst>
          </p:cNvPr>
          <p:cNvSpPr/>
          <p:nvPr/>
        </p:nvSpPr>
        <p:spPr>
          <a:xfrm>
            <a:off x="1850997" y="1938500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1B1758BC-FA20-404C-8503-D46B974A928C}"/>
              </a:ext>
            </a:extLst>
          </p:cNvPr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F18E3F34-4174-DF44-83EB-072A0099A378}"/>
              </a:ext>
            </a:extLst>
          </p:cNvPr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B24BA97E-DC87-BE4B-82FA-F87C69CE084E}"/>
              </a:ext>
            </a:extLst>
          </p:cNvPr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40">
            <a:extLst>
              <a:ext uri="{FF2B5EF4-FFF2-40B4-BE49-F238E27FC236}">
                <a16:creationId xmlns:a16="http://schemas.microsoft.com/office/drawing/2014/main" id="{32C7C6F0-8752-4C46-8943-AE6C22C9D234}"/>
              </a:ext>
            </a:extLst>
          </p:cNvPr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n 41">
            <a:extLst>
              <a:ext uri="{FF2B5EF4-FFF2-40B4-BE49-F238E27FC236}">
                <a16:creationId xmlns:a16="http://schemas.microsoft.com/office/drawing/2014/main" id="{12ED0893-599E-8D47-886B-CF215A32B77F}"/>
              </a:ext>
            </a:extLst>
          </p:cNvPr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45">
            <a:extLst>
              <a:ext uri="{FF2B5EF4-FFF2-40B4-BE49-F238E27FC236}">
                <a16:creationId xmlns:a16="http://schemas.microsoft.com/office/drawing/2014/main" id="{2FFF3A06-EE3A-DC49-AB70-90E9631D8A52}"/>
              </a:ext>
            </a:extLst>
          </p:cNvPr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Arrow Connector 46">
            <a:extLst>
              <a:ext uri="{FF2B5EF4-FFF2-40B4-BE49-F238E27FC236}">
                <a16:creationId xmlns:a16="http://schemas.microsoft.com/office/drawing/2014/main" id="{9CA2AF1E-B79E-3449-AFC7-F2E824E105C2}"/>
              </a:ext>
            </a:extLst>
          </p:cNvPr>
          <p:cNvCxnSpPr>
            <a:stCxn id="16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47">
            <a:extLst>
              <a:ext uri="{FF2B5EF4-FFF2-40B4-BE49-F238E27FC236}">
                <a16:creationId xmlns:a16="http://schemas.microsoft.com/office/drawing/2014/main" id="{9BD06CFC-ED9B-1E49-9643-374323C065B7}"/>
              </a:ext>
            </a:extLst>
          </p:cNvPr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Straight Arrow Connector 50">
            <a:extLst>
              <a:ext uri="{FF2B5EF4-FFF2-40B4-BE49-F238E27FC236}">
                <a16:creationId xmlns:a16="http://schemas.microsoft.com/office/drawing/2014/main" id="{28D1FF0C-2364-3145-9268-8D6262E32D89}"/>
              </a:ext>
            </a:extLst>
          </p:cNvPr>
          <p:cNvCxnSpPr>
            <a:stCxn id="18" idx="1"/>
            <a:endCxn id="13" idx="3"/>
          </p:cNvCxnSpPr>
          <p:nvPr/>
        </p:nvCxnSpPr>
        <p:spPr>
          <a:xfrm flipH="1"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1">
            <a:extLst>
              <a:ext uri="{FF2B5EF4-FFF2-40B4-BE49-F238E27FC236}">
                <a16:creationId xmlns:a16="http://schemas.microsoft.com/office/drawing/2014/main" id="{162F3EAA-2256-254C-97A7-5CCFDD46EA64}"/>
              </a:ext>
            </a:extLst>
          </p:cNvPr>
          <p:cNvSpPr/>
          <p:nvPr/>
        </p:nvSpPr>
        <p:spPr>
          <a:xfrm>
            <a:off x="1870673" y="2568000"/>
            <a:ext cx="1625766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&lt;10, Srv1&gt;</a:t>
            </a:r>
          </a:p>
        </p:txBody>
      </p:sp>
      <p:cxnSp>
        <p:nvCxnSpPr>
          <p:cNvPr id="21" name="Straight Connector 52">
            <a:extLst>
              <a:ext uri="{FF2B5EF4-FFF2-40B4-BE49-F238E27FC236}">
                <a16:creationId xmlns:a16="http://schemas.microsoft.com/office/drawing/2014/main" id="{A313BD9B-3043-0343-9AD0-C0E74DF5F9EB}"/>
              </a:ext>
            </a:extLst>
          </p:cNvPr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>
            <a:extLst>
              <a:ext uri="{FF2B5EF4-FFF2-40B4-BE49-F238E27FC236}">
                <a16:creationId xmlns:a16="http://schemas.microsoft.com/office/drawing/2014/main" id="{3115BE1B-4E55-3546-B946-24579E29077C}"/>
              </a:ext>
            </a:extLst>
          </p:cNvPr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4">
            <a:extLst>
              <a:ext uri="{FF2B5EF4-FFF2-40B4-BE49-F238E27FC236}">
                <a16:creationId xmlns:a16="http://schemas.microsoft.com/office/drawing/2014/main" id="{6F21C1F7-D31C-1845-8F59-6E9E3AB5524D}"/>
              </a:ext>
            </a:extLst>
          </p:cNvPr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Time=13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B202B192-08A0-9547-A96A-A289F79D2AD5}"/>
              </a:ext>
            </a:extLst>
          </p:cNvPr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 re-run “add X”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690FC5F7-6358-EE4A-8EAF-3EB39AB066EB}"/>
              </a:ext>
            </a:extLst>
          </p:cNvPr>
          <p:cNvSpPr/>
          <p:nvPr/>
        </p:nvSpPr>
        <p:spPr>
          <a:xfrm>
            <a:off x="4826000" y="1080794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Time=10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64">
            <a:extLst>
              <a:ext uri="{FF2B5EF4-FFF2-40B4-BE49-F238E27FC236}">
                <a16:creationId xmlns:a16="http://schemas.microsoft.com/office/drawing/2014/main" id="{7325225C-8125-1F4A-97EC-7F0C5C239BEE}"/>
              </a:ext>
            </a:extLst>
          </p:cNvPr>
          <p:cNvSpPr/>
          <p:nvPr/>
        </p:nvSpPr>
        <p:spPr>
          <a:xfrm>
            <a:off x="5461000" y="3266500"/>
            <a:ext cx="1709122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Delete X &lt;9, Srv2&gt;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7" name="Freeform 65">
            <a:extLst>
              <a:ext uri="{FF2B5EF4-FFF2-40B4-BE49-F238E27FC236}">
                <a16:creationId xmlns:a16="http://schemas.microsoft.com/office/drawing/2014/main" id="{59E77EBE-0CFA-1946-B8F5-86394B2D0CA9}"/>
              </a:ext>
            </a:extLst>
          </p:cNvPr>
          <p:cNvSpPr/>
          <p:nvPr/>
        </p:nvSpPr>
        <p:spPr>
          <a:xfrm>
            <a:off x="5298611" y="2692610"/>
            <a:ext cx="2493690" cy="1117391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8" name="Rectangle 66">
            <a:extLst>
              <a:ext uri="{FF2B5EF4-FFF2-40B4-BE49-F238E27FC236}">
                <a16:creationId xmlns:a16="http://schemas.microsoft.com/office/drawing/2014/main" id="{2C3B4493-0E61-904F-B0EA-6D46D4FC97C7}"/>
              </a:ext>
            </a:extLst>
          </p:cNvPr>
          <p:cNvSpPr/>
          <p:nvPr/>
        </p:nvSpPr>
        <p:spPr>
          <a:xfrm>
            <a:off x="5091000" y="4450242"/>
            <a:ext cx="2857500" cy="33807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Causality</a:t>
            </a:r>
            <a:r>
              <a:rPr lang="en-US" altLang="zh-CN" sz="2000" dirty="0">
                <a:latin typeface="Eras Medium ITC" pitchFamily="34" charset="0"/>
              </a:rPr>
              <a:t> preserving</a:t>
            </a:r>
          </a:p>
        </p:txBody>
      </p:sp>
      <p:cxnSp>
        <p:nvCxnSpPr>
          <p:cNvPr id="29" name="Straight Connector 67">
            <a:extLst>
              <a:ext uri="{FF2B5EF4-FFF2-40B4-BE49-F238E27FC236}">
                <a16:creationId xmlns:a16="http://schemas.microsoft.com/office/drawing/2014/main" id="{533F4B51-8587-DE47-B818-E8F974DDEBA7}"/>
              </a:ext>
            </a:extLst>
          </p:cNvPr>
          <p:cNvCxnSpPr/>
          <p:nvPr/>
        </p:nvCxnSpPr>
        <p:spPr>
          <a:xfrm>
            <a:off x="6286500" y="3810000"/>
            <a:ext cx="0" cy="603088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Not all concurrent execution (exe.) can be deduced to a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87683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827D3C-DED0-0FB4-6E2A-6DB8BFBEBBE3}"/>
              </a:ext>
            </a:extLst>
          </p:cNvPr>
          <p:cNvSpPr txBox="1"/>
          <p:nvPr/>
        </p:nvSpPr>
        <p:spPr>
          <a:xfrm>
            <a:off x="2098140" y="4657700"/>
            <a:ext cx="49477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Can you derive an equivalent serial order? 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D712D-6315-8047-8517-65790F5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Causal ordering </a:t>
            </a:r>
            <a:endParaRPr lang="en" altLang="zh-CN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35173-48B1-FB4D-9F21-E466FC8C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Definition of causal relationship: X -&gt; Y </a:t>
            </a:r>
            <a:r>
              <a:rPr lang="en" altLang="zh-CN" dirty="0" err="1"/>
              <a:t>iff</a:t>
            </a:r>
            <a:endParaRPr lang="en" altLang="zh-CN" dirty="0"/>
          </a:p>
          <a:p>
            <a:pPr lvl="1"/>
            <a:r>
              <a:rPr lang="en" altLang="zh-CN" dirty="0"/>
              <a:t>X,Y is created on the same node and X happens before Y (single-thread)</a:t>
            </a:r>
          </a:p>
          <a:p>
            <a:pPr lvl="1"/>
            <a:r>
              <a:rPr lang="en" altLang="zh-CN" dirty="0"/>
              <a:t>X, Y created by </a:t>
            </a:r>
            <a:r>
              <a:rPr lang="en" altLang="zh-CN" dirty="0" err="1"/>
              <a:t>node</a:t>
            </a:r>
            <a:r>
              <a:rPr lang="en" altLang="zh-CN" baseline="-25000" dirty="0" err="1"/>
              <a:t>i</a:t>
            </a:r>
            <a:r>
              <a:rPr lang="en" altLang="zh-CN" dirty="0"/>
              <a:t> and </a:t>
            </a:r>
            <a:r>
              <a:rPr lang="en" altLang="zh-CN" dirty="0" err="1"/>
              <a:t>node</a:t>
            </a:r>
            <a:r>
              <a:rPr lang="en" altLang="zh-CN" baseline="-25000" dirty="0" err="1"/>
              <a:t>j</a:t>
            </a:r>
            <a:r>
              <a:rPr lang="en" altLang="zh-CN" dirty="0"/>
              <a:t>, and X “causes” Y </a:t>
            </a:r>
          </a:p>
          <a:p>
            <a:pPr lvl="1"/>
            <a:r>
              <a:rPr lang="en" altLang="zh-CN" dirty="0"/>
              <a:t>Example</a:t>
            </a:r>
          </a:p>
          <a:p>
            <a:pPr lvl="2"/>
            <a:r>
              <a:rPr lang="en" altLang="zh-CN" dirty="0"/>
              <a:t>X is add chat, Y is delete the chat </a:t>
            </a:r>
          </a:p>
          <a:p>
            <a:pPr lvl="1"/>
            <a:r>
              <a:rPr lang="en" altLang="zh-CN" dirty="0"/>
              <a:t>There exists Z, such that X -&gt; Z -&gt; Y</a:t>
            </a:r>
          </a:p>
          <a:p>
            <a:endParaRPr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CA92A-A6F4-FF4E-916A-B83D178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707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E63D9-6D75-7F42-BE9A-1D0DA3B6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Causal ordering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FC7D-AEFC-0844-B221-7EB1C479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&lt;Time, ID&gt; does not preserve the casual ordering</a:t>
            </a:r>
          </a:p>
          <a:p>
            <a:pPr lvl="1"/>
            <a:r>
              <a:rPr kumimoji="1" lang="en-US" altLang="zh-CN" dirty="0"/>
              <a:t>Why? The lock is unsynchronized </a:t>
            </a:r>
          </a:p>
          <a:p>
            <a:r>
              <a:rPr kumimoji="1" lang="en-US" altLang="zh-CN" dirty="0"/>
              <a:t>Goal</a:t>
            </a:r>
          </a:p>
          <a:p>
            <a:pPr lvl="1"/>
            <a:r>
              <a:rPr kumimoji="1" lang="en-US" altLang="zh-CN" dirty="0"/>
              <a:t>Clock should reflect the causal order </a:t>
            </a:r>
          </a:p>
          <a:p>
            <a:r>
              <a:rPr kumimoji="1" lang="en-US" altLang="zh-CN" dirty="0"/>
              <a:t>Idea </a:t>
            </a:r>
          </a:p>
          <a:p>
            <a:pPr lvl="1"/>
            <a:r>
              <a:rPr kumimoji="1" lang="en-US" altLang="zh-CN" dirty="0"/>
              <a:t>Sync a logical clock using the events dependencies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C6E19-4462-DC43-BB04-264F8CDB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B2D20F-D4E5-3F21-309B-C970115C31F4}"/>
              </a:ext>
            </a:extLst>
          </p:cNvPr>
          <p:cNvSpPr/>
          <p:nvPr/>
        </p:nvSpPr>
        <p:spPr>
          <a:xfrm>
            <a:off x="302840" y="1921396"/>
            <a:ext cx="4340598" cy="864096"/>
          </a:xfrm>
          <a:prstGeom prst="rect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836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376D-EB9E-2E40-8829-FF057A31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D45A1-B0A6-8D47-8DF7-46468F72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We need causality timestamp</a:t>
            </a:r>
          </a:p>
          <a:p>
            <a:r>
              <a:rPr kumimoji="1" lang="en" altLang="zh-CN" dirty="0" err="1"/>
              <a:t>Lamport</a:t>
            </a:r>
            <a:r>
              <a:rPr kumimoji="1" lang="en" altLang="zh-CN" dirty="0"/>
              <a:t> clock: a logical clock used to assign timestamps to events at each node</a:t>
            </a:r>
          </a:p>
          <a:p>
            <a:pPr lvl="1"/>
            <a:r>
              <a:rPr kumimoji="1" lang="en" altLang="zh-CN" dirty="0"/>
              <a:t>If event #1 and event #2 are created on the same node, and event #1 is before event #2</a:t>
            </a:r>
          </a:p>
          <a:p>
            <a:pPr marL="74250" lvl="1" indent="0">
              <a:buNone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  </a:t>
            </a:r>
            <a:r>
              <a:rPr kumimoji="1" lang="en" altLang="zh-CN" dirty="0"/>
              <a:t>TS(event #1) &lt; TS(event #2)</a:t>
            </a:r>
          </a:p>
          <a:p>
            <a:pPr lvl="1"/>
            <a:r>
              <a:rPr kumimoji="1" lang="en" altLang="zh-CN" dirty="0"/>
              <a:t>If event #1 </a:t>
            </a:r>
            <a:r>
              <a:rPr kumimoji="1" lang="en-US" altLang="zh-CN" dirty="0"/>
              <a:t>“</a:t>
            </a:r>
            <a:r>
              <a:rPr kumimoji="1" lang="en" altLang="zh-CN" dirty="0"/>
              <a:t>cause” event #2, </a:t>
            </a:r>
          </a:p>
          <a:p>
            <a:pPr marL="74250" lvl="1" indent="0">
              <a:buNone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  </a:t>
            </a:r>
            <a:r>
              <a:rPr kumimoji="1" lang="en" altLang="zh-CN" dirty="0"/>
              <a:t>TS(event #1) &lt; TS(event #2)</a:t>
            </a:r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81CCA0-CF12-2841-B668-4BE8B6DE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29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A159-26EF-2740-A4C5-0F1770D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algorithms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017F8-6D58-994F-B0C6-CEA8E516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/>
              <a:t>Lamport</a:t>
            </a:r>
            <a:r>
              <a:rPr kumimoji="1" lang="en" altLang="zh-CN" dirty="0"/>
              <a:t> logical clock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Each server keeps a clock </a:t>
            </a:r>
            <a:r>
              <a:rPr kumimoji="1" lang="en" altLang="zh-CN" b="1" dirty="0"/>
              <a:t>T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Increments T as real time passes, e.g., one second per second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Modify </a:t>
            </a:r>
            <a:r>
              <a:rPr kumimoji="1" lang="en" altLang="zh-CN" b="1" dirty="0"/>
              <a:t>T = Max(T, T’+1) </a:t>
            </a:r>
            <a:br>
              <a:rPr kumimoji="1" lang="en" altLang="zh-CN" b="1" dirty="0"/>
            </a:br>
            <a:r>
              <a:rPr kumimoji="1" lang="en" altLang="zh-CN" dirty="0"/>
              <a:t>if sees </a:t>
            </a:r>
            <a:r>
              <a:rPr kumimoji="1" lang="en" altLang="zh-CN" b="1" dirty="0"/>
              <a:t>T’</a:t>
            </a:r>
            <a:r>
              <a:rPr kumimoji="1" lang="en" altLang="zh-CN" dirty="0"/>
              <a:t> from another server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16E8-BDDC-F945-8E28-FE154BEF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6FB391-B578-354E-B604-2B7A6D503DCA}"/>
              </a:ext>
            </a:extLst>
          </p:cNvPr>
          <p:cNvSpPr/>
          <p:nvPr/>
        </p:nvSpPr>
        <p:spPr>
          <a:xfrm>
            <a:off x="1397000" y="3746500"/>
            <a:ext cx="5905500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Srv1: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&lt;10, Srv1&gt;,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Suppose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zh-CN" sz="1500" b="1" baseline="-25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= 10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FA2413-2B71-3545-8BC0-56D09BCF5D66}"/>
              </a:ext>
            </a:extLst>
          </p:cNvPr>
          <p:cNvSpPr/>
          <p:nvPr/>
        </p:nvSpPr>
        <p:spPr>
          <a:xfrm>
            <a:off x="1397000" y="4095750"/>
            <a:ext cx="423705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Srv2: 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Sees 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“add X”, then update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zh-CN" sz="1500" b="1" baseline="-25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= Max(T</a:t>
            </a:r>
            <a:r>
              <a:rPr lang="en-US" altLang="zh-CN" sz="1500" b="1" baseline="-25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11)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4EDA641-C312-1345-859C-1012F4ADCDDA}"/>
              </a:ext>
            </a:extLst>
          </p:cNvPr>
          <p:cNvSpPr/>
          <p:nvPr/>
        </p:nvSpPr>
        <p:spPr>
          <a:xfrm>
            <a:off x="1397000" y="4445000"/>
            <a:ext cx="3810000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Srv2: Delete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&lt;11,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A9EA80-1F8F-C146-BEDB-B226923EE124}"/>
              </a:ext>
            </a:extLst>
          </p:cNvPr>
          <p:cNvSpPr/>
          <p:nvPr/>
        </p:nvSpPr>
        <p:spPr>
          <a:xfrm>
            <a:off x="4508500" y="4944634"/>
            <a:ext cx="36195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333" dirty="0">
                <a:latin typeface="Eras Medium ITC" pitchFamily="34" charset="0"/>
              </a:rPr>
              <a:t>Now, </a:t>
            </a:r>
            <a:r>
              <a:rPr lang="en-US" altLang="zh-CN" sz="2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causality</a:t>
            </a:r>
            <a:r>
              <a:rPr lang="en-US" altLang="zh-CN" sz="2333" dirty="0">
                <a:latin typeface="Eras Medium ITC" pitchFamily="34" charset="0"/>
              </a:rPr>
              <a:t> preserving!</a:t>
            </a: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498A0E3C-FC92-574E-92DF-A54B315419B7}"/>
              </a:ext>
            </a:extLst>
          </p:cNvPr>
          <p:cNvSpPr/>
          <p:nvPr/>
        </p:nvSpPr>
        <p:spPr>
          <a:xfrm>
            <a:off x="4598276" y="3941379"/>
            <a:ext cx="1368429" cy="1003255"/>
          </a:xfrm>
          <a:custGeom>
            <a:avLst/>
            <a:gdLst>
              <a:gd name="connsiteX0" fmla="*/ 0 w 1642115"/>
              <a:gd name="connsiteY0" fmla="*/ 0 h 1103586"/>
              <a:gd name="connsiteX1" fmla="*/ 1466193 w 1642115"/>
              <a:gd name="connsiteY1" fmla="*/ 520262 h 1103586"/>
              <a:gd name="connsiteX2" fmla="*/ 1560786 w 1642115"/>
              <a:gd name="connsiteY2" fmla="*/ 1103586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15" h="1103586">
                <a:moveTo>
                  <a:pt x="0" y="0"/>
                </a:moveTo>
                <a:cubicBezTo>
                  <a:pt x="603031" y="168165"/>
                  <a:pt x="1206062" y="336331"/>
                  <a:pt x="1466193" y="520262"/>
                </a:cubicBezTo>
                <a:cubicBezTo>
                  <a:pt x="1726324" y="704193"/>
                  <a:pt x="1643555" y="903889"/>
                  <a:pt x="1560786" y="1103586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892FD9D-BC82-DD47-9023-2854CC860217}"/>
              </a:ext>
            </a:extLst>
          </p:cNvPr>
          <p:cNvSpPr/>
          <p:nvPr/>
        </p:nvSpPr>
        <p:spPr>
          <a:xfrm>
            <a:off x="2984500" y="4782207"/>
            <a:ext cx="1484658" cy="302173"/>
          </a:xfrm>
          <a:custGeom>
            <a:avLst/>
            <a:gdLst>
              <a:gd name="connsiteX0" fmla="*/ 15851 w 1781589"/>
              <a:gd name="connsiteY0" fmla="*/ 0 h 362607"/>
              <a:gd name="connsiteX1" fmla="*/ 126210 w 1781589"/>
              <a:gd name="connsiteY1" fmla="*/ 331076 h 362607"/>
              <a:gd name="connsiteX2" fmla="*/ 946017 w 1781589"/>
              <a:gd name="connsiteY2" fmla="*/ 299545 h 362607"/>
              <a:gd name="connsiteX3" fmla="*/ 1781589 w 1781589"/>
              <a:gd name="connsiteY3" fmla="*/ 362607 h 36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589" h="362607">
                <a:moveTo>
                  <a:pt x="15851" y="0"/>
                </a:moveTo>
                <a:cubicBezTo>
                  <a:pt x="-6484" y="140576"/>
                  <a:pt x="-28818" y="281152"/>
                  <a:pt x="126210" y="331076"/>
                </a:cubicBezTo>
                <a:cubicBezTo>
                  <a:pt x="281238" y="381000"/>
                  <a:pt x="670121" y="294290"/>
                  <a:pt x="946017" y="299545"/>
                </a:cubicBezTo>
                <a:cubicBezTo>
                  <a:pt x="1221913" y="304800"/>
                  <a:pt x="1501751" y="333703"/>
                  <a:pt x="1781589" y="362607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D730FE3-54B2-C246-85F9-150A1CBA1BE4}"/>
              </a:ext>
            </a:extLst>
          </p:cNvPr>
          <p:cNvSpPr/>
          <p:nvPr/>
        </p:nvSpPr>
        <p:spPr>
          <a:xfrm>
            <a:off x="1831003" y="3599124"/>
            <a:ext cx="2236941" cy="461944"/>
          </a:xfrm>
          <a:custGeom>
            <a:avLst/>
            <a:gdLst>
              <a:gd name="connsiteX0" fmla="*/ 13378 w 3103964"/>
              <a:gd name="connsiteY0" fmla="*/ 236637 h 554333"/>
              <a:gd name="connsiteX1" fmla="*/ 60674 w 3103964"/>
              <a:gd name="connsiteY1" fmla="*/ 110512 h 554333"/>
              <a:gd name="connsiteX2" fmla="*/ 517874 w 3103964"/>
              <a:gd name="connsiteY2" fmla="*/ 47450 h 554333"/>
              <a:gd name="connsiteX3" fmla="*/ 1369212 w 3103964"/>
              <a:gd name="connsiteY3" fmla="*/ 154 h 554333"/>
              <a:gd name="connsiteX4" fmla="*/ 2693516 w 3103964"/>
              <a:gd name="connsiteY4" fmla="*/ 63216 h 554333"/>
              <a:gd name="connsiteX5" fmla="*/ 3071888 w 3103964"/>
              <a:gd name="connsiteY5" fmla="*/ 268168 h 554333"/>
              <a:gd name="connsiteX6" fmla="*/ 3040357 w 3103964"/>
              <a:gd name="connsiteY6" fmla="*/ 425823 h 554333"/>
              <a:gd name="connsiteX7" fmla="*/ 2693516 w 3103964"/>
              <a:gd name="connsiteY7" fmla="*/ 551947 h 554333"/>
              <a:gd name="connsiteX8" fmla="*/ 2094426 w 3103964"/>
              <a:gd name="connsiteY8" fmla="*/ 504650 h 554333"/>
              <a:gd name="connsiteX9" fmla="*/ 896247 w 3103964"/>
              <a:gd name="connsiteY9" fmla="*/ 457354 h 554333"/>
              <a:gd name="connsiteX10" fmla="*/ 643998 w 3103964"/>
              <a:gd name="connsiteY10" fmla="*/ 536181 h 554333"/>
              <a:gd name="connsiteX11" fmla="*/ 139502 w 3103964"/>
              <a:gd name="connsiteY11" fmla="*/ 473119 h 554333"/>
              <a:gd name="connsiteX12" fmla="*/ 13378 w 3103964"/>
              <a:gd name="connsiteY12" fmla="*/ 236637 h 55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3964" h="554333">
                <a:moveTo>
                  <a:pt x="13378" y="236637"/>
                </a:moveTo>
                <a:cubicBezTo>
                  <a:pt x="240" y="176203"/>
                  <a:pt x="-23408" y="142043"/>
                  <a:pt x="60674" y="110512"/>
                </a:cubicBezTo>
                <a:cubicBezTo>
                  <a:pt x="144756" y="78981"/>
                  <a:pt x="299784" y="65843"/>
                  <a:pt x="517874" y="47450"/>
                </a:cubicBezTo>
                <a:cubicBezTo>
                  <a:pt x="735964" y="29057"/>
                  <a:pt x="1006605" y="-2474"/>
                  <a:pt x="1369212" y="154"/>
                </a:cubicBezTo>
                <a:cubicBezTo>
                  <a:pt x="1731819" y="2782"/>
                  <a:pt x="2409737" y="18547"/>
                  <a:pt x="2693516" y="63216"/>
                </a:cubicBezTo>
                <a:cubicBezTo>
                  <a:pt x="2977295" y="107885"/>
                  <a:pt x="3014081" y="207734"/>
                  <a:pt x="3071888" y="268168"/>
                </a:cubicBezTo>
                <a:cubicBezTo>
                  <a:pt x="3129695" y="328602"/>
                  <a:pt x="3103419" y="378527"/>
                  <a:pt x="3040357" y="425823"/>
                </a:cubicBezTo>
                <a:cubicBezTo>
                  <a:pt x="2977295" y="473119"/>
                  <a:pt x="2851171" y="538809"/>
                  <a:pt x="2693516" y="551947"/>
                </a:cubicBezTo>
                <a:cubicBezTo>
                  <a:pt x="2535861" y="565085"/>
                  <a:pt x="2393971" y="520416"/>
                  <a:pt x="2094426" y="504650"/>
                </a:cubicBezTo>
                <a:cubicBezTo>
                  <a:pt x="1794881" y="488885"/>
                  <a:pt x="1137985" y="452099"/>
                  <a:pt x="896247" y="457354"/>
                </a:cubicBezTo>
                <a:cubicBezTo>
                  <a:pt x="654509" y="462609"/>
                  <a:pt x="770122" y="533554"/>
                  <a:pt x="643998" y="536181"/>
                </a:cubicBezTo>
                <a:cubicBezTo>
                  <a:pt x="517874" y="538808"/>
                  <a:pt x="244605" y="520416"/>
                  <a:pt x="139502" y="473119"/>
                </a:cubicBezTo>
                <a:cubicBezTo>
                  <a:pt x="34399" y="425822"/>
                  <a:pt x="26516" y="297071"/>
                  <a:pt x="13378" y="236637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733228F-4313-374D-8BD0-24B0544D7B95}"/>
              </a:ext>
            </a:extLst>
          </p:cNvPr>
          <p:cNvSpPr/>
          <p:nvPr/>
        </p:nvSpPr>
        <p:spPr>
          <a:xfrm>
            <a:off x="1831003" y="4375635"/>
            <a:ext cx="2476575" cy="395612"/>
          </a:xfrm>
          <a:custGeom>
            <a:avLst/>
            <a:gdLst>
              <a:gd name="connsiteX0" fmla="*/ 102507 w 3525801"/>
              <a:gd name="connsiteY0" fmla="*/ 253892 h 474734"/>
              <a:gd name="connsiteX1" fmla="*/ 228631 w 3525801"/>
              <a:gd name="connsiteY1" fmla="*/ 64705 h 474734"/>
              <a:gd name="connsiteX2" fmla="*/ 2167790 w 3525801"/>
              <a:gd name="connsiteY2" fmla="*/ 96236 h 474734"/>
              <a:gd name="connsiteX3" fmla="*/ 2656521 w 3525801"/>
              <a:gd name="connsiteY3" fmla="*/ 17409 h 474734"/>
              <a:gd name="connsiteX4" fmla="*/ 3287142 w 3525801"/>
              <a:gd name="connsiteY4" fmla="*/ 17409 h 474734"/>
              <a:gd name="connsiteX5" fmla="*/ 3492093 w 3525801"/>
              <a:gd name="connsiteY5" fmla="*/ 206595 h 474734"/>
              <a:gd name="connsiteX6" fmla="*/ 3476328 w 3525801"/>
              <a:gd name="connsiteY6" fmla="*/ 411547 h 474734"/>
              <a:gd name="connsiteX7" fmla="*/ 3019128 w 3525801"/>
              <a:gd name="connsiteY7" fmla="*/ 474609 h 474734"/>
              <a:gd name="connsiteX8" fmla="*/ 2893004 w 3525801"/>
              <a:gd name="connsiteY8" fmla="*/ 427312 h 474734"/>
              <a:gd name="connsiteX9" fmla="*/ 2104728 w 3525801"/>
              <a:gd name="connsiteY9" fmla="*/ 411547 h 474734"/>
              <a:gd name="connsiteX10" fmla="*/ 1221859 w 3525801"/>
              <a:gd name="connsiteY10" fmla="*/ 458843 h 474734"/>
              <a:gd name="connsiteX11" fmla="*/ 496645 w 3525801"/>
              <a:gd name="connsiteY11" fmla="*/ 443078 h 474734"/>
              <a:gd name="connsiteX12" fmla="*/ 23680 w 3525801"/>
              <a:gd name="connsiteY12" fmla="*/ 395781 h 474734"/>
              <a:gd name="connsiteX13" fmla="*/ 102507 w 3525801"/>
              <a:gd name="connsiteY13" fmla="*/ 253892 h 4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5801" h="474734">
                <a:moveTo>
                  <a:pt x="102507" y="253892"/>
                </a:moveTo>
                <a:cubicBezTo>
                  <a:pt x="136665" y="198713"/>
                  <a:pt x="-115583" y="90981"/>
                  <a:pt x="228631" y="64705"/>
                </a:cubicBezTo>
                <a:cubicBezTo>
                  <a:pt x="572845" y="38429"/>
                  <a:pt x="1763142" y="104119"/>
                  <a:pt x="2167790" y="96236"/>
                </a:cubicBezTo>
                <a:cubicBezTo>
                  <a:pt x="2572438" y="88353"/>
                  <a:pt x="2469962" y="30547"/>
                  <a:pt x="2656521" y="17409"/>
                </a:cubicBezTo>
                <a:cubicBezTo>
                  <a:pt x="2843080" y="4271"/>
                  <a:pt x="3147880" y="-14122"/>
                  <a:pt x="3287142" y="17409"/>
                </a:cubicBezTo>
                <a:cubicBezTo>
                  <a:pt x="3426404" y="48940"/>
                  <a:pt x="3460562" y="140905"/>
                  <a:pt x="3492093" y="206595"/>
                </a:cubicBezTo>
                <a:cubicBezTo>
                  <a:pt x="3523624" y="272285"/>
                  <a:pt x="3555155" y="366878"/>
                  <a:pt x="3476328" y="411547"/>
                </a:cubicBezTo>
                <a:cubicBezTo>
                  <a:pt x="3397501" y="456216"/>
                  <a:pt x="3116349" y="471982"/>
                  <a:pt x="3019128" y="474609"/>
                </a:cubicBezTo>
                <a:cubicBezTo>
                  <a:pt x="2921907" y="477236"/>
                  <a:pt x="3045404" y="437822"/>
                  <a:pt x="2893004" y="427312"/>
                </a:cubicBezTo>
                <a:cubicBezTo>
                  <a:pt x="2740604" y="416802"/>
                  <a:pt x="2383252" y="406292"/>
                  <a:pt x="2104728" y="411547"/>
                </a:cubicBezTo>
                <a:cubicBezTo>
                  <a:pt x="1826204" y="416802"/>
                  <a:pt x="1489873" y="453588"/>
                  <a:pt x="1221859" y="458843"/>
                </a:cubicBezTo>
                <a:cubicBezTo>
                  <a:pt x="953845" y="464098"/>
                  <a:pt x="696341" y="453588"/>
                  <a:pt x="496645" y="443078"/>
                </a:cubicBezTo>
                <a:cubicBezTo>
                  <a:pt x="296949" y="432568"/>
                  <a:pt x="97252" y="427312"/>
                  <a:pt x="23680" y="395781"/>
                </a:cubicBezTo>
                <a:cubicBezTo>
                  <a:pt x="-49892" y="364250"/>
                  <a:pt x="68349" y="309071"/>
                  <a:pt x="102507" y="253892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1690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A66E-F406-8147-B6A4-A9E8B10D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 on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E6325-7635-644C-BA71-8892D11C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give a total order to all the events? </a:t>
            </a:r>
          </a:p>
          <a:p>
            <a:pPr lvl="1"/>
            <a:r>
              <a:rPr kumimoji="1" lang="en-US" altLang="zh-CN" dirty="0"/>
              <a:t>i.e., given e1 &amp; e2, T(e1) &lt; T(e2) or T(e1) &gt; T(e2) </a:t>
            </a:r>
          </a:p>
          <a:p>
            <a:pPr lvl="1"/>
            <a:r>
              <a:rPr kumimoji="1" lang="en-US" altLang="zh-CN" dirty="0"/>
              <a:t>No. There are ties </a:t>
            </a:r>
          </a:p>
          <a:p>
            <a:r>
              <a:rPr kumimoji="1" lang="en-US" altLang="zh-CN" dirty="0"/>
              <a:t>Yet, we can trivially break the tie by adding an additional order:</a:t>
            </a:r>
          </a:p>
          <a:p>
            <a:pPr lvl="1"/>
            <a:r>
              <a:rPr kumimoji="1" lang="en-US" altLang="zh-CN" dirty="0"/>
              <a:t>E.g., &lt;Logical time, node ID&gt; </a:t>
            </a:r>
          </a:p>
          <a:p>
            <a:pPr lvl="1"/>
            <a:r>
              <a:rPr kumimoji="1" lang="en-US" altLang="zh-CN" dirty="0"/>
              <a:t>The total ordering preserves the causality </a:t>
            </a:r>
          </a:p>
          <a:p>
            <a:r>
              <a:rPr kumimoji="1" lang="en-US" altLang="zh-CN" dirty="0"/>
              <a:t>Why total ordering is ideal? </a:t>
            </a:r>
          </a:p>
          <a:p>
            <a:pPr lvl="1"/>
            <a:r>
              <a:rPr kumimoji="1" lang="en-US" altLang="zh-CN" dirty="0"/>
              <a:t>If replicas apply writes according to total ordering, then replicas converge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CBDA4-0062-274F-8D05-4C5FF688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037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09A19-44E1-C144-A12F-B6C621FA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 on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F2345-487A-D943-9E28-9DB9F529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TS(event #1) &lt; TS(event #2), what does it say about event #1 (create on node #1) and event #2 (created on node #2)?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Event #1 occurred at a physical time earlier than event #2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" altLang="zh-CN" dirty="0"/>
              <a:t>Node #1 must have communicated with Node #2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" altLang="zh-CN" dirty="0"/>
              <a:t>If event #1 has been synced to node #2, then event #1 must have </a:t>
            </a:r>
            <a:r>
              <a:rPr kumimoji="1" lang="en-US" altLang="zh-CN" dirty="0"/>
              <a:t>occurred at a physical time earlier than event #2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6A58-85DA-1C47-A6BA-B4120767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085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EAE45-AE3B-10E3-6544-FB57BFD5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gives a total order to events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A9668-63A6-6487-EC0F-A7106B59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For every pair of events, we can compare their time </a:t>
            </a:r>
          </a:p>
          <a:p>
            <a:pPr lvl="1"/>
            <a:r>
              <a:rPr kumimoji="1" lang="en-US" altLang="zh-CN" dirty="0"/>
              <a:t>i.e., T(e1) &lt; T(e2) or T(e1) &gt; T(e2) </a:t>
            </a:r>
          </a:p>
          <a:p>
            <a:r>
              <a:rPr kumimoji="1" lang="en-US" altLang="zh-CN" dirty="0"/>
              <a:t>Problem: too strong</a:t>
            </a:r>
          </a:p>
          <a:p>
            <a:pPr lvl="1"/>
            <a:r>
              <a:rPr kumimoji="1" lang="en-US" altLang="zh-CN" dirty="0"/>
              <a:t>The order may disagree with the external observer, especially for un-related events  </a:t>
            </a:r>
          </a:p>
          <a:p>
            <a:pPr lvl="1"/>
            <a:r>
              <a:rPr kumimoji="1" lang="en-US" altLang="zh-CN" dirty="0"/>
              <a:t>E.g., suppose I add a sentence to Alice, then adds a sentence to Bob independently </a:t>
            </a:r>
          </a:p>
          <a:p>
            <a:pPr lvl="2"/>
            <a:r>
              <a:rPr kumimoji="1" lang="en-US" altLang="zh-CN" sz="1800" dirty="0"/>
              <a:t>The system may order Bob’s event earlier than me with </a:t>
            </a:r>
            <a:r>
              <a:rPr kumimoji="1" lang="en-US" altLang="zh-CN" sz="1800" dirty="0" err="1"/>
              <a:t>Lamport‘s</a:t>
            </a:r>
            <a:r>
              <a:rPr kumimoji="1" lang="en-US" altLang="zh-CN" sz="1800" dirty="0"/>
              <a:t> clock, even they are unrelated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7F430-37A6-ADDA-3161-C6C5F335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775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078AD-BF50-7250-1A0F-214E632B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Requirement: partial order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84D53-64F9-7903-2913-BA3484E6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Consider two events e1 &amp; e2, they may have</a:t>
            </a:r>
          </a:p>
          <a:p>
            <a:pPr lvl="1"/>
            <a:r>
              <a:rPr kumimoji="1" lang="en-US" altLang="zh-CN" dirty="0"/>
              <a:t>With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clock, they are always comparable </a:t>
            </a:r>
          </a:p>
          <a:p>
            <a:r>
              <a:rPr kumimoji="1" lang="en-US" altLang="zh-CN" dirty="0"/>
              <a:t>Partial order: we need incomparable timestamps</a:t>
            </a:r>
          </a:p>
          <a:p>
            <a:pPr lvl="1"/>
            <a:r>
              <a:rPr kumimoji="1" lang="en-US" altLang="zh-CN" dirty="0"/>
              <a:t>So we can identify them as concurrent events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D2C1E-79B2-FB29-1303-1D52965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986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A126-B374-243A-C02C-BEDC403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E325-AF61-6438-3A36-E9294839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E8A2-4A04-0A27-B521-3741A93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Can 55">
            <a:extLst>
              <a:ext uri="{FF2B5EF4-FFF2-40B4-BE49-F238E27FC236}">
                <a16:creationId xmlns:a16="http://schemas.microsoft.com/office/drawing/2014/main" id="{370B8621-03A6-BAE7-5BD7-05BC15A05561}"/>
              </a:ext>
            </a:extLst>
          </p:cNvPr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Can 55">
            <a:extLst>
              <a:ext uri="{FF2B5EF4-FFF2-40B4-BE49-F238E27FC236}">
                <a16:creationId xmlns:a16="http://schemas.microsoft.com/office/drawing/2014/main" id="{CEFC9D7B-5FA9-B78B-64B7-BCEE765CE311}"/>
              </a:ext>
            </a:extLst>
          </p:cNvPr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BAF2EAFC-BFE6-AC10-547A-958F09A2DF89}"/>
              </a:ext>
            </a:extLst>
          </p:cNvPr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2E3C9598-B9E4-7C79-3E14-767D3E3B7F10}"/>
              </a:ext>
            </a:extLst>
          </p:cNvPr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3D976-64B2-6380-A8A8-A59695550F15}"/>
              </a:ext>
            </a:extLst>
          </p:cNvPr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1, 2]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DA2D8-F0CA-CD2B-E14C-A3C06868B5DD}"/>
              </a:ext>
            </a:extLst>
          </p:cNvPr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1, 2]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483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A126-B374-243A-C02C-BEDC403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E325-AF61-6438-3A36-E9294839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</a:p>
          <a:p>
            <a:pPr lvl="1"/>
            <a:r>
              <a:rPr kumimoji="1" lang="en" altLang="zh-CN" dirty="0"/>
              <a:t>Increments local T as real time passes, e.g., one second per second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E8A2-4A04-0A27-B521-3741A93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Can 55">
            <a:extLst>
              <a:ext uri="{FF2B5EF4-FFF2-40B4-BE49-F238E27FC236}">
                <a16:creationId xmlns:a16="http://schemas.microsoft.com/office/drawing/2014/main" id="{370B8621-03A6-BAE7-5BD7-05BC15A05561}"/>
              </a:ext>
            </a:extLst>
          </p:cNvPr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Can 55">
            <a:extLst>
              <a:ext uri="{FF2B5EF4-FFF2-40B4-BE49-F238E27FC236}">
                <a16:creationId xmlns:a16="http://schemas.microsoft.com/office/drawing/2014/main" id="{CEFC9D7B-5FA9-B78B-64B7-BCEE765CE311}"/>
              </a:ext>
            </a:extLst>
          </p:cNvPr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BAF2EAFC-BFE6-AC10-547A-958F09A2DF89}"/>
              </a:ext>
            </a:extLst>
          </p:cNvPr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2E3C9598-B9E4-7C79-3E14-767D3E3B7F10}"/>
              </a:ext>
            </a:extLst>
          </p:cNvPr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3D976-64B2-6380-A8A8-A59695550F15}"/>
              </a:ext>
            </a:extLst>
          </p:cNvPr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2]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DA2D8-F0CA-CD2B-E14C-A3C06868B5DD}"/>
              </a:ext>
            </a:extLst>
          </p:cNvPr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1, 2]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1E43-2511-A3C4-8846-69BCAEB2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desired model for the developers/users?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4715F-BADA-0A24-15C0-9E15B254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i.e., what makes a strong consistent model for distributed systems? </a:t>
            </a:r>
          </a:p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behavior, and needs to match the execution order within each single process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overall behavior can be viewed as a system that never fails (see later lectures)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C264C-4CF0-478C-1DEA-2AD322BB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91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A126-B374-243A-C02C-BEDC403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E325-AF61-6438-3A36-E9294839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</a:p>
          <a:p>
            <a:pPr lvl="1"/>
            <a:r>
              <a:rPr kumimoji="1" lang="en" altLang="zh-CN" dirty="0"/>
              <a:t>Increments local T as real time passes, e.g., one second per second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E8A2-4A04-0A27-B521-3741A93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Can 55">
            <a:extLst>
              <a:ext uri="{FF2B5EF4-FFF2-40B4-BE49-F238E27FC236}">
                <a16:creationId xmlns:a16="http://schemas.microsoft.com/office/drawing/2014/main" id="{370B8621-03A6-BAE7-5BD7-05BC15A05561}"/>
              </a:ext>
            </a:extLst>
          </p:cNvPr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Can 55">
            <a:extLst>
              <a:ext uri="{FF2B5EF4-FFF2-40B4-BE49-F238E27FC236}">
                <a16:creationId xmlns:a16="http://schemas.microsoft.com/office/drawing/2014/main" id="{CEFC9D7B-5FA9-B78B-64B7-BCEE765CE311}"/>
              </a:ext>
            </a:extLst>
          </p:cNvPr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BAF2EAFC-BFE6-AC10-547A-958F09A2DF89}"/>
              </a:ext>
            </a:extLst>
          </p:cNvPr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2E3C9598-B9E4-7C79-3E14-767D3E3B7F10}"/>
              </a:ext>
            </a:extLst>
          </p:cNvPr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3D976-64B2-6380-A8A8-A59695550F15}"/>
              </a:ext>
            </a:extLst>
          </p:cNvPr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2]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DA2D8-F0CA-CD2B-E14C-A3C06868B5DD}"/>
              </a:ext>
            </a:extLst>
          </p:cNvPr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] 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FA8438C-F912-8D1D-4F7E-0D78DF5E9BB9}"/>
              </a:ext>
            </a:extLst>
          </p:cNvPr>
          <p:cNvSpPr/>
          <p:nvPr/>
        </p:nvSpPr>
        <p:spPr>
          <a:xfrm>
            <a:off x="1187624" y="3234707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Srv0: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[2, 2]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83CCFA2-1166-B403-5CEB-AB6FD18B3B46}"/>
              </a:ext>
            </a:extLst>
          </p:cNvPr>
          <p:cNvSpPr/>
          <p:nvPr/>
        </p:nvSpPr>
        <p:spPr>
          <a:xfrm>
            <a:off x="709228" y="2559582"/>
            <a:ext cx="7416824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333" dirty="0">
                <a:latin typeface="Eras Medium ITC" pitchFamily="34" charset="0"/>
              </a:rPr>
              <a:t>Suppose we have two independent events here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C25F58-36D5-88A2-C8C3-C8C45475AF0A}"/>
              </a:ext>
            </a:extLst>
          </p:cNvPr>
          <p:cNvSpPr/>
          <p:nvPr/>
        </p:nvSpPr>
        <p:spPr>
          <a:xfrm>
            <a:off x="4572000" y="3237303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Srv1: Add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[1, 3]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D4A5119-CEF2-75ED-393D-737016FD2BCF}"/>
              </a:ext>
            </a:extLst>
          </p:cNvPr>
          <p:cNvSpPr/>
          <p:nvPr/>
        </p:nvSpPr>
        <p:spPr>
          <a:xfrm>
            <a:off x="2555776" y="3528115"/>
            <a:ext cx="3359354" cy="621312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62AE96-E7EF-85A2-588C-73EF64EE82B5}"/>
              </a:ext>
            </a:extLst>
          </p:cNvPr>
          <p:cNvSpPr txBox="1"/>
          <p:nvPr/>
        </p:nvSpPr>
        <p:spPr>
          <a:xfrm>
            <a:off x="873272" y="3668165"/>
            <a:ext cx="1888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Incomparable!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15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A126-B374-243A-C02C-BEDC403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E325-AF61-6438-3A36-E9294839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</a:p>
          <a:p>
            <a:pPr lvl="1"/>
            <a:r>
              <a:rPr kumimoji="1" lang="en" altLang="zh-CN" dirty="0"/>
              <a:t>Increments local T as real time passes, e.g., one second per second</a:t>
            </a:r>
          </a:p>
          <a:p>
            <a:pPr lvl="1"/>
            <a:r>
              <a:rPr kumimoji="1" lang="en" altLang="zh-CN" dirty="0"/>
              <a:t>Modify </a:t>
            </a:r>
            <a:r>
              <a:rPr kumimoji="1" lang="en" altLang="zh-CN" b="1" dirty="0" err="1"/>
              <a:t>T</a:t>
            </a:r>
            <a:r>
              <a:rPr kumimoji="1" lang="en" altLang="zh-CN" b="1" baseline="-25000" dirty="0" err="1"/>
              <a:t>i</a:t>
            </a:r>
            <a:r>
              <a:rPr kumimoji="1" lang="en" altLang="zh-CN" b="1" baseline="-25000" dirty="0"/>
              <a:t> </a:t>
            </a:r>
            <a:r>
              <a:rPr kumimoji="1" lang="en" altLang="zh-CN" b="1" dirty="0"/>
              <a:t>= Max(</a:t>
            </a:r>
            <a:r>
              <a:rPr kumimoji="1" lang="en" altLang="zh-CN" b="1" dirty="0" err="1"/>
              <a:t>T</a:t>
            </a:r>
            <a:r>
              <a:rPr kumimoji="1" lang="en" altLang="zh-CN" b="1" baseline="-25000" dirty="0" err="1"/>
              <a:t>i</a:t>
            </a:r>
            <a:r>
              <a:rPr kumimoji="1" lang="en" altLang="zh-CN" b="1" dirty="0"/>
              <a:t>, T</a:t>
            </a:r>
            <a:r>
              <a:rPr kumimoji="1" lang="en" altLang="zh-CN" b="1" baseline="-25000" dirty="0"/>
              <a:t>i</a:t>
            </a:r>
            <a:r>
              <a:rPr kumimoji="1" lang="en" altLang="zh-CN" b="1" dirty="0"/>
              <a:t>’+1) </a:t>
            </a:r>
            <a:br>
              <a:rPr kumimoji="1" lang="en" altLang="zh-CN" b="1" dirty="0"/>
            </a:br>
            <a:r>
              <a:rPr kumimoji="1" lang="en" altLang="zh-CN" dirty="0"/>
              <a:t>if sees </a:t>
            </a:r>
            <a:r>
              <a:rPr kumimoji="1" lang="en" altLang="zh-CN" b="1" dirty="0"/>
              <a:t>T</a:t>
            </a:r>
            <a:r>
              <a:rPr kumimoji="1" lang="en" altLang="zh-CN" dirty="0"/>
              <a:t> from another server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E8A2-4A04-0A27-B521-3741A93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Can 55">
            <a:extLst>
              <a:ext uri="{FF2B5EF4-FFF2-40B4-BE49-F238E27FC236}">
                <a16:creationId xmlns:a16="http://schemas.microsoft.com/office/drawing/2014/main" id="{370B8621-03A6-BAE7-5BD7-05BC15A05561}"/>
              </a:ext>
            </a:extLst>
          </p:cNvPr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Can 55">
            <a:extLst>
              <a:ext uri="{FF2B5EF4-FFF2-40B4-BE49-F238E27FC236}">
                <a16:creationId xmlns:a16="http://schemas.microsoft.com/office/drawing/2014/main" id="{CEFC9D7B-5FA9-B78B-64B7-BCEE765CE311}"/>
              </a:ext>
            </a:extLst>
          </p:cNvPr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BAF2EAFC-BFE6-AC10-547A-958F09A2DF89}"/>
              </a:ext>
            </a:extLst>
          </p:cNvPr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2E3C9598-B9E4-7C79-3E14-767D3E3B7F10}"/>
              </a:ext>
            </a:extLst>
          </p:cNvPr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3D976-64B2-6380-A8A8-A59695550F15}"/>
              </a:ext>
            </a:extLst>
          </p:cNvPr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]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CFC677-3CE9-A386-7AD8-CE7FEE9A70E7}"/>
              </a:ext>
            </a:extLst>
          </p:cNvPr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] </a:t>
            </a:r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05A480B-1EB1-7CDF-A31C-C3710A074030}"/>
              </a:ext>
            </a:extLst>
          </p:cNvPr>
          <p:cNvSpPr/>
          <p:nvPr/>
        </p:nvSpPr>
        <p:spPr>
          <a:xfrm>
            <a:off x="1187624" y="3234707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Srv0: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[2, 2]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97AE28B-37C7-A34C-7FD0-148E6657DF37}"/>
              </a:ext>
            </a:extLst>
          </p:cNvPr>
          <p:cNvSpPr/>
          <p:nvPr/>
        </p:nvSpPr>
        <p:spPr>
          <a:xfrm>
            <a:off x="4572000" y="3237303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Srv1: Add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[1, 3]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E471DEAA-C889-BB99-F2B3-AFC0F974F456}"/>
              </a:ext>
            </a:extLst>
          </p:cNvPr>
          <p:cNvSpPr/>
          <p:nvPr/>
        </p:nvSpPr>
        <p:spPr>
          <a:xfrm>
            <a:off x="3515096" y="3443844"/>
            <a:ext cx="2551685" cy="299130"/>
          </a:xfrm>
          <a:custGeom>
            <a:avLst/>
            <a:gdLst>
              <a:gd name="connsiteX0" fmla="*/ 2291938 w 2551685"/>
              <a:gd name="connsiteY0" fmla="*/ 0 h 299130"/>
              <a:gd name="connsiteX1" fmla="*/ 2493818 w 2551685"/>
              <a:gd name="connsiteY1" fmla="*/ 296883 h 299130"/>
              <a:gd name="connsiteX2" fmla="*/ 1377538 w 2551685"/>
              <a:gd name="connsiteY2" fmla="*/ 142504 h 299130"/>
              <a:gd name="connsiteX3" fmla="*/ 0 w 2551685"/>
              <a:gd name="connsiteY3" fmla="*/ 261257 h 2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685" h="299130">
                <a:moveTo>
                  <a:pt x="2291938" y="0"/>
                </a:moveTo>
                <a:cubicBezTo>
                  <a:pt x="2469078" y="136566"/>
                  <a:pt x="2646218" y="273132"/>
                  <a:pt x="2493818" y="296883"/>
                </a:cubicBezTo>
                <a:cubicBezTo>
                  <a:pt x="2341418" y="320634"/>
                  <a:pt x="1793174" y="148442"/>
                  <a:pt x="1377538" y="142504"/>
                </a:cubicBezTo>
                <a:cubicBezTo>
                  <a:pt x="961902" y="136566"/>
                  <a:pt x="480951" y="198911"/>
                  <a:pt x="0" y="26125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EA75F11-1B26-F2C8-3024-9EEC819D5E90}"/>
              </a:ext>
            </a:extLst>
          </p:cNvPr>
          <p:cNvSpPr/>
          <p:nvPr/>
        </p:nvSpPr>
        <p:spPr>
          <a:xfrm>
            <a:off x="4021596" y="3505572"/>
            <a:ext cx="792088" cy="279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32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A126-B374-243A-C02C-BEDC403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E325-AF61-6438-3A36-E9294839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</a:p>
          <a:p>
            <a:pPr lvl="1"/>
            <a:r>
              <a:rPr kumimoji="1" lang="en" altLang="zh-CN" dirty="0"/>
              <a:t>Increments local T as real time passes, e.g., one second per second</a:t>
            </a:r>
          </a:p>
          <a:p>
            <a:pPr lvl="1"/>
            <a:r>
              <a:rPr kumimoji="1" lang="en" altLang="zh-CN" dirty="0"/>
              <a:t>Modify </a:t>
            </a:r>
            <a:r>
              <a:rPr kumimoji="1" lang="en" altLang="zh-CN" b="1" dirty="0" err="1"/>
              <a:t>T</a:t>
            </a:r>
            <a:r>
              <a:rPr kumimoji="1" lang="en" altLang="zh-CN" b="1" baseline="-25000" dirty="0" err="1"/>
              <a:t>i</a:t>
            </a:r>
            <a:r>
              <a:rPr kumimoji="1" lang="en" altLang="zh-CN" b="1" baseline="-25000" dirty="0"/>
              <a:t> </a:t>
            </a:r>
            <a:r>
              <a:rPr kumimoji="1" lang="en" altLang="zh-CN" b="1" dirty="0"/>
              <a:t>= Max(</a:t>
            </a:r>
            <a:r>
              <a:rPr kumimoji="1" lang="en" altLang="zh-CN" b="1" dirty="0" err="1"/>
              <a:t>T</a:t>
            </a:r>
            <a:r>
              <a:rPr kumimoji="1" lang="en" altLang="zh-CN" b="1" baseline="-25000" dirty="0" err="1"/>
              <a:t>i</a:t>
            </a:r>
            <a:r>
              <a:rPr kumimoji="1" lang="en" altLang="zh-CN" b="1" dirty="0"/>
              <a:t>, T</a:t>
            </a:r>
            <a:r>
              <a:rPr kumimoji="1" lang="en" altLang="zh-CN" b="1" baseline="-25000" dirty="0"/>
              <a:t>i</a:t>
            </a:r>
            <a:r>
              <a:rPr kumimoji="1" lang="en" altLang="zh-CN" b="1" dirty="0"/>
              <a:t>’+1) </a:t>
            </a:r>
            <a:br>
              <a:rPr kumimoji="1" lang="en" altLang="zh-CN" b="1" dirty="0"/>
            </a:br>
            <a:r>
              <a:rPr kumimoji="1" lang="en" altLang="zh-CN" dirty="0"/>
              <a:t>if sees </a:t>
            </a:r>
            <a:r>
              <a:rPr kumimoji="1" lang="en" altLang="zh-CN" b="1" dirty="0"/>
              <a:t>T</a:t>
            </a:r>
            <a:r>
              <a:rPr kumimoji="1" lang="en" altLang="zh-CN" dirty="0"/>
              <a:t> from another server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E8A2-4A04-0A27-B521-3741A93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Can 55">
            <a:extLst>
              <a:ext uri="{FF2B5EF4-FFF2-40B4-BE49-F238E27FC236}">
                <a16:creationId xmlns:a16="http://schemas.microsoft.com/office/drawing/2014/main" id="{370B8621-03A6-BAE7-5BD7-05BC15A05561}"/>
              </a:ext>
            </a:extLst>
          </p:cNvPr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Can 55">
            <a:extLst>
              <a:ext uri="{FF2B5EF4-FFF2-40B4-BE49-F238E27FC236}">
                <a16:creationId xmlns:a16="http://schemas.microsoft.com/office/drawing/2014/main" id="{CEFC9D7B-5FA9-B78B-64B7-BCEE765CE311}"/>
              </a:ext>
            </a:extLst>
          </p:cNvPr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BAF2EAFC-BFE6-AC10-547A-958F09A2DF89}"/>
              </a:ext>
            </a:extLst>
          </p:cNvPr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2E3C9598-B9E4-7C79-3E14-767D3E3B7F10}"/>
              </a:ext>
            </a:extLst>
          </p:cNvPr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3D976-64B2-6380-A8A8-A59695550F15}"/>
              </a:ext>
            </a:extLst>
          </p:cNvPr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]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CFC677-3CE9-A386-7AD8-CE7FEE9A70E7}"/>
              </a:ext>
            </a:extLst>
          </p:cNvPr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] </a:t>
            </a:r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05A480B-1EB1-7CDF-A31C-C3710A074030}"/>
              </a:ext>
            </a:extLst>
          </p:cNvPr>
          <p:cNvSpPr/>
          <p:nvPr/>
        </p:nvSpPr>
        <p:spPr>
          <a:xfrm>
            <a:off x="1187624" y="3234707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Srv0: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[2, 2]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97AE28B-37C7-A34C-7FD0-148E6657DF37}"/>
              </a:ext>
            </a:extLst>
          </p:cNvPr>
          <p:cNvSpPr/>
          <p:nvPr/>
        </p:nvSpPr>
        <p:spPr>
          <a:xfrm>
            <a:off x="4572000" y="3237303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Srv1: Add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[1, 3]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E471DEAA-C889-BB99-F2B3-AFC0F974F456}"/>
              </a:ext>
            </a:extLst>
          </p:cNvPr>
          <p:cNvSpPr/>
          <p:nvPr/>
        </p:nvSpPr>
        <p:spPr>
          <a:xfrm>
            <a:off x="3515096" y="3443844"/>
            <a:ext cx="2551685" cy="299130"/>
          </a:xfrm>
          <a:custGeom>
            <a:avLst/>
            <a:gdLst>
              <a:gd name="connsiteX0" fmla="*/ 2291938 w 2551685"/>
              <a:gd name="connsiteY0" fmla="*/ 0 h 299130"/>
              <a:gd name="connsiteX1" fmla="*/ 2493818 w 2551685"/>
              <a:gd name="connsiteY1" fmla="*/ 296883 h 299130"/>
              <a:gd name="connsiteX2" fmla="*/ 1377538 w 2551685"/>
              <a:gd name="connsiteY2" fmla="*/ 142504 h 299130"/>
              <a:gd name="connsiteX3" fmla="*/ 0 w 2551685"/>
              <a:gd name="connsiteY3" fmla="*/ 261257 h 2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685" h="299130">
                <a:moveTo>
                  <a:pt x="2291938" y="0"/>
                </a:moveTo>
                <a:cubicBezTo>
                  <a:pt x="2469078" y="136566"/>
                  <a:pt x="2646218" y="273132"/>
                  <a:pt x="2493818" y="296883"/>
                </a:cubicBezTo>
                <a:cubicBezTo>
                  <a:pt x="2341418" y="320634"/>
                  <a:pt x="1793174" y="148442"/>
                  <a:pt x="1377538" y="142504"/>
                </a:cubicBezTo>
                <a:cubicBezTo>
                  <a:pt x="961902" y="136566"/>
                  <a:pt x="480951" y="198911"/>
                  <a:pt x="0" y="26125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EA75F11-1B26-F2C8-3024-9EEC819D5E90}"/>
              </a:ext>
            </a:extLst>
          </p:cNvPr>
          <p:cNvSpPr/>
          <p:nvPr/>
        </p:nvSpPr>
        <p:spPr>
          <a:xfrm>
            <a:off x="4021596" y="3505572"/>
            <a:ext cx="792088" cy="279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B3625F1-0049-2C53-0E89-830FA7C35FA1}"/>
              </a:ext>
            </a:extLst>
          </p:cNvPr>
          <p:cNvSpPr/>
          <p:nvPr/>
        </p:nvSpPr>
        <p:spPr>
          <a:xfrm>
            <a:off x="1187624" y="3470408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Srv0: Delete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[3, 4]</a:t>
            </a:r>
            <a:r>
              <a:rPr lang="en-US" altLang="zh-CN" sz="1500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2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145FE-97EA-9110-A39E-F03D34A7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vs. Vector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23E21-E066-BD06-5CC1-BB2373E7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captures the causal relationships between events </a:t>
            </a:r>
          </a:p>
          <a:p>
            <a:r>
              <a:rPr kumimoji="1" lang="en-US" altLang="zh-CN" dirty="0"/>
              <a:t>In comparison: </a:t>
            </a:r>
          </a:p>
          <a:p>
            <a:pPr lvl="1"/>
            <a:r>
              <a:rPr kumimoji="1" lang="en-US" altLang="zh-CN" dirty="0" err="1"/>
              <a:t>Lamport</a:t>
            </a:r>
            <a:r>
              <a:rPr kumimoji="1" lang="en-US" altLang="zh-CN" dirty="0"/>
              <a:t> clock: total order </a:t>
            </a:r>
          </a:p>
          <a:p>
            <a:pPr lvl="1"/>
            <a:r>
              <a:rPr kumimoji="1" lang="en-US" altLang="zh-CN" dirty="0"/>
              <a:t>Vector clock: partial order </a:t>
            </a:r>
          </a:p>
          <a:p>
            <a:r>
              <a:rPr kumimoji="1" lang="en-US" altLang="zh-CN" dirty="0"/>
              <a:t>For many scenarios,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is sufficient </a:t>
            </a:r>
          </a:p>
          <a:p>
            <a:pPr lvl="1"/>
            <a:r>
              <a:rPr kumimoji="1" lang="en-US" altLang="zh-CN" dirty="0"/>
              <a:t>Sufficient to order events </a:t>
            </a:r>
          </a:p>
          <a:p>
            <a:pPr lvl="1"/>
            <a:r>
              <a:rPr kumimoji="1" lang="en-US" altLang="zh-CN" dirty="0"/>
              <a:t>Save space for storing the clock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E2F4B-F86B-E7CF-6FCD-B552552F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D2DB-D957-A34F-8CF7-CE6CAE0C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Final problem: we need to truncate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ACCFE-A0C7-EF4E-BF78-9FB4269D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/>
          <a:lstStyle/>
          <a:p>
            <a:r>
              <a:rPr kumimoji="1" lang="en" altLang="zh-CN" dirty="0"/>
              <a:t>Recall</a:t>
            </a:r>
          </a:p>
          <a:p>
            <a:pPr lvl="1"/>
            <a:r>
              <a:rPr kumimoji="1" lang="en" altLang="zh-CN" dirty="0"/>
              <a:t>For performance, we place a write immediately at the local node </a:t>
            </a:r>
          </a:p>
          <a:p>
            <a:pPr lvl="1"/>
            <a:r>
              <a:rPr kumimoji="1" lang="en" altLang="zh-CN" dirty="0"/>
              <a:t>However, the write may be </a:t>
            </a:r>
            <a:r>
              <a:rPr kumimoji="1" lang="en" altLang="zh-CN" b="1" dirty="0">
                <a:solidFill>
                  <a:srgbClr val="C00000"/>
                </a:solidFill>
              </a:rPr>
              <a:t>unstable</a:t>
            </a:r>
            <a:r>
              <a:rPr kumimoji="1" lang="en" altLang="zh-CN" dirty="0"/>
              <a:t> (we call </a:t>
            </a:r>
            <a:r>
              <a:rPr kumimoji="1" lang="en" altLang="zh-CN" b="1" dirty="0">
                <a:solidFill>
                  <a:srgbClr val="C00000"/>
                </a:solidFill>
              </a:rPr>
              <a:t>tentative writes</a:t>
            </a:r>
            <a:r>
              <a:rPr kumimoji="1" lang="en" altLang="zh-CN" dirty="0"/>
              <a:t>) </a:t>
            </a:r>
          </a:p>
          <a:p>
            <a:pPr lvl="1"/>
            <a:r>
              <a:rPr kumimoji="1" lang="en" altLang="zh-CN" dirty="0"/>
              <a:t>Our previous solution will re-run all update functions, starting from empty storage state</a:t>
            </a:r>
          </a:p>
          <a:p>
            <a:pPr lvl="2"/>
            <a:r>
              <a:rPr kumimoji="1" lang="en" altLang="zh-CN" sz="1800" dirty="0"/>
              <a:t>Inefficient </a:t>
            </a:r>
          </a:p>
          <a:p>
            <a:r>
              <a:rPr kumimoji="1" lang="en" altLang="zh-CN" dirty="0"/>
              <a:t>Goal </a:t>
            </a:r>
          </a:p>
          <a:p>
            <a:pPr lvl="1"/>
            <a:r>
              <a:rPr kumimoji="1" lang="en" altLang="zh-CN" dirty="0"/>
              <a:t>Avoid re-run all the update functions</a:t>
            </a:r>
          </a:p>
          <a:p>
            <a:pPr lvl="1"/>
            <a:r>
              <a:rPr kumimoji="1" lang="en" altLang="zh-CN" dirty="0"/>
              <a:t>Reduce the log size</a:t>
            </a:r>
          </a:p>
          <a:p>
            <a:pPr lvl="1"/>
            <a:endParaRPr kumimoji="1" lang="en" altLang="zh-CN" dirty="0"/>
          </a:p>
          <a:p>
            <a:pPr lvl="2"/>
            <a:endParaRPr kumimoji="1" lang="en" altLang="zh-CN" dirty="0"/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83358-71F6-5B4A-866E-E43A777B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9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8AE7-EE5F-3F45-8BB6-1B13FCF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Idea: distinguish tentative writes from stable ones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1528-F93F-E74B-8C57-F1F36F34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Each server’s log consists of 2 portions: </a:t>
            </a:r>
          </a:p>
          <a:p>
            <a:pPr lvl="1"/>
            <a:r>
              <a:rPr lang="en" altLang="zh-CN" dirty="0"/>
              <a:t>Stable writes, followed by</a:t>
            </a:r>
          </a:p>
          <a:p>
            <a:pPr lvl="1"/>
            <a:r>
              <a:rPr lang="en" altLang="zh-CN" dirty="0"/>
              <a:t>Tentative writes </a:t>
            </a:r>
          </a:p>
          <a:p>
            <a:r>
              <a:rPr lang="en" altLang="zh-CN" dirty="0"/>
              <a:t>Stable writes are not rolled backup upon sync </a:t>
            </a:r>
          </a:p>
          <a:p>
            <a:r>
              <a:rPr lang="en" altLang="zh-CN" dirty="0"/>
              <a:t>Question</a:t>
            </a:r>
          </a:p>
          <a:p>
            <a:pPr lvl="1"/>
            <a:r>
              <a:rPr lang="en" altLang="zh-CN" dirty="0"/>
              <a:t>How to determine which writes are stable? (hint: using the </a:t>
            </a:r>
            <a:r>
              <a:rPr lang="en" altLang="zh-CN" dirty="0" err="1"/>
              <a:t>lamport</a:t>
            </a:r>
            <a:r>
              <a:rPr lang="en" altLang="zh-CN" dirty="0"/>
              <a:t> clock!)</a:t>
            </a:r>
          </a:p>
          <a:p>
            <a:r>
              <a:rPr lang="en" altLang="zh-CN" dirty="0"/>
              <a:t>Answer</a:t>
            </a:r>
          </a:p>
          <a:p>
            <a:pPr lvl="1"/>
            <a:r>
              <a:rPr lang="en" altLang="zh-CN" dirty="0"/>
              <a:t>An update (W) is stable </a:t>
            </a:r>
            <a:r>
              <a:rPr lang="en" altLang="zh-CN" dirty="0" err="1"/>
              <a:t>iff</a:t>
            </a:r>
            <a:r>
              <a:rPr lang="en" altLang="zh-CN" dirty="0"/>
              <a:t> no entries will have a </a:t>
            </a:r>
            <a:r>
              <a:rPr lang="en" altLang="zh-CN" dirty="0" err="1"/>
              <a:t>lamport</a:t>
            </a:r>
            <a:r>
              <a:rPr lang="en" altLang="zh-CN" dirty="0"/>
              <a:t>  timestamp &lt;  W </a:t>
            </a:r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48AB-20CA-194B-AC30-607FEA4D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48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1280-7449-0145-9956-4D620145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De-centralized 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F8DDF-79E3-7B4D-BC1D-5133D167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888432"/>
          </a:xfrm>
        </p:spPr>
        <p:txBody>
          <a:bodyPr/>
          <a:lstStyle/>
          <a:p>
            <a:r>
              <a:rPr kumimoji="1" lang="en" altLang="zh-CN" dirty="0"/>
              <a:t>Commit (write) scheme</a:t>
            </a:r>
          </a:p>
          <a:p>
            <a:pPr lvl="1"/>
            <a:r>
              <a:rPr kumimoji="1" lang="en-US" altLang="zh-CN" dirty="0"/>
              <a:t>Update &lt;10, A&gt; is </a:t>
            </a:r>
            <a:r>
              <a:rPr kumimoji="1" lang="en-US" altLang="zh-CN" b="1" dirty="0">
                <a:solidFill>
                  <a:srgbClr val="C00000"/>
                </a:solidFill>
              </a:rPr>
              <a:t>stable</a:t>
            </a:r>
            <a:r>
              <a:rPr kumimoji="1" lang="en-US" altLang="zh-CN" dirty="0"/>
              <a:t> if all nodes have seen all updates with time &lt;= 10 </a:t>
            </a:r>
          </a:p>
          <a:p>
            <a:pPr lvl="2"/>
            <a:r>
              <a:rPr kumimoji="1" lang="en-US" altLang="zh-CN" sz="1800" dirty="0"/>
              <a:t>Because it will never see a timestamp &lt; 10 (according to the rule of </a:t>
            </a:r>
            <a:r>
              <a:rPr kumimoji="1" lang="en-US" altLang="zh-CN" sz="1800" dirty="0" err="1"/>
              <a:t>lamport</a:t>
            </a:r>
            <a:r>
              <a:rPr kumimoji="1" lang="en-US" altLang="zh-CN" sz="1800" dirty="0"/>
              <a:t> time) </a:t>
            </a:r>
          </a:p>
          <a:p>
            <a:pPr lvl="2"/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pPr lvl="2"/>
            <a:r>
              <a:rPr kumimoji="1" lang="en-US" altLang="zh-CN" sz="1800" dirty="0"/>
              <a:t>Still so many writes may be rolled back on re-connect </a:t>
            </a:r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06091-BE15-5740-A716-D58EA58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F35A1-993D-824D-890F-6E5377405B21}"/>
              </a:ext>
            </a:extLst>
          </p:cNvPr>
          <p:cNvSpPr/>
          <p:nvPr/>
        </p:nvSpPr>
        <p:spPr>
          <a:xfrm>
            <a:off x="546014" y="2980047"/>
            <a:ext cx="774325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latin typeface="Eras Medium ITC" pitchFamily="34" charset="0"/>
              </a:rPr>
              <a:t>Problem: If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any</a:t>
            </a:r>
            <a:r>
              <a:rPr lang="en-US" altLang="zh-CN" dirty="0">
                <a:latin typeface="Eras Medium ITC" pitchFamily="34" charset="0"/>
              </a:rPr>
              <a:t> node is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offline</a:t>
            </a:r>
            <a:r>
              <a:rPr lang="en-US" altLang="zh-CN" dirty="0">
                <a:latin typeface="Eras Medium ITC" pitchFamily="34" charset="0"/>
              </a:rPr>
              <a:t>,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stable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portion of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all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logs stops growing</a:t>
            </a:r>
          </a:p>
        </p:txBody>
      </p:sp>
    </p:spTree>
    <p:extLst>
      <p:ext uri="{BB962C8B-B14F-4D97-AF65-F5344CB8AC3E}">
        <p14:creationId xmlns:p14="http://schemas.microsoft.com/office/powerpoint/2010/main" val="42905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760A5-44B7-4846-9E50-E596B044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Centralized approach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442A8-FB4A-3943-A889-7B1A5D17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Commit scheme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One server designated “</a:t>
            </a:r>
            <a:r>
              <a:rPr kumimoji="1" lang="en" altLang="zh-CN" b="1" dirty="0">
                <a:solidFill>
                  <a:srgbClr val="C00000"/>
                </a:solidFill>
              </a:rPr>
              <a:t>primary</a:t>
            </a:r>
            <a:r>
              <a:rPr kumimoji="1" lang="en" altLang="zh-CN" dirty="0"/>
              <a:t>”</a:t>
            </a:r>
          </a:p>
          <a:p>
            <a:pPr lvl="2"/>
            <a:r>
              <a:rPr kumimoji="1" lang="en" altLang="zh-CN" sz="1800" dirty="0"/>
              <a:t>Assign a total commit order: CSN to each write </a:t>
            </a:r>
          </a:p>
          <a:p>
            <a:pPr lvl="2"/>
            <a:r>
              <a:rPr kumimoji="1" lang="en" altLang="zh-CN" sz="1800" dirty="0"/>
              <a:t>Complete timestamp: &lt;</a:t>
            </a:r>
            <a:r>
              <a:rPr kumimoji="1" lang="en" altLang="zh-CN" sz="1800" b="1" dirty="0">
                <a:solidFill>
                  <a:schemeClr val="tx1"/>
                </a:solidFill>
              </a:rPr>
              <a:t>CSN</a:t>
            </a:r>
            <a:r>
              <a:rPr kumimoji="1" lang="en" altLang="zh-CN" sz="1800" dirty="0"/>
              <a:t>, local-TS, </a:t>
            </a:r>
            <a:r>
              <a:rPr kumimoji="1" lang="en" altLang="zh-CN" sz="1800" dirty="0" err="1"/>
              <a:t>SrvID</a:t>
            </a:r>
            <a:r>
              <a:rPr kumimoji="1" lang="en" altLang="zh-CN" sz="1800" dirty="0"/>
              <a:t>&gt;</a:t>
            </a:r>
          </a:p>
          <a:p>
            <a:pPr lvl="2"/>
            <a:r>
              <a:rPr kumimoji="1" lang="en" altLang="zh-CN" sz="1800" dirty="0"/>
              <a:t>Any write with a known CSN is stable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All stable writes are ordered before tentative writes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CSNs are exchanged between servers</a:t>
            </a:r>
          </a:p>
          <a:p>
            <a:pPr lvl="2"/>
            <a:r>
              <a:rPr kumimoji="1" lang="en" altLang="zh-CN" sz="1800" dirty="0"/>
              <a:t>CSNs define a total order for committed update</a:t>
            </a:r>
          </a:p>
          <a:p>
            <a:pPr marL="1200150" lvl="2" indent="-342900">
              <a:buFont typeface="+mj-ea"/>
              <a:buAutoNum type="circleNumDbPlain"/>
            </a:pPr>
            <a:endParaRPr kumimoji="1" lang="en" altLang="zh-CN" sz="1800" dirty="0"/>
          </a:p>
          <a:p>
            <a:pPr marL="417150" lvl="1" indent="-342900">
              <a:buFont typeface="+mj-ea"/>
              <a:buAutoNum type="circleNumDbPlain"/>
            </a:pPr>
            <a:endParaRPr kumimoji="1" lang="en" altLang="zh-CN" sz="1600" dirty="0"/>
          </a:p>
          <a:p>
            <a:pPr lvl="1"/>
            <a:endParaRPr kumimoji="1" lang="en" altLang="zh-CN" sz="1600" dirty="0"/>
          </a:p>
          <a:p>
            <a:pPr lvl="2"/>
            <a:endParaRPr kumimoji="1" lang="en" altLang="zh-CN" sz="180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DC61B-BCFB-8142-B107-5F1D4F2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4F725C-F783-B642-989A-8860F490C782}"/>
              </a:ext>
            </a:extLst>
          </p:cNvPr>
          <p:cNvSpPr/>
          <p:nvPr/>
        </p:nvSpPr>
        <p:spPr>
          <a:xfrm>
            <a:off x="5292080" y="1155994"/>
            <a:ext cx="2196000" cy="27699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CSN: Commit-Seq-No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72C9BA8-ED6E-9249-ACAB-BDD15A18B2A9}"/>
              </a:ext>
            </a:extLst>
          </p:cNvPr>
          <p:cNvSpPr/>
          <p:nvPr/>
        </p:nvSpPr>
        <p:spPr>
          <a:xfrm>
            <a:off x="4643438" y="1418518"/>
            <a:ext cx="701259" cy="577979"/>
          </a:xfrm>
          <a:custGeom>
            <a:avLst/>
            <a:gdLst>
              <a:gd name="connsiteX0" fmla="*/ 740980 w 740980"/>
              <a:gd name="connsiteY0" fmla="*/ 0 h 725213"/>
              <a:gd name="connsiteX1" fmla="*/ 488731 w 740980"/>
              <a:gd name="connsiteY1" fmla="*/ 346841 h 725213"/>
              <a:gd name="connsiteX2" fmla="*/ 677918 w 740980"/>
              <a:gd name="connsiteY2" fmla="*/ 614855 h 725213"/>
              <a:gd name="connsiteX3" fmla="*/ 0 w 740980"/>
              <a:gd name="connsiteY3" fmla="*/ 725213 h 725213"/>
              <a:gd name="connsiteX0" fmla="*/ 817656 w 817656"/>
              <a:gd name="connsiteY0" fmla="*/ 0 h 632984"/>
              <a:gd name="connsiteX1" fmla="*/ 565407 w 817656"/>
              <a:gd name="connsiteY1" fmla="*/ 346841 h 632984"/>
              <a:gd name="connsiteX2" fmla="*/ 754594 w 817656"/>
              <a:gd name="connsiteY2" fmla="*/ 614855 h 632984"/>
              <a:gd name="connsiteX3" fmla="*/ 0 w 817656"/>
              <a:gd name="connsiteY3" fmla="*/ 577979 h 632984"/>
              <a:gd name="connsiteX0" fmla="*/ 817656 w 817656"/>
              <a:gd name="connsiteY0" fmla="*/ 0 h 577979"/>
              <a:gd name="connsiteX1" fmla="*/ 565407 w 817656"/>
              <a:gd name="connsiteY1" fmla="*/ 346841 h 577979"/>
              <a:gd name="connsiteX2" fmla="*/ 74096 w 817656"/>
              <a:gd name="connsiteY2" fmla="*/ 204150 h 577979"/>
              <a:gd name="connsiteX3" fmla="*/ 0 w 817656"/>
              <a:gd name="connsiteY3" fmla="*/ 577979 h 577979"/>
              <a:gd name="connsiteX0" fmla="*/ 867347 w 867347"/>
              <a:gd name="connsiteY0" fmla="*/ 0 h 577979"/>
              <a:gd name="connsiteX1" fmla="*/ 615098 w 867347"/>
              <a:gd name="connsiteY1" fmla="*/ 346841 h 577979"/>
              <a:gd name="connsiteX2" fmla="*/ 123787 w 867347"/>
              <a:gd name="connsiteY2" fmla="*/ 204150 h 577979"/>
              <a:gd name="connsiteX3" fmla="*/ 49691 w 867347"/>
              <a:gd name="connsiteY3" fmla="*/ 577979 h 57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347" h="577979">
                <a:moveTo>
                  <a:pt x="867347" y="0"/>
                </a:moveTo>
                <a:cubicBezTo>
                  <a:pt x="746477" y="122182"/>
                  <a:pt x="739025" y="312816"/>
                  <a:pt x="615098" y="346841"/>
                </a:cubicBezTo>
                <a:cubicBezTo>
                  <a:pt x="491171" y="380866"/>
                  <a:pt x="205242" y="141088"/>
                  <a:pt x="123787" y="204150"/>
                </a:cubicBezTo>
                <a:cubicBezTo>
                  <a:pt x="42332" y="267212"/>
                  <a:pt x="-64210" y="368351"/>
                  <a:pt x="49691" y="577979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AA0A2B-4E62-2240-A01A-95715C2D90EA}"/>
              </a:ext>
            </a:extLst>
          </p:cNvPr>
          <p:cNvSpPr/>
          <p:nvPr/>
        </p:nvSpPr>
        <p:spPr>
          <a:xfrm>
            <a:off x="1761747" y="4508604"/>
            <a:ext cx="5311786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Advantage: as long as the primary is up, writes can be committed and stabilized </a:t>
            </a:r>
          </a:p>
        </p:txBody>
      </p:sp>
    </p:spTree>
    <p:extLst>
      <p:ext uri="{BB962C8B-B14F-4D97-AF65-F5344CB8AC3E}">
        <p14:creationId xmlns:p14="http://schemas.microsoft.com/office/powerpoint/2010/main" val="27323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851E9-5ECD-C347-953B-7CF903B7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093696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Does CSN order preserve </a:t>
            </a:r>
            <a:r>
              <a:rPr lang="en" altLang="zh-CN" dirty="0"/>
              <a:t>causality?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EE997-E233-8F48-BD99-BB693F33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Complete timestamp: </a:t>
            </a:r>
            <a:r>
              <a:rPr lang="en" altLang="zh-CN" dirty="0"/>
              <a:t>&lt;CSN, local-TS, </a:t>
            </a:r>
            <a:r>
              <a:rPr lang="en" altLang="zh-CN" dirty="0" err="1"/>
              <a:t>SrvID</a:t>
            </a:r>
            <a:r>
              <a:rPr lang="en" altLang="zh-CN" dirty="0"/>
              <a:t>&gt;</a:t>
            </a:r>
          </a:p>
          <a:p>
            <a:r>
              <a:rPr kumimoji="1" lang="en-US" altLang="zh-CN" dirty="0"/>
              <a:t>Should do some works </a:t>
            </a:r>
          </a:p>
          <a:p>
            <a:pPr lvl="1"/>
            <a:r>
              <a:rPr lang="en" altLang="zh-CN" sz="1600" dirty="0"/>
              <a:t>A server asks the primary to assign CSN for all tentative writes (include those received from others) </a:t>
            </a:r>
          </a:p>
          <a:p>
            <a:pPr lvl="2"/>
            <a:r>
              <a:rPr lang="en" altLang="zh-CN" sz="1600" dirty="0"/>
              <a:t>i.e., the primary can assign a larger CSN for a dependent write </a:t>
            </a:r>
          </a:p>
          <a:p>
            <a:r>
              <a:rPr kumimoji="1" lang="en" altLang="zh-CN" dirty="0"/>
              <a:t>Question</a:t>
            </a:r>
          </a:p>
          <a:p>
            <a:pPr lvl="1"/>
            <a:r>
              <a:rPr kumimoji="1" lang="en" altLang="zh-CN" dirty="0"/>
              <a:t>Does complete timestamp always match the tentative order?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539E7-DF75-B542-854E-7C99A7B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03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different orders define different models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B872B-CF95-A530-5F45-53939A1E19AD}"/>
              </a:ext>
            </a:extLst>
          </p:cNvPr>
          <p:cNvSpPr/>
          <p:nvPr/>
        </p:nvSpPr>
        <p:spPr>
          <a:xfrm>
            <a:off x="302840" y="1993404"/>
            <a:ext cx="8383960" cy="165618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9BE90-46E3-3140-4147-762CAF9396E9}"/>
              </a:ext>
            </a:extLst>
          </p:cNvPr>
          <p:cNvSpPr txBox="1"/>
          <p:nvPr/>
        </p:nvSpPr>
        <p:spPr>
          <a:xfrm>
            <a:off x="2843808" y="3464922"/>
            <a:ext cx="630019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</a:rPr>
              <a:t>Also convenient, but are practical to implement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61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85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02AD07D6-E688-BC42-86A7-36C4D4D45FDC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474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</p:spTree>
    <p:extLst>
      <p:ext uri="{BB962C8B-B14F-4D97-AF65-F5344CB8AC3E}">
        <p14:creationId xmlns:p14="http://schemas.microsoft.com/office/powerpoint/2010/main" val="19652570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18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426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D49EE7BE-9098-6240-B90F-3C92A144A03A}"/>
              </a:ext>
            </a:extLst>
          </p:cNvPr>
          <p:cNvSpPr/>
          <p:nvPr/>
        </p:nvSpPr>
        <p:spPr>
          <a:xfrm>
            <a:off x="7268699" y="2266433"/>
            <a:ext cx="603050" cy="300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42" name="Straight Arrow Connector 63">
            <a:extLst>
              <a:ext uri="{FF2B5EF4-FFF2-40B4-BE49-F238E27FC236}">
                <a16:creationId xmlns:a16="http://schemas.microsoft.com/office/drawing/2014/main" id="{F886183D-AD4D-7549-A16B-10D92BDDD00C}"/>
              </a:ext>
            </a:extLst>
          </p:cNvPr>
          <p:cNvCxnSpPr/>
          <p:nvPr/>
        </p:nvCxnSpPr>
        <p:spPr>
          <a:xfrm flipH="1">
            <a:off x="4381500" y="3565790"/>
            <a:ext cx="72645" cy="10640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6">
            <a:extLst>
              <a:ext uri="{FF2B5EF4-FFF2-40B4-BE49-F238E27FC236}">
                <a16:creationId xmlns:a16="http://schemas.microsoft.com/office/drawing/2014/main" id="{C79B096A-842B-494A-99A2-2FC391353407}"/>
              </a:ext>
            </a:extLst>
          </p:cNvPr>
          <p:cNvSpPr/>
          <p:nvPr/>
        </p:nvSpPr>
        <p:spPr>
          <a:xfrm>
            <a:off x="3780291" y="3950194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B737407C-7539-7549-851F-C445C75FBBEF}"/>
              </a:ext>
            </a:extLst>
          </p:cNvPr>
          <p:cNvSpPr/>
          <p:nvPr/>
        </p:nvSpPr>
        <p:spPr>
          <a:xfrm>
            <a:off x="5971088" y="2748445"/>
            <a:ext cx="1208934" cy="990600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68">
            <a:extLst>
              <a:ext uri="{FF2B5EF4-FFF2-40B4-BE49-F238E27FC236}">
                <a16:creationId xmlns:a16="http://schemas.microsoft.com/office/drawing/2014/main" id="{957F7081-3C8F-264E-8BEF-F468FFBB2E15}"/>
              </a:ext>
            </a:extLst>
          </p:cNvPr>
          <p:cNvSpPr/>
          <p:nvPr/>
        </p:nvSpPr>
        <p:spPr>
          <a:xfrm>
            <a:off x="3251200" y="4867757"/>
            <a:ext cx="1109267" cy="844998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0285D401-54B3-C143-AEF1-3F8B1704CB2B}"/>
              </a:ext>
            </a:extLst>
          </p:cNvPr>
          <p:cNvSpPr/>
          <p:nvPr/>
        </p:nvSpPr>
        <p:spPr>
          <a:xfrm>
            <a:off x="6100349" y="4884371"/>
            <a:ext cx="2658301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Commit </a:t>
            </a:r>
            <a:r>
              <a:rPr lang="en-US" altLang="zh-CN" dirty="0">
                <a:latin typeface="Eras Medium ITC" pitchFamily="34" charset="0"/>
              </a:rPr>
              <a:t>order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unmatch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tentative </a:t>
            </a:r>
            <a:r>
              <a:rPr lang="en-US" altLang="zh-CN" dirty="0">
                <a:latin typeface="Eras Medium ITC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1201592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&lt;6-, 20, Srv1&gt;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D49EE7BE-9098-6240-B90F-3C92A144A03A}"/>
              </a:ext>
            </a:extLst>
          </p:cNvPr>
          <p:cNvSpPr/>
          <p:nvPr/>
        </p:nvSpPr>
        <p:spPr>
          <a:xfrm>
            <a:off x="7268699" y="2266433"/>
            <a:ext cx="603050" cy="300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42" name="Straight Arrow Connector 63">
            <a:extLst>
              <a:ext uri="{FF2B5EF4-FFF2-40B4-BE49-F238E27FC236}">
                <a16:creationId xmlns:a16="http://schemas.microsoft.com/office/drawing/2014/main" id="{F886183D-AD4D-7549-A16B-10D92BDDD00C}"/>
              </a:ext>
            </a:extLst>
          </p:cNvPr>
          <p:cNvCxnSpPr/>
          <p:nvPr/>
        </p:nvCxnSpPr>
        <p:spPr>
          <a:xfrm flipH="1">
            <a:off x="4381500" y="3565790"/>
            <a:ext cx="72645" cy="10640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6">
            <a:extLst>
              <a:ext uri="{FF2B5EF4-FFF2-40B4-BE49-F238E27FC236}">
                <a16:creationId xmlns:a16="http://schemas.microsoft.com/office/drawing/2014/main" id="{C79B096A-842B-494A-99A2-2FC391353407}"/>
              </a:ext>
            </a:extLst>
          </p:cNvPr>
          <p:cNvSpPr/>
          <p:nvPr/>
        </p:nvSpPr>
        <p:spPr>
          <a:xfrm>
            <a:off x="3780291" y="3950194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B737407C-7539-7549-851F-C445C75FBBEF}"/>
              </a:ext>
            </a:extLst>
          </p:cNvPr>
          <p:cNvSpPr/>
          <p:nvPr/>
        </p:nvSpPr>
        <p:spPr>
          <a:xfrm>
            <a:off x="5971088" y="2748445"/>
            <a:ext cx="1208934" cy="990600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0285D401-54B3-C143-AEF1-3F8B1704CB2B}"/>
              </a:ext>
            </a:extLst>
          </p:cNvPr>
          <p:cNvSpPr/>
          <p:nvPr/>
        </p:nvSpPr>
        <p:spPr>
          <a:xfrm>
            <a:off x="6100349" y="4884371"/>
            <a:ext cx="2658301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Re-order the updates</a:t>
            </a:r>
            <a:endParaRPr lang="en-US" altLang="zh-CN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73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F44D6-22E3-8840-A93D-2D0D6289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Trimming the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4D6BE-0147-1145-8878-206B07C4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Logs can be kept long without trimming </a:t>
            </a:r>
          </a:p>
          <a:p>
            <a:r>
              <a:rPr lang="en" altLang="zh-CN" dirty="0"/>
              <a:t>When nodes receives new CSNs, can discard all committed log entries seen up to this point </a:t>
            </a:r>
          </a:p>
          <a:p>
            <a:pPr lvl="1"/>
            <a:r>
              <a:rPr lang="en" altLang="zh-CN" dirty="0"/>
              <a:t>Result: No need to keep years of log data </a:t>
            </a:r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6BF0C-6A44-1A47-B8DC-597C1D5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78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7ABA-1CA2-BF46-A86A-58CAEEB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24B02-B4B6-2F48-AA14-8B5977AD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72500" cy="4167654"/>
          </a:xfrm>
        </p:spPr>
        <p:txBody>
          <a:bodyPr/>
          <a:lstStyle/>
          <a:p>
            <a:r>
              <a:rPr kumimoji="1" lang="en-US" altLang="zh-CN" dirty="0"/>
              <a:t>Eventual consistency is a weak consistency model</a:t>
            </a:r>
          </a:p>
          <a:p>
            <a:pPr lvl="1"/>
            <a:r>
              <a:rPr kumimoji="1" lang="en-US" altLang="zh-CN" dirty="0"/>
              <a:t>Result in anomalies (But can be fixed later, e.g., via sync)</a:t>
            </a:r>
          </a:p>
          <a:p>
            <a:r>
              <a:rPr kumimoji="1" lang="en-US" altLang="zh-CN" dirty="0"/>
              <a:t>Techniques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deal with these anomalies in this lecture comes from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Bayou</a:t>
            </a:r>
            <a:r>
              <a:rPr lang="en-US" altLang="zh-CN" baseline="300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Introduced some very influential design ideas</a:t>
            </a:r>
          </a:p>
          <a:p>
            <a:pPr lvl="2"/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Update functions</a:t>
            </a:r>
          </a:p>
          <a:p>
            <a:pPr lvl="2"/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Ordered update log is the real truth, not the storage/database</a:t>
            </a:r>
          </a:p>
          <a:p>
            <a:pPr lvl="2"/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 </a:t>
            </a:r>
            <a:r>
              <a:rPr kumimoji="1" lang="en-US" altLang="zh-CN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lamport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clock for casually ordered writes </a:t>
            </a:r>
          </a:p>
          <a:p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Techniques everyone should know when consider distributed systems </a:t>
            </a:r>
          </a:p>
          <a:p>
            <a:pPr lvl="1"/>
            <a:r>
              <a:rPr kumimoji="1"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Lamport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clock, vector clocks, causal relationships </a:t>
            </a:r>
          </a:p>
          <a:p>
            <a:pPr lvl="1"/>
            <a:endParaRPr lang="en-US" altLang="zh-CN" baseline="300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DB91D-1D46-434D-85C2-27372FC4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C6426-048B-2C49-BCD5-915B7EB9959A}"/>
              </a:ext>
            </a:extLst>
          </p:cNvPr>
          <p:cNvSpPr/>
          <p:nvPr/>
        </p:nvSpPr>
        <p:spPr>
          <a:xfrm>
            <a:off x="-40060" y="5438001"/>
            <a:ext cx="891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Managing Update Conflicts in 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Bayou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, a Weakly Connected Replicated Storage System (SOSP’95)</a:t>
            </a:r>
            <a:endParaRPr lang="zh-CN" altLang="en-US" sz="12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33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6E344-8519-EBCB-E754-F0BA1C24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reads?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C54B0-E3BB-5E7C-1A17-AA46A609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Possible read/write rule implementations </a:t>
            </a:r>
          </a:p>
          <a:p>
            <a:pPr lvl="1"/>
            <a:r>
              <a:rPr kumimoji="1" lang="en-US" altLang="zh-CN" dirty="0"/>
              <a:t>Read: return the latest local copies of the data</a:t>
            </a:r>
          </a:p>
          <a:p>
            <a:pPr lvl="1"/>
            <a:r>
              <a:rPr kumimoji="1" lang="en-US" altLang="zh-CN" strike="sngStrike" dirty="0"/>
              <a:t>Write: write locally (and directly returns), propagate the writes to all the servers in background (e.g., upon sync)</a:t>
            </a:r>
          </a:p>
          <a:p>
            <a:pPr lvl="1"/>
            <a:r>
              <a:rPr kumimoji="1" lang="en-US" altLang="zh-CN" dirty="0"/>
              <a:t>Read may return </a:t>
            </a:r>
          </a:p>
          <a:p>
            <a:pPr lvl="2"/>
            <a:r>
              <a:rPr kumimoji="1" lang="en-US" altLang="zh-CN" sz="1800" dirty="0"/>
              <a:t>Tentative data</a:t>
            </a:r>
          </a:p>
          <a:p>
            <a:pPr lvl="2"/>
            <a:r>
              <a:rPr kumimoji="1" lang="en-US" altLang="zh-CN" sz="1800" dirty="0"/>
              <a:t>Outdated data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Trade</a:t>
            </a:r>
            <a:r>
              <a:rPr kumimoji="1" lang="en-US" altLang="zh-CN" dirty="0"/>
              <a:t> read/write consistency for high performance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BE63E-05D2-D249-96A2-E3D3B867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1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A9D-0AD0-8C88-A314-5F694D6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1FE16-A0DE-FA41-3A75-594ED50C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33821"/>
          </a:xfrm>
        </p:spPr>
        <p:txBody>
          <a:bodyPr/>
          <a:lstStyle/>
          <a:p>
            <a:r>
              <a:rPr kumimoji="1" lang="en-US" altLang="zh-CN" dirty="0"/>
              <a:t>Linearizability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"completion-to-issuing"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"completion-to-issuing"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85693-EF29-2D94-0EDF-9B08AB02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FB14D83-4D1B-FE71-377E-9C2CB853A1E3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87E79BA-D030-4207-68EF-63D8D8681BD0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B21AF-EF57-ECDB-86D4-E87859EB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BFE3F5B-0872-CDF0-2B08-0FA6F1692CB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0DA7FF7-93B0-9369-70C0-0A8FC5F7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9D84E3-9F66-10F1-65A9-7B206F68FFB4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6561E-1755-5BF1-130B-9054E417DA20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15AD97-49E9-3939-9705-7819D7B13CF3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1090D23-ADF9-1A4D-73BC-9919B43B4B6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A251843E-A113-D673-9E56-5E4163FCC67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90603A3-65BC-4725-F5F0-5743EF4517A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C1F1BE7-9F86-35DB-75D8-C27398AC1364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57004-90AB-3B26-070D-A2D328A5E7C3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EF910AD1-3EEB-5024-F52B-B5CA0949AFB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92676F-A812-D09B-1FD6-D2318B76878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CDFE803-795F-DDF2-FF7E-5FC00BF76DB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4CA982-C672-0416-9550-4AC4607881B2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7AE8B-6785-3D8A-A55E-A2DA5790C0D1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26654F-452F-CBF9-1421-4889DE080FFB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391DCF57-00BA-3D89-CAAB-AC706B638EC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EA8DCC8-EF13-ACD2-6D16-EC5BCE2874E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4FF288B-5DF6-53F9-7439-79160B686E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A34D080-8FD6-B285-164E-07D936A59C83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D2BA1-A965-2440-6E28-964411BC299C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633760-A671-75A6-9C2A-CD36AF8FC7B7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052DC51-033A-4B35-14FD-F55E7BEAEC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5E003C-845A-99F1-B65F-636D8111779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8B159B4-8F3E-5A16-3753-871B47826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51FC70B-FEBB-40B2-1DEE-3E6877663280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6D0912-AEA1-42F6-897E-8A99CEAE3710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9336B4C-3A80-CB50-1FD7-D016C6887CB1}"/>
              </a:ext>
            </a:extLst>
          </p:cNvPr>
          <p:cNvSpPr/>
          <p:nvPr/>
        </p:nvSpPr>
        <p:spPr>
          <a:xfrm>
            <a:off x="3125182" y="285627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64ED16-BF4E-2DFB-1E3E-07191B6C749F}"/>
              </a:ext>
            </a:extLst>
          </p:cNvPr>
          <p:cNvSpPr txBox="1"/>
          <p:nvPr/>
        </p:nvSpPr>
        <p:spPr>
          <a:xfrm>
            <a:off x="2426798" y="321517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Done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3E66443-E065-B3D8-57A6-FFCDDBCAFB7A}"/>
              </a:ext>
            </a:extLst>
          </p:cNvPr>
          <p:cNvSpPr/>
          <p:nvPr/>
        </p:nvSpPr>
        <p:spPr>
          <a:xfrm>
            <a:off x="4069993" y="3602403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B394C-2E83-642C-A817-049486955390}"/>
              </a:ext>
            </a:extLst>
          </p:cNvPr>
          <p:cNvSpPr txBox="1"/>
          <p:nvPr/>
        </p:nvSpPr>
        <p:spPr>
          <a:xfrm>
            <a:off x="2654724" y="356465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8" name="任意形状 67">
            <a:extLst>
              <a:ext uri="{FF2B5EF4-FFF2-40B4-BE49-F238E27FC236}">
                <a16:creationId xmlns:a16="http://schemas.microsoft.com/office/drawing/2014/main" id="{EA737B49-04E6-59E7-D393-1F888B665733}"/>
              </a:ext>
            </a:extLst>
          </p:cNvPr>
          <p:cNvSpPr/>
          <p:nvPr/>
        </p:nvSpPr>
        <p:spPr>
          <a:xfrm>
            <a:off x="3535680" y="3124200"/>
            <a:ext cx="502920" cy="563880"/>
          </a:xfrm>
          <a:custGeom>
            <a:avLst/>
            <a:gdLst>
              <a:gd name="connsiteX0" fmla="*/ 0 w 502920"/>
              <a:gd name="connsiteY0" fmla="*/ 0 h 563880"/>
              <a:gd name="connsiteX1" fmla="*/ 502920 w 502920"/>
              <a:gd name="connsiteY1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920" h="563880">
                <a:moveTo>
                  <a:pt x="0" y="0"/>
                </a:moveTo>
                <a:lnTo>
                  <a:pt x="502920" y="563880"/>
                </a:lnTo>
              </a:path>
            </a:pathLst>
          </a:custGeom>
          <a:noFill/>
          <a:ln w="254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6" grpId="0"/>
      <p:bldP spid="21" grpId="0"/>
      <p:bldP spid="22" grpId="0"/>
      <p:bldP spid="27" grpId="0"/>
      <p:bldP spid="28" grpId="0"/>
      <p:bldP spid="33" grpId="0"/>
      <p:bldP spid="34" grpId="0"/>
      <p:bldP spid="63" grpId="0" animBg="1"/>
      <p:bldP spid="64" grpId="0"/>
      <p:bldP spid="65" grpId="0" animBg="1"/>
      <p:bldP spid="66" grpId="0"/>
      <p:bldP spid="6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3B88-AF2F-755C-B615-59A2C47A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Reading tentative data is sometimes dangerous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04C376-AF86-E6E1-7F50-74FFE055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D477FB9-C878-4B25-DCEF-CDD34B9E8C7F}"/>
              </a:ext>
            </a:extLst>
          </p:cNvPr>
          <p:cNvSpPr txBox="1">
            <a:spLocks/>
          </p:cNvSpPr>
          <p:nvPr/>
        </p:nvSpPr>
        <p:spPr>
          <a:xfrm>
            <a:off x="4283968" y="1231141"/>
            <a:ext cx="3498850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000" u="sng" dirty="0">
                <a:latin typeface="Eras Medium ITC" pitchFamily="34" charset="0"/>
                <a:cs typeface="Calibri" pitchFamily="34" charset="0"/>
              </a:rPr>
              <a:t>For Programmers: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49EE6D-46CC-0BA7-5322-8E4566A5BA87}"/>
              </a:ext>
            </a:extLst>
          </p:cNvPr>
          <p:cNvSpPr txBox="1">
            <a:spLocks/>
          </p:cNvSpPr>
          <p:nvPr/>
        </p:nvSpPr>
        <p:spPr bwMode="auto">
          <a:xfrm>
            <a:off x="1185168" y="1231141"/>
            <a:ext cx="2727325" cy="52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000" u="sng" dirty="0">
                <a:latin typeface="Eras Medium ITC" pitchFamily="34" charset="0"/>
                <a:cs typeface="Calibri" pitchFamily="34" charset="0"/>
              </a:rPr>
              <a:t>For Users: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1C840DB-A28A-232C-34DF-1675B39ACE97}"/>
              </a:ext>
            </a:extLst>
          </p:cNvPr>
          <p:cNvSpPr txBox="1">
            <a:spLocks/>
          </p:cNvSpPr>
          <p:nvPr/>
        </p:nvSpPr>
        <p:spPr>
          <a:xfrm>
            <a:off x="5955605" y="2064579"/>
            <a:ext cx="1979613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000" dirty="0">
                <a:latin typeface="Eras Medium ITC" pitchFamily="34" charset="0"/>
                <a:cs typeface="Calibri" pitchFamily="34" charset="0"/>
              </a:rPr>
              <a:t>Photo Upload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03559F-0015-AE37-B81F-0FC248BACEA8}"/>
              </a:ext>
            </a:extLst>
          </p:cNvPr>
          <p:cNvSpPr txBox="1">
            <a:spLocks/>
          </p:cNvSpPr>
          <p:nvPr/>
        </p:nvSpPr>
        <p:spPr>
          <a:xfrm>
            <a:off x="5955605" y="3459992"/>
            <a:ext cx="1979613" cy="43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000" dirty="0">
                <a:latin typeface="Eras Medium ITC" pitchFamily="34" charset="0"/>
                <a:cs typeface="Calibri" pitchFamily="34" charset="0"/>
              </a:rPr>
              <a:t>Add to album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A67163-013D-78CB-0F32-3B3372D2E80A}"/>
              </a:ext>
            </a:extLst>
          </p:cNvPr>
          <p:cNvSpPr txBox="1">
            <a:spLocks/>
          </p:cNvSpPr>
          <p:nvPr/>
        </p:nvSpPr>
        <p:spPr bwMode="auto">
          <a:xfrm>
            <a:off x="927993" y="4631567"/>
            <a:ext cx="3200400" cy="514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000" dirty="0">
                <a:latin typeface="Eras Medium ITC" pitchFamily="34" charset="0"/>
                <a:cs typeface="Calibri" pitchFamily="34" charset="0"/>
              </a:rPr>
              <a:t>Employment Integrity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19D4BBC-0486-D4ED-210F-08CD3D3335E0}"/>
              </a:ext>
            </a:extLst>
          </p:cNvPr>
          <p:cNvSpPr txBox="1">
            <a:spLocks/>
          </p:cNvSpPr>
          <p:nvPr/>
        </p:nvSpPr>
        <p:spPr bwMode="auto">
          <a:xfrm>
            <a:off x="4052193" y="4631567"/>
            <a:ext cx="4187825" cy="563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000" dirty="0">
                <a:latin typeface="Eras Medium ITC" pitchFamily="34" charset="0"/>
                <a:cs typeface="Calibri" pitchFamily="34" charset="0"/>
              </a:rPr>
              <a:t>Referential Integrity</a:t>
            </a:r>
          </a:p>
        </p:txBody>
      </p:sp>
      <p:cxnSp>
        <p:nvCxnSpPr>
          <p:cNvPr id="33" name="Straight Arrow Connector 9">
            <a:extLst>
              <a:ext uri="{FF2B5EF4-FFF2-40B4-BE49-F238E27FC236}">
                <a16:creationId xmlns:a16="http://schemas.microsoft.com/office/drawing/2014/main" id="{F8F43262-C9A1-6C2E-C67B-3AD5A40EFF34}"/>
              </a:ext>
            </a:extLst>
          </p:cNvPr>
          <p:cNvCxnSpPr/>
          <p:nvPr/>
        </p:nvCxnSpPr>
        <p:spPr bwMode="auto">
          <a:xfrm>
            <a:off x="5423793" y="2858329"/>
            <a:ext cx="0" cy="57785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4" descr="key_west_little.jpg">
            <a:extLst>
              <a:ext uri="{FF2B5EF4-FFF2-40B4-BE49-F238E27FC236}">
                <a16:creationId xmlns:a16="http://schemas.microsoft.com/office/drawing/2014/main" id="{5BFBA439-C002-A31A-A70B-E0350319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16" y="2086275"/>
            <a:ext cx="986998" cy="740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20">
            <a:extLst>
              <a:ext uri="{FF2B5EF4-FFF2-40B4-BE49-F238E27FC236}">
                <a16:creationId xmlns:a16="http://schemas.microsoft.com/office/drawing/2014/main" id="{F1B775E1-7EB0-8CBE-6D21-149CB0EBCF04}"/>
              </a:ext>
            </a:extLst>
          </p:cNvPr>
          <p:cNvGrpSpPr>
            <a:grpSpLocks/>
          </p:cNvGrpSpPr>
          <p:nvPr/>
        </p:nvGrpSpPr>
        <p:grpSpPr bwMode="auto">
          <a:xfrm>
            <a:off x="4730053" y="3469271"/>
            <a:ext cx="1106521" cy="728908"/>
            <a:chOff x="8875553" y="2870043"/>
            <a:chExt cx="3034254" cy="1998632"/>
          </a:xfrm>
        </p:grpSpPr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C213800E-44EB-1746-5700-92E09D81BF86}"/>
                </a:ext>
              </a:extLst>
            </p:cNvPr>
            <p:cNvSpPr/>
            <p:nvPr/>
          </p:nvSpPr>
          <p:spPr>
            <a:xfrm>
              <a:off x="9428407" y="2870718"/>
              <a:ext cx="2481307" cy="19979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7" name="Picture 24" descr="key_west_little.jpg">
              <a:extLst>
                <a:ext uri="{FF2B5EF4-FFF2-40B4-BE49-F238E27FC236}">
                  <a16:creationId xmlns:a16="http://schemas.microsoft.com/office/drawing/2014/main" id="{2BEC2E31-93D9-11AE-A863-3F4B2469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553" y="3950884"/>
              <a:ext cx="987033" cy="740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2" descr="kw2.jpg">
              <a:extLst>
                <a:ext uri="{FF2B5EF4-FFF2-40B4-BE49-F238E27FC236}">
                  <a16:creationId xmlns:a16="http://schemas.microsoft.com/office/drawing/2014/main" id="{70E68FAA-E215-AAE5-1911-123B601DE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059" y="3007471"/>
              <a:ext cx="968888" cy="726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3" descr="kw3.jpg">
              <a:extLst>
                <a:ext uri="{FF2B5EF4-FFF2-40B4-BE49-F238E27FC236}">
                  <a16:creationId xmlns:a16="http://schemas.microsoft.com/office/drawing/2014/main" id="{312DCF9E-326A-3A32-FFF5-EFB7415F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7298" y="3007471"/>
              <a:ext cx="968888" cy="726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4" descr="kw4.jpg">
              <a:extLst>
                <a:ext uri="{FF2B5EF4-FFF2-40B4-BE49-F238E27FC236}">
                  <a16:creationId xmlns:a16="http://schemas.microsoft.com/office/drawing/2014/main" id="{0BBFADCD-ABEF-797B-2C5F-0796280A8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059" y="3964493"/>
              <a:ext cx="968888" cy="726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ight Arrow 19">
              <a:extLst>
                <a:ext uri="{FF2B5EF4-FFF2-40B4-BE49-F238E27FC236}">
                  <a16:creationId xmlns:a16="http://schemas.microsoft.com/office/drawing/2014/main" id="{2E6A2841-EF99-CAE2-151A-9CD9FC5F5832}"/>
                </a:ext>
              </a:extLst>
            </p:cNvPr>
            <p:cNvSpPr/>
            <p:nvPr/>
          </p:nvSpPr>
          <p:spPr>
            <a:xfrm>
              <a:off x="9868076" y="3989399"/>
              <a:ext cx="313428" cy="74433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2" name="Straight Arrow Connector 29">
            <a:extLst>
              <a:ext uri="{FF2B5EF4-FFF2-40B4-BE49-F238E27FC236}">
                <a16:creationId xmlns:a16="http://schemas.microsoft.com/office/drawing/2014/main" id="{24063D2F-B5E3-9295-C5ED-87240B3FFF13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2567087" y="2969451"/>
            <a:ext cx="0" cy="652465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30">
            <a:extLst>
              <a:ext uri="{FF2B5EF4-FFF2-40B4-BE49-F238E27FC236}">
                <a16:creationId xmlns:a16="http://schemas.microsoft.com/office/drawing/2014/main" id="{DD2E5C57-9C68-AFB3-C419-4DBB291F2F82}"/>
              </a:ext>
            </a:extLst>
          </p:cNvPr>
          <p:cNvSpPr/>
          <p:nvPr/>
        </p:nvSpPr>
        <p:spPr>
          <a:xfrm>
            <a:off x="1918593" y="3621916"/>
            <a:ext cx="1296987" cy="461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sz="2000" b="1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New Job!</a:t>
            </a:r>
          </a:p>
        </p:txBody>
      </p:sp>
      <p:grpSp>
        <p:nvGrpSpPr>
          <p:cNvPr id="44" name="Group 42">
            <a:extLst>
              <a:ext uri="{FF2B5EF4-FFF2-40B4-BE49-F238E27FC236}">
                <a16:creationId xmlns:a16="http://schemas.microsoft.com/office/drawing/2014/main" id="{126D8ACF-A57A-9E80-06B3-7D8F4D358878}"/>
              </a:ext>
            </a:extLst>
          </p:cNvPr>
          <p:cNvGrpSpPr>
            <a:grpSpLocks/>
          </p:cNvGrpSpPr>
          <p:nvPr/>
        </p:nvGrpSpPr>
        <p:grpSpPr bwMode="auto">
          <a:xfrm>
            <a:off x="1918593" y="2140779"/>
            <a:ext cx="1296987" cy="828672"/>
            <a:chOff x="4244742" y="2196119"/>
            <a:chExt cx="1297264" cy="671201"/>
          </a:xfrm>
        </p:grpSpPr>
        <p:sp>
          <p:nvSpPr>
            <p:cNvPr id="45" name="Rectangle 32">
              <a:extLst>
                <a:ext uri="{FF2B5EF4-FFF2-40B4-BE49-F238E27FC236}">
                  <a16:creationId xmlns:a16="http://schemas.microsoft.com/office/drawing/2014/main" id="{7EBECADC-4CCD-2419-5BBC-484F00476ADA}"/>
                </a:ext>
              </a:extLst>
            </p:cNvPr>
            <p:cNvSpPr/>
            <p:nvPr/>
          </p:nvSpPr>
          <p:spPr>
            <a:xfrm>
              <a:off x="4244742" y="2196119"/>
              <a:ext cx="1297264" cy="67120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 b="1" u="sng" dirty="0">
                  <a:solidFill>
                    <a:schemeClr val="tx1"/>
                  </a:solidFill>
                  <a:latin typeface="Eras Medium ITC" pitchFamily="34" charset="0"/>
                  <a:cs typeface="Calibri" pitchFamily="34" charset="0"/>
                </a:rPr>
                <a:t>Friends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Eras Medium ITC" pitchFamily="34" charset="0"/>
                  <a:cs typeface="Calibri" pitchFamily="34" charset="0"/>
                </a:rPr>
                <a:t>Boss</a:t>
              </a:r>
            </a:p>
          </p:txBody>
        </p:sp>
        <p:grpSp>
          <p:nvGrpSpPr>
            <p:cNvPr id="46" name="Group 51">
              <a:extLst>
                <a:ext uri="{FF2B5EF4-FFF2-40B4-BE49-F238E27FC236}">
                  <a16:creationId xmlns:a16="http://schemas.microsoft.com/office/drawing/2014/main" id="{469030AB-4095-0FB0-6678-0273990F1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296" y="2562494"/>
              <a:ext cx="1025744" cy="250822"/>
              <a:chOff x="4381296" y="2543250"/>
              <a:chExt cx="1025744" cy="250822"/>
            </a:xfrm>
          </p:grpSpPr>
          <p:cxnSp>
            <p:nvCxnSpPr>
              <p:cNvPr id="47" name="Straight Connector 35">
                <a:extLst>
                  <a:ext uri="{FF2B5EF4-FFF2-40B4-BE49-F238E27FC236}">
                    <a16:creationId xmlns:a16="http://schemas.microsoft.com/office/drawing/2014/main" id="{518AC3A5-364C-4AD2-D073-E5AE737E6329}"/>
                  </a:ext>
                </a:extLst>
              </p:cNvPr>
              <p:cNvCxnSpPr/>
              <p:nvPr/>
            </p:nvCxnSpPr>
            <p:spPr>
              <a:xfrm flipV="1">
                <a:off x="4381296" y="2543250"/>
                <a:ext cx="1025744" cy="250822"/>
              </a:xfrm>
              <a:prstGeom prst="line">
                <a:avLst/>
              </a:prstGeom>
              <a:ln w="38100" cmpd="sng">
                <a:solidFill>
                  <a:srgbClr val="FF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E28BEAAE-8EC6-7CA5-1899-8ADFE80FB321}"/>
                  </a:ext>
                </a:extLst>
              </p:cNvPr>
              <p:cNvCxnSpPr/>
              <p:nvPr/>
            </p:nvCxnSpPr>
            <p:spPr>
              <a:xfrm>
                <a:off x="4381296" y="2543250"/>
                <a:ext cx="1025744" cy="250822"/>
              </a:xfrm>
              <a:prstGeom prst="line">
                <a:avLst/>
              </a:prstGeom>
              <a:ln w="38100" cmpd="sng">
                <a:solidFill>
                  <a:srgbClr val="FF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5">
            <a:extLst>
              <a:ext uri="{FF2B5EF4-FFF2-40B4-BE49-F238E27FC236}">
                <a16:creationId xmlns:a16="http://schemas.microsoft.com/office/drawing/2014/main" id="{A0916D84-BD96-8884-5795-E45AF4C65795}"/>
              </a:ext>
            </a:extLst>
          </p:cNvPr>
          <p:cNvSpPr/>
          <p:nvPr/>
        </p:nvSpPr>
        <p:spPr>
          <a:xfrm>
            <a:off x="1871960" y="5199136"/>
            <a:ext cx="5311786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Can these happen in our current system? </a:t>
            </a:r>
          </a:p>
        </p:txBody>
      </p:sp>
    </p:spTree>
    <p:extLst>
      <p:ext uri="{BB962C8B-B14F-4D97-AF65-F5344CB8AC3E}">
        <p14:creationId xmlns:p14="http://schemas.microsoft.com/office/powerpoint/2010/main" val="68967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boss icon”的图片搜索结果">
            <a:extLst>
              <a:ext uri="{FF2B5EF4-FFF2-40B4-BE49-F238E27FC236}">
                <a16:creationId xmlns:a16="http://schemas.microsoft.com/office/drawing/2014/main" id="{8DC63E92-8AE7-5613-4D2F-656D4337C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" t="-16795" r="913" b="16795"/>
          <a:stretch/>
        </p:blipFill>
        <p:spPr bwMode="auto">
          <a:xfrm>
            <a:off x="7422857" y="4138658"/>
            <a:ext cx="1270062" cy="134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BA0688-93C0-36C4-47AA-A37222D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Reading tentative data is sometimes dangerous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606B52-0BF6-2003-3A56-E3248786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48BC1635-8472-003B-74A5-DD63A6A341F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25F2178C-BAF8-AD72-CA41-CBAEF8AF51AF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n 17">
            <a:extLst>
              <a:ext uri="{FF2B5EF4-FFF2-40B4-BE49-F238E27FC236}">
                <a16:creationId xmlns:a16="http://schemas.microsoft.com/office/drawing/2014/main" id="{2D32EC40-0917-FF31-D313-29FC7D2D66DC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AB4FEBD9-FECD-DA5B-2834-92FB01B22747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31">
            <a:extLst>
              <a:ext uri="{FF2B5EF4-FFF2-40B4-BE49-F238E27FC236}">
                <a16:creationId xmlns:a16="http://schemas.microsoft.com/office/drawing/2014/main" id="{B8CCEDE4-B55E-373C-E46D-726C3EED3B9C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an 33">
            <a:extLst>
              <a:ext uri="{FF2B5EF4-FFF2-40B4-BE49-F238E27FC236}">
                <a16:creationId xmlns:a16="http://schemas.microsoft.com/office/drawing/2014/main" id="{1EBBC81C-2ECD-9606-6F0E-1F73B85076C0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1">
            <a:extLst>
              <a:ext uri="{FF2B5EF4-FFF2-40B4-BE49-F238E27FC236}">
                <a16:creationId xmlns:a16="http://schemas.microsoft.com/office/drawing/2014/main" id="{AAD35248-1DD6-0BAA-843A-73D0CA9A6EA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56">
            <a:extLst>
              <a:ext uri="{FF2B5EF4-FFF2-40B4-BE49-F238E27FC236}">
                <a16:creationId xmlns:a16="http://schemas.microsoft.com/office/drawing/2014/main" id="{900BFC8F-9B52-D10E-5B64-17513AB9EA8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664CDFB-B5BA-D905-6270-3F40F5D81246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7">
            <a:extLst>
              <a:ext uri="{FF2B5EF4-FFF2-40B4-BE49-F238E27FC236}">
                <a16:creationId xmlns:a16="http://schemas.microsoft.com/office/drawing/2014/main" id="{CF915EBC-CDAD-3DBA-0A74-6928B1E75D91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63DBBB9B-1BD9-2447-7ECA-2B50B9D20601}"/>
              </a:ext>
            </a:extLst>
          </p:cNvPr>
          <p:cNvSpPr/>
          <p:nvPr/>
        </p:nvSpPr>
        <p:spPr>
          <a:xfrm>
            <a:off x="879386" y="1868010"/>
            <a:ext cx="2375971" cy="464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11, Srv1&gt; ”Delete boss </a:t>
            </a: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for the album permission”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FD98085-EB7A-FF59-9633-1B060A937F37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18" name="Straight Arrow Connector 11">
            <a:extLst>
              <a:ext uri="{FF2B5EF4-FFF2-40B4-BE49-F238E27FC236}">
                <a16:creationId xmlns:a16="http://schemas.microsoft.com/office/drawing/2014/main" id="{842C5493-27CF-D715-F202-71FD2442D1E0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6">
            <a:extLst>
              <a:ext uri="{FF2B5EF4-FFF2-40B4-BE49-F238E27FC236}">
                <a16:creationId xmlns:a16="http://schemas.microsoft.com/office/drawing/2014/main" id="{2D259C84-6D4F-E27F-6288-8DBB5ADAF157}"/>
              </a:ext>
            </a:extLst>
          </p:cNvPr>
          <p:cNvSpPr/>
          <p:nvPr/>
        </p:nvSpPr>
        <p:spPr>
          <a:xfrm>
            <a:off x="6419220" y="3657180"/>
            <a:ext cx="2124299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Srv1&gt; ”new job!”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45EC9CA0-BECC-BAC8-72E6-58A834CF047D}"/>
              </a:ext>
            </a:extLst>
          </p:cNvPr>
          <p:cNvSpPr/>
          <p:nvPr/>
        </p:nvSpPr>
        <p:spPr>
          <a:xfrm>
            <a:off x="2960291" y="2472914"/>
            <a:ext cx="2124299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Srv1&gt; ”new job!”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5127247A-C162-29B9-4ED0-F244103469E1}"/>
              </a:ext>
            </a:extLst>
          </p:cNvPr>
          <p:cNvSpPr/>
          <p:nvPr/>
        </p:nvSpPr>
        <p:spPr>
          <a:xfrm>
            <a:off x="584320" y="4444315"/>
            <a:ext cx="2375971" cy="464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 ”Delete boss </a:t>
            </a: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for the album permission”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06DE0F8F-3109-E420-EC24-681B6C959ECD}"/>
              </a:ext>
            </a:extLst>
          </p:cNvPr>
          <p:cNvSpPr/>
          <p:nvPr/>
        </p:nvSpPr>
        <p:spPr>
          <a:xfrm>
            <a:off x="2519029" y="4974758"/>
            <a:ext cx="2375971" cy="464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11, Srv1&gt; ”Delete boss </a:t>
            </a: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for the album permission”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1BD841C2-C9E1-4359-48C4-7941BB63D65F}"/>
              </a:ext>
            </a:extLst>
          </p:cNvPr>
          <p:cNvSpPr/>
          <p:nvPr/>
        </p:nvSpPr>
        <p:spPr>
          <a:xfrm>
            <a:off x="5136043" y="2468423"/>
            <a:ext cx="271260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What about read at server 3?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DBF54589-6722-7DD9-4C9B-9010404B12AC}"/>
              </a:ext>
            </a:extLst>
          </p:cNvPr>
          <p:cNvSpPr/>
          <p:nvPr/>
        </p:nvSpPr>
        <p:spPr>
          <a:xfrm>
            <a:off x="6066556" y="5321413"/>
            <a:ext cx="271260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What about read at server 3?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70EBD9A3-906F-1F82-DF99-687F3C0975AD}"/>
              </a:ext>
            </a:extLst>
          </p:cNvPr>
          <p:cNvSpPr/>
          <p:nvPr/>
        </p:nvSpPr>
        <p:spPr>
          <a:xfrm>
            <a:off x="7220572" y="4556760"/>
            <a:ext cx="475628" cy="529126"/>
          </a:xfrm>
          <a:custGeom>
            <a:avLst/>
            <a:gdLst>
              <a:gd name="connsiteX0" fmla="*/ 475628 w 475628"/>
              <a:gd name="connsiteY0" fmla="*/ 502920 h 529126"/>
              <a:gd name="connsiteX1" fmla="*/ 33668 w 475628"/>
              <a:gd name="connsiteY1" fmla="*/ 472440 h 529126"/>
              <a:gd name="connsiteX2" fmla="*/ 64148 w 475628"/>
              <a:gd name="connsiteY2" fmla="*/ 0 h 52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28" h="529126">
                <a:moveTo>
                  <a:pt x="475628" y="502920"/>
                </a:moveTo>
                <a:cubicBezTo>
                  <a:pt x="288938" y="529590"/>
                  <a:pt x="102248" y="556260"/>
                  <a:pt x="33668" y="472440"/>
                </a:cubicBezTo>
                <a:cubicBezTo>
                  <a:pt x="-34912" y="388620"/>
                  <a:pt x="14618" y="194310"/>
                  <a:pt x="6414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4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F29C-006A-D74B-8EA4-AFFC490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vs.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42CE6-E9DC-1342-94C1-9E51E065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3525737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Scalability </a:t>
            </a:r>
          </a:p>
          <a:p>
            <a:pPr lvl="1"/>
            <a:r>
              <a:rPr kumimoji="1" lang="en-US" altLang="zh-CN" dirty="0"/>
              <a:t>Still have a single primary (but operations are much lightweight)</a:t>
            </a:r>
          </a:p>
          <a:p>
            <a:r>
              <a:rPr kumimoji="1" lang="en-US" altLang="zh-CN" dirty="0"/>
              <a:t>Ease of programming</a:t>
            </a:r>
          </a:p>
          <a:p>
            <a:pPr lvl="1"/>
            <a:r>
              <a:rPr kumimoji="1" lang="en-US" altLang="zh-CN" dirty="0"/>
              <a:t>Not so easy: update function &amp; anomalies to handle</a:t>
            </a:r>
          </a:p>
          <a:p>
            <a:r>
              <a:rPr kumimoji="1" lang="en-US" altLang="zh-CN" dirty="0"/>
              <a:t>Fault tolerance</a:t>
            </a:r>
          </a:p>
          <a:p>
            <a:pPr lvl="1"/>
            <a:r>
              <a:rPr kumimoji="1" lang="en-US" altLang="zh-CN" dirty="0"/>
              <a:t>As long as  a single replica is up, client can work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1115A-8704-8343-804F-2A081528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861188-8DF8-334F-BD4E-44CB43D3609C}"/>
              </a:ext>
            </a:extLst>
          </p:cNvPr>
          <p:cNvGrpSpPr/>
          <p:nvPr/>
        </p:nvGrpSpPr>
        <p:grpSpPr>
          <a:xfrm>
            <a:off x="4183440" y="1485792"/>
            <a:ext cx="4905419" cy="3471841"/>
            <a:chOff x="3938787" y="1490302"/>
            <a:chExt cx="5208447" cy="36332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FB2C54-243F-134A-8941-CADAA09123D2}"/>
                </a:ext>
              </a:extLst>
            </p:cNvPr>
            <p:cNvSpPr/>
            <p:nvPr/>
          </p:nvSpPr>
          <p:spPr>
            <a:xfrm>
              <a:off x="5962809" y="1490302"/>
              <a:ext cx="129898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Scalability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C304D-EE6A-8A4E-B610-F85ECB843426}"/>
                </a:ext>
              </a:extLst>
            </p:cNvPr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Consistency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7B1494-C90C-254C-820F-C9222E0ED9E7}"/>
                </a:ext>
              </a:extLst>
            </p:cNvPr>
            <p:cNvSpPr/>
            <p:nvPr/>
          </p:nvSpPr>
          <p:spPr>
            <a:xfrm>
              <a:off x="6950899" y="4737080"/>
              <a:ext cx="1884485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Fault tolerance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ACCF1D-BFC0-4F41-AA63-6950AD5F439F}"/>
                </a:ext>
              </a:extLst>
            </p:cNvPr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Ease of </a:t>
              </a:r>
            </a:p>
            <a:p>
              <a:r>
                <a:rPr kumimoji="1" lang="en-US" altLang="zh-CN" dirty="0"/>
                <a:t>programming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5AAF60-C3F6-EB42-8675-74E426B68C55}"/>
                </a:ext>
              </a:extLst>
            </p:cNvPr>
            <p:cNvSpPr/>
            <p:nvPr/>
          </p:nvSpPr>
          <p:spPr>
            <a:xfrm>
              <a:off x="7548691" y="2281436"/>
              <a:ext cx="159854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Performance</a:t>
              </a:r>
              <a:endParaRPr lang="zh-CN" altLang="en-US" dirty="0"/>
            </a:p>
          </p:txBody>
        </p:sp>
        <p:sp>
          <p:nvSpPr>
            <p:cNvPr id="11" name="多边形">
              <a:extLst>
                <a:ext uri="{FF2B5EF4-FFF2-40B4-BE49-F238E27FC236}">
                  <a16:creationId xmlns:a16="http://schemas.microsoft.com/office/drawing/2014/main" id="{693DFB5B-1D76-944A-ACEE-0DEFF5A81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" name="多边形">
              <a:extLst>
                <a:ext uri="{FF2B5EF4-FFF2-40B4-BE49-F238E27FC236}">
                  <a16:creationId xmlns:a16="http://schemas.microsoft.com/office/drawing/2014/main" id="{76C312ED-49A7-F143-B72D-3337F9FD0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" fmla="*/ 0 w 300020"/>
                <a:gd name="connsiteY0" fmla="*/ 285418 h 456612"/>
                <a:gd name="connsiteX1" fmla="*/ 133681 w 300020"/>
                <a:gd name="connsiteY1" fmla="*/ 0 h 456612"/>
                <a:gd name="connsiteX2" fmla="*/ 300020 w 300020"/>
                <a:gd name="connsiteY2" fmla="*/ 285418 h 456612"/>
                <a:gd name="connsiteX3" fmla="*/ 242721 w 300020"/>
                <a:gd name="connsiteY3" fmla="*/ 456612 h 456612"/>
                <a:gd name="connsiteX4" fmla="*/ 57299 w 300020"/>
                <a:gd name="connsiteY4" fmla="*/ 456612 h 456612"/>
                <a:gd name="connsiteX5" fmla="*/ 0 w 300020"/>
                <a:gd name="connsiteY5" fmla="*/ 285418 h 456612"/>
                <a:gd name="connsiteX0" fmla="*/ 0 w 300020"/>
                <a:gd name="connsiteY0" fmla="*/ 269090 h 440284"/>
                <a:gd name="connsiteX1" fmla="*/ 133681 w 300020"/>
                <a:gd name="connsiteY1" fmla="*/ 0 h 440284"/>
                <a:gd name="connsiteX2" fmla="*/ 300020 w 300020"/>
                <a:gd name="connsiteY2" fmla="*/ 269090 h 440284"/>
                <a:gd name="connsiteX3" fmla="*/ 242721 w 300020"/>
                <a:gd name="connsiteY3" fmla="*/ 440284 h 440284"/>
                <a:gd name="connsiteX4" fmla="*/ 57299 w 300020"/>
                <a:gd name="connsiteY4" fmla="*/ 440284 h 440284"/>
                <a:gd name="connsiteX5" fmla="*/ 0 w 300020"/>
                <a:gd name="connsiteY5" fmla="*/ 269090 h 440284"/>
                <a:gd name="connsiteX0" fmla="*/ 0 w 471470"/>
                <a:gd name="connsiteY0" fmla="*/ 269090 h 440284"/>
                <a:gd name="connsiteX1" fmla="*/ 133681 w 471470"/>
                <a:gd name="connsiteY1" fmla="*/ 0 h 440284"/>
                <a:gd name="connsiteX2" fmla="*/ 471470 w 471470"/>
                <a:gd name="connsiteY2" fmla="*/ 228268 h 440284"/>
                <a:gd name="connsiteX3" fmla="*/ 242721 w 471470"/>
                <a:gd name="connsiteY3" fmla="*/ 440284 h 440284"/>
                <a:gd name="connsiteX4" fmla="*/ 57299 w 471470"/>
                <a:gd name="connsiteY4" fmla="*/ 440284 h 440284"/>
                <a:gd name="connsiteX5" fmla="*/ 0 w 471470"/>
                <a:gd name="connsiteY5" fmla="*/ 269090 h 440284"/>
                <a:gd name="connsiteX0" fmla="*/ 0 w 471470"/>
                <a:gd name="connsiteY0" fmla="*/ 269090 h 570912"/>
                <a:gd name="connsiteX1" fmla="*/ 133681 w 471470"/>
                <a:gd name="connsiteY1" fmla="*/ 0 h 570912"/>
                <a:gd name="connsiteX2" fmla="*/ 471470 w 471470"/>
                <a:gd name="connsiteY2" fmla="*/ 228268 h 570912"/>
                <a:gd name="connsiteX3" fmla="*/ 332528 w 471470"/>
                <a:gd name="connsiteY3" fmla="*/ 570912 h 570912"/>
                <a:gd name="connsiteX4" fmla="*/ 57299 w 471470"/>
                <a:gd name="connsiteY4" fmla="*/ 440284 h 570912"/>
                <a:gd name="connsiteX5" fmla="*/ 0 w 471470"/>
                <a:gd name="connsiteY5" fmla="*/ 269090 h 570912"/>
                <a:gd name="connsiteX0" fmla="*/ 0 w 471470"/>
                <a:gd name="connsiteY0" fmla="*/ 269090 h 562748"/>
                <a:gd name="connsiteX1" fmla="*/ 133681 w 471470"/>
                <a:gd name="connsiteY1" fmla="*/ 0 h 562748"/>
                <a:gd name="connsiteX2" fmla="*/ 471470 w 471470"/>
                <a:gd name="connsiteY2" fmla="*/ 228268 h 562748"/>
                <a:gd name="connsiteX3" fmla="*/ 308035 w 471470"/>
                <a:gd name="connsiteY3" fmla="*/ 562748 h 562748"/>
                <a:gd name="connsiteX4" fmla="*/ 57299 w 471470"/>
                <a:gd name="connsiteY4" fmla="*/ 440284 h 562748"/>
                <a:gd name="connsiteX5" fmla="*/ 0 w 471470"/>
                <a:gd name="connsiteY5" fmla="*/ 269090 h 562748"/>
                <a:gd name="connsiteX0" fmla="*/ 8016 w 479486"/>
                <a:gd name="connsiteY0" fmla="*/ 269090 h 562748"/>
                <a:gd name="connsiteX1" fmla="*/ 141697 w 479486"/>
                <a:gd name="connsiteY1" fmla="*/ 0 h 562748"/>
                <a:gd name="connsiteX2" fmla="*/ 479486 w 479486"/>
                <a:gd name="connsiteY2" fmla="*/ 228268 h 562748"/>
                <a:gd name="connsiteX3" fmla="*/ 316051 w 479486"/>
                <a:gd name="connsiteY3" fmla="*/ 562748 h 562748"/>
                <a:gd name="connsiteX4" fmla="*/ 0 w 479486"/>
                <a:gd name="connsiteY4" fmla="*/ 472942 h 562748"/>
                <a:gd name="connsiteX5" fmla="*/ 8016 w 479486"/>
                <a:gd name="connsiteY5" fmla="*/ 269090 h 562748"/>
                <a:gd name="connsiteX0" fmla="*/ 8016 w 479486"/>
                <a:gd name="connsiteY0" fmla="*/ 260926 h 554584"/>
                <a:gd name="connsiteX1" fmla="*/ 158026 w 479486"/>
                <a:gd name="connsiteY1" fmla="*/ 0 h 554584"/>
                <a:gd name="connsiteX2" fmla="*/ 479486 w 479486"/>
                <a:gd name="connsiteY2" fmla="*/ 220104 h 554584"/>
                <a:gd name="connsiteX3" fmla="*/ 316051 w 479486"/>
                <a:gd name="connsiteY3" fmla="*/ 554584 h 554584"/>
                <a:gd name="connsiteX4" fmla="*/ 0 w 479486"/>
                <a:gd name="connsiteY4" fmla="*/ 464778 h 554584"/>
                <a:gd name="connsiteX5" fmla="*/ 8016 w 479486"/>
                <a:gd name="connsiteY5" fmla="*/ 260926 h 554584"/>
                <a:gd name="connsiteX0" fmla="*/ 0 w 471470"/>
                <a:gd name="connsiteY0" fmla="*/ 260926 h 554584"/>
                <a:gd name="connsiteX1" fmla="*/ 150010 w 471470"/>
                <a:gd name="connsiteY1" fmla="*/ 0 h 554584"/>
                <a:gd name="connsiteX2" fmla="*/ 471470 w 471470"/>
                <a:gd name="connsiteY2" fmla="*/ 220104 h 554584"/>
                <a:gd name="connsiteX3" fmla="*/ 308035 w 471470"/>
                <a:gd name="connsiteY3" fmla="*/ 554584 h 554584"/>
                <a:gd name="connsiteX4" fmla="*/ 49134 w 471470"/>
                <a:gd name="connsiteY4" fmla="*/ 440285 h 554584"/>
                <a:gd name="connsiteX5" fmla="*/ 0 w 471470"/>
                <a:gd name="connsiteY5" fmla="*/ 260926 h 554584"/>
                <a:gd name="connsiteX0" fmla="*/ 0 w 471470"/>
                <a:gd name="connsiteY0" fmla="*/ 260926 h 570912"/>
                <a:gd name="connsiteX1" fmla="*/ 150010 w 471470"/>
                <a:gd name="connsiteY1" fmla="*/ 0 h 570912"/>
                <a:gd name="connsiteX2" fmla="*/ 471470 w 471470"/>
                <a:gd name="connsiteY2" fmla="*/ 220104 h 570912"/>
                <a:gd name="connsiteX3" fmla="*/ 348856 w 471470"/>
                <a:gd name="connsiteY3" fmla="*/ 570912 h 570912"/>
                <a:gd name="connsiteX4" fmla="*/ 49134 w 471470"/>
                <a:gd name="connsiteY4" fmla="*/ 440285 h 570912"/>
                <a:gd name="connsiteX5" fmla="*/ 0 w 471470"/>
                <a:gd name="connsiteY5" fmla="*/ 260926 h 570912"/>
                <a:gd name="connsiteX0" fmla="*/ 0 w 471470"/>
                <a:gd name="connsiteY0" fmla="*/ 270070 h 580056"/>
                <a:gd name="connsiteX1" fmla="*/ 140866 w 471470"/>
                <a:gd name="connsiteY1" fmla="*/ 0 h 580056"/>
                <a:gd name="connsiteX2" fmla="*/ 471470 w 471470"/>
                <a:gd name="connsiteY2" fmla="*/ 229248 h 580056"/>
                <a:gd name="connsiteX3" fmla="*/ 348856 w 471470"/>
                <a:gd name="connsiteY3" fmla="*/ 580056 h 580056"/>
                <a:gd name="connsiteX4" fmla="*/ 49134 w 471470"/>
                <a:gd name="connsiteY4" fmla="*/ 449429 h 580056"/>
                <a:gd name="connsiteX5" fmla="*/ 0 w 471470"/>
                <a:gd name="connsiteY5" fmla="*/ 270070 h 580056"/>
                <a:gd name="connsiteX0" fmla="*/ 0 w 471470"/>
                <a:gd name="connsiteY0" fmla="*/ 251782 h 561768"/>
                <a:gd name="connsiteX1" fmla="*/ 131722 w 471470"/>
                <a:gd name="connsiteY1" fmla="*/ 0 h 561768"/>
                <a:gd name="connsiteX2" fmla="*/ 471470 w 471470"/>
                <a:gd name="connsiteY2" fmla="*/ 210960 h 561768"/>
                <a:gd name="connsiteX3" fmla="*/ 348856 w 471470"/>
                <a:gd name="connsiteY3" fmla="*/ 561768 h 561768"/>
                <a:gd name="connsiteX4" fmla="*/ 49134 w 471470"/>
                <a:gd name="connsiteY4" fmla="*/ 431141 h 561768"/>
                <a:gd name="connsiteX5" fmla="*/ 0 w 471470"/>
                <a:gd name="connsiteY5" fmla="*/ 251782 h 561768"/>
                <a:gd name="connsiteX0" fmla="*/ 0 w 471470"/>
                <a:gd name="connsiteY0" fmla="*/ 260926 h 570912"/>
                <a:gd name="connsiteX1" fmla="*/ 168298 w 471470"/>
                <a:gd name="connsiteY1" fmla="*/ 0 h 570912"/>
                <a:gd name="connsiteX2" fmla="*/ 471470 w 471470"/>
                <a:gd name="connsiteY2" fmla="*/ 220104 h 570912"/>
                <a:gd name="connsiteX3" fmla="*/ 348856 w 471470"/>
                <a:gd name="connsiteY3" fmla="*/ 570912 h 570912"/>
                <a:gd name="connsiteX4" fmla="*/ 49134 w 471470"/>
                <a:gd name="connsiteY4" fmla="*/ 440285 h 570912"/>
                <a:gd name="connsiteX5" fmla="*/ 0 w 471470"/>
                <a:gd name="connsiteY5" fmla="*/ 260926 h 570912"/>
                <a:gd name="connsiteX0" fmla="*/ 0 w 706873"/>
                <a:gd name="connsiteY0" fmla="*/ 284176 h 570912"/>
                <a:gd name="connsiteX1" fmla="*/ 403701 w 706873"/>
                <a:gd name="connsiteY1" fmla="*/ 0 h 570912"/>
                <a:gd name="connsiteX2" fmla="*/ 706873 w 706873"/>
                <a:gd name="connsiteY2" fmla="*/ 220104 h 570912"/>
                <a:gd name="connsiteX3" fmla="*/ 584259 w 706873"/>
                <a:gd name="connsiteY3" fmla="*/ 570912 h 570912"/>
                <a:gd name="connsiteX4" fmla="*/ 284537 w 706873"/>
                <a:gd name="connsiteY4" fmla="*/ 440285 h 570912"/>
                <a:gd name="connsiteX5" fmla="*/ 0 w 706873"/>
                <a:gd name="connsiteY5" fmla="*/ 284176 h 570912"/>
                <a:gd name="connsiteX0" fmla="*/ 0 w 706873"/>
                <a:gd name="connsiteY0" fmla="*/ 223146 h 509882"/>
                <a:gd name="connsiteX1" fmla="*/ 403701 w 706873"/>
                <a:gd name="connsiteY1" fmla="*/ 0 h 509882"/>
                <a:gd name="connsiteX2" fmla="*/ 706873 w 706873"/>
                <a:gd name="connsiteY2" fmla="*/ 159074 h 509882"/>
                <a:gd name="connsiteX3" fmla="*/ 584259 w 706873"/>
                <a:gd name="connsiteY3" fmla="*/ 509882 h 509882"/>
                <a:gd name="connsiteX4" fmla="*/ 284537 w 706873"/>
                <a:gd name="connsiteY4" fmla="*/ 379255 h 509882"/>
                <a:gd name="connsiteX5" fmla="*/ 0 w 706873"/>
                <a:gd name="connsiteY5" fmla="*/ 223146 h 509882"/>
                <a:gd name="connsiteX0" fmla="*/ 0 w 640030"/>
                <a:gd name="connsiteY0" fmla="*/ 223146 h 509882"/>
                <a:gd name="connsiteX1" fmla="*/ 403701 w 640030"/>
                <a:gd name="connsiteY1" fmla="*/ 0 h 509882"/>
                <a:gd name="connsiteX2" fmla="*/ 640030 w 640030"/>
                <a:gd name="connsiteY2" fmla="*/ 240448 h 509882"/>
                <a:gd name="connsiteX3" fmla="*/ 584259 w 640030"/>
                <a:gd name="connsiteY3" fmla="*/ 509882 h 509882"/>
                <a:gd name="connsiteX4" fmla="*/ 284537 w 640030"/>
                <a:gd name="connsiteY4" fmla="*/ 379255 h 509882"/>
                <a:gd name="connsiteX5" fmla="*/ 0 w 640030"/>
                <a:gd name="connsiteY5" fmla="*/ 223146 h 509882"/>
                <a:gd name="connsiteX0" fmla="*/ 0 w 640030"/>
                <a:gd name="connsiteY0" fmla="*/ 223146 h 681349"/>
                <a:gd name="connsiteX1" fmla="*/ 403701 w 640030"/>
                <a:gd name="connsiteY1" fmla="*/ 0 h 681349"/>
                <a:gd name="connsiteX2" fmla="*/ 640030 w 640030"/>
                <a:gd name="connsiteY2" fmla="*/ 240448 h 681349"/>
                <a:gd name="connsiteX3" fmla="*/ 639477 w 640030"/>
                <a:gd name="connsiteY3" fmla="*/ 681349 h 681349"/>
                <a:gd name="connsiteX4" fmla="*/ 284537 w 640030"/>
                <a:gd name="connsiteY4" fmla="*/ 379255 h 681349"/>
                <a:gd name="connsiteX5" fmla="*/ 0 w 640030"/>
                <a:gd name="connsiteY5" fmla="*/ 223146 h 681349"/>
                <a:gd name="connsiteX0" fmla="*/ 0 w 640030"/>
                <a:gd name="connsiteY0" fmla="*/ 223146 h 693126"/>
                <a:gd name="connsiteX1" fmla="*/ 403701 w 640030"/>
                <a:gd name="connsiteY1" fmla="*/ 0 h 693126"/>
                <a:gd name="connsiteX2" fmla="*/ 640030 w 640030"/>
                <a:gd name="connsiteY2" fmla="*/ 240448 h 693126"/>
                <a:gd name="connsiteX3" fmla="*/ 639477 w 640030"/>
                <a:gd name="connsiteY3" fmla="*/ 681349 h 693126"/>
                <a:gd name="connsiteX4" fmla="*/ 153757 w 640030"/>
                <a:gd name="connsiteY4" fmla="*/ 693126 h 693126"/>
                <a:gd name="connsiteX5" fmla="*/ 0 w 640030"/>
                <a:gd name="connsiteY5" fmla="*/ 223146 h 693126"/>
                <a:gd name="connsiteX0" fmla="*/ 0 w 640030"/>
                <a:gd name="connsiteY0" fmla="*/ 170834 h 640814"/>
                <a:gd name="connsiteX1" fmla="*/ 415326 w 640030"/>
                <a:gd name="connsiteY1" fmla="*/ 0 h 640814"/>
                <a:gd name="connsiteX2" fmla="*/ 640030 w 640030"/>
                <a:gd name="connsiteY2" fmla="*/ 188136 h 640814"/>
                <a:gd name="connsiteX3" fmla="*/ 639477 w 640030"/>
                <a:gd name="connsiteY3" fmla="*/ 629037 h 640814"/>
                <a:gd name="connsiteX4" fmla="*/ 153757 w 640030"/>
                <a:gd name="connsiteY4" fmla="*/ 640814 h 640814"/>
                <a:gd name="connsiteX5" fmla="*/ 0 w 640030"/>
                <a:gd name="connsiteY5" fmla="*/ 170834 h 640814"/>
                <a:gd name="connsiteX0" fmla="*/ 0 w 639477"/>
                <a:gd name="connsiteY0" fmla="*/ 170834 h 640814"/>
                <a:gd name="connsiteX1" fmla="*/ 415326 w 639477"/>
                <a:gd name="connsiteY1" fmla="*/ 0 h 640814"/>
                <a:gd name="connsiteX2" fmla="*/ 584812 w 639477"/>
                <a:gd name="connsiteY2" fmla="*/ 211386 h 640814"/>
                <a:gd name="connsiteX3" fmla="*/ 639477 w 639477"/>
                <a:gd name="connsiteY3" fmla="*/ 629037 h 640814"/>
                <a:gd name="connsiteX4" fmla="*/ 153757 w 639477"/>
                <a:gd name="connsiteY4" fmla="*/ 640814 h 640814"/>
                <a:gd name="connsiteX5" fmla="*/ 0 w 639477"/>
                <a:gd name="connsiteY5" fmla="*/ 170834 h 640814"/>
                <a:gd name="connsiteX0" fmla="*/ 0 w 639477"/>
                <a:gd name="connsiteY0" fmla="*/ 170834 h 640814"/>
                <a:gd name="connsiteX1" fmla="*/ 415326 w 639477"/>
                <a:gd name="connsiteY1" fmla="*/ 0 h 640814"/>
                <a:gd name="connsiteX2" fmla="*/ 584812 w 639477"/>
                <a:gd name="connsiteY2" fmla="*/ 211386 h 640814"/>
                <a:gd name="connsiteX3" fmla="*/ 639477 w 639477"/>
                <a:gd name="connsiteY3" fmla="*/ 629037 h 640814"/>
                <a:gd name="connsiteX4" fmla="*/ 153757 w 639477"/>
                <a:gd name="connsiteY4" fmla="*/ 640814 h 640814"/>
                <a:gd name="connsiteX5" fmla="*/ 0 w 639477"/>
                <a:gd name="connsiteY5" fmla="*/ 170834 h 640814"/>
                <a:gd name="connsiteX0" fmla="*/ 0 w 613322"/>
                <a:gd name="connsiteY0" fmla="*/ 170834 h 640814"/>
                <a:gd name="connsiteX1" fmla="*/ 415326 w 613322"/>
                <a:gd name="connsiteY1" fmla="*/ 0 h 640814"/>
                <a:gd name="connsiteX2" fmla="*/ 584812 w 613322"/>
                <a:gd name="connsiteY2" fmla="*/ 211386 h 640814"/>
                <a:gd name="connsiteX3" fmla="*/ 613321 w 613322"/>
                <a:gd name="connsiteY3" fmla="*/ 565100 h 640814"/>
                <a:gd name="connsiteX4" fmla="*/ 153757 w 613322"/>
                <a:gd name="connsiteY4" fmla="*/ 640814 h 640814"/>
                <a:gd name="connsiteX5" fmla="*/ 0 w 613322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584812 w 613321"/>
                <a:gd name="connsiteY2" fmla="*/ 211386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449039 w 613321"/>
                <a:gd name="connsiteY2" fmla="*/ 269172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455211 w 613321"/>
                <a:gd name="connsiteY2" fmla="*/ 278296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06966 h 576946"/>
                <a:gd name="connsiteX1" fmla="*/ 393726 w 613321"/>
                <a:gd name="connsiteY1" fmla="*/ 0 h 576946"/>
                <a:gd name="connsiteX2" fmla="*/ 455211 w 613321"/>
                <a:gd name="connsiteY2" fmla="*/ 214428 h 576946"/>
                <a:gd name="connsiteX3" fmla="*/ 613321 w 613321"/>
                <a:gd name="connsiteY3" fmla="*/ 501232 h 576946"/>
                <a:gd name="connsiteX4" fmla="*/ 153757 w 613321"/>
                <a:gd name="connsiteY4" fmla="*/ 576946 h 576946"/>
                <a:gd name="connsiteX5" fmla="*/ 0 w 613321"/>
                <a:gd name="connsiteY5" fmla="*/ 106966 h 576946"/>
                <a:gd name="connsiteX0" fmla="*/ 0 w 613321"/>
                <a:gd name="connsiteY0" fmla="*/ 37015 h 506995"/>
                <a:gd name="connsiteX1" fmla="*/ 406069 w 613321"/>
                <a:gd name="connsiteY1" fmla="*/ 0 h 506995"/>
                <a:gd name="connsiteX2" fmla="*/ 455211 w 613321"/>
                <a:gd name="connsiteY2" fmla="*/ 144477 h 506995"/>
                <a:gd name="connsiteX3" fmla="*/ 613321 w 613321"/>
                <a:gd name="connsiteY3" fmla="*/ 431281 h 506995"/>
                <a:gd name="connsiteX4" fmla="*/ 153757 w 613321"/>
                <a:gd name="connsiteY4" fmla="*/ 506995 h 506995"/>
                <a:gd name="connsiteX5" fmla="*/ 0 w 613321"/>
                <a:gd name="connsiteY5" fmla="*/ 37015 h 506995"/>
                <a:gd name="connsiteX0" fmla="*/ 0 w 613321"/>
                <a:gd name="connsiteY0" fmla="*/ 37015 h 506995"/>
                <a:gd name="connsiteX1" fmla="*/ 406069 w 613321"/>
                <a:gd name="connsiteY1" fmla="*/ 0 h 506995"/>
                <a:gd name="connsiteX2" fmla="*/ 464468 w 613321"/>
                <a:gd name="connsiteY2" fmla="*/ 177932 h 506995"/>
                <a:gd name="connsiteX3" fmla="*/ 613321 w 613321"/>
                <a:gd name="connsiteY3" fmla="*/ 431281 h 506995"/>
                <a:gd name="connsiteX4" fmla="*/ 153757 w 613321"/>
                <a:gd name="connsiteY4" fmla="*/ 506995 h 506995"/>
                <a:gd name="connsiteX5" fmla="*/ 0 w 613321"/>
                <a:gd name="connsiteY5" fmla="*/ 37015 h 506995"/>
                <a:gd name="connsiteX0" fmla="*/ 0 w 464468"/>
                <a:gd name="connsiteY0" fmla="*/ 37015 h 506995"/>
                <a:gd name="connsiteX1" fmla="*/ 406069 w 464468"/>
                <a:gd name="connsiteY1" fmla="*/ 0 h 506995"/>
                <a:gd name="connsiteX2" fmla="*/ 464468 w 464468"/>
                <a:gd name="connsiteY2" fmla="*/ 177932 h 506995"/>
                <a:gd name="connsiteX3" fmla="*/ 440520 w 464468"/>
                <a:gd name="connsiteY3" fmla="*/ 291379 h 506995"/>
                <a:gd name="connsiteX4" fmla="*/ 153757 w 464468"/>
                <a:gd name="connsiteY4" fmla="*/ 506995 h 506995"/>
                <a:gd name="connsiteX5" fmla="*/ 0 w 464468"/>
                <a:gd name="connsiteY5" fmla="*/ 37015 h 506995"/>
                <a:gd name="connsiteX0" fmla="*/ 0 w 440520"/>
                <a:gd name="connsiteY0" fmla="*/ 37015 h 506995"/>
                <a:gd name="connsiteX1" fmla="*/ 406069 w 440520"/>
                <a:gd name="connsiteY1" fmla="*/ 0 h 506995"/>
                <a:gd name="connsiteX2" fmla="*/ 436696 w 440520"/>
                <a:gd name="connsiteY2" fmla="*/ 184015 h 506995"/>
                <a:gd name="connsiteX3" fmla="*/ 440520 w 440520"/>
                <a:gd name="connsiteY3" fmla="*/ 291379 h 506995"/>
                <a:gd name="connsiteX4" fmla="*/ 153757 w 440520"/>
                <a:gd name="connsiteY4" fmla="*/ 506995 h 506995"/>
                <a:gd name="connsiteX5" fmla="*/ 0 w 440520"/>
                <a:gd name="connsiteY5" fmla="*/ 37015 h 50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>
            <a:extLst>
              <a:ext uri="{FF2B5EF4-FFF2-40B4-BE49-F238E27FC236}">
                <a16:creationId xmlns:a16="http://schemas.microsoft.com/office/drawing/2014/main" id="{7FB83EA4-146F-8143-AEE2-A7A2675E3C1A}"/>
              </a:ext>
            </a:extLst>
          </p:cNvPr>
          <p:cNvSpPr>
            <a:spLocks noChangeAspect="1"/>
          </p:cNvSpPr>
          <p:nvPr/>
        </p:nvSpPr>
        <p:spPr>
          <a:xfrm>
            <a:off x="5580112" y="2194796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多边形">
            <a:extLst>
              <a:ext uri="{FF2B5EF4-FFF2-40B4-BE49-F238E27FC236}">
                <a16:creationId xmlns:a16="http://schemas.microsoft.com/office/drawing/2014/main" id="{35CC7882-1481-574B-9FB7-6C91413EB4C9}"/>
              </a:ext>
            </a:extLst>
          </p:cNvPr>
          <p:cNvSpPr>
            <a:spLocks noChangeAspect="1"/>
          </p:cNvSpPr>
          <p:nvPr/>
        </p:nvSpPr>
        <p:spPr>
          <a:xfrm>
            <a:off x="5810956" y="2474654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多边形">
            <a:extLst>
              <a:ext uri="{FF2B5EF4-FFF2-40B4-BE49-F238E27FC236}">
                <a16:creationId xmlns:a16="http://schemas.microsoft.com/office/drawing/2014/main" id="{D2197E73-E16B-3B42-BFB8-4788268CF50B}"/>
              </a:ext>
            </a:extLst>
          </p:cNvPr>
          <p:cNvSpPr>
            <a:spLocks noChangeAspect="1"/>
          </p:cNvSpPr>
          <p:nvPr/>
        </p:nvSpPr>
        <p:spPr>
          <a:xfrm>
            <a:off x="6064338" y="2747685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多边形">
            <a:extLst>
              <a:ext uri="{FF2B5EF4-FFF2-40B4-BE49-F238E27FC236}">
                <a16:creationId xmlns:a16="http://schemas.microsoft.com/office/drawing/2014/main" id="{803DBA7B-BD77-9E40-828C-2D99F8105289}"/>
              </a:ext>
            </a:extLst>
          </p:cNvPr>
          <p:cNvSpPr>
            <a:spLocks noChangeAspect="1"/>
          </p:cNvSpPr>
          <p:nvPr/>
        </p:nvSpPr>
        <p:spPr>
          <a:xfrm>
            <a:off x="6307836" y="3030339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45A473-E47A-DD4C-8E43-AC2CA4156E4E}"/>
              </a:ext>
            </a:extLst>
          </p:cNvPr>
          <p:cNvSpPr/>
          <p:nvPr/>
        </p:nvSpPr>
        <p:spPr>
          <a:xfrm>
            <a:off x="4139952" y="979599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Linearizability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8D836D-5CEC-2244-99E8-CBBCE8D1B4D6}"/>
              </a:ext>
            </a:extLst>
          </p:cNvPr>
          <p:cNvSpPr/>
          <p:nvPr/>
        </p:nvSpPr>
        <p:spPr>
          <a:xfrm>
            <a:off x="6228184" y="97513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Eventual consistency</a:t>
            </a:r>
          </a:p>
        </p:txBody>
      </p:sp>
      <p:sp>
        <p:nvSpPr>
          <p:cNvPr id="21" name="多边形">
            <a:extLst>
              <a:ext uri="{FF2B5EF4-FFF2-40B4-BE49-F238E27FC236}">
                <a16:creationId xmlns:a16="http://schemas.microsoft.com/office/drawing/2014/main" id="{884D1B6D-A540-2B48-A4B4-6405F04EF16C}"/>
              </a:ext>
            </a:extLst>
          </p:cNvPr>
          <p:cNvSpPr>
            <a:spLocks noChangeAspect="1"/>
          </p:cNvSpPr>
          <p:nvPr/>
        </p:nvSpPr>
        <p:spPr>
          <a:xfrm>
            <a:off x="6185691" y="2109190"/>
            <a:ext cx="1814519" cy="2206150"/>
          </a:xfrm>
          <a:custGeom>
            <a:avLst/>
            <a:gdLst>
              <a:gd name="connsiteX0" fmla="*/ 0 w 300020"/>
              <a:gd name="connsiteY0" fmla="*/ 105804 h 276999"/>
              <a:gd name="connsiteX1" fmla="*/ 150010 w 300020"/>
              <a:gd name="connsiteY1" fmla="*/ 0 h 276999"/>
              <a:gd name="connsiteX2" fmla="*/ 300020 w 300020"/>
              <a:gd name="connsiteY2" fmla="*/ 105804 h 276999"/>
              <a:gd name="connsiteX3" fmla="*/ 242721 w 300020"/>
              <a:gd name="connsiteY3" fmla="*/ 276998 h 276999"/>
              <a:gd name="connsiteX4" fmla="*/ 57299 w 300020"/>
              <a:gd name="connsiteY4" fmla="*/ 276998 h 276999"/>
              <a:gd name="connsiteX5" fmla="*/ 0 w 300020"/>
              <a:gd name="connsiteY5" fmla="*/ 105804 h 276999"/>
              <a:gd name="connsiteX0" fmla="*/ 0 w 300020"/>
              <a:gd name="connsiteY0" fmla="*/ 285418 h 456612"/>
              <a:gd name="connsiteX1" fmla="*/ 133681 w 300020"/>
              <a:gd name="connsiteY1" fmla="*/ 0 h 456612"/>
              <a:gd name="connsiteX2" fmla="*/ 300020 w 300020"/>
              <a:gd name="connsiteY2" fmla="*/ 285418 h 456612"/>
              <a:gd name="connsiteX3" fmla="*/ 242721 w 300020"/>
              <a:gd name="connsiteY3" fmla="*/ 456612 h 456612"/>
              <a:gd name="connsiteX4" fmla="*/ 57299 w 300020"/>
              <a:gd name="connsiteY4" fmla="*/ 456612 h 456612"/>
              <a:gd name="connsiteX5" fmla="*/ 0 w 300020"/>
              <a:gd name="connsiteY5" fmla="*/ 285418 h 456612"/>
              <a:gd name="connsiteX0" fmla="*/ 0 w 300020"/>
              <a:gd name="connsiteY0" fmla="*/ 269090 h 440284"/>
              <a:gd name="connsiteX1" fmla="*/ 133681 w 300020"/>
              <a:gd name="connsiteY1" fmla="*/ 0 h 440284"/>
              <a:gd name="connsiteX2" fmla="*/ 300020 w 300020"/>
              <a:gd name="connsiteY2" fmla="*/ 269090 h 440284"/>
              <a:gd name="connsiteX3" fmla="*/ 242721 w 300020"/>
              <a:gd name="connsiteY3" fmla="*/ 440284 h 440284"/>
              <a:gd name="connsiteX4" fmla="*/ 57299 w 300020"/>
              <a:gd name="connsiteY4" fmla="*/ 440284 h 440284"/>
              <a:gd name="connsiteX5" fmla="*/ 0 w 300020"/>
              <a:gd name="connsiteY5" fmla="*/ 269090 h 440284"/>
              <a:gd name="connsiteX0" fmla="*/ 0 w 471470"/>
              <a:gd name="connsiteY0" fmla="*/ 269090 h 440284"/>
              <a:gd name="connsiteX1" fmla="*/ 133681 w 471470"/>
              <a:gd name="connsiteY1" fmla="*/ 0 h 440284"/>
              <a:gd name="connsiteX2" fmla="*/ 471470 w 471470"/>
              <a:gd name="connsiteY2" fmla="*/ 228268 h 440284"/>
              <a:gd name="connsiteX3" fmla="*/ 242721 w 471470"/>
              <a:gd name="connsiteY3" fmla="*/ 440284 h 440284"/>
              <a:gd name="connsiteX4" fmla="*/ 57299 w 471470"/>
              <a:gd name="connsiteY4" fmla="*/ 440284 h 440284"/>
              <a:gd name="connsiteX5" fmla="*/ 0 w 471470"/>
              <a:gd name="connsiteY5" fmla="*/ 269090 h 440284"/>
              <a:gd name="connsiteX0" fmla="*/ 0 w 471470"/>
              <a:gd name="connsiteY0" fmla="*/ 269090 h 570912"/>
              <a:gd name="connsiteX1" fmla="*/ 133681 w 471470"/>
              <a:gd name="connsiteY1" fmla="*/ 0 h 570912"/>
              <a:gd name="connsiteX2" fmla="*/ 471470 w 471470"/>
              <a:gd name="connsiteY2" fmla="*/ 228268 h 570912"/>
              <a:gd name="connsiteX3" fmla="*/ 332528 w 471470"/>
              <a:gd name="connsiteY3" fmla="*/ 570912 h 570912"/>
              <a:gd name="connsiteX4" fmla="*/ 57299 w 471470"/>
              <a:gd name="connsiteY4" fmla="*/ 440284 h 570912"/>
              <a:gd name="connsiteX5" fmla="*/ 0 w 471470"/>
              <a:gd name="connsiteY5" fmla="*/ 269090 h 570912"/>
              <a:gd name="connsiteX0" fmla="*/ 0 w 471470"/>
              <a:gd name="connsiteY0" fmla="*/ 269090 h 562748"/>
              <a:gd name="connsiteX1" fmla="*/ 133681 w 471470"/>
              <a:gd name="connsiteY1" fmla="*/ 0 h 562748"/>
              <a:gd name="connsiteX2" fmla="*/ 471470 w 471470"/>
              <a:gd name="connsiteY2" fmla="*/ 228268 h 562748"/>
              <a:gd name="connsiteX3" fmla="*/ 308035 w 471470"/>
              <a:gd name="connsiteY3" fmla="*/ 562748 h 562748"/>
              <a:gd name="connsiteX4" fmla="*/ 57299 w 471470"/>
              <a:gd name="connsiteY4" fmla="*/ 440284 h 562748"/>
              <a:gd name="connsiteX5" fmla="*/ 0 w 471470"/>
              <a:gd name="connsiteY5" fmla="*/ 269090 h 562748"/>
              <a:gd name="connsiteX0" fmla="*/ 8016 w 479486"/>
              <a:gd name="connsiteY0" fmla="*/ 269090 h 562748"/>
              <a:gd name="connsiteX1" fmla="*/ 141697 w 479486"/>
              <a:gd name="connsiteY1" fmla="*/ 0 h 562748"/>
              <a:gd name="connsiteX2" fmla="*/ 479486 w 479486"/>
              <a:gd name="connsiteY2" fmla="*/ 228268 h 562748"/>
              <a:gd name="connsiteX3" fmla="*/ 316051 w 479486"/>
              <a:gd name="connsiteY3" fmla="*/ 562748 h 562748"/>
              <a:gd name="connsiteX4" fmla="*/ 0 w 479486"/>
              <a:gd name="connsiteY4" fmla="*/ 472942 h 562748"/>
              <a:gd name="connsiteX5" fmla="*/ 8016 w 479486"/>
              <a:gd name="connsiteY5" fmla="*/ 269090 h 562748"/>
              <a:gd name="connsiteX0" fmla="*/ 8016 w 479486"/>
              <a:gd name="connsiteY0" fmla="*/ 260926 h 554584"/>
              <a:gd name="connsiteX1" fmla="*/ 158026 w 479486"/>
              <a:gd name="connsiteY1" fmla="*/ 0 h 554584"/>
              <a:gd name="connsiteX2" fmla="*/ 479486 w 479486"/>
              <a:gd name="connsiteY2" fmla="*/ 220104 h 554584"/>
              <a:gd name="connsiteX3" fmla="*/ 316051 w 479486"/>
              <a:gd name="connsiteY3" fmla="*/ 554584 h 554584"/>
              <a:gd name="connsiteX4" fmla="*/ 0 w 479486"/>
              <a:gd name="connsiteY4" fmla="*/ 464778 h 554584"/>
              <a:gd name="connsiteX5" fmla="*/ 8016 w 479486"/>
              <a:gd name="connsiteY5" fmla="*/ 260926 h 554584"/>
              <a:gd name="connsiteX0" fmla="*/ 0 w 471470"/>
              <a:gd name="connsiteY0" fmla="*/ 260926 h 554584"/>
              <a:gd name="connsiteX1" fmla="*/ 150010 w 471470"/>
              <a:gd name="connsiteY1" fmla="*/ 0 h 554584"/>
              <a:gd name="connsiteX2" fmla="*/ 471470 w 471470"/>
              <a:gd name="connsiteY2" fmla="*/ 220104 h 554584"/>
              <a:gd name="connsiteX3" fmla="*/ 308035 w 471470"/>
              <a:gd name="connsiteY3" fmla="*/ 554584 h 554584"/>
              <a:gd name="connsiteX4" fmla="*/ 49134 w 471470"/>
              <a:gd name="connsiteY4" fmla="*/ 440285 h 554584"/>
              <a:gd name="connsiteX5" fmla="*/ 0 w 471470"/>
              <a:gd name="connsiteY5" fmla="*/ 260926 h 554584"/>
              <a:gd name="connsiteX0" fmla="*/ 0 w 471470"/>
              <a:gd name="connsiteY0" fmla="*/ 260926 h 570912"/>
              <a:gd name="connsiteX1" fmla="*/ 150010 w 471470"/>
              <a:gd name="connsiteY1" fmla="*/ 0 h 570912"/>
              <a:gd name="connsiteX2" fmla="*/ 471470 w 471470"/>
              <a:gd name="connsiteY2" fmla="*/ 220104 h 570912"/>
              <a:gd name="connsiteX3" fmla="*/ 348856 w 471470"/>
              <a:gd name="connsiteY3" fmla="*/ 570912 h 570912"/>
              <a:gd name="connsiteX4" fmla="*/ 49134 w 471470"/>
              <a:gd name="connsiteY4" fmla="*/ 440285 h 570912"/>
              <a:gd name="connsiteX5" fmla="*/ 0 w 471470"/>
              <a:gd name="connsiteY5" fmla="*/ 260926 h 570912"/>
              <a:gd name="connsiteX0" fmla="*/ 0 w 471470"/>
              <a:gd name="connsiteY0" fmla="*/ 270070 h 580056"/>
              <a:gd name="connsiteX1" fmla="*/ 140866 w 471470"/>
              <a:gd name="connsiteY1" fmla="*/ 0 h 580056"/>
              <a:gd name="connsiteX2" fmla="*/ 471470 w 471470"/>
              <a:gd name="connsiteY2" fmla="*/ 229248 h 580056"/>
              <a:gd name="connsiteX3" fmla="*/ 348856 w 471470"/>
              <a:gd name="connsiteY3" fmla="*/ 580056 h 580056"/>
              <a:gd name="connsiteX4" fmla="*/ 49134 w 471470"/>
              <a:gd name="connsiteY4" fmla="*/ 449429 h 580056"/>
              <a:gd name="connsiteX5" fmla="*/ 0 w 471470"/>
              <a:gd name="connsiteY5" fmla="*/ 270070 h 580056"/>
              <a:gd name="connsiteX0" fmla="*/ 0 w 471470"/>
              <a:gd name="connsiteY0" fmla="*/ 251782 h 561768"/>
              <a:gd name="connsiteX1" fmla="*/ 131722 w 471470"/>
              <a:gd name="connsiteY1" fmla="*/ 0 h 561768"/>
              <a:gd name="connsiteX2" fmla="*/ 471470 w 471470"/>
              <a:gd name="connsiteY2" fmla="*/ 210960 h 561768"/>
              <a:gd name="connsiteX3" fmla="*/ 348856 w 471470"/>
              <a:gd name="connsiteY3" fmla="*/ 561768 h 561768"/>
              <a:gd name="connsiteX4" fmla="*/ 49134 w 471470"/>
              <a:gd name="connsiteY4" fmla="*/ 431141 h 561768"/>
              <a:gd name="connsiteX5" fmla="*/ 0 w 471470"/>
              <a:gd name="connsiteY5" fmla="*/ 251782 h 561768"/>
              <a:gd name="connsiteX0" fmla="*/ 0 w 471470"/>
              <a:gd name="connsiteY0" fmla="*/ 260926 h 570912"/>
              <a:gd name="connsiteX1" fmla="*/ 168298 w 471470"/>
              <a:gd name="connsiteY1" fmla="*/ 0 h 570912"/>
              <a:gd name="connsiteX2" fmla="*/ 471470 w 471470"/>
              <a:gd name="connsiteY2" fmla="*/ 220104 h 570912"/>
              <a:gd name="connsiteX3" fmla="*/ 348856 w 471470"/>
              <a:gd name="connsiteY3" fmla="*/ 570912 h 570912"/>
              <a:gd name="connsiteX4" fmla="*/ 49134 w 471470"/>
              <a:gd name="connsiteY4" fmla="*/ 440285 h 570912"/>
              <a:gd name="connsiteX5" fmla="*/ 0 w 471470"/>
              <a:gd name="connsiteY5" fmla="*/ 260926 h 570912"/>
              <a:gd name="connsiteX0" fmla="*/ 0 w 706873"/>
              <a:gd name="connsiteY0" fmla="*/ 284176 h 570912"/>
              <a:gd name="connsiteX1" fmla="*/ 403701 w 706873"/>
              <a:gd name="connsiteY1" fmla="*/ 0 h 570912"/>
              <a:gd name="connsiteX2" fmla="*/ 706873 w 706873"/>
              <a:gd name="connsiteY2" fmla="*/ 220104 h 570912"/>
              <a:gd name="connsiteX3" fmla="*/ 584259 w 706873"/>
              <a:gd name="connsiteY3" fmla="*/ 570912 h 570912"/>
              <a:gd name="connsiteX4" fmla="*/ 284537 w 706873"/>
              <a:gd name="connsiteY4" fmla="*/ 440285 h 570912"/>
              <a:gd name="connsiteX5" fmla="*/ 0 w 706873"/>
              <a:gd name="connsiteY5" fmla="*/ 284176 h 570912"/>
              <a:gd name="connsiteX0" fmla="*/ 0 w 706873"/>
              <a:gd name="connsiteY0" fmla="*/ 223146 h 509882"/>
              <a:gd name="connsiteX1" fmla="*/ 403701 w 706873"/>
              <a:gd name="connsiteY1" fmla="*/ 0 h 509882"/>
              <a:gd name="connsiteX2" fmla="*/ 706873 w 706873"/>
              <a:gd name="connsiteY2" fmla="*/ 159074 h 509882"/>
              <a:gd name="connsiteX3" fmla="*/ 584259 w 706873"/>
              <a:gd name="connsiteY3" fmla="*/ 509882 h 509882"/>
              <a:gd name="connsiteX4" fmla="*/ 284537 w 706873"/>
              <a:gd name="connsiteY4" fmla="*/ 379255 h 509882"/>
              <a:gd name="connsiteX5" fmla="*/ 0 w 706873"/>
              <a:gd name="connsiteY5" fmla="*/ 223146 h 509882"/>
              <a:gd name="connsiteX0" fmla="*/ 0 w 640030"/>
              <a:gd name="connsiteY0" fmla="*/ 223146 h 509882"/>
              <a:gd name="connsiteX1" fmla="*/ 403701 w 640030"/>
              <a:gd name="connsiteY1" fmla="*/ 0 h 509882"/>
              <a:gd name="connsiteX2" fmla="*/ 640030 w 640030"/>
              <a:gd name="connsiteY2" fmla="*/ 240448 h 509882"/>
              <a:gd name="connsiteX3" fmla="*/ 584259 w 640030"/>
              <a:gd name="connsiteY3" fmla="*/ 509882 h 509882"/>
              <a:gd name="connsiteX4" fmla="*/ 284537 w 640030"/>
              <a:gd name="connsiteY4" fmla="*/ 379255 h 509882"/>
              <a:gd name="connsiteX5" fmla="*/ 0 w 640030"/>
              <a:gd name="connsiteY5" fmla="*/ 223146 h 509882"/>
              <a:gd name="connsiteX0" fmla="*/ 0 w 640030"/>
              <a:gd name="connsiteY0" fmla="*/ 223146 h 681349"/>
              <a:gd name="connsiteX1" fmla="*/ 403701 w 640030"/>
              <a:gd name="connsiteY1" fmla="*/ 0 h 681349"/>
              <a:gd name="connsiteX2" fmla="*/ 640030 w 640030"/>
              <a:gd name="connsiteY2" fmla="*/ 240448 h 681349"/>
              <a:gd name="connsiteX3" fmla="*/ 639477 w 640030"/>
              <a:gd name="connsiteY3" fmla="*/ 681349 h 681349"/>
              <a:gd name="connsiteX4" fmla="*/ 284537 w 640030"/>
              <a:gd name="connsiteY4" fmla="*/ 379255 h 681349"/>
              <a:gd name="connsiteX5" fmla="*/ 0 w 640030"/>
              <a:gd name="connsiteY5" fmla="*/ 223146 h 681349"/>
              <a:gd name="connsiteX0" fmla="*/ 0 w 640030"/>
              <a:gd name="connsiteY0" fmla="*/ 223146 h 693126"/>
              <a:gd name="connsiteX1" fmla="*/ 403701 w 640030"/>
              <a:gd name="connsiteY1" fmla="*/ 0 h 693126"/>
              <a:gd name="connsiteX2" fmla="*/ 640030 w 640030"/>
              <a:gd name="connsiteY2" fmla="*/ 240448 h 693126"/>
              <a:gd name="connsiteX3" fmla="*/ 639477 w 640030"/>
              <a:gd name="connsiteY3" fmla="*/ 681349 h 693126"/>
              <a:gd name="connsiteX4" fmla="*/ 153757 w 640030"/>
              <a:gd name="connsiteY4" fmla="*/ 693126 h 693126"/>
              <a:gd name="connsiteX5" fmla="*/ 0 w 640030"/>
              <a:gd name="connsiteY5" fmla="*/ 223146 h 693126"/>
              <a:gd name="connsiteX0" fmla="*/ 0 w 640030"/>
              <a:gd name="connsiteY0" fmla="*/ 170834 h 640814"/>
              <a:gd name="connsiteX1" fmla="*/ 415326 w 640030"/>
              <a:gd name="connsiteY1" fmla="*/ 0 h 640814"/>
              <a:gd name="connsiteX2" fmla="*/ 640030 w 640030"/>
              <a:gd name="connsiteY2" fmla="*/ 188136 h 640814"/>
              <a:gd name="connsiteX3" fmla="*/ 639477 w 640030"/>
              <a:gd name="connsiteY3" fmla="*/ 629037 h 640814"/>
              <a:gd name="connsiteX4" fmla="*/ 153757 w 640030"/>
              <a:gd name="connsiteY4" fmla="*/ 640814 h 640814"/>
              <a:gd name="connsiteX5" fmla="*/ 0 w 640030"/>
              <a:gd name="connsiteY5" fmla="*/ 170834 h 640814"/>
              <a:gd name="connsiteX0" fmla="*/ 0 w 639477"/>
              <a:gd name="connsiteY0" fmla="*/ 170834 h 640814"/>
              <a:gd name="connsiteX1" fmla="*/ 415326 w 639477"/>
              <a:gd name="connsiteY1" fmla="*/ 0 h 640814"/>
              <a:gd name="connsiteX2" fmla="*/ 584812 w 639477"/>
              <a:gd name="connsiteY2" fmla="*/ 211386 h 640814"/>
              <a:gd name="connsiteX3" fmla="*/ 639477 w 639477"/>
              <a:gd name="connsiteY3" fmla="*/ 629037 h 640814"/>
              <a:gd name="connsiteX4" fmla="*/ 153757 w 639477"/>
              <a:gd name="connsiteY4" fmla="*/ 640814 h 640814"/>
              <a:gd name="connsiteX5" fmla="*/ 0 w 639477"/>
              <a:gd name="connsiteY5" fmla="*/ 170834 h 640814"/>
              <a:gd name="connsiteX0" fmla="*/ 0 w 639477"/>
              <a:gd name="connsiteY0" fmla="*/ 170834 h 640814"/>
              <a:gd name="connsiteX1" fmla="*/ 415326 w 639477"/>
              <a:gd name="connsiteY1" fmla="*/ 0 h 640814"/>
              <a:gd name="connsiteX2" fmla="*/ 584812 w 639477"/>
              <a:gd name="connsiteY2" fmla="*/ 211386 h 640814"/>
              <a:gd name="connsiteX3" fmla="*/ 639477 w 639477"/>
              <a:gd name="connsiteY3" fmla="*/ 629037 h 640814"/>
              <a:gd name="connsiteX4" fmla="*/ 153757 w 639477"/>
              <a:gd name="connsiteY4" fmla="*/ 640814 h 640814"/>
              <a:gd name="connsiteX5" fmla="*/ 0 w 639477"/>
              <a:gd name="connsiteY5" fmla="*/ 170834 h 640814"/>
              <a:gd name="connsiteX0" fmla="*/ 0 w 613322"/>
              <a:gd name="connsiteY0" fmla="*/ 170834 h 640814"/>
              <a:gd name="connsiteX1" fmla="*/ 415326 w 613322"/>
              <a:gd name="connsiteY1" fmla="*/ 0 h 640814"/>
              <a:gd name="connsiteX2" fmla="*/ 584812 w 613322"/>
              <a:gd name="connsiteY2" fmla="*/ 211386 h 640814"/>
              <a:gd name="connsiteX3" fmla="*/ 613321 w 613322"/>
              <a:gd name="connsiteY3" fmla="*/ 565100 h 640814"/>
              <a:gd name="connsiteX4" fmla="*/ 153757 w 613322"/>
              <a:gd name="connsiteY4" fmla="*/ 640814 h 640814"/>
              <a:gd name="connsiteX5" fmla="*/ 0 w 613322"/>
              <a:gd name="connsiteY5" fmla="*/ 170834 h 640814"/>
              <a:gd name="connsiteX0" fmla="*/ 0 w 613321"/>
              <a:gd name="connsiteY0" fmla="*/ 170834 h 640814"/>
              <a:gd name="connsiteX1" fmla="*/ 415326 w 613321"/>
              <a:gd name="connsiteY1" fmla="*/ 0 h 640814"/>
              <a:gd name="connsiteX2" fmla="*/ 584812 w 613321"/>
              <a:gd name="connsiteY2" fmla="*/ 211386 h 640814"/>
              <a:gd name="connsiteX3" fmla="*/ 613321 w 613321"/>
              <a:gd name="connsiteY3" fmla="*/ 565100 h 640814"/>
              <a:gd name="connsiteX4" fmla="*/ 153757 w 613321"/>
              <a:gd name="connsiteY4" fmla="*/ 640814 h 640814"/>
              <a:gd name="connsiteX5" fmla="*/ 0 w 613321"/>
              <a:gd name="connsiteY5" fmla="*/ 170834 h 640814"/>
              <a:gd name="connsiteX0" fmla="*/ 0 w 613321"/>
              <a:gd name="connsiteY0" fmla="*/ 170834 h 640814"/>
              <a:gd name="connsiteX1" fmla="*/ 415326 w 613321"/>
              <a:gd name="connsiteY1" fmla="*/ 0 h 640814"/>
              <a:gd name="connsiteX2" fmla="*/ 449039 w 613321"/>
              <a:gd name="connsiteY2" fmla="*/ 269172 h 640814"/>
              <a:gd name="connsiteX3" fmla="*/ 613321 w 613321"/>
              <a:gd name="connsiteY3" fmla="*/ 565100 h 640814"/>
              <a:gd name="connsiteX4" fmla="*/ 153757 w 613321"/>
              <a:gd name="connsiteY4" fmla="*/ 640814 h 640814"/>
              <a:gd name="connsiteX5" fmla="*/ 0 w 613321"/>
              <a:gd name="connsiteY5" fmla="*/ 170834 h 640814"/>
              <a:gd name="connsiteX0" fmla="*/ 0 w 613321"/>
              <a:gd name="connsiteY0" fmla="*/ 170834 h 640814"/>
              <a:gd name="connsiteX1" fmla="*/ 415326 w 613321"/>
              <a:gd name="connsiteY1" fmla="*/ 0 h 640814"/>
              <a:gd name="connsiteX2" fmla="*/ 455211 w 613321"/>
              <a:gd name="connsiteY2" fmla="*/ 278296 h 640814"/>
              <a:gd name="connsiteX3" fmla="*/ 613321 w 613321"/>
              <a:gd name="connsiteY3" fmla="*/ 565100 h 640814"/>
              <a:gd name="connsiteX4" fmla="*/ 153757 w 613321"/>
              <a:gd name="connsiteY4" fmla="*/ 640814 h 640814"/>
              <a:gd name="connsiteX5" fmla="*/ 0 w 613321"/>
              <a:gd name="connsiteY5" fmla="*/ 170834 h 640814"/>
              <a:gd name="connsiteX0" fmla="*/ 0 w 613321"/>
              <a:gd name="connsiteY0" fmla="*/ 106966 h 576946"/>
              <a:gd name="connsiteX1" fmla="*/ 393726 w 613321"/>
              <a:gd name="connsiteY1" fmla="*/ 0 h 576946"/>
              <a:gd name="connsiteX2" fmla="*/ 455211 w 613321"/>
              <a:gd name="connsiteY2" fmla="*/ 214428 h 576946"/>
              <a:gd name="connsiteX3" fmla="*/ 613321 w 613321"/>
              <a:gd name="connsiteY3" fmla="*/ 501232 h 576946"/>
              <a:gd name="connsiteX4" fmla="*/ 153757 w 613321"/>
              <a:gd name="connsiteY4" fmla="*/ 576946 h 576946"/>
              <a:gd name="connsiteX5" fmla="*/ 0 w 613321"/>
              <a:gd name="connsiteY5" fmla="*/ 106966 h 576946"/>
              <a:gd name="connsiteX0" fmla="*/ 0 w 613321"/>
              <a:gd name="connsiteY0" fmla="*/ 37015 h 506995"/>
              <a:gd name="connsiteX1" fmla="*/ 406069 w 613321"/>
              <a:gd name="connsiteY1" fmla="*/ 0 h 506995"/>
              <a:gd name="connsiteX2" fmla="*/ 455211 w 613321"/>
              <a:gd name="connsiteY2" fmla="*/ 144477 h 506995"/>
              <a:gd name="connsiteX3" fmla="*/ 613321 w 613321"/>
              <a:gd name="connsiteY3" fmla="*/ 431281 h 506995"/>
              <a:gd name="connsiteX4" fmla="*/ 153757 w 613321"/>
              <a:gd name="connsiteY4" fmla="*/ 506995 h 506995"/>
              <a:gd name="connsiteX5" fmla="*/ 0 w 613321"/>
              <a:gd name="connsiteY5" fmla="*/ 37015 h 506995"/>
              <a:gd name="connsiteX0" fmla="*/ 0 w 613321"/>
              <a:gd name="connsiteY0" fmla="*/ 37015 h 506995"/>
              <a:gd name="connsiteX1" fmla="*/ 406069 w 613321"/>
              <a:gd name="connsiteY1" fmla="*/ 0 h 506995"/>
              <a:gd name="connsiteX2" fmla="*/ 464468 w 613321"/>
              <a:gd name="connsiteY2" fmla="*/ 177932 h 506995"/>
              <a:gd name="connsiteX3" fmla="*/ 613321 w 613321"/>
              <a:gd name="connsiteY3" fmla="*/ 431281 h 506995"/>
              <a:gd name="connsiteX4" fmla="*/ 153757 w 613321"/>
              <a:gd name="connsiteY4" fmla="*/ 506995 h 506995"/>
              <a:gd name="connsiteX5" fmla="*/ 0 w 613321"/>
              <a:gd name="connsiteY5" fmla="*/ 37015 h 506995"/>
              <a:gd name="connsiteX0" fmla="*/ 0 w 464468"/>
              <a:gd name="connsiteY0" fmla="*/ 37015 h 506995"/>
              <a:gd name="connsiteX1" fmla="*/ 406069 w 464468"/>
              <a:gd name="connsiteY1" fmla="*/ 0 h 506995"/>
              <a:gd name="connsiteX2" fmla="*/ 464468 w 464468"/>
              <a:gd name="connsiteY2" fmla="*/ 177932 h 506995"/>
              <a:gd name="connsiteX3" fmla="*/ 440520 w 464468"/>
              <a:gd name="connsiteY3" fmla="*/ 291379 h 506995"/>
              <a:gd name="connsiteX4" fmla="*/ 153757 w 464468"/>
              <a:gd name="connsiteY4" fmla="*/ 506995 h 506995"/>
              <a:gd name="connsiteX5" fmla="*/ 0 w 464468"/>
              <a:gd name="connsiteY5" fmla="*/ 37015 h 506995"/>
              <a:gd name="connsiteX0" fmla="*/ 0 w 440520"/>
              <a:gd name="connsiteY0" fmla="*/ 37015 h 506995"/>
              <a:gd name="connsiteX1" fmla="*/ 406069 w 440520"/>
              <a:gd name="connsiteY1" fmla="*/ 0 h 506995"/>
              <a:gd name="connsiteX2" fmla="*/ 436696 w 440520"/>
              <a:gd name="connsiteY2" fmla="*/ 184015 h 506995"/>
              <a:gd name="connsiteX3" fmla="*/ 440520 w 440520"/>
              <a:gd name="connsiteY3" fmla="*/ 291379 h 506995"/>
              <a:gd name="connsiteX4" fmla="*/ 153757 w 440520"/>
              <a:gd name="connsiteY4" fmla="*/ 506995 h 506995"/>
              <a:gd name="connsiteX5" fmla="*/ 0 w 440520"/>
              <a:gd name="connsiteY5" fmla="*/ 37015 h 506995"/>
              <a:gd name="connsiteX0" fmla="*/ 0 w 440520"/>
              <a:gd name="connsiteY0" fmla="*/ 37015 h 445844"/>
              <a:gd name="connsiteX1" fmla="*/ 406069 w 440520"/>
              <a:gd name="connsiteY1" fmla="*/ 0 h 445844"/>
              <a:gd name="connsiteX2" fmla="*/ 436696 w 440520"/>
              <a:gd name="connsiteY2" fmla="*/ 184015 h 445844"/>
              <a:gd name="connsiteX3" fmla="*/ 440520 w 440520"/>
              <a:gd name="connsiteY3" fmla="*/ 291379 h 445844"/>
              <a:gd name="connsiteX4" fmla="*/ 180347 w 440520"/>
              <a:gd name="connsiteY4" fmla="*/ 445844 h 445844"/>
              <a:gd name="connsiteX5" fmla="*/ 0 w 440520"/>
              <a:gd name="connsiteY5" fmla="*/ 37015 h 445844"/>
              <a:gd name="connsiteX0" fmla="*/ 0 w 331206"/>
              <a:gd name="connsiteY0" fmla="*/ 92342 h 445844"/>
              <a:gd name="connsiteX1" fmla="*/ 296755 w 331206"/>
              <a:gd name="connsiteY1" fmla="*/ 0 h 445844"/>
              <a:gd name="connsiteX2" fmla="*/ 327382 w 331206"/>
              <a:gd name="connsiteY2" fmla="*/ 184015 h 445844"/>
              <a:gd name="connsiteX3" fmla="*/ 331206 w 331206"/>
              <a:gd name="connsiteY3" fmla="*/ 291379 h 445844"/>
              <a:gd name="connsiteX4" fmla="*/ 71033 w 331206"/>
              <a:gd name="connsiteY4" fmla="*/ 445844 h 445844"/>
              <a:gd name="connsiteX5" fmla="*/ 0 w 331206"/>
              <a:gd name="connsiteY5" fmla="*/ 92342 h 445844"/>
              <a:gd name="connsiteX0" fmla="*/ 0 w 409023"/>
              <a:gd name="connsiteY0" fmla="*/ 182612 h 536114"/>
              <a:gd name="connsiteX1" fmla="*/ 409023 w 409023"/>
              <a:gd name="connsiteY1" fmla="*/ 0 h 536114"/>
              <a:gd name="connsiteX2" fmla="*/ 327382 w 409023"/>
              <a:gd name="connsiteY2" fmla="*/ 274285 h 536114"/>
              <a:gd name="connsiteX3" fmla="*/ 331206 w 409023"/>
              <a:gd name="connsiteY3" fmla="*/ 381649 h 536114"/>
              <a:gd name="connsiteX4" fmla="*/ 71033 w 409023"/>
              <a:gd name="connsiteY4" fmla="*/ 536114 h 536114"/>
              <a:gd name="connsiteX5" fmla="*/ 0 w 409023"/>
              <a:gd name="connsiteY5" fmla="*/ 182612 h 536114"/>
              <a:gd name="connsiteX0" fmla="*/ 0 w 379479"/>
              <a:gd name="connsiteY0" fmla="*/ 217555 h 571057"/>
              <a:gd name="connsiteX1" fmla="*/ 379479 w 379479"/>
              <a:gd name="connsiteY1" fmla="*/ 0 h 571057"/>
              <a:gd name="connsiteX2" fmla="*/ 327382 w 379479"/>
              <a:gd name="connsiteY2" fmla="*/ 309228 h 571057"/>
              <a:gd name="connsiteX3" fmla="*/ 331206 w 379479"/>
              <a:gd name="connsiteY3" fmla="*/ 416592 h 571057"/>
              <a:gd name="connsiteX4" fmla="*/ 71033 w 379479"/>
              <a:gd name="connsiteY4" fmla="*/ 571057 h 571057"/>
              <a:gd name="connsiteX5" fmla="*/ 0 w 379479"/>
              <a:gd name="connsiteY5" fmla="*/ 217555 h 571057"/>
              <a:gd name="connsiteX0" fmla="*/ 0 w 381732"/>
              <a:gd name="connsiteY0" fmla="*/ 217555 h 571057"/>
              <a:gd name="connsiteX1" fmla="*/ 379479 w 381732"/>
              <a:gd name="connsiteY1" fmla="*/ 0 h 571057"/>
              <a:gd name="connsiteX2" fmla="*/ 381732 w 381732"/>
              <a:gd name="connsiteY2" fmla="*/ 9724 h 571057"/>
              <a:gd name="connsiteX3" fmla="*/ 327382 w 381732"/>
              <a:gd name="connsiteY3" fmla="*/ 309228 h 571057"/>
              <a:gd name="connsiteX4" fmla="*/ 331206 w 381732"/>
              <a:gd name="connsiteY4" fmla="*/ 416592 h 571057"/>
              <a:gd name="connsiteX5" fmla="*/ 71033 w 381732"/>
              <a:gd name="connsiteY5" fmla="*/ 571057 h 571057"/>
              <a:gd name="connsiteX6" fmla="*/ 0 w 381732"/>
              <a:gd name="connsiteY6" fmla="*/ 217555 h 571057"/>
              <a:gd name="connsiteX0" fmla="*/ 0 w 408322"/>
              <a:gd name="connsiteY0" fmla="*/ 217555 h 571057"/>
              <a:gd name="connsiteX1" fmla="*/ 379479 w 408322"/>
              <a:gd name="connsiteY1" fmla="*/ 0 h 571057"/>
              <a:gd name="connsiteX2" fmla="*/ 408322 w 408322"/>
              <a:gd name="connsiteY2" fmla="*/ 47579 h 571057"/>
              <a:gd name="connsiteX3" fmla="*/ 327382 w 408322"/>
              <a:gd name="connsiteY3" fmla="*/ 309228 h 571057"/>
              <a:gd name="connsiteX4" fmla="*/ 331206 w 408322"/>
              <a:gd name="connsiteY4" fmla="*/ 416592 h 571057"/>
              <a:gd name="connsiteX5" fmla="*/ 71033 w 408322"/>
              <a:gd name="connsiteY5" fmla="*/ 571057 h 571057"/>
              <a:gd name="connsiteX6" fmla="*/ 0 w 408322"/>
              <a:gd name="connsiteY6" fmla="*/ 217555 h 571057"/>
              <a:gd name="connsiteX0" fmla="*/ 0 w 408322"/>
              <a:gd name="connsiteY0" fmla="*/ 223379 h 576881"/>
              <a:gd name="connsiteX1" fmla="*/ 311527 w 408322"/>
              <a:gd name="connsiteY1" fmla="*/ 0 h 576881"/>
              <a:gd name="connsiteX2" fmla="*/ 408322 w 408322"/>
              <a:gd name="connsiteY2" fmla="*/ 53403 h 576881"/>
              <a:gd name="connsiteX3" fmla="*/ 327382 w 408322"/>
              <a:gd name="connsiteY3" fmla="*/ 315052 h 576881"/>
              <a:gd name="connsiteX4" fmla="*/ 331206 w 408322"/>
              <a:gd name="connsiteY4" fmla="*/ 422416 h 576881"/>
              <a:gd name="connsiteX5" fmla="*/ 71033 w 408322"/>
              <a:gd name="connsiteY5" fmla="*/ 576881 h 576881"/>
              <a:gd name="connsiteX6" fmla="*/ 0 w 408322"/>
              <a:gd name="connsiteY6" fmla="*/ 223379 h 576881"/>
              <a:gd name="connsiteX0" fmla="*/ 0 w 491046"/>
              <a:gd name="connsiteY0" fmla="*/ 223379 h 576881"/>
              <a:gd name="connsiteX1" fmla="*/ 311527 w 491046"/>
              <a:gd name="connsiteY1" fmla="*/ 0 h 576881"/>
              <a:gd name="connsiteX2" fmla="*/ 491046 w 491046"/>
              <a:gd name="connsiteY2" fmla="*/ 152409 h 576881"/>
              <a:gd name="connsiteX3" fmla="*/ 327382 w 491046"/>
              <a:gd name="connsiteY3" fmla="*/ 315052 h 576881"/>
              <a:gd name="connsiteX4" fmla="*/ 331206 w 491046"/>
              <a:gd name="connsiteY4" fmla="*/ 422416 h 576881"/>
              <a:gd name="connsiteX5" fmla="*/ 71033 w 491046"/>
              <a:gd name="connsiteY5" fmla="*/ 576881 h 576881"/>
              <a:gd name="connsiteX6" fmla="*/ 0 w 491046"/>
              <a:gd name="connsiteY6" fmla="*/ 223379 h 576881"/>
              <a:gd name="connsiteX0" fmla="*/ 0 w 478422"/>
              <a:gd name="connsiteY0" fmla="*/ 202643 h 576881"/>
              <a:gd name="connsiteX1" fmla="*/ 298903 w 478422"/>
              <a:gd name="connsiteY1" fmla="*/ 0 h 576881"/>
              <a:gd name="connsiteX2" fmla="*/ 478422 w 478422"/>
              <a:gd name="connsiteY2" fmla="*/ 152409 h 576881"/>
              <a:gd name="connsiteX3" fmla="*/ 314758 w 478422"/>
              <a:gd name="connsiteY3" fmla="*/ 315052 h 576881"/>
              <a:gd name="connsiteX4" fmla="*/ 318582 w 478422"/>
              <a:gd name="connsiteY4" fmla="*/ 422416 h 576881"/>
              <a:gd name="connsiteX5" fmla="*/ 58409 w 478422"/>
              <a:gd name="connsiteY5" fmla="*/ 576881 h 576881"/>
              <a:gd name="connsiteX6" fmla="*/ 0 w 478422"/>
              <a:gd name="connsiteY6" fmla="*/ 202643 h 576881"/>
              <a:gd name="connsiteX0" fmla="*/ 0 w 478422"/>
              <a:gd name="connsiteY0" fmla="*/ 274271 h 648509"/>
              <a:gd name="connsiteX1" fmla="*/ 278139 w 478422"/>
              <a:gd name="connsiteY1" fmla="*/ 0 h 648509"/>
              <a:gd name="connsiteX2" fmla="*/ 478422 w 478422"/>
              <a:gd name="connsiteY2" fmla="*/ 224037 h 648509"/>
              <a:gd name="connsiteX3" fmla="*/ 314758 w 478422"/>
              <a:gd name="connsiteY3" fmla="*/ 386680 h 648509"/>
              <a:gd name="connsiteX4" fmla="*/ 318582 w 478422"/>
              <a:gd name="connsiteY4" fmla="*/ 494044 h 648509"/>
              <a:gd name="connsiteX5" fmla="*/ 58409 w 478422"/>
              <a:gd name="connsiteY5" fmla="*/ 648509 h 648509"/>
              <a:gd name="connsiteX6" fmla="*/ 0 w 478422"/>
              <a:gd name="connsiteY6" fmla="*/ 274271 h 648509"/>
              <a:gd name="connsiteX0" fmla="*/ 0 w 680870"/>
              <a:gd name="connsiteY0" fmla="*/ 274271 h 648509"/>
              <a:gd name="connsiteX1" fmla="*/ 278139 w 680870"/>
              <a:gd name="connsiteY1" fmla="*/ 0 h 648509"/>
              <a:gd name="connsiteX2" fmla="*/ 680870 w 680870"/>
              <a:gd name="connsiteY2" fmla="*/ 239386 h 648509"/>
              <a:gd name="connsiteX3" fmla="*/ 314758 w 680870"/>
              <a:gd name="connsiteY3" fmla="*/ 386680 h 648509"/>
              <a:gd name="connsiteX4" fmla="*/ 318582 w 680870"/>
              <a:gd name="connsiteY4" fmla="*/ 494044 h 648509"/>
              <a:gd name="connsiteX5" fmla="*/ 58409 w 680870"/>
              <a:gd name="connsiteY5" fmla="*/ 648509 h 648509"/>
              <a:gd name="connsiteX6" fmla="*/ 0 w 680870"/>
              <a:gd name="connsiteY6" fmla="*/ 274271 h 648509"/>
              <a:gd name="connsiteX0" fmla="*/ 0 w 680870"/>
              <a:gd name="connsiteY0" fmla="*/ 274271 h 701332"/>
              <a:gd name="connsiteX1" fmla="*/ 278139 w 680870"/>
              <a:gd name="connsiteY1" fmla="*/ 0 h 701332"/>
              <a:gd name="connsiteX2" fmla="*/ 680870 w 680870"/>
              <a:gd name="connsiteY2" fmla="*/ 239386 h 701332"/>
              <a:gd name="connsiteX3" fmla="*/ 519801 w 680870"/>
              <a:gd name="connsiteY3" fmla="*/ 701332 h 701332"/>
              <a:gd name="connsiteX4" fmla="*/ 318582 w 680870"/>
              <a:gd name="connsiteY4" fmla="*/ 494044 h 701332"/>
              <a:gd name="connsiteX5" fmla="*/ 58409 w 680870"/>
              <a:gd name="connsiteY5" fmla="*/ 648509 h 701332"/>
              <a:gd name="connsiteX6" fmla="*/ 0 w 680870"/>
              <a:gd name="connsiteY6" fmla="*/ 274271 h 701332"/>
              <a:gd name="connsiteX0" fmla="*/ 0 w 680870"/>
              <a:gd name="connsiteY0" fmla="*/ 274271 h 660402"/>
              <a:gd name="connsiteX1" fmla="*/ 278139 w 680870"/>
              <a:gd name="connsiteY1" fmla="*/ 0 h 660402"/>
              <a:gd name="connsiteX2" fmla="*/ 680870 w 680870"/>
              <a:gd name="connsiteY2" fmla="*/ 239386 h 660402"/>
              <a:gd name="connsiteX3" fmla="*/ 506824 w 680870"/>
              <a:gd name="connsiteY3" fmla="*/ 660402 h 660402"/>
              <a:gd name="connsiteX4" fmla="*/ 318582 w 680870"/>
              <a:gd name="connsiteY4" fmla="*/ 494044 h 660402"/>
              <a:gd name="connsiteX5" fmla="*/ 58409 w 680870"/>
              <a:gd name="connsiteY5" fmla="*/ 648509 h 660402"/>
              <a:gd name="connsiteX6" fmla="*/ 0 w 680870"/>
              <a:gd name="connsiteY6" fmla="*/ 274271 h 660402"/>
              <a:gd name="connsiteX0" fmla="*/ 0 w 680870"/>
              <a:gd name="connsiteY0" fmla="*/ 274271 h 660402"/>
              <a:gd name="connsiteX1" fmla="*/ 278139 w 680870"/>
              <a:gd name="connsiteY1" fmla="*/ 0 h 660402"/>
              <a:gd name="connsiteX2" fmla="*/ 680870 w 680870"/>
              <a:gd name="connsiteY2" fmla="*/ 239386 h 660402"/>
              <a:gd name="connsiteX3" fmla="*/ 506824 w 680870"/>
              <a:gd name="connsiteY3" fmla="*/ 660402 h 660402"/>
              <a:gd name="connsiteX4" fmla="*/ 318582 w 680870"/>
              <a:gd name="connsiteY4" fmla="*/ 494044 h 660402"/>
              <a:gd name="connsiteX5" fmla="*/ 208947 w 680870"/>
              <a:gd name="connsiteY5" fmla="*/ 438741 h 660402"/>
              <a:gd name="connsiteX6" fmla="*/ 0 w 680870"/>
              <a:gd name="connsiteY6" fmla="*/ 274271 h 660402"/>
              <a:gd name="connsiteX0" fmla="*/ 0 w 551096"/>
              <a:gd name="connsiteY0" fmla="*/ 276829 h 660402"/>
              <a:gd name="connsiteX1" fmla="*/ 148365 w 551096"/>
              <a:gd name="connsiteY1" fmla="*/ 0 h 660402"/>
              <a:gd name="connsiteX2" fmla="*/ 551096 w 551096"/>
              <a:gd name="connsiteY2" fmla="*/ 239386 h 660402"/>
              <a:gd name="connsiteX3" fmla="*/ 377050 w 551096"/>
              <a:gd name="connsiteY3" fmla="*/ 660402 h 660402"/>
              <a:gd name="connsiteX4" fmla="*/ 188808 w 551096"/>
              <a:gd name="connsiteY4" fmla="*/ 494044 h 660402"/>
              <a:gd name="connsiteX5" fmla="*/ 79173 w 551096"/>
              <a:gd name="connsiteY5" fmla="*/ 438741 h 660402"/>
              <a:gd name="connsiteX6" fmla="*/ 0 w 551096"/>
              <a:gd name="connsiteY6" fmla="*/ 276829 h 66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096" h="660402">
                <a:moveTo>
                  <a:pt x="0" y="276829"/>
                </a:moveTo>
                <a:lnTo>
                  <a:pt x="148365" y="0"/>
                </a:lnTo>
                <a:lnTo>
                  <a:pt x="551096" y="239386"/>
                </a:lnTo>
                <a:lnTo>
                  <a:pt x="377050" y="660402"/>
                </a:lnTo>
                <a:lnTo>
                  <a:pt x="188808" y="494044"/>
                </a:lnTo>
                <a:lnTo>
                  <a:pt x="79173" y="438741"/>
                </a:lnTo>
                <a:lnTo>
                  <a:pt x="0" y="276829"/>
                </a:lnTo>
                <a:close/>
              </a:path>
            </a:pathLst>
          </a:custGeom>
          <a:noFill/>
          <a:ln w="22225">
            <a:solidFill>
              <a:srgbClr val="0432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9897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655A-443B-A64B-8E22-927C6B57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 eventual consistency anomalies matter?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1DABF-F328-0145-A49C-3892AD63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depends on the application scenarios</a:t>
            </a:r>
          </a:p>
          <a:p>
            <a:pPr lvl="1"/>
            <a:r>
              <a:rPr kumimoji="1" lang="en-US" altLang="zh-CN" dirty="0"/>
              <a:t>Frequencies of the anomalies </a:t>
            </a:r>
          </a:p>
          <a:p>
            <a:pPr lvl="1"/>
            <a:r>
              <a:rPr kumimoji="1" lang="en-US" altLang="zh-CN" dirty="0"/>
              <a:t>Importance of the anomalies  </a:t>
            </a:r>
          </a:p>
          <a:p>
            <a:r>
              <a:rPr kumimoji="1" lang="en-US" altLang="zh-CN" dirty="0"/>
              <a:t>For example, do conflicting operations happen a lot </a:t>
            </a:r>
          </a:p>
          <a:p>
            <a:pPr lvl="1"/>
            <a:r>
              <a:rPr kumimoji="1" lang="en-US" altLang="zh-CN" dirty="0"/>
              <a:t>Facebook has conducted a research to measure the frequencies of anomalies under eventual consistency. Some highlights are: </a:t>
            </a:r>
          </a:p>
          <a:p>
            <a:pPr lvl="2"/>
            <a:r>
              <a:rPr kumimoji="1" lang="en-US" altLang="zh-CN" sz="1800" dirty="0"/>
              <a:t>Per-object sequential Results: 1 anomaly per million reads (user should see their writes)</a:t>
            </a:r>
          </a:p>
          <a:p>
            <a:pPr lvl="1"/>
            <a:r>
              <a:rPr kumimoji="1" lang="en-US" altLang="zh-CN" dirty="0"/>
              <a:t>A social networking website can tolerate many anomalies </a:t>
            </a:r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EFD60-BE2A-3F4D-9A31-29B632F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4F0F2-A5D5-E84E-AE3F-86CBAA259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85292"/>
            <a:ext cx="2880320" cy="1752195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BA1711B6-08AE-F04F-8526-99D12464CAA4}"/>
              </a:ext>
            </a:extLst>
          </p:cNvPr>
          <p:cNvSpPr/>
          <p:nvPr/>
        </p:nvSpPr>
        <p:spPr>
          <a:xfrm>
            <a:off x="1761747" y="4729708"/>
            <a:ext cx="5311786" cy="86734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However, many scenarios (e.g., Bank) require stronger models (even stronger than linearizability), see the later lectures. </a:t>
            </a:r>
          </a:p>
        </p:txBody>
      </p:sp>
    </p:spTree>
    <p:extLst>
      <p:ext uri="{BB962C8B-B14F-4D97-AF65-F5344CB8AC3E}">
        <p14:creationId xmlns:p14="http://schemas.microsoft.com/office/powerpoint/2010/main" val="311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A9D-0AD0-8C88-A314-5F694D6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1FE16-A0DE-FA41-3A75-594ED50C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33821"/>
          </a:xfrm>
        </p:spPr>
        <p:txBody>
          <a:bodyPr/>
          <a:lstStyle/>
          <a:p>
            <a:r>
              <a:rPr kumimoji="1" lang="en-US" altLang="zh-CN" dirty="0"/>
              <a:t>Linearizability:</a:t>
            </a:r>
            <a:r>
              <a:rPr kumimoji="1" lang="zh-CN" altLang="en-US" dirty="0"/>
              <a:t> </a:t>
            </a:r>
            <a:r>
              <a:rPr kumimoji="1" lang="en-US" altLang="zh-CN" dirty="0"/>
              <a:t>"completion-to-issuing"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"completion-to-issuing"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85693-EF29-2D94-0EDF-9B08AB02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FB14D83-4D1B-FE71-377E-9C2CB853A1E3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87E79BA-D030-4207-68EF-63D8D8681BD0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B21AF-EF57-ECDB-86D4-E87859EB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BFE3F5B-0872-CDF0-2B08-0FA6F1692CB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0DA7FF7-93B0-9369-70C0-0A8FC5F7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9D84E3-9F66-10F1-65A9-7B206F68FFB4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6561E-1755-5BF1-130B-9054E417DA20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15AD97-49E9-3939-9705-7819D7B13CF3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1090D23-ADF9-1A4D-73BC-9919B43B4B6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A251843E-A113-D673-9E56-5E4163FCC67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90603A3-65BC-4725-F5F0-5743EF4517A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C1F1BE7-9F86-35DB-75D8-C27398AC1364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57004-90AB-3B26-070D-A2D328A5E7C3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EF910AD1-3EEB-5024-F52B-B5CA0949AFB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92676F-A812-D09B-1FD6-D2318B76878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CDFE803-795F-DDF2-FF7E-5FC00BF76DB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4CA982-C672-0416-9550-4AC4607881B2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7AE8B-6785-3D8A-A55E-A2DA5790C0D1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26654F-452F-CBF9-1421-4889DE080FFB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391DCF57-00BA-3D89-CAAB-AC706B638EC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EA8DCC8-EF13-ACD2-6D16-EC5BCE2874E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4FF288B-5DF6-53F9-7439-79160B686E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A34D080-8FD6-B285-164E-07D936A59C83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D2BA1-A965-2440-6E28-964411BC299C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633760-A671-75A6-9C2A-CD36AF8FC7B7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052DC51-033A-4B35-14FD-F55E7BEAEC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5E003C-845A-99F1-B65F-636D8111779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8B159B4-8F3E-5A16-3753-871B47826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51FC70B-FEBB-40B2-1DEE-3E6877663280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6D0912-AEA1-42F6-897E-8A99CEAE3710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9336B4C-3A80-CB50-1FD7-D016C6887CB1}"/>
              </a:ext>
            </a:extLst>
          </p:cNvPr>
          <p:cNvSpPr/>
          <p:nvPr/>
        </p:nvSpPr>
        <p:spPr>
          <a:xfrm>
            <a:off x="3125182" y="285627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64ED16-BF4E-2DFB-1E3E-07191B6C749F}"/>
              </a:ext>
            </a:extLst>
          </p:cNvPr>
          <p:cNvSpPr txBox="1"/>
          <p:nvPr/>
        </p:nvSpPr>
        <p:spPr>
          <a:xfrm>
            <a:off x="2426798" y="321517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Done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3E66443-E065-B3D8-57A6-FFCDDBCAFB7A}"/>
              </a:ext>
            </a:extLst>
          </p:cNvPr>
          <p:cNvSpPr/>
          <p:nvPr/>
        </p:nvSpPr>
        <p:spPr>
          <a:xfrm>
            <a:off x="4069993" y="3602403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B394C-2E83-642C-A817-049486955390}"/>
              </a:ext>
            </a:extLst>
          </p:cNvPr>
          <p:cNvSpPr txBox="1"/>
          <p:nvPr/>
        </p:nvSpPr>
        <p:spPr>
          <a:xfrm>
            <a:off x="2654724" y="356465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8" name="任意形状 67">
            <a:extLst>
              <a:ext uri="{FF2B5EF4-FFF2-40B4-BE49-F238E27FC236}">
                <a16:creationId xmlns:a16="http://schemas.microsoft.com/office/drawing/2014/main" id="{EA737B49-04E6-59E7-D393-1F888B665733}"/>
              </a:ext>
            </a:extLst>
          </p:cNvPr>
          <p:cNvSpPr/>
          <p:nvPr/>
        </p:nvSpPr>
        <p:spPr>
          <a:xfrm>
            <a:off x="3535680" y="3124200"/>
            <a:ext cx="502920" cy="563880"/>
          </a:xfrm>
          <a:custGeom>
            <a:avLst/>
            <a:gdLst>
              <a:gd name="connsiteX0" fmla="*/ 0 w 502920"/>
              <a:gd name="connsiteY0" fmla="*/ 0 h 563880"/>
              <a:gd name="connsiteX1" fmla="*/ 502920 w 502920"/>
              <a:gd name="connsiteY1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920" h="563880">
                <a:moveTo>
                  <a:pt x="0" y="0"/>
                </a:moveTo>
                <a:lnTo>
                  <a:pt x="502920" y="563880"/>
                </a:lnTo>
              </a:path>
            </a:pathLst>
          </a:custGeom>
          <a:noFill/>
          <a:ln w="254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A904189-788C-CC4B-621B-3A3260CFF5A3}"/>
              </a:ext>
            </a:extLst>
          </p:cNvPr>
          <p:cNvSpPr txBox="1">
            <a:spLocks/>
          </p:cNvSpPr>
          <p:nvPr/>
        </p:nvSpPr>
        <p:spPr>
          <a:xfrm>
            <a:off x="302840" y="4225652"/>
            <a:ext cx="8229600" cy="1233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Is the above execution serial? </a:t>
            </a:r>
          </a:p>
          <a:p>
            <a:pPr lvl="1"/>
            <a:r>
              <a:rPr kumimoji="1" lang="en-US" altLang="zh-CN" dirty="0"/>
              <a:t>Is the current execution linearizable?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018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  <a:prstDash val="sysDot"/>
          <a:headEnd type="none" w="med" len="med"/>
          <a:tailEnd type="arrow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BE384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47027</TotalTime>
  <Words>6053</Words>
  <Application>Microsoft Macintosh PowerPoint</Application>
  <PresentationFormat>全屏显示(16:10)</PresentationFormat>
  <Paragraphs>1121</Paragraphs>
  <Slides>83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DengXian</vt:lpstr>
      <vt:lpstr>Arial</vt:lpstr>
      <vt:lpstr>Calibri</vt:lpstr>
      <vt:lpstr>Candara</vt:lpstr>
      <vt:lpstr>Consolas</vt:lpstr>
      <vt:lpstr>Eras Medium ITC</vt:lpstr>
      <vt:lpstr>Verdana</vt:lpstr>
      <vt:lpstr>Wingdings</vt:lpstr>
      <vt:lpstr>1_Office 主题​​</vt:lpstr>
      <vt:lpstr>Consistency models and  eventual consistency </vt:lpstr>
      <vt:lpstr>Review: Consistency model </vt:lpstr>
      <vt:lpstr>Review: the desired model for the developers/users?</vt:lpstr>
      <vt:lpstr>Desired model for the developers/users: serial </vt:lpstr>
      <vt:lpstr>Can this concurrent exe. equivalent to some serial exe.? </vt:lpstr>
      <vt:lpstr>Review: the desired model for the developers/users?</vt:lpstr>
      <vt:lpstr>Review: different orders define different models </vt:lpstr>
      <vt:lpstr>Use linearizability </vt:lpstr>
      <vt:lpstr>Use linearizability </vt:lpstr>
      <vt:lpstr>Implementing linearizability of KVS </vt:lpstr>
      <vt:lpstr>Review: The local property [1] linearizability </vt:lpstr>
      <vt:lpstr>Implementing linearizability: Primary-backup approach </vt:lpstr>
      <vt:lpstr>Drawback of the primary-backup model</vt:lpstr>
      <vt:lpstr>Can we allow read to read any arbitrary replica? </vt:lpstr>
      <vt:lpstr>Question: Is the following case linearizable? </vt:lpstr>
      <vt:lpstr>Question: what are the drawbacks of primary-backup? </vt:lpstr>
      <vt:lpstr>Handling primary bottleneck: partitioning </vt:lpstr>
      <vt:lpstr>Drawbacks of linearizability in our motivation example? </vt:lpstr>
      <vt:lpstr>Drawback of linearizability </vt:lpstr>
      <vt:lpstr>The common ChatAPP does not implement linearizability </vt:lpstr>
      <vt:lpstr>Spectrum of Consistency Models </vt:lpstr>
      <vt:lpstr>PowerPoint 演示文稿</vt:lpstr>
      <vt:lpstr>Eventual consistency </vt:lpstr>
      <vt:lpstr>Eventual consistency &amp; GFS </vt:lpstr>
      <vt:lpstr>What we want for read/write in the chat-like app </vt:lpstr>
      <vt:lpstr>Problem: write-write conflict </vt:lpstr>
      <vt:lpstr>Linearizability: forbids write-write conflict </vt:lpstr>
      <vt:lpstr>Linearizability vs. Eventual consistency  </vt:lpstr>
      <vt:lpstr>Eventual consistency </vt:lpstr>
      <vt:lpstr>Eventual consistency </vt:lpstr>
      <vt:lpstr>Handling write-write conflict </vt:lpstr>
      <vt:lpstr>Apply the updates</vt:lpstr>
      <vt:lpstr>Solution: update function</vt:lpstr>
      <vt:lpstr>Challenge: ordering</vt:lpstr>
      <vt:lpstr>Solution: Agree an order with an Ordered Update Log</vt:lpstr>
      <vt:lpstr>Solution: Ordered Update Log</vt:lpstr>
      <vt:lpstr>Solution: Ordered Update Log</vt:lpstr>
      <vt:lpstr>Few other things to solve </vt:lpstr>
      <vt:lpstr>Determine the order of updates: using time </vt:lpstr>
      <vt:lpstr>Solution: assign unique IDs to the updates</vt:lpstr>
      <vt:lpstr>Using unique update IDs to sort entries in the log </vt:lpstr>
      <vt:lpstr>Few other things to solve </vt:lpstr>
      <vt:lpstr>Problem: local updates break the order of the log</vt:lpstr>
      <vt:lpstr>Solution: Rollback and Replay</vt:lpstr>
      <vt:lpstr>How to choose the unique IDs is important </vt:lpstr>
      <vt:lpstr>Challenge: unsynchronized clock time </vt:lpstr>
      <vt:lpstr>Unsynchronized clocks can cause subtle problem</vt:lpstr>
      <vt:lpstr>Unsynchronized clocks can cause subtle problem</vt:lpstr>
      <vt:lpstr>Unsynchronized clocks can cause subtle problem</vt:lpstr>
      <vt:lpstr>Causal ordering </vt:lpstr>
      <vt:lpstr>Causal ordering </vt:lpstr>
      <vt:lpstr>Solution: Lamport clock </vt:lpstr>
      <vt:lpstr>Lamport clock algorithms </vt:lpstr>
      <vt:lpstr>Questions on Lamport clock </vt:lpstr>
      <vt:lpstr>Questions on Lamport clock </vt:lpstr>
      <vt:lpstr>Lamport clock gives a total order to events </vt:lpstr>
      <vt:lpstr>Requirement: partial order </vt:lpstr>
      <vt:lpstr>Realizing partial order: vector clock </vt:lpstr>
      <vt:lpstr>Realizing partial order: vector clock </vt:lpstr>
      <vt:lpstr>Realizing partial order: vector clock </vt:lpstr>
      <vt:lpstr>Realizing partial order: vector clock </vt:lpstr>
      <vt:lpstr>Realizing partial order: vector clock </vt:lpstr>
      <vt:lpstr>Lamport clock vs. Vector clock </vt:lpstr>
      <vt:lpstr>Final problem: we need to truncate log </vt:lpstr>
      <vt:lpstr>Idea: distinguish tentative writes from stable ones </vt:lpstr>
      <vt:lpstr>De-centralized approach</vt:lpstr>
      <vt:lpstr>Centralized approach </vt:lpstr>
      <vt:lpstr>Does CSN order preserve causality?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Trimming the log </vt:lpstr>
      <vt:lpstr>Summary so far </vt:lpstr>
      <vt:lpstr>What about reads? </vt:lpstr>
      <vt:lpstr>Reading tentative data is sometimes dangerous </vt:lpstr>
      <vt:lpstr>Reading tentative data is sometimes dangerous </vt:lpstr>
      <vt:lpstr>Eventual vs. Linearizability </vt:lpstr>
      <vt:lpstr>Does eventual consistency anomalies matter?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2038</cp:revision>
  <cp:lastPrinted>2020-03-02T13:38:09Z</cp:lastPrinted>
  <dcterms:created xsi:type="dcterms:W3CDTF">2017-11-24T09:35:45Z</dcterms:created>
  <dcterms:modified xsi:type="dcterms:W3CDTF">2024-10-24T05:34:46Z</dcterms:modified>
</cp:coreProperties>
</file>