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04"/>
  </p:notesMasterIdLst>
  <p:handoutMasterIdLst>
    <p:handoutMasterId r:id="rId105"/>
  </p:handoutMasterIdLst>
  <p:sldIdLst>
    <p:sldId id="2241" r:id="rId2"/>
    <p:sldId id="2807" r:id="rId3"/>
    <p:sldId id="2920" r:id="rId4"/>
    <p:sldId id="2816" r:id="rId5"/>
    <p:sldId id="2922" r:id="rId6"/>
    <p:sldId id="2923" r:id="rId7"/>
    <p:sldId id="2930" r:id="rId8"/>
    <p:sldId id="2834" r:id="rId9"/>
    <p:sldId id="2924" r:id="rId10"/>
    <p:sldId id="2837" r:id="rId11"/>
    <p:sldId id="2838" r:id="rId12"/>
    <p:sldId id="2839" r:id="rId13"/>
    <p:sldId id="2931" r:id="rId14"/>
    <p:sldId id="2842" r:id="rId15"/>
    <p:sldId id="2844" r:id="rId16"/>
    <p:sldId id="2845" r:id="rId17"/>
    <p:sldId id="2846" r:id="rId18"/>
    <p:sldId id="2847" r:id="rId19"/>
    <p:sldId id="2848" r:id="rId20"/>
    <p:sldId id="2849" r:id="rId21"/>
    <p:sldId id="2850" r:id="rId22"/>
    <p:sldId id="2841" r:id="rId23"/>
    <p:sldId id="2854" r:id="rId24"/>
    <p:sldId id="2927" r:id="rId25"/>
    <p:sldId id="2926" r:id="rId26"/>
    <p:sldId id="2860" r:id="rId27"/>
    <p:sldId id="2869" r:id="rId28"/>
    <p:sldId id="2868" r:id="rId29"/>
    <p:sldId id="2870" r:id="rId30"/>
    <p:sldId id="2871" r:id="rId31"/>
    <p:sldId id="2875" r:id="rId32"/>
    <p:sldId id="2876" r:id="rId33"/>
    <p:sldId id="2877" r:id="rId34"/>
    <p:sldId id="2879" r:id="rId35"/>
    <p:sldId id="2880" r:id="rId36"/>
    <p:sldId id="2928" r:id="rId37"/>
    <p:sldId id="2865" r:id="rId38"/>
    <p:sldId id="2881" r:id="rId39"/>
    <p:sldId id="2882" r:id="rId40"/>
    <p:sldId id="2588" r:id="rId41"/>
    <p:sldId id="2590" r:id="rId42"/>
    <p:sldId id="2591" r:id="rId43"/>
    <p:sldId id="2592" r:id="rId44"/>
    <p:sldId id="2593" r:id="rId45"/>
    <p:sldId id="2594" r:id="rId46"/>
    <p:sldId id="2595" r:id="rId47"/>
    <p:sldId id="2596" r:id="rId48"/>
    <p:sldId id="2883" r:id="rId49"/>
    <p:sldId id="2636" r:id="rId50"/>
    <p:sldId id="2552" r:id="rId51"/>
    <p:sldId id="2918" r:id="rId52"/>
    <p:sldId id="2554" r:id="rId53"/>
    <p:sldId id="2555" r:id="rId54"/>
    <p:sldId id="2557" r:id="rId55"/>
    <p:sldId id="2604" r:id="rId56"/>
    <p:sldId id="2866" r:id="rId57"/>
    <p:sldId id="2884" r:id="rId58"/>
    <p:sldId id="2885" r:id="rId59"/>
    <p:sldId id="2886" r:id="rId60"/>
    <p:sldId id="2887" r:id="rId61"/>
    <p:sldId id="2888" r:id="rId62"/>
    <p:sldId id="2889" r:id="rId63"/>
    <p:sldId id="2891" r:id="rId64"/>
    <p:sldId id="2892" r:id="rId65"/>
    <p:sldId id="2893" r:id="rId66"/>
    <p:sldId id="2895" r:id="rId67"/>
    <p:sldId id="2894" r:id="rId68"/>
    <p:sldId id="2574" r:id="rId69"/>
    <p:sldId id="2904" r:id="rId70"/>
    <p:sldId id="2898" r:id="rId71"/>
    <p:sldId id="2899" r:id="rId72"/>
    <p:sldId id="2900" r:id="rId73"/>
    <p:sldId id="2901" r:id="rId74"/>
    <p:sldId id="2902" r:id="rId75"/>
    <p:sldId id="2903" r:id="rId76"/>
    <p:sldId id="2905" r:id="rId77"/>
    <p:sldId id="2610" r:id="rId78"/>
    <p:sldId id="2919" r:id="rId79"/>
    <p:sldId id="2907" r:id="rId80"/>
    <p:sldId id="2909" r:id="rId81"/>
    <p:sldId id="2908" r:id="rId82"/>
    <p:sldId id="2910" r:id="rId83"/>
    <p:sldId id="2911" r:id="rId84"/>
    <p:sldId id="2912" r:id="rId85"/>
    <p:sldId id="2913" r:id="rId86"/>
    <p:sldId id="2613" r:id="rId87"/>
    <p:sldId id="2915" r:id="rId88"/>
    <p:sldId id="2914" r:id="rId89"/>
    <p:sldId id="2617" r:id="rId90"/>
    <p:sldId id="2622" r:id="rId91"/>
    <p:sldId id="2618" r:id="rId92"/>
    <p:sldId id="2624" r:id="rId93"/>
    <p:sldId id="2916" r:id="rId94"/>
    <p:sldId id="2929" r:id="rId95"/>
    <p:sldId id="2626" r:id="rId96"/>
    <p:sldId id="2628" r:id="rId97"/>
    <p:sldId id="884" r:id="rId98"/>
    <p:sldId id="2917" r:id="rId99"/>
    <p:sldId id="2632" r:id="rId100"/>
    <p:sldId id="2635" r:id="rId101"/>
    <p:sldId id="2906" r:id="rId102"/>
    <p:sldId id="2323" r:id="rId103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0" userDrawn="1">
          <p15:clr>
            <a:srgbClr val="A4A3A4"/>
          </p15:clr>
        </p15:guide>
        <p15:guide id="2" pos="340" userDrawn="1">
          <p15:clr>
            <a:srgbClr val="A4A3A4"/>
          </p15:clr>
        </p15:guide>
        <p15:guide id="3" pos="29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BF569D"/>
    <a:srgbClr val="6E45A1"/>
    <a:srgbClr val="CDCCFE"/>
    <a:srgbClr val="FFE6FE"/>
    <a:srgbClr val="FFFC00"/>
    <a:srgbClr val="00CD28"/>
    <a:srgbClr val="CDF8CC"/>
    <a:srgbClr val="F7F9D6"/>
    <a:srgbClr val="32C0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CBB433-5890-5242-8483-59845B1C498F}" v="118" dt="2024-10-28T13:52:21.0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56" autoAdjust="0"/>
    <p:restoredTop sz="81825" autoAdjust="0"/>
  </p:normalViewPr>
  <p:slideViewPr>
    <p:cSldViewPr>
      <p:cViewPr varScale="1">
        <p:scale>
          <a:sx n="117" d="100"/>
          <a:sy n="117" d="100"/>
        </p:scale>
        <p:origin x="728" y="176"/>
      </p:cViewPr>
      <p:guideLst>
        <p:guide orient="horz" pos="2480"/>
        <p:guide pos="340"/>
        <p:guide pos="2925"/>
      </p:guideLst>
    </p:cSldViewPr>
  </p:slideViewPr>
  <p:outlineViewPr>
    <p:cViewPr>
      <p:scale>
        <a:sx n="33" d="100"/>
        <a:sy n="33" d="100"/>
      </p:scale>
      <p:origin x="0" y="-5720"/>
    </p:cViewPr>
  </p:outlineViewPr>
  <p:notesTextViewPr>
    <p:cViewPr>
      <p:scale>
        <a:sx n="65" d="100"/>
        <a:sy n="6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272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microsoft.com/office/2015/10/relationships/revisionInfo" Target="revisionInfo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  <a:t>2024/10/28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19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65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84A077-83E9-49A7-9F59-234D78BD69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7982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02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8615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5709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222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8609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6424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0792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0003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3368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488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不能直接</a:t>
            </a:r>
            <a:r>
              <a:rPr kumimoji="1" lang="en-US" altLang="zh-CN" dirty="0"/>
              <a:t>apply</a:t>
            </a:r>
            <a:r>
              <a:rPr kumimoji="1" lang="zh-CN" altLang="en-US" dirty="0"/>
              <a:t>；要</a:t>
            </a:r>
            <a:r>
              <a:rPr kumimoji="1" lang="en-US" altLang="zh-CN" dirty="0"/>
              <a:t>delay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sync</a:t>
            </a:r>
            <a:r>
              <a:rPr kumimoji="1" lang="zh-CN" altLang="en-US" dirty="0"/>
              <a:t>：保证大家的</a:t>
            </a:r>
            <a:r>
              <a:rPr kumimoji="1" lang="en-US" altLang="zh-CN" dirty="0"/>
              <a:t>write</a:t>
            </a:r>
            <a:r>
              <a:rPr kumimoji="1" lang="zh-CN" altLang="en-US" dirty="0"/>
              <a:t>都一样了；然后再</a:t>
            </a:r>
            <a:r>
              <a:rPr kumimoji="1" lang="en-US" altLang="zh-CN" dirty="0"/>
              <a:t>apply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讲动画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884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5966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0035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5896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9388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0850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8970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8779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0322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8009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667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8119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Ordered: file data is written before the metadata is changed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2762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9917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2280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7768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3477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我们先讲怎么解决前两个问题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9363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2457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96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8874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C753E-1415-4755-9AD0-A4D51D8BE0DD}" type="slidenum">
              <a:rPr lang="en-US" altLang="zh-TW" smtClean="0"/>
              <a:pPr/>
              <a:t>97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1140100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102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667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269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CN" sz="1200" dirty="0"/>
              <a:t>Any write with a known CSN is stable</a:t>
            </a:r>
            <a:endParaRPr kumimoji="1"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/>
              <a:t>Why? Because later writes will have a larger CSN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/>
              <a:t>中央服务器怎么容错？可以放数据中心，网络连接比较稳定</a:t>
            </a:r>
            <a:endParaRPr kumimoji="1" lang="en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337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694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48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00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521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8"/>
            <a:ext cx="7772400" cy="1225021"/>
          </a:xfrm>
        </p:spPr>
        <p:txBody>
          <a:bodyPr>
            <a:normAutofit/>
          </a:bodyPr>
          <a:lstStyle>
            <a:lvl1pPr algn="ctr">
              <a:defRPr sz="440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58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02840" y="228866"/>
            <a:ext cx="8229600" cy="900442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accent1"/>
                </a:solidFill>
                <a:latin typeface="+mn-lt"/>
                <a:ea typeface="+mj-ea"/>
                <a:cs typeface="微软雅黑 Light" panose="020B0502040204020203" pitchFamily="34" charset="-122"/>
              </a:defRPr>
            </a:lvl1pPr>
          </a:lstStyle>
          <a:p>
            <a:r>
              <a:rPr lang="en-US" altLang="zh-CN" dirty="0"/>
              <a:t>xx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02840" y="1129308"/>
            <a:ext cx="8229600" cy="3771636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1800" b="1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60000"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20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 err="1"/>
              <a:t>yy</a:t>
            </a:r>
            <a:endParaRPr lang="zh-CN" altLang="en-US" dirty="0"/>
          </a:p>
          <a:p>
            <a:pPr lvl="1"/>
            <a:r>
              <a:rPr lang="en-US" altLang="zh-CN" dirty="0"/>
              <a:t>xx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-180527" y="439062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066DE83E-C489-9340-8A6C-F2C63F8574DC}"/>
              </a:ext>
            </a:extLst>
          </p:cNvPr>
          <p:cNvSpPr/>
          <p:nvPr userDrawn="1"/>
        </p:nvSpPr>
        <p:spPr>
          <a:xfrm rot="5400000">
            <a:off x="-160702" y="599536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62451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A8EE614D-B549-154F-943F-0F3919AB5939}"/>
              </a:ext>
            </a:extLst>
          </p:cNvPr>
          <p:cNvSpPr/>
          <p:nvPr userDrawn="1"/>
        </p:nvSpPr>
        <p:spPr>
          <a:xfrm rot="5400000">
            <a:off x="-160703" y="3920373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36057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5296962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81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微软雅黑 Light" panose="020B0502040204020203" pitchFamily="34" charset="-122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itchFamily="34" charset="0"/>
        <a:buChar char="•"/>
        <a:defRPr sz="26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tiff"/><Relationship Id="rId4" Type="http://schemas.openxmlformats.org/officeDocument/2006/relationships/image" Target="../media/image17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C7C6228-E47F-EA4B-8DD8-28647C76D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430287"/>
            <a:ext cx="7772400" cy="160068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600" b="0" dirty="0">
                <a:latin typeface="+mn-lt"/>
              </a:rPr>
              <a:t>Consistency under crash: </a:t>
            </a:r>
            <a:br>
              <a:rPr kumimoji="1" lang="en-US" altLang="zh-CN" sz="3600" b="0" dirty="0">
                <a:latin typeface="+mn-lt"/>
              </a:rPr>
            </a:br>
            <a:r>
              <a:rPr kumimoji="1" lang="en-US" altLang="zh-CN" sz="3600" b="0" dirty="0">
                <a:latin typeface="+mn-lt"/>
              </a:rPr>
              <a:t>All-or-nothing atomicity </a:t>
            </a:r>
            <a:br>
              <a:rPr kumimoji="1" lang="en-US" altLang="zh-CN" sz="3600" b="0" dirty="0">
                <a:latin typeface="+mn-lt"/>
              </a:rPr>
            </a:br>
            <a:endParaRPr kumimoji="1" lang="zh-CN" altLang="en-US" sz="1800" b="0" dirty="0">
              <a:latin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3A70DCB-3E4D-4449-82B8-441C200ABD6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2120" y="252561"/>
            <a:ext cx="1362088" cy="492009"/>
          </a:xfrm>
          <a:prstGeom prst="rect">
            <a:avLst/>
          </a:prstGeom>
        </p:spPr>
      </p:pic>
      <p:sp>
        <p:nvSpPr>
          <p:cNvPr id="7" name="副标题 2">
            <a:extLst>
              <a:ext uri="{FF2B5EF4-FFF2-40B4-BE49-F238E27FC236}">
                <a16:creationId xmlns:a16="http://schemas.microsoft.com/office/drawing/2014/main" id="{E2120B98-7095-B94B-B13B-75606426BFB4}"/>
              </a:ext>
            </a:extLst>
          </p:cNvPr>
          <p:cNvSpPr txBox="1">
            <a:spLocks/>
          </p:cNvSpPr>
          <p:nvPr/>
        </p:nvSpPr>
        <p:spPr>
          <a:xfrm>
            <a:off x="467544" y="252559"/>
            <a:ext cx="3240360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zh-CN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SE3331-1 (2023 Fall)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j-lt"/>
              <a:ea typeface="微软雅黑"/>
            </a:endParaRPr>
          </a:p>
        </p:txBody>
      </p:sp>
      <p:pic>
        <p:nvPicPr>
          <p:cNvPr id="8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>
            <a:extLst>
              <a:ext uri="{FF2B5EF4-FFF2-40B4-BE49-F238E27FC236}">
                <a16:creationId xmlns:a16="http://schemas.microsoft.com/office/drawing/2014/main" id="{9D0C1772-9C9E-534B-9410-16BA28CA6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4288" y="282539"/>
            <a:ext cx="1642840" cy="4320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副标题 5">
            <a:extLst>
              <a:ext uri="{FF2B5EF4-FFF2-40B4-BE49-F238E27FC236}">
                <a16:creationId xmlns:a16="http://schemas.microsoft.com/office/drawing/2014/main" id="{55205806-95B5-1349-B265-405340460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484370"/>
            <a:ext cx="7772400" cy="146136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Xingda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Wei,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Yubin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Xia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IPADS,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Shanghai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Jiao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Tong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University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https://</a:t>
            </a:r>
            <a:r>
              <a:rPr kumimoji="1" lang="en-US" altLang="zh-CN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www.sjtu.edu.cn</a:t>
            </a:r>
            <a:endParaRPr kumimoji="1" lang="en" altLang="zh-CN" sz="1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61E6D45-344D-2C4D-B325-8CD466AB5143}"/>
              </a:ext>
            </a:extLst>
          </p:cNvPr>
          <p:cNvSpPr/>
          <p:nvPr/>
        </p:nvSpPr>
        <p:spPr>
          <a:xfrm>
            <a:off x="64006" y="5319186"/>
            <a:ext cx="2635786" cy="395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500" dirty="0"/>
              <a:t>Credits: Rong </a:t>
            </a:r>
            <a:r>
              <a:rPr kumimoji="1" lang="en-US" altLang="zh-CN" sz="1500" dirty="0" err="1"/>
              <a:t>Chen@IPADS</a:t>
            </a:r>
            <a:endParaRPr kumimoji="1" lang="en-US" altLang="zh-CN" sz="1500" dirty="0"/>
          </a:p>
        </p:txBody>
      </p:sp>
    </p:spTree>
    <p:extLst>
      <p:ext uri="{BB962C8B-B14F-4D97-AF65-F5344CB8AC3E}">
        <p14:creationId xmlns:p14="http://schemas.microsoft.com/office/powerpoint/2010/main" val="362896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26"/>
    </mc:Choice>
    <mc:Fallback xmlns="">
      <p:transition spd="slow" advTm="1162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F8AE7-EE5F-3F45-8BB6-1B13FCFBA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Idea: distinguish tentative writes from stable ones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111528-F93F-E74B-8C57-F1F36F341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4167654"/>
          </a:xfrm>
        </p:spPr>
        <p:txBody>
          <a:bodyPr>
            <a:normAutofit/>
          </a:bodyPr>
          <a:lstStyle/>
          <a:p>
            <a:r>
              <a:rPr lang="en" altLang="zh-CN" dirty="0"/>
              <a:t>Each server’s log consists of 2 portions: </a:t>
            </a:r>
          </a:p>
          <a:p>
            <a:pPr lvl="1"/>
            <a:r>
              <a:rPr lang="en" altLang="zh-CN" dirty="0"/>
              <a:t>Stable writes, followed by</a:t>
            </a:r>
          </a:p>
          <a:p>
            <a:pPr lvl="1"/>
            <a:r>
              <a:rPr lang="en" altLang="zh-CN" dirty="0"/>
              <a:t>Tentative writes </a:t>
            </a:r>
          </a:p>
          <a:p>
            <a:r>
              <a:rPr lang="en" altLang="zh-CN" dirty="0"/>
              <a:t>Stable writes are not rolled backup upon sync </a:t>
            </a:r>
          </a:p>
          <a:p>
            <a:pPr lvl="1"/>
            <a:r>
              <a:rPr lang="en" altLang="zh-CN" dirty="0"/>
              <a:t>Tentative writes can be possibly been rolled back</a:t>
            </a:r>
          </a:p>
          <a:p>
            <a:r>
              <a:rPr lang="en" altLang="zh-CN" dirty="0"/>
              <a:t>Question</a:t>
            </a:r>
          </a:p>
          <a:p>
            <a:pPr lvl="1"/>
            <a:r>
              <a:rPr lang="en" altLang="zh-CN" dirty="0"/>
              <a:t>How to determine which writes are stable? (hint: using the </a:t>
            </a:r>
            <a:r>
              <a:rPr lang="en" altLang="zh-CN" dirty="0" err="1"/>
              <a:t>lamport</a:t>
            </a:r>
            <a:r>
              <a:rPr lang="en" altLang="zh-CN" dirty="0"/>
              <a:t> clock!)</a:t>
            </a:r>
          </a:p>
          <a:p>
            <a:r>
              <a:rPr lang="en" altLang="zh-CN" dirty="0"/>
              <a:t>Answer</a:t>
            </a:r>
          </a:p>
          <a:p>
            <a:pPr lvl="1"/>
            <a:r>
              <a:rPr lang="en" altLang="zh-CN" dirty="0"/>
              <a:t>An update (W) is stable </a:t>
            </a:r>
            <a:r>
              <a:rPr lang="en" altLang="zh-CN" dirty="0" err="1"/>
              <a:t>iff</a:t>
            </a:r>
            <a:r>
              <a:rPr lang="en" altLang="zh-CN" dirty="0"/>
              <a:t> no entries will have a </a:t>
            </a:r>
            <a:r>
              <a:rPr lang="en" altLang="zh-CN" dirty="0" err="1"/>
              <a:t>lamport</a:t>
            </a:r>
            <a:r>
              <a:rPr lang="en" altLang="zh-CN" dirty="0"/>
              <a:t>  timestamp &lt;  W </a:t>
            </a:r>
          </a:p>
          <a:p>
            <a:pPr lvl="1"/>
            <a:endParaRPr lang="en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7D48AB-20CA-194B-AC30-607FEA4D7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074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2AE5A3-7E21-5F4A-82D8-57BBCB10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Summary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B33A51-0FB9-3643-971D-E109A69BE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Systematic methods to support all-or-nothing atomicity</a:t>
            </a:r>
          </a:p>
          <a:p>
            <a:pPr lvl="1"/>
            <a:r>
              <a:rPr kumimoji="1" lang="en-US" altLang="zh-CN" dirty="0"/>
              <a:t>Shadow copy</a:t>
            </a:r>
          </a:p>
          <a:p>
            <a:pPr lvl="1"/>
            <a:r>
              <a:rPr kumimoji="1" lang="en-US" altLang="zh-CN" dirty="0"/>
              <a:t>Logging (including journaling)</a:t>
            </a:r>
          </a:p>
          <a:p>
            <a:r>
              <a:rPr kumimoji="1" lang="en-US" altLang="zh-CN" dirty="0"/>
              <a:t>Logging</a:t>
            </a:r>
          </a:p>
          <a:p>
            <a:pPr lvl="1"/>
            <a:r>
              <a:rPr kumimoji="1"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REDO logging </a:t>
            </a:r>
          </a:p>
          <a:p>
            <a:pPr lvl="1"/>
            <a:r>
              <a:rPr kumimoji="1" lang="en-US" altLang="zh-CN" dirty="0"/>
              <a:t>UNDO-REDO logging</a:t>
            </a:r>
          </a:p>
          <a:p>
            <a:pPr lvl="1"/>
            <a:r>
              <a:rPr kumimoji="1" lang="en-US" altLang="zh-CN" dirty="0"/>
              <a:t>UNDO-only logging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4333FE-766B-D34F-AE00-098B5F6D5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100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55096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70E58F-F25E-B74A-97E8-32DF3EF47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Question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67EB57-3FF7-2E4C-9880-D67DD009B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Do log necessary be stored in a log file? </a:t>
            </a:r>
          </a:p>
          <a:p>
            <a:pPr lvl="1"/>
            <a:r>
              <a:rPr kumimoji="1" lang="en-US" altLang="zh-CN" dirty="0"/>
              <a:t>No. It can be any mechanisms that supports atomic append &amp; fault tolerant</a:t>
            </a:r>
          </a:p>
          <a:p>
            <a:pPr lvl="2"/>
            <a:r>
              <a:rPr kumimoji="1" lang="en-US" altLang="zh-CN" sz="1800" dirty="0"/>
              <a:t>E.g., in-memory logs replicated on many servers(see later lectures) </a:t>
            </a:r>
            <a:endParaRPr kumimoji="1" lang="zh-CN" alt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64E1AE-20F1-0344-9F16-99BC57A22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101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332758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8754C-6D49-064C-B39B-184FAC979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Logging: widely used in large-scale websites</a:t>
            </a:r>
            <a:endParaRPr kumimoji="1" lang="zh-CN" altLang="en-US" b="0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5423F327-2DD2-FA46-9A5C-BBEC438FA290}"/>
              </a:ext>
            </a:extLst>
          </p:cNvPr>
          <p:cNvGrpSpPr/>
          <p:nvPr/>
        </p:nvGrpSpPr>
        <p:grpSpPr>
          <a:xfrm>
            <a:off x="5818303" y="4272758"/>
            <a:ext cx="3038209" cy="1240753"/>
            <a:chOff x="5004048" y="4297660"/>
            <a:chExt cx="3038209" cy="1240753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BD47C26A-2682-D644-A8F3-22B51129F77F}"/>
                </a:ext>
              </a:extLst>
            </p:cNvPr>
            <p:cNvGrpSpPr/>
            <p:nvPr/>
          </p:nvGrpSpPr>
          <p:grpSpPr>
            <a:xfrm>
              <a:off x="5004048" y="4297660"/>
              <a:ext cx="905319" cy="801616"/>
              <a:chOff x="5914584" y="4712265"/>
              <a:chExt cx="905319" cy="801616"/>
            </a:xfrm>
          </p:grpSpPr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1C9ACDEE-184B-FB41-BFDE-1AEA1BFF4A14}"/>
                  </a:ext>
                </a:extLst>
              </p:cNvPr>
              <p:cNvGrpSpPr/>
              <p:nvPr/>
            </p:nvGrpSpPr>
            <p:grpSpPr>
              <a:xfrm>
                <a:off x="5914584" y="4712265"/>
                <a:ext cx="901209" cy="801616"/>
                <a:chOff x="5914584" y="4712265"/>
                <a:chExt cx="901209" cy="801616"/>
              </a:xfrm>
            </p:grpSpPr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91CA0E6D-03B6-9344-ABB3-0740EC8EA60A}"/>
                    </a:ext>
                  </a:extLst>
                </p:cNvPr>
                <p:cNvSpPr/>
                <p:nvPr/>
              </p:nvSpPr>
              <p:spPr>
                <a:xfrm>
                  <a:off x="6060281" y="4888681"/>
                  <a:ext cx="609817" cy="625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5B45DDC4-A618-ED40-B089-5B3BED3F2E21}"/>
                    </a:ext>
                  </a:extLst>
                </p:cNvPr>
                <p:cNvSpPr/>
                <p:nvPr/>
              </p:nvSpPr>
              <p:spPr>
                <a:xfrm>
                  <a:off x="5914584" y="4712265"/>
                  <a:ext cx="90120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>
                      <a:solidFill>
                        <a:srgbClr val="000000"/>
                      </a:solidFill>
                    </a:rPr>
                    <a:t>File server</a:t>
                  </a:r>
                  <a:endParaRPr lang="zh-CN" altLang="en-US" sz="1200"/>
                </a:p>
              </p:txBody>
            </p:sp>
          </p:grp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CCDC4E2E-5597-0A40-AB6D-EBE32629C798}"/>
                  </a:ext>
                </a:extLst>
              </p:cNvPr>
              <p:cNvGrpSpPr/>
              <p:nvPr/>
            </p:nvGrpSpPr>
            <p:grpSpPr>
              <a:xfrm>
                <a:off x="5914584" y="4989264"/>
                <a:ext cx="905319" cy="494965"/>
                <a:chOff x="4881156" y="4586631"/>
                <a:chExt cx="905319" cy="494965"/>
              </a:xfrm>
            </p:grpSpPr>
            <p:sp>
              <p:nvSpPr>
                <p:cNvPr id="7" name="一个圆顶角并剪去另一个顶角的矩形 6">
                  <a:extLst>
                    <a:ext uri="{FF2B5EF4-FFF2-40B4-BE49-F238E27FC236}">
                      <a16:creationId xmlns:a16="http://schemas.microsoft.com/office/drawing/2014/main" id="{989412F3-AEBD-444F-B936-10486FDC200C}"/>
                    </a:ext>
                  </a:extLst>
                </p:cNvPr>
                <p:cNvSpPr/>
                <p:nvPr/>
              </p:nvSpPr>
              <p:spPr>
                <a:xfrm>
                  <a:off x="5087522" y="4586631"/>
                  <a:ext cx="492589" cy="461665"/>
                </a:xfrm>
                <a:prstGeom prst="snip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84D9ADC0-48BD-1040-A20F-7EAE9C91BFAE}"/>
                    </a:ext>
                  </a:extLst>
                </p:cNvPr>
                <p:cNvSpPr/>
                <p:nvPr/>
              </p:nvSpPr>
              <p:spPr>
                <a:xfrm>
                  <a:off x="4881156" y="4619931"/>
                  <a:ext cx="9053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/>
                    <a:t>File:</a:t>
                  </a:r>
                </a:p>
                <a:p>
                  <a:pPr algn="ctr"/>
                  <a:r>
                    <a:rPr kumimoji="1" lang="en-US" altLang="zh-CN" sz="1200"/>
                    <a:t>image</a:t>
                  </a:r>
                  <a:endParaRPr kumimoji="1" lang="zh-CN" altLang="en-US" sz="1200"/>
                </a:p>
              </p:txBody>
            </p:sp>
          </p:grp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34E2A74C-B1FB-3D4D-9031-321F4104551F}"/>
                </a:ext>
              </a:extLst>
            </p:cNvPr>
            <p:cNvGrpSpPr/>
            <p:nvPr/>
          </p:nvGrpSpPr>
          <p:grpSpPr>
            <a:xfrm>
              <a:off x="5835606" y="4297660"/>
              <a:ext cx="905319" cy="801616"/>
              <a:chOff x="5914584" y="4712265"/>
              <a:chExt cx="905319" cy="801616"/>
            </a:xfrm>
          </p:grpSpPr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1A242605-15F2-4749-A385-E0A351BD5BC3}"/>
                  </a:ext>
                </a:extLst>
              </p:cNvPr>
              <p:cNvGrpSpPr/>
              <p:nvPr/>
            </p:nvGrpSpPr>
            <p:grpSpPr>
              <a:xfrm>
                <a:off x="5914584" y="4712265"/>
                <a:ext cx="901209" cy="801616"/>
                <a:chOff x="5914584" y="4712265"/>
                <a:chExt cx="901209" cy="801616"/>
              </a:xfrm>
            </p:grpSpPr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A7901C6F-3B85-C14F-B16B-C3FDC294A939}"/>
                    </a:ext>
                  </a:extLst>
                </p:cNvPr>
                <p:cNvSpPr/>
                <p:nvPr/>
              </p:nvSpPr>
              <p:spPr>
                <a:xfrm>
                  <a:off x="6060281" y="4888681"/>
                  <a:ext cx="609817" cy="625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65785C67-74DC-A843-9940-64299D2305A5}"/>
                    </a:ext>
                  </a:extLst>
                </p:cNvPr>
                <p:cNvSpPr/>
                <p:nvPr/>
              </p:nvSpPr>
              <p:spPr>
                <a:xfrm>
                  <a:off x="5914584" y="4712265"/>
                  <a:ext cx="90120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>
                      <a:solidFill>
                        <a:srgbClr val="000000"/>
                      </a:solidFill>
                    </a:rPr>
                    <a:t>File server</a:t>
                  </a:r>
                  <a:endParaRPr lang="zh-CN" altLang="en-US" sz="1200"/>
                </a:p>
              </p:txBody>
            </p:sp>
          </p:grp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AC0754F9-44CB-7C40-86EB-36552037A5FC}"/>
                  </a:ext>
                </a:extLst>
              </p:cNvPr>
              <p:cNvGrpSpPr/>
              <p:nvPr/>
            </p:nvGrpSpPr>
            <p:grpSpPr>
              <a:xfrm>
                <a:off x="5914584" y="4989264"/>
                <a:ext cx="905319" cy="494965"/>
                <a:chOff x="4881156" y="4586631"/>
                <a:chExt cx="905319" cy="494965"/>
              </a:xfrm>
            </p:grpSpPr>
            <p:sp>
              <p:nvSpPr>
                <p:cNvPr id="16" name="一个圆顶角并剪去另一个顶角的矩形 15">
                  <a:extLst>
                    <a:ext uri="{FF2B5EF4-FFF2-40B4-BE49-F238E27FC236}">
                      <a16:creationId xmlns:a16="http://schemas.microsoft.com/office/drawing/2014/main" id="{3E117309-25AE-0F4D-819E-16CB5A9B9930}"/>
                    </a:ext>
                  </a:extLst>
                </p:cNvPr>
                <p:cNvSpPr/>
                <p:nvPr/>
              </p:nvSpPr>
              <p:spPr>
                <a:xfrm>
                  <a:off x="5087522" y="4586631"/>
                  <a:ext cx="492589" cy="461665"/>
                </a:xfrm>
                <a:prstGeom prst="snip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C26124FB-877F-C84B-8C3B-CEA6BE7A4594}"/>
                    </a:ext>
                  </a:extLst>
                </p:cNvPr>
                <p:cNvSpPr/>
                <p:nvPr/>
              </p:nvSpPr>
              <p:spPr>
                <a:xfrm>
                  <a:off x="4881156" y="4619931"/>
                  <a:ext cx="9053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/>
                    <a:t>File:</a:t>
                  </a:r>
                </a:p>
                <a:p>
                  <a:pPr algn="ctr"/>
                  <a:r>
                    <a:rPr kumimoji="1" lang="en-US" altLang="zh-CN" sz="1200"/>
                    <a:t>image</a:t>
                  </a:r>
                  <a:endParaRPr kumimoji="1" lang="zh-CN" altLang="en-US" sz="1200"/>
                </a:p>
              </p:txBody>
            </p:sp>
          </p:grp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4D019E42-DE43-9E4F-BE41-E461F630B312}"/>
                </a:ext>
              </a:extLst>
            </p:cNvPr>
            <p:cNvGrpSpPr/>
            <p:nvPr/>
          </p:nvGrpSpPr>
          <p:grpSpPr>
            <a:xfrm>
              <a:off x="7136938" y="4297660"/>
              <a:ext cx="905319" cy="801616"/>
              <a:chOff x="5914584" y="4712265"/>
              <a:chExt cx="905319" cy="801616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15B81DAD-D9AB-114D-97D9-CAFCC43EAB07}"/>
                  </a:ext>
                </a:extLst>
              </p:cNvPr>
              <p:cNvGrpSpPr/>
              <p:nvPr/>
            </p:nvGrpSpPr>
            <p:grpSpPr>
              <a:xfrm>
                <a:off x="5914584" y="4712265"/>
                <a:ext cx="901209" cy="801616"/>
                <a:chOff x="5914584" y="4712265"/>
                <a:chExt cx="901209" cy="801616"/>
              </a:xfrm>
            </p:grpSpPr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35DE99A5-0432-AD41-A57D-48F2E7B450E1}"/>
                    </a:ext>
                  </a:extLst>
                </p:cNvPr>
                <p:cNvSpPr/>
                <p:nvPr/>
              </p:nvSpPr>
              <p:spPr>
                <a:xfrm>
                  <a:off x="6060281" y="4888681"/>
                  <a:ext cx="609817" cy="625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2D40B61A-FBAD-294B-B9FA-7FFA36275BC2}"/>
                    </a:ext>
                  </a:extLst>
                </p:cNvPr>
                <p:cNvSpPr/>
                <p:nvPr/>
              </p:nvSpPr>
              <p:spPr>
                <a:xfrm>
                  <a:off x="5914584" y="4712265"/>
                  <a:ext cx="90120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>
                      <a:solidFill>
                        <a:srgbClr val="000000"/>
                      </a:solidFill>
                    </a:rPr>
                    <a:t>File server</a:t>
                  </a:r>
                  <a:endParaRPr lang="zh-CN" altLang="en-US" sz="1200"/>
                </a:p>
              </p:txBody>
            </p: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B448FAA9-6953-FA46-9DA4-8FCD7826D0B2}"/>
                  </a:ext>
                </a:extLst>
              </p:cNvPr>
              <p:cNvGrpSpPr/>
              <p:nvPr/>
            </p:nvGrpSpPr>
            <p:grpSpPr>
              <a:xfrm>
                <a:off x="5914584" y="4989264"/>
                <a:ext cx="905319" cy="494965"/>
                <a:chOff x="4881156" y="4586631"/>
                <a:chExt cx="905319" cy="494965"/>
              </a:xfrm>
            </p:grpSpPr>
            <p:sp>
              <p:nvSpPr>
                <p:cNvPr id="23" name="一个圆顶角并剪去另一个顶角的矩形 22">
                  <a:extLst>
                    <a:ext uri="{FF2B5EF4-FFF2-40B4-BE49-F238E27FC236}">
                      <a16:creationId xmlns:a16="http://schemas.microsoft.com/office/drawing/2014/main" id="{93AC2A10-5F49-A343-A93D-44664AFDAB3F}"/>
                    </a:ext>
                  </a:extLst>
                </p:cNvPr>
                <p:cNvSpPr/>
                <p:nvPr/>
              </p:nvSpPr>
              <p:spPr>
                <a:xfrm>
                  <a:off x="5087522" y="4586631"/>
                  <a:ext cx="492589" cy="461665"/>
                </a:xfrm>
                <a:prstGeom prst="snip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598E71FE-609E-EC47-A067-0057A5232E4C}"/>
                    </a:ext>
                  </a:extLst>
                </p:cNvPr>
                <p:cNvSpPr/>
                <p:nvPr/>
              </p:nvSpPr>
              <p:spPr>
                <a:xfrm>
                  <a:off x="4881156" y="4619931"/>
                  <a:ext cx="9053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/>
                    <a:t>File:</a:t>
                  </a:r>
                </a:p>
                <a:p>
                  <a:pPr algn="ctr"/>
                  <a:r>
                    <a:rPr kumimoji="1" lang="en-US" altLang="zh-CN" sz="1200"/>
                    <a:t>image</a:t>
                  </a:r>
                  <a:endParaRPr kumimoji="1" lang="zh-CN" altLang="en-US" sz="1200"/>
                </a:p>
              </p:txBody>
            </p:sp>
          </p:grpSp>
        </p:grp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DB10FC9C-A107-4149-8685-83B15C2B96BE}"/>
                </a:ext>
              </a:extLst>
            </p:cNvPr>
            <p:cNvSpPr/>
            <p:nvPr/>
          </p:nvSpPr>
          <p:spPr>
            <a:xfrm>
              <a:off x="6680258" y="4546994"/>
              <a:ext cx="49244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rgbClr val="000000"/>
                  </a:solidFill>
                </a:rPr>
                <a:t>…</a:t>
              </a:r>
              <a:endParaRPr lang="zh-CN" altLang="en-US" sz="2400"/>
            </a:p>
          </p:txBody>
        </p: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F4354987-ADF9-A14C-AB5D-ABFDD18A1C5F}"/>
                </a:ext>
              </a:extLst>
            </p:cNvPr>
            <p:cNvCxnSpPr/>
            <p:nvPr/>
          </p:nvCxnSpPr>
          <p:spPr>
            <a:xfrm>
              <a:off x="5090360" y="5161756"/>
              <a:ext cx="28884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A90C5C2-5D9A-8D40-B8DD-CE12FA270E5E}"/>
                </a:ext>
              </a:extLst>
            </p:cNvPr>
            <p:cNvSpPr/>
            <p:nvPr/>
          </p:nvSpPr>
          <p:spPr>
            <a:xfrm>
              <a:off x="5495307" y="5199859"/>
              <a:ext cx="2191626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solidFill>
                    <a:srgbClr val="000000"/>
                  </a:solidFill>
                </a:rPr>
                <a:t>Distributed file system</a:t>
              </a:r>
              <a:endParaRPr lang="zh-CN" altLang="en-US" sz="1600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64263A85-E40D-9D43-819A-CB01CE1D5607}"/>
              </a:ext>
            </a:extLst>
          </p:cNvPr>
          <p:cNvGrpSpPr/>
          <p:nvPr/>
        </p:nvGrpSpPr>
        <p:grpSpPr>
          <a:xfrm>
            <a:off x="5758122" y="2568458"/>
            <a:ext cx="3098390" cy="1384372"/>
            <a:chOff x="5645427" y="2766408"/>
            <a:chExt cx="3098390" cy="1384372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FB96783A-F43B-E541-8D1C-B7188074E461}"/>
                </a:ext>
              </a:extLst>
            </p:cNvPr>
            <p:cNvGrpSpPr/>
            <p:nvPr/>
          </p:nvGrpSpPr>
          <p:grpSpPr>
            <a:xfrm>
              <a:off x="5645427" y="2766408"/>
              <a:ext cx="1309974" cy="899967"/>
              <a:chOff x="6831174" y="4263832"/>
              <a:chExt cx="1309974" cy="899967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F4C4882F-F695-0641-A35A-899F1DA963D8}"/>
                  </a:ext>
                </a:extLst>
              </p:cNvPr>
              <p:cNvSpPr/>
              <p:nvPr/>
            </p:nvSpPr>
            <p:spPr>
              <a:xfrm>
                <a:off x="6848261" y="4495975"/>
                <a:ext cx="1212919" cy="66782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E7FBA828-708B-6141-A6E9-9819E16F5F8F}"/>
                  </a:ext>
                </a:extLst>
              </p:cNvPr>
              <p:cNvSpPr/>
              <p:nvPr/>
            </p:nvSpPr>
            <p:spPr>
              <a:xfrm>
                <a:off x="6831174" y="4263832"/>
                <a:ext cx="130997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>
                    <a:solidFill>
                      <a:srgbClr val="000000"/>
                    </a:solidFill>
                  </a:rPr>
                  <a:t>Database server</a:t>
                </a:r>
                <a:endParaRPr lang="zh-CN" altLang="en-US" sz="1200"/>
              </a:p>
            </p:txBody>
          </p: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579059C0-7ABD-6345-851B-51E6A7A27EE0}"/>
                  </a:ext>
                </a:extLst>
              </p:cNvPr>
              <p:cNvGrpSpPr/>
              <p:nvPr/>
            </p:nvGrpSpPr>
            <p:grpSpPr>
              <a:xfrm>
                <a:off x="6951983" y="4538944"/>
                <a:ext cx="1080001" cy="584154"/>
                <a:chOff x="6642225" y="3964214"/>
                <a:chExt cx="816191" cy="584154"/>
              </a:xfrm>
            </p:grpSpPr>
            <p:sp>
              <p:nvSpPr>
                <p:cNvPr id="37" name="磁盘 36">
                  <a:extLst>
                    <a:ext uri="{FF2B5EF4-FFF2-40B4-BE49-F238E27FC236}">
                      <a16:creationId xmlns:a16="http://schemas.microsoft.com/office/drawing/2014/main" id="{D0FC551E-6A07-504F-BB0B-8B7650BF685C}"/>
                    </a:ext>
                  </a:extLst>
                </p:cNvPr>
                <p:cNvSpPr/>
                <p:nvPr/>
              </p:nvSpPr>
              <p:spPr>
                <a:xfrm>
                  <a:off x="6642225" y="3964214"/>
                  <a:ext cx="816191" cy="584154"/>
                </a:xfrm>
                <a:prstGeom prst="flowChartMagneticDisk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383D9A28-8199-4A49-9A2F-8B6220A3E364}"/>
                    </a:ext>
                  </a:extLst>
                </p:cNvPr>
                <p:cNvSpPr/>
                <p:nvPr/>
              </p:nvSpPr>
              <p:spPr>
                <a:xfrm>
                  <a:off x="6679366" y="4033238"/>
                  <a:ext cx="733109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/>
                    <a:t>Database</a:t>
                  </a:r>
                </a:p>
                <a:p>
                  <a:pPr algn="ctr"/>
                  <a:r>
                    <a:rPr kumimoji="1" lang="en-US" altLang="zh-CN" sz="1200"/>
                    <a:t>user, price</a:t>
                  </a:r>
                  <a:endParaRPr kumimoji="1" lang="zh-CN" altLang="en-US" sz="1200"/>
                </a:p>
              </p:txBody>
            </p:sp>
          </p:grp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5A823212-6BEA-714C-B9A3-0E037ECB2397}"/>
                </a:ext>
              </a:extLst>
            </p:cNvPr>
            <p:cNvGrpSpPr/>
            <p:nvPr/>
          </p:nvGrpSpPr>
          <p:grpSpPr>
            <a:xfrm>
              <a:off x="7433843" y="2770148"/>
              <a:ext cx="1309974" cy="899967"/>
              <a:chOff x="6831174" y="4263832"/>
              <a:chExt cx="1309974" cy="899967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F9AE2074-5953-3B45-8AD8-761CD5412EB6}"/>
                  </a:ext>
                </a:extLst>
              </p:cNvPr>
              <p:cNvSpPr/>
              <p:nvPr/>
            </p:nvSpPr>
            <p:spPr>
              <a:xfrm>
                <a:off x="6848261" y="4495975"/>
                <a:ext cx="1212919" cy="66782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F9BEDE84-5B54-3743-A6A2-DF823D2A7807}"/>
                  </a:ext>
                </a:extLst>
              </p:cNvPr>
              <p:cNvSpPr/>
              <p:nvPr/>
            </p:nvSpPr>
            <p:spPr>
              <a:xfrm>
                <a:off x="6831174" y="4263832"/>
                <a:ext cx="130997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>
                    <a:solidFill>
                      <a:srgbClr val="000000"/>
                    </a:solidFill>
                  </a:rPr>
                  <a:t>Database server</a:t>
                </a:r>
                <a:endParaRPr lang="zh-CN" altLang="en-US" sz="1200"/>
              </a:p>
            </p:txBody>
          </p:sp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48986BE2-02B3-BE48-8674-6C0707E2A578}"/>
                  </a:ext>
                </a:extLst>
              </p:cNvPr>
              <p:cNvGrpSpPr/>
              <p:nvPr/>
            </p:nvGrpSpPr>
            <p:grpSpPr>
              <a:xfrm>
                <a:off x="6951983" y="4538944"/>
                <a:ext cx="1080001" cy="584154"/>
                <a:chOff x="6642225" y="3964214"/>
                <a:chExt cx="816191" cy="584154"/>
              </a:xfrm>
            </p:grpSpPr>
            <p:sp>
              <p:nvSpPr>
                <p:cNvPr id="43" name="磁盘 42">
                  <a:extLst>
                    <a:ext uri="{FF2B5EF4-FFF2-40B4-BE49-F238E27FC236}">
                      <a16:creationId xmlns:a16="http://schemas.microsoft.com/office/drawing/2014/main" id="{1A3F4415-0BAE-BC4C-AC53-0BCD9404384E}"/>
                    </a:ext>
                  </a:extLst>
                </p:cNvPr>
                <p:cNvSpPr/>
                <p:nvPr/>
              </p:nvSpPr>
              <p:spPr>
                <a:xfrm>
                  <a:off x="6642225" y="3964214"/>
                  <a:ext cx="816191" cy="584154"/>
                </a:xfrm>
                <a:prstGeom prst="flowChartMagneticDisk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26D4C45F-64C3-A149-A2A3-AD81A5B5D96E}"/>
                    </a:ext>
                  </a:extLst>
                </p:cNvPr>
                <p:cNvSpPr/>
                <p:nvPr/>
              </p:nvSpPr>
              <p:spPr>
                <a:xfrm>
                  <a:off x="6679366" y="4033238"/>
                  <a:ext cx="733109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/>
                    <a:t>Database</a:t>
                  </a:r>
                </a:p>
                <a:p>
                  <a:pPr algn="ctr"/>
                  <a:r>
                    <a:rPr kumimoji="1" lang="en-US" altLang="zh-CN" sz="1200"/>
                    <a:t>user, price</a:t>
                  </a:r>
                  <a:endParaRPr kumimoji="1" lang="zh-CN" altLang="en-US" sz="1200"/>
                </a:p>
              </p:txBody>
            </p:sp>
          </p:grpSp>
        </p:grpSp>
        <p:cxnSp>
          <p:nvCxnSpPr>
            <p:cNvPr id="45" name="直线连接符 44">
              <a:extLst>
                <a:ext uri="{FF2B5EF4-FFF2-40B4-BE49-F238E27FC236}">
                  <a16:creationId xmlns:a16="http://schemas.microsoft.com/office/drawing/2014/main" id="{E039F92C-D0B3-754A-8599-7F6D39381DF4}"/>
                </a:ext>
              </a:extLst>
            </p:cNvPr>
            <p:cNvCxnSpPr>
              <a:cxnSpLocks/>
            </p:cNvCxnSpPr>
            <p:nvPr/>
          </p:nvCxnSpPr>
          <p:spPr>
            <a:xfrm>
              <a:off x="5645427" y="3793604"/>
              <a:ext cx="30813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DF57DD0F-F35E-2243-9CE6-A038FB0AC209}"/>
                </a:ext>
              </a:extLst>
            </p:cNvPr>
            <p:cNvSpPr/>
            <p:nvPr/>
          </p:nvSpPr>
          <p:spPr>
            <a:xfrm>
              <a:off x="6897697" y="3066734"/>
              <a:ext cx="49244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rgbClr val="000000"/>
                  </a:solidFill>
                </a:rPr>
                <a:t>…</a:t>
              </a:r>
              <a:endParaRPr lang="zh-CN" altLang="en-US" sz="240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84933A48-1FAB-664C-B70F-33CE44129D2C}"/>
                </a:ext>
              </a:extLst>
            </p:cNvPr>
            <p:cNvSpPr/>
            <p:nvPr/>
          </p:nvSpPr>
          <p:spPr>
            <a:xfrm>
              <a:off x="6151448" y="3812226"/>
              <a:ext cx="2064989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solidFill>
                    <a:srgbClr val="000000"/>
                  </a:solidFill>
                </a:rPr>
                <a:t>Distributed database</a:t>
              </a:r>
              <a:endParaRPr lang="zh-CN" altLang="en-US" sz="1600"/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655A47CD-C52C-7344-A0F0-C43B60EE8C51}"/>
              </a:ext>
            </a:extLst>
          </p:cNvPr>
          <p:cNvGrpSpPr/>
          <p:nvPr/>
        </p:nvGrpSpPr>
        <p:grpSpPr>
          <a:xfrm>
            <a:off x="5383207" y="1199766"/>
            <a:ext cx="3704912" cy="1076455"/>
            <a:chOff x="5248883" y="1420516"/>
            <a:chExt cx="3704912" cy="1076455"/>
          </a:xfrm>
        </p:grpSpPr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0049526E-9C02-8847-9DCE-75B4DA1A35B8}"/>
                </a:ext>
              </a:extLst>
            </p:cNvPr>
            <p:cNvGrpSpPr/>
            <p:nvPr/>
          </p:nvGrpSpPr>
          <p:grpSpPr>
            <a:xfrm>
              <a:off x="5248883" y="1420516"/>
              <a:ext cx="3704912" cy="608773"/>
              <a:chOff x="5248883" y="1420516"/>
              <a:chExt cx="3704912" cy="608773"/>
            </a:xfrm>
          </p:grpSpPr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A6290FE6-7B28-B041-9700-797D1A665E30}"/>
                  </a:ext>
                </a:extLst>
              </p:cNvPr>
              <p:cNvGrpSpPr/>
              <p:nvPr/>
            </p:nvGrpSpPr>
            <p:grpSpPr>
              <a:xfrm>
                <a:off x="5248883" y="1424862"/>
                <a:ext cx="1215397" cy="604427"/>
                <a:chOff x="4705349" y="3308267"/>
                <a:chExt cx="1215397" cy="604427"/>
              </a:xfrm>
            </p:grpSpPr>
            <p:sp>
              <p:nvSpPr>
                <p:cNvPr id="51" name="梯形 50">
                  <a:extLst>
                    <a:ext uri="{FF2B5EF4-FFF2-40B4-BE49-F238E27FC236}">
                      <a16:creationId xmlns:a16="http://schemas.microsoft.com/office/drawing/2014/main" id="{633EA070-08CE-304E-957A-19FE29FDC7D7}"/>
                    </a:ext>
                  </a:extLst>
                </p:cNvPr>
                <p:cNvSpPr/>
                <p:nvPr/>
              </p:nvSpPr>
              <p:spPr>
                <a:xfrm>
                  <a:off x="4857850" y="3506191"/>
                  <a:ext cx="910397" cy="406503"/>
                </a:xfrm>
                <a:prstGeom prst="trapezoi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FEB742FE-0674-4240-95B8-E898D1C70E2D}"/>
                    </a:ext>
                  </a:extLst>
                </p:cNvPr>
                <p:cNvSpPr/>
                <p:nvPr/>
              </p:nvSpPr>
              <p:spPr>
                <a:xfrm>
                  <a:off x="4896935" y="3566708"/>
                  <a:ext cx="79220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 sz="1200" b="1"/>
                    <a:t>Caching</a:t>
                  </a:r>
                </a:p>
              </p:txBody>
            </p:sp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E262782E-9207-F04A-A5EC-307E2C4E191B}"/>
                    </a:ext>
                  </a:extLst>
                </p:cNvPr>
                <p:cNvSpPr/>
                <p:nvPr/>
              </p:nvSpPr>
              <p:spPr>
                <a:xfrm>
                  <a:off x="4705349" y="3308267"/>
                  <a:ext cx="121539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>
                      <a:solidFill>
                        <a:srgbClr val="000000"/>
                      </a:solidFill>
                    </a:rPr>
                    <a:t>Caching server</a:t>
                  </a:r>
                  <a:endParaRPr lang="zh-CN" altLang="en-US" sz="1200"/>
                </a:p>
              </p:txBody>
            </p:sp>
          </p:grpSp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5563B8AC-DE7B-7D4B-8357-A076C2B4CFE5}"/>
                  </a:ext>
                </a:extLst>
              </p:cNvPr>
              <p:cNvGrpSpPr/>
              <p:nvPr/>
            </p:nvGrpSpPr>
            <p:grpSpPr>
              <a:xfrm>
                <a:off x="6350866" y="1424862"/>
                <a:ext cx="1215397" cy="604427"/>
                <a:chOff x="4705349" y="3308267"/>
                <a:chExt cx="1215397" cy="604427"/>
              </a:xfrm>
            </p:grpSpPr>
            <p:sp>
              <p:nvSpPr>
                <p:cNvPr id="55" name="梯形 54">
                  <a:extLst>
                    <a:ext uri="{FF2B5EF4-FFF2-40B4-BE49-F238E27FC236}">
                      <a16:creationId xmlns:a16="http://schemas.microsoft.com/office/drawing/2014/main" id="{BFA1B711-F7B1-D74B-8EC7-258D6A5D843C}"/>
                    </a:ext>
                  </a:extLst>
                </p:cNvPr>
                <p:cNvSpPr/>
                <p:nvPr/>
              </p:nvSpPr>
              <p:spPr>
                <a:xfrm>
                  <a:off x="4857850" y="3506191"/>
                  <a:ext cx="910397" cy="406503"/>
                </a:xfrm>
                <a:prstGeom prst="trapezoi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96373344-E07C-9B4D-B0EA-FF19D8963E36}"/>
                    </a:ext>
                  </a:extLst>
                </p:cNvPr>
                <p:cNvSpPr/>
                <p:nvPr/>
              </p:nvSpPr>
              <p:spPr>
                <a:xfrm>
                  <a:off x="4896935" y="3566708"/>
                  <a:ext cx="79220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 sz="1200" b="1"/>
                    <a:t>Caching</a:t>
                  </a:r>
                </a:p>
              </p:txBody>
            </p: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3E597C7E-5C7C-8D44-B974-9E19AC44006C}"/>
                    </a:ext>
                  </a:extLst>
                </p:cNvPr>
                <p:cNvSpPr/>
                <p:nvPr/>
              </p:nvSpPr>
              <p:spPr>
                <a:xfrm>
                  <a:off x="4705349" y="3308267"/>
                  <a:ext cx="121539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>
                      <a:solidFill>
                        <a:srgbClr val="000000"/>
                      </a:solidFill>
                    </a:rPr>
                    <a:t>Caching server</a:t>
                  </a:r>
                  <a:endParaRPr lang="zh-CN" altLang="en-US" sz="1200"/>
                </a:p>
              </p:txBody>
            </p:sp>
          </p:grp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6B0BC6C6-FF3B-E24B-A903-48343EB9449E}"/>
                  </a:ext>
                </a:extLst>
              </p:cNvPr>
              <p:cNvGrpSpPr/>
              <p:nvPr/>
            </p:nvGrpSpPr>
            <p:grpSpPr>
              <a:xfrm>
                <a:off x="7738398" y="1420516"/>
                <a:ext cx="1215397" cy="604427"/>
                <a:chOff x="4705349" y="3308267"/>
                <a:chExt cx="1215397" cy="604427"/>
              </a:xfrm>
            </p:grpSpPr>
            <p:sp>
              <p:nvSpPr>
                <p:cNvPr id="59" name="梯形 58">
                  <a:extLst>
                    <a:ext uri="{FF2B5EF4-FFF2-40B4-BE49-F238E27FC236}">
                      <a16:creationId xmlns:a16="http://schemas.microsoft.com/office/drawing/2014/main" id="{639C8129-0557-974A-8CEA-1BF6051660FC}"/>
                    </a:ext>
                  </a:extLst>
                </p:cNvPr>
                <p:cNvSpPr/>
                <p:nvPr/>
              </p:nvSpPr>
              <p:spPr>
                <a:xfrm>
                  <a:off x="4857850" y="3506191"/>
                  <a:ext cx="910397" cy="406503"/>
                </a:xfrm>
                <a:prstGeom prst="trapezoi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B57CD5B1-A9F2-E94A-83D9-56959E854C78}"/>
                    </a:ext>
                  </a:extLst>
                </p:cNvPr>
                <p:cNvSpPr/>
                <p:nvPr/>
              </p:nvSpPr>
              <p:spPr>
                <a:xfrm>
                  <a:off x="4896935" y="3566708"/>
                  <a:ext cx="79220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 sz="1200" b="1"/>
                    <a:t>Caching</a:t>
                  </a:r>
                </a:p>
              </p:txBody>
            </p:sp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D1F82572-618E-2542-8CE7-8CF2FE750D21}"/>
                    </a:ext>
                  </a:extLst>
                </p:cNvPr>
                <p:cNvSpPr/>
                <p:nvPr/>
              </p:nvSpPr>
              <p:spPr>
                <a:xfrm>
                  <a:off x="4705349" y="3308267"/>
                  <a:ext cx="121539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>
                      <a:solidFill>
                        <a:srgbClr val="000000"/>
                      </a:solidFill>
                    </a:rPr>
                    <a:t>Caching server</a:t>
                  </a:r>
                  <a:endParaRPr lang="zh-CN" altLang="en-US" sz="1200"/>
                </a:p>
              </p:txBody>
            </p:sp>
          </p:grp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0933B426-38CD-DA4B-B42C-15B0E429ABC0}"/>
                  </a:ext>
                </a:extLst>
              </p:cNvPr>
              <p:cNvSpPr/>
              <p:nvPr/>
            </p:nvSpPr>
            <p:spPr>
              <a:xfrm>
                <a:off x="7415910" y="1502122"/>
                <a:ext cx="492443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solidFill>
                      <a:srgbClr val="000000"/>
                    </a:solidFill>
                  </a:rPr>
                  <a:t>…</a:t>
                </a:r>
                <a:endParaRPr lang="zh-CN" altLang="en-US" sz="2400"/>
              </a:p>
            </p:txBody>
          </p:sp>
        </p:grpSp>
        <p:cxnSp>
          <p:nvCxnSpPr>
            <p:cNvPr id="64" name="直线连接符 63">
              <a:extLst>
                <a:ext uri="{FF2B5EF4-FFF2-40B4-BE49-F238E27FC236}">
                  <a16:creationId xmlns:a16="http://schemas.microsoft.com/office/drawing/2014/main" id="{382746F2-7425-FD44-9653-E9EAE1662529}"/>
                </a:ext>
              </a:extLst>
            </p:cNvPr>
            <p:cNvCxnSpPr>
              <a:cxnSpLocks/>
            </p:cNvCxnSpPr>
            <p:nvPr/>
          </p:nvCxnSpPr>
          <p:spPr>
            <a:xfrm>
              <a:off x="5308749" y="2137420"/>
              <a:ext cx="36450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AEC58762-3B38-1944-BFB4-2A1A74CACFD1}"/>
                </a:ext>
              </a:extLst>
            </p:cNvPr>
            <p:cNvSpPr/>
            <p:nvPr/>
          </p:nvSpPr>
          <p:spPr>
            <a:xfrm>
              <a:off x="6027005" y="2158417"/>
              <a:ext cx="1927131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solidFill>
                    <a:srgbClr val="000000"/>
                  </a:solidFill>
                </a:rPr>
                <a:t>Distributed caching</a:t>
              </a:r>
              <a:endParaRPr lang="zh-CN" altLang="en-US" sz="1600"/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679EA17D-E345-284E-B32B-488BFA689030}"/>
              </a:ext>
            </a:extLst>
          </p:cNvPr>
          <p:cNvGrpSpPr/>
          <p:nvPr/>
        </p:nvGrpSpPr>
        <p:grpSpPr>
          <a:xfrm>
            <a:off x="2236116" y="3199271"/>
            <a:ext cx="768261" cy="2146974"/>
            <a:chOff x="3096000" y="3119298"/>
            <a:chExt cx="768261" cy="2146974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E6723146-8EB2-CF4C-B0F4-257964AF79F2}"/>
                </a:ext>
              </a:extLst>
            </p:cNvPr>
            <p:cNvSpPr/>
            <p:nvPr/>
          </p:nvSpPr>
          <p:spPr>
            <a:xfrm>
              <a:off x="3096000" y="3119298"/>
              <a:ext cx="725111" cy="214697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2C3CEF28-2579-DD43-9CCC-59314B8976F0}"/>
                </a:ext>
              </a:extLst>
            </p:cNvPr>
            <p:cNvGrpSpPr/>
            <p:nvPr/>
          </p:nvGrpSpPr>
          <p:grpSpPr>
            <a:xfrm rot="5400000">
              <a:off x="2988299" y="3437380"/>
              <a:ext cx="690955" cy="180000"/>
              <a:chOff x="4884739" y="2696400"/>
              <a:chExt cx="690955" cy="180000"/>
            </a:xfrm>
          </p:grpSpPr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E0F9F0AF-CE12-484F-91B3-E3DE0BD0819A}"/>
                  </a:ext>
                </a:extLst>
              </p:cNvPr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6B406DB9-FC35-6645-8D8F-3DDA229189F0}"/>
                  </a:ext>
                </a:extLst>
              </p:cNvPr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F22369A5-BF57-1D4F-B917-34569BBC224E}"/>
                  </a:ext>
                </a:extLst>
              </p:cNvPr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FB8E4386-7B4F-864B-A886-CA4FE401E797}"/>
                </a:ext>
              </a:extLst>
            </p:cNvPr>
            <p:cNvGrpSpPr/>
            <p:nvPr/>
          </p:nvGrpSpPr>
          <p:grpSpPr>
            <a:xfrm rot="5400000">
              <a:off x="3219367" y="3437381"/>
              <a:ext cx="690955" cy="180000"/>
              <a:chOff x="4884739" y="2696400"/>
              <a:chExt cx="690955" cy="180000"/>
            </a:xfrm>
          </p:grpSpPr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BBFC6B61-5C4D-BC44-8004-017035448507}"/>
                  </a:ext>
                </a:extLst>
              </p:cNvPr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246187C0-35C2-C246-9F4A-E5417FEE7AED}"/>
                  </a:ext>
                </a:extLst>
              </p:cNvPr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F9331AE6-D4DD-FE4B-AA09-BB5A22BBC23E}"/>
                  </a:ext>
                </a:extLst>
              </p:cNvPr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29379095-8FE5-2F4B-A68E-1784DF85FC0A}"/>
                </a:ext>
              </a:extLst>
            </p:cNvPr>
            <p:cNvGrpSpPr/>
            <p:nvPr/>
          </p:nvGrpSpPr>
          <p:grpSpPr>
            <a:xfrm rot="5400000">
              <a:off x="2988299" y="4762203"/>
              <a:ext cx="690955" cy="180000"/>
              <a:chOff x="4884739" y="2696400"/>
              <a:chExt cx="690955" cy="180000"/>
            </a:xfrm>
          </p:grpSpPr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0D2522E0-4206-A643-AE89-9A6B4EB0DD19}"/>
                  </a:ext>
                </a:extLst>
              </p:cNvPr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9698B6F6-D843-E545-B57B-9B95C847BB0D}"/>
                  </a:ext>
                </a:extLst>
              </p:cNvPr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5AA85EA1-2AE0-7741-BE58-B578E926D2D6}"/>
                  </a:ext>
                </a:extLst>
              </p:cNvPr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665ECE32-AAAC-0E45-BC2E-6A1A50A26F3A}"/>
                </a:ext>
              </a:extLst>
            </p:cNvPr>
            <p:cNvGrpSpPr/>
            <p:nvPr/>
          </p:nvGrpSpPr>
          <p:grpSpPr>
            <a:xfrm rot="5400000">
              <a:off x="3219367" y="4762204"/>
              <a:ext cx="690955" cy="180000"/>
              <a:chOff x="4884739" y="2696400"/>
              <a:chExt cx="690955" cy="180000"/>
            </a:xfrm>
          </p:grpSpPr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119E4D7D-D602-F849-8287-F5DB9333753E}"/>
                  </a:ext>
                </a:extLst>
              </p:cNvPr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EA5462B7-5DEF-2343-BE37-EABBA3E37AA8}"/>
                  </a:ext>
                </a:extLst>
              </p:cNvPr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486D7C86-DF7E-DA48-8904-81267A678A7F}"/>
                  </a:ext>
                </a:extLst>
              </p:cNvPr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3D052E93-10D3-1949-9AC2-D730557DC529}"/>
                </a:ext>
              </a:extLst>
            </p:cNvPr>
            <p:cNvSpPr/>
            <p:nvPr/>
          </p:nvSpPr>
          <p:spPr>
            <a:xfrm>
              <a:off x="3126559" y="4015893"/>
              <a:ext cx="737702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200">
                  <a:solidFill>
                    <a:srgbClr val="000000"/>
                  </a:solidFill>
                </a:rPr>
                <a:t>Load</a:t>
              </a:r>
            </a:p>
            <a:p>
              <a:r>
                <a:rPr kumimoji="1" lang="en-US" altLang="zh-CN" sz="1200">
                  <a:solidFill>
                    <a:srgbClr val="000000"/>
                  </a:solidFill>
                </a:rPr>
                <a:t>Balance</a:t>
              </a:r>
              <a:endParaRPr lang="zh-CN" altLang="en-US" sz="1200"/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AD7F6FF-8A91-AE4B-BAEC-6932407C43F3}"/>
              </a:ext>
            </a:extLst>
          </p:cNvPr>
          <p:cNvGrpSpPr/>
          <p:nvPr/>
        </p:nvGrpSpPr>
        <p:grpSpPr>
          <a:xfrm>
            <a:off x="3302994" y="2814021"/>
            <a:ext cx="1703228" cy="1049410"/>
            <a:chOff x="5882155" y="4329138"/>
            <a:chExt cx="1703228" cy="1049410"/>
          </a:xfrm>
        </p:grpSpPr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2E49C364-B8BA-6449-A661-ED21CC349A6C}"/>
                </a:ext>
              </a:extLst>
            </p:cNvPr>
            <p:cNvSpPr/>
            <p:nvPr/>
          </p:nvSpPr>
          <p:spPr>
            <a:xfrm>
              <a:off x="5882155" y="4329138"/>
              <a:ext cx="1703228" cy="90044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  <p:sp>
          <p:nvSpPr>
            <p:cNvPr id="97" name="圆角矩形 96">
              <a:extLst>
                <a:ext uri="{FF2B5EF4-FFF2-40B4-BE49-F238E27FC236}">
                  <a16:creationId xmlns:a16="http://schemas.microsoft.com/office/drawing/2014/main" id="{FBD61F8B-7C0E-174D-9459-45345C127C82}"/>
                </a:ext>
              </a:extLst>
            </p:cNvPr>
            <p:cNvSpPr/>
            <p:nvPr/>
          </p:nvSpPr>
          <p:spPr>
            <a:xfrm>
              <a:off x="5919232" y="4422093"/>
              <a:ext cx="1564153" cy="64325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>
                  <a:solidFill>
                    <a:schemeClr val="tx1"/>
                  </a:solidFill>
                </a:rPr>
                <a:t>Application #1</a:t>
              </a:r>
            </a:p>
            <a:p>
              <a:pPr algn="ctr"/>
              <a:r>
                <a:rPr kumimoji="1" lang="en-US" altLang="zh-CN" sz="1200">
                  <a:solidFill>
                    <a:schemeClr val="tx1"/>
                  </a:solidFill>
                </a:rPr>
                <a:t>generate the page</a:t>
              </a: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0A6034AD-D619-D14A-98E1-159CEF8C591B}"/>
                </a:ext>
              </a:extLst>
            </p:cNvPr>
            <p:cNvSpPr/>
            <p:nvPr/>
          </p:nvSpPr>
          <p:spPr>
            <a:xfrm>
              <a:off x="5999834" y="5101549"/>
              <a:ext cx="140294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sz="1200">
                  <a:solidFill>
                    <a:srgbClr val="000000"/>
                  </a:solidFill>
                </a:rPr>
                <a:t>Application server</a:t>
              </a:r>
              <a:endParaRPr lang="zh-CN" altLang="en-US" sz="1200"/>
            </a:p>
          </p:txBody>
        </p:sp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48A48ED5-9A84-9A44-9771-E0F889B3C91E}"/>
              </a:ext>
            </a:extLst>
          </p:cNvPr>
          <p:cNvGrpSpPr/>
          <p:nvPr/>
        </p:nvGrpSpPr>
        <p:grpSpPr>
          <a:xfrm>
            <a:off x="3270533" y="4048243"/>
            <a:ext cx="1703228" cy="1049410"/>
            <a:chOff x="5882155" y="4329138"/>
            <a:chExt cx="1703228" cy="1049410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F30AB55A-2691-EF48-A482-BC41654BA740}"/>
                </a:ext>
              </a:extLst>
            </p:cNvPr>
            <p:cNvSpPr/>
            <p:nvPr/>
          </p:nvSpPr>
          <p:spPr>
            <a:xfrm>
              <a:off x="5882155" y="4329138"/>
              <a:ext cx="1703228" cy="90044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  <p:sp>
          <p:nvSpPr>
            <p:cNvPr id="112" name="圆角矩形 111">
              <a:extLst>
                <a:ext uri="{FF2B5EF4-FFF2-40B4-BE49-F238E27FC236}">
                  <a16:creationId xmlns:a16="http://schemas.microsoft.com/office/drawing/2014/main" id="{14F6D9ED-74C9-6C44-8651-1A8BB432554D}"/>
                </a:ext>
              </a:extLst>
            </p:cNvPr>
            <p:cNvSpPr/>
            <p:nvPr/>
          </p:nvSpPr>
          <p:spPr>
            <a:xfrm>
              <a:off x="5919232" y="4422093"/>
              <a:ext cx="1564153" cy="64325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>
                  <a:solidFill>
                    <a:schemeClr val="tx1"/>
                  </a:solidFill>
                </a:rPr>
                <a:t>Application #2</a:t>
              </a:r>
            </a:p>
            <a:p>
              <a:pPr algn="ctr"/>
              <a:r>
                <a:rPr kumimoji="1" lang="en-US" altLang="zh-CN" sz="1200">
                  <a:solidFill>
                    <a:schemeClr val="tx1"/>
                  </a:solidFill>
                </a:rPr>
                <a:t>add the order</a:t>
              </a: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B6A8D56D-91CD-4E40-B1F1-1DA733B4F71A}"/>
                </a:ext>
              </a:extLst>
            </p:cNvPr>
            <p:cNvSpPr/>
            <p:nvPr/>
          </p:nvSpPr>
          <p:spPr>
            <a:xfrm>
              <a:off x="5999834" y="5101549"/>
              <a:ext cx="140294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sz="1200">
                  <a:solidFill>
                    <a:srgbClr val="000000"/>
                  </a:solidFill>
                </a:rPr>
                <a:t>Application server</a:t>
              </a:r>
              <a:endParaRPr lang="zh-CN" altLang="en-US" sz="1200"/>
            </a:p>
          </p:txBody>
        </p:sp>
      </p:grpSp>
      <p:sp>
        <p:nvSpPr>
          <p:cNvPr id="116" name="矩形 115">
            <a:extLst>
              <a:ext uri="{FF2B5EF4-FFF2-40B4-BE49-F238E27FC236}">
                <a16:creationId xmlns:a16="http://schemas.microsoft.com/office/drawing/2014/main" id="{ED38AE4B-AB97-8349-88BB-BBD0BC56AE0A}"/>
              </a:ext>
            </a:extLst>
          </p:cNvPr>
          <p:cNvSpPr/>
          <p:nvPr/>
        </p:nvSpPr>
        <p:spPr>
          <a:xfrm rot="5400000">
            <a:off x="3984226" y="5112000"/>
            <a:ext cx="4924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zh-CN" sz="2400">
                <a:solidFill>
                  <a:srgbClr val="000000"/>
                </a:solidFill>
              </a:rPr>
              <a:t>…</a:t>
            </a:r>
            <a:endParaRPr lang="zh-CN" altLang="en-US" sz="2400"/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62CFE7A8-456B-BE4A-9CAA-BFE9F9C7F29D}"/>
              </a:ext>
            </a:extLst>
          </p:cNvPr>
          <p:cNvCxnSpPr>
            <a:cxnSpLocks/>
          </p:cNvCxnSpPr>
          <p:nvPr/>
        </p:nvCxnSpPr>
        <p:spPr>
          <a:xfrm>
            <a:off x="1979712" y="2706957"/>
            <a:ext cx="0" cy="35864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E1C7E32B-7D55-C346-9A45-BFF03300B8E5}"/>
              </a:ext>
            </a:extLst>
          </p:cNvPr>
          <p:cNvCxnSpPr/>
          <p:nvPr/>
        </p:nvCxnSpPr>
        <p:spPr>
          <a:xfrm>
            <a:off x="1979712" y="2706957"/>
            <a:ext cx="324036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611C8C85-D755-DF40-A021-5F2C5DC03874}"/>
              </a:ext>
            </a:extLst>
          </p:cNvPr>
          <p:cNvCxnSpPr/>
          <p:nvPr/>
        </p:nvCxnSpPr>
        <p:spPr>
          <a:xfrm flipV="1">
            <a:off x="5220072" y="1129308"/>
            <a:ext cx="0" cy="157764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D35B7C9F-3A9D-8842-AF7E-8B9A5A349A27}"/>
              </a:ext>
            </a:extLst>
          </p:cNvPr>
          <p:cNvCxnSpPr/>
          <p:nvPr/>
        </p:nvCxnSpPr>
        <p:spPr>
          <a:xfrm>
            <a:off x="5220072" y="1129308"/>
            <a:ext cx="439248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5F480364-98F9-7645-9EF1-BAFF5DD2B10D}"/>
              </a:ext>
            </a:extLst>
          </p:cNvPr>
          <p:cNvGrpSpPr/>
          <p:nvPr/>
        </p:nvGrpSpPr>
        <p:grpSpPr>
          <a:xfrm rot="16200000">
            <a:off x="703673" y="3881347"/>
            <a:ext cx="1548280" cy="638043"/>
            <a:chOff x="6020855" y="1361203"/>
            <a:chExt cx="1548280" cy="638043"/>
          </a:xfrm>
        </p:grpSpPr>
        <p:sp>
          <p:nvSpPr>
            <p:cNvPr id="102" name="云形 101">
              <a:extLst>
                <a:ext uri="{FF2B5EF4-FFF2-40B4-BE49-F238E27FC236}">
                  <a16:creationId xmlns:a16="http://schemas.microsoft.com/office/drawing/2014/main" id="{BE8A3EF8-56AB-3448-8B8F-EE59DD71D3EE}"/>
                </a:ext>
              </a:extLst>
            </p:cNvPr>
            <p:cNvSpPr/>
            <p:nvPr/>
          </p:nvSpPr>
          <p:spPr>
            <a:xfrm>
              <a:off x="6020855" y="1361203"/>
              <a:ext cx="1548280" cy="638043"/>
            </a:xfrm>
            <a:prstGeom prst="clou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CADC3DD3-35E0-A74C-8D61-976534E7135A}"/>
                </a:ext>
              </a:extLst>
            </p:cNvPr>
            <p:cNvSpPr/>
            <p:nvPr/>
          </p:nvSpPr>
          <p:spPr>
            <a:xfrm>
              <a:off x="6311529" y="1443038"/>
              <a:ext cx="9669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000000"/>
                  </a:solidFill>
                </a:rPr>
                <a:t>Internet</a:t>
              </a:r>
              <a:endParaRPr lang="zh-CN" altLang="en-US"/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F6CADC1D-E4DF-0D4B-A8BB-1F9214EE356E}"/>
              </a:ext>
            </a:extLst>
          </p:cNvPr>
          <p:cNvGrpSpPr/>
          <p:nvPr/>
        </p:nvGrpSpPr>
        <p:grpSpPr>
          <a:xfrm>
            <a:off x="1911161" y="3550232"/>
            <a:ext cx="252000" cy="517828"/>
            <a:chOff x="1735514" y="3550232"/>
            <a:chExt cx="420567" cy="517828"/>
          </a:xfrm>
        </p:grpSpPr>
        <p:cxnSp>
          <p:nvCxnSpPr>
            <p:cNvPr id="104" name="直线箭头连接符 103">
              <a:extLst>
                <a:ext uri="{FF2B5EF4-FFF2-40B4-BE49-F238E27FC236}">
                  <a16:creationId xmlns:a16="http://schemas.microsoft.com/office/drawing/2014/main" id="{05D65598-F0A7-0047-BA18-C55DEADA6456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550232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线箭头连接符 105">
              <a:extLst>
                <a:ext uri="{FF2B5EF4-FFF2-40B4-BE49-F238E27FC236}">
                  <a16:creationId xmlns:a16="http://schemas.microsoft.com/office/drawing/2014/main" id="{016A3FED-70D7-BA47-9584-E3EE6525F024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720585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箭头连接符 106">
              <a:extLst>
                <a:ext uri="{FF2B5EF4-FFF2-40B4-BE49-F238E27FC236}">
                  <a16:creationId xmlns:a16="http://schemas.microsoft.com/office/drawing/2014/main" id="{2F467B4D-074B-A745-B81A-7629D4389C29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897707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箭头连接符 107">
              <a:extLst>
                <a:ext uri="{FF2B5EF4-FFF2-40B4-BE49-F238E27FC236}">
                  <a16:creationId xmlns:a16="http://schemas.microsoft.com/office/drawing/2014/main" id="{221BEB65-A1F4-B244-906A-FA585150DFC3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4068060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BC25CCC5-34C1-4F46-B50E-612F416D41CD}"/>
              </a:ext>
            </a:extLst>
          </p:cNvPr>
          <p:cNvGrpSpPr/>
          <p:nvPr/>
        </p:nvGrpSpPr>
        <p:grpSpPr>
          <a:xfrm>
            <a:off x="1907704" y="4263806"/>
            <a:ext cx="252000" cy="517828"/>
            <a:chOff x="1735514" y="3550232"/>
            <a:chExt cx="420567" cy="517828"/>
          </a:xfrm>
        </p:grpSpPr>
        <p:cxnSp>
          <p:nvCxnSpPr>
            <p:cNvPr id="117" name="直线箭头连接符 116">
              <a:extLst>
                <a:ext uri="{FF2B5EF4-FFF2-40B4-BE49-F238E27FC236}">
                  <a16:creationId xmlns:a16="http://schemas.microsoft.com/office/drawing/2014/main" id="{FE70FE28-178C-CC4B-90C4-9A23874F50F3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550232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线箭头连接符 117">
              <a:extLst>
                <a:ext uri="{FF2B5EF4-FFF2-40B4-BE49-F238E27FC236}">
                  <a16:creationId xmlns:a16="http://schemas.microsoft.com/office/drawing/2014/main" id="{A27D1004-3AB4-5341-9B3F-570C7280A3F7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720585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线箭头连接符 118">
              <a:extLst>
                <a:ext uri="{FF2B5EF4-FFF2-40B4-BE49-F238E27FC236}">
                  <a16:creationId xmlns:a16="http://schemas.microsoft.com/office/drawing/2014/main" id="{6A9BD2A1-6A8C-1A40-A2B9-5F389427E746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897707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线箭头连接符 119">
              <a:extLst>
                <a:ext uri="{FF2B5EF4-FFF2-40B4-BE49-F238E27FC236}">
                  <a16:creationId xmlns:a16="http://schemas.microsoft.com/office/drawing/2014/main" id="{42EE3A9F-E5A7-2941-B397-FF792A5A26DF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4068060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任意形状 98">
            <a:extLst>
              <a:ext uri="{FF2B5EF4-FFF2-40B4-BE49-F238E27FC236}">
                <a16:creationId xmlns:a16="http://schemas.microsoft.com/office/drawing/2014/main" id="{BE404872-4BC5-A04E-864F-97DDC5DBAA21}"/>
              </a:ext>
            </a:extLst>
          </p:cNvPr>
          <p:cNvSpPr/>
          <p:nvPr/>
        </p:nvSpPr>
        <p:spPr>
          <a:xfrm>
            <a:off x="2675106" y="2972121"/>
            <a:ext cx="680937" cy="425574"/>
          </a:xfrm>
          <a:custGeom>
            <a:avLst/>
            <a:gdLst>
              <a:gd name="connsiteX0" fmla="*/ 0 w 680937"/>
              <a:gd name="connsiteY0" fmla="*/ 403377 h 425574"/>
              <a:gd name="connsiteX1" fmla="*/ 447473 w 680937"/>
              <a:gd name="connsiteY1" fmla="*/ 383922 h 425574"/>
              <a:gd name="connsiteX2" fmla="*/ 379379 w 680937"/>
              <a:gd name="connsiteY2" fmla="*/ 23998 h 425574"/>
              <a:gd name="connsiteX3" fmla="*/ 680937 w 680937"/>
              <a:gd name="connsiteY3" fmla="*/ 62909 h 425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0937" h="425574">
                <a:moveTo>
                  <a:pt x="0" y="403377"/>
                </a:moveTo>
                <a:cubicBezTo>
                  <a:pt x="192121" y="425264"/>
                  <a:pt x="384243" y="447152"/>
                  <a:pt x="447473" y="383922"/>
                </a:cubicBezTo>
                <a:cubicBezTo>
                  <a:pt x="510703" y="320692"/>
                  <a:pt x="340468" y="77500"/>
                  <a:pt x="379379" y="23998"/>
                </a:cubicBezTo>
                <a:cubicBezTo>
                  <a:pt x="418290" y="-29504"/>
                  <a:pt x="549613" y="16702"/>
                  <a:pt x="680937" y="62909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任意形状 99">
            <a:extLst>
              <a:ext uri="{FF2B5EF4-FFF2-40B4-BE49-F238E27FC236}">
                <a16:creationId xmlns:a16="http://schemas.microsoft.com/office/drawing/2014/main" id="{4DD1C2E8-AD77-4941-90D9-C47CEDE9A763}"/>
              </a:ext>
            </a:extLst>
          </p:cNvPr>
          <p:cNvSpPr/>
          <p:nvPr/>
        </p:nvSpPr>
        <p:spPr>
          <a:xfrm>
            <a:off x="2733472" y="3533078"/>
            <a:ext cx="671209" cy="1017912"/>
          </a:xfrm>
          <a:custGeom>
            <a:avLst/>
            <a:gdLst>
              <a:gd name="connsiteX0" fmla="*/ 0 w 671209"/>
              <a:gd name="connsiteY0" fmla="*/ 75884 h 1017912"/>
              <a:gd name="connsiteX1" fmla="*/ 291830 w 671209"/>
              <a:gd name="connsiteY1" fmla="*/ 85611 h 1017912"/>
              <a:gd name="connsiteX2" fmla="*/ 340468 w 671209"/>
              <a:gd name="connsiteY2" fmla="*/ 941645 h 1017912"/>
              <a:gd name="connsiteX3" fmla="*/ 671209 w 671209"/>
              <a:gd name="connsiteY3" fmla="*/ 922190 h 1017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209" h="1017912">
                <a:moveTo>
                  <a:pt x="0" y="75884"/>
                </a:moveTo>
                <a:cubicBezTo>
                  <a:pt x="117542" y="8601"/>
                  <a:pt x="235085" y="-58682"/>
                  <a:pt x="291830" y="85611"/>
                </a:cubicBezTo>
                <a:cubicBezTo>
                  <a:pt x="348575" y="229904"/>
                  <a:pt x="277238" y="802215"/>
                  <a:pt x="340468" y="941645"/>
                </a:cubicBezTo>
                <a:cubicBezTo>
                  <a:pt x="403698" y="1081075"/>
                  <a:pt x="537453" y="1001632"/>
                  <a:pt x="671209" y="92219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5" name="任意形状 104">
            <a:extLst>
              <a:ext uri="{FF2B5EF4-FFF2-40B4-BE49-F238E27FC236}">
                <a16:creationId xmlns:a16="http://schemas.microsoft.com/office/drawing/2014/main" id="{23E173F5-C724-6C41-B86A-D161FDCCA1E5}"/>
              </a:ext>
            </a:extLst>
          </p:cNvPr>
          <p:cNvSpPr/>
          <p:nvPr/>
        </p:nvSpPr>
        <p:spPr>
          <a:xfrm>
            <a:off x="2743200" y="4928179"/>
            <a:ext cx="1215957" cy="488037"/>
          </a:xfrm>
          <a:custGeom>
            <a:avLst/>
            <a:gdLst>
              <a:gd name="connsiteX0" fmla="*/ 0 w 1215957"/>
              <a:gd name="connsiteY0" fmla="*/ 3744 h 488037"/>
              <a:gd name="connsiteX1" fmla="*/ 379379 w 1215957"/>
              <a:gd name="connsiteY1" fmla="*/ 62110 h 488037"/>
              <a:gd name="connsiteX2" fmla="*/ 680936 w 1215957"/>
              <a:gd name="connsiteY2" fmla="*/ 431761 h 488037"/>
              <a:gd name="connsiteX3" fmla="*/ 1215957 w 1215957"/>
              <a:gd name="connsiteY3" fmla="*/ 480400 h 488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5957" h="488037">
                <a:moveTo>
                  <a:pt x="0" y="3744"/>
                </a:moveTo>
                <a:cubicBezTo>
                  <a:pt x="132945" y="-2741"/>
                  <a:pt x="265890" y="-9226"/>
                  <a:pt x="379379" y="62110"/>
                </a:cubicBezTo>
                <a:cubicBezTo>
                  <a:pt x="492868" y="133446"/>
                  <a:pt x="541506" y="362046"/>
                  <a:pt x="680936" y="431761"/>
                </a:cubicBezTo>
                <a:cubicBezTo>
                  <a:pt x="820366" y="501476"/>
                  <a:pt x="1018161" y="490938"/>
                  <a:pt x="1215957" y="48040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1" name="任意形状 120">
            <a:extLst>
              <a:ext uri="{FF2B5EF4-FFF2-40B4-BE49-F238E27FC236}">
                <a16:creationId xmlns:a16="http://schemas.microsoft.com/office/drawing/2014/main" id="{E0C9AF04-3263-0F47-9EF1-F650C8311800}"/>
              </a:ext>
            </a:extLst>
          </p:cNvPr>
          <p:cNvSpPr/>
          <p:nvPr/>
        </p:nvSpPr>
        <p:spPr>
          <a:xfrm>
            <a:off x="4864086" y="2014176"/>
            <a:ext cx="1283795" cy="1189054"/>
          </a:xfrm>
          <a:custGeom>
            <a:avLst/>
            <a:gdLst>
              <a:gd name="connsiteX0" fmla="*/ 9471 w 1283795"/>
              <a:gd name="connsiteY0" fmla="*/ 1118130 h 1189054"/>
              <a:gd name="connsiteX1" fmla="*/ 67837 w 1283795"/>
              <a:gd name="connsiteY1" fmla="*/ 1127858 h 1189054"/>
              <a:gd name="connsiteX2" fmla="*/ 515310 w 1283795"/>
              <a:gd name="connsiteY2" fmla="*/ 1108403 h 1189054"/>
              <a:gd name="connsiteX3" fmla="*/ 641769 w 1283795"/>
              <a:gd name="connsiteY3" fmla="*/ 106454 h 1189054"/>
              <a:gd name="connsiteX4" fmla="*/ 1283795 w 1283795"/>
              <a:gd name="connsiteY4" fmla="*/ 77271 h 1189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3795" h="1189054">
                <a:moveTo>
                  <a:pt x="9471" y="1118130"/>
                </a:moveTo>
                <a:cubicBezTo>
                  <a:pt x="-3499" y="1123804"/>
                  <a:pt x="-16469" y="1129479"/>
                  <a:pt x="67837" y="1127858"/>
                </a:cubicBezTo>
                <a:cubicBezTo>
                  <a:pt x="152143" y="1126237"/>
                  <a:pt x="419655" y="1278637"/>
                  <a:pt x="515310" y="1108403"/>
                </a:cubicBezTo>
                <a:cubicBezTo>
                  <a:pt x="610965" y="938169"/>
                  <a:pt x="513688" y="278309"/>
                  <a:pt x="641769" y="106454"/>
                </a:cubicBezTo>
                <a:cubicBezTo>
                  <a:pt x="769850" y="-65401"/>
                  <a:pt x="1026822" y="5935"/>
                  <a:pt x="1283795" y="77271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2" name="任意形状 121">
            <a:extLst>
              <a:ext uri="{FF2B5EF4-FFF2-40B4-BE49-F238E27FC236}">
                <a16:creationId xmlns:a16="http://schemas.microsoft.com/office/drawing/2014/main" id="{4BA51334-7962-6840-B00E-B060393D3642}"/>
              </a:ext>
            </a:extLst>
          </p:cNvPr>
          <p:cNvSpPr/>
          <p:nvPr/>
        </p:nvSpPr>
        <p:spPr>
          <a:xfrm>
            <a:off x="4902740" y="4349164"/>
            <a:ext cx="1420239" cy="942683"/>
          </a:xfrm>
          <a:custGeom>
            <a:avLst/>
            <a:gdLst>
              <a:gd name="connsiteX0" fmla="*/ 0 w 1420239"/>
              <a:gd name="connsiteY0" fmla="*/ 47738 h 942683"/>
              <a:gd name="connsiteX1" fmla="*/ 593388 w 1420239"/>
              <a:gd name="connsiteY1" fmla="*/ 47738 h 942683"/>
              <a:gd name="connsiteX2" fmla="*/ 680937 w 1420239"/>
              <a:gd name="connsiteY2" fmla="*/ 543849 h 942683"/>
              <a:gd name="connsiteX3" fmla="*/ 1420239 w 1420239"/>
              <a:gd name="connsiteY3" fmla="*/ 942683 h 942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0239" h="942683">
                <a:moveTo>
                  <a:pt x="0" y="47738"/>
                </a:moveTo>
                <a:cubicBezTo>
                  <a:pt x="239949" y="6395"/>
                  <a:pt x="479899" y="-34947"/>
                  <a:pt x="593388" y="47738"/>
                </a:cubicBezTo>
                <a:cubicBezTo>
                  <a:pt x="706877" y="130423"/>
                  <a:pt x="543129" y="394692"/>
                  <a:pt x="680937" y="543849"/>
                </a:cubicBezTo>
                <a:cubicBezTo>
                  <a:pt x="818745" y="693006"/>
                  <a:pt x="1119492" y="817844"/>
                  <a:pt x="1420239" y="942683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3" name="任意形状 122">
            <a:extLst>
              <a:ext uri="{FF2B5EF4-FFF2-40B4-BE49-F238E27FC236}">
                <a16:creationId xmlns:a16="http://schemas.microsoft.com/office/drawing/2014/main" id="{439DB04C-0DFB-8143-8A12-2C8FA4BEA623}"/>
              </a:ext>
            </a:extLst>
          </p:cNvPr>
          <p:cNvSpPr/>
          <p:nvPr/>
        </p:nvSpPr>
        <p:spPr>
          <a:xfrm>
            <a:off x="4931923" y="3381875"/>
            <a:ext cx="1313234" cy="460911"/>
          </a:xfrm>
          <a:custGeom>
            <a:avLst/>
            <a:gdLst>
              <a:gd name="connsiteX0" fmla="*/ 0 w 1313234"/>
              <a:gd name="connsiteY0" fmla="*/ 51989 h 460911"/>
              <a:gd name="connsiteX1" fmla="*/ 437745 w 1313234"/>
              <a:gd name="connsiteY1" fmla="*/ 32534 h 460911"/>
              <a:gd name="connsiteX2" fmla="*/ 428017 w 1313234"/>
              <a:gd name="connsiteY2" fmla="*/ 431368 h 460911"/>
              <a:gd name="connsiteX3" fmla="*/ 1313234 w 1313234"/>
              <a:gd name="connsiteY3" fmla="*/ 431368 h 460911"/>
              <a:gd name="connsiteX4" fmla="*/ 1313234 w 1313234"/>
              <a:gd name="connsiteY4" fmla="*/ 431368 h 460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3234" h="460911">
                <a:moveTo>
                  <a:pt x="0" y="51989"/>
                </a:moveTo>
                <a:cubicBezTo>
                  <a:pt x="183204" y="10646"/>
                  <a:pt x="366409" y="-30696"/>
                  <a:pt x="437745" y="32534"/>
                </a:cubicBezTo>
                <a:cubicBezTo>
                  <a:pt x="509081" y="95764"/>
                  <a:pt x="282102" y="364896"/>
                  <a:pt x="428017" y="431368"/>
                </a:cubicBezTo>
                <a:cubicBezTo>
                  <a:pt x="573932" y="497840"/>
                  <a:pt x="1313234" y="431368"/>
                  <a:pt x="1313234" y="431368"/>
                </a:cubicBezTo>
                <a:lnTo>
                  <a:pt x="1313234" y="431368"/>
                </a:ln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25" name="图片 124">
            <a:extLst>
              <a:ext uri="{FF2B5EF4-FFF2-40B4-BE49-F238E27FC236}">
                <a16:creationId xmlns:a16="http://schemas.microsoft.com/office/drawing/2014/main" id="{B92E8579-7071-1544-A141-00F5C70B1A6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7945" y="3397695"/>
            <a:ext cx="329286" cy="329286"/>
          </a:xfrm>
          <a:prstGeom prst="rect">
            <a:avLst/>
          </a:prstGeom>
        </p:spPr>
      </p:pic>
      <p:pic>
        <p:nvPicPr>
          <p:cNvPr id="126" name="图片 125">
            <a:extLst>
              <a:ext uri="{FF2B5EF4-FFF2-40B4-BE49-F238E27FC236}">
                <a16:creationId xmlns:a16="http://schemas.microsoft.com/office/drawing/2014/main" id="{DD22D676-CD7E-E44E-9BB5-E209CB080CD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280" y="3955145"/>
            <a:ext cx="536836" cy="536836"/>
          </a:xfrm>
          <a:prstGeom prst="rect">
            <a:avLst/>
          </a:prstGeom>
        </p:spPr>
      </p:pic>
      <p:pic>
        <p:nvPicPr>
          <p:cNvPr id="127" name="图片 126">
            <a:extLst>
              <a:ext uri="{FF2B5EF4-FFF2-40B4-BE49-F238E27FC236}">
                <a16:creationId xmlns:a16="http://schemas.microsoft.com/office/drawing/2014/main" id="{675324F2-C281-7A4E-B5B4-C2F3D32BAD0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547" y="4549038"/>
            <a:ext cx="425471" cy="425471"/>
          </a:xfrm>
          <a:prstGeom prst="rect">
            <a:avLst/>
          </a:prstGeom>
        </p:spPr>
      </p:pic>
      <p:sp>
        <p:nvSpPr>
          <p:cNvPr id="128" name="矩形 127">
            <a:extLst>
              <a:ext uri="{FF2B5EF4-FFF2-40B4-BE49-F238E27FC236}">
                <a16:creationId xmlns:a16="http://schemas.microsoft.com/office/drawing/2014/main" id="{BD66A7A7-BCEE-3940-A1B7-9CCB3771A279}"/>
              </a:ext>
            </a:extLst>
          </p:cNvPr>
          <p:cNvSpPr/>
          <p:nvPr/>
        </p:nvSpPr>
        <p:spPr>
          <a:xfrm rot="5400000">
            <a:off x="381976" y="5112000"/>
            <a:ext cx="4924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zh-CN" sz="2400">
                <a:solidFill>
                  <a:srgbClr val="000000"/>
                </a:solidFill>
              </a:rPr>
              <a:t>…</a:t>
            </a:r>
            <a:endParaRPr lang="zh-CN" altLang="en-US" sz="2400"/>
          </a:p>
        </p:txBody>
      </p:sp>
      <p:cxnSp>
        <p:nvCxnSpPr>
          <p:cNvPr id="135" name="直线箭头连接符 134">
            <a:extLst>
              <a:ext uri="{FF2B5EF4-FFF2-40B4-BE49-F238E27FC236}">
                <a16:creationId xmlns:a16="http://schemas.microsoft.com/office/drawing/2014/main" id="{5043794A-C873-0442-A6F7-F6A71C470E36}"/>
              </a:ext>
            </a:extLst>
          </p:cNvPr>
          <p:cNvCxnSpPr>
            <a:cxnSpLocks/>
          </p:cNvCxnSpPr>
          <p:nvPr/>
        </p:nvCxnSpPr>
        <p:spPr>
          <a:xfrm>
            <a:off x="769034" y="3667368"/>
            <a:ext cx="255810" cy="32939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线箭头连接符 135">
            <a:extLst>
              <a:ext uri="{FF2B5EF4-FFF2-40B4-BE49-F238E27FC236}">
                <a16:creationId xmlns:a16="http://schemas.microsoft.com/office/drawing/2014/main" id="{A1769EEB-908D-314E-9DCA-944FE67E7CB2}"/>
              </a:ext>
            </a:extLst>
          </p:cNvPr>
          <p:cNvCxnSpPr>
            <a:cxnSpLocks/>
          </p:cNvCxnSpPr>
          <p:nvPr/>
        </p:nvCxnSpPr>
        <p:spPr>
          <a:xfrm>
            <a:off x="804116" y="4272758"/>
            <a:ext cx="252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线箭头连接符 137">
            <a:extLst>
              <a:ext uri="{FF2B5EF4-FFF2-40B4-BE49-F238E27FC236}">
                <a16:creationId xmlns:a16="http://schemas.microsoft.com/office/drawing/2014/main" id="{89AA7A9E-9DE9-0A45-846A-E0305F1F437D}"/>
              </a:ext>
            </a:extLst>
          </p:cNvPr>
          <p:cNvCxnSpPr>
            <a:cxnSpLocks/>
          </p:cNvCxnSpPr>
          <p:nvPr/>
        </p:nvCxnSpPr>
        <p:spPr>
          <a:xfrm flipV="1">
            <a:off x="795533" y="4557531"/>
            <a:ext cx="260583" cy="2330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线箭头连接符 142">
            <a:extLst>
              <a:ext uri="{FF2B5EF4-FFF2-40B4-BE49-F238E27FC236}">
                <a16:creationId xmlns:a16="http://schemas.microsoft.com/office/drawing/2014/main" id="{302B00F7-9627-964E-814B-720623C8FB36}"/>
              </a:ext>
            </a:extLst>
          </p:cNvPr>
          <p:cNvCxnSpPr>
            <a:cxnSpLocks/>
          </p:cNvCxnSpPr>
          <p:nvPr/>
        </p:nvCxnSpPr>
        <p:spPr>
          <a:xfrm flipV="1">
            <a:off x="794988" y="4948686"/>
            <a:ext cx="281447" cy="51067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>
            <a:extLst>
              <a:ext uri="{FF2B5EF4-FFF2-40B4-BE49-F238E27FC236}">
                <a16:creationId xmlns:a16="http://schemas.microsoft.com/office/drawing/2014/main" id="{63F0D016-2D1C-7942-AF69-5F650EC1D7A2}"/>
              </a:ext>
            </a:extLst>
          </p:cNvPr>
          <p:cNvSpPr/>
          <p:nvPr/>
        </p:nvSpPr>
        <p:spPr>
          <a:xfrm>
            <a:off x="113717" y="2910714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/>
              <a:t>Users</a:t>
            </a:r>
            <a:endParaRPr lang="zh-CN" altLang="en-US"/>
          </a:p>
        </p:txBody>
      </p: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D3A91F16-48DF-3441-AC2E-54599AD1A47B}"/>
              </a:ext>
            </a:extLst>
          </p:cNvPr>
          <p:cNvGrpSpPr/>
          <p:nvPr/>
        </p:nvGrpSpPr>
        <p:grpSpPr>
          <a:xfrm>
            <a:off x="1031305" y="2691437"/>
            <a:ext cx="845234" cy="489970"/>
            <a:chOff x="6020855" y="1361204"/>
            <a:chExt cx="845234" cy="489970"/>
          </a:xfrm>
        </p:grpSpPr>
        <p:sp>
          <p:nvSpPr>
            <p:cNvPr id="147" name="云形 146">
              <a:extLst>
                <a:ext uri="{FF2B5EF4-FFF2-40B4-BE49-F238E27FC236}">
                  <a16:creationId xmlns:a16="http://schemas.microsoft.com/office/drawing/2014/main" id="{8F300CF7-1418-FF44-A9D6-07D2FAA46B16}"/>
                </a:ext>
              </a:extLst>
            </p:cNvPr>
            <p:cNvSpPr/>
            <p:nvPr/>
          </p:nvSpPr>
          <p:spPr>
            <a:xfrm>
              <a:off x="6020855" y="1361204"/>
              <a:ext cx="845234" cy="489970"/>
            </a:xfrm>
            <a:prstGeom prst="clou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2F2092E2-A967-5F47-9DF8-767134B35003}"/>
                </a:ext>
              </a:extLst>
            </p:cNvPr>
            <p:cNvSpPr/>
            <p:nvPr/>
          </p:nvSpPr>
          <p:spPr>
            <a:xfrm>
              <a:off x="6110928" y="1413481"/>
              <a:ext cx="684803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000000"/>
                  </a:solidFill>
                </a:rPr>
                <a:t>CDN</a:t>
              </a:r>
              <a:endParaRPr lang="zh-CN" altLang="en-US"/>
            </a:p>
          </p:txBody>
        </p:sp>
      </p:grpSp>
      <p:cxnSp>
        <p:nvCxnSpPr>
          <p:cNvPr id="149" name="直线箭头连接符 148">
            <a:extLst>
              <a:ext uri="{FF2B5EF4-FFF2-40B4-BE49-F238E27FC236}">
                <a16:creationId xmlns:a16="http://schemas.microsoft.com/office/drawing/2014/main" id="{02FA31D1-313C-514B-A3A3-C900EFFE3EEB}"/>
              </a:ext>
            </a:extLst>
          </p:cNvPr>
          <p:cNvCxnSpPr>
            <a:cxnSpLocks/>
          </p:cNvCxnSpPr>
          <p:nvPr/>
        </p:nvCxnSpPr>
        <p:spPr>
          <a:xfrm flipV="1">
            <a:off x="1337719" y="3186000"/>
            <a:ext cx="0" cy="230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线箭头连接符 150">
            <a:extLst>
              <a:ext uri="{FF2B5EF4-FFF2-40B4-BE49-F238E27FC236}">
                <a16:creationId xmlns:a16="http://schemas.microsoft.com/office/drawing/2014/main" id="{1DC66607-A2C9-C840-82E5-1D88EB7335CA}"/>
              </a:ext>
            </a:extLst>
          </p:cNvPr>
          <p:cNvCxnSpPr>
            <a:cxnSpLocks/>
          </p:cNvCxnSpPr>
          <p:nvPr/>
        </p:nvCxnSpPr>
        <p:spPr>
          <a:xfrm flipV="1">
            <a:off x="1477813" y="3203164"/>
            <a:ext cx="0" cy="18000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11DDAF95-21A8-144E-8212-01C6DBDA4F11}"/>
              </a:ext>
            </a:extLst>
          </p:cNvPr>
          <p:cNvGrpSpPr/>
          <p:nvPr/>
        </p:nvGrpSpPr>
        <p:grpSpPr>
          <a:xfrm>
            <a:off x="4492257" y="5204142"/>
            <a:ext cx="1322740" cy="293267"/>
            <a:chOff x="4833436" y="4356643"/>
            <a:chExt cx="1322740" cy="293267"/>
          </a:xfrm>
        </p:grpSpPr>
        <p:sp>
          <p:nvSpPr>
            <p:cNvPr id="130" name="圆柱体 129">
              <a:extLst>
                <a:ext uri="{FF2B5EF4-FFF2-40B4-BE49-F238E27FC236}">
                  <a16:creationId xmlns:a16="http://schemas.microsoft.com/office/drawing/2014/main" id="{2484D309-9744-E347-AB72-D1DCAB88BC91}"/>
                </a:ext>
              </a:extLst>
            </p:cNvPr>
            <p:cNvSpPr/>
            <p:nvPr/>
          </p:nvSpPr>
          <p:spPr>
            <a:xfrm rot="5400000">
              <a:off x="5375673" y="3869407"/>
              <a:ext cx="276998" cy="1284008"/>
            </a:xfrm>
            <a:prstGeom prst="ca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2D2C67A8-E9FA-E346-8F10-B83628C70EF5}"/>
                </a:ext>
              </a:extLst>
            </p:cNvPr>
            <p:cNvSpPr/>
            <p:nvPr/>
          </p:nvSpPr>
          <p:spPr>
            <a:xfrm>
              <a:off x="4833436" y="4356643"/>
              <a:ext cx="128400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200">
                  <a:solidFill>
                    <a:srgbClr val="000000"/>
                  </a:solidFill>
                </a:rPr>
                <a:t>Message queue</a:t>
              </a:r>
              <a:endParaRPr lang="zh-CN" altLang="en-US" sz="1200"/>
            </a:p>
          </p:txBody>
        </p:sp>
      </p:grpSp>
      <p:sp>
        <p:nvSpPr>
          <p:cNvPr id="132" name="任意形状 131">
            <a:extLst>
              <a:ext uri="{FF2B5EF4-FFF2-40B4-BE49-F238E27FC236}">
                <a16:creationId xmlns:a16="http://schemas.microsoft.com/office/drawing/2014/main" id="{55DFB909-8F93-7F42-9A36-ED4DFBC442C0}"/>
              </a:ext>
            </a:extLst>
          </p:cNvPr>
          <p:cNvSpPr/>
          <p:nvPr/>
        </p:nvSpPr>
        <p:spPr>
          <a:xfrm>
            <a:off x="4994031" y="4797083"/>
            <a:ext cx="342313" cy="365760"/>
          </a:xfrm>
          <a:custGeom>
            <a:avLst/>
            <a:gdLst>
              <a:gd name="connsiteX0" fmla="*/ 0 w 342313"/>
              <a:gd name="connsiteY0" fmla="*/ 0 h 365760"/>
              <a:gd name="connsiteX1" fmla="*/ 295421 w 342313"/>
              <a:gd name="connsiteY1" fmla="*/ 70339 h 365760"/>
              <a:gd name="connsiteX2" fmla="*/ 337624 w 342313"/>
              <a:gd name="connsiteY2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13" h="365760">
                <a:moveTo>
                  <a:pt x="0" y="0"/>
                </a:moveTo>
                <a:cubicBezTo>
                  <a:pt x="119575" y="4689"/>
                  <a:pt x="239150" y="9379"/>
                  <a:pt x="295421" y="70339"/>
                </a:cubicBezTo>
                <a:cubicBezTo>
                  <a:pt x="351692" y="131299"/>
                  <a:pt x="344658" y="248529"/>
                  <a:pt x="337624" y="36576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3" name="图片 132">
            <a:extLst>
              <a:ext uri="{FF2B5EF4-FFF2-40B4-BE49-F238E27FC236}">
                <a16:creationId xmlns:a16="http://schemas.microsoft.com/office/drawing/2014/main" id="{F05ABAE6-ADA1-554F-96E3-CBDD5162516A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019" y="1209408"/>
            <a:ext cx="1817874" cy="118893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5FF6BEF-2854-254B-9897-02E41887CED9}"/>
              </a:ext>
            </a:extLst>
          </p:cNvPr>
          <p:cNvSpPr/>
          <p:nvPr/>
        </p:nvSpPr>
        <p:spPr>
          <a:xfrm>
            <a:off x="5436635" y="1221166"/>
            <a:ext cx="1080623" cy="628368"/>
          </a:xfrm>
          <a:prstGeom prst="rect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C958EAC8-2BE4-5B45-B03D-03FCED50D1BF}"/>
              </a:ext>
            </a:extLst>
          </p:cNvPr>
          <p:cNvSpPr/>
          <p:nvPr/>
        </p:nvSpPr>
        <p:spPr>
          <a:xfrm>
            <a:off x="5858859" y="2827756"/>
            <a:ext cx="1080623" cy="628368"/>
          </a:xfrm>
          <a:prstGeom prst="rect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B278B5DB-2464-304E-9FCD-58BAB7405918}"/>
              </a:ext>
            </a:extLst>
          </p:cNvPr>
          <p:cNvSpPr/>
          <p:nvPr/>
        </p:nvSpPr>
        <p:spPr>
          <a:xfrm>
            <a:off x="5851445" y="4298712"/>
            <a:ext cx="867548" cy="978939"/>
          </a:xfrm>
          <a:prstGeom prst="rect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7F22F1DB-B5B5-004D-AF44-F4FC88991170}"/>
              </a:ext>
            </a:extLst>
          </p:cNvPr>
          <p:cNvSpPr/>
          <p:nvPr/>
        </p:nvSpPr>
        <p:spPr>
          <a:xfrm>
            <a:off x="4326942" y="5056135"/>
            <a:ext cx="1652115" cy="522437"/>
          </a:xfrm>
          <a:prstGeom prst="rect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FDE474FA-AFA9-AF41-A13C-9C8D6B5C8960}"/>
              </a:ext>
            </a:extLst>
          </p:cNvPr>
          <p:cNvSpPr/>
          <p:nvPr/>
        </p:nvSpPr>
        <p:spPr>
          <a:xfrm>
            <a:off x="2621771" y="1186391"/>
            <a:ext cx="626769" cy="228296"/>
          </a:xfrm>
          <a:prstGeom prst="rect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E63E5423-FBB9-F645-AB68-2BDEBE3B5AE1}"/>
              </a:ext>
            </a:extLst>
          </p:cNvPr>
          <p:cNvSpPr/>
          <p:nvPr/>
        </p:nvSpPr>
        <p:spPr>
          <a:xfrm>
            <a:off x="2557520" y="1437927"/>
            <a:ext cx="2436511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sz="2000">
                <a:solidFill>
                  <a:srgbClr val="000000"/>
                </a:solidFill>
              </a:rPr>
              <a:t>All can use logging to ensure</a:t>
            </a:r>
          </a:p>
          <a:p>
            <a:r>
              <a:rPr kumimoji="1" lang="en-US" altLang="zh-CN" sz="2000">
                <a:solidFill>
                  <a:srgbClr val="000000"/>
                </a:solidFill>
              </a:rPr>
              <a:t>atomicity!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2088534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11280-7449-0145-9956-4D6201453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De-centralized approach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8F8DDF-79E3-7B4D-BC1D-5133D1672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3888432"/>
          </a:xfrm>
        </p:spPr>
        <p:txBody>
          <a:bodyPr/>
          <a:lstStyle/>
          <a:p>
            <a:r>
              <a:rPr kumimoji="1" lang="en" altLang="zh-CN" dirty="0"/>
              <a:t>Commit (write) scheme</a:t>
            </a:r>
          </a:p>
          <a:p>
            <a:pPr lvl="1"/>
            <a:r>
              <a:rPr kumimoji="1" lang="en-US" altLang="zh-CN" dirty="0"/>
              <a:t>Each machine maintains the last seen </a:t>
            </a:r>
            <a:r>
              <a:rPr kumimoji="1" lang="en-US" altLang="zh-CN" dirty="0" err="1"/>
              <a:t>lamport</a:t>
            </a:r>
            <a:r>
              <a:rPr kumimoji="1" lang="en-US" altLang="zh-CN" dirty="0"/>
              <a:t> clock from the others </a:t>
            </a:r>
          </a:p>
          <a:p>
            <a:pPr lvl="1"/>
            <a:r>
              <a:rPr kumimoji="1" lang="en-US" altLang="zh-CN" dirty="0"/>
              <a:t>Thus, we can calculate a global minimum </a:t>
            </a:r>
          </a:p>
          <a:p>
            <a:pPr lvl="1"/>
            <a:r>
              <a:rPr kumimoji="1" lang="en-US" altLang="zh-CN" sz="1800" dirty="0"/>
              <a:t>If a log entry’s write &lt; global minimum, then it can be seemed as stable </a:t>
            </a:r>
          </a:p>
          <a:p>
            <a:pPr lvl="2"/>
            <a:endParaRPr kumimoji="1" lang="en-US" altLang="zh-CN" sz="1800" dirty="0"/>
          </a:p>
          <a:p>
            <a:pPr lvl="2"/>
            <a:endParaRPr kumimoji="1" lang="en-US" altLang="zh-CN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806091-BE15-5740-A716-D58EA588B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5F35A1-993D-824D-890F-6E5377405B21}"/>
              </a:ext>
            </a:extLst>
          </p:cNvPr>
          <p:cNvSpPr/>
          <p:nvPr/>
        </p:nvSpPr>
        <p:spPr>
          <a:xfrm>
            <a:off x="546014" y="2980047"/>
            <a:ext cx="7743252" cy="313350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r>
              <a:rPr lang="en-US" altLang="zh-CN" dirty="0">
                <a:latin typeface="Eras Medium ITC" pitchFamily="34" charset="0"/>
              </a:rPr>
              <a:t>Problem: If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any</a:t>
            </a:r>
            <a:r>
              <a:rPr lang="en-US" altLang="zh-CN" dirty="0">
                <a:latin typeface="Eras Medium ITC" pitchFamily="34" charset="0"/>
              </a:rPr>
              <a:t> node is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offline</a:t>
            </a:r>
            <a:r>
              <a:rPr lang="en-US" altLang="zh-CN" dirty="0">
                <a:latin typeface="Eras Medium ITC" pitchFamily="34" charset="0"/>
              </a:rPr>
              <a:t>, the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stable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 </a:t>
            </a:r>
            <a:r>
              <a:rPr lang="en-US" altLang="zh-CN" dirty="0">
                <a:latin typeface="Eras Medium ITC" pitchFamily="34" charset="0"/>
              </a:rPr>
              <a:t>portion of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all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 </a:t>
            </a:r>
            <a:r>
              <a:rPr lang="en-US" altLang="zh-CN" dirty="0">
                <a:latin typeface="Eras Medium ITC" pitchFamily="34" charset="0"/>
              </a:rPr>
              <a:t>logs stops growing</a:t>
            </a:r>
          </a:p>
        </p:txBody>
      </p:sp>
    </p:spTree>
    <p:extLst>
      <p:ext uri="{BB962C8B-B14F-4D97-AF65-F5344CB8AC3E}">
        <p14:creationId xmlns:p14="http://schemas.microsoft.com/office/powerpoint/2010/main" val="4290533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9760A5-44B7-4846-9E50-E596B0440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Centralized approach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E442A8-FB4A-3943-A889-7B1A5D171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Commit scheme </a:t>
            </a:r>
          </a:p>
          <a:p>
            <a:pPr marL="417150" lvl="1" indent="-342900">
              <a:buFont typeface="+mj-ea"/>
              <a:buAutoNum type="circleNumDbPlain"/>
            </a:pPr>
            <a:r>
              <a:rPr kumimoji="1" lang="en" altLang="zh-CN" dirty="0"/>
              <a:t>One server designated “</a:t>
            </a:r>
            <a:r>
              <a:rPr kumimoji="1" lang="en" altLang="zh-CN" b="1" dirty="0">
                <a:solidFill>
                  <a:srgbClr val="C00000"/>
                </a:solidFill>
              </a:rPr>
              <a:t>primary</a:t>
            </a:r>
            <a:r>
              <a:rPr kumimoji="1" lang="en" altLang="zh-CN" dirty="0"/>
              <a:t>”</a:t>
            </a:r>
          </a:p>
          <a:p>
            <a:pPr lvl="2"/>
            <a:r>
              <a:rPr kumimoji="1" lang="en" altLang="zh-CN" sz="1800" dirty="0"/>
              <a:t>Assign a total commit order: CSN to each write </a:t>
            </a:r>
          </a:p>
          <a:p>
            <a:pPr lvl="2"/>
            <a:r>
              <a:rPr kumimoji="1" lang="en" altLang="zh-CN" sz="1800" dirty="0"/>
              <a:t>Complete timestamp: &lt;</a:t>
            </a:r>
            <a:r>
              <a:rPr kumimoji="1" lang="en" altLang="zh-CN" sz="1800" b="1" dirty="0">
                <a:solidFill>
                  <a:schemeClr val="tx1"/>
                </a:solidFill>
              </a:rPr>
              <a:t>CSN</a:t>
            </a:r>
            <a:r>
              <a:rPr kumimoji="1" lang="en" altLang="zh-CN" sz="1800" dirty="0"/>
              <a:t>, local-TS, </a:t>
            </a:r>
            <a:r>
              <a:rPr kumimoji="1" lang="en" altLang="zh-CN" sz="1800" dirty="0" err="1"/>
              <a:t>SrvID</a:t>
            </a:r>
            <a:r>
              <a:rPr kumimoji="1" lang="en" altLang="zh-CN" sz="1800" dirty="0"/>
              <a:t>&gt;</a:t>
            </a:r>
          </a:p>
          <a:p>
            <a:pPr lvl="2"/>
            <a:r>
              <a:rPr kumimoji="1" lang="en" altLang="zh-CN" sz="1800" dirty="0"/>
              <a:t>Any write with a known CSN is stable</a:t>
            </a:r>
          </a:p>
          <a:p>
            <a:pPr marL="417150" lvl="1" indent="-342900">
              <a:buFont typeface="+mj-ea"/>
              <a:buAutoNum type="circleNumDbPlain"/>
            </a:pPr>
            <a:r>
              <a:rPr kumimoji="1" lang="en" altLang="zh-CN" dirty="0"/>
              <a:t>All stable writes are ordered before tentative writes</a:t>
            </a:r>
          </a:p>
          <a:p>
            <a:pPr marL="417150" lvl="1" indent="-342900">
              <a:buFont typeface="+mj-ea"/>
              <a:buAutoNum type="circleNumDbPlain"/>
            </a:pPr>
            <a:r>
              <a:rPr kumimoji="1" lang="en" altLang="zh-CN" dirty="0"/>
              <a:t>CSNs are exchanged between servers</a:t>
            </a:r>
          </a:p>
          <a:p>
            <a:pPr lvl="2"/>
            <a:r>
              <a:rPr kumimoji="1" lang="en" altLang="zh-CN" sz="1800" dirty="0"/>
              <a:t>CSNs define a total order for committed update</a:t>
            </a:r>
          </a:p>
          <a:p>
            <a:pPr marL="1200150" lvl="2" indent="-342900">
              <a:buFont typeface="+mj-ea"/>
              <a:buAutoNum type="circleNumDbPlain"/>
            </a:pPr>
            <a:endParaRPr kumimoji="1" lang="en" altLang="zh-CN" sz="1800" dirty="0"/>
          </a:p>
          <a:p>
            <a:pPr marL="417150" lvl="1" indent="-342900">
              <a:buFont typeface="+mj-ea"/>
              <a:buAutoNum type="circleNumDbPlain"/>
            </a:pPr>
            <a:endParaRPr kumimoji="1" lang="en" altLang="zh-CN" sz="1600" dirty="0"/>
          </a:p>
          <a:p>
            <a:pPr lvl="1"/>
            <a:endParaRPr kumimoji="1" lang="en" altLang="zh-CN" sz="1600" dirty="0"/>
          </a:p>
          <a:p>
            <a:pPr lvl="2"/>
            <a:endParaRPr kumimoji="1" lang="en" altLang="zh-CN" sz="1800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5DC61B-BCFB-8142-B107-5F1D4F25C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74F725C-F783-B642-989A-8860F490C782}"/>
              </a:ext>
            </a:extLst>
          </p:cNvPr>
          <p:cNvSpPr/>
          <p:nvPr/>
        </p:nvSpPr>
        <p:spPr>
          <a:xfrm>
            <a:off x="5292080" y="1155994"/>
            <a:ext cx="2196000" cy="276999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CSN: Commit-Seq-No</a:t>
            </a:r>
          </a:p>
        </p:txBody>
      </p:sp>
      <p:sp>
        <p:nvSpPr>
          <p:cNvPr id="6" name="Freeform 4">
            <a:extLst>
              <a:ext uri="{FF2B5EF4-FFF2-40B4-BE49-F238E27FC236}">
                <a16:creationId xmlns:a16="http://schemas.microsoft.com/office/drawing/2014/main" id="{372C9BA8-ED6E-9249-ACAB-BDD15A18B2A9}"/>
              </a:ext>
            </a:extLst>
          </p:cNvPr>
          <p:cNvSpPr/>
          <p:nvPr/>
        </p:nvSpPr>
        <p:spPr>
          <a:xfrm>
            <a:off x="4643438" y="1418518"/>
            <a:ext cx="701259" cy="577979"/>
          </a:xfrm>
          <a:custGeom>
            <a:avLst/>
            <a:gdLst>
              <a:gd name="connsiteX0" fmla="*/ 740980 w 740980"/>
              <a:gd name="connsiteY0" fmla="*/ 0 h 725213"/>
              <a:gd name="connsiteX1" fmla="*/ 488731 w 740980"/>
              <a:gd name="connsiteY1" fmla="*/ 346841 h 725213"/>
              <a:gd name="connsiteX2" fmla="*/ 677918 w 740980"/>
              <a:gd name="connsiteY2" fmla="*/ 614855 h 725213"/>
              <a:gd name="connsiteX3" fmla="*/ 0 w 740980"/>
              <a:gd name="connsiteY3" fmla="*/ 725213 h 725213"/>
              <a:gd name="connsiteX0" fmla="*/ 817656 w 817656"/>
              <a:gd name="connsiteY0" fmla="*/ 0 h 632984"/>
              <a:gd name="connsiteX1" fmla="*/ 565407 w 817656"/>
              <a:gd name="connsiteY1" fmla="*/ 346841 h 632984"/>
              <a:gd name="connsiteX2" fmla="*/ 754594 w 817656"/>
              <a:gd name="connsiteY2" fmla="*/ 614855 h 632984"/>
              <a:gd name="connsiteX3" fmla="*/ 0 w 817656"/>
              <a:gd name="connsiteY3" fmla="*/ 577979 h 632984"/>
              <a:gd name="connsiteX0" fmla="*/ 817656 w 817656"/>
              <a:gd name="connsiteY0" fmla="*/ 0 h 577979"/>
              <a:gd name="connsiteX1" fmla="*/ 565407 w 817656"/>
              <a:gd name="connsiteY1" fmla="*/ 346841 h 577979"/>
              <a:gd name="connsiteX2" fmla="*/ 74096 w 817656"/>
              <a:gd name="connsiteY2" fmla="*/ 204150 h 577979"/>
              <a:gd name="connsiteX3" fmla="*/ 0 w 817656"/>
              <a:gd name="connsiteY3" fmla="*/ 577979 h 577979"/>
              <a:gd name="connsiteX0" fmla="*/ 867347 w 867347"/>
              <a:gd name="connsiteY0" fmla="*/ 0 h 577979"/>
              <a:gd name="connsiteX1" fmla="*/ 615098 w 867347"/>
              <a:gd name="connsiteY1" fmla="*/ 346841 h 577979"/>
              <a:gd name="connsiteX2" fmla="*/ 123787 w 867347"/>
              <a:gd name="connsiteY2" fmla="*/ 204150 h 577979"/>
              <a:gd name="connsiteX3" fmla="*/ 49691 w 867347"/>
              <a:gd name="connsiteY3" fmla="*/ 577979 h 577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7347" h="577979">
                <a:moveTo>
                  <a:pt x="867347" y="0"/>
                </a:moveTo>
                <a:cubicBezTo>
                  <a:pt x="746477" y="122182"/>
                  <a:pt x="739025" y="312816"/>
                  <a:pt x="615098" y="346841"/>
                </a:cubicBezTo>
                <a:cubicBezTo>
                  <a:pt x="491171" y="380866"/>
                  <a:pt x="205242" y="141088"/>
                  <a:pt x="123787" y="204150"/>
                </a:cubicBezTo>
                <a:cubicBezTo>
                  <a:pt x="42332" y="267212"/>
                  <a:pt x="-64210" y="368351"/>
                  <a:pt x="49691" y="577979"/>
                </a:cubicBezTo>
              </a:path>
            </a:pathLst>
          </a:custGeom>
          <a:noFill/>
          <a:ln w="3175">
            <a:solidFill>
              <a:srgbClr val="FF0066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4AA0A2B-4E62-2240-A01A-95715C2D90EA}"/>
              </a:ext>
            </a:extLst>
          </p:cNvPr>
          <p:cNvSpPr/>
          <p:nvPr/>
        </p:nvSpPr>
        <p:spPr>
          <a:xfrm>
            <a:off x="1761747" y="4508604"/>
            <a:ext cx="5311786" cy="590349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algn="ctr"/>
            <a:r>
              <a:rPr lang="en-US" altLang="zh-CN" dirty="0">
                <a:latin typeface="Eras Medium ITC" pitchFamily="34" charset="0"/>
              </a:rPr>
              <a:t>Advantage: as long as the primary is up, writes can be committed and stabilized </a:t>
            </a:r>
          </a:p>
        </p:txBody>
      </p:sp>
    </p:spTree>
    <p:extLst>
      <p:ext uri="{BB962C8B-B14F-4D97-AF65-F5344CB8AC3E}">
        <p14:creationId xmlns:p14="http://schemas.microsoft.com/office/powerpoint/2010/main" val="273234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2851E9-5ECD-C347-953B-7CF903B73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40" y="228866"/>
            <a:ext cx="9093696" cy="900442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Does CSN order preserve </a:t>
            </a:r>
            <a:r>
              <a:rPr lang="en" altLang="zh-CN" dirty="0"/>
              <a:t>causality?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6EE997-E233-8F48-BD99-BB693F33F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Complete timestamp: </a:t>
            </a:r>
            <a:r>
              <a:rPr lang="en" altLang="zh-CN" dirty="0"/>
              <a:t>&lt;CSN, local-TS, </a:t>
            </a:r>
            <a:r>
              <a:rPr lang="en" altLang="zh-CN" dirty="0" err="1"/>
              <a:t>SrvID</a:t>
            </a:r>
            <a:r>
              <a:rPr lang="en" altLang="zh-CN" dirty="0"/>
              <a:t>&gt;</a:t>
            </a:r>
          </a:p>
          <a:p>
            <a:r>
              <a:rPr kumimoji="1" lang="en-US" altLang="zh-CN" dirty="0"/>
              <a:t>Should do some works </a:t>
            </a:r>
          </a:p>
          <a:p>
            <a:pPr lvl="1"/>
            <a:r>
              <a:rPr lang="en" altLang="zh-CN" sz="1600" dirty="0"/>
              <a:t>A server asks the primary to assign CSN for all tentative writes (include those received from others) </a:t>
            </a:r>
          </a:p>
          <a:p>
            <a:pPr lvl="2"/>
            <a:r>
              <a:rPr lang="en" altLang="zh-CN" sz="1600" dirty="0"/>
              <a:t>i.e., the primary can assign a larger CSN for a dependent write </a:t>
            </a:r>
          </a:p>
          <a:p>
            <a:r>
              <a:rPr kumimoji="1" lang="en" altLang="zh-CN" dirty="0"/>
              <a:t>Question</a:t>
            </a:r>
          </a:p>
          <a:p>
            <a:pPr lvl="1"/>
            <a:r>
              <a:rPr kumimoji="1" lang="en" altLang="zh-CN" dirty="0"/>
              <a:t>Does complete timestamp always match the tentative order?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0539E7-DF75-B542-854E-7C99A7BBE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8003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B2CA3-5F28-7B45-B2CF-86E777C01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Will CSN matches update order?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6EFE2D-FC5F-F443-AAE8-C00ABEDBA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845336"/>
          </a:xfrm>
        </p:spPr>
        <p:txBody>
          <a:bodyPr/>
          <a:lstStyle/>
          <a:p>
            <a:r>
              <a:rPr kumimoji="1" lang="en-US" altLang="zh-CN" dirty="0"/>
              <a:t>Not always. The primary can see newer updates before the old ones, as long as they don’t have casualty relationship 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90791D-B55F-9148-A424-252CEAB9E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1A976FC8-2A18-324A-88BC-5CB7218E6869}"/>
              </a:ext>
            </a:extLst>
          </p:cNvPr>
          <p:cNvSpPr/>
          <p:nvPr/>
        </p:nvSpPr>
        <p:spPr>
          <a:xfrm>
            <a:off x="4889500" y="3048000"/>
            <a:ext cx="102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Primary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ounded Rectangle 10">
            <a:extLst>
              <a:ext uri="{FF2B5EF4-FFF2-40B4-BE49-F238E27FC236}">
                <a16:creationId xmlns:a16="http://schemas.microsoft.com/office/drawing/2014/main" id="{76DC3AF0-77C9-6D4A-BBE0-B2C7CBDECE4A}"/>
              </a:ext>
            </a:extLst>
          </p:cNvPr>
          <p:cNvSpPr/>
          <p:nvPr/>
        </p:nvSpPr>
        <p:spPr>
          <a:xfrm>
            <a:off x="1841500" y="3867835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Server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Can 17">
            <a:extLst>
              <a:ext uri="{FF2B5EF4-FFF2-40B4-BE49-F238E27FC236}">
                <a16:creationId xmlns:a16="http://schemas.microsoft.com/office/drawing/2014/main" id="{5760D87A-65C8-6840-B3E2-9504F1ECE6CF}"/>
              </a:ext>
            </a:extLst>
          </p:cNvPr>
          <p:cNvSpPr/>
          <p:nvPr/>
        </p:nvSpPr>
        <p:spPr>
          <a:xfrm>
            <a:off x="2866645" y="39948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172B0AFF-1DED-7642-BF85-17861F58DC61}"/>
              </a:ext>
            </a:extLst>
          </p:cNvPr>
          <p:cNvSpPr/>
          <p:nvPr/>
        </p:nvSpPr>
        <p:spPr>
          <a:xfrm>
            <a:off x="6529500" y="3995000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Server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Can 31">
            <a:extLst>
              <a:ext uri="{FF2B5EF4-FFF2-40B4-BE49-F238E27FC236}">
                <a16:creationId xmlns:a16="http://schemas.microsoft.com/office/drawing/2014/main" id="{CFB81EF3-8E51-6049-B6DB-CE435B99DCBB}"/>
              </a:ext>
            </a:extLst>
          </p:cNvPr>
          <p:cNvSpPr/>
          <p:nvPr/>
        </p:nvSpPr>
        <p:spPr>
          <a:xfrm>
            <a:off x="5958000" y="39948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Can 33">
            <a:extLst>
              <a:ext uri="{FF2B5EF4-FFF2-40B4-BE49-F238E27FC236}">
                <a16:creationId xmlns:a16="http://schemas.microsoft.com/office/drawing/2014/main" id="{96D1CDE0-AA3D-BC43-81AE-D8159055636C}"/>
              </a:ext>
            </a:extLst>
          </p:cNvPr>
          <p:cNvSpPr/>
          <p:nvPr/>
        </p:nvSpPr>
        <p:spPr>
          <a:xfrm>
            <a:off x="4254500" y="46298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Rounded Rectangle 41">
            <a:extLst>
              <a:ext uri="{FF2B5EF4-FFF2-40B4-BE49-F238E27FC236}">
                <a16:creationId xmlns:a16="http://schemas.microsoft.com/office/drawing/2014/main" id="{A30F78F2-E163-B94D-B26E-82CA040AD2CB}"/>
              </a:ext>
            </a:extLst>
          </p:cNvPr>
          <p:cNvSpPr/>
          <p:nvPr/>
        </p:nvSpPr>
        <p:spPr>
          <a:xfrm>
            <a:off x="4942000" y="4757000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Server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Can 56">
            <a:extLst>
              <a:ext uri="{FF2B5EF4-FFF2-40B4-BE49-F238E27FC236}">
                <a16:creationId xmlns:a16="http://schemas.microsoft.com/office/drawing/2014/main" id="{30C50F5F-42A1-D74D-858B-25CA9D23650B}"/>
              </a:ext>
            </a:extLst>
          </p:cNvPr>
          <p:cNvSpPr/>
          <p:nvPr/>
        </p:nvSpPr>
        <p:spPr>
          <a:xfrm>
            <a:off x="4327145" y="32963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E67E536F-F627-6E4A-B69F-39B0A29157C8}"/>
              </a:ext>
            </a:extLst>
          </p:cNvPr>
          <p:cNvCxnSpPr>
            <a:cxnSpLocks/>
          </p:cNvCxnSpPr>
          <p:nvPr/>
        </p:nvCxnSpPr>
        <p:spPr>
          <a:xfrm>
            <a:off x="469158" y="2425452"/>
            <a:ext cx="7570683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7">
            <a:extLst>
              <a:ext uri="{FF2B5EF4-FFF2-40B4-BE49-F238E27FC236}">
                <a16:creationId xmlns:a16="http://schemas.microsoft.com/office/drawing/2014/main" id="{318F1E81-DEE0-384F-B51F-4EA0C6103ED3}"/>
              </a:ext>
            </a:extLst>
          </p:cNvPr>
          <p:cNvSpPr/>
          <p:nvPr/>
        </p:nvSpPr>
        <p:spPr>
          <a:xfrm>
            <a:off x="8092958" y="2285542"/>
            <a:ext cx="1496404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Time 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5" name="Rectangle 36">
            <a:extLst>
              <a:ext uri="{FF2B5EF4-FFF2-40B4-BE49-F238E27FC236}">
                <a16:creationId xmlns:a16="http://schemas.microsoft.com/office/drawing/2014/main" id="{E3CBBE85-6F04-924A-BF9F-D313D6F94FC3}"/>
              </a:ext>
            </a:extLst>
          </p:cNvPr>
          <p:cNvSpPr/>
          <p:nvPr/>
        </p:nvSpPr>
        <p:spPr>
          <a:xfrm>
            <a:off x="1587501" y="4445000"/>
            <a:ext cx="1192955" cy="279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10, Srv1&gt;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C8EA8E81-FBEE-5A4D-892F-18FAE71550F7}"/>
              </a:ext>
            </a:extLst>
          </p:cNvPr>
          <p:cNvSpPr/>
          <p:nvPr/>
        </p:nvSpPr>
        <p:spPr>
          <a:xfrm>
            <a:off x="755576" y="2069306"/>
            <a:ext cx="1192955" cy="279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10, Srv1&gt;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670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B2CA3-5F28-7B45-B2CF-86E777C01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Will CSN matches update order?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6EFE2D-FC5F-F443-AAE8-C00ABEDBA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845336"/>
          </a:xfrm>
        </p:spPr>
        <p:txBody>
          <a:bodyPr/>
          <a:lstStyle/>
          <a:p>
            <a:r>
              <a:rPr kumimoji="1" lang="en-US" altLang="zh-CN" dirty="0"/>
              <a:t>Not always. The primary can see newer updates before the old ones, as long as they don’t have casualty relationship 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90791D-B55F-9148-A424-252CEAB9E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1A976FC8-2A18-324A-88BC-5CB7218E6869}"/>
              </a:ext>
            </a:extLst>
          </p:cNvPr>
          <p:cNvSpPr/>
          <p:nvPr/>
        </p:nvSpPr>
        <p:spPr>
          <a:xfrm>
            <a:off x="4889500" y="3048000"/>
            <a:ext cx="102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Primary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ounded Rectangle 10">
            <a:extLst>
              <a:ext uri="{FF2B5EF4-FFF2-40B4-BE49-F238E27FC236}">
                <a16:creationId xmlns:a16="http://schemas.microsoft.com/office/drawing/2014/main" id="{76DC3AF0-77C9-6D4A-BBE0-B2C7CBDECE4A}"/>
              </a:ext>
            </a:extLst>
          </p:cNvPr>
          <p:cNvSpPr/>
          <p:nvPr/>
        </p:nvSpPr>
        <p:spPr>
          <a:xfrm>
            <a:off x="1841500" y="3867835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Server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Can 17">
            <a:extLst>
              <a:ext uri="{FF2B5EF4-FFF2-40B4-BE49-F238E27FC236}">
                <a16:creationId xmlns:a16="http://schemas.microsoft.com/office/drawing/2014/main" id="{5760D87A-65C8-6840-B3E2-9504F1ECE6CF}"/>
              </a:ext>
            </a:extLst>
          </p:cNvPr>
          <p:cNvSpPr/>
          <p:nvPr/>
        </p:nvSpPr>
        <p:spPr>
          <a:xfrm>
            <a:off x="2866645" y="39948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172B0AFF-1DED-7642-BF85-17861F58DC61}"/>
              </a:ext>
            </a:extLst>
          </p:cNvPr>
          <p:cNvSpPr/>
          <p:nvPr/>
        </p:nvSpPr>
        <p:spPr>
          <a:xfrm>
            <a:off x="6529500" y="3995000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Server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Can 31">
            <a:extLst>
              <a:ext uri="{FF2B5EF4-FFF2-40B4-BE49-F238E27FC236}">
                <a16:creationId xmlns:a16="http://schemas.microsoft.com/office/drawing/2014/main" id="{CFB81EF3-8E51-6049-B6DB-CE435B99DCBB}"/>
              </a:ext>
            </a:extLst>
          </p:cNvPr>
          <p:cNvSpPr/>
          <p:nvPr/>
        </p:nvSpPr>
        <p:spPr>
          <a:xfrm>
            <a:off x="5958000" y="39948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Can 33">
            <a:extLst>
              <a:ext uri="{FF2B5EF4-FFF2-40B4-BE49-F238E27FC236}">
                <a16:creationId xmlns:a16="http://schemas.microsoft.com/office/drawing/2014/main" id="{96D1CDE0-AA3D-BC43-81AE-D8159055636C}"/>
              </a:ext>
            </a:extLst>
          </p:cNvPr>
          <p:cNvSpPr/>
          <p:nvPr/>
        </p:nvSpPr>
        <p:spPr>
          <a:xfrm>
            <a:off x="4254500" y="46298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Rounded Rectangle 41">
            <a:extLst>
              <a:ext uri="{FF2B5EF4-FFF2-40B4-BE49-F238E27FC236}">
                <a16:creationId xmlns:a16="http://schemas.microsoft.com/office/drawing/2014/main" id="{A30F78F2-E163-B94D-B26E-82CA040AD2CB}"/>
              </a:ext>
            </a:extLst>
          </p:cNvPr>
          <p:cNvSpPr/>
          <p:nvPr/>
        </p:nvSpPr>
        <p:spPr>
          <a:xfrm>
            <a:off x="4942000" y="4757000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Server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Can 56">
            <a:extLst>
              <a:ext uri="{FF2B5EF4-FFF2-40B4-BE49-F238E27FC236}">
                <a16:creationId xmlns:a16="http://schemas.microsoft.com/office/drawing/2014/main" id="{30C50F5F-42A1-D74D-858B-25CA9D23650B}"/>
              </a:ext>
            </a:extLst>
          </p:cNvPr>
          <p:cNvSpPr/>
          <p:nvPr/>
        </p:nvSpPr>
        <p:spPr>
          <a:xfrm>
            <a:off x="4327145" y="32963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E67E536F-F627-6E4A-B69F-39B0A29157C8}"/>
              </a:ext>
            </a:extLst>
          </p:cNvPr>
          <p:cNvCxnSpPr>
            <a:cxnSpLocks/>
          </p:cNvCxnSpPr>
          <p:nvPr/>
        </p:nvCxnSpPr>
        <p:spPr>
          <a:xfrm>
            <a:off x="469158" y="2425452"/>
            <a:ext cx="7570683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7">
            <a:extLst>
              <a:ext uri="{FF2B5EF4-FFF2-40B4-BE49-F238E27FC236}">
                <a16:creationId xmlns:a16="http://schemas.microsoft.com/office/drawing/2014/main" id="{318F1E81-DEE0-384F-B51F-4EA0C6103ED3}"/>
              </a:ext>
            </a:extLst>
          </p:cNvPr>
          <p:cNvSpPr/>
          <p:nvPr/>
        </p:nvSpPr>
        <p:spPr>
          <a:xfrm>
            <a:off x="8092958" y="2285542"/>
            <a:ext cx="1496404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Time 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5" name="Rectangle 36">
            <a:extLst>
              <a:ext uri="{FF2B5EF4-FFF2-40B4-BE49-F238E27FC236}">
                <a16:creationId xmlns:a16="http://schemas.microsoft.com/office/drawing/2014/main" id="{E3CBBE85-6F04-924A-BF9F-D313D6F94FC3}"/>
              </a:ext>
            </a:extLst>
          </p:cNvPr>
          <p:cNvSpPr/>
          <p:nvPr/>
        </p:nvSpPr>
        <p:spPr>
          <a:xfrm>
            <a:off x="1587501" y="4445000"/>
            <a:ext cx="1192955" cy="279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10, Srv1&gt;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C8EA8E81-FBEE-5A4D-892F-18FAE71550F7}"/>
              </a:ext>
            </a:extLst>
          </p:cNvPr>
          <p:cNvSpPr/>
          <p:nvPr/>
        </p:nvSpPr>
        <p:spPr>
          <a:xfrm>
            <a:off x="755576" y="2069306"/>
            <a:ext cx="1192955" cy="279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10, Srv1&gt;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17" name="Rectangle 37">
            <a:extLst>
              <a:ext uri="{FF2B5EF4-FFF2-40B4-BE49-F238E27FC236}">
                <a16:creationId xmlns:a16="http://schemas.microsoft.com/office/drawing/2014/main" id="{1F3B8418-ED77-F14A-BFC1-6DF7BE4F8BBA}"/>
              </a:ext>
            </a:extLst>
          </p:cNvPr>
          <p:cNvSpPr/>
          <p:nvPr/>
        </p:nvSpPr>
        <p:spPr>
          <a:xfrm>
            <a:off x="6123596" y="4566335"/>
            <a:ext cx="1496404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20, Srv2&gt;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18" name="Rectangle 37">
            <a:extLst>
              <a:ext uri="{FF2B5EF4-FFF2-40B4-BE49-F238E27FC236}">
                <a16:creationId xmlns:a16="http://schemas.microsoft.com/office/drawing/2014/main" id="{6DA4E0AF-2C3C-6A4F-80EA-26871CCAD501}"/>
              </a:ext>
            </a:extLst>
          </p:cNvPr>
          <p:cNvSpPr/>
          <p:nvPr/>
        </p:nvSpPr>
        <p:spPr>
          <a:xfrm>
            <a:off x="2032254" y="2479515"/>
            <a:ext cx="1496404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20, Srv2&gt;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385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B2CA3-5F28-7B45-B2CF-86E777C01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Will CSN matches update order?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6EFE2D-FC5F-F443-AAE8-C00ABEDBA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845336"/>
          </a:xfrm>
        </p:spPr>
        <p:txBody>
          <a:bodyPr/>
          <a:lstStyle/>
          <a:p>
            <a:r>
              <a:rPr kumimoji="1" lang="en-US" altLang="zh-CN" dirty="0"/>
              <a:t>Not always. The primary can see newer updates before the old ones, as long as they don’t have casualty relationship 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90791D-B55F-9148-A424-252CEAB9E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1A976FC8-2A18-324A-88BC-5CB7218E6869}"/>
              </a:ext>
            </a:extLst>
          </p:cNvPr>
          <p:cNvSpPr/>
          <p:nvPr/>
        </p:nvSpPr>
        <p:spPr>
          <a:xfrm>
            <a:off x="4889500" y="3048000"/>
            <a:ext cx="102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Primary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ounded Rectangle 10">
            <a:extLst>
              <a:ext uri="{FF2B5EF4-FFF2-40B4-BE49-F238E27FC236}">
                <a16:creationId xmlns:a16="http://schemas.microsoft.com/office/drawing/2014/main" id="{76DC3AF0-77C9-6D4A-BBE0-B2C7CBDECE4A}"/>
              </a:ext>
            </a:extLst>
          </p:cNvPr>
          <p:cNvSpPr/>
          <p:nvPr/>
        </p:nvSpPr>
        <p:spPr>
          <a:xfrm>
            <a:off x="1841500" y="3867835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Server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Can 17">
            <a:extLst>
              <a:ext uri="{FF2B5EF4-FFF2-40B4-BE49-F238E27FC236}">
                <a16:creationId xmlns:a16="http://schemas.microsoft.com/office/drawing/2014/main" id="{5760D87A-65C8-6840-B3E2-9504F1ECE6CF}"/>
              </a:ext>
            </a:extLst>
          </p:cNvPr>
          <p:cNvSpPr/>
          <p:nvPr/>
        </p:nvSpPr>
        <p:spPr>
          <a:xfrm>
            <a:off x="2866645" y="39948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172B0AFF-1DED-7642-BF85-17861F58DC61}"/>
              </a:ext>
            </a:extLst>
          </p:cNvPr>
          <p:cNvSpPr/>
          <p:nvPr/>
        </p:nvSpPr>
        <p:spPr>
          <a:xfrm>
            <a:off x="6529500" y="3995000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Server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Can 31">
            <a:extLst>
              <a:ext uri="{FF2B5EF4-FFF2-40B4-BE49-F238E27FC236}">
                <a16:creationId xmlns:a16="http://schemas.microsoft.com/office/drawing/2014/main" id="{CFB81EF3-8E51-6049-B6DB-CE435B99DCBB}"/>
              </a:ext>
            </a:extLst>
          </p:cNvPr>
          <p:cNvSpPr/>
          <p:nvPr/>
        </p:nvSpPr>
        <p:spPr>
          <a:xfrm>
            <a:off x="5958000" y="39948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Can 33">
            <a:extLst>
              <a:ext uri="{FF2B5EF4-FFF2-40B4-BE49-F238E27FC236}">
                <a16:creationId xmlns:a16="http://schemas.microsoft.com/office/drawing/2014/main" id="{96D1CDE0-AA3D-BC43-81AE-D8159055636C}"/>
              </a:ext>
            </a:extLst>
          </p:cNvPr>
          <p:cNvSpPr/>
          <p:nvPr/>
        </p:nvSpPr>
        <p:spPr>
          <a:xfrm>
            <a:off x="4254500" y="46298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Rounded Rectangle 41">
            <a:extLst>
              <a:ext uri="{FF2B5EF4-FFF2-40B4-BE49-F238E27FC236}">
                <a16:creationId xmlns:a16="http://schemas.microsoft.com/office/drawing/2014/main" id="{A30F78F2-E163-B94D-B26E-82CA040AD2CB}"/>
              </a:ext>
            </a:extLst>
          </p:cNvPr>
          <p:cNvSpPr/>
          <p:nvPr/>
        </p:nvSpPr>
        <p:spPr>
          <a:xfrm>
            <a:off x="4942000" y="4757000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Server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Can 56">
            <a:extLst>
              <a:ext uri="{FF2B5EF4-FFF2-40B4-BE49-F238E27FC236}">
                <a16:creationId xmlns:a16="http://schemas.microsoft.com/office/drawing/2014/main" id="{30C50F5F-42A1-D74D-858B-25CA9D23650B}"/>
              </a:ext>
            </a:extLst>
          </p:cNvPr>
          <p:cNvSpPr/>
          <p:nvPr/>
        </p:nvSpPr>
        <p:spPr>
          <a:xfrm>
            <a:off x="4327145" y="32963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E67E536F-F627-6E4A-B69F-39B0A29157C8}"/>
              </a:ext>
            </a:extLst>
          </p:cNvPr>
          <p:cNvCxnSpPr>
            <a:cxnSpLocks/>
          </p:cNvCxnSpPr>
          <p:nvPr/>
        </p:nvCxnSpPr>
        <p:spPr>
          <a:xfrm>
            <a:off x="469158" y="2425452"/>
            <a:ext cx="7570683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7">
            <a:extLst>
              <a:ext uri="{FF2B5EF4-FFF2-40B4-BE49-F238E27FC236}">
                <a16:creationId xmlns:a16="http://schemas.microsoft.com/office/drawing/2014/main" id="{318F1E81-DEE0-384F-B51F-4EA0C6103ED3}"/>
              </a:ext>
            </a:extLst>
          </p:cNvPr>
          <p:cNvSpPr/>
          <p:nvPr/>
        </p:nvSpPr>
        <p:spPr>
          <a:xfrm>
            <a:off x="8092958" y="2285542"/>
            <a:ext cx="1496404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Time 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5" name="Rectangle 36">
            <a:extLst>
              <a:ext uri="{FF2B5EF4-FFF2-40B4-BE49-F238E27FC236}">
                <a16:creationId xmlns:a16="http://schemas.microsoft.com/office/drawing/2014/main" id="{E3CBBE85-6F04-924A-BF9F-D313D6F94FC3}"/>
              </a:ext>
            </a:extLst>
          </p:cNvPr>
          <p:cNvSpPr/>
          <p:nvPr/>
        </p:nvSpPr>
        <p:spPr>
          <a:xfrm>
            <a:off x="1587501" y="4445000"/>
            <a:ext cx="1192955" cy="279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10, Srv1&gt;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C8EA8E81-FBEE-5A4D-892F-18FAE71550F7}"/>
              </a:ext>
            </a:extLst>
          </p:cNvPr>
          <p:cNvSpPr/>
          <p:nvPr/>
        </p:nvSpPr>
        <p:spPr>
          <a:xfrm>
            <a:off x="755576" y="2069306"/>
            <a:ext cx="1192955" cy="279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10, Srv1&gt;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17" name="Rectangle 37">
            <a:extLst>
              <a:ext uri="{FF2B5EF4-FFF2-40B4-BE49-F238E27FC236}">
                <a16:creationId xmlns:a16="http://schemas.microsoft.com/office/drawing/2014/main" id="{1F3B8418-ED77-F14A-BFC1-6DF7BE4F8BBA}"/>
              </a:ext>
            </a:extLst>
          </p:cNvPr>
          <p:cNvSpPr/>
          <p:nvPr/>
        </p:nvSpPr>
        <p:spPr>
          <a:xfrm>
            <a:off x="6123596" y="4566335"/>
            <a:ext cx="1496404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20, Srv2&gt;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18" name="Rectangle 37">
            <a:extLst>
              <a:ext uri="{FF2B5EF4-FFF2-40B4-BE49-F238E27FC236}">
                <a16:creationId xmlns:a16="http://schemas.microsoft.com/office/drawing/2014/main" id="{6DA4E0AF-2C3C-6A4F-80EA-26871CCAD501}"/>
              </a:ext>
            </a:extLst>
          </p:cNvPr>
          <p:cNvSpPr/>
          <p:nvPr/>
        </p:nvSpPr>
        <p:spPr>
          <a:xfrm>
            <a:off x="2032254" y="2479515"/>
            <a:ext cx="1496404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20, Srv2&gt;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AB8CACF6-1E4F-CC40-83EC-66379CB3FEE4}"/>
              </a:ext>
            </a:extLst>
          </p:cNvPr>
          <p:cNvSpPr/>
          <p:nvPr/>
        </p:nvSpPr>
        <p:spPr>
          <a:xfrm>
            <a:off x="3208791" y="4375835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</a:t>
            </a:r>
            <a:endParaRPr lang="zh-CN" altLang="en-US" sz="16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cxnSp>
        <p:nvCxnSpPr>
          <p:cNvPr id="21" name="Straight Arrow Connector 11">
            <a:extLst>
              <a:ext uri="{FF2B5EF4-FFF2-40B4-BE49-F238E27FC236}">
                <a16:creationId xmlns:a16="http://schemas.microsoft.com/office/drawing/2014/main" id="{D8F4225A-1A9A-9B49-B799-1BA5FD279F0B}"/>
              </a:ext>
            </a:extLst>
          </p:cNvPr>
          <p:cNvCxnSpPr/>
          <p:nvPr/>
        </p:nvCxnSpPr>
        <p:spPr>
          <a:xfrm>
            <a:off x="3238500" y="4129563"/>
            <a:ext cx="1016000" cy="6350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5">
            <a:extLst>
              <a:ext uri="{FF2B5EF4-FFF2-40B4-BE49-F238E27FC236}">
                <a16:creationId xmlns:a16="http://schemas.microsoft.com/office/drawing/2014/main" id="{FFE643BF-9106-2B4E-B8E0-F286DBD48267}"/>
              </a:ext>
            </a:extLst>
          </p:cNvPr>
          <p:cNvSpPr/>
          <p:nvPr/>
        </p:nvSpPr>
        <p:spPr>
          <a:xfrm>
            <a:off x="3108296" y="2068956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</a:t>
            </a:r>
            <a:endParaRPr lang="zh-CN" altLang="en-US" sz="16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4" name="Rectangle 38">
            <a:extLst>
              <a:ext uri="{FF2B5EF4-FFF2-40B4-BE49-F238E27FC236}">
                <a16:creationId xmlns:a16="http://schemas.microsoft.com/office/drawing/2014/main" id="{02AD07D6-E688-BC42-86A7-36C4D4D45FDC}"/>
              </a:ext>
            </a:extLst>
          </p:cNvPr>
          <p:cNvSpPr/>
          <p:nvPr/>
        </p:nvSpPr>
        <p:spPr>
          <a:xfrm>
            <a:off x="3302002" y="4953000"/>
            <a:ext cx="1192955" cy="279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10, Srv1&gt;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447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B2CA3-5F28-7B45-B2CF-86E777C01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Will CSN matches update order?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6EFE2D-FC5F-F443-AAE8-C00ABEDBA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845336"/>
          </a:xfrm>
        </p:spPr>
        <p:txBody>
          <a:bodyPr/>
          <a:lstStyle/>
          <a:p>
            <a:r>
              <a:rPr kumimoji="1" lang="en-US" altLang="zh-CN" dirty="0"/>
              <a:t>Not always. The primary can see newer updates before the old ones, as long as they don’t have casualty relationship 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90791D-B55F-9148-A424-252CEAB9E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1A976FC8-2A18-324A-88BC-5CB7218E6869}"/>
              </a:ext>
            </a:extLst>
          </p:cNvPr>
          <p:cNvSpPr/>
          <p:nvPr/>
        </p:nvSpPr>
        <p:spPr>
          <a:xfrm>
            <a:off x="4889500" y="3048000"/>
            <a:ext cx="102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Primary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ounded Rectangle 10">
            <a:extLst>
              <a:ext uri="{FF2B5EF4-FFF2-40B4-BE49-F238E27FC236}">
                <a16:creationId xmlns:a16="http://schemas.microsoft.com/office/drawing/2014/main" id="{76DC3AF0-77C9-6D4A-BBE0-B2C7CBDECE4A}"/>
              </a:ext>
            </a:extLst>
          </p:cNvPr>
          <p:cNvSpPr/>
          <p:nvPr/>
        </p:nvSpPr>
        <p:spPr>
          <a:xfrm>
            <a:off x="1841500" y="3867835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Server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Can 17">
            <a:extLst>
              <a:ext uri="{FF2B5EF4-FFF2-40B4-BE49-F238E27FC236}">
                <a16:creationId xmlns:a16="http://schemas.microsoft.com/office/drawing/2014/main" id="{5760D87A-65C8-6840-B3E2-9504F1ECE6CF}"/>
              </a:ext>
            </a:extLst>
          </p:cNvPr>
          <p:cNvSpPr/>
          <p:nvPr/>
        </p:nvSpPr>
        <p:spPr>
          <a:xfrm>
            <a:off x="2866645" y="39948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172B0AFF-1DED-7642-BF85-17861F58DC61}"/>
              </a:ext>
            </a:extLst>
          </p:cNvPr>
          <p:cNvSpPr/>
          <p:nvPr/>
        </p:nvSpPr>
        <p:spPr>
          <a:xfrm>
            <a:off x="6529500" y="3995000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Server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Can 31">
            <a:extLst>
              <a:ext uri="{FF2B5EF4-FFF2-40B4-BE49-F238E27FC236}">
                <a16:creationId xmlns:a16="http://schemas.microsoft.com/office/drawing/2014/main" id="{CFB81EF3-8E51-6049-B6DB-CE435B99DCBB}"/>
              </a:ext>
            </a:extLst>
          </p:cNvPr>
          <p:cNvSpPr/>
          <p:nvPr/>
        </p:nvSpPr>
        <p:spPr>
          <a:xfrm>
            <a:off x="5958000" y="39948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Can 33">
            <a:extLst>
              <a:ext uri="{FF2B5EF4-FFF2-40B4-BE49-F238E27FC236}">
                <a16:creationId xmlns:a16="http://schemas.microsoft.com/office/drawing/2014/main" id="{96D1CDE0-AA3D-BC43-81AE-D8159055636C}"/>
              </a:ext>
            </a:extLst>
          </p:cNvPr>
          <p:cNvSpPr/>
          <p:nvPr/>
        </p:nvSpPr>
        <p:spPr>
          <a:xfrm>
            <a:off x="4254500" y="46298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Rounded Rectangle 41">
            <a:extLst>
              <a:ext uri="{FF2B5EF4-FFF2-40B4-BE49-F238E27FC236}">
                <a16:creationId xmlns:a16="http://schemas.microsoft.com/office/drawing/2014/main" id="{A30F78F2-E163-B94D-B26E-82CA040AD2CB}"/>
              </a:ext>
            </a:extLst>
          </p:cNvPr>
          <p:cNvSpPr/>
          <p:nvPr/>
        </p:nvSpPr>
        <p:spPr>
          <a:xfrm>
            <a:off x="4942000" y="4757000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Server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Can 56">
            <a:extLst>
              <a:ext uri="{FF2B5EF4-FFF2-40B4-BE49-F238E27FC236}">
                <a16:creationId xmlns:a16="http://schemas.microsoft.com/office/drawing/2014/main" id="{30C50F5F-42A1-D74D-858B-25CA9D23650B}"/>
              </a:ext>
            </a:extLst>
          </p:cNvPr>
          <p:cNvSpPr/>
          <p:nvPr/>
        </p:nvSpPr>
        <p:spPr>
          <a:xfrm>
            <a:off x="4327145" y="32963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E67E536F-F627-6E4A-B69F-39B0A29157C8}"/>
              </a:ext>
            </a:extLst>
          </p:cNvPr>
          <p:cNvCxnSpPr>
            <a:cxnSpLocks/>
          </p:cNvCxnSpPr>
          <p:nvPr/>
        </p:nvCxnSpPr>
        <p:spPr>
          <a:xfrm>
            <a:off x="469158" y="2425452"/>
            <a:ext cx="7570683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7">
            <a:extLst>
              <a:ext uri="{FF2B5EF4-FFF2-40B4-BE49-F238E27FC236}">
                <a16:creationId xmlns:a16="http://schemas.microsoft.com/office/drawing/2014/main" id="{318F1E81-DEE0-384F-B51F-4EA0C6103ED3}"/>
              </a:ext>
            </a:extLst>
          </p:cNvPr>
          <p:cNvSpPr/>
          <p:nvPr/>
        </p:nvSpPr>
        <p:spPr>
          <a:xfrm>
            <a:off x="8092958" y="2285542"/>
            <a:ext cx="1496404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Time 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5" name="Rectangle 36">
            <a:extLst>
              <a:ext uri="{FF2B5EF4-FFF2-40B4-BE49-F238E27FC236}">
                <a16:creationId xmlns:a16="http://schemas.microsoft.com/office/drawing/2014/main" id="{E3CBBE85-6F04-924A-BF9F-D313D6F94FC3}"/>
              </a:ext>
            </a:extLst>
          </p:cNvPr>
          <p:cNvSpPr/>
          <p:nvPr/>
        </p:nvSpPr>
        <p:spPr>
          <a:xfrm>
            <a:off x="1587501" y="4445000"/>
            <a:ext cx="1192955" cy="279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10, Srv1&gt;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C8EA8E81-FBEE-5A4D-892F-18FAE71550F7}"/>
              </a:ext>
            </a:extLst>
          </p:cNvPr>
          <p:cNvSpPr/>
          <p:nvPr/>
        </p:nvSpPr>
        <p:spPr>
          <a:xfrm>
            <a:off x="755576" y="2069306"/>
            <a:ext cx="1192955" cy="279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10, Srv1&gt;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17" name="Rectangle 37">
            <a:extLst>
              <a:ext uri="{FF2B5EF4-FFF2-40B4-BE49-F238E27FC236}">
                <a16:creationId xmlns:a16="http://schemas.microsoft.com/office/drawing/2014/main" id="{1F3B8418-ED77-F14A-BFC1-6DF7BE4F8BBA}"/>
              </a:ext>
            </a:extLst>
          </p:cNvPr>
          <p:cNvSpPr/>
          <p:nvPr/>
        </p:nvSpPr>
        <p:spPr>
          <a:xfrm>
            <a:off x="6123596" y="4566335"/>
            <a:ext cx="1496404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20, Srv2&gt;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18" name="Rectangle 37">
            <a:extLst>
              <a:ext uri="{FF2B5EF4-FFF2-40B4-BE49-F238E27FC236}">
                <a16:creationId xmlns:a16="http://schemas.microsoft.com/office/drawing/2014/main" id="{6DA4E0AF-2C3C-6A4F-80EA-26871CCAD501}"/>
              </a:ext>
            </a:extLst>
          </p:cNvPr>
          <p:cNvSpPr/>
          <p:nvPr/>
        </p:nvSpPr>
        <p:spPr>
          <a:xfrm>
            <a:off x="2032254" y="2479515"/>
            <a:ext cx="1496404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20, Srv2&gt;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AB8CACF6-1E4F-CC40-83EC-66379CB3FEE4}"/>
              </a:ext>
            </a:extLst>
          </p:cNvPr>
          <p:cNvSpPr/>
          <p:nvPr/>
        </p:nvSpPr>
        <p:spPr>
          <a:xfrm>
            <a:off x="3208791" y="4375835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</a:t>
            </a:r>
            <a:endParaRPr lang="zh-CN" altLang="en-US" sz="16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cxnSp>
        <p:nvCxnSpPr>
          <p:cNvPr id="21" name="Straight Arrow Connector 11">
            <a:extLst>
              <a:ext uri="{FF2B5EF4-FFF2-40B4-BE49-F238E27FC236}">
                <a16:creationId xmlns:a16="http://schemas.microsoft.com/office/drawing/2014/main" id="{D8F4225A-1A9A-9B49-B799-1BA5FD279F0B}"/>
              </a:ext>
            </a:extLst>
          </p:cNvPr>
          <p:cNvCxnSpPr/>
          <p:nvPr/>
        </p:nvCxnSpPr>
        <p:spPr>
          <a:xfrm>
            <a:off x="3238500" y="4129563"/>
            <a:ext cx="1016000" cy="6350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5">
            <a:extLst>
              <a:ext uri="{FF2B5EF4-FFF2-40B4-BE49-F238E27FC236}">
                <a16:creationId xmlns:a16="http://schemas.microsoft.com/office/drawing/2014/main" id="{FFE643BF-9106-2B4E-B8E0-F286DBD48267}"/>
              </a:ext>
            </a:extLst>
          </p:cNvPr>
          <p:cNvSpPr/>
          <p:nvPr/>
        </p:nvSpPr>
        <p:spPr>
          <a:xfrm>
            <a:off x="3108296" y="2068956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</a:t>
            </a:r>
            <a:endParaRPr lang="zh-CN" altLang="en-US" sz="16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02A9757D-00FB-F84D-AE17-C7A34D89BF9A}"/>
              </a:ext>
            </a:extLst>
          </p:cNvPr>
          <p:cNvSpPr/>
          <p:nvPr/>
        </p:nvSpPr>
        <p:spPr>
          <a:xfrm>
            <a:off x="4025776" y="2450508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</a:t>
            </a:r>
            <a:endParaRPr lang="zh-CN" altLang="en-US" sz="16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5" name="Rectangle 38">
            <a:extLst>
              <a:ext uri="{FF2B5EF4-FFF2-40B4-BE49-F238E27FC236}">
                <a16:creationId xmlns:a16="http://schemas.microsoft.com/office/drawing/2014/main" id="{E752C5F0-A008-C14D-86B6-CE54ADDF35B8}"/>
              </a:ext>
            </a:extLst>
          </p:cNvPr>
          <p:cNvSpPr/>
          <p:nvPr/>
        </p:nvSpPr>
        <p:spPr>
          <a:xfrm>
            <a:off x="3302002" y="4953000"/>
            <a:ext cx="1192955" cy="279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10, Srv1&gt;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6" name="Freeform 47">
            <a:extLst>
              <a:ext uri="{FF2B5EF4-FFF2-40B4-BE49-F238E27FC236}">
                <a16:creationId xmlns:a16="http://schemas.microsoft.com/office/drawing/2014/main" id="{5C1E9466-3CEC-394D-8F16-9A18109FEEA3}"/>
              </a:ext>
            </a:extLst>
          </p:cNvPr>
          <p:cNvSpPr/>
          <p:nvPr/>
        </p:nvSpPr>
        <p:spPr>
          <a:xfrm>
            <a:off x="4617983" y="4129562"/>
            <a:ext cx="1291518" cy="631652"/>
          </a:xfrm>
          <a:custGeom>
            <a:avLst/>
            <a:gdLst>
              <a:gd name="connsiteX0" fmla="*/ 1608083 w 1608083"/>
              <a:gd name="connsiteY0" fmla="*/ 42879 h 815389"/>
              <a:gd name="connsiteX1" fmla="*/ 614855 w 1608083"/>
              <a:gd name="connsiteY1" fmla="*/ 27113 h 815389"/>
              <a:gd name="connsiteX2" fmla="*/ 78828 w 1608083"/>
              <a:gd name="connsiteY2" fmla="*/ 358189 h 815389"/>
              <a:gd name="connsiteX3" fmla="*/ 331076 w 1608083"/>
              <a:gd name="connsiteY3" fmla="*/ 578906 h 815389"/>
              <a:gd name="connsiteX4" fmla="*/ 0 w 1608083"/>
              <a:gd name="connsiteY4" fmla="*/ 815389 h 815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8083" h="815389">
                <a:moveTo>
                  <a:pt x="1608083" y="42879"/>
                </a:moveTo>
                <a:cubicBezTo>
                  <a:pt x="1238907" y="8720"/>
                  <a:pt x="869731" y="-25439"/>
                  <a:pt x="614855" y="27113"/>
                </a:cubicBezTo>
                <a:cubicBezTo>
                  <a:pt x="359979" y="79665"/>
                  <a:pt x="126125" y="266223"/>
                  <a:pt x="78828" y="358189"/>
                </a:cubicBezTo>
                <a:cubicBezTo>
                  <a:pt x="31531" y="450155"/>
                  <a:pt x="344214" y="502706"/>
                  <a:pt x="331076" y="578906"/>
                </a:cubicBezTo>
                <a:cubicBezTo>
                  <a:pt x="317938" y="655106"/>
                  <a:pt x="158969" y="735247"/>
                  <a:pt x="0" y="815389"/>
                </a:cubicBezTo>
              </a:path>
            </a:pathLst>
          </a:cu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3AF46B81-AE0B-204F-A272-661C96994FE0}"/>
              </a:ext>
            </a:extLst>
          </p:cNvPr>
          <p:cNvSpPr/>
          <p:nvPr/>
        </p:nvSpPr>
        <p:spPr>
          <a:xfrm>
            <a:off x="4857951" y="4185335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</a:t>
            </a:r>
            <a:endParaRPr lang="zh-CN" altLang="en-US" sz="16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8" name="Rectangle 39">
            <a:extLst>
              <a:ext uri="{FF2B5EF4-FFF2-40B4-BE49-F238E27FC236}">
                <a16:creationId xmlns:a16="http://schemas.microsoft.com/office/drawing/2014/main" id="{E76C394B-71CC-574B-9AA4-392BDA8D68A8}"/>
              </a:ext>
            </a:extLst>
          </p:cNvPr>
          <p:cNvSpPr/>
          <p:nvPr/>
        </p:nvSpPr>
        <p:spPr>
          <a:xfrm>
            <a:off x="3302000" y="5266705"/>
            <a:ext cx="1778000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20, Srv2&gt;</a:t>
            </a:r>
          </a:p>
        </p:txBody>
      </p:sp>
    </p:spTree>
    <p:extLst>
      <p:ext uri="{BB962C8B-B14F-4D97-AF65-F5344CB8AC3E}">
        <p14:creationId xmlns:p14="http://schemas.microsoft.com/office/powerpoint/2010/main" val="1965257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B2CA3-5F28-7B45-B2CF-86E777C01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Will CSN matches update order?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6EFE2D-FC5F-F443-AAE8-C00ABEDBA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845336"/>
          </a:xfrm>
        </p:spPr>
        <p:txBody>
          <a:bodyPr/>
          <a:lstStyle/>
          <a:p>
            <a:r>
              <a:rPr kumimoji="1" lang="en-US" altLang="zh-CN" dirty="0"/>
              <a:t>Not always. The primary can see newer updates before the old ones, as long as they don’t have casualty relationship 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90791D-B55F-9148-A424-252CEAB9E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1A976FC8-2A18-324A-88BC-5CB7218E6869}"/>
              </a:ext>
            </a:extLst>
          </p:cNvPr>
          <p:cNvSpPr/>
          <p:nvPr/>
        </p:nvSpPr>
        <p:spPr>
          <a:xfrm>
            <a:off x="4889500" y="3048000"/>
            <a:ext cx="102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Primary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ounded Rectangle 10">
            <a:extLst>
              <a:ext uri="{FF2B5EF4-FFF2-40B4-BE49-F238E27FC236}">
                <a16:creationId xmlns:a16="http://schemas.microsoft.com/office/drawing/2014/main" id="{76DC3AF0-77C9-6D4A-BBE0-B2C7CBDECE4A}"/>
              </a:ext>
            </a:extLst>
          </p:cNvPr>
          <p:cNvSpPr/>
          <p:nvPr/>
        </p:nvSpPr>
        <p:spPr>
          <a:xfrm>
            <a:off x="1841500" y="3867835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Server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Can 17">
            <a:extLst>
              <a:ext uri="{FF2B5EF4-FFF2-40B4-BE49-F238E27FC236}">
                <a16:creationId xmlns:a16="http://schemas.microsoft.com/office/drawing/2014/main" id="{5760D87A-65C8-6840-B3E2-9504F1ECE6CF}"/>
              </a:ext>
            </a:extLst>
          </p:cNvPr>
          <p:cNvSpPr/>
          <p:nvPr/>
        </p:nvSpPr>
        <p:spPr>
          <a:xfrm>
            <a:off x="2866645" y="39948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172B0AFF-1DED-7642-BF85-17861F58DC61}"/>
              </a:ext>
            </a:extLst>
          </p:cNvPr>
          <p:cNvSpPr/>
          <p:nvPr/>
        </p:nvSpPr>
        <p:spPr>
          <a:xfrm>
            <a:off x="6529500" y="3995000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Server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Can 31">
            <a:extLst>
              <a:ext uri="{FF2B5EF4-FFF2-40B4-BE49-F238E27FC236}">
                <a16:creationId xmlns:a16="http://schemas.microsoft.com/office/drawing/2014/main" id="{CFB81EF3-8E51-6049-B6DB-CE435B99DCBB}"/>
              </a:ext>
            </a:extLst>
          </p:cNvPr>
          <p:cNvSpPr/>
          <p:nvPr/>
        </p:nvSpPr>
        <p:spPr>
          <a:xfrm>
            <a:off x="5958000" y="39948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Can 33">
            <a:extLst>
              <a:ext uri="{FF2B5EF4-FFF2-40B4-BE49-F238E27FC236}">
                <a16:creationId xmlns:a16="http://schemas.microsoft.com/office/drawing/2014/main" id="{96D1CDE0-AA3D-BC43-81AE-D8159055636C}"/>
              </a:ext>
            </a:extLst>
          </p:cNvPr>
          <p:cNvSpPr/>
          <p:nvPr/>
        </p:nvSpPr>
        <p:spPr>
          <a:xfrm>
            <a:off x="4254500" y="46298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Rounded Rectangle 41">
            <a:extLst>
              <a:ext uri="{FF2B5EF4-FFF2-40B4-BE49-F238E27FC236}">
                <a16:creationId xmlns:a16="http://schemas.microsoft.com/office/drawing/2014/main" id="{A30F78F2-E163-B94D-B26E-82CA040AD2CB}"/>
              </a:ext>
            </a:extLst>
          </p:cNvPr>
          <p:cNvSpPr/>
          <p:nvPr/>
        </p:nvSpPr>
        <p:spPr>
          <a:xfrm>
            <a:off x="4942000" y="4757000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Server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Can 56">
            <a:extLst>
              <a:ext uri="{FF2B5EF4-FFF2-40B4-BE49-F238E27FC236}">
                <a16:creationId xmlns:a16="http://schemas.microsoft.com/office/drawing/2014/main" id="{30C50F5F-42A1-D74D-858B-25CA9D23650B}"/>
              </a:ext>
            </a:extLst>
          </p:cNvPr>
          <p:cNvSpPr/>
          <p:nvPr/>
        </p:nvSpPr>
        <p:spPr>
          <a:xfrm>
            <a:off x="4327145" y="32963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E67E536F-F627-6E4A-B69F-39B0A29157C8}"/>
              </a:ext>
            </a:extLst>
          </p:cNvPr>
          <p:cNvCxnSpPr>
            <a:cxnSpLocks/>
          </p:cNvCxnSpPr>
          <p:nvPr/>
        </p:nvCxnSpPr>
        <p:spPr>
          <a:xfrm>
            <a:off x="469158" y="2425452"/>
            <a:ext cx="7570683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7">
            <a:extLst>
              <a:ext uri="{FF2B5EF4-FFF2-40B4-BE49-F238E27FC236}">
                <a16:creationId xmlns:a16="http://schemas.microsoft.com/office/drawing/2014/main" id="{318F1E81-DEE0-384F-B51F-4EA0C6103ED3}"/>
              </a:ext>
            </a:extLst>
          </p:cNvPr>
          <p:cNvSpPr/>
          <p:nvPr/>
        </p:nvSpPr>
        <p:spPr>
          <a:xfrm>
            <a:off x="8092958" y="2285542"/>
            <a:ext cx="1496404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Time 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5" name="Rectangle 36">
            <a:extLst>
              <a:ext uri="{FF2B5EF4-FFF2-40B4-BE49-F238E27FC236}">
                <a16:creationId xmlns:a16="http://schemas.microsoft.com/office/drawing/2014/main" id="{E3CBBE85-6F04-924A-BF9F-D313D6F94FC3}"/>
              </a:ext>
            </a:extLst>
          </p:cNvPr>
          <p:cNvSpPr/>
          <p:nvPr/>
        </p:nvSpPr>
        <p:spPr>
          <a:xfrm>
            <a:off x="1587501" y="4445000"/>
            <a:ext cx="1192955" cy="279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10, Srv1&gt;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C8EA8E81-FBEE-5A4D-892F-18FAE71550F7}"/>
              </a:ext>
            </a:extLst>
          </p:cNvPr>
          <p:cNvSpPr/>
          <p:nvPr/>
        </p:nvSpPr>
        <p:spPr>
          <a:xfrm>
            <a:off x="755576" y="2069306"/>
            <a:ext cx="1192955" cy="279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10, Srv1&gt;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17" name="Rectangle 37">
            <a:extLst>
              <a:ext uri="{FF2B5EF4-FFF2-40B4-BE49-F238E27FC236}">
                <a16:creationId xmlns:a16="http://schemas.microsoft.com/office/drawing/2014/main" id="{1F3B8418-ED77-F14A-BFC1-6DF7BE4F8BBA}"/>
              </a:ext>
            </a:extLst>
          </p:cNvPr>
          <p:cNvSpPr/>
          <p:nvPr/>
        </p:nvSpPr>
        <p:spPr>
          <a:xfrm>
            <a:off x="6123596" y="4566335"/>
            <a:ext cx="1496404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20, Srv2&gt;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18" name="Rectangle 37">
            <a:extLst>
              <a:ext uri="{FF2B5EF4-FFF2-40B4-BE49-F238E27FC236}">
                <a16:creationId xmlns:a16="http://schemas.microsoft.com/office/drawing/2014/main" id="{6DA4E0AF-2C3C-6A4F-80EA-26871CCAD501}"/>
              </a:ext>
            </a:extLst>
          </p:cNvPr>
          <p:cNvSpPr/>
          <p:nvPr/>
        </p:nvSpPr>
        <p:spPr>
          <a:xfrm>
            <a:off x="2032254" y="2479515"/>
            <a:ext cx="1496404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20, Srv2&gt;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AB8CACF6-1E4F-CC40-83EC-66379CB3FEE4}"/>
              </a:ext>
            </a:extLst>
          </p:cNvPr>
          <p:cNvSpPr/>
          <p:nvPr/>
        </p:nvSpPr>
        <p:spPr>
          <a:xfrm>
            <a:off x="3208791" y="4375835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</a:t>
            </a:r>
            <a:endParaRPr lang="zh-CN" altLang="en-US" sz="16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cxnSp>
        <p:nvCxnSpPr>
          <p:cNvPr id="21" name="Straight Arrow Connector 11">
            <a:extLst>
              <a:ext uri="{FF2B5EF4-FFF2-40B4-BE49-F238E27FC236}">
                <a16:creationId xmlns:a16="http://schemas.microsoft.com/office/drawing/2014/main" id="{D8F4225A-1A9A-9B49-B799-1BA5FD279F0B}"/>
              </a:ext>
            </a:extLst>
          </p:cNvPr>
          <p:cNvCxnSpPr/>
          <p:nvPr/>
        </p:nvCxnSpPr>
        <p:spPr>
          <a:xfrm>
            <a:off x="3238500" y="4129563"/>
            <a:ext cx="1016000" cy="6350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5">
            <a:extLst>
              <a:ext uri="{FF2B5EF4-FFF2-40B4-BE49-F238E27FC236}">
                <a16:creationId xmlns:a16="http://schemas.microsoft.com/office/drawing/2014/main" id="{FFE643BF-9106-2B4E-B8E0-F286DBD48267}"/>
              </a:ext>
            </a:extLst>
          </p:cNvPr>
          <p:cNvSpPr/>
          <p:nvPr/>
        </p:nvSpPr>
        <p:spPr>
          <a:xfrm>
            <a:off x="3108296" y="2068956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</a:t>
            </a:r>
            <a:endParaRPr lang="zh-CN" altLang="en-US" sz="16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02A9757D-00FB-F84D-AE17-C7A34D89BF9A}"/>
              </a:ext>
            </a:extLst>
          </p:cNvPr>
          <p:cNvSpPr/>
          <p:nvPr/>
        </p:nvSpPr>
        <p:spPr>
          <a:xfrm>
            <a:off x="4025776" y="2450508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</a:t>
            </a:r>
            <a:endParaRPr lang="zh-CN" altLang="en-US" sz="16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5" name="Rectangle 38">
            <a:extLst>
              <a:ext uri="{FF2B5EF4-FFF2-40B4-BE49-F238E27FC236}">
                <a16:creationId xmlns:a16="http://schemas.microsoft.com/office/drawing/2014/main" id="{E752C5F0-A008-C14D-86B6-CE54ADDF35B8}"/>
              </a:ext>
            </a:extLst>
          </p:cNvPr>
          <p:cNvSpPr/>
          <p:nvPr/>
        </p:nvSpPr>
        <p:spPr>
          <a:xfrm>
            <a:off x="3302002" y="4953000"/>
            <a:ext cx="1192955" cy="279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10, Srv1&gt;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6" name="Freeform 47">
            <a:extLst>
              <a:ext uri="{FF2B5EF4-FFF2-40B4-BE49-F238E27FC236}">
                <a16:creationId xmlns:a16="http://schemas.microsoft.com/office/drawing/2014/main" id="{5C1E9466-3CEC-394D-8F16-9A18109FEEA3}"/>
              </a:ext>
            </a:extLst>
          </p:cNvPr>
          <p:cNvSpPr/>
          <p:nvPr/>
        </p:nvSpPr>
        <p:spPr>
          <a:xfrm>
            <a:off x="4617983" y="4129562"/>
            <a:ext cx="1291518" cy="631652"/>
          </a:xfrm>
          <a:custGeom>
            <a:avLst/>
            <a:gdLst>
              <a:gd name="connsiteX0" fmla="*/ 1608083 w 1608083"/>
              <a:gd name="connsiteY0" fmla="*/ 42879 h 815389"/>
              <a:gd name="connsiteX1" fmla="*/ 614855 w 1608083"/>
              <a:gd name="connsiteY1" fmla="*/ 27113 h 815389"/>
              <a:gd name="connsiteX2" fmla="*/ 78828 w 1608083"/>
              <a:gd name="connsiteY2" fmla="*/ 358189 h 815389"/>
              <a:gd name="connsiteX3" fmla="*/ 331076 w 1608083"/>
              <a:gd name="connsiteY3" fmla="*/ 578906 h 815389"/>
              <a:gd name="connsiteX4" fmla="*/ 0 w 1608083"/>
              <a:gd name="connsiteY4" fmla="*/ 815389 h 815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8083" h="815389">
                <a:moveTo>
                  <a:pt x="1608083" y="42879"/>
                </a:moveTo>
                <a:cubicBezTo>
                  <a:pt x="1238907" y="8720"/>
                  <a:pt x="869731" y="-25439"/>
                  <a:pt x="614855" y="27113"/>
                </a:cubicBezTo>
                <a:cubicBezTo>
                  <a:pt x="359979" y="79665"/>
                  <a:pt x="126125" y="266223"/>
                  <a:pt x="78828" y="358189"/>
                </a:cubicBezTo>
                <a:cubicBezTo>
                  <a:pt x="31531" y="450155"/>
                  <a:pt x="344214" y="502706"/>
                  <a:pt x="331076" y="578906"/>
                </a:cubicBezTo>
                <a:cubicBezTo>
                  <a:pt x="317938" y="655106"/>
                  <a:pt x="158969" y="735247"/>
                  <a:pt x="0" y="815389"/>
                </a:cubicBezTo>
              </a:path>
            </a:pathLst>
          </a:cu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3AF46B81-AE0B-204F-A272-661C96994FE0}"/>
              </a:ext>
            </a:extLst>
          </p:cNvPr>
          <p:cNvSpPr/>
          <p:nvPr/>
        </p:nvSpPr>
        <p:spPr>
          <a:xfrm>
            <a:off x="4857951" y="4185335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</a:t>
            </a:r>
            <a:endParaRPr lang="zh-CN" altLang="en-US" sz="16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8" name="Rectangle 39">
            <a:extLst>
              <a:ext uri="{FF2B5EF4-FFF2-40B4-BE49-F238E27FC236}">
                <a16:creationId xmlns:a16="http://schemas.microsoft.com/office/drawing/2014/main" id="{E76C394B-71CC-574B-9AA4-392BDA8D68A8}"/>
              </a:ext>
            </a:extLst>
          </p:cNvPr>
          <p:cNvSpPr/>
          <p:nvPr/>
        </p:nvSpPr>
        <p:spPr>
          <a:xfrm>
            <a:off x="3302000" y="5266705"/>
            <a:ext cx="1778000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20, Srv2&gt;</a:t>
            </a:r>
          </a:p>
        </p:txBody>
      </p:sp>
      <p:sp>
        <p:nvSpPr>
          <p:cNvPr id="29" name="Rectangle 5">
            <a:extLst>
              <a:ext uri="{FF2B5EF4-FFF2-40B4-BE49-F238E27FC236}">
                <a16:creationId xmlns:a16="http://schemas.microsoft.com/office/drawing/2014/main" id="{69B09AC6-9A70-C940-AA2D-1455D74C4211}"/>
              </a:ext>
            </a:extLst>
          </p:cNvPr>
          <p:cNvSpPr/>
          <p:nvPr/>
        </p:nvSpPr>
        <p:spPr>
          <a:xfrm>
            <a:off x="4681943" y="2450508"/>
            <a:ext cx="138211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 primary</a:t>
            </a:r>
            <a:endParaRPr lang="zh-CN" altLang="en-US" sz="16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0" name="Freeform 61">
            <a:extLst>
              <a:ext uri="{FF2B5EF4-FFF2-40B4-BE49-F238E27FC236}">
                <a16:creationId xmlns:a16="http://schemas.microsoft.com/office/drawing/2014/main" id="{7712E5CD-772F-A141-9B75-8E9C0D2D7B08}"/>
              </a:ext>
            </a:extLst>
          </p:cNvPr>
          <p:cNvSpPr/>
          <p:nvPr/>
        </p:nvSpPr>
        <p:spPr>
          <a:xfrm>
            <a:off x="4617983" y="3565662"/>
            <a:ext cx="1291518" cy="527173"/>
          </a:xfrm>
          <a:custGeom>
            <a:avLst/>
            <a:gdLst>
              <a:gd name="connsiteX0" fmla="*/ 1450428 w 1450428"/>
              <a:gd name="connsiteY0" fmla="*/ 583324 h 583324"/>
              <a:gd name="connsiteX1" fmla="*/ 693683 w 1450428"/>
              <a:gd name="connsiteY1" fmla="*/ 236483 h 583324"/>
              <a:gd name="connsiteX2" fmla="*/ 520263 w 1450428"/>
              <a:gd name="connsiteY2" fmla="*/ 394138 h 583324"/>
              <a:gd name="connsiteX3" fmla="*/ 0 w 1450428"/>
              <a:gd name="connsiteY3" fmla="*/ 0 h 58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0428" h="583324">
                <a:moveTo>
                  <a:pt x="1450428" y="583324"/>
                </a:moveTo>
                <a:cubicBezTo>
                  <a:pt x="1149569" y="425669"/>
                  <a:pt x="848710" y="268014"/>
                  <a:pt x="693683" y="236483"/>
                </a:cubicBezTo>
                <a:cubicBezTo>
                  <a:pt x="538656" y="204952"/>
                  <a:pt x="635877" y="433552"/>
                  <a:pt x="520263" y="394138"/>
                </a:cubicBezTo>
                <a:cubicBezTo>
                  <a:pt x="404649" y="354724"/>
                  <a:pt x="202324" y="177362"/>
                  <a:pt x="0" y="0"/>
                </a:cubicBezTo>
              </a:path>
            </a:pathLst>
          </a:cu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31" name="Rectangle 67">
            <a:extLst>
              <a:ext uri="{FF2B5EF4-FFF2-40B4-BE49-F238E27FC236}">
                <a16:creationId xmlns:a16="http://schemas.microsoft.com/office/drawing/2014/main" id="{19AEAD41-DECE-2F42-8F6A-8341F65A9D78}"/>
              </a:ext>
            </a:extLst>
          </p:cNvPr>
          <p:cNvSpPr/>
          <p:nvPr/>
        </p:nvSpPr>
        <p:spPr>
          <a:xfrm>
            <a:off x="5365951" y="3613835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</a:t>
            </a:r>
            <a:endParaRPr lang="zh-CN" altLang="en-US" sz="16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3" name="Rectangle 59">
            <a:extLst>
              <a:ext uri="{FF2B5EF4-FFF2-40B4-BE49-F238E27FC236}">
                <a16:creationId xmlns:a16="http://schemas.microsoft.com/office/drawing/2014/main" id="{177841A7-D038-1D43-AA4E-852C91B5FDC2}"/>
              </a:ext>
            </a:extLst>
          </p:cNvPr>
          <p:cNvSpPr/>
          <p:nvPr/>
        </p:nvSpPr>
        <p:spPr>
          <a:xfrm>
            <a:off x="5969002" y="2984500"/>
            <a:ext cx="1255472" cy="279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&lt;5, 20, Srv2&gt;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218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B2CA3-5F28-7B45-B2CF-86E777C01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Will CSN matches update order?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6EFE2D-FC5F-F443-AAE8-C00ABEDBA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845336"/>
          </a:xfrm>
        </p:spPr>
        <p:txBody>
          <a:bodyPr/>
          <a:lstStyle/>
          <a:p>
            <a:r>
              <a:rPr kumimoji="1" lang="en-US" altLang="zh-CN" dirty="0"/>
              <a:t>Not always. The primary can see newer updates before the old ones, as long as they don’t have casualty relationship 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90791D-B55F-9148-A424-252CEAB9E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1A976FC8-2A18-324A-88BC-5CB7218E6869}"/>
              </a:ext>
            </a:extLst>
          </p:cNvPr>
          <p:cNvSpPr/>
          <p:nvPr/>
        </p:nvSpPr>
        <p:spPr>
          <a:xfrm>
            <a:off x="4889500" y="3048000"/>
            <a:ext cx="102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Primary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ounded Rectangle 10">
            <a:extLst>
              <a:ext uri="{FF2B5EF4-FFF2-40B4-BE49-F238E27FC236}">
                <a16:creationId xmlns:a16="http://schemas.microsoft.com/office/drawing/2014/main" id="{76DC3AF0-77C9-6D4A-BBE0-B2C7CBDECE4A}"/>
              </a:ext>
            </a:extLst>
          </p:cNvPr>
          <p:cNvSpPr/>
          <p:nvPr/>
        </p:nvSpPr>
        <p:spPr>
          <a:xfrm>
            <a:off x="1841500" y="3867835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Server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Can 17">
            <a:extLst>
              <a:ext uri="{FF2B5EF4-FFF2-40B4-BE49-F238E27FC236}">
                <a16:creationId xmlns:a16="http://schemas.microsoft.com/office/drawing/2014/main" id="{5760D87A-65C8-6840-B3E2-9504F1ECE6CF}"/>
              </a:ext>
            </a:extLst>
          </p:cNvPr>
          <p:cNvSpPr/>
          <p:nvPr/>
        </p:nvSpPr>
        <p:spPr>
          <a:xfrm>
            <a:off x="2866645" y="39948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172B0AFF-1DED-7642-BF85-17861F58DC61}"/>
              </a:ext>
            </a:extLst>
          </p:cNvPr>
          <p:cNvSpPr/>
          <p:nvPr/>
        </p:nvSpPr>
        <p:spPr>
          <a:xfrm>
            <a:off x="6529500" y="3995000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Server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Can 31">
            <a:extLst>
              <a:ext uri="{FF2B5EF4-FFF2-40B4-BE49-F238E27FC236}">
                <a16:creationId xmlns:a16="http://schemas.microsoft.com/office/drawing/2014/main" id="{CFB81EF3-8E51-6049-B6DB-CE435B99DCBB}"/>
              </a:ext>
            </a:extLst>
          </p:cNvPr>
          <p:cNvSpPr/>
          <p:nvPr/>
        </p:nvSpPr>
        <p:spPr>
          <a:xfrm>
            <a:off x="5958000" y="39948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Can 33">
            <a:extLst>
              <a:ext uri="{FF2B5EF4-FFF2-40B4-BE49-F238E27FC236}">
                <a16:creationId xmlns:a16="http://schemas.microsoft.com/office/drawing/2014/main" id="{96D1CDE0-AA3D-BC43-81AE-D8159055636C}"/>
              </a:ext>
            </a:extLst>
          </p:cNvPr>
          <p:cNvSpPr/>
          <p:nvPr/>
        </p:nvSpPr>
        <p:spPr>
          <a:xfrm>
            <a:off x="4254500" y="46298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Rounded Rectangle 41">
            <a:extLst>
              <a:ext uri="{FF2B5EF4-FFF2-40B4-BE49-F238E27FC236}">
                <a16:creationId xmlns:a16="http://schemas.microsoft.com/office/drawing/2014/main" id="{A30F78F2-E163-B94D-B26E-82CA040AD2CB}"/>
              </a:ext>
            </a:extLst>
          </p:cNvPr>
          <p:cNvSpPr/>
          <p:nvPr/>
        </p:nvSpPr>
        <p:spPr>
          <a:xfrm>
            <a:off x="4942000" y="4757000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Server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Can 56">
            <a:extLst>
              <a:ext uri="{FF2B5EF4-FFF2-40B4-BE49-F238E27FC236}">
                <a16:creationId xmlns:a16="http://schemas.microsoft.com/office/drawing/2014/main" id="{30C50F5F-42A1-D74D-858B-25CA9D23650B}"/>
              </a:ext>
            </a:extLst>
          </p:cNvPr>
          <p:cNvSpPr/>
          <p:nvPr/>
        </p:nvSpPr>
        <p:spPr>
          <a:xfrm>
            <a:off x="4327145" y="32963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E67E536F-F627-6E4A-B69F-39B0A29157C8}"/>
              </a:ext>
            </a:extLst>
          </p:cNvPr>
          <p:cNvCxnSpPr>
            <a:cxnSpLocks/>
          </p:cNvCxnSpPr>
          <p:nvPr/>
        </p:nvCxnSpPr>
        <p:spPr>
          <a:xfrm>
            <a:off x="469158" y="2425452"/>
            <a:ext cx="7570683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7">
            <a:extLst>
              <a:ext uri="{FF2B5EF4-FFF2-40B4-BE49-F238E27FC236}">
                <a16:creationId xmlns:a16="http://schemas.microsoft.com/office/drawing/2014/main" id="{318F1E81-DEE0-384F-B51F-4EA0C6103ED3}"/>
              </a:ext>
            </a:extLst>
          </p:cNvPr>
          <p:cNvSpPr/>
          <p:nvPr/>
        </p:nvSpPr>
        <p:spPr>
          <a:xfrm>
            <a:off x="8092958" y="2285542"/>
            <a:ext cx="1496404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Time 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5" name="Rectangle 36">
            <a:extLst>
              <a:ext uri="{FF2B5EF4-FFF2-40B4-BE49-F238E27FC236}">
                <a16:creationId xmlns:a16="http://schemas.microsoft.com/office/drawing/2014/main" id="{E3CBBE85-6F04-924A-BF9F-D313D6F94FC3}"/>
              </a:ext>
            </a:extLst>
          </p:cNvPr>
          <p:cNvSpPr/>
          <p:nvPr/>
        </p:nvSpPr>
        <p:spPr>
          <a:xfrm>
            <a:off x="1587501" y="4445000"/>
            <a:ext cx="1192955" cy="279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10, Srv1&gt;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C8EA8E81-FBEE-5A4D-892F-18FAE71550F7}"/>
              </a:ext>
            </a:extLst>
          </p:cNvPr>
          <p:cNvSpPr/>
          <p:nvPr/>
        </p:nvSpPr>
        <p:spPr>
          <a:xfrm>
            <a:off x="755576" y="2069306"/>
            <a:ext cx="1192955" cy="279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10, Srv1&gt;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17" name="Rectangle 37">
            <a:extLst>
              <a:ext uri="{FF2B5EF4-FFF2-40B4-BE49-F238E27FC236}">
                <a16:creationId xmlns:a16="http://schemas.microsoft.com/office/drawing/2014/main" id="{1F3B8418-ED77-F14A-BFC1-6DF7BE4F8BBA}"/>
              </a:ext>
            </a:extLst>
          </p:cNvPr>
          <p:cNvSpPr/>
          <p:nvPr/>
        </p:nvSpPr>
        <p:spPr>
          <a:xfrm>
            <a:off x="6123596" y="4566335"/>
            <a:ext cx="1496404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20, Srv2&gt;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18" name="Rectangle 37">
            <a:extLst>
              <a:ext uri="{FF2B5EF4-FFF2-40B4-BE49-F238E27FC236}">
                <a16:creationId xmlns:a16="http://schemas.microsoft.com/office/drawing/2014/main" id="{6DA4E0AF-2C3C-6A4F-80EA-26871CCAD501}"/>
              </a:ext>
            </a:extLst>
          </p:cNvPr>
          <p:cNvSpPr/>
          <p:nvPr/>
        </p:nvSpPr>
        <p:spPr>
          <a:xfrm>
            <a:off x="2032254" y="2479515"/>
            <a:ext cx="1496404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20, Srv2&gt;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AB8CACF6-1E4F-CC40-83EC-66379CB3FEE4}"/>
              </a:ext>
            </a:extLst>
          </p:cNvPr>
          <p:cNvSpPr/>
          <p:nvPr/>
        </p:nvSpPr>
        <p:spPr>
          <a:xfrm>
            <a:off x="3208791" y="4375835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</a:t>
            </a:r>
            <a:endParaRPr lang="zh-CN" altLang="en-US" sz="16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cxnSp>
        <p:nvCxnSpPr>
          <p:cNvPr id="21" name="Straight Arrow Connector 11">
            <a:extLst>
              <a:ext uri="{FF2B5EF4-FFF2-40B4-BE49-F238E27FC236}">
                <a16:creationId xmlns:a16="http://schemas.microsoft.com/office/drawing/2014/main" id="{D8F4225A-1A9A-9B49-B799-1BA5FD279F0B}"/>
              </a:ext>
            </a:extLst>
          </p:cNvPr>
          <p:cNvCxnSpPr/>
          <p:nvPr/>
        </p:nvCxnSpPr>
        <p:spPr>
          <a:xfrm>
            <a:off x="3238500" y="4129563"/>
            <a:ext cx="1016000" cy="6350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5">
            <a:extLst>
              <a:ext uri="{FF2B5EF4-FFF2-40B4-BE49-F238E27FC236}">
                <a16:creationId xmlns:a16="http://schemas.microsoft.com/office/drawing/2014/main" id="{FFE643BF-9106-2B4E-B8E0-F286DBD48267}"/>
              </a:ext>
            </a:extLst>
          </p:cNvPr>
          <p:cNvSpPr/>
          <p:nvPr/>
        </p:nvSpPr>
        <p:spPr>
          <a:xfrm>
            <a:off x="3108296" y="2068956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</a:t>
            </a:r>
            <a:endParaRPr lang="zh-CN" altLang="en-US" sz="16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02A9757D-00FB-F84D-AE17-C7A34D89BF9A}"/>
              </a:ext>
            </a:extLst>
          </p:cNvPr>
          <p:cNvSpPr/>
          <p:nvPr/>
        </p:nvSpPr>
        <p:spPr>
          <a:xfrm>
            <a:off x="4025776" y="2450508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</a:t>
            </a:r>
            <a:endParaRPr lang="zh-CN" altLang="en-US" sz="16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5" name="Rectangle 38">
            <a:extLst>
              <a:ext uri="{FF2B5EF4-FFF2-40B4-BE49-F238E27FC236}">
                <a16:creationId xmlns:a16="http://schemas.microsoft.com/office/drawing/2014/main" id="{E752C5F0-A008-C14D-86B6-CE54ADDF35B8}"/>
              </a:ext>
            </a:extLst>
          </p:cNvPr>
          <p:cNvSpPr/>
          <p:nvPr/>
        </p:nvSpPr>
        <p:spPr>
          <a:xfrm>
            <a:off x="3302002" y="4953000"/>
            <a:ext cx="1192955" cy="279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10, Srv1&gt;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6" name="Freeform 47">
            <a:extLst>
              <a:ext uri="{FF2B5EF4-FFF2-40B4-BE49-F238E27FC236}">
                <a16:creationId xmlns:a16="http://schemas.microsoft.com/office/drawing/2014/main" id="{5C1E9466-3CEC-394D-8F16-9A18109FEEA3}"/>
              </a:ext>
            </a:extLst>
          </p:cNvPr>
          <p:cNvSpPr/>
          <p:nvPr/>
        </p:nvSpPr>
        <p:spPr>
          <a:xfrm>
            <a:off x="4617983" y="4129562"/>
            <a:ext cx="1291518" cy="631652"/>
          </a:xfrm>
          <a:custGeom>
            <a:avLst/>
            <a:gdLst>
              <a:gd name="connsiteX0" fmla="*/ 1608083 w 1608083"/>
              <a:gd name="connsiteY0" fmla="*/ 42879 h 815389"/>
              <a:gd name="connsiteX1" fmla="*/ 614855 w 1608083"/>
              <a:gd name="connsiteY1" fmla="*/ 27113 h 815389"/>
              <a:gd name="connsiteX2" fmla="*/ 78828 w 1608083"/>
              <a:gd name="connsiteY2" fmla="*/ 358189 h 815389"/>
              <a:gd name="connsiteX3" fmla="*/ 331076 w 1608083"/>
              <a:gd name="connsiteY3" fmla="*/ 578906 h 815389"/>
              <a:gd name="connsiteX4" fmla="*/ 0 w 1608083"/>
              <a:gd name="connsiteY4" fmla="*/ 815389 h 815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8083" h="815389">
                <a:moveTo>
                  <a:pt x="1608083" y="42879"/>
                </a:moveTo>
                <a:cubicBezTo>
                  <a:pt x="1238907" y="8720"/>
                  <a:pt x="869731" y="-25439"/>
                  <a:pt x="614855" y="27113"/>
                </a:cubicBezTo>
                <a:cubicBezTo>
                  <a:pt x="359979" y="79665"/>
                  <a:pt x="126125" y="266223"/>
                  <a:pt x="78828" y="358189"/>
                </a:cubicBezTo>
                <a:cubicBezTo>
                  <a:pt x="31531" y="450155"/>
                  <a:pt x="344214" y="502706"/>
                  <a:pt x="331076" y="578906"/>
                </a:cubicBezTo>
                <a:cubicBezTo>
                  <a:pt x="317938" y="655106"/>
                  <a:pt x="158969" y="735247"/>
                  <a:pt x="0" y="815389"/>
                </a:cubicBezTo>
              </a:path>
            </a:pathLst>
          </a:cu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3AF46B81-AE0B-204F-A272-661C96994FE0}"/>
              </a:ext>
            </a:extLst>
          </p:cNvPr>
          <p:cNvSpPr/>
          <p:nvPr/>
        </p:nvSpPr>
        <p:spPr>
          <a:xfrm>
            <a:off x="4857951" y="4185335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</a:t>
            </a:r>
            <a:endParaRPr lang="zh-CN" altLang="en-US" sz="16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8" name="Rectangle 39">
            <a:extLst>
              <a:ext uri="{FF2B5EF4-FFF2-40B4-BE49-F238E27FC236}">
                <a16:creationId xmlns:a16="http://schemas.microsoft.com/office/drawing/2014/main" id="{E76C394B-71CC-574B-9AA4-392BDA8D68A8}"/>
              </a:ext>
            </a:extLst>
          </p:cNvPr>
          <p:cNvSpPr/>
          <p:nvPr/>
        </p:nvSpPr>
        <p:spPr>
          <a:xfrm>
            <a:off x="3302000" y="5266705"/>
            <a:ext cx="1778000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20, Srv2&gt;</a:t>
            </a:r>
          </a:p>
        </p:txBody>
      </p:sp>
      <p:sp>
        <p:nvSpPr>
          <p:cNvPr id="29" name="Rectangle 5">
            <a:extLst>
              <a:ext uri="{FF2B5EF4-FFF2-40B4-BE49-F238E27FC236}">
                <a16:creationId xmlns:a16="http://schemas.microsoft.com/office/drawing/2014/main" id="{69B09AC6-9A70-C940-AA2D-1455D74C4211}"/>
              </a:ext>
            </a:extLst>
          </p:cNvPr>
          <p:cNvSpPr/>
          <p:nvPr/>
        </p:nvSpPr>
        <p:spPr>
          <a:xfrm>
            <a:off x="4681943" y="2450508"/>
            <a:ext cx="138211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 primary</a:t>
            </a:r>
            <a:endParaRPr lang="zh-CN" altLang="en-US" sz="16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0" name="Freeform 61">
            <a:extLst>
              <a:ext uri="{FF2B5EF4-FFF2-40B4-BE49-F238E27FC236}">
                <a16:creationId xmlns:a16="http://schemas.microsoft.com/office/drawing/2014/main" id="{7712E5CD-772F-A141-9B75-8E9C0D2D7B08}"/>
              </a:ext>
            </a:extLst>
          </p:cNvPr>
          <p:cNvSpPr/>
          <p:nvPr/>
        </p:nvSpPr>
        <p:spPr>
          <a:xfrm>
            <a:off x="4617983" y="3565662"/>
            <a:ext cx="1291518" cy="527173"/>
          </a:xfrm>
          <a:custGeom>
            <a:avLst/>
            <a:gdLst>
              <a:gd name="connsiteX0" fmla="*/ 1450428 w 1450428"/>
              <a:gd name="connsiteY0" fmla="*/ 583324 h 583324"/>
              <a:gd name="connsiteX1" fmla="*/ 693683 w 1450428"/>
              <a:gd name="connsiteY1" fmla="*/ 236483 h 583324"/>
              <a:gd name="connsiteX2" fmla="*/ 520263 w 1450428"/>
              <a:gd name="connsiteY2" fmla="*/ 394138 h 583324"/>
              <a:gd name="connsiteX3" fmla="*/ 0 w 1450428"/>
              <a:gd name="connsiteY3" fmla="*/ 0 h 58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0428" h="583324">
                <a:moveTo>
                  <a:pt x="1450428" y="583324"/>
                </a:moveTo>
                <a:cubicBezTo>
                  <a:pt x="1149569" y="425669"/>
                  <a:pt x="848710" y="268014"/>
                  <a:pt x="693683" y="236483"/>
                </a:cubicBezTo>
                <a:cubicBezTo>
                  <a:pt x="538656" y="204952"/>
                  <a:pt x="635877" y="433552"/>
                  <a:pt x="520263" y="394138"/>
                </a:cubicBezTo>
                <a:cubicBezTo>
                  <a:pt x="404649" y="354724"/>
                  <a:pt x="202324" y="177362"/>
                  <a:pt x="0" y="0"/>
                </a:cubicBezTo>
              </a:path>
            </a:pathLst>
          </a:cu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31" name="Rectangle 67">
            <a:extLst>
              <a:ext uri="{FF2B5EF4-FFF2-40B4-BE49-F238E27FC236}">
                <a16:creationId xmlns:a16="http://schemas.microsoft.com/office/drawing/2014/main" id="{19AEAD41-DECE-2F42-8F6A-8341F65A9D78}"/>
              </a:ext>
            </a:extLst>
          </p:cNvPr>
          <p:cNvSpPr/>
          <p:nvPr/>
        </p:nvSpPr>
        <p:spPr>
          <a:xfrm>
            <a:off x="5365951" y="3613835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</a:t>
            </a:r>
            <a:endParaRPr lang="zh-CN" altLang="en-US" sz="16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3" name="Rectangle 59">
            <a:extLst>
              <a:ext uri="{FF2B5EF4-FFF2-40B4-BE49-F238E27FC236}">
                <a16:creationId xmlns:a16="http://schemas.microsoft.com/office/drawing/2014/main" id="{177841A7-D038-1D43-AA4E-852C91B5FDC2}"/>
              </a:ext>
            </a:extLst>
          </p:cNvPr>
          <p:cNvSpPr/>
          <p:nvPr/>
        </p:nvSpPr>
        <p:spPr>
          <a:xfrm>
            <a:off x="5969002" y="2984500"/>
            <a:ext cx="1255472" cy="279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&lt;5, 20, Srv2&gt;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7" name="Rectangle 5">
            <a:extLst>
              <a:ext uri="{FF2B5EF4-FFF2-40B4-BE49-F238E27FC236}">
                <a16:creationId xmlns:a16="http://schemas.microsoft.com/office/drawing/2014/main" id="{4DB71722-2ACB-F44A-82EC-C620BB38D50E}"/>
              </a:ext>
            </a:extLst>
          </p:cNvPr>
          <p:cNvSpPr/>
          <p:nvPr/>
        </p:nvSpPr>
        <p:spPr>
          <a:xfrm>
            <a:off x="5740251" y="2064061"/>
            <a:ext cx="138211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 primary</a:t>
            </a:r>
            <a:endParaRPr lang="zh-CN" altLang="en-US" sz="16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cxnSp>
        <p:nvCxnSpPr>
          <p:cNvPr id="38" name="Straight Arrow Connector 49">
            <a:extLst>
              <a:ext uri="{FF2B5EF4-FFF2-40B4-BE49-F238E27FC236}">
                <a16:creationId xmlns:a16="http://schemas.microsoft.com/office/drawing/2014/main" id="{97C68038-895E-CD4B-9B62-935F02C2F97D}"/>
              </a:ext>
            </a:extLst>
          </p:cNvPr>
          <p:cNvCxnSpPr/>
          <p:nvPr/>
        </p:nvCxnSpPr>
        <p:spPr>
          <a:xfrm flipV="1">
            <a:off x="3238500" y="3431063"/>
            <a:ext cx="1088645" cy="6985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0">
            <a:extLst>
              <a:ext uri="{FF2B5EF4-FFF2-40B4-BE49-F238E27FC236}">
                <a16:creationId xmlns:a16="http://schemas.microsoft.com/office/drawing/2014/main" id="{4FB7DAFA-836C-9344-93E9-04B1072A6C70}"/>
              </a:ext>
            </a:extLst>
          </p:cNvPr>
          <p:cNvSpPr/>
          <p:nvPr/>
        </p:nvSpPr>
        <p:spPr>
          <a:xfrm>
            <a:off x="5969000" y="3298205"/>
            <a:ext cx="1778000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&lt;6, 10, Srv1&gt;</a:t>
            </a:r>
          </a:p>
        </p:txBody>
      </p:sp>
      <p:sp>
        <p:nvSpPr>
          <p:cNvPr id="40" name="Rectangle 62">
            <a:extLst>
              <a:ext uri="{FF2B5EF4-FFF2-40B4-BE49-F238E27FC236}">
                <a16:creationId xmlns:a16="http://schemas.microsoft.com/office/drawing/2014/main" id="{84797DCC-6F7F-EB43-9ECB-C56EECF022CF}"/>
              </a:ext>
            </a:extLst>
          </p:cNvPr>
          <p:cNvSpPr/>
          <p:nvPr/>
        </p:nvSpPr>
        <p:spPr>
          <a:xfrm>
            <a:off x="3335791" y="3423335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</a:t>
            </a:r>
            <a:endParaRPr lang="zh-CN" altLang="en-US" sz="16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142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24E6B-387B-5F4F-9D86-FA3C0C3E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Review: eventual consistency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A1327B-3200-1E4F-A1AF-1CA0F615F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7"/>
            <a:ext cx="8229600" cy="447192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A specific weak </a:t>
            </a:r>
            <a:r>
              <a:rPr kumimoji="1" lang="en-US" altLang="zh-CN" dirty="0">
                <a:solidFill>
                  <a:srgbClr val="C00000"/>
                </a:solidFill>
              </a:rPr>
              <a:t>consistency </a:t>
            </a:r>
            <a:r>
              <a:rPr kumimoji="1" lang="en-US" altLang="zh-CN" dirty="0"/>
              <a:t> model, informally: </a:t>
            </a:r>
          </a:p>
          <a:p>
            <a:pPr lvl="1"/>
            <a:r>
              <a:rPr kumimoji="1" lang="en-US" altLang="zh-CN" dirty="0"/>
              <a:t>All servers eventually receives all writes, and servers holding the same set of writes will have the same data contents </a:t>
            </a:r>
          </a:p>
          <a:p>
            <a:pPr lvl="1"/>
            <a:r>
              <a:rPr kumimoji="1" lang="en-US" altLang="zh-CN" dirty="0"/>
              <a:t>Thus, if no new updates are made to the data, eventually all accesses will return the last update value </a:t>
            </a:r>
          </a:p>
          <a:p>
            <a:pPr lvl="1"/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486963-2EC7-9949-BE6A-13529DACC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5413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B2CA3-5F28-7B45-B2CF-86E777C01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Will CSN matches update order?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6EFE2D-FC5F-F443-AAE8-C00ABEDBA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845336"/>
          </a:xfrm>
        </p:spPr>
        <p:txBody>
          <a:bodyPr/>
          <a:lstStyle/>
          <a:p>
            <a:r>
              <a:rPr kumimoji="1" lang="en-US" altLang="zh-CN" dirty="0"/>
              <a:t>Not always. The primary can see newer updates before the old ones, as long as they don’t have casualty relationship 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90791D-B55F-9148-A424-252CEAB9E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1A976FC8-2A18-324A-88BC-5CB7218E6869}"/>
              </a:ext>
            </a:extLst>
          </p:cNvPr>
          <p:cNvSpPr/>
          <p:nvPr/>
        </p:nvSpPr>
        <p:spPr>
          <a:xfrm>
            <a:off x="4889500" y="3048000"/>
            <a:ext cx="102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Primary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ounded Rectangle 10">
            <a:extLst>
              <a:ext uri="{FF2B5EF4-FFF2-40B4-BE49-F238E27FC236}">
                <a16:creationId xmlns:a16="http://schemas.microsoft.com/office/drawing/2014/main" id="{76DC3AF0-77C9-6D4A-BBE0-B2C7CBDECE4A}"/>
              </a:ext>
            </a:extLst>
          </p:cNvPr>
          <p:cNvSpPr/>
          <p:nvPr/>
        </p:nvSpPr>
        <p:spPr>
          <a:xfrm>
            <a:off x="1841500" y="3867835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Server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Can 17">
            <a:extLst>
              <a:ext uri="{FF2B5EF4-FFF2-40B4-BE49-F238E27FC236}">
                <a16:creationId xmlns:a16="http://schemas.microsoft.com/office/drawing/2014/main" id="{5760D87A-65C8-6840-B3E2-9504F1ECE6CF}"/>
              </a:ext>
            </a:extLst>
          </p:cNvPr>
          <p:cNvSpPr/>
          <p:nvPr/>
        </p:nvSpPr>
        <p:spPr>
          <a:xfrm>
            <a:off x="2866645" y="39948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172B0AFF-1DED-7642-BF85-17861F58DC61}"/>
              </a:ext>
            </a:extLst>
          </p:cNvPr>
          <p:cNvSpPr/>
          <p:nvPr/>
        </p:nvSpPr>
        <p:spPr>
          <a:xfrm>
            <a:off x="6529500" y="3995000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Server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Can 31">
            <a:extLst>
              <a:ext uri="{FF2B5EF4-FFF2-40B4-BE49-F238E27FC236}">
                <a16:creationId xmlns:a16="http://schemas.microsoft.com/office/drawing/2014/main" id="{CFB81EF3-8E51-6049-B6DB-CE435B99DCBB}"/>
              </a:ext>
            </a:extLst>
          </p:cNvPr>
          <p:cNvSpPr/>
          <p:nvPr/>
        </p:nvSpPr>
        <p:spPr>
          <a:xfrm>
            <a:off x="5958000" y="39948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Can 33">
            <a:extLst>
              <a:ext uri="{FF2B5EF4-FFF2-40B4-BE49-F238E27FC236}">
                <a16:creationId xmlns:a16="http://schemas.microsoft.com/office/drawing/2014/main" id="{96D1CDE0-AA3D-BC43-81AE-D8159055636C}"/>
              </a:ext>
            </a:extLst>
          </p:cNvPr>
          <p:cNvSpPr/>
          <p:nvPr/>
        </p:nvSpPr>
        <p:spPr>
          <a:xfrm>
            <a:off x="4254500" y="46298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Rounded Rectangle 41">
            <a:extLst>
              <a:ext uri="{FF2B5EF4-FFF2-40B4-BE49-F238E27FC236}">
                <a16:creationId xmlns:a16="http://schemas.microsoft.com/office/drawing/2014/main" id="{A30F78F2-E163-B94D-B26E-82CA040AD2CB}"/>
              </a:ext>
            </a:extLst>
          </p:cNvPr>
          <p:cNvSpPr/>
          <p:nvPr/>
        </p:nvSpPr>
        <p:spPr>
          <a:xfrm>
            <a:off x="4942000" y="4757000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Server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Can 56">
            <a:extLst>
              <a:ext uri="{FF2B5EF4-FFF2-40B4-BE49-F238E27FC236}">
                <a16:creationId xmlns:a16="http://schemas.microsoft.com/office/drawing/2014/main" id="{30C50F5F-42A1-D74D-858B-25CA9D23650B}"/>
              </a:ext>
            </a:extLst>
          </p:cNvPr>
          <p:cNvSpPr/>
          <p:nvPr/>
        </p:nvSpPr>
        <p:spPr>
          <a:xfrm>
            <a:off x="4327145" y="32963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E67E536F-F627-6E4A-B69F-39B0A29157C8}"/>
              </a:ext>
            </a:extLst>
          </p:cNvPr>
          <p:cNvCxnSpPr>
            <a:cxnSpLocks/>
          </p:cNvCxnSpPr>
          <p:nvPr/>
        </p:nvCxnSpPr>
        <p:spPr>
          <a:xfrm>
            <a:off x="469158" y="2425452"/>
            <a:ext cx="7570683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7">
            <a:extLst>
              <a:ext uri="{FF2B5EF4-FFF2-40B4-BE49-F238E27FC236}">
                <a16:creationId xmlns:a16="http://schemas.microsoft.com/office/drawing/2014/main" id="{318F1E81-DEE0-384F-B51F-4EA0C6103ED3}"/>
              </a:ext>
            </a:extLst>
          </p:cNvPr>
          <p:cNvSpPr/>
          <p:nvPr/>
        </p:nvSpPr>
        <p:spPr>
          <a:xfrm>
            <a:off x="8092958" y="2285542"/>
            <a:ext cx="1496404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Time 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5" name="Rectangle 36">
            <a:extLst>
              <a:ext uri="{FF2B5EF4-FFF2-40B4-BE49-F238E27FC236}">
                <a16:creationId xmlns:a16="http://schemas.microsoft.com/office/drawing/2014/main" id="{E3CBBE85-6F04-924A-BF9F-D313D6F94FC3}"/>
              </a:ext>
            </a:extLst>
          </p:cNvPr>
          <p:cNvSpPr/>
          <p:nvPr/>
        </p:nvSpPr>
        <p:spPr>
          <a:xfrm>
            <a:off x="1587501" y="4445000"/>
            <a:ext cx="1192955" cy="279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10, Srv1&gt;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C8EA8E81-FBEE-5A4D-892F-18FAE71550F7}"/>
              </a:ext>
            </a:extLst>
          </p:cNvPr>
          <p:cNvSpPr/>
          <p:nvPr/>
        </p:nvSpPr>
        <p:spPr>
          <a:xfrm>
            <a:off x="755576" y="2069306"/>
            <a:ext cx="1192955" cy="279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10, Srv1&gt;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17" name="Rectangle 37">
            <a:extLst>
              <a:ext uri="{FF2B5EF4-FFF2-40B4-BE49-F238E27FC236}">
                <a16:creationId xmlns:a16="http://schemas.microsoft.com/office/drawing/2014/main" id="{1F3B8418-ED77-F14A-BFC1-6DF7BE4F8BBA}"/>
              </a:ext>
            </a:extLst>
          </p:cNvPr>
          <p:cNvSpPr/>
          <p:nvPr/>
        </p:nvSpPr>
        <p:spPr>
          <a:xfrm>
            <a:off x="6123596" y="4566335"/>
            <a:ext cx="1496404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20, Srv2&gt;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18" name="Rectangle 37">
            <a:extLst>
              <a:ext uri="{FF2B5EF4-FFF2-40B4-BE49-F238E27FC236}">
                <a16:creationId xmlns:a16="http://schemas.microsoft.com/office/drawing/2014/main" id="{6DA4E0AF-2C3C-6A4F-80EA-26871CCAD501}"/>
              </a:ext>
            </a:extLst>
          </p:cNvPr>
          <p:cNvSpPr/>
          <p:nvPr/>
        </p:nvSpPr>
        <p:spPr>
          <a:xfrm>
            <a:off x="2032254" y="2479515"/>
            <a:ext cx="1496404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20, Srv2&gt;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AB8CACF6-1E4F-CC40-83EC-66379CB3FEE4}"/>
              </a:ext>
            </a:extLst>
          </p:cNvPr>
          <p:cNvSpPr/>
          <p:nvPr/>
        </p:nvSpPr>
        <p:spPr>
          <a:xfrm>
            <a:off x="3208791" y="4375835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</a:t>
            </a:r>
            <a:endParaRPr lang="zh-CN" altLang="en-US" sz="16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cxnSp>
        <p:nvCxnSpPr>
          <p:cNvPr id="21" name="Straight Arrow Connector 11">
            <a:extLst>
              <a:ext uri="{FF2B5EF4-FFF2-40B4-BE49-F238E27FC236}">
                <a16:creationId xmlns:a16="http://schemas.microsoft.com/office/drawing/2014/main" id="{D8F4225A-1A9A-9B49-B799-1BA5FD279F0B}"/>
              </a:ext>
            </a:extLst>
          </p:cNvPr>
          <p:cNvCxnSpPr/>
          <p:nvPr/>
        </p:nvCxnSpPr>
        <p:spPr>
          <a:xfrm>
            <a:off x="3238500" y="4129563"/>
            <a:ext cx="1016000" cy="6350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5">
            <a:extLst>
              <a:ext uri="{FF2B5EF4-FFF2-40B4-BE49-F238E27FC236}">
                <a16:creationId xmlns:a16="http://schemas.microsoft.com/office/drawing/2014/main" id="{FFE643BF-9106-2B4E-B8E0-F286DBD48267}"/>
              </a:ext>
            </a:extLst>
          </p:cNvPr>
          <p:cNvSpPr/>
          <p:nvPr/>
        </p:nvSpPr>
        <p:spPr>
          <a:xfrm>
            <a:off x="3108296" y="2068956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</a:t>
            </a:r>
            <a:endParaRPr lang="zh-CN" altLang="en-US" sz="16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02A9757D-00FB-F84D-AE17-C7A34D89BF9A}"/>
              </a:ext>
            </a:extLst>
          </p:cNvPr>
          <p:cNvSpPr/>
          <p:nvPr/>
        </p:nvSpPr>
        <p:spPr>
          <a:xfrm>
            <a:off x="4025776" y="2450508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</a:t>
            </a:r>
            <a:endParaRPr lang="zh-CN" altLang="en-US" sz="16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5" name="Rectangle 38">
            <a:extLst>
              <a:ext uri="{FF2B5EF4-FFF2-40B4-BE49-F238E27FC236}">
                <a16:creationId xmlns:a16="http://schemas.microsoft.com/office/drawing/2014/main" id="{E752C5F0-A008-C14D-86B6-CE54ADDF35B8}"/>
              </a:ext>
            </a:extLst>
          </p:cNvPr>
          <p:cNvSpPr/>
          <p:nvPr/>
        </p:nvSpPr>
        <p:spPr>
          <a:xfrm>
            <a:off x="3302002" y="4953000"/>
            <a:ext cx="1192955" cy="279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10, Srv1&gt;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6" name="Freeform 47">
            <a:extLst>
              <a:ext uri="{FF2B5EF4-FFF2-40B4-BE49-F238E27FC236}">
                <a16:creationId xmlns:a16="http://schemas.microsoft.com/office/drawing/2014/main" id="{5C1E9466-3CEC-394D-8F16-9A18109FEEA3}"/>
              </a:ext>
            </a:extLst>
          </p:cNvPr>
          <p:cNvSpPr/>
          <p:nvPr/>
        </p:nvSpPr>
        <p:spPr>
          <a:xfrm>
            <a:off x="4617983" y="4129562"/>
            <a:ext cx="1291518" cy="631652"/>
          </a:xfrm>
          <a:custGeom>
            <a:avLst/>
            <a:gdLst>
              <a:gd name="connsiteX0" fmla="*/ 1608083 w 1608083"/>
              <a:gd name="connsiteY0" fmla="*/ 42879 h 815389"/>
              <a:gd name="connsiteX1" fmla="*/ 614855 w 1608083"/>
              <a:gd name="connsiteY1" fmla="*/ 27113 h 815389"/>
              <a:gd name="connsiteX2" fmla="*/ 78828 w 1608083"/>
              <a:gd name="connsiteY2" fmla="*/ 358189 h 815389"/>
              <a:gd name="connsiteX3" fmla="*/ 331076 w 1608083"/>
              <a:gd name="connsiteY3" fmla="*/ 578906 h 815389"/>
              <a:gd name="connsiteX4" fmla="*/ 0 w 1608083"/>
              <a:gd name="connsiteY4" fmla="*/ 815389 h 815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8083" h="815389">
                <a:moveTo>
                  <a:pt x="1608083" y="42879"/>
                </a:moveTo>
                <a:cubicBezTo>
                  <a:pt x="1238907" y="8720"/>
                  <a:pt x="869731" y="-25439"/>
                  <a:pt x="614855" y="27113"/>
                </a:cubicBezTo>
                <a:cubicBezTo>
                  <a:pt x="359979" y="79665"/>
                  <a:pt x="126125" y="266223"/>
                  <a:pt x="78828" y="358189"/>
                </a:cubicBezTo>
                <a:cubicBezTo>
                  <a:pt x="31531" y="450155"/>
                  <a:pt x="344214" y="502706"/>
                  <a:pt x="331076" y="578906"/>
                </a:cubicBezTo>
                <a:cubicBezTo>
                  <a:pt x="317938" y="655106"/>
                  <a:pt x="158969" y="735247"/>
                  <a:pt x="0" y="815389"/>
                </a:cubicBezTo>
              </a:path>
            </a:pathLst>
          </a:cu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3AF46B81-AE0B-204F-A272-661C96994FE0}"/>
              </a:ext>
            </a:extLst>
          </p:cNvPr>
          <p:cNvSpPr/>
          <p:nvPr/>
        </p:nvSpPr>
        <p:spPr>
          <a:xfrm>
            <a:off x="4857951" y="4185335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</a:t>
            </a:r>
            <a:endParaRPr lang="zh-CN" altLang="en-US" sz="16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8" name="Rectangle 39">
            <a:extLst>
              <a:ext uri="{FF2B5EF4-FFF2-40B4-BE49-F238E27FC236}">
                <a16:creationId xmlns:a16="http://schemas.microsoft.com/office/drawing/2014/main" id="{E76C394B-71CC-574B-9AA4-392BDA8D68A8}"/>
              </a:ext>
            </a:extLst>
          </p:cNvPr>
          <p:cNvSpPr/>
          <p:nvPr/>
        </p:nvSpPr>
        <p:spPr>
          <a:xfrm>
            <a:off x="3302000" y="5266705"/>
            <a:ext cx="1778000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20, Srv2&gt;</a:t>
            </a:r>
          </a:p>
        </p:txBody>
      </p:sp>
      <p:sp>
        <p:nvSpPr>
          <p:cNvPr id="29" name="Rectangle 5">
            <a:extLst>
              <a:ext uri="{FF2B5EF4-FFF2-40B4-BE49-F238E27FC236}">
                <a16:creationId xmlns:a16="http://schemas.microsoft.com/office/drawing/2014/main" id="{69B09AC6-9A70-C940-AA2D-1455D74C4211}"/>
              </a:ext>
            </a:extLst>
          </p:cNvPr>
          <p:cNvSpPr/>
          <p:nvPr/>
        </p:nvSpPr>
        <p:spPr>
          <a:xfrm>
            <a:off x="4681943" y="2450508"/>
            <a:ext cx="138211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 primary</a:t>
            </a:r>
            <a:endParaRPr lang="zh-CN" altLang="en-US" sz="16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0" name="Freeform 61">
            <a:extLst>
              <a:ext uri="{FF2B5EF4-FFF2-40B4-BE49-F238E27FC236}">
                <a16:creationId xmlns:a16="http://schemas.microsoft.com/office/drawing/2014/main" id="{7712E5CD-772F-A141-9B75-8E9C0D2D7B08}"/>
              </a:ext>
            </a:extLst>
          </p:cNvPr>
          <p:cNvSpPr/>
          <p:nvPr/>
        </p:nvSpPr>
        <p:spPr>
          <a:xfrm>
            <a:off x="4617983" y="3565662"/>
            <a:ext cx="1291518" cy="527173"/>
          </a:xfrm>
          <a:custGeom>
            <a:avLst/>
            <a:gdLst>
              <a:gd name="connsiteX0" fmla="*/ 1450428 w 1450428"/>
              <a:gd name="connsiteY0" fmla="*/ 583324 h 583324"/>
              <a:gd name="connsiteX1" fmla="*/ 693683 w 1450428"/>
              <a:gd name="connsiteY1" fmla="*/ 236483 h 583324"/>
              <a:gd name="connsiteX2" fmla="*/ 520263 w 1450428"/>
              <a:gd name="connsiteY2" fmla="*/ 394138 h 583324"/>
              <a:gd name="connsiteX3" fmla="*/ 0 w 1450428"/>
              <a:gd name="connsiteY3" fmla="*/ 0 h 58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0428" h="583324">
                <a:moveTo>
                  <a:pt x="1450428" y="583324"/>
                </a:moveTo>
                <a:cubicBezTo>
                  <a:pt x="1149569" y="425669"/>
                  <a:pt x="848710" y="268014"/>
                  <a:pt x="693683" y="236483"/>
                </a:cubicBezTo>
                <a:cubicBezTo>
                  <a:pt x="538656" y="204952"/>
                  <a:pt x="635877" y="433552"/>
                  <a:pt x="520263" y="394138"/>
                </a:cubicBezTo>
                <a:cubicBezTo>
                  <a:pt x="404649" y="354724"/>
                  <a:pt x="202324" y="177362"/>
                  <a:pt x="0" y="0"/>
                </a:cubicBezTo>
              </a:path>
            </a:pathLst>
          </a:cu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31" name="Rectangle 67">
            <a:extLst>
              <a:ext uri="{FF2B5EF4-FFF2-40B4-BE49-F238E27FC236}">
                <a16:creationId xmlns:a16="http://schemas.microsoft.com/office/drawing/2014/main" id="{19AEAD41-DECE-2F42-8F6A-8341F65A9D78}"/>
              </a:ext>
            </a:extLst>
          </p:cNvPr>
          <p:cNvSpPr/>
          <p:nvPr/>
        </p:nvSpPr>
        <p:spPr>
          <a:xfrm>
            <a:off x="5365951" y="3613835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</a:t>
            </a:r>
            <a:endParaRPr lang="zh-CN" altLang="en-US" sz="16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3" name="Rectangle 59">
            <a:extLst>
              <a:ext uri="{FF2B5EF4-FFF2-40B4-BE49-F238E27FC236}">
                <a16:creationId xmlns:a16="http://schemas.microsoft.com/office/drawing/2014/main" id="{177841A7-D038-1D43-AA4E-852C91B5FDC2}"/>
              </a:ext>
            </a:extLst>
          </p:cNvPr>
          <p:cNvSpPr/>
          <p:nvPr/>
        </p:nvSpPr>
        <p:spPr>
          <a:xfrm>
            <a:off x="5969002" y="2984500"/>
            <a:ext cx="1255472" cy="279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&lt;5, 20, Srv2&gt;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7" name="Rectangle 5">
            <a:extLst>
              <a:ext uri="{FF2B5EF4-FFF2-40B4-BE49-F238E27FC236}">
                <a16:creationId xmlns:a16="http://schemas.microsoft.com/office/drawing/2014/main" id="{4DB71722-2ACB-F44A-82EC-C620BB38D50E}"/>
              </a:ext>
            </a:extLst>
          </p:cNvPr>
          <p:cNvSpPr/>
          <p:nvPr/>
        </p:nvSpPr>
        <p:spPr>
          <a:xfrm>
            <a:off x="5740251" y="2064061"/>
            <a:ext cx="138211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 primary</a:t>
            </a:r>
            <a:endParaRPr lang="zh-CN" altLang="en-US" sz="16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cxnSp>
        <p:nvCxnSpPr>
          <p:cNvPr id="38" name="Straight Arrow Connector 49">
            <a:extLst>
              <a:ext uri="{FF2B5EF4-FFF2-40B4-BE49-F238E27FC236}">
                <a16:creationId xmlns:a16="http://schemas.microsoft.com/office/drawing/2014/main" id="{97C68038-895E-CD4B-9B62-935F02C2F97D}"/>
              </a:ext>
            </a:extLst>
          </p:cNvPr>
          <p:cNvCxnSpPr/>
          <p:nvPr/>
        </p:nvCxnSpPr>
        <p:spPr>
          <a:xfrm flipV="1">
            <a:off x="3238500" y="3431063"/>
            <a:ext cx="1088645" cy="6985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0">
            <a:extLst>
              <a:ext uri="{FF2B5EF4-FFF2-40B4-BE49-F238E27FC236}">
                <a16:creationId xmlns:a16="http://schemas.microsoft.com/office/drawing/2014/main" id="{4FB7DAFA-836C-9344-93E9-04B1072A6C70}"/>
              </a:ext>
            </a:extLst>
          </p:cNvPr>
          <p:cNvSpPr/>
          <p:nvPr/>
        </p:nvSpPr>
        <p:spPr>
          <a:xfrm>
            <a:off x="5969000" y="3298205"/>
            <a:ext cx="1778000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&lt;6, 10, Srv1&gt;</a:t>
            </a:r>
          </a:p>
        </p:txBody>
      </p:sp>
      <p:sp>
        <p:nvSpPr>
          <p:cNvPr id="40" name="Rectangle 62">
            <a:extLst>
              <a:ext uri="{FF2B5EF4-FFF2-40B4-BE49-F238E27FC236}">
                <a16:creationId xmlns:a16="http://schemas.microsoft.com/office/drawing/2014/main" id="{84797DCC-6F7F-EB43-9ECB-C56EECF022CF}"/>
              </a:ext>
            </a:extLst>
          </p:cNvPr>
          <p:cNvSpPr/>
          <p:nvPr/>
        </p:nvSpPr>
        <p:spPr>
          <a:xfrm>
            <a:off x="3335791" y="3423335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</a:t>
            </a:r>
            <a:endParaRPr lang="zh-CN" altLang="en-US" sz="16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41" name="Rectangle 5">
            <a:extLst>
              <a:ext uri="{FF2B5EF4-FFF2-40B4-BE49-F238E27FC236}">
                <a16:creationId xmlns:a16="http://schemas.microsoft.com/office/drawing/2014/main" id="{D49EE7BE-9098-6240-B90F-3C92A144A03A}"/>
              </a:ext>
            </a:extLst>
          </p:cNvPr>
          <p:cNvSpPr/>
          <p:nvPr/>
        </p:nvSpPr>
        <p:spPr>
          <a:xfrm>
            <a:off x="7268699" y="2266433"/>
            <a:ext cx="603050" cy="30072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</a:t>
            </a:r>
            <a:endParaRPr lang="zh-CN" altLang="en-US" sz="16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cxnSp>
        <p:nvCxnSpPr>
          <p:cNvPr id="42" name="Straight Arrow Connector 63">
            <a:extLst>
              <a:ext uri="{FF2B5EF4-FFF2-40B4-BE49-F238E27FC236}">
                <a16:creationId xmlns:a16="http://schemas.microsoft.com/office/drawing/2014/main" id="{F886183D-AD4D-7549-A16B-10D92BDDD00C}"/>
              </a:ext>
            </a:extLst>
          </p:cNvPr>
          <p:cNvCxnSpPr/>
          <p:nvPr/>
        </p:nvCxnSpPr>
        <p:spPr>
          <a:xfrm flipH="1">
            <a:off x="4381500" y="3565790"/>
            <a:ext cx="72645" cy="1064045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66">
            <a:extLst>
              <a:ext uri="{FF2B5EF4-FFF2-40B4-BE49-F238E27FC236}">
                <a16:creationId xmlns:a16="http://schemas.microsoft.com/office/drawing/2014/main" id="{C79B096A-842B-494A-99A2-2FC391353407}"/>
              </a:ext>
            </a:extLst>
          </p:cNvPr>
          <p:cNvSpPr/>
          <p:nvPr/>
        </p:nvSpPr>
        <p:spPr>
          <a:xfrm>
            <a:off x="3780291" y="3950194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</a:t>
            </a:r>
            <a:endParaRPr lang="zh-CN" altLang="en-US" sz="16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44" name="Freeform 20">
            <a:extLst>
              <a:ext uri="{FF2B5EF4-FFF2-40B4-BE49-F238E27FC236}">
                <a16:creationId xmlns:a16="http://schemas.microsoft.com/office/drawing/2014/main" id="{B737407C-7539-7549-851F-C445C75FBBEF}"/>
              </a:ext>
            </a:extLst>
          </p:cNvPr>
          <p:cNvSpPr/>
          <p:nvPr/>
        </p:nvSpPr>
        <p:spPr>
          <a:xfrm>
            <a:off x="5971088" y="2748445"/>
            <a:ext cx="1208934" cy="990600"/>
          </a:xfrm>
          <a:custGeom>
            <a:avLst/>
            <a:gdLst>
              <a:gd name="connsiteX0" fmla="*/ 587677 w 1447592"/>
              <a:gd name="connsiteY0" fmla="*/ 7180 h 1340869"/>
              <a:gd name="connsiteX1" fmla="*/ 193539 w 1447592"/>
              <a:gd name="connsiteY1" fmla="*/ 70243 h 1340869"/>
              <a:gd name="connsiteX2" fmla="*/ 4353 w 1447592"/>
              <a:gd name="connsiteY2" fmla="*/ 464380 h 1340869"/>
              <a:gd name="connsiteX3" fmla="*/ 366960 w 1447592"/>
              <a:gd name="connsiteY3" fmla="*/ 1315718 h 1340869"/>
              <a:gd name="connsiteX4" fmla="*/ 1344422 w 1447592"/>
              <a:gd name="connsiteY4" fmla="*/ 1047705 h 1340869"/>
              <a:gd name="connsiteX5" fmla="*/ 1375953 w 1447592"/>
              <a:gd name="connsiteY5" fmla="*/ 354022 h 1340869"/>
              <a:gd name="connsiteX6" fmla="*/ 966049 w 1447592"/>
              <a:gd name="connsiteY6" fmla="*/ 38712 h 1340869"/>
              <a:gd name="connsiteX7" fmla="*/ 587677 w 1447592"/>
              <a:gd name="connsiteY7" fmla="*/ 7180 h 134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7592" h="1340869">
                <a:moveTo>
                  <a:pt x="587677" y="7180"/>
                </a:moveTo>
                <a:cubicBezTo>
                  <a:pt x="458925" y="12435"/>
                  <a:pt x="290759" y="-5957"/>
                  <a:pt x="193539" y="70243"/>
                </a:cubicBezTo>
                <a:cubicBezTo>
                  <a:pt x="96319" y="146443"/>
                  <a:pt x="-24550" y="256801"/>
                  <a:pt x="4353" y="464380"/>
                </a:cubicBezTo>
                <a:cubicBezTo>
                  <a:pt x="33256" y="671959"/>
                  <a:pt x="143615" y="1218497"/>
                  <a:pt x="366960" y="1315718"/>
                </a:cubicBezTo>
                <a:cubicBezTo>
                  <a:pt x="590305" y="1412939"/>
                  <a:pt x="1176257" y="1207988"/>
                  <a:pt x="1344422" y="1047705"/>
                </a:cubicBezTo>
                <a:cubicBezTo>
                  <a:pt x="1512588" y="887422"/>
                  <a:pt x="1439015" y="522187"/>
                  <a:pt x="1375953" y="354022"/>
                </a:cubicBezTo>
                <a:cubicBezTo>
                  <a:pt x="1312891" y="185857"/>
                  <a:pt x="1100056" y="93891"/>
                  <a:pt x="966049" y="38712"/>
                </a:cubicBezTo>
                <a:cubicBezTo>
                  <a:pt x="832042" y="-16467"/>
                  <a:pt x="716429" y="1925"/>
                  <a:pt x="587677" y="7180"/>
                </a:cubicBezTo>
                <a:close/>
              </a:path>
            </a:pathLst>
          </a:custGeom>
          <a:noFill/>
          <a:ln w="12700">
            <a:solidFill>
              <a:srgbClr val="FF006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68">
            <a:extLst>
              <a:ext uri="{FF2B5EF4-FFF2-40B4-BE49-F238E27FC236}">
                <a16:creationId xmlns:a16="http://schemas.microsoft.com/office/drawing/2014/main" id="{957F7081-3C8F-264E-8BEF-F468FFBB2E15}"/>
              </a:ext>
            </a:extLst>
          </p:cNvPr>
          <p:cNvSpPr/>
          <p:nvPr/>
        </p:nvSpPr>
        <p:spPr>
          <a:xfrm>
            <a:off x="3251200" y="4867757"/>
            <a:ext cx="1109267" cy="844998"/>
          </a:xfrm>
          <a:custGeom>
            <a:avLst/>
            <a:gdLst>
              <a:gd name="connsiteX0" fmla="*/ 587677 w 1447592"/>
              <a:gd name="connsiteY0" fmla="*/ 7180 h 1340869"/>
              <a:gd name="connsiteX1" fmla="*/ 193539 w 1447592"/>
              <a:gd name="connsiteY1" fmla="*/ 70243 h 1340869"/>
              <a:gd name="connsiteX2" fmla="*/ 4353 w 1447592"/>
              <a:gd name="connsiteY2" fmla="*/ 464380 h 1340869"/>
              <a:gd name="connsiteX3" fmla="*/ 366960 w 1447592"/>
              <a:gd name="connsiteY3" fmla="*/ 1315718 h 1340869"/>
              <a:gd name="connsiteX4" fmla="*/ 1344422 w 1447592"/>
              <a:gd name="connsiteY4" fmla="*/ 1047705 h 1340869"/>
              <a:gd name="connsiteX5" fmla="*/ 1375953 w 1447592"/>
              <a:gd name="connsiteY5" fmla="*/ 354022 h 1340869"/>
              <a:gd name="connsiteX6" fmla="*/ 966049 w 1447592"/>
              <a:gd name="connsiteY6" fmla="*/ 38712 h 1340869"/>
              <a:gd name="connsiteX7" fmla="*/ 587677 w 1447592"/>
              <a:gd name="connsiteY7" fmla="*/ 7180 h 134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7592" h="1340869">
                <a:moveTo>
                  <a:pt x="587677" y="7180"/>
                </a:moveTo>
                <a:cubicBezTo>
                  <a:pt x="458925" y="12435"/>
                  <a:pt x="290759" y="-5957"/>
                  <a:pt x="193539" y="70243"/>
                </a:cubicBezTo>
                <a:cubicBezTo>
                  <a:pt x="96319" y="146443"/>
                  <a:pt x="-24550" y="256801"/>
                  <a:pt x="4353" y="464380"/>
                </a:cubicBezTo>
                <a:cubicBezTo>
                  <a:pt x="33256" y="671959"/>
                  <a:pt x="143615" y="1218497"/>
                  <a:pt x="366960" y="1315718"/>
                </a:cubicBezTo>
                <a:cubicBezTo>
                  <a:pt x="590305" y="1412939"/>
                  <a:pt x="1176257" y="1207988"/>
                  <a:pt x="1344422" y="1047705"/>
                </a:cubicBezTo>
                <a:cubicBezTo>
                  <a:pt x="1512588" y="887422"/>
                  <a:pt x="1439015" y="522187"/>
                  <a:pt x="1375953" y="354022"/>
                </a:cubicBezTo>
                <a:cubicBezTo>
                  <a:pt x="1312891" y="185857"/>
                  <a:pt x="1100056" y="93891"/>
                  <a:pt x="966049" y="38712"/>
                </a:cubicBezTo>
                <a:cubicBezTo>
                  <a:pt x="832042" y="-16467"/>
                  <a:pt x="716429" y="1925"/>
                  <a:pt x="587677" y="7180"/>
                </a:cubicBezTo>
                <a:close/>
              </a:path>
            </a:pathLst>
          </a:custGeom>
          <a:noFill/>
          <a:ln w="12700">
            <a:solidFill>
              <a:srgbClr val="FF006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Rectangle 69">
            <a:extLst>
              <a:ext uri="{FF2B5EF4-FFF2-40B4-BE49-F238E27FC236}">
                <a16:creationId xmlns:a16="http://schemas.microsoft.com/office/drawing/2014/main" id="{0285D401-54B3-C143-AEF1-3F8B1704CB2B}"/>
              </a:ext>
            </a:extLst>
          </p:cNvPr>
          <p:cNvSpPr/>
          <p:nvPr/>
        </p:nvSpPr>
        <p:spPr>
          <a:xfrm>
            <a:off x="6100349" y="4884371"/>
            <a:ext cx="2658301" cy="590349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Commit </a:t>
            </a:r>
            <a:r>
              <a:rPr lang="en-US" altLang="zh-CN" dirty="0">
                <a:latin typeface="Eras Medium ITC" pitchFamily="34" charset="0"/>
              </a:rPr>
              <a:t>order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unmatch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 tentative </a:t>
            </a:r>
            <a:r>
              <a:rPr lang="en-US" altLang="zh-CN" dirty="0">
                <a:latin typeface="Eras Medium ITC" pitchFamily="34" charset="0"/>
              </a:rPr>
              <a:t>order</a:t>
            </a:r>
          </a:p>
        </p:txBody>
      </p:sp>
    </p:spTree>
    <p:extLst>
      <p:ext uri="{BB962C8B-B14F-4D97-AF65-F5344CB8AC3E}">
        <p14:creationId xmlns:p14="http://schemas.microsoft.com/office/powerpoint/2010/main" val="3120159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B2CA3-5F28-7B45-B2CF-86E777C01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Will CSN matches update order?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6EFE2D-FC5F-F443-AAE8-C00ABEDBA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845336"/>
          </a:xfrm>
        </p:spPr>
        <p:txBody>
          <a:bodyPr/>
          <a:lstStyle/>
          <a:p>
            <a:r>
              <a:rPr kumimoji="1" lang="en-US" altLang="zh-CN" dirty="0"/>
              <a:t>Not always. The primary can see newer updates before the old ones, as long as they don’t have casualty relationship 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90791D-B55F-9148-A424-252CEAB9E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1A976FC8-2A18-324A-88BC-5CB7218E6869}"/>
              </a:ext>
            </a:extLst>
          </p:cNvPr>
          <p:cNvSpPr/>
          <p:nvPr/>
        </p:nvSpPr>
        <p:spPr>
          <a:xfrm>
            <a:off x="4889500" y="3048000"/>
            <a:ext cx="102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Primary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ounded Rectangle 10">
            <a:extLst>
              <a:ext uri="{FF2B5EF4-FFF2-40B4-BE49-F238E27FC236}">
                <a16:creationId xmlns:a16="http://schemas.microsoft.com/office/drawing/2014/main" id="{76DC3AF0-77C9-6D4A-BBE0-B2C7CBDECE4A}"/>
              </a:ext>
            </a:extLst>
          </p:cNvPr>
          <p:cNvSpPr/>
          <p:nvPr/>
        </p:nvSpPr>
        <p:spPr>
          <a:xfrm>
            <a:off x="1841500" y="3867835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Server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Can 17">
            <a:extLst>
              <a:ext uri="{FF2B5EF4-FFF2-40B4-BE49-F238E27FC236}">
                <a16:creationId xmlns:a16="http://schemas.microsoft.com/office/drawing/2014/main" id="{5760D87A-65C8-6840-B3E2-9504F1ECE6CF}"/>
              </a:ext>
            </a:extLst>
          </p:cNvPr>
          <p:cNvSpPr/>
          <p:nvPr/>
        </p:nvSpPr>
        <p:spPr>
          <a:xfrm>
            <a:off x="2866645" y="39948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172B0AFF-1DED-7642-BF85-17861F58DC61}"/>
              </a:ext>
            </a:extLst>
          </p:cNvPr>
          <p:cNvSpPr/>
          <p:nvPr/>
        </p:nvSpPr>
        <p:spPr>
          <a:xfrm>
            <a:off x="6529500" y="3995000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Server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Can 31">
            <a:extLst>
              <a:ext uri="{FF2B5EF4-FFF2-40B4-BE49-F238E27FC236}">
                <a16:creationId xmlns:a16="http://schemas.microsoft.com/office/drawing/2014/main" id="{CFB81EF3-8E51-6049-B6DB-CE435B99DCBB}"/>
              </a:ext>
            </a:extLst>
          </p:cNvPr>
          <p:cNvSpPr/>
          <p:nvPr/>
        </p:nvSpPr>
        <p:spPr>
          <a:xfrm>
            <a:off x="5958000" y="39948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Can 33">
            <a:extLst>
              <a:ext uri="{FF2B5EF4-FFF2-40B4-BE49-F238E27FC236}">
                <a16:creationId xmlns:a16="http://schemas.microsoft.com/office/drawing/2014/main" id="{96D1CDE0-AA3D-BC43-81AE-D8159055636C}"/>
              </a:ext>
            </a:extLst>
          </p:cNvPr>
          <p:cNvSpPr/>
          <p:nvPr/>
        </p:nvSpPr>
        <p:spPr>
          <a:xfrm>
            <a:off x="4254500" y="46298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Rounded Rectangle 41">
            <a:extLst>
              <a:ext uri="{FF2B5EF4-FFF2-40B4-BE49-F238E27FC236}">
                <a16:creationId xmlns:a16="http://schemas.microsoft.com/office/drawing/2014/main" id="{A30F78F2-E163-B94D-B26E-82CA040AD2CB}"/>
              </a:ext>
            </a:extLst>
          </p:cNvPr>
          <p:cNvSpPr/>
          <p:nvPr/>
        </p:nvSpPr>
        <p:spPr>
          <a:xfrm>
            <a:off x="4942000" y="4757000"/>
            <a:ext cx="900000" cy="45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Server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Can 56">
            <a:extLst>
              <a:ext uri="{FF2B5EF4-FFF2-40B4-BE49-F238E27FC236}">
                <a16:creationId xmlns:a16="http://schemas.microsoft.com/office/drawing/2014/main" id="{30C50F5F-42A1-D74D-858B-25CA9D23650B}"/>
              </a:ext>
            </a:extLst>
          </p:cNvPr>
          <p:cNvSpPr/>
          <p:nvPr/>
        </p:nvSpPr>
        <p:spPr>
          <a:xfrm>
            <a:off x="4327145" y="329633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E67E536F-F627-6E4A-B69F-39B0A29157C8}"/>
              </a:ext>
            </a:extLst>
          </p:cNvPr>
          <p:cNvCxnSpPr>
            <a:cxnSpLocks/>
          </p:cNvCxnSpPr>
          <p:nvPr/>
        </p:nvCxnSpPr>
        <p:spPr>
          <a:xfrm>
            <a:off x="469158" y="2425452"/>
            <a:ext cx="7570683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7">
            <a:extLst>
              <a:ext uri="{FF2B5EF4-FFF2-40B4-BE49-F238E27FC236}">
                <a16:creationId xmlns:a16="http://schemas.microsoft.com/office/drawing/2014/main" id="{318F1E81-DEE0-384F-B51F-4EA0C6103ED3}"/>
              </a:ext>
            </a:extLst>
          </p:cNvPr>
          <p:cNvSpPr/>
          <p:nvPr/>
        </p:nvSpPr>
        <p:spPr>
          <a:xfrm>
            <a:off x="8092958" y="2285542"/>
            <a:ext cx="1496404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Time 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5" name="Rectangle 36">
            <a:extLst>
              <a:ext uri="{FF2B5EF4-FFF2-40B4-BE49-F238E27FC236}">
                <a16:creationId xmlns:a16="http://schemas.microsoft.com/office/drawing/2014/main" id="{E3CBBE85-6F04-924A-BF9F-D313D6F94FC3}"/>
              </a:ext>
            </a:extLst>
          </p:cNvPr>
          <p:cNvSpPr/>
          <p:nvPr/>
        </p:nvSpPr>
        <p:spPr>
          <a:xfrm>
            <a:off x="1587501" y="4445000"/>
            <a:ext cx="1192955" cy="279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10, Srv1&gt;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C8EA8E81-FBEE-5A4D-892F-18FAE71550F7}"/>
              </a:ext>
            </a:extLst>
          </p:cNvPr>
          <p:cNvSpPr/>
          <p:nvPr/>
        </p:nvSpPr>
        <p:spPr>
          <a:xfrm>
            <a:off x="755576" y="2069306"/>
            <a:ext cx="1192955" cy="279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10, Srv1&gt;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17" name="Rectangle 37">
            <a:extLst>
              <a:ext uri="{FF2B5EF4-FFF2-40B4-BE49-F238E27FC236}">
                <a16:creationId xmlns:a16="http://schemas.microsoft.com/office/drawing/2014/main" id="{1F3B8418-ED77-F14A-BFC1-6DF7BE4F8BBA}"/>
              </a:ext>
            </a:extLst>
          </p:cNvPr>
          <p:cNvSpPr/>
          <p:nvPr/>
        </p:nvSpPr>
        <p:spPr>
          <a:xfrm>
            <a:off x="6123596" y="4566335"/>
            <a:ext cx="1496404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20, Srv2&gt;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18" name="Rectangle 37">
            <a:extLst>
              <a:ext uri="{FF2B5EF4-FFF2-40B4-BE49-F238E27FC236}">
                <a16:creationId xmlns:a16="http://schemas.microsoft.com/office/drawing/2014/main" id="{6DA4E0AF-2C3C-6A4F-80EA-26871CCAD501}"/>
              </a:ext>
            </a:extLst>
          </p:cNvPr>
          <p:cNvSpPr/>
          <p:nvPr/>
        </p:nvSpPr>
        <p:spPr>
          <a:xfrm>
            <a:off x="2032254" y="2479515"/>
            <a:ext cx="1496404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&lt;-, 20, Srv2&gt;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AB8CACF6-1E4F-CC40-83EC-66379CB3FEE4}"/>
              </a:ext>
            </a:extLst>
          </p:cNvPr>
          <p:cNvSpPr/>
          <p:nvPr/>
        </p:nvSpPr>
        <p:spPr>
          <a:xfrm>
            <a:off x="3208791" y="4375835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</a:t>
            </a:r>
            <a:endParaRPr lang="zh-CN" altLang="en-US" sz="16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cxnSp>
        <p:nvCxnSpPr>
          <p:cNvPr id="21" name="Straight Arrow Connector 11">
            <a:extLst>
              <a:ext uri="{FF2B5EF4-FFF2-40B4-BE49-F238E27FC236}">
                <a16:creationId xmlns:a16="http://schemas.microsoft.com/office/drawing/2014/main" id="{D8F4225A-1A9A-9B49-B799-1BA5FD279F0B}"/>
              </a:ext>
            </a:extLst>
          </p:cNvPr>
          <p:cNvCxnSpPr/>
          <p:nvPr/>
        </p:nvCxnSpPr>
        <p:spPr>
          <a:xfrm>
            <a:off x="3238500" y="4129563"/>
            <a:ext cx="1016000" cy="6350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5">
            <a:extLst>
              <a:ext uri="{FF2B5EF4-FFF2-40B4-BE49-F238E27FC236}">
                <a16:creationId xmlns:a16="http://schemas.microsoft.com/office/drawing/2014/main" id="{FFE643BF-9106-2B4E-B8E0-F286DBD48267}"/>
              </a:ext>
            </a:extLst>
          </p:cNvPr>
          <p:cNvSpPr/>
          <p:nvPr/>
        </p:nvSpPr>
        <p:spPr>
          <a:xfrm>
            <a:off x="3108296" y="2068956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</a:t>
            </a:r>
            <a:endParaRPr lang="zh-CN" altLang="en-US" sz="16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02A9757D-00FB-F84D-AE17-C7A34D89BF9A}"/>
              </a:ext>
            </a:extLst>
          </p:cNvPr>
          <p:cNvSpPr/>
          <p:nvPr/>
        </p:nvSpPr>
        <p:spPr>
          <a:xfrm>
            <a:off x="4025776" y="2450508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</a:t>
            </a:r>
            <a:endParaRPr lang="zh-CN" altLang="en-US" sz="16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5" name="Rectangle 38">
            <a:extLst>
              <a:ext uri="{FF2B5EF4-FFF2-40B4-BE49-F238E27FC236}">
                <a16:creationId xmlns:a16="http://schemas.microsoft.com/office/drawing/2014/main" id="{E752C5F0-A008-C14D-86B6-CE54ADDF35B8}"/>
              </a:ext>
            </a:extLst>
          </p:cNvPr>
          <p:cNvSpPr/>
          <p:nvPr/>
        </p:nvSpPr>
        <p:spPr>
          <a:xfrm>
            <a:off x="3302002" y="4953000"/>
            <a:ext cx="1255472" cy="279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&lt;5, 20, Srv2&gt;</a:t>
            </a:r>
            <a:endParaRPr lang="zh-CN" altLang="en-US" sz="15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6" name="Freeform 47">
            <a:extLst>
              <a:ext uri="{FF2B5EF4-FFF2-40B4-BE49-F238E27FC236}">
                <a16:creationId xmlns:a16="http://schemas.microsoft.com/office/drawing/2014/main" id="{5C1E9466-3CEC-394D-8F16-9A18109FEEA3}"/>
              </a:ext>
            </a:extLst>
          </p:cNvPr>
          <p:cNvSpPr/>
          <p:nvPr/>
        </p:nvSpPr>
        <p:spPr>
          <a:xfrm>
            <a:off x="4617983" y="4129562"/>
            <a:ext cx="1291518" cy="631652"/>
          </a:xfrm>
          <a:custGeom>
            <a:avLst/>
            <a:gdLst>
              <a:gd name="connsiteX0" fmla="*/ 1608083 w 1608083"/>
              <a:gd name="connsiteY0" fmla="*/ 42879 h 815389"/>
              <a:gd name="connsiteX1" fmla="*/ 614855 w 1608083"/>
              <a:gd name="connsiteY1" fmla="*/ 27113 h 815389"/>
              <a:gd name="connsiteX2" fmla="*/ 78828 w 1608083"/>
              <a:gd name="connsiteY2" fmla="*/ 358189 h 815389"/>
              <a:gd name="connsiteX3" fmla="*/ 331076 w 1608083"/>
              <a:gd name="connsiteY3" fmla="*/ 578906 h 815389"/>
              <a:gd name="connsiteX4" fmla="*/ 0 w 1608083"/>
              <a:gd name="connsiteY4" fmla="*/ 815389 h 815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8083" h="815389">
                <a:moveTo>
                  <a:pt x="1608083" y="42879"/>
                </a:moveTo>
                <a:cubicBezTo>
                  <a:pt x="1238907" y="8720"/>
                  <a:pt x="869731" y="-25439"/>
                  <a:pt x="614855" y="27113"/>
                </a:cubicBezTo>
                <a:cubicBezTo>
                  <a:pt x="359979" y="79665"/>
                  <a:pt x="126125" y="266223"/>
                  <a:pt x="78828" y="358189"/>
                </a:cubicBezTo>
                <a:cubicBezTo>
                  <a:pt x="31531" y="450155"/>
                  <a:pt x="344214" y="502706"/>
                  <a:pt x="331076" y="578906"/>
                </a:cubicBezTo>
                <a:cubicBezTo>
                  <a:pt x="317938" y="655106"/>
                  <a:pt x="158969" y="735247"/>
                  <a:pt x="0" y="815389"/>
                </a:cubicBezTo>
              </a:path>
            </a:pathLst>
          </a:cu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3AF46B81-AE0B-204F-A272-661C96994FE0}"/>
              </a:ext>
            </a:extLst>
          </p:cNvPr>
          <p:cNvSpPr/>
          <p:nvPr/>
        </p:nvSpPr>
        <p:spPr>
          <a:xfrm>
            <a:off x="4857951" y="4185335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</a:t>
            </a:r>
            <a:endParaRPr lang="zh-CN" altLang="en-US" sz="16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8" name="Rectangle 39">
            <a:extLst>
              <a:ext uri="{FF2B5EF4-FFF2-40B4-BE49-F238E27FC236}">
                <a16:creationId xmlns:a16="http://schemas.microsoft.com/office/drawing/2014/main" id="{E76C394B-71CC-574B-9AA4-392BDA8D68A8}"/>
              </a:ext>
            </a:extLst>
          </p:cNvPr>
          <p:cNvSpPr/>
          <p:nvPr/>
        </p:nvSpPr>
        <p:spPr>
          <a:xfrm>
            <a:off x="3302000" y="5266705"/>
            <a:ext cx="1778000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&lt;6-, 20, Srv1&gt;</a:t>
            </a:r>
          </a:p>
        </p:txBody>
      </p:sp>
      <p:sp>
        <p:nvSpPr>
          <p:cNvPr id="29" name="Rectangle 5">
            <a:extLst>
              <a:ext uri="{FF2B5EF4-FFF2-40B4-BE49-F238E27FC236}">
                <a16:creationId xmlns:a16="http://schemas.microsoft.com/office/drawing/2014/main" id="{69B09AC6-9A70-C940-AA2D-1455D74C4211}"/>
              </a:ext>
            </a:extLst>
          </p:cNvPr>
          <p:cNvSpPr/>
          <p:nvPr/>
        </p:nvSpPr>
        <p:spPr>
          <a:xfrm>
            <a:off x="4681943" y="2450508"/>
            <a:ext cx="138211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 primary</a:t>
            </a:r>
            <a:endParaRPr lang="zh-CN" altLang="en-US" sz="16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0" name="Freeform 61">
            <a:extLst>
              <a:ext uri="{FF2B5EF4-FFF2-40B4-BE49-F238E27FC236}">
                <a16:creationId xmlns:a16="http://schemas.microsoft.com/office/drawing/2014/main" id="{7712E5CD-772F-A141-9B75-8E9C0D2D7B08}"/>
              </a:ext>
            </a:extLst>
          </p:cNvPr>
          <p:cNvSpPr/>
          <p:nvPr/>
        </p:nvSpPr>
        <p:spPr>
          <a:xfrm>
            <a:off x="4617983" y="3565662"/>
            <a:ext cx="1291518" cy="527173"/>
          </a:xfrm>
          <a:custGeom>
            <a:avLst/>
            <a:gdLst>
              <a:gd name="connsiteX0" fmla="*/ 1450428 w 1450428"/>
              <a:gd name="connsiteY0" fmla="*/ 583324 h 583324"/>
              <a:gd name="connsiteX1" fmla="*/ 693683 w 1450428"/>
              <a:gd name="connsiteY1" fmla="*/ 236483 h 583324"/>
              <a:gd name="connsiteX2" fmla="*/ 520263 w 1450428"/>
              <a:gd name="connsiteY2" fmla="*/ 394138 h 583324"/>
              <a:gd name="connsiteX3" fmla="*/ 0 w 1450428"/>
              <a:gd name="connsiteY3" fmla="*/ 0 h 58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0428" h="583324">
                <a:moveTo>
                  <a:pt x="1450428" y="583324"/>
                </a:moveTo>
                <a:cubicBezTo>
                  <a:pt x="1149569" y="425669"/>
                  <a:pt x="848710" y="268014"/>
                  <a:pt x="693683" y="236483"/>
                </a:cubicBezTo>
                <a:cubicBezTo>
                  <a:pt x="538656" y="204952"/>
                  <a:pt x="635877" y="433552"/>
                  <a:pt x="520263" y="394138"/>
                </a:cubicBezTo>
                <a:cubicBezTo>
                  <a:pt x="404649" y="354724"/>
                  <a:pt x="202324" y="177362"/>
                  <a:pt x="0" y="0"/>
                </a:cubicBezTo>
              </a:path>
            </a:pathLst>
          </a:cu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31" name="Rectangle 67">
            <a:extLst>
              <a:ext uri="{FF2B5EF4-FFF2-40B4-BE49-F238E27FC236}">
                <a16:creationId xmlns:a16="http://schemas.microsoft.com/office/drawing/2014/main" id="{19AEAD41-DECE-2F42-8F6A-8341F65A9D78}"/>
              </a:ext>
            </a:extLst>
          </p:cNvPr>
          <p:cNvSpPr/>
          <p:nvPr/>
        </p:nvSpPr>
        <p:spPr>
          <a:xfrm>
            <a:off x="5365951" y="3613835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</a:t>
            </a:r>
            <a:endParaRPr lang="zh-CN" altLang="en-US" sz="16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3" name="Rectangle 59">
            <a:extLst>
              <a:ext uri="{FF2B5EF4-FFF2-40B4-BE49-F238E27FC236}">
                <a16:creationId xmlns:a16="http://schemas.microsoft.com/office/drawing/2014/main" id="{177841A7-D038-1D43-AA4E-852C91B5FDC2}"/>
              </a:ext>
            </a:extLst>
          </p:cNvPr>
          <p:cNvSpPr/>
          <p:nvPr/>
        </p:nvSpPr>
        <p:spPr>
          <a:xfrm>
            <a:off x="5969002" y="2984500"/>
            <a:ext cx="1255472" cy="279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&lt;5, 20, Srv2&gt;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7" name="Rectangle 5">
            <a:extLst>
              <a:ext uri="{FF2B5EF4-FFF2-40B4-BE49-F238E27FC236}">
                <a16:creationId xmlns:a16="http://schemas.microsoft.com/office/drawing/2014/main" id="{4DB71722-2ACB-F44A-82EC-C620BB38D50E}"/>
              </a:ext>
            </a:extLst>
          </p:cNvPr>
          <p:cNvSpPr/>
          <p:nvPr/>
        </p:nvSpPr>
        <p:spPr>
          <a:xfrm>
            <a:off x="5740251" y="2064061"/>
            <a:ext cx="138211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 primary</a:t>
            </a:r>
            <a:endParaRPr lang="zh-CN" altLang="en-US" sz="16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cxnSp>
        <p:nvCxnSpPr>
          <p:cNvPr id="38" name="Straight Arrow Connector 49">
            <a:extLst>
              <a:ext uri="{FF2B5EF4-FFF2-40B4-BE49-F238E27FC236}">
                <a16:creationId xmlns:a16="http://schemas.microsoft.com/office/drawing/2014/main" id="{97C68038-895E-CD4B-9B62-935F02C2F97D}"/>
              </a:ext>
            </a:extLst>
          </p:cNvPr>
          <p:cNvCxnSpPr/>
          <p:nvPr/>
        </p:nvCxnSpPr>
        <p:spPr>
          <a:xfrm flipV="1">
            <a:off x="3238500" y="3431063"/>
            <a:ext cx="1088645" cy="6985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0">
            <a:extLst>
              <a:ext uri="{FF2B5EF4-FFF2-40B4-BE49-F238E27FC236}">
                <a16:creationId xmlns:a16="http://schemas.microsoft.com/office/drawing/2014/main" id="{4FB7DAFA-836C-9344-93E9-04B1072A6C70}"/>
              </a:ext>
            </a:extLst>
          </p:cNvPr>
          <p:cNvSpPr/>
          <p:nvPr/>
        </p:nvSpPr>
        <p:spPr>
          <a:xfrm>
            <a:off x="5969000" y="3298205"/>
            <a:ext cx="1778000" cy="2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&lt;6, 10, Srv1&gt;</a:t>
            </a:r>
          </a:p>
        </p:txBody>
      </p:sp>
      <p:sp>
        <p:nvSpPr>
          <p:cNvPr id="40" name="Rectangle 62">
            <a:extLst>
              <a:ext uri="{FF2B5EF4-FFF2-40B4-BE49-F238E27FC236}">
                <a16:creationId xmlns:a16="http://schemas.microsoft.com/office/drawing/2014/main" id="{84797DCC-6F7F-EB43-9ECB-C56EECF022CF}"/>
              </a:ext>
            </a:extLst>
          </p:cNvPr>
          <p:cNvSpPr/>
          <p:nvPr/>
        </p:nvSpPr>
        <p:spPr>
          <a:xfrm>
            <a:off x="3335791" y="3423335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</a:t>
            </a:r>
            <a:endParaRPr lang="zh-CN" altLang="en-US" sz="16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41" name="Rectangle 5">
            <a:extLst>
              <a:ext uri="{FF2B5EF4-FFF2-40B4-BE49-F238E27FC236}">
                <a16:creationId xmlns:a16="http://schemas.microsoft.com/office/drawing/2014/main" id="{D49EE7BE-9098-6240-B90F-3C92A144A03A}"/>
              </a:ext>
            </a:extLst>
          </p:cNvPr>
          <p:cNvSpPr/>
          <p:nvPr/>
        </p:nvSpPr>
        <p:spPr>
          <a:xfrm>
            <a:off x="7268699" y="2266433"/>
            <a:ext cx="603050" cy="30072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</a:t>
            </a:r>
            <a:endParaRPr lang="zh-CN" altLang="en-US" sz="16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cxnSp>
        <p:nvCxnSpPr>
          <p:cNvPr id="42" name="Straight Arrow Connector 63">
            <a:extLst>
              <a:ext uri="{FF2B5EF4-FFF2-40B4-BE49-F238E27FC236}">
                <a16:creationId xmlns:a16="http://schemas.microsoft.com/office/drawing/2014/main" id="{F886183D-AD4D-7549-A16B-10D92BDDD00C}"/>
              </a:ext>
            </a:extLst>
          </p:cNvPr>
          <p:cNvCxnSpPr/>
          <p:nvPr/>
        </p:nvCxnSpPr>
        <p:spPr>
          <a:xfrm flipH="1">
            <a:off x="4381500" y="3565790"/>
            <a:ext cx="72645" cy="1064045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66">
            <a:extLst>
              <a:ext uri="{FF2B5EF4-FFF2-40B4-BE49-F238E27FC236}">
                <a16:creationId xmlns:a16="http://schemas.microsoft.com/office/drawing/2014/main" id="{C79B096A-842B-494A-99A2-2FC391353407}"/>
              </a:ext>
            </a:extLst>
          </p:cNvPr>
          <p:cNvSpPr/>
          <p:nvPr/>
        </p:nvSpPr>
        <p:spPr>
          <a:xfrm>
            <a:off x="3780291" y="3950194"/>
            <a:ext cx="603050" cy="30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</a:t>
            </a:r>
            <a:endParaRPr lang="zh-CN" altLang="en-US" sz="16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44" name="Freeform 20">
            <a:extLst>
              <a:ext uri="{FF2B5EF4-FFF2-40B4-BE49-F238E27FC236}">
                <a16:creationId xmlns:a16="http://schemas.microsoft.com/office/drawing/2014/main" id="{B737407C-7539-7549-851F-C445C75FBBEF}"/>
              </a:ext>
            </a:extLst>
          </p:cNvPr>
          <p:cNvSpPr/>
          <p:nvPr/>
        </p:nvSpPr>
        <p:spPr>
          <a:xfrm>
            <a:off x="5971088" y="2748445"/>
            <a:ext cx="1208934" cy="990600"/>
          </a:xfrm>
          <a:custGeom>
            <a:avLst/>
            <a:gdLst>
              <a:gd name="connsiteX0" fmla="*/ 587677 w 1447592"/>
              <a:gd name="connsiteY0" fmla="*/ 7180 h 1340869"/>
              <a:gd name="connsiteX1" fmla="*/ 193539 w 1447592"/>
              <a:gd name="connsiteY1" fmla="*/ 70243 h 1340869"/>
              <a:gd name="connsiteX2" fmla="*/ 4353 w 1447592"/>
              <a:gd name="connsiteY2" fmla="*/ 464380 h 1340869"/>
              <a:gd name="connsiteX3" fmla="*/ 366960 w 1447592"/>
              <a:gd name="connsiteY3" fmla="*/ 1315718 h 1340869"/>
              <a:gd name="connsiteX4" fmla="*/ 1344422 w 1447592"/>
              <a:gd name="connsiteY4" fmla="*/ 1047705 h 1340869"/>
              <a:gd name="connsiteX5" fmla="*/ 1375953 w 1447592"/>
              <a:gd name="connsiteY5" fmla="*/ 354022 h 1340869"/>
              <a:gd name="connsiteX6" fmla="*/ 966049 w 1447592"/>
              <a:gd name="connsiteY6" fmla="*/ 38712 h 1340869"/>
              <a:gd name="connsiteX7" fmla="*/ 587677 w 1447592"/>
              <a:gd name="connsiteY7" fmla="*/ 7180 h 134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7592" h="1340869">
                <a:moveTo>
                  <a:pt x="587677" y="7180"/>
                </a:moveTo>
                <a:cubicBezTo>
                  <a:pt x="458925" y="12435"/>
                  <a:pt x="290759" y="-5957"/>
                  <a:pt x="193539" y="70243"/>
                </a:cubicBezTo>
                <a:cubicBezTo>
                  <a:pt x="96319" y="146443"/>
                  <a:pt x="-24550" y="256801"/>
                  <a:pt x="4353" y="464380"/>
                </a:cubicBezTo>
                <a:cubicBezTo>
                  <a:pt x="33256" y="671959"/>
                  <a:pt x="143615" y="1218497"/>
                  <a:pt x="366960" y="1315718"/>
                </a:cubicBezTo>
                <a:cubicBezTo>
                  <a:pt x="590305" y="1412939"/>
                  <a:pt x="1176257" y="1207988"/>
                  <a:pt x="1344422" y="1047705"/>
                </a:cubicBezTo>
                <a:cubicBezTo>
                  <a:pt x="1512588" y="887422"/>
                  <a:pt x="1439015" y="522187"/>
                  <a:pt x="1375953" y="354022"/>
                </a:cubicBezTo>
                <a:cubicBezTo>
                  <a:pt x="1312891" y="185857"/>
                  <a:pt x="1100056" y="93891"/>
                  <a:pt x="966049" y="38712"/>
                </a:cubicBezTo>
                <a:cubicBezTo>
                  <a:pt x="832042" y="-16467"/>
                  <a:pt x="716429" y="1925"/>
                  <a:pt x="587677" y="7180"/>
                </a:cubicBezTo>
                <a:close/>
              </a:path>
            </a:pathLst>
          </a:custGeom>
          <a:noFill/>
          <a:ln w="12700">
            <a:solidFill>
              <a:srgbClr val="FF006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Rectangle 69">
            <a:extLst>
              <a:ext uri="{FF2B5EF4-FFF2-40B4-BE49-F238E27FC236}">
                <a16:creationId xmlns:a16="http://schemas.microsoft.com/office/drawing/2014/main" id="{0285D401-54B3-C143-AEF1-3F8B1704CB2B}"/>
              </a:ext>
            </a:extLst>
          </p:cNvPr>
          <p:cNvSpPr/>
          <p:nvPr/>
        </p:nvSpPr>
        <p:spPr>
          <a:xfrm>
            <a:off x="6100349" y="4884371"/>
            <a:ext cx="2658301" cy="313350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Re-order the updates</a:t>
            </a:r>
            <a:endParaRPr lang="en-US" altLang="zh-CN" dirty="0">
              <a:latin typeface="Eras Medium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373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F44D6-22E3-8840-A93D-2D0D6289C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Trimming the log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94D6BE-0147-1145-8878-206B07C49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Logs can be kept long without trimming </a:t>
            </a:r>
          </a:p>
          <a:p>
            <a:r>
              <a:rPr lang="en" altLang="zh-CN" dirty="0"/>
              <a:t>When nodes receives new CSNs, can discard all committed log entries seen up to this point </a:t>
            </a:r>
          </a:p>
          <a:p>
            <a:pPr lvl="1"/>
            <a:r>
              <a:rPr lang="en" altLang="zh-CN" dirty="0"/>
              <a:t>Result: No need to keep years of log data </a:t>
            </a:r>
          </a:p>
          <a:p>
            <a:pPr lvl="1"/>
            <a:endParaRPr lang="en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C6BF0C-6A44-1A47-B8DC-597C1D52D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4878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CC655A-443B-A64B-8E22-927C6B57B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Does eventual consistency anomalies matter?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E1DABF-F328-0145-A49C-3892AD63E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It depends on the application scenarios</a:t>
            </a:r>
          </a:p>
          <a:p>
            <a:pPr lvl="1"/>
            <a:r>
              <a:rPr kumimoji="1" lang="en-US" altLang="zh-CN" dirty="0"/>
              <a:t>Frequencies of the anomalies </a:t>
            </a:r>
          </a:p>
          <a:p>
            <a:pPr lvl="1"/>
            <a:r>
              <a:rPr kumimoji="1" lang="en-US" altLang="zh-CN" dirty="0"/>
              <a:t>Importance of the anomalies  </a:t>
            </a:r>
          </a:p>
          <a:p>
            <a:r>
              <a:rPr kumimoji="1" lang="en-US" altLang="zh-CN" dirty="0"/>
              <a:t>Facebook has conducted a research to measure the frequencies of anomalies under eventual consistency. Some highlights are: </a:t>
            </a:r>
          </a:p>
          <a:p>
            <a:pPr lvl="1"/>
            <a:r>
              <a:rPr kumimoji="1" lang="en-US" altLang="zh-CN" sz="1600" dirty="0"/>
              <a:t>Per-Object Results: 1 anomaly per million reads (user should see their writes)</a:t>
            </a:r>
          </a:p>
          <a:p>
            <a:pPr lvl="1"/>
            <a:r>
              <a:rPr kumimoji="1" lang="en-US" altLang="zh-CN" sz="1600" dirty="0"/>
              <a:t>A social networking website can tolerate many anomalies </a:t>
            </a:r>
          </a:p>
          <a:p>
            <a:pPr lvl="2"/>
            <a:endParaRPr kumimoji="1" lang="en-US" altLang="zh-CN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CEFD60-BE2A-3F4D-9A31-29B632F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4B4F0F2-A5D5-E84E-AE3F-86CBAA2594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721" y="913284"/>
            <a:ext cx="2354702" cy="1432444"/>
          </a:xfrm>
          <a:prstGeom prst="rect">
            <a:avLst/>
          </a:prstGeom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BA1711B6-08AE-F04F-8526-99D12464CAA4}"/>
              </a:ext>
            </a:extLst>
          </p:cNvPr>
          <p:cNvSpPr/>
          <p:nvPr/>
        </p:nvSpPr>
        <p:spPr>
          <a:xfrm>
            <a:off x="1761747" y="4429614"/>
            <a:ext cx="5311786" cy="590349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algn="ctr"/>
            <a:r>
              <a:rPr lang="en-US" altLang="zh-CN" dirty="0">
                <a:latin typeface="Eras Medium ITC" pitchFamily="34" charset="0"/>
              </a:rPr>
              <a:t>However, many scenarios (e.g., Bank) require stronger models (even linearizability is insufficient)</a:t>
            </a:r>
          </a:p>
        </p:txBody>
      </p:sp>
    </p:spTree>
    <p:extLst>
      <p:ext uri="{BB962C8B-B14F-4D97-AF65-F5344CB8AC3E}">
        <p14:creationId xmlns:p14="http://schemas.microsoft.com/office/powerpoint/2010/main" val="31164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78890-E7D1-5149-8AFA-90D869A0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5403D9-9667-EA4B-986A-9CD8EA818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649" y="2497460"/>
            <a:ext cx="7361981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ctr"/>
            <a:r>
              <a:rPr lang="en-US" altLang="zh-CN" kern="0" dirty="0">
                <a:solidFill>
                  <a:srgbClr val="BE384B"/>
                </a:solidFill>
                <a:ea typeface="+mn-ea"/>
              </a:rPr>
              <a:t>Consistency under single-machine faults</a:t>
            </a:r>
            <a:endParaRPr lang="en-US" altLang="zh-CN" u="sng" kern="0" dirty="0">
              <a:solidFill>
                <a:srgbClr val="BE384B"/>
              </a:solidFill>
              <a:ea typeface="+mn-ea"/>
            </a:endParaRPr>
          </a:p>
          <a:p>
            <a:pPr algn="ctr"/>
            <a:endParaRPr lang="en-US" altLang="zh-CN" kern="0" dirty="0">
              <a:solidFill>
                <a:srgbClr val="BE384B"/>
              </a:solidFill>
              <a:ea typeface="+mn-ea"/>
            </a:endParaRPr>
          </a:p>
          <a:p>
            <a:pPr algn="ctr"/>
            <a:r>
              <a:rPr lang="en-US" altLang="zh-CN" kern="0" dirty="0">
                <a:solidFill>
                  <a:srgbClr val="BE384B"/>
                </a:solidFill>
                <a:ea typeface="+mn-ea"/>
              </a:rPr>
              <a:t> </a:t>
            </a:r>
            <a:endParaRPr kumimoji="0" lang="en-US" altLang="zh-CN" kern="0" dirty="0">
              <a:solidFill>
                <a:srgbClr val="BE384B"/>
              </a:solidFill>
              <a:ea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505EFF-8601-A84A-A4E2-010CC79177D4}"/>
              </a:ext>
            </a:extLst>
          </p:cNvPr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6320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2F88B-1714-2135-AC7E-C6D123FD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Recall: what is a strong consistency model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013BAF-5506-1374-1230-62599EA05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2592288"/>
          </a:xfrm>
        </p:spPr>
        <p:txBody>
          <a:bodyPr/>
          <a:lstStyle/>
          <a:p>
            <a:r>
              <a:rPr kumimoji="1" lang="en" altLang="zh-CN" dirty="0"/>
              <a:t>It's easy for users to reason about correctness assuming </a:t>
            </a:r>
          </a:p>
          <a:p>
            <a:pPr lvl="1"/>
            <a:r>
              <a:rPr kumimoji="1" lang="en" altLang="zh-CN" dirty="0"/>
              <a:t>Everything has only one-copy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The overall behavior is equivalent to </a:t>
            </a:r>
            <a:r>
              <a:rPr kumimoji="1" lang="en-US" altLang="zh-CN" dirty="0">
                <a:solidFill>
                  <a:schemeClr val="tx1"/>
                </a:solidFill>
              </a:rPr>
              <a:t>some serial behavior </a:t>
            </a:r>
          </a:p>
          <a:p>
            <a:r>
              <a:rPr kumimoji="1" lang="en-US" altLang="zh-CN" dirty="0"/>
              <a:t>What about failure? Can it cause consistency issues?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8E6D10-D66F-F485-A794-41D75CFE8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9023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32917-511C-B24E-9C15-646F6AAF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Example: failure leaves operations in a partial state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8CE13B-9D29-B045-B0E6-D89B8AF41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4714703" cy="403244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e.g., writing to a file </a:t>
            </a:r>
          </a:p>
          <a:p>
            <a:pPr lvl="1"/>
            <a:r>
              <a:rPr kumimoji="1" lang="en-US" altLang="zh-CN" dirty="0"/>
              <a:t>Question: what happen to 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fputs</a:t>
            </a:r>
            <a:r>
              <a:rPr kumimoji="1" lang="en-US" altLang="zh-CN" dirty="0"/>
              <a:t> under crash? </a:t>
            </a:r>
          </a:p>
          <a:p>
            <a:r>
              <a:rPr kumimoji="1" lang="en-US" altLang="zh-CN" dirty="0"/>
              <a:t>What happens to </a:t>
            </a:r>
            <a:r>
              <a:rPr kumimoji="1" lang="en-US" altLang="zh-CN" dirty="0" err="1"/>
              <a:t>fputs</a:t>
            </a:r>
            <a:r>
              <a:rPr kumimoji="1" lang="en-US" altLang="zh-CN" dirty="0"/>
              <a:t>? </a:t>
            </a:r>
          </a:p>
          <a:p>
            <a:pPr lvl="1"/>
            <a:r>
              <a:rPr kumimoji="1" lang="en-US" altLang="zh-CN" b="1" dirty="0">
                <a:solidFill>
                  <a:srgbClr val="C00000"/>
                </a:solidFill>
              </a:rPr>
              <a:t>Not started </a:t>
            </a:r>
            <a:r>
              <a:rPr kumimoji="1" lang="en-US" altLang="zh-CN" dirty="0"/>
              <a:t>(in OS’s in-memory cache) </a:t>
            </a:r>
          </a:p>
          <a:p>
            <a:pPr lvl="1"/>
            <a:r>
              <a:rPr kumimoji="1" lang="en-US" altLang="zh-CN" b="1" dirty="0">
                <a:solidFill>
                  <a:srgbClr val="C00000"/>
                </a:solidFill>
              </a:rPr>
              <a:t>Doing</a:t>
            </a:r>
            <a:r>
              <a:rPr kumimoji="1" lang="en-US" altLang="zh-CN" dirty="0"/>
              <a:t> (writing a large data, not finished yet) </a:t>
            </a:r>
          </a:p>
          <a:p>
            <a:pPr lvl="1"/>
            <a:r>
              <a:rPr kumimoji="1" lang="en-US" altLang="zh-CN" b="1" dirty="0">
                <a:solidFill>
                  <a:srgbClr val="C00000"/>
                </a:solidFill>
              </a:rPr>
              <a:t>Done</a:t>
            </a:r>
            <a:r>
              <a:rPr kumimoji="1" lang="en-US" altLang="zh-CN" dirty="0"/>
              <a:t> (fine) </a:t>
            </a:r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7ED662-3DDD-6A4D-A66A-B73A03A1E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EF027C03-EAE4-7A49-9DFD-32566F142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543" y="1091185"/>
            <a:ext cx="4115296" cy="2121950"/>
          </a:xfrm>
          <a:prstGeom prst="rect">
            <a:avLst/>
          </a:prstGeom>
        </p:spPr>
      </p:pic>
      <p:sp>
        <p:nvSpPr>
          <p:cNvPr id="9" name="Text Box 16">
            <a:extLst>
              <a:ext uri="{FF2B5EF4-FFF2-40B4-BE49-F238E27FC236}">
                <a16:creationId xmlns:a16="http://schemas.microsoft.com/office/drawing/2014/main" id="{9C247FB0-1BA9-2841-A84C-50F0EE8A0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645" y="4580630"/>
            <a:ext cx="8838709" cy="748310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0000" tIns="0" rIns="60000" bIns="30000">
            <a:spAutoFit/>
          </a:bodyPr>
          <a:lstStyle>
            <a:defPPr>
              <a:defRPr lang="en-US"/>
            </a:defPPr>
            <a:lvl1pPr algn="ctr">
              <a:defRPr sz="2800" i="1">
                <a:latin typeface="Candara" pitchFamily="34" charset="0"/>
              </a:defRPr>
            </a:lvl1pPr>
          </a:lstStyle>
          <a:p>
            <a:r>
              <a:rPr lang="en-US" altLang="zh-CN" sz="2333" i="0" dirty="0">
                <a:latin typeface="Eras Medium ITC" pitchFamily="34" charset="0"/>
              </a:rPr>
              <a:t>Application should deal with the fact that a single write could fail.</a:t>
            </a:r>
          </a:p>
          <a:p>
            <a:r>
              <a:rPr lang="en-US" altLang="zh-CN" sz="2333" i="0" dirty="0">
                <a:latin typeface="Eras Medium ITC" pitchFamily="34" charset="0"/>
              </a:rPr>
              <a:t>Otherwise, may affect the correctness of the applications! </a:t>
            </a:r>
          </a:p>
        </p:txBody>
      </p:sp>
    </p:spTree>
    <p:extLst>
      <p:ext uri="{BB962C8B-B14F-4D97-AF65-F5344CB8AC3E}">
        <p14:creationId xmlns:p14="http://schemas.microsoft.com/office/powerpoint/2010/main" val="2925271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C356E0-96D8-204D-99B8-B42000CCD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Example: bank transfer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F9DB51-A23E-2442-8328-45693F5F4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Suppose bank accounts are stored in a single file</a:t>
            </a:r>
          </a:p>
          <a:p>
            <a:pPr lvl="1"/>
            <a:r>
              <a:rPr kumimoji="1" lang="en-US" altLang="zh-CN" dirty="0"/>
              <a:t>The </a:t>
            </a:r>
            <a:r>
              <a:rPr kumimoji="1" lang="en-US" altLang="zh-CN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transfer</a:t>
            </a:r>
            <a:r>
              <a:rPr kumimoji="1" lang="en-US" altLang="zh-CN" dirty="0"/>
              <a:t> is executed on a single machine with a single thread</a:t>
            </a:r>
          </a:p>
          <a:p>
            <a:pPr lvl="1"/>
            <a:r>
              <a:rPr kumimoji="1" lang="en-US" altLang="zh-CN" dirty="0"/>
              <a:t>So it follows linearizability by default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01E14A-F85A-2149-B9AA-689C65A60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pic>
        <p:nvPicPr>
          <p:cNvPr id="5" name="Picture 2" descr="支付宝怎么给朋友或者陌生人转账？ - 支付宝手机支付宝- 卡之国">
            <a:extLst>
              <a:ext uri="{FF2B5EF4-FFF2-40B4-BE49-F238E27FC236}">
                <a16:creationId xmlns:a16="http://schemas.microsoft.com/office/drawing/2014/main" id="{1EE9C223-9521-394D-9A54-F08A94532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321" y="2546111"/>
            <a:ext cx="1633357" cy="287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FC8187C6-1750-0F44-88AE-A773DD8E6515}"/>
              </a:ext>
            </a:extLst>
          </p:cNvPr>
          <p:cNvSpPr txBox="1">
            <a:spLocks/>
          </p:cNvSpPr>
          <p:nvPr/>
        </p:nvSpPr>
        <p:spPr>
          <a:xfrm>
            <a:off x="315619" y="2546111"/>
            <a:ext cx="4269160" cy="16561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transfer(bank, a, b, amt):</a:t>
            </a:r>
          </a:p>
          <a:p>
            <a:r>
              <a:rPr kumimoji="1" lang="en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    bank[a] = bank[a] – amt</a:t>
            </a:r>
          </a:p>
          <a:p>
            <a:r>
              <a:rPr kumimoji="1" lang="en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    bank[b] = bank[b] + amt </a:t>
            </a:r>
          </a:p>
          <a:p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26AC3BD-945F-7F4F-B47C-F3D1CABBE779}"/>
              </a:ext>
            </a:extLst>
          </p:cNvPr>
          <p:cNvSpPr/>
          <p:nvPr/>
        </p:nvSpPr>
        <p:spPr>
          <a:xfrm>
            <a:off x="315619" y="4649473"/>
            <a:ext cx="6487702" cy="584291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pPr marL="223564" indent="-223564"/>
            <a:r>
              <a:rPr lang="en-US" altLang="zh-CN" b="1" dirty="0">
                <a:solidFill>
                  <a:srgbClr val="BE384B"/>
                </a:solidFill>
              </a:rPr>
              <a:t>Application invariant (consistency)  that must preserve</a:t>
            </a:r>
            <a:r>
              <a:rPr lang="en-US" altLang="zh-CN" dirty="0"/>
              <a:t>: </a:t>
            </a:r>
          </a:p>
          <a:p>
            <a:pPr marL="223564" indent="-223564"/>
            <a:r>
              <a:rPr lang="en-US" altLang="zh-CN" dirty="0"/>
              <a:t>  bank(a) + bank(b) never changes</a:t>
            </a:r>
          </a:p>
        </p:txBody>
      </p:sp>
    </p:spTree>
    <p:extLst>
      <p:ext uri="{BB962C8B-B14F-4D97-AF65-F5344CB8AC3E}">
        <p14:creationId xmlns:p14="http://schemas.microsoft.com/office/powerpoint/2010/main" val="348397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11FE3-3652-AE43-971F-AD1B0E677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Example: bank transfer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74C481-3AD5-9743-87A0-1622502CB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2800041"/>
            <a:ext cx="8229600" cy="1512166"/>
          </a:xfrm>
        </p:spPr>
        <p:txBody>
          <a:bodyPr/>
          <a:lstStyle/>
          <a:p>
            <a:r>
              <a:rPr kumimoji="1" lang="en-US" altLang="zh-CN" dirty="0"/>
              <a:t>What if an error happens during the execution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 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fsync</a:t>
            </a:r>
            <a:r>
              <a:rPr kumimoji="1" lang="en-US" altLang="zh-CN" dirty="0"/>
              <a:t>?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7BFF1F-780E-EF45-BBB8-C4E144646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A89F0B-143F-A743-B6CF-AA2D43D99EFD}"/>
              </a:ext>
            </a:extLst>
          </p:cNvPr>
          <p:cNvSpPr txBox="1">
            <a:spLocks/>
          </p:cNvSpPr>
          <p:nvPr/>
        </p:nvSpPr>
        <p:spPr>
          <a:xfrm>
            <a:off x="1547664" y="1201316"/>
            <a:ext cx="6189712" cy="15121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transfer(bank, a, b, amt):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records =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mmap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(bank, ...)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records[a] = records[a] – amt</a:t>
            </a:r>
            <a:b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</a:b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records[b] = records[b] + amt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fsync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(bank, ...)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B977875-EC53-6B4E-8A95-BBCF9F5D6213}"/>
              </a:ext>
            </a:extLst>
          </p:cNvPr>
          <p:cNvSpPr/>
          <p:nvPr/>
        </p:nvSpPr>
        <p:spPr>
          <a:xfrm>
            <a:off x="3022340" y="950286"/>
            <a:ext cx="3240360" cy="307292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pPr marL="223564" indent="-223564" algn="ctr"/>
            <a:r>
              <a:rPr lang="en-US" altLang="zh-CN" dirty="0"/>
              <a:t>Implementation (Simplified)</a:t>
            </a:r>
          </a:p>
        </p:txBody>
      </p:sp>
    </p:spTree>
    <p:extLst>
      <p:ext uri="{BB962C8B-B14F-4D97-AF65-F5344CB8AC3E}">
        <p14:creationId xmlns:p14="http://schemas.microsoft.com/office/powerpoint/2010/main" val="42803181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E8601B-C731-2D4E-941A-DA8AB3181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Deconstructing </a:t>
            </a:r>
            <a:r>
              <a:rPr kumimoji="1" lang="en-US" altLang="zh-CN" dirty="0" err="1"/>
              <a:t>fsync</a:t>
            </a:r>
            <a:r>
              <a:rPr kumimoji="1" lang="en-US" altLang="zh-CN" dirty="0"/>
              <a:t> (SYNC)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D51F5B-266E-E24C-88EF-D205D5AFA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220634C-EDB5-744E-AFF3-3C74EE863A42}"/>
              </a:ext>
            </a:extLst>
          </p:cNvPr>
          <p:cNvSpPr/>
          <p:nvPr/>
        </p:nvSpPr>
        <p:spPr>
          <a:xfrm>
            <a:off x="1043608" y="3361556"/>
            <a:ext cx="2160240" cy="936104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B1D00FA-129A-A343-AF3A-28BBDDBAE25B}"/>
              </a:ext>
            </a:extLst>
          </p:cNvPr>
          <p:cNvSpPr/>
          <p:nvPr/>
        </p:nvSpPr>
        <p:spPr>
          <a:xfrm>
            <a:off x="1422254" y="4332823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j-lt"/>
                <a:cs typeface="+mn-ea"/>
                <a:sym typeface="+mn-lt"/>
              </a:rPr>
              <a:t>Page cache</a:t>
            </a:r>
            <a:endParaRPr lang="zh-CN" altLang="en-US" dirty="0">
              <a:latin typeface="+mj-lt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6D490C7-9896-414E-ACC6-EFD8F9A77277}"/>
              </a:ext>
            </a:extLst>
          </p:cNvPr>
          <p:cNvSpPr/>
          <p:nvPr/>
        </p:nvSpPr>
        <p:spPr>
          <a:xfrm>
            <a:off x="3939000" y="3080162"/>
            <a:ext cx="3798375" cy="1512168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FBFB239-52F5-7943-BFDF-947B75505F14}"/>
              </a:ext>
            </a:extLst>
          </p:cNvPr>
          <p:cNvSpPr/>
          <p:nvPr/>
        </p:nvSpPr>
        <p:spPr>
          <a:xfrm>
            <a:off x="5521433" y="4737434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j-lt"/>
                <a:cs typeface="+mn-ea"/>
                <a:sym typeface="+mn-lt"/>
              </a:rPr>
              <a:t>Disk</a:t>
            </a:r>
            <a:endParaRPr lang="zh-CN" altLang="en-US" dirty="0">
              <a:latin typeface="+mj-lt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241CB14-ECA4-E849-94B6-54247C3DBF10}"/>
              </a:ext>
            </a:extLst>
          </p:cNvPr>
          <p:cNvSpPr/>
          <p:nvPr/>
        </p:nvSpPr>
        <p:spPr>
          <a:xfrm>
            <a:off x="4130024" y="3267198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ED196FD-3281-8349-A1DD-60759AB49CC5}"/>
              </a:ext>
            </a:extLst>
          </p:cNvPr>
          <p:cNvSpPr/>
          <p:nvPr/>
        </p:nvSpPr>
        <p:spPr>
          <a:xfrm>
            <a:off x="4617799" y="3262911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88F011D-4428-C34F-8585-49F2C2DC7D93}"/>
              </a:ext>
            </a:extLst>
          </p:cNvPr>
          <p:cNvSpPr/>
          <p:nvPr/>
        </p:nvSpPr>
        <p:spPr>
          <a:xfrm>
            <a:off x="5168863" y="3258624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753A155-41CA-BD4B-BE92-DE971B24BF99}"/>
              </a:ext>
            </a:extLst>
          </p:cNvPr>
          <p:cNvSpPr/>
          <p:nvPr/>
        </p:nvSpPr>
        <p:spPr>
          <a:xfrm>
            <a:off x="5656638" y="3271016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90C7479-23B4-1746-8614-88DDD8FB688F}"/>
              </a:ext>
            </a:extLst>
          </p:cNvPr>
          <p:cNvSpPr/>
          <p:nvPr/>
        </p:nvSpPr>
        <p:spPr>
          <a:xfrm>
            <a:off x="6207702" y="3262911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527CED1-4DD9-884C-91C2-9F29B138356C}"/>
              </a:ext>
            </a:extLst>
          </p:cNvPr>
          <p:cNvSpPr/>
          <p:nvPr/>
        </p:nvSpPr>
        <p:spPr>
          <a:xfrm>
            <a:off x="6695477" y="3258624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7E6BAD6-2C63-DE42-B709-3555322D22DB}"/>
              </a:ext>
            </a:extLst>
          </p:cNvPr>
          <p:cNvSpPr/>
          <p:nvPr/>
        </p:nvSpPr>
        <p:spPr>
          <a:xfrm>
            <a:off x="4067944" y="3219281"/>
            <a:ext cx="437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a:</a:t>
            </a: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10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8276DB3-392B-E148-8770-4405B43C4DF7}"/>
              </a:ext>
            </a:extLst>
          </p:cNvPr>
          <p:cNvSpPr/>
          <p:nvPr/>
        </p:nvSpPr>
        <p:spPr>
          <a:xfrm>
            <a:off x="4591164" y="3217388"/>
            <a:ext cx="437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b:</a:t>
            </a: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10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2366DA59-C012-9B40-89AE-97C319734B79}"/>
              </a:ext>
            </a:extLst>
          </p:cNvPr>
          <p:cNvSpPr txBox="1">
            <a:spLocks/>
          </p:cNvSpPr>
          <p:nvPr/>
        </p:nvSpPr>
        <p:spPr>
          <a:xfrm>
            <a:off x="1547664" y="1201316"/>
            <a:ext cx="6189712" cy="15121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transfer(bank, a, b, amt): // amt=10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 = </a:t>
            </a:r>
            <a:r>
              <a:rPr lang="en-US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mmap</a:t>
            </a: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(bank, ...)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records[a] = records[a] – amt</a:t>
            </a:r>
            <a:b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</a:b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records[b] = records[b] + amt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fsync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(bank, ...) </a:t>
            </a: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D9BD911E-4C38-21D4-A157-EFDE59745522}"/>
              </a:ext>
            </a:extLst>
          </p:cNvPr>
          <p:cNvCxnSpPr/>
          <p:nvPr/>
        </p:nvCxnSpPr>
        <p:spPr>
          <a:xfrm>
            <a:off x="-288540" y="2857500"/>
            <a:ext cx="972108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093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AB60D-9C00-B3A9-7742-D87B57FBC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Review: basic execution of eventual consistency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914BAA-8440-0E39-B953-D280BC177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Setup: replicated KVS </a:t>
            </a:r>
          </a:p>
          <a:p>
            <a:pPr lvl="1"/>
            <a:r>
              <a:rPr kumimoji="1" lang="en-US" altLang="zh-CN" dirty="0"/>
              <a:t>Each device has a full copy of the KVS</a:t>
            </a:r>
          </a:p>
          <a:p>
            <a:r>
              <a:rPr kumimoji="1" lang="en-US" altLang="zh-CN" dirty="0"/>
              <a:t>Read</a:t>
            </a:r>
          </a:p>
          <a:p>
            <a:pPr lvl="1"/>
            <a:r>
              <a:rPr kumimoji="1" lang="en-US" altLang="zh-CN" dirty="0"/>
              <a:t>Return the latest copy of the local KVS</a:t>
            </a:r>
          </a:p>
          <a:p>
            <a:r>
              <a:rPr kumimoji="1" lang="en-US" altLang="zh-CN" dirty="0"/>
              <a:t>Write</a:t>
            </a:r>
          </a:p>
          <a:p>
            <a:pPr lvl="1"/>
            <a:r>
              <a:rPr kumimoji="1" lang="en-US" altLang="zh-CN" dirty="0"/>
              <a:t>Write to the local KVS and broadcast to the others </a:t>
            </a:r>
          </a:p>
          <a:p>
            <a:pPr lvl="1"/>
            <a:r>
              <a:rPr kumimoji="1" lang="en-US" altLang="zh-CN" dirty="0"/>
              <a:t>May be rollbacked to ensure all the KVS copies are the same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166476-0F49-72BC-00E5-C9AC1FB6D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5" name="Rounded Rectangle 19">
            <a:extLst>
              <a:ext uri="{FF2B5EF4-FFF2-40B4-BE49-F238E27FC236}">
                <a16:creationId xmlns:a16="http://schemas.microsoft.com/office/drawing/2014/main" id="{FB91AAA7-27D0-8553-F49D-F460D537369E}"/>
              </a:ext>
            </a:extLst>
          </p:cNvPr>
          <p:cNvSpPr/>
          <p:nvPr/>
        </p:nvSpPr>
        <p:spPr>
          <a:xfrm>
            <a:off x="6365368" y="1278118"/>
            <a:ext cx="63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SRV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7C1C6CCB-3DA9-9AA3-5F90-7734DA5642D5}"/>
              </a:ext>
            </a:extLst>
          </p:cNvPr>
          <p:cNvSpPr/>
          <p:nvPr/>
        </p:nvSpPr>
        <p:spPr>
          <a:xfrm>
            <a:off x="5725368" y="1849618"/>
            <a:ext cx="63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SRV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ounded Rectangle 21">
            <a:extLst>
              <a:ext uri="{FF2B5EF4-FFF2-40B4-BE49-F238E27FC236}">
                <a16:creationId xmlns:a16="http://schemas.microsoft.com/office/drawing/2014/main" id="{AAC7843C-35F0-BB94-B794-1F98DB8EC37F}"/>
              </a:ext>
            </a:extLst>
          </p:cNvPr>
          <p:cNvSpPr/>
          <p:nvPr/>
        </p:nvSpPr>
        <p:spPr>
          <a:xfrm>
            <a:off x="6487368" y="1971118"/>
            <a:ext cx="63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SRV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8" name="Curved Connector 4">
            <a:extLst>
              <a:ext uri="{FF2B5EF4-FFF2-40B4-BE49-F238E27FC236}">
                <a16:creationId xmlns:a16="http://schemas.microsoft.com/office/drawing/2014/main" id="{7E443C72-BD08-D18A-3DCE-DEF6EA3586F2}"/>
              </a:ext>
            </a:extLst>
          </p:cNvPr>
          <p:cNvCxnSpPr>
            <a:stCxn id="6" idx="1"/>
            <a:endCxn id="5" idx="1"/>
          </p:cNvCxnSpPr>
          <p:nvPr/>
        </p:nvCxnSpPr>
        <p:spPr>
          <a:xfrm rot="10800000" flipH="1">
            <a:off x="5725368" y="1503118"/>
            <a:ext cx="640000" cy="571500"/>
          </a:xfrm>
          <a:prstGeom prst="curvedConnector3">
            <a:avLst>
              <a:gd name="adj1" fmla="val -31819"/>
            </a:avLst>
          </a:prstGeom>
          <a:ln w="12700" cmpd="sng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25">
            <a:extLst>
              <a:ext uri="{FF2B5EF4-FFF2-40B4-BE49-F238E27FC236}">
                <a16:creationId xmlns:a16="http://schemas.microsoft.com/office/drawing/2014/main" id="{CB3BD620-F9C6-D4D5-9F5C-6580AA2AF70D}"/>
              </a:ext>
            </a:extLst>
          </p:cNvPr>
          <p:cNvCxnSpPr>
            <a:stCxn id="5" idx="3"/>
            <a:endCxn id="7" idx="3"/>
          </p:cNvCxnSpPr>
          <p:nvPr/>
        </p:nvCxnSpPr>
        <p:spPr>
          <a:xfrm>
            <a:off x="6995368" y="1503118"/>
            <a:ext cx="122000" cy="693000"/>
          </a:xfrm>
          <a:prstGeom prst="curvedConnector3">
            <a:avLst>
              <a:gd name="adj1" fmla="val 256148"/>
            </a:avLst>
          </a:prstGeom>
          <a:ln w="12700" cmpd="sng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29">
            <a:extLst>
              <a:ext uri="{FF2B5EF4-FFF2-40B4-BE49-F238E27FC236}">
                <a16:creationId xmlns:a16="http://schemas.microsoft.com/office/drawing/2014/main" id="{2ECA2BB2-EDB2-A770-8096-FE330F268CE9}"/>
              </a:ext>
            </a:extLst>
          </p:cNvPr>
          <p:cNvCxnSpPr>
            <a:stCxn id="7" idx="2"/>
            <a:endCxn id="6" idx="2"/>
          </p:cNvCxnSpPr>
          <p:nvPr/>
        </p:nvCxnSpPr>
        <p:spPr>
          <a:xfrm rot="5400000" flipH="1">
            <a:off x="6360618" y="1979368"/>
            <a:ext cx="121500" cy="762000"/>
          </a:xfrm>
          <a:prstGeom prst="curvedConnector3">
            <a:avLst>
              <a:gd name="adj1" fmla="val -210855"/>
            </a:avLst>
          </a:prstGeom>
          <a:ln w="12700" cmpd="sng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32">
            <a:extLst>
              <a:ext uri="{FF2B5EF4-FFF2-40B4-BE49-F238E27FC236}">
                <a16:creationId xmlns:a16="http://schemas.microsoft.com/office/drawing/2014/main" id="{1CF30015-58FD-997E-4444-3F3339CECA63}"/>
              </a:ext>
            </a:extLst>
          </p:cNvPr>
          <p:cNvSpPr/>
          <p:nvPr/>
        </p:nvSpPr>
        <p:spPr>
          <a:xfrm>
            <a:off x="4932040" y="962821"/>
            <a:ext cx="900000" cy="42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Client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Rounded Rectangle 33">
            <a:extLst>
              <a:ext uri="{FF2B5EF4-FFF2-40B4-BE49-F238E27FC236}">
                <a16:creationId xmlns:a16="http://schemas.microsoft.com/office/drawing/2014/main" id="{BB10F0A5-8EA4-E47D-E47B-69F23B563009}"/>
              </a:ext>
            </a:extLst>
          </p:cNvPr>
          <p:cNvSpPr/>
          <p:nvPr/>
        </p:nvSpPr>
        <p:spPr>
          <a:xfrm>
            <a:off x="7884368" y="1330326"/>
            <a:ext cx="1051323" cy="390000"/>
          </a:xfrm>
          <a:prstGeom prst="roundRect">
            <a:avLst/>
          </a:prstGeom>
          <a:solidFill>
            <a:srgbClr val="00CC0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iPhone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ounded Rectangle 36">
            <a:extLst>
              <a:ext uri="{FF2B5EF4-FFF2-40B4-BE49-F238E27FC236}">
                <a16:creationId xmlns:a16="http://schemas.microsoft.com/office/drawing/2014/main" id="{35C50E61-5685-9FB1-9B01-957A70991760}"/>
              </a:ext>
            </a:extLst>
          </p:cNvPr>
          <p:cNvSpPr/>
          <p:nvPr/>
        </p:nvSpPr>
        <p:spPr>
          <a:xfrm>
            <a:off x="7884368" y="2210326"/>
            <a:ext cx="1051323" cy="390000"/>
          </a:xfrm>
          <a:prstGeom prst="roundRect">
            <a:avLst/>
          </a:prstGeom>
          <a:solidFill>
            <a:srgbClr val="CCFFCC"/>
          </a:solidFill>
          <a:ln w="12700">
            <a:solidFill>
              <a:schemeClr val="tx1"/>
            </a:solidFill>
            <a:prstDash val="sysDot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iPhone</a:t>
            </a:r>
            <a:endParaRPr lang="zh-CN" altLang="en-US" sz="1500" b="1" dirty="0">
              <a:solidFill>
                <a:schemeClr val="tx1">
                  <a:lumMod val="65000"/>
                  <a:lumOff val="3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Can 37">
            <a:extLst>
              <a:ext uri="{FF2B5EF4-FFF2-40B4-BE49-F238E27FC236}">
                <a16:creationId xmlns:a16="http://schemas.microsoft.com/office/drawing/2014/main" id="{B16B6890-DAB9-5C1B-A15A-BE05361F1D9A}"/>
              </a:ext>
            </a:extLst>
          </p:cNvPr>
          <p:cNvSpPr/>
          <p:nvPr/>
        </p:nvSpPr>
        <p:spPr>
          <a:xfrm>
            <a:off x="7056368" y="105464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Can 38">
            <a:extLst>
              <a:ext uri="{FF2B5EF4-FFF2-40B4-BE49-F238E27FC236}">
                <a16:creationId xmlns:a16="http://schemas.microsoft.com/office/drawing/2014/main" id="{9F67D957-687D-9814-A97B-D493F85E570A}"/>
              </a:ext>
            </a:extLst>
          </p:cNvPr>
          <p:cNvSpPr/>
          <p:nvPr/>
        </p:nvSpPr>
        <p:spPr>
          <a:xfrm>
            <a:off x="5539439" y="2386644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Can 39">
            <a:extLst>
              <a:ext uri="{FF2B5EF4-FFF2-40B4-BE49-F238E27FC236}">
                <a16:creationId xmlns:a16="http://schemas.microsoft.com/office/drawing/2014/main" id="{81D96234-DD4F-3BF1-F46D-236027AA2515}"/>
              </a:ext>
            </a:extLst>
          </p:cNvPr>
          <p:cNvSpPr/>
          <p:nvPr/>
        </p:nvSpPr>
        <p:spPr>
          <a:xfrm>
            <a:off x="6870440" y="2521371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7" name="Straight Arrow Connector 13">
            <a:extLst>
              <a:ext uri="{FF2B5EF4-FFF2-40B4-BE49-F238E27FC236}">
                <a16:creationId xmlns:a16="http://schemas.microsoft.com/office/drawing/2014/main" id="{DE029508-1802-41DD-32F7-E0F0EE74F960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5832040" y="1172821"/>
            <a:ext cx="0" cy="676797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41">
            <a:extLst>
              <a:ext uri="{FF2B5EF4-FFF2-40B4-BE49-F238E27FC236}">
                <a16:creationId xmlns:a16="http://schemas.microsoft.com/office/drawing/2014/main" id="{6B023887-CBF3-8358-3B87-9E2BDD17CF69}"/>
              </a:ext>
            </a:extLst>
          </p:cNvPr>
          <p:cNvCxnSpPr>
            <a:stCxn id="12" idx="1"/>
          </p:cNvCxnSpPr>
          <p:nvPr/>
        </p:nvCxnSpPr>
        <p:spPr>
          <a:xfrm flipH="1">
            <a:off x="7377804" y="1525326"/>
            <a:ext cx="506564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45">
            <a:extLst>
              <a:ext uri="{FF2B5EF4-FFF2-40B4-BE49-F238E27FC236}">
                <a16:creationId xmlns:a16="http://schemas.microsoft.com/office/drawing/2014/main" id="{7AEA06CF-C19B-CA5A-A209-29845B8613CD}"/>
              </a:ext>
            </a:extLst>
          </p:cNvPr>
          <p:cNvCxnSpPr>
            <a:stCxn id="13" idx="1"/>
          </p:cNvCxnSpPr>
          <p:nvPr/>
        </p:nvCxnSpPr>
        <p:spPr>
          <a:xfrm flipH="1">
            <a:off x="7405981" y="2405326"/>
            <a:ext cx="47838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51">
            <a:extLst>
              <a:ext uri="{FF2B5EF4-FFF2-40B4-BE49-F238E27FC236}">
                <a16:creationId xmlns:a16="http://schemas.microsoft.com/office/drawing/2014/main" id="{07CD32ED-FD6C-C942-6828-F681D8D386C8}"/>
              </a:ext>
            </a:extLst>
          </p:cNvPr>
          <p:cNvCxnSpPr>
            <a:stCxn id="13" idx="0"/>
            <a:endCxn id="12" idx="2"/>
          </p:cNvCxnSpPr>
          <p:nvPr/>
        </p:nvCxnSpPr>
        <p:spPr>
          <a:xfrm flipV="1">
            <a:off x="8410029" y="1720326"/>
            <a:ext cx="0" cy="4900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1916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E8601B-C731-2D4E-941A-DA8AB3181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Deconstructing </a:t>
            </a:r>
            <a:r>
              <a:rPr kumimoji="1" lang="en-US" altLang="zh-CN" dirty="0" err="1"/>
              <a:t>fsync</a:t>
            </a:r>
            <a:r>
              <a:rPr kumimoji="1" lang="en-US" altLang="zh-CN" dirty="0"/>
              <a:t> (SYNC)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D51F5B-266E-E24C-88EF-D205D5AFA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844BEC-53A7-084D-9150-AAD000F5A4FA}"/>
              </a:ext>
            </a:extLst>
          </p:cNvPr>
          <p:cNvSpPr txBox="1">
            <a:spLocks/>
          </p:cNvSpPr>
          <p:nvPr/>
        </p:nvSpPr>
        <p:spPr>
          <a:xfrm>
            <a:off x="1547664" y="1201316"/>
            <a:ext cx="6189712" cy="15121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b="0" dirty="0">
                <a:latin typeface="Consolas" panose="020B0609020204030204" pitchFamily="49" charset="0"/>
                <a:cs typeface="+mn-ea"/>
                <a:sym typeface="+mn-lt"/>
              </a:rPr>
              <a:t>transfer(bank, a, b, amt): // amt=10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    records =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mmap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(bank, ...)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records[a] = records[a] – amt</a:t>
            </a:r>
            <a:b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</a:b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records[b] = records[b] + amt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fsync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(bank, ...)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B88A67-6E6F-5B4E-AA01-5ACBBF927F06}"/>
              </a:ext>
            </a:extLst>
          </p:cNvPr>
          <p:cNvSpPr/>
          <p:nvPr/>
        </p:nvSpPr>
        <p:spPr>
          <a:xfrm>
            <a:off x="1043608" y="3361556"/>
            <a:ext cx="2160240" cy="936104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65C907-329C-A448-9B31-07EA5D784468}"/>
              </a:ext>
            </a:extLst>
          </p:cNvPr>
          <p:cNvSpPr/>
          <p:nvPr/>
        </p:nvSpPr>
        <p:spPr>
          <a:xfrm>
            <a:off x="1422254" y="4332823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j-lt"/>
                <a:cs typeface="+mn-ea"/>
                <a:sym typeface="+mn-lt"/>
              </a:rPr>
              <a:t>Page cache</a:t>
            </a:r>
            <a:endParaRPr lang="zh-CN" altLang="en-US" dirty="0">
              <a:latin typeface="+mj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E0B5A40-6020-D84E-9EA6-3E11AF684DD0}"/>
              </a:ext>
            </a:extLst>
          </p:cNvPr>
          <p:cNvSpPr/>
          <p:nvPr/>
        </p:nvSpPr>
        <p:spPr>
          <a:xfrm>
            <a:off x="1052601" y="3635891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records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E755D33-EA3D-EA4E-9094-22905357E7BA}"/>
              </a:ext>
            </a:extLst>
          </p:cNvPr>
          <p:cNvSpPr/>
          <p:nvPr/>
        </p:nvSpPr>
        <p:spPr>
          <a:xfrm>
            <a:off x="2157407" y="3544059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CE158AC-CE8C-0B41-8B04-8DC7AE994D69}"/>
              </a:ext>
            </a:extLst>
          </p:cNvPr>
          <p:cNvSpPr/>
          <p:nvPr/>
        </p:nvSpPr>
        <p:spPr>
          <a:xfrm>
            <a:off x="2645182" y="3539772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1988E40-8AC0-9B45-9977-A08FFCB4991F}"/>
              </a:ext>
            </a:extLst>
          </p:cNvPr>
          <p:cNvSpPr/>
          <p:nvPr/>
        </p:nvSpPr>
        <p:spPr>
          <a:xfrm>
            <a:off x="2114359" y="3468807"/>
            <a:ext cx="437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a:</a:t>
            </a: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10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642BB1A-8CA4-8E43-BD93-EF261C39ABFC}"/>
              </a:ext>
            </a:extLst>
          </p:cNvPr>
          <p:cNvSpPr/>
          <p:nvPr/>
        </p:nvSpPr>
        <p:spPr>
          <a:xfrm>
            <a:off x="2637579" y="3466914"/>
            <a:ext cx="437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B:</a:t>
            </a: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10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CECDAEA-D8DC-1346-B9F3-42EA702DCF16}"/>
              </a:ext>
            </a:extLst>
          </p:cNvPr>
          <p:cNvSpPr/>
          <p:nvPr/>
        </p:nvSpPr>
        <p:spPr>
          <a:xfrm>
            <a:off x="3939000" y="3080162"/>
            <a:ext cx="3798375" cy="1512168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1CA73FB-65D1-5C42-80C4-B6D346ECCDF5}"/>
              </a:ext>
            </a:extLst>
          </p:cNvPr>
          <p:cNvSpPr/>
          <p:nvPr/>
        </p:nvSpPr>
        <p:spPr>
          <a:xfrm>
            <a:off x="5521433" y="4737434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j-lt"/>
                <a:cs typeface="+mn-ea"/>
                <a:sym typeface="+mn-lt"/>
              </a:rPr>
              <a:t>Disk</a:t>
            </a:r>
            <a:endParaRPr lang="zh-CN" altLang="en-US" dirty="0">
              <a:latin typeface="+mj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A4C0842-916A-E84C-B81D-DE16F63E5DA5}"/>
              </a:ext>
            </a:extLst>
          </p:cNvPr>
          <p:cNvSpPr/>
          <p:nvPr/>
        </p:nvSpPr>
        <p:spPr>
          <a:xfrm>
            <a:off x="4130024" y="3267198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CD5F7BF-00CA-6947-BE1D-D4D6E4FED731}"/>
              </a:ext>
            </a:extLst>
          </p:cNvPr>
          <p:cNvSpPr/>
          <p:nvPr/>
        </p:nvSpPr>
        <p:spPr>
          <a:xfrm>
            <a:off x="4617799" y="3262911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7EFD5F9-CD41-4349-9B66-1DE3A886AD84}"/>
              </a:ext>
            </a:extLst>
          </p:cNvPr>
          <p:cNvSpPr/>
          <p:nvPr/>
        </p:nvSpPr>
        <p:spPr>
          <a:xfrm>
            <a:off x="5168863" y="3258624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4DEDC92-D441-764E-BC3E-882B3B87FF13}"/>
              </a:ext>
            </a:extLst>
          </p:cNvPr>
          <p:cNvSpPr/>
          <p:nvPr/>
        </p:nvSpPr>
        <p:spPr>
          <a:xfrm>
            <a:off x="5656638" y="3271016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23C522E-14C4-054A-941F-56CEB7A0F5CF}"/>
              </a:ext>
            </a:extLst>
          </p:cNvPr>
          <p:cNvSpPr/>
          <p:nvPr/>
        </p:nvSpPr>
        <p:spPr>
          <a:xfrm>
            <a:off x="6207702" y="3262911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C34E750-2AF3-114B-8772-F2CEBA43DC4F}"/>
              </a:ext>
            </a:extLst>
          </p:cNvPr>
          <p:cNvSpPr/>
          <p:nvPr/>
        </p:nvSpPr>
        <p:spPr>
          <a:xfrm>
            <a:off x="6695477" y="3258624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任意形状 21">
            <a:extLst>
              <a:ext uri="{FF2B5EF4-FFF2-40B4-BE49-F238E27FC236}">
                <a16:creationId xmlns:a16="http://schemas.microsoft.com/office/drawing/2014/main" id="{827F6181-7BF7-0B41-A84B-A7BE2B3DB0D3}"/>
              </a:ext>
            </a:extLst>
          </p:cNvPr>
          <p:cNvSpPr/>
          <p:nvPr/>
        </p:nvSpPr>
        <p:spPr>
          <a:xfrm>
            <a:off x="2169108" y="2906619"/>
            <a:ext cx="2132333" cy="682887"/>
          </a:xfrm>
          <a:custGeom>
            <a:avLst/>
            <a:gdLst>
              <a:gd name="connsiteX0" fmla="*/ 107164 w 2132333"/>
              <a:gd name="connsiteY0" fmla="*/ 682887 h 682887"/>
              <a:gd name="connsiteX1" fmla="*/ 184986 w 2132333"/>
              <a:gd name="connsiteY1" fmla="*/ 225687 h 682887"/>
              <a:gd name="connsiteX2" fmla="*/ 1819232 w 2132333"/>
              <a:gd name="connsiteY2" fmla="*/ 1951 h 682887"/>
              <a:gd name="connsiteX3" fmla="*/ 2130518 w 2132333"/>
              <a:gd name="connsiteY3" fmla="*/ 342419 h 682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2333" h="682887">
                <a:moveTo>
                  <a:pt x="107164" y="682887"/>
                </a:moveTo>
                <a:cubicBezTo>
                  <a:pt x="3402" y="511031"/>
                  <a:pt x="-100359" y="339176"/>
                  <a:pt x="184986" y="225687"/>
                </a:cubicBezTo>
                <a:cubicBezTo>
                  <a:pt x="470331" y="112198"/>
                  <a:pt x="1494977" y="-17504"/>
                  <a:pt x="1819232" y="1951"/>
                </a:cubicBezTo>
                <a:cubicBezTo>
                  <a:pt x="2143487" y="21406"/>
                  <a:pt x="2137002" y="181912"/>
                  <a:pt x="2130518" y="342419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任意形状 22">
            <a:extLst>
              <a:ext uri="{FF2B5EF4-FFF2-40B4-BE49-F238E27FC236}">
                <a16:creationId xmlns:a16="http://schemas.microsoft.com/office/drawing/2014/main" id="{32927349-6054-7B4F-AB41-FA622FD7307A}"/>
              </a:ext>
            </a:extLst>
          </p:cNvPr>
          <p:cNvSpPr/>
          <p:nvPr/>
        </p:nvSpPr>
        <p:spPr>
          <a:xfrm>
            <a:off x="2879387" y="3726732"/>
            <a:ext cx="1966024" cy="291836"/>
          </a:xfrm>
          <a:custGeom>
            <a:avLst/>
            <a:gdLst>
              <a:gd name="connsiteX0" fmla="*/ 0 w 2459110"/>
              <a:gd name="connsiteY0" fmla="*/ 0 h 322057"/>
              <a:gd name="connsiteX1" fmla="*/ 778213 w 2459110"/>
              <a:gd name="connsiteY1" fmla="*/ 48638 h 322057"/>
              <a:gd name="connsiteX2" fmla="*/ 865762 w 2459110"/>
              <a:gd name="connsiteY2" fmla="*/ 252919 h 322057"/>
              <a:gd name="connsiteX3" fmla="*/ 2247090 w 2459110"/>
              <a:gd name="connsiteY3" fmla="*/ 311285 h 322057"/>
              <a:gd name="connsiteX4" fmla="*/ 2431915 w 2459110"/>
              <a:gd name="connsiteY4" fmla="*/ 58366 h 32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9110" h="322057">
                <a:moveTo>
                  <a:pt x="0" y="0"/>
                </a:moveTo>
                <a:cubicBezTo>
                  <a:pt x="316959" y="3242"/>
                  <a:pt x="633919" y="6485"/>
                  <a:pt x="778213" y="48638"/>
                </a:cubicBezTo>
                <a:cubicBezTo>
                  <a:pt x="922507" y="90791"/>
                  <a:pt x="620949" y="209145"/>
                  <a:pt x="865762" y="252919"/>
                </a:cubicBezTo>
                <a:cubicBezTo>
                  <a:pt x="1110575" y="296693"/>
                  <a:pt x="1986065" y="343710"/>
                  <a:pt x="2247090" y="311285"/>
                </a:cubicBezTo>
                <a:cubicBezTo>
                  <a:pt x="2508115" y="278860"/>
                  <a:pt x="2470015" y="168613"/>
                  <a:pt x="2431915" y="58366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5A84CBC-C3A0-814E-A8AA-6F7F4E33D552}"/>
              </a:ext>
            </a:extLst>
          </p:cNvPr>
          <p:cNvSpPr/>
          <p:nvPr/>
        </p:nvSpPr>
        <p:spPr>
          <a:xfrm>
            <a:off x="4067944" y="3219281"/>
            <a:ext cx="437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a:</a:t>
            </a: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10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1839B97-35F4-DE46-BEF2-642B562463DA}"/>
              </a:ext>
            </a:extLst>
          </p:cNvPr>
          <p:cNvSpPr/>
          <p:nvPr/>
        </p:nvSpPr>
        <p:spPr>
          <a:xfrm>
            <a:off x="4591164" y="3217388"/>
            <a:ext cx="437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b:</a:t>
            </a: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10</a:t>
            </a:r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10D3EF2C-E91C-3FA1-1474-BD420A464372}"/>
              </a:ext>
            </a:extLst>
          </p:cNvPr>
          <p:cNvCxnSpPr/>
          <p:nvPr/>
        </p:nvCxnSpPr>
        <p:spPr>
          <a:xfrm>
            <a:off x="-288540" y="2857500"/>
            <a:ext cx="972108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5532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E8601B-C731-2D4E-941A-DA8AB3181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Deconstructing </a:t>
            </a:r>
            <a:r>
              <a:rPr kumimoji="1" lang="en-US" altLang="zh-CN" dirty="0" err="1"/>
              <a:t>fsync</a:t>
            </a:r>
            <a:r>
              <a:rPr kumimoji="1" lang="en-US" altLang="zh-CN" dirty="0"/>
              <a:t> (SYNC)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D51F5B-266E-E24C-88EF-D205D5AFA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844BEC-53A7-084D-9150-AAD000F5A4FA}"/>
              </a:ext>
            </a:extLst>
          </p:cNvPr>
          <p:cNvSpPr txBox="1">
            <a:spLocks/>
          </p:cNvSpPr>
          <p:nvPr/>
        </p:nvSpPr>
        <p:spPr>
          <a:xfrm>
            <a:off x="1547664" y="1201316"/>
            <a:ext cx="6189712" cy="15121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b="0" dirty="0">
                <a:latin typeface="Consolas" panose="020B0609020204030204" pitchFamily="49" charset="0"/>
                <a:cs typeface="+mn-ea"/>
                <a:sym typeface="+mn-lt"/>
              </a:rPr>
              <a:t>transfer(bank, a, b, amt): // amt=10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 = </a:t>
            </a:r>
            <a:r>
              <a:rPr lang="en-US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mmap</a:t>
            </a: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(bank, ...)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    records[a] = records[a] – amt</a:t>
            </a:r>
            <a:b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</a:b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records[b] = records[b] + amt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fsync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(bank, ...)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B88A67-6E6F-5B4E-AA01-5ACBBF927F06}"/>
              </a:ext>
            </a:extLst>
          </p:cNvPr>
          <p:cNvSpPr/>
          <p:nvPr/>
        </p:nvSpPr>
        <p:spPr>
          <a:xfrm>
            <a:off x="1043608" y="3361556"/>
            <a:ext cx="2160240" cy="936104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65C907-329C-A448-9B31-07EA5D784468}"/>
              </a:ext>
            </a:extLst>
          </p:cNvPr>
          <p:cNvSpPr/>
          <p:nvPr/>
        </p:nvSpPr>
        <p:spPr>
          <a:xfrm>
            <a:off x="1422254" y="4332823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j-lt"/>
                <a:cs typeface="+mn-ea"/>
                <a:sym typeface="+mn-lt"/>
              </a:rPr>
              <a:t>Page cache</a:t>
            </a:r>
            <a:endParaRPr lang="zh-CN" altLang="en-US" dirty="0">
              <a:latin typeface="+mj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E0B5A40-6020-D84E-9EA6-3E11AF684DD0}"/>
              </a:ext>
            </a:extLst>
          </p:cNvPr>
          <p:cNvSpPr/>
          <p:nvPr/>
        </p:nvSpPr>
        <p:spPr>
          <a:xfrm>
            <a:off x="1052601" y="3635891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records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E755D33-EA3D-EA4E-9094-22905357E7BA}"/>
              </a:ext>
            </a:extLst>
          </p:cNvPr>
          <p:cNvSpPr/>
          <p:nvPr/>
        </p:nvSpPr>
        <p:spPr>
          <a:xfrm>
            <a:off x="2157407" y="3544059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CE158AC-CE8C-0B41-8B04-8DC7AE994D69}"/>
              </a:ext>
            </a:extLst>
          </p:cNvPr>
          <p:cNvSpPr/>
          <p:nvPr/>
        </p:nvSpPr>
        <p:spPr>
          <a:xfrm>
            <a:off x="2645182" y="3539772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1988E40-8AC0-9B45-9977-A08FFCB4991F}"/>
              </a:ext>
            </a:extLst>
          </p:cNvPr>
          <p:cNvSpPr/>
          <p:nvPr/>
        </p:nvSpPr>
        <p:spPr>
          <a:xfrm>
            <a:off x="2114359" y="3468807"/>
            <a:ext cx="437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a:</a:t>
            </a:r>
          </a:p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0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642BB1A-8CA4-8E43-BD93-EF261C39ABFC}"/>
              </a:ext>
            </a:extLst>
          </p:cNvPr>
          <p:cNvSpPr/>
          <p:nvPr/>
        </p:nvSpPr>
        <p:spPr>
          <a:xfrm>
            <a:off x="2637579" y="3466914"/>
            <a:ext cx="437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B:</a:t>
            </a: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10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CECDAEA-D8DC-1346-B9F3-42EA702DCF16}"/>
              </a:ext>
            </a:extLst>
          </p:cNvPr>
          <p:cNvSpPr/>
          <p:nvPr/>
        </p:nvSpPr>
        <p:spPr>
          <a:xfrm>
            <a:off x="3939000" y="3080162"/>
            <a:ext cx="3798375" cy="1512168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1CA73FB-65D1-5C42-80C4-B6D346ECCDF5}"/>
              </a:ext>
            </a:extLst>
          </p:cNvPr>
          <p:cNvSpPr/>
          <p:nvPr/>
        </p:nvSpPr>
        <p:spPr>
          <a:xfrm>
            <a:off x="5521433" y="4737434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j-lt"/>
                <a:cs typeface="+mn-ea"/>
                <a:sym typeface="+mn-lt"/>
              </a:rPr>
              <a:t>Disk</a:t>
            </a:r>
            <a:endParaRPr lang="zh-CN" altLang="en-US" dirty="0">
              <a:latin typeface="+mj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A4C0842-916A-E84C-B81D-DE16F63E5DA5}"/>
              </a:ext>
            </a:extLst>
          </p:cNvPr>
          <p:cNvSpPr/>
          <p:nvPr/>
        </p:nvSpPr>
        <p:spPr>
          <a:xfrm>
            <a:off x="4130024" y="3267198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CD5F7BF-00CA-6947-BE1D-D4D6E4FED731}"/>
              </a:ext>
            </a:extLst>
          </p:cNvPr>
          <p:cNvSpPr/>
          <p:nvPr/>
        </p:nvSpPr>
        <p:spPr>
          <a:xfrm>
            <a:off x="4617799" y="3262911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7EFD5F9-CD41-4349-9B66-1DE3A886AD84}"/>
              </a:ext>
            </a:extLst>
          </p:cNvPr>
          <p:cNvSpPr/>
          <p:nvPr/>
        </p:nvSpPr>
        <p:spPr>
          <a:xfrm>
            <a:off x="5168863" y="3258624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4DEDC92-D441-764E-BC3E-882B3B87FF13}"/>
              </a:ext>
            </a:extLst>
          </p:cNvPr>
          <p:cNvSpPr/>
          <p:nvPr/>
        </p:nvSpPr>
        <p:spPr>
          <a:xfrm>
            <a:off x="5656638" y="3271016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23C522E-14C4-054A-941F-56CEB7A0F5CF}"/>
              </a:ext>
            </a:extLst>
          </p:cNvPr>
          <p:cNvSpPr/>
          <p:nvPr/>
        </p:nvSpPr>
        <p:spPr>
          <a:xfrm>
            <a:off x="6207702" y="3262911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C34E750-2AF3-114B-8772-F2CEBA43DC4F}"/>
              </a:ext>
            </a:extLst>
          </p:cNvPr>
          <p:cNvSpPr/>
          <p:nvPr/>
        </p:nvSpPr>
        <p:spPr>
          <a:xfrm>
            <a:off x="6695477" y="3258624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任意形状 21">
            <a:extLst>
              <a:ext uri="{FF2B5EF4-FFF2-40B4-BE49-F238E27FC236}">
                <a16:creationId xmlns:a16="http://schemas.microsoft.com/office/drawing/2014/main" id="{827F6181-7BF7-0B41-A84B-A7BE2B3DB0D3}"/>
              </a:ext>
            </a:extLst>
          </p:cNvPr>
          <p:cNvSpPr/>
          <p:nvPr/>
        </p:nvSpPr>
        <p:spPr>
          <a:xfrm>
            <a:off x="2169108" y="2906619"/>
            <a:ext cx="2132333" cy="682887"/>
          </a:xfrm>
          <a:custGeom>
            <a:avLst/>
            <a:gdLst>
              <a:gd name="connsiteX0" fmla="*/ 107164 w 2132333"/>
              <a:gd name="connsiteY0" fmla="*/ 682887 h 682887"/>
              <a:gd name="connsiteX1" fmla="*/ 184986 w 2132333"/>
              <a:gd name="connsiteY1" fmla="*/ 225687 h 682887"/>
              <a:gd name="connsiteX2" fmla="*/ 1819232 w 2132333"/>
              <a:gd name="connsiteY2" fmla="*/ 1951 h 682887"/>
              <a:gd name="connsiteX3" fmla="*/ 2130518 w 2132333"/>
              <a:gd name="connsiteY3" fmla="*/ 342419 h 682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2333" h="682887">
                <a:moveTo>
                  <a:pt x="107164" y="682887"/>
                </a:moveTo>
                <a:cubicBezTo>
                  <a:pt x="3402" y="511031"/>
                  <a:pt x="-100359" y="339176"/>
                  <a:pt x="184986" y="225687"/>
                </a:cubicBezTo>
                <a:cubicBezTo>
                  <a:pt x="470331" y="112198"/>
                  <a:pt x="1494977" y="-17504"/>
                  <a:pt x="1819232" y="1951"/>
                </a:cubicBezTo>
                <a:cubicBezTo>
                  <a:pt x="2143487" y="21406"/>
                  <a:pt x="2137002" y="181912"/>
                  <a:pt x="2130518" y="342419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5A84CBC-C3A0-814E-A8AA-6F7F4E33D552}"/>
              </a:ext>
            </a:extLst>
          </p:cNvPr>
          <p:cNvSpPr/>
          <p:nvPr/>
        </p:nvSpPr>
        <p:spPr>
          <a:xfrm>
            <a:off x="4067944" y="3219281"/>
            <a:ext cx="437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a:</a:t>
            </a: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10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1839B97-35F4-DE46-BEF2-642B562463DA}"/>
              </a:ext>
            </a:extLst>
          </p:cNvPr>
          <p:cNvSpPr/>
          <p:nvPr/>
        </p:nvSpPr>
        <p:spPr>
          <a:xfrm>
            <a:off x="4591164" y="3217388"/>
            <a:ext cx="437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b:</a:t>
            </a: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10</a:t>
            </a:r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F437B252-6BEE-432B-0061-DA3A0D74855C}"/>
              </a:ext>
            </a:extLst>
          </p:cNvPr>
          <p:cNvCxnSpPr/>
          <p:nvPr/>
        </p:nvCxnSpPr>
        <p:spPr>
          <a:xfrm>
            <a:off x="-288540" y="2857500"/>
            <a:ext cx="972108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形状 6">
            <a:extLst>
              <a:ext uri="{FF2B5EF4-FFF2-40B4-BE49-F238E27FC236}">
                <a16:creationId xmlns:a16="http://schemas.microsoft.com/office/drawing/2014/main" id="{7E142557-13EE-D900-1E74-1C11FD45E1F7}"/>
              </a:ext>
            </a:extLst>
          </p:cNvPr>
          <p:cNvSpPr/>
          <p:nvPr/>
        </p:nvSpPr>
        <p:spPr>
          <a:xfrm>
            <a:off x="2879387" y="3726732"/>
            <a:ext cx="1966024" cy="291836"/>
          </a:xfrm>
          <a:custGeom>
            <a:avLst/>
            <a:gdLst>
              <a:gd name="connsiteX0" fmla="*/ 0 w 2459110"/>
              <a:gd name="connsiteY0" fmla="*/ 0 h 322057"/>
              <a:gd name="connsiteX1" fmla="*/ 778213 w 2459110"/>
              <a:gd name="connsiteY1" fmla="*/ 48638 h 322057"/>
              <a:gd name="connsiteX2" fmla="*/ 865762 w 2459110"/>
              <a:gd name="connsiteY2" fmla="*/ 252919 h 322057"/>
              <a:gd name="connsiteX3" fmla="*/ 2247090 w 2459110"/>
              <a:gd name="connsiteY3" fmla="*/ 311285 h 322057"/>
              <a:gd name="connsiteX4" fmla="*/ 2431915 w 2459110"/>
              <a:gd name="connsiteY4" fmla="*/ 58366 h 32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9110" h="322057">
                <a:moveTo>
                  <a:pt x="0" y="0"/>
                </a:moveTo>
                <a:cubicBezTo>
                  <a:pt x="316959" y="3242"/>
                  <a:pt x="633919" y="6485"/>
                  <a:pt x="778213" y="48638"/>
                </a:cubicBezTo>
                <a:cubicBezTo>
                  <a:pt x="922507" y="90791"/>
                  <a:pt x="620949" y="209145"/>
                  <a:pt x="865762" y="252919"/>
                </a:cubicBezTo>
                <a:cubicBezTo>
                  <a:pt x="1110575" y="296693"/>
                  <a:pt x="1986065" y="343710"/>
                  <a:pt x="2247090" y="311285"/>
                </a:cubicBezTo>
                <a:cubicBezTo>
                  <a:pt x="2508115" y="278860"/>
                  <a:pt x="2470015" y="168613"/>
                  <a:pt x="2431915" y="58366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51477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E8601B-C731-2D4E-941A-DA8AB3181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Deconstructing </a:t>
            </a:r>
            <a:r>
              <a:rPr kumimoji="1" lang="en-US" altLang="zh-CN" dirty="0" err="1"/>
              <a:t>fsync</a:t>
            </a:r>
            <a:r>
              <a:rPr kumimoji="1" lang="en-US" altLang="zh-CN" dirty="0"/>
              <a:t> (SYNC)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D51F5B-266E-E24C-88EF-D205D5AFA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844BEC-53A7-084D-9150-AAD000F5A4FA}"/>
              </a:ext>
            </a:extLst>
          </p:cNvPr>
          <p:cNvSpPr txBox="1">
            <a:spLocks/>
          </p:cNvSpPr>
          <p:nvPr/>
        </p:nvSpPr>
        <p:spPr>
          <a:xfrm>
            <a:off x="1547664" y="1201316"/>
            <a:ext cx="6189712" cy="15121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b="0" dirty="0">
                <a:latin typeface="Consolas" panose="020B0609020204030204" pitchFamily="49" charset="0"/>
                <a:cs typeface="+mn-ea"/>
                <a:sym typeface="+mn-lt"/>
              </a:rPr>
              <a:t>transfer(bank, a, b, amt): // amt=10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 = </a:t>
            </a:r>
            <a:r>
              <a:rPr lang="en-US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mmap</a:t>
            </a: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(bank, ...)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records[a] = records[a] – amt</a:t>
            </a:r>
            <a:b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</a:b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    records[b] = records[b] + amt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fsync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(bank, ...)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B88A67-6E6F-5B4E-AA01-5ACBBF927F06}"/>
              </a:ext>
            </a:extLst>
          </p:cNvPr>
          <p:cNvSpPr/>
          <p:nvPr/>
        </p:nvSpPr>
        <p:spPr>
          <a:xfrm>
            <a:off x="1043608" y="3361556"/>
            <a:ext cx="2160240" cy="936104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65C907-329C-A448-9B31-07EA5D784468}"/>
              </a:ext>
            </a:extLst>
          </p:cNvPr>
          <p:cNvSpPr/>
          <p:nvPr/>
        </p:nvSpPr>
        <p:spPr>
          <a:xfrm>
            <a:off x="1422254" y="4332823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j-lt"/>
                <a:cs typeface="+mn-ea"/>
                <a:sym typeface="+mn-lt"/>
              </a:rPr>
              <a:t>Page cache</a:t>
            </a:r>
            <a:endParaRPr lang="zh-CN" altLang="en-US" dirty="0">
              <a:latin typeface="+mj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E0B5A40-6020-D84E-9EA6-3E11AF684DD0}"/>
              </a:ext>
            </a:extLst>
          </p:cNvPr>
          <p:cNvSpPr/>
          <p:nvPr/>
        </p:nvSpPr>
        <p:spPr>
          <a:xfrm>
            <a:off x="1052601" y="3635891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records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E755D33-EA3D-EA4E-9094-22905357E7BA}"/>
              </a:ext>
            </a:extLst>
          </p:cNvPr>
          <p:cNvSpPr/>
          <p:nvPr/>
        </p:nvSpPr>
        <p:spPr>
          <a:xfrm>
            <a:off x="2157407" y="3544059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CE158AC-CE8C-0B41-8B04-8DC7AE994D69}"/>
              </a:ext>
            </a:extLst>
          </p:cNvPr>
          <p:cNvSpPr/>
          <p:nvPr/>
        </p:nvSpPr>
        <p:spPr>
          <a:xfrm>
            <a:off x="2645182" y="3539772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1988E40-8AC0-9B45-9977-A08FFCB4991F}"/>
              </a:ext>
            </a:extLst>
          </p:cNvPr>
          <p:cNvSpPr/>
          <p:nvPr/>
        </p:nvSpPr>
        <p:spPr>
          <a:xfrm>
            <a:off x="2114359" y="3468807"/>
            <a:ext cx="437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a:</a:t>
            </a: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0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642BB1A-8CA4-8E43-BD93-EF261C39ABFC}"/>
              </a:ext>
            </a:extLst>
          </p:cNvPr>
          <p:cNvSpPr/>
          <p:nvPr/>
        </p:nvSpPr>
        <p:spPr>
          <a:xfrm>
            <a:off x="2637579" y="3466914"/>
            <a:ext cx="437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B:</a:t>
            </a:r>
          </a:p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20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CECDAEA-D8DC-1346-B9F3-42EA702DCF16}"/>
              </a:ext>
            </a:extLst>
          </p:cNvPr>
          <p:cNvSpPr/>
          <p:nvPr/>
        </p:nvSpPr>
        <p:spPr>
          <a:xfrm>
            <a:off x="3939000" y="3080162"/>
            <a:ext cx="3798375" cy="1512168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1CA73FB-65D1-5C42-80C4-B6D346ECCDF5}"/>
              </a:ext>
            </a:extLst>
          </p:cNvPr>
          <p:cNvSpPr/>
          <p:nvPr/>
        </p:nvSpPr>
        <p:spPr>
          <a:xfrm>
            <a:off x="5521433" y="4737434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j-lt"/>
                <a:cs typeface="+mn-ea"/>
                <a:sym typeface="+mn-lt"/>
              </a:rPr>
              <a:t>Disk</a:t>
            </a:r>
            <a:endParaRPr lang="zh-CN" altLang="en-US" dirty="0">
              <a:latin typeface="+mj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A4C0842-916A-E84C-B81D-DE16F63E5DA5}"/>
              </a:ext>
            </a:extLst>
          </p:cNvPr>
          <p:cNvSpPr/>
          <p:nvPr/>
        </p:nvSpPr>
        <p:spPr>
          <a:xfrm>
            <a:off x="4130024" y="3267198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CD5F7BF-00CA-6947-BE1D-D4D6E4FED731}"/>
              </a:ext>
            </a:extLst>
          </p:cNvPr>
          <p:cNvSpPr/>
          <p:nvPr/>
        </p:nvSpPr>
        <p:spPr>
          <a:xfrm>
            <a:off x="4617799" y="3262911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7EFD5F9-CD41-4349-9B66-1DE3A886AD84}"/>
              </a:ext>
            </a:extLst>
          </p:cNvPr>
          <p:cNvSpPr/>
          <p:nvPr/>
        </p:nvSpPr>
        <p:spPr>
          <a:xfrm>
            <a:off x="5168863" y="3258624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4DEDC92-D441-764E-BC3E-882B3B87FF13}"/>
              </a:ext>
            </a:extLst>
          </p:cNvPr>
          <p:cNvSpPr/>
          <p:nvPr/>
        </p:nvSpPr>
        <p:spPr>
          <a:xfrm>
            <a:off x="5656638" y="3271016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23C522E-14C4-054A-941F-56CEB7A0F5CF}"/>
              </a:ext>
            </a:extLst>
          </p:cNvPr>
          <p:cNvSpPr/>
          <p:nvPr/>
        </p:nvSpPr>
        <p:spPr>
          <a:xfrm>
            <a:off x="6207702" y="3262911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C34E750-2AF3-114B-8772-F2CEBA43DC4F}"/>
              </a:ext>
            </a:extLst>
          </p:cNvPr>
          <p:cNvSpPr/>
          <p:nvPr/>
        </p:nvSpPr>
        <p:spPr>
          <a:xfrm>
            <a:off x="6695477" y="3258624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任意形状 21">
            <a:extLst>
              <a:ext uri="{FF2B5EF4-FFF2-40B4-BE49-F238E27FC236}">
                <a16:creationId xmlns:a16="http://schemas.microsoft.com/office/drawing/2014/main" id="{827F6181-7BF7-0B41-A84B-A7BE2B3DB0D3}"/>
              </a:ext>
            </a:extLst>
          </p:cNvPr>
          <p:cNvSpPr/>
          <p:nvPr/>
        </p:nvSpPr>
        <p:spPr>
          <a:xfrm>
            <a:off x="2169108" y="2906619"/>
            <a:ext cx="2132333" cy="682887"/>
          </a:xfrm>
          <a:custGeom>
            <a:avLst/>
            <a:gdLst>
              <a:gd name="connsiteX0" fmla="*/ 107164 w 2132333"/>
              <a:gd name="connsiteY0" fmla="*/ 682887 h 682887"/>
              <a:gd name="connsiteX1" fmla="*/ 184986 w 2132333"/>
              <a:gd name="connsiteY1" fmla="*/ 225687 h 682887"/>
              <a:gd name="connsiteX2" fmla="*/ 1819232 w 2132333"/>
              <a:gd name="connsiteY2" fmla="*/ 1951 h 682887"/>
              <a:gd name="connsiteX3" fmla="*/ 2130518 w 2132333"/>
              <a:gd name="connsiteY3" fmla="*/ 342419 h 682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2333" h="682887">
                <a:moveTo>
                  <a:pt x="107164" y="682887"/>
                </a:moveTo>
                <a:cubicBezTo>
                  <a:pt x="3402" y="511031"/>
                  <a:pt x="-100359" y="339176"/>
                  <a:pt x="184986" y="225687"/>
                </a:cubicBezTo>
                <a:cubicBezTo>
                  <a:pt x="470331" y="112198"/>
                  <a:pt x="1494977" y="-17504"/>
                  <a:pt x="1819232" y="1951"/>
                </a:cubicBezTo>
                <a:cubicBezTo>
                  <a:pt x="2143487" y="21406"/>
                  <a:pt x="2137002" y="181912"/>
                  <a:pt x="2130518" y="342419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5A84CBC-C3A0-814E-A8AA-6F7F4E33D552}"/>
              </a:ext>
            </a:extLst>
          </p:cNvPr>
          <p:cNvSpPr/>
          <p:nvPr/>
        </p:nvSpPr>
        <p:spPr>
          <a:xfrm>
            <a:off x="4067944" y="3219281"/>
            <a:ext cx="437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a:</a:t>
            </a: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10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1839B97-35F4-DE46-BEF2-642B562463DA}"/>
              </a:ext>
            </a:extLst>
          </p:cNvPr>
          <p:cNvSpPr/>
          <p:nvPr/>
        </p:nvSpPr>
        <p:spPr>
          <a:xfrm>
            <a:off x="4591164" y="3217388"/>
            <a:ext cx="437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b:</a:t>
            </a: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10</a:t>
            </a:r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2F585D2A-E019-2F5F-C4D6-B91BBD44037D}"/>
              </a:ext>
            </a:extLst>
          </p:cNvPr>
          <p:cNvCxnSpPr/>
          <p:nvPr/>
        </p:nvCxnSpPr>
        <p:spPr>
          <a:xfrm>
            <a:off x="-288540" y="2857500"/>
            <a:ext cx="972108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形状 6">
            <a:extLst>
              <a:ext uri="{FF2B5EF4-FFF2-40B4-BE49-F238E27FC236}">
                <a16:creationId xmlns:a16="http://schemas.microsoft.com/office/drawing/2014/main" id="{356F5136-C063-5581-325F-AF2F1CE3A10D}"/>
              </a:ext>
            </a:extLst>
          </p:cNvPr>
          <p:cNvSpPr/>
          <p:nvPr/>
        </p:nvSpPr>
        <p:spPr>
          <a:xfrm>
            <a:off x="2879387" y="3726732"/>
            <a:ext cx="1966024" cy="291836"/>
          </a:xfrm>
          <a:custGeom>
            <a:avLst/>
            <a:gdLst>
              <a:gd name="connsiteX0" fmla="*/ 0 w 2459110"/>
              <a:gd name="connsiteY0" fmla="*/ 0 h 322057"/>
              <a:gd name="connsiteX1" fmla="*/ 778213 w 2459110"/>
              <a:gd name="connsiteY1" fmla="*/ 48638 h 322057"/>
              <a:gd name="connsiteX2" fmla="*/ 865762 w 2459110"/>
              <a:gd name="connsiteY2" fmla="*/ 252919 h 322057"/>
              <a:gd name="connsiteX3" fmla="*/ 2247090 w 2459110"/>
              <a:gd name="connsiteY3" fmla="*/ 311285 h 322057"/>
              <a:gd name="connsiteX4" fmla="*/ 2431915 w 2459110"/>
              <a:gd name="connsiteY4" fmla="*/ 58366 h 32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9110" h="322057">
                <a:moveTo>
                  <a:pt x="0" y="0"/>
                </a:moveTo>
                <a:cubicBezTo>
                  <a:pt x="316959" y="3242"/>
                  <a:pt x="633919" y="6485"/>
                  <a:pt x="778213" y="48638"/>
                </a:cubicBezTo>
                <a:cubicBezTo>
                  <a:pt x="922507" y="90791"/>
                  <a:pt x="620949" y="209145"/>
                  <a:pt x="865762" y="252919"/>
                </a:cubicBezTo>
                <a:cubicBezTo>
                  <a:pt x="1110575" y="296693"/>
                  <a:pt x="1986065" y="343710"/>
                  <a:pt x="2247090" y="311285"/>
                </a:cubicBezTo>
                <a:cubicBezTo>
                  <a:pt x="2508115" y="278860"/>
                  <a:pt x="2470015" y="168613"/>
                  <a:pt x="2431915" y="58366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15944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E8601B-C731-2D4E-941A-DA8AB3181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Deconstructing </a:t>
            </a:r>
            <a:r>
              <a:rPr kumimoji="1" lang="en-US" altLang="zh-CN" dirty="0" err="1"/>
              <a:t>fsync</a:t>
            </a:r>
            <a:r>
              <a:rPr kumimoji="1" lang="en-US" altLang="zh-CN" dirty="0"/>
              <a:t> (SYNC)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D51F5B-266E-E24C-88EF-D205D5AFA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844BEC-53A7-084D-9150-AAD000F5A4FA}"/>
              </a:ext>
            </a:extLst>
          </p:cNvPr>
          <p:cNvSpPr txBox="1">
            <a:spLocks/>
          </p:cNvSpPr>
          <p:nvPr/>
        </p:nvSpPr>
        <p:spPr>
          <a:xfrm>
            <a:off x="1547664" y="1201316"/>
            <a:ext cx="6189712" cy="15121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b="0" dirty="0">
                <a:latin typeface="Consolas" panose="020B0609020204030204" pitchFamily="49" charset="0"/>
                <a:cs typeface="+mn-ea"/>
                <a:sym typeface="+mn-lt"/>
              </a:rPr>
              <a:t>transfer(bank, a, b, amt): // amt=10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 = </a:t>
            </a:r>
            <a:r>
              <a:rPr lang="en-US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mmap</a:t>
            </a: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(bank, ...)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records[a] = records[a] – amt</a:t>
            </a:r>
            <a:b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</a:b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records[b] = records[b] + amt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fsync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(bank, ...)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B88A67-6E6F-5B4E-AA01-5ACBBF927F06}"/>
              </a:ext>
            </a:extLst>
          </p:cNvPr>
          <p:cNvSpPr/>
          <p:nvPr/>
        </p:nvSpPr>
        <p:spPr>
          <a:xfrm>
            <a:off x="1043608" y="3361556"/>
            <a:ext cx="2160240" cy="936104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65C907-329C-A448-9B31-07EA5D784468}"/>
              </a:ext>
            </a:extLst>
          </p:cNvPr>
          <p:cNvSpPr/>
          <p:nvPr/>
        </p:nvSpPr>
        <p:spPr>
          <a:xfrm>
            <a:off x="1422254" y="4332823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j-lt"/>
                <a:cs typeface="+mn-ea"/>
                <a:sym typeface="+mn-lt"/>
              </a:rPr>
              <a:t>Page cache</a:t>
            </a:r>
            <a:endParaRPr lang="zh-CN" altLang="en-US" dirty="0">
              <a:latin typeface="+mj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E0B5A40-6020-D84E-9EA6-3E11AF684DD0}"/>
              </a:ext>
            </a:extLst>
          </p:cNvPr>
          <p:cNvSpPr/>
          <p:nvPr/>
        </p:nvSpPr>
        <p:spPr>
          <a:xfrm>
            <a:off x="1052601" y="3635891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records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E755D33-EA3D-EA4E-9094-22905357E7BA}"/>
              </a:ext>
            </a:extLst>
          </p:cNvPr>
          <p:cNvSpPr/>
          <p:nvPr/>
        </p:nvSpPr>
        <p:spPr>
          <a:xfrm>
            <a:off x="2157407" y="3544059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CE158AC-CE8C-0B41-8B04-8DC7AE994D69}"/>
              </a:ext>
            </a:extLst>
          </p:cNvPr>
          <p:cNvSpPr/>
          <p:nvPr/>
        </p:nvSpPr>
        <p:spPr>
          <a:xfrm>
            <a:off x="2645182" y="3539772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1988E40-8AC0-9B45-9977-A08FFCB4991F}"/>
              </a:ext>
            </a:extLst>
          </p:cNvPr>
          <p:cNvSpPr/>
          <p:nvPr/>
        </p:nvSpPr>
        <p:spPr>
          <a:xfrm>
            <a:off x="2114359" y="3468807"/>
            <a:ext cx="437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a:</a:t>
            </a: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0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642BB1A-8CA4-8E43-BD93-EF261C39ABFC}"/>
              </a:ext>
            </a:extLst>
          </p:cNvPr>
          <p:cNvSpPr/>
          <p:nvPr/>
        </p:nvSpPr>
        <p:spPr>
          <a:xfrm>
            <a:off x="2637579" y="3466914"/>
            <a:ext cx="437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B:</a:t>
            </a: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20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CECDAEA-D8DC-1346-B9F3-42EA702DCF16}"/>
              </a:ext>
            </a:extLst>
          </p:cNvPr>
          <p:cNvSpPr/>
          <p:nvPr/>
        </p:nvSpPr>
        <p:spPr>
          <a:xfrm>
            <a:off x="3939000" y="3080162"/>
            <a:ext cx="3798375" cy="1512168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1CA73FB-65D1-5C42-80C4-B6D346ECCDF5}"/>
              </a:ext>
            </a:extLst>
          </p:cNvPr>
          <p:cNvSpPr/>
          <p:nvPr/>
        </p:nvSpPr>
        <p:spPr>
          <a:xfrm>
            <a:off x="5521433" y="4737434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j-lt"/>
                <a:cs typeface="+mn-ea"/>
                <a:sym typeface="+mn-lt"/>
              </a:rPr>
              <a:t>Disk</a:t>
            </a:r>
            <a:endParaRPr lang="zh-CN" altLang="en-US" dirty="0">
              <a:latin typeface="+mj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A4C0842-916A-E84C-B81D-DE16F63E5DA5}"/>
              </a:ext>
            </a:extLst>
          </p:cNvPr>
          <p:cNvSpPr/>
          <p:nvPr/>
        </p:nvSpPr>
        <p:spPr>
          <a:xfrm>
            <a:off x="4130024" y="3267198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CD5F7BF-00CA-6947-BE1D-D4D6E4FED731}"/>
              </a:ext>
            </a:extLst>
          </p:cNvPr>
          <p:cNvSpPr/>
          <p:nvPr/>
        </p:nvSpPr>
        <p:spPr>
          <a:xfrm>
            <a:off x="4617799" y="3262911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7EFD5F9-CD41-4349-9B66-1DE3A886AD84}"/>
              </a:ext>
            </a:extLst>
          </p:cNvPr>
          <p:cNvSpPr/>
          <p:nvPr/>
        </p:nvSpPr>
        <p:spPr>
          <a:xfrm>
            <a:off x="5168863" y="3258624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4DEDC92-D441-764E-BC3E-882B3B87FF13}"/>
              </a:ext>
            </a:extLst>
          </p:cNvPr>
          <p:cNvSpPr/>
          <p:nvPr/>
        </p:nvSpPr>
        <p:spPr>
          <a:xfrm>
            <a:off x="5656638" y="3271016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23C522E-14C4-054A-941F-56CEB7A0F5CF}"/>
              </a:ext>
            </a:extLst>
          </p:cNvPr>
          <p:cNvSpPr/>
          <p:nvPr/>
        </p:nvSpPr>
        <p:spPr>
          <a:xfrm>
            <a:off x="6207702" y="3262911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C34E750-2AF3-114B-8772-F2CEBA43DC4F}"/>
              </a:ext>
            </a:extLst>
          </p:cNvPr>
          <p:cNvSpPr/>
          <p:nvPr/>
        </p:nvSpPr>
        <p:spPr>
          <a:xfrm>
            <a:off x="6695477" y="3258624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任意形状 21">
            <a:extLst>
              <a:ext uri="{FF2B5EF4-FFF2-40B4-BE49-F238E27FC236}">
                <a16:creationId xmlns:a16="http://schemas.microsoft.com/office/drawing/2014/main" id="{827F6181-7BF7-0B41-A84B-A7BE2B3DB0D3}"/>
              </a:ext>
            </a:extLst>
          </p:cNvPr>
          <p:cNvSpPr/>
          <p:nvPr/>
        </p:nvSpPr>
        <p:spPr>
          <a:xfrm>
            <a:off x="2169108" y="2906619"/>
            <a:ext cx="2132333" cy="682887"/>
          </a:xfrm>
          <a:custGeom>
            <a:avLst/>
            <a:gdLst>
              <a:gd name="connsiteX0" fmla="*/ 107164 w 2132333"/>
              <a:gd name="connsiteY0" fmla="*/ 682887 h 682887"/>
              <a:gd name="connsiteX1" fmla="*/ 184986 w 2132333"/>
              <a:gd name="connsiteY1" fmla="*/ 225687 h 682887"/>
              <a:gd name="connsiteX2" fmla="*/ 1819232 w 2132333"/>
              <a:gd name="connsiteY2" fmla="*/ 1951 h 682887"/>
              <a:gd name="connsiteX3" fmla="*/ 2130518 w 2132333"/>
              <a:gd name="connsiteY3" fmla="*/ 342419 h 682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2333" h="682887">
                <a:moveTo>
                  <a:pt x="107164" y="682887"/>
                </a:moveTo>
                <a:cubicBezTo>
                  <a:pt x="3402" y="511031"/>
                  <a:pt x="-100359" y="339176"/>
                  <a:pt x="184986" y="225687"/>
                </a:cubicBezTo>
                <a:cubicBezTo>
                  <a:pt x="470331" y="112198"/>
                  <a:pt x="1494977" y="-17504"/>
                  <a:pt x="1819232" y="1951"/>
                </a:cubicBezTo>
                <a:cubicBezTo>
                  <a:pt x="2143487" y="21406"/>
                  <a:pt x="2137002" y="181912"/>
                  <a:pt x="2130518" y="342419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5A84CBC-C3A0-814E-A8AA-6F7F4E33D552}"/>
              </a:ext>
            </a:extLst>
          </p:cNvPr>
          <p:cNvSpPr/>
          <p:nvPr/>
        </p:nvSpPr>
        <p:spPr>
          <a:xfrm>
            <a:off x="4067944" y="3219281"/>
            <a:ext cx="437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a:</a:t>
            </a: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10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1839B97-35F4-DE46-BEF2-642B562463DA}"/>
              </a:ext>
            </a:extLst>
          </p:cNvPr>
          <p:cNvSpPr/>
          <p:nvPr/>
        </p:nvSpPr>
        <p:spPr>
          <a:xfrm>
            <a:off x="4591164" y="3217388"/>
            <a:ext cx="437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b:</a:t>
            </a: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10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25EF88C-9EF5-AA41-AA7C-C7CBEC288279}"/>
              </a:ext>
            </a:extLst>
          </p:cNvPr>
          <p:cNvSpPr/>
          <p:nvPr/>
        </p:nvSpPr>
        <p:spPr>
          <a:xfrm>
            <a:off x="251520" y="1916426"/>
            <a:ext cx="1584176" cy="93610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ea"/>
              <a:buAutoNum type="circleNumDbPlain"/>
            </a:pPr>
            <a:r>
              <a:rPr kumimoji="1"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Write(A)</a:t>
            </a:r>
          </a:p>
          <a:p>
            <a:pPr marL="342900" indent="-342900">
              <a:buFont typeface="+mj-ea"/>
              <a:buAutoNum type="circleNumDbPlain"/>
            </a:pPr>
            <a:r>
              <a:rPr kumimoji="1"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Write(B)</a:t>
            </a:r>
            <a:endParaRPr kumimoji="1" lang="zh-CN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0717EA92-7BC1-604C-93D0-FA84B8EC6FA5}"/>
              </a:ext>
            </a:extLst>
          </p:cNvPr>
          <p:cNvCxnSpPr>
            <a:cxnSpLocks/>
          </p:cNvCxnSpPr>
          <p:nvPr/>
        </p:nvCxnSpPr>
        <p:spPr>
          <a:xfrm>
            <a:off x="1835696" y="1916426"/>
            <a:ext cx="278663" cy="4645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3CF4C12B-1682-4740-8F2D-8B6DC828E37A}"/>
              </a:ext>
            </a:extLst>
          </p:cNvPr>
          <p:cNvCxnSpPr>
            <a:cxnSpLocks/>
          </p:cNvCxnSpPr>
          <p:nvPr/>
        </p:nvCxnSpPr>
        <p:spPr>
          <a:xfrm flipV="1">
            <a:off x="1859405" y="2572465"/>
            <a:ext cx="264323" cy="2492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89E39285-5322-2D43-E67B-06D57AEDE70B}"/>
              </a:ext>
            </a:extLst>
          </p:cNvPr>
          <p:cNvCxnSpPr/>
          <p:nvPr/>
        </p:nvCxnSpPr>
        <p:spPr>
          <a:xfrm>
            <a:off x="-288540" y="2857500"/>
            <a:ext cx="972108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任意形状 26">
            <a:extLst>
              <a:ext uri="{FF2B5EF4-FFF2-40B4-BE49-F238E27FC236}">
                <a16:creationId xmlns:a16="http://schemas.microsoft.com/office/drawing/2014/main" id="{227F27AB-897E-A97E-DCEF-047F22CB05A3}"/>
              </a:ext>
            </a:extLst>
          </p:cNvPr>
          <p:cNvSpPr/>
          <p:nvPr/>
        </p:nvSpPr>
        <p:spPr>
          <a:xfrm>
            <a:off x="2879387" y="3726732"/>
            <a:ext cx="1966024" cy="291836"/>
          </a:xfrm>
          <a:custGeom>
            <a:avLst/>
            <a:gdLst>
              <a:gd name="connsiteX0" fmla="*/ 0 w 2459110"/>
              <a:gd name="connsiteY0" fmla="*/ 0 h 322057"/>
              <a:gd name="connsiteX1" fmla="*/ 778213 w 2459110"/>
              <a:gd name="connsiteY1" fmla="*/ 48638 h 322057"/>
              <a:gd name="connsiteX2" fmla="*/ 865762 w 2459110"/>
              <a:gd name="connsiteY2" fmla="*/ 252919 h 322057"/>
              <a:gd name="connsiteX3" fmla="*/ 2247090 w 2459110"/>
              <a:gd name="connsiteY3" fmla="*/ 311285 h 322057"/>
              <a:gd name="connsiteX4" fmla="*/ 2431915 w 2459110"/>
              <a:gd name="connsiteY4" fmla="*/ 58366 h 32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9110" h="322057">
                <a:moveTo>
                  <a:pt x="0" y="0"/>
                </a:moveTo>
                <a:cubicBezTo>
                  <a:pt x="316959" y="3242"/>
                  <a:pt x="633919" y="6485"/>
                  <a:pt x="778213" y="48638"/>
                </a:cubicBezTo>
                <a:cubicBezTo>
                  <a:pt x="922507" y="90791"/>
                  <a:pt x="620949" y="209145"/>
                  <a:pt x="865762" y="252919"/>
                </a:cubicBezTo>
                <a:cubicBezTo>
                  <a:pt x="1110575" y="296693"/>
                  <a:pt x="1986065" y="343710"/>
                  <a:pt x="2247090" y="311285"/>
                </a:cubicBezTo>
                <a:cubicBezTo>
                  <a:pt x="2508115" y="278860"/>
                  <a:pt x="2470015" y="168613"/>
                  <a:pt x="2431915" y="58366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73107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E8601B-C731-2D4E-941A-DA8AB3181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Deconstructing </a:t>
            </a:r>
            <a:r>
              <a:rPr kumimoji="1" lang="en-US" altLang="zh-CN" dirty="0" err="1"/>
              <a:t>fsync</a:t>
            </a:r>
            <a:r>
              <a:rPr kumimoji="1" lang="en-US" altLang="zh-CN" dirty="0"/>
              <a:t> (SYNC)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D51F5B-266E-E24C-88EF-D205D5AFA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844BEC-53A7-084D-9150-AAD000F5A4FA}"/>
              </a:ext>
            </a:extLst>
          </p:cNvPr>
          <p:cNvSpPr txBox="1">
            <a:spLocks/>
          </p:cNvSpPr>
          <p:nvPr/>
        </p:nvSpPr>
        <p:spPr>
          <a:xfrm>
            <a:off x="1547664" y="1201316"/>
            <a:ext cx="6189712" cy="15121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b="0" dirty="0">
                <a:latin typeface="Consolas" panose="020B0609020204030204" pitchFamily="49" charset="0"/>
                <a:cs typeface="+mn-ea"/>
                <a:sym typeface="+mn-lt"/>
              </a:rPr>
              <a:t>transfer(bank, a, b, amt): // amt=10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 = </a:t>
            </a:r>
            <a:r>
              <a:rPr lang="en-US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mmap</a:t>
            </a: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(bank, ...)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records[a] = records[a] – amt</a:t>
            </a:r>
            <a:b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</a:b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records[b] = records[b] + amt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fsync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(bank, ...)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B88A67-6E6F-5B4E-AA01-5ACBBF927F06}"/>
              </a:ext>
            </a:extLst>
          </p:cNvPr>
          <p:cNvSpPr/>
          <p:nvPr/>
        </p:nvSpPr>
        <p:spPr>
          <a:xfrm>
            <a:off x="1043608" y="3361556"/>
            <a:ext cx="2160240" cy="936104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65C907-329C-A448-9B31-07EA5D784468}"/>
              </a:ext>
            </a:extLst>
          </p:cNvPr>
          <p:cNvSpPr/>
          <p:nvPr/>
        </p:nvSpPr>
        <p:spPr>
          <a:xfrm>
            <a:off x="1422254" y="4332823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j-lt"/>
                <a:cs typeface="+mn-ea"/>
                <a:sym typeface="+mn-lt"/>
              </a:rPr>
              <a:t>Page cache</a:t>
            </a:r>
            <a:endParaRPr lang="zh-CN" altLang="en-US" dirty="0">
              <a:latin typeface="+mj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E0B5A40-6020-D84E-9EA6-3E11AF684DD0}"/>
              </a:ext>
            </a:extLst>
          </p:cNvPr>
          <p:cNvSpPr/>
          <p:nvPr/>
        </p:nvSpPr>
        <p:spPr>
          <a:xfrm>
            <a:off x="1052601" y="3635891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records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CE158AC-CE8C-0B41-8B04-8DC7AE994D69}"/>
              </a:ext>
            </a:extLst>
          </p:cNvPr>
          <p:cNvSpPr/>
          <p:nvPr/>
        </p:nvSpPr>
        <p:spPr>
          <a:xfrm>
            <a:off x="2645182" y="3539772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642BB1A-8CA4-8E43-BD93-EF261C39ABFC}"/>
              </a:ext>
            </a:extLst>
          </p:cNvPr>
          <p:cNvSpPr/>
          <p:nvPr/>
        </p:nvSpPr>
        <p:spPr>
          <a:xfrm>
            <a:off x="2637579" y="3466914"/>
            <a:ext cx="437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B:</a:t>
            </a: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20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CECDAEA-D8DC-1346-B9F3-42EA702DCF16}"/>
              </a:ext>
            </a:extLst>
          </p:cNvPr>
          <p:cNvSpPr/>
          <p:nvPr/>
        </p:nvSpPr>
        <p:spPr>
          <a:xfrm>
            <a:off x="3939000" y="3080162"/>
            <a:ext cx="3798375" cy="1512168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1CA73FB-65D1-5C42-80C4-B6D346ECCDF5}"/>
              </a:ext>
            </a:extLst>
          </p:cNvPr>
          <p:cNvSpPr/>
          <p:nvPr/>
        </p:nvSpPr>
        <p:spPr>
          <a:xfrm>
            <a:off x="5521433" y="4737434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j-lt"/>
                <a:cs typeface="+mn-ea"/>
                <a:sym typeface="+mn-lt"/>
              </a:rPr>
              <a:t>Disk</a:t>
            </a:r>
            <a:endParaRPr lang="zh-CN" altLang="en-US" dirty="0">
              <a:latin typeface="+mj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A4C0842-916A-E84C-B81D-DE16F63E5DA5}"/>
              </a:ext>
            </a:extLst>
          </p:cNvPr>
          <p:cNvSpPr/>
          <p:nvPr/>
        </p:nvSpPr>
        <p:spPr>
          <a:xfrm>
            <a:off x="4130024" y="3267198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CD5F7BF-00CA-6947-BE1D-D4D6E4FED731}"/>
              </a:ext>
            </a:extLst>
          </p:cNvPr>
          <p:cNvSpPr/>
          <p:nvPr/>
        </p:nvSpPr>
        <p:spPr>
          <a:xfrm>
            <a:off x="4617799" y="3262911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7EFD5F9-CD41-4349-9B66-1DE3A886AD84}"/>
              </a:ext>
            </a:extLst>
          </p:cNvPr>
          <p:cNvSpPr/>
          <p:nvPr/>
        </p:nvSpPr>
        <p:spPr>
          <a:xfrm>
            <a:off x="5168863" y="3258624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4DEDC92-D441-764E-BC3E-882B3B87FF13}"/>
              </a:ext>
            </a:extLst>
          </p:cNvPr>
          <p:cNvSpPr/>
          <p:nvPr/>
        </p:nvSpPr>
        <p:spPr>
          <a:xfrm>
            <a:off x="5656638" y="3271016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23C522E-14C4-054A-941F-56CEB7A0F5CF}"/>
              </a:ext>
            </a:extLst>
          </p:cNvPr>
          <p:cNvSpPr/>
          <p:nvPr/>
        </p:nvSpPr>
        <p:spPr>
          <a:xfrm>
            <a:off x="6207702" y="3262911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C34E750-2AF3-114B-8772-F2CEBA43DC4F}"/>
              </a:ext>
            </a:extLst>
          </p:cNvPr>
          <p:cNvSpPr/>
          <p:nvPr/>
        </p:nvSpPr>
        <p:spPr>
          <a:xfrm>
            <a:off x="6695477" y="3258624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5A84CBC-C3A0-814E-A8AA-6F7F4E33D552}"/>
              </a:ext>
            </a:extLst>
          </p:cNvPr>
          <p:cNvSpPr/>
          <p:nvPr/>
        </p:nvSpPr>
        <p:spPr>
          <a:xfrm>
            <a:off x="4067944" y="3219281"/>
            <a:ext cx="437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a: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1839B97-35F4-DE46-BEF2-642B562463DA}"/>
              </a:ext>
            </a:extLst>
          </p:cNvPr>
          <p:cNvSpPr/>
          <p:nvPr/>
        </p:nvSpPr>
        <p:spPr>
          <a:xfrm>
            <a:off x="4591164" y="3217388"/>
            <a:ext cx="437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b:</a:t>
            </a: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10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25EF88C-9EF5-AA41-AA7C-C7CBEC288279}"/>
              </a:ext>
            </a:extLst>
          </p:cNvPr>
          <p:cNvSpPr/>
          <p:nvPr/>
        </p:nvSpPr>
        <p:spPr>
          <a:xfrm>
            <a:off x="251520" y="1916426"/>
            <a:ext cx="1584176" cy="93610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ea"/>
              <a:buAutoNum type="circleNumDbPlain"/>
            </a:pPr>
            <a:r>
              <a:rPr kumimoji="1" lang="en-US" altLang="zh-CN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Write(A)</a:t>
            </a:r>
          </a:p>
          <a:p>
            <a:pPr marL="342900" indent="-342900">
              <a:buFont typeface="+mj-ea"/>
              <a:buAutoNum type="circleNumDbPlain"/>
            </a:pPr>
            <a:r>
              <a:rPr kumimoji="1"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Write(B)</a:t>
            </a:r>
            <a:endParaRPr kumimoji="1" lang="zh-CN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0717EA92-7BC1-604C-93D0-FA84B8EC6FA5}"/>
              </a:ext>
            </a:extLst>
          </p:cNvPr>
          <p:cNvCxnSpPr>
            <a:cxnSpLocks/>
          </p:cNvCxnSpPr>
          <p:nvPr/>
        </p:nvCxnSpPr>
        <p:spPr>
          <a:xfrm>
            <a:off x="1835696" y="1916426"/>
            <a:ext cx="278663" cy="4645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3CF4C12B-1682-4740-8F2D-8B6DC828E37A}"/>
              </a:ext>
            </a:extLst>
          </p:cNvPr>
          <p:cNvCxnSpPr>
            <a:cxnSpLocks/>
          </p:cNvCxnSpPr>
          <p:nvPr/>
        </p:nvCxnSpPr>
        <p:spPr>
          <a:xfrm flipV="1">
            <a:off x="1859405" y="2572465"/>
            <a:ext cx="264323" cy="2492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0225A9B3-E4FC-C669-C463-F52D7A4007BE}"/>
              </a:ext>
            </a:extLst>
          </p:cNvPr>
          <p:cNvSpPr/>
          <p:nvPr/>
        </p:nvSpPr>
        <p:spPr>
          <a:xfrm>
            <a:off x="1547664" y="5096272"/>
            <a:ext cx="5147813" cy="307292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pPr marL="223564" indent="-223564" algn="ctr"/>
            <a:r>
              <a:rPr lang="en-US" altLang="zh-CN" dirty="0"/>
              <a:t>Pages are flushed to disk one-by-one</a:t>
            </a: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B1BEC5BA-ADF3-DAF1-0737-34C0103A8E69}"/>
              </a:ext>
            </a:extLst>
          </p:cNvPr>
          <p:cNvCxnSpPr/>
          <p:nvPr/>
        </p:nvCxnSpPr>
        <p:spPr>
          <a:xfrm>
            <a:off x="-288540" y="2857500"/>
            <a:ext cx="972108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形状 11">
            <a:extLst>
              <a:ext uri="{FF2B5EF4-FFF2-40B4-BE49-F238E27FC236}">
                <a16:creationId xmlns:a16="http://schemas.microsoft.com/office/drawing/2014/main" id="{0B4BC51A-8C8F-B9F7-228C-70E221B29496}"/>
              </a:ext>
            </a:extLst>
          </p:cNvPr>
          <p:cNvSpPr/>
          <p:nvPr/>
        </p:nvSpPr>
        <p:spPr>
          <a:xfrm>
            <a:off x="2879387" y="3726732"/>
            <a:ext cx="1966024" cy="291836"/>
          </a:xfrm>
          <a:custGeom>
            <a:avLst/>
            <a:gdLst>
              <a:gd name="connsiteX0" fmla="*/ 0 w 2459110"/>
              <a:gd name="connsiteY0" fmla="*/ 0 h 322057"/>
              <a:gd name="connsiteX1" fmla="*/ 778213 w 2459110"/>
              <a:gd name="connsiteY1" fmla="*/ 48638 h 322057"/>
              <a:gd name="connsiteX2" fmla="*/ 865762 w 2459110"/>
              <a:gd name="connsiteY2" fmla="*/ 252919 h 322057"/>
              <a:gd name="connsiteX3" fmla="*/ 2247090 w 2459110"/>
              <a:gd name="connsiteY3" fmla="*/ 311285 h 322057"/>
              <a:gd name="connsiteX4" fmla="*/ 2431915 w 2459110"/>
              <a:gd name="connsiteY4" fmla="*/ 58366 h 32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9110" h="322057">
                <a:moveTo>
                  <a:pt x="0" y="0"/>
                </a:moveTo>
                <a:cubicBezTo>
                  <a:pt x="316959" y="3242"/>
                  <a:pt x="633919" y="6485"/>
                  <a:pt x="778213" y="48638"/>
                </a:cubicBezTo>
                <a:cubicBezTo>
                  <a:pt x="922507" y="90791"/>
                  <a:pt x="620949" y="209145"/>
                  <a:pt x="865762" y="252919"/>
                </a:cubicBezTo>
                <a:cubicBezTo>
                  <a:pt x="1110575" y="296693"/>
                  <a:pt x="1986065" y="343710"/>
                  <a:pt x="2247090" y="311285"/>
                </a:cubicBezTo>
                <a:cubicBezTo>
                  <a:pt x="2508115" y="278860"/>
                  <a:pt x="2470015" y="168613"/>
                  <a:pt x="2431915" y="58366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9926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E8601B-C731-2D4E-941A-DA8AB3181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Deconstructing </a:t>
            </a:r>
            <a:r>
              <a:rPr kumimoji="1" lang="en-US" altLang="zh-CN" dirty="0" err="1"/>
              <a:t>fsync</a:t>
            </a:r>
            <a:r>
              <a:rPr kumimoji="1" lang="en-US" altLang="zh-CN" dirty="0"/>
              <a:t> (SYNC)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D51F5B-266E-E24C-88EF-D205D5AFA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844BEC-53A7-084D-9150-AAD000F5A4FA}"/>
              </a:ext>
            </a:extLst>
          </p:cNvPr>
          <p:cNvSpPr txBox="1">
            <a:spLocks/>
          </p:cNvSpPr>
          <p:nvPr/>
        </p:nvSpPr>
        <p:spPr>
          <a:xfrm>
            <a:off x="1547664" y="1201316"/>
            <a:ext cx="6189712" cy="15121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b="0" dirty="0">
                <a:latin typeface="Consolas" panose="020B0609020204030204" pitchFamily="49" charset="0"/>
                <a:cs typeface="+mn-ea"/>
                <a:sym typeface="+mn-lt"/>
              </a:rPr>
              <a:t>transfer(bank, a, b, amt): // amt=10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 = </a:t>
            </a:r>
            <a:r>
              <a:rPr lang="en-US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mmap</a:t>
            </a: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(bank, ...)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records[a] = records[a] – amt</a:t>
            </a:r>
            <a:b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</a:b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records[b] = records[b] + amt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fsync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(bank, ...)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B88A67-6E6F-5B4E-AA01-5ACBBF927F06}"/>
              </a:ext>
            </a:extLst>
          </p:cNvPr>
          <p:cNvSpPr/>
          <p:nvPr/>
        </p:nvSpPr>
        <p:spPr>
          <a:xfrm>
            <a:off x="1043608" y="3361556"/>
            <a:ext cx="2160240" cy="936104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65C907-329C-A448-9B31-07EA5D784468}"/>
              </a:ext>
            </a:extLst>
          </p:cNvPr>
          <p:cNvSpPr/>
          <p:nvPr/>
        </p:nvSpPr>
        <p:spPr>
          <a:xfrm>
            <a:off x="1422254" y="4332823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j-lt"/>
                <a:cs typeface="+mn-ea"/>
                <a:sym typeface="+mn-lt"/>
              </a:rPr>
              <a:t>Page cache</a:t>
            </a:r>
            <a:endParaRPr lang="zh-CN" altLang="en-US" dirty="0">
              <a:latin typeface="+mj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E0B5A40-6020-D84E-9EA6-3E11AF684DD0}"/>
              </a:ext>
            </a:extLst>
          </p:cNvPr>
          <p:cNvSpPr/>
          <p:nvPr/>
        </p:nvSpPr>
        <p:spPr>
          <a:xfrm>
            <a:off x="1052601" y="3635891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records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CE158AC-CE8C-0B41-8B04-8DC7AE994D69}"/>
              </a:ext>
            </a:extLst>
          </p:cNvPr>
          <p:cNvSpPr/>
          <p:nvPr/>
        </p:nvSpPr>
        <p:spPr>
          <a:xfrm>
            <a:off x="2645182" y="3539772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642BB1A-8CA4-8E43-BD93-EF261C39ABFC}"/>
              </a:ext>
            </a:extLst>
          </p:cNvPr>
          <p:cNvSpPr/>
          <p:nvPr/>
        </p:nvSpPr>
        <p:spPr>
          <a:xfrm>
            <a:off x="2637579" y="3466914"/>
            <a:ext cx="437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B:</a:t>
            </a: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20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CECDAEA-D8DC-1346-B9F3-42EA702DCF16}"/>
              </a:ext>
            </a:extLst>
          </p:cNvPr>
          <p:cNvSpPr/>
          <p:nvPr/>
        </p:nvSpPr>
        <p:spPr>
          <a:xfrm>
            <a:off x="3939000" y="3080162"/>
            <a:ext cx="3798375" cy="1512168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1CA73FB-65D1-5C42-80C4-B6D346ECCDF5}"/>
              </a:ext>
            </a:extLst>
          </p:cNvPr>
          <p:cNvSpPr/>
          <p:nvPr/>
        </p:nvSpPr>
        <p:spPr>
          <a:xfrm>
            <a:off x="5521433" y="4737434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j-lt"/>
                <a:cs typeface="+mn-ea"/>
                <a:sym typeface="+mn-lt"/>
              </a:rPr>
              <a:t>Disk</a:t>
            </a:r>
            <a:endParaRPr lang="zh-CN" altLang="en-US" dirty="0">
              <a:latin typeface="+mj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A4C0842-916A-E84C-B81D-DE16F63E5DA5}"/>
              </a:ext>
            </a:extLst>
          </p:cNvPr>
          <p:cNvSpPr/>
          <p:nvPr/>
        </p:nvSpPr>
        <p:spPr>
          <a:xfrm>
            <a:off x="4130024" y="3267198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CD5F7BF-00CA-6947-BE1D-D4D6E4FED731}"/>
              </a:ext>
            </a:extLst>
          </p:cNvPr>
          <p:cNvSpPr/>
          <p:nvPr/>
        </p:nvSpPr>
        <p:spPr>
          <a:xfrm>
            <a:off x="4617799" y="3262911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7EFD5F9-CD41-4349-9B66-1DE3A886AD84}"/>
              </a:ext>
            </a:extLst>
          </p:cNvPr>
          <p:cNvSpPr/>
          <p:nvPr/>
        </p:nvSpPr>
        <p:spPr>
          <a:xfrm>
            <a:off x="5168863" y="3258624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4DEDC92-D441-764E-BC3E-882B3B87FF13}"/>
              </a:ext>
            </a:extLst>
          </p:cNvPr>
          <p:cNvSpPr/>
          <p:nvPr/>
        </p:nvSpPr>
        <p:spPr>
          <a:xfrm>
            <a:off x="5656638" y="3271016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23C522E-14C4-054A-941F-56CEB7A0F5CF}"/>
              </a:ext>
            </a:extLst>
          </p:cNvPr>
          <p:cNvSpPr/>
          <p:nvPr/>
        </p:nvSpPr>
        <p:spPr>
          <a:xfrm>
            <a:off x="6207702" y="3262911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C34E750-2AF3-114B-8772-F2CEBA43DC4F}"/>
              </a:ext>
            </a:extLst>
          </p:cNvPr>
          <p:cNvSpPr/>
          <p:nvPr/>
        </p:nvSpPr>
        <p:spPr>
          <a:xfrm>
            <a:off x="6695477" y="3258624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5A84CBC-C3A0-814E-A8AA-6F7F4E33D552}"/>
              </a:ext>
            </a:extLst>
          </p:cNvPr>
          <p:cNvSpPr/>
          <p:nvPr/>
        </p:nvSpPr>
        <p:spPr>
          <a:xfrm>
            <a:off x="4067944" y="3219281"/>
            <a:ext cx="437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a:</a:t>
            </a: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0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1839B97-35F4-DE46-BEF2-642B562463DA}"/>
              </a:ext>
            </a:extLst>
          </p:cNvPr>
          <p:cNvSpPr/>
          <p:nvPr/>
        </p:nvSpPr>
        <p:spPr>
          <a:xfrm>
            <a:off x="4591164" y="3217388"/>
            <a:ext cx="437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b:</a:t>
            </a: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10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25EF88C-9EF5-AA41-AA7C-C7CBEC288279}"/>
              </a:ext>
            </a:extLst>
          </p:cNvPr>
          <p:cNvSpPr/>
          <p:nvPr/>
        </p:nvSpPr>
        <p:spPr>
          <a:xfrm>
            <a:off x="251520" y="1916426"/>
            <a:ext cx="1584176" cy="93610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ea"/>
              <a:buAutoNum type="circleNumDbPlain"/>
            </a:pPr>
            <a:r>
              <a:rPr kumimoji="1" lang="en-US" altLang="zh-CN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Write(A)</a:t>
            </a:r>
          </a:p>
          <a:p>
            <a:pPr marL="342900" indent="-342900">
              <a:buFont typeface="+mj-ea"/>
              <a:buAutoNum type="circleNumDbPlain"/>
            </a:pPr>
            <a:r>
              <a:rPr kumimoji="1"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Write(B)</a:t>
            </a:r>
            <a:endParaRPr kumimoji="1" lang="zh-CN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0717EA92-7BC1-604C-93D0-FA84B8EC6FA5}"/>
              </a:ext>
            </a:extLst>
          </p:cNvPr>
          <p:cNvCxnSpPr>
            <a:cxnSpLocks/>
          </p:cNvCxnSpPr>
          <p:nvPr/>
        </p:nvCxnSpPr>
        <p:spPr>
          <a:xfrm>
            <a:off x="1835696" y="1916426"/>
            <a:ext cx="278663" cy="4645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3CF4C12B-1682-4740-8F2D-8B6DC828E37A}"/>
              </a:ext>
            </a:extLst>
          </p:cNvPr>
          <p:cNvCxnSpPr>
            <a:cxnSpLocks/>
          </p:cNvCxnSpPr>
          <p:nvPr/>
        </p:nvCxnSpPr>
        <p:spPr>
          <a:xfrm flipV="1">
            <a:off x="1859405" y="2572465"/>
            <a:ext cx="264323" cy="2492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5C5D291C-B223-B947-B1E2-90CE0B573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728" y="3041281"/>
            <a:ext cx="1289164" cy="1289164"/>
          </a:xfrm>
          <a:prstGeom prst="rect">
            <a:avLst/>
          </a:prstGeom>
        </p:spPr>
      </p:pic>
      <p:sp>
        <p:nvSpPr>
          <p:cNvPr id="27" name="Rectangle 3">
            <a:extLst>
              <a:ext uri="{FF2B5EF4-FFF2-40B4-BE49-F238E27FC236}">
                <a16:creationId xmlns:a16="http://schemas.microsoft.com/office/drawing/2014/main" id="{2306DECF-A91D-1640-A98D-CEF936994A1E}"/>
              </a:ext>
            </a:extLst>
          </p:cNvPr>
          <p:cNvSpPr/>
          <p:nvPr/>
        </p:nvSpPr>
        <p:spPr>
          <a:xfrm>
            <a:off x="3075519" y="4270938"/>
            <a:ext cx="5323929" cy="307292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pPr marL="223564" indent="-223564"/>
            <a:r>
              <a:rPr lang="en-US" altLang="zh-CN" b="1" dirty="0">
                <a:solidFill>
                  <a:srgbClr val="BE384B"/>
                </a:solidFill>
              </a:rPr>
              <a:t>Consistency is broken after the machine failure! </a:t>
            </a:r>
            <a:endParaRPr lang="en-US" altLang="zh-CN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E1BF535-0631-D892-501B-4D304AD3CF90}"/>
              </a:ext>
            </a:extLst>
          </p:cNvPr>
          <p:cNvSpPr/>
          <p:nvPr/>
        </p:nvSpPr>
        <p:spPr>
          <a:xfrm>
            <a:off x="2273584" y="4846746"/>
            <a:ext cx="5048469" cy="584291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pPr marL="223564" indent="-223564"/>
            <a:r>
              <a:rPr lang="en-US" altLang="zh-CN" b="1" dirty="0">
                <a:solidFill>
                  <a:srgbClr val="BE384B"/>
                </a:solidFill>
              </a:rPr>
              <a:t>Application invariant that must preserve</a:t>
            </a:r>
            <a:r>
              <a:rPr lang="en-US" altLang="zh-CN" dirty="0"/>
              <a:t>: </a:t>
            </a:r>
          </a:p>
          <a:p>
            <a:pPr marL="223564" indent="-223564"/>
            <a:r>
              <a:rPr lang="en-US" altLang="zh-CN" dirty="0"/>
              <a:t>  bank(a) + bank(b) never changes</a:t>
            </a:r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1A1C52DE-8DED-E48F-C283-8AA38424271C}"/>
              </a:ext>
            </a:extLst>
          </p:cNvPr>
          <p:cNvCxnSpPr/>
          <p:nvPr/>
        </p:nvCxnSpPr>
        <p:spPr>
          <a:xfrm>
            <a:off x="-288540" y="2857500"/>
            <a:ext cx="972108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任意形状 21">
            <a:extLst>
              <a:ext uri="{FF2B5EF4-FFF2-40B4-BE49-F238E27FC236}">
                <a16:creationId xmlns:a16="http://schemas.microsoft.com/office/drawing/2014/main" id="{9525C24F-60FD-B837-B7C5-84CE1833578A}"/>
              </a:ext>
            </a:extLst>
          </p:cNvPr>
          <p:cNvSpPr/>
          <p:nvPr/>
        </p:nvSpPr>
        <p:spPr>
          <a:xfrm>
            <a:off x="2879387" y="3726732"/>
            <a:ext cx="1966024" cy="291836"/>
          </a:xfrm>
          <a:custGeom>
            <a:avLst/>
            <a:gdLst>
              <a:gd name="connsiteX0" fmla="*/ 0 w 2459110"/>
              <a:gd name="connsiteY0" fmla="*/ 0 h 322057"/>
              <a:gd name="connsiteX1" fmla="*/ 778213 w 2459110"/>
              <a:gd name="connsiteY1" fmla="*/ 48638 h 322057"/>
              <a:gd name="connsiteX2" fmla="*/ 865762 w 2459110"/>
              <a:gd name="connsiteY2" fmla="*/ 252919 h 322057"/>
              <a:gd name="connsiteX3" fmla="*/ 2247090 w 2459110"/>
              <a:gd name="connsiteY3" fmla="*/ 311285 h 322057"/>
              <a:gd name="connsiteX4" fmla="*/ 2431915 w 2459110"/>
              <a:gd name="connsiteY4" fmla="*/ 58366 h 32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9110" h="322057">
                <a:moveTo>
                  <a:pt x="0" y="0"/>
                </a:moveTo>
                <a:cubicBezTo>
                  <a:pt x="316959" y="3242"/>
                  <a:pt x="633919" y="6485"/>
                  <a:pt x="778213" y="48638"/>
                </a:cubicBezTo>
                <a:cubicBezTo>
                  <a:pt x="922507" y="90791"/>
                  <a:pt x="620949" y="209145"/>
                  <a:pt x="865762" y="252919"/>
                </a:cubicBezTo>
                <a:cubicBezTo>
                  <a:pt x="1110575" y="296693"/>
                  <a:pt x="1986065" y="343710"/>
                  <a:pt x="2247090" y="311285"/>
                </a:cubicBezTo>
                <a:cubicBezTo>
                  <a:pt x="2508115" y="278860"/>
                  <a:pt x="2470015" y="168613"/>
                  <a:pt x="2431915" y="58366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81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2F88B-1714-2135-AC7E-C6D123FD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 is a strong consistency model (continued) 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013BAF-5506-1374-1230-62599EA05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3744416"/>
          </a:xfrm>
        </p:spPr>
        <p:txBody>
          <a:bodyPr/>
          <a:lstStyle/>
          <a:p>
            <a:r>
              <a:rPr kumimoji="1" lang="en" altLang="zh-CN" dirty="0"/>
              <a:t>It's easy for users to reason about correctness assuming </a:t>
            </a:r>
          </a:p>
          <a:p>
            <a:pPr lvl="1"/>
            <a:r>
              <a:rPr kumimoji="1" lang="en" altLang="zh-CN" dirty="0"/>
              <a:t>Everything has only one-copy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The overall behavior is equivalent to </a:t>
            </a:r>
            <a:r>
              <a:rPr kumimoji="1" lang="en-US" altLang="zh-CN" dirty="0">
                <a:solidFill>
                  <a:schemeClr val="tx1"/>
                </a:solidFill>
              </a:rPr>
              <a:t>some serial behavior</a:t>
            </a:r>
          </a:p>
          <a:p>
            <a:pPr lvl="1"/>
            <a:r>
              <a:rPr lang="en" altLang="zh-CN" dirty="0"/>
              <a:t>The operations that need to be executed in an atomic unit (usually called operations belonging to a transaction) are executed on a machine </a:t>
            </a:r>
            <a:r>
              <a:rPr lang="en" altLang="zh-CN" b="1" dirty="0">
                <a:solidFill>
                  <a:srgbClr val="C00000"/>
                </a:solidFill>
              </a:rPr>
              <a:t>that </a:t>
            </a:r>
            <a:r>
              <a:rPr kumimoji="1" lang="en-US" altLang="zh-CN" b="1" dirty="0">
                <a:solidFill>
                  <a:srgbClr val="C00000"/>
                </a:solidFill>
              </a:rPr>
              <a:t>happens completely or not at all (all-or-nothing atomicity)</a:t>
            </a:r>
          </a:p>
          <a:p>
            <a:r>
              <a:rPr kumimoji="1" lang="en" altLang="zh-CN" dirty="0"/>
              <a:t>All-or-nothing atomicity makes it much easier to reason about failures</a:t>
            </a:r>
          </a:p>
          <a:p>
            <a:pPr lvl="1"/>
            <a:r>
              <a:rPr kumimoji="1" lang="en" altLang="zh-CN" dirty="0"/>
              <a:t>Need to think about the consequences of the action happening or not happening, but not about the action </a:t>
            </a:r>
            <a:r>
              <a:rPr kumimoji="1" lang="en" altLang="zh-CN" b="1" i="1" dirty="0">
                <a:solidFill>
                  <a:srgbClr val="BE384B"/>
                </a:solidFill>
              </a:rPr>
              <a:t>partially</a:t>
            </a:r>
            <a:r>
              <a:rPr kumimoji="1" lang="en" altLang="zh-CN" dirty="0"/>
              <a:t> happening </a:t>
            </a:r>
          </a:p>
          <a:p>
            <a:endParaRPr kumimoji="1" lang="en-US" altLang="zh-CN" b="1" dirty="0">
              <a:solidFill>
                <a:srgbClr val="C0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8E6D10-D66F-F485-A794-41D75CFE8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36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8096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A51DC-97B1-4E41-B249-B5E754293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Achieving atomicity: shadow copy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87389F-636D-D642-B6D8-E91E7A54B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661648" cy="3771636"/>
          </a:xfrm>
        </p:spPr>
        <p:txBody>
          <a:bodyPr/>
          <a:lstStyle/>
          <a:p>
            <a:r>
              <a:rPr kumimoji="1" lang="en-US" altLang="zh-CN" dirty="0"/>
              <a:t>Ensure a set of operations written to a file is all-or-nothing </a:t>
            </a:r>
          </a:p>
          <a:p>
            <a:pPr lvl="1"/>
            <a:r>
              <a:rPr kumimoji="1" lang="en-US" altLang="zh-CN" dirty="0"/>
              <a:t>E.g., writes records a &amp; b to the bank file </a:t>
            </a:r>
          </a:p>
          <a:p>
            <a:r>
              <a:rPr kumimoji="1" lang="en-US" altLang="zh-CN" dirty="0"/>
              <a:t>High-level idea (copy-on-write): </a:t>
            </a:r>
          </a:p>
          <a:p>
            <a:pPr lvl="1"/>
            <a:r>
              <a:rPr kumimoji="1" lang="en-US" altLang="zh-CN" dirty="0"/>
              <a:t>Do not modify the old copy (there is always a consistent copy) </a:t>
            </a:r>
          </a:p>
          <a:p>
            <a:pPr lvl="1"/>
            <a:r>
              <a:rPr kumimoji="1" lang="en-US" altLang="zh-CN" dirty="0"/>
              <a:t>Replace the origin file with the updates only if all the writes to are successful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3E72C1-B447-9A40-B820-C29EBEA64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35BA1A1-06AF-5846-AD7A-AB7D1F80B4FC}"/>
              </a:ext>
            </a:extLst>
          </p:cNvPr>
          <p:cNvSpPr txBox="1">
            <a:spLocks/>
          </p:cNvSpPr>
          <p:nvPr/>
        </p:nvSpPr>
        <p:spPr>
          <a:xfrm>
            <a:off x="42123" y="3586785"/>
            <a:ext cx="4385861" cy="15121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b="0" dirty="0">
                <a:latin typeface="Consolas" panose="020B0609020204030204" pitchFamily="49" charset="0"/>
                <a:cs typeface="+mn-ea"/>
                <a:sym typeface="+mn-lt"/>
              </a:rPr>
              <a:t>transfer(bank, a, b, amt):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 = </a:t>
            </a:r>
            <a:r>
              <a:rPr lang="en-US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mmap</a:t>
            </a: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(bank, ...)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records[a] = records[a] – amt</a:t>
            </a:r>
            <a:b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</a:b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records[b] = records[b] + amt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fsync</a:t>
            </a: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(bank, ...)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4949A97-60E0-C748-8E56-768E31AAE281}"/>
              </a:ext>
            </a:extLst>
          </p:cNvPr>
          <p:cNvSpPr txBox="1">
            <a:spLocks/>
          </p:cNvSpPr>
          <p:nvPr/>
        </p:nvSpPr>
        <p:spPr>
          <a:xfrm>
            <a:off x="4572000" y="3586784"/>
            <a:ext cx="4572000" cy="21282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b="0" dirty="0">
                <a:latin typeface="Consolas" panose="020B0609020204030204" pitchFamily="49" charset="0"/>
                <a:cs typeface="+mn-ea"/>
                <a:sym typeface="+mn-lt"/>
              </a:rPr>
              <a:t>transfer(bank, a, b, amt):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altLang="zh-CN" b="0" dirty="0" err="1">
                <a:latin typeface="Consolas" panose="020B0609020204030204" pitchFamily="49" charset="0"/>
                <a:cs typeface="+mn-ea"/>
                <a:sym typeface="+mn-lt"/>
              </a:rPr>
              <a:t>fcopy</a:t>
            </a:r>
            <a:r>
              <a:rPr lang="en-US" altLang="zh-CN" b="0" dirty="0">
                <a:latin typeface="Consolas" panose="020B0609020204030204" pitchFamily="49" charset="0"/>
                <a:cs typeface="+mn-ea"/>
                <a:sym typeface="+mn-lt"/>
              </a:rPr>
              <a:t>(bank, 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bank_temp</a:t>
            </a:r>
            <a:r>
              <a:rPr lang="en-US" altLang="zh-CN" b="0" dirty="0">
                <a:latin typeface="Consolas" panose="020B0609020204030204" pitchFamily="49" charset="0"/>
                <a:cs typeface="+mn-ea"/>
                <a:sym typeface="+mn-lt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 = </a:t>
            </a:r>
            <a:r>
              <a:rPr lang="en-US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mmap</a:t>
            </a: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(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bank_temp</a:t>
            </a: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, ...)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records[a] = records[a] – amt</a:t>
            </a:r>
            <a:b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</a:b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records[b] = records[b] + amt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fsync</a:t>
            </a: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(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bank_temp</a:t>
            </a: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, ...)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    rename(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bank_temp,bank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)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49CEE5A-4D71-E34F-AF91-84A3A606483E}"/>
              </a:ext>
            </a:extLst>
          </p:cNvPr>
          <p:cNvSpPr/>
          <p:nvPr/>
        </p:nvSpPr>
        <p:spPr>
          <a:xfrm>
            <a:off x="1403648" y="3314753"/>
            <a:ext cx="936104" cy="307292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pPr marL="223564" indent="-223564"/>
            <a:r>
              <a:rPr lang="en-US" altLang="zh-CN" dirty="0"/>
              <a:t>Original 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031F8B4-F167-B548-9CFB-0EBD64AAD7EA}"/>
              </a:ext>
            </a:extLst>
          </p:cNvPr>
          <p:cNvSpPr/>
          <p:nvPr/>
        </p:nvSpPr>
        <p:spPr>
          <a:xfrm>
            <a:off x="6260874" y="3314753"/>
            <a:ext cx="1695501" cy="307292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pPr marL="223564" indent="-223564"/>
            <a:r>
              <a:rPr lang="en-US" altLang="zh-CN" dirty="0"/>
              <a:t>Shadow copy</a:t>
            </a:r>
          </a:p>
        </p:txBody>
      </p:sp>
    </p:spTree>
    <p:extLst>
      <p:ext uri="{BB962C8B-B14F-4D97-AF65-F5344CB8AC3E}">
        <p14:creationId xmlns:p14="http://schemas.microsoft.com/office/powerpoint/2010/main" val="160712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0588B-7690-FD4A-9E7D-72C6CB0E7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Shadow copy: analysis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219A18-3E69-C340-9DE1-9303998A9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3577580"/>
            <a:ext cx="8229600" cy="1503997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Question: what happen if a crash happens during </a:t>
            </a:r>
            <a:r>
              <a:rPr kumimoji="1" lang="en-US" altLang="zh-CN" dirty="0" err="1"/>
              <a:t>fcopy</a:t>
            </a:r>
            <a:r>
              <a:rPr kumimoji="1" lang="en-US" altLang="zh-CN" dirty="0"/>
              <a:t> or </a:t>
            </a:r>
            <a:r>
              <a:rPr kumimoji="1" lang="en-US" altLang="zh-CN" dirty="0" err="1"/>
              <a:t>fsync</a:t>
            </a:r>
            <a:r>
              <a:rPr kumimoji="1" lang="en-US" altLang="zh-CN" dirty="0"/>
              <a:t>? </a:t>
            </a:r>
          </a:p>
          <a:p>
            <a:pPr lvl="1"/>
            <a:r>
              <a:rPr kumimoji="1" lang="en-US" altLang="zh-CN" dirty="0"/>
              <a:t>The origin bank file is always consistent </a:t>
            </a:r>
          </a:p>
          <a:p>
            <a:pPr lvl="1"/>
            <a:r>
              <a:rPr kumimoji="1" lang="en-US" altLang="zh-CN" dirty="0"/>
              <a:t>We can just remove the 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bank_temp</a:t>
            </a:r>
            <a:r>
              <a:rPr kumimoji="1" lang="en-US" altLang="zh-CN" dirty="0"/>
              <a:t>, so the transfer not happens</a:t>
            </a:r>
          </a:p>
          <a:p>
            <a:pPr marL="74250" lvl="1" indent="0">
              <a:buNone/>
            </a:pP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9C7AF6-40EA-FF47-B03D-94287140C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6B34771-DC6F-9B4D-98E6-0B5B7FDF5B7E}"/>
              </a:ext>
            </a:extLst>
          </p:cNvPr>
          <p:cNvSpPr txBox="1">
            <a:spLocks/>
          </p:cNvSpPr>
          <p:nvPr/>
        </p:nvSpPr>
        <p:spPr>
          <a:xfrm>
            <a:off x="2286000" y="1177334"/>
            <a:ext cx="4572000" cy="21282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transfer(bank, a, b, amt):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fcopy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(bank, 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bank_temp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    records = </a:t>
            </a:r>
            <a:r>
              <a:rPr lang="en-US" b="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mmap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(</a:t>
            </a:r>
            <a:r>
              <a:rPr lang="en-US" b="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bank_temp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, ...)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    records[a] = records[a] – amt</a:t>
            </a:r>
            <a:br>
              <a:rPr lang="en-US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</a:br>
            <a:r>
              <a:rPr lang="en-US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    records[b] = records[b] + amt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fsync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(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bank_temp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, ...)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    rename(</a:t>
            </a:r>
            <a:r>
              <a:rPr lang="en-US" b="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bank_temp,bank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)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5352B49-AAB7-024E-BED5-B8A954360616}"/>
              </a:ext>
            </a:extLst>
          </p:cNvPr>
          <p:cNvSpPr/>
          <p:nvPr/>
        </p:nvSpPr>
        <p:spPr>
          <a:xfrm>
            <a:off x="3569889" y="896208"/>
            <a:ext cx="1695501" cy="307292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pPr marL="223564" indent="-223564" algn="ctr"/>
            <a:r>
              <a:rPr lang="en-US" altLang="zh-CN" dirty="0"/>
              <a:t>Shadow copy</a:t>
            </a:r>
          </a:p>
        </p:txBody>
      </p:sp>
    </p:spTree>
    <p:extLst>
      <p:ext uri="{BB962C8B-B14F-4D97-AF65-F5344CB8AC3E}">
        <p14:creationId xmlns:p14="http://schemas.microsoft.com/office/powerpoint/2010/main" val="41887750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0588B-7690-FD4A-9E7D-72C6CB0E7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Shadow copy: analysis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219A18-3E69-C340-9DE1-9303998A9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3577580"/>
            <a:ext cx="8229600" cy="1908554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Question: what happen if a crash happens during rename? </a:t>
            </a:r>
          </a:p>
          <a:p>
            <a:pPr lvl="1"/>
            <a:r>
              <a:rPr kumimoji="1" lang="en-US" altLang="zh-CN" dirty="0"/>
              <a:t>For the bank transfer, it is consistent </a:t>
            </a:r>
          </a:p>
          <a:p>
            <a:r>
              <a:rPr kumimoji="1" lang="en-US" altLang="zh-CN" dirty="0"/>
              <a:t>What about the filesystem state? </a:t>
            </a:r>
          </a:p>
          <a:p>
            <a:pPr lvl="1"/>
            <a:r>
              <a:rPr kumimoji="1" lang="en-US" altLang="zh-CN" dirty="0"/>
              <a:t>Depends on the internal implementation of the filesystem!  </a:t>
            </a:r>
          </a:p>
          <a:p>
            <a:pPr marL="74250" lvl="1" indent="0">
              <a:buNone/>
            </a:pP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9C7AF6-40EA-FF47-B03D-94287140C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6B34771-DC6F-9B4D-98E6-0B5B7FDF5B7E}"/>
              </a:ext>
            </a:extLst>
          </p:cNvPr>
          <p:cNvSpPr txBox="1">
            <a:spLocks/>
          </p:cNvSpPr>
          <p:nvPr/>
        </p:nvSpPr>
        <p:spPr>
          <a:xfrm>
            <a:off x="2286000" y="1177334"/>
            <a:ext cx="4572000" cy="21282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transfer(bank, a, b, amt):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altLang="zh-CN" b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fcopy</a:t>
            </a:r>
            <a:r>
              <a:rPr lang="en-US" altLang="zh-CN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(bank, </a:t>
            </a:r>
            <a:r>
              <a:rPr lang="en-US" altLang="zh-CN" b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bank_temp</a:t>
            </a:r>
            <a:r>
              <a:rPr lang="en-US" altLang="zh-CN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    records = </a:t>
            </a:r>
            <a:r>
              <a:rPr lang="en-US" b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mmap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(</a:t>
            </a:r>
            <a:r>
              <a:rPr lang="en-US" b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bank_temp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, ...)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    records[a] = records[a] – amt</a:t>
            </a:r>
            <a:b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</a:b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    records[b] = records[b] + amt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b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fsync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(</a:t>
            </a:r>
            <a:r>
              <a:rPr lang="en-US" b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bank_temp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, ...)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    rename(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bank_temp,bank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)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5352B49-AAB7-024E-BED5-B8A954360616}"/>
              </a:ext>
            </a:extLst>
          </p:cNvPr>
          <p:cNvSpPr/>
          <p:nvPr/>
        </p:nvSpPr>
        <p:spPr>
          <a:xfrm>
            <a:off x="3569889" y="896208"/>
            <a:ext cx="1695501" cy="307292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pPr marL="223564" indent="-223564" algn="ctr"/>
            <a:r>
              <a:rPr lang="en-US" altLang="zh-CN" dirty="0"/>
              <a:t>Shadow copy</a:t>
            </a:r>
          </a:p>
        </p:txBody>
      </p:sp>
    </p:spTree>
    <p:extLst>
      <p:ext uri="{BB962C8B-B14F-4D97-AF65-F5344CB8AC3E}">
        <p14:creationId xmlns:p14="http://schemas.microsoft.com/office/powerpoint/2010/main" val="464799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3F4BE-3F24-0541-B0C8-27297C358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Review: basic ordered update log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 single-copy value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1A5391-0123-754B-9493-D1A24ED3D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39" y="1129308"/>
            <a:ext cx="8445615" cy="2592288"/>
          </a:xfrm>
        </p:spPr>
        <p:txBody>
          <a:bodyPr/>
          <a:lstStyle/>
          <a:p>
            <a:r>
              <a:rPr kumimoji="1" lang="en" altLang="zh-CN" dirty="0"/>
              <a:t>Ordered list of updates at each node (updates are expressed as a function)</a:t>
            </a:r>
          </a:p>
          <a:p>
            <a:pPr lvl="1"/>
            <a:r>
              <a:rPr kumimoji="1" lang="en" altLang="zh-CN" dirty="0"/>
              <a:t>Record the updates in a log, and sort it according to some order</a:t>
            </a:r>
          </a:p>
          <a:p>
            <a:r>
              <a:rPr kumimoji="1" lang="en" altLang="zh-CN" dirty="0"/>
              <a:t>Delay the updates, until we are sure that it can be ordered </a:t>
            </a:r>
          </a:p>
          <a:p>
            <a:r>
              <a:rPr kumimoji="1" lang="en" altLang="zh-CN" dirty="0"/>
              <a:t>Syncing: ensure both nodes have the same updates in log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8E0E36-6637-124E-B675-7BD2EB6C1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6" name="Rectangle 42">
            <a:extLst>
              <a:ext uri="{FF2B5EF4-FFF2-40B4-BE49-F238E27FC236}">
                <a16:creationId xmlns:a16="http://schemas.microsoft.com/office/drawing/2014/main" id="{1EE9A670-8C6D-068D-4DF9-6E52BB556416}"/>
              </a:ext>
            </a:extLst>
          </p:cNvPr>
          <p:cNvSpPr/>
          <p:nvPr/>
        </p:nvSpPr>
        <p:spPr>
          <a:xfrm>
            <a:off x="5940152" y="3759893"/>
            <a:ext cx="1271502" cy="5060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667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Add Y to</a:t>
            </a:r>
            <a:br>
              <a:rPr lang="en-US" altLang="zh-CN" sz="1667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</a:br>
            <a:r>
              <a:rPr lang="en-US" altLang="zh-CN" sz="1667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chat w/ </a:t>
            </a:r>
            <a:r>
              <a:rPr lang="en-US" altLang="zh-CN" sz="1667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uid</a:t>
            </a:r>
            <a:endParaRPr lang="zh-CN" altLang="en-US" sz="1667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ectangle 43">
            <a:extLst>
              <a:ext uri="{FF2B5EF4-FFF2-40B4-BE49-F238E27FC236}">
                <a16:creationId xmlns:a16="http://schemas.microsoft.com/office/drawing/2014/main" id="{4EF12B53-9719-CAA0-F52D-D6D93EBC9CD8}"/>
              </a:ext>
            </a:extLst>
          </p:cNvPr>
          <p:cNvSpPr/>
          <p:nvPr/>
        </p:nvSpPr>
        <p:spPr>
          <a:xfrm>
            <a:off x="1874649" y="3765393"/>
            <a:ext cx="1271503" cy="5060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Add X to </a:t>
            </a:r>
            <a:br>
              <a:rPr lang="en-US" altLang="zh-CN" sz="1667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</a:br>
            <a:r>
              <a:rPr lang="en-US" altLang="zh-CN" sz="1667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chat w/ </a:t>
            </a:r>
            <a:r>
              <a:rPr lang="en-US" altLang="zh-CN" sz="1667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uid</a:t>
            </a:r>
            <a:endParaRPr lang="zh-CN" altLang="en-US" sz="166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8" name="Rectangle 44">
            <a:extLst>
              <a:ext uri="{FF2B5EF4-FFF2-40B4-BE49-F238E27FC236}">
                <a16:creationId xmlns:a16="http://schemas.microsoft.com/office/drawing/2014/main" id="{78C3E75C-EB87-C975-83A3-0D2204E3F51B}"/>
              </a:ext>
            </a:extLst>
          </p:cNvPr>
          <p:cNvSpPr/>
          <p:nvPr/>
        </p:nvSpPr>
        <p:spPr>
          <a:xfrm>
            <a:off x="2431652" y="3188393"/>
            <a:ext cx="270000" cy="240000"/>
          </a:xfrm>
          <a:prstGeom prst="rect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30000" tIns="30000" rIns="30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66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X</a:t>
            </a:r>
          </a:p>
        </p:txBody>
      </p:sp>
      <p:sp>
        <p:nvSpPr>
          <p:cNvPr id="9" name="Rectangle 46">
            <a:extLst>
              <a:ext uri="{FF2B5EF4-FFF2-40B4-BE49-F238E27FC236}">
                <a16:creationId xmlns:a16="http://schemas.microsoft.com/office/drawing/2014/main" id="{A58C563A-BE4D-7C8B-8254-10492665F224}"/>
              </a:ext>
            </a:extLst>
          </p:cNvPr>
          <p:cNvSpPr/>
          <p:nvPr/>
        </p:nvSpPr>
        <p:spPr>
          <a:xfrm>
            <a:off x="6338740" y="3244893"/>
            <a:ext cx="240000" cy="21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30000" tIns="60000" rIns="30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Y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Rounded Rectangle 48">
            <a:extLst>
              <a:ext uri="{FF2B5EF4-FFF2-40B4-BE49-F238E27FC236}">
                <a16:creationId xmlns:a16="http://schemas.microsoft.com/office/drawing/2014/main" id="{44AD8A8D-5818-3F71-9F2C-45F5EA61A246}"/>
              </a:ext>
            </a:extLst>
          </p:cNvPr>
          <p:cNvSpPr/>
          <p:nvPr/>
        </p:nvSpPr>
        <p:spPr>
          <a:xfrm>
            <a:off x="3008152" y="3315393"/>
            <a:ext cx="78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SRV1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Rounded Rectangle 49">
            <a:extLst>
              <a:ext uri="{FF2B5EF4-FFF2-40B4-BE49-F238E27FC236}">
                <a16:creationId xmlns:a16="http://schemas.microsoft.com/office/drawing/2014/main" id="{2CD6ED7B-775D-B390-AFF1-3CADB9084EDA}"/>
              </a:ext>
            </a:extLst>
          </p:cNvPr>
          <p:cNvSpPr/>
          <p:nvPr/>
        </p:nvSpPr>
        <p:spPr>
          <a:xfrm>
            <a:off x="5235652" y="3315393"/>
            <a:ext cx="78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SRV2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2" name="Curved Connector 53">
            <a:extLst>
              <a:ext uri="{FF2B5EF4-FFF2-40B4-BE49-F238E27FC236}">
                <a16:creationId xmlns:a16="http://schemas.microsoft.com/office/drawing/2014/main" id="{B4EDB344-43A8-9591-0936-2B492CDB4192}"/>
              </a:ext>
            </a:extLst>
          </p:cNvPr>
          <p:cNvCxnSpPr>
            <a:stCxn id="14" idx="3"/>
            <a:endCxn id="13" idx="3"/>
          </p:cNvCxnSpPr>
          <p:nvPr/>
        </p:nvCxnSpPr>
        <p:spPr>
          <a:xfrm rot="5400000">
            <a:off x="4507877" y="3254273"/>
            <a:ext cx="10583" cy="841696"/>
          </a:xfrm>
          <a:prstGeom prst="curvedConnector3">
            <a:avLst>
              <a:gd name="adj1" fmla="val 3786197"/>
            </a:avLst>
          </a:prstGeom>
          <a:ln w="12700" cmpd="sng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n 55">
            <a:extLst>
              <a:ext uri="{FF2B5EF4-FFF2-40B4-BE49-F238E27FC236}">
                <a16:creationId xmlns:a16="http://schemas.microsoft.com/office/drawing/2014/main" id="{C97CD19A-AD3E-59B4-5CF4-7CF154D29F94}"/>
              </a:ext>
            </a:extLst>
          </p:cNvPr>
          <p:cNvSpPr/>
          <p:nvPr/>
        </p:nvSpPr>
        <p:spPr>
          <a:xfrm>
            <a:off x="3901101" y="3405666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Can 56">
            <a:extLst>
              <a:ext uri="{FF2B5EF4-FFF2-40B4-BE49-F238E27FC236}">
                <a16:creationId xmlns:a16="http://schemas.microsoft.com/office/drawing/2014/main" id="{20E67EA2-7E8D-7DD4-78A3-CF19D1957727}"/>
              </a:ext>
            </a:extLst>
          </p:cNvPr>
          <p:cNvSpPr/>
          <p:nvPr/>
        </p:nvSpPr>
        <p:spPr>
          <a:xfrm>
            <a:off x="4742797" y="3405666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Rounded Rectangle 57">
            <a:extLst>
              <a:ext uri="{FF2B5EF4-FFF2-40B4-BE49-F238E27FC236}">
                <a16:creationId xmlns:a16="http://schemas.microsoft.com/office/drawing/2014/main" id="{5C300B6B-5AFD-C70F-EB94-660E8D1FB096}"/>
              </a:ext>
            </a:extLst>
          </p:cNvPr>
          <p:cNvSpPr/>
          <p:nvPr/>
        </p:nvSpPr>
        <p:spPr>
          <a:xfrm>
            <a:off x="1166652" y="3349893"/>
            <a:ext cx="900000" cy="42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Client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6" name="Straight Arrow Connector 58">
            <a:extLst>
              <a:ext uri="{FF2B5EF4-FFF2-40B4-BE49-F238E27FC236}">
                <a16:creationId xmlns:a16="http://schemas.microsoft.com/office/drawing/2014/main" id="{3402E06E-9B46-B1B9-5FEC-926382809A1B}"/>
              </a:ext>
            </a:extLst>
          </p:cNvPr>
          <p:cNvCxnSpPr>
            <a:stCxn id="15" idx="3"/>
          </p:cNvCxnSpPr>
          <p:nvPr/>
        </p:nvCxnSpPr>
        <p:spPr>
          <a:xfrm>
            <a:off x="2066652" y="3559893"/>
            <a:ext cx="94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59">
            <a:extLst>
              <a:ext uri="{FF2B5EF4-FFF2-40B4-BE49-F238E27FC236}">
                <a16:creationId xmlns:a16="http://schemas.microsoft.com/office/drawing/2014/main" id="{C026C75D-DEE1-3BA5-1B27-39794B2FB665}"/>
              </a:ext>
            </a:extLst>
          </p:cNvPr>
          <p:cNvSpPr/>
          <p:nvPr/>
        </p:nvSpPr>
        <p:spPr>
          <a:xfrm>
            <a:off x="6920830" y="3364893"/>
            <a:ext cx="1051323" cy="390000"/>
          </a:xfrm>
          <a:prstGeom prst="roundRect">
            <a:avLst/>
          </a:prstGeom>
          <a:solidFill>
            <a:srgbClr val="00CC0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iPhone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8" name="Straight Arrow Connector 60">
            <a:extLst>
              <a:ext uri="{FF2B5EF4-FFF2-40B4-BE49-F238E27FC236}">
                <a16:creationId xmlns:a16="http://schemas.microsoft.com/office/drawing/2014/main" id="{9D066697-A067-6BC5-0B6F-84B317FB2148}"/>
              </a:ext>
            </a:extLst>
          </p:cNvPr>
          <p:cNvCxnSpPr>
            <a:stCxn id="17" idx="1"/>
          </p:cNvCxnSpPr>
          <p:nvPr/>
        </p:nvCxnSpPr>
        <p:spPr>
          <a:xfrm flipH="1">
            <a:off x="5996652" y="3559893"/>
            <a:ext cx="924178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29">
            <a:extLst>
              <a:ext uri="{FF2B5EF4-FFF2-40B4-BE49-F238E27FC236}">
                <a16:creationId xmlns:a16="http://schemas.microsoft.com/office/drawing/2014/main" id="{9AD18EAB-F39C-919F-1495-88140F4E23EF}"/>
              </a:ext>
            </a:extLst>
          </p:cNvPr>
          <p:cNvSpPr/>
          <p:nvPr/>
        </p:nvSpPr>
        <p:spPr>
          <a:xfrm>
            <a:off x="4272957" y="4067933"/>
            <a:ext cx="562975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</a:t>
            </a:r>
            <a:endParaRPr lang="zh-CN" altLang="en-US" sz="15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Rectangle 31">
            <a:extLst>
              <a:ext uri="{FF2B5EF4-FFF2-40B4-BE49-F238E27FC236}">
                <a16:creationId xmlns:a16="http://schemas.microsoft.com/office/drawing/2014/main" id="{CE35D207-FEAF-B832-50DA-7241A45489F3}"/>
              </a:ext>
            </a:extLst>
          </p:cNvPr>
          <p:cNvSpPr/>
          <p:nvPr/>
        </p:nvSpPr>
        <p:spPr>
          <a:xfrm>
            <a:off x="1241498" y="4398688"/>
            <a:ext cx="708848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Add X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1" name="Rectangle 32">
            <a:extLst>
              <a:ext uri="{FF2B5EF4-FFF2-40B4-BE49-F238E27FC236}">
                <a16:creationId xmlns:a16="http://schemas.microsoft.com/office/drawing/2014/main" id="{84AAD10E-6978-FCA4-4BA5-D52B465D395A}"/>
              </a:ext>
            </a:extLst>
          </p:cNvPr>
          <p:cNvSpPr/>
          <p:nvPr/>
        </p:nvSpPr>
        <p:spPr>
          <a:xfrm>
            <a:off x="1222730" y="4778763"/>
            <a:ext cx="744114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Add Y 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cxnSp>
        <p:nvCxnSpPr>
          <p:cNvPr id="22" name="Straight Connector 35">
            <a:extLst>
              <a:ext uri="{FF2B5EF4-FFF2-40B4-BE49-F238E27FC236}">
                <a16:creationId xmlns:a16="http://schemas.microsoft.com/office/drawing/2014/main" id="{C88A981F-C899-2CCB-D26E-297B4C75D662}"/>
              </a:ext>
            </a:extLst>
          </p:cNvPr>
          <p:cNvCxnSpPr/>
          <p:nvPr/>
        </p:nvCxnSpPr>
        <p:spPr>
          <a:xfrm>
            <a:off x="3516152" y="3900393"/>
            <a:ext cx="0" cy="13200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37">
            <a:extLst>
              <a:ext uri="{FF2B5EF4-FFF2-40B4-BE49-F238E27FC236}">
                <a16:creationId xmlns:a16="http://schemas.microsoft.com/office/drawing/2014/main" id="{C33D969D-608D-2786-1B5D-D99AE0AC59B7}"/>
              </a:ext>
            </a:extLst>
          </p:cNvPr>
          <p:cNvCxnSpPr/>
          <p:nvPr/>
        </p:nvCxnSpPr>
        <p:spPr>
          <a:xfrm>
            <a:off x="5484652" y="3900393"/>
            <a:ext cx="0" cy="13200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38">
            <a:extLst>
              <a:ext uri="{FF2B5EF4-FFF2-40B4-BE49-F238E27FC236}">
                <a16:creationId xmlns:a16="http://schemas.microsoft.com/office/drawing/2014/main" id="{34FBB819-0731-AD11-FAE9-49DDB1F803D9}"/>
              </a:ext>
            </a:extLst>
          </p:cNvPr>
          <p:cNvSpPr/>
          <p:nvPr/>
        </p:nvSpPr>
        <p:spPr>
          <a:xfrm>
            <a:off x="3603436" y="4835673"/>
            <a:ext cx="59663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Time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5" name="Rectangle 39">
            <a:extLst>
              <a:ext uri="{FF2B5EF4-FFF2-40B4-BE49-F238E27FC236}">
                <a16:creationId xmlns:a16="http://schemas.microsoft.com/office/drawing/2014/main" id="{DE2DE70D-DBBD-4301-42A9-DB335A1D3B18}"/>
              </a:ext>
            </a:extLst>
          </p:cNvPr>
          <p:cNvSpPr/>
          <p:nvPr/>
        </p:nvSpPr>
        <p:spPr>
          <a:xfrm>
            <a:off x="7098479" y="4408930"/>
            <a:ext cx="696024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Add Y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6" name="Rectangle 40">
            <a:extLst>
              <a:ext uri="{FF2B5EF4-FFF2-40B4-BE49-F238E27FC236}">
                <a16:creationId xmlns:a16="http://schemas.microsoft.com/office/drawing/2014/main" id="{DFB6C482-1155-0EB2-06A8-67CB8FC787F4}"/>
              </a:ext>
            </a:extLst>
          </p:cNvPr>
          <p:cNvSpPr/>
          <p:nvPr/>
        </p:nvSpPr>
        <p:spPr>
          <a:xfrm>
            <a:off x="7098479" y="4782273"/>
            <a:ext cx="708848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Add X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754B1C0D-2774-9000-A84C-F19B71D66C59}"/>
              </a:ext>
            </a:extLst>
          </p:cNvPr>
          <p:cNvGrpSpPr/>
          <p:nvPr/>
        </p:nvGrpSpPr>
        <p:grpSpPr>
          <a:xfrm>
            <a:off x="1043608" y="4265929"/>
            <a:ext cx="1076625" cy="892909"/>
            <a:chOff x="1043608" y="4265929"/>
            <a:chExt cx="1076625" cy="892909"/>
          </a:xfrm>
        </p:grpSpPr>
        <p:cxnSp>
          <p:nvCxnSpPr>
            <p:cNvPr id="30" name="直线连接符 29">
              <a:extLst>
                <a:ext uri="{FF2B5EF4-FFF2-40B4-BE49-F238E27FC236}">
                  <a16:creationId xmlns:a16="http://schemas.microsoft.com/office/drawing/2014/main" id="{55025B5B-2983-163D-C08D-C0EA514F4B59}"/>
                </a:ext>
              </a:extLst>
            </p:cNvPr>
            <p:cNvCxnSpPr>
              <a:cxnSpLocks/>
            </p:cNvCxnSpPr>
            <p:nvPr/>
          </p:nvCxnSpPr>
          <p:spPr>
            <a:xfrm>
              <a:off x="1043608" y="4265929"/>
              <a:ext cx="0" cy="8929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id="{062D8A62-9C18-9D88-7422-62E05132736B}"/>
                </a:ext>
              </a:extLst>
            </p:cNvPr>
            <p:cNvCxnSpPr>
              <a:cxnSpLocks/>
            </p:cNvCxnSpPr>
            <p:nvPr/>
          </p:nvCxnSpPr>
          <p:spPr>
            <a:xfrm>
              <a:off x="2120233" y="4265929"/>
              <a:ext cx="0" cy="8929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32">
              <a:extLst>
                <a:ext uri="{FF2B5EF4-FFF2-40B4-BE49-F238E27FC236}">
                  <a16:creationId xmlns:a16="http://schemas.microsoft.com/office/drawing/2014/main" id="{EDBC23D9-A4CA-CD93-6E4C-376CFABE3820}"/>
                </a:ext>
              </a:extLst>
            </p:cNvPr>
            <p:cNvCxnSpPr>
              <a:cxnSpLocks/>
            </p:cNvCxnSpPr>
            <p:nvPr/>
          </p:nvCxnSpPr>
          <p:spPr>
            <a:xfrm>
              <a:off x="1059200" y="5158838"/>
              <a:ext cx="10571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12D3DF18-6FF5-7C0B-E33D-48F9ED9F5160}"/>
              </a:ext>
            </a:extLst>
          </p:cNvPr>
          <p:cNvGrpSpPr/>
          <p:nvPr/>
        </p:nvGrpSpPr>
        <p:grpSpPr>
          <a:xfrm>
            <a:off x="6902559" y="4265928"/>
            <a:ext cx="1076625" cy="892909"/>
            <a:chOff x="1043608" y="4265929"/>
            <a:chExt cx="1076625" cy="892909"/>
          </a:xfrm>
        </p:grpSpPr>
        <p:cxnSp>
          <p:nvCxnSpPr>
            <p:cNvPr id="41" name="直线连接符 40">
              <a:extLst>
                <a:ext uri="{FF2B5EF4-FFF2-40B4-BE49-F238E27FC236}">
                  <a16:creationId xmlns:a16="http://schemas.microsoft.com/office/drawing/2014/main" id="{DBA5994B-801B-9DBD-9FD9-31903DE0BA32}"/>
                </a:ext>
              </a:extLst>
            </p:cNvPr>
            <p:cNvCxnSpPr>
              <a:cxnSpLocks/>
            </p:cNvCxnSpPr>
            <p:nvPr/>
          </p:nvCxnSpPr>
          <p:spPr>
            <a:xfrm>
              <a:off x="1043608" y="4265929"/>
              <a:ext cx="0" cy="8929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41">
              <a:extLst>
                <a:ext uri="{FF2B5EF4-FFF2-40B4-BE49-F238E27FC236}">
                  <a16:creationId xmlns:a16="http://schemas.microsoft.com/office/drawing/2014/main" id="{D068DD10-2BDD-7C2F-279B-BB569FEC352F}"/>
                </a:ext>
              </a:extLst>
            </p:cNvPr>
            <p:cNvCxnSpPr>
              <a:cxnSpLocks/>
            </p:cNvCxnSpPr>
            <p:nvPr/>
          </p:nvCxnSpPr>
          <p:spPr>
            <a:xfrm>
              <a:off x="2120233" y="4265929"/>
              <a:ext cx="0" cy="8929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42">
              <a:extLst>
                <a:ext uri="{FF2B5EF4-FFF2-40B4-BE49-F238E27FC236}">
                  <a16:creationId xmlns:a16="http://schemas.microsoft.com/office/drawing/2014/main" id="{998BAD4F-6C7B-9EA3-F433-1814E336CE6B}"/>
                </a:ext>
              </a:extLst>
            </p:cNvPr>
            <p:cNvCxnSpPr>
              <a:cxnSpLocks/>
            </p:cNvCxnSpPr>
            <p:nvPr/>
          </p:nvCxnSpPr>
          <p:spPr>
            <a:xfrm>
              <a:off x="1059200" y="5158838"/>
              <a:ext cx="10571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38">
            <a:extLst>
              <a:ext uri="{FF2B5EF4-FFF2-40B4-BE49-F238E27FC236}">
                <a16:creationId xmlns:a16="http://schemas.microsoft.com/office/drawing/2014/main" id="{9A24FEBE-00DD-EA70-4BAA-1A4E7DAF3DBB}"/>
              </a:ext>
            </a:extLst>
          </p:cNvPr>
          <p:cNvSpPr/>
          <p:nvPr/>
        </p:nvSpPr>
        <p:spPr>
          <a:xfrm>
            <a:off x="1318333" y="5196655"/>
            <a:ext cx="50847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Log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45" name="Rectangle 38">
            <a:extLst>
              <a:ext uri="{FF2B5EF4-FFF2-40B4-BE49-F238E27FC236}">
                <a16:creationId xmlns:a16="http://schemas.microsoft.com/office/drawing/2014/main" id="{D07C1B61-61D5-1E49-BF5B-585F63A73FE5}"/>
              </a:ext>
            </a:extLst>
          </p:cNvPr>
          <p:cNvSpPr/>
          <p:nvPr/>
        </p:nvSpPr>
        <p:spPr>
          <a:xfrm>
            <a:off x="7165774" y="5196655"/>
            <a:ext cx="50847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Log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93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19" grpId="0"/>
      <p:bldP spid="20" grpId="0"/>
      <p:bldP spid="21" grpId="0"/>
      <p:bldP spid="25" grpId="0"/>
      <p:bldP spid="2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350200-57DF-4546-BEBB-8D3D741BA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lt"/>
              </a:rPr>
              <a:t>rename(</a:t>
            </a:r>
            <a:r>
              <a:rPr lang="en-US" altLang="zh-CN" dirty="0" err="1">
                <a:sym typeface="+mn-lt"/>
              </a:rPr>
              <a:t>temp_bank</a:t>
            </a:r>
            <a:r>
              <a:rPr lang="en-US" altLang="zh-CN" dirty="0">
                <a:sym typeface="+mn-lt"/>
              </a:rPr>
              <a:t>, bank)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49FA66-07EC-D64E-9197-11BFB70F2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585692"/>
          </a:xfrm>
        </p:spPr>
        <p:txBody>
          <a:bodyPr>
            <a:normAutofit/>
          </a:bodyPr>
          <a:lstStyle/>
          <a:p>
            <a:r>
              <a:rPr kumimoji="1" lang="en" altLang="zh-CN" dirty="0"/>
              <a:t>Directory data blocks:</a:t>
            </a:r>
          </a:p>
          <a:p>
            <a:pPr lvl="1"/>
            <a:r>
              <a:rPr kumimoji="1" lang="en" altLang="zh-CN" dirty="0"/>
              <a:t>filename "bank" → </a:t>
            </a:r>
            <a:r>
              <a:rPr kumimoji="1" lang="en" altLang="zh-CN" dirty="0" err="1"/>
              <a:t>inode</a:t>
            </a:r>
            <a:r>
              <a:rPr kumimoji="1" lang="en" altLang="zh-CN" dirty="0"/>
              <a:t> 12</a:t>
            </a:r>
          </a:p>
          <a:p>
            <a:pPr lvl="1"/>
            <a:r>
              <a:rPr kumimoji="1" lang="en" altLang="zh-CN" dirty="0"/>
              <a:t>filename " </a:t>
            </a:r>
            <a:r>
              <a:rPr kumimoji="1" lang="en" altLang="zh-CN" dirty="0" err="1"/>
              <a:t>temp_bank</a:t>
            </a:r>
            <a:r>
              <a:rPr kumimoji="1" lang="en" altLang="zh-CN" dirty="0"/>
              <a:t> " → </a:t>
            </a:r>
            <a:r>
              <a:rPr kumimoji="1" lang="en" altLang="zh-CN" dirty="0" err="1"/>
              <a:t>inode</a:t>
            </a:r>
            <a:r>
              <a:rPr kumimoji="1" lang="en" altLang="zh-CN" dirty="0"/>
              <a:t> 13</a:t>
            </a:r>
          </a:p>
          <a:p>
            <a:r>
              <a:rPr kumimoji="1" lang="en" altLang="zh-CN" dirty="0" err="1"/>
              <a:t>inode</a:t>
            </a:r>
            <a:r>
              <a:rPr kumimoji="1" lang="en" altLang="zh-CN" dirty="0"/>
              <a:t> 12:</a:t>
            </a:r>
          </a:p>
          <a:p>
            <a:pPr lvl="1"/>
            <a:r>
              <a:rPr kumimoji="1" lang="en" altLang="zh-CN" dirty="0"/>
              <a:t>data blocks: 3, 4, 5</a:t>
            </a:r>
          </a:p>
          <a:p>
            <a:pPr lvl="1"/>
            <a:r>
              <a:rPr kumimoji="1" lang="en" altLang="zh-CN" dirty="0" err="1"/>
              <a:t>refcount</a:t>
            </a:r>
            <a:r>
              <a:rPr kumimoji="1" lang="en" altLang="zh-CN" dirty="0"/>
              <a:t>: 1</a:t>
            </a:r>
          </a:p>
          <a:p>
            <a:r>
              <a:rPr kumimoji="1" lang="en" altLang="zh-CN" dirty="0" err="1"/>
              <a:t>inode</a:t>
            </a:r>
            <a:r>
              <a:rPr kumimoji="1" lang="en" altLang="zh-CN" dirty="0"/>
              <a:t> 13:</a:t>
            </a:r>
          </a:p>
          <a:p>
            <a:pPr lvl="1"/>
            <a:r>
              <a:rPr kumimoji="1" lang="en" altLang="zh-CN" dirty="0"/>
              <a:t>data blocks: 6, 7, 8</a:t>
            </a:r>
          </a:p>
          <a:p>
            <a:pPr lvl="1"/>
            <a:r>
              <a:rPr kumimoji="1" lang="en" altLang="zh-CN" dirty="0" err="1"/>
              <a:t>refcount</a:t>
            </a:r>
            <a:r>
              <a:rPr kumimoji="1" lang="en" altLang="zh-CN" dirty="0"/>
              <a:t>: 1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21C941-6FFB-8D48-B60E-342E33144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2225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350200-57DF-4546-BEBB-8D3D741BA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lt"/>
              </a:rPr>
              <a:t>rename(</a:t>
            </a:r>
            <a:r>
              <a:rPr lang="en-US" altLang="zh-CN" dirty="0" err="1">
                <a:sym typeface="+mn-lt"/>
              </a:rPr>
              <a:t>temp_bank</a:t>
            </a:r>
            <a:r>
              <a:rPr lang="en-US" altLang="zh-CN" dirty="0">
                <a:sym typeface="+mn-lt"/>
              </a:rPr>
              <a:t>, bank)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21C941-6FFB-8D48-B60E-342E33144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41</a:t>
            </a:fld>
            <a:endParaRPr lang="zh-CN" altLang="en-US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B98403AA-5D99-FF44-901D-1361E16E4115}"/>
              </a:ext>
            </a:extLst>
          </p:cNvPr>
          <p:cNvCxnSpPr>
            <a:cxnSpLocks/>
          </p:cNvCxnSpPr>
          <p:nvPr/>
        </p:nvCxnSpPr>
        <p:spPr>
          <a:xfrm>
            <a:off x="4932040" y="1278071"/>
            <a:ext cx="0" cy="330762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9FE6B741-2605-614B-AB73-FB7552D99845}"/>
              </a:ext>
            </a:extLst>
          </p:cNvPr>
          <p:cNvSpPr/>
          <p:nvPr/>
        </p:nvSpPr>
        <p:spPr>
          <a:xfrm>
            <a:off x="4597220" y="1129308"/>
            <a:ext cx="68903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" altLang="zh-CN"/>
              <a:t>Time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A5FDB43-E2F7-B24A-9CA0-F75F33BEE271}"/>
              </a:ext>
            </a:extLst>
          </p:cNvPr>
          <p:cNvSpPr/>
          <p:nvPr/>
        </p:nvSpPr>
        <p:spPr>
          <a:xfrm>
            <a:off x="4427984" y="1777380"/>
            <a:ext cx="1080120" cy="3519582"/>
          </a:xfrm>
          <a:prstGeom prst="rect">
            <a:avLst/>
          </a:prstGeom>
          <a:solidFill>
            <a:schemeClr val="bg1"/>
          </a:solidFill>
          <a:ln w="254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49FA66-07EC-D64E-9197-11BFB70F2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585692"/>
          </a:xfrm>
        </p:spPr>
        <p:txBody>
          <a:bodyPr>
            <a:normAutofit/>
          </a:bodyPr>
          <a:lstStyle/>
          <a:p>
            <a:r>
              <a:rPr kumimoji="1" lang="en" altLang="zh-CN" dirty="0"/>
              <a:t>Directory data blocks:</a:t>
            </a:r>
          </a:p>
          <a:p>
            <a:pPr lvl="1"/>
            <a:r>
              <a:rPr kumimoji="1" lang="en" altLang="zh-CN" dirty="0"/>
              <a:t>filename "bank" → </a:t>
            </a:r>
            <a:r>
              <a:rPr kumimoji="1" lang="en" altLang="zh-CN" dirty="0" err="1"/>
              <a:t>inode</a:t>
            </a:r>
            <a:r>
              <a:rPr kumimoji="1" lang="en" altLang="zh-CN" dirty="0"/>
              <a:t> </a:t>
            </a:r>
            <a:r>
              <a:rPr kumimoji="1" lang="en" altLang="zh-CN" b="1" dirty="0">
                <a:solidFill>
                  <a:srgbClr val="C00000"/>
                </a:solidFill>
              </a:rPr>
              <a:t>13</a:t>
            </a:r>
          </a:p>
          <a:p>
            <a:pPr lvl="1"/>
            <a:r>
              <a:rPr kumimoji="1" lang="en" altLang="zh-CN" dirty="0"/>
              <a:t>filename " </a:t>
            </a:r>
            <a:r>
              <a:rPr kumimoji="1" lang="en" altLang="zh-CN" dirty="0" err="1"/>
              <a:t>temp_bank</a:t>
            </a:r>
            <a:r>
              <a:rPr kumimoji="1" lang="en" altLang="zh-CN" dirty="0"/>
              <a:t> " → </a:t>
            </a:r>
            <a:r>
              <a:rPr kumimoji="1" lang="en" altLang="zh-CN" dirty="0" err="1"/>
              <a:t>inode</a:t>
            </a:r>
            <a:r>
              <a:rPr kumimoji="1" lang="en" altLang="zh-CN" dirty="0"/>
              <a:t> 13</a:t>
            </a:r>
          </a:p>
          <a:p>
            <a:r>
              <a:rPr kumimoji="1" lang="en" altLang="zh-CN" dirty="0" err="1"/>
              <a:t>inode</a:t>
            </a:r>
            <a:r>
              <a:rPr kumimoji="1" lang="en" altLang="zh-CN" dirty="0"/>
              <a:t> 12:</a:t>
            </a:r>
          </a:p>
          <a:p>
            <a:pPr lvl="1"/>
            <a:r>
              <a:rPr kumimoji="1" lang="en" altLang="zh-CN" dirty="0"/>
              <a:t>data blocks: 3, 4, 5</a:t>
            </a:r>
          </a:p>
          <a:p>
            <a:pPr lvl="1"/>
            <a:r>
              <a:rPr kumimoji="1" lang="en" altLang="zh-CN" dirty="0" err="1"/>
              <a:t>refcount</a:t>
            </a:r>
            <a:r>
              <a:rPr kumimoji="1" lang="en" altLang="zh-CN" dirty="0"/>
              <a:t>: 1</a:t>
            </a:r>
          </a:p>
          <a:p>
            <a:r>
              <a:rPr kumimoji="1" lang="en" altLang="zh-CN" dirty="0" err="1"/>
              <a:t>inode</a:t>
            </a:r>
            <a:r>
              <a:rPr kumimoji="1" lang="en" altLang="zh-CN" dirty="0"/>
              <a:t> 13:</a:t>
            </a:r>
          </a:p>
          <a:p>
            <a:pPr lvl="1"/>
            <a:r>
              <a:rPr kumimoji="1" lang="en" altLang="zh-CN" dirty="0"/>
              <a:t>data blocks: 6, 7, 8</a:t>
            </a:r>
          </a:p>
          <a:p>
            <a:pPr lvl="1"/>
            <a:r>
              <a:rPr kumimoji="1" lang="en" altLang="zh-CN" dirty="0" err="1"/>
              <a:t>refcount</a:t>
            </a:r>
            <a:r>
              <a:rPr kumimoji="1" lang="en" altLang="zh-CN" dirty="0"/>
              <a:t>: 1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50559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350200-57DF-4546-BEBB-8D3D741BA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lt"/>
              </a:rPr>
              <a:t>rename(</a:t>
            </a:r>
            <a:r>
              <a:rPr lang="en-US" altLang="zh-CN" dirty="0" err="1">
                <a:sym typeface="+mn-lt"/>
              </a:rPr>
              <a:t>temp_bank</a:t>
            </a:r>
            <a:r>
              <a:rPr lang="en-US" altLang="zh-CN" dirty="0">
                <a:sym typeface="+mn-lt"/>
              </a:rPr>
              <a:t>, bank)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49FA66-07EC-D64E-9197-11BFB70F2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585692"/>
          </a:xfrm>
        </p:spPr>
        <p:txBody>
          <a:bodyPr>
            <a:normAutofit/>
          </a:bodyPr>
          <a:lstStyle/>
          <a:p>
            <a:r>
              <a:rPr kumimoji="1" lang="en" altLang="zh-CN" dirty="0"/>
              <a:t>Directory data blocks:</a:t>
            </a:r>
          </a:p>
          <a:p>
            <a:pPr lvl="1"/>
            <a:r>
              <a:rPr kumimoji="1" lang="en" altLang="zh-CN" dirty="0"/>
              <a:t>filename "bank" → </a:t>
            </a:r>
            <a:r>
              <a:rPr kumimoji="1" lang="en" altLang="zh-CN" dirty="0" err="1"/>
              <a:t>inode</a:t>
            </a:r>
            <a:r>
              <a:rPr kumimoji="1" lang="en" altLang="zh-CN" dirty="0"/>
              <a:t> </a:t>
            </a:r>
            <a:r>
              <a:rPr kumimoji="1" lang="en" altLang="zh-CN" dirty="0">
                <a:solidFill>
                  <a:schemeClr val="tx1"/>
                </a:solidFill>
              </a:rPr>
              <a:t>13</a:t>
            </a:r>
          </a:p>
          <a:p>
            <a:pPr lvl="1"/>
            <a:r>
              <a:rPr kumimoji="1" lang="en" altLang="zh-CN" dirty="0"/>
              <a:t>filename " </a:t>
            </a:r>
            <a:r>
              <a:rPr kumimoji="1" lang="en" altLang="zh-CN" dirty="0" err="1"/>
              <a:t>temp_bank</a:t>
            </a:r>
            <a:r>
              <a:rPr kumimoji="1" lang="en" altLang="zh-CN" dirty="0"/>
              <a:t> " → </a:t>
            </a:r>
            <a:r>
              <a:rPr kumimoji="1" lang="en" altLang="zh-CN" dirty="0" err="1"/>
              <a:t>inode</a:t>
            </a:r>
            <a:r>
              <a:rPr kumimoji="1" lang="en" altLang="zh-CN" dirty="0"/>
              <a:t> 13</a:t>
            </a:r>
          </a:p>
          <a:p>
            <a:r>
              <a:rPr kumimoji="1" lang="en" altLang="zh-CN" dirty="0" err="1"/>
              <a:t>inode</a:t>
            </a:r>
            <a:r>
              <a:rPr kumimoji="1" lang="en" altLang="zh-CN" dirty="0"/>
              <a:t> 12:</a:t>
            </a:r>
          </a:p>
          <a:p>
            <a:pPr lvl="1"/>
            <a:r>
              <a:rPr kumimoji="1" lang="en" altLang="zh-CN" dirty="0"/>
              <a:t>data blocks: 3, 4, 5</a:t>
            </a:r>
          </a:p>
          <a:p>
            <a:pPr lvl="1"/>
            <a:r>
              <a:rPr kumimoji="1" lang="en" altLang="zh-CN" dirty="0" err="1"/>
              <a:t>refcount</a:t>
            </a:r>
            <a:r>
              <a:rPr kumimoji="1" lang="en" altLang="zh-CN" dirty="0"/>
              <a:t>: 1</a:t>
            </a:r>
          </a:p>
          <a:p>
            <a:r>
              <a:rPr kumimoji="1" lang="en" altLang="zh-CN" dirty="0" err="1"/>
              <a:t>inode</a:t>
            </a:r>
            <a:r>
              <a:rPr kumimoji="1" lang="en" altLang="zh-CN" dirty="0"/>
              <a:t> 13:</a:t>
            </a:r>
          </a:p>
          <a:p>
            <a:pPr lvl="1"/>
            <a:r>
              <a:rPr kumimoji="1" lang="en" altLang="zh-CN" dirty="0"/>
              <a:t>data blocks: 6, 7, 8</a:t>
            </a:r>
          </a:p>
          <a:p>
            <a:pPr lvl="1"/>
            <a:r>
              <a:rPr kumimoji="1" lang="en" altLang="zh-CN" dirty="0" err="1"/>
              <a:t>refcount</a:t>
            </a:r>
            <a:r>
              <a:rPr kumimoji="1" lang="en" altLang="zh-CN" dirty="0"/>
              <a:t>: </a:t>
            </a:r>
            <a:r>
              <a:rPr kumimoji="1" lang="en" altLang="zh-CN" b="1" dirty="0">
                <a:solidFill>
                  <a:srgbClr val="C00000"/>
                </a:solidFill>
              </a:rPr>
              <a:t>2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21C941-6FFB-8D48-B60E-342E33144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42</a:t>
            </a:fld>
            <a:endParaRPr lang="zh-CN" altLang="en-US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B98403AA-5D99-FF44-901D-1361E16E4115}"/>
              </a:ext>
            </a:extLst>
          </p:cNvPr>
          <p:cNvCxnSpPr>
            <a:cxnSpLocks/>
          </p:cNvCxnSpPr>
          <p:nvPr/>
        </p:nvCxnSpPr>
        <p:spPr>
          <a:xfrm>
            <a:off x="4932040" y="1278071"/>
            <a:ext cx="0" cy="330762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9FE6B741-2605-614B-AB73-FB7552D99845}"/>
              </a:ext>
            </a:extLst>
          </p:cNvPr>
          <p:cNvSpPr/>
          <p:nvPr/>
        </p:nvSpPr>
        <p:spPr>
          <a:xfrm>
            <a:off x="4597220" y="1129308"/>
            <a:ext cx="68903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" altLang="zh-CN"/>
              <a:t>Time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A5FDB43-E2F7-B24A-9CA0-F75F33BEE271}"/>
              </a:ext>
            </a:extLst>
          </p:cNvPr>
          <p:cNvSpPr/>
          <p:nvPr/>
        </p:nvSpPr>
        <p:spPr>
          <a:xfrm>
            <a:off x="4427984" y="2281436"/>
            <a:ext cx="1080120" cy="3015526"/>
          </a:xfrm>
          <a:prstGeom prst="rect">
            <a:avLst/>
          </a:prstGeom>
          <a:solidFill>
            <a:schemeClr val="bg1"/>
          </a:solidFill>
          <a:ln w="254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77214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350200-57DF-4546-BEBB-8D3D741BA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lt"/>
              </a:rPr>
              <a:t>rename(</a:t>
            </a:r>
            <a:r>
              <a:rPr lang="en-US" altLang="zh-CN" dirty="0" err="1">
                <a:sym typeface="+mn-lt"/>
              </a:rPr>
              <a:t>temp_bank</a:t>
            </a:r>
            <a:r>
              <a:rPr lang="en-US" altLang="zh-CN" dirty="0">
                <a:sym typeface="+mn-lt"/>
              </a:rPr>
              <a:t>, bank)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49FA66-07EC-D64E-9197-11BFB70F2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585692"/>
          </a:xfrm>
        </p:spPr>
        <p:txBody>
          <a:bodyPr>
            <a:normAutofit/>
          </a:bodyPr>
          <a:lstStyle/>
          <a:p>
            <a:r>
              <a:rPr kumimoji="1" lang="en" altLang="zh-CN" dirty="0"/>
              <a:t>Directory data blocks:</a:t>
            </a:r>
          </a:p>
          <a:p>
            <a:pPr lvl="1"/>
            <a:r>
              <a:rPr kumimoji="1" lang="en" altLang="zh-CN" dirty="0"/>
              <a:t>filename "bank" → </a:t>
            </a:r>
            <a:r>
              <a:rPr kumimoji="1" lang="en" altLang="zh-CN" dirty="0" err="1"/>
              <a:t>inode</a:t>
            </a:r>
            <a:r>
              <a:rPr kumimoji="1" lang="en" altLang="zh-CN" dirty="0"/>
              <a:t> </a:t>
            </a:r>
            <a:r>
              <a:rPr kumimoji="1" lang="en" altLang="zh-CN" b="1" dirty="0">
                <a:solidFill>
                  <a:srgbClr val="C00000"/>
                </a:solidFill>
              </a:rPr>
              <a:t>13</a:t>
            </a:r>
          </a:p>
          <a:p>
            <a:pPr lvl="1"/>
            <a:r>
              <a:rPr kumimoji="1" lang="en" altLang="zh-CN" dirty="0"/>
              <a:t>filename " </a:t>
            </a:r>
            <a:r>
              <a:rPr kumimoji="1" lang="en" altLang="zh-CN" dirty="0" err="1"/>
              <a:t>temp_bank</a:t>
            </a:r>
            <a:r>
              <a:rPr kumimoji="1" lang="en" altLang="zh-CN" dirty="0"/>
              <a:t> " → </a:t>
            </a:r>
            <a:r>
              <a:rPr kumimoji="1" lang="en" altLang="zh-CN" dirty="0" err="1"/>
              <a:t>inode</a:t>
            </a:r>
            <a:r>
              <a:rPr kumimoji="1" lang="en" altLang="zh-CN" dirty="0"/>
              <a:t> 13</a:t>
            </a:r>
          </a:p>
          <a:p>
            <a:r>
              <a:rPr kumimoji="1" lang="en" altLang="zh-CN" dirty="0" err="1"/>
              <a:t>inode</a:t>
            </a:r>
            <a:r>
              <a:rPr kumimoji="1" lang="en" altLang="zh-CN" dirty="0"/>
              <a:t> 12:</a:t>
            </a:r>
          </a:p>
          <a:p>
            <a:pPr lvl="1"/>
            <a:r>
              <a:rPr kumimoji="1" lang="en" altLang="zh-CN" dirty="0"/>
              <a:t>data blocks: 3, 4, 5</a:t>
            </a:r>
          </a:p>
          <a:p>
            <a:pPr lvl="1"/>
            <a:r>
              <a:rPr kumimoji="1" lang="en" altLang="zh-CN" dirty="0" err="1"/>
              <a:t>refcount</a:t>
            </a:r>
            <a:r>
              <a:rPr kumimoji="1" lang="en" altLang="zh-CN" dirty="0"/>
              <a:t>: </a:t>
            </a:r>
            <a:r>
              <a:rPr kumimoji="1" lang="en" altLang="zh-CN" b="1" dirty="0">
                <a:solidFill>
                  <a:srgbClr val="C00000"/>
                </a:solidFill>
              </a:rPr>
              <a:t>0</a:t>
            </a:r>
          </a:p>
          <a:p>
            <a:r>
              <a:rPr kumimoji="1" lang="en" altLang="zh-CN" dirty="0" err="1"/>
              <a:t>inode</a:t>
            </a:r>
            <a:r>
              <a:rPr kumimoji="1" lang="en" altLang="zh-CN" dirty="0"/>
              <a:t> 13:</a:t>
            </a:r>
          </a:p>
          <a:p>
            <a:pPr lvl="1"/>
            <a:r>
              <a:rPr kumimoji="1" lang="en" altLang="zh-CN" dirty="0"/>
              <a:t>data blocks: 6, 7, 8</a:t>
            </a:r>
          </a:p>
          <a:p>
            <a:pPr lvl="1"/>
            <a:r>
              <a:rPr kumimoji="1" lang="en" altLang="zh-CN" dirty="0" err="1"/>
              <a:t>refcount</a:t>
            </a:r>
            <a:r>
              <a:rPr kumimoji="1" lang="en" altLang="zh-CN" dirty="0"/>
              <a:t>: </a:t>
            </a:r>
            <a:r>
              <a:rPr kumimoji="1" lang="en" altLang="zh-CN" dirty="0">
                <a:solidFill>
                  <a:schemeClr val="tx1"/>
                </a:solidFill>
              </a:rPr>
              <a:t>2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21C941-6FFB-8D48-B60E-342E33144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43</a:t>
            </a:fld>
            <a:endParaRPr lang="zh-CN" altLang="en-US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B98403AA-5D99-FF44-901D-1361E16E4115}"/>
              </a:ext>
            </a:extLst>
          </p:cNvPr>
          <p:cNvCxnSpPr>
            <a:cxnSpLocks/>
          </p:cNvCxnSpPr>
          <p:nvPr/>
        </p:nvCxnSpPr>
        <p:spPr>
          <a:xfrm>
            <a:off x="4932040" y="1278071"/>
            <a:ext cx="0" cy="330762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9FE6B741-2605-614B-AB73-FB7552D99845}"/>
              </a:ext>
            </a:extLst>
          </p:cNvPr>
          <p:cNvSpPr/>
          <p:nvPr/>
        </p:nvSpPr>
        <p:spPr>
          <a:xfrm>
            <a:off x="4597220" y="1129308"/>
            <a:ext cx="68903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" altLang="zh-CN"/>
              <a:t>Time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A5FDB43-E2F7-B24A-9CA0-F75F33BEE271}"/>
              </a:ext>
            </a:extLst>
          </p:cNvPr>
          <p:cNvSpPr/>
          <p:nvPr/>
        </p:nvSpPr>
        <p:spPr>
          <a:xfrm>
            <a:off x="4427984" y="2713484"/>
            <a:ext cx="1080120" cy="2583478"/>
          </a:xfrm>
          <a:prstGeom prst="rect">
            <a:avLst/>
          </a:prstGeom>
          <a:solidFill>
            <a:schemeClr val="bg1"/>
          </a:solidFill>
          <a:ln w="254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66751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350200-57DF-4546-BEBB-8D3D741BA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lt"/>
              </a:rPr>
              <a:t>rename(</a:t>
            </a:r>
            <a:r>
              <a:rPr lang="en-US" altLang="zh-CN" dirty="0" err="1">
                <a:sym typeface="+mn-lt"/>
              </a:rPr>
              <a:t>temp_bank</a:t>
            </a:r>
            <a:r>
              <a:rPr lang="en-US" altLang="zh-CN" dirty="0">
                <a:sym typeface="+mn-lt"/>
              </a:rPr>
              <a:t>, bank)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49FA66-07EC-D64E-9197-11BFB70F2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585692"/>
          </a:xfrm>
        </p:spPr>
        <p:txBody>
          <a:bodyPr>
            <a:normAutofit/>
          </a:bodyPr>
          <a:lstStyle/>
          <a:p>
            <a:r>
              <a:rPr kumimoji="1" lang="en" altLang="zh-CN" dirty="0"/>
              <a:t>Directory data blocks:</a:t>
            </a:r>
          </a:p>
          <a:p>
            <a:pPr lvl="1"/>
            <a:r>
              <a:rPr kumimoji="1" lang="en" altLang="zh-CN" dirty="0"/>
              <a:t>filename "bank" → </a:t>
            </a:r>
            <a:r>
              <a:rPr kumimoji="1" lang="en" altLang="zh-CN" dirty="0" err="1"/>
              <a:t>inode</a:t>
            </a:r>
            <a:r>
              <a:rPr kumimoji="1" lang="en" altLang="zh-CN" dirty="0"/>
              <a:t> </a:t>
            </a:r>
            <a:r>
              <a:rPr kumimoji="1" lang="en" altLang="zh-CN" b="1" dirty="0">
                <a:solidFill>
                  <a:srgbClr val="C00000"/>
                </a:solidFill>
              </a:rPr>
              <a:t>13</a:t>
            </a:r>
          </a:p>
          <a:p>
            <a:pPr lvl="1"/>
            <a:r>
              <a:rPr kumimoji="1" lang="en" altLang="zh-CN" b="1" strike="sngStrike" dirty="0">
                <a:solidFill>
                  <a:srgbClr val="C00000"/>
                </a:solidFill>
              </a:rPr>
              <a:t>filename " </a:t>
            </a:r>
            <a:r>
              <a:rPr kumimoji="1" lang="en" altLang="zh-CN" b="1" strike="sngStrike" dirty="0" err="1">
                <a:solidFill>
                  <a:srgbClr val="C00000"/>
                </a:solidFill>
              </a:rPr>
              <a:t>temp_bank</a:t>
            </a:r>
            <a:r>
              <a:rPr kumimoji="1" lang="en" altLang="zh-CN" b="1" strike="sngStrike" dirty="0">
                <a:solidFill>
                  <a:srgbClr val="C00000"/>
                </a:solidFill>
              </a:rPr>
              <a:t> " → </a:t>
            </a:r>
            <a:r>
              <a:rPr kumimoji="1" lang="en" altLang="zh-CN" b="1" strike="sngStrike" dirty="0" err="1">
                <a:solidFill>
                  <a:srgbClr val="C00000"/>
                </a:solidFill>
              </a:rPr>
              <a:t>inode</a:t>
            </a:r>
            <a:r>
              <a:rPr kumimoji="1" lang="en" altLang="zh-CN" b="1" strike="sngStrike" dirty="0">
                <a:solidFill>
                  <a:srgbClr val="C00000"/>
                </a:solidFill>
              </a:rPr>
              <a:t> 13</a:t>
            </a:r>
          </a:p>
          <a:p>
            <a:r>
              <a:rPr kumimoji="1" lang="en" altLang="zh-CN" dirty="0" err="1"/>
              <a:t>inode</a:t>
            </a:r>
            <a:r>
              <a:rPr kumimoji="1" lang="en" altLang="zh-CN" dirty="0"/>
              <a:t> 12:</a:t>
            </a:r>
          </a:p>
          <a:p>
            <a:pPr lvl="1"/>
            <a:r>
              <a:rPr kumimoji="1" lang="en" altLang="zh-CN" dirty="0"/>
              <a:t>data blocks: 3, 4, 5</a:t>
            </a:r>
          </a:p>
          <a:p>
            <a:pPr lvl="1"/>
            <a:r>
              <a:rPr kumimoji="1" lang="en" altLang="zh-CN" dirty="0" err="1"/>
              <a:t>refcount</a:t>
            </a:r>
            <a:r>
              <a:rPr kumimoji="1" lang="en" altLang="zh-CN" dirty="0"/>
              <a:t>:</a:t>
            </a:r>
            <a:r>
              <a:rPr kumimoji="1" lang="en" altLang="zh-CN" b="1" dirty="0">
                <a:solidFill>
                  <a:schemeClr val="tx1"/>
                </a:solidFill>
              </a:rPr>
              <a:t> </a:t>
            </a:r>
            <a:r>
              <a:rPr kumimoji="1" lang="en" altLang="zh-CN" dirty="0">
                <a:solidFill>
                  <a:schemeClr val="tx1"/>
                </a:solidFill>
              </a:rPr>
              <a:t>0</a:t>
            </a:r>
          </a:p>
          <a:p>
            <a:r>
              <a:rPr kumimoji="1" lang="en" altLang="zh-CN" dirty="0" err="1"/>
              <a:t>inode</a:t>
            </a:r>
            <a:r>
              <a:rPr kumimoji="1" lang="en" altLang="zh-CN" dirty="0"/>
              <a:t> 13:</a:t>
            </a:r>
          </a:p>
          <a:p>
            <a:pPr lvl="1"/>
            <a:r>
              <a:rPr kumimoji="1" lang="en" altLang="zh-CN" dirty="0"/>
              <a:t>data blocks: 6, 7, 8</a:t>
            </a:r>
          </a:p>
          <a:p>
            <a:pPr lvl="1"/>
            <a:r>
              <a:rPr kumimoji="1" lang="en" altLang="zh-CN" dirty="0" err="1"/>
              <a:t>refcount</a:t>
            </a:r>
            <a:r>
              <a:rPr kumimoji="1" lang="en" altLang="zh-CN" dirty="0"/>
              <a:t>: </a:t>
            </a:r>
            <a:r>
              <a:rPr kumimoji="1" lang="en" altLang="zh-CN" dirty="0">
                <a:solidFill>
                  <a:schemeClr val="tx1"/>
                </a:solidFill>
              </a:rPr>
              <a:t>2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21C941-6FFB-8D48-B60E-342E33144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44</a:t>
            </a:fld>
            <a:endParaRPr lang="zh-CN" altLang="en-US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B98403AA-5D99-FF44-901D-1361E16E4115}"/>
              </a:ext>
            </a:extLst>
          </p:cNvPr>
          <p:cNvCxnSpPr>
            <a:cxnSpLocks/>
          </p:cNvCxnSpPr>
          <p:nvPr/>
        </p:nvCxnSpPr>
        <p:spPr>
          <a:xfrm>
            <a:off x="4932040" y="1278071"/>
            <a:ext cx="0" cy="330762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9FE6B741-2605-614B-AB73-FB7552D99845}"/>
              </a:ext>
            </a:extLst>
          </p:cNvPr>
          <p:cNvSpPr/>
          <p:nvPr/>
        </p:nvSpPr>
        <p:spPr>
          <a:xfrm>
            <a:off x="4597220" y="1129308"/>
            <a:ext cx="68903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" altLang="zh-CN"/>
              <a:t>Time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A5FDB43-E2F7-B24A-9CA0-F75F33BEE271}"/>
              </a:ext>
            </a:extLst>
          </p:cNvPr>
          <p:cNvSpPr/>
          <p:nvPr/>
        </p:nvSpPr>
        <p:spPr>
          <a:xfrm>
            <a:off x="4427984" y="3433564"/>
            <a:ext cx="1080120" cy="1863398"/>
          </a:xfrm>
          <a:prstGeom prst="rect">
            <a:avLst/>
          </a:prstGeom>
          <a:solidFill>
            <a:schemeClr val="bg1"/>
          </a:solidFill>
          <a:ln w="254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73273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350200-57DF-4546-BEBB-8D3D741BA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lt"/>
              </a:rPr>
              <a:t>rename(</a:t>
            </a:r>
            <a:r>
              <a:rPr lang="en-US" altLang="zh-CN" dirty="0" err="1">
                <a:sym typeface="+mn-lt"/>
              </a:rPr>
              <a:t>temp_bank</a:t>
            </a:r>
            <a:r>
              <a:rPr lang="en-US" altLang="zh-CN" dirty="0">
                <a:sym typeface="+mn-lt"/>
              </a:rPr>
              <a:t>, bank)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49FA66-07EC-D64E-9197-11BFB70F2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585692"/>
          </a:xfrm>
        </p:spPr>
        <p:txBody>
          <a:bodyPr>
            <a:normAutofit/>
          </a:bodyPr>
          <a:lstStyle/>
          <a:p>
            <a:r>
              <a:rPr kumimoji="1" lang="en" altLang="zh-CN" dirty="0"/>
              <a:t>Directory data blocks:</a:t>
            </a:r>
          </a:p>
          <a:p>
            <a:pPr lvl="1"/>
            <a:r>
              <a:rPr kumimoji="1" lang="en" altLang="zh-CN" dirty="0"/>
              <a:t>filename "bank" → </a:t>
            </a:r>
            <a:r>
              <a:rPr kumimoji="1" lang="en" altLang="zh-CN" dirty="0" err="1"/>
              <a:t>inode</a:t>
            </a:r>
            <a:r>
              <a:rPr kumimoji="1" lang="en" altLang="zh-CN" dirty="0"/>
              <a:t> </a:t>
            </a:r>
            <a:r>
              <a:rPr kumimoji="1" lang="en" altLang="zh-CN" b="1" dirty="0">
                <a:solidFill>
                  <a:srgbClr val="C00000"/>
                </a:solidFill>
              </a:rPr>
              <a:t>13</a:t>
            </a:r>
          </a:p>
          <a:p>
            <a:pPr lvl="1"/>
            <a:r>
              <a:rPr kumimoji="1" lang="en" altLang="zh-CN" strike="sngStrike" dirty="0">
                <a:solidFill>
                  <a:schemeClr val="tx1"/>
                </a:solidFill>
              </a:rPr>
              <a:t>filename " </a:t>
            </a:r>
            <a:r>
              <a:rPr kumimoji="1" lang="en" altLang="zh-CN" strike="sngStrike" dirty="0" err="1">
                <a:solidFill>
                  <a:schemeClr val="tx1"/>
                </a:solidFill>
              </a:rPr>
              <a:t>temp_bank</a:t>
            </a:r>
            <a:r>
              <a:rPr kumimoji="1" lang="en" altLang="zh-CN" strike="sngStrike" dirty="0">
                <a:solidFill>
                  <a:schemeClr val="tx1"/>
                </a:solidFill>
              </a:rPr>
              <a:t> " → </a:t>
            </a:r>
            <a:r>
              <a:rPr kumimoji="1" lang="en" altLang="zh-CN" strike="sngStrike" dirty="0" err="1">
                <a:solidFill>
                  <a:schemeClr val="tx1"/>
                </a:solidFill>
              </a:rPr>
              <a:t>inode</a:t>
            </a:r>
            <a:r>
              <a:rPr kumimoji="1" lang="en" altLang="zh-CN" strike="sngStrike" dirty="0">
                <a:solidFill>
                  <a:schemeClr val="tx1"/>
                </a:solidFill>
              </a:rPr>
              <a:t> 13</a:t>
            </a:r>
          </a:p>
          <a:p>
            <a:r>
              <a:rPr kumimoji="1" lang="en" altLang="zh-CN" dirty="0" err="1"/>
              <a:t>inode</a:t>
            </a:r>
            <a:r>
              <a:rPr kumimoji="1" lang="en" altLang="zh-CN" dirty="0"/>
              <a:t> 12:</a:t>
            </a:r>
          </a:p>
          <a:p>
            <a:pPr lvl="1"/>
            <a:r>
              <a:rPr kumimoji="1" lang="en" altLang="zh-CN" dirty="0"/>
              <a:t>data blocks: 3, 4, 5</a:t>
            </a:r>
          </a:p>
          <a:p>
            <a:pPr lvl="1"/>
            <a:r>
              <a:rPr kumimoji="1" lang="en" altLang="zh-CN" dirty="0" err="1"/>
              <a:t>refcount</a:t>
            </a:r>
            <a:r>
              <a:rPr kumimoji="1" lang="en" altLang="zh-CN" dirty="0"/>
              <a:t>:</a:t>
            </a:r>
            <a:r>
              <a:rPr kumimoji="1" lang="en" altLang="zh-CN" b="1" dirty="0">
                <a:solidFill>
                  <a:schemeClr val="tx1"/>
                </a:solidFill>
              </a:rPr>
              <a:t> </a:t>
            </a:r>
            <a:r>
              <a:rPr kumimoji="1" lang="en" altLang="zh-CN" dirty="0">
                <a:solidFill>
                  <a:schemeClr val="tx1"/>
                </a:solidFill>
              </a:rPr>
              <a:t>0</a:t>
            </a:r>
          </a:p>
          <a:p>
            <a:r>
              <a:rPr kumimoji="1" lang="en" altLang="zh-CN" dirty="0" err="1"/>
              <a:t>inode</a:t>
            </a:r>
            <a:r>
              <a:rPr kumimoji="1" lang="en" altLang="zh-CN" dirty="0"/>
              <a:t> 13:</a:t>
            </a:r>
          </a:p>
          <a:p>
            <a:pPr lvl="1"/>
            <a:r>
              <a:rPr kumimoji="1" lang="en" altLang="zh-CN" dirty="0"/>
              <a:t>data blocks: 6, 7, 8</a:t>
            </a:r>
          </a:p>
          <a:p>
            <a:pPr lvl="1"/>
            <a:r>
              <a:rPr kumimoji="1" lang="en" altLang="zh-CN" dirty="0" err="1"/>
              <a:t>refcount</a:t>
            </a:r>
            <a:r>
              <a:rPr kumimoji="1" lang="en" altLang="zh-CN" dirty="0"/>
              <a:t>: </a:t>
            </a:r>
            <a:r>
              <a:rPr kumimoji="1" lang="en" altLang="zh-CN" b="1" dirty="0">
                <a:solidFill>
                  <a:srgbClr val="C00000"/>
                </a:solidFill>
              </a:rPr>
              <a:t>1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21C941-6FFB-8D48-B60E-342E33144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45</a:t>
            </a:fld>
            <a:endParaRPr lang="zh-CN" altLang="en-US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B98403AA-5D99-FF44-901D-1361E16E4115}"/>
              </a:ext>
            </a:extLst>
          </p:cNvPr>
          <p:cNvCxnSpPr>
            <a:cxnSpLocks/>
          </p:cNvCxnSpPr>
          <p:nvPr/>
        </p:nvCxnSpPr>
        <p:spPr>
          <a:xfrm>
            <a:off x="4932040" y="1278071"/>
            <a:ext cx="0" cy="270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9FE6B741-2605-614B-AB73-FB7552D99845}"/>
              </a:ext>
            </a:extLst>
          </p:cNvPr>
          <p:cNvSpPr/>
          <p:nvPr/>
        </p:nvSpPr>
        <p:spPr>
          <a:xfrm>
            <a:off x="4597220" y="1129308"/>
            <a:ext cx="68903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" altLang="zh-CN"/>
              <a:t>Time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A5FDB43-E2F7-B24A-9CA0-F75F33BEE271}"/>
              </a:ext>
            </a:extLst>
          </p:cNvPr>
          <p:cNvSpPr/>
          <p:nvPr/>
        </p:nvSpPr>
        <p:spPr>
          <a:xfrm>
            <a:off x="4427984" y="4081636"/>
            <a:ext cx="1080120" cy="1215326"/>
          </a:xfrm>
          <a:prstGeom prst="rect">
            <a:avLst/>
          </a:prstGeom>
          <a:solidFill>
            <a:schemeClr val="bg1"/>
          </a:solidFill>
          <a:ln w="254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26191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78890-E7D1-5149-8AFA-90D869A0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5403D9-9667-EA4B-986A-9CD8EA818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584" y="2621230"/>
            <a:ext cx="7307708" cy="2053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ctr"/>
            <a:r>
              <a:rPr lang="en-US" altLang="zh-CN" kern="0">
                <a:solidFill>
                  <a:srgbClr val="C00000"/>
                </a:solidFill>
                <a:ea typeface="+mn-ea"/>
              </a:rPr>
              <a:t>If crash, what step will cause problem?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505EFF-8601-A84A-A4E2-010CC79177D4}"/>
              </a:ext>
            </a:extLst>
          </p:cNvPr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26" name="Picture 2" descr="Computer That Never Crashes Mimics Biology | Ubergizmo">
            <a:extLst>
              <a:ext uri="{FF2B5EF4-FFF2-40B4-BE49-F238E27FC236}">
                <a16:creationId xmlns:a16="http://schemas.microsoft.com/office/drawing/2014/main" id="{29ACEB01-BBF9-284E-9FAC-58022EF7B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678107"/>
            <a:ext cx="36195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6104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350200-57DF-4546-BEBB-8D3D741BA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>
                <a:sym typeface="+mn-lt"/>
              </a:rPr>
              <a:t>Problem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49FA66-07EC-D64E-9197-11BFB70F2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585692"/>
          </a:xfrm>
        </p:spPr>
        <p:txBody>
          <a:bodyPr>
            <a:normAutofit/>
          </a:bodyPr>
          <a:lstStyle/>
          <a:p>
            <a:r>
              <a:rPr kumimoji="1" lang="en" altLang="zh-CN" dirty="0"/>
              <a:t>Directory data blocks:</a:t>
            </a:r>
          </a:p>
          <a:p>
            <a:pPr lvl="1"/>
            <a:r>
              <a:rPr kumimoji="1" lang="en" altLang="zh-CN" dirty="0"/>
              <a:t>filename "bank" → </a:t>
            </a:r>
            <a:r>
              <a:rPr kumimoji="1" lang="en" altLang="zh-CN" b="1" dirty="0" err="1">
                <a:solidFill>
                  <a:srgbClr val="C00000"/>
                </a:solidFill>
              </a:rPr>
              <a:t>inode</a:t>
            </a:r>
            <a:r>
              <a:rPr kumimoji="1" lang="en" altLang="zh-CN" b="1" dirty="0">
                <a:solidFill>
                  <a:srgbClr val="C00000"/>
                </a:solidFill>
              </a:rPr>
              <a:t> 13</a:t>
            </a:r>
          </a:p>
          <a:p>
            <a:pPr lvl="1"/>
            <a:r>
              <a:rPr kumimoji="1" lang="en" altLang="zh-CN" dirty="0"/>
              <a:t>filename ”</a:t>
            </a:r>
            <a:r>
              <a:rPr kumimoji="1" lang="en" altLang="zh-CN" dirty="0" err="1"/>
              <a:t>temp_bank</a:t>
            </a:r>
            <a:r>
              <a:rPr kumimoji="1" lang="en" altLang="zh-CN" dirty="0"/>
              <a:t>" → </a:t>
            </a:r>
            <a:r>
              <a:rPr kumimoji="1" lang="en" altLang="zh-CN" b="1" dirty="0" err="1">
                <a:solidFill>
                  <a:srgbClr val="C00000"/>
                </a:solidFill>
              </a:rPr>
              <a:t>inode</a:t>
            </a:r>
            <a:r>
              <a:rPr kumimoji="1" lang="en" altLang="zh-CN" b="1" dirty="0">
                <a:solidFill>
                  <a:srgbClr val="C00000"/>
                </a:solidFill>
              </a:rPr>
              <a:t> 13</a:t>
            </a:r>
          </a:p>
          <a:p>
            <a:r>
              <a:rPr kumimoji="1" lang="en" altLang="zh-CN" dirty="0" err="1"/>
              <a:t>inode</a:t>
            </a:r>
            <a:r>
              <a:rPr kumimoji="1" lang="en" altLang="zh-CN" dirty="0"/>
              <a:t> 12:</a:t>
            </a:r>
          </a:p>
          <a:p>
            <a:pPr lvl="1"/>
            <a:r>
              <a:rPr kumimoji="1" lang="en" altLang="zh-CN" dirty="0"/>
              <a:t>data blocks: 3, 4, 5</a:t>
            </a:r>
          </a:p>
          <a:p>
            <a:pPr lvl="1"/>
            <a:r>
              <a:rPr kumimoji="1" lang="en" altLang="zh-CN" dirty="0" err="1"/>
              <a:t>refcount</a:t>
            </a:r>
            <a:r>
              <a:rPr kumimoji="1" lang="en" altLang="zh-CN" dirty="0"/>
              <a:t>: 1</a:t>
            </a:r>
          </a:p>
          <a:p>
            <a:r>
              <a:rPr kumimoji="1" lang="en" altLang="zh-CN" dirty="0" err="1"/>
              <a:t>inode</a:t>
            </a:r>
            <a:r>
              <a:rPr kumimoji="1" lang="en" altLang="zh-CN" dirty="0"/>
              <a:t> 13:</a:t>
            </a:r>
          </a:p>
          <a:p>
            <a:pPr lvl="1"/>
            <a:r>
              <a:rPr kumimoji="1" lang="en" altLang="zh-CN" dirty="0"/>
              <a:t>data blocks: 6, 7, 8</a:t>
            </a:r>
          </a:p>
          <a:p>
            <a:pPr lvl="1"/>
            <a:r>
              <a:rPr kumimoji="1" lang="en" altLang="zh-CN" b="1" dirty="0" err="1">
                <a:solidFill>
                  <a:srgbClr val="C00000"/>
                </a:solidFill>
              </a:rPr>
              <a:t>refcount</a:t>
            </a:r>
            <a:r>
              <a:rPr kumimoji="1" lang="en" altLang="zh-CN" b="1" dirty="0">
                <a:solidFill>
                  <a:srgbClr val="C00000"/>
                </a:solidFill>
              </a:rPr>
              <a:t>: 1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21C941-6FFB-8D48-B60E-342E33144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47</a:t>
            </a:fld>
            <a:endParaRPr lang="zh-CN" altLang="en-US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B98403AA-5D99-FF44-901D-1361E16E4115}"/>
              </a:ext>
            </a:extLst>
          </p:cNvPr>
          <p:cNvCxnSpPr>
            <a:cxnSpLocks/>
          </p:cNvCxnSpPr>
          <p:nvPr/>
        </p:nvCxnSpPr>
        <p:spPr>
          <a:xfrm>
            <a:off x="4932040" y="1278071"/>
            <a:ext cx="0" cy="330762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9FE6B741-2605-614B-AB73-FB7552D99845}"/>
              </a:ext>
            </a:extLst>
          </p:cNvPr>
          <p:cNvSpPr/>
          <p:nvPr/>
        </p:nvSpPr>
        <p:spPr>
          <a:xfrm>
            <a:off x="4597220" y="1129308"/>
            <a:ext cx="68903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" altLang="zh-CN"/>
              <a:t>Time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A5FDB43-E2F7-B24A-9CA0-F75F33BEE271}"/>
              </a:ext>
            </a:extLst>
          </p:cNvPr>
          <p:cNvSpPr/>
          <p:nvPr/>
        </p:nvSpPr>
        <p:spPr>
          <a:xfrm>
            <a:off x="4427984" y="1777380"/>
            <a:ext cx="1080120" cy="3519582"/>
          </a:xfrm>
          <a:prstGeom prst="rect">
            <a:avLst/>
          </a:prstGeom>
          <a:solidFill>
            <a:schemeClr val="bg1"/>
          </a:solidFill>
          <a:ln w="254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050" name="Picture 2" descr="闪电图片-卡通手绘闪电素材免费下载-PS123">
            <a:extLst>
              <a:ext uri="{FF2B5EF4-FFF2-40B4-BE49-F238E27FC236}">
                <a16:creationId xmlns:a16="http://schemas.microsoft.com/office/drawing/2014/main" id="{7BFB2B3D-7B7D-2647-A87C-2B39B62A7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272" y="1769482"/>
            <a:ext cx="1080120" cy="108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4472DD85-9067-F74B-9B37-CA71CD096E36}"/>
              </a:ext>
            </a:extLst>
          </p:cNvPr>
          <p:cNvSpPr/>
          <p:nvPr/>
        </p:nvSpPr>
        <p:spPr>
          <a:xfrm>
            <a:off x="3095328" y="3441120"/>
            <a:ext cx="5869157" cy="645846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r>
              <a:rPr lang="en-US" altLang="zh-CN" sz="2000">
                <a:sym typeface="+mn-lt"/>
              </a:rPr>
              <a:t>Two names point</a:t>
            </a:r>
            <a:r>
              <a:rPr lang="zh-CN" altLang="en-US" sz="2000">
                <a:sym typeface="+mn-lt"/>
              </a:rPr>
              <a:t> </a:t>
            </a:r>
            <a:r>
              <a:rPr lang="en-US" altLang="zh-CN" sz="2000">
                <a:sym typeface="+mn-lt"/>
              </a:rPr>
              <a:t>to </a:t>
            </a:r>
            <a:r>
              <a:rPr lang="en-US" altLang="zh-CN" sz="2000" err="1">
                <a:solidFill>
                  <a:srgbClr val="0096FF"/>
                </a:solidFill>
                <a:sym typeface="+mn-lt"/>
              </a:rPr>
              <a:t>fnew</a:t>
            </a:r>
            <a:r>
              <a:rPr lang="en-US" altLang="zh-CN" sz="2000" err="1">
                <a:ea typeface="Arial" charset="0"/>
                <a:sym typeface="+mn-lt"/>
              </a:rPr>
              <a:t>’</a:t>
            </a:r>
            <a:r>
              <a:rPr lang="en-US" altLang="zh-CN" sz="2000" err="1">
                <a:sym typeface="+mn-lt"/>
              </a:rPr>
              <a:t>s</a:t>
            </a:r>
            <a:r>
              <a:rPr lang="en-US" altLang="zh-CN" sz="2000">
                <a:sym typeface="+mn-lt"/>
              </a:rPr>
              <a:t> </a:t>
            </a:r>
            <a:r>
              <a:rPr lang="en-US" altLang="zh-CN" sz="2000" err="1">
                <a:sym typeface="+mn-lt"/>
              </a:rPr>
              <a:t>inode</a:t>
            </a:r>
            <a:r>
              <a:rPr lang="en-US" altLang="zh-CN" sz="2000">
                <a:sym typeface="+mn-lt"/>
              </a:rPr>
              <a:t>, but </a:t>
            </a:r>
            <a:r>
              <a:rPr lang="en-US" altLang="zh-CN" sz="2000" err="1">
                <a:solidFill>
                  <a:srgbClr val="0096FF"/>
                </a:solidFill>
                <a:sym typeface="+mn-lt"/>
              </a:rPr>
              <a:t>refcount</a:t>
            </a:r>
            <a:r>
              <a:rPr lang="en-US" altLang="zh-CN" sz="2000">
                <a:solidFill>
                  <a:srgbClr val="0096FF"/>
                </a:solidFill>
                <a:sym typeface="+mn-lt"/>
              </a:rPr>
              <a:t> </a:t>
            </a:r>
            <a:r>
              <a:rPr lang="en-US" altLang="zh-CN" sz="2000">
                <a:sym typeface="+mn-lt"/>
              </a:rPr>
              <a:t>is 1</a:t>
            </a:r>
          </a:p>
          <a:p>
            <a:pPr lvl="1"/>
            <a:r>
              <a:rPr lang="en-US" altLang="zh-CN" sz="2000">
                <a:solidFill>
                  <a:srgbClr val="C00000"/>
                </a:solidFill>
                <a:sym typeface="+mn-lt"/>
              </a:rPr>
              <a:t>which reference is the correct one?</a:t>
            </a:r>
          </a:p>
        </p:txBody>
      </p:sp>
    </p:spTree>
    <p:extLst>
      <p:ext uri="{BB962C8B-B14F-4D97-AF65-F5344CB8AC3E}">
        <p14:creationId xmlns:p14="http://schemas.microsoft.com/office/powerpoint/2010/main" val="21781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3DD55-B6DA-6249-A473-CDC8C790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Naïve solution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95BD8D-F4D7-6941-916B-BF5D73343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Ask application to remove the unnecessary </a:t>
            </a:r>
            <a:r>
              <a:rPr kumimoji="1" lang="en-US" altLang="zh-CN" dirty="0" err="1"/>
              <a:t>inodes</a:t>
            </a:r>
            <a:r>
              <a:rPr kumimoji="1" lang="en-US" altLang="zh-CN" dirty="0"/>
              <a:t> </a:t>
            </a:r>
          </a:p>
          <a:p>
            <a:pPr lvl="1"/>
            <a:r>
              <a:rPr kumimoji="1" lang="en-US" altLang="zh-CN" dirty="0"/>
              <a:t>i.e., 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application knows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 "</a:t>
            </a:r>
            <a:r>
              <a:rPr kumimoji="1" lang="en-US" altLang="zh-CN" dirty="0" err="1"/>
              <a:t>bank_temp</a:t>
            </a:r>
            <a:r>
              <a:rPr kumimoji="1" lang="en-US" altLang="zh-CN" dirty="0"/>
              <a:t>" should be removed </a:t>
            </a:r>
          </a:p>
          <a:p>
            <a:r>
              <a:rPr kumimoji="1" lang="en-US" altLang="zh-CN" dirty="0"/>
              <a:t>Typically, not a good idea</a:t>
            </a:r>
          </a:p>
          <a:p>
            <a:pPr lvl="1"/>
            <a:r>
              <a:rPr kumimoji="1" lang="en-US" altLang="zh-CN" dirty="0"/>
              <a:t>Problem #1. The filesystem consistency depends on the application. What if 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application is buggy or malicious? </a:t>
            </a:r>
          </a:p>
          <a:p>
            <a:pPr lvl="1"/>
            <a:r>
              <a:rPr kumimoji="1" lang="en-US" altLang="zh-CN" dirty="0"/>
              <a:t>Problem #2. What about more complex applications?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A35BAD-F27D-E44A-AF92-D83D2DA13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48</a:t>
            </a:fld>
            <a:endParaRPr lang="zh-CN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670E550-08F4-B643-A47C-22D467F7C501}"/>
              </a:ext>
            </a:extLst>
          </p:cNvPr>
          <p:cNvSpPr/>
          <p:nvPr/>
        </p:nvSpPr>
        <p:spPr>
          <a:xfrm>
            <a:off x="302840" y="4130184"/>
            <a:ext cx="8229600" cy="645846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pPr marL="223564" indent="-223564" algn="ctr"/>
            <a:r>
              <a:rPr lang="en-US" altLang="zh-CN" sz="2000" dirty="0"/>
              <a:t>Ideal</a:t>
            </a:r>
            <a:r>
              <a:rPr lang="zh-CN" altLang="en-US" sz="2000" dirty="0"/>
              <a:t> </a:t>
            </a:r>
            <a:r>
              <a:rPr lang="en-US" altLang="zh-CN" sz="2000" dirty="0"/>
              <a:t>semantic: the application’s recovery method should be decoupled from the filesystem recovery method</a:t>
            </a:r>
          </a:p>
        </p:txBody>
      </p:sp>
    </p:spTree>
    <p:extLst>
      <p:ext uri="{BB962C8B-B14F-4D97-AF65-F5344CB8AC3E}">
        <p14:creationId xmlns:p14="http://schemas.microsoft.com/office/powerpoint/2010/main" val="11461850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4A844F-5EBA-5448-A6EC-56F432159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Goal: file system ensures the rename is atomic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C1D4D-2634-644B-8B4F-7AA959E1B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4167654"/>
          </a:xfrm>
        </p:spPr>
        <p:txBody>
          <a:bodyPr/>
          <a:lstStyle/>
          <a:p>
            <a:r>
              <a:rPr kumimoji="1" lang="en-US" altLang="zh-CN" dirty="0"/>
              <a:t>To decouple the atomicity of shadow copy from the application </a:t>
            </a:r>
          </a:p>
          <a:p>
            <a:r>
              <a:rPr kumimoji="1" lang="en-US" altLang="zh-CN" dirty="0"/>
              <a:t>Key idea:  journaling 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CE3BC0-1512-9047-BAA2-F00F9A74C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713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3F4BE-3F24-0541-B0C8-27297C358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Review: basic ordered update log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 single-copy value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1A5391-0123-754B-9493-D1A24ED3D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39" y="1129308"/>
            <a:ext cx="8445619" cy="2592288"/>
          </a:xfrm>
        </p:spPr>
        <p:txBody>
          <a:bodyPr/>
          <a:lstStyle/>
          <a:p>
            <a:r>
              <a:rPr kumimoji="1" lang="en" altLang="zh-CN" dirty="0"/>
              <a:t>Ordered list of updates at each node (updates are expressed as a function)</a:t>
            </a:r>
          </a:p>
          <a:p>
            <a:pPr lvl="1"/>
            <a:r>
              <a:rPr kumimoji="1" lang="en" altLang="zh-CN" dirty="0"/>
              <a:t>Record the updates in a log, and sort it according to some order</a:t>
            </a:r>
          </a:p>
          <a:p>
            <a:r>
              <a:rPr kumimoji="1" lang="en" altLang="zh-CN" dirty="0"/>
              <a:t>Delay the updates, until we are sure that it can be ordered </a:t>
            </a:r>
          </a:p>
          <a:p>
            <a:r>
              <a:rPr kumimoji="1" lang="en" altLang="zh-CN" dirty="0"/>
              <a:t>Syncing: ensure both nodes have the same updates in log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8E0E36-6637-124E-B675-7BD2EB6C1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6" name="Rectangle 42">
            <a:extLst>
              <a:ext uri="{FF2B5EF4-FFF2-40B4-BE49-F238E27FC236}">
                <a16:creationId xmlns:a16="http://schemas.microsoft.com/office/drawing/2014/main" id="{1EE9A670-8C6D-068D-4DF9-6E52BB556416}"/>
              </a:ext>
            </a:extLst>
          </p:cNvPr>
          <p:cNvSpPr/>
          <p:nvPr/>
        </p:nvSpPr>
        <p:spPr>
          <a:xfrm>
            <a:off x="5940152" y="3759893"/>
            <a:ext cx="1455848" cy="5060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667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Add Y to</a:t>
            </a:r>
            <a:br>
              <a:rPr lang="en-US" altLang="zh-CN" sz="1667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</a:br>
            <a:r>
              <a:rPr lang="en-US" altLang="zh-CN" sz="1667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album w/ </a:t>
            </a:r>
            <a:r>
              <a:rPr lang="en-US" altLang="zh-CN" sz="1667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uid</a:t>
            </a:r>
            <a:endParaRPr lang="zh-CN" altLang="en-US" sz="1667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ectangle 43">
            <a:extLst>
              <a:ext uri="{FF2B5EF4-FFF2-40B4-BE49-F238E27FC236}">
                <a16:creationId xmlns:a16="http://schemas.microsoft.com/office/drawing/2014/main" id="{4EF12B53-9719-CAA0-F52D-D6D93EBC9CD8}"/>
              </a:ext>
            </a:extLst>
          </p:cNvPr>
          <p:cNvSpPr/>
          <p:nvPr/>
        </p:nvSpPr>
        <p:spPr>
          <a:xfrm>
            <a:off x="1690304" y="3765393"/>
            <a:ext cx="1455848" cy="5060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Add X to </a:t>
            </a:r>
            <a:br>
              <a:rPr lang="en-US" altLang="zh-CN" sz="1667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</a:br>
            <a:r>
              <a:rPr lang="en-US" altLang="zh-CN" sz="1667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album w/ </a:t>
            </a:r>
            <a:r>
              <a:rPr lang="en-US" altLang="zh-CN" sz="1667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uid</a:t>
            </a:r>
            <a:endParaRPr lang="zh-CN" altLang="en-US" sz="166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8" name="Rectangle 44">
            <a:extLst>
              <a:ext uri="{FF2B5EF4-FFF2-40B4-BE49-F238E27FC236}">
                <a16:creationId xmlns:a16="http://schemas.microsoft.com/office/drawing/2014/main" id="{78C3E75C-EB87-C975-83A3-0D2204E3F51B}"/>
              </a:ext>
            </a:extLst>
          </p:cNvPr>
          <p:cNvSpPr/>
          <p:nvPr/>
        </p:nvSpPr>
        <p:spPr>
          <a:xfrm>
            <a:off x="2431652" y="3188393"/>
            <a:ext cx="270000" cy="240000"/>
          </a:xfrm>
          <a:prstGeom prst="rect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30000" tIns="30000" rIns="30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66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X</a:t>
            </a:r>
          </a:p>
        </p:txBody>
      </p:sp>
      <p:sp>
        <p:nvSpPr>
          <p:cNvPr id="9" name="Rectangle 46">
            <a:extLst>
              <a:ext uri="{FF2B5EF4-FFF2-40B4-BE49-F238E27FC236}">
                <a16:creationId xmlns:a16="http://schemas.microsoft.com/office/drawing/2014/main" id="{A58C563A-BE4D-7C8B-8254-10492665F224}"/>
              </a:ext>
            </a:extLst>
          </p:cNvPr>
          <p:cNvSpPr/>
          <p:nvPr/>
        </p:nvSpPr>
        <p:spPr>
          <a:xfrm>
            <a:off x="6338740" y="3244893"/>
            <a:ext cx="240000" cy="21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30000" tIns="60000" rIns="30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Y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Rounded Rectangle 48">
            <a:extLst>
              <a:ext uri="{FF2B5EF4-FFF2-40B4-BE49-F238E27FC236}">
                <a16:creationId xmlns:a16="http://schemas.microsoft.com/office/drawing/2014/main" id="{44AD8A8D-5818-3F71-9F2C-45F5EA61A246}"/>
              </a:ext>
            </a:extLst>
          </p:cNvPr>
          <p:cNvSpPr/>
          <p:nvPr/>
        </p:nvSpPr>
        <p:spPr>
          <a:xfrm>
            <a:off x="3008152" y="3315393"/>
            <a:ext cx="78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SRV1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Rounded Rectangle 49">
            <a:extLst>
              <a:ext uri="{FF2B5EF4-FFF2-40B4-BE49-F238E27FC236}">
                <a16:creationId xmlns:a16="http://schemas.microsoft.com/office/drawing/2014/main" id="{2CD6ED7B-775D-B390-AFF1-3CADB9084EDA}"/>
              </a:ext>
            </a:extLst>
          </p:cNvPr>
          <p:cNvSpPr/>
          <p:nvPr/>
        </p:nvSpPr>
        <p:spPr>
          <a:xfrm>
            <a:off x="5235652" y="3315393"/>
            <a:ext cx="78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SRV2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2" name="Curved Connector 53">
            <a:extLst>
              <a:ext uri="{FF2B5EF4-FFF2-40B4-BE49-F238E27FC236}">
                <a16:creationId xmlns:a16="http://schemas.microsoft.com/office/drawing/2014/main" id="{B4EDB344-43A8-9591-0936-2B492CDB4192}"/>
              </a:ext>
            </a:extLst>
          </p:cNvPr>
          <p:cNvCxnSpPr>
            <a:stCxn id="14" idx="3"/>
            <a:endCxn id="13" idx="3"/>
          </p:cNvCxnSpPr>
          <p:nvPr/>
        </p:nvCxnSpPr>
        <p:spPr>
          <a:xfrm rot="5400000">
            <a:off x="4507877" y="3254273"/>
            <a:ext cx="10583" cy="841696"/>
          </a:xfrm>
          <a:prstGeom prst="curvedConnector3">
            <a:avLst>
              <a:gd name="adj1" fmla="val 3786197"/>
            </a:avLst>
          </a:prstGeom>
          <a:ln w="12700" cmpd="sng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n 55">
            <a:extLst>
              <a:ext uri="{FF2B5EF4-FFF2-40B4-BE49-F238E27FC236}">
                <a16:creationId xmlns:a16="http://schemas.microsoft.com/office/drawing/2014/main" id="{C97CD19A-AD3E-59B4-5CF4-7CF154D29F94}"/>
              </a:ext>
            </a:extLst>
          </p:cNvPr>
          <p:cNvSpPr/>
          <p:nvPr/>
        </p:nvSpPr>
        <p:spPr>
          <a:xfrm>
            <a:off x="3901101" y="3405666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Can 56">
            <a:extLst>
              <a:ext uri="{FF2B5EF4-FFF2-40B4-BE49-F238E27FC236}">
                <a16:creationId xmlns:a16="http://schemas.microsoft.com/office/drawing/2014/main" id="{20E67EA2-7E8D-7DD4-78A3-CF19D1957727}"/>
              </a:ext>
            </a:extLst>
          </p:cNvPr>
          <p:cNvSpPr/>
          <p:nvPr/>
        </p:nvSpPr>
        <p:spPr>
          <a:xfrm>
            <a:off x="4742797" y="3405666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Rounded Rectangle 57">
            <a:extLst>
              <a:ext uri="{FF2B5EF4-FFF2-40B4-BE49-F238E27FC236}">
                <a16:creationId xmlns:a16="http://schemas.microsoft.com/office/drawing/2014/main" id="{5C300B6B-5AFD-C70F-EB94-660E8D1FB096}"/>
              </a:ext>
            </a:extLst>
          </p:cNvPr>
          <p:cNvSpPr/>
          <p:nvPr/>
        </p:nvSpPr>
        <p:spPr>
          <a:xfrm>
            <a:off x="1166652" y="3349893"/>
            <a:ext cx="900000" cy="42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Client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6" name="Straight Arrow Connector 58">
            <a:extLst>
              <a:ext uri="{FF2B5EF4-FFF2-40B4-BE49-F238E27FC236}">
                <a16:creationId xmlns:a16="http://schemas.microsoft.com/office/drawing/2014/main" id="{3402E06E-9B46-B1B9-5FEC-926382809A1B}"/>
              </a:ext>
            </a:extLst>
          </p:cNvPr>
          <p:cNvCxnSpPr>
            <a:stCxn id="15" idx="3"/>
          </p:cNvCxnSpPr>
          <p:nvPr/>
        </p:nvCxnSpPr>
        <p:spPr>
          <a:xfrm>
            <a:off x="2066652" y="3559893"/>
            <a:ext cx="94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59">
            <a:extLst>
              <a:ext uri="{FF2B5EF4-FFF2-40B4-BE49-F238E27FC236}">
                <a16:creationId xmlns:a16="http://schemas.microsoft.com/office/drawing/2014/main" id="{C026C75D-DEE1-3BA5-1B27-39794B2FB665}"/>
              </a:ext>
            </a:extLst>
          </p:cNvPr>
          <p:cNvSpPr/>
          <p:nvPr/>
        </p:nvSpPr>
        <p:spPr>
          <a:xfrm>
            <a:off x="6920830" y="3364893"/>
            <a:ext cx="1051323" cy="390000"/>
          </a:xfrm>
          <a:prstGeom prst="roundRect">
            <a:avLst/>
          </a:prstGeom>
          <a:solidFill>
            <a:srgbClr val="00CC0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iPhone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8" name="Straight Arrow Connector 60">
            <a:extLst>
              <a:ext uri="{FF2B5EF4-FFF2-40B4-BE49-F238E27FC236}">
                <a16:creationId xmlns:a16="http://schemas.microsoft.com/office/drawing/2014/main" id="{9D066697-A067-6BC5-0B6F-84B317FB2148}"/>
              </a:ext>
            </a:extLst>
          </p:cNvPr>
          <p:cNvCxnSpPr>
            <a:stCxn id="17" idx="1"/>
          </p:cNvCxnSpPr>
          <p:nvPr/>
        </p:nvCxnSpPr>
        <p:spPr>
          <a:xfrm flipH="1">
            <a:off x="5996652" y="3559893"/>
            <a:ext cx="924178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29">
            <a:extLst>
              <a:ext uri="{FF2B5EF4-FFF2-40B4-BE49-F238E27FC236}">
                <a16:creationId xmlns:a16="http://schemas.microsoft.com/office/drawing/2014/main" id="{9AD18EAB-F39C-919F-1495-88140F4E23EF}"/>
              </a:ext>
            </a:extLst>
          </p:cNvPr>
          <p:cNvSpPr/>
          <p:nvPr/>
        </p:nvSpPr>
        <p:spPr>
          <a:xfrm>
            <a:off x="4272957" y="4067933"/>
            <a:ext cx="562975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</a:t>
            </a:r>
            <a:endParaRPr lang="zh-CN" altLang="en-US" sz="15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Rectangle 31">
            <a:extLst>
              <a:ext uri="{FF2B5EF4-FFF2-40B4-BE49-F238E27FC236}">
                <a16:creationId xmlns:a16="http://schemas.microsoft.com/office/drawing/2014/main" id="{CE35D207-FEAF-B832-50DA-7241A45489F3}"/>
              </a:ext>
            </a:extLst>
          </p:cNvPr>
          <p:cNvSpPr/>
          <p:nvPr/>
        </p:nvSpPr>
        <p:spPr>
          <a:xfrm>
            <a:off x="1241498" y="4398688"/>
            <a:ext cx="708848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Add X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1" name="Rectangle 32">
            <a:extLst>
              <a:ext uri="{FF2B5EF4-FFF2-40B4-BE49-F238E27FC236}">
                <a16:creationId xmlns:a16="http://schemas.microsoft.com/office/drawing/2014/main" id="{84AAD10E-6978-FCA4-4BA5-D52B465D395A}"/>
              </a:ext>
            </a:extLst>
          </p:cNvPr>
          <p:cNvSpPr/>
          <p:nvPr/>
        </p:nvSpPr>
        <p:spPr>
          <a:xfrm>
            <a:off x="1222730" y="4778763"/>
            <a:ext cx="744114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Add Y 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cxnSp>
        <p:nvCxnSpPr>
          <p:cNvPr id="22" name="Straight Connector 35">
            <a:extLst>
              <a:ext uri="{FF2B5EF4-FFF2-40B4-BE49-F238E27FC236}">
                <a16:creationId xmlns:a16="http://schemas.microsoft.com/office/drawing/2014/main" id="{C88A981F-C899-2CCB-D26E-297B4C75D662}"/>
              </a:ext>
            </a:extLst>
          </p:cNvPr>
          <p:cNvCxnSpPr/>
          <p:nvPr/>
        </p:nvCxnSpPr>
        <p:spPr>
          <a:xfrm>
            <a:off x="3516152" y="3900393"/>
            <a:ext cx="0" cy="13200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37">
            <a:extLst>
              <a:ext uri="{FF2B5EF4-FFF2-40B4-BE49-F238E27FC236}">
                <a16:creationId xmlns:a16="http://schemas.microsoft.com/office/drawing/2014/main" id="{C33D969D-608D-2786-1B5D-D99AE0AC59B7}"/>
              </a:ext>
            </a:extLst>
          </p:cNvPr>
          <p:cNvCxnSpPr/>
          <p:nvPr/>
        </p:nvCxnSpPr>
        <p:spPr>
          <a:xfrm>
            <a:off x="5484652" y="3900393"/>
            <a:ext cx="0" cy="13200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38">
            <a:extLst>
              <a:ext uri="{FF2B5EF4-FFF2-40B4-BE49-F238E27FC236}">
                <a16:creationId xmlns:a16="http://schemas.microsoft.com/office/drawing/2014/main" id="{34FBB819-0731-AD11-FAE9-49DDB1F803D9}"/>
              </a:ext>
            </a:extLst>
          </p:cNvPr>
          <p:cNvSpPr/>
          <p:nvPr/>
        </p:nvSpPr>
        <p:spPr>
          <a:xfrm>
            <a:off x="3603436" y="4835673"/>
            <a:ext cx="59663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Time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5" name="Rectangle 39">
            <a:extLst>
              <a:ext uri="{FF2B5EF4-FFF2-40B4-BE49-F238E27FC236}">
                <a16:creationId xmlns:a16="http://schemas.microsoft.com/office/drawing/2014/main" id="{DE2DE70D-DBBD-4301-42A9-DB335A1D3B18}"/>
              </a:ext>
            </a:extLst>
          </p:cNvPr>
          <p:cNvSpPr/>
          <p:nvPr/>
        </p:nvSpPr>
        <p:spPr>
          <a:xfrm>
            <a:off x="7098479" y="4408930"/>
            <a:ext cx="708848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Add X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6" name="Rectangle 40">
            <a:extLst>
              <a:ext uri="{FF2B5EF4-FFF2-40B4-BE49-F238E27FC236}">
                <a16:creationId xmlns:a16="http://schemas.microsoft.com/office/drawing/2014/main" id="{DFB6C482-1155-0EB2-06A8-67CB8FC787F4}"/>
              </a:ext>
            </a:extLst>
          </p:cNvPr>
          <p:cNvSpPr/>
          <p:nvPr/>
        </p:nvSpPr>
        <p:spPr>
          <a:xfrm>
            <a:off x="7098479" y="4782273"/>
            <a:ext cx="696024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Add Y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754B1C0D-2774-9000-A84C-F19B71D66C59}"/>
              </a:ext>
            </a:extLst>
          </p:cNvPr>
          <p:cNvGrpSpPr/>
          <p:nvPr/>
        </p:nvGrpSpPr>
        <p:grpSpPr>
          <a:xfrm>
            <a:off x="1043608" y="4265929"/>
            <a:ext cx="1076625" cy="892909"/>
            <a:chOff x="1043608" y="4265929"/>
            <a:chExt cx="1076625" cy="892909"/>
          </a:xfrm>
        </p:grpSpPr>
        <p:cxnSp>
          <p:nvCxnSpPr>
            <p:cNvPr id="30" name="直线连接符 29">
              <a:extLst>
                <a:ext uri="{FF2B5EF4-FFF2-40B4-BE49-F238E27FC236}">
                  <a16:creationId xmlns:a16="http://schemas.microsoft.com/office/drawing/2014/main" id="{55025B5B-2983-163D-C08D-C0EA514F4B59}"/>
                </a:ext>
              </a:extLst>
            </p:cNvPr>
            <p:cNvCxnSpPr>
              <a:cxnSpLocks/>
            </p:cNvCxnSpPr>
            <p:nvPr/>
          </p:nvCxnSpPr>
          <p:spPr>
            <a:xfrm>
              <a:off x="1043608" y="4265929"/>
              <a:ext cx="0" cy="8929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id="{062D8A62-9C18-9D88-7422-62E05132736B}"/>
                </a:ext>
              </a:extLst>
            </p:cNvPr>
            <p:cNvCxnSpPr>
              <a:cxnSpLocks/>
            </p:cNvCxnSpPr>
            <p:nvPr/>
          </p:nvCxnSpPr>
          <p:spPr>
            <a:xfrm>
              <a:off x="2120233" y="4265929"/>
              <a:ext cx="0" cy="8929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32">
              <a:extLst>
                <a:ext uri="{FF2B5EF4-FFF2-40B4-BE49-F238E27FC236}">
                  <a16:creationId xmlns:a16="http://schemas.microsoft.com/office/drawing/2014/main" id="{EDBC23D9-A4CA-CD93-6E4C-376CFABE3820}"/>
                </a:ext>
              </a:extLst>
            </p:cNvPr>
            <p:cNvCxnSpPr>
              <a:cxnSpLocks/>
            </p:cNvCxnSpPr>
            <p:nvPr/>
          </p:nvCxnSpPr>
          <p:spPr>
            <a:xfrm>
              <a:off x="1059200" y="5158838"/>
              <a:ext cx="10571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12D3DF18-6FF5-7C0B-E33D-48F9ED9F5160}"/>
              </a:ext>
            </a:extLst>
          </p:cNvPr>
          <p:cNvGrpSpPr/>
          <p:nvPr/>
        </p:nvGrpSpPr>
        <p:grpSpPr>
          <a:xfrm>
            <a:off x="6902559" y="4265928"/>
            <a:ext cx="1076625" cy="892909"/>
            <a:chOff x="1043608" y="4265929"/>
            <a:chExt cx="1076625" cy="892909"/>
          </a:xfrm>
        </p:grpSpPr>
        <p:cxnSp>
          <p:nvCxnSpPr>
            <p:cNvPr id="41" name="直线连接符 40">
              <a:extLst>
                <a:ext uri="{FF2B5EF4-FFF2-40B4-BE49-F238E27FC236}">
                  <a16:creationId xmlns:a16="http://schemas.microsoft.com/office/drawing/2014/main" id="{DBA5994B-801B-9DBD-9FD9-31903DE0BA32}"/>
                </a:ext>
              </a:extLst>
            </p:cNvPr>
            <p:cNvCxnSpPr>
              <a:cxnSpLocks/>
            </p:cNvCxnSpPr>
            <p:nvPr/>
          </p:nvCxnSpPr>
          <p:spPr>
            <a:xfrm>
              <a:off x="1043608" y="4265929"/>
              <a:ext cx="0" cy="8929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41">
              <a:extLst>
                <a:ext uri="{FF2B5EF4-FFF2-40B4-BE49-F238E27FC236}">
                  <a16:creationId xmlns:a16="http://schemas.microsoft.com/office/drawing/2014/main" id="{D068DD10-2BDD-7C2F-279B-BB569FEC352F}"/>
                </a:ext>
              </a:extLst>
            </p:cNvPr>
            <p:cNvCxnSpPr>
              <a:cxnSpLocks/>
            </p:cNvCxnSpPr>
            <p:nvPr/>
          </p:nvCxnSpPr>
          <p:spPr>
            <a:xfrm>
              <a:off x="2120233" y="4265929"/>
              <a:ext cx="0" cy="8929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42">
              <a:extLst>
                <a:ext uri="{FF2B5EF4-FFF2-40B4-BE49-F238E27FC236}">
                  <a16:creationId xmlns:a16="http://schemas.microsoft.com/office/drawing/2014/main" id="{998BAD4F-6C7B-9EA3-F433-1814E336CE6B}"/>
                </a:ext>
              </a:extLst>
            </p:cNvPr>
            <p:cNvCxnSpPr>
              <a:cxnSpLocks/>
            </p:cNvCxnSpPr>
            <p:nvPr/>
          </p:nvCxnSpPr>
          <p:spPr>
            <a:xfrm>
              <a:off x="1059200" y="5158838"/>
              <a:ext cx="10571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38">
            <a:extLst>
              <a:ext uri="{FF2B5EF4-FFF2-40B4-BE49-F238E27FC236}">
                <a16:creationId xmlns:a16="http://schemas.microsoft.com/office/drawing/2014/main" id="{9A24FEBE-00DD-EA70-4BAA-1A4E7DAF3DBB}"/>
              </a:ext>
            </a:extLst>
          </p:cNvPr>
          <p:cNvSpPr/>
          <p:nvPr/>
        </p:nvSpPr>
        <p:spPr>
          <a:xfrm>
            <a:off x="1318333" y="5196655"/>
            <a:ext cx="50847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Log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45" name="Rectangle 38">
            <a:extLst>
              <a:ext uri="{FF2B5EF4-FFF2-40B4-BE49-F238E27FC236}">
                <a16:creationId xmlns:a16="http://schemas.microsoft.com/office/drawing/2014/main" id="{D07C1B61-61D5-1E49-BF5B-585F63A73FE5}"/>
              </a:ext>
            </a:extLst>
          </p:cNvPr>
          <p:cNvSpPr/>
          <p:nvPr/>
        </p:nvSpPr>
        <p:spPr>
          <a:xfrm>
            <a:off x="7165774" y="5196655"/>
            <a:ext cx="50847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Log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77D5189-60E4-E791-009C-237F2AEF4B7F}"/>
              </a:ext>
            </a:extLst>
          </p:cNvPr>
          <p:cNvSpPr/>
          <p:nvPr/>
        </p:nvSpPr>
        <p:spPr>
          <a:xfrm>
            <a:off x="1121566" y="4238723"/>
            <a:ext cx="900000" cy="1005193"/>
          </a:xfrm>
          <a:prstGeom prst="ellipse">
            <a:avLst/>
          </a:prstGeom>
          <a:ln w="28575">
            <a:solidFill>
              <a:srgbClr val="C00000"/>
            </a:solidFill>
            <a:prstDash val="solid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CE311B98-04EE-CFB4-A999-62BF26811D93}"/>
              </a:ext>
            </a:extLst>
          </p:cNvPr>
          <p:cNvSpPr/>
          <p:nvPr/>
        </p:nvSpPr>
        <p:spPr>
          <a:xfrm>
            <a:off x="6986844" y="4160769"/>
            <a:ext cx="900000" cy="1005193"/>
          </a:xfrm>
          <a:prstGeom prst="ellipse">
            <a:avLst/>
          </a:prstGeom>
          <a:ln w="28575">
            <a:solidFill>
              <a:srgbClr val="C00000"/>
            </a:solidFill>
            <a:prstDash val="solid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Rectangle 38">
            <a:extLst>
              <a:ext uri="{FF2B5EF4-FFF2-40B4-BE49-F238E27FC236}">
                <a16:creationId xmlns:a16="http://schemas.microsoft.com/office/drawing/2014/main" id="{3BE46137-1EF8-5687-1480-1DF02F83CF4A}"/>
              </a:ext>
            </a:extLst>
          </p:cNvPr>
          <p:cNvSpPr/>
          <p:nvPr/>
        </p:nvSpPr>
        <p:spPr>
          <a:xfrm>
            <a:off x="7540266" y="3994186"/>
            <a:ext cx="51969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Sort</a:t>
            </a:r>
            <a:endParaRPr lang="zh-CN" altLang="en-US" sz="15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1" name="Rectangle 38">
            <a:extLst>
              <a:ext uri="{FF2B5EF4-FFF2-40B4-BE49-F238E27FC236}">
                <a16:creationId xmlns:a16="http://schemas.microsoft.com/office/drawing/2014/main" id="{681CBB52-7800-0E87-DA15-0A96483AB145}"/>
              </a:ext>
            </a:extLst>
          </p:cNvPr>
          <p:cNvSpPr/>
          <p:nvPr/>
        </p:nvSpPr>
        <p:spPr>
          <a:xfrm>
            <a:off x="1040791" y="4002691"/>
            <a:ext cx="51969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Sort</a:t>
            </a:r>
            <a:endParaRPr lang="zh-CN" altLang="en-US" sz="15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1118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6EDBB-BDC0-7942-B5EB-225F4D63A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Journaling overview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ADDE9C-2026-F141-B91B-C8D26CF21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0" dirty="0"/>
              <a:t>Logging </a:t>
            </a:r>
          </a:p>
          <a:p>
            <a:pPr lvl="1"/>
            <a:r>
              <a:rPr kumimoji="1" lang="en-US" altLang="zh-CN" b="0" dirty="0"/>
              <a:t>A concept from database (and will talk about more details in this lecture) </a:t>
            </a:r>
          </a:p>
          <a:p>
            <a:r>
              <a:rPr kumimoji="1" lang="en-US" altLang="zh-CN" b="0" dirty="0"/>
              <a:t>Record before update</a:t>
            </a:r>
          </a:p>
          <a:p>
            <a:pPr marL="417150" lvl="1" indent="-342900">
              <a:buFont typeface="+mj-lt"/>
              <a:buAutoNum type="arabicPeriod"/>
            </a:pPr>
            <a:r>
              <a:rPr kumimoji="1" lang="en-US" altLang="zh-CN" b="0" dirty="0"/>
              <a:t>Record changes in journal</a:t>
            </a:r>
          </a:p>
          <a:p>
            <a:pPr marL="417150" lvl="1" indent="-342900">
              <a:buFont typeface="+mj-lt"/>
              <a:buAutoNum type="arabicPeriod"/>
            </a:pPr>
            <a:r>
              <a:rPr kumimoji="1" lang="en-US" altLang="zh-CN" b="0" dirty="0"/>
              <a:t>Commit journal</a:t>
            </a:r>
          </a:p>
          <a:p>
            <a:pPr marL="417150" lvl="1" indent="-342900">
              <a:buFont typeface="+mj-lt"/>
              <a:buAutoNum type="arabicPeriod"/>
            </a:pPr>
            <a:r>
              <a:rPr kumimoji="1" lang="en-US" altLang="zh-CN" b="0" dirty="0"/>
              <a:t>Update</a:t>
            </a:r>
          </a:p>
          <a:p>
            <a:endParaRPr kumimoji="1" lang="en-US" altLang="zh-CN" b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FC84B1-9A77-AF49-A816-13D6E5432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50</a:t>
            </a:fld>
            <a:endParaRPr lang="zh-CN" altLang="en-US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E7DB21A2-3BE9-8543-B14B-3A0EB510EAF5}"/>
              </a:ext>
            </a:extLst>
          </p:cNvPr>
          <p:cNvSpPr txBox="1"/>
          <p:nvPr/>
        </p:nvSpPr>
        <p:spPr>
          <a:xfrm>
            <a:off x="4162802" y="2897251"/>
            <a:ext cx="28135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Arial" panose="020B0604020202020204" pitchFamily="34" charset="0"/>
                <a:cs typeface="Arial" panose="020B0604020202020204" pitchFamily="34" charset="0"/>
              </a:rPr>
              <a:t>Crash after commit: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Journal is complete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Redo changes in</a:t>
            </a:r>
            <a:r>
              <a:rPr lang="en-CN" dirty="0">
                <a:latin typeface="Arial" panose="020B0604020202020204" pitchFamily="34" charset="0"/>
                <a:cs typeface="Arial" panose="020B0604020202020204" pitchFamily="34" charset="0"/>
              </a:rPr>
              <a:t> journal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D123436A-0CB0-E248-8E75-D8544B4F3953}"/>
              </a:ext>
            </a:extLst>
          </p:cNvPr>
          <p:cNvSpPr txBox="1"/>
          <p:nvPr/>
        </p:nvSpPr>
        <p:spPr>
          <a:xfrm>
            <a:off x="4162802" y="1894419"/>
            <a:ext cx="23903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Crash before commit:</a:t>
            </a:r>
          </a:p>
          <a:p>
            <a:r>
              <a:rPr lang="en-US" dirty="0"/>
              <a:t>- No data is changed</a:t>
            </a:r>
          </a:p>
          <a:p>
            <a:r>
              <a:rPr lang="en-US" dirty="0"/>
              <a:t>- D</a:t>
            </a:r>
            <a:r>
              <a:rPr lang="en-CN" dirty="0"/>
              <a:t>iscard journal</a:t>
            </a: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E4F88E23-61F1-6449-9ED4-65BDB43A0C98}"/>
              </a:ext>
            </a:extLst>
          </p:cNvPr>
          <p:cNvCxnSpPr>
            <a:cxnSpLocks/>
          </p:cNvCxnSpPr>
          <p:nvPr/>
        </p:nvCxnSpPr>
        <p:spPr>
          <a:xfrm>
            <a:off x="457200" y="2785492"/>
            <a:ext cx="800323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7FF34BB3-21C5-A948-956C-7103D398B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118" y="2442987"/>
            <a:ext cx="685009" cy="68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23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C1A0E2-8A2A-F05B-AF17-A75F87F19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Rename via journaling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D614D-15C4-689B-E20A-81070965B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" altLang="zh-CN" dirty="0"/>
              <a:t>Directory data blocks:</a:t>
            </a:r>
          </a:p>
          <a:p>
            <a:pPr lvl="1">
              <a:lnSpc>
                <a:spcPct val="100000"/>
              </a:lnSpc>
            </a:pPr>
            <a:r>
              <a:rPr kumimoji="1" lang="en" altLang="zh-CN" dirty="0">
                <a:solidFill>
                  <a:schemeClr val="tx1"/>
                </a:solidFill>
              </a:rPr>
              <a:t>filename "bank" → </a:t>
            </a:r>
            <a:r>
              <a:rPr kumimoji="1" lang="en" altLang="zh-CN" dirty="0" err="1">
                <a:solidFill>
                  <a:schemeClr val="tx1"/>
                </a:solidFill>
              </a:rPr>
              <a:t>inode</a:t>
            </a:r>
            <a:r>
              <a:rPr kumimoji="1" lang="en" altLang="zh-CN" dirty="0">
                <a:solidFill>
                  <a:schemeClr val="tx1"/>
                </a:solidFill>
              </a:rPr>
              <a:t> 12 </a:t>
            </a:r>
            <a:r>
              <a:rPr kumimoji="1" lang="en" altLang="zh-CN" b="1" dirty="0">
                <a:solidFill>
                  <a:srgbClr val="C00000"/>
                </a:solidFill>
              </a:rPr>
              <a:t>-&gt; 13</a:t>
            </a:r>
          </a:p>
          <a:p>
            <a:pPr lvl="1">
              <a:lnSpc>
                <a:spcPct val="100000"/>
              </a:lnSpc>
            </a:pPr>
            <a:r>
              <a:rPr kumimoji="1" lang="en" altLang="zh-CN" strike="sngStrike" dirty="0">
                <a:solidFill>
                  <a:schemeClr val="tx1"/>
                </a:solidFill>
              </a:rPr>
              <a:t>filename " </a:t>
            </a:r>
            <a:r>
              <a:rPr kumimoji="1" lang="en" altLang="zh-CN" strike="sngStrike" dirty="0" err="1">
                <a:solidFill>
                  <a:schemeClr val="tx1"/>
                </a:solidFill>
              </a:rPr>
              <a:t>temp_bank</a:t>
            </a:r>
            <a:r>
              <a:rPr kumimoji="1" lang="en" altLang="zh-CN" strike="sngStrike" dirty="0">
                <a:solidFill>
                  <a:schemeClr val="tx1"/>
                </a:solidFill>
              </a:rPr>
              <a:t> " → </a:t>
            </a:r>
            <a:r>
              <a:rPr kumimoji="1" lang="en" altLang="zh-CN" strike="sngStrike" dirty="0" err="1">
                <a:solidFill>
                  <a:schemeClr val="tx1"/>
                </a:solidFill>
              </a:rPr>
              <a:t>inode</a:t>
            </a:r>
            <a:r>
              <a:rPr kumimoji="1" lang="en" altLang="zh-CN" strike="sngStrike" dirty="0">
                <a:solidFill>
                  <a:schemeClr val="tx1"/>
                </a:solidFill>
              </a:rPr>
              <a:t> 13</a:t>
            </a:r>
            <a:endParaRPr kumimoji="1" lang="en-US" altLang="zh-CN" strike="sngStrike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kumimoji="1" lang="en-US" altLang="zh-CN" dirty="0"/>
              <a:t>Inside of 12</a:t>
            </a:r>
          </a:p>
          <a:p>
            <a:pPr lvl="1">
              <a:lnSpc>
                <a:spcPct val="100000"/>
              </a:lnSpc>
            </a:pPr>
            <a:r>
              <a:rPr kumimoji="1" lang="en" altLang="zh-CN" dirty="0"/>
              <a:t>data blocks: 3, 4, 5</a:t>
            </a:r>
          </a:p>
          <a:p>
            <a:pPr lvl="1">
              <a:lnSpc>
                <a:spcPct val="100000"/>
              </a:lnSpc>
            </a:pPr>
            <a:r>
              <a:rPr kumimoji="1" lang="en" altLang="zh-CN" dirty="0" err="1"/>
              <a:t>refcount</a:t>
            </a:r>
            <a:r>
              <a:rPr kumimoji="1" lang="en" altLang="zh-CN" dirty="0"/>
              <a:t>: 1 -&gt; </a:t>
            </a:r>
            <a:r>
              <a:rPr kumimoji="1" lang="en" altLang="zh-CN" b="1" dirty="0">
                <a:solidFill>
                  <a:srgbClr val="C00000"/>
                </a:solidFill>
              </a:rPr>
              <a:t>0</a:t>
            </a:r>
            <a:endParaRPr kumimoji="1" lang="en-US" altLang="zh-CN" b="1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kumimoji="1" lang="en-US" altLang="zh-CN" dirty="0"/>
              <a:t>Inside of 13 </a:t>
            </a:r>
          </a:p>
          <a:p>
            <a:pPr lvl="1">
              <a:lnSpc>
                <a:spcPct val="100000"/>
              </a:lnSpc>
            </a:pPr>
            <a:r>
              <a:rPr kumimoji="1" lang="en" altLang="zh-CN" dirty="0"/>
              <a:t>data blocks: 6, 7, 8</a:t>
            </a:r>
          </a:p>
          <a:p>
            <a:pPr lvl="1">
              <a:lnSpc>
                <a:spcPct val="100000"/>
              </a:lnSpc>
            </a:pPr>
            <a:r>
              <a:rPr kumimoji="1" lang="en" altLang="zh-CN" dirty="0" err="1"/>
              <a:t>refcount</a:t>
            </a:r>
            <a:r>
              <a:rPr kumimoji="1" lang="en" altLang="zh-CN" dirty="0"/>
              <a:t>: 1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FA36A6-3CC6-02DB-4FF4-FCD611D43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51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8BFDCC-F481-7911-3348-7AB97CB8A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438634"/>
            <a:ext cx="8229600" cy="120764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A29D853-DF6A-95EB-BF26-E85DDACD0119}"/>
              </a:ext>
            </a:extLst>
          </p:cNvPr>
          <p:cNvSpPr/>
          <p:nvPr/>
        </p:nvSpPr>
        <p:spPr>
          <a:xfrm>
            <a:off x="2267744" y="4975897"/>
            <a:ext cx="576064" cy="20681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D43F147-81AE-E750-2EAE-B2E27BE537C4}"/>
              </a:ext>
            </a:extLst>
          </p:cNvPr>
          <p:cNvSpPr/>
          <p:nvPr/>
        </p:nvSpPr>
        <p:spPr>
          <a:xfrm>
            <a:off x="2858268" y="4975897"/>
            <a:ext cx="576064" cy="20681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E2358F0-126C-862A-A9E5-4B07656C1DE6}"/>
              </a:ext>
            </a:extLst>
          </p:cNvPr>
          <p:cNvSpPr/>
          <p:nvPr/>
        </p:nvSpPr>
        <p:spPr>
          <a:xfrm>
            <a:off x="7956376" y="4966692"/>
            <a:ext cx="648072" cy="481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Rounded Rectangle 9">
            <a:extLst>
              <a:ext uri="{FF2B5EF4-FFF2-40B4-BE49-F238E27FC236}">
                <a16:creationId xmlns:a16="http://schemas.microsoft.com/office/drawing/2014/main" id="{6EBFA8E2-C54F-84F3-7415-8A7972DD954F}"/>
              </a:ext>
            </a:extLst>
          </p:cNvPr>
          <p:cNvSpPr/>
          <p:nvPr/>
        </p:nvSpPr>
        <p:spPr>
          <a:xfrm>
            <a:off x="4988678" y="1333500"/>
            <a:ext cx="3615770" cy="1854305"/>
          </a:xfrm>
          <a:prstGeom prst="roundRect">
            <a:avLst>
              <a:gd name="adj" fmla="val 36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Directory data blocks:</a:t>
            </a:r>
          </a:p>
          <a:p>
            <a:pPr marL="285750" indent="-285750">
              <a:buFontTx/>
              <a:buChar char="-"/>
            </a:pPr>
            <a:r>
              <a:rPr lang="en-US" dirty="0"/>
              <a:t>“bank” -&gt; </a:t>
            </a:r>
            <a:r>
              <a:rPr lang="en-US" dirty="0" err="1"/>
              <a:t>inode</a:t>
            </a:r>
            <a:r>
              <a:rPr lang="en-US" dirty="0"/>
              <a:t> 13</a:t>
            </a:r>
          </a:p>
          <a:p>
            <a:pPr marL="285750" indent="-285750">
              <a:buFontTx/>
              <a:buChar char="-"/>
            </a:pPr>
            <a:r>
              <a:rPr lang="en-US" dirty="0"/>
              <a:t>Delete ”</a:t>
            </a:r>
            <a:r>
              <a:rPr lang="en-US" dirty="0" err="1"/>
              <a:t>temp_bank</a:t>
            </a:r>
            <a:r>
              <a:rPr lang="en-US" dirty="0"/>
              <a:t>”</a:t>
            </a:r>
          </a:p>
          <a:p>
            <a:r>
              <a:rPr lang="en-US" dirty="0" err="1"/>
              <a:t>Inode</a:t>
            </a:r>
            <a:r>
              <a:rPr lang="en-US" dirty="0"/>
              <a:t> 12: </a:t>
            </a:r>
            <a:r>
              <a:rPr lang="en-US" dirty="0" err="1"/>
              <a:t>refcount</a:t>
            </a:r>
            <a:r>
              <a:rPr lang="en-US" dirty="0"/>
              <a:t> = 0</a:t>
            </a:r>
          </a:p>
          <a:p>
            <a:r>
              <a:rPr lang="en-US" dirty="0" err="1"/>
              <a:t>Inode</a:t>
            </a:r>
            <a:r>
              <a:rPr lang="en-US" dirty="0"/>
              <a:t> 13: </a:t>
            </a:r>
            <a:r>
              <a:rPr lang="en-US" dirty="0" err="1"/>
              <a:t>refcount</a:t>
            </a:r>
            <a:r>
              <a:rPr lang="en-US" dirty="0"/>
              <a:t> = 1 </a:t>
            </a:r>
          </a:p>
          <a:p>
            <a:r>
              <a:rPr lang="en-US" dirty="0"/>
              <a:t>COMMITTED   </a:t>
            </a:r>
            <a:endParaRPr lang="en-CN" dirty="0"/>
          </a:p>
        </p:txBody>
      </p:sp>
      <p:cxnSp>
        <p:nvCxnSpPr>
          <p:cNvPr id="10" name="Straight Connector 11">
            <a:extLst>
              <a:ext uri="{FF2B5EF4-FFF2-40B4-BE49-F238E27FC236}">
                <a16:creationId xmlns:a16="http://schemas.microsoft.com/office/drawing/2014/main" id="{4899A6DA-999D-CE91-9ECF-430939E8ACC8}"/>
              </a:ext>
            </a:extLst>
          </p:cNvPr>
          <p:cNvCxnSpPr>
            <a:cxnSpLocks/>
          </p:cNvCxnSpPr>
          <p:nvPr/>
        </p:nvCxnSpPr>
        <p:spPr>
          <a:xfrm flipV="1">
            <a:off x="8280412" y="3219320"/>
            <a:ext cx="324036" cy="1647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2">
            <a:extLst>
              <a:ext uri="{FF2B5EF4-FFF2-40B4-BE49-F238E27FC236}">
                <a16:creationId xmlns:a16="http://schemas.microsoft.com/office/drawing/2014/main" id="{4F263CB6-9509-022B-222A-9CDDA465B4C9}"/>
              </a:ext>
            </a:extLst>
          </p:cNvPr>
          <p:cNvCxnSpPr>
            <a:cxnSpLocks/>
          </p:cNvCxnSpPr>
          <p:nvPr/>
        </p:nvCxnSpPr>
        <p:spPr>
          <a:xfrm flipH="1" flipV="1">
            <a:off x="5508105" y="3219319"/>
            <a:ext cx="2543403" cy="1644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35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642AB6-A772-5C44-A092-27C21E1F4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Append a File via Journaling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ABB5BA-AD22-D741-A2A0-1939A854C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Inside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Inode</a:t>
            </a:r>
            <a:r>
              <a:rPr kumimoji="1" lang="en-US" altLang="zh-CN" dirty="0"/>
              <a:t>:</a:t>
            </a:r>
          </a:p>
          <a:p>
            <a:pPr lvl="1"/>
            <a:r>
              <a:rPr kumimoji="1" lang="en-US" altLang="zh-CN" dirty="0"/>
              <a:t>owner : </a:t>
            </a:r>
            <a:r>
              <a:rPr kumimoji="1" lang="en-US" altLang="zh-CN" dirty="0" err="1"/>
              <a:t>yubin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permissions : read-write</a:t>
            </a:r>
          </a:p>
          <a:p>
            <a:pPr lvl="1"/>
            <a:r>
              <a:rPr kumimoji="1" lang="en-US" altLang="zh-CN" dirty="0"/>
              <a:t>size : 1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en-US" altLang="zh-CN" dirty="0"/>
              <a:t>pointer : 4</a:t>
            </a:r>
          </a:p>
          <a:p>
            <a:pPr lvl="1"/>
            <a:r>
              <a:rPr kumimoji="1" lang="en-US" altLang="zh-CN" dirty="0"/>
              <a:t>pointer : null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en-US" altLang="zh-CN" dirty="0"/>
              <a:t>pointer : null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2748C4-9EBE-E046-822B-42E2FC07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52</a:t>
            </a:fld>
            <a:endParaRPr lang="zh-CN" altLang="en-US"/>
          </a:p>
        </p:txBody>
      </p:sp>
      <p:sp>
        <p:nvSpPr>
          <p:cNvPr id="5" name="TextBox 17">
            <a:extLst>
              <a:ext uri="{FF2B5EF4-FFF2-40B4-BE49-F238E27FC236}">
                <a16:creationId xmlns:a16="http://schemas.microsoft.com/office/drawing/2014/main" id="{934E9DF0-C946-E248-B9C0-551D068FCC8E}"/>
              </a:ext>
            </a:extLst>
          </p:cNvPr>
          <p:cNvSpPr txBox="1"/>
          <p:nvPr/>
        </p:nvSpPr>
        <p:spPr>
          <a:xfrm>
            <a:off x="1651139" y="224915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rgbClr val="000000">
                    <a:lumMod val="75000"/>
                    <a:lumOff val="25000"/>
                  </a:srgbClr>
                </a:solidFill>
                <a:ea typeface="微软雅黑" panose="020B0503020204020204" pitchFamily="34" charset="-122"/>
              </a:rPr>
              <a:t>=&gt; </a:t>
            </a:r>
            <a:r>
              <a:rPr kumimoji="1" lang="en-US" altLang="zh-CN" sz="2400" b="1" dirty="0">
                <a:solidFill>
                  <a:srgbClr val="FF0000"/>
                </a:solidFill>
                <a:ea typeface="微软雅黑" panose="020B0503020204020204" pitchFamily="34" charset="-122"/>
              </a:rPr>
              <a:t>2</a:t>
            </a:r>
            <a:endParaRPr lang="en-CN" dirty="0"/>
          </a:p>
        </p:txBody>
      </p:sp>
      <p:sp>
        <p:nvSpPr>
          <p:cNvPr id="6" name="TextBox 18">
            <a:extLst>
              <a:ext uri="{FF2B5EF4-FFF2-40B4-BE49-F238E27FC236}">
                <a16:creationId xmlns:a16="http://schemas.microsoft.com/office/drawing/2014/main" id="{B045AA8C-67F1-F240-8943-4B0070DEE578}"/>
              </a:ext>
            </a:extLst>
          </p:cNvPr>
          <p:cNvSpPr txBox="1"/>
          <p:nvPr/>
        </p:nvSpPr>
        <p:spPr>
          <a:xfrm>
            <a:off x="2182433" y="30151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rgbClr val="000000">
                    <a:lumMod val="75000"/>
                    <a:lumOff val="25000"/>
                  </a:srgbClr>
                </a:solidFill>
                <a:ea typeface="微软雅黑" panose="020B0503020204020204" pitchFamily="34" charset="-122"/>
              </a:rPr>
              <a:t>=&gt; </a:t>
            </a:r>
            <a:r>
              <a:rPr kumimoji="1" lang="en-US" altLang="zh-CN" sz="2400" b="1" dirty="0">
                <a:solidFill>
                  <a:srgbClr val="FF0000"/>
                </a:solidFill>
                <a:ea typeface="微软雅黑" panose="020B0503020204020204" pitchFamily="34" charset="-122"/>
              </a:rPr>
              <a:t>5</a:t>
            </a:r>
            <a:endParaRPr lang="en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E5C7BA0-31E0-A54F-B76B-6CB8573E2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417674"/>
            <a:ext cx="8229600" cy="1207643"/>
          </a:xfrm>
          <a:prstGeom prst="rect">
            <a:avLst/>
          </a:prstGeom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3DA2CFDA-25F2-DA4D-8563-A6F0869BAC30}"/>
              </a:ext>
            </a:extLst>
          </p:cNvPr>
          <p:cNvSpPr/>
          <p:nvPr/>
        </p:nvSpPr>
        <p:spPr>
          <a:xfrm>
            <a:off x="7956376" y="4945732"/>
            <a:ext cx="648072" cy="481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0" name="Straight Connector 6">
            <a:extLst>
              <a:ext uri="{FF2B5EF4-FFF2-40B4-BE49-F238E27FC236}">
                <a16:creationId xmlns:a16="http://schemas.microsoft.com/office/drawing/2014/main" id="{AE0E17EA-B655-F745-A19F-E4450D4FF16E}"/>
              </a:ext>
            </a:extLst>
          </p:cNvPr>
          <p:cNvCxnSpPr>
            <a:cxnSpLocks/>
          </p:cNvCxnSpPr>
          <p:nvPr/>
        </p:nvCxnSpPr>
        <p:spPr>
          <a:xfrm>
            <a:off x="7956376" y="4513684"/>
            <a:ext cx="0" cy="10801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8">
            <a:extLst>
              <a:ext uri="{FF2B5EF4-FFF2-40B4-BE49-F238E27FC236}">
                <a16:creationId xmlns:a16="http://schemas.microsoft.com/office/drawing/2014/main" id="{BB7F9BF5-FEC2-664E-B3B7-61D0C12FC086}"/>
              </a:ext>
            </a:extLst>
          </p:cNvPr>
          <p:cNvSpPr txBox="1"/>
          <p:nvPr/>
        </p:nvSpPr>
        <p:spPr>
          <a:xfrm>
            <a:off x="7974421" y="4497037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Journal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8CA93B0D-7DF5-5A40-8DB0-D6DFFA1BEC6D}"/>
              </a:ext>
            </a:extLst>
          </p:cNvPr>
          <p:cNvSpPr/>
          <p:nvPr/>
        </p:nvSpPr>
        <p:spPr>
          <a:xfrm>
            <a:off x="4988678" y="1333500"/>
            <a:ext cx="3615770" cy="1854305"/>
          </a:xfrm>
          <a:prstGeom prst="roundRect">
            <a:avLst>
              <a:gd name="adj" fmla="val 36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/>
              <a:t>l</a:t>
            </a:r>
            <a:r>
              <a:rPr lang="en-US" altLang="zh-CN" dirty="0" err="1"/>
              <a:t>node</a:t>
            </a:r>
            <a:r>
              <a:rPr lang="en-CN"/>
              <a:t>:</a:t>
            </a:r>
            <a:endParaRPr lang="en-CN" dirty="0"/>
          </a:p>
          <a:p>
            <a:r>
              <a:rPr lang="en-US" dirty="0"/>
              <a:t>s</a:t>
            </a:r>
            <a:r>
              <a:rPr lang="en-CN" dirty="0"/>
              <a:t>ize: 1=&gt;2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pointer: null =&gt; 5</a:t>
            </a:r>
          </a:p>
          <a:p>
            <a:r>
              <a:rPr lang="en-US" dirty="0"/>
              <a:t>Db:</a:t>
            </a:r>
          </a:p>
          <a:p>
            <a:r>
              <a:rPr lang="en-US" dirty="0"/>
              <a:t>Old-data… =&gt; Appended-data…</a:t>
            </a:r>
          </a:p>
          <a:p>
            <a:r>
              <a:rPr lang="en-CN" dirty="0"/>
              <a:t>COMMITTED</a:t>
            </a:r>
          </a:p>
        </p:txBody>
      </p:sp>
      <p:cxnSp>
        <p:nvCxnSpPr>
          <p:cNvPr id="13" name="Straight Connector 11">
            <a:extLst>
              <a:ext uri="{FF2B5EF4-FFF2-40B4-BE49-F238E27FC236}">
                <a16:creationId xmlns:a16="http://schemas.microsoft.com/office/drawing/2014/main" id="{39583E68-9855-6642-8848-017AE4BF0769}"/>
              </a:ext>
            </a:extLst>
          </p:cNvPr>
          <p:cNvCxnSpPr>
            <a:cxnSpLocks/>
          </p:cNvCxnSpPr>
          <p:nvPr/>
        </p:nvCxnSpPr>
        <p:spPr>
          <a:xfrm flipV="1">
            <a:off x="8280412" y="3219320"/>
            <a:ext cx="324036" cy="1647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2">
            <a:extLst>
              <a:ext uri="{FF2B5EF4-FFF2-40B4-BE49-F238E27FC236}">
                <a16:creationId xmlns:a16="http://schemas.microsoft.com/office/drawing/2014/main" id="{66FDFCE0-B064-3F48-9AAF-C409817812F4}"/>
              </a:ext>
            </a:extLst>
          </p:cNvPr>
          <p:cNvCxnSpPr>
            <a:cxnSpLocks/>
          </p:cNvCxnSpPr>
          <p:nvPr/>
        </p:nvCxnSpPr>
        <p:spPr>
          <a:xfrm flipH="1" flipV="1">
            <a:off x="5508105" y="3219319"/>
            <a:ext cx="2543403" cy="1644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9">
            <a:extLst>
              <a:ext uri="{FF2B5EF4-FFF2-40B4-BE49-F238E27FC236}">
                <a16:creationId xmlns:a16="http://schemas.microsoft.com/office/drawing/2014/main" id="{B182A4B4-0D8D-B541-9940-F4748809FB4B}"/>
              </a:ext>
            </a:extLst>
          </p:cNvPr>
          <p:cNvSpPr/>
          <p:nvPr/>
        </p:nvSpPr>
        <p:spPr>
          <a:xfrm>
            <a:off x="6851650" y="4962525"/>
            <a:ext cx="549275" cy="447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0675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F3F78-722E-FB4B-A3EA-4812121C5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altLang="zh-CN"/>
              <a:t>Journaling Drawbacks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0B8BCF-11D8-FC42-9630-4C676F43A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altLang="zh-CN"/>
              <a:t>Everything is written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disk</a:t>
            </a:r>
            <a:r>
              <a:rPr lang="en-CN" altLang="zh-CN"/>
              <a:t> </a:t>
            </a:r>
            <a:r>
              <a:rPr lang="en-CN" altLang="zh-CN">
                <a:solidFill>
                  <a:srgbClr val="C00000"/>
                </a:solidFill>
              </a:rPr>
              <a:t>twice</a:t>
            </a:r>
          </a:p>
          <a:p>
            <a:pPr lvl="1"/>
            <a:r>
              <a:rPr lang="en-CN" altLang="zh-CN"/>
              <a:t>Once in the journal</a:t>
            </a:r>
          </a:p>
          <a:p>
            <a:pPr lvl="1"/>
            <a:r>
              <a:rPr lang="en-CN" altLang="zh-CN"/>
              <a:t>The other at the home location</a:t>
            </a:r>
          </a:p>
          <a:p>
            <a:r>
              <a:rPr lang="en-US" altLang="zh-CN" dirty="0"/>
              <a:t>Become problematic when the</a:t>
            </a:r>
            <a:r>
              <a:rPr lang="en-CN" altLang="zh-CN"/>
              <a:t> </a:t>
            </a:r>
            <a:r>
              <a:rPr lang="en-US" altLang="zh-CN" b="0" dirty="0"/>
              <a:t>files</a:t>
            </a:r>
            <a:r>
              <a:rPr lang="zh-CN" altLang="en-US" b="0" dirty="0"/>
              <a:t> </a:t>
            </a:r>
            <a:r>
              <a:rPr lang="en-US" altLang="zh-CN" b="0" dirty="0"/>
              <a:t>are</a:t>
            </a:r>
            <a:r>
              <a:rPr lang="zh-CN" altLang="en-US" b="0" dirty="0"/>
              <a:t> </a:t>
            </a:r>
            <a:r>
              <a:rPr lang="en-US" altLang="zh-CN" b="0" dirty="0"/>
              <a:t>large</a:t>
            </a:r>
            <a:endParaRPr lang="en-CN" altLang="zh-CN" b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CA0244-1E62-6544-9AE1-C8C0FD9A0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53</a:t>
            </a:fld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185990-5929-A443-94C0-57C1AD795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3096743"/>
            <a:ext cx="4667721" cy="235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05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8E5146-A2A2-BF4D-B276-A7F41EA7C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altLang="zh-CN"/>
              <a:t>Mitigating Journaling Drawbacks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8225B6-149D-6A4B-8450-F7BC73260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4752528"/>
          </a:xfrm>
        </p:spPr>
        <p:txBody>
          <a:bodyPr>
            <a:normAutofit/>
          </a:bodyPr>
          <a:lstStyle/>
          <a:p>
            <a:r>
              <a:rPr lang="en-CN" altLang="zh-CN"/>
              <a:t>Observation:</a:t>
            </a:r>
          </a:p>
          <a:p>
            <a:pPr lvl="1"/>
            <a:r>
              <a:rPr lang="en-CN" altLang="zh-CN"/>
              <a:t>Not everything in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en-CN" altLang="zh-CN"/>
              <a:t> has </a:t>
            </a:r>
            <a:r>
              <a:rPr lang="en-CN" altLang="zh-CN" b="1">
                <a:solidFill>
                  <a:srgbClr val="C00000"/>
                </a:solidFill>
              </a:rPr>
              <a:t>equal importance</a:t>
            </a:r>
          </a:p>
          <a:p>
            <a:pPr lvl="1"/>
            <a:r>
              <a:rPr lang="en-US" altLang="zh-CN" dirty="0"/>
              <a:t>Usually,</a:t>
            </a:r>
            <a:r>
              <a:rPr lang="zh-CN" altLang="en-US" dirty="0"/>
              <a:t> </a:t>
            </a:r>
            <a:r>
              <a:rPr lang="en-US" altLang="zh-CN" dirty="0"/>
              <a:t>the </a:t>
            </a:r>
            <a:r>
              <a:rPr lang="en-US" altLang="zh-CN" b="1" dirty="0">
                <a:solidFill>
                  <a:srgbClr val="C00000"/>
                </a:solidFill>
              </a:rPr>
              <a:t>m</a:t>
            </a:r>
            <a:r>
              <a:rPr lang="en-CN" altLang="zh-CN" b="1">
                <a:solidFill>
                  <a:srgbClr val="C00000"/>
                </a:solidFill>
              </a:rPr>
              <a:t>etadata</a:t>
            </a:r>
            <a:r>
              <a:rPr lang="en-CN" altLang="zh-CN"/>
              <a:t> is more important</a:t>
            </a:r>
            <a:r>
              <a:rPr lang="en-US" altLang="zh-CN" dirty="0"/>
              <a:t> </a:t>
            </a:r>
          </a:p>
          <a:p>
            <a:pPr lvl="2"/>
            <a:r>
              <a:rPr lang="en-US" altLang="zh-CN" sz="1800" dirty="0"/>
              <a:t>E.g., which blocks belong to the </a:t>
            </a:r>
            <a:r>
              <a:rPr lang="en-US" altLang="zh-CN" sz="1800" dirty="0" err="1"/>
              <a:t>inode</a:t>
            </a:r>
            <a:r>
              <a:rPr lang="en-US" altLang="zh-CN" sz="1800" dirty="0"/>
              <a:t> </a:t>
            </a:r>
            <a:endParaRPr lang="en-CN" altLang="zh-CN" sz="1800"/>
          </a:p>
          <a:p>
            <a:r>
              <a:rPr lang="en-CN" altLang="zh-CN"/>
              <a:t>Mitigation:</a:t>
            </a:r>
          </a:p>
          <a:p>
            <a:pPr lvl="1"/>
            <a:r>
              <a:rPr lang="en-CN" altLang="zh-CN"/>
              <a:t>Only protect metadata via Journaling</a:t>
            </a:r>
          </a:p>
          <a:p>
            <a:pPr lvl="2"/>
            <a:r>
              <a:rPr lang="en-CN" altLang="zh-CN" sz="1800"/>
              <a:t>Data is written only once</a:t>
            </a:r>
          </a:p>
          <a:p>
            <a:pPr lvl="1"/>
            <a:r>
              <a:rPr lang="en-CN" altLang="zh-CN"/>
              <a:t>What if data is also important?</a:t>
            </a:r>
          </a:p>
          <a:p>
            <a:pPr lvl="2"/>
            <a:r>
              <a:rPr lang="en-CN" altLang="zh-CN" sz="1800"/>
              <a:t>Ext4 options: data=journal/ordered/writeback</a:t>
            </a:r>
            <a:endParaRPr lang="en-US" altLang="zh-CN" sz="1800" dirty="0"/>
          </a:p>
          <a:p>
            <a:pPr lvl="2"/>
            <a:r>
              <a:rPr lang="en-US" altLang="zh-CN" sz="1800" dirty="0"/>
              <a:t>Application can also handle the write itself, e.g., wait for </a:t>
            </a:r>
            <a:r>
              <a:rPr lang="en-US" altLang="zh-CN" sz="1800" dirty="0" err="1"/>
              <a:t>fsync</a:t>
            </a:r>
            <a:r>
              <a:rPr lang="en-US" altLang="zh-CN" sz="1800" dirty="0"/>
              <a:t> to flush the data synchronously before proceed to the next </a:t>
            </a:r>
            <a:endParaRPr lang="en-CN" altLang="zh-CN" sz="180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684D39-6ABB-BE41-905E-CA55A896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4572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38F8C-AE24-614A-8FA8-57756C342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What if crash during commit journal?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100CD5-D78A-F049-AEA5-28FD3E578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Assume that </a:t>
            </a:r>
            <a:r>
              <a:rPr kumimoji="1" lang="en" altLang="zh-CN" dirty="0">
                <a:solidFill>
                  <a:srgbClr val="C00000"/>
                </a:solidFill>
              </a:rPr>
              <a:t>writing to one sector </a:t>
            </a:r>
            <a:r>
              <a:rPr kumimoji="1" lang="en" altLang="zh-CN" dirty="0"/>
              <a:t>on disk is </a:t>
            </a:r>
            <a:r>
              <a:rPr kumimoji="1" lang="en" altLang="zh-CN" dirty="0">
                <a:solidFill>
                  <a:srgbClr val="C00000"/>
                </a:solidFill>
              </a:rPr>
              <a:t>all-or-nothing</a:t>
            </a:r>
          </a:p>
          <a:p>
            <a:pPr lvl="1"/>
            <a:r>
              <a:rPr kumimoji="1" lang="en" altLang="zh-CN" dirty="0"/>
              <a:t>Disk saves enough energy to complete one sector write</a:t>
            </a:r>
          </a:p>
          <a:p>
            <a:pPr lvl="2"/>
            <a:r>
              <a:rPr kumimoji="1" lang="en" altLang="zh-CN" sz="1600" dirty="0"/>
              <a:t>Small capacitor suffices to power disk for a few microsecond</a:t>
            </a:r>
            <a:endParaRPr kumimoji="1" lang="en" altLang="zh-CN" dirty="0"/>
          </a:p>
          <a:p>
            <a:pPr lvl="2"/>
            <a:r>
              <a:rPr kumimoji="1" lang="en" altLang="zh-CN" sz="1600" dirty="0"/>
              <a:t>Assumption: time spent writing a sector is small</a:t>
            </a:r>
          </a:p>
          <a:p>
            <a:pPr lvl="1"/>
            <a:r>
              <a:rPr kumimoji="1" lang="en" altLang="zh-CN" dirty="0"/>
              <a:t>If write did not start, no need to complete it</a:t>
            </a:r>
          </a:p>
          <a:p>
            <a:pPr lvl="2"/>
            <a:r>
              <a:rPr kumimoji="1" lang="en" altLang="zh-CN" sz="1800" dirty="0"/>
              <a:t>Still all-or-nothing</a:t>
            </a:r>
          </a:p>
          <a:p>
            <a:r>
              <a:rPr kumimoji="1" lang="en-US" altLang="zh-CN" dirty="0"/>
              <a:t>So write to the journal is always all-or-nothing</a:t>
            </a:r>
          </a:p>
          <a:p>
            <a:r>
              <a:rPr kumimoji="1" lang="en-US" altLang="zh-CN" dirty="0"/>
              <a:t>But wait, what if the logged data is larger than the sector? </a:t>
            </a:r>
          </a:p>
          <a:p>
            <a:pPr lvl="1"/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 a generalized method than journaling </a:t>
            </a:r>
            <a:r>
              <a:rPr kumimoji="1" lang="en-US" altLang="zh-CN" dirty="0">
                <a:sym typeface="Wingdings" pitchFamily="2" charset="2"/>
              </a:rPr>
              <a:t> </a:t>
            </a:r>
            <a:endParaRPr kumimoji="1" lang="en-US" altLang="zh-CN" dirty="0"/>
          </a:p>
          <a:p>
            <a:pPr marL="74250" lvl="1" indent="0">
              <a:buNone/>
            </a:pP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DD4ACB-9331-B542-A90A-C4008BDB1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168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3EC2C3-9730-7646-AEAD-C1D63EB2E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Back to shadow copy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4E6CFA-9DAF-7344-AECE-38F2A11A5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Write to a copy of data, </a:t>
            </a:r>
            <a:r>
              <a:rPr kumimoji="1" lang="en" altLang="zh-CN" dirty="0">
                <a:solidFill>
                  <a:srgbClr val="C00000"/>
                </a:solidFill>
              </a:rPr>
              <a:t>atomically switch</a:t>
            </a:r>
            <a:r>
              <a:rPr kumimoji="1" lang="en" altLang="zh-CN" dirty="0"/>
              <a:t> to new copy</a:t>
            </a:r>
          </a:p>
          <a:p>
            <a:r>
              <a:rPr kumimoji="1" lang="en" altLang="zh-CN" dirty="0"/>
              <a:t>Switching can be done with one all-or-nothing operation</a:t>
            </a:r>
          </a:p>
          <a:p>
            <a:pPr lvl="1"/>
            <a:r>
              <a:rPr kumimoji="1" lang="en" altLang="zh-CN" dirty="0"/>
              <a:t> Rename with journaling </a:t>
            </a:r>
          </a:p>
          <a:p>
            <a:r>
              <a:rPr kumimoji="1" lang="en" altLang="zh-CN" dirty="0"/>
              <a:t>Only requires a simple recovery procedure of the file system</a:t>
            </a:r>
          </a:p>
          <a:p>
            <a:pPr lvl="1"/>
            <a:r>
              <a:rPr kumimoji="1" lang="en" altLang="zh-CN" dirty="0"/>
              <a:t>i.e., remove the temporal file after the recovery </a:t>
            </a:r>
          </a:p>
          <a:p>
            <a:pPr lvl="1"/>
            <a:r>
              <a:rPr kumimoji="1" lang="en" altLang="zh-CN" dirty="0"/>
              <a:t>The filesystem itself is kept consistent via journaling</a:t>
            </a:r>
          </a:p>
          <a:p>
            <a:pPr lvl="2"/>
            <a:r>
              <a:rPr kumimoji="1" lang="en" altLang="zh-CN" sz="1600" dirty="0"/>
              <a:t>i.e., the filesystem itself has a recovery process 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2FB324-738E-ED44-AE2B-3BB2DA79F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56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32978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9A1CEE-0093-2E42-A915-54935E955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Drawbacks of shadow copy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FFA7A5-9AC6-7B42-A3C2-6BF9342F9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1562800"/>
          </a:xfrm>
        </p:spPr>
        <p:txBody>
          <a:bodyPr/>
          <a:lstStyle/>
          <a:p>
            <a:r>
              <a:rPr kumimoji="1" lang="en-US" altLang="zh-CN" dirty="0"/>
              <a:t>Question: what would happen if multiple clients share the same file? </a:t>
            </a:r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Example: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8A690F-B047-A84F-8015-9A90B5924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57</a:t>
            </a:fld>
            <a:endParaRPr lang="zh-CN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4190D84-73E9-3141-81F6-FEFA365D0E95}"/>
              </a:ext>
            </a:extLst>
          </p:cNvPr>
          <p:cNvSpPr txBox="1">
            <a:spLocks/>
          </p:cNvSpPr>
          <p:nvPr/>
        </p:nvSpPr>
        <p:spPr>
          <a:xfrm>
            <a:off x="285261" y="3022893"/>
            <a:ext cx="4121358" cy="1848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transfer(bank, a, b, amt):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altLang="zh-CN" sz="1600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fcopy</a:t>
            </a:r>
            <a:r>
              <a:rPr lang="en-US" altLang="zh-CN" sz="16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(bank, </a:t>
            </a:r>
            <a:r>
              <a:rPr lang="en-US" altLang="zh-CN" sz="1600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bank_temp</a:t>
            </a:r>
            <a:r>
              <a:rPr lang="en-US" altLang="zh-CN" sz="16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 = </a:t>
            </a:r>
            <a:r>
              <a:rPr lang="en-US" sz="1600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mmap</a:t>
            </a:r>
            <a:r>
              <a:rPr lang="en-US" sz="16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(</a:t>
            </a:r>
            <a:r>
              <a:rPr lang="en-US" sz="1600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bank_temp</a:t>
            </a:r>
            <a:r>
              <a:rPr lang="en-US" sz="16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, ...)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records[a] = records[a] – amt</a:t>
            </a:r>
            <a:br>
              <a:rPr lang="en-US" sz="16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</a:br>
            <a:r>
              <a:rPr lang="en-US" sz="16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records[b] = records[b] + amt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sz="1600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fsync</a:t>
            </a:r>
            <a:r>
              <a:rPr lang="en-US" sz="16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(</a:t>
            </a:r>
            <a:r>
              <a:rPr lang="en-US" sz="1600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bank_temp</a:t>
            </a:r>
            <a:r>
              <a:rPr lang="en-US" sz="16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, ...)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rename(</a:t>
            </a:r>
            <a:r>
              <a:rPr lang="en-US" sz="1600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bank_temp,bank</a:t>
            </a:r>
            <a:r>
              <a:rPr lang="en-US" sz="16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)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93053D2-C10F-534A-9062-61BE4C577554}"/>
              </a:ext>
            </a:extLst>
          </p:cNvPr>
          <p:cNvSpPr txBox="1">
            <a:spLocks/>
          </p:cNvSpPr>
          <p:nvPr/>
        </p:nvSpPr>
        <p:spPr>
          <a:xfrm>
            <a:off x="4768082" y="3022893"/>
            <a:ext cx="4121358" cy="1848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transfer(bank, c, d, amt):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altLang="zh-CN" sz="1600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fcopy</a:t>
            </a:r>
            <a:r>
              <a:rPr lang="en-US" altLang="zh-CN" sz="16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(bank, </a:t>
            </a:r>
            <a:r>
              <a:rPr lang="en-US" altLang="zh-CN" sz="1600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bank_temp</a:t>
            </a:r>
            <a:r>
              <a:rPr lang="en-US" altLang="zh-CN" sz="16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 = </a:t>
            </a:r>
            <a:r>
              <a:rPr lang="en-US" sz="1600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mmap</a:t>
            </a:r>
            <a:r>
              <a:rPr lang="en-US" sz="16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(</a:t>
            </a:r>
            <a:r>
              <a:rPr lang="en-US" sz="1600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bank_temp</a:t>
            </a:r>
            <a:r>
              <a:rPr lang="en-US" sz="16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, ...)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records[a] = records[c] – amt</a:t>
            </a:r>
            <a:br>
              <a:rPr lang="en-US" sz="16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</a:br>
            <a:r>
              <a:rPr lang="en-US" sz="16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records[b] = records[d] + amt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sz="1600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fsync</a:t>
            </a:r>
            <a:r>
              <a:rPr lang="en-US" sz="16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(</a:t>
            </a:r>
            <a:r>
              <a:rPr lang="en-US" sz="1600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bank_temp</a:t>
            </a:r>
            <a:r>
              <a:rPr lang="en-US" sz="16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, ...)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rename(</a:t>
            </a:r>
            <a:r>
              <a:rPr lang="en-US" sz="1600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bank_temp,bank</a:t>
            </a:r>
            <a:r>
              <a:rPr lang="en-US" sz="16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)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F8E78D7-38F9-844E-90D8-99BBE4DB8EC8}"/>
              </a:ext>
            </a:extLst>
          </p:cNvPr>
          <p:cNvSpPr/>
          <p:nvPr/>
        </p:nvSpPr>
        <p:spPr>
          <a:xfrm>
            <a:off x="1619672" y="2715601"/>
            <a:ext cx="936104" cy="307292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pPr marL="223564" indent="-223564"/>
            <a:r>
              <a:rPr lang="en-US" altLang="zh-CN" dirty="0"/>
              <a:t>Client 0 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67792E9-53EC-C643-B92B-E52326ED41F1}"/>
              </a:ext>
            </a:extLst>
          </p:cNvPr>
          <p:cNvSpPr/>
          <p:nvPr/>
        </p:nvSpPr>
        <p:spPr>
          <a:xfrm>
            <a:off x="6085148" y="2703854"/>
            <a:ext cx="936104" cy="307292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pPr marL="223564" indent="-223564"/>
            <a:r>
              <a:rPr lang="en-US" altLang="zh-CN" dirty="0"/>
              <a:t>Client 1</a:t>
            </a:r>
          </a:p>
        </p:txBody>
      </p:sp>
    </p:spTree>
    <p:extLst>
      <p:ext uri="{BB962C8B-B14F-4D97-AF65-F5344CB8AC3E}">
        <p14:creationId xmlns:p14="http://schemas.microsoft.com/office/powerpoint/2010/main" val="17117991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1E48B-6F70-4F4E-BE80-07826169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Drawbacks of shadow copy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053CE9-ACFF-1142-BA97-07211C650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1080120"/>
          </a:xfrm>
        </p:spPr>
        <p:txBody>
          <a:bodyPr/>
          <a:lstStyle/>
          <a:p>
            <a:r>
              <a:rPr kumimoji="1" lang="en-US" altLang="zh-CN" dirty="0"/>
              <a:t>Question: what would happen if multiple clients share the same file?</a:t>
            </a:r>
          </a:p>
          <a:p>
            <a:pPr marL="417150" lvl="1" indent="-342900">
              <a:buFont typeface="+mj-ea"/>
              <a:buAutoNum type="circleNumDbPlain"/>
            </a:pPr>
            <a:r>
              <a:rPr kumimoji="1" lang="en-US" altLang="zh-CN" dirty="0"/>
              <a:t>Client 0 transfers 100 from a to b 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C66379-6AF5-EF48-A860-710742399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58</a:t>
            </a:fld>
            <a:endParaRPr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4AA9AAFB-477A-B642-A184-A1F88A4A2EC1}"/>
              </a:ext>
            </a:extLst>
          </p:cNvPr>
          <p:cNvCxnSpPr/>
          <p:nvPr/>
        </p:nvCxnSpPr>
        <p:spPr>
          <a:xfrm>
            <a:off x="529208" y="4945732"/>
            <a:ext cx="8085584" cy="0"/>
          </a:xfrm>
          <a:prstGeom prst="line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294CCFCA-B54A-524E-BFA4-637300457ACF}"/>
              </a:ext>
            </a:extLst>
          </p:cNvPr>
          <p:cNvSpPr/>
          <p:nvPr/>
        </p:nvSpPr>
        <p:spPr>
          <a:xfrm>
            <a:off x="302840" y="4761066"/>
            <a:ext cx="68903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" altLang="zh-CN" dirty="0"/>
              <a:t>Time</a:t>
            </a:r>
            <a:endParaRPr lang="zh-CN" altLang="en-US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105FCEF-EB5B-954C-BD04-ED1433C485EF}"/>
              </a:ext>
            </a:extLst>
          </p:cNvPr>
          <p:cNvGrpSpPr/>
          <p:nvPr/>
        </p:nvGrpSpPr>
        <p:grpSpPr>
          <a:xfrm>
            <a:off x="302840" y="2503984"/>
            <a:ext cx="2901008" cy="1308746"/>
            <a:chOff x="270926" y="3020272"/>
            <a:chExt cx="2901008" cy="1308746"/>
          </a:xfrm>
        </p:grpSpPr>
        <p:sp>
          <p:nvSpPr>
            <p:cNvPr id="24" name="剪去单角的矩形 23">
              <a:extLst>
                <a:ext uri="{FF2B5EF4-FFF2-40B4-BE49-F238E27FC236}">
                  <a16:creationId xmlns:a16="http://schemas.microsoft.com/office/drawing/2014/main" id="{5D7DE580-5995-7E47-A5D4-7102C400DCFA}"/>
                </a:ext>
              </a:extLst>
            </p:cNvPr>
            <p:cNvSpPr/>
            <p:nvPr/>
          </p:nvSpPr>
          <p:spPr>
            <a:xfrm>
              <a:off x="1155710" y="3366194"/>
              <a:ext cx="432048" cy="576063"/>
            </a:xfrm>
            <a:prstGeom prst="snip1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3B08C1C-F4C2-9445-A259-83B98445D70F}"/>
                </a:ext>
              </a:extLst>
            </p:cNvPr>
            <p:cNvSpPr/>
            <p:nvPr/>
          </p:nvSpPr>
          <p:spPr>
            <a:xfrm>
              <a:off x="270926" y="3419626"/>
              <a:ext cx="71045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" altLang="zh-CN" dirty="0"/>
                <a:t>Bank</a:t>
              </a:r>
              <a:endParaRPr lang="zh-CN" altLang="en-US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9DB8A4C-851E-5E48-A1C8-E1B5EF1DDD72}"/>
                </a:ext>
              </a:extLst>
            </p:cNvPr>
            <p:cNvSpPr/>
            <p:nvPr/>
          </p:nvSpPr>
          <p:spPr>
            <a:xfrm>
              <a:off x="2091814" y="3032874"/>
              <a:ext cx="1080120" cy="1296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561BC0F8-3944-A24C-B435-1AD3C93BF677}"/>
                </a:ext>
              </a:extLst>
            </p:cNvPr>
            <p:cNvCxnSpPr/>
            <p:nvPr/>
          </p:nvCxnSpPr>
          <p:spPr>
            <a:xfrm flipV="1">
              <a:off x="1587758" y="3032874"/>
              <a:ext cx="504056" cy="3867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B1FA3C1C-3C01-6C4E-A968-023DB0D39456}"/>
                </a:ext>
              </a:extLst>
            </p:cNvPr>
            <p:cNvCxnSpPr>
              <a:cxnSpLocks/>
            </p:cNvCxnSpPr>
            <p:nvPr/>
          </p:nvCxnSpPr>
          <p:spPr>
            <a:xfrm>
              <a:off x="1663958" y="3942257"/>
              <a:ext cx="427856" cy="36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0FE6FCEF-4B44-6144-85FE-C2217F3C84FA}"/>
                </a:ext>
              </a:extLst>
            </p:cNvPr>
            <p:cNvSpPr/>
            <p:nvPr/>
          </p:nvSpPr>
          <p:spPr>
            <a:xfrm>
              <a:off x="2091814" y="3020272"/>
              <a:ext cx="108012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a = 100</a:t>
              </a: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b = 100</a:t>
              </a: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c = 100</a:t>
              </a: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d = 100</a:t>
              </a:r>
              <a:endParaRPr lang="zh-CN" altLang="en-US" dirty="0"/>
            </a:p>
          </p:txBody>
        </p:sp>
      </p:grpSp>
      <p:sp>
        <p:nvSpPr>
          <p:cNvPr id="55" name="椭圆 54">
            <a:extLst>
              <a:ext uri="{FF2B5EF4-FFF2-40B4-BE49-F238E27FC236}">
                <a16:creationId xmlns:a16="http://schemas.microsoft.com/office/drawing/2014/main" id="{313ABC2E-C218-8849-AF57-7A4A089B88EA}"/>
              </a:ext>
            </a:extLst>
          </p:cNvPr>
          <p:cNvSpPr/>
          <p:nvPr/>
        </p:nvSpPr>
        <p:spPr>
          <a:xfrm>
            <a:off x="1259632" y="4761066"/>
            <a:ext cx="360040" cy="36933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DAC754A-A3E0-D943-846C-91CCEC7496B2}"/>
              </a:ext>
            </a:extLst>
          </p:cNvPr>
          <p:cNvSpPr/>
          <p:nvPr/>
        </p:nvSpPr>
        <p:spPr>
          <a:xfrm>
            <a:off x="355925" y="5165032"/>
            <a:ext cx="209544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" altLang="zh-CN" dirty="0"/>
              <a:t>Create shadow file</a:t>
            </a:r>
            <a:endParaRPr lang="zh-CN" altLang="en-US" dirty="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E35CB3DE-B94C-134B-8389-0711954AF544}"/>
              </a:ext>
            </a:extLst>
          </p:cNvPr>
          <p:cNvSpPr/>
          <p:nvPr/>
        </p:nvSpPr>
        <p:spPr>
          <a:xfrm>
            <a:off x="3023828" y="4761066"/>
            <a:ext cx="360040" cy="36933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46FC7481-8054-7F4A-8F49-A5814BB3DF43}"/>
              </a:ext>
            </a:extLst>
          </p:cNvPr>
          <p:cNvSpPr/>
          <p:nvPr/>
        </p:nvSpPr>
        <p:spPr>
          <a:xfrm>
            <a:off x="2663788" y="5165032"/>
            <a:ext cx="112082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" altLang="zh-CN" dirty="0"/>
              <a:t>Update a</a:t>
            </a:r>
            <a:endParaRPr lang="zh-CN" altLang="en-US" dirty="0"/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AA41604A-6EFE-F84D-8B90-1C68A9F870FA}"/>
              </a:ext>
            </a:extLst>
          </p:cNvPr>
          <p:cNvGrpSpPr/>
          <p:nvPr/>
        </p:nvGrpSpPr>
        <p:grpSpPr>
          <a:xfrm>
            <a:off x="3339351" y="2486223"/>
            <a:ext cx="3213849" cy="1308746"/>
            <a:chOff x="-41915" y="3020272"/>
            <a:chExt cx="3213849" cy="1308746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B4B3CCB-94AE-274B-A636-2FACB0A3177B}"/>
                </a:ext>
              </a:extLst>
            </p:cNvPr>
            <p:cNvSpPr/>
            <p:nvPr/>
          </p:nvSpPr>
          <p:spPr>
            <a:xfrm>
              <a:off x="-41915" y="3419626"/>
              <a:ext cx="135165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" altLang="zh-CN" dirty="0" err="1"/>
                <a:t>Bank_temp</a:t>
              </a:r>
              <a:endParaRPr lang="zh-CN" altLang="en-US" dirty="0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E8DFE409-C4A8-FD49-969C-90F3ED4A02D4}"/>
                </a:ext>
              </a:extLst>
            </p:cNvPr>
            <p:cNvSpPr/>
            <p:nvPr/>
          </p:nvSpPr>
          <p:spPr>
            <a:xfrm>
              <a:off x="2091814" y="3032874"/>
              <a:ext cx="1080120" cy="1296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62" name="直线连接符 61">
              <a:extLst>
                <a:ext uri="{FF2B5EF4-FFF2-40B4-BE49-F238E27FC236}">
                  <a16:creationId xmlns:a16="http://schemas.microsoft.com/office/drawing/2014/main" id="{62929C47-4530-124C-956E-2EFF56E48D44}"/>
                </a:ext>
              </a:extLst>
            </p:cNvPr>
            <p:cNvCxnSpPr/>
            <p:nvPr/>
          </p:nvCxnSpPr>
          <p:spPr>
            <a:xfrm flipV="1">
              <a:off x="1587758" y="3032874"/>
              <a:ext cx="504056" cy="3867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连接符 62">
              <a:extLst>
                <a:ext uri="{FF2B5EF4-FFF2-40B4-BE49-F238E27FC236}">
                  <a16:creationId xmlns:a16="http://schemas.microsoft.com/office/drawing/2014/main" id="{AA470D48-FDC1-EB43-AB63-A03EA42157A2}"/>
                </a:ext>
              </a:extLst>
            </p:cNvPr>
            <p:cNvCxnSpPr>
              <a:cxnSpLocks/>
            </p:cNvCxnSpPr>
            <p:nvPr/>
          </p:nvCxnSpPr>
          <p:spPr>
            <a:xfrm>
              <a:off x="1663958" y="3942257"/>
              <a:ext cx="427856" cy="36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99E1AC99-1E8E-3D40-A169-B55CB6554D74}"/>
                </a:ext>
              </a:extLst>
            </p:cNvPr>
            <p:cNvSpPr/>
            <p:nvPr/>
          </p:nvSpPr>
          <p:spPr>
            <a:xfrm>
              <a:off x="2091814" y="3020272"/>
              <a:ext cx="108012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a = 100</a:t>
              </a: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b = 100</a:t>
              </a: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c = 100</a:t>
              </a: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d = 100</a:t>
              </a:r>
              <a:endParaRPr lang="zh-CN" altLang="en-US" dirty="0"/>
            </a:p>
          </p:txBody>
        </p:sp>
        <p:sp>
          <p:nvSpPr>
            <p:cNvPr id="65" name="剪去单角的矩形 64">
              <a:extLst>
                <a:ext uri="{FF2B5EF4-FFF2-40B4-BE49-F238E27FC236}">
                  <a16:creationId xmlns:a16="http://schemas.microsoft.com/office/drawing/2014/main" id="{FF55AEF7-4D80-7843-A1B9-DDCBA76F3B65}"/>
                </a:ext>
              </a:extLst>
            </p:cNvPr>
            <p:cNvSpPr/>
            <p:nvPr/>
          </p:nvSpPr>
          <p:spPr>
            <a:xfrm>
              <a:off x="1423054" y="3366194"/>
              <a:ext cx="432048" cy="576063"/>
            </a:xfrm>
            <a:prstGeom prst="snip1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27414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1E48B-6F70-4F4E-BE80-07826169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Drawbacks of shadow copy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053CE9-ACFF-1142-BA97-07211C650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1080120"/>
          </a:xfrm>
        </p:spPr>
        <p:txBody>
          <a:bodyPr/>
          <a:lstStyle/>
          <a:p>
            <a:r>
              <a:rPr kumimoji="1" lang="en-US" altLang="zh-CN" dirty="0"/>
              <a:t>Question: what would happen if multiple clients share the same file?</a:t>
            </a:r>
          </a:p>
          <a:p>
            <a:pPr marL="417150" lvl="1" indent="-342900">
              <a:buFont typeface="+mj-ea"/>
              <a:buAutoNum type="circleNumDbPlain"/>
            </a:pPr>
            <a:r>
              <a:rPr kumimoji="1" lang="en-US" altLang="zh-CN" dirty="0"/>
              <a:t>Client 0 transfers 100 from a to b 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C66379-6AF5-EF48-A860-710742399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59</a:t>
            </a:fld>
            <a:endParaRPr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4AA9AAFB-477A-B642-A184-A1F88A4A2EC1}"/>
              </a:ext>
            </a:extLst>
          </p:cNvPr>
          <p:cNvCxnSpPr/>
          <p:nvPr/>
        </p:nvCxnSpPr>
        <p:spPr>
          <a:xfrm>
            <a:off x="529208" y="4945732"/>
            <a:ext cx="8085584" cy="0"/>
          </a:xfrm>
          <a:prstGeom prst="line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294CCFCA-B54A-524E-BFA4-637300457ACF}"/>
              </a:ext>
            </a:extLst>
          </p:cNvPr>
          <p:cNvSpPr/>
          <p:nvPr/>
        </p:nvSpPr>
        <p:spPr>
          <a:xfrm>
            <a:off x="302840" y="4761066"/>
            <a:ext cx="68903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" altLang="zh-CN" dirty="0"/>
              <a:t>Time</a:t>
            </a:r>
            <a:endParaRPr lang="zh-CN" altLang="en-US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105FCEF-EB5B-954C-BD04-ED1433C485EF}"/>
              </a:ext>
            </a:extLst>
          </p:cNvPr>
          <p:cNvGrpSpPr/>
          <p:nvPr/>
        </p:nvGrpSpPr>
        <p:grpSpPr>
          <a:xfrm>
            <a:off x="302840" y="2503984"/>
            <a:ext cx="2901008" cy="1308746"/>
            <a:chOff x="270926" y="3020272"/>
            <a:chExt cx="2901008" cy="1308746"/>
          </a:xfrm>
        </p:grpSpPr>
        <p:sp>
          <p:nvSpPr>
            <p:cNvPr id="24" name="剪去单角的矩形 23">
              <a:extLst>
                <a:ext uri="{FF2B5EF4-FFF2-40B4-BE49-F238E27FC236}">
                  <a16:creationId xmlns:a16="http://schemas.microsoft.com/office/drawing/2014/main" id="{5D7DE580-5995-7E47-A5D4-7102C400DCFA}"/>
                </a:ext>
              </a:extLst>
            </p:cNvPr>
            <p:cNvSpPr/>
            <p:nvPr/>
          </p:nvSpPr>
          <p:spPr>
            <a:xfrm>
              <a:off x="1155710" y="3366194"/>
              <a:ext cx="432048" cy="576063"/>
            </a:xfrm>
            <a:prstGeom prst="snip1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3B08C1C-F4C2-9445-A259-83B98445D70F}"/>
                </a:ext>
              </a:extLst>
            </p:cNvPr>
            <p:cNvSpPr/>
            <p:nvPr/>
          </p:nvSpPr>
          <p:spPr>
            <a:xfrm>
              <a:off x="270926" y="3419626"/>
              <a:ext cx="71045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" altLang="zh-CN" dirty="0"/>
                <a:t>Bank</a:t>
              </a:r>
              <a:endParaRPr lang="zh-CN" altLang="en-US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9DB8A4C-851E-5E48-A1C8-E1B5EF1DDD72}"/>
                </a:ext>
              </a:extLst>
            </p:cNvPr>
            <p:cNvSpPr/>
            <p:nvPr/>
          </p:nvSpPr>
          <p:spPr>
            <a:xfrm>
              <a:off x="2091814" y="3032874"/>
              <a:ext cx="1080120" cy="1296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561BC0F8-3944-A24C-B435-1AD3C93BF677}"/>
                </a:ext>
              </a:extLst>
            </p:cNvPr>
            <p:cNvCxnSpPr/>
            <p:nvPr/>
          </p:nvCxnSpPr>
          <p:spPr>
            <a:xfrm flipV="1">
              <a:off x="1587758" y="3032874"/>
              <a:ext cx="504056" cy="3867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B1FA3C1C-3C01-6C4E-A968-023DB0D39456}"/>
                </a:ext>
              </a:extLst>
            </p:cNvPr>
            <p:cNvCxnSpPr>
              <a:cxnSpLocks/>
            </p:cNvCxnSpPr>
            <p:nvPr/>
          </p:nvCxnSpPr>
          <p:spPr>
            <a:xfrm>
              <a:off x="1663958" y="3942257"/>
              <a:ext cx="427856" cy="36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0FE6FCEF-4B44-6144-85FE-C2217F3C84FA}"/>
                </a:ext>
              </a:extLst>
            </p:cNvPr>
            <p:cNvSpPr/>
            <p:nvPr/>
          </p:nvSpPr>
          <p:spPr>
            <a:xfrm>
              <a:off x="2091814" y="3020272"/>
              <a:ext cx="108012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a = 100</a:t>
              </a: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b = 100</a:t>
              </a: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c = 100</a:t>
              </a: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d = 100</a:t>
              </a:r>
              <a:endParaRPr lang="zh-CN" altLang="en-US" dirty="0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2E1D9F5B-D72E-0C42-B21F-FD58481CE10D}"/>
              </a:ext>
            </a:extLst>
          </p:cNvPr>
          <p:cNvGrpSpPr/>
          <p:nvPr/>
        </p:nvGrpSpPr>
        <p:grpSpPr>
          <a:xfrm>
            <a:off x="3339351" y="2486223"/>
            <a:ext cx="3213849" cy="1308746"/>
            <a:chOff x="-41915" y="3020272"/>
            <a:chExt cx="3213849" cy="1308746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BC7B7772-A08D-E242-B2CD-323A757E0693}"/>
                </a:ext>
              </a:extLst>
            </p:cNvPr>
            <p:cNvSpPr/>
            <p:nvPr/>
          </p:nvSpPr>
          <p:spPr>
            <a:xfrm>
              <a:off x="-41915" y="3419626"/>
              <a:ext cx="135165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" altLang="zh-CN" dirty="0" err="1"/>
                <a:t>Bank_temp</a:t>
              </a:r>
              <a:endParaRPr lang="zh-CN" altLang="en-US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65B843B7-27F4-0041-B934-46423F86D3CE}"/>
                </a:ext>
              </a:extLst>
            </p:cNvPr>
            <p:cNvSpPr/>
            <p:nvPr/>
          </p:nvSpPr>
          <p:spPr>
            <a:xfrm>
              <a:off x="2091814" y="3032874"/>
              <a:ext cx="1080120" cy="1296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8" name="直线连接符 37">
              <a:extLst>
                <a:ext uri="{FF2B5EF4-FFF2-40B4-BE49-F238E27FC236}">
                  <a16:creationId xmlns:a16="http://schemas.microsoft.com/office/drawing/2014/main" id="{DD7DF72F-E95B-734A-9B00-E32402E429DE}"/>
                </a:ext>
              </a:extLst>
            </p:cNvPr>
            <p:cNvCxnSpPr/>
            <p:nvPr/>
          </p:nvCxnSpPr>
          <p:spPr>
            <a:xfrm flipV="1">
              <a:off x="1587758" y="3032874"/>
              <a:ext cx="504056" cy="3867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C2574EE3-A2A7-AD4F-9D98-05DBFFFC1B94}"/>
                </a:ext>
              </a:extLst>
            </p:cNvPr>
            <p:cNvCxnSpPr>
              <a:cxnSpLocks/>
            </p:cNvCxnSpPr>
            <p:nvPr/>
          </p:nvCxnSpPr>
          <p:spPr>
            <a:xfrm>
              <a:off x="1663958" y="3942257"/>
              <a:ext cx="427856" cy="36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88AF203-E123-904D-89F1-CB9A72FC7B7B}"/>
                </a:ext>
              </a:extLst>
            </p:cNvPr>
            <p:cNvSpPr/>
            <p:nvPr/>
          </p:nvSpPr>
          <p:spPr>
            <a:xfrm>
              <a:off x="2091814" y="3020272"/>
              <a:ext cx="108012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a = 100</a:t>
              </a: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b = 100</a:t>
              </a: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c = 100</a:t>
              </a: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d = 100</a:t>
              </a:r>
              <a:endParaRPr lang="zh-CN" altLang="en-US" dirty="0"/>
            </a:p>
          </p:txBody>
        </p:sp>
        <p:sp>
          <p:nvSpPr>
            <p:cNvPr id="35" name="剪去单角的矩形 34">
              <a:extLst>
                <a:ext uri="{FF2B5EF4-FFF2-40B4-BE49-F238E27FC236}">
                  <a16:creationId xmlns:a16="http://schemas.microsoft.com/office/drawing/2014/main" id="{F8D954FD-A69F-8147-8033-A19084B44850}"/>
                </a:ext>
              </a:extLst>
            </p:cNvPr>
            <p:cNvSpPr/>
            <p:nvPr/>
          </p:nvSpPr>
          <p:spPr>
            <a:xfrm>
              <a:off x="1423054" y="3366194"/>
              <a:ext cx="432048" cy="576063"/>
            </a:xfrm>
            <a:prstGeom prst="snip1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5" name="椭圆 54">
            <a:extLst>
              <a:ext uri="{FF2B5EF4-FFF2-40B4-BE49-F238E27FC236}">
                <a16:creationId xmlns:a16="http://schemas.microsoft.com/office/drawing/2014/main" id="{313ABC2E-C218-8849-AF57-7A4A089B88EA}"/>
              </a:ext>
            </a:extLst>
          </p:cNvPr>
          <p:cNvSpPr/>
          <p:nvPr/>
        </p:nvSpPr>
        <p:spPr>
          <a:xfrm>
            <a:off x="1259632" y="4761066"/>
            <a:ext cx="360040" cy="36933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DAC754A-A3E0-D943-846C-91CCEC7496B2}"/>
              </a:ext>
            </a:extLst>
          </p:cNvPr>
          <p:cNvSpPr/>
          <p:nvPr/>
        </p:nvSpPr>
        <p:spPr>
          <a:xfrm>
            <a:off x="355925" y="5165032"/>
            <a:ext cx="209544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" altLang="zh-CN" dirty="0"/>
              <a:t>Create shadow file</a:t>
            </a:r>
            <a:endParaRPr lang="zh-CN" altLang="en-US" dirty="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E35CB3DE-B94C-134B-8389-0711954AF544}"/>
              </a:ext>
            </a:extLst>
          </p:cNvPr>
          <p:cNvSpPr/>
          <p:nvPr/>
        </p:nvSpPr>
        <p:spPr>
          <a:xfrm>
            <a:off x="3023828" y="4761066"/>
            <a:ext cx="360040" cy="36933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46FC7481-8054-7F4A-8F49-A5814BB3DF43}"/>
              </a:ext>
            </a:extLst>
          </p:cNvPr>
          <p:cNvSpPr/>
          <p:nvPr/>
        </p:nvSpPr>
        <p:spPr>
          <a:xfrm>
            <a:off x="2663788" y="5165032"/>
            <a:ext cx="112082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" altLang="zh-CN" dirty="0"/>
              <a:t>Update a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2E0EBBD-19EE-C846-A21B-DDD75ECA6E54}"/>
              </a:ext>
            </a:extLst>
          </p:cNvPr>
          <p:cNvSpPr/>
          <p:nvPr/>
        </p:nvSpPr>
        <p:spPr>
          <a:xfrm>
            <a:off x="7058236" y="2486223"/>
            <a:ext cx="1258180" cy="1326507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AB08D8D-1764-B84E-8FC6-80AF05758DB1}"/>
              </a:ext>
            </a:extLst>
          </p:cNvPr>
          <p:cNvSpPr/>
          <p:nvPr/>
        </p:nvSpPr>
        <p:spPr>
          <a:xfrm>
            <a:off x="7261568" y="3880364"/>
            <a:ext cx="85151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" altLang="zh-CN" dirty="0"/>
              <a:t>Cache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89EAA8D-803A-9F4B-A58A-B39E75155746}"/>
              </a:ext>
            </a:extLst>
          </p:cNvPr>
          <p:cNvSpPr/>
          <p:nvPr/>
        </p:nvSpPr>
        <p:spPr>
          <a:xfrm>
            <a:off x="7103306" y="2506470"/>
            <a:ext cx="10801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a = 0</a:t>
            </a: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b = 100</a:t>
            </a: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c = 100</a:t>
            </a: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d = 100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7632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3F4BE-3F24-0541-B0C8-27297C358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Review: basic ordered update log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 single-copy value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1A5391-0123-754B-9493-D1A24ED3D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39" y="1129308"/>
            <a:ext cx="8733653" cy="2592288"/>
          </a:xfrm>
        </p:spPr>
        <p:txBody>
          <a:bodyPr/>
          <a:lstStyle/>
          <a:p>
            <a:r>
              <a:rPr kumimoji="1" lang="en" altLang="zh-CN" dirty="0"/>
              <a:t>Ordered list of updates at each node (updates are expressed as a function)</a:t>
            </a:r>
          </a:p>
          <a:p>
            <a:pPr lvl="1"/>
            <a:r>
              <a:rPr kumimoji="1" lang="en" altLang="zh-CN" dirty="0"/>
              <a:t>Record the updates in a log, and sort it according to some order</a:t>
            </a:r>
          </a:p>
          <a:p>
            <a:r>
              <a:rPr kumimoji="1" lang="en" altLang="zh-CN" dirty="0"/>
              <a:t>Delay the updates, until we are sure that it can be ordered </a:t>
            </a:r>
          </a:p>
          <a:p>
            <a:r>
              <a:rPr kumimoji="1" lang="en" altLang="zh-CN" dirty="0"/>
              <a:t>Syncing: ensure both nodes have the same updates in log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8E0E36-6637-124E-B675-7BD2EB6C1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6" name="Rectangle 42">
            <a:extLst>
              <a:ext uri="{FF2B5EF4-FFF2-40B4-BE49-F238E27FC236}">
                <a16:creationId xmlns:a16="http://schemas.microsoft.com/office/drawing/2014/main" id="{1EE9A670-8C6D-068D-4DF9-6E52BB556416}"/>
              </a:ext>
            </a:extLst>
          </p:cNvPr>
          <p:cNvSpPr/>
          <p:nvPr/>
        </p:nvSpPr>
        <p:spPr>
          <a:xfrm>
            <a:off x="5940152" y="3759893"/>
            <a:ext cx="1443024" cy="5060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667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Add Y to</a:t>
            </a:r>
            <a:br>
              <a:rPr lang="en-US" altLang="zh-CN" sz="1667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</a:br>
            <a:r>
              <a:rPr lang="en-US" altLang="zh-CN" sz="1667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album w/ aid</a:t>
            </a:r>
            <a:endParaRPr lang="zh-CN" altLang="en-US" sz="1667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ectangle 43">
            <a:extLst>
              <a:ext uri="{FF2B5EF4-FFF2-40B4-BE49-F238E27FC236}">
                <a16:creationId xmlns:a16="http://schemas.microsoft.com/office/drawing/2014/main" id="{4EF12B53-9719-CAA0-F52D-D6D93EBC9CD8}"/>
              </a:ext>
            </a:extLst>
          </p:cNvPr>
          <p:cNvSpPr/>
          <p:nvPr/>
        </p:nvSpPr>
        <p:spPr>
          <a:xfrm>
            <a:off x="1703128" y="3765393"/>
            <a:ext cx="1443024" cy="5060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667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Add X to </a:t>
            </a:r>
            <a:br>
              <a:rPr lang="en-US" altLang="zh-CN" sz="1667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</a:br>
            <a:r>
              <a:rPr lang="en-US" altLang="zh-CN" sz="1667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album w/ aid</a:t>
            </a:r>
            <a:endParaRPr lang="zh-CN" altLang="en-US" sz="166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8" name="Rectangle 44">
            <a:extLst>
              <a:ext uri="{FF2B5EF4-FFF2-40B4-BE49-F238E27FC236}">
                <a16:creationId xmlns:a16="http://schemas.microsoft.com/office/drawing/2014/main" id="{78C3E75C-EB87-C975-83A3-0D2204E3F51B}"/>
              </a:ext>
            </a:extLst>
          </p:cNvPr>
          <p:cNvSpPr/>
          <p:nvPr/>
        </p:nvSpPr>
        <p:spPr>
          <a:xfrm>
            <a:off x="2431652" y="3188393"/>
            <a:ext cx="270000" cy="240000"/>
          </a:xfrm>
          <a:prstGeom prst="rect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30000" tIns="30000" rIns="30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66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X</a:t>
            </a:r>
          </a:p>
        </p:txBody>
      </p:sp>
      <p:sp>
        <p:nvSpPr>
          <p:cNvPr id="9" name="Rectangle 46">
            <a:extLst>
              <a:ext uri="{FF2B5EF4-FFF2-40B4-BE49-F238E27FC236}">
                <a16:creationId xmlns:a16="http://schemas.microsoft.com/office/drawing/2014/main" id="{A58C563A-BE4D-7C8B-8254-10492665F224}"/>
              </a:ext>
            </a:extLst>
          </p:cNvPr>
          <p:cNvSpPr/>
          <p:nvPr/>
        </p:nvSpPr>
        <p:spPr>
          <a:xfrm>
            <a:off x="6338740" y="3244893"/>
            <a:ext cx="240000" cy="21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30000" tIns="60000" rIns="30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Y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Rounded Rectangle 48">
            <a:extLst>
              <a:ext uri="{FF2B5EF4-FFF2-40B4-BE49-F238E27FC236}">
                <a16:creationId xmlns:a16="http://schemas.microsoft.com/office/drawing/2014/main" id="{44AD8A8D-5818-3F71-9F2C-45F5EA61A246}"/>
              </a:ext>
            </a:extLst>
          </p:cNvPr>
          <p:cNvSpPr/>
          <p:nvPr/>
        </p:nvSpPr>
        <p:spPr>
          <a:xfrm>
            <a:off x="3008152" y="3315393"/>
            <a:ext cx="78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SRV1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Rounded Rectangle 49">
            <a:extLst>
              <a:ext uri="{FF2B5EF4-FFF2-40B4-BE49-F238E27FC236}">
                <a16:creationId xmlns:a16="http://schemas.microsoft.com/office/drawing/2014/main" id="{2CD6ED7B-775D-B390-AFF1-3CADB9084EDA}"/>
              </a:ext>
            </a:extLst>
          </p:cNvPr>
          <p:cNvSpPr/>
          <p:nvPr/>
        </p:nvSpPr>
        <p:spPr>
          <a:xfrm>
            <a:off x="5235652" y="3315393"/>
            <a:ext cx="780000" cy="450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SRV2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2" name="Curved Connector 53">
            <a:extLst>
              <a:ext uri="{FF2B5EF4-FFF2-40B4-BE49-F238E27FC236}">
                <a16:creationId xmlns:a16="http://schemas.microsoft.com/office/drawing/2014/main" id="{B4EDB344-43A8-9591-0936-2B492CDB4192}"/>
              </a:ext>
            </a:extLst>
          </p:cNvPr>
          <p:cNvCxnSpPr>
            <a:stCxn id="14" idx="3"/>
            <a:endCxn id="13" idx="3"/>
          </p:cNvCxnSpPr>
          <p:nvPr/>
        </p:nvCxnSpPr>
        <p:spPr>
          <a:xfrm rot="5400000">
            <a:off x="4507877" y="3254273"/>
            <a:ext cx="10583" cy="841696"/>
          </a:xfrm>
          <a:prstGeom prst="curvedConnector3">
            <a:avLst>
              <a:gd name="adj1" fmla="val 3786197"/>
            </a:avLst>
          </a:prstGeom>
          <a:ln w="12700" cmpd="sng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n 55">
            <a:extLst>
              <a:ext uri="{FF2B5EF4-FFF2-40B4-BE49-F238E27FC236}">
                <a16:creationId xmlns:a16="http://schemas.microsoft.com/office/drawing/2014/main" id="{C97CD19A-AD3E-59B4-5CF4-7CF154D29F94}"/>
              </a:ext>
            </a:extLst>
          </p:cNvPr>
          <p:cNvSpPr/>
          <p:nvPr/>
        </p:nvSpPr>
        <p:spPr>
          <a:xfrm>
            <a:off x="3901101" y="3405666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Can 56">
            <a:extLst>
              <a:ext uri="{FF2B5EF4-FFF2-40B4-BE49-F238E27FC236}">
                <a16:creationId xmlns:a16="http://schemas.microsoft.com/office/drawing/2014/main" id="{20E67EA2-7E8D-7DD4-78A3-CF19D1957727}"/>
              </a:ext>
            </a:extLst>
          </p:cNvPr>
          <p:cNvSpPr/>
          <p:nvPr/>
        </p:nvSpPr>
        <p:spPr>
          <a:xfrm>
            <a:off x="4742797" y="3405666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Rounded Rectangle 57">
            <a:extLst>
              <a:ext uri="{FF2B5EF4-FFF2-40B4-BE49-F238E27FC236}">
                <a16:creationId xmlns:a16="http://schemas.microsoft.com/office/drawing/2014/main" id="{5C300B6B-5AFD-C70F-EB94-660E8D1FB096}"/>
              </a:ext>
            </a:extLst>
          </p:cNvPr>
          <p:cNvSpPr/>
          <p:nvPr/>
        </p:nvSpPr>
        <p:spPr>
          <a:xfrm>
            <a:off x="1166652" y="3349893"/>
            <a:ext cx="900000" cy="42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Client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6" name="Straight Arrow Connector 58">
            <a:extLst>
              <a:ext uri="{FF2B5EF4-FFF2-40B4-BE49-F238E27FC236}">
                <a16:creationId xmlns:a16="http://schemas.microsoft.com/office/drawing/2014/main" id="{3402E06E-9B46-B1B9-5FEC-926382809A1B}"/>
              </a:ext>
            </a:extLst>
          </p:cNvPr>
          <p:cNvCxnSpPr>
            <a:stCxn id="15" idx="3"/>
          </p:cNvCxnSpPr>
          <p:nvPr/>
        </p:nvCxnSpPr>
        <p:spPr>
          <a:xfrm>
            <a:off x="2066652" y="3559893"/>
            <a:ext cx="94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59">
            <a:extLst>
              <a:ext uri="{FF2B5EF4-FFF2-40B4-BE49-F238E27FC236}">
                <a16:creationId xmlns:a16="http://schemas.microsoft.com/office/drawing/2014/main" id="{C026C75D-DEE1-3BA5-1B27-39794B2FB665}"/>
              </a:ext>
            </a:extLst>
          </p:cNvPr>
          <p:cNvSpPr/>
          <p:nvPr/>
        </p:nvSpPr>
        <p:spPr>
          <a:xfrm>
            <a:off x="6920830" y="3364893"/>
            <a:ext cx="1051323" cy="390000"/>
          </a:xfrm>
          <a:prstGeom prst="roundRect">
            <a:avLst/>
          </a:prstGeom>
          <a:solidFill>
            <a:srgbClr val="00CC0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iPhone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8" name="Straight Arrow Connector 60">
            <a:extLst>
              <a:ext uri="{FF2B5EF4-FFF2-40B4-BE49-F238E27FC236}">
                <a16:creationId xmlns:a16="http://schemas.microsoft.com/office/drawing/2014/main" id="{9D066697-A067-6BC5-0B6F-84B317FB2148}"/>
              </a:ext>
            </a:extLst>
          </p:cNvPr>
          <p:cNvCxnSpPr>
            <a:stCxn id="17" idx="1"/>
          </p:cNvCxnSpPr>
          <p:nvPr/>
        </p:nvCxnSpPr>
        <p:spPr>
          <a:xfrm flipH="1">
            <a:off x="5996652" y="3559893"/>
            <a:ext cx="924178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29">
            <a:extLst>
              <a:ext uri="{FF2B5EF4-FFF2-40B4-BE49-F238E27FC236}">
                <a16:creationId xmlns:a16="http://schemas.microsoft.com/office/drawing/2014/main" id="{9AD18EAB-F39C-919F-1495-88140F4E23EF}"/>
              </a:ext>
            </a:extLst>
          </p:cNvPr>
          <p:cNvSpPr/>
          <p:nvPr/>
        </p:nvSpPr>
        <p:spPr>
          <a:xfrm>
            <a:off x="4272957" y="4067933"/>
            <a:ext cx="562975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sync</a:t>
            </a:r>
            <a:endParaRPr lang="zh-CN" altLang="en-US" sz="15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Rectangle 31">
            <a:extLst>
              <a:ext uri="{FF2B5EF4-FFF2-40B4-BE49-F238E27FC236}">
                <a16:creationId xmlns:a16="http://schemas.microsoft.com/office/drawing/2014/main" id="{CE35D207-FEAF-B832-50DA-7241A45489F3}"/>
              </a:ext>
            </a:extLst>
          </p:cNvPr>
          <p:cNvSpPr/>
          <p:nvPr/>
        </p:nvSpPr>
        <p:spPr>
          <a:xfrm>
            <a:off x="1241498" y="4398688"/>
            <a:ext cx="708848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Add X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1" name="Rectangle 32">
            <a:extLst>
              <a:ext uri="{FF2B5EF4-FFF2-40B4-BE49-F238E27FC236}">
                <a16:creationId xmlns:a16="http://schemas.microsoft.com/office/drawing/2014/main" id="{84AAD10E-6978-FCA4-4BA5-D52B465D395A}"/>
              </a:ext>
            </a:extLst>
          </p:cNvPr>
          <p:cNvSpPr/>
          <p:nvPr/>
        </p:nvSpPr>
        <p:spPr>
          <a:xfrm>
            <a:off x="1222730" y="4778763"/>
            <a:ext cx="744114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Add Y 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cxnSp>
        <p:nvCxnSpPr>
          <p:cNvPr id="22" name="Straight Connector 35">
            <a:extLst>
              <a:ext uri="{FF2B5EF4-FFF2-40B4-BE49-F238E27FC236}">
                <a16:creationId xmlns:a16="http://schemas.microsoft.com/office/drawing/2014/main" id="{C88A981F-C899-2CCB-D26E-297B4C75D662}"/>
              </a:ext>
            </a:extLst>
          </p:cNvPr>
          <p:cNvCxnSpPr/>
          <p:nvPr/>
        </p:nvCxnSpPr>
        <p:spPr>
          <a:xfrm>
            <a:off x="3516152" y="3900393"/>
            <a:ext cx="0" cy="13200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37">
            <a:extLst>
              <a:ext uri="{FF2B5EF4-FFF2-40B4-BE49-F238E27FC236}">
                <a16:creationId xmlns:a16="http://schemas.microsoft.com/office/drawing/2014/main" id="{C33D969D-608D-2786-1B5D-D99AE0AC59B7}"/>
              </a:ext>
            </a:extLst>
          </p:cNvPr>
          <p:cNvCxnSpPr/>
          <p:nvPr/>
        </p:nvCxnSpPr>
        <p:spPr>
          <a:xfrm>
            <a:off x="5484652" y="3900393"/>
            <a:ext cx="0" cy="13200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38">
            <a:extLst>
              <a:ext uri="{FF2B5EF4-FFF2-40B4-BE49-F238E27FC236}">
                <a16:creationId xmlns:a16="http://schemas.microsoft.com/office/drawing/2014/main" id="{34FBB819-0731-AD11-FAE9-49DDB1F803D9}"/>
              </a:ext>
            </a:extLst>
          </p:cNvPr>
          <p:cNvSpPr/>
          <p:nvPr/>
        </p:nvSpPr>
        <p:spPr>
          <a:xfrm>
            <a:off x="3603436" y="4835673"/>
            <a:ext cx="59663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Time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5" name="Rectangle 39">
            <a:extLst>
              <a:ext uri="{FF2B5EF4-FFF2-40B4-BE49-F238E27FC236}">
                <a16:creationId xmlns:a16="http://schemas.microsoft.com/office/drawing/2014/main" id="{DE2DE70D-DBBD-4301-42A9-DB335A1D3B18}"/>
              </a:ext>
            </a:extLst>
          </p:cNvPr>
          <p:cNvSpPr/>
          <p:nvPr/>
        </p:nvSpPr>
        <p:spPr>
          <a:xfrm>
            <a:off x="7098479" y="4408930"/>
            <a:ext cx="708848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Add X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6" name="Rectangle 40">
            <a:extLst>
              <a:ext uri="{FF2B5EF4-FFF2-40B4-BE49-F238E27FC236}">
                <a16:creationId xmlns:a16="http://schemas.microsoft.com/office/drawing/2014/main" id="{DFB6C482-1155-0EB2-06A8-67CB8FC787F4}"/>
              </a:ext>
            </a:extLst>
          </p:cNvPr>
          <p:cNvSpPr/>
          <p:nvPr/>
        </p:nvSpPr>
        <p:spPr>
          <a:xfrm>
            <a:off x="7098479" y="4782273"/>
            <a:ext cx="696024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Add Y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754B1C0D-2774-9000-A84C-F19B71D66C59}"/>
              </a:ext>
            </a:extLst>
          </p:cNvPr>
          <p:cNvGrpSpPr/>
          <p:nvPr/>
        </p:nvGrpSpPr>
        <p:grpSpPr>
          <a:xfrm>
            <a:off x="1043608" y="4265929"/>
            <a:ext cx="1076625" cy="892909"/>
            <a:chOff x="1043608" y="4265929"/>
            <a:chExt cx="1076625" cy="892909"/>
          </a:xfrm>
        </p:grpSpPr>
        <p:cxnSp>
          <p:nvCxnSpPr>
            <p:cNvPr id="30" name="直线连接符 29">
              <a:extLst>
                <a:ext uri="{FF2B5EF4-FFF2-40B4-BE49-F238E27FC236}">
                  <a16:creationId xmlns:a16="http://schemas.microsoft.com/office/drawing/2014/main" id="{55025B5B-2983-163D-C08D-C0EA514F4B59}"/>
                </a:ext>
              </a:extLst>
            </p:cNvPr>
            <p:cNvCxnSpPr>
              <a:cxnSpLocks/>
            </p:cNvCxnSpPr>
            <p:nvPr/>
          </p:nvCxnSpPr>
          <p:spPr>
            <a:xfrm>
              <a:off x="1043608" y="4265929"/>
              <a:ext cx="0" cy="8929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id="{062D8A62-9C18-9D88-7422-62E05132736B}"/>
                </a:ext>
              </a:extLst>
            </p:cNvPr>
            <p:cNvCxnSpPr>
              <a:cxnSpLocks/>
            </p:cNvCxnSpPr>
            <p:nvPr/>
          </p:nvCxnSpPr>
          <p:spPr>
            <a:xfrm>
              <a:off x="2120233" y="4265929"/>
              <a:ext cx="0" cy="8929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32">
              <a:extLst>
                <a:ext uri="{FF2B5EF4-FFF2-40B4-BE49-F238E27FC236}">
                  <a16:creationId xmlns:a16="http://schemas.microsoft.com/office/drawing/2014/main" id="{EDBC23D9-A4CA-CD93-6E4C-376CFABE3820}"/>
                </a:ext>
              </a:extLst>
            </p:cNvPr>
            <p:cNvCxnSpPr>
              <a:cxnSpLocks/>
            </p:cNvCxnSpPr>
            <p:nvPr/>
          </p:nvCxnSpPr>
          <p:spPr>
            <a:xfrm>
              <a:off x="1059200" y="5158838"/>
              <a:ext cx="10571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12D3DF18-6FF5-7C0B-E33D-48F9ED9F5160}"/>
              </a:ext>
            </a:extLst>
          </p:cNvPr>
          <p:cNvGrpSpPr/>
          <p:nvPr/>
        </p:nvGrpSpPr>
        <p:grpSpPr>
          <a:xfrm>
            <a:off x="6902559" y="4265928"/>
            <a:ext cx="1076625" cy="892909"/>
            <a:chOff x="1043608" y="4265929"/>
            <a:chExt cx="1076625" cy="892909"/>
          </a:xfrm>
        </p:grpSpPr>
        <p:cxnSp>
          <p:nvCxnSpPr>
            <p:cNvPr id="41" name="直线连接符 40">
              <a:extLst>
                <a:ext uri="{FF2B5EF4-FFF2-40B4-BE49-F238E27FC236}">
                  <a16:creationId xmlns:a16="http://schemas.microsoft.com/office/drawing/2014/main" id="{DBA5994B-801B-9DBD-9FD9-31903DE0BA32}"/>
                </a:ext>
              </a:extLst>
            </p:cNvPr>
            <p:cNvCxnSpPr>
              <a:cxnSpLocks/>
            </p:cNvCxnSpPr>
            <p:nvPr/>
          </p:nvCxnSpPr>
          <p:spPr>
            <a:xfrm>
              <a:off x="1043608" y="4265929"/>
              <a:ext cx="0" cy="8929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41">
              <a:extLst>
                <a:ext uri="{FF2B5EF4-FFF2-40B4-BE49-F238E27FC236}">
                  <a16:creationId xmlns:a16="http://schemas.microsoft.com/office/drawing/2014/main" id="{D068DD10-2BDD-7C2F-279B-BB569FEC352F}"/>
                </a:ext>
              </a:extLst>
            </p:cNvPr>
            <p:cNvCxnSpPr>
              <a:cxnSpLocks/>
            </p:cNvCxnSpPr>
            <p:nvPr/>
          </p:nvCxnSpPr>
          <p:spPr>
            <a:xfrm>
              <a:off x="2120233" y="4265929"/>
              <a:ext cx="0" cy="8929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42">
              <a:extLst>
                <a:ext uri="{FF2B5EF4-FFF2-40B4-BE49-F238E27FC236}">
                  <a16:creationId xmlns:a16="http://schemas.microsoft.com/office/drawing/2014/main" id="{998BAD4F-6C7B-9EA3-F433-1814E336CE6B}"/>
                </a:ext>
              </a:extLst>
            </p:cNvPr>
            <p:cNvCxnSpPr>
              <a:cxnSpLocks/>
            </p:cNvCxnSpPr>
            <p:nvPr/>
          </p:nvCxnSpPr>
          <p:spPr>
            <a:xfrm>
              <a:off x="1059200" y="5158838"/>
              <a:ext cx="10571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38">
            <a:extLst>
              <a:ext uri="{FF2B5EF4-FFF2-40B4-BE49-F238E27FC236}">
                <a16:creationId xmlns:a16="http://schemas.microsoft.com/office/drawing/2014/main" id="{9A24FEBE-00DD-EA70-4BAA-1A4E7DAF3DBB}"/>
              </a:ext>
            </a:extLst>
          </p:cNvPr>
          <p:cNvSpPr/>
          <p:nvPr/>
        </p:nvSpPr>
        <p:spPr>
          <a:xfrm>
            <a:off x="1318333" y="5196655"/>
            <a:ext cx="50847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Log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45" name="Rectangle 38">
            <a:extLst>
              <a:ext uri="{FF2B5EF4-FFF2-40B4-BE49-F238E27FC236}">
                <a16:creationId xmlns:a16="http://schemas.microsoft.com/office/drawing/2014/main" id="{D07C1B61-61D5-1E49-BF5B-585F63A73FE5}"/>
              </a:ext>
            </a:extLst>
          </p:cNvPr>
          <p:cNvSpPr/>
          <p:nvPr/>
        </p:nvSpPr>
        <p:spPr>
          <a:xfrm>
            <a:off x="7165774" y="5196655"/>
            <a:ext cx="50847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Log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8" name="Rectangle 31">
            <a:extLst>
              <a:ext uri="{FF2B5EF4-FFF2-40B4-BE49-F238E27FC236}">
                <a16:creationId xmlns:a16="http://schemas.microsoft.com/office/drawing/2014/main" id="{B54AC4CD-C0BC-7070-6024-B909C7CF7E2F}"/>
              </a:ext>
            </a:extLst>
          </p:cNvPr>
          <p:cNvSpPr/>
          <p:nvPr/>
        </p:nvSpPr>
        <p:spPr>
          <a:xfrm>
            <a:off x="2305666" y="4387236"/>
            <a:ext cx="1035861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X (</a:t>
            </a:r>
            <a:r>
              <a:rPr lang="en-US" altLang="zh-CN" sz="1500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sid</a:t>
            </a: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=10)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4" name="Rectangle 32">
            <a:extLst>
              <a:ext uri="{FF2B5EF4-FFF2-40B4-BE49-F238E27FC236}">
                <a16:creationId xmlns:a16="http://schemas.microsoft.com/office/drawing/2014/main" id="{4C35087E-0AE2-5CB4-73C5-F3C832E334F2}"/>
              </a:ext>
            </a:extLst>
          </p:cNvPr>
          <p:cNvSpPr/>
          <p:nvPr/>
        </p:nvSpPr>
        <p:spPr>
          <a:xfrm>
            <a:off x="2321258" y="4758776"/>
            <a:ext cx="1023037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Y (</a:t>
            </a:r>
            <a:r>
              <a:rPr lang="en-US" altLang="zh-CN" sz="1500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sid</a:t>
            </a: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=11)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5" name="Rectangle 31">
            <a:extLst>
              <a:ext uri="{FF2B5EF4-FFF2-40B4-BE49-F238E27FC236}">
                <a16:creationId xmlns:a16="http://schemas.microsoft.com/office/drawing/2014/main" id="{62E8110B-FDEF-6302-51D5-E5F48FB09320}"/>
              </a:ext>
            </a:extLst>
          </p:cNvPr>
          <p:cNvSpPr/>
          <p:nvPr/>
        </p:nvSpPr>
        <p:spPr>
          <a:xfrm>
            <a:off x="5717257" y="4450538"/>
            <a:ext cx="1035861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X (</a:t>
            </a:r>
            <a:r>
              <a:rPr lang="en-US" altLang="zh-CN" sz="1500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sid</a:t>
            </a: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=10)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6" name="Rectangle 32">
            <a:extLst>
              <a:ext uri="{FF2B5EF4-FFF2-40B4-BE49-F238E27FC236}">
                <a16:creationId xmlns:a16="http://schemas.microsoft.com/office/drawing/2014/main" id="{D49FE76D-41F5-5B72-83E6-DD3A64DD4F0E}"/>
              </a:ext>
            </a:extLst>
          </p:cNvPr>
          <p:cNvSpPr/>
          <p:nvPr/>
        </p:nvSpPr>
        <p:spPr>
          <a:xfrm>
            <a:off x="5732849" y="4822078"/>
            <a:ext cx="1023037" cy="27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Y (</a:t>
            </a:r>
            <a:r>
              <a:rPr lang="en-US" altLang="zh-CN" sz="1500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sid</a:t>
            </a:r>
            <a:r>
              <a:rPr lang="en-US" altLang="zh-CN" sz="15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=11)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7" name="任意形状 36">
            <a:extLst>
              <a:ext uri="{FF2B5EF4-FFF2-40B4-BE49-F238E27FC236}">
                <a16:creationId xmlns:a16="http://schemas.microsoft.com/office/drawing/2014/main" id="{B5E6861D-3D98-D2E8-A788-830A2B7A1631}"/>
              </a:ext>
            </a:extLst>
          </p:cNvPr>
          <p:cNvSpPr/>
          <p:nvPr/>
        </p:nvSpPr>
        <p:spPr>
          <a:xfrm>
            <a:off x="1888177" y="5070764"/>
            <a:ext cx="855023" cy="451262"/>
          </a:xfrm>
          <a:custGeom>
            <a:avLst/>
            <a:gdLst>
              <a:gd name="connsiteX0" fmla="*/ 0 w 855023"/>
              <a:gd name="connsiteY0" fmla="*/ 0 h 451262"/>
              <a:gd name="connsiteX1" fmla="*/ 356259 w 855023"/>
              <a:gd name="connsiteY1" fmla="*/ 451262 h 451262"/>
              <a:gd name="connsiteX2" fmla="*/ 855023 w 855023"/>
              <a:gd name="connsiteY2" fmla="*/ 0 h 451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5023" h="451262">
                <a:moveTo>
                  <a:pt x="0" y="0"/>
                </a:moveTo>
                <a:cubicBezTo>
                  <a:pt x="106877" y="225631"/>
                  <a:pt x="213755" y="451262"/>
                  <a:pt x="356259" y="451262"/>
                </a:cubicBezTo>
                <a:cubicBezTo>
                  <a:pt x="498763" y="451262"/>
                  <a:pt x="676893" y="225631"/>
                  <a:pt x="855023" y="0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任意形状 45">
            <a:extLst>
              <a:ext uri="{FF2B5EF4-FFF2-40B4-BE49-F238E27FC236}">
                <a16:creationId xmlns:a16="http://schemas.microsoft.com/office/drawing/2014/main" id="{2E58533E-D384-50EA-56FC-06B25CC8CF6F}"/>
              </a:ext>
            </a:extLst>
          </p:cNvPr>
          <p:cNvSpPr/>
          <p:nvPr/>
        </p:nvSpPr>
        <p:spPr>
          <a:xfrm>
            <a:off x="1888177" y="4702629"/>
            <a:ext cx="475013" cy="178271"/>
          </a:xfrm>
          <a:custGeom>
            <a:avLst/>
            <a:gdLst>
              <a:gd name="connsiteX0" fmla="*/ 0 w 475013"/>
              <a:gd name="connsiteY0" fmla="*/ 23750 h 178271"/>
              <a:gd name="connsiteX1" fmla="*/ 201880 w 475013"/>
              <a:gd name="connsiteY1" fmla="*/ 178129 h 178271"/>
              <a:gd name="connsiteX2" fmla="*/ 475013 w 475013"/>
              <a:gd name="connsiteY2" fmla="*/ 0 h 178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5013" h="178271">
                <a:moveTo>
                  <a:pt x="0" y="23750"/>
                </a:moveTo>
                <a:cubicBezTo>
                  <a:pt x="61355" y="102918"/>
                  <a:pt x="122711" y="182087"/>
                  <a:pt x="201880" y="178129"/>
                </a:cubicBezTo>
                <a:cubicBezTo>
                  <a:pt x="281049" y="174171"/>
                  <a:pt x="378031" y="87085"/>
                  <a:pt x="475013" y="0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任意形状 46">
            <a:extLst>
              <a:ext uri="{FF2B5EF4-FFF2-40B4-BE49-F238E27FC236}">
                <a16:creationId xmlns:a16="http://schemas.microsoft.com/office/drawing/2014/main" id="{5D03881A-0615-731B-D2EE-CAF20A9D971A}"/>
              </a:ext>
            </a:extLst>
          </p:cNvPr>
          <p:cNvSpPr/>
          <p:nvPr/>
        </p:nvSpPr>
        <p:spPr>
          <a:xfrm>
            <a:off x="6673932" y="4643252"/>
            <a:ext cx="558141" cy="166926"/>
          </a:xfrm>
          <a:custGeom>
            <a:avLst/>
            <a:gdLst>
              <a:gd name="connsiteX0" fmla="*/ 558141 w 558141"/>
              <a:gd name="connsiteY0" fmla="*/ 0 h 166926"/>
              <a:gd name="connsiteX1" fmla="*/ 308759 w 558141"/>
              <a:gd name="connsiteY1" fmla="*/ 166254 h 166926"/>
              <a:gd name="connsiteX2" fmla="*/ 0 w 558141"/>
              <a:gd name="connsiteY2" fmla="*/ 47501 h 166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8141" h="166926">
                <a:moveTo>
                  <a:pt x="558141" y="0"/>
                </a:moveTo>
                <a:cubicBezTo>
                  <a:pt x="479961" y="79168"/>
                  <a:pt x="401782" y="158337"/>
                  <a:pt x="308759" y="166254"/>
                </a:cubicBezTo>
                <a:cubicBezTo>
                  <a:pt x="215736" y="174171"/>
                  <a:pt x="107868" y="110836"/>
                  <a:pt x="0" y="47501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任意形状 47">
            <a:extLst>
              <a:ext uri="{FF2B5EF4-FFF2-40B4-BE49-F238E27FC236}">
                <a16:creationId xmlns:a16="http://schemas.microsoft.com/office/drawing/2014/main" id="{B391B003-88C4-9307-7906-FBEEFB807DDE}"/>
              </a:ext>
            </a:extLst>
          </p:cNvPr>
          <p:cNvSpPr/>
          <p:nvPr/>
        </p:nvSpPr>
        <p:spPr>
          <a:xfrm>
            <a:off x="6495803" y="5023262"/>
            <a:ext cx="641267" cy="287119"/>
          </a:xfrm>
          <a:custGeom>
            <a:avLst/>
            <a:gdLst>
              <a:gd name="connsiteX0" fmla="*/ 641267 w 641267"/>
              <a:gd name="connsiteY0" fmla="*/ 0 h 287119"/>
              <a:gd name="connsiteX1" fmla="*/ 475013 w 641267"/>
              <a:gd name="connsiteY1" fmla="*/ 285008 h 287119"/>
              <a:gd name="connsiteX2" fmla="*/ 0 w 641267"/>
              <a:gd name="connsiteY2" fmla="*/ 106878 h 287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1267" h="287119">
                <a:moveTo>
                  <a:pt x="641267" y="0"/>
                </a:moveTo>
                <a:cubicBezTo>
                  <a:pt x="611579" y="133597"/>
                  <a:pt x="581891" y="267195"/>
                  <a:pt x="475013" y="285008"/>
                </a:cubicBezTo>
                <a:cubicBezTo>
                  <a:pt x="368135" y="302821"/>
                  <a:pt x="184067" y="204849"/>
                  <a:pt x="0" y="106878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87104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1E48B-6F70-4F4E-BE80-07826169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Drawbacks of shadow copy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053CE9-ACFF-1142-BA97-07211C650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7"/>
            <a:ext cx="8229600" cy="135940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Question: what would happen if multiple clients share the same file?</a:t>
            </a:r>
          </a:p>
          <a:p>
            <a:pPr marL="417150" lvl="1" indent="-342900">
              <a:buFont typeface="+mj-ea"/>
              <a:buAutoNum type="circleNumDbPlain"/>
            </a:pPr>
            <a:r>
              <a:rPr kumimoji="1" lang="en-US" altLang="zh-CN" dirty="0"/>
              <a:t>Client 0 transfers 100 from a to b</a:t>
            </a:r>
          </a:p>
          <a:p>
            <a:pPr marL="417150" lvl="1" indent="-342900">
              <a:buFont typeface="+mj-ea"/>
              <a:buAutoNum type="circleNumDbPlain"/>
            </a:pPr>
            <a:r>
              <a:rPr kumimoji="1" lang="en-US" altLang="zh-CN" dirty="0"/>
              <a:t>Client 1 transfers 100 from c to d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C66379-6AF5-EF48-A860-710742399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60</a:t>
            </a:fld>
            <a:endParaRPr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4AA9AAFB-477A-B642-A184-A1F88A4A2EC1}"/>
              </a:ext>
            </a:extLst>
          </p:cNvPr>
          <p:cNvCxnSpPr/>
          <p:nvPr/>
        </p:nvCxnSpPr>
        <p:spPr>
          <a:xfrm>
            <a:off x="529208" y="4945732"/>
            <a:ext cx="8085584" cy="0"/>
          </a:xfrm>
          <a:prstGeom prst="line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294CCFCA-B54A-524E-BFA4-637300457ACF}"/>
              </a:ext>
            </a:extLst>
          </p:cNvPr>
          <p:cNvSpPr/>
          <p:nvPr/>
        </p:nvSpPr>
        <p:spPr>
          <a:xfrm>
            <a:off x="302840" y="4761066"/>
            <a:ext cx="68903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" altLang="zh-CN" dirty="0"/>
              <a:t>Time</a:t>
            </a:r>
            <a:endParaRPr lang="zh-CN" altLang="en-US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105FCEF-EB5B-954C-BD04-ED1433C485EF}"/>
              </a:ext>
            </a:extLst>
          </p:cNvPr>
          <p:cNvGrpSpPr/>
          <p:nvPr/>
        </p:nvGrpSpPr>
        <p:grpSpPr>
          <a:xfrm>
            <a:off x="302840" y="2503984"/>
            <a:ext cx="2901008" cy="1308746"/>
            <a:chOff x="270926" y="3020272"/>
            <a:chExt cx="2901008" cy="1308746"/>
          </a:xfrm>
        </p:grpSpPr>
        <p:sp>
          <p:nvSpPr>
            <p:cNvPr id="24" name="剪去单角的矩形 23">
              <a:extLst>
                <a:ext uri="{FF2B5EF4-FFF2-40B4-BE49-F238E27FC236}">
                  <a16:creationId xmlns:a16="http://schemas.microsoft.com/office/drawing/2014/main" id="{5D7DE580-5995-7E47-A5D4-7102C400DCFA}"/>
                </a:ext>
              </a:extLst>
            </p:cNvPr>
            <p:cNvSpPr/>
            <p:nvPr/>
          </p:nvSpPr>
          <p:spPr>
            <a:xfrm>
              <a:off x="1155710" y="3366194"/>
              <a:ext cx="432048" cy="576063"/>
            </a:xfrm>
            <a:prstGeom prst="snip1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3B08C1C-F4C2-9445-A259-83B98445D70F}"/>
                </a:ext>
              </a:extLst>
            </p:cNvPr>
            <p:cNvSpPr/>
            <p:nvPr/>
          </p:nvSpPr>
          <p:spPr>
            <a:xfrm>
              <a:off x="270926" y="3419626"/>
              <a:ext cx="71045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" altLang="zh-CN" dirty="0"/>
                <a:t>Bank</a:t>
              </a:r>
              <a:endParaRPr lang="zh-CN" altLang="en-US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9DB8A4C-851E-5E48-A1C8-E1B5EF1DDD72}"/>
                </a:ext>
              </a:extLst>
            </p:cNvPr>
            <p:cNvSpPr/>
            <p:nvPr/>
          </p:nvSpPr>
          <p:spPr>
            <a:xfrm>
              <a:off x="2091814" y="3032874"/>
              <a:ext cx="1080120" cy="1296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561BC0F8-3944-A24C-B435-1AD3C93BF677}"/>
                </a:ext>
              </a:extLst>
            </p:cNvPr>
            <p:cNvCxnSpPr/>
            <p:nvPr/>
          </p:nvCxnSpPr>
          <p:spPr>
            <a:xfrm flipV="1">
              <a:off x="1587758" y="3032874"/>
              <a:ext cx="504056" cy="3867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B1FA3C1C-3C01-6C4E-A968-023DB0D39456}"/>
                </a:ext>
              </a:extLst>
            </p:cNvPr>
            <p:cNvCxnSpPr>
              <a:cxnSpLocks/>
            </p:cNvCxnSpPr>
            <p:nvPr/>
          </p:nvCxnSpPr>
          <p:spPr>
            <a:xfrm>
              <a:off x="1663958" y="3942257"/>
              <a:ext cx="427856" cy="36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0FE6FCEF-4B44-6144-85FE-C2217F3C84FA}"/>
                </a:ext>
              </a:extLst>
            </p:cNvPr>
            <p:cNvSpPr/>
            <p:nvPr/>
          </p:nvSpPr>
          <p:spPr>
            <a:xfrm>
              <a:off x="2091814" y="3020272"/>
              <a:ext cx="108012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a = 100</a:t>
              </a: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b = 100</a:t>
              </a: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c = 100</a:t>
              </a: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d = 100</a:t>
              </a:r>
              <a:endParaRPr lang="zh-CN" altLang="en-US" dirty="0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2E1D9F5B-D72E-0C42-B21F-FD58481CE10D}"/>
              </a:ext>
            </a:extLst>
          </p:cNvPr>
          <p:cNvGrpSpPr/>
          <p:nvPr/>
        </p:nvGrpSpPr>
        <p:grpSpPr>
          <a:xfrm>
            <a:off x="3339351" y="2486223"/>
            <a:ext cx="3213849" cy="1308746"/>
            <a:chOff x="-41915" y="3020272"/>
            <a:chExt cx="3213849" cy="1308746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BC7B7772-A08D-E242-B2CD-323A757E0693}"/>
                </a:ext>
              </a:extLst>
            </p:cNvPr>
            <p:cNvSpPr/>
            <p:nvPr/>
          </p:nvSpPr>
          <p:spPr>
            <a:xfrm>
              <a:off x="-41915" y="3419626"/>
              <a:ext cx="135165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" altLang="zh-CN" dirty="0" err="1"/>
                <a:t>Bank_temp</a:t>
              </a:r>
              <a:endParaRPr lang="zh-CN" altLang="en-US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65B843B7-27F4-0041-B934-46423F86D3CE}"/>
                </a:ext>
              </a:extLst>
            </p:cNvPr>
            <p:cNvSpPr/>
            <p:nvPr/>
          </p:nvSpPr>
          <p:spPr>
            <a:xfrm>
              <a:off x="2091814" y="3032874"/>
              <a:ext cx="1080120" cy="1296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8" name="直线连接符 37">
              <a:extLst>
                <a:ext uri="{FF2B5EF4-FFF2-40B4-BE49-F238E27FC236}">
                  <a16:creationId xmlns:a16="http://schemas.microsoft.com/office/drawing/2014/main" id="{DD7DF72F-E95B-734A-9B00-E32402E429DE}"/>
                </a:ext>
              </a:extLst>
            </p:cNvPr>
            <p:cNvCxnSpPr/>
            <p:nvPr/>
          </p:nvCxnSpPr>
          <p:spPr>
            <a:xfrm flipV="1">
              <a:off x="1587758" y="3032874"/>
              <a:ext cx="504056" cy="3867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C2574EE3-A2A7-AD4F-9D98-05DBFFFC1B94}"/>
                </a:ext>
              </a:extLst>
            </p:cNvPr>
            <p:cNvCxnSpPr>
              <a:cxnSpLocks/>
            </p:cNvCxnSpPr>
            <p:nvPr/>
          </p:nvCxnSpPr>
          <p:spPr>
            <a:xfrm>
              <a:off x="1663958" y="3942257"/>
              <a:ext cx="427856" cy="36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88AF203-E123-904D-89F1-CB9A72FC7B7B}"/>
                </a:ext>
              </a:extLst>
            </p:cNvPr>
            <p:cNvSpPr/>
            <p:nvPr/>
          </p:nvSpPr>
          <p:spPr>
            <a:xfrm>
              <a:off x="2091814" y="3020272"/>
              <a:ext cx="108012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a = 100</a:t>
              </a: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b = 100</a:t>
              </a: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c = 100</a:t>
              </a: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d = 100</a:t>
              </a:r>
              <a:endParaRPr lang="zh-CN" altLang="en-US" dirty="0"/>
            </a:p>
          </p:txBody>
        </p:sp>
        <p:sp>
          <p:nvSpPr>
            <p:cNvPr id="35" name="剪去单角的矩形 34">
              <a:extLst>
                <a:ext uri="{FF2B5EF4-FFF2-40B4-BE49-F238E27FC236}">
                  <a16:creationId xmlns:a16="http://schemas.microsoft.com/office/drawing/2014/main" id="{F8D954FD-A69F-8147-8033-A19084B44850}"/>
                </a:ext>
              </a:extLst>
            </p:cNvPr>
            <p:cNvSpPr/>
            <p:nvPr/>
          </p:nvSpPr>
          <p:spPr>
            <a:xfrm>
              <a:off x="1423054" y="3366194"/>
              <a:ext cx="432048" cy="576063"/>
            </a:xfrm>
            <a:prstGeom prst="snip1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5" name="椭圆 54">
            <a:extLst>
              <a:ext uri="{FF2B5EF4-FFF2-40B4-BE49-F238E27FC236}">
                <a16:creationId xmlns:a16="http://schemas.microsoft.com/office/drawing/2014/main" id="{313ABC2E-C218-8849-AF57-7A4A089B88EA}"/>
              </a:ext>
            </a:extLst>
          </p:cNvPr>
          <p:cNvSpPr/>
          <p:nvPr/>
        </p:nvSpPr>
        <p:spPr>
          <a:xfrm>
            <a:off x="1259632" y="4761066"/>
            <a:ext cx="360040" cy="36933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DAC754A-A3E0-D943-846C-91CCEC7496B2}"/>
              </a:ext>
            </a:extLst>
          </p:cNvPr>
          <p:cNvSpPr/>
          <p:nvPr/>
        </p:nvSpPr>
        <p:spPr>
          <a:xfrm>
            <a:off x="355925" y="5165032"/>
            <a:ext cx="209544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" altLang="zh-CN" dirty="0"/>
              <a:t>Create shadow file</a:t>
            </a:r>
            <a:endParaRPr lang="zh-CN" altLang="en-US" dirty="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E35CB3DE-B94C-134B-8389-0711954AF544}"/>
              </a:ext>
            </a:extLst>
          </p:cNvPr>
          <p:cNvSpPr/>
          <p:nvPr/>
        </p:nvSpPr>
        <p:spPr>
          <a:xfrm>
            <a:off x="3023828" y="4761066"/>
            <a:ext cx="360040" cy="36933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46FC7481-8054-7F4A-8F49-A5814BB3DF43}"/>
              </a:ext>
            </a:extLst>
          </p:cNvPr>
          <p:cNvSpPr/>
          <p:nvPr/>
        </p:nvSpPr>
        <p:spPr>
          <a:xfrm>
            <a:off x="2663788" y="5165032"/>
            <a:ext cx="112082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" altLang="zh-CN" dirty="0"/>
              <a:t>Update a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2E0EBBD-19EE-C846-A21B-DDD75ECA6E54}"/>
              </a:ext>
            </a:extLst>
          </p:cNvPr>
          <p:cNvSpPr/>
          <p:nvPr/>
        </p:nvSpPr>
        <p:spPr>
          <a:xfrm>
            <a:off x="7058236" y="2486223"/>
            <a:ext cx="1258180" cy="1326507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AB08D8D-1764-B84E-8FC6-80AF05758DB1}"/>
              </a:ext>
            </a:extLst>
          </p:cNvPr>
          <p:cNvSpPr/>
          <p:nvPr/>
        </p:nvSpPr>
        <p:spPr>
          <a:xfrm>
            <a:off x="7261568" y="3880364"/>
            <a:ext cx="85151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" altLang="zh-CN" dirty="0"/>
              <a:t>Cache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89EAA8D-803A-9F4B-A58A-B39E75155746}"/>
              </a:ext>
            </a:extLst>
          </p:cNvPr>
          <p:cNvSpPr/>
          <p:nvPr/>
        </p:nvSpPr>
        <p:spPr>
          <a:xfrm>
            <a:off x="7103306" y="2506470"/>
            <a:ext cx="10801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a = 0</a:t>
            </a: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b = 100</a:t>
            </a: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c = 100</a:t>
            </a: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d = 100</a:t>
            </a:r>
            <a:endParaRPr lang="zh-CN" altLang="en-US" dirty="0"/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97E4F23A-8599-E240-A373-CEA8AE8DC251}"/>
              </a:ext>
            </a:extLst>
          </p:cNvPr>
          <p:cNvSpPr/>
          <p:nvPr/>
        </p:nvSpPr>
        <p:spPr>
          <a:xfrm>
            <a:off x="1871700" y="4223810"/>
            <a:ext cx="6084676" cy="307292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pPr marL="223564" indent="-223564" algn="ctr"/>
            <a:r>
              <a:rPr lang="en-US" altLang="zh-CN" dirty="0"/>
              <a:t>Question: can client 1 directly create a new </a:t>
            </a:r>
            <a:r>
              <a:rPr lang="en-US" altLang="zh-CN" dirty="0" err="1"/>
              <a:t>bank_temp</a:t>
            </a:r>
            <a:r>
              <a:rPr lang="en-US" altLang="zh-CN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17008385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1E48B-6F70-4F4E-BE80-07826169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Drawbacks of shadow copy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053CE9-ACFF-1142-BA97-07211C650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7"/>
            <a:ext cx="8229600" cy="135940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Question: what would happen if multiple clients share the same file?</a:t>
            </a:r>
          </a:p>
          <a:p>
            <a:pPr marL="417150" lvl="1" indent="-342900">
              <a:buFont typeface="+mj-ea"/>
              <a:buAutoNum type="circleNumDbPlain"/>
            </a:pPr>
            <a:r>
              <a:rPr kumimoji="1" lang="en-US" altLang="zh-CN" dirty="0"/>
              <a:t>Client 0 transfers 100 from a to b</a:t>
            </a:r>
          </a:p>
          <a:p>
            <a:pPr marL="417150" lvl="1" indent="-342900">
              <a:buFont typeface="+mj-ea"/>
              <a:buAutoNum type="circleNumDbPlain"/>
            </a:pPr>
            <a:r>
              <a:rPr kumimoji="1" lang="en-US" altLang="zh-CN" dirty="0"/>
              <a:t>Client 1 transfers 100 from c to d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C66379-6AF5-EF48-A860-710742399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61</a:t>
            </a:fld>
            <a:endParaRPr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4AA9AAFB-477A-B642-A184-A1F88A4A2EC1}"/>
              </a:ext>
            </a:extLst>
          </p:cNvPr>
          <p:cNvCxnSpPr/>
          <p:nvPr/>
        </p:nvCxnSpPr>
        <p:spPr>
          <a:xfrm>
            <a:off x="529208" y="4945732"/>
            <a:ext cx="8085584" cy="0"/>
          </a:xfrm>
          <a:prstGeom prst="line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294CCFCA-B54A-524E-BFA4-637300457ACF}"/>
              </a:ext>
            </a:extLst>
          </p:cNvPr>
          <p:cNvSpPr/>
          <p:nvPr/>
        </p:nvSpPr>
        <p:spPr>
          <a:xfrm>
            <a:off x="302840" y="4761066"/>
            <a:ext cx="68903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" altLang="zh-CN" dirty="0"/>
              <a:t>Time</a:t>
            </a:r>
            <a:endParaRPr lang="zh-CN" altLang="en-US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105FCEF-EB5B-954C-BD04-ED1433C485EF}"/>
              </a:ext>
            </a:extLst>
          </p:cNvPr>
          <p:cNvGrpSpPr/>
          <p:nvPr/>
        </p:nvGrpSpPr>
        <p:grpSpPr>
          <a:xfrm>
            <a:off x="302840" y="2503984"/>
            <a:ext cx="2901008" cy="1308746"/>
            <a:chOff x="270926" y="3020272"/>
            <a:chExt cx="2901008" cy="1308746"/>
          </a:xfrm>
        </p:grpSpPr>
        <p:sp>
          <p:nvSpPr>
            <p:cNvPr id="24" name="剪去单角的矩形 23">
              <a:extLst>
                <a:ext uri="{FF2B5EF4-FFF2-40B4-BE49-F238E27FC236}">
                  <a16:creationId xmlns:a16="http://schemas.microsoft.com/office/drawing/2014/main" id="{5D7DE580-5995-7E47-A5D4-7102C400DCFA}"/>
                </a:ext>
              </a:extLst>
            </p:cNvPr>
            <p:cNvSpPr/>
            <p:nvPr/>
          </p:nvSpPr>
          <p:spPr>
            <a:xfrm>
              <a:off x="1155710" y="3366194"/>
              <a:ext cx="432048" cy="576063"/>
            </a:xfrm>
            <a:prstGeom prst="snip1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3B08C1C-F4C2-9445-A259-83B98445D70F}"/>
                </a:ext>
              </a:extLst>
            </p:cNvPr>
            <p:cNvSpPr/>
            <p:nvPr/>
          </p:nvSpPr>
          <p:spPr>
            <a:xfrm>
              <a:off x="270926" y="3419626"/>
              <a:ext cx="71045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" altLang="zh-CN" dirty="0"/>
                <a:t>Bank</a:t>
              </a:r>
              <a:endParaRPr lang="zh-CN" altLang="en-US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9DB8A4C-851E-5E48-A1C8-E1B5EF1DDD72}"/>
                </a:ext>
              </a:extLst>
            </p:cNvPr>
            <p:cNvSpPr/>
            <p:nvPr/>
          </p:nvSpPr>
          <p:spPr>
            <a:xfrm>
              <a:off x="2091814" y="3032874"/>
              <a:ext cx="1080120" cy="1296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561BC0F8-3944-A24C-B435-1AD3C93BF677}"/>
                </a:ext>
              </a:extLst>
            </p:cNvPr>
            <p:cNvCxnSpPr/>
            <p:nvPr/>
          </p:nvCxnSpPr>
          <p:spPr>
            <a:xfrm flipV="1">
              <a:off x="1587758" y="3032874"/>
              <a:ext cx="504056" cy="3867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B1FA3C1C-3C01-6C4E-A968-023DB0D39456}"/>
                </a:ext>
              </a:extLst>
            </p:cNvPr>
            <p:cNvCxnSpPr>
              <a:cxnSpLocks/>
            </p:cNvCxnSpPr>
            <p:nvPr/>
          </p:nvCxnSpPr>
          <p:spPr>
            <a:xfrm>
              <a:off x="1663958" y="3942257"/>
              <a:ext cx="427856" cy="36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0FE6FCEF-4B44-6144-85FE-C2217F3C84FA}"/>
                </a:ext>
              </a:extLst>
            </p:cNvPr>
            <p:cNvSpPr/>
            <p:nvPr/>
          </p:nvSpPr>
          <p:spPr>
            <a:xfrm>
              <a:off x="2091814" y="3020272"/>
              <a:ext cx="108012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a = 100</a:t>
              </a: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b = 100</a:t>
              </a: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c = 100</a:t>
              </a: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d = 100</a:t>
              </a:r>
              <a:endParaRPr lang="zh-CN" altLang="en-US" dirty="0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2E1D9F5B-D72E-0C42-B21F-FD58481CE10D}"/>
              </a:ext>
            </a:extLst>
          </p:cNvPr>
          <p:cNvGrpSpPr/>
          <p:nvPr/>
        </p:nvGrpSpPr>
        <p:grpSpPr>
          <a:xfrm>
            <a:off x="3339351" y="2486223"/>
            <a:ext cx="3213849" cy="1308746"/>
            <a:chOff x="-41915" y="3020272"/>
            <a:chExt cx="3213849" cy="1308746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BC7B7772-A08D-E242-B2CD-323A757E0693}"/>
                </a:ext>
              </a:extLst>
            </p:cNvPr>
            <p:cNvSpPr/>
            <p:nvPr/>
          </p:nvSpPr>
          <p:spPr>
            <a:xfrm>
              <a:off x="-41915" y="3419626"/>
              <a:ext cx="135165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" altLang="zh-CN" dirty="0" err="1"/>
                <a:t>Bank_temp</a:t>
              </a:r>
              <a:endParaRPr lang="zh-CN" altLang="en-US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65B843B7-27F4-0041-B934-46423F86D3CE}"/>
                </a:ext>
              </a:extLst>
            </p:cNvPr>
            <p:cNvSpPr/>
            <p:nvPr/>
          </p:nvSpPr>
          <p:spPr>
            <a:xfrm>
              <a:off x="2091814" y="3032874"/>
              <a:ext cx="1080120" cy="1296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8" name="直线连接符 37">
              <a:extLst>
                <a:ext uri="{FF2B5EF4-FFF2-40B4-BE49-F238E27FC236}">
                  <a16:creationId xmlns:a16="http://schemas.microsoft.com/office/drawing/2014/main" id="{DD7DF72F-E95B-734A-9B00-E32402E429DE}"/>
                </a:ext>
              </a:extLst>
            </p:cNvPr>
            <p:cNvCxnSpPr/>
            <p:nvPr/>
          </p:nvCxnSpPr>
          <p:spPr>
            <a:xfrm flipV="1">
              <a:off x="1587758" y="3032874"/>
              <a:ext cx="504056" cy="3867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C2574EE3-A2A7-AD4F-9D98-05DBFFFC1B94}"/>
                </a:ext>
              </a:extLst>
            </p:cNvPr>
            <p:cNvCxnSpPr>
              <a:cxnSpLocks/>
            </p:cNvCxnSpPr>
            <p:nvPr/>
          </p:nvCxnSpPr>
          <p:spPr>
            <a:xfrm>
              <a:off x="1663958" y="3942257"/>
              <a:ext cx="427856" cy="36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88AF203-E123-904D-89F1-CB9A72FC7B7B}"/>
                </a:ext>
              </a:extLst>
            </p:cNvPr>
            <p:cNvSpPr/>
            <p:nvPr/>
          </p:nvSpPr>
          <p:spPr>
            <a:xfrm>
              <a:off x="2091814" y="3020272"/>
              <a:ext cx="108012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a = 100</a:t>
              </a: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b = 100</a:t>
              </a: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c = 100</a:t>
              </a: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d = 100</a:t>
              </a:r>
              <a:endParaRPr lang="zh-CN" altLang="en-US" dirty="0"/>
            </a:p>
          </p:txBody>
        </p:sp>
        <p:sp>
          <p:nvSpPr>
            <p:cNvPr id="35" name="剪去单角的矩形 34">
              <a:extLst>
                <a:ext uri="{FF2B5EF4-FFF2-40B4-BE49-F238E27FC236}">
                  <a16:creationId xmlns:a16="http://schemas.microsoft.com/office/drawing/2014/main" id="{F8D954FD-A69F-8147-8033-A19084B44850}"/>
                </a:ext>
              </a:extLst>
            </p:cNvPr>
            <p:cNvSpPr/>
            <p:nvPr/>
          </p:nvSpPr>
          <p:spPr>
            <a:xfrm>
              <a:off x="1423054" y="3366194"/>
              <a:ext cx="432048" cy="576063"/>
            </a:xfrm>
            <a:prstGeom prst="snip1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5" name="椭圆 54">
            <a:extLst>
              <a:ext uri="{FF2B5EF4-FFF2-40B4-BE49-F238E27FC236}">
                <a16:creationId xmlns:a16="http://schemas.microsoft.com/office/drawing/2014/main" id="{313ABC2E-C218-8849-AF57-7A4A089B88EA}"/>
              </a:ext>
            </a:extLst>
          </p:cNvPr>
          <p:cNvSpPr/>
          <p:nvPr/>
        </p:nvSpPr>
        <p:spPr>
          <a:xfrm>
            <a:off x="1259632" y="4761066"/>
            <a:ext cx="360040" cy="36933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DAC754A-A3E0-D943-846C-91CCEC7496B2}"/>
              </a:ext>
            </a:extLst>
          </p:cNvPr>
          <p:cNvSpPr/>
          <p:nvPr/>
        </p:nvSpPr>
        <p:spPr>
          <a:xfrm>
            <a:off x="355925" y="5165032"/>
            <a:ext cx="209544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" altLang="zh-CN" dirty="0"/>
              <a:t>Create shadow file</a:t>
            </a:r>
            <a:endParaRPr lang="zh-CN" altLang="en-US" dirty="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E35CB3DE-B94C-134B-8389-0711954AF544}"/>
              </a:ext>
            </a:extLst>
          </p:cNvPr>
          <p:cNvSpPr/>
          <p:nvPr/>
        </p:nvSpPr>
        <p:spPr>
          <a:xfrm>
            <a:off x="3023828" y="4761066"/>
            <a:ext cx="360040" cy="36933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46FC7481-8054-7F4A-8F49-A5814BB3DF43}"/>
              </a:ext>
            </a:extLst>
          </p:cNvPr>
          <p:cNvSpPr/>
          <p:nvPr/>
        </p:nvSpPr>
        <p:spPr>
          <a:xfrm>
            <a:off x="2663788" y="5165032"/>
            <a:ext cx="112082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" altLang="zh-CN" dirty="0"/>
              <a:t>Update a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2E0EBBD-19EE-C846-A21B-DDD75ECA6E54}"/>
              </a:ext>
            </a:extLst>
          </p:cNvPr>
          <p:cNvSpPr/>
          <p:nvPr/>
        </p:nvSpPr>
        <p:spPr>
          <a:xfrm>
            <a:off x="7058236" y="2486223"/>
            <a:ext cx="1258180" cy="1326507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AB08D8D-1764-B84E-8FC6-80AF05758DB1}"/>
              </a:ext>
            </a:extLst>
          </p:cNvPr>
          <p:cNvSpPr/>
          <p:nvPr/>
        </p:nvSpPr>
        <p:spPr>
          <a:xfrm>
            <a:off x="7261568" y="3880364"/>
            <a:ext cx="85151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" altLang="zh-CN" dirty="0"/>
              <a:t>Cache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89EAA8D-803A-9F4B-A58A-B39E75155746}"/>
              </a:ext>
            </a:extLst>
          </p:cNvPr>
          <p:cNvSpPr/>
          <p:nvPr/>
        </p:nvSpPr>
        <p:spPr>
          <a:xfrm>
            <a:off x="7103306" y="2506470"/>
            <a:ext cx="10801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a = 0</a:t>
            </a: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b = 100</a:t>
            </a: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c = 100</a:t>
            </a: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d = 100</a:t>
            </a:r>
            <a:endParaRPr lang="zh-CN" altLang="en-US" dirty="0"/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97E4F23A-8599-E240-A373-CEA8AE8DC251}"/>
              </a:ext>
            </a:extLst>
          </p:cNvPr>
          <p:cNvSpPr/>
          <p:nvPr/>
        </p:nvSpPr>
        <p:spPr>
          <a:xfrm>
            <a:off x="1619672" y="4051371"/>
            <a:ext cx="5558070" cy="584291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pPr marL="223564" indent="-223564" algn="ctr"/>
            <a:r>
              <a:rPr lang="en-US" altLang="zh-CN" dirty="0"/>
              <a:t>No. Because it will overwrite client 0’s results. </a:t>
            </a:r>
          </a:p>
          <a:p>
            <a:pPr marL="223564" indent="-223564" algn="ctr"/>
            <a:r>
              <a:rPr lang="en-US" altLang="zh-CN" dirty="0"/>
              <a:t>We can only reuse existing file</a:t>
            </a:r>
          </a:p>
        </p:txBody>
      </p:sp>
    </p:spTree>
    <p:extLst>
      <p:ext uri="{BB962C8B-B14F-4D97-AF65-F5344CB8AC3E}">
        <p14:creationId xmlns:p14="http://schemas.microsoft.com/office/powerpoint/2010/main" val="27022452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1E48B-6F70-4F4E-BE80-07826169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Drawbacks of shadow copy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053CE9-ACFF-1142-BA97-07211C650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7"/>
            <a:ext cx="8229600" cy="135940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Question: what would happen if multiple clients share the same file?</a:t>
            </a:r>
          </a:p>
          <a:p>
            <a:pPr marL="417150" lvl="1" indent="-342900">
              <a:buFont typeface="+mj-ea"/>
              <a:buAutoNum type="circleNumDbPlain"/>
            </a:pPr>
            <a:r>
              <a:rPr kumimoji="1" lang="en-US" altLang="zh-CN" dirty="0"/>
              <a:t>Client 0 transfers 100 from a to b</a:t>
            </a:r>
          </a:p>
          <a:p>
            <a:pPr marL="417150" lvl="1" indent="-342900">
              <a:buFont typeface="+mj-ea"/>
              <a:buAutoNum type="circleNumDbPlain"/>
            </a:pPr>
            <a:r>
              <a:rPr kumimoji="1" lang="en-US" altLang="zh-CN" dirty="0"/>
              <a:t>Client 1 transfers 100 from c to d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C66379-6AF5-EF48-A860-710742399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62</a:t>
            </a:fld>
            <a:endParaRPr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4AA9AAFB-477A-B642-A184-A1F88A4A2EC1}"/>
              </a:ext>
            </a:extLst>
          </p:cNvPr>
          <p:cNvCxnSpPr/>
          <p:nvPr/>
        </p:nvCxnSpPr>
        <p:spPr>
          <a:xfrm>
            <a:off x="529208" y="4945732"/>
            <a:ext cx="8085584" cy="0"/>
          </a:xfrm>
          <a:prstGeom prst="line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294CCFCA-B54A-524E-BFA4-637300457ACF}"/>
              </a:ext>
            </a:extLst>
          </p:cNvPr>
          <p:cNvSpPr/>
          <p:nvPr/>
        </p:nvSpPr>
        <p:spPr>
          <a:xfrm>
            <a:off x="302840" y="4761066"/>
            <a:ext cx="68903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" altLang="zh-CN" dirty="0"/>
              <a:t>Time</a:t>
            </a:r>
            <a:endParaRPr lang="zh-CN" altLang="en-US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105FCEF-EB5B-954C-BD04-ED1433C485EF}"/>
              </a:ext>
            </a:extLst>
          </p:cNvPr>
          <p:cNvGrpSpPr/>
          <p:nvPr/>
        </p:nvGrpSpPr>
        <p:grpSpPr>
          <a:xfrm>
            <a:off x="302840" y="2503984"/>
            <a:ext cx="2901008" cy="1308746"/>
            <a:chOff x="270926" y="3020272"/>
            <a:chExt cx="2901008" cy="1308746"/>
          </a:xfrm>
        </p:grpSpPr>
        <p:sp>
          <p:nvSpPr>
            <p:cNvPr id="24" name="剪去单角的矩形 23">
              <a:extLst>
                <a:ext uri="{FF2B5EF4-FFF2-40B4-BE49-F238E27FC236}">
                  <a16:creationId xmlns:a16="http://schemas.microsoft.com/office/drawing/2014/main" id="{5D7DE580-5995-7E47-A5D4-7102C400DCFA}"/>
                </a:ext>
              </a:extLst>
            </p:cNvPr>
            <p:cNvSpPr/>
            <p:nvPr/>
          </p:nvSpPr>
          <p:spPr>
            <a:xfrm>
              <a:off x="1155710" y="3366194"/>
              <a:ext cx="432048" cy="576063"/>
            </a:xfrm>
            <a:prstGeom prst="snip1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3B08C1C-F4C2-9445-A259-83B98445D70F}"/>
                </a:ext>
              </a:extLst>
            </p:cNvPr>
            <p:cNvSpPr/>
            <p:nvPr/>
          </p:nvSpPr>
          <p:spPr>
            <a:xfrm>
              <a:off x="270926" y="3419626"/>
              <a:ext cx="71045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" altLang="zh-CN" dirty="0"/>
                <a:t>Bank</a:t>
              </a:r>
              <a:endParaRPr lang="zh-CN" altLang="en-US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9DB8A4C-851E-5E48-A1C8-E1B5EF1DDD72}"/>
                </a:ext>
              </a:extLst>
            </p:cNvPr>
            <p:cNvSpPr/>
            <p:nvPr/>
          </p:nvSpPr>
          <p:spPr>
            <a:xfrm>
              <a:off x="2091814" y="3032874"/>
              <a:ext cx="1080120" cy="1296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561BC0F8-3944-A24C-B435-1AD3C93BF677}"/>
                </a:ext>
              </a:extLst>
            </p:cNvPr>
            <p:cNvCxnSpPr/>
            <p:nvPr/>
          </p:nvCxnSpPr>
          <p:spPr>
            <a:xfrm flipV="1">
              <a:off x="1587758" y="3032874"/>
              <a:ext cx="504056" cy="3867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B1FA3C1C-3C01-6C4E-A968-023DB0D39456}"/>
                </a:ext>
              </a:extLst>
            </p:cNvPr>
            <p:cNvCxnSpPr>
              <a:cxnSpLocks/>
            </p:cNvCxnSpPr>
            <p:nvPr/>
          </p:nvCxnSpPr>
          <p:spPr>
            <a:xfrm>
              <a:off x="1663958" y="3942257"/>
              <a:ext cx="427856" cy="36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0FE6FCEF-4B44-6144-85FE-C2217F3C84FA}"/>
                </a:ext>
              </a:extLst>
            </p:cNvPr>
            <p:cNvSpPr/>
            <p:nvPr/>
          </p:nvSpPr>
          <p:spPr>
            <a:xfrm>
              <a:off x="2091814" y="3020272"/>
              <a:ext cx="108012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a = 100</a:t>
              </a: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b = 100</a:t>
              </a: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c = 100</a:t>
              </a: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d = 100</a:t>
              </a:r>
              <a:endParaRPr lang="zh-CN" altLang="en-US" dirty="0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2E1D9F5B-D72E-0C42-B21F-FD58481CE10D}"/>
              </a:ext>
            </a:extLst>
          </p:cNvPr>
          <p:cNvGrpSpPr/>
          <p:nvPr/>
        </p:nvGrpSpPr>
        <p:grpSpPr>
          <a:xfrm>
            <a:off x="3339351" y="2486223"/>
            <a:ext cx="3213849" cy="1308746"/>
            <a:chOff x="-41915" y="3020272"/>
            <a:chExt cx="3213849" cy="1308746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BC7B7772-A08D-E242-B2CD-323A757E0693}"/>
                </a:ext>
              </a:extLst>
            </p:cNvPr>
            <p:cNvSpPr/>
            <p:nvPr/>
          </p:nvSpPr>
          <p:spPr>
            <a:xfrm>
              <a:off x="-41915" y="3419626"/>
              <a:ext cx="135165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" altLang="zh-CN" dirty="0" err="1"/>
                <a:t>Bank_temp</a:t>
              </a:r>
              <a:endParaRPr lang="zh-CN" altLang="en-US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65B843B7-27F4-0041-B934-46423F86D3CE}"/>
                </a:ext>
              </a:extLst>
            </p:cNvPr>
            <p:cNvSpPr/>
            <p:nvPr/>
          </p:nvSpPr>
          <p:spPr>
            <a:xfrm>
              <a:off x="2091814" y="3032874"/>
              <a:ext cx="1080120" cy="1296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8" name="直线连接符 37">
              <a:extLst>
                <a:ext uri="{FF2B5EF4-FFF2-40B4-BE49-F238E27FC236}">
                  <a16:creationId xmlns:a16="http://schemas.microsoft.com/office/drawing/2014/main" id="{DD7DF72F-E95B-734A-9B00-E32402E429DE}"/>
                </a:ext>
              </a:extLst>
            </p:cNvPr>
            <p:cNvCxnSpPr/>
            <p:nvPr/>
          </p:nvCxnSpPr>
          <p:spPr>
            <a:xfrm flipV="1">
              <a:off x="1587758" y="3032874"/>
              <a:ext cx="504056" cy="3867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C2574EE3-A2A7-AD4F-9D98-05DBFFFC1B94}"/>
                </a:ext>
              </a:extLst>
            </p:cNvPr>
            <p:cNvCxnSpPr>
              <a:cxnSpLocks/>
            </p:cNvCxnSpPr>
            <p:nvPr/>
          </p:nvCxnSpPr>
          <p:spPr>
            <a:xfrm>
              <a:off x="1663958" y="3942257"/>
              <a:ext cx="427856" cy="36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88AF203-E123-904D-89F1-CB9A72FC7B7B}"/>
                </a:ext>
              </a:extLst>
            </p:cNvPr>
            <p:cNvSpPr/>
            <p:nvPr/>
          </p:nvSpPr>
          <p:spPr>
            <a:xfrm>
              <a:off x="2091814" y="3020272"/>
              <a:ext cx="108012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a = 100</a:t>
              </a: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b = 100</a:t>
              </a: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c = 100</a:t>
              </a: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d = 100</a:t>
              </a:r>
              <a:endParaRPr lang="zh-CN" altLang="en-US" dirty="0"/>
            </a:p>
          </p:txBody>
        </p:sp>
        <p:sp>
          <p:nvSpPr>
            <p:cNvPr id="35" name="剪去单角的矩形 34">
              <a:extLst>
                <a:ext uri="{FF2B5EF4-FFF2-40B4-BE49-F238E27FC236}">
                  <a16:creationId xmlns:a16="http://schemas.microsoft.com/office/drawing/2014/main" id="{F8D954FD-A69F-8147-8033-A19084B44850}"/>
                </a:ext>
              </a:extLst>
            </p:cNvPr>
            <p:cNvSpPr/>
            <p:nvPr/>
          </p:nvSpPr>
          <p:spPr>
            <a:xfrm>
              <a:off x="1423054" y="3366194"/>
              <a:ext cx="432048" cy="576063"/>
            </a:xfrm>
            <a:prstGeom prst="snip1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5" name="椭圆 54">
            <a:extLst>
              <a:ext uri="{FF2B5EF4-FFF2-40B4-BE49-F238E27FC236}">
                <a16:creationId xmlns:a16="http://schemas.microsoft.com/office/drawing/2014/main" id="{313ABC2E-C218-8849-AF57-7A4A089B88EA}"/>
              </a:ext>
            </a:extLst>
          </p:cNvPr>
          <p:cNvSpPr/>
          <p:nvPr/>
        </p:nvSpPr>
        <p:spPr>
          <a:xfrm>
            <a:off x="1259632" y="4761066"/>
            <a:ext cx="360040" cy="36933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DAC754A-A3E0-D943-846C-91CCEC7496B2}"/>
              </a:ext>
            </a:extLst>
          </p:cNvPr>
          <p:cNvSpPr/>
          <p:nvPr/>
        </p:nvSpPr>
        <p:spPr>
          <a:xfrm>
            <a:off x="355925" y="5165032"/>
            <a:ext cx="209544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" altLang="zh-CN" dirty="0"/>
              <a:t>Create shadow file</a:t>
            </a:r>
            <a:endParaRPr lang="zh-CN" altLang="en-US" dirty="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E35CB3DE-B94C-134B-8389-0711954AF544}"/>
              </a:ext>
            </a:extLst>
          </p:cNvPr>
          <p:cNvSpPr/>
          <p:nvPr/>
        </p:nvSpPr>
        <p:spPr>
          <a:xfrm>
            <a:off x="3023828" y="4761066"/>
            <a:ext cx="360040" cy="36933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46FC7481-8054-7F4A-8F49-A5814BB3DF43}"/>
              </a:ext>
            </a:extLst>
          </p:cNvPr>
          <p:cNvSpPr/>
          <p:nvPr/>
        </p:nvSpPr>
        <p:spPr>
          <a:xfrm>
            <a:off x="2663788" y="5165032"/>
            <a:ext cx="112082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" altLang="zh-CN" dirty="0"/>
              <a:t>Update a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2E0EBBD-19EE-C846-A21B-DDD75ECA6E54}"/>
              </a:ext>
            </a:extLst>
          </p:cNvPr>
          <p:cNvSpPr/>
          <p:nvPr/>
        </p:nvSpPr>
        <p:spPr>
          <a:xfrm>
            <a:off x="7058236" y="2486223"/>
            <a:ext cx="1258180" cy="1326507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AB08D8D-1764-B84E-8FC6-80AF05758DB1}"/>
              </a:ext>
            </a:extLst>
          </p:cNvPr>
          <p:cNvSpPr/>
          <p:nvPr/>
        </p:nvSpPr>
        <p:spPr>
          <a:xfrm>
            <a:off x="7261568" y="3880364"/>
            <a:ext cx="85151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" altLang="zh-CN" dirty="0"/>
              <a:t>Cache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89EAA8D-803A-9F4B-A58A-B39E75155746}"/>
              </a:ext>
            </a:extLst>
          </p:cNvPr>
          <p:cNvSpPr/>
          <p:nvPr/>
        </p:nvSpPr>
        <p:spPr>
          <a:xfrm>
            <a:off x="7103306" y="2506470"/>
            <a:ext cx="10801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a = 0</a:t>
            </a: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b = 100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c = 0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d = 200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98C5A875-EB99-694C-A1CE-5590393E58C8}"/>
              </a:ext>
            </a:extLst>
          </p:cNvPr>
          <p:cNvSpPr/>
          <p:nvPr/>
        </p:nvSpPr>
        <p:spPr>
          <a:xfrm>
            <a:off x="4748304" y="4761066"/>
            <a:ext cx="360040" cy="36933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E92B694-3196-5A4E-B65C-9419DEC7177F}"/>
              </a:ext>
            </a:extLst>
          </p:cNvPr>
          <p:cNvSpPr/>
          <p:nvPr/>
        </p:nvSpPr>
        <p:spPr>
          <a:xfrm>
            <a:off x="4278146" y="5165032"/>
            <a:ext cx="130035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" altLang="zh-CN" dirty="0"/>
              <a:t>Update </a:t>
            </a:r>
            <a:r>
              <a:rPr kumimoji="1" lang="en" altLang="zh-CN" dirty="0" err="1"/>
              <a:t>c,d</a:t>
            </a:r>
            <a:endParaRPr lang="zh-CN" altLang="en-US" dirty="0"/>
          </a:p>
        </p:txBody>
      </p:sp>
      <p:sp>
        <p:nvSpPr>
          <p:cNvPr id="8" name="矩形标注 7">
            <a:extLst>
              <a:ext uri="{FF2B5EF4-FFF2-40B4-BE49-F238E27FC236}">
                <a16:creationId xmlns:a16="http://schemas.microsoft.com/office/drawing/2014/main" id="{0DE266D2-139C-CA46-93F6-DD92E59BE3F1}"/>
              </a:ext>
            </a:extLst>
          </p:cNvPr>
          <p:cNvSpPr/>
          <p:nvPr/>
        </p:nvSpPr>
        <p:spPr>
          <a:xfrm>
            <a:off x="2931623" y="4036502"/>
            <a:ext cx="3993401" cy="592867"/>
          </a:xfrm>
          <a:prstGeom prst="wedgeRectCallout">
            <a:avLst>
              <a:gd name="adj1" fmla="val -3759"/>
              <a:gd name="adj2" fmla="val 94205"/>
            </a:avLst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75606FD-195C-4148-9688-807A3EAF9FB0}"/>
              </a:ext>
            </a:extLst>
          </p:cNvPr>
          <p:cNvSpPr txBox="1"/>
          <p:nvPr/>
        </p:nvSpPr>
        <p:spPr>
          <a:xfrm>
            <a:off x="2931623" y="4147941"/>
            <a:ext cx="399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Client 0 stuck, e.g., due to interrupts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01374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1E48B-6F70-4F4E-BE80-07826169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Drawbacks of shadow copy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053CE9-ACFF-1142-BA97-07211C650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7"/>
            <a:ext cx="8229600" cy="135940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Question: what would happen if multiple clients share the same file?</a:t>
            </a:r>
          </a:p>
          <a:p>
            <a:pPr marL="417150" lvl="1" indent="-342900">
              <a:buFont typeface="+mj-ea"/>
              <a:buAutoNum type="circleNumDbPlain"/>
            </a:pPr>
            <a:r>
              <a:rPr kumimoji="1" lang="en-US" altLang="zh-CN" dirty="0"/>
              <a:t>Client 0 transfers 100 from a to b</a:t>
            </a:r>
          </a:p>
          <a:p>
            <a:pPr marL="417150" lvl="1" indent="-342900">
              <a:buFont typeface="+mj-ea"/>
              <a:buAutoNum type="circleNumDbPlain"/>
            </a:pPr>
            <a:r>
              <a:rPr kumimoji="1" lang="en-US" altLang="zh-CN" dirty="0"/>
              <a:t>Client 1 transfers 100 from c to d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C66379-6AF5-EF48-A860-710742399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63</a:t>
            </a:fld>
            <a:endParaRPr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4AA9AAFB-477A-B642-A184-A1F88A4A2EC1}"/>
              </a:ext>
            </a:extLst>
          </p:cNvPr>
          <p:cNvCxnSpPr/>
          <p:nvPr/>
        </p:nvCxnSpPr>
        <p:spPr>
          <a:xfrm>
            <a:off x="529208" y="4945732"/>
            <a:ext cx="8085584" cy="0"/>
          </a:xfrm>
          <a:prstGeom prst="line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294CCFCA-B54A-524E-BFA4-637300457ACF}"/>
              </a:ext>
            </a:extLst>
          </p:cNvPr>
          <p:cNvSpPr/>
          <p:nvPr/>
        </p:nvSpPr>
        <p:spPr>
          <a:xfrm>
            <a:off x="302840" y="4761066"/>
            <a:ext cx="68903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" altLang="zh-CN" dirty="0"/>
              <a:t>Time</a:t>
            </a:r>
            <a:endParaRPr lang="zh-CN" altLang="en-US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105FCEF-EB5B-954C-BD04-ED1433C485EF}"/>
              </a:ext>
            </a:extLst>
          </p:cNvPr>
          <p:cNvGrpSpPr/>
          <p:nvPr/>
        </p:nvGrpSpPr>
        <p:grpSpPr>
          <a:xfrm>
            <a:off x="302840" y="2503984"/>
            <a:ext cx="2901008" cy="1308746"/>
            <a:chOff x="270926" y="3020272"/>
            <a:chExt cx="2901008" cy="1308746"/>
          </a:xfrm>
        </p:grpSpPr>
        <p:sp>
          <p:nvSpPr>
            <p:cNvPr id="24" name="剪去单角的矩形 23">
              <a:extLst>
                <a:ext uri="{FF2B5EF4-FFF2-40B4-BE49-F238E27FC236}">
                  <a16:creationId xmlns:a16="http://schemas.microsoft.com/office/drawing/2014/main" id="{5D7DE580-5995-7E47-A5D4-7102C400DCFA}"/>
                </a:ext>
              </a:extLst>
            </p:cNvPr>
            <p:cNvSpPr/>
            <p:nvPr/>
          </p:nvSpPr>
          <p:spPr>
            <a:xfrm>
              <a:off x="1155710" y="3366194"/>
              <a:ext cx="432048" cy="576063"/>
            </a:xfrm>
            <a:prstGeom prst="snip1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3B08C1C-F4C2-9445-A259-83B98445D70F}"/>
                </a:ext>
              </a:extLst>
            </p:cNvPr>
            <p:cNvSpPr/>
            <p:nvPr/>
          </p:nvSpPr>
          <p:spPr>
            <a:xfrm>
              <a:off x="270926" y="3419626"/>
              <a:ext cx="71045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" altLang="zh-CN" dirty="0"/>
                <a:t>Bank</a:t>
              </a:r>
              <a:endParaRPr lang="zh-CN" altLang="en-US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9DB8A4C-851E-5E48-A1C8-E1B5EF1DDD72}"/>
                </a:ext>
              </a:extLst>
            </p:cNvPr>
            <p:cNvSpPr/>
            <p:nvPr/>
          </p:nvSpPr>
          <p:spPr>
            <a:xfrm>
              <a:off x="2091814" y="3032874"/>
              <a:ext cx="1080120" cy="1296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561BC0F8-3944-A24C-B435-1AD3C93BF677}"/>
                </a:ext>
              </a:extLst>
            </p:cNvPr>
            <p:cNvCxnSpPr/>
            <p:nvPr/>
          </p:nvCxnSpPr>
          <p:spPr>
            <a:xfrm flipV="1">
              <a:off x="1587758" y="3032874"/>
              <a:ext cx="504056" cy="3867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B1FA3C1C-3C01-6C4E-A968-023DB0D39456}"/>
                </a:ext>
              </a:extLst>
            </p:cNvPr>
            <p:cNvCxnSpPr>
              <a:cxnSpLocks/>
            </p:cNvCxnSpPr>
            <p:nvPr/>
          </p:nvCxnSpPr>
          <p:spPr>
            <a:xfrm>
              <a:off x="1663958" y="3942257"/>
              <a:ext cx="427856" cy="36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0FE6FCEF-4B44-6144-85FE-C2217F3C84FA}"/>
                </a:ext>
              </a:extLst>
            </p:cNvPr>
            <p:cNvSpPr/>
            <p:nvPr/>
          </p:nvSpPr>
          <p:spPr>
            <a:xfrm>
              <a:off x="2091814" y="3020272"/>
              <a:ext cx="108012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a = 100</a:t>
              </a: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b = 100</a:t>
              </a: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c = 100</a:t>
              </a: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d = 100</a:t>
              </a:r>
              <a:endParaRPr lang="zh-CN" altLang="en-US" dirty="0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2E1D9F5B-D72E-0C42-B21F-FD58481CE10D}"/>
              </a:ext>
            </a:extLst>
          </p:cNvPr>
          <p:cNvGrpSpPr/>
          <p:nvPr/>
        </p:nvGrpSpPr>
        <p:grpSpPr>
          <a:xfrm>
            <a:off x="3339351" y="2486223"/>
            <a:ext cx="3213849" cy="1308746"/>
            <a:chOff x="-41915" y="3020272"/>
            <a:chExt cx="3213849" cy="1308746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BC7B7772-A08D-E242-B2CD-323A757E0693}"/>
                </a:ext>
              </a:extLst>
            </p:cNvPr>
            <p:cNvSpPr/>
            <p:nvPr/>
          </p:nvSpPr>
          <p:spPr>
            <a:xfrm>
              <a:off x="-41915" y="3419626"/>
              <a:ext cx="135165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" altLang="zh-CN" dirty="0" err="1"/>
                <a:t>Bank_temp</a:t>
              </a:r>
              <a:endParaRPr lang="zh-CN" altLang="en-US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65B843B7-27F4-0041-B934-46423F86D3CE}"/>
                </a:ext>
              </a:extLst>
            </p:cNvPr>
            <p:cNvSpPr/>
            <p:nvPr/>
          </p:nvSpPr>
          <p:spPr>
            <a:xfrm>
              <a:off x="2091814" y="3032874"/>
              <a:ext cx="1080120" cy="1296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8" name="直线连接符 37">
              <a:extLst>
                <a:ext uri="{FF2B5EF4-FFF2-40B4-BE49-F238E27FC236}">
                  <a16:creationId xmlns:a16="http://schemas.microsoft.com/office/drawing/2014/main" id="{DD7DF72F-E95B-734A-9B00-E32402E429DE}"/>
                </a:ext>
              </a:extLst>
            </p:cNvPr>
            <p:cNvCxnSpPr/>
            <p:nvPr/>
          </p:nvCxnSpPr>
          <p:spPr>
            <a:xfrm flipV="1">
              <a:off x="1587758" y="3032874"/>
              <a:ext cx="504056" cy="3867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C2574EE3-A2A7-AD4F-9D98-05DBFFFC1B94}"/>
                </a:ext>
              </a:extLst>
            </p:cNvPr>
            <p:cNvCxnSpPr>
              <a:cxnSpLocks/>
            </p:cNvCxnSpPr>
            <p:nvPr/>
          </p:nvCxnSpPr>
          <p:spPr>
            <a:xfrm>
              <a:off x="1663958" y="3942257"/>
              <a:ext cx="427856" cy="36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88AF203-E123-904D-89F1-CB9A72FC7B7B}"/>
                </a:ext>
              </a:extLst>
            </p:cNvPr>
            <p:cNvSpPr/>
            <p:nvPr/>
          </p:nvSpPr>
          <p:spPr>
            <a:xfrm>
              <a:off x="2091814" y="3020272"/>
              <a:ext cx="108012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  <a:latin typeface="Consolas" panose="020B0609020204030204" pitchFamily="49" charset="0"/>
                  <a:cs typeface="+mn-ea"/>
                  <a:sym typeface="+mn-lt"/>
                </a:rPr>
                <a:t>a = 0</a:t>
              </a:r>
            </a:p>
            <a:p>
              <a:r>
                <a:rPr lang="en-US" altLang="zh-CN" b="1" dirty="0">
                  <a:solidFill>
                    <a:srgbClr val="C00000"/>
                  </a:solidFill>
                  <a:latin typeface="Consolas" panose="020B0609020204030204" pitchFamily="49" charset="0"/>
                  <a:cs typeface="+mn-ea"/>
                  <a:sym typeface="+mn-lt"/>
                </a:rPr>
                <a:t>b = 100</a:t>
              </a: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c = 0</a:t>
              </a: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d = 200</a:t>
              </a:r>
              <a:endParaRPr lang="zh-CN" altLang="en-US" dirty="0"/>
            </a:p>
          </p:txBody>
        </p:sp>
        <p:sp>
          <p:nvSpPr>
            <p:cNvPr id="35" name="剪去单角的矩形 34">
              <a:extLst>
                <a:ext uri="{FF2B5EF4-FFF2-40B4-BE49-F238E27FC236}">
                  <a16:creationId xmlns:a16="http://schemas.microsoft.com/office/drawing/2014/main" id="{F8D954FD-A69F-8147-8033-A19084B44850}"/>
                </a:ext>
              </a:extLst>
            </p:cNvPr>
            <p:cNvSpPr/>
            <p:nvPr/>
          </p:nvSpPr>
          <p:spPr>
            <a:xfrm>
              <a:off x="1423054" y="3366194"/>
              <a:ext cx="432048" cy="576063"/>
            </a:xfrm>
            <a:prstGeom prst="snip1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5" name="椭圆 54">
            <a:extLst>
              <a:ext uri="{FF2B5EF4-FFF2-40B4-BE49-F238E27FC236}">
                <a16:creationId xmlns:a16="http://schemas.microsoft.com/office/drawing/2014/main" id="{313ABC2E-C218-8849-AF57-7A4A089B88EA}"/>
              </a:ext>
            </a:extLst>
          </p:cNvPr>
          <p:cNvSpPr/>
          <p:nvPr/>
        </p:nvSpPr>
        <p:spPr>
          <a:xfrm>
            <a:off x="1259632" y="4761066"/>
            <a:ext cx="360040" cy="36933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DAC754A-A3E0-D943-846C-91CCEC7496B2}"/>
              </a:ext>
            </a:extLst>
          </p:cNvPr>
          <p:cNvSpPr/>
          <p:nvPr/>
        </p:nvSpPr>
        <p:spPr>
          <a:xfrm>
            <a:off x="355925" y="5165032"/>
            <a:ext cx="209544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" altLang="zh-CN" dirty="0"/>
              <a:t>Create shadow file</a:t>
            </a:r>
            <a:endParaRPr lang="zh-CN" altLang="en-US" dirty="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E35CB3DE-B94C-134B-8389-0711954AF544}"/>
              </a:ext>
            </a:extLst>
          </p:cNvPr>
          <p:cNvSpPr/>
          <p:nvPr/>
        </p:nvSpPr>
        <p:spPr>
          <a:xfrm>
            <a:off x="3023828" y="4761066"/>
            <a:ext cx="360040" cy="36933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46FC7481-8054-7F4A-8F49-A5814BB3DF43}"/>
              </a:ext>
            </a:extLst>
          </p:cNvPr>
          <p:cNvSpPr/>
          <p:nvPr/>
        </p:nvSpPr>
        <p:spPr>
          <a:xfrm>
            <a:off x="2663788" y="5165032"/>
            <a:ext cx="112082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" altLang="zh-CN" dirty="0"/>
              <a:t>Update a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2E0EBBD-19EE-C846-A21B-DDD75ECA6E54}"/>
              </a:ext>
            </a:extLst>
          </p:cNvPr>
          <p:cNvSpPr/>
          <p:nvPr/>
        </p:nvSpPr>
        <p:spPr>
          <a:xfrm>
            <a:off x="7058236" y="2486223"/>
            <a:ext cx="1258180" cy="1326507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AB08D8D-1764-B84E-8FC6-80AF05758DB1}"/>
              </a:ext>
            </a:extLst>
          </p:cNvPr>
          <p:cNvSpPr/>
          <p:nvPr/>
        </p:nvSpPr>
        <p:spPr>
          <a:xfrm>
            <a:off x="7261568" y="3880364"/>
            <a:ext cx="85151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" altLang="zh-CN" dirty="0"/>
              <a:t>Cache</a:t>
            </a:r>
            <a:endParaRPr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98C5A875-EB99-694C-A1CE-5590393E58C8}"/>
              </a:ext>
            </a:extLst>
          </p:cNvPr>
          <p:cNvSpPr/>
          <p:nvPr/>
        </p:nvSpPr>
        <p:spPr>
          <a:xfrm>
            <a:off x="4748304" y="4761066"/>
            <a:ext cx="360040" cy="36933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E92B694-3196-5A4E-B65C-9419DEC7177F}"/>
              </a:ext>
            </a:extLst>
          </p:cNvPr>
          <p:cNvSpPr/>
          <p:nvPr/>
        </p:nvSpPr>
        <p:spPr>
          <a:xfrm>
            <a:off x="4278146" y="5165032"/>
            <a:ext cx="130035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" altLang="zh-CN" dirty="0"/>
              <a:t>Update </a:t>
            </a:r>
            <a:r>
              <a:rPr kumimoji="1" lang="en" altLang="zh-CN" dirty="0" err="1"/>
              <a:t>c,d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F420172-9A7F-0E45-9DBB-0F8A32643780}"/>
              </a:ext>
            </a:extLst>
          </p:cNvPr>
          <p:cNvSpPr/>
          <p:nvPr/>
        </p:nvSpPr>
        <p:spPr>
          <a:xfrm>
            <a:off x="7103306" y="2506470"/>
            <a:ext cx="10801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a = 0</a:t>
            </a: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b = 100</a:t>
            </a: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c = 0</a:t>
            </a: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d = 200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BE7275-B2EC-E640-8139-BD51FCDEDF3D}"/>
              </a:ext>
            </a:extLst>
          </p:cNvPr>
          <p:cNvSpPr/>
          <p:nvPr/>
        </p:nvSpPr>
        <p:spPr>
          <a:xfrm>
            <a:off x="6334961" y="5165032"/>
            <a:ext cx="72327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" altLang="zh-CN" dirty="0" err="1"/>
              <a:t>fsync</a:t>
            </a:r>
            <a:endParaRPr lang="zh-CN" altLang="en-US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B312C54E-5085-4C4D-96F8-3F41416106FA}"/>
              </a:ext>
            </a:extLst>
          </p:cNvPr>
          <p:cNvSpPr/>
          <p:nvPr/>
        </p:nvSpPr>
        <p:spPr>
          <a:xfrm>
            <a:off x="6468926" y="4761066"/>
            <a:ext cx="360040" cy="36933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76077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1E48B-6F70-4F4E-BE80-07826169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Drawbacks of shadow copy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053CE9-ACFF-1142-BA97-07211C650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7"/>
            <a:ext cx="8229600" cy="135940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Question: what would happen if multiple clients share the same file?</a:t>
            </a:r>
          </a:p>
          <a:p>
            <a:pPr marL="417150" lvl="1" indent="-342900">
              <a:buFont typeface="+mj-ea"/>
              <a:buAutoNum type="circleNumDbPlain"/>
            </a:pPr>
            <a:r>
              <a:rPr kumimoji="1" lang="en-US" altLang="zh-CN" dirty="0"/>
              <a:t>Client 0 transfers 100 from a to b</a:t>
            </a:r>
          </a:p>
          <a:p>
            <a:pPr marL="417150" lvl="1" indent="-342900">
              <a:buFont typeface="+mj-ea"/>
              <a:buAutoNum type="circleNumDbPlain"/>
            </a:pPr>
            <a:r>
              <a:rPr kumimoji="1" lang="en-US" altLang="zh-CN" dirty="0"/>
              <a:t>Client 1 transfers 100 from c to d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C66379-6AF5-EF48-A860-710742399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64</a:t>
            </a:fld>
            <a:endParaRPr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4AA9AAFB-477A-B642-A184-A1F88A4A2EC1}"/>
              </a:ext>
            </a:extLst>
          </p:cNvPr>
          <p:cNvCxnSpPr/>
          <p:nvPr/>
        </p:nvCxnSpPr>
        <p:spPr>
          <a:xfrm>
            <a:off x="529208" y="4945732"/>
            <a:ext cx="8085584" cy="0"/>
          </a:xfrm>
          <a:prstGeom prst="line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294CCFCA-B54A-524E-BFA4-637300457ACF}"/>
              </a:ext>
            </a:extLst>
          </p:cNvPr>
          <p:cNvSpPr/>
          <p:nvPr/>
        </p:nvSpPr>
        <p:spPr>
          <a:xfrm>
            <a:off x="302840" y="4761066"/>
            <a:ext cx="68903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" altLang="zh-CN" dirty="0"/>
              <a:t>Time</a:t>
            </a:r>
            <a:endParaRPr lang="zh-CN" altLang="en-US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105FCEF-EB5B-954C-BD04-ED1433C485EF}"/>
              </a:ext>
            </a:extLst>
          </p:cNvPr>
          <p:cNvGrpSpPr/>
          <p:nvPr/>
        </p:nvGrpSpPr>
        <p:grpSpPr>
          <a:xfrm>
            <a:off x="302840" y="2503984"/>
            <a:ext cx="2901008" cy="1308746"/>
            <a:chOff x="270926" y="3020272"/>
            <a:chExt cx="2901008" cy="1308746"/>
          </a:xfrm>
        </p:grpSpPr>
        <p:sp>
          <p:nvSpPr>
            <p:cNvPr id="24" name="剪去单角的矩形 23">
              <a:extLst>
                <a:ext uri="{FF2B5EF4-FFF2-40B4-BE49-F238E27FC236}">
                  <a16:creationId xmlns:a16="http://schemas.microsoft.com/office/drawing/2014/main" id="{5D7DE580-5995-7E47-A5D4-7102C400DCFA}"/>
                </a:ext>
              </a:extLst>
            </p:cNvPr>
            <p:cNvSpPr/>
            <p:nvPr/>
          </p:nvSpPr>
          <p:spPr>
            <a:xfrm>
              <a:off x="1155710" y="3366194"/>
              <a:ext cx="432048" cy="576063"/>
            </a:xfrm>
            <a:prstGeom prst="snip1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3B08C1C-F4C2-9445-A259-83B98445D70F}"/>
                </a:ext>
              </a:extLst>
            </p:cNvPr>
            <p:cNvSpPr/>
            <p:nvPr/>
          </p:nvSpPr>
          <p:spPr>
            <a:xfrm>
              <a:off x="270926" y="3419626"/>
              <a:ext cx="71045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" altLang="zh-CN" dirty="0"/>
                <a:t>Bank</a:t>
              </a:r>
              <a:endParaRPr lang="zh-CN" altLang="en-US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9DB8A4C-851E-5E48-A1C8-E1B5EF1DDD72}"/>
                </a:ext>
              </a:extLst>
            </p:cNvPr>
            <p:cNvSpPr/>
            <p:nvPr/>
          </p:nvSpPr>
          <p:spPr>
            <a:xfrm>
              <a:off x="2091814" y="3032874"/>
              <a:ext cx="1080120" cy="1296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561BC0F8-3944-A24C-B435-1AD3C93BF677}"/>
                </a:ext>
              </a:extLst>
            </p:cNvPr>
            <p:cNvCxnSpPr/>
            <p:nvPr/>
          </p:nvCxnSpPr>
          <p:spPr>
            <a:xfrm flipV="1">
              <a:off x="1587758" y="3032874"/>
              <a:ext cx="504056" cy="3867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B1FA3C1C-3C01-6C4E-A968-023DB0D39456}"/>
                </a:ext>
              </a:extLst>
            </p:cNvPr>
            <p:cNvCxnSpPr>
              <a:cxnSpLocks/>
            </p:cNvCxnSpPr>
            <p:nvPr/>
          </p:nvCxnSpPr>
          <p:spPr>
            <a:xfrm>
              <a:off x="1663958" y="3942257"/>
              <a:ext cx="427856" cy="36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0FE6FCEF-4B44-6144-85FE-C2217F3C84FA}"/>
                </a:ext>
              </a:extLst>
            </p:cNvPr>
            <p:cNvSpPr/>
            <p:nvPr/>
          </p:nvSpPr>
          <p:spPr>
            <a:xfrm>
              <a:off x="2091814" y="3020272"/>
              <a:ext cx="108012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  <a:latin typeface="Consolas" panose="020B0609020204030204" pitchFamily="49" charset="0"/>
                  <a:cs typeface="+mn-ea"/>
                  <a:sym typeface="+mn-lt"/>
                </a:rPr>
                <a:t>a = 0</a:t>
              </a:r>
            </a:p>
            <a:p>
              <a:r>
                <a:rPr lang="en-US" altLang="zh-CN" b="1" dirty="0">
                  <a:solidFill>
                    <a:srgbClr val="C00000"/>
                  </a:solidFill>
                  <a:latin typeface="Consolas" panose="020B0609020204030204" pitchFamily="49" charset="0"/>
                  <a:cs typeface="+mn-ea"/>
                  <a:sym typeface="+mn-lt"/>
                </a:rPr>
                <a:t>b = 100</a:t>
              </a: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c = 0</a:t>
              </a: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d = 200</a:t>
              </a:r>
              <a:endParaRPr lang="zh-CN" altLang="en-US" dirty="0"/>
            </a:p>
          </p:txBody>
        </p:sp>
      </p:grpSp>
      <p:sp>
        <p:nvSpPr>
          <p:cNvPr id="55" name="椭圆 54">
            <a:extLst>
              <a:ext uri="{FF2B5EF4-FFF2-40B4-BE49-F238E27FC236}">
                <a16:creationId xmlns:a16="http://schemas.microsoft.com/office/drawing/2014/main" id="{313ABC2E-C218-8849-AF57-7A4A089B88EA}"/>
              </a:ext>
            </a:extLst>
          </p:cNvPr>
          <p:cNvSpPr/>
          <p:nvPr/>
        </p:nvSpPr>
        <p:spPr>
          <a:xfrm>
            <a:off x="1259632" y="4761066"/>
            <a:ext cx="360040" cy="36933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DAC754A-A3E0-D943-846C-91CCEC7496B2}"/>
              </a:ext>
            </a:extLst>
          </p:cNvPr>
          <p:cNvSpPr/>
          <p:nvPr/>
        </p:nvSpPr>
        <p:spPr>
          <a:xfrm>
            <a:off x="355925" y="5165032"/>
            <a:ext cx="209544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" altLang="zh-CN" dirty="0"/>
              <a:t>Create shadow file</a:t>
            </a:r>
            <a:endParaRPr lang="zh-CN" altLang="en-US" dirty="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E35CB3DE-B94C-134B-8389-0711954AF544}"/>
              </a:ext>
            </a:extLst>
          </p:cNvPr>
          <p:cNvSpPr/>
          <p:nvPr/>
        </p:nvSpPr>
        <p:spPr>
          <a:xfrm>
            <a:off x="3023828" y="4761066"/>
            <a:ext cx="360040" cy="36933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46FC7481-8054-7F4A-8F49-A5814BB3DF43}"/>
              </a:ext>
            </a:extLst>
          </p:cNvPr>
          <p:cNvSpPr/>
          <p:nvPr/>
        </p:nvSpPr>
        <p:spPr>
          <a:xfrm>
            <a:off x="2663788" y="5165032"/>
            <a:ext cx="112082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" altLang="zh-CN" dirty="0"/>
              <a:t>Update a</a:t>
            </a:r>
            <a:endParaRPr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98C5A875-EB99-694C-A1CE-5590393E58C8}"/>
              </a:ext>
            </a:extLst>
          </p:cNvPr>
          <p:cNvSpPr/>
          <p:nvPr/>
        </p:nvSpPr>
        <p:spPr>
          <a:xfrm>
            <a:off x="4748304" y="4761066"/>
            <a:ext cx="360040" cy="36933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E92B694-3196-5A4E-B65C-9419DEC7177F}"/>
              </a:ext>
            </a:extLst>
          </p:cNvPr>
          <p:cNvSpPr/>
          <p:nvPr/>
        </p:nvSpPr>
        <p:spPr>
          <a:xfrm>
            <a:off x="4278146" y="5165032"/>
            <a:ext cx="130035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" altLang="zh-CN" dirty="0"/>
              <a:t>Update </a:t>
            </a:r>
            <a:r>
              <a:rPr kumimoji="1" lang="en" altLang="zh-CN" dirty="0" err="1"/>
              <a:t>c,d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BE7275-B2EC-E640-8139-BD51FCDEDF3D}"/>
              </a:ext>
            </a:extLst>
          </p:cNvPr>
          <p:cNvSpPr/>
          <p:nvPr/>
        </p:nvSpPr>
        <p:spPr>
          <a:xfrm>
            <a:off x="6334961" y="5165032"/>
            <a:ext cx="72327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" altLang="zh-CN" dirty="0" err="1"/>
              <a:t>fsync</a:t>
            </a:r>
            <a:endParaRPr lang="zh-CN" altLang="en-US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B312C54E-5085-4C4D-96F8-3F41416106FA}"/>
              </a:ext>
            </a:extLst>
          </p:cNvPr>
          <p:cNvSpPr/>
          <p:nvPr/>
        </p:nvSpPr>
        <p:spPr>
          <a:xfrm>
            <a:off x="6468926" y="4761066"/>
            <a:ext cx="360040" cy="36933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D61DCC8-FA5E-6049-BD31-498AF3C08B9A}"/>
              </a:ext>
            </a:extLst>
          </p:cNvPr>
          <p:cNvSpPr/>
          <p:nvPr/>
        </p:nvSpPr>
        <p:spPr>
          <a:xfrm>
            <a:off x="7244063" y="5173239"/>
            <a:ext cx="15440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" altLang="zh-CN" dirty="0"/>
              <a:t>Client 1 done</a:t>
            </a:r>
            <a:endParaRPr lang="zh-CN" altLang="en-US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FFD9004E-AB5F-F940-A73E-D4E68253A182}"/>
              </a:ext>
            </a:extLst>
          </p:cNvPr>
          <p:cNvSpPr/>
          <p:nvPr/>
        </p:nvSpPr>
        <p:spPr>
          <a:xfrm>
            <a:off x="7587022" y="4761066"/>
            <a:ext cx="360040" cy="36933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矩形标注 47">
            <a:extLst>
              <a:ext uri="{FF2B5EF4-FFF2-40B4-BE49-F238E27FC236}">
                <a16:creationId xmlns:a16="http://schemas.microsoft.com/office/drawing/2014/main" id="{2E888DA1-5EBE-6F49-8F7E-6F93193E62DA}"/>
              </a:ext>
            </a:extLst>
          </p:cNvPr>
          <p:cNvSpPr/>
          <p:nvPr/>
        </p:nvSpPr>
        <p:spPr>
          <a:xfrm>
            <a:off x="3962975" y="2976236"/>
            <a:ext cx="4353441" cy="836491"/>
          </a:xfrm>
          <a:prstGeom prst="wedgeRectCallout">
            <a:avLst>
              <a:gd name="adj1" fmla="val -68470"/>
              <a:gd name="adj2" fmla="val -46617"/>
            </a:avLst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7A8B66D-5312-D442-B028-DC41EB897BE7}"/>
              </a:ext>
            </a:extLst>
          </p:cNvPr>
          <p:cNvSpPr txBox="1"/>
          <p:nvPr/>
        </p:nvSpPr>
        <p:spPr>
          <a:xfrm>
            <a:off x="3962975" y="3087675"/>
            <a:ext cx="3989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Client 1 writes client 0’s intermediate </a:t>
            </a:r>
          </a:p>
          <a:p>
            <a:r>
              <a:rPr kumimoji="1" lang="en-US" altLang="zh-CN" dirty="0"/>
              <a:t>results. So it must wait… </a:t>
            </a:r>
            <a:endParaRPr kumimoji="1" lang="zh-CN" altLang="en-US" dirty="0"/>
          </a:p>
        </p:txBody>
      </p:sp>
      <p:pic>
        <p:nvPicPr>
          <p:cNvPr id="5" name="Picture 2" descr="闪电图片-卡通手绘闪电素材免费下载-PS123">
            <a:extLst>
              <a:ext uri="{FF2B5EF4-FFF2-40B4-BE49-F238E27FC236}">
                <a16:creationId xmlns:a16="http://schemas.microsoft.com/office/drawing/2014/main" id="{08D6816D-21BE-D4E4-3007-5D659ED60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812" y="4426751"/>
            <a:ext cx="721845" cy="72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43771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83475-36FD-3D42-8788-B0F14BA5B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Drawbacks of shadow copy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4CCE55-4D3D-8141-9A38-576CDC624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Clr>
                <a:srgbClr val="0432FF"/>
              </a:buClr>
              <a:buSzPct val="150000"/>
              <a:buFont typeface="系统字体常规体"/>
              <a:buChar char="✘"/>
            </a:pPr>
            <a:r>
              <a:rPr kumimoji="1" lang="en" altLang="zh-CN" dirty="0"/>
              <a:t>Only one operation can happen at a time </a:t>
            </a:r>
          </a:p>
          <a:p>
            <a:pPr lvl="2">
              <a:buClr>
                <a:srgbClr val="000000"/>
              </a:buClr>
              <a:buSzPct val="100000"/>
            </a:pPr>
            <a:r>
              <a:rPr kumimoji="1" lang="en" altLang="zh-CN" sz="1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Naively executing concurrent transfer can cause consistency issue</a:t>
            </a:r>
          </a:p>
          <a:p>
            <a:pPr lvl="2">
              <a:buClr>
                <a:srgbClr val="000000"/>
              </a:buClr>
              <a:buSzPct val="100000"/>
            </a:pPr>
            <a:r>
              <a:rPr kumimoji="1" lang="en" altLang="zh-CN" sz="1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Even these operations in principle can run concurrently</a:t>
            </a:r>
            <a:endParaRPr kumimoji="1" lang="en" altLang="zh-CN" dirty="0"/>
          </a:p>
          <a:p>
            <a:pPr lvl="1">
              <a:buClr>
                <a:srgbClr val="0432FF"/>
              </a:buClr>
              <a:buSzPct val="150000"/>
              <a:buFont typeface="系统字体常规体"/>
              <a:buChar char="✘"/>
            </a:pPr>
            <a:r>
              <a:rPr kumimoji="1" lang="en" altLang="zh-CN" dirty="0"/>
              <a:t>Hard to </a:t>
            </a:r>
            <a:r>
              <a:rPr kumimoji="1" lang="en" altLang="zh-CN" b="1" dirty="0">
                <a:solidFill>
                  <a:srgbClr val="C00000"/>
                </a:solidFill>
              </a:rPr>
              <a:t>generalize to multiple files </a:t>
            </a:r>
            <a:r>
              <a:rPr kumimoji="1" lang="en" altLang="zh-CN" dirty="0"/>
              <a:t>or directories</a:t>
            </a:r>
          </a:p>
          <a:p>
            <a:pPr lvl="2">
              <a:buClr>
                <a:schemeClr val="tx1"/>
              </a:buClr>
              <a:buSzPct val="100000"/>
            </a:pPr>
            <a:r>
              <a:rPr kumimoji="1" lang="en" altLang="zh-CN" sz="1800" dirty="0"/>
              <a:t>Have to place all files in a single directory, or rename subdirs</a:t>
            </a:r>
          </a:p>
          <a:p>
            <a:pPr lvl="1">
              <a:buClr>
                <a:srgbClr val="0432FF"/>
              </a:buClr>
              <a:buSzPct val="150000"/>
              <a:buFont typeface="系统字体常规体"/>
              <a:buChar char="✘"/>
            </a:pPr>
            <a:r>
              <a:rPr kumimoji="1" lang="en" altLang="zh-CN" dirty="0"/>
              <a:t>Requires copying the entire file for any (small) change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1809B3-0B39-574A-98BE-9C7AB8516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65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108402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78890-E7D1-5149-8AFA-90D869A0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5403D9-9667-EA4B-986A-9CD8EA818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4475" y="2497460"/>
            <a:ext cx="65150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ctr"/>
            <a:r>
              <a:rPr lang="en-US" altLang="zh-CN" kern="0" dirty="0">
                <a:solidFill>
                  <a:srgbClr val="BE384B"/>
                </a:solidFill>
                <a:ea typeface="+mn-ea"/>
              </a:rPr>
              <a:t>Logging for atomicity</a:t>
            </a:r>
            <a:endParaRPr lang="en-US" altLang="zh-CN" u="sng" kern="0" dirty="0">
              <a:solidFill>
                <a:srgbClr val="BE384B"/>
              </a:solidFill>
              <a:ea typeface="+mn-ea"/>
            </a:endParaRPr>
          </a:p>
          <a:p>
            <a:pPr algn="ctr"/>
            <a:endParaRPr lang="en-US" altLang="zh-CN" kern="0" dirty="0">
              <a:solidFill>
                <a:srgbClr val="BE384B"/>
              </a:solidFill>
              <a:ea typeface="+mn-ea"/>
            </a:endParaRPr>
          </a:p>
          <a:p>
            <a:pPr algn="ctr"/>
            <a:r>
              <a:rPr lang="en-US" altLang="zh-CN" kern="0" dirty="0">
                <a:solidFill>
                  <a:srgbClr val="BE384B"/>
                </a:solidFill>
                <a:ea typeface="+mn-ea"/>
              </a:rPr>
              <a:t> </a:t>
            </a:r>
            <a:endParaRPr kumimoji="0" lang="en-US" altLang="zh-CN" kern="0" dirty="0">
              <a:solidFill>
                <a:srgbClr val="BE384B"/>
              </a:solidFill>
              <a:ea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505EFF-8601-A84A-A4E2-010CC79177D4}"/>
              </a:ext>
            </a:extLst>
          </p:cNvPr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826468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18DD6-B402-B142-8994-1127ACDB8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40" y="228866"/>
            <a:ext cx="3992800" cy="900442"/>
          </a:xfrm>
        </p:spPr>
        <p:txBody>
          <a:bodyPr/>
          <a:lstStyle/>
          <a:p>
            <a:r>
              <a:rPr kumimoji="1" lang="en-US" altLang="zh-CN" dirty="0"/>
              <a:t>Logging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FC6FC0-B5AC-684E-8185-DB746946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4752528"/>
          </a:xfrm>
        </p:spPr>
        <p:txBody>
          <a:bodyPr/>
          <a:lstStyle/>
          <a:p>
            <a:r>
              <a:rPr kumimoji="1" lang="en-US" altLang="zh-CN" dirty="0"/>
              <a:t>Key idea (very similar to journaling) </a:t>
            </a:r>
          </a:p>
          <a:p>
            <a:pPr lvl="1"/>
            <a:r>
              <a:rPr kumimoji="1" lang="en-US" altLang="zh-CN" dirty="0"/>
              <a:t>Avoid updating the disk states until we can recovery it after failure </a:t>
            </a:r>
          </a:p>
          <a:p>
            <a:r>
              <a:rPr kumimoji="1" lang="en-US" altLang="zh-CN" dirty="0"/>
              <a:t>How to achieve so in shadow copy or journaling? </a:t>
            </a:r>
          </a:p>
          <a:p>
            <a:pPr lvl="1"/>
            <a:r>
              <a:rPr kumimoji="1" lang="en-US" altLang="zh-CN" dirty="0"/>
              <a:t>Shadow copy buffers the updates in </a:t>
            </a:r>
            <a:r>
              <a:rPr kumimoji="1" lang="en-US" altLang="zh-CN" b="1" dirty="0">
                <a:solidFill>
                  <a:srgbClr val="C00000"/>
                </a:solidFill>
              </a:rPr>
              <a:t>a copy of the origin file </a:t>
            </a: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Journaling buffers the updates </a:t>
            </a:r>
            <a:r>
              <a:rPr kumimoji="1" lang="en-US" altLang="zh-CN" b="1" dirty="0">
                <a:solidFill>
                  <a:srgbClr val="C00000"/>
                </a:solidFill>
              </a:rPr>
              <a:t>in a sector (can be viewed as a small log)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We can generalize journaling by storing all the updates in a log</a:t>
            </a: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Log file: a file only contains the updated results </a:t>
            </a: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Log entries: contain the updated values of an atomic unit  (e.g., transfer)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70B2DE-B0FD-554A-B713-B16EAE314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67</a:t>
            </a:fld>
            <a:endParaRPr lang="zh-CN" altLang="en-US" dirty="0"/>
          </a:p>
        </p:txBody>
      </p:sp>
      <p:sp>
        <p:nvSpPr>
          <p:cNvPr id="12" name="Rounded Rectangle 4">
            <a:extLst>
              <a:ext uri="{FF2B5EF4-FFF2-40B4-BE49-F238E27FC236}">
                <a16:creationId xmlns:a16="http://schemas.microsoft.com/office/drawing/2014/main" id="{3463F71F-9649-B444-887C-655F44185B49}"/>
              </a:ext>
            </a:extLst>
          </p:cNvPr>
          <p:cNvSpPr/>
          <p:nvPr/>
        </p:nvSpPr>
        <p:spPr>
          <a:xfrm>
            <a:off x="6289529" y="284252"/>
            <a:ext cx="540000" cy="36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ounded Rectangle 6">
            <a:extLst>
              <a:ext uri="{FF2B5EF4-FFF2-40B4-BE49-F238E27FC236}">
                <a16:creationId xmlns:a16="http://schemas.microsoft.com/office/drawing/2014/main" id="{6448309F-7450-F643-A20A-9923D4E1E731}"/>
              </a:ext>
            </a:extLst>
          </p:cNvPr>
          <p:cNvSpPr/>
          <p:nvPr/>
        </p:nvSpPr>
        <p:spPr>
          <a:xfrm>
            <a:off x="6822929" y="284252"/>
            <a:ext cx="540000" cy="360000"/>
          </a:xfrm>
          <a:prstGeom prst="roundRect">
            <a:avLst/>
          </a:prstGeom>
          <a:solidFill>
            <a:srgbClr val="66FF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6" name="Straight Arrow Connector 60">
            <a:extLst>
              <a:ext uri="{FF2B5EF4-FFF2-40B4-BE49-F238E27FC236}">
                <a16:creationId xmlns:a16="http://schemas.microsoft.com/office/drawing/2014/main" id="{69814484-D1DB-504C-91A8-D54E5DD56B28}"/>
              </a:ext>
            </a:extLst>
          </p:cNvPr>
          <p:cNvCxnSpPr/>
          <p:nvPr/>
        </p:nvCxnSpPr>
        <p:spPr>
          <a:xfrm flipH="1">
            <a:off x="8203019" y="409408"/>
            <a:ext cx="60960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63">
            <a:extLst>
              <a:ext uri="{FF2B5EF4-FFF2-40B4-BE49-F238E27FC236}">
                <a16:creationId xmlns:a16="http://schemas.microsoft.com/office/drawing/2014/main" id="{39D2DD1E-4CC3-3745-9DE7-51A9EA19AD6D}"/>
              </a:ext>
            </a:extLst>
          </p:cNvPr>
          <p:cNvSpPr/>
          <p:nvPr/>
        </p:nvSpPr>
        <p:spPr>
          <a:xfrm>
            <a:off x="8050819" y="578612"/>
            <a:ext cx="1015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Append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18" name="Rounded Rectangle 12">
            <a:extLst>
              <a:ext uri="{FF2B5EF4-FFF2-40B4-BE49-F238E27FC236}">
                <a16:creationId xmlns:a16="http://schemas.microsoft.com/office/drawing/2014/main" id="{7EADCD08-79C4-F344-B8C3-01D501B48080}"/>
              </a:ext>
            </a:extLst>
          </p:cNvPr>
          <p:cNvSpPr/>
          <p:nvPr/>
        </p:nvSpPr>
        <p:spPr>
          <a:xfrm>
            <a:off x="7386659" y="284252"/>
            <a:ext cx="540000" cy="360000"/>
          </a:xfrm>
          <a:prstGeom prst="roundRect">
            <a:avLst/>
          </a:prstGeom>
          <a:solidFill>
            <a:srgbClr val="FF0066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BCDAB04-9077-0749-AE50-4FBCBEA2B4F9}"/>
              </a:ext>
            </a:extLst>
          </p:cNvPr>
          <p:cNvSpPr txBox="1"/>
          <p:nvPr/>
        </p:nvSpPr>
        <p:spPr>
          <a:xfrm>
            <a:off x="6510133" y="725505"/>
            <a:ext cx="4662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Log file 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2D87F61-1F89-F347-AB99-E6C3DFEE95EC}"/>
              </a:ext>
            </a:extLst>
          </p:cNvPr>
          <p:cNvSpPr txBox="1"/>
          <p:nvPr/>
        </p:nvSpPr>
        <p:spPr>
          <a:xfrm>
            <a:off x="4767267" y="304871"/>
            <a:ext cx="1372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Log entry </a:t>
            </a:r>
            <a:endParaRPr lang="zh-CN" altLang="en-US" dirty="0"/>
          </a:p>
        </p:txBody>
      </p:sp>
      <p:sp>
        <p:nvSpPr>
          <p:cNvPr id="23" name="任意形状 22">
            <a:extLst>
              <a:ext uri="{FF2B5EF4-FFF2-40B4-BE49-F238E27FC236}">
                <a16:creationId xmlns:a16="http://schemas.microsoft.com/office/drawing/2014/main" id="{BFE37558-B400-344F-9293-8290309DE03E}"/>
              </a:ext>
            </a:extLst>
          </p:cNvPr>
          <p:cNvSpPr/>
          <p:nvPr/>
        </p:nvSpPr>
        <p:spPr>
          <a:xfrm>
            <a:off x="5514109" y="179810"/>
            <a:ext cx="1011382" cy="263535"/>
          </a:xfrm>
          <a:custGeom>
            <a:avLst/>
            <a:gdLst>
              <a:gd name="connsiteX0" fmla="*/ 0 w 1011382"/>
              <a:gd name="connsiteY0" fmla="*/ 221972 h 263535"/>
              <a:gd name="connsiteX1" fmla="*/ 457200 w 1011382"/>
              <a:gd name="connsiteY1" fmla="*/ 299 h 263535"/>
              <a:gd name="connsiteX2" fmla="*/ 1011382 w 1011382"/>
              <a:gd name="connsiteY2" fmla="*/ 263535 h 263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1382" h="263535">
                <a:moveTo>
                  <a:pt x="0" y="221972"/>
                </a:moveTo>
                <a:cubicBezTo>
                  <a:pt x="144318" y="107672"/>
                  <a:pt x="288636" y="-6628"/>
                  <a:pt x="457200" y="299"/>
                </a:cubicBezTo>
                <a:cubicBezTo>
                  <a:pt x="625764" y="7226"/>
                  <a:pt x="818573" y="135380"/>
                  <a:pt x="1011382" y="263535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161473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AE898-0E7D-DE42-BE31-F65E6062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lt"/>
              </a:rPr>
              <a:t>Transaction </a:t>
            </a:r>
            <a:r>
              <a:rPr lang="en-US" altLang="zh-CN">
                <a:sym typeface="+mn-lt"/>
              </a:rPr>
              <a:t>and Commit </a:t>
            </a:r>
            <a:r>
              <a:rPr lang="en-US" altLang="zh-CN" dirty="0">
                <a:sym typeface="+mn-lt"/>
              </a:rPr>
              <a:t>Point: marking atomic units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9C2C84-925A-A949-A314-13585DE3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68</a:t>
            </a:fld>
            <a:endParaRPr lang="zh-CN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F865A71-3D1B-C949-8644-5C24E013A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4701"/>
            <a:ext cx="8101013" cy="3824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558776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817A6-CF8A-7146-BA63-232FB5C52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lt"/>
              </a:rPr>
              <a:t>Transaction and Commit Point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DB6129-73E5-1344-B47F-BE22AAAAE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7"/>
            <a:ext cx="8229600" cy="4280821"/>
          </a:xfrm>
        </p:spPr>
        <p:txBody>
          <a:bodyPr/>
          <a:lstStyle/>
          <a:p>
            <a:r>
              <a:rPr kumimoji="1" lang="en-US" altLang="zh-CN" dirty="0"/>
              <a:t>We call a set of operations that needs to be atomic "transaction” </a:t>
            </a:r>
          </a:p>
          <a:p>
            <a:r>
              <a:rPr kumimoji="1" lang="en-US" altLang="zh-CN" dirty="0"/>
              <a:t>Transaction typically provides interfaces for applications to mark the atomicity granularity of operations </a:t>
            </a:r>
          </a:p>
          <a:p>
            <a:pPr lvl="1"/>
            <a:r>
              <a:rPr kumimoji="1" lang="en-US" altLang="zh-CN" dirty="0" err="1">
                <a:latin typeface="Consolas" panose="020B0609020204030204" pitchFamily="49" charset="0"/>
                <a:ea typeface="PingFang HK" panose="020B0400000000000000" pitchFamily="34" charset="-120"/>
                <a:cs typeface="Consolas" panose="020B0609020204030204" pitchFamily="49" charset="0"/>
              </a:rPr>
              <a:t>TX.begin</a:t>
            </a:r>
            <a:r>
              <a:rPr kumimoji="1" lang="en-US" altLang="zh-CN" dirty="0">
                <a:latin typeface="Consolas" panose="020B0609020204030204" pitchFamily="49" charset="0"/>
                <a:ea typeface="PingFang HK" panose="020B0400000000000000" pitchFamily="34" charset="-120"/>
                <a:cs typeface="Consolas" panose="020B0609020204030204" pitchFamily="49" charset="0"/>
              </a:rPr>
              <a:t>() </a:t>
            </a:r>
          </a:p>
          <a:p>
            <a:pPr lvl="1"/>
            <a:r>
              <a:rPr kumimoji="1" lang="en-US" altLang="zh-CN" dirty="0" err="1">
                <a:latin typeface="Consolas" panose="020B0609020204030204" pitchFamily="49" charset="0"/>
                <a:ea typeface="PingFang HK" panose="020B0400000000000000" pitchFamily="34" charset="-120"/>
                <a:cs typeface="Consolas" panose="020B0609020204030204" pitchFamily="49" charset="0"/>
              </a:rPr>
              <a:t>TX.commit</a:t>
            </a:r>
            <a:r>
              <a:rPr kumimoji="1" lang="en-US" altLang="zh-CN" dirty="0">
                <a:latin typeface="Consolas" panose="020B0609020204030204" pitchFamily="49" charset="0"/>
                <a:ea typeface="PingFang HK" panose="020B0400000000000000" pitchFamily="34" charset="-120"/>
                <a:cs typeface="Consolas" panose="020B0609020204030204" pitchFamily="49" charset="0"/>
              </a:rPr>
              <a:t>()</a:t>
            </a:r>
          </a:p>
          <a:p>
            <a:r>
              <a:rPr kumimoji="1" lang="en-US" altLang="zh-CN" dirty="0">
                <a:ea typeface="PingFang HK" panose="020B0400000000000000" pitchFamily="34" charset="-120"/>
                <a:cs typeface="Consolas" panose="020B0609020204030204" pitchFamily="49" charset="0"/>
              </a:rPr>
              <a:t>Each update between a </a:t>
            </a:r>
            <a:r>
              <a:rPr kumimoji="1" lang="en-US" altLang="zh-CN" dirty="0">
                <a:latin typeface="Consolas" panose="020B0609020204030204" pitchFamily="49" charset="0"/>
                <a:ea typeface="PingFang HK" panose="020B0400000000000000" pitchFamily="34" charset="-120"/>
                <a:cs typeface="Consolas" panose="020B0609020204030204" pitchFamily="49" charset="0"/>
              </a:rPr>
              <a:t>begin() &amp; commit() </a:t>
            </a:r>
            <a:r>
              <a:rPr kumimoji="1" lang="en-US" altLang="zh-CN" dirty="0">
                <a:ea typeface="PingFang HK" panose="020B0400000000000000" pitchFamily="34" charset="-120"/>
                <a:cs typeface="Consolas" panose="020B0609020204030204" pitchFamily="49" charset="0"/>
              </a:rPr>
              <a:t>are stored in a log entry </a:t>
            </a:r>
          </a:p>
          <a:p>
            <a:pPr lvl="1"/>
            <a:r>
              <a:rPr kumimoji="1" lang="en-US" altLang="zh-CN" dirty="0">
                <a:ea typeface="PingFang HK" panose="020B0400000000000000" pitchFamily="34" charset="-120"/>
                <a:cs typeface="Consolas" panose="020B0609020204030204" pitchFamily="49" charset="0"/>
              </a:rPr>
              <a:t>Can be replayed via replaying each entry of the log</a:t>
            </a:r>
          </a:p>
          <a:p>
            <a:r>
              <a:rPr kumimoji="1" lang="en-US" altLang="zh-CN" dirty="0">
                <a:ea typeface="PingFang HK" panose="020B0400000000000000" pitchFamily="34" charset="-120"/>
                <a:cs typeface="Consolas" panose="020B0609020204030204" pitchFamily="49" charset="0"/>
              </a:rPr>
              <a:t>Commit point</a:t>
            </a:r>
          </a:p>
          <a:p>
            <a:pPr lvl="1"/>
            <a:r>
              <a:rPr kumimoji="1" lang="en-US" altLang="zh-CN" dirty="0">
                <a:ea typeface="PingFang HK" panose="020B0400000000000000" pitchFamily="34" charset="-120"/>
                <a:cs typeface="Consolas" panose="020B0609020204030204" pitchFamily="49" charset="0"/>
              </a:rPr>
              <a:t>The time when we are sure the operation is </a:t>
            </a:r>
            <a:r>
              <a:rPr kumimoji="1" lang="en-US" altLang="zh-CN" b="1" dirty="0">
                <a:solidFill>
                  <a:srgbClr val="C00000"/>
                </a:solidFill>
                <a:ea typeface="PingFang HK" panose="020B0400000000000000" pitchFamily="34" charset="-120"/>
                <a:cs typeface="Consolas" panose="020B0609020204030204" pitchFamily="49" charset="0"/>
              </a:rPr>
              <a:t>“all”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C00ABF-811E-444B-B625-57233E621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69</a:t>
            </a:fld>
            <a:endParaRPr lang="zh-CN" alt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4A3B70A-F8D1-AC4E-9714-87B90957DD5A}"/>
              </a:ext>
            </a:extLst>
          </p:cNvPr>
          <p:cNvSpPr/>
          <p:nvPr/>
        </p:nvSpPr>
        <p:spPr>
          <a:xfrm>
            <a:off x="6289529" y="284252"/>
            <a:ext cx="540000" cy="36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06DB90D1-5A9E-6F4E-9B64-259A52C719DE}"/>
              </a:ext>
            </a:extLst>
          </p:cNvPr>
          <p:cNvSpPr/>
          <p:nvPr/>
        </p:nvSpPr>
        <p:spPr>
          <a:xfrm>
            <a:off x="6822929" y="284252"/>
            <a:ext cx="540000" cy="360000"/>
          </a:xfrm>
          <a:prstGeom prst="roundRect">
            <a:avLst/>
          </a:prstGeom>
          <a:solidFill>
            <a:srgbClr val="66FF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ounded Rectangle 12">
            <a:extLst>
              <a:ext uri="{FF2B5EF4-FFF2-40B4-BE49-F238E27FC236}">
                <a16:creationId xmlns:a16="http://schemas.microsoft.com/office/drawing/2014/main" id="{31BEAD1D-FC45-A848-B20C-6BBA61B218D8}"/>
              </a:ext>
            </a:extLst>
          </p:cNvPr>
          <p:cNvSpPr/>
          <p:nvPr/>
        </p:nvSpPr>
        <p:spPr>
          <a:xfrm>
            <a:off x="7386659" y="284252"/>
            <a:ext cx="540000" cy="360000"/>
          </a:xfrm>
          <a:prstGeom prst="roundRect">
            <a:avLst/>
          </a:prstGeom>
          <a:solidFill>
            <a:srgbClr val="FF0066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5DBFC2E-8504-9E44-BAD4-B3B9EBA416CF}"/>
              </a:ext>
            </a:extLst>
          </p:cNvPr>
          <p:cNvSpPr txBox="1"/>
          <p:nvPr/>
        </p:nvSpPr>
        <p:spPr>
          <a:xfrm>
            <a:off x="6510133" y="725505"/>
            <a:ext cx="4662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Log file 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A5686D3-4F0C-BC4F-8393-0D63183D6A15}"/>
              </a:ext>
            </a:extLst>
          </p:cNvPr>
          <p:cNvSpPr txBox="1"/>
          <p:nvPr/>
        </p:nvSpPr>
        <p:spPr>
          <a:xfrm>
            <a:off x="4767267" y="304871"/>
            <a:ext cx="1372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Log entry </a:t>
            </a:r>
            <a:endParaRPr lang="zh-CN" altLang="en-US" dirty="0"/>
          </a:p>
        </p:txBody>
      </p:sp>
      <p:sp>
        <p:nvSpPr>
          <p:cNvPr id="10" name="任意形状 9">
            <a:extLst>
              <a:ext uri="{FF2B5EF4-FFF2-40B4-BE49-F238E27FC236}">
                <a16:creationId xmlns:a16="http://schemas.microsoft.com/office/drawing/2014/main" id="{D5CEE182-57B4-344C-9CDC-9144D8EDD282}"/>
              </a:ext>
            </a:extLst>
          </p:cNvPr>
          <p:cNvSpPr/>
          <p:nvPr/>
        </p:nvSpPr>
        <p:spPr>
          <a:xfrm>
            <a:off x="5514109" y="179810"/>
            <a:ext cx="1011382" cy="263535"/>
          </a:xfrm>
          <a:custGeom>
            <a:avLst/>
            <a:gdLst>
              <a:gd name="connsiteX0" fmla="*/ 0 w 1011382"/>
              <a:gd name="connsiteY0" fmla="*/ 221972 h 263535"/>
              <a:gd name="connsiteX1" fmla="*/ 457200 w 1011382"/>
              <a:gd name="connsiteY1" fmla="*/ 299 h 263535"/>
              <a:gd name="connsiteX2" fmla="*/ 1011382 w 1011382"/>
              <a:gd name="connsiteY2" fmla="*/ 263535 h 263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1382" h="263535">
                <a:moveTo>
                  <a:pt x="0" y="221972"/>
                </a:moveTo>
                <a:cubicBezTo>
                  <a:pt x="144318" y="107672"/>
                  <a:pt x="288636" y="-6628"/>
                  <a:pt x="457200" y="299"/>
                </a:cubicBezTo>
                <a:cubicBezTo>
                  <a:pt x="625764" y="7226"/>
                  <a:pt x="818573" y="135380"/>
                  <a:pt x="1011382" y="263535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Straight Arrow Connector 60">
            <a:extLst>
              <a:ext uri="{FF2B5EF4-FFF2-40B4-BE49-F238E27FC236}">
                <a16:creationId xmlns:a16="http://schemas.microsoft.com/office/drawing/2014/main" id="{F1DACC94-C453-D44C-940B-D6F6C9EB7A35}"/>
              </a:ext>
            </a:extLst>
          </p:cNvPr>
          <p:cNvCxnSpPr/>
          <p:nvPr/>
        </p:nvCxnSpPr>
        <p:spPr>
          <a:xfrm flipH="1">
            <a:off x="8355419" y="561808"/>
            <a:ext cx="60960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3">
            <a:extLst>
              <a:ext uri="{FF2B5EF4-FFF2-40B4-BE49-F238E27FC236}">
                <a16:creationId xmlns:a16="http://schemas.microsoft.com/office/drawing/2014/main" id="{C36B851F-5FA5-764E-B96E-0291049FDC63}"/>
              </a:ext>
            </a:extLst>
          </p:cNvPr>
          <p:cNvSpPr/>
          <p:nvPr/>
        </p:nvSpPr>
        <p:spPr>
          <a:xfrm>
            <a:off x="8050819" y="578612"/>
            <a:ext cx="1015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Append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403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694C50-34B6-E24C-346C-6AD030574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Review: </a:t>
            </a:r>
            <a:r>
              <a:rPr kumimoji="1" lang="en-US" altLang="zh-CN" dirty="0" err="1"/>
              <a:t>Lamport</a:t>
            </a:r>
            <a:r>
              <a:rPr kumimoji="1" lang="en-US" altLang="zh-CN" dirty="0"/>
              <a:t> clock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182FA5-62A4-DE40-D709-1F0D3F95A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We use </a:t>
            </a:r>
            <a:r>
              <a:rPr kumimoji="1" lang="en-US" altLang="zh-CN" dirty="0" err="1"/>
              <a:t>lamport</a:t>
            </a:r>
            <a:r>
              <a:rPr kumimoji="1" lang="en-US" altLang="zh-CN" dirty="0"/>
              <a:t> clock to sort the log entries </a:t>
            </a:r>
          </a:p>
          <a:p>
            <a:pPr lvl="1"/>
            <a:r>
              <a:rPr kumimoji="1" lang="en" altLang="zh-CN" dirty="0"/>
              <a:t>Causality-preserving timestamp</a:t>
            </a:r>
          </a:p>
          <a:p>
            <a:r>
              <a:rPr kumimoji="1" lang="en" altLang="zh-CN" dirty="0" err="1"/>
              <a:t>Lamport</a:t>
            </a:r>
            <a:r>
              <a:rPr kumimoji="1" lang="en" altLang="zh-CN" dirty="0"/>
              <a:t> logical clock</a:t>
            </a:r>
          </a:p>
          <a:p>
            <a:pPr marL="417150" lvl="1" indent="-342900">
              <a:buFont typeface="+mj-ea"/>
              <a:buAutoNum type="circleNumDbPlain"/>
            </a:pPr>
            <a:r>
              <a:rPr kumimoji="1" lang="en" altLang="zh-CN" dirty="0"/>
              <a:t>Each server keeps a clock </a:t>
            </a:r>
            <a:r>
              <a:rPr kumimoji="1" lang="en" altLang="zh-CN" b="1" dirty="0"/>
              <a:t>T</a:t>
            </a:r>
          </a:p>
          <a:p>
            <a:pPr marL="417150" lvl="1" indent="-342900">
              <a:buFont typeface="+mj-ea"/>
              <a:buAutoNum type="circleNumDbPlain"/>
            </a:pPr>
            <a:r>
              <a:rPr kumimoji="1" lang="en" altLang="zh-CN" dirty="0"/>
              <a:t>Increments T as real time passes, e.g., one second per second</a:t>
            </a:r>
          </a:p>
          <a:p>
            <a:pPr marL="417150" lvl="1" indent="-342900">
              <a:buFont typeface="+mj-ea"/>
              <a:buAutoNum type="circleNumDbPlain"/>
            </a:pPr>
            <a:r>
              <a:rPr kumimoji="1" lang="en" altLang="zh-CN" dirty="0"/>
              <a:t>Modify </a:t>
            </a:r>
            <a:r>
              <a:rPr kumimoji="1" lang="en" altLang="zh-CN" b="1" dirty="0"/>
              <a:t>T = Max(T, T’+1) </a:t>
            </a:r>
            <a:br>
              <a:rPr kumimoji="1" lang="en" altLang="zh-CN" b="1" dirty="0"/>
            </a:br>
            <a:r>
              <a:rPr kumimoji="1" lang="en" altLang="zh-CN" dirty="0"/>
              <a:t>if sees </a:t>
            </a:r>
            <a:r>
              <a:rPr kumimoji="1" lang="en" altLang="zh-CN" b="1" dirty="0"/>
              <a:t>T’</a:t>
            </a:r>
            <a:r>
              <a:rPr kumimoji="1" lang="en" altLang="zh-CN" dirty="0"/>
              <a:t> from another server (e.g., from a message) 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694427-9D3F-3286-F224-A1D325C8C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351969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06931-FA28-FE4F-80E6-A2E6ADDC4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First try: commit logging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78A0C5-0D1F-F241-BFDF-2BBBD9E74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70</a:t>
            </a:fld>
            <a:endParaRPr lang="zh-CN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0C0616-897B-F643-A46D-1BE615C9EA1D}"/>
              </a:ext>
            </a:extLst>
          </p:cNvPr>
          <p:cNvSpPr txBox="1">
            <a:spLocks/>
          </p:cNvSpPr>
          <p:nvPr/>
        </p:nvSpPr>
        <p:spPr>
          <a:xfrm>
            <a:off x="827584" y="1129308"/>
            <a:ext cx="7308812" cy="302433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transfer(bank, a, b, amt,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log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): // amt=10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 = </a:t>
            </a:r>
            <a:r>
              <a:rPr lang="en-US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mmap</a:t>
            </a: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(bank, ...)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new_a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= records[a] – amt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new_b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= records[b] + amt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commit_log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= "log start: a:" +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new_a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+ "\b:" +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new_b</a:t>
            </a: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log.append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(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commit_log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).sync()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record[a] =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new_a</a:t>
            </a: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record[b] =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new_b</a:t>
            </a: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DBEA07D-A9D8-5C4A-A426-B73DE84B3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4386822"/>
            <a:ext cx="8229600" cy="1179348"/>
          </a:xfrm>
        </p:spPr>
        <p:txBody>
          <a:bodyPr/>
          <a:lstStyle/>
          <a:p>
            <a:r>
              <a:rPr kumimoji="1" lang="en-US" altLang="zh-CN" dirty="0"/>
              <a:t>Updates are buffered in the memory</a:t>
            </a:r>
          </a:p>
          <a:p>
            <a:pPr lvl="1"/>
            <a:r>
              <a:rPr kumimoji="1" lang="en-US" altLang="zh-CN" dirty="0"/>
              <a:t>To prevent writing a temporal value to the disk </a:t>
            </a:r>
          </a:p>
          <a:p>
            <a:pPr lvl="1"/>
            <a:endParaRPr kumimoji="1"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097838-8850-984F-9494-227316D94C5D}"/>
              </a:ext>
            </a:extLst>
          </p:cNvPr>
          <p:cNvSpPr/>
          <p:nvPr/>
        </p:nvSpPr>
        <p:spPr>
          <a:xfrm>
            <a:off x="831498" y="1741718"/>
            <a:ext cx="7304898" cy="576064"/>
          </a:xfrm>
          <a:prstGeom prst="rect">
            <a:avLst/>
          </a:prstGeom>
          <a:noFill/>
          <a:ln w="381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AA88381-A21A-F349-827E-C6C1C13AB847}"/>
              </a:ext>
            </a:extLst>
          </p:cNvPr>
          <p:cNvGrpSpPr/>
          <p:nvPr/>
        </p:nvGrpSpPr>
        <p:grpSpPr>
          <a:xfrm>
            <a:off x="4767267" y="179810"/>
            <a:ext cx="6404920" cy="915027"/>
            <a:chOff x="4767267" y="179810"/>
            <a:chExt cx="6404920" cy="915027"/>
          </a:xfrm>
        </p:grpSpPr>
        <p:sp>
          <p:nvSpPr>
            <p:cNvPr id="8" name="Rounded Rectangle 4">
              <a:extLst>
                <a:ext uri="{FF2B5EF4-FFF2-40B4-BE49-F238E27FC236}">
                  <a16:creationId xmlns:a16="http://schemas.microsoft.com/office/drawing/2014/main" id="{C96113AD-160B-B04F-8E6B-AAAB35B91622}"/>
                </a:ext>
              </a:extLst>
            </p:cNvPr>
            <p:cNvSpPr/>
            <p:nvPr/>
          </p:nvSpPr>
          <p:spPr>
            <a:xfrm>
              <a:off x="6289529" y="284252"/>
              <a:ext cx="540000" cy="360000"/>
            </a:xfrm>
            <a:prstGeom prst="roundRect">
              <a:avLst/>
            </a:prstGeom>
            <a:solidFill>
              <a:srgbClr val="D5FFD5"/>
            </a:solidFill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36000" rtlCol="0" anchor="ctr"/>
            <a:lstStyle/>
            <a:p>
              <a:pPr algn="ctr"/>
              <a:endPara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9" name="Rounded Rectangle 6">
              <a:extLst>
                <a:ext uri="{FF2B5EF4-FFF2-40B4-BE49-F238E27FC236}">
                  <a16:creationId xmlns:a16="http://schemas.microsoft.com/office/drawing/2014/main" id="{06BB6FBE-4974-7540-BC11-F1703951C058}"/>
                </a:ext>
              </a:extLst>
            </p:cNvPr>
            <p:cNvSpPr/>
            <p:nvPr/>
          </p:nvSpPr>
          <p:spPr>
            <a:xfrm>
              <a:off x="6822929" y="284252"/>
              <a:ext cx="540000" cy="360000"/>
            </a:xfrm>
            <a:prstGeom prst="round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36000" rtlCol="0" anchor="ctr"/>
            <a:lstStyle/>
            <a:p>
              <a:pPr algn="ctr"/>
              <a:endPara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9387BA5-86C1-2D46-94FB-196FBFB65596}"/>
                </a:ext>
              </a:extLst>
            </p:cNvPr>
            <p:cNvSpPr txBox="1"/>
            <p:nvPr/>
          </p:nvSpPr>
          <p:spPr>
            <a:xfrm>
              <a:off x="6510133" y="725505"/>
              <a:ext cx="46620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dirty="0">
                  <a:solidFill>
                    <a:schemeClr val="tx1"/>
                  </a:solidFill>
                </a:rPr>
                <a:t>Log file </a:t>
              </a:r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0175792-37EB-5C45-B030-D5266B5102EB}"/>
                </a:ext>
              </a:extLst>
            </p:cNvPr>
            <p:cNvSpPr txBox="1"/>
            <p:nvPr/>
          </p:nvSpPr>
          <p:spPr>
            <a:xfrm>
              <a:off x="4767267" y="304871"/>
              <a:ext cx="13724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dirty="0">
                  <a:solidFill>
                    <a:schemeClr val="tx1"/>
                  </a:solidFill>
                </a:rPr>
                <a:t>Log entry </a:t>
              </a:r>
              <a:endParaRPr lang="zh-CN" altLang="en-US" dirty="0"/>
            </a:p>
          </p:txBody>
        </p:sp>
        <p:sp>
          <p:nvSpPr>
            <p:cNvPr id="13" name="任意形状 12">
              <a:extLst>
                <a:ext uri="{FF2B5EF4-FFF2-40B4-BE49-F238E27FC236}">
                  <a16:creationId xmlns:a16="http://schemas.microsoft.com/office/drawing/2014/main" id="{4672E4B6-6D25-A645-9F99-4B1412B30C5D}"/>
                </a:ext>
              </a:extLst>
            </p:cNvPr>
            <p:cNvSpPr/>
            <p:nvPr/>
          </p:nvSpPr>
          <p:spPr>
            <a:xfrm>
              <a:off x="5514109" y="179810"/>
              <a:ext cx="1011382" cy="263535"/>
            </a:xfrm>
            <a:custGeom>
              <a:avLst/>
              <a:gdLst>
                <a:gd name="connsiteX0" fmla="*/ 0 w 1011382"/>
                <a:gd name="connsiteY0" fmla="*/ 221972 h 263535"/>
                <a:gd name="connsiteX1" fmla="*/ 457200 w 1011382"/>
                <a:gd name="connsiteY1" fmla="*/ 299 h 263535"/>
                <a:gd name="connsiteX2" fmla="*/ 1011382 w 1011382"/>
                <a:gd name="connsiteY2" fmla="*/ 263535 h 26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1382" h="263535">
                  <a:moveTo>
                    <a:pt x="0" y="221972"/>
                  </a:moveTo>
                  <a:cubicBezTo>
                    <a:pt x="144318" y="107672"/>
                    <a:pt x="288636" y="-6628"/>
                    <a:pt x="457200" y="299"/>
                  </a:cubicBezTo>
                  <a:cubicBezTo>
                    <a:pt x="625764" y="7226"/>
                    <a:pt x="818573" y="135380"/>
                    <a:pt x="1011382" y="26353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4" name="Straight Arrow Connector 60">
              <a:extLst>
                <a:ext uri="{FF2B5EF4-FFF2-40B4-BE49-F238E27FC236}">
                  <a16:creationId xmlns:a16="http://schemas.microsoft.com/office/drawing/2014/main" id="{E0DB4500-D90A-3F4D-A1EA-8A525EFE0B63}"/>
                </a:ext>
              </a:extLst>
            </p:cNvPr>
            <p:cNvCxnSpPr/>
            <p:nvPr/>
          </p:nvCxnSpPr>
          <p:spPr>
            <a:xfrm flipH="1">
              <a:off x="8355419" y="561808"/>
              <a:ext cx="6096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63">
              <a:extLst>
                <a:ext uri="{FF2B5EF4-FFF2-40B4-BE49-F238E27FC236}">
                  <a16:creationId xmlns:a16="http://schemas.microsoft.com/office/drawing/2014/main" id="{71414E6F-5B16-8E48-A020-DD515AF0B89A}"/>
                </a:ext>
              </a:extLst>
            </p:cNvPr>
            <p:cNvSpPr/>
            <p:nvPr/>
          </p:nvSpPr>
          <p:spPr>
            <a:xfrm>
              <a:off x="8050819" y="578612"/>
              <a:ext cx="10150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Append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417949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06931-FA28-FE4F-80E6-A2E6ADDC4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First try: commit logging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78A0C5-0D1F-F241-BFDF-2BBBD9E74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71</a:t>
            </a:fld>
            <a:endParaRPr lang="zh-CN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0C0616-897B-F643-A46D-1BE615C9EA1D}"/>
              </a:ext>
            </a:extLst>
          </p:cNvPr>
          <p:cNvSpPr txBox="1">
            <a:spLocks/>
          </p:cNvSpPr>
          <p:nvPr/>
        </p:nvSpPr>
        <p:spPr>
          <a:xfrm>
            <a:off x="827584" y="1129308"/>
            <a:ext cx="7308812" cy="302433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transfer(bank, a, b, amt,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log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): // amt=10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 = </a:t>
            </a:r>
            <a:r>
              <a:rPr lang="en-US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mmap</a:t>
            </a: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(bank, ...)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new_a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= records[a] – amt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new_b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= records[b] + amt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commit_log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= "log start: a:" +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new_a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+ "\b:" +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new_b</a:t>
            </a: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log.append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(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commit_log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).sync()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record[a] =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new_a</a:t>
            </a: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record[b] =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new_b</a:t>
            </a: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DBEA07D-A9D8-5C4A-A426-B73DE84B3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4386822"/>
            <a:ext cx="8229600" cy="1179348"/>
          </a:xfrm>
        </p:spPr>
        <p:txBody>
          <a:bodyPr/>
          <a:lstStyle/>
          <a:p>
            <a:r>
              <a:rPr kumimoji="1" lang="en-US" altLang="zh-CN" dirty="0"/>
              <a:t>Before we write the disk, write the log to the disk synchronously </a:t>
            </a:r>
          </a:p>
          <a:p>
            <a:pPr lvl="1"/>
            <a:r>
              <a:rPr kumimoji="1" lang="en-US" altLang="zh-CN" dirty="0"/>
              <a:t>Question: do we need these two steps to be atomic? How to achieve so?  </a:t>
            </a:r>
          </a:p>
          <a:p>
            <a:pPr lvl="1"/>
            <a:endParaRPr kumimoji="1"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097838-8850-984F-9494-227316D94C5D}"/>
              </a:ext>
            </a:extLst>
          </p:cNvPr>
          <p:cNvSpPr/>
          <p:nvPr/>
        </p:nvSpPr>
        <p:spPr>
          <a:xfrm>
            <a:off x="831498" y="2470032"/>
            <a:ext cx="7304898" cy="675499"/>
          </a:xfrm>
          <a:prstGeom prst="rect">
            <a:avLst/>
          </a:prstGeom>
          <a:noFill/>
          <a:ln w="381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554CD43-D531-6849-A771-0AEC388D6D2E}"/>
              </a:ext>
            </a:extLst>
          </p:cNvPr>
          <p:cNvGrpSpPr/>
          <p:nvPr/>
        </p:nvGrpSpPr>
        <p:grpSpPr>
          <a:xfrm>
            <a:off x="4767267" y="179810"/>
            <a:ext cx="6404920" cy="915027"/>
            <a:chOff x="4767267" y="179810"/>
            <a:chExt cx="6404920" cy="915027"/>
          </a:xfrm>
        </p:grpSpPr>
        <p:sp>
          <p:nvSpPr>
            <p:cNvPr id="9" name="Rounded Rectangle 4">
              <a:extLst>
                <a:ext uri="{FF2B5EF4-FFF2-40B4-BE49-F238E27FC236}">
                  <a16:creationId xmlns:a16="http://schemas.microsoft.com/office/drawing/2014/main" id="{41D765CB-3B13-FB43-9DC3-23F253A2976D}"/>
                </a:ext>
              </a:extLst>
            </p:cNvPr>
            <p:cNvSpPr/>
            <p:nvPr/>
          </p:nvSpPr>
          <p:spPr>
            <a:xfrm>
              <a:off x="6289529" y="284252"/>
              <a:ext cx="540000" cy="360000"/>
            </a:xfrm>
            <a:prstGeom prst="roundRect">
              <a:avLst/>
            </a:prstGeom>
            <a:solidFill>
              <a:srgbClr val="D5FFD5"/>
            </a:solidFill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36000" rtlCol="0" anchor="ctr"/>
            <a:lstStyle/>
            <a:p>
              <a:pPr algn="ctr"/>
              <a:endPara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0" name="Rounded Rectangle 6">
              <a:extLst>
                <a:ext uri="{FF2B5EF4-FFF2-40B4-BE49-F238E27FC236}">
                  <a16:creationId xmlns:a16="http://schemas.microsoft.com/office/drawing/2014/main" id="{CDAED49B-E9AF-A048-9847-37AF211D9BB1}"/>
                </a:ext>
              </a:extLst>
            </p:cNvPr>
            <p:cNvSpPr/>
            <p:nvPr/>
          </p:nvSpPr>
          <p:spPr>
            <a:xfrm>
              <a:off x="6822929" y="284252"/>
              <a:ext cx="540000" cy="360000"/>
            </a:xfrm>
            <a:prstGeom prst="round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36000" rtlCol="0" anchor="ctr"/>
            <a:lstStyle/>
            <a:p>
              <a:pPr algn="ctr"/>
              <a:endPara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F7EA6C7-9214-6D4C-B7A2-431F6E8E55FF}"/>
                </a:ext>
              </a:extLst>
            </p:cNvPr>
            <p:cNvSpPr txBox="1"/>
            <p:nvPr/>
          </p:nvSpPr>
          <p:spPr>
            <a:xfrm>
              <a:off x="6510133" y="725505"/>
              <a:ext cx="46620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dirty="0">
                  <a:solidFill>
                    <a:schemeClr val="tx1"/>
                  </a:solidFill>
                </a:rPr>
                <a:t>Log file </a:t>
              </a:r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274046D1-7B59-434C-9BB7-F82FDCD5ED12}"/>
                </a:ext>
              </a:extLst>
            </p:cNvPr>
            <p:cNvSpPr txBox="1"/>
            <p:nvPr/>
          </p:nvSpPr>
          <p:spPr>
            <a:xfrm>
              <a:off x="4767267" y="304871"/>
              <a:ext cx="13724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dirty="0">
                  <a:solidFill>
                    <a:schemeClr val="tx1"/>
                  </a:solidFill>
                </a:rPr>
                <a:t>Log entry </a:t>
              </a:r>
              <a:endParaRPr lang="zh-CN" altLang="en-US" dirty="0"/>
            </a:p>
          </p:txBody>
        </p:sp>
        <p:sp>
          <p:nvSpPr>
            <p:cNvPr id="13" name="任意形状 12">
              <a:extLst>
                <a:ext uri="{FF2B5EF4-FFF2-40B4-BE49-F238E27FC236}">
                  <a16:creationId xmlns:a16="http://schemas.microsoft.com/office/drawing/2014/main" id="{CE57D842-753A-1446-9A1F-0D27553DFB80}"/>
                </a:ext>
              </a:extLst>
            </p:cNvPr>
            <p:cNvSpPr/>
            <p:nvPr/>
          </p:nvSpPr>
          <p:spPr>
            <a:xfrm>
              <a:off x="5514109" y="179810"/>
              <a:ext cx="1011382" cy="263535"/>
            </a:xfrm>
            <a:custGeom>
              <a:avLst/>
              <a:gdLst>
                <a:gd name="connsiteX0" fmla="*/ 0 w 1011382"/>
                <a:gd name="connsiteY0" fmla="*/ 221972 h 263535"/>
                <a:gd name="connsiteX1" fmla="*/ 457200 w 1011382"/>
                <a:gd name="connsiteY1" fmla="*/ 299 h 263535"/>
                <a:gd name="connsiteX2" fmla="*/ 1011382 w 1011382"/>
                <a:gd name="connsiteY2" fmla="*/ 263535 h 26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1382" h="263535">
                  <a:moveTo>
                    <a:pt x="0" y="221972"/>
                  </a:moveTo>
                  <a:cubicBezTo>
                    <a:pt x="144318" y="107672"/>
                    <a:pt x="288636" y="-6628"/>
                    <a:pt x="457200" y="299"/>
                  </a:cubicBezTo>
                  <a:cubicBezTo>
                    <a:pt x="625764" y="7226"/>
                    <a:pt x="818573" y="135380"/>
                    <a:pt x="1011382" y="26353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4" name="Straight Arrow Connector 60">
              <a:extLst>
                <a:ext uri="{FF2B5EF4-FFF2-40B4-BE49-F238E27FC236}">
                  <a16:creationId xmlns:a16="http://schemas.microsoft.com/office/drawing/2014/main" id="{8B5614AE-4BA9-D149-B120-AAB8D7D95F80}"/>
                </a:ext>
              </a:extLst>
            </p:cNvPr>
            <p:cNvCxnSpPr/>
            <p:nvPr/>
          </p:nvCxnSpPr>
          <p:spPr>
            <a:xfrm flipH="1">
              <a:off x="8355419" y="561808"/>
              <a:ext cx="6096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63">
              <a:extLst>
                <a:ext uri="{FF2B5EF4-FFF2-40B4-BE49-F238E27FC236}">
                  <a16:creationId xmlns:a16="http://schemas.microsoft.com/office/drawing/2014/main" id="{9990C11C-CB3A-7C4D-8E4E-619BED989220}"/>
                </a:ext>
              </a:extLst>
            </p:cNvPr>
            <p:cNvSpPr/>
            <p:nvPr/>
          </p:nvSpPr>
          <p:spPr>
            <a:xfrm>
              <a:off x="8050819" y="578612"/>
              <a:ext cx="10150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Append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endParaRPr>
            </a:p>
          </p:txBody>
        </p:sp>
      </p:grpSp>
      <p:sp>
        <p:nvSpPr>
          <p:cNvPr id="16" name="Rounded Rectangle 12">
            <a:extLst>
              <a:ext uri="{FF2B5EF4-FFF2-40B4-BE49-F238E27FC236}">
                <a16:creationId xmlns:a16="http://schemas.microsoft.com/office/drawing/2014/main" id="{D260C1E7-EACA-4740-9C74-E1B30EA41FB3}"/>
              </a:ext>
            </a:extLst>
          </p:cNvPr>
          <p:cNvSpPr/>
          <p:nvPr/>
        </p:nvSpPr>
        <p:spPr>
          <a:xfrm>
            <a:off x="7386659" y="284252"/>
            <a:ext cx="540000" cy="360000"/>
          </a:xfrm>
          <a:prstGeom prst="roundRect">
            <a:avLst/>
          </a:prstGeom>
          <a:solidFill>
            <a:srgbClr val="FF0066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73423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06931-FA28-FE4F-80E6-A2E6ADDC4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First try: commit logging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78A0C5-0D1F-F241-BFDF-2BBBD9E74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72</a:t>
            </a:fld>
            <a:endParaRPr lang="zh-CN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0C0616-897B-F643-A46D-1BE615C9EA1D}"/>
              </a:ext>
            </a:extLst>
          </p:cNvPr>
          <p:cNvSpPr txBox="1">
            <a:spLocks/>
          </p:cNvSpPr>
          <p:nvPr/>
        </p:nvSpPr>
        <p:spPr>
          <a:xfrm>
            <a:off x="827584" y="1129308"/>
            <a:ext cx="7308812" cy="302433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transfer(bank, a, b, amt,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log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): // amt=10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 = </a:t>
            </a:r>
            <a:r>
              <a:rPr lang="en-US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mmap</a:t>
            </a: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(bank, ...)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new_a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= records[a] – amt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new_b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= records[b] + amt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commit_log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= "log start: a:" +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new_a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+ "\b:" +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new_b</a:t>
            </a: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log.append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(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commit_log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).sync()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record[a] =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new_a</a:t>
            </a: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record[b] =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new_b</a:t>
            </a: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DBEA07D-A9D8-5C4A-A426-B73DE84B3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4288849"/>
            <a:ext cx="8841160" cy="180901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Before we write the disk, write the log to the disk synchronously </a:t>
            </a:r>
          </a:p>
          <a:p>
            <a:pPr lvl="1"/>
            <a:r>
              <a:rPr kumimoji="1" lang="en-US" altLang="zh-CN" dirty="0"/>
              <a:t>Question: how to ensure the logged entry is complete? </a:t>
            </a:r>
          </a:p>
          <a:p>
            <a:pPr lvl="1"/>
            <a:r>
              <a:rPr kumimoji="1" lang="en-US" altLang="zh-CN" dirty="0"/>
              <a:t>Simple: we can use a checksum </a:t>
            </a:r>
          </a:p>
          <a:p>
            <a:pPr lvl="1"/>
            <a:endParaRPr kumimoji="1"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097838-8850-984F-9494-227316D94C5D}"/>
              </a:ext>
            </a:extLst>
          </p:cNvPr>
          <p:cNvSpPr/>
          <p:nvPr/>
        </p:nvSpPr>
        <p:spPr>
          <a:xfrm>
            <a:off x="831498" y="2470032"/>
            <a:ext cx="7304898" cy="675499"/>
          </a:xfrm>
          <a:prstGeom prst="rect">
            <a:avLst/>
          </a:prstGeom>
          <a:noFill/>
          <a:ln w="381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4287DD5-3912-264C-AC70-7AFEF7DE7044}"/>
              </a:ext>
            </a:extLst>
          </p:cNvPr>
          <p:cNvGrpSpPr/>
          <p:nvPr/>
        </p:nvGrpSpPr>
        <p:grpSpPr>
          <a:xfrm>
            <a:off x="4767267" y="179810"/>
            <a:ext cx="6404920" cy="915027"/>
            <a:chOff x="4767267" y="179810"/>
            <a:chExt cx="6404920" cy="915027"/>
          </a:xfrm>
        </p:grpSpPr>
        <p:sp>
          <p:nvSpPr>
            <p:cNvPr id="9" name="Rounded Rectangle 4">
              <a:extLst>
                <a:ext uri="{FF2B5EF4-FFF2-40B4-BE49-F238E27FC236}">
                  <a16:creationId xmlns:a16="http://schemas.microsoft.com/office/drawing/2014/main" id="{E31A6A0B-EF9C-7845-A237-107DA22B370E}"/>
                </a:ext>
              </a:extLst>
            </p:cNvPr>
            <p:cNvSpPr/>
            <p:nvPr/>
          </p:nvSpPr>
          <p:spPr>
            <a:xfrm>
              <a:off x="6289529" y="284252"/>
              <a:ext cx="540000" cy="360000"/>
            </a:xfrm>
            <a:prstGeom prst="roundRect">
              <a:avLst/>
            </a:prstGeom>
            <a:solidFill>
              <a:srgbClr val="D5FFD5"/>
            </a:solidFill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36000" rtlCol="0" anchor="ctr"/>
            <a:lstStyle/>
            <a:p>
              <a:pPr algn="ctr"/>
              <a:endPara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0" name="Rounded Rectangle 6">
              <a:extLst>
                <a:ext uri="{FF2B5EF4-FFF2-40B4-BE49-F238E27FC236}">
                  <a16:creationId xmlns:a16="http://schemas.microsoft.com/office/drawing/2014/main" id="{0A97B3C1-5435-254A-80E8-B5C40B89787C}"/>
                </a:ext>
              </a:extLst>
            </p:cNvPr>
            <p:cNvSpPr/>
            <p:nvPr/>
          </p:nvSpPr>
          <p:spPr>
            <a:xfrm>
              <a:off x="6822929" y="284252"/>
              <a:ext cx="540000" cy="360000"/>
            </a:xfrm>
            <a:prstGeom prst="round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36000" rtlCol="0" anchor="ctr"/>
            <a:lstStyle/>
            <a:p>
              <a:pPr algn="ctr"/>
              <a:endPara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01112E7-185A-C049-90F7-71B360E44524}"/>
                </a:ext>
              </a:extLst>
            </p:cNvPr>
            <p:cNvSpPr txBox="1"/>
            <p:nvPr/>
          </p:nvSpPr>
          <p:spPr>
            <a:xfrm>
              <a:off x="6510133" y="725505"/>
              <a:ext cx="46620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dirty="0">
                  <a:solidFill>
                    <a:schemeClr val="tx1"/>
                  </a:solidFill>
                </a:rPr>
                <a:t>Log file </a:t>
              </a:r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CB6B55B-4451-5A44-92FC-FC6F36627953}"/>
                </a:ext>
              </a:extLst>
            </p:cNvPr>
            <p:cNvSpPr txBox="1"/>
            <p:nvPr/>
          </p:nvSpPr>
          <p:spPr>
            <a:xfrm>
              <a:off x="4767267" y="304871"/>
              <a:ext cx="13724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dirty="0">
                  <a:solidFill>
                    <a:schemeClr val="tx1"/>
                  </a:solidFill>
                </a:rPr>
                <a:t>Log entry </a:t>
              </a:r>
              <a:endParaRPr lang="zh-CN" altLang="en-US" dirty="0"/>
            </a:p>
          </p:txBody>
        </p:sp>
        <p:sp>
          <p:nvSpPr>
            <p:cNvPr id="13" name="任意形状 12">
              <a:extLst>
                <a:ext uri="{FF2B5EF4-FFF2-40B4-BE49-F238E27FC236}">
                  <a16:creationId xmlns:a16="http://schemas.microsoft.com/office/drawing/2014/main" id="{2093C591-D903-EE4C-AFCE-E70474385C6B}"/>
                </a:ext>
              </a:extLst>
            </p:cNvPr>
            <p:cNvSpPr/>
            <p:nvPr/>
          </p:nvSpPr>
          <p:spPr>
            <a:xfrm>
              <a:off x="5514109" y="179810"/>
              <a:ext cx="1011382" cy="263535"/>
            </a:xfrm>
            <a:custGeom>
              <a:avLst/>
              <a:gdLst>
                <a:gd name="connsiteX0" fmla="*/ 0 w 1011382"/>
                <a:gd name="connsiteY0" fmla="*/ 221972 h 263535"/>
                <a:gd name="connsiteX1" fmla="*/ 457200 w 1011382"/>
                <a:gd name="connsiteY1" fmla="*/ 299 h 263535"/>
                <a:gd name="connsiteX2" fmla="*/ 1011382 w 1011382"/>
                <a:gd name="connsiteY2" fmla="*/ 263535 h 26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1382" h="263535">
                  <a:moveTo>
                    <a:pt x="0" y="221972"/>
                  </a:moveTo>
                  <a:cubicBezTo>
                    <a:pt x="144318" y="107672"/>
                    <a:pt x="288636" y="-6628"/>
                    <a:pt x="457200" y="299"/>
                  </a:cubicBezTo>
                  <a:cubicBezTo>
                    <a:pt x="625764" y="7226"/>
                    <a:pt x="818573" y="135380"/>
                    <a:pt x="1011382" y="26353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4" name="Straight Arrow Connector 60">
              <a:extLst>
                <a:ext uri="{FF2B5EF4-FFF2-40B4-BE49-F238E27FC236}">
                  <a16:creationId xmlns:a16="http://schemas.microsoft.com/office/drawing/2014/main" id="{419AC5E8-BB70-ED49-95F9-B87909386311}"/>
                </a:ext>
              </a:extLst>
            </p:cNvPr>
            <p:cNvCxnSpPr/>
            <p:nvPr/>
          </p:nvCxnSpPr>
          <p:spPr>
            <a:xfrm flipH="1">
              <a:off x="8355419" y="561808"/>
              <a:ext cx="6096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63">
              <a:extLst>
                <a:ext uri="{FF2B5EF4-FFF2-40B4-BE49-F238E27FC236}">
                  <a16:creationId xmlns:a16="http://schemas.microsoft.com/office/drawing/2014/main" id="{7CEEE5E6-0D97-894E-9EEB-E6AFE91DCD0B}"/>
                </a:ext>
              </a:extLst>
            </p:cNvPr>
            <p:cNvSpPr/>
            <p:nvPr/>
          </p:nvSpPr>
          <p:spPr>
            <a:xfrm>
              <a:off x="8050819" y="578612"/>
              <a:ext cx="10150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Append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endParaRPr>
            </a:p>
          </p:txBody>
        </p:sp>
      </p:grpSp>
      <p:sp>
        <p:nvSpPr>
          <p:cNvPr id="16" name="Rounded Rectangle 12">
            <a:extLst>
              <a:ext uri="{FF2B5EF4-FFF2-40B4-BE49-F238E27FC236}">
                <a16:creationId xmlns:a16="http://schemas.microsoft.com/office/drawing/2014/main" id="{FA986241-7C21-8342-B709-6FB76B176235}"/>
              </a:ext>
            </a:extLst>
          </p:cNvPr>
          <p:cNvSpPr/>
          <p:nvPr/>
        </p:nvSpPr>
        <p:spPr>
          <a:xfrm>
            <a:off x="7386659" y="284252"/>
            <a:ext cx="540000" cy="360000"/>
          </a:xfrm>
          <a:prstGeom prst="roundRect">
            <a:avLst/>
          </a:prstGeom>
          <a:solidFill>
            <a:srgbClr val="FF0066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33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06931-FA28-FE4F-80E6-A2E6ADDC4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First try: commit logging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78A0C5-0D1F-F241-BFDF-2BBBD9E74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73</a:t>
            </a:fld>
            <a:endParaRPr lang="zh-CN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0C0616-897B-F643-A46D-1BE615C9EA1D}"/>
              </a:ext>
            </a:extLst>
          </p:cNvPr>
          <p:cNvSpPr txBox="1">
            <a:spLocks/>
          </p:cNvSpPr>
          <p:nvPr/>
        </p:nvSpPr>
        <p:spPr>
          <a:xfrm>
            <a:off x="827584" y="1129308"/>
            <a:ext cx="7308812" cy="302433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transfer(bank, a, b, amt,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log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): // amt=10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 = </a:t>
            </a:r>
            <a:r>
              <a:rPr lang="en-US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mmap</a:t>
            </a: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(bank, ...)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new_a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= records[a] – amt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new_b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= records[b] + amt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commit_log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= "log start: a:" +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new_a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+ "\b:" +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new_b</a:t>
            </a: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log.append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(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commit_log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).sync()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record[a] =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new_a</a:t>
            </a: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record[b] =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new_b</a:t>
            </a: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DBEA07D-A9D8-5C4A-A426-B73DE84B3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4288849"/>
            <a:ext cx="8229600" cy="142615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After the logging succeed, we can update the disk states </a:t>
            </a:r>
          </a:p>
          <a:p>
            <a:pPr lvl="1"/>
            <a:endParaRPr kumimoji="1"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097838-8850-984F-9494-227316D94C5D}"/>
              </a:ext>
            </a:extLst>
          </p:cNvPr>
          <p:cNvSpPr/>
          <p:nvPr/>
        </p:nvSpPr>
        <p:spPr>
          <a:xfrm>
            <a:off x="846422" y="3361556"/>
            <a:ext cx="7304898" cy="675499"/>
          </a:xfrm>
          <a:prstGeom prst="rect">
            <a:avLst/>
          </a:prstGeom>
          <a:noFill/>
          <a:ln w="381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A872FDD-29FC-F54D-97DD-A0C4EC3091F9}"/>
              </a:ext>
            </a:extLst>
          </p:cNvPr>
          <p:cNvGrpSpPr/>
          <p:nvPr/>
        </p:nvGrpSpPr>
        <p:grpSpPr>
          <a:xfrm>
            <a:off x="4767267" y="179810"/>
            <a:ext cx="6404920" cy="915027"/>
            <a:chOff x="4767267" y="179810"/>
            <a:chExt cx="6404920" cy="915027"/>
          </a:xfrm>
        </p:grpSpPr>
        <p:sp>
          <p:nvSpPr>
            <p:cNvPr id="9" name="Rounded Rectangle 4">
              <a:extLst>
                <a:ext uri="{FF2B5EF4-FFF2-40B4-BE49-F238E27FC236}">
                  <a16:creationId xmlns:a16="http://schemas.microsoft.com/office/drawing/2014/main" id="{36D54DBC-E7B3-9B42-940C-667CCF7040AE}"/>
                </a:ext>
              </a:extLst>
            </p:cNvPr>
            <p:cNvSpPr/>
            <p:nvPr/>
          </p:nvSpPr>
          <p:spPr>
            <a:xfrm>
              <a:off x="6289529" y="284252"/>
              <a:ext cx="540000" cy="360000"/>
            </a:xfrm>
            <a:prstGeom prst="roundRect">
              <a:avLst/>
            </a:prstGeom>
            <a:solidFill>
              <a:srgbClr val="D5FFD5"/>
            </a:solidFill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36000" rtlCol="0" anchor="ctr"/>
            <a:lstStyle/>
            <a:p>
              <a:pPr algn="ctr"/>
              <a:endPara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0" name="Rounded Rectangle 6">
              <a:extLst>
                <a:ext uri="{FF2B5EF4-FFF2-40B4-BE49-F238E27FC236}">
                  <a16:creationId xmlns:a16="http://schemas.microsoft.com/office/drawing/2014/main" id="{D3172556-9669-1547-9F57-95EC536FA273}"/>
                </a:ext>
              </a:extLst>
            </p:cNvPr>
            <p:cNvSpPr/>
            <p:nvPr/>
          </p:nvSpPr>
          <p:spPr>
            <a:xfrm>
              <a:off x="6822929" y="284252"/>
              <a:ext cx="540000" cy="360000"/>
            </a:xfrm>
            <a:prstGeom prst="round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36000" rtlCol="0" anchor="ctr"/>
            <a:lstStyle/>
            <a:p>
              <a:pPr algn="ctr"/>
              <a:endPara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DADDF7D-9A66-A248-8019-68B85F9AC904}"/>
                </a:ext>
              </a:extLst>
            </p:cNvPr>
            <p:cNvSpPr txBox="1"/>
            <p:nvPr/>
          </p:nvSpPr>
          <p:spPr>
            <a:xfrm>
              <a:off x="6510133" y="725505"/>
              <a:ext cx="46620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dirty="0">
                  <a:solidFill>
                    <a:schemeClr val="tx1"/>
                  </a:solidFill>
                </a:rPr>
                <a:t>Log file </a:t>
              </a:r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3CD2035-C6BE-3D4E-97B0-F19492BA0548}"/>
                </a:ext>
              </a:extLst>
            </p:cNvPr>
            <p:cNvSpPr txBox="1"/>
            <p:nvPr/>
          </p:nvSpPr>
          <p:spPr>
            <a:xfrm>
              <a:off x="4767267" y="304871"/>
              <a:ext cx="13724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dirty="0">
                  <a:solidFill>
                    <a:schemeClr val="tx1"/>
                  </a:solidFill>
                </a:rPr>
                <a:t>Log entry </a:t>
              </a:r>
              <a:endParaRPr lang="zh-CN" altLang="en-US" dirty="0"/>
            </a:p>
          </p:txBody>
        </p:sp>
        <p:sp>
          <p:nvSpPr>
            <p:cNvPr id="13" name="任意形状 12">
              <a:extLst>
                <a:ext uri="{FF2B5EF4-FFF2-40B4-BE49-F238E27FC236}">
                  <a16:creationId xmlns:a16="http://schemas.microsoft.com/office/drawing/2014/main" id="{8448F18E-3B22-534E-82B6-C6B1C8D0E9C2}"/>
                </a:ext>
              </a:extLst>
            </p:cNvPr>
            <p:cNvSpPr/>
            <p:nvPr/>
          </p:nvSpPr>
          <p:spPr>
            <a:xfrm>
              <a:off x="5514109" y="179810"/>
              <a:ext cx="1011382" cy="263535"/>
            </a:xfrm>
            <a:custGeom>
              <a:avLst/>
              <a:gdLst>
                <a:gd name="connsiteX0" fmla="*/ 0 w 1011382"/>
                <a:gd name="connsiteY0" fmla="*/ 221972 h 263535"/>
                <a:gd name="connsiteX1" fmla="*/ 457200 w 1011382"/>
                <a:gd name="connsiteY1" fmla="*/ 299 h 263535"/>
                <a:gd name="connsiteX2" fmla="*/ 1011382 w 1011382"/>
                <a:gd name="connsiteY2" fmla="*/ 263535 h 26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1382" h="263535">
                  <a:moveTo>
                    <a:pt x="0" y="221972"/>
                  </a:moveTo>
                  <a:cubicBezTo>
                    <a:pt x="144318" y="107672"/>
                    <a:pt x="288636" y="-6628"/>
                    <a:pt x="457200" y="299"/>
                  </a:cubicBezTo>
                  <a:cubicBezTo>
                    <a:pt x="625764" y="7226"/>
                    <a:pt x="818573" y="135380"/>
                    <a:pt x="1011382" y="26353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4" name="Straight Arrow Connector 60">
              <a:extLst>
                <a:ext uri="{FF2B5EF4-FFF2-40B4-BE49-F238E27FC236}">
                  <a16:creationId xmlns:a16="http://schemas.microsoft.com/office/drawing/2014/main" id="{403912CF-9EA1-9445-8D92-7D37C7EB30DE}"/>
                </a:ext>
              </a:extLst>
            </p:cNvPr>
            <p:cNvCxnSpPr/>
            <p:nvPr/>
          </p:nvCxnSpPr>
          <p:spPr>
            <a:xfrm flipH="1">
              <a:off x="8355419" y="561808"/>
              <a:ext cx="6096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63">
              <a:extLst>
                <a:ext uri="{FF2B5EF4-FFF2-40B4-BE49-F238E27FC236}">
                  <a16:creationId xmlns:a16="http://schemas.microsoft.com/office/drawing/2014/main" id="{A23DB232-0441-E742-80D9-04EE49D6B76C}"/>
                </a:ext>
              </a:extLst>
            </p:cNvPr>
            <p:cNvSpPr/>
            <p:nvPr/>
          </p:nvSpPr>
          <p:spPr>
            <a:xfrm>
              <a:off x="8050819" y="578612"/>
              <a:ext cx="10150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Append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endParaRPr>
            </a:p>
          </p:txBody>
        </p:sp>
      </p:grpSp>
      <p:sp>
        <p:nvSpPr>
          <p:cNvPr id="16" name="Rounded Rectangle 12">
            <a:extLst>
              <a:ext uri="{FF2B5EF4-FFF2-40B4-BE49-F238E27FC236}">
                <a16:creationId xmlns:a16="http://schemas.microsoft.com/office/drawing/2014/main" id="{93A674F7-E4B6-3547-A57F-919E36E0BA65}"/>
              </a:ext>
            </a:extLst>
          </p:cNvPr>
          <p:cNvSpPr/>
          <p:nvPr/>
        </p:nvSpPr>
        <p:spPr>
          <a:xfrm>
            <a:off x="7386659" y="284252"/>
            <a:ext cx="540000" cy="360000"/>
          </a:xfrm>
          <a:prstGeom prst="roundRect">
            <a:avLst/>
          </a:prstGeom>
          <a:solidFill>
            <a:srgbClr val="FF0066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35445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06931-FA28-FE4F-80E6-A2E6ADDC4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First try: commit logging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78A0C5-0D1F-F241-BFDF-2BBBD9E74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74</a:t>
            </a:fld>
            <a:endParaRPr lang="zh-CN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0C0616-897B-F643-A46D-1BE615C9EA1D}"/>
              </a:ext>
            </a:extLst>
          </p:cNvPr>
          <p:cNvSpPr txBox="1">
            <a:spLocks/>
          </p:cNvSpPr>
          <p:nvPr/>
        </p:nvSpPr>
        <p:spPr>
          <a:xfrm>
            <a:off x="827584" y="1129308"/>
            <a:ext cx="7308812" cy="33123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transfer(bank, a, b, amt,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log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): // amt=10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 = </a:t>
            </a:r>
            <a:r>
              <a:rPr lang="en-US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mmap</a:t>
            </a: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(bank, ...)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new_a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= records[a] – amt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new_b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= records[b] + amt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commit_log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= "log start: a:" +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new_a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+ "\b:" +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new_b</a:t>
            </a: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log.append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(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commit_log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).sync()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record[a] =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new_a</a:t>
            </a: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record[b] =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new_b</a:t>
            </a: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fsync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(bank) // ? 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DBEA07D-A9D8-5C4A-A426-B73DE84B3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4620495"/>
            <a:ext cx="9237712" cy="142615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Question: do we need to add </a:t>
            </a:r>
            <a:r>
              <a:rPr kumimoji="1" lang="en-US" altLang="zh-CN" dirty="0" err="1"/>
              <a:t>fsync</a:t>
            </a:r>
            <a:r>
              <a:rPr kumimoji="1" lang="en-US" altLang="zh-CN" dirty="0"/>
              <a:t> to flush the modifications to the bank file? </a:t>
            </a:r>
          </a:p>
          <a:p>
            <a:pPr lvl="1"/>
            <a:r>
              <a:rPr kumimoji="1" lang="en-US" altLang="zh-CN" dirty="0"/>
              <a:t>Not necessary, because we can do the recovery  </a:t>
            </a:r>
          </a:p>
          <a:p>
            <a:pPr lvl="1"/>
            <a:endParaRPr kumimoji="1"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097838-8850-984F-9494-227316D94C5D}"/>
              </a:ext>
            </a:extLst>
          </p:cNvPr>
          <p:cNvSpPr/>
          <p:nvPr/>
        </p:nvSpPr>
        <p:spPr>
          <a:xfrm>
            <a:off x="846422" y="3361556"/>
            <a:ext cx="7304898" cy="900442"/>
          </a:xfrm>
          <a:prstGeom prst="rect">
            <a:avLst/>
          </a:prstGeom>
          <a:noFill/>
          <a:ln w="381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4238B42-D2E8-4847-A21C-AC72CDC03156}"/>
              </a:ext>
            </a:extLst>
          </p:cNvPr>
          <p:cNvGrpSpPr/>
          <p:nvPr/>
        </p:nvGrpSpPr>
        <p:grpSpPr>
          <a:xfrm>
            <a:off x="4767267" y="179810"/>
            <a:ext cx="6404920" cy="915027"/>
            <a:chOff x="4767267" y="179810"/>
            <a:chExt cx="6404920" cy="915027"/>
          </a:xfrm>
        </p:grpSpPr>
        <p:sp>
          <p:nvSpPr>
            <p:cNvPr id="9" name="Rounded Rectangle 4">
              <a:extLst>
                <a:ext uri="{FF2B5EF4-FFF2-40B4-BE49-F238E27FC236}">
                  <a16:creationId xmlns:a16="http://schemas.microsoft.com/office/drawing/2014/main" id="{4D03948F-500C-0D45-9493-D2F0DE0495D7}"/>
                </a:ext>
              </a:extLst>
            </p:cNvPr>
            <p:cNvSpPr/>
            <p:nvPr/>
          </p:nvSpPr>
          <p:spPr>
            <a:xfrm>
              <a:off x="6289529" y="284252"/>
              <a:ext cx="540000" cy="360000"/>
            </a:xfrm>
            <a:prstGeom prst="roundRect">
              <a:avLst/>
            </a:prstGeom>
            <a:solidFill>
              <a:srgbClr val="D5FFD5"/>
            </a:solidFill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36000" rtlCol="0" anchor="ctr"/>
            <a:lstStyle/>
            <a:p>
              <a:pPr algn="ctr"/>
              <a:endPara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0" name="Rounded Rectangle 6">
              <a:extLst>
                <a:ext uri="{FF2B5EF4-FFF2-40B4-BE49-F238E27FC236}">
                  <a16:creationId xmlns:a16="http://schemas.microsoft.com/office/drawing/2014/main" id="{66801BAA-335E-9446-9F4A-1BB77EA1A391}"/>
                </a:ext>
              </a:extLst>
            </p:cNvPr>
            <p:cNvSpPr/>
            <p:nvPr/>
          </p:nvSpPr>
          <p:spPr>
            <a:xfrm>
              <a:off x="6822929" y="284252"/>
              <a:ext cx="540000" cy="360000"/>
            </a:xfrm>
            <a:prstGeom prst="round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36000" rtlCol="0" anchor="ctr"/>
            <a:lstStyle/>
            <a:p>
              <a:pPr algn="ctr"/>
              <a:endPara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BDEDFCC-95E6-B544-9DB5-B577A403867A}"/>
                </a:ext>
              </a:extLst>
            </p:cNvPr>
            <p:cNvSpPr txBox="1"/>
            <p:nvPr/>
          </p:nvSpPr>
          <p:spPr>
            <a:xfrm>
              <a:off x="6510133" y="725505"/>
              <a:ext cx="46620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dirty="0">
                  <a:solidFill>
                    <a:schemeClr val="tx1"/>
                  </a:solidFill>
                </a:rPr>
                <a:t>Log file </a:t>
              </a:r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3AC7F18-F096-C146-9854-76E379D03EA8}"/>
                </a:ext>
              </a:extLst>
            </p:cNvPr>
            <p:cNvSpPr txBox="1"/>
            <p:nvPr/>
          </p:nvSpPr>
          <p:spPr>
            <a:xfrm>
              <a:off x="4767267" y="304871"/>
              <a:ext cx="13724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dirty="0">
                  <a:solidFill>
                    <a:schemeClr val="tx1"/>
                  </a:solidFill>
                </a:rPr>
                <a:t>Log entry </a:t>
              </a:r>
              <a:endParaRPr lang="zh-CN" altLang="en-US" dirty="0"/>
            </a:p>
          </p:txBody>
        </p:sp>
        <p:sp>
          <p:nvSpPr>
            <p:cNvPr id="13" name="任意形状 12">
              <a:extLst>
                <a:ext uri="{FF2B5EF4-FFF2-40B4-BE49-F238E27FC236}">
                  <a16:creationId xmlns:a16="http://schemas.microsoft.com/office/drawing/2014/main" id="{CD61DAC0-1F0B-B543-8A43-8EBC43E7EDFE}"/>
                </a:ext>
              </a:extLst>
            </p:cNvPr>
            <p:cNvSpPr/>
            <p:nvPr/>
          </p:nvSpPr>
          <p:spPr>
            <a:xfrm>
              <a:off x="5514109" y="179810"/>
              <a:ext cx="1011382" cy="263535"/>
            </a:xfrm>
            <a:custGeom>
              <a:avLst/>
              <a:gdLst>
                <a:gd name="connsiteX0" fmla="*/ 0 w 1011382"/>
                <a:gd name="connsiteY0" fmla="*/ 221972 h 263535"/>
                <a:gd name="connsiteX1" fmla="*/ 457200 w 1011382"/>
                <a:gd name="connsiteY1" fmla="*/ 299 h 263535"/>
                <a:gd name="connsiteX2" fmla="*/ 1011382 w 1011382"/>
                <a:gd name="connsiteY2" fmla="*/ 263535 h 26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1382" h="263535">
                  <a:moveTo>
                    <a:pt x="0" y="221972"/>
                  </a:moveTo>
                  <a:cubicBezTo>
                    <a:pt x="144318" y="107672"/>
                    <a:pt x="288636" y="-6628"/>
                    <a:pt x="457200" y="299"/>
                  </a:cubicBezTo>
                  <a:cubicBezTo>
                    <a:pt x="625764" y="7226"/>
                    <a:pt x="818573" y="135380"/>
                    <a:pt x="1011382" y="26353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4" name="Straight Arrow Connector 60">
              <a:extLst>
                <a:ext uri="{FF2B5EF4-FFF2-40B4-BE49-F238E27FC236}">
                  <a16:creationId xmlns:a16="http://schemas.microsoft.com/office/drawing/2014/main" id="{16EB7E05-0748-7B4A-AC66-516802B9FE29}"/>
                </a:ext>
              </a:extLst>
            </p:cNvPr>
            <p:cNvCxnSpPr/>
            <p:nvPr/>
          </p:nvCxnSpPr>
          <p:spPr>
            <a:xfrm flipH="1">
              <a:off x="8355419" y="561808"/>
              <a:ext cx="6096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63">
              <a:extLst>
                <a:ext uri="{FF2B5EF4-FFF2-40B4-BE49-F238E27FC236}">
                  <a16:creationId xmlns:a16="http://schemas.microsoft.com/office/drawing/2014/main" id="{692E9CA6-D02E-EF42-974D-F893D32C8786}"/>
                </a:ext>
              </a:extLst>
            </p:cNvPr>
            <p:cNvSpPr/>
            <p:nvPr/>
          </p:nvSpPr>
          <p:spPr>
            <a:xfrm>
              <a:off x="8050819" y="578612"/>
              <a:ext cx="10150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Append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endParaRPr>
            </a:p>
          </p:txBody>
        </p:sp>
      </p:grpSp>
      <p:sp>
        <p:nvSpPr>
          <p:cNvPr id="16" name="Rounded Rectangle 12">
            <a:extLst>
              <a:ext uri="{FF2B5EF4-FFF2-40B4-BE49-F238E27FC236}">
                <a16:creationId xmlns:a16="http://schemas.microsoft.com/office/drawing/2014/main" id="{7DEEAD2D-0DEB-F14F-9BD4-957F9EEFE2F5}"/>
              </a:ext>
            </a:extLst>
          </p:cNvPr>
          <p:cNvSpPr/>
          <p:nvPr/>
        </p:nvSpPr>
        <p:spPr>
          <a:xfrm>
            <a:off x="7386659" y="284252"/>
            <a:ext cx="540000" cy="360000"/>
          </a:xfrm>
          <a:prstGeom prst="roundRect">
            <a:avLst/>
          </a:prstGeom>
          <a:solidFill>
            <a:srgbClr val="FF0066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73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5CFAB2-70B7-B64E-81E3-759568FD8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Crash recovery of commit log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C852D5-D75F-5A49-855B-88569A338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After reboot, we need to recover the systems to a consistent state </a:t>
            </a:r>
          </a:p>
          <a:p>
            <a:pPr lvl="1"/>
            <a:r>
              <a:rPr kumimoji="1" lang="en-US" altLang="zh-CN" dirty="0"/>
              <a:t>Based on the log entries  stored in the log file</a:t>
            </a:r>
          </a:p>
          <a:p>
            <a:r>
              <a:rPr kumimoji="1" lang="en-US" altLang="zh-CN" dirty="0"/>
              <a:t>Rules </a:t>
            </a:r>
          </a:p>
          <a:p>
            <a:pPr marL="417150" lvl="1" indent="-342900">
              <a:buFont typeface="+mj-lt"/>
              <a:buAutoNum type="arabicPeriod"/>
            </a:pPr>
            <a:r>
              <a:rPr kumimoji="1" lang="en-US" altLang="zh-CN" dirty="0"/>
              <a:t> Travel from start to end</a:t>
            </a:r>
          </a:p>
          <a:p>
            <a:pPr marL="417150" lvl="1" indent="-342900">
              <a:buFont typeface="+mj-lt"/>
              <a:buAutoNum type="arabicPeriod"/>
            </a:pPr>
            <a:r>
              <a:rPr kumimoji="1" lang="en-US" altLang="zh-CN" dirty="0"/>
              <a:t> Re-apply the updates recorded in a complete log entry</a:t>
            </a:r>
          </a:p>
          <a:p>
            <a:endParaRPr kumimoji="1" lang="en-US" altLang="zh-CN" dirty="0"/>
          </a:p>
          <a:p>
            <a:pPr marL="74250" lvl="1" indent="0">
              <a:buNone/>
            </a:pP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2B6FC5-9AE6-F840-99F7-42ECAD959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75</a:t>
            </a:fld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B75B258-FD0C-5C43-92D9-623862BB3554}"/>
              </a:ext>
            </a:extLst>
          </p:cNvPr>
          <p:cNvGrpSpPr/>
          <p:nvPr/>
        </p:nvGrpSpPr>
        <p:grpSpPr>
          <a:xfrm>
            <a:off x="4767267" y="179810"/>
            <a:ext cx="6404920" cy="915027"/>
            <a:chOff x="4767267" y="179810"/>
            <a:chExt cx="6404920" cy="915027"/>
          </a:xfrm>
        </p:grpSpPr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id="{9732F5C9-6F85-6940-BB85-9186453DB375}"/>
                </a:ext>
              </a:extLst>
            </p:cNvPr>
            <p:cNvSpPr/>
            <p:nvPr/>
          </p:nvSpPr>
          <p:spPr>
            <a:xfrm>
              <a:off x="6289529" y="284252"/>
              <a:ext cx="540000" cy="360000"/>
            </a:xfrm>
            <a:prstGeom prst="roundRect">
              <a:avLst/>
            </a:prstGeom>
            <a:solidFill>
              <a:srgbClr val="D5FFD5"/>
            </a:solidFill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36000" rtlCol="0" anchor="ctr"/>
            <a:lstStyle/>
            <a:p>
              <a:pPr algn="ctr"/>
              <a:endPara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B490C4CE-6484-3A48-A4DD-A824C1D92B41}"/>
                </a:ext>
              </a:extLst>
            </p:cNvPr>
            <p:cNvSpPr/>
            <p:nvPr/>
          </p:nvSpPr>
          <p:spPr>
            <a:xfrm>
              <a:off x="6822929" y="284252"/>
              <a:ext cx="540000" cy="360000"/>
            </a:xfrm>
            <a:prstGeom prst="round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36000" rtlCol="0" anchor="ctr"/>
            <a:lstStyle/>
            <a:p>
              <a:pPr algn="ctr"/>
              <a:endPara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C7FE96E-C803-BB4E-B19D-5D1AE6BDEDE3}"/>
                </a:ext>
              </a:extLst>
            </p:cNvPr>
            <p:cNvSpPr txBox="1"/>
            <p:nvPr/>
          </p:nvSpPr>
          <p:spPr>
            <a:xfrm>
              <a:off x="6510133" y="725505"/>
              <a:ext cx="46620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dirty="0">
                  <a:solidFill>
                    <a:schemeClr val="tx1"/>
                  </a:solidFill>
                </a:rPr>
                <a:t>Log file </a:t>
              </a:r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EFAA36C-B9D9-844E-95F3-3F35EC4D5676}"/>
                </a:ext>
              </a:extLst>
            </p:cNvPr>
            <p:cNvSpPr txBox="1"/>
            <p:nvPr/>
          </p:nvSpPr>
          <p:spPr>
            <a:xfrm>
              <a:off x="4767267" y="304871"/>
              <a:ext cx="13724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dirty="0">
                  <a:solidFill>
                    <a:schemeClr val="tx1"/>
                  </a:solidFill>
                </a:rPr>
                <a:t>Log entry </a:t>
              </a:r>
              <a:endParaRPr lang="zh-CN" altLang="en-US" dirty="0"/>
            </a:p>
          </p:txBody>
        </p:sp>
        <p:sp>
          <p:nvSpPr>
            <p:cNvPr id="10" name="任意形状 9">
              <a:extLst>
                <a:ext uri="{FF2B5EF4-FFF2-40B4-BE49-F238E27FC236}">
                  <a16:creationId xmlns:a16="http://schemas.microsoft.com/office/drawing/2014/main" id="{CC18CBF4-2643-C64A-9F5E-5030DD9FCF6C}"/>
                </a:ext>
              </a:extLst>
            </p:cNvPr>
            <p:cNvSpPr/>
            <p:nvPr/>
          </p:nvSpPr>
          <p:spPr>
            <a:xfrm>
              <a:off x="5514109" y="179810"/>
              <a:ext cx="1011382" cy="263535"/>
            </a:xfrm>
            <a:custGeom>
              <a:avLst/>
              <a:gdLst>
                <a:gd name="connsiteX0" fmla="*/ 0 w 1011382"/>
                <a:gd name="connsiteY0" fmla="*/ 221972 h 263535"/>
                <a:gd name="connsiteX1" fmla="*/ 457200 w 1011382"/>
                <a:gd name="connsiteY1" fmla="*/ 299 h 263535"/>
                <a:gd name="connsiteX2" fmla="*/ 1011382 w 1011382"/>
                <a:gd name="connsiteY2" fmla="*/ 263535 h 26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1382" h="263535">
                  <a:moveTo>
                    <a:pt x="0" y="221972"/>
                  </a:moveTo>
                  <a:cubicBezTo>
                    <a:pt x="144318" y="107672"/>
                    <a:pt x="288636" y="-6628"/>
                    <a:pt x="457200" y="299"/>
                  </a:cubicBezTo>
                  <a:cubicBezTo>
                    <a:pt x="625764" y="7226"/>
                    <a:pt x="818573" y="135380"/>
                    <a:pt x="1011382" y="26353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1" name="Straight Arrow Connector 60">
              <a:extLst>
                <a:ext uri="{FF2B5EF4-FFF2-40B4-BE49-F238E27FC236}">
                  <a16:creationId xmlns:a16="http://schemas.microsoft.com/office/drawing/2014/main" id="{0A07F43D-678D-2146-A338-536C1AF1841C}"/>
                </a:ext>
              </a:extLst>
            </p:cNvPr>
            <p:cNvCxnSpPr/>
            <p:nvPr/>
          </p:nvCxnSpPr>
          <p:spPr>
            <a:xfrm flipH="1">
              <a:off x="8355419" y="561808"/>
              <a:ext cx="6096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63">
              <a:extLst>
                <a:ext uri="{FF2B5EF4-FFF2-40B4-BE49-F238E27FC236}">
                  <a16:creationId xmlns:a16="http://schemas.microsoft.com/office/drawing/2014/main" id="{1B8E80AC-7443-A147-A3F3-A661538B1AE9}"/>
                </a:ext>
              </a:extLst>
            </p:cNvPr>
            <p:cNvSpPr/>
            <p:nvPr/>
          </p:nvSpPr>
          <p:spPr>
            <a:xfrm>
              <a:off x="8050819" y="578612"/>
              <a:ext cx="10150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Append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endParaRPr>
            </a:p>
          </p:txBody>
        </p:sp>
      </p:grp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9660D71-8239-3843-85F7-99F98571DEA5}"/>
              </a:ext>
            </a:extLst>
          </p:cNvPr>
          <p:cNvSpPr/>
          <p:nvPr/>
        </p:nvSpPr>
        <p:spPr>
          <a:xfrm>
            <a:off x="7386659" y="284252"/>
            <a:ext cx="540000" cy="360000"/>
          </a:xfrm>
          <a:prstGeom prst="roundRect">
            <a:avLst/>
          </a:prstGeom>
          <a:solidFill>
            <a:srgbClr val="FF0066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48588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06931-FA28-FE4F-80E6-A2E6ADDC4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First try: commit logging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78A0C5-0D1F-F241-BFDF-2BBBD9E74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76</a:t>
            </a:fld>
            <a:endParaRPr lang="zh-CN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0C0616-897B-F643-A46D-1BE615C9EA1D}"/>
              </a:ext>
            </a:extLst>
          </p:cNvPr>
          <p:cNvSpPr txBox="1">
            <a:spLocks/>
          </p:cNvSpPr>
          <p:nvPr/>
        </p:nvSpPr>
        <p:spPr>
          <a:xfrm>
            <a:off x="827584" y="1129308"/>
            <a:ext cx="7308812" cy="30457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transfer(bank, a, b, amt,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log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): // amt=10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 = </a:t>
            </a:r>
            <a:r>
              <a:rPr lang="en-US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mmap</a:t>
            </a: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(bank, ...)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new_a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= records[a] – amt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new_b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= records[b] + amt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commit_log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= "log start: a:" +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new_a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+ "\b:" +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new_b</a:t>
            </a: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log.append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(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commit_log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).sync()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record[a] =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new_a</a:t>
            </a: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record[b] =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new_b</a:t>
            </a: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DBEA07D-A9D8-5C4A-A426-B73DE84B3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343" y="4362448"/>
            <a:ext cx="9237712" cy="142615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Question: What is the commit point of this  transaction? (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transfer</a:t>
            </a:r>
            <a:r>
              <a:rPr kumimoji="1" lang="en-US" altLang="zh-CN" dirty="0"/>
              <a:t>) </a:t>
            </a:r>
          </a:p>
          <a:p>
            <a:pPr lvl="1"/>
            <a:r>
              <a:rPr kumimoji="1" lang="en-US" altLang="zh-CN" dirty="0"/>
              <a:t>The line after </a:t>
            </a:r>
            <a:r>
              <a:rPr lang="en-US" altLang="zh-CN" dirty="0" err="1">
                <a:latin typeface="Consolas" panose="020B0609020204030204" pitchFamily="49" charset="0"/>
                <a:cs typeface="+mn-ea"/>
                <a:sym typeface="+mn-lt"/>
              </a:rPr>
              <a:t>log.append</a:t>
            </a:r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  <a:cs typeface="+mn-ea"/>
                <a:sym typeface="+mn-lt"/>
              </a:rPr>
              <a:t>commit_log</a:t>
            </a:r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).sync() </a:t>
            </a:r>
            <a:endParaRPr kumimoji="1" lang="en-US" altLang="zh-CN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3399B00D-A9C9-684D-99C9-7D6EADE3AB0C}"/>
              </a:ext>
            </a:extLst>
          </p:cNvPr>
          <p:cNvGrpSpPr/>
          <p:nvPr/>
        </p:nvGrpSpPr>
        <p:grpSpPr>
          <a:xfrm>
            <a:off x="4767267" y="179810"/>
            <a:ext cx="6404920" cy="915027"/>
            <a:chOff x="4767267" y="179810"/>
            <a:chExt cx="6404920" cy="915027"/>
          </a:xfrm>
        </p:grpSpPr>
        <p:sp>
          <p:nvSpPr>
            <p:cNvPr id="9" name="Rounded Rectangle 4">
              <a:extLst>
                <a:ext uri="{FF2B5EF4-FFF2-40B4-BE49-F238E27FC236}">
                  <a16:creationId xmlns:a16="http://schemas.microsoft.com/office/drawing/2014/main" id="{9901CBAA-4E91-DC4C-B1FC-4E7B0A7AA8FB}"/>
                </a:ext>
              </a:extLst>
            </p:cNvPr>
            <p:cNvSpPr/>
            <p:nvPr/>
          </p:nvSpPr>
          <p:spPr>
            <a:xfrm>
              <a:off x="6289529" y="284252"/>
              <a:ext cx="540000" cy="360000"/>
            </a:xfrm>
            <a:prstGeom prst="roundRect">
              <a:avLst/>
            </a:prstGeom>
            <a:solidFill>
              <a:srgbClr val="D5FFD5"/>
            </a:solidFill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36000" rtlCol="0" anchor="ctr"/>
            <a:lstStyle/>
            <a:p>
              <a:pPr algn="ctr"/>
              <a:endPara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0" name="Rounded Rectangle 6">
              <a:extLst>
                <a:ext uri="{FF2B5EF4-FFF2-40B4-BE49-F238E27FC236}">
                  <a16:creationId xmlns:a16="http://schemas.microsoft.com/office/drawing/2014/main" id="{552712DB-C280-604C-B5B3-4497E3BF10E5}"/>
                </a:ext>
              </a:extLst>
            </p:cNvPr>
            <p:cNvSpPr/>
            <p:nvPr/>
          </p:nvSpPr>
          <p:spPr>
            <a:xfrm>
              <a:off x="6822929" y="284252"/>
              <a:ext cx="540000" cy="360000"/>
            </a:xfrm>
            <a:prstGeom prst="round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36000" rtlCol="0" anchor="ctr"/>
            <a:lstStyle/>
            <a:p>
              <a:pPr algn="ctr"/>
              <a:endPara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C374D2B-8F9E-674A-BCE9-C5ABB0A44BDA}"/>
                </a:ext>
              </a:extLst>
            </p:cNvPr>
            <p:cNvSpPr txBox="1"/>
            <p:nvPr/>
          </p:nvSpPr>
          <p:spPr>
            <a:xfrm>
              <a:off x="6510133" y="725505"/>
              <a:ext cx="46620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dirty="0">
                  <a:solidFill>
                    <a:schemeClr val="tx1"/>
                  </a:solidFill>
                </a:rPr>
                <a:t>Log file </a:t>
              </a:r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CFED6D6-8611-6D4B-B9D7-CBDA1C2B12B3}"/>
                </a:ext>
              </a:extLst>
            </p:cNvPr>
            <p:cNvSpPr txBox="1"/>
            <p:nvPr/>
          </p:nvSpPr>
          <p:spPr>
            <a:xfrm>
              <a:off x="4767267" y="304871"/>
              <a:ext cx="13724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dirty="0">
                  <a:solidFill>
                    <a:schemeClr val="tx1"/>
                  </a:solidFill>
                </a:rPr>
                <a:t>Log entry </a:t>
              </a:r>
              <a:endParaRPr lang="zh-CN" altLang="en-US" dirty="0"/>
            </a:p>
          </p:txBody>
        </p:sp>
        <p:sp>
          <p:nvSpPr>
            <p:cNvPr id="13" name="任意形状 12">
              <a:extLst>
                <a:ext uri="{FF2B5EF4-FFF2-40B4-BE49-F238E27FC236}">
                  <a16:creationId xmlns:a16="http://schemas.microsoft.com/office/drawing/2014/main" id="{D0B60770-A388-514C-B103-0A77BD602226}"/>
                </a:ext>
              </a:extLst>
            </p:cNvPr>
            <p:cNvSpPr/>
            <p:nvPr/>
          </p:nvSpPr>
          <p:spPr>
            <a:xfrm>
              <a:off x="5514109" y="179810"/>
              <a:ext cx="1011382" cy="263535"/>
            </a:xfrm>
            <a:custGeom>
              <a:avLst/>
              <a:gdLst>
                <a:gd name="connsiteX0" fmla="*/ 0 w 1011382"/>
                <a:gd name="connsiteY0" fmla="*/ 221972 h 263535"/>
                <a:gd name="connsiteX1" fmla="*/ 457200 w 1011382"/>
                <a:gd name="connsiteY1" fmla="*/ 299 h 263535"/>
                <a:gd name="connsiteX2" fmla="*/ 1011382 w 1011382"/>
                <a:gd name="connsiteY2" fmla="*/ 263535 h 26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1382" h="263535">
                  <a:moveTo>
                    <a:pt x="0" y="221972"/>
                  </a:moveTo>
                  <a:cubicBezTo>
                    <a:pt x="144318" y="107672"/>
                    <a:pt x="288636" y="-6628"/>
                    <a:pt x="457200" y="299"/>
                  </a:cubicBezTo>
                  <a:cubicBezTo>
                    <a:pt x="625764" y="7226"/>
                    <a:pt x="818573" y="135380"/>
                    <a:pt x="1011382" y="26353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4" name="Straight Arrow Connector 60">
              <a:extLst>
                <a:ext uri="{FF2B5EF4-FFF2-40B4-BE49-F238E27FC236}">
                  <a16:creationId xmlns:a16="http://schemas.microsoft.com/office/drawing/2014/main" id="{10C67043-B3B3-3348-B42D-23D4EB811DB0}"/>
                </a:ext>
              </a:extLst>
            </p:cNvPr>
            <p:cNvCxnSpPr/>
            <p:nvPr/>
          </p:nvCxnSpPr>
          <p:spPr>
            <a:xfrm flipH="1">
              <a:off x="8355419" y="561808"/>
              <a:ext cx="6096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63">
              <a:extLst>
                <a:ext uri="{FF2B5EF4-FFF2-40B4-BE49-F238E27FC236}">
                  <a16:creationId xmlns:a16="http://schemas.microsoft.com/office/drawing/2014/main" id="{8AE87D0E-C381-B143-ACB2-DAB543A30968}"/>
                </a:ext>
              </a:extLst>
            </p:cNvPr>
            <p:cNvSpPr/>
            <p:nvPr/>
          </p:nvSpPr>
          <p:spPr>
            <a:xfrm>
              <a:off x="8050819" y="578612"/>
              <a:ext cx="10150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Append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endParaRPr>
            </a:p>
          </p:txBody>
        </p:sp>
      </p:grpSp>
      <p:sp>
        <p:nvSpPr>
          <p:cNvPr id="16" name="Rounded Rectangle 12">
            <a:extLst>
              <a:ext uri="{FF2B5EF4-FFF2-40B4-BE49-F238E27FC236}">
                <a16:creationId xmlns:a16="http://schemas.microsoft.com/office/drawing/2014/main" id="{B34A7201-B0FF-9C43-8FA7-F8D62492C77C}"/>
              </a:ext>
            </a:extLst>
          </p:cNvPr>
          <p:cNvSpPr/>
          <p:nvPr/>
        </p:nvSpPr>
        <p:spPr>
          <a:xfrm>
            <a:off x="7386659" y="284252"/>
            <a:ext cx="540000" cy="360000"/>
          </a:xfrm>
          <a:prstGeom prst="roundRect">
            <a:avLst/>
          </a:prstGeom>
          <a:solidFill>
            <a:srgbClr val="FF0066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58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61AEE-B845-DE4D-9D11-A0C033FF9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Quick summary: commit logging (redo-only logging)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0199AA-C60A-DA40-98A8-C20F7AA0A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1296144"/>
          </a:xfrm>
        </p:spPr>
        <p:txBody>
          <a:bodyPr/>
          <a:lstStyle/>
          <a:p>
            <a:r>
              <a:rPr kumimoji="1" lang="en" altLang="zh-CN" dirty="0"/>
              <a:t>Keep a </a:t>
            </a:r>
            <a:r>
              <a:rPr kumimoji="1" lang="en" altLang="zh-CN" dirty="0">
                <a:solidFill>
                  <a:srgbClr val="C00000"/>
                </a:solidFill>
              </a:rPr>
              <a:t>log</a:t>
            </a:r>
            <a:r>
              <a:rPr kumimoji="1" lang="en" altLang="zh-CN" dirty="0"/>
              <a:t> of all update actions</a:t>
            </a:r>
          </a:p>
          <a:p>
            <a:pPr lvl="1"/>
            <a:r>
              <a:rPr kumimoji="1" lang="en" altLang="zh-CN" dirty="0"/>
              <a:t>Redo all the updates upon recovery 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51397D-5BE5-ED4D-816C-B0233845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77</a:t>
            </a:fld>
            <a:endParaRPr lang="zh-CN" altLang="en-US"/>
          </a:p>
        </p:txBody>
      </p:sp>
      <p:sp>
        <p:nvSpPr>
          <p:cNvPr id="5" name="Rounded Rectangle 54">
            <a:extLst>
              <a:ext uri="{FF2B5EF4-FFF2-40B4-BE49-F238E27FC236}">
                <a16:creationId xmlns:a16="http://schemas.microsoft.com/office/drawing/2014/main" id="{D1CAC13F-B54B-154A-9057-FC9707DC4163}"/>
              </a:ext>
            </a:extLst>
          </p:cNvPr>
          <p:cNvSpPr/>
          <p:nvPr/>
        </p:nvSpPr>
        <p:spPr>
          <a:xfrm>
            <a:off x="4283968" y="1129308"/>
            <a:ext cx="914400" cy="324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Log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4" name="Rounded Rectangle 7">
            <a:extLst>
              <a:ext uri="{FF2B5EF4-FFF2-40B4-BE49-F238E27FC236}">
                <a16:creationId xmlns:a16="http://schemas.microsoft.com/office/drawing/2014/main" id="{E1CC17EE-AD7C-3749-851A-113AE46FC627}"/>
              </a:ext>
            </a:extLst>
          </p:cNvPr>
          <p:cNvSpPr/>
          <p:nvPr/>
        </p:nvSpPr>
        <p:spPr>
          <a:xfrm>
            <a:off x="3830619" y="2759299"/>
            <a:ext cx="1152000" cy="468000"/>
          </a:xfrm>
          <a:prstGeom prst="roundRect">
            <a:avLst/>
          </a:prstGeom>
          <a:gradFill flip="none" rotWithShape="1">
            <a:gsLst>
              <a:gs pos="0">
                <a:srgbClr val="D9F5FF"/>
              </a:gs>
              <a:gs pos="100000">
                <a:srgbClr val="FFCCCC"/>
              </a:gs>
            </a:gsLst>
            <a:lin ang="0" scaled="1"/>
            <a:tileRect/>
          </a:gradFill>
          <a:ln w="6350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DO</a:t>
            </a:r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5" name="Rounded Rectangle 8">
            <a:extLst>
              <a:ext uri="{FF2B5EF4-FFF2-40B4-BE49-F238E27FC236}">
                <a16:creationId xmlns:a16="http://schemas.microsoft.com/office/drawing/2014/main" id="{9B1DA86D-DF89-E941-AE7A-CE6C05D296EC}"/>
              </a:ext>
            </a:extLst>
          </p:cNvPr>
          <p:cNvSpPr/>
          <p:nvPr/>
        </p:nvSpPr>
        <p:spPr>
          <a:xfrm>
            <a:off x="5972961" y="2651299"/>
            <a:ext cx="1116000" cy="684000"/>
          </a:xfrm>
          <a:prstGeom prst="roundRect">
            <a:avLst/>
          </a:prstGeom>
          <a:solidFill>
            <a:srgbClr val="FF0066"/>
          </a:solidFill>
          <a:ln w="63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New</a:t>
            </a:r>
          </a:p>
          <a:p>
            <a:pPr algn="ctr">
              <a:lnSpc>
                <a:spcPct val="80000"/>
              </a:lnSpc>
            </a:pP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State</a:t>
            </a:r>
            <a:endParaRPr lang="zh-CN" altLang="en-US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6" name="Rounded Rectangle 9">
            <a:extLst>
              <a:ext uri="{FF2B5EF4-FFF2-40B4-BE49-F238E27FC236}">
                <a16:creationId xmlns:a16="http://schemas.microsoft.com/office/drawing/2014/main" id="{E9128D5D-9C1A-E04F-ADD2-1FDC0C7D4FDC}"/>
              </a:ext>
            </a:extLst>
          </p:cNvPr>
          <p:cNvSpPr/>
          <p:nvPr/>
        </p:nvSpPr>
        <p:spPr>
          <a:xfrm>
            <a:off x="1831161" y="2651299"/>
            <a:ext cx="1116000" cy="684000"/>
          </a:xfrm>
          <a:prstGeom prst="round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Old</a:t>
            </a:r>
          </a:p>
          <a:p>
            <a:pPr algn="ctr">
              <a:lnSpc>
                <a:spcPct val="80000"/>
              </a:lnSpc>
            </a:pP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State</a:t>
            </a:r>
            <a:endParaRPr lang="zh-CN" altLang="en-US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37" name="Straight Arrow Connector 12">
            <a:extLst>
              <a:ext uri="{FF2B5EF4-FFF2-40B4-BE49-F238E27FC236}">
                <a16:creationId xmlns:a16="http://schemas.microsoft.com/office/drawing/2014/main" id="{16B9607C-562C-E64D-A53E-E852478329C4}"/>
              </a:ext>
            </a:extLst>
          </p:cNvPr>
          <p:cNvCxnSpPr>
            <a:stCxn id="36" idx="3"/>
            <a:endCxn id="34" idx="1"/>
          </p:cNvCxnSpPr>
          <p:nvPr/>
        </p:nvCxnSpPr>
        <p:spPr>
          <a:xfrm>
            <a:off x="2947161" y="2993299"/>
            <a:ext cx="883458" cy="0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16">
            <a:extLst>
              <a:ext uri="{FF2B5EF4-FFF2-40B4-BE49-F238E27FC236}">
                <a16:creationId xmlns:a16="http://schemas.microsoft.com/office/drawing/2014/main" id="{8F809DDD-9F38-9C43-B9A3-5B0CD51085B4}"/>
              </a:ext>
            </a:extLst>
          </p:cNvPr>
          <p:cNvCxnSpPr>
            <a:stCxn id="34" idx="3"/>
            <a:endCxn id="35" idx="1"/>
          </p:cNvCxnSpPr>
          <p:nvPr/>
        </p:nvCxnSpPr>
        <p:spPr>
          <a:xfrm>
            <a:off x="4982619" y="2993299"/>
            <a:ext cx="990342" cy="0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20">
            <a:extLst>
              <a:ext uri="{FF2B5EF4-FFF2-40B4-BE49-F238E27FC236}">
                <a16:creationId xmlns:a16="http://schemas.microsoft.com/office/drawing/2014/main" id="{369FE5CD-CD7B-A24E-A1CA-6ABF1E389336}"/>
              </a:ext>
            </a:extLst>
          </p:cNvPr>
          <p:cNvSpPr/>
          <p:nvPr/>
        </p:nvSpPr>
        <p:spPr>
          <a:xfrm>
            <a:off x="5972961" y="3489499"/>
            <a:ext cx="914400" cy="324000"/>
          </a:xfrm>
          <a:prstGeom prst="roundRect">
            <a:avLst/>
          </a:prstGeom>
          <a:solidFill>
            <a:srgbClr val="D5FFD5"/>
          </a:solidFill>
          <a:ln w="6350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Log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40" name="Straight Arrow Connector 21">
            <a:extLst>
              <a:ext uri="{FF2B5EF4-FFF2-40B4-BE49-F238E27FC236}">
                <a16:creationId xmlns:a16="http://schemas.microsoft.com/office/drawing/2014/main" id="{55FFCF68-0B65-534B-953F-1B5D835A2AC4}"/>
              </a:ext>
            </a:extLst>
          </p:cNvPr>
          <p:cNvCxnSpPr>
            <a:endCxn id="39" idx="1"/>
          </p:cNvCxnSpPr>
          <p:nvPr/>
        </p:nvCxnSpPr>
        <p:spPr>
          <a:xfrm>
            <a:off x="4982619" y="3103099"/>
            <a:ext cx="990342" cy="548400"/>
          </a:xfrm>
          <a:prstGeom prst="straightConnector1">
            <a:avLst/>
          </a:prstGeom>
          <a:ln w="6350">
            <a:solidFill>
              <a:srgbClr val="FF006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26">
            <a:extLst>
              <a:ext uri="{FF2B5EF4-FFF2-40B4-BE49-F238E27FC236}">
                <a16:creationId xmlns:a16="http://schemas.microsoft.com/office/drawing/2014/main" id="{EC2DEF19-F709-014F-8693-39F59819A95F}"/>
              </a:ext>
            </a:extLst>
          </p:cNvPr>
          <p:cNvSpPr/>
          <p:nvPr/>
        </p:nvSpPr>
        <p:spPr>
          <a:xfrm>
            <a:off x="3879858" y="4428250"/>
            <a:ext cx="1152000" cy="468000"/>
          </a:xfrm>
          <a:prstGeom prst="roundRect">
            <a:avLst/>
          </a:prstGeom>
          <a:gradFill flip="none" rotWithShape="1">
            <a:gsLst>
              <a:gs pos="0">
                <a:srgbClr val="D9F5FF"/>
              </a:gs>
              <a:gs pos="100000">
                <a:srgbClr val="FFCCCC"/>
              </a:gs>
            </a:gsLst>
            <a:lin ang="0" scaled="1"/>
            <a:tileRect/>
          </a:gradFill>
          <a:ln w="6350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REDO</a:t>
            </a:r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2" name="Rounded Rectangle 27">
            <a:extLst>
              <a:ext uri="{FF2B5EF4-FFF2-40B4-BE49-F238E27FC236}">
                <a16:creationId xmlns:a16="http://schemas.microsoft.com/office/drawing/2014/main" id="{5AAC58E5-D57C-0B47-9718-B4A45F42A15D}"/>
              </a:ext>
            </a:extLst>
          </p:cNvPr>
          <p:cNvSpPr/>
          <p:nvPr/>
        </p:nvSpPr>
        <p:spPr>
          <a:xfrm>
            <a:off x="5995200" y="4612962"/>
            <a:ext cx="1116000" cy="684000"/>
          </a:xfrm>
          <a:prstGeom prst="roundRect">
            <a:avLst/>
          </a:prstGeom>
          <a:solidFill>
            <a:srgbClr val="FF0066"/>
          </a:solidFill>
          <a:ln w="63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New</a:t>
            </a:r>
          </a:p>
          <a:p>
            <a:pPr algn="ctr">
              <a:lnSpc>
                <a:spcPct val="80000"/>
              </a:lnSpc>
            </a:pP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State</a:t>
            </a:r>
            <a:endParaRPr lang="zh-CN" altLang="en-US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3" name="Rounded Rectangle 28">
            <a:extLst>
              <a:ext uri="{FF2B5EF4-FFF2-40B4-BE49-F238E27FC236}">
                <a16:creationId xmlns:a16="http://schemas.microsoft.com/office/drawing/2014/main" id="{65546B76-64D3-E64A-B98D-4D4133955F09}"/>
              </a:ext>
            </a:extLst>
          </p:cNvPr>
          <p:cNvSpPr/>
          <p:nvPr/>
        </p:nvSpPr>
        <p:spPr>
          <a:xfrm>
            <a:off x="1800516" y="4320250"/>
            <a:ext cx="1116000" cy="684000"/>
          </a:xfrm>
          <a:prstGeom prst="round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Old</a:t>
            </a:r>
          </a:p>
          <a:p>
            <a:pPr algn="ctr">
              <a:lnSpc>
                <a:spcPct val="80000"/>
              </a:lnSpc>
            </a:pP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State</a:t>
            </a:r>
            <a:endParaRPr lang="zh-CN" altLang="en-US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44" name="Straight Arrow Connector 29">
            <a:extLst>
              <a:ext uri="{FF2B5EF4-FFF2-40B4-BE49-F238E27FC236}">
                <a16:creationId xmlns:a16="http://schemas.microsoft.com/office/drawing/2014/main" id="{C4C57EF4-7DD1-AB4B-803C-A573A6F4DFC2}"/>
              </a:ext>
            </a:extLst>
          </p:cNvPr>
          <p:cNvCxnSpPr>
            <a:cxnSpLocks/>
            <a:stCxn id="43" idx="3"/>
            <a:endCxn id="41" idx="1"/>
          </p:cNvCxnSpPr>
          <p:nvPr/>
        </p:nvCxnSpPr>
        <p:spPr>
          <a:xfrm>
            <a:off x="2916516" y="4662250"/>
            <a:ext cx="963342" cy="0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30">
            <a:extLst>
              <a:ext uri="{FF2B5EF4-FFF2-40B4-BE49-F238E27FC236}">
                <a16:creationId xmlns:a16="http://schemas.microsoft.com/office/drawing/2014/main" id="{CFAD4D80-79C0-4047-9DAD-B89AD381E24A}"/>
              </a:ext>
            </a:extLst>
          </p:cNvPr>
          <p:cNvCxnSpPr>
            <a:stCxn id="41" idx="3"/>
            <a:endCxn id="42" idx="1"/>
          </p:cNvCxnSpPr>
          <p:nvPr/>
        </p:nvCxnSpPr>
        <p:spPr>
          <a:xfrm>
            <a:off x="5031858" y="4662250"/>
            <a:ext cx="963342" cy="292712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31">
            <a:extLst>
              <a:ext uri="{FF2B5EF4-FFF2-40B4-BE49-F238E27FC236}">
                <a16:creationId xmlns:a16="http://schemas.microsoft.com/office/drawing/2014/main" id="{4A94FEAE-2C99-9848-9BC9-6C699322F8C8}"/>
              </a:ext>
            </a:extLst>
          </p:cNvPr>
          <p:cNvSpPr/>
          <p:nvPr/>
        </p:nvSpPr>
        <p:spPr>
          <a:xfrm>
            <a:off x="1800516" y="5050150"/>
            <a:ext cx="914400" cy="324000"/>
          </a:xfrm>
          <a:prstGeom prst="roundRect">
            <a:avLst/>
          </a:prstGeom>
          <a:solidFill>
            <a:srgbClr val="D5FFD5"/>
          </a:solidFill>
          <a:ln w="6350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Log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47" name="Straight Arrow Connector 32">
            <a:extLst>
              <a:ext uri="{FF2B5EF4-FFF2-40B4-BE49-F238E27FC236}">
                <a16:creationId xmlns:a16="http://schemas.microsoft.com/office/drawing/2014/main" id="{01249757-05C8-7046-B271-079A53C714FB}"/>
              </a:ext>
            </a:extLst>
          </p:cNvPr>
          <p:cNvCxnSpPr>
            <a:cxnSpLocks/>
          </p:cNvCxnSpPr>
          <p:nvPr/>
        </p:nvCxnSpPr>
        <p:spPr>
          <a:xfrm flipV="1">
            <a:off x="2687916" y="4775200"/>
            <a:ext cx="1164942" cy="549900"/>
          </a:xfrm>
          <a:prstGeom prst="straightConnector1">
            <a:avLst/>
          </a:prstGeom>
          <a:ln w="6350">
            <a:solidFill>
              <a:srgbClr val="FF006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07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9" grpId="0" animBg="1"/>
      <p:bldP spid="41" grpId="0" animBg="1"/>
      <p:bldP spid="42" grpId="0" animBg="1"/>
      <p:bldP spid="43" grpId="0" animBg="1"/>
      <p:bldP spid="4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78890-E7D1-5149-8AFA-90D869A0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5403D9-9667-EA4B-986A-9CD8EA818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4475" y="2497460"/>
            <a:ext cx="65150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ctr"/>
            <a:r>
              <a:rPr lang="en-US" altLang="zh-CN" kern="0" dirty="0">
                <a:solidFill>
                  <a:srgbClr val="BE384B"/>
                </a:solidFill>
                <a:ea typeface="+mn-ea"/>
              </a:rPr>
              <a:t>Journaling can be viewed as a special case of commit logging</a:t>
            </a:r>
          </a:p>
          <a:p>
            <a:pPr algn="ctr"/>
            <a:r>
              <a:rPr lang="en-US" altLang="zh-CN" kern="0" dirty="0">
                <a:solidFill>
                  <a:srgbClr val="BE384B"/>
                </a:solidFill>
                <a:ea typeface="+mn-ea"/>
              </a:rPr>
              <a:t> </a:t>
            </a:r>
            <a:endParaRPr kumimoji="0" lang="en-US" altLang="zh-CN" kern="0" dirty="0">
              <a:solidFill>
                <a:srgbClr val="BE384B"/>
              </a:solidFill>
              <a:ea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505EFF-8601-A84A-A4E2-010CC79177D4}"/>
              </a:ext>
            </a:extLst>
          </p:cNvPr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646422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A422C-C634-0749-BE7A-39D28130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Pros &amp; Cons of redo-only logging so far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2183AE-3B9D-6A4A-901F-E76712AE7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7"/>
            <a:ext cx="8229600" cy="447192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Pros </a:t>
            </a:r>
          </a:p>
          <a:p>
            <a:pPr lvl="1"/>
            <a:r>
              <a:rPr kumimoji="1" lang="en-US" altLang="zh-CN" dirty="0"/>
              <a:t>The commit is extremely efficient: only one file append operations (w/ updated data) </a:t>
            </a:r>
          </a:p>
          <a:p>
            <a:pPr lvl="2"/>
            <a:r>
              <a:rPr kumimoji="1" lang="en-US" altLang="zh-CN" sz="1800" dirty="0"/>
              <a:t>Other methods, e.g., shadow copy copies the entire file</a:t>
            </a:r>
          </a:p>
          <a:p>
            <a:r>
              <a:rPr kumimoji="1" lang="en-US" altLang="zh-CN" dirty="0"/>
              <a:t>Cons </a:t>
            </a:r>
          </a:p>
          <a:p>
            <a:pPr lvl="1"/>
            <a:r>
              <a:rPr kumimoji="1" lang="en-US" altLang="zh-CN" dirty="0"/>
              <a:t>Wastes of disk I/O: all disk operations must happen at the commit point </a:t>
            </a:r>
          </a:p>
          <a:p>
            <a:pPr lvl="1"/>
            <a:r>
              <a:rPr kumimoji="1" lang="en-US" altLang="zh-CN" dirty="0"/>
              <a:t>All updates must be buffered in the memory until the transaction commits</a:t>
            </a:r>
          </a:p>
          <a:p>
            <a:pPr lvl="2"/>
            <a:r>
              <a:rPr kumimoji="1" lang="en-US" altLang="zh-CN" sz="1800" dirty="0"/>
              <a:t>What if there is insufficient memory? </a:t>
            </a:r>
          </a:p>
          <a:p>
            <a:pPr lvl="1"/>
            <a:r>
              <a:rPr kumimoji="1" lang="en-US" altLang="zh-CN" dirty="0"/>
              <a:t>The log file is continuously growing while most its updates are already flushed to the disk (unless the machine is rebooted or crashed, and we do the recovery) </a:t>
            </a:r>
          </a:p>
          <a:p>
            <a:pPr lvl="1"/>
            <a:endParaRPr kumimoji="1" lang="zh-CN" altLang="en-US" sz="16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62EDE9-D5A8-7248-AF10-7B105DB81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79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1321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D09A19-44E1-C144-A12F-B6C621FAD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Quiz on </a:t>
            </a:r>
            <a:r>
              <a:rPr kumimoji="1" lang="en-US" altLang="zh-CN" dirty="0" err="1"/>
              <a:t>Lamport</a:t>
            </a:r>
            <a:r>
              <a:rPr kumimoji="1" lang="en-US" altLang="zh-CN" dirty="0"/>
              <a:t> clock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DF2345-487A-D943-9E28-9DB9F5295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If TS(event #1) &lt; TS(event #2), what does it say about event #1 (create on node #1) and event #2 (created on node #2)? </a:t>
            </a:r>
          </a:p>
          <a:p>
            <a:pPr marL="417150" lvl="1" indent="-342900">
              <a:buFont typeface="+mj-ea"/>
              <a:buAutoNum type="circleNumDbPlain"/>
            </a:pPr>
            <a:r>
              <a:rPr kumimoji="1" lang="en-US" altLang="zh-CN" dirty="0"/>
              <a:t>Event #1 occurred at a physical time earlier than event #2 </a:t>
            </a:r>
          </a:p>
          <a:p>
            <a:pPr marL="417150" lvl="1" indent="-342900">
              <a:buFont typeface="+mj-ea"/>
              <a:buAutoNum type="circleNumDbPlain"/>
            </a:pPr>
            <a:r>
              <a:rPr lang="en" altLang="zh-CN" dirty="0"/>
              <a:t>Node #1 must have communicated with Node #2</a:t>
            </a:r>
          </a:p>
          <a:p>
            <a:pPr marL="417150" lvl="1" indent="-342900">
              <a:buFont typeface="+mj-ea"/>
              <a:buAutoNum type="circleNumDbPlain"/>
            </a:pPr>
            <a:r>
              <a:rPr lang="en" altLang="zh-CN" dirty="0"/>
              <a:t>If event #1 has been synced to node #2, then event #1 must have </a:t>
            </a:r>
            <a:r>
              <a:rPr kumimoji="1" lang="en-US" altLang="zh-CN" dirty="0"/>
              <a:t>occurred at a physical time earlier than event #2</a:t>
            </a:r>
          </a:p>
          <a:p>
            <a:pPr lvl="1"/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CE6A58-85DA-1C47-A6BA-B4120767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1D7E4EB-DB5C-8845-812C-635B84784EEA}"/>
              </a:ext>
            </a:extLst>
          </p:cNvPr>
          <p:cNvSpPr txBox="1"/>
          <p:nvPr/>
        </p:nvSpPr>
        <p:spPr>
          <a:xfrm>
            <a:off x="6848248" y="1845084"/>
            <a:ext cx="18385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No.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DC095C-6D54-6B18-19CF-13CF9E190C86}"/>
              </a:ext>
            </a:extLst>
          </p:cNvPr>
          <p:cNvSpPr txBox="1"/>
          <p:nvPr/>
        </p:nvSpPr>
        <p:spPr>
          <a:xfrm>
            <a:off x="5781448" y="2241102"/>
            <a:ext cx="18385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No.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AACC839-9BF1-D98E-F92D-E1FACB7C7025}"/>
              </a:ext>
            </a:extLst>
          </p:cNvPr>
          <p:cNvSpPr txBox="1"/>
          <p:nvPr/>
        </p:nvSpPr>
        <p:spPr>
          <a:xfrm>
            <a:off x="4862172" y="3006452"/>
            <a:ext cx="18385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No.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08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A422C-C634-0749-BE7A-39D28130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Pros &amp; Cons of redo-only logging so far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2183AE-3B9D-6A4A-901F-E76712AE7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7"/>
            <a:ext cx="8229600" cy="4471925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</a:rPr>
              <a:t>Pros </a:t>
            </a:r>
          </a:p>
          <a:p>
            <a:pPr lvl="1"/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</a:rPr>
              <a:t>The commit is extremely efficient: only one file append operations (w/ updated data) </a:t>
            </a:r>
          </a:p>
          <a:p>
            <a:pPr lvl="2"/>
            <a:r>
              <a:rPr kumimoji="1" lang="en-US" altLang="zh-CN" sz="1800" dirty="0">
                <a:solidFill>
                  <a:schemeClr val="bg1">
                    <a:lumMod val="65000"/>
                  </a:schemeClr>
                </a:solidFill>
              </a:rPr>
              <a:t>Other methods, e.g., shadow copy copies the entire file</a:t>
            </a:r>
          </a:p>
          <a:p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</a:rPr>
              <a:t>Cons </a:t>
            </a: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Wastes of disk I/O: all disk operations must happen at the commit point </a:t>
            </a: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All updates must be buffered in the memory until the transaction commits</a:t>
            </a:r>
          </a:p>
          <a:p>
            <a:pPr lvl="2"/>
            <a:r>
              <a:rPr kumimoji="1" lang="en-US" altLang="zh-CN" sz="1800" dirty="0">
                <a:solidFill>
                  <a:schemeClr val="tx1"/>
                </a:solidFill>
              </a:rPr>
              <a:t>What if there is insufficient memory? </a:t>
            </a:r>
          </a:p>
          <a:p>
            <a:pPr lvl="1"/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</a:rPr>
              <a:t>The log file is continuously growing while most its updates are already flushed to the disk </a:t>
            </a:r>
          </a:p>
          <a:p>
            <a:pPr lvl="1"/>
            <a:endParaRPr kumimoji="1" lang="zh-CN" altLang="en-US" sz="16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62EDE9-D5A8-7248-AF10-7B105DB81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80</a:t>
            </a:fld>
            <a:endParaRPr lang="zh-CN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25CE37A-B15C-EE3C-9DB2-2973D05E7592}"/>
              </a:ext>
            </a:extLst>
          </p:cNvPr>
          <p:cNvSpPr/>
          <p:nvPr/>
        </p:nvSpPr>
        <p:spPr>
          <a:xfrm>
            <a:off x="395214" y="5266548"/>
            <a:ext cx="8353572" cy="307292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pPr marL="223564" indent="-223564" algn="ctr"/>
            <a:r>
              <a:rPr lang="en-US" altLang="zh-CN" dirty="0"/>
              <a:t>Unlike filesystem journaling, the user can commit a lot of entries in a transaction </a:t>
            </a:r>
          </a:p>
        </p:txBody>
      </p:sp>
    </p:spTree>
    <p:extLst>
      <p:ext uri="{BB962C8B-B14F-4D97-AF65-F5344CB8AC3E}">
        <p14:creationId xmlns:p14="http://schemas.microsoft.com/office/powerpoint/2010/main" val="27069233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4036E-AE0C-674E-9D8C-3D7EAC576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Basic solution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AC497F-3E38-AB42-9974-99988A9CF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1368152"/>
          </a:xfrm>
        </p:spPr>
        <p:txBody>
          <a:bodyPr/>
          <a:lstStyle/>
          <a:p>
            <a:r>
              <a:rPr kumimoji="1" lang="en-US" altLang="zh-CN" dirty="0"/>
              <a:t>We allow the transaction directly writing uncommitted values to the disk </a:t>
            </a:r>
          </a:p>
          <a:p>
            <a:pPr lvl="1"/>
            <a:r>
              <a:rPr kumimoji="1" lang="en-US" altLang="zh-CN" dirty="0"/>
              <a:t>Before the commit point to free-up memory space &amp; utilize disk I/O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A0FA93-3304-4D4A-A776-4E4854BFF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81</a:t>
            </a:fld>
            <a:endParaRPr lang="zh-CN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E37486-FDCA-0946-9FEE-4EB620DDFEE5}"/>
              </a:ext>
            </a:extLst>
          </p:cNvPr>
          <p:cNvSpPr txBox="1">
            <a:spLocks/>
          </p:cNvSpPr>
          <p:nvPr/>
        </p:nvSpPr>
        <p:spPr>
          <a:xfrm>
            <a:off x="763234" y="2128361"/>
            <a:ext cx="7308812" cy="188126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transfer(bank, a, b, amt,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log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): // amt=10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 = </a:t>
            </a:r>
            <a:r>
              <a:rPr lang="en-US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mmap</a:t>
            </a: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(bank, ...)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altLang="zh-CN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records[a] = records[a] – amt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b="0" dirty="0">
              <a:solidFill>
                <a:schemeClr val="tx1"/>
              </a:solidFill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records[b] = records[b] + amt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D5B035A-A772-5A4B-9CA2-84B98766F3CB}"/>
              </a:ext>
            </a:extLst>
          </p:cNvPr>
          <p:cNvSpPr txBox="1">
            <a:spLocks/>
          </p:cNvSpPr>
          <p:nvPr/>
        </p:nvSpPr>
        <p:spPr>
          <a:xfrm>
            <a:off x="302840" y="4353938"/>
            <a:ext cx="8229600" cy="1368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Problem</a:t>
            </a:r>
          </a:p>
          <a:p>
            <a:pPr lvl="1"/>
            <a:r>
              <a:rPr kumimoji="1" lang="en-US" altLang="zh-CN" dirty="0"/>
              <a:t>How to prevent a partial updates from uncommitted transactions? </a:t>
            </a:r>
            <a:endParaRPr kumimoji="1" lang="zh-CN" alt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ED28BFF-921C-9F46-942B-CAB34A779D92}"/>
              </a:ext>
            </a:extLst>
          </p:cNvPr>
          <p:cNvSpPr/>
          <p:nvPr/>
        </p:nvSpPr>
        <p:spPr>
          <a:xfrm>
            <a:off x="827584" y="5200724"/>
            <a:ext cx="6433441" cy="307292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pPr marL="223564" indent="-223564" algn="ctr"/>
            <a:r>
              <a:rPr lang="en-US" altLang="zh-CN" dirty="0"/>
              <a:t>Idea: use log to </a:t>
            </a:r>
            <a:r>
              <a:rPr lang="en-US" altLang="zh-CN" b="1" dirty="0">
                <a:solidFill>
                  <a:srgbClr val="C00000"/>
                </a:solidFill>
              </a:rPr>
              <a:t>undo</a:t>
            </a:r>
            <a:r>
              <a:rPr lang="en-US" altLang="zh-CN" dirty="0"/>
              <a:t> updates of uncommitted transactions!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76B7AAC-B023-57CC-A3D5-E9E3EF0EAE18}"/>
              </a:ext>
            </a:extLst>
          </p:cNvPr>
          <p:cNvSpPr/>
          <p:nvPr/>
        </p:nvSpPr>
        <p:spPr>
          <a:xfrm>
            <a:off x="1071954" y="2940930"/>
            <a:ext cx="4176464" cy="935484"/>
          </a:xfrm>
          <a:prstGeom prst="rect">
            <a:avLst/>
          </a:prstGeom>
          <a:noFill/>
          <a:ln w="28575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46345F6-81F2-6E9F-FAAB-F90AC57975B4}"/>
              </a:ext>
            </a:extLst>
          </p:cNvPr>
          <p:cNvSpPr txBox="1"/>
          <p:nvPr/>
        </p:nvSpPr>
        <p:spPr>
          <a:xfrm>
            <a:off x="5381988" y="3021080"/>
            <a:ext cx="3758073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The OS will flush the page back if</a:t>
            </a:r>
          </a:p>
          <a:p>
            <a:r>
              <a:rPr kumimoji="1" lang="en-US" altLang="zh-CN" dirty="0">
                <a:solidFill>
                  <a:srgbClr val="C00000"/>
                </a:solidFill>
              </a:rPr>
              <a:t>out of the memory 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194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A9B1E1-2655-7943-8309-95E5229E2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Undo logging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E10D01-ECCC-7E44-B156-6A5A39E5F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Keep a </a:t>
            </a:r>
            <a:r>
              <a:rPr kumimoji="1" lang="en" altLang="zh-CN" dirty="0">
                <a:solidFill>
                  <a:srgbClr val="C00000"/>
                </a:solidFill>
              </a:rPr>
              <a:t>log</a:t>
            </a:r>
            <a:r>
              <a:rPr kumimoji="1" lang="en" altLang="zh-CN" dirty="0"/>
              <a:t> of all update actions</a:t>
            </a:r>
          </a:p>
          <a:p>
            <a:pPr lvl="1"/>
            <a:r>
              <a:rPr kumimoji="1" lang="en" altLang="zh-CN" dirty="0"/>
              <a:t>The log can undo the (partial) updates of a DO operation 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406438-41AD-BA4A-BC11-284EFBA7A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82</a:t>
            </a:fld>
            <a:endParaRPr lang="zh-CN" altLang="en-US" dirty="0"/>
          </a:p>
        </p:txBody>
      </p:sp>
      <p:sp>
        <p:nvSpPr>
          <p:cNvPr id="5" name="Rounded Rectangle 7">
            <a:extLst>
              <a:ext uri="{FF2B5EF4-FFF2-40B4-BE49-F238E27FC236}">
                <a16:creationId xmlns:a16="http://schemas.microsoft.com/office/drawing/2014/main" id="{E19D529F-3CD1-DE41-9412-AB510CD40C56}"/>
              </a:ext>
            </a:extLst>
          </p:cNvPr>
          <p:cNvSpPr/>
          <p:nvPr/>
        </p:nvSpPr>
        <p:spPr>
          <a:xfrm>
            <a:off x="3852858" y="2119750"/>
            <a:ext cx="1152000" cy="468000"/>
          </a:xfrm>
          <a:prstGeom prst="roundRect">
            <a:avLst/>
          </a:prstGeom>
          <a:gradFill flip="none" rotWithShape="1">
            <a:gsLst>
              <a:gs pos="0">
                <a:srgbClr val="D9F5FF"/>
              </a:gs>
              <a:gs pos="100000">
                <a:srgbClr val="FFCCCC"/>
              </a:gs>
            </a:gsLst>
            <a:lin ang="0" scaled="1"/>
            <a:tileRect/>
          </a:gradFill>
          <a:ln w="6350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DO</a:t>
            </a:r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41C04BA1-3712-A748-AA47-3386E558D08C}"/>
              </a:ext>
            </a:extLst>
          </p:cNvPr>
          <p:cNvSpPr/>
          <p:nvPr/>
        </p:nvSpPr>
        <p:spPr>
          <a:xfrm>
            <a:off x="5995200" y="2011750"/>
            <a:ext cx="1116000" cy="684000"/>
          </a:xfrm>
          <a:prstGeom prst="roundRect">
            <a:avLst/>
          </a:prstGeom>
          <a:solidFill>
            <a:srgbClr val="FF0066"/>
          </a:solidFill>
          <a:ln w="63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New</a:t>
            </a:r>
          </a:p>
          <a:p>
            <a:pPr algn="ctr">
              <a:lnSpc>
                <a:spcPct val="80000"/>
              </a:lnSpc>
            </a:pP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State</a:t>
            </a:r>
            <a:endParaRPr lang="zh-CN" altLang="en-US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ounded Rectangle 9">
            <a:extLst>
              <a:ext uri="{FF2B5EF4-FFF2-40B4-BE49-F238E27FC236}">
                <a16:creationId xmlns:a16="http://schemas.microsoft.com/office/drawing/2014/main" id="{1932FB7C-A06E-234A-BED4-1C91535E7EA2}"/>
              </a:ext>
            </a:extLst>
          </p:cNvPr>
          <p:cNvSpPr/>
          <p:nvPr/>
        </p:nvSpPr>
        <p:spPr>
          <a:xfrm>
            <a:off x="1853400" y="2011750"/>
            <a:ext cx="1116000" cy="684000"/>
          </a:xfrm>
          <a:prstGeom prst="round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Old</a:t>
            </a:r>
          </a:p>
          <a:p>
            <a:pPr algn="ctr">
              <a:lnSpc>
                <a:spcPct val="80000"/>
              </a:lnSpc>
            </a:pP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State</a:t>
            </a:r>
            <a:endParaRPr lang="zh-CN" altLang="en-US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8" name="Straight Arrow Connector 12">
            <a:extLst>
              <a:ext uri="{FF2B5EF4-FFF2-40B4-BE49-F238E27FC236}">
                <a16:creationId xmlns:a16="http://schemas.microsoft.com/office/drawing/2014/main" id="{B3D8E242-0D70-074C-A6C2-BCF9F37DC393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2969400" y="2353750"/>
            <a:ext cx="883458" cy="0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6">
            <a:extLst>
              <a:ext uri="{FF2B5EF4-FFF2-40B4-BE49-F238E27FC236}">
                <a16:creationId xmlns:a16="http://schemas.microsoft.com/office/drawing/2014/main" id="{2FF27CF6-EEEF-F641-AC07-C0BFAFEA2EC9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004858" y="2353750"/>
            <a:ext cx="990342" cy="0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20">
            <a:extLst>
              <a:ext uri="{FF2B5EF4-FFF2-40B4-BE49-F238E27FC236}">
                <a16:creationId xmlns:a16="http://schemas.microsoft.com/office/drawing/2014/main" id="{FEDC38B6-ECD2-D743-9A18-FC9ED58D84EB}"/>
              </a:ext>
            </a:extLst>
          </p:cNvPr>
          <p:cNvSpPr/>
          <p:nvPr/>
        </p:nvSpPr>
        <p:spPr>
          <a:xfrm>
            <a:off x="5995200" y="2849950"/>
            <a:ext cx="914400" cy="324000"/>
          </a:xfrm>
          <a:prstGeom prst="roundRect">
            <a:avLst/>
          </a:prstGeom>
          <a:solidFill>
            <a:srgbClr val="D5FFD5"/>
          </a:solidFill>
          <a:ln w="6350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Log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1" name="Straight Arrow Connector 21">
            <a:extLst>
              <a:ext uri="{FF2B5EF4-FFF2-40B4-BE49-F238E27FC236}">
                <a16:creationId xmlns:a16="http://schemas.microsoft.com/office/drawing/2014/main" id="{18DFAFEA-2031-4343-9C40-956DED02A433}"/>
              </a:ext>
            </a:extLst>
          </p:cNvPr>
          <p:cNvCxnSpPr>
            <a:endCxn id="10" idx="1"/>
          </p:cNvCxnSpPr>
          <p:nvPr/>
        </p:nvCxnSpPr>
        <p:spPr>
          <a:xfrm>
            <a:off x="5004858" y="2463550"/>
            <a:ext cx="990342" cy="548400"/>
          </a:xfrm>
          <a:prstGeom prst="straightConnector1">
            <a:avLst/>
          </a:prstGeom>
          <a:ln w="6350">
            <a:solidFill>
              <a:srgbClr val="FF006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08F062C1-A470-954B-B255-A7AC0612E8A4}"/>
              </a:ext>
            </a:extLst>
          </p:cNvPr>
          <p:cNvSpPr/>
          <p:nvPr/>
        </p:nvSpPr>
        <p:spPr>
          <a:xfrm>
            <a:off x="3879858" y="4428250"/>
            <a:ext cx="1152000" cy="468000"/>
          </a:xfrm>
          <a:prstGeom prst="roundRect">
            <a:avLst/>
          </a:prstGeom>
          <a:gradFill flip="none" rotWithShape="1">
            <a:gsLst>
              <a:gs pos="0">
                <a:srgbClr val="D9F5FF"/>
              </a:gs>
              <a:gs pos="100000">
                <a:srgbClr val="FFCCCC"/>
              </a:gs>
            </a:gsLst>
            <a:lin ang="0" scaled="1"/>
            <a:tileRect/>
          </a:gradFill>
          <a:ln w="6350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REDO</a:t>
            </a:r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ounded Rectangle 27">
            <a:extLst>
              <a:ext uri="{FF2B5EF4-FFF2-40B4-BE49-F238E27FC236}">
                <a16:creationId xmlns:a16="http://schemas.microsoft.com/office/drawing/2014/main" id="{19EA9432-7394-0A40-A0C7-7F2DDE95797A}"/>
              </a:ext>
            </a:extLst>
          </p:cNvPr>
          <p:cNvSpPr/>
          <p:nvPr/>
        </p:nvSpPr>
        <p:spPr>
          <a:xfrm>
            <a:off x="5995200" y="4612962"/>
            <a:ext cx="1116000" cy="684000"/>
          </a:xfrm>
          <a:prstGeom prst="roundRect">
            <a:avLst/>
          </a:prstGeom>
          <a:solidFill>
            <a:srgbClr val="FF0066"/>
          </a:solidFill>
          <a:ln w="63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New</a:t>
            </a:r>
          </a:p>
          <a:p>
            <a:pPr algn="ctr">
              <a:lnSpc>
                <a:spcPct val="80000"/>
              </a:lnSpc>
            </a:pP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State</a:t>
            </a:r>
            <a:endParaRPr lang="zh-CN" altLang="en-US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Rounded Rectangle 28">
            <a:extLst>
              <a:ext uri="{FF2B5EF4-FFF2-40B4-BE49-F238E27FC236}">
                <a16:creationId xmlns:a16="http://schemas.microsoft.com/office/drawing/2014/main" id="{5272E938-25ED-EE4A-A970-5C009B7E8E88}"/>
              </a:ext>
            </a:extLst>
          </p:cNvPr>
          <p:cNvSpPr/>
          <p:nvPr/>
        </p:nvSpPr>
        <p:spPr>
          <a:xfrm>
            <a:off x="1800516" y="4320250"/>
            <a:ext cx="1116000" cy="684000"/>
          </a:xfrm>
          <a:prstGeom prst="round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Old</a:t>
            </a:r>
          </a:p>
          <a:p>
            <a:pPr algn="ctr">
              <a:lnSpc>
                <a:spcPct val="80000"/>
              </a:lnSpc>
            </a:pP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State</a:t>
            </a:r>
            <a:endParaRPr lang="zh-CN" altLang="en-US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5" name="Straight Arrow Connector 29">
            <a:extLst>
              <a:ext uri="{FF2B5EF4-FFF2-40B4-BE49-F238E27FC236}">
                <a16:creationId xmlns:a16="http://schemas.microsoft.com/office/drawing/2014/main" id="{B29873E5-BD93-1E49-B7D2-C587FDB42C1C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>
            <a:off x="2916516" y="4662250"/>
            <a:ext cx="963342" cy="0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30">
            <a:extLst>
              <a:ext uri="{FF2B5EF4-FFF2-40B4-BE49-F238E27FC236}">
                <a16:creationId xmlns:a16="http://schemas.microsoft.com/office/drawing/2014/main" id="{FD590431-0D64-D541-AA49-F821517CB4BE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5031858" y="4662250"/>
            <a:ext cx="963342" cy="292712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31">
            <a:extLst>
              <a:ext uri="{FF2B5EF4-FFF2-40B4-BE49-F238E27FC236}">
                <a16:creationId xmlns:a16="http://schemas.microsoft.com/office/drawing/2014/main" id="{2662020A-5ABD-784D-85F8-66ABC59BBE96}"/>
              </a:ext>
            </a:extLst>
          </p:cNvPr>
          <p:cNvSpPr/>
          <p:nvPr/>
        </p:nvSpPr>
        <p:spPr>
          <a:xfrm>
            <a:off x="1800516" y="5050150"/>
            <a:ext cx="914400" cy="324000"/>
          </a:xfrm>
          <a:prstGeom prst="roundRect">
            <a:avLst/>
          </a:prstGeom>
          <a:solidFill>
            <a:srgbClr val="D5FFD5"/>
          </a:solidFill>
          <a:ln w="6350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Log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8" name="Straight Arrow Connector 32">
            <a:extLst>
              <a:ext uri="{FF2B5EF4-FFF2-40B4-BE49-F238E27FC236}">
                <a16:creationId xmlns:a16="http://schemas.microsoft.com/office/drawing/2014/main" id="{23DD3357-B47D-884D-8069-628373C585B6}"/>
              </a:ext>
            </a:extLst>
          </p:cNvPr>
          <p:cNvCxnSpPr>
            <a:cxnSpLocks/>
          </p:cNvCxnSpPr>
          <p:nvPr/>
        </p:nvCxnSpPr>
        <p:spPr>
          <a:xfrm flipV="1">
            <a:off x="2687916" y="4775200"/>
            <a:ext cx="1164942" cy="549900"/>
          </a:xfrm>
          <a:prstGeom prst="straightConnector1">
            <a:avLst/>
          </a:prstGeom>
          <a:ln w="6350">
            <a:solidFill>
              <a:srgbClr val="FF006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37">
            <a:extLst>
              <a:ext uri="{FF2B5EF4-FFF2-40B4-BE49-F238E27FC236}">
                <a16:creationId xmlns:a16="http://schemas.microsoft.com/office/drawing/2014/main" id="{0A7D444F-6258-DA40-8E70-6BAD9C5D0A2E}"/>
              </a:ext>
            </a:extLst>
          </p:cNvPr>
          <p:cNvSpPr/>
          <p:nvPr/>
        </p:nvSpPr>
        <p:spPr>
          <a:xfrm>
            <a:off x="3906300" y="3219850"/>
            <a:ext cx="1152000" cy="468000"/>
          </a:xfrm>
          <a:prstGeom prst="roundRect">
            <a:avLst/>
          </a:prstGeom>
          <a:gradFill flip="none" rotWithShape="1">
            <a:gsLst>
              <a:gs pos="0">
                <a:srgbClr val="FFCCCC"/>
              </a:gs>
              <a:gs pos="100000">
                <a:srgbClr val="D9F5FF"/>
              </a:gs>
            </a:gsLst>
            <a:lin ang="0" scaled="1"/>
            <a:tileRect/>
          </a:gradFill>
          <a:ln w="6350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UNDO</a:t>
            </a:r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Rounded Rectangle 39">
            <a:extLst>
              <a:ext uri="{FF2B5EF4-FFF2-40B4-BE49-F238E27FC236}">
                <a16:creationId xmlns:a16="http://schemas.microsoft.com/office/drawing/2014/main" id="{78352159-B21D-EB4C-928C-37B2E6075C68}"/>
              </a:ext>
            </a:extLst>
          </p:cNvPr>
          <p:cNvSpPr/>
          <p:nvPr/>
        </p:nvSpPr>
        <p:spPr>
          <a:xfrm>
            <a:off x="5995200" y="3411539"/>
            <a:ext cx="1116000" cy="684000"/>
          </a:xfrm>
          <a:prstGeom prst="round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Old</a:t>
            </a:r>
          </a:p>
          <a:p>
            <a:pPr algn="ctr">
              <a:lnSpc>
                <a:spcPct val="80000"/>
              </a:lnSpc>
            </a:pP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State</a:t>
            </a:r>
            <a:endParaRPr lang="zh-CN" altLang="en-US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Rounded Rectangle 41">
            <a:extLst>
              <a:ext uri="{FF2B5EF4-FFF2-40B4-BE49-F238E27FC236}">
                <a16:creationId xmlns:a16="http://schemas.microsoft.com/office/drawing/2014/main" id="{B0AC64C6-960D-E745-BCCF-5C9C6EB2B66B}"/>
              </a:ext>
            </a:extLst>
          </p:cNvPr>
          <p:cNvSpPr/>
          <p:nvPr/>
        </p:nvSpPr>
        <p:spPr>
          <a:xfrm>
            <a:off x="1853400" y="3004150"/>
            <a:ext cx="1116000" cy="684000"/>
          </a:xfrm>
          <a:prstGeom prst="roundRect">
            <a:avLst/>
          </a:prstGeom>
          <a:solidFill>
            <a:srgbClr val="FF0066"/>
          </a:solidFill>
          <a:ln w="63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New</a:t>
            </a:r>
          </a:p>
          <a:p>
            <a:pPr algn="ctr">
              <a:lnSpc>
                <a:spcPct val="80000"/>
              </a:lnSpc>
            </a:pP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State</a:t>
            </a:r>
            <a:endParaRPr lang="zh-CN" altLang="en-US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Rounded Rectangle 42">
            <a:extLst>
              <a:ext uri="{FF2B5EF4-FFF2-40B4-BE49-F238E27FC236}">
                <a16:creationId xmlns:a16="http://schemas.microsoft.com/office/drawing/2014/main" id="{50054623-B095-AA4C-BCEE-CA5E2CC9DC34}"/>
              </a:ext>
            </a:extLst>
          </p:cNvPr>
          <p:cNvSpPr/>
          <p:nvPr/>
        </p:nvSpPr>
        <p:spPr>
          <a:xfrm>
            <a:off x="2055000" y="3868150"/>
            <a:ext cx="914400" cy="324000"/>
          </a:xfrm>
          <a:prstGeom prst="roundRect">
            <a:avLst/>
          </a:prstGeom>
          <a:solidFill>
            <a:srgbClr val="D5FFD5"/>
          </a:solidFill>
          <a:ln w="6350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Log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3" name="Straight Arrow Connector 43">
            <a:extLst>
              <a:ext uri="{FF2B5EF4-FFF2-40B4-BE49-F238E27FC236}">
                <a16:creationId xmlns:a16="http://schemas.microsoft.com/office/drawing/2014/main" id="{1897CB05-0B54-5F4F-AD7E-5FE1EC5D26D0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2969400" y="3346150"/>
            <a:ext cx="883458" cy="7500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44">
            <a:extLst>
              <a:ext uri="{FF2B5EF4-FFF2-40B4-BE49-F238E27FC236}">
                <a16:creationId xmlns:a16="http://schemas.microsoft.com/office/drawing/2014/main" id="{7494E868-369C-3246-9FBE-C54BC7D6679E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5058300" y="3453850"/>
            <a:ext cx="936900" cy="299689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45">
            <a:extLst>
              <a:ext uri="{FF2B5EF4-FFF2-40B4-BE49-F238E27FC236}">
                <a16:creationId xmlns:a16="http://schemas.microsoft.com/office/drawing/2014/main" id="{8EC358FC-B4E4-3344-99AD-5478769B2A6E}"/>
              </a:ext>
            </a:extLst>
          </p:cNvPr>
          <p:cNvCxnSpPr>
            <a:stCxn id="22" idx="3"/>
            <a:endCxn id="19" idx="1"/>
          </p:cNvCxnSpPr>
          <p:nvPr/>
        </p:nvCxnSpPr>
        <p:spPr>
          <a:xfrm flipV="1">
            <a:off x="2969400" y="3453850"/>
            <a:ext cx="936900" cy="576300"/>
          </a:xfrm>
          <a:prstGeom prst="straightConnector1">
            <a:avLst/>
          </a:prstGeom>
          <a:ln w="6350">
            <a:solidFill>
              <a:srgbClr val="FF006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54">
            <a:extLst>
              <a:ext uri="{FF2B5EF4-FFF2-40B4-BE49-F238E27FC236}">
                <a16:creationId xmlns:a16="http://schemas.microsoft.com/office/drawing/2014/main" id="{34841B07-26B7-CE46-9667-BB94B048A6F6}"/>
              </a:ext>
            </a:extLst>
          </p:cNvPr>
          <p:cNvSpPr/>
          <p:nvPr/>
        </p:nvSpPr>
        <p:spPr>
          <a:xfrm>
            <a:off x="4283968" y="1129308"/>
            <a:ext cx="914400" cy="324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Log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37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2" grpId="0" animBg="1"/>
      <p:bldP spid="13" grpId="0" animBg="1"/>
      <p:bldP spid="14" grpId="0" animBg="1"/>
      <p:bldP spid="17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AEB80D-A9D5-FD44-8703-4FBDC45F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Logging w/ undo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79AD1E-446C-2740-A162-43CFE1900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7"/>
            <a:ext cx="8229600" cy="4471925"/>
          </a:xfrm>
        </p:spPr>
        <p:txBody>
          <a:bodyPr/>
          <a:lstStyle/>
          <a:p>
            <a:r>
              <a:rPr kumimoji="1" lang="en-US" altLang="zh-CN" dirty="0"/>
              <a:t>Before updates, write an undo log record to the log file </a:t>
            </a:r>
          </a:p>
          <a:p>
            <a:pPr lvl="1"/>
            <a:r>
              <a:rPr kumimoji="1" lang="en-US" altLang="zh-CN" dirty="0"/>
              <a:t>Should contain sufficient information to undo uncommitted transactions</a:t>
            </a:r>
          </a:p>
          <a:p>
            <a:pPr lvl="1"/>
            <a:r>
              <a:rPr kumimoji="1" lang="en-US" altLang="zh-CN" dirty="0"/>
              <a:t>E.g., old values </a:t>
            </a:r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Question: do we need the redo entry?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EEE792-D8EC-514A-8C85-81056100C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83</a:t>
            </a:fld>
            <a:endParaRPr lang="zh-CN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7B32DD-91C0-B747-9C89-8000FCA8E7A3}"/>
              </a:ext>
            </a:extLst>
          </p:cNvPr>
          <p:cNvSpPr txBox="1">
            <a:spLocks/>
          </p:cNvSpPr>
          <p:nvPr/>
        </p:nvSpPr>
        <p:spPr>
          <a:xfrm>
            <a:off x="763234" y="2497460"/>
            <a:ext cx="7308812" cy="188126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transfer(bank, a, b, amt,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log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): // amt=10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 = </a:t>
            </a:r>
            <a:r>
              <a:rPr lang="en-US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mmap</a:t>
            </a: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(bank, ...)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</a:t>
            </a:r>
            <a:r>
              <a:rPr lang="en-US" altLang="zh-CN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</a:t>
            </a:r>
            <a:r>
              <a:rPr lang="en-US" altLang="zh-CN" b="0" dirty="0" err="1">
                <a:latin typeface="Consolas" panose="020B0609020204030204" pitchFamily="49" charset="0"/>
                <a:cs typeface="+mn-ea"/>
                <a:sym typeface="+mn-lt"/>
              </a:rPr>
              <a:t>log.append</a:t>
            </a:r>
            <a:r>
              <a:rPr lang="en-US" altLang="zh-CN" b="0" dirty="0">
                <a:latin typeface="Consolas" panose="020B0609020204030204" pitchFamily="49" charset="0"/>
                <a:cs typeface="+mn-ea"/>
                <a:sym typeface="+mn-lt"/>
              </a:rPr>
              <a:t>(...).sync() </a:t>
            </a:r>
            <a:endParaRPr lang="en-US" b="0" dirty="0">
              <a:solidFill>
                <a:schemeClr val="tx1"/>
              </a:solidFill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altLang="zh-CN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records[a] = records[a] – amt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altLang="zh-CN" b="0" dirty="0" err="1">
                <a:latin typeface="Consolas" panose="020B0609020204030204" pitchFamily="49" charset="0"/>
                <a:cs typeface="+mn-ea"/>
                <a:sym typeface="+mn-lt"/>
              </a:rPr>
              <a:t>log.append</a:t>
            </a:r>
            <a:r>
              <a:rPr lang="en-US" altLang="zh-CN" b="0" dirty="0">
                <a:latin typeface="Consolas" panose="020B0609020204030204" pitchFamily="49" charset="0"/>
                <a:cs typeface="+mn-ea"/>
                <a:sym typeface="+mn-lt"/>
              </a:rPr>
              <a:t>(...).sync() </a:t>
            </a:r>
            <a:endParaRPr lang="en-US" altLang="zh-CN" b="0" dirty="0">
              <a:solidFill>
                <a:schemeClr val="tx1"/>
              </a:solidFill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records[b] = records[b] + amt</a:t>
            </a:r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9D13277A-E86B-B54A-AB12-8F93E9977A23}"/>
              </a:ext>
            </a:extLst>
          </p:cNvPr>
          <p:cNvSpPr/>
          <p:nvPr/>
        </p:nvSpPr>
        <p:spPr>
          <a:xfrm>
            <a:off x="5076056" y="3438093"/>
            <a:ext cx="360040" cy="873155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8F4D4EA-9ACB-F44D-8F75-D49B1E11EAAA}"/>
              </a:ext>
            </a:extLst>
          </p:cNvPr>
          <p:cNvSpPr txBox="1"/>
          <p:nvPr/>
        </p:nvSpPr>
        <p:spPr>
          <a:xfrm>
            <a:off x="5364552" y="3551504"/>
            <a:ext cx="377944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" altLang="zh-CN" dirty="0"/>
              <a:t>Action (file name, offset, </a:t>
            </a:r>
            <a:r>
              <a:rPr kumimoji="1" lang="en" altLang="zh-CN" b="1" dirty="0">
                <a:solidFill>
                  <a:srgbClr val="C00000"/>
                </a:solidFill>
              </a:rPr>
              <a:t>old value</a:t>
            </a:r>
            <a:r>
              <a:rPr kumimoji="1" lang="en" altLang="zh-CN" dirty="0"/>
              <a:t>)</a:t>
            </a:r>
          </a:p>
        </p:txBody>
      </p:sp>
      <p:sp>
        <p:nvSpPr>
          <p:cNvPr id="9" name="任意形状 8">
            <a:extLst>
              <a:ext uri="{FF2B5EF4-FFF2-40B4-BE49-F238E27FC236}">
                <a16:creationId xmlns:a16="http://schemas.microsoft.com/office/drawing/2014/main" id="{C5187C4F-53F6-8D46-8FCE-36543B755CE3}"/>
              </a:ext>
            </a:extLst>
          </p:cNvPr>
          <p:cNvSpPr/>
          <p:nvPr/>
        </p:nvSpPr>
        <p:spPr>
          <a:xfrm>
            <a:off x="4182406" y="3721328"/>
            <a:ext cx="779187" cy="144284"/>
          </a:xfrm>
          <a:custGeom>
            <a:avLst/>
            <a:gdLst>
              <a:gd name="connsiteX0" fmla="*/ 0 w 734291"/>
              <a:gd name="connsiteY0" fmla="*/ 19593 h 118114"/>
              <a:gd name="connsiteX1" fmla="*/ 304800 w 734291"/>
              <a:gd name="connsiteY1" fmla="*/ 5739 h 118114"/>
              <a:gd name="connsiteX2" fmla="*/ 498764 w 734291"/>
              <a:gd name="connsiteY2" fmla="*/ 102721 h 118114"/>
              <a:gd name="connsiteX3" fmla="*/ 734291 w 734291"/>
              <a:gd name="connsiteY3" fmla="*/ 116575 h 118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4291" h="118114">
                <a:moveTo>
                  <a:pt x="0" y="19593"/>
                </a:moveTo>
                <a:cubicBezTo>
                  <a:pt x="110836" y="5738"/>
                  <a:pt x="221673" y="-8116"/>
                  <a:pt x="304800" y="5739"/>
                </a:cubicBezTo>
                <a:cubicBezTo>
                  <a:pt x="387927" y="19594"/>
                  <a:pt x="427182" y="84248"/>
                  <a:pt x="498764" y="102721"/>
                </a:cubicBezTo>
                <a:cubicBezTo>
                  <a:pt x="570346" y="121194"/>
                  <a:pt x="652318" y="118884"/>
                  <a:pt x="734291" y="116575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985085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AEB80D-A9D5-FD44-8703-4FBDC45F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Logging w/ undo-redo logging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79AD1E-446C-2740-A162-43CFE1900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7"/>
            <a:ext cx="8538320" cy="4471925"/>
          </a:xfrm>
        </p:spPr>
        <p:txBody>
          <a:bodyPr/>
          <a:lstStyle/>
          <a:p>
            <a:r>
              <a:rPr kumimoji="1" lang="en-US" altLang="zh-CN" dirty="0"/>
              <a:t>Question: do we need the redo entry?</a:t>
            </a:r>
          </a:p>
          <a:p>
            <a:pPr lvl="1"/>
            <a:r>
              <a:rPr kumimoji="1" lang="en-US" altLang="zh-CN" dirty="0"/>
              <a:t>Depends on whether we wait for records[a] to be written to the disk (e.g., sync)</a:t>
            </a:r>
          </a:p>
          <a:p>
            <a:pPr lvl="1"/>
            <a:r>
              <a:rPr kumimoji="1" lang="en-US" altLang="zh-CN" b="1" dirty="0">
                <a:solidFill>
                  <a:srgbClr val="C00000"/>
                </a:solidFill>
              </a:rPr>
              <a:t>Typically, yes: </a:t>
            </a:r>
            <a:r>
              <a:rPr kumimoji="1" lang="en-US" altLang="zh-CN" dirty="0"/>
              <a:t>waiting two disk syncs are slow!  </a:t>
            </a:r>
          </a:p>
          <a:p>
            <a:pPr lvl="2"/>
            <a:r>
              <a:rPr kumimoji="1" lang="en-US" altLang="zh-CN" sz="1800" dirty="0"/>
              <a:t>Especially for non-logging writes: log is a fast sequential disk write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EEE792-D8EC-514A-8C85-81056100C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84</a:t>
            </a:fld>
            <a:endParaRPr lang="zh-CN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7B32DD-91C0-B747-9C89-8000FCA8E7A3}"/>
              </a:ext>
            </a:extLst>
          </p:cNvPr>
          <p:cNvSpPr txBox="1">
            <a:spLocks/>
          </p:cNvSpPr>
          <p:nvPr/>
        </p:nvSpPr>
        <p:spPr>
          <a:xfrm>
            <a:off x="763234" y="2785492"/>
            <a:ext cx="7308812" cy="23762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transfer(bank, a, b, amt,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log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): // amt=10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 = </a:t>
            </a:r>
            <a:r>
              <a:rPr lang="en-US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mmap</a:t>
            </a: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(bank, ...)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</a:t>
            </a:r>
            <a:r>
              <a:rPr lang="en-US" altLang="zh-CN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</a:t>
            </a:r>
            <a:r>
              <a:rPr lang="en-US" altLang="zh-CN" b="0" dirty="0" err="1">
                <a:latin typeface="Consolas" panose="020B0609020204030204" pitchFamily="49" charset="0"/>
                <a:cs typeface="+mn-ea"/>
                <a:sym typeface="+mn-lt"/>
              </a:rPr>
              <a:t>log.append</a:t>
            </a:r>
            <a:r>
              <a:rPr lang="en-US" altLang="zh-CN" b="0" dirty="0">
                <a:latin typeface="Consolas" panose="020B0609020204030204" pitchFamily="49" charset="0"/>
                <a:cs typeface="+mn-ea"/>
                <a:sym typeface="+mn-lt"/>
              </a:rPr>
              <a:t>(...).sync() </a:t>
            </a:r>
            <a:endParaRPr lang="en-US" b="0" dirty="0">
              <a:solidFill>
                <a:schemeClr val="tx1"/>
              </a:solidFill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altLang="zh-CN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records[a] = records[a] – amt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altLang="zh-CN" b="0" dirty="0" err="1">
                <a:latin typeface="Consolas" panose="020B0609020204030204" pitchFamily="49" charset="0"/>
                <a:cs typeface="+mn-ea"/>
                <a:sym typeface="+mn-lt"/>
              </a:rPr>
              <a:t>log.append</a:t>
            </a:r>
            <a:r>
              <a:rPr lang="en-US" altLang="zh-CN" b="0" dirty="0">
                <a:latin typeface="Consolas" panose="020B0609020204030204" pitchFamily="49" charset="0"/>
                <a:cs typeface="+mn-ea"/>
                <a:sym typeface="+mn-lt"/>
              </a:rPr>
              <a:t>(...).sync() </a:t>
            </a:r>
            <a:endParaRPr lang="en-US" altLang="zh-CN" b="0" dirty="0">
              <a:solidFill>
                <a:schemeClr val="tx1"/>
              </a:solidFill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records[b] = records[b] + amt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log.append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("TX {id} commit”).sync()</a:t>
            </a:r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83DDB1D1-EB59-A345-A712-9CBAA605118E}"/>
              </a:ext>
            </a:extLst>
          </p:cNvPr>
          <p:cNvSpPr/>
          <p:nvPr/>
        </p:nvSpPr>
        <p:spPr>
          <a:xfrm>
            <a:off x="5076056" y="3729322"/>
            <a:ext cx="360040" cy="873155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02C4762-8067-C749-ABF9-90F84D721BA0}"/>
              </a:ext>
            </a:extLst>
          </p:cNvPr>
          <p:cNvSpPr txBox="1"/>
          <p:nvPr/>
        </p:nvSpPr>
        <p:spPr>
          <a:xfrm>
            <a:off x="5364552" y="3842733"/>
            <a:ext cx="3016213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" altLang="zh-CN" dirty="0"/>
              <a:t>Action (file name, offset, </a:t>
            </a:r>
            <a:r>
              <a:rPr kumimoji="1" lang="en" altLang="zh-CN" b="1" dirty="0">
                <a:solidFill>
                  <a:srgbClr val="C00000"/>
                </a:solidFill>
              </a:rPr>
              <a:t>old &amp; new values</a:t>
            </a:r>
            <a:r>
              <a:rPr kumimoji="1" lang="en" altLang="zh-CN" dirty="0"/>
              <a:t>)</a:t>
            </a:r>
          </a:p>
        </p:txBody>
      </p:sp>
      <p:sp>
        <p:nvSpPr>
          <p:cNvPr id="8" name="任意形状 7">
            <a:extLst>
              <a:ext uri="{FF2B5EF4-FFF2-40B4-BE49-F238E27FC236}">
                <a16:creationId xmlns:a16="http://schemas.microsoft.com/office/drawing/2014/main" id="{3A25ADCE-99E5-4A41-BA9E-9808D3F42571}"/>
              </a:ext>
            </a:extLst>
          </p:cNvPr>
          <p:cNvSpPr/>
          <p:nvPr/>
        </p:nvSpPr>
        <p:spPr>
          <a:xfrm>
            <a:off x="4182406" y="4012557"/>
            <a:ext cx="779187" cy="144284"/>
          </a:xfrm>
          <a:custGeom>
            <a:avLst/>
            <a:gdLst>
              <a:gd name="connsiteX0" fmla="*/ 0 w 734291"/>
              <a:gd name="connsiteY0" fmla="*/ 19593 h 118114"/>
              <a:gd name="connsiteX1" fmla="*/ 304800 w 734291"/>
              <a:gd name="connsiteY1" fmla="*/ 5739 h 118114"/>
              <a:gd name="connsiteX2" fmla="*/ 498764 w 734291"/>
              <a:gd name="connsiteY2" fmla="*/ 102721 h 118114"/>
              <a:gd name="connsiteX3" fmla="*/ 734291 w 734291"/>
              <a:gd name="connsiteY3" fmla="*/ 116575 h 118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4291" h="118114">
                <a:moveTo>
                  <a:pt x="0" y="19593"/>
                </a:moveTo>
                <a:cubicBezTo>
                  <a:pt x="110836" y="5738"/>
                  <a:pt x="221673" y="-8116"/>
                  <a:pt x="304800" y="5739"/>
                </a:cubicBezTo>
                <a:cubicBezTo>
                  <a:pt x="387927" y="19594"/>
                  <a:pt x="427182" y="84248"/>
                  <a:pt x="498764" y="102721"/>
                </a:cubicBezTo>
                <a:cubicBezTo>
                  <a:pt x="570346" y="121194"/>
                  <a:pt x="652318" y="118884"/>
                  <a:pt x="734291" y="116575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781508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96211-834E-184E-B4DD-0BF1169C6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Log entry vs. log record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7F7596-D897-044B-916D-3E37FE910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400" y="1130400"/>
            <a:ext cx="8734096" cy="3096339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Redo-only logging appends </a:t>
            </a:r>
            <a:r>
              <a:rPr kumimoji="1" lang="en-US" altLang="zh-CN" dirty="0">
                <a:solidFill>
                  <a:srgbClr val="C00000"/>
                </a:solidFill>
              </a:rPr>
              <a:t>log entry </a:t>
            </a:r>
            <a:r>
              <a:rPr kumimoji="1" lang="en-US" altLang="zh-CN" dirty="0"/>
              <a:t>to the log file </a:t>
            </a:r>
          </a:p>
          <a:p>
            <a:pPr lvl="1"/>
            <a:r>
              <a:rPr kumimoji="1" lang="en-US" altLang="zh-CN" dirty="0"/>
              <a:t>Containing all the updates of the transaction </a:t>
            </a:r>
          </a:p>
          <a:p>
            <a:r>
              <a:rPr kumimoji="1" lang="en-US" altLang="zh-CN" dirty="0"/>
              <a:t>Und—redo logging appends </a:t>
            </a:r>
            <a:r>
              <a:rPr kumimoji="1" lang="en-US" altLang="zh-CN" dirty="0">
                <a:solidFill>
                  <a:srgbClr val="C00000"/>
                </a:solidFill>
              </a:rPr>
              <a:t>log records </a:t>
            </a:r>
            <a:r>
              <a:rPr kumimoji="1" lang="en-US" altLang="zh-CN" dirty="0"/>
              <a:t>to the log file </a:t>
            </a:r>
          </a:p>
          <a:p>
            <a:pPr lvl="1"/>
            <a:r>
              <a:rPr kumimoji="1" lang="en-US" altLang="zh-CN" dirty="0"/>
              <a:t>Containing the updates of a single operation </a:t>
            </a:r>
          </a:p>
          <a:p>
            <a:pPr lvl="1"/>
            <a:r>
              <a:rPr kumimoji="1" lang="en-US" altLang="zh-CN" dirty="0"/>
              <a:t>Log records from different transaction (TX)  may possibly interleave </a:t>
            </a:r>
          </a:p>
          <a:p>
            <a:pPr lvl="2"/>
            <a:r>
              <a:rPr kumimoji="1" lang="en-US" altLang="zh-CN" sz="1800" dirty="0"/>
              <a:t>E.g., the OS schedules the transaction out </a:t>
            </a:r>
          </a:p>
          <a:p>
            <a:pPr lvl="2"/>
            <a:r>
              <a:rPr kumimoji="1" lang="en-US" altLang="zh-CN" sz="1800" dirty="0"/>
              <a:t>Therefore, we further need pointer to trace operations from the same TX</a:t>
            </a:r>
            <a:endParaRPr kumimoji="1" lang="zh-CN" alt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A32A77-53C9-D94D-8846-CF20C01DE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85</a:t>
            </a:fld>
            <a:endParaRPr lang="zh-CN" altLang="en-US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C791FEFF-1C97-0A4D-919A-50BD9F311675}"/>
              </a:ext>
            </a:extLst>
          </p:cNvPr>
          <p:cNvGrpSpPr/>
          <p:nvPr/>
        </p:nvGrpSpPr>
        <p:grpSpPr>
          <a:xfrm>
            <a:off x="633509" y="4638512"/>
            <a:ext cx="4882658" cy="810585"/>
            <a:chOff x="1550246" y="4690134"/>
            <a:chExt cx="4882658" cy="810585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5F407FD9-7784-6D47-A170-685E46B08AEB}"/>
                </a:ext>
              </a:extLst>
            </p:cNvPr>
            <p:cNvGrpSpPr/>
            <p:nvPr/>
          </p:nvGrpSpPr>
          <p:grpSpPr>
            <a:xfrm>
              <a:off x="1550246" y="4690134"/>
              <a:ext cx="4882658" cy="810585"/>
              <a:chOff x="6289529" y="284252"/>
              <a:chExt cx="4882658" cy="810585"/>
            </a:xfrm>
          </p:grpSpPr>
          <p:sp>
            <p:nvSpPr>
              <p:cNvPr id="6" name="Rounded Rectangle 4">
                <a:extLst>
                  <a:ext uri="{FF2B5EF4-FFF2-40B4-BE49-F238E27FC236}">
                    <a16:creationId xmlns:a16="http://schemas.microsoft.com/office/drawing/2014/main" id="{F92BECFF-4A4B-3F4B-8B6A-32DDB3B2F005}"/>
                  </a:ext>
                </a:extLst>
              </p:cNvPr>
              <p:cNvSpPr/>
              <p:nvPr/>
            </p:nvSpPr>
            <p:spPr>
              <a:xfrm>
                <a:off x="6289529" y="284252"/>
                <a:ext cx="540000" cy="360000"/>
              </a:xfrm>
              <a:prstGeom prst="roundRect">
                <a:avLst/>
              </a:prstGeom>
              <a:solidFill>
                <a:srgbClr val="D5FFD5"/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36000" rtlCol="0" anchor="ctr"/>
              <a:lstStyle/>
              <a:p>
                <a:pPr algn="ctr"/>
                <a:endParaRPr lang="zh-CN" altLang="en-US" sz="2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Eras Medium ITC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9681D132-FC79-8A41-BA97-2F6EAE6CA6AE}"/>
                  </a:ext>
                </a:extLst>
              </p:cNvPr>
              <p:cNvSpPr/>
              <p:nvPr/>
            </p:nvSpPr>
            <p:spPr>
              <a:xfrm>
                <a:off x="6822929" y="284252"/>
                <a:ext cx="540000" cy="360000"/>
              </a:xfrm>
              <a:prstGeom prst="roundRect">
                <a:avLst/>
              </a:prstGeom>
              <a:solidFill>
                <a:srgbClr val="66FFFF"/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36000" rtlCol="0" anchor="ctr"/>
              <a:lstStyle/>
              <a:p>
                <a:pPr algn="ctr"/>
                <a:endParaRPr lang="zh-CN" altLang="en-US" sz="2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Eras Medium ITC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F920EA2-F440-2949-B80D-4AB3909856B4}"/>
                  </a:ext>
                </a:extLst>
              </p:cNvPr>
              <p:cNvSpPr txBox="1"/>
              <p:nvPr/>
            </p:nvSpPr>
            <p:spPr>
              <a:xfrm>
                <a:off x="6510133" y="725505"/>
                <a:ext cx="46620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dirty="0">
                    <a:solidFill>
                      <a:schemeClr val="tx1"/>
                    </a:solidFill>
                  </a:rPr>
                  <a:t>Log file </a:t>
                </a:r>
                <a:endParaRPr lang="zh-CN" altLang="en-US" dirty="0"/>
              </a:p>
            </p:txBody>
          </p:sp>
          <p:cxnSp>
            <p:nvCxnSpPr>
              <p:cNvPr id="11" name="Straight Arrow Connector 60">
                <a:extLst>
                  <a:ext uri="{FF2B5EF4-FFF2-40B4-BE49-F238E27FC236}">
                    <a16:creationId xmlns:a16="http://schemas.microsoft.com/office/drawing/2014/main" id="{63C37973-936D-9548-A243-48DC139C5000}"/>
                  </a:ext>
                </a:extLst>
              </p:cNvPr>
              <p:cNvCxnSpPr/>
              <p:nvPr/>
            </p:nvCxnSpPr>
            <p:spPr>
              <a:xfrm flipH="1">
                <a:off x="8355419" y="561808"/>
                <a:ext cx="609600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AE8D7044-5D93-6C44-9F32-24192B373E72}"/>
                  </a:ext>
                </a:extLst>
              </p:cNvPr>
              <p:cNvSpPr/>
              <p:nvPr/>
            </p:nvSpPr>
            <p:spPr>
              <a:xfrm>
                <a:off x="8050819" y="578612"/>
                <a:ext cx="10150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Eras Medium ITC" pitchFamily="34" charset="0"/>
                    <a:ea typeface="Verdana" pitchFamily="34" charset="0"/>
                    <a:cs typeface="Verdana" pitchFamily="34" charset="0"/>
                  </a:rPr>
                  <a:t>Append</a:t>
                </a:r>
                <a:endParaRPr lang="zh-CN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</a:endParaRPr>
              </a:p>
            </p:txBody>
          </p:sp>
        </p:grp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08DDC9C8-8CE9-E444-8A85-6F08AC21DBBC}"/>
                </a:ext>
              </a:extLst>
            </p:cNvPr>
            <p:cNvSpPr/>
            <p:nvPr/>
          </p:nvSpPr>
          <p:spPr>
            <a:xfrm>
              <a:off x="2647376" y="4690134"/>
              <a:ext cx="540000" cy="360000"/>
            </a:xfrm>
            <a:prstGeom prst="round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36000" rtlCol="0" anchor="ctr"/>
            <a:lstStyle/>
            <a:p>
              <a:pPr algn="ctr"/>
              <a:endPara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F7CB8FD4-0D81-4345-B143-EAA997D15084}"/>
              </a:ext>
            </a:extLst>
          </p:cNvPr>
          <p:cNvSpPr txBox="1"/>
          <p:nvPr/>
        </p:nvSpPr>
        <p:spPr>
          <a:xfrm>
            <a:off x="546493" y="4211149"/>
            <a:ext cx="1043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Entry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8EC1C5D-98EC-EB49-BB23-D674DBAA6A96}"/>
              </a:ext>
            </a:extLst>
          </p:cNvPr>
          <p:cNvSpPr/>
          <p:nvPr/>
        </p:nvSpPr>
        <p:spPr>
          <a:xfrm>
            <a:off x="4652289" y="3856822"/>
            <a:ext cx="92845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" altLang="zh-CN" dirty="0"/>
              <a:t>Record</a:t>
            </a:r>
            <a:endParaRPr lang="zh-CN" altLang="en-US" dirty="0"/>
          </a:p>
        </p:txBody>
      </p:sp>
      <p:sp>
        <p:nvSpPr>
          <p:cNvPr id="26" name="任意形状 25">
            <a:extLst>
              <a:ext uri="{FF2B5EF4-FFF2-40B4-BE49-F238E27FC236}">
                <a16:creationId xmlns:a16="http://schemas.microsoft.com/office/drawing/2014/main" id="{C77B5EFF-B10A-704D-BE8B-6A7A2119EB09}"/>
              </a:ext>
            </a:extLst>
          </p:cNvPr>
          <p:cNvSpPr/>
          <p:nvPr/>
        </p:nvSpPr>
        <p:spPr>
          <a:xfrm>
            <a:off x="5264442" y="4123134"/>
            <a:ext cx="39756" cy="450574"/>
          </a:xfrm>
          <a:custGeom>
            <a:avLst/>
            <a:gdLst>
              <a:gd name="connsiteX0" fmla="*/ 0 w 39756"/>
              <a:gd name="connsiteY0" fmla="*/ 0 h 450574"/>
              <a:gd name="connsiteX1" fmla="*/ 26504 w 39756"/>
              <a:gd name="connsiteY1" fmla="*/ 225287 h 450574"/>
              <a:gd name="connsiteX2" fmla="*/ 39756 w 39756"/>
              <a:gd name="connsiteY2" fmla="*/ 450574 h 450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56" h="450574">
                <a:moveTo>
                  <a:pt x="0" y="0"/>
                </a:moveTo>
                <a:cubicBezTo>
                  <a:pt x="9939" y="75095"/>
                  <a:pt x="19878" y="150191"/>
                  <a:pt x="26504" y="225287"/>
                </a:cubicBezTo>
                <a:cubicBezTo>
                  <a:pt x="33130" y="300383"/>
                  <a:pt x="36443" y="375478"/>
                  <a:pt x="39756" y="450574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Rounded Rectangle 4">
            <a:extLst>
              <a:ext uri="{FF2B5EF4-FFF2-40B4-BE49-F238E27FC236}">
                <a16:creationId xmlns:a16="http://schemas.microsoft.com/office/drawing/2014/main" id="{7B0E0360-CF76-C848-810F-25D22501470F}"/>
              </a:ext>
            </a:extLst>
          </p:cNvPr>
          <p:cNvSpPr/>
          <p:nvPr/>
        </p:nvSpPr>
        <p:spPr>
          <a:xfrm>
            <a:off x="4576519" y="4652668"/>
            <a:ext cx="540000" cy="36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9" name="Rounded Rectangle 6">
            <a:extLst>
              <a:ext uri="{FF2B5EF4-FFF2-40B4-BE49-F238E27FC236}">
                <a16:creationId xmlns:a16="http://schemas.microsoft.com/office/drawing/2014/main" id="{A6CCDD0D-C0FD-5346-A694-39AB5ADB1E3E}"/>
              </a:ext>
            </a:extLst>
          </p:cNvPr>
          <p:cNvSpPr/>
          <p:nvPr/>
        </p:nvSpPr>
        <p:spPr>
          <a:xfrm>
            <a:off x="5109919" y="4652668"/>
            <a:ext cx="540000" cy="360000"/>
          </a:xfrm>
          <a:prstGeom prst="roundRect">
            <a:avLst/>
          </a:prstGeom>
          <a:solidFill>
            <a:srgbClr val="66FF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0" name="Rounded Rectangle 7">
            <a:extLst>
              <a:ext uri="{FF2B5EF4-FFF2-40B4-BE49-F238E27FC236}">
                <a16:creationId xmlns:a16="http://schemas.microsoft.com/office/drawing/2014/main" id="{4A6B515D-8DE6-5241-843A-09410C716D45}"/>
              </a:ext>
            </a:extLst>
          </p:cNvPr>
          <p:cNvSpPr/>
          <p:nvPr/>
        </p:nvSpPr>
        <p:spPr>
          <a:xfrm>
            <a:off x="5643319" y="4652668"/>
            <a:ext cx="540000" cy="36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1" name="Rounded Rectangle 8">
            <a:extLst>
              <a:ext uri="{FF2B5EF4-FFF2-40B4-BE49-F238E27FC236}">
                <a16:creationId xmlns:a16="http://schemas.microsoft.com/office/drawing/2014/main" id="{8A353C70-9C7A-5C48-91C6-810A1CC765BC}"/>
              </a:ext>
            </a:extLst>
          </p:cNvPr>
          <p:cNvSpPr/>
          <p:nvPr/>
        </p:nvSpPr>
        <p:spPr>
          <a:xfrm>
            <a:off x="6176719" y="4652668"/>
            <a:ext cx="540000" cy="360000"/>
          </a:xfrm>
          <a:prstGeom prst="roundRect">
            <a:avLst/>
          </a:prstGeom>
          <a:solidFill>
            <a:srgbClr val="66FF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2" name="Rounded Rectangle 12">
            <a:extLst>
              <a:ext uri="{FF2B5EF4-FFF2-40B4-BE49-F238E27FC236}">
                <a16:creationId xmlns:a16="http://schemas.microsoft.com/office/drawing/2014/main" id="{2891A450-8D0C-4343-9579-E7594FC7D63C}"/>
              </a:ext>
            </a:extLst>
          </p:cNvPr>
          <p:cNvSpPr/>
          <p:nvPr/>
        </p:nvSpPr>
        <p:spPr>
          <a:xfrm>
            <a:off x="6693626" y="4652668"/>
            <a:ext cx="540000" cy="360000"/>
          </a:xfrm>
          <a:prstGeom prst="roundRect">
            <a:avLst/>
          </a:prstGeom>
          <a:solidFill>
            <a:srgbClr val="FF0066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CCEEE9F1-A75C-BE48-B928-53EA8B679FA9}"/>
              </a:ext>
            </a:extLst>
          </p:cNvPr>
          <p:cNvCxnSpPr>
            <a:stCxn id="27" idx="0"/>
          </p:cNvCxnSpPr>
          <p:nvPr/>
        </p:nvCxnSpPr>
        <p:spPr>
          <a:xfrm rot="16200000" flipH="1">
            <a:off x="5289919" y="4209268"/>
            <a:ext cx="180000" cy="1066800"/>
          </a:xfrm>
          <a:prstGeom prst="curvedConnector4">
            <a:avLst>
              <a:gd name="adj1" fmla="val -179917"/>
              <a:gd name="adj2" fmla="val 87655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43">
            <a:extLst>
              <a:ext uri="{FF2B5EF4-FFF2-40B4-BE49-F238E27FC236}">
                <a16:creationId xmlns:a16="http://schemas.microsoft.com/office/drawing/2014/main" id="{D7D8D5AD-A202-9C44-8EBE-8EF739F0F4BB}"/>
              </a:ext>
            </a:extLst>
          </p:cNvPr>
          <p:cNvCxnSpPr>
            <a:stCxn id="29" idx="2"/>
          </p:cNvCxnSpPr>
          <p:nvPr/>
        </p:nvCxnSpPr>
        <p:spPr>
          <a:xfrm rot="5400000" flipH="1" flipV="1">
            <a:off x="5826494" y="4386093"/>
            <a:ext cx="180000" cy="1073150"/>
          </a:xfrm>
          <a:prstGeom prst="curvedConnector4">
            <a:avLst>
              <a:gd name="adj1" fmla="val -127000"/>
              <a:gd name="adj2" fmla="val 94533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60">
            <a:extLst>
              <a:ext uri="{FF2B5EF4-FFF2-40B4-BE49-F238E27FC236}">
                <a16:creationId xmlns:a16="http://schemas.microsoft.com/office/drawing/2014/main" id="{B5F9EFF9-9808-AC45-8781-8E45283B7238}"/>
              </a:ext>
            </a:extLst>
          </p:cNvPr>
          <p:cNvCxnSpPr>
            <a:endCxn id="32" idx="3"/>
          </p:cNvCxnSpPr>
          <p:nvPr/>
        </p:nvCxnSpPr>
        <p:spPr>
          <a:xfrm flipH="1">
            <a:off x="7233626" y="4832668"/>
            <a:ext cx="60960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63">
            <a:extLst>
              <a:ext uri="{FF2B5EF4-FFF2-40B4-BE49-F238E27FC236}">
                <a16:creationId xmlns:a16="http://schemas.microsoft.com/office/drawing/2014/main" id="{AE7E96FE-282E-5A4D-8C8A-35261828FD25}"/>
              </a:ext>
            </a:extLst>
          </p:cNvPr>
          <p:cNvSpPr/>
          <p:nvPr/>
        </p:nvSpPr>
        <p:spPr>
          <a:xfrm>
            <a:off x="6947792" y="5012668"/>
            <a:ext cx="1015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Append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98DC123-B563-3542-969E-6A63553D6A79}"/>
              </a:ext>
            </a:extLst>
          </p:cNvPr>
          <p:cNvSpPr txBox="1"/>
          <p:nvPr/>
        </p:nvSpPr>
        <p:spPr>
          <a:xfrm>
            <a:off x="4950506" y="5075023"/>
            <a:ext cx="4662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Log file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512605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DC261-82DF-3F41-B8CC-65B8A5117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Put it all together: log record in undo-do logging 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5A44E1-20B6-6240-94BD-2B5B53FC7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400" y="1130400"/>
            <a:ext cx="8229600" cy="2807692"/>
          </a:xfrm>
        </p:spPr>
        <p:txBody>
          <a:bodyPr/>
          <a:lstStyle/>
          <a:p>
            <a:r>
              <a:rPr kumimoji="1" lang="en" altLang="zh-CN" dirty="0"/>
              <a:t>Each log record consists of </a:t>
            </a:r>
          </a:p>
          <a:p>
            <a:pPr marL="417150" lvl="1" indent="-342900">
              <a:buFont typeface="+mj-lt"/>
              <a:buAutoNum type="arabicPeriod"/>
            </a:pPr>
            <a:r>
              <a:rPr kumimoji="1" lang="en" altLang="zh-CN" dirty="0"/>
              <a:t>Transaction ID</a:t>
            </a:r>
          </a:p>
          <a:p>
            <a:pPr marL="417150" lvl="1" indent="-342900">
              <a:buFont typeface="+mj-lt"/>
              <a:buAutoNum type="arabicPeriod"/>
            </a:pPr>
            <a:r>
              <a:rPr kumimoji="1" lang="en" altLang="zh-CN" dirty="0"/>
              <a:t>Operation ID</a:t>
            </a:r>
          </a:p>
          <a:p>
            <a:pPr marL="417150" lvl="1" indent="-342900">
              <a:buFont typeface="+mj-lt"/>
              <a:buAutoNum type="arabicPeriod"/>
            </a:pPr>
            <a:r>
              <a:rPr lang="en-US" altLang="zh-CN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Pointer to previous record in this transaction</a:t>
            </a:r>
            <a:endParaRPr kumimoji="1" lang="en" altLang="zh-CN" dirty="0"/>
          </a:p>
          <a:p>
            <a:pPr marL="417150" lvl="1" indent="-342900">
              <a:buFont typeface="+mj-lt"/>
              <a:buAutoNum type="arabicPeriod"/>
            </a:pPr>
            <a:r>
              <a:rPr kumimoji="1" lang="en" altLang="zh-CN" dirty="0"/>
              <a:t>Value (file name, offset, old &amp; new value)</a:t>
            </a:r>
          </a:p>
          <a:p>
            <a:pPr marL="417150" lvl="1" indent="-342900">
              <a:buFont typeface="+mj-lt"/>
              <a:buAutoNum type="arabicPeriod"/>
            </a:pPr>
            <a:r>
              <a:rPr kumimoji="1" lang="en" altLang="zh-CN" dirty="0"/>
              <a:t>…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D86F3B-B9A6-8F4C-8887-4E4DE5549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86</a:t>
            </a:fld>
            <a:endParaRPr lang="zh-CN" altLang="en-US"/>
          </a:p>
        </p:txBody>
      </p:sp>
      <p:cxnSp>
        <p:nvCxnSpPr>
          <p:cNvPr id="17" name="Straight Connector 22">
            <a:extLst>
              <a:ext uri="{FF2B5EF4-FFF2-40B4-BE49-F238E27FC236}">
                <a16:creationId xmlns:a16="http://schemas.microsoft.com/office/drawing/2014/main" id="{0C7023D2-7DD2-9C4A-8A8B-824559F091B8}"/>
              </a:ext>
            </a:extLst>
          </p:cNvPr>
          <p:cNvCxnSpPr/>
          <p:nvPr/>
        </p:nvCxnSpPr>
        <p:spPr>
          <a:xfrm>
            <a:off x="457200" y="3721596"/>
            <a:ext cx="800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27">
            <a:extLst>
              <a:ext uri="{FF2B5EF4-FFF2-40B4-BE49-F238E27FC236}">
                <a16:creationId xmlns:a16="http://schemas.microsoft.com/office/drawing/2014/main" id="{6A32B99E-C2F1-FD4E-8C39-F1E6919D77F7}"/>
              </a:ext>
            </a:extLst>
          </p:cNvPr>
          <p:cNvSpPr/>
          <p:nvPr/>
        </p:nvSpPr>
        <p:spPr>
          <a:xfrm>
            <a:off x="1801165" y="4435019"/>
            <a:ext cx="540000" cy="36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Rectangle 28">
            <a:extLst>
              <a:ext uri="{FF2B5EF4-FFF2-40B4-BE49-F238E27FC236}">
                <a16:creationId xmlns:a16="http://schemas.microsoft.com/office/drawing/2014/main" id="{51A7AE1A-D140-C442-969F-C3BAA2A41185}"/>
              </a:ext>
            </a:extLst>
          </p:cNvPr>
          <p:cNvSpPr/>
          <p:nvPr/>
        </p:nvSpPr>
        <p:spPr>
          <a:xfrm>
            <a:off x="1027526" y="4197489"/>
            <a:ext cx="7040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Log</a:t>
            </a:r>
            <a:endParaRPr lang="zh-CN" altLang="en-US"/>
          </a:p>
        </p:txBody>
      </p:sp>
      <p:sp>
        <p:nvSpPr>
          <p:cNvPr id="20" name="Rounded Rectangle 29">
            <a:extLst>
              <a:ext uri="{FF2B5EF4-FFF2-40B4-BE49-F238E27FC236}">
                <a16:creationId xmlns:a16="http://schemas.microsoft.com/office/drawing/2014/main" id="{DFB4D3AF-BF05-7845-BEB7-49E75CCF92B4}"/>
              </a:ext>
            </a:extLst>
          </p:cNvPr>
          <p:cNvSpPr/>
          <p:nvPr/>
        </p:nvSpPr>
        <p:spPr>
          <a:xfrm>
            <a:off x="2334565" y="4435019"/>
            <a:ext cx="540000" cy="360000"/>
          </a:xfrm>
          <a:prstGeom prst="roundRect">
            <a:avLst/>
          </a:prstGeom>
          <a:solidFill>
            <a:srgbClr val="66FF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Rounded Rectangle 30">
            <a:extLst>
              <a:ext uri="{FF2B5EF4-FFF2-40B4-BE49-F238E27FC236}">
                <a16:creationId xmlns:a16="http://schemas.microsoft.com/office/drawing/2014/main" id="{E5CE18FE-EF82-1047-8AA6-4D2CC16D649B}"/>
              </a:ext>
            </a:extLst>
          </p:cNvPr>
          <p:cNvSpPr/>
          <p:nvPr/>
        </p:nvSpPr>
        <p:spPr>
          <a:xfrm>
            <a:off x="2867965" y="4435019"/>
            <a:ext cx="540000" cy="36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Rounded Rectangle 31">
            <a:extLst>
              <a:ext uri="{FF2B5EF4-FFF2-40B4-BE49-F238E27FC236}">
                <a16:creationId xmlns:a16="http://schemas.microsoft.com/office/drawing/2014/main" id="{3EA68017-0FB8-3A45-8DCC-D6040FDA3E22}"/>
              </a:ext>
            </a:extLst>
          </p:cNvPr>
          <p:cNvSpPr/>
          <p:nvPr/>
        </p:nvSpPr>
        <p:spPr>
          <a:xfrm>
            <a:off x="3401365" y="4435019"/>
            <a:ext cx="540000" cy="360000"/>
          </a:xfrm>
          <a:prstGeom prst="roundRect">
            <a:avLst/>
          </a:prstGeom>
          <a:solidFill>
            <a:srgbClr val="66FF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3" name="Rounded Rectangle 32">
            <a:extLst>
              <a:ext uri="{FF2B5EF4-FFF2-40B4-BE49-F238E27FC236}">
                <a16:creationId xmlns:a16="http://schemas.microsoft.com/office/drawing/2014/main" id="{9C9F082E-F8AE-2344-B1C0-ECBD1F50D7DB}"/>
              </a:ext>
            </a:extLst>
          </p:cNvPr>
          <p:cNvSpPr/>
          <p:nvPr/>
        </p:nvSpPr>
        <p:spPr>
          <a:xfrm>
            <a:off x="3934765" y="4435019"/>
            <a:ext cx="540000" cy="360000"/>
          </a:xfrm>
          <a:prstGeom prst="roundRect">
            <a:avLst/>
          </a:prstGeom>
          <a:solidFill>
            <a:srgbClr val="66FF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4" name="Curved Connector 33">
            <a:extLst>
              <a:ext uri="{FF2B5EF4-FFF2-40B4-BE49-F238E27FC236}">
                <a16:creationId xmlns:a16="http://schemas.microsoft.com/office/drawing/2014/main" id="{A169D6DF-AC23-A945-B14B-73911E477194}"/>
              </a:ext>
            </a:extLst>
          </p:cNvPr>
          <p:cNvCxnSpPr>
            <a:stCxn id="22" idx="0"/>
          </p:cNvCxnSpPr>
          <p:nvPr/>
        </p:nvCxnSpPr>
        <p:spPr>
          <a:xfrm rot="16200000" flipH="1">
            <a:off x="3851240" y="4255144"/>
            <a:ext cx="180000" cy="539750"/>
          </a:xfrm>
          <a:prstGeom prst="curvedConnector4">
            <a:avLst>
              <a:gd name="adj1" fmla="val -127000"/>
              <a:gd name="adj2" fmla="val 75012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34">
            <a:extLst>
              <a:ext uri="{FF2B5EF4-FFF2-40B4-BE49-F238E27FC236}">
                <a16:creationId xmlns:a16="http://schemas.microsoft.com/office/drawing/2014/main" id="{D9E41626-E715-A940-B589-85C5CE7D033D}"/>
              </a:ext>
            </a:extLst>
          </p:cNvPr>
          <p:cNvCxnSpPr>
            <a:stCxn id="18" idx="0"/>
          </p:cNvCxnSpPr>
          <p:nvPr/>
        </p:nvCxnSpPr>
        <p:spPr>
          <a:xfrm rot="16200000" flipH="1">
            <a:off x="2514565" y="3991619"/>
            <a:ext cx="180000" cy="1066800"/>
          </a:xfrm>
          <a:prstGeom prst="curvedConnector4">
            <a:avLst>
              <a:gd name="adj1" fmla="val -179917"/>
              <a:gd name="adj2" fmla="val 87655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35">
            <a:extLst>
              <a:ext uri="{FF2B5EF4-FFF2-40B4-BE49-F238E27FC236}">
                <a16:creationId xmlns:a16="http://schemas.microsoft.com/office/drawing/2014/main" id="{6C48E601-47D8-9649-B869-BDFF980B67A3}"/>
              </a:ext>
            </a:extLst>
          </p:cNvPr>
          <p:cNvCxnSpPr>
            <a:stCxn id="20" idx="2"/>
          </p:cNvCxnSpPr>
          <p:nvPr/>
        </p:nvCxnSpPr>
        <p:spPr>
          <a:xfrm rot="5400000" flipH="1" flipV="1">
            <a:off x="3051140" y="4168444"/>
            <a:ext cx="180000" cy="1073150"/>
          </a:xfrm>
          <a:prstGeom prst="curvedConnector4">
            <a:avLst>
              <a:gd name="adj1" fmla="val -127000"/>
              <a:gd name="adj2" fmla="val 94533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10">
            <a:extLst>
              <a:ext uri="{FF2B5EF4-FFF2-40B4-BE49-F238E27FC236}">
                <a16:creationId xmlns:a16="http://schemas.microsoft.com/office/drawing/2014/main" id="{A2BA555B-C2D7-B24D-91E4-059939EEA305}"/>
              </a:ext>
            </a:extLst>
          </p:cNvPr>
          <p:cNvGrpSpPr/>
          <p:nvPr/>
        </p:nvGrpSpPr>
        <p:grpSpPr>
          <a:xfrm>
            <a:off x="4685126" y="4585692"/>
            <a:ext cx="3636000" cy="829270"/>
            <a:chOff x="4953000" y="5190530"/>
            <a:chExt cx="3636000" cy="829270"/>
          </a:xfrm>
        </p:grpSpPr>
        <p:sp>
          <p:nvSpPr>
            <p:cNvPr id="28" name="Rounded Rectangular Callout 5">
              <a:extLst>
                <a:ext uri="{FF2B5EF4-FFF2-40B4-BE49-F238E27FC236}">
                  <a16:creationId xmlns:a16="http://schemas.microsoft.com/office/drawing/2014/main" id="{00A5BBCD-DF22-054C-922A-119BAB84FACF}"/>
                </a:ext>
              </a:extLst>
            </p:cNvPr>
            <p:cNvSpPr/>
            <p:nvPr/>
          </p:nvSpPr>
          <p:spPr>
            <a:xfrm>
              <a:off x="4953000" y="5190530"/>
              <a:ext cx="3636000" cy="829270"/>
            </a:xfrm>
            <a:prstGeom prst="wedgeRoundRectCallout">
              <a:avLst>
                <a:gd name="adj1" fmla="val -59097"/>
                <a:gd name="adj2" fmla="val -49834"/>
                <a:gd name="adj3" fmla="val 16667"/>
              </a:avLst>
            </a:prstGeom>
            <a:solidFill>
              <a:srgbClr val="FFFFDD"/>
            </a:solidFill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Rectangle 36">
              <a:extLst>
                <a:ext uri="{FF2B5EF4-FFF2-40B4-BE49-F238E27FC236}">
                  <a16:creationId xmlns:a16="http://schemas.microsoft.com/office/drawing/2014/main" id="{345841B5-12D3-2840-8114-8B089762C331}"/>
                </a:ext>
              </a:extLst>
            </p:cNvPr>
            <p:cNvSpPr/>
            <p:nvPr/>
          </p:nvSpPr>
          <p:spPr>
            <a:xfrm>
              <a:off x="5021156" y="5190530"/>
              <a:ext cx="272702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TID=1, OID=2, PTR=80, </a:t>
              </a:r>
              <a:b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ras Medium ITC" pitchFamily="34" charset="0"/>
                  <a:ea typeface="Verdana" pitchFamily="34" charset="0"/>
                  <a:cs typeface="Verdana" pitchFamily="34" charset="0"/>
                </a:rPr>
              </a:b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ACT={A, 23, 3000, 2000}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864912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C8669C-ADBE-3444-84F9-D441C2007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Put it all together: logging rules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F92DB2-1B42-0A42-95C5-445C6E64E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5042943" cy="1978117"/>
          </a:xfrm>
        </p:spPr>
        <p:txBody>
          <a:bodyPr/>
          <a:lstStyle/>
          <a:p>
            <a:r>
              <a:rPr kumimoji="1" lang="en" altLang="zh-CN" dirty="0"/>
              <a:t>Write log record to disk before modifying persistent state</a:t>
            </a:r>
          </a:p>
          <a:p>
            <a:pPr lvl="1"/>
            <a:r>
              <a:rPr kumimoji="1" lang="en" altLang="zh-CN" dirty="0"/>
              <a:t> (e.g., replace A’s value) </a:t>
            </a:r>
          </a:p>
          <a:p>
            <a:pPr lvl="1"/>
            <a:r>
              <a:rPr kumimoji="1" lang="en" altLang="zh-CN" dirty="0"/>
              <a:t>Write Ahead Log (WAL) protocol</a:t>
            </a:r>
          </a:p>
          <a:p>
            <a:pPr lvl="1"/>
            <a:endParaRPr kumimoji="1" lang="en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2DF09A-0E9B-344D-9029-4827228BB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87</a:t>
            </a:fld>
            <a:endParaRPr lang="zh-CN" altLang="en-US" dirty="0"/>
          </a:p>
        </p:txBody>
      </p:sp>
      <p:sp>
        <p:nvSpPr>
          <p:cNvPr id="5" name="Can 10">
            <a:extLst>
              <a:ext uri="{FF2B5EF4-FFF2-40B4-BE49-F238E27FC236}">
                <a16:creationId xmlns:a16="http://schemas.microsoft.com/office/drawing/2014/main" id="{C98E669E-2570-1440-B15E-0D30B1CC2A71}"/>
              </a:ext>
            </a:extLst>
          </p:cNvPr>
          <p:cNvSpPr/>
          <p:nvPr/>
        </p:nvSpPr>
        <p:spPr>
          <a:xfrm>
            <a:off x="3448563" y="4286765"/>
            <a:ext cx="459600" cy="372782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6000" rIns="0" rtlCol="0" anchor="ctr"/>
          <a:lstStyle/>
          <a:p>
            <a:pPr algn="ctr"/>
            <a:endParaRPr lang="zh-CN" altLang="en-US" sz="2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ectangle 21">
            <a:extLst>
              <a:ext uri="{FF2B5EF4-FFF2-40B4-BE49-F238E27FC236}">
                <a16:creationId xmlns:a16="http://schemas.microsoft.com/office/drawing/2014/main" id="{04105A0A-78B9-FA46-8388-0B961515C889}"/>
              </a:ext>
            </a:extLst>
          </p:cNvPr>
          <p:cNvSpPr/>
          <p:nvPr/>
        </p:nvSpPr>
        <p:spPr>
          <a:xfrm>
            <a:off x="4136763" y="4286765"/>
            <a:ext cx="7040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Log</a:t>
            </a:r>
            <a:endParaRPr lang="zh-CN" altLang="en-US"/>
          </a:p>
        </p:txBody>
      </p:sp>
      <p:cxnSp>
        <p:nvCxnSpPr>
          <p:cNvPr id="7" name="Straight Connector 4">
            <a:extLst>
              <a:ext uri="{FF2B5EF4-FFF2-40B4-BE49-F238E27FC236}">
                <a16:creationId xmlns:a16="http://schemas.microsoft.com/office/drawing/2014/main" id="{67A38A45-8918-2A4E-9EA1-EBE9B0C26780}"/>
              </a:ext>
            </a:extLst>
          </p:cNvPr>
          <p:cNvCxnSpPr>
            <a:stCxn id="5" idx="4"/>
          </p:cNvCxnSpPr>
          <p:nvPr/>
        </p:nvCxnSpPr>
        <p:spPr>
          <a:xfrm flipV="1">
            <a:off x="3908163" y="4188018"/>
            <a:ext cx="452400" cy="2851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33">
            <a:extLst>
              <a:ext uri="{FF2B5EF4-FFF2-40B4-BE49-F238E27FC236}">
                <a16:creationId xmlns:a16="http://schemas.microsoft.com/office/drawing/2014/main" id="{16F7C768-4703-8F42-94FE-93157F1509BE}"/>
              </a:ext>
            </a:extLst>
          </p:cNvPr>
          <p:cNvCxnSpPr>
            <a:stCxn id="5" idx="3"/>
          </p:cNvCxnSpPr>
          <p:nvPr/>
        </p:nvCxnSpPr>
        <p:spPr>
          <a:xfrm>
            <a:off x="3678363" y="4659547"/>
            <a:ext cx="682200" cy="126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78">
            <a:extLst>
              <a:ext uri="{FF2B5EF4-FFF2-40B4-BE49-F238E27FC236}">
                <a16:creationId xmlns:a16="http://schemas.microsoft.com/office/drawing/2014/main" id="{BD3C0D82-14C0-CA4F-80DF-C99899537DDA}"/>
              </a:ext>
            </a:extLst>
          </p:cNvPr>
          <p:cNvCxnSpPr/>
          <p:nvPr/>
        </p:nvCxnSpPr>
        <p:spPr>
          <a:xfrm>
            <a:off x="323528" y="3821347"/>
            <a:ext cx="800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3">
            <a:extLst>
              <a:ext uri="{FF2B5EF4-FFF2-40B4-BE49-F238E27FC236}">
                <a16:creationId xmlns:a16="http://schemas.microsoft.com/office/drawing/2014/main" id="{97185C24-581D-4548-BA91-4E18674B1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00" y="3960000"/>
            <a:ext cx="2002143" cy="111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ounded Rectangle 20">
            <a:extLst>
              <a:ext uri="{FF2B5EF4-FFF2-40B4-BE49-F238E27FC236}">
                <a16:creationId xmlns:a16="http://schemas.microsoft.com/office/drawing/2014/main" id="{43C23136-065B-D84A-8CB1-071C190CD13D}"/>
              </a:ext>
            </a:extLst>
          </p:cNvPr>
          <p:cNvSpPr/>
          <p:nvPr/>
        </p:nvSpPr>
        <p:spPr>
          <a:xfrm>
            <a:off x="5075783" y="4535264"/>
            <a:ext cx="540000" cy="36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Rounded Rectangle 24">
            <a:extLst>
              <a:ext uri="{FF2B5EF4-FFF2-40B4-BE49-F238E27FC236}">
                <a16:creationId xmlns:a16="http://schemas.microsoft.com/office/drawing/2014/main" id="{2BAE4B08-EF9B-C14A-9A97-41694B368236}"/>
              </a:ext>
            </a:extLst>
          </p:cNvPr>
          <p:cNvSpPr/>
          <p:nvPr/>
        </p:nvSpPr>
        <p:spPr>
          <a:xfrm>
            <a:off x="5609183" y="4535264"/>
            <a:ext cx="540000" cy="360000"/>
          </a:xfrm>
          <a:prstGeom prst="roundRect">
            <a:avLst/>
          </a:prstGeom>
          <a:solidFill>
            <a:srgbClr val="66FF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ounded Rectangle 25">
            <a:extLst>
              <a:ext uri="{FF2B5EF4-FFF2-40B4-BE49-F238E27FC236}">
                <a16:creationId xmlns:a16="http://schemas.microsoft.com/office/drawing/2014/main" id="{3874E915-B611-8447-8E36-2F22A881BE09}"/>
              </a:ext>
            </a:extLst>
          </p:cNvPr>
          <p:cNvSpPr/>
          <p:nvPr/>
        </p:nvSpPr>
        <p:spPr>
          <a:xfrm>
            <a:off x="6142583" y="4535264"/>
            <a:ext cx="540000" cy="36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C415CA62-AA90-384C-BF0E-356892287C10}"/>
              </a:ext>
            </a:extLst>
          </p:cNvPr>
          <p:cNvSpPr/>
          <p:nvPr/>
        </p:nvSpPr>
        <p:spPr>
          <a:xfrm>
            <a:off x="6675983" y="4535264"/>
            <a:ext cx="540000" cy="360000"/>
          </a:xfrm>
          <a:prstGeom prst="roundRect">
            <a:avLst/>
          </a:prstGeom>
          <a:solidFill>
            <a:srgbClr val="66FF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Rounded Rectangle 28">
            <a:extLst>
              <a:ext uri="{FF2B5EF4-FFF2-40B4-BE49-F238E27FC236}">
                <a16:creationId xmlns:a16="http://schemas.microsoft.com/office/drawing/2014/main" id="{0A051A67-1077-0245-A5F3-E8D9E275384C}"/>
              </a:ext>
            </a:extLst>
          </p:cNvPr>
          <p:cNvSpPr/>
          <p:nvPr/>
        </p:nvSpPr>
        <p:spPr>
          <a:xfrm>
            <a:off x="7209383" y="4535264"/>
            <a:ext cx="540000" cy="360000"/>
          </a:xfrm>
          <a:prstGeom prst="roundRect">
            <a:avLst/>
          </a:prstGeom>
          <a:solidFill>
            <a:srgbClr val="66FF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6" name="Curved Connector 29">
            <a:extLst>
              <a:ext uri="{FF2B5EF4-FFF2-40B4-BE49-F238E27FC236}">
                <a16:creationId xmlns:a16="http://schemas.microsoft.com/office/drawing/2014/main" id="{D0B12BD7-FEEE-AF45-8DE9-3CF97E4B7FE8}"/>
              </a:ext>
            </a:extLst>
          </p:cNvPr>
          <p:cNvCxnSpPr>
            <a:stCxn id="14" idx="0"/>
          </p:cNvCxnSpPr>
          <p:nvPr/>
        </p:nvCxnSpPr>
        <p:spPr>
          <a:xfrm rot="16200000" flipH="1">
            <a:off x="7125858" y="4355389"/>
            <a:ext cx="180000" cy="539750"/>
          </a:xfrm>
          <a:prstGeom prst="curvedConnector4">
            <a:avLst>
              <a:gd name="adj1" fmla="val -127000"/>
              <a:gd name="adj2" fmla="val 75012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31">
            <a:extLst>
              <a:ext uri="{FF2B5EF4-FFF2-40B4-BE49-F238E27FC236}">
                <a16:creationId xmlns:a16="http://schemas.microsoft.com/office/drawing/2014/main" id="{719B5E2D-8FEF-7A4B-A81A-9D07E886C185}"/>
              </a:ext>
            </a:extLst>
          </p:cNvPr>
          <p:cNvCxnSpPr>
            <a:stCxn id="11" idx="0"/>
          </p:cNvCxnSpPr>
          <p:nvPr/>
        </p:nvCxnSpPr>
        <p:spPr>
          <a:xfrm rot="16200000" flipH="1">
            <a:off x="5789183" y="4091864"/>
            <a:ext cx="180000" cy="1066800"/>
          </a:xfrm>
          <a:prstGeom prst="curvedConnector4">
            <a:avLst>
              <a:gd name="adj1" fmla="val -179917"/>
              <a:gd name="adj2" fmla="val 87655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32">
            <a:extLst>
              <a:ext uri="{FF2B5EF4-FFF2-40B4-BE49-F238E27FC236}">
                <a16:creationId xmlns:a16="http://schemas.microsoft.com/office/drawing/2014/main" id="{2852D5A1-AA65-6249-8E47-914A46AED5D6}"/>
              </a:ext>
            </a:extLst>
          </p:cNvPr>
          <p:cNvCxnSpPr>
            <a:stCxn id="12" idx="2"/>
          </p:cNvCxnSpPr>
          <p:nvPr/>
        </p:nvCxnSpPr>
        <p:spPr>
          <a:xfrm rot="5400000" flipH="1" flipV="1">
            <a:off x="6325758" y="4268689"/>
            <a:ext cx="180000" cy="1073150"/>
          </a:xfrm>
          <a:prstGeom prst="curvedConnector4">
            <a:avLst>
              <a:gd name="adj1" fmla="val -127000"/>
              <a:gd name="adj2" fmla="val 94533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738C7E8-733B-5C42-8F45-DA9E4FD138AE}"/>
              </a:ext>
            </a:extLst>
          </p:cNvPr>
          <p:cNvSpPr txBox="1">
            <a:spLocks/>
          </p:cNvSpPr>
          <p:nvPr/>
        </p:nvSpPr>
        <p:spPr>
          <a:xfrm>
            <a:off x="5262656" y="132436"/>
            <a:ext cx="3733805" cy="15830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transfer(bank, a, b, amt, log): // amt=10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records = </a:t>
            </a:r>
            <a:r>
              <a:rPr lang="en-US" sz="1200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mmap</a:t>
            </a:r>
            <a:r>
              <a:rPr lang="en-US" sz="12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(bank, ...)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 </a:t>
            </a:r>
            <a:r>
              <a:rPr lang="en-US" altLang="zh-CN" sz="1200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 </a:t>
            </a:r>
            <a:r>
              <a:rPr lang="en-US" altLang="zh-CN" sz="1200" dirty="0" err="1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log.append</a:t>
            </a:r>
            <a:r>
              <a:rPr lang="en-US" altLang="zh-CN" sz="1200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(...).sync() </a:t>
            </a:r>
            <a:endParaRPr lang="en-US" sz="1200" dirty="0">
              <a:solidFill>
                <a:srgbClr val="C00000"/>
              </a:solidFill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2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records[a] = records[a] – amt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200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  </a:t>
            </a:r>
            <a:r>
              <a:rPr lang="en-US" altLang="zh-CN" sz="1200" dirty="0" err="1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log.append</a:t>
            </a:r>
            <a:r>
              <a:rPr lang="en-US" altLang="zh-CN" sz="1200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(...).sync()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records[b] = records[b] + amt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</a:t>
            </a:r>
            <a:r>
              <a:rPr lang="en-US" sz="1200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log.append</a:t>
            </a:r>
            <a:r>
              <a:rPr lang="en-US" sz="12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("TX {id} commit”).sync()</a:t>
            </a:r>
          </a:p>
        </p:txBody>
      </p:sp>
    </p:spTree>
    <p:extLst>
      <p:ext uri="{BB962C8B-B14F-4D97-AF65-F5344CB8AC3E}">
        <p14:creationId xmlns:p14="http://schemas.microsoft.com/office/powerpoint/2010/main" val="1104728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A6059F-1F88-F640-8246-FFA44DB7D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Put it all together: logging rules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5D1662-CD5C-9344-90BF-10585C6F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88</a:t>
            </a:fld>
            <a:endParaRPr lang="zh-CN" alt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A7B71B-0EFD-9F40-B824-FCEF51F38CE4}"/>
              </a:ext>
            </a:extLst>
          </p:cNvPr>
          <p:cNvSpPr txBox="1">
            <a:spLocks/>
          </p:cNvSpPr>
          <p:nvPr/>
        </p:nvSpPr>
        <p:spPr>
          <a:xfrm>
            <a:off x="5262656" y="132436"/>
            <a:ext cx="3733805" cy="15830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transfer(bank, a, b, amt, log): // amt=10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records = </a:t>
            </a:r>
            <a:r>
              <a:rPr lang="en-US" sz="1200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mmap</a:t>
            </a:r>
            <a:r>
              <a:rPr lang="en-US" sz="12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(bank, ...)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</a:t>
            </a:r>
            <a:r>
              <a:rPr lang="en-US" altLang="zh-CN" sz="1200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log.append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(...).sync() </a:t>
            </a:r>
            <a:endParaRPr lang="en-US" sz="1200" b="0" dirty="0">
              <a:solidFill>
                <a:schemeClr val="tx1"/>
              </a:solidFill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2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records[a] = records[a] – amt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</a:t>
            </a:r>
            <a:r>
              <a:rPr lang="en-US" altLang="zh-CN" sz="1200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log.append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(...).sync()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records[b] = records[b] + amt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 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log.append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("TX {id} commit”).sync()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71FF4AD-B8B4-F04A-BC06-1E64A4674A41}"/>
              </a:ext>
            </a:extLst>
          </p:cNvPr>
          <p:cNvSpPr txBox="1">
            <a:spLocks/>
          </p:cNvSpPr>
          <p:nvPr/>
        </p:nvSpPr>
        <p:spPr>
          <a:xfrm>
            <a:off x="302840" y="1129308"/>
            <a:ext cx="4959816" cy="295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" altLang="zh-CN" dirty="0"/>
              <a:t>Write log record to disk before modifying persistent state</a:t>
            </a:r>
          </a:p>
          <a:p>
            <a:pPr lvl="1"/>
            <a:r>
              <a:rPr kumimoji="1" lang="en" altLang="zh-CN" dirty="0"/>
              <a:t> (e.g., replace A’s value) </a:t>
            </a:r>
          </a:p>
          <a:p>
            <a:pPr lvl="1"/>
            <a:r>
              <a:rPr kumimoji="1" lang="en" altLang="zh-CN" dirty="0"/>
              <a:t>Write Ahead Log (WAL) protocol</a:t>
            </a:r>
          </a:p>
          <a:p>
            <a:r>
              <a:rPr kumimoji="1" lang="en" altLang="zh-CN" dirty="0"/>
              <a:t>At </a:t>
            </a:r>
            <a:r>
              <a:rPr kumimoji="1" lang="en" altLang="zh-CN" dirty="0">
                <a:solidFill>
                  <a:srgbClr val="C00000"/>
                </a:solidFill>
              </a:rPr>
              <a:t>commit point</a:t>
            </a:r>
            <a:r>
              <a:rPr kumimoji="1" lang="en" altLang="zh-CN" dirty="0"/>
              <a:t>, append a commit record to </a:t>
            </a:r>
            <a:r>
              <a:rPr kumimoji="1" lang="en-US" altLang="zh-CN" dirty="0"/>
              <a:t>the</a:t>
            </a:r>
            <a:r>
              <a:rPr kumimoji="1" lang="en" altLang="zh-CN" dirty="0"/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log last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E.g., when user calls commit </a:t>
            </a:r>
            <a:endParaRPr kumimoji="1" lang="en" altLang="zh-CN" dirty="0"/>
          </a:p>
          <a:p>
            <a:endParaRPr kumimoji="1" lang="en" altLang="zh-CN" dirty="0"/>
          </a:p>
          <a:p>
            <a:endParaRPr kumimoji="1" lang="zh-CN" altLang="en-US" dirty="0"/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A71E6EA7-9BD4-494F-A248-DEB54435E91A}"/>
              </a:ext>
            </a:extLst>
          </p:cNvPr>
          <p:cNvSpPr/>
          <p:nvPr/>
        </p:nvSpPr>
        <p:spPr>
          <a:xfrm>
            <a:off x="3448563" y="4286765"/>
            <a:ext cx="459600" cy="372782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6000" rIns="0" rtlCol="0" anchor="ctr"/>
          <a:lstStyle/>
          <a:p>
            <a:pPr algn="ctr"/>
            <a:endParaRPr lang="zh-CN" altLang="en-US" sz="2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Rectangle 21">
            <a:extLst>
              <a:ext uri="{FF2B5EF4-FFF2-40B4-BE49-F238E27FC236}">
                <a16:creationId xmlns:a16="http://schemas.microsoft.com/office/drawing/2014/main" id="{8EF737BF-941E-794A-AD7A-05584455CA36}"/>
              </a:ext>
            </a:extLst>
          </p:cNvPr>
          <p:cNvSpPr/>
          <p:nvPr/>
        </p:nvSpPr>
        <p:spPr>
          <a:xfrm>
            <a:off x="4136763" y="4286765"/>
            <a:ext cx="7040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Log</a:t>
            </a:r>
            <a:endParaRPr lang="zh-CN" altLang="en-US"/>
          </a:p>
        </p:txBody>
      </p:sp>
      <p:cxnSp>
        <p:nvCxnSpPr>
          <p:cNvPr id="13" name="Straight Connector 4">
            <a:extLst>
              <a:ext uri="{FF2B5EF4-FFF2-40B4-BE49-F238E27FC236}">
                <a16:creationId xmlns:a16="http://schemas.microsoft.com/office/drawing/2014/main" id="{99299A0C-7989-FA4A-9ADE-0159D05457E3}"/>
              </a:ext>
            </a:extLst>
          </p:cNvPr>
          <p:cNvCxnSpPr>
            <a:stCxn id="11" idx="4"/>
          </p:cNvCxnSpPr>
          <p:nvPr/>
        </p:nvCxnSpPr>
        <p:spPr>
          <a:xfrm flipV="1">
            <a:off x="3908163" y="4188018"/>
            <a:ext cx="452400" cy="2851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3">
            <a:extLst>
              <a:ext uri="{FF2B5EF4-FFF2-40B4-BE49-F238E27FC236}">
                <a16:creationId xmlns:a16="http://schemas.microsoft.com/office/drawing/2014/main" id="{2E815576-359A-734B-9F64-B21555C9231E}"/>
              </a:ext>
            </a:extLst>
          </p:cNvPr>
          <p:cNvCxnSpPr>
            <a:stCxn id="11" idx="3"/>
          </p:cNvCxnSpPr>
          <p:nvPr/>
        </p:nvCxnSpPr>
        <p:spPr>
          <a:xfrm>
            <a:off x="3678363" y="4659547"/>
            <a:ext cx="682200" cy="126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78">
            <a:extLst>
              <a:ext uri="{FF2B5EF4-FFF2-40B4-BE49-F238E27FC236}">
                <a16:creationId xmlns:a16="http://schemas.microsoft.com/office/drawing/2014/main" id="{8E0A936A-5E0F-8243-99BA-1AC74009ECD5}"/>
              </a:ext>
            </a:extLst>
          </p:cNvPr>
          <p:cNvCxnSpPr/>
          <p:nvPr/>
        </p:nvCxnSpPr>
        <p:spPr>
          <a:xfrm>
            <a:off x="323528" y="3821347"/>
            <a:ext cx="800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">
            <a:extLst>
              <a:ext uri="{FF2B5EF4-FFF2-40B4-BE49-F238E27FC236}">
                <a16:creationId xmlns:a16="http://schemas.microsoft.com/office/drawing/2014/main" id="{C0D6691D-3BD6-0C45-BC3E-AC238E891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00" y="3960000"/>
            <a:ext cx="2002143" cy="111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7608B8A1-40EB-414E-886C-FB77709A88AF}"/>
              </a:ext>
            </a:extLst>
          </p:cNvPr>
          <p:cNvSpPr/>
          <p:nvPr/>
        </p:nvSpPr>
        <p:spPr>
          <a:xfrm>
            <a:off x="5073552" y="4407531"/>
            <a:ext cx="540000" cy="36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Rounded Rectangle 24">
            <a:extLst>
              <a:ext uri="{FF2B5EF4-FFF2-40B4-BE49-F238E27FC236}">
                <a16:creationId xmlns:a16="http://schemas.microsoft.com/office/drawing/2014/main" id="{6351E571-D5AB-774D-9926-A569FD6A1E97}"/>
              </a:ext>
            </a:extLst>
          </p:cNvPr>
          <p:cNvSpPr/>
          <p:nvPr/>
        </p:nvSpPr>
        <p:spPr>
          <a:xfrm>
            <a:off x="5606952" y="4407531"/>
            <a:ext cx="540000" cy="360000"/>
          </a:xfrm>
          <a:prstGeom prst="roundRect">
            <a:avLst/>
          </a:prstGeom>
          <a:solidFill>
            <a:srgbClr val="66FF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Rounded Rectangle 25">
            <a:extLst>
              <a:ext uri="{FF2B5EF4-FFF2-40B4-BE49-F238E27FC236}">
                <a16:creationId xmlns:a16="http://schemas.microsoft.com/office/drawing/2014/main" id="{1FD85276-43E1-AE45-A7DF-83B8C9604469}"/>
              </a:ext>
            </a:extLst>
          </p:cNvPr>
          <p:cNvSpPr/>
          <p:nvPr/>
        </p:nvSpPr>
        <p:spPr>
          <a:xfrm>
            <a:off x="6140352" y="4407531"/>
            <a:ext cx="540000" cy="36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Rounded Rectangle 26">
            <a:extLst>
              <a:ext uri="{FF2B5EF4-FFF2-40B4-BE49-F238E27FC236}">
                <a16:creationId xmlns:a16="http://schemas.microsoft.com/office/drawing/2014/main" id="{9A0F9653-DFC1-9349-8BA3-F6C4429911A7}"/>
              </a:ext>
            </a:extLst>
          </p:cNvPr>
          <p:cNvSpPr/>
          <p:nvPr/>
        </p:nvSpPr>
        <p:spPr>
          <a:xfrm>
            <a:off x="6673752" y="4407531"/>
            <a:ext cx="540000" cy="360000"/>
          </a:xfrm>
          <a:prstGeom prst="roundRect">
            <a:avLst/>
          </a:prstGeom>
          <a:solidFill>
            <a:srgbClr val="66FF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Rounded Rectangle 28">
            <a:extLst>
              <a:ext uri="{FF2B5EF4-FFF2-40B4-BE49-F238E27FC236}">
                <a16:creationId xmlns:a16="http://schemas.microsoft.com/office/drawing/2014/main" id="{01671452-5EC0-C247-8101-05FCA77B8F5F}"/>
              </a:ext>
            </a:extLst>
          </p:cNvPr>
          <p:cNvSpPr/>
          <p:nvPr/>
        </p:nvSpPr>
        <p:spPr>
          <a:xfrm>
            <a:off x="7207152" y="4407531"/>
            <a:ext cx="540000" cy="360000"/>
          </a:xfrm>
          <a:prstGeom prst="roundRect">
            <a:avLst/>
          </a:prstGeom>
          <a:solidFill>
            <a:srgbClr val="66FF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2" name="Curved Connector 29">
            <a:extLst>
              <a:ext uri="{FF2B5EF4-FFF2-40B4-BE49-F238E27FC236}">
                <a16:creationId xmlns:a16="http://schemas.microsoft.com/office/drawing/2014/main" id="{F8DBF762-808E-9C4B-BBA3-7EB21B66D747}"/>
              </a:ext>
            </a:extLst>
          </p:cNvPr>
          <p:cNvCxnSpPr>
            <a:stCxn id="20" idx="0"/>
          </p:cNvCxnSpPr>
          <p:nvPr/>
        </p:nvCxnSpPr>
        <p:spPr>
          <a:xfrm rot="16200000" flipH="1">
            <a:off x="7123627" y="4227656"/>
            <a:ext cx="180000" cy="539750"/>
          </a:xfrm>
          <a:prstGeom prst="curvedConnector4">
            <a:avLst>
              <a:gd name="adj1" fmla="val -127000"/>
              <a:gd name="adj2" fmla="val 75012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31">
            <a:extLst>
              <a:ext uri="{FF2B5EF4-FFF2-40B4-BE49-F238E27FC236}">
                <a16:creationId xmlns:a16="http://schemas.microsoft.com/office/drawing/2014/main" id="{EA760098-5091-CF41-949A-0A5DBACC1296}"/>
              </a:ext>
            </a:extLst>
          </p:cNvPr>
          <p:cNvCxnSpPr>
            <a:stCxn id="17" idx="0"/>
          </p:cNvCxnSpPr>
          <p:nvPr/>
        </p:nvCxnSpPr>
        <p:spPr>
          <a:xfrm rot="16200000" flipH="1">
            <a:off x="5786952" y="3964131"/>
            <a:ext cx="180000" cy="1066800"/>
          </a:xfrm>
          <a:prstGeom prst="curvedConnector4">
            <a:avLst>
              <a:gd name="adj1" fmla="val -179917"/>
              <a:gd name="adj2" fmla="val 87655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32">
            <a:extLst>
              <a:ext uri="{FF2B5EF4-FFF2-40B4-BE49-F238E27FC236}">
                <a16:creationId xmlns:a16="http://schemas.microsoft.com/office/drawing/2014/main" id="{1EC6906B-C800-5D46-97AD-2BFBDA518E12}"/>
              </a:ext>
            </a:extLst>
          </p:cNvPr>
          <p:cNvCxnSpPr>
            <a:stCxn id="18" idx="2"/>
          </p:cNvCxnSpPr>
          <p:nvPr/>
        </p:nvCxnSpPr>
        <p:spPr>
          <a:xfrm rot="5400000" flipH="1" flipV="1">
            <a:off x="6323527" y="4140956"/>
            <a:ext cx="180000" cy="1073150"/>
          </a:xfrm>
          <a:prstGeom prst="curvedConnector4">
            <a:avLst>
              <a:gd name="adj1" fmla="val -127000"/>
              <a:gd name="adj2" fmla="val 94533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56">
            <a:extLst>
              <a:ext uri="{FF2B5EF4-FFF2-40B4-BE49-F238E27FC236}">
                <a16:creationId xmlns:a16="http://schemas.microsoft.com/office/drawing/2014/main" id="{CF14ADDE-1E3F-B540-953F-8B4D2292D8C0}"/>
              </a:ext>
            </a:extLst>
          </p:cNvPr>
          <p:cNvSpPr/>
          <p:nvPr/>
        </p:nvSpPr>
        <p:spPr>
          <a:xfrm>
            <a:off x="7747152" y="4407531"/>
            <a:ext cx="270000" cy="360000"/>
          </a:xfrm>
          <a:prstGeom prst="roundRect">
            <a:avLst/>
          </a:prstGeom>
          <a:solidFill>
            <a:srgbClr val="3366FF"/>
          </a:solidFill>
          <a:ln w="12700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6" name="Curved Connector 57">
            <a:extLst>
              <a:ext uri="{FF2B5EF4-FFF2-40B4-BE49-F238E27FC236}">
                <a16:creationId xmlns:a16="http://schemas.microsoft.com/office/drawing/2014/main" id="{2D772375-C8A1-3E42-A248-12C8B967D25C}"/>
              </a:ext>
            </a:extLst>
          </p:cNvPr>
          <p:cNvCxnSpPr>
            <a:stCxn id="21" idx="2"/>
            <a:endCxn id="25" idx="3"/>
          </p:cNvCxnSpPr>
          <p:nvPr/>
        </p:nvCxnSpPr>
        <p:spPr>
          <a:xfrm rot="5400000" flipH="1" flipV="1">
            <a:off x="7657152" y="4407531"/>
            <a:ext cx="180000" cy="540000"/>
          </a:xfrm>
          <a:prstGeom prst="curvedConnector4">
            <a:avLst>
              <a:gd name="adj1" fmla="val -127000"/>
              <a:gd name="adj2" fmla="val 142333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58">
            <a:extLst>
              <a:ext uri="{FF2B5EF4-FFF2-40B4-BE49-F238E27FC236}">
                <a16:creationId xmlns:a16="http://schemas.microsoft.com/office/drawing/2014/main" id="{9D050B75-55C5-EB4C-9256-8228BC9AE904}"/>
              </a:ext>
            </a:extLst>
          </p:cNvPr>
          <p:cNvCxnSpPr/>
          <p:nvPr/>
        </p:nvCxnSpPr>
        <p:spPr>
          <a:xfrm>
            <a:off x="7882152" y="4098531"/>
            <a:ext cx="0" cy="288000"/>
          </a:xfrm>
          <a:prstGeom prst="straightConnector1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59">
            <a:extLst>
              <a:ext uri="{FF2B5EF4-FFF2-40B4-BE49-F238E27FC236}">
                <a16:creationId xmlns:a16="http://schemas.microsoft.com/office/drawing/2014/main" id="{8A6DB907-36C3-1942-8563-A0ACC0F29FAD}"/>
              </a:ext>
            </a:extLst>
          </p:cNvPr>
          <p:cNvSpPr/>
          <p:nvPr/>
        </p:nvSpPr>
        <p:spPr>
          <a:xfrm>
            <a:off x="7647389" y="3788599"/>
            <a:ext cx="989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Commit</a:t>
            </a:r>
            <a:endParaRPr lang="zh-CN" altLang="en-US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82466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4B8C0-7577-764E-A50C-FADBFC5ED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Recovery rules 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492064-E57D-5B4F-9B96-BCE4C4C28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2664296"/>
          </a:xfrm>
        </p:spPr>
        <p:txBody>
          <a:bodyPr/>
          <a:lstStyle/>
          <a:p>
            <a:r>
              <a:rPr kumimoji="1" lang="en-US" altLang="zh-CN" dirty="0"/>
              <a:t>Read the log and recover states according to its content</a:t>
            </a:r>
          </a:p>
          <a:p>
            <a:r>
              <a:rPr kumimoji="1" lang="en-US" altLang="zh-CN" dirty="0"/>
              <a:t>Rules: </a:t>
            </a:r>
          </a:p>
          <a:p>
            <a:pPr marL="702900" lvl="1" indent="-342900">
              <a:buFont typeface="+mj-lt"/>
              <a:buAutoNum type="arabicPeriod"/>
            </a:pPr>
            <a:r>
              <a:rPr kumimoji="1" lang="en-US" altLang="zh-CN" dirty="0"/>
              <a:t>Travel from end to start  </a:t>
            </a:r>
          </a:p>
          <a:p>
            <a:endParaRPr kumimoji="1" lang="zh-CN" altLang="en-US" b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06DCF7-EE7A-8544-9F4C-9B834EE88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89</a:t>
            </a:fld>
            <a:endParaRPr lang="zh-CN" altLang="en-US"/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10143CBC-7FD4-034E-AE29-4EC0FC55F4B8}"/>
              </a:ext>
            </a:extLst>
          </p:cNvPr>
          <p:cNvSpPr/>
          <p:nvPr/>
        </p:nvSpPr>
        <p:spPr>
          <a:xfrm>
            <a:off x="2843808" y="476246"/>
            <a:ext cx="4320480" cy="405683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algn="ctr"/>
            <a:r>
              <a:rPr lang="en-US" altLang="zh-CN" sz="2400">
                <a:latin typeface="Eras Medium ITC" pitchFamily="34" charset="0"/>
              </a:rPr>
              <a:t>How to </a:t>
            </a:r>
            <a:r>
              <a:rPr lang="en-US" altLang="zh-CN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recovery from crash</a:t>
            </a:r>
            <a:r>
              <a:rPr lang="en-US" altLang="zh-CN" sz="2400">
                <a:latin typeface="Eras Medium ITC" pitchFamily="34" charset="0"/>
              </a:rPr>
              <a:t>?</a:t>
            </a:r>
          </a:p>
        </p:txBody>
      </p:sp>
      <p:sp>
        <p:nvSpPr>
          <p:cNvPr id="32" name="Rounded Rectangle 27">
            <a:extLst>
              <a:ext uri="{FF2B5EF4-FFF2-40B4-BE49-F238E27FC236}">
                <a16:creationId xmlns:a16="http://schemas.microsoft.com/office/drawing/2014/main" id="{23FCB921-72B3-8B44-AE03-8E5EA415B037}"/>
              </a:ext>
            </a:extLst>
          </p:cNvPr>
          <p:cNvSpPr/>
          <p:nvPr/>
        </p:nvSpPr>
        <p:spPr>
          <a:xfrm>
            <a:off x="5247408" y="4694046"/>
            <a:ext cx="540000" cy="36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3" name="Rounded Rectangle 20">
            <a:extLst>
              <a:ext uri="{FF2B5EF4-FFF2-40B4-BE49-F238E27FC236}">
                <a16:creationId xmlns:a16="http://schemas.microsoft.com/office/drawing/2014/main" id="{65C6375A-4FEF-DB4A-8800-19EBEE76C1E2}"/>
              </a:ext>
            </a:extLst>
          </p:cNvPr>
          <p:cNvSpPr/>
          <p:nvPr/>
        </p:nvSpPr>
        <p:spPr>
          <a:xfrm>
            <a:off x="2303808" y="4694046"/>
            <a:ext cx="540000" cy="36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4" name="Rectangle 21">
            <a:extLst>
              <a:ext uri="{FF2B5EF4-FFF2-40B4-BE49-F238E27FC236}">
                <a16:creationId xmlns:a16="http://schemas.microsoft.com/office/drawing/2014/main" id="{64F8125D-015D-BC47-8616-1746529A0EEB}"/>
              </a:ext>
            </a:extLst>
          </p:cNvPr>
          <p:cNvSpPr/>
          <p:nvPr/>
        </p:nvSpPr>
        <p:spPr>
          <a:xfrm>
            <a:off x="1551643" y="4376464"/>
            <a:ext cx="7040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Log</a:t>
            </a:r>
            <a:endParaRPr lang="zh-CN" altLang="en-US"/>
          </a:p>
        </p:txBody>
      </p:sp>
      <p:sp>
        <p:nvSpPr>
          <p:cNvPr id="35" name="Rounded Rectangle 24">
            <a:extLst>
              <a:ext uri="{FF2B5EF4-FFF2-40B4-BE49-F238E27FC236}">
                <a16:creationId xmlns:a16="http://schemas.microsoft.com/office/drawing/2014/main" id="{55724B55-E421-9243-B12D-923A9CC74317}"/>
              </a:ext>
            </a:extLst>
          </p:cNvPr>
          <p:cNvSpPr/>
          <p:nvPr/>
        </p:nvSpPr>
        <p:spPr>
          <a:xfrm>
            <a:off x="2837208" y="4694046"/>
            <a:ext cx="540000" cy="360000"/>
          </a:xfrm>
          <a:prstGeom prst="roundRect">
            <a:avLst/>
          </a:prstGeom>
          <a:solidFill>
            <a:srgbClr val="66FF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6" name="Rounded Rectangle 25">
            <a:extLst>
              <a:ext uri="{FF2B5EF4-FFF2-40B4-BE49-F238E27FC236}">
                <a16:creationId xmlns:a16="http://schemas.microsoft.com/office/drawing/2014/main" id="{1689A31D-9360-EE48-AEE4-AE8E8A536E73}"/>
              </a:ext>
            </a:extLst>
          </p:cNvPr>
          <p:cNvSpPr/>
          <p:nvPr/>
        </p:nvSpPr>
        <p:spPr>
          <a:xfrm>
            <a:off x="3370608" y="4694046"/>
            <a:ext cx="540000" cy="36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7" name="Rounded Rectangle 26">
            <a:extLst>
              <a:ext uri="{FF2B5EF4-FFF2-40B4-BE49-F238E27FC236}">
                <a16:creationId xmlns:a16="http://schemas.microsoft.com/office/drawing/2014/main" id="{3D4CC56A-C79F-0F40-9E72-66010B7B9BCE}"/>
              </a:ext>
            </a:extLst>
          </p:cNvPr>
          <p:cNvSpPr/>
          <p:nvPr/>
        </p:nvSpPr>
        <p:spPr>
          <a:xfrm>
            <a:off x="3904008" y="4694046"/>
            <a:ext cx="540000" cy="360000"/>
          </a:xfrm>
          <a:prstGeom prst="roundRect">
            <a:avLst/>
          </a:prstGeom>
          <a:solidFill>
            <a:srgbClr val="66FF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8" name="Rounded Rectangle 28">
            <a:extLst>
              <a:ext uri="{FF2B5EF4-FFF2-40B4-BE49-F238E27FC236}">
                <a16:creationId xmlns:a16="http://schemas.microsoft.com/office/drawing/2014/main" id="{AFC1DD12-1BAC-674D-A21D-D3A34BD607C7}"/>
              </a:ext>
            </a:extLst>
          </p:cNvPr>
          <p:cNvSpPr/>
          <p:nvPr/>
        </p:nvSpPr>
        <p:spPr>
          <a:xfrm>
            <a:off x="4437408" y="4694046"/>
            <a:ext cx="540000" cy="360000"/>
          </a:xfrm>
          <a:prstGeom prst="roundRect">
            <a:avLst/>
          </a:prstGeom>
          <a:solidFill>
            <a:srgbClr val="66FF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39" name="Curved Connector 29">
            <a:extLst>
              <a:ext uri="{FF2B5EF4-FFF2-40B4-BE49-F238E27FC236}">
                <a16:creationId xmlns:a16="http://schemas.microsoft.com/office/drawing/2014/main" id="{C453E3BC-BCD4-DA46-A004-694E343BD122}"/>
              </a:ext>
            </a:extLst>
          </p:cNvPr>
          <p:cNvCxnSpPr>
            <a:stCxn id="37" idx="0"/>
          </p:cNvCxnSpPr>
          <p:nvPr/>
        </p:nvCxnSpPr>
        <p:spPr>
          <a:xfrm rot="16200000" flipH="1">
            <a:off x="4353883" y="4514171"/>
            <a:ext cx="180000" cy="539750"/>
          </a:xfrm>
          <a:prstGeom prst="curvedConnector4">
            <a:avLst>
              <a:gd name="adj1" fmla="val -127000"/>
              <a:gd name="adj2" fmla="val 75012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1">
            <a:extLst>
              <a:ext uri="{FF2B5EF4-FFF2-40B4-BE49-F238E27FC236}">
                <a16:creationId xmlns:a16="http://schemas.microsoft.com/office/drawing/2014/main" id="{693C27A1-28B0-9140-9775-FDAD0C6FD341}"/>
              </a:ext>
            </a:extLst>
          </p:cNvPr>
          <p:cNvCxnSpPr>
            <a:stCxn id="33" idx="0"/>
          </p:cNvCxnSpPr>
          <p:nvPr/>
        </p:nvCxnSpPr>
        <p:spPr>
          <a:xfrm rot="16200000" flipH="1">
            <a:off x="3017208" y="4250646"/>
            <a:ext cx="180000" cy="1066800"/>
          </a:xfrm>
          <a:prstGeom prst="curvedConnector4">
            <a:avLst>
              <a:gd name="adj1" fmla="val -179917"/>
              <a:gd name="adj2" fmla="val 87655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32">
            <a:extLst>
              <a:ext uri="{FF2B5EF4-FFF2-40B4-BE49-F238E27FC236}">
                <a16:creationId xmlns:a16="http://schemas.microsoft.com/office/drawing/2014/main" id="{1B954C87-DEA7-4548-A99A-55D3BA515810}"/>
              </a:ext>
            </a:extLst>
          </p:cNvPr>
          <p:cNvCxnSpPr>
            <a:stCxn id="35" idx="2"/>
          </p:cNvCxnSpPr>
          <p:nvPr/>
        </p:nvCxnSpPr>
        <p:spPr>
          <a:xfrm rot="5400000" flipH="1" flipV="1">
            <a:off x="3553783" y="4427471"/>
            <a:ext cx="180000" cy="1073150"/>
          </a:xfrm>
          <a:prstGeom prst="curvedConnector4">
            <a:avLst>
              <a:gd name="adj1" fmla="val -127000"/>
              <a:gd name="adj2" fmla="val 94533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56">
            <a:extLst>
              <a:ext uri="{FF2B5EF4-FFF2-40B4-BE49-F238E27FC236}">
                <a16:creationId xmlns:a16="http://schemas.microsoft.com/office/drawing/2014/main" id="{8E39A7CE-C0C8-F74F-9FBE-5B8A8AF19400}"/>
              </a:ext>
            </a:extLst>
          </p:cNvPr>
          <p:cNvSpPr/>
          <p:nvPr/>
        </p:nvSpPr>
        <p:spPr>
          <a:xfrm>
            <a:off x="4977408" y="4694046"/>
            <a:ext cx="270000" cy="360000"/>
          </a:xfrm>
          <a:prstGeom prst="roundRect">
            <a:avLst/>
          </a:prstGeom>
          <a:solidFill>
            <a:srgbClr val="3366FF"/>
          </a:solidFill>
          <a:ln w="12700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43" name="Curved Connector 57">
            <a:extLst>
              <a:ext uri="{FF2B5EF4-FFF2-40B4-BE49-F238E27FC236}">
                <a16:creationId xmlns:a16="http://schemas.microsoft.com/office/drawing/2014/main" id="{A81AFED0-8385-5F4F-9855-DFE9BB7F61B5}"/>
              </a:ext>
            </a:extLst>
          </p:cNvPr>
          <p:cNvCxnSpPr>
            <a:stCxn id="38" idx="2"/>
          </p:cNvCxnSpPr>
          <p:nvPr/>
        </p:nvCxnSpPr>
        <p:spPr>
          <a:xfrm rot="5400000" flipH="1" flipV="1">
            <a:off x="4819908" y="4761546"/>
            <a:ext cx="180000" cy="405000"/>
          </a:xfrm>
          <a:prstGeom prst="curvedConnector4">
            <a:avLst>
              <a:gd name="adj1" fmla="val -127000"/>
              <a:gd name="adj2" fmla="val 83333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30">
            <a:extLst>
              <a:ext uri="{FF2B5EF4-FFF2-40B4-BE49-F238E27FC236}">
                <a16:creationId xmlns:a16="http://schemas.microsoft.com/office/drawing/2014/main" id="{31B78970-F4BC-FE43-BF11-BED69BAE7B8D}"/>
              </a:ext>
            </a:extLst>
          </p:cNvPr>
          <p:cNvSpPr/>
          <p:nvPr/>
        </p:nvSpPr>
        <p:spPr>
          <a:xfrm>
            <a:off x="5785913" y="4694046"/>
            <a:ext cx="540000" cy="36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45" name="Curved Connector 35">
            <a:extLst>
              <a:ext uri="{FF2B5EF4-FFF2-40B4-BE49-F238E27FC236}">
                <a16:creationId xmlns:a16="http://schemas.microsoft.com/office/drawing/2014/main" id="{D80E5E8F-4379-5F4F-8417-586E304834FD}"/>
              </a:ext>
            </a:extLst>
          </p:cNvPr>
          <p:cNvCxnSpPr>
            <a:stCxn id="36" idx="2"/>
          </p:cNvCxnSpPr>
          <p:nvPr/>
        </p:nvCxnSpPr>
        <p:spPr>
          <a:xfrm rot="5400000" flipH="1" flipV="1">
            <a:off x="4507900" y="4006753"/>
            <a:ext cx="180000" cy="1914585"/>
          </a:xfrm>
          <a:prstGeom prst="curvedConnector4">
            <a:avLst>
              <a:gd name="adj1" fmla="val -170794"/>
              <a:gd name="adj2" fmla="val 100693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36">
            <a:extLst>
              <a:ext uri="{FF2B5EF4-FFF2-40B4-BE49-F238E27FC236}">
                <a16:creationId xmlns:a16="http://schemas.microsoft.com/office/drawing/2014/main" id="{71300CD3-4850-2A49-A6F2-CECFDB2CA537}"/>
              </a:ext>
            </a:extLst>
          </p:cNvPr>
          <p:cNvCxnSpPr/>
          <p:nvPr/>
        </p:nvCxnSpPr>
        <p:spPr>
          <a:xfrm rot="16200000" flipH="1">
            <a:off x="5728718" y="4514171"/>
            <a:ext cx="180000" cy="539750"/>
          </a:xfrm>
          <a:prstGeom prst="curvedConnector4">
            <a:avLst>
              <a:gd name="adj1" fmla="val -127000"/>
              <a:gd name="adj2" fmla="val 75012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37">
            <a:extLst>
              <a:ext uri="{FF2B5EF4-FFF2-40B4-BE49-F238E27FC236}">
                <a16:creationId xmlns:a16="http://schemas.microsoft.com/office/drawing/2014/main" id="{CE39693F-2F5F-1D42-BF8B-580B0226CE1C}"/>
              </a:ext>
            </a:extLst>
          </p:cNvPr>
          <p:cNvCxnSpPr/>
          <p:nvPr/>
        </p:nvCxnSpPr>
        <p:spPr>
          <a:xfrm>
            <a:off x="6084431" y="4385046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22">
            <a:extLst>
              <a:ext uri="{FF2B5EF4-FFF2-40B4-BE49-F238E27FC236}">
                <a16:creationId xmlns:a16="http://schemas.microsoft.com/office/drawing/2014/main" id="{EB848BDF-B3FB-0F44-BB55-C058C12D4BD2}"/>
              </a:ext>
            </a:extLst>
          </p:cNvPr>
          <p:cNvCxnSpPr/>
          <p:nvPr/>
        </p:nvCxnSpPr>
        <p:spPr>
          <a:xfrm>
            <a:off x="685800" y="3937000"/>
            <a:ext cx="800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719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8B8D93-11C7-8944-9C6C-696CE7699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Review: Rollback and Replay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9CD3AC-A85C-984E-8A96-652E5268E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7"/>
            <a:ext cx="8229600" cy="4471925"/>
          </a:xfrm>
        </p:spPr>
        <p:txBody>
          <a:bodyPr>
            <a:normAutofit/>
          </a:bodyPr>
          <a:lstStyle/>
          <a:p>
            <a:r>
              <a:rPr kumimoji="1" lang="en" altLang="zh-CN" dirty="0"/>
              <a:t>Allow immediate update the storage for better read</a:t>
            </a:r>
          </a:p>
          <a:p>
            <a:r>
              <a:rPr kumimoji="1" lang="en" altLang="zh-CN" dirty="0"/>
              <a:t>Rollback </a:t>
            </a:r>
            <a:r>
              <a:rPr kumimoji="1" lang="en" altLang="zh-CN" dirty="0">
                <a:solidFill>
                  <a:srgbClr val="FF0000"/>
                </a:solidFill>
              </a:rPr>
              <a:t>all the updates </a:t>
            </a:r>
            <a:r>
              <a:rPr kumimoji="1" lang="en" altLang="zh-CN" dirty="0"/>
              <a:t>before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 sync </a:t>
            </a:r>
          </a:p>
          <a:p>
            <a:pPr lvl="1"/>
            <a:r>
              <a:rPr kumimoji="1" lang="en-US" altLang="zh-CN" dirty="0"/>
              <a:t>Essentially clean the storage to an empty state</a:t>
            </a:r>
            <a:endParaRPr kumimoji="1" lang="en" altLang="zh-CN" dirty="0"/>
          </a:p>
          <a:p>
            <a:r>
              <a:rPr kumimoji="1" lang="en" altLang="zh-CN" dirty="0"/>
              <a:t>Re-run all update functions, starting from empty storage state</a:t>
            </a:r>
          </a:p>
          <a:p>
            <a:pPr lvl="1"/>
            <a:r>
              <a:rPr kumimoji="1" lang="en" altLang="zh-CN" dirty="0"/>
              <a:t>After syncing, Srv1 and Srv2 have same set of updates (ordered logs)</a:t>
            </a:r>
          </a:p>
          <a:p>
            <a:pPr lvl="1"/>
            <a:r>
              <a:rPr kumimoji="1" lang="en" altLang="zh-CN" dirty="0"/>
              <a:t>Srv1 and Srv2 arrive at same final state</a:t>
            </a:r>
          </a:p>
          <a:p>
            <a:r>
              <a:rPr kumimoji="1" lang="en-US" altLang="zh-CN" dirty="0"/>
              <a:t>Problems </a:t>
            </a:r>
          </a:p>
          <a:p>
            <a:pPr lvl="1"/>
            <a:r>
              <a:rPr kumimoji="1" lang="en-US" altLang="zh-CN" dirty="0"/>
              <a:t>Slow sync process </a:t>
            </a:r>
          </a:p>
          <a:p>
            <a:pPr lvl="1"/>
            <a:r>
              <a:rPr kumimoji="1" lang="en-US" altLang="zh-CN" dirty="0"/>
              <a:t>Large log size (If some device is out of the sync)</a:t>
            </a:r>
          </a:p>
          <a:p>
            <a:pPr indent="-285750"/>
            <a:r>
              <a:rPr kumimoji="1" lang="en-US" altLang="zh-CN" dirty="0"/>
              <a:t>How to avoid storing all the logs?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9F82A8-C6CB-E648-A4AF-4389CF5F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046504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4B8C0-7577-764E-A50C-FADBFC5ED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Recovery rules 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492064-E57D-5B4F-9B96-BCE4C4C28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2664296"/>
          </a:xfrm>
        </p:spPr>
        <p:txBody>
          <a:bodyPr/>
          <a:lstStyle/>
          <a:p>
            <a:r>
              <a:rPr kumimoji="1" lang="en-US" altLang="zh-CN" dirty="0"/>
              <a:t>Read the log and recover states according to its content</a:t>
            </a:r>
          </a:p>
          <a:p>
            <a:r>
              <a:rPr kumimoji="1" lang="en-US" altLang="zh-CN" dirty="0"/>
              <a:t>Rules: </a:t>
            </a:r>
          </a:p>
          <a:p>
            <a:pPr marL="702900" lvl="1" indent="-342900">
              <a:buFont typeface="+mj-lt"/>
              <a:buAutoNum type="arabicPeriod"/>
            </a:pPr>
            <a:r>
              <a:rPr kumimoji="1" lang="en-US" altLang="zh-CN" b="0" dirty="0"/>
              <a:t>Travel from end to start  </a:t>
            </a:r>
          </a:p>
          <a:p>
            <a:pPr marL="702900" lvl="1" indent="-342900">
              <a:buFont typeface="+mj-lt"/>
              <a:buAutoNum type="arabicPeriod"/>
            </a:pPr>
            <a:r>
              <a:rPr kumimoji="1" lang="en" altLang="zh-CN" b="0" dirty="0"/>
              <a:t>Mark all transaction’s log record </a:t>
            </a:r>
            <a:r>
              <a:rPr kumimoji="1" lang="en" altLang="zh-CN" dirty="0">
                <a:solidFill>
                  <a:srgbClr val="C00000"/>
                </a:solidFill>
              </a:rPr>
              <a:t>w/o CMT </a:t>
            </a:r>
            <a:r>
              <a:rPr kumimoji="1" lang="en" altLang="zh-CN" b="0" dirty="0"/>
              <a:t>log and append </a:t>
            </a:r>
            <a:r>
              <a:rPr kumimoji="1" lang="en" altLang="zh-CN" dirty="0">
                <a:solidFill>
                  <a:srgbClr val="C00000"/>
                </a:solidFill>
              </a:rPr>
              <a:t>ABORT log</a:t>
            </a:r>
          </a:p>
          <a:p>
            <a:endParaRPr kumimoji="1" lang="zh-CN" altLang="en-US" b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06DCF7-EE7A-8544-9F4C-9B834EE88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90</a:t>
            </a:fld>
            <a:endParaRPr lang="zh-CN" altLang="en-US"/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10143CBC-7FD4-034E-AE29-4EC0FC55F4B8}"/>
              </a:ext>
            </a:extLst>
          </p:cNvPr>
          <p:cNvSpPr/>
          <p:nvPr/>
        </p:nvSpPr>
        <p:spPr>
          <a:xfrm>
            <a:off x="2843808" y="476246"/>
            <a:ext cx="4320480" cy="405683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algn="ctr"/>
            <a:r>
              <a:rPr lang="en-US" altLang="zh-CN" sz="2400">
                <a:latin typeface="Eras Medium ITC" pitchFamily="34" charset="0"/>
              </a:rPr>
              <a:t>How to </a:t>
            </a:r>
            <a:r>
              <a:rPr lang="en-US" altLang="zh-CN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recovery from crash</a:t>
            </a:r>
            <a:r>
              <a:rPr lang="en-US" altLang="zh-CN" sz="2400">
                <a:latin typeface="Eras Medium ITC" pitchFamily="34" charset="0"/>
              </a:rPr>
              <a:t>?</a:t>
            </a:r>
          </a:p>
        </p:txBody>
      </p:sp>
      <p:cxnSp>
        <p:nvCxnSpPr>
          <p:cNvPr id="48" name="Straight Connector 22">
            <a:extLst>
              <a:ext uri="{FF2B5EF4-FFF2-40B4-BE49-F238E27FC236}">
                <a16:creationId xmlns:a16="http://schemas.microsoft.com/office/drawing/2014/main" id="{EB848BDF-B3FB-0F44-BB55-C058C12D4BD2}"/>
              </a:ext>
            </a:extLst>
          </p:cNvPr>
          <p:cNvCxnSpPr/>
          <p:nvPr/>
        </p:nvCxnSpPr>
        <p:spPr>
          <a:xfrm>
            <a:off x="685800" y="3937000"/>
            <a:ext cx="800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7">
            <a:extLst>
              <a:ext uri="{FF2B5EF4-FFF2-40B4-BE49-F238E27FC236}">
                <a16:creationId xmlns:a16="http://schemas.microsoft.com/office/drawing/2014/main" id="{5298EFD5-5D87-D945-9058-CFECEE0DA1E0}"/>
              </a:ext>
            </a:extLst>
          </p:cNvPr>
          <p:cNvSpPr/>
          <p:nvPr/>
        </p:nvSpPr>
        <p:spPr>
          <a:xfrm>
            <a:off x="4842000" y="4694046"/>
            <a:ext cx="540000" cy="36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A93A82F9-CFF3-F74F-A9EF-77176F38E234}"/>
              </a:ext>
            </a:extLst>
          </p:cNvPr>
          <p:cNvSpPr/>
          <p:nvPr/>
        </p:nvSpPr>
        <p:spPr>
          <a:xfrm>
            <a:off x="1898400" y="4694046"/>
            <a:ext cx="540000" cy="36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5" name="Rectangle 21">
            <a:extLst>
              <a:ext uri="{FF2B5EF4-FFF2-40B4-BE49-F238E27FC236}">
                <a16:creationId xmlns:a16="http://schemas.microsoft.com/office/drawing/2014/main" id="{F9B3C568-2A33-D246-9A39-5CAD905ABA42}"/>
              </a:ext>
            </a:extLst>
          </p:cNvPr>
          <p:cNvSpPr/>
          <p:nvPr/>
        </p:nvSpPr>
        <p:spPr>
          <a:xfrm>
            <a:off x="1146235" y="4376464"/>
            <a:ext cx="7040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Log</a:t>
            </a:r>
            <a:endParaRPr lang="zh-CN" altLang="en-US"/>
          </a:p>
        </p:txBody>
      </p:sp>
      <p:sp>
        <p:nvSpPr>
          <p:cNvPr id="26" name="Rounded Rectangle 24">
            <a:extLst>
              <a:ext uri="{FF2B5EF4-FFF2-40B4-BE49-F238E27FC236}">
                <a16:creationId xmlns:a16="http://schemas.microsoft.com/office/drawing/2014/main" id="{45095C5D-5F56-4240-852D-00E4FC5C2A1B}"/>
              </a:ext>
            </a:extLst>
          </p:cNvPr>
          <p:cNvSpPr/>
          <p:nvPr/>
        </p:nvSpPr>
        <p:spPr>
          <a:xfrm>
            <a:off x="2431800" y="4694046"/>
            <a:ext cx="540000" cy="360000"/>
          </a:xfrm>
          <a:prstGeom prst="roundRect">
            <a:avLst/>
          </a:prstGeom>
          <a:solidFill>
            <a:srgbClr val="66FF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7" name="Rounded Rectangle 25">
            <a:extLst>
              <a:ext uri="{FF2B5EF4-FFF2-40B4-BE49-F238E27FC236}">
                <a16:creationId xmlns:a16="http://schemas.microsoft.com/office/drawing/2014/main" id="{7D7AA77E-3DA5-DD47-B61C-55DBA8363886}"/>
              </a:ext>
            </a:extLst>
          </p:cNvPr>
          <p:cNvSpPr/>
          <p:nvPr/>
        </p:nvSpPr>
        <p:spPr>
          <a:xfrm>
            <a:off x="2965200" y="4694046"/>
            <a:ext cx="540000" cy="36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8" name="Rounded Rectangle 26">
            <a:extLst>
              <a:ext uri="{FF2B5EF4-FFF2-40B4-BE49-F238E27FC236}">
                <a16:creationId xmlns:a16="http://schemas.microsoft.com/office/drawing/2014/main" id="{B1F0597F-7E70-2344-99E1-5480C562E18A}"/>
              </a:ext>
            </a:extLst>
          </p:cNvPr>
          <p:cNvSpPr/>
          <p:nvPr/>
        </p:nvSpPr>
        <p:spPr>
          <a:xfrm>
            <a:off x="3498600" y="4694046"/>
            <a:ext cx="540000" cy="360000"/>
          </a:xfrm>
          <a:prstGeom prst="roundRect">
            <a:avLst/>
          </a:prstGeom>
          <a:solidFill>
            <a:srgbClr val="66FF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9C4F1DB-534D-1949-8CEA-37E867721871}"/>
              </a:ext>
            </a:extLst>
          </p:cNvPr>
          <p:cNvSpPr/>
          <p:nvPr/>
        </p:nvSpPr>
        <p:spPr>
          <a:xfrm>
            <a:off x="4032000" y="4694046"/>
            <a:ext cx="540000" cy="360000"/>
          </a:xfrm>
          <a:prstGeom prst="roundRect">
            <a:avLst/>
          </a:prstGeom>
          <a:solidFill>
            <a:srgbClr val="66FF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AE635B58-1752-ED4D-86B4-80D638CD7915}"/>
              </a:ext>
            </a:extLst>
          </p:cNvPr>
          <p:cNvCxnSpPr>
            <a:stCxn id="28" idx="0"/>
          </p:cNvCxnSpPr>
          <p:nvPr/>
        </p:nvCxnSpPr>
        <p:spPr>
          <a:xfrm rot="16200000" flipH="1">
            <a:off x="3948475" y="4514171"/>
            <a:ext cx="180000" cy="539750"/>
          </a:xfrm>
          <a:prstGeom prst="curvedConnector4">
            <a:avLst>
              <a:gd name="adj1" fmla="val -127000"/>
              <a:gd name="adj2" fmla="val 75012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1">
            <a:extLst>
              <a:ext uri="{FF2B5EF4-FFF2-40B4-BE49-F238E27FC236}">
                <a16:creationId xmlns:a16="http://schemas.microsoft.com/office/drawing/2014/main" id="{F4032AAA-3016-8E4A-AC29-67A671ED1400}"/>
              </a:ext>
            </a:extLst>
          </p:cNvPr>
          <p:cNvCxnSpPr>
            <a:stCxn id="24" idx="0"/>
          </p:cNvCxnSpPr>
          <p:nvPr/>
        </p:nvCxnSpPr>
        <p:spPr>
          <a:xfrm rot="16200000" flipH="1">
            <a:off x="2611800" y="4250646"/>
            <a:ext cx="180000" cy="1066800"/>
          </a:xfrm>
          <a:prstGeom prst="curvedConnector4">
            <a:avLst>
              <a:gd name="adj1" fmla="val -179917"/>
              <a:gd name="adj2" fmla="val 87655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32">
            <a:extLst>
              <a:ext uri="{FF2B5EF4-FFF2-40B4-BE49-F238E27FC236}">
                <a16:creationId xmlns:a16="http://schemas.microsoft.com/office/drawing/2014/main" id="{9B5A5601-F7BE-4340-BD26-9DF3AD3A2FD3}"/>
              </a:ext>
            </a:extLst>
          </p:cNvPr>
          <p:cNvCxnSpPr>
            <a:stCxn id="26" idx="2"/>
          </p:cNvCxnSpPr>
          <p:nvPr/>
        </p:nvCxnSpPr>
        <p:spPr>
          <a:xfrm rot="5400000" flipH="1" flipV="1">
            <a:off x="3148375" y="4427471"/>
            <a:ext cx="180000" cy="1073150"/>
          </a:xfrm>
          <a:prstGeom prst="curvedConnector4">
            <a:avLst>
              <a:gd name="adj1" fmla="val -127000"/>
              <a:gd name="adj2" fmla="val 94533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56">
            <a:extLst>
              <a:ext uri="{FF2B5EF4-FFF2-40B4-BE49-F238E27FC236}">
                <a16:creationId xmlns:a16="http://schemas.microsoft.com/office/drawing/2014/main" id="{0E8E8B21-659B-5543-8384-DA9A0619FF65}"/>
              </a:ext>
            </a:extLst>
          </p:cNvPr>
          <p:cNvSpPr/>
          <p:nvPr/>
        </p:nvSpPr>
        <p:spPr>
          <a:xfrm>
            <a:off x="4572000" y="4694046"/>
            <a:ext cx="270000" cy="360000"/>
          </a:xfrm>
          <a:prstGeom prst="roundRect">
            <a:avLst/>
          </a:prstGeom>
          <a:solidFill>
            <a:srgbClr val="3366FF"/>
          </a:solidFill>
          <a:ln w="12700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51" name="Curved Connector 57">
            <a:extLst>
              <a:ext uri="{FF2B5EF4-FFF2-40B4-BE49-F238E27FC236}">
                <a16:creationId xmlns:a16="http://schemas.microsoft.com/office/drawing/2014/main" id="{D3F5D2FF-3075-634F-82F1-DFC2D45007F7}"/>
              </a:ext>
            </a:extLst>
          </p:cNvPr>
          <p:cNvCxnSpPr>
            <a:stCxn id="29" idx="2"/>
          </p:cNvCxnSpPr>
          <p:nvPr/>
        </p:nvCxnSpPr>
        <p:spPr>
          <a:xfrm rot="5400000" flipH="1" flipV="1">
            <a:off x="4414500" y="4761546"/>
            <a:ext cx="180000" cy="405000"/>
          </a:xfrm>
          <a:prstGeom prst="curvedConnector4">
            <a:avLst>
              <a:gd name="adj1" fmla="val -127000"/>
              <a:gd name="adj2" fmla="val 83333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30">
            <a:extLst>
              <a:ext uri="{FF2B5EF4-FFF2-40B4-BE49-F238E27FC236}">
                <a16:creationId xmlns:a16="http://schemas.microsoft.com/office/drawing/2014/main" id="{B4BEE1AA-5E1C-7F43-B408-1BD3381A45DC}"/>
              </a:ext>
            </a:extLst>
          </p:cNvPr>
          <p:cNvSpPr/>
          <p:nvPr/>
        </p:nvSpPr>
        <p:spPr>
          <a:xfrm>
            <a:off x="5380505" y="4694046"/>
            <a:ext cx="540000" cy="36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53" name="Curved Connector 35">
            <a:extLst>
              <a:ext uri="{FF2B5EF4-FFF2-40B4-BE49-F238E27FC236}">
                <a16:creationId xmlns:a16="http://schemas.microsoft.com/office/drawing/2014/main" id="{9C7F5DA8-1EE5-AD4C-BF67-DBE701553109}"/>
              </a:ext>
            </a:extLst>
          </p:cNvPr>
          <p:cNvCxnSpPr>
            <a:stCxn id="27" idx="2"/>
          </p:cNvCxnSpPr>
          <p:nvPr/>
        </p:nvCxnSpPr>
        <p:spPr>
          <a:xfrm rot="5400000" flipH="1" flipV="1">
            <a:off x="4102492" y="4006753"/>
            <a:ext cx="180000" cy="1914585"/>
          </a:xfrm>
          <a:prstGeom prst="curvedConnector4">
            <a:avLst>
              <a:gd name="adj1" fmla="val -170794"/>
              <a:gd name="adj2" fmla="val 100693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36">
            <a:extLst>
              <a:ext uri="{FF2B5EF4-FFF2-40B4-BE49-F238E27FC236}">
                <a16:creationId xmlns:a16="http://schemas.microsoft.com/office/drawing/2014/main" id="{526B9234-7B41-1746-80E5-F5AA7DFB5AB3}"/>
              </a:ext>
            </a:extLst>
          </p:cNvPr>
          <p:cNvCxnSpPr/>
          <p:nvPr/>
        </p:nvCxnSpPr>
        <p:spPr>
          <a:xfrm rot="16200000" flipH="1">
            <a:off x="5323310" y="4514171"/>
            <a:ext cx="180000" cy="539750"/>
          </a:xfrm>
          <a:prstGeom prst="curvedConnector4">
            <a:avLst>
              <a:gd name="adj1" fmla="val -127000"/>
              <a:gd name="adj2" fmla="val 75012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37">
            <a:extLst>
              <a:ext uri="{FF2B5EF4-FFF2-40B4-BE49-F238E27FC236}">
                <a16:creationId xmlns:a16="http://schemas.microsoft.com/office/drawing/2014/main" id="{3B32D3BD-29CE-4442-91D2-A32C9605E26E}"/>
              </a:ext>
            </a:extLst>
          </p:cNvPr>
          <p:cNvSpPr/>
          <p:nvPr/>
        </p:nvSpPr>
        <p:spPr>
          <a:xfrm>
            <a:off x="5934285" y="4694046"/>
            <a:ext cx="270000" cy="360000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026" name="Picture 2" descr="Prohibited Sign Forbidden Sign Abort Clipart | i2Clipart - Royalty Free  Public Domain Clipart">
            <a:extLst>
              <a:ext uri="{FF2B5EF4-FFF2-40B4-BE49-F238E27FC236}">
                <a16:creationId xmlns:a16="http://schemas.microsoft.com/office/drawing/2014/main" id="{F9B20726-9787-1B45-A18D-7A9ACE667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435" y="4758233"/>
            <a:ext cx="231624" cy="231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89628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4B8C0-7577-764E-A50C-FADBFC5ED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Recovery rules 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492064-E57D-5B4F-9B96-BCE4C4C28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2664296"/>
          </a:xfrm>
        </p:spPr>
        <p:txBody>
          <a:bodyPr/>
          <a:lstStyle/>
          <a:p>
            <a:r>
              <a:rPr kumimoji="1" lang="en-US" altLang="zh-CN" dirty="0"/>
              <a:t>Read the log and recover states according to its content</a:t>
            </a:r>
          </a:p>
          <a:p>
            <a:r>
              <a:rPr kumimoji="1" lang="en-US" altLang="zh-CN" dirty="0"/>
              <a:t>Rules: </a:t>
            </a:r>
          </a:p>
          <a:p>
            <a:pPr marL="702900" lvl="1" indent="-342900">
              <a:buAutoNum type="arabicPeriod"/>
            </a:pPr>
            <a:r>
              <a:rPr kumimoji="1" lang="en-US" altLang="zh-CN" b="0" dirty="0"/>
              <a:t>Travel from end to start  </a:t>
            </a:r>
          </a:p>
          <a:p>
            <a:pPr marL="702900" lvl="1" indent="-342900">
              <a:buAutoNum type="arabicPeriod"/>
            </a:pPr>
            <a:r>
              <a:rPr kumimoji="1" lang="en" altLang="zh-CN" b="0" dirty="0"/>
              <a:t>Mark all transaction’s log record </a:t>
            </a:r>
            <a:r>
              <a:rPr kumimoji="1" lang="en" altLang="zh-CN" dirty="0">
                <a:solidFill>
                  <a:srgbClr val="C00000"/>
                </a:solidFill>
              </a:rPr>
              <a:t>w/o CMT </a:t>
            </a:r>
            <a:r>
              <a:rPr kumimoji="1" lang="en" altLang="zh-CN" b="0" dirty="0"/>
              <a:t>log and append </a:t>
            </a:r>
            <a:r>
              <a:rPr kumimoji="1" lang="en" altLang="zh-CN" dirty="0">
                <a:solidFill>
                  <a:srgbClr val="C00000"/>
                </a:solidFill>
              </a:rPr>
              <a:t>ABORT log</a:t>
            </a:r>
          </a:p>
          <a:p>
            <a:pPr marL="702900" lvl="1" indent="-342900">
              <a:buFontTx/>
              <a:buAutoNum type="arabicPeriod"/>
            </a:pPr>
            <a:r>
              <a:rPr kumimoji="1" lang="en" altLang="zh-CN" b="0" dirty="0">
                <a:solidFill>
                  <a:schemeClr val="tx1"/>
                </a:solidFill>
              </a:rPr>
              <a:t>UNDO ABORT logs from end to start </a:t>
            </a:r>
          </a:p>
          <a:p>
            <a:pPr marL="342900" indent="-342900">
              <a:buAutoNum type="arabicPeriod"/>
            </a:pPr>
            <a:endParaRPr kumimoji="1" lang="zh-CN" altLang="en-US" b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06DCF7-EE7A-8544-9F4C-9B834EE88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91</a:t>
            </a:fld>
            <a:endParaRPr lang="zh-CN" altLang="en-US"/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10143CBC-7FD4-034E-AE29-4EC0FC55F4B8}"/>
              </a:ext>
            </a:extLst>
          </p:cNvPr>
          <p:cNvSpPr/>
          <p:nvPr/>
        </p:nvSpPr>
        <p:spPr>
          <a:xfrm>
            <a:off x="2843808" y="476246"/>
            <a:ext cx="4320480" cy="405683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algn="ctr"/>
            <a:r>
              <a:rPr lang="en-US" altLang="zh-CN" sz="2400">
                <a:latin typeface="Eras Medium ITC" pitchFamily="34" charset="0"/>
              </a:rPr>
              <a:t>How to </a:t>
            </a:r>
            <a:r>
              <a:rPr lang="en-US" altLang="zh-CN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recovery from crash</a:t>
            </a:r>
            <a:r>
              <a:rPr lang="en-US" altLang="zh-CN" sz="2400">
                <a:latin typeface="Eras Medium ITC" pitchFamily="34" charset="0"/>
              </a:rPr>
              <a:t>?</a:t>
            </a:r>
          </a:p>
        </p:txBody>
      </p:sp>
      <p:cxnSp>
        <p:nvCxnSpPr>
          <p:cNvPr id="21" name="Straight Connector 22">
            <a:extLst>
              <a:ext uri="{FF2B5EF4-FFF2-40B4-BE49-F238E27FC236}">
                <a16:creationId xmlns:a16="http://schemas.microsoft.com/office/drawing/2014/main" id="{BB8C8E53-5E07-5047-91E1-AD2F81046A01}"/>
              </a:ext>
            </a:extLst>
          </p:cNvPr>
          <p:cNvCxnSpPr/>
          <p:nvPr/>
        </p:nvCxnSpPr>
        <p:spPr>
          <a:xfrm>
            <a:off x="685800" y="3937000"/>
            <a:ext cx="800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7">
            <a:extLst>
              <a:ext uri="{FF2B5EF4-FFF2-40B4-BE49-F238E27FC236}">
                <a16:creationId xmlns:a16="http://schemas.microsoft.com/office/drawing/2014/main" id="{8FEE81EC-B43D-914F-99FC-76C7697C80D3}"/>
              </a:ext>
            </a:extLst>
          </p:cNvPr>
          <p:cNvSpPr/>
          <p:nvPr/>
        </p:nvSpPr>
        <p:spPr>
          <a:xfrm>
            <a:off x="4842000" y="4694046"/>
            <a:ext cx="540000" cy="36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3" name="Rounded Rectangle 20">
            <a:extLst>
              <a:ext uri="{FF2B5EF4-FFF2-40B4-BE49-F238E27FC236}">
                <a16:creationId xmlns:a16="http://schemas.microsoft.com/office/drawing/2014/main" id="{0D0839D0-551C-D347-B724-326E9803D664}"/>
              </a:ext>
            </a:extLst>
          </p:cNvPr>
          <p:cNvSpPr/>
          <p:nvPr/>
        </p:nvSpPr>
        <p:spPr>
          <a:xfrm>
            <a:off x="1898400" y="4694046"/>
            <a:ext cx="540000" cy="36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4" name="Rectangle 21">
            <a:extLst>
              <a:ext uri="{FF2B5EF4-FFF2-40B4-BE49-F238E27FC236}">
                <a16:creationId xmlns:a16="http://schemas.microsoft.com/office/drawing/2014/main" id="{17173B51-D81D-EA4F-9BA2-C2FEE6F419B7}"/>
              </a:ext>
            </a:extLst>
          </p:cNvPr>
          <p:cNvSpPr/>
          <p:nvPr/>
        </p:nvSpPr>
        <p:spPr>
          <a:xfrm>
            <a:off x="1146235" y="4376464"/>
            <a:ext cx="7040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Log</a:t>
            </a:r>
            <a:endParaRPr lang="zh-CN" alt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FF2E828-D1D3-BD48-80F6-04B09A4A8372}"/>
              </a:ext>
            </a:extLst>
          </p:cNvPr>
          <p:cNvSpPr/>
          <p:nvPr/>
        </p:nvSpPr>
        <p:spPr>
          <a:xfrm>
            <a:off x="2431800" y="4694046"/>
            <a:ext cx="540000" cy="360000"/>
          </a:xfrm>
          <a:prstGeom prst="roundRect">
            <a:avLst/>
          </a:prstGeom>
          <a:solidFill>
            <a:srgbClr val="66FF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E0614A9-6058-CA40-9951-424D8C0AF3B4}"/>
              </a:ext>
            </a:extLst>
          </p:cNvPr>
          <p:cNvSpPr/>
          <p:nvPr/>
        </p:nvSpPr>
        <p:spPr>
          <a:xfrm>
            <a:off x="2965200" y="4694046"/>
            <a:ext cx="540000" cy="36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59C9BC6-F71D-8740-8335-F99F68521730}"/>
              </a:ext>
            </a:extLst>
          </p:cNvPr>
          <p:cNvSpPr/>
          <p:nvPr/>
        </p:nvSpPr>
        <p:spPr>
          <a:xfrm>
            <a:off x="3498600" y="4694046"/>
            <a:ext cx="540000" cy="360000"/>
          </a:xfrm>
          <a:prstGeom prst="roundRect">
            <a:avLst/>
          </a:prstGeom>
          <a:solidFill>
            <a:srgbClr val="66FF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8" name="Rounded Rectangle 28">
            <a:extLst>
              <a:ext uri="{FF2B5EF4-FFF2-40B4-BE49-F238E27FC236}">
                <a16:creationId xmlns:a16="http://schemas.microsoft.com/office/drawing/2014/main" id="{17AF8A48-407C-4E41-A8AD-67D8CB1DFD66}"/>
              </a:ext>
            </a:extLst>
          </p:cNvPr>
          <p:cNvSpPr/>
          <p:nvPr/>
        </p:nvSpPr>
        <p:spPr>
          <a:xfrm>
            <a:off x="4032000" y="4694046"/>
            <a:ext cx="540000" cy="360000"/>
          </a:xfrm>
          <a:prstGeom prst="roundRect">
            <a:avLst/>
          </a:prstGeom>
          <a:solidFill>
            <a:srgbClr val="66FF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9" name="Curved Connector 29">
            <a:extLst>
              <a:ext uri="{FF2B5EF4-FFF2-40B4-BE49-F238E27FC236}">
                <a16:creationId xmlns:a16="http://schemas.microsoft.com/office/drawing/2014/main" id="{2A500979-B6B4-3E40-AC02-1B63336A25D5}"/>
              </a:ext>
            </a:extLst>
          </p:cNvPr>
          <p:cNvCxnSpPr>
            <a:stCxn id="27" idx="0"/>
          </p:cNvCxnSpPr>
          <p:nvPr/>
        </p:nvCxnSpPr>
        <p:spPr>
          <a:xfrm rot="16200000" flipH="1">
            <a:off x="3948475" y="4514171"/>
            <a:ext cx="180000" cy="539750"/>
          </a:xfrm>
          <a:prstGeom prst="curvedConnector4">
            <a:avLst>
              <a:gd name="adj1" fmla="val -127000"/>
              <a:gd name="adj2" fmla="val 75012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31">
            <a:extLst>
              <a:ext uri="{FF2B5EF4-FFF2-40B4-BE49-F238E27FC236}">
                <a16:creationId xmlns:a16="http://schemas.microsoft.com/office/drawing/2014/main" id="{D35B0D67-838F-C441-AFE7-07735473C31F}"/>
              </a:ext>
            </a:extLst>
          </p:cNvPr>
          <p:cNvCxnSpPr>
            <a:stCxn id="23" idx="0"/>
          </p:cNvCxnSpPr>
          <p:nvPr/>
        </p:nvCxnSpPr>
        <p:spPr>
          <a:xfrm rot="16200000" flipH="1">
            <a:off x="2611800" y="4250646"/>
            <a:ext cx="180000" cy="1066800"/>
          </a:xfrm>
          <a:prstGeom prst="curvedConnector4">
            <a:avLst>
              <a:gd name="adj1" fmla="val -179917"/>
              <a:gd name="adj2" fmla="val 87655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2">
            <a:extLst>
              <a:ext uri="{FF2B5EF4-FFF2-40B4-BE49-F238E27FC236}">
                <a16:creationId xmlns:a16="http://schemas.microsoft.com/office/drawing/2014/main" id="{1CAFF6DD-C5ED-8F46-BB9C-D290E8D6F207}"/>
              </a:ext>
            </a:extLst>
          </p:cNvPr>
          <p:cNvCxnSpPr>
            <a:stCxn id="25" idx="2"/>
          </p:cNvCxnSpPr>
          <p:nvPr/>
        </p:nvCxnSpPr>
        <p:spPr>
          <a:xfrm rot="5400000" flipH="1" flipV="1">
            <a:off x="3148375" y="4427471"/>
            <a:ext cx="180000" cy="1073150"/>
          </a:xfrm>
          <a:prstGeom prst="curvedConnector4">
            <a:avLst>
              <a:gd name="adj1" fmla="val -127000"/>
              <a:gd name="adj2" fmla="val 94533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56">
            <a:extLst>
              <a:ext uri="{FF2B5EF4-FFF2-40B4-BE49-F238E27FC236}">
                <a16:creationId xmlns:a16="http://schemas.microsoft.com/office/drawing/2014/main" id="{2AECB343-2E30-044B-A0DC-A08790C905DE}"/>
              </a:ext>
            </a:extLst>
          </p:cNvPr>
          <p:cNvSpPr/>
          <p:nvPr/>
        </p:nvSpPr>
        <p:spPr>
          <a:xfrm>
            <a:off x="4572000" y="4694046"/>
            <a:ext cx="270000" cy="360000"/>
          </a:xfrm>
          <a:prstGeom prst="roundRect">
            <a:avLst/>
          </a:prstGeom>
          <a:solidFill>
            <a:srgbClr val="3366FF"/>
          </a:solidFill>
          <a:ln w="12700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33" name="Curved Connector 57">
            <a:extLst>
              <a:ext uri="{FF2B5EF4-FFF2-40B4-BE49-F238E27FC236}">
                <a16:creationId xmlns:a16="http://schemas.microsoft.com/office/drawing/2014/main" id="{C1166D85-57FC-2F49-AF26-00A0DB431B1C}"/>
              </a:ext>
            </a:extLst>
          </p:cNvPr>
          <p:cNvCxnSpPr>
            <a:stCxn id="28" idx="2"/>
          </p:cNvCxnSpPr>
          <p:nvPr/>
        </p:nvCxnSpPr>
        <p:spPr>
          <a:xfrm rot="5400000" flipH="1" flipV="1">
            <a:off x="4414500" y="4761546"/>
            <a:ext cx="180000" cy="405000"/>
          </a:xfrm>
          <a:prstGeom prst="curvedConnector4">
            <a:avLst>
              <a:gd name="adj1" fmla="val -127000"/>
              <a:gd name="adj2" fmla="val 83333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0">
            <a:extLst>
              <a:ext uri="{FF2B5EF4-FFF2-40B4-BE49-F238E27FC236}">
                <a16:creationId xmlns:a16="http://schemas.microsoft.com/office/drawing/2014/main" id="{1B6A4DAD-11DF-9649-A2A4-00B22F2F8240}"/>
              </a:ext>
            </a:extLst>
          </p:cNvPr>
          <p:cNvSpPr/>
          <p:nvPr/>
        </p:nvSpPr>
        <p:spPr>
          <a:xfrm>
            <a:off x="5380505" y="4694046"/>
            <a:ext cx="540000" cy="36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35" name="Curved Connector 35">
            <a:extLst>
              <a:ext uri="{FF2B5EF4-FFF2-40B4-BE49-F238E27FC236}">
                <a16:creationId xmlns:a16="http://schemas.microsoft.com/office/drawing/2014/main" id="{DBC6EBDA-3D54-2649-AA42-9146702B4837}"/>
              </a:ext>
            </a:extLst>
          </p:cNvPr>
          <p:cNvCxnSpPr>
            <a:stCxn id="26" idx="2"/>
          </p:cNvCxnSpPr>
          <p:nvPr/>
        </p:nvCxnSpPr>
        <p:spPr>
          <a:xfrm rot="5400000" flipH="1" flipV="1">
            <a:off x="4102492" y="4006753"/>
            <a:ext cx="180000" cy="1914585"/>
          </a:xfrm>
          <a:prstGeom prst="curvedConnector4">
            <a:avLst>
              <a:gd name="adj1" fmla="val -170794"/>
              <a:gd name="adj2" fmla="val 100693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6">
            <a:extLst>
              <a:ext uri="{FF2B5EF4-FFF2-40B4-BE49-F238E27FC236}">
                <a16:creationId xmlns:a16="http://schemas.microsoft.com/office/drawing/2014/main" id="{3821F7A3-0A72-1644-851A-5FB39F612D0C}"/>
              </a:ext>
            </a:extLst>
          </p:cNvPr>
          <p:cNvCxnSpPr/>
          <p:nvPr/>
        </p:nvCxnSpPr>
        <p:spPr>
          <a:xfrm rot="16200000" flipH="1">
            <a:off x="5323310" y="4514171"/>
            <a:ext cx="180000" cy="539750"/>
          </a:xfrm>
          <a:prstGeom prst="curvedConnector4">
            <a:avLst>
              <a:gd name="adj1" fmla="val -127000"/>
              <a:gd name="adj2" fmla="val 75012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57C177A7-1EBF-8142-A463-0CC192EF2403}"/>
              </a:ext>
            </a:extLst>
          </p:cNvPr>
          <p:cNvSpPr/>
          <p:nvPr/>
        </p:nvSpPr>
        <p:spPr>
          <a:xfrm>
            <a:off x="5934285" y="4694046"/>
            <a:ext cx="270000" cy="360000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41" name="Straight Arrow Connector 34">
            <a:extLst>
              <a:ext uri="{FF2B5EF4-FFF2-40B4-BE49-F238E27FC236}">
                <a16:creationId xmlns:a16="http://schemas.microsoft.com/office/drawing/2014/main" id="{E0FB02FD-B160-E644-98F6-5B52E97E5965}"/>
              </a:ext>
            </a:extLst>
          </p:cNvPr>
          <p:cNvCxnSpPr/>
          <p:nvPr/>
        </p:nvCxnSpPr>
        <p:spPr>
          <a:xfrm>
            <a:off x="5615268" y="4317064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39">
            <a:extLst>
              <a:ext uri="{FF2B5EF4-FFF2-40B4-BE49-F238E27FC236}">
                <a16:creationId xmlns:a16="http://schemas.microsoft.com/office/drawing/2014/main" id="{DE4D33F6-F8B8-E34A-9A12-6179E749475F}"/>
              </a:ext>
            </a:extLst>
          </p:cNvPr>
          <p:cNvSpPr/>
          <p:nvPr/>
        </p:nvSpPr>
        <p:spPr>
          <a:xfrm>
            <a:off x="5380505" y="4007132"/>
            <a:ext cx="883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UNDO</a:t>
            </a:r>
            <a:endParaRPr lang="zh-CN" altLang="en-US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pic>
        <p:nvPicPr>
          <p:cNvPr id="43" name="Picture 2" descr="Prohibited Sign Forbidden Sign Abort Clipart | i2Clipart - Royalty Free  Public Domain Clipart">
            <a:extLst>
              <a:ext uri="{FF2B5EF4-FFF2-40B4-BE49-F238E27FC236}">
                <a16:creationId xmlns:a16="http://schemas.microsoft.com/office/drawing/2014/main" id="{EB1DFAC0-052D-0341-8FE2-561DAC295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435" y="4758233"/>
            <a:ext cx="231624" cy="231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553210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4B8C0-7577-764E-A50C-FADBFC5ED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Recovery rules 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492064-E57D-5B4F-9B96-BCE4C4C28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7"/>
            <a:ext cx="8229600" cy="309877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Read the log and recover states according to its content</a:t>
            </a:r>
          </a:p>
          <a:p>
            <a:r>
              <a:rPr kumimoji="1" lang="en-US" altLang="zh-CN" dirty="0"/>
              <a:t>Rules: </a:t>
            </a:r>
          </a:p>
          <a:p>
            <a:pPr marL="702900" lvl="1" indent="-342900">
              <a:buAutoNum type="arabicPeriod"/>
            </a:pPr>
            <a:r>
              <a:rPr kumimoji="1" lang="en-US" altLang="zh-CN" b="0" dirty="0"/>
              <a:t>Travel from end to start  </a:t>
            </a:r>
          </a:p>
          <a:p>
            <a:pPr marL="702900" lvl="1" indent="-342900">
              <a:buAutoNum type="arabicPeriod"/>
            </a:pPr>
            <a:r>
              <a:rPr kumimoji="1" lang="en" altLang="zh-CN" b="0" dirty="0"/>
              <a:t>Mark all transaction’s log record </a:t>
            </a:r>
            <a:r>
              <a:rPr kumimoji="1" lang="en" altLang="zh-CN" dirty="0">
                <a:solidFill>
                  <a:srgbClr val="C00000"/>
                </a:solidFill>
              </a:rPr>
              <a:t>w/o CMT </a:t>
            </a:r>
            <a:r>
              <a:rPr kumimoji="1" lang="en" altLang="zh-CN" b="0" dirty="0"/>
              <a:t>log and append </a:t>
            </a:r>
            <a:r>
              <a:rPr kumimoji="1" lang="en" altLang="zh-CN" dirty="0">
                <a:solidFill>
                  <a:srgbClr val="C00000"/>
                </a:solidFill>
              </a:rPr>
              <a:t>ABORT log</a:t>
            </a:r>
          </a:p>
          <a:p>
            <a:pPr marL="702900" lvl="1" indent="-342900">
              <a:buFontTx/>
              <a:buAutoNum type="arabicPeriod"/>
            </a:pPr>
            <a:r>
              <a:rPr kumimoji="1" lang="en" altLang="zh-CN" b="0" dirty="0">
                <a:solidFill>
                  <a:schemeClr val="tx1"/>
                </a:solidFill>
              </a:rPr>
              <a:t>UNDO ABORT logs from end to start </a:t>
            </a:r>
          </a:p>
          <a:p>
            <a:pPr marL="702900" lvl="1" indent="-342900">
              <a:buFontTx/>
              <a:buAutoNum type="arabicPeriod"/>
            </a:pPr>
            <a:r>
              <a:rPr kumimoji="1" lang="en-US" altLang="zh-CN" b="0" dirty="0"/>
              <a:t>REDO CMT logs from start to end</a:t>
            </a:r>
          </a:p>
          <a:p>
            <a:pPr marL="342900" indent="-342900">
              <a:buFontTx/>
              <a:buAutoNum type="arabicPeriod"/>
            </a:pPr>
            <a:endParaRPr kumimoji="1" lang="en" altLang="zh-CN" b="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kumimoji="1" lang="zh-CN" altLang="en-US" b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06DCF7-EE7A-8544-9F4C-9B834EE88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92</a:t>
            </a:fld>
            <a:endParaRPr lang="zh-CN" altLang="en-US"/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10143CBC-7FD4-034E-AE29-4EC0FC55F4B8}"/>
              </a:ext>
            </a:extLst>
          </p:cNvPr>
          <p:cNvSpPr/>
          <p:nvPr/>
        </p:nvSpPr>
        <p:spPr>
          <a:xfrm>
            <a:off x="2843808" y="476246"/>
            <a:ext cx="4320480" cy="405683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algn="ctr"/>
            <a:r>
              <a:rPr lang="en-US" altLang="zh-CN" sz="2400">
                <a:latin typeface="Eras Medium ITC" pitchFamily="34" charset="0"/>
              </a:rPr>
              <a:t>How to </a:t>
            </a:r>
            <a:r>
              <a:rPr lang="en-US" altLang="zh-CN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recovery from crash</a:t>
            </a:r>
            <a:r>
              <a:rPr lang="en-US" altLang="zh-CN" sz="2400">
                <a:latin typeface="Eras Medium ITC" pitchFamily="34" charset="0"/>
              </a:rPr>
              <a:t>?</a:t>
            </a:r>
          </a:p>
        </p:txBody>
      </p:sp>
      <p:cxnSp>
        <p:nvCxnSpPr>
          <p:cNvPr id="21" name="Straight Connector 22">
            <a:extLst>
              <a:ext uri="{FF2B5EF4-FFF2-40B4-BE49-F238E27FC236}">
                <a16:creationId xmlns:a16="http://schemas.microsoft.com/office/drawing/2014/main" id="{BB8C8E53-5E07-5047-91E1-AD2F81046A01}"/>
              </a:ext>
            </a:extLst>
          </p:cNvPr>
          <p:cNvCxnSpPr/>
          <p:nvPr/>
        </p:nvCxnSpPr>
        <p:spPr>
          <a:xfrm>
            <a:off x="685800" y="3937000"/>
            <a:ext cx="800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27">
            <a:extLst>
              <a:ext uri="{FF2B5EF4-FFF2-40B4-BE49-F238E27FC236}">
                <a16:creationId xmlns:a16="http://schemas.microsoft.com/office/drawing/2014/main" id="{E8DA7B5F-C4DD-424E-9E1F-4047309928DC}"/>
              </a:ext>
            </a:extLst>
          </p:cNvPr>
          <p:cNvSpPr/>
          <p:nvPr/>
        </p:nvSpPr>
        <p:spPr>
          <a:xfrm>
            <a:off x="4842000" y="4694046"/>
            <a:ext cx="540000" cy="36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4" name="Rounded Rectangle 20">
            <a:extLst>
              <a:ext uri="{FF2B5EF4-FFF2-40B4-BE49-F238E27FC236}">
                <a16:creationId xmlns:a16="http://schemas.microsoft.com/office/drawing/2014/main" id="{2F141FA0-6D3D-2046-BDBE-425E6846514C}"/>
              </a:ext>
            </a:extLst>
          </p:cNvPr>
          <p:cNvSpPr/>
          <p:nvPr/>
        </p:nvSpPr>
        <p:spPr>
          <a:xfrm>
            <a:off x="1898400" y="4694046"/>
            <a:ext cx="540000" cy="36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5" name="Rectangle 21">
            <a:extLst>
              <a:ext uri="{FF2B5EF4-FFF2-40B4-BE49-F238E27FC236}">
                <a16:creationId xmlns:a16="http://schemas.microsoft.com/office/drawing/2014/main" id="{B0F41C36-9435-284B-8552-20CA1491C98E}"/>
              </a:ext>
            </a:extLst>
          </p:cNvPr>
          <p:cNvSpPr/>
          <p:nvPr/>
        </p:nvSpPr>
        <p:spPr>
          <a:xfrm>
            <a:off x="1146235" y="4376464"/>
            <a:ext cx="7040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Log</a:t>
            </a:r>
            <a:endParaRPr lang="zh-CN" altLang="en-US"/>
          </a:p>
        </p:txBody>
      </p:sp>
      <p:sp>
        <p:nvSpPr>
          <p:cNvPr id="46" name="Rounded Rectangle 24">
            <a:extLst>
              <a:ext uri="{FF2B5EF4-FFF2-40B4-BE49-F238E27FC236}">
                <a16:creationId xmlns:a16="http://schemas.microsoft.com/office/drawing/2014/main" id="{F2436DA7-0422-F541-AB6F-EC9404528883}"/>
              </a:ext>
            </a:extLst>
          </p:cNvPr>
          <p:cNvSpPr/>
          <p:nvPr/>
        </p:nvSpPr>
        <p:spPr>
          <a:xfrm>
            <a:off x="2431800" y="4694046"/>
            <a:ext cx="540000" cy="360000"/>
          </a:xfrm>
          <a:prstGeom prst="roundRect">
            <a:avLst/>
          </a:prstGeom>
          <a:solidFill>
            <a:srgbClr val="66FF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7" name="Rounded Rectangle 25">
            <a:extLst>
              <a:ext uri="{FF2B5EF4-FFF2-40B4-BE49-F238E27FC236}">
                <a16:creationId xmlns:a16="http://schemas.microsoft.com/office/drawing/2014/main" id="{BB5B12A7-8F19-0D46-B7BB-CD907D3CB565}"/>
              </a:ext>
            </a:extLst>
          </p:cNvPr>
          <p:cNvSpPr/>
          <p:nvPr/>
        </p:nvSpPr>
        <p:spPr>
          <a:xfrm>
            <a:off x="2965200" y="4694046"/>
            <a:ext cx="540000" cy="36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8" name="Rounded Rectangle 26">
            <a:extLst>
              <a:ext uri="{FF2B5EF4-FFF2-40B4-BE49-F238E27FC236}">
                <a16:creationId xmlns:a16="http://schemas.microsoft.com/office/drawing/2014/main" id="{493D608C-B88B-D046-8E48-630429870FF5}"/>
              </a:ext>
            </a:extLst>
          </p:cNvPr>
          <p:cNvSpPr/>
          <p:nvPr/>
        </p:nvSpPr>
        <p:spPr>
          <a:xfrm>
            <a:off x="3498600" y="4694046"/>
            <a:ext cx="540000" cy="360000"/>
          </a:xfrm>
          <a:prstGeom prst="roundRect">
            <a:avLst/>
          </a:prstGeom>
          <a:solidFill>
            <a:srgbClr val="66FF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9" name="Rounded Rectangle 28">
            <a:extLst>
              <a:ext uri="{FF2B5EF4-FFF2-40B4-BE49-F238E27FC236}">
                <a16:creationId xmlns:a16="http://schemas.microsoft.com/office/drawing/2014/main" id="{A600750B-0CB1-4C45-A745-E667F18534E8}"/>
              </a:ext>
            </a:extLst>
          </p:cNvPr>
          <p:cNvSpPr/>
          <p:nvPr/>
        </p:nvSpPr>
        <p:spPr>
          <a:xfrm>
            <a:off x="4032000" y="4694046"/>
            <a:ext cx="540000" cy="360000"/>
          </a:xfrm>
          <a:prstGeom prst="roundRect">
            <a:avLst/>
          </a:prstGeom>
          <a:solidFill>
            <a:srgbClr val="66FF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50" name="Curved Connector 29">
            <a:extLst>
              <a:ext uri="{FF2B5EF4-FFF2-40B4-BE49-F238E27FC236}">
                <a16:creationId xmlns:a16="http://schemas.microsoft.com/office/drawing/2014/main" id="{2389ECB3-C545-C447-A5E1-B163F827764C}"/>
              </a:ext>
            </a:extLst>
          </p:cNvPr>
          <p:cNvCxnSpPr>
            <a:stCxn id="48" idx="0"/>
          </p:cNvCxnSpPr>
          <p:nvPr/>
        </p:nvCxnSpPr>
        <p:spPr>
          <a:xfrm rot="16200000" flipH="1">
            <a:off x="3948475" y="4514171"/>
            <a:ext cx="180000" cy="539750"/>
          </a:xfrm>
          <a:prstGeom prst="curvedConnector4">
            <a:avLst>
              <a:gd name="adj1" fmla="val -127000"/>
              <a:gd name="adj2" fmla="val 75012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31">
            <a:extLst>
              <a:ext uri="{FF2B5EF4-FFF2-40B4-BE49-F238E27FC236}">
                <a16:creationId xmlns:a16="http://schemas.microsoft.com/office/drawing/2014/main" id="{EB1E1C69-AEB8-B04D-87CA-75CBEFB92D4D}"/>
              </a:ext>
            </a:extLst>
          </p:cNvPr>
          <p:cNvCxnSpPr>
            <a:stCxn id="44" idx="0"/>
          </p:cNvCxnSpPr>
          <p:nvPr/>
        </p:nvCxnSpPr>
        <p:spPr>
          <a:xfrm rot="16200000" flipH="1">
            <a:off x="2611800" y="4250646"/>
            <a:ext cx="180000" cy="1066800"/>
          </a:xfrm>
          <a:prstGeom prst="curvedConnector4">
            <a:avLst>
              <a:gd name="adj1" fmla="val -179917"/>
              <a:gd name="adj2" fmla="val 87655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32">
            <a:extLst>
              <a:ext uri="{FF2B5EF4-FFF2-40B4-BE49-F238E27FC236}">
                <a16:creationId xmlns:a16="http://schemas.microsoft.com/office/drawing/2014/main" id="{74BA113B-1862-7F47-8DD9-7AC0C0461725}"/>
              </a:ext>
            </a:extLst>
          </p:cNvPr>
          <p:cNvCxnSpPr>
            <a:stCxn id="46" idx="2"/>
          </p:cNvCxnSpPr>
          <p:nvPr/>
        </p:nvCxnSpPr>
        <p:spPr>
          <a:xfrm rot="5400000" flipH="1" flipV="1">
            <a:off x="3148375" y="4427471"/>
            <a:ext cx="180000" cy="1073150"/>
          </a:xfrm>
          <a:prstGeom prst="curvedConnector4">
            <a:avLst>
              <a:gd name="adj1" fmla="val -127000"/>
              <a:gd name="adj2" fmla="val 94533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6">
            <a:extLst>
              <a:ext uri="{FF2B5EF4-FFF2-40B4-BE49-F238E27FC236}">
                <a16:creationId xmlns:a16="http://schemas.microsoft.com/office/drawing/2014/main" id="{C8B71D50-FE09-7749-96BE-39095DDB86F2}"/>
              </a:ext>
            </a:extLst>
          </p:cNvPr>
          <p:cNvSpPr/>
          <p:nvPr/>
        </p:nvSpPr>
        <p:spPr>
          <a:xfrm>
            <a:off x="4572000" y="4694046"/>
            <a:ext cx="270000" cy="360000"/>
          </a:xfrm>
          <a:prstGeom prst="roundRect">
            <a:avLst/>
          </a:prstGeom>
          <a:solidFill>
            <a:srgbClr val="3366FF"/>
          </a:solidFill>
          <a:ln w="12700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54" name="Curved Connector 57">
            <a:extLst>
              <a:ext uri="{FF2B5EF4-FFF2-40B4-BE49-F238E27FC236}">
                <a16:creationId xmlns:a16="http://schemas.microsoft.com/office/drawing/2014/main" id="{A231C768-049E-0843-A607-76E5455090C0}"/>
              </a:ext>
            </a:extLst>
          </p:cNvPr>
          <p:cNvCxnSpPr>
            <a:stCxn id="49" idx="2"/>
          </p:cNvCxnSpPr>
          <p:nvPr/>
        </p:nvCxnSpPr>
        <p:spPr>
          <a:xfrm rot="5400000" flipH="1" flipV="1">
            <a:off x="4414500" y="4761546"/>
            <a:ext cx="180000" cy="405000"/>
          </a:xfrm>
          <a:prstGeom prst="curvedConnector4">
            <a:avLst>
              <a:gd name="adj1" fmla="val -127000"/>
              <a:gd name="adj2" fmla="val 83333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30">
            <a:extLst>
              <a:ext uri="{FF2B5EF4-FFF2-40B4-BE49-F238E27FC236}">
                <a16:creationId xmlns:a16="http://schemas.microsoft.com/office/drawing/2014/main" id="{31275ED0-884B-F240-98A8-C6C5732DA4A4}"/>
              </a:ext>
            </a:extLst>
          </p:cNvPr>
          <p:cNvSpPr/>
          <p:nvPr/>
        </p:nvSpPr>
        <p:spPr>
          <a:xfrm>
            <a:off x="5380505" y="4694046"/>
            <a:ext cx="540000" cy="36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56" name="Curved Connector 35">
            <a:extLst>
              <a:ext uri="{FF2B5EF4-FFF2-40B4-BE49-F238E27FC236}">
                <a16:creationId xmlns:a16="http://schemas.microsoft.com/office/drawing/2014/main" id="{F98EBF8E-52C4-E14F-A5BE-9DD444C9D242}"/>
              </a:ext>
            </a:extLst>
          </p:cNvPr>
          <p:cNvCxnSpPr>
            <a:stCxn id="47" idx="2"/>
          </p:cNvCxnSpPr>
          <p:nvPr/>
        </p:nvCxnSpPr>
        <p:spPr>
          <a:xfrm rot="5400000" flipH="1" flipV="1">
            <a:off x="4102492" y="4006753"/>
            <a:ext cx="180000" cy="1914585"/>
          </a:xfrm>
          <a:prstGeom prst="curvedConnector4">
            <a:avLst>
              <a:gd name="adj1" fmla="val -170794"/>
              <a:gd name="adj2" fmla="val 100693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36">
            <a:extLst>
              <a:ext uri="{FF2B5EF4-FFF2-40B4-BE49-F238E27FC236}">
                <a16:creationId xmlns:a16="http://schemas.microsoft.com/office/drawing/2014/main" id="{C792192D-89E1-1645-BF84-181929730D25}"/>
              </a:ext>
            </a:extLst>
          </p:cNvPr>
          <p:cNvCxnSpPr/>
          <p:nvPr/>
        </p:nvCxnSpPr>
        <p:spPr>
          <a:xfrm rot="16200000" flipH="1">
            <a:off x="5323310" y="4514171"/>
            <a:ext cx="180000" cy="539750"/>
          </a:xfrm>
          <a:prstGeom prst="curvedConnector4">
            <a:avLst>
              <a:gd name="adj1" fmla="val -127000"/>
              <a:gd name="adj2" fmla="val 75012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37">
            <a:extLst>
              <a:ext uri="{FF2B5EF4-FFF2-40B4-BE49-F238E27FC236}">
                <a16:creationId xmlns:a16="http://schemas.microsoft.com/office/drawing/2014/main" id="{824AFC03-2947-1244-AB3C-47E342724FEC}"/>
              </a:ext>
            </a:extLst>
          </p:cNvPr>
          <p:cNvSpPr/>
          <p:nvPr/>
        </p:nvSpPr>
        <p:spPr>
          <a:xfrm>
            <a:off x="5934285" y="4694046"/>
            <a:ext cx="270000" cy="360000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62" name="Straight Arrow Connector 34">
            <a:extLst>
              <a:ext uri="{FF2B5EF4-FFF2-40B4-BE49-F238E27FC236}">
                <a16:creationId xmlns:a16="http://schemas.microsoft.com/office/drawing/2014/main" id="{DBB49FE6-66CE-624B-B439-C7ABEEC76223}"/>
              </a:ext>
            </a:extLst>
          </p:cNvPr>
          <p:cNvCxnSpPr/>
          <p:nvPr/>
        </p:nvCxnSpPr>
        <p:spPr>
          <a:xfrm>
            <a:off x="4273363" y="4359980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39">
            <a:extLst>
              <a:ext uri="{FF2B5EF4-FFF2-40B4-BE49-F238E27FC236}">
                <a16:creationId xmlns:a16="http://schemas.microsoft.com/office/drawing/2014/main" id="{586A3E41-6DDC-A74B-A341-71B7E877D984}"/>
              </a:ext>
            </a:extLst>
          </p:cNvPr>
          <p:cNvSpPr/>
          <p:nvPr/>
        </p:nvSpPr>
        <p:spPr>
          <a:xfrm>
            <a:off x="4038600" y="4050048"/>
            <a:ext cx="801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REDO</a:t>
            </a:r>
            <a:endParaRPr lang="zh-CN" altLang="en-US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pic>
        <p:nvPicPr>
          <p:cNvPr id="28" name="Picture 2" descr="Prohibited Sign Forbidden Sign Abort Clipart | i2Clipart - Royalty Free  Public Domain Clipart">
            <a:extLst>
              <a:ext uri="{FF2B5EF4-FFF2-40B4-BE49-F238E27FC236}">
                <a16:creationId xmlns:a16="http://schemas.microsoft.com/office/drawing/2014/main" id="{F2740C8D-4351-C046-BB91-6BDB9C41B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435" y="4758233"/>
            <a:ext cx="231624" cy="231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59190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C19BE-4877-3648-B9DA-FC3345B93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Problem: continuously growing of the log file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7CBDEC-0FC0-2347-AD26-83A42BF69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301608" cy="3771636"/>
          </a:xfrm>
        </p:spPr>
        <p:txBody>
          <a:bodyPr/>
          <a:lstStyle/>
          <a:p>
            <a:r>
              <a:rPr kumimoji="1" lang="en-US" altLang="zh-CN" dirty="0"/>
              <a:t>Both redo-only logging &amp; undo-redo logging append to the log file</a:t>
            </a: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The log file is continuously growing while most its updates are already flushed to the disk </a:t>
            </a: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A large log file also makes recovery slow 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Typically, a machine fails less frequent</a:t>
            </a: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E.g., one per day 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We need </a:t>
            </a:r>
            <a:r>
              <a:rPr kumimoji="1" lang="en-US" altLang="zh-CN" dirty="0">
                <a:solidFill>
                  <a:srgbClr val="C00000"/>
                </a:solidFill>
              </a:rPr>
              <a:t>checkpoint</a:t>
            </a:r>
            <a:r>
              <a:rPr kumimoji="1" lang="en-US" altLang="zh-CN" dirty="0">
                <a:solidFill>
                  <a:schemeClr val="tx1"/>
                </a:solidFill>
              </a:rPr>
              <a:t> the log file to reduce the log file size! </a:t>
            </a: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Checkpoint: Determining which parts of the log can be discarded, then discarded them </a:t>
            </a:r>
          </a:p>
          <a:p>
            <a:pPr marL="74250" lvl="1" indent="0">
              <a:buNone/>
            </a:pP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DC2798-84E8-1241-BE98-1B1802FE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93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889927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01BD6-B66C-E642-7F2D-FEBFD33D5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Checkpoint the log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6CDFC1-6005-47C3-7C82-1E89B0AA5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4167654"/>
          </a:xfrm>
        </p:spPr>
        <p:txBody>
          <a:bodyPr/>
          <a:lstStyle/>
          <a:p>
            <a:r>
              <a:rPr kumimoji="1" lang="en-US" altLang="zh-CN" dirty="0"/>
              <a:t>Naïve solution</a:t>
            </a:r>
          </a:p>
          <a:p>
            <a:pPr lvl="1"/>
            <a:r>
              <a:rPr kumimoji="1" lang="en-US" altLang="zh-CN" dirty="0"/>
              <a:t>Run the recovery process. If it is done, then we can discard all the log file</a:t>
            </a:r>
          </a:p>
          <a:p>
            <a:pPr lvl="1"/>
            <a:r>
              <a:rPr kumimoji="1" lang="en-US" altLang="zh-CN" dirty="0"/>
              <a:t>Problem: too slow </a:t>
            </a:r>
          </a:p>
          <a:p>
            <a:r>
              <a:rPr kumimoji="1" lang="en-US" altLang="zh-CN" dirty="0"/>
              <a:t>Observation</a:t>
            </a:r>
          </a:p>
          <a:p>
            <a:pPr lvl="1"/>
            <a:r>
              <a:rPr kumimoji="1" lang="en-US" altLang="zh-CN" dirty="0"/>
              <a:t>Uncommitted updates are only in the page cache</a:t>
            </a:r>
          </a:p>
          <a:p>
            <a:pPr lvl="1"/>
            <a:r>
              <a:rPr kumimoji="1" lang="en-US" altLang="zh-CN" dirty="0"/>
              <a:t>If we can flush all the page cache to the disk, then the committed TX’s log can be discarded  </a:t>
            </a:r>
          </a:p>
          <a:p>
            <a:r>
              <a:rPr kumimoji="1" lang="en-US" altLang="zh-CN" dirty="0"/>
              <a:t>Problem</a:t>
            </a:r>
          </a:p>
          <a:p>
            <a:pPr lvl="1"/>
            <a:r>
              <a:rPr kumimoji="1" lang="en-US" altLang="zh-CN" dirty="0"/>
              <a:t>What if a TX is ongoing? We need to reserve its log 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DBD947-69CB-7CF8-746E-04AF9041A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94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841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56B2F6-5BE2-9347-9FB8-122097C04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How to checkpoint?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34FEFB-3C6D-984C-AD98-734263530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507288" cy="3771636"/>
          </a:xfrm>
        </p:spPr>
        <p:txBody>
          <a:bodyPr/>
          <a:lstStyle/>
          <a:p>
            <a:r>
              <a:rPr kumimoji="1" lang="en" altLang="zh-CN" dirty="0"/>
              <a:t>Basic approach</a:t>
            </a:r>
          </a:p>
          <a:p>
            <a:pPr marL="417150" lvl="1" indent="-342900">
              <a:buFont typeface="+mj-lt"/>
              <a:buAutoNum type="arabicPeriod"/>
            </a:pPr>
            <a:r>
              <a:rPr kumimoji="1" lang="en" altLang="zh-CN" dirty="0"/>
              <a:t>Wait till no transactions are in progress</a:t>
            </a:r>
          </a:p>
          <a:p>
            <a:pPr marL="417150" lvl="1" indent="-342900">
              <a:buFont typeface="+mj-lt"/>
              <a:buAutoNum type="arabicPeriod"/>
            </a:pPr>
            <a:r>
              <a:rPr kumimoji="1" lang="en" altLang="zh-CN" dirty="0"/>
              <a:t>Flush the page cache </a:t>
            </a:r>
          </a:p>
          <a:p>
            <a:pPr marL="417150" lvl="1" indent="-342900">
              <a:buFont typeface="+mj-lt"/>
              <a:buAutoNum type="arabicPeriod"/>
            </a:pPr>
            <a:r>
              <a:rPr kumimoji="1" lang="en" altLang="zh-CN" dirty="0"/>
              <a:t>Discard all the logs of committed TXs </a:t>
            </a:r>
          </a:p>
          <a:p>
            <a:r>
              <a:rPr kumimoji="1" lang="en-US" altLang="zh-CN" dirty="0"/>
              <a:t>Question</a:t>
            </a:r>
          </a:p>
          <a:p>
            <a:pPr lvl="1"/>
            <a:r>
              <a:rPr kumimoji="1" lang="en-US" altLang="zh-CN" dirty="0"/>
              <a:t>What if a TX is doing a long time? Can we allow ongoing TXs? </a:t>
            </a:r>
          </a:p>
          <a:p>
            <a:pPr lvl="1"/>
            <a:r>
              <a:rPr kumimoji="1" lang="en-US" altLang="zh-CN" dirty="0"/>
              <a:t>Idea: can we wait till no </a:t>
            </a:r>
            <a:r>
              <a:rPr kumimoji="1" lang="en-US" altLang="zh-CN" b="1" dirty="0">
                <a:solidFill>
                  <a:srgbClr val="C00000"/>
                </a:solidFill>
              </a:rPr>
              <a:t>operations</a:t>
            </a:r>
            <a:r>
              <a:rPr kumimoji="1" lang="en-US" altLang="zh-CN" dirty="0"/>
              <a:t> are in progress?</a:t>
            </a:r>
          </a:p>
          <a:p>
            <a:pPr lvl="1"/>
            <a:r>
              <a:rPr kumimoji="1" lang="en-US" altLang="zh-CN" dirty="0"/>
              <a:t>We need to reserve the log for ongoing TXs !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1E7B4F-2449-904F-99CC-619F3C754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95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62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56B2F6-5BE2-9347-9FB8-122097C04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How to checkpoint?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34FEFB-3C6D-984C-AD98-734263530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507288" cy="3771636"/>
          </a:xfrm>
        </p:spPr>
        <p:txBody>
          <a:bodyPr/>
          <a:lstStyle/>
          <a:p>
            <a:r>
              <a:rPr kumimoji="1" lang="en" altLang="zh-CN" dirty="0"/>
              <a:t>How to checkpoint?</a:t>
            </a:r>
          </a:p>
          <a:p>
            <a:pPr marL="417150" lvl="1" indent="-342900">
              <a:buFont typeface="+mj-lt"/>
              <a:buAutoNum type="arabicPeriod"/>
            </a:pPr>
            <a:r>
              <a:rPr kumimoji="1" lang="en" altLang="zh-CN" dirty="0"/>
              <a:t>Wait till no </a:t>
            </a:r>
            <a:r>
              <a:rPr kumimoji="1" lang="en" altLang="zh-CN" strike="sngStrike" dirty="0"/>
              <a:t>transactions</a:t>
            </a:r>
            <a:r>
              <a:rPr kumimoji="1" lang="en" altLang="zh-CN" dirty="0"/>
              <a:t> are in progress</a:t>
            </a:r>
          </a:p>
          <a:p>
            <a:pPr marL="417150" lvl="1" indent="-342900">
              <a:buFont typeface="+mj-lt"/>
              <a:buAutoNum type="arabicPeriod"/>
            </a:pPr>
            <a:r>
              <a:rPr kumimoji="1" lang="en" altLang="zh-CN" dirty="0"/>
              <a:t>Write a </a:t>
            </a:r>
            <a:r>
              <a:rPr kumimoji="1" lang="en" altLang="zh-CN" b="1" dirty="0">
                <a:solidFill>
                  <a:srgbClr val="C00000"/>
                </a:solidFill>
              </a:rPr>
              <a:t>CKPT</a:t>
            </a:r>
            <a:r>
              <a:rPr kumimoji="1" lang="en" altLang="zh-CN" dirty="0"/>
              <a:t> record to log</a:t>
            </a:r>
          </a:p>
          <a:p>
            <a:pPr lvl="2"/>
            <a:r>
              <a:rPr kumimoji="1" lang="en" altLang="zh-CN" sz="1800" dirty="0"/>
              <a:t>Contains a list of all transaction in process </a:t>
            </a:r>
            <a:br>
              <a:rPr kumimoji="1" lang="en" altLang="zh-CN" sz="1800" dirty="0"/>
            </a:br>
            <a:r>
              <a:rPr kumimoji="1" lang="en" altLang="zh-CN" sz="1800" dirty="0"/>
              <a:t>and their logs</a:t>
            </a:r>
          </a:p>
          <a:p>
            <a:pPr marL="417150" lvl="1" indent="-342900">
              <a:buFont typeface="+mj-lt"/>
              <a:buAutoNum type="arabicPeriod"/>
            </a:pPr>
            <a:r>
              <a:rPr kumimoji="1" lang="en" altLang="zh-CN" dirty="0"/>
              <a:t>Flush the page cache </a:t>
            </a:r>
          </a:p>
          <a:p>
            <a:pPr marL="417150" lvl="1" indent="-342900">
              <a:buFont typeface="+mj-lt"/>
              <a:buAutoNum type="arabicPeriod"/>
            </a:pPr>
            <a:r>
              <a:rPr kumimoji="1" lang="en" altLang="zh-CN" dirty="0"/>
              <a:t>Discard all the log records except the CKPT record 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1E7B4F-2449-904F-99CC-619F3C754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96</a:t>
            </a:fld>
            <a:endParaRPr lang="zh-CN" altLang="en-US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F45C14E6-88E7-D146-ACCA-BAE88916DC5F}"/>
              </a:ext>
            </a:extLst>
          </p:cNvPr>
          <p:cNvSpPr/>
          <p:nvPr/>
        </p:nvSpPr>
        <p:spPr>
          <a:xfrm>
            <a:off x="2921575" y="1074490"/>
            <a:ext cx="1094852" cy="369332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CN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actions</a:t>
            </a:r>
            <a:endParaRPr lang="zh-CN" altLang="en-US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C70E27ED-0D57-154C-AF60-F2A93738A97A}"/>
              </a:ext>
            </a:extLst>
          </p:cNvPr>
          <p:cNvSpPr/>
          <p:nvPr/>
        </p:nvSpPr>
        <p:spPr>
          <a:xfrm>
            <a:off x="3194844" y="1293576"/>
            <a:ext cx="1056290" cy="622477"/>
          </a:xfrm>
          <a:custGeom>
            <a:avLst/>
            <a:gdLst>
              <a:gd name="connsiteX0" fmla="*/ 0 w 1056290"/>
              <a:gd name="connsiteY0" fmla="*/ 622477 h 622477"/>
              <a:gd name="connsiteX1" fmla="*/ 141890 w 1056290"/>
              <a:gd name="connsiteY1" fmla="*/ 464821 h 622477"/>
              <a:gd name="connsiteX2" fmla="*/ 141890 w 1056290"/>
              <a:gd name="connsiteY2" fmla="*/ 228339 h 622477"/>
              <a:gd name="connsiteX3" fmla="*/ 488731 w 1056290"/>
              <a:gd name="connsiteY3" fmla="*/ 149511 h 622477"/>
              <a:gd name="connsiteX4" fmla="*/ 914400 w 1056290"/>
              <a:gd name="connsiteY4" fmla="*/ 117980 h 622477"/>
              <a:gd name="connsiteX5" fmla="*/ 1008993 w 1056290"/>
              <a:gd name="connsiteY5" fmla="*/ 7621 h 622477"/>
              <a:gd name="connsiteX6" fmla="*/ 1056290 w 1056290"/>
              <a:gd name="connsiteY6" fmla="*/ 7621 h 622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290" h="622477">
                <a:moveTo>
                  <a:pt x="0" y="622477"/>
                </a:moveTo>
                <a:cubicBezTo>
                  <a:pt x="59121" y="576494"/>
                  <a:pt x="118242" y="530511"/>
                  <a:pt x="141890" y="464821"/>
                </a:cubicBezTo>
                <a:cubicBezTo>
                  <a:pt x="165538" y="399131"/>
                  <a:pt x="84083" y="280891"/>
                  <a:pt x="141890" y="228339"/>
                </a:cubicBezTo>
                <a:cubicBezTo>
                  <a:pt x="199697" y="175787"/>
                  <a:pt x="359979" y="167904"/>
                  <a:pt x="488731" y="149511"/>
                </a:cubicBezTo>
                <a:cubicBezTo>
                  <a:pt x="617483" y="131118"/>
                  <a:pt x="827690" y="141628"/>
                  <a:pt x="914400" y="117980"/>
                </a:cubicBezTo>
                <a:cubicBezTo>
                  <a:pt x="1001110" y="94332"/>
                  <a:pt x="985345" y="26014"/>
                  <a:pt x="1008993" y="7621"/>
                </a:cubicBezTo>
                <a:cubicBezTo>
                  <a:pt x="1032641" y="-10772"/>
                  <a:pt x="1027387" y="10248"/>
                  <a:pt x="1056290" y="7621"/>
                </a:cubicBezTo>
              </a:path>
            </a:pathLst>
          </a:custGeom>
          <a:noFill/>
          <a:ln w="3175">
            <a:solidFill>
              <a:srgbClr val="FF006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2BD1C736-3439-2941-9B29-B0B4E79CDA8D}"/>
              </a:ext>
            </a:extLst>
          </p:cNvPr>
          <p:cNvSpPr/>
          <p:nvPr/>
        </p:nvSpPr>
        <p:spPr>
          <a:xfrm>
            <a:off x="3052954" y="1443822"/>
            <a:ext cx="268014" cy="109624"/>
          </a:xfrm>
          <a:custGeom>
            <a:avLst/>
            <a:gdLst>
              <a:gd name="connsiteX0" fmla="*/ 536027 w 536027"/>
              <a:gd name="connsiteY0" fmla="*/ 252249 h 252249"/>
              <a:gd name="connsiteX1" fmla="*/ 236482 w 536027"/>
              <a:gd name="connsiteY1" fmla="*/ 204952 h 252249"/>
              <a:gd name="connsiteX2" fmla="*/ 78827 w 536027"/>
              <a:gd name="connsiteY2" fmla="*/ 110359 h 252249"/>
              <a:gd name="connsiteX3" fmla="*/ 0 w 536027"/>
              <a:gd name="connsiteY3" fmla="*/ 0 h 25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6027" h="252249">
                <a:moveTo>
                  <a:pt x="536027" y="252249"/>
                </a:moveTo>
                <a:cubicBezTo>
                  <a:pt x="424354" y="240424"/>
                  <a:pt x="312682" y="228600"/>
                  <a:pt x="236482" y="204952"/>
                </a:cubicBezTo>
                <a:cubicBezTo>
                  <a:pt x="160282" y="181304"/>
                  <a:pt x="118241" y="144518"/>
                  <a:pt x="78827" y="110359"/>
                </a:cubicBezTo>
                <a:cubicBezTo>
                  <a:pt x="39413" y="76200"/>
                  <a:pt x="19706" y="38100"/>
                  <a:pt x="0" y="0"/>
                </a:cubicBezTo>
              </a:path>
            </a:pathLst>
          </a:custGeom>
          <a:noFill/>
          <a:ln w="3175">
            <a:solidFill>
              <a:srgbClr val="FF006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52D69A45-C5E7-BB43-9C69-5155F294C618}"/>
              </a:ext>
            </a:extLst>
          </p:cNvPr>
          <p:cNvSpPr/>
          <p:nvPr/>
        </p:nvSpPr>
        <p:spPr>
          <a:xfrm>
            <a:off x="3320968" y="1793871"/>
            <a:ext cx="141889" cy="110358"/>
          </a:xfrm>
          <a:custGeom>
            <a:avLst/>
            <a:gdLst>
              <a:gd name="connsiteX0" fmla="*/ 0 w 141889"/>
              <a:gd name="connsiteY0" fmla="*/ 0 h 110358"/>
              <a:gd name="connsiteX1" fmla="*/ 141889 w 141889"/>
              <a:gd name="connsiteY1" fmla="*/ 110358 h 11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1889" h="110358">
                <a:moveTo>
                  <a:pt x="0" y="0"/>
                </a:moveTo>
                <a:lnTo>
                  <a:pt x="141889" y="110358"/>
                </a:lnTo>
              </a:path>
            </a:pathLst>
          </a:custGeom>
          <a:noFill/>
          <a:ln w="3175">
            <a:solidFill>
              <a:srgbClr val="FF006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436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Connector 58"/>
          <p:cNvCxnSpPr/>
          <p:nvPr/>
        </p:nvCxnSpPr>
        <p:spPr>
          <a:xfrm flipV="1">
            <a:off x="4381500" y="1270000"/>
            <a:ext cx="0" cy="22763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228500" y="1567510"/>
            <a:ext cx="300000" cy="15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7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707500" y="1567510"/>
            <a:ext cx="300000" cy="15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7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342500" y="1567510"/>
            <a:ext cx="300000" cy="15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7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6" name="Straight Arrow Connector 15"/>
          <p:cNvCxnSpPr>
            <a:stCxn id="28" idx="3"/>
            <a:endCxn id="31" idx="1"/>
          </p:cNvCxnSpPr>
          <p:nvPr/>
        </p:nvCxnSpPr>
        <p:spPr>
          <a:xfrm>
            <a:off x="2528500" y="1642510"/>
            <a:ext cx="1790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1" idx="3"/>
            <a:endCxn id="44" idx="1"/>
          </p:cNvCxnSpPr>
          <p:nvPr/>
        </p:nvCxnSpPr>
        <p:spPr>
          <a:xfrm>
            <a:off x="3007500" y="1642510"/>
            <a:ext cx="3350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1922500" y="1567510"/>
            <a:ext cx="150000" cy="150000"/>
          </a:xfrm>
          <a:prstGeom prst="ellipse">
            <a:avLst/>
          </a:prstGeom>
          <a:solidFill>
            <a:srgbClr val="D5FFD5"/>
          </a:solidFill>
          <a:ln w="12700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7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48" name="Straight Arrow Connector 47"/>
          <p:cNvCxnSpPr>
            <a:stCxn id="47" idx="6"/>
            <a:endCxn id="28" idx="1"/>
          </p:cNvCxnSpPr>
          <p:nvPr/>
        </p:nvCxnSpPr>
        <p:spPr>
          <a:xfrm>
            <a:off x="2072500" y="1642510"/>
            <a:ext cx="1560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850500" y="1567510"/>
            <a:ext cx="150000" cy="150000"/>
          </a:xfrm>
          <a:prstGeom prst="ellipse">
            <a:avLst/>
          </a:prstGeom>
          <a:solidFill>
            <a:srgbClr val="D5FFD5"/>
          </a:solidFill>
          <a:ln w="12700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7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51" name="Straight Arrow Connector 50"/>
          <p:cNvCxnSpPr>
            <a:stCxn id="44" idx="3"/>
            <a:endCxn id="50" idx="2"/>
          </p:cNvCxnSpPr>
          <p:nvPr/>
        </p:nvCxnSpPr>
        <p:spPr>
          <a:xfrm>
            <a:off x="3642500" y="1642510"/>
            <a:ext cx="2080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0" idx="7"/>
            <a:endCxn id="50" idx="3"/>
          </p:cNvCxnSpPr>
          <p:nvPr/>
        </p:nvCxnSpPr>
        <p:spPr>
          <a:xfrm flipH="1">
            <a:off x="3872467" y="1589477"/>
            <a:ext cx="106067" cy="1060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0" idx="1"/>
            <a:endCxn id="50" idx="5"/>
          </p:cNvCxnSpPr>
          <p:nvPr/>
        </p:nvCxnSpPr>
        <p:spPr>
          <a:xfrm>
            <a:off x="3872467" y="1589477"/>
            <a:ext cx="106067" cy="1060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3435000" y="1986000"/>
            <a:ext cx="300000" cy="150000"/>
          </a:xfrm>
          <a:prstGeom prst="roundRect">
            <a:avLst/>
          </a:prstGeom>
          <a:solidFill>
            <a:srgbClr val="FF0066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7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4000500" y="1986000"/>
            <a:ext cx="300000" cy="150000"/>
          </a:xfrm>
          <a:prstGeom prst="roundRect">
            <a:avLst/>
          </a:prstGeom>
          <a:solidFill>
            <a:srgbClr val="FF0066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7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4549000" y="1986000"/>
            <a:ext cx="300000" cy="150000"/>
          </a:xfrm>
          <a:prstGeom prst="roundRect">
            <a:avLst/>
          </a:prstGeom>
          <a:solidFill>
            <a:srgbClr val="FF0066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7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74" name="Straight Arrow Connector 73"/>
          <p:cNvCxnSpPr>
            <a:stCxn id="71" idx="3"/>
            <a:endCxn id="72" idx="1"/>
          </p:cNvCxnSpPr>
          <p:nvPr/>
        </p:nvCxnSpPr>
        <p:spPr>
          <a:xfrm>
            <a:off x="3735000" y="2061000"/>
            <a:ext cx="2655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72" idx="3"/>
            <a:endCxn id="73" idx="1"/>
          </p:cNvCxnSpPr>
          <p:nvPr/>
        </p:nvCxnSpPr>
        <p:spPr>
          <a:xfrm>
            <a:off x="4300500" y="2061000"/>
            <a:ext cx="2485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5057000" y="1986000"/>
            <a:ext cx="150000" cy="15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7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79" name="Straight Arrow Connector 78"/>
          <p:cNvCxnSpPr>
            <a:stCxn id="73" idx="3"/>
            <a:endCxn id="78" idx="2"/>
          </p:cNvCxnSpPr>
          <p:nvPr/>
        </p:nvCxnSpPr>
        <p:spPr>
          <a:xfrm>
            <a:off x="4849000" y="2061000"/>
            <a:ext cx="2080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78" idx="7"/>
            <a:endCxn id="78" idx="3"/>
          </p:cNvCxnSpPr>
          <p:nvPr/>
        </p:nvCxnSpPr>
        <p:spPr>
          <a:xfrm flipH="1">
            <a:off x="5078967" y="2007967"/>
            <a:ext cx="106067" cy="1060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78" idx="1"/>
            <a:endCxn id="78" idx="5"/>
          </p:cNvCxnSpPr>
          <p:nvPr/>
        </p:nvCxnSpPr>
        <p:spPr>
          <a:xfrm>
            <a:off x="5078967" y="2007967"/>
            <a:ext cx="106067" cy="1060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/>
          <p:cNvSpPr/>
          <p:nvPr/>
        </p:nvSpPr>
        <p:spPr>
          <a:xfrm>
            <a:off x="5224500" y="2390000"/>
            <a:ext cx="300000" cy="150000"/>
          </a:xfrm>
          <a:prstGeom prst="roundRect">
            <a:avLst/>
          </a:prstGeom>
          <a:solidFill>
            <a:srgbClr val="66FF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7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5842000" y="2390000"/>
            <a:ext cx="300000" cy="150000"/>
          </a:xfrm>
          <a:prstGeom prst="roundRect">
            <a:avLst/>
          </a:prstGeom>
          <a:solidFill>
            <a:srgbClr val="66FF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7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86" name="Straight Arrow Connector 85"/>
          <p:cNvCxnSpPr>
            <a:stCxn id="82" idx="3"/>
            <a:endCxn id="84" idx="1"/>
          </p:cNvCxnSpPr>
          <p:nvPr/>
        </p:nvCxnSpPr>
        <p:spPr>
          <a:xfrm>
            <a:off x="5524500" y="2465000"/>
            <a:ext cx="3175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4918500" y="2390000"/>
            <a:ext cx="150000" cy="150000"/>
          </a:xfrm>
          <a:prstGeom prst="ellipse">
            <a:avLst/>
          </a:prstGeom>
          <a:solidFill>
            <a:srgbClr val="66FFFF"/>
          </a:solidFill>
          <a:ln w="12700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7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88" name="Straight Arrow Connector 87"/>
          <p:cNvCxnSpPr>
            <a:stCxn id="87" idx="6"/>
            <a:endCxn id="82" idx="1"/>
          </p:cNvCxnSpPr>
          <p:nvPr/>
        </p:nvCxnSpPr>
        <p:spPr>
          <a:xfrm>
            <a:off x="5068500" y="2465000"/>
            <a:ext cx="1560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6350000" y="2390000"/>
            <a:ext cx="150000" cy="150000"/>
          </a:xfrm>
          <a:prstGeom prst="ellipse">
            <a:avLst/>
          </a:prstGeom>
          <a:solidFill>
            <a:srgbClr val="66FFFF"/>
          </a:solidFill>
          <a:ln w="12700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7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90" name="Straight Arrow Connector 89"/>
          <p:cNvCxnSpPr>
            <a:stCxn id="84" idx="3"/>
            <a:endCxn id="89" idx="2"/>
          </p:cNvCxnSpPr>
          <p:nvPr/>
        </p:nvCxnSpPr>
        <p:spPr>
          <a:xfrm>
            <a:off x="6142000" y="2465000"/>
            <a:ext cx="2080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89" idx="7"/>
            <a:endCxn id="89" idx="3"/>
          </p:cNvCxnSpPr>
          <p:nvPr/>
        </p:nvCxnSpPr>
        <p:spPr>
          <a:xfrm flipH="1">
            <a:off x="6371967" y="2411967"/>
            <a:ext cx="106067" cy="1060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9" idx="1"/>
            <a:endCxn id="89" idx="5"/>
          </p:cNvCxnSpPr>
          <p:nvPr/>
        </p:nvCxnSpPr>
        <p:spPr>
          <a:xfrm>
            <a:off x="6371967" y="2411967"/>
            <a:ext cx="106067" cy="1060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/>
          <p:cNvSpPr/>
          <p:nvPr/>
        </p:nvSpPr>
        <p:spPr>
          <a:xfrm>
            <a:off x="2782500" y="1986000"/>
            <a:ext cx="300000" cy="150000"/>
          </a:xfrm>
          <a:prstGeom prst="roundRect">
            <a:avLst/>
          </a:prstGeom>
          <a:solidFill>
            <a:srgbClr val="FF0066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7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94" name="Straight Arrow Connector 93"/>
          <p:cNvCxnSpPr>
            <a:stCxn id="93" idx="3"/>
            <a:endCxn id="71" idx="1"/>
          </p:cNvCxnSpPr>
          <p:nvPr/>
        </p:nvCxnSpPr>
        <p:spPr>
          <a:xfrm>
            <a:off x="3082500" y="2061000"/>
            <a:ext cx="3525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2476500" y="1986000"/>
            <a:ext cx="150000" cy="15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7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96" name="Straight Arrow Connector 95"/>
          <p:cNvCxnSpPr>
            <a:stCxn id="95" idx="6"/>
            <a:endCxn id="93" idx="1"/>
          </p:cNvCxnSpPr>
          <p:nvPr/>
        </p:nvCxnSpPr>
        <p:spPr>
          <a:xfrm>
            <a:off x="2626500" y="2061000"/>
            <a:ext cx="1560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/>
          <p:cNvSpPr/>
          <p:nvPr/>
        </p:nvSpPr>
        <p:spPr>
          <a:xfrm>
            <a:off x="2673000" y="2811500"/>
            <a:ext cx="300000" cy="150000"/>
          </a:xfrm>
          <a:prstGeom prst="roundRect">
            <a:avLst/>
          </a:prstGeom>
          <a:solidFill>
            <a:srgbClr val="FFC000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7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4526000" y="2811500"/>
            <a:ext cx="300000" cy="150000"/>
          </a:xfrm>
          <a:prstGeom prst="roundRect">
            <a:avLst/>
          </a:prstGeom>
          <a:solidFill>
            <a:srgbClr val="FFC000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7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02" name="Straight Arrow Connector 101"/>
          <p:cNvCxnSpPr>
            <a:stCxn id="99" idx="3"/>
            <a:endCxn id="100" idx="1"/>
          </p:cNvCxnSpPr>
          <p:nvPr/>
        </p:nvCxnSpPr>
        <p:spPr>
          <a:xfrm>
            <a:off x="2973000" y="2886500"/>
            <a:ext cx="15530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100" idx="3"/>
            <a:endCxn id="112" idx="1"/>
          </p:cNvCxnSpPr>
          <p:nvPr/>
        </p:nvCxnSpPr>
        <p:spPr>
          <a:xfrm>
            <a:off x="4826000" y="2886500"/>
            <a:ext cx="9755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2020500" y="2811500"/>
            <a:ext cx="300000" cy="150000"/>
          </a:xfrm>
          <a:prstGeom prst="roundRect">
            <a:avLst/>
          </a:prstGeom>
          <a:solidFill>
            <a:srgbClr val="FFC000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7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09" name="Straight Arrow Connector 108"/>
          <p:cNvCxnSpPr>
            <a:stCxn id="108" idx="3"/>
            <a:endCxn id="99" idx="1"/>
          </p:cNvCxnSpPr>
          <p:nvPr/>
        </p:nvCxnSpPr>
        <p:spPr>
          <a:xfrm>
            <a:off x="2320500" y="2886500"/>
            <a:ext cx="3525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1714500" y="2811500"/>
            <a:ext cx="150000" cy="1500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7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11" name="Straight Arrow Connector 110"/>
          <p:cNvCxnSpPr>
            <a:stCxn id="110" idx="6"/>
            <a:endCxn id="108" idx="1"/>
          </p:cNvCxnSpPr>
          <p:nvPr/>
        </p:nvCxnSpPr>
        <p:spPr>
          <a:xfrm>
            <a:off x="1864500" y="2886500"/>
            <a:ext cx="1560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ounded Rectangle 111"/>
          <p:cNvSpPr/>
          <p:nvPr/>
        </p:nvSpPr>
        <p:spPr>
          <a:xfrm>
            <a:off x="5801500" y="2811500"/>
            <a:ext cx="300000" cy="150000"/>
          </a:xfrm>
          <a:prstGeom prst="roundRect">
            <a:avLst/>
          </a:prstGeom>
          <a:solidFill>
            <a:srgbClr val="FFC000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7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13" name="Straight Arrow Connector 112"/>
          <p:cNvCxnSpPr>
            <a:stCxn id="112" idx="3"/>
            <a:endCxn id="115" idx="1"/>
          </p:cNvCxnSpPr>
          <p:nvPr/>
        </p:nvCxnSpPr>
        <p:spPr>
          <a:xfrm>
            <a:off x="6101500" y="2886500"/>
            <a:ext cx="5200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114"/>
          <p:cNvSpPr/>
          <p:nvPr/>
        </p:nvSpPr>
        <p:spPr>
          <a:xfrm>
            <a:off x="6621500" y="2811500"/>
            <a:ext cx="300000" cy="150000"/>
          </a:xfrm>
          <a:prstGeom prst="roundRect">
            <a:avLst/>
          </a:prstGeom>
          <a:solidFill>
            <a:srgbClr val="FFC000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7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6378373" y="3279000"/>
            <a:ext cx="300000" cy="150000"/>
          </a:xfrm>
          <a:prstGeom prst="roundRect">
            <a:avLst/>
          </a:prstGeom>
          <a:solidFill>
            <a:srgbClr val="3366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7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19" name="Straight Arrow Connector 118"/>
          <p:cNvCxnSpPr>
            <a:stCxn id="118" idx="3"/>
          </p:cNvCxnSpPr>
          <p:nvPr/>
        </p:nvCxnSpPr>
        <p:spPr>
          <a:xfrm>
            <a:off x="6678373" y="3354000"/>
            <a:ext cx="3525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/>
          <p:cNvSpPr/>
          <p:nvPr/>
        </p:nvSpPr>
        <p:spPr>
          <a:xfrm>
            <a:off x="6072373" y="3279000"/>
            <a:ext cx="150000" cy="15000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7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21" name="Straight Arrow Connector 120"/>
          <p:cNvCxnSpPr>
            <a:stCxn id="120" idx="6"/>
            <a:endCxn id="118" idx="1"/>
          </p:cNvCxnSpPr>
          <p:nvPr/>
        </p:nvCxnSpPr>
        <p:spPr>
          <a:xfrm>
            <a:off x="6222373" y="3354000"/>
            <a:ext cx="1560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endCxn id="133" idx="2"/>
          </p:cNvCxnSpPr>
          <p:nvPr/>
        </p:nvCxnSpPr>
        <p:spPr>
          <a:xfrm flipV="1">
            <a:off x="6793940" y="1836658"/>
            <a:ext cx="0" cy="20368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3566231" y="948780"/>
            <a:ext cx="120738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Checkpoint </a:t>
            </a:r>
            <a:endParaRPr lang="zh-CN" altLang="en-US" sz="15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pic>
        <p:nvPicPr>
          <p:cNvPr id="133" name="Picture 3" descr="Z:\Teaching\sjtu\DS\2013\slides\lec8-log\classic-lightning-storm-weather-icon_desig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1" y="948780"/>
            <a:ext cx="887879" cy="8878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内容占位符 2"/>
          <p:cNvSpPr>
            <a:spLocks noGrp="1"/>
          </p:cNvSpPr>
          <p:nvPr>
            <p:ph idx="1"/>
          </p:nvPr>
        </p:nvSpPr>
        <p:spPr>
          <a:xfrm>
            <a:off x="1206500" y="3644125"/>
            <a:ext cx="6919000" cy="1880375"/>
          </a:xfrm>
        </p:spPr>
        <p:txBody>
          <a:bodyPr>
            <a:normAutofit/>
          </a:bodyPr>
          <a:lstStyle/>
          <a:p>
            <a:pPr marL="415379" lvl="1" indent="-380985">
              <a:buClr>
                <a:srgbClr val="FF0066"/>
              </a:buClr>
              <a:buFont typeface="+mj-lt"/>
              <a:buAutoNum type="arabicPeriod"/>
            </a:pPr>
            <a:r>
              <a:rPr lang="en-US" altLang="zh-CN" dirty="0">
                <a:solidFill>
                  <a:prstClr val="black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Read the latest checkpoint </a:t>
            </a:r>
            <a:br>
              <a:rPr lang="en-US" altLang="zh-CN" dirty="0">
                <a:solidFill>
                  <a:prstClr val="black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</a:br>
            <a:r>
              <a:rPr lang="en-US" altLang="zh-CN" dirty="0">
                <a:solidFill>
                  <a:prstClr val="black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  <a:sym typeface="Wingdings" pitchFamily="2" charset="2"/>
              </a:rPr>
              <a:t></a:t>
            </a:r>
            <a:r>
              <a:rPr lang="en-US" altLang="zh-CN" dirty="0">
                <a:solidFill>
                  <a:prstClr val="black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T2</a:t>
            </a:r>
            <a:r>
              <a:rPr lang="en-US" altLang="zh-CN" dirty="0">
                <a:solidFill>
                  <a:prstClr val="black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, </a:t>
            </a: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T4</a:t>
            </a:r>
            <a:r>
              <a:rPr lang="en-US" altLang="zh-CN" dirty="0">
                <a:solidFill>
                  <a:prstClr val="black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are </a:t>
            </a: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ongoing</a:t>
            </a:r>
            <a:r>
              <a:rPr lang="en-US" altLang="zh-CN" dirty="0">
                <a:solidFill>
                  <a:prstClr val="black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transactions</a:t>
            </a:r>
          </a:p>
          <a:p>
            <a:pPr marL="415379" lvl="1" indent="-380985">
              <a:buClr>
                <a:srgbClr val="FF0066"/>
              </a:buClr>
              <a:buFont typeface="+mj-lt"/>
              <a:buAutoNum type="arabicPeriod"/>
            </a:pPr>
            <a:r>
              <a:rPr lang="en-US" altLang="zh-CN" dirty="0">
                <a:solidFill>
                  <a:prstClr val="black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Read log </a:t>
            </a:r>
            <a:r>
              <a:rPr lang="en-US" altLang="zh-CN" dirty="0">
                <a:solidFill>
                  <a:prstClr val="black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  <a:sym typeface="Wingdings" pitchFamily="2" charset="2"/>
              </a:rPr>
              <a:t> </a:t>
            </a: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  <a:sym typeface="Wingdings" pitchFamily="2" charset="2"/>
              </a:rPr>
              <a:t>T2, T3 are committed, T5 are ongoing </a:t>
            </a:r>
          </a:p>
          <a:p>
            <a:pPr marL="415379" lvl="1" indent="-380985">
              <a:buClr>
                <a:srgbClr val="FF0066"/>
              </a:buClr>
              <a:buFont typeface="+mj-lt"/>
              <a:buAutoNum type="arabicPeriod"/>
            </a:pP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  <a:sym typeface="Wingdings" pitchFamily="2" charset="2"/>
              </a:rPr>
              <a:t>Undo ongoing TXs &amp; redo committed TXs  </a:t>
            </a:r>
          </a:p>
          <a:p>
            <a:pPr marL="415379" lvl="1" indent="-380985">
              <a:buClr>
                <a:srgbClr val="FF0066"/>
              </a:buClr>
              <a:buFont typeface="+mj-lt"/>
              <a:buAutoNum type="arabicPeriod"/>
            </a:pPr>
            <a:endParaRPr lang="en-US" altLang="zh-CN" dirty="0">
              <a:solidFill>
                <a:prstClr val="black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6793940" y="1587501"/>
            <a:ext cx="67037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Crash</a:t>
            </a:r>
            <a:endParaRPr lang="zh-CN" altLang="en-US" sz="15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1460500" y="1450150"/>
            <a:ext cx="39626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T1</a:t>
            </a:r>
            <a:endParaRPr lang="zh-CN" altLang="en-US" sz="15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1968500" y="1868640"/>
            <a:ext cx="39626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T2</a:t>
            </a:r>
            <a:endParaRPr lang="zh-CN" altLang="en-US" sz="15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4445000" y="2272640"/>
            <a:ext cx="39626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T3</a:t>
            </a:r>
            <a:endParaRPr lang="zh-CN" altLang="en-US" sz="15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1206500" y="2694140"/>
            <a:ext cx="39626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T4</a:t>
            </a:r>
            <a:endParaRPr lang="zh-CN" altLang="en-US" sz="15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5584293" y="3161640"/>
            <a:ext cx="39626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T5</a:t>
            </a:r>
            <a:endParaRPr lang="zh-CN" altLang="en-US" sz="15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45456E47-874B-FD4D-9A5D-B9C38FADD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Recovery with checkpoint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20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1A4E49-250F-6B45-8577-88B3AD3EE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Undo-redo logging vs. redo-only logging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77982-3F53-934E-9E5C-C01FDEE3F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Question:</a:t>
            </a:r>
          </a:p>
          <a:p>
            <a:pPr lvl="1"/>
            <a:r>
              <a:rPr kumimoji="1" lang="en-US" altLang="zh-CN" dirty="0"/>
              <a:t>Which one is faster during execution?</a:t>
            </a:r>
          </a:p>
          <a:p>
            <a:pPr lvl="1"/>
            <a:r>
              <a:rPr kumimoji="1" lang="en-US" altLang="zh-CN" dirty="0"/>
              <a:t>Which one is faster during recovery?  </a:t>
            </a:r>
          </a:p>
          <a:p>
            <a:r>
              <a:rPr kumimoji="1" lang="en-US" altLang="zh-CN" dirty="0"/>
              <a:t>Redo-only logging </a:t>
            </a:r>
          </a:p>
          <a:p>
            <a:pPr lvl="1"/>
            <a:r>
              <a:rPr kumimoji="1" lang="en-US" altLang="zh-CN" dirty="0"/>
              <a:t>Less disk operations compared with undo-redo logging </a:t>
            </a:r>
          </a:p>
          <a:p>
            <a:pPr lvl="1"/>
            <a:r>
              <a:rPr kumimoji="1" lang="en-US" altLang="zh-CN" dirty="0"/>
              <a:t>Only need one scan of the entire log file</a:t>
            </a:r>
          </a:p>
          <a:p>
            <a:r>
              <a:rPr kumimoji="1" lang="en-US" altLang="zh-CN" dirty="0"/>
              <a:t>Redo-only logging is typically preferred except for TXs with large in-memory states</a:t>
            </a:r>
            <a:endParaRPr kumimoji="1" lang="zh-CN" altLang="en-US" dirty="0"/>
          </a:p>
          <a:p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DE5425-BA8F-5E4B-AB64-84ABCB288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98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8716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BD29C7-BCCC-2A47-B61E-9831A75E5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/>
              <a:t>UNDO-only Logging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C8BABC-CB30-2D4A-AC3F-B000F3796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4032448"/>
          </a:xfrm>
        </p:spPr>
        <p:txBody>
          <a:bodyPr/>
          <a:lstStyle/>
          <a:p>
            <a:r>
              <a:rPr kumimoji="1" lang="en" altLang="zh-CN" dirty="0"/>
              <a:t>Logging rules</a:t>
            </a:r>
          </a:p>
          <a:p>
            <a:pPr lvl="1"/>
            <a:r>
              <a:rPr kumimoji="1" lang="en" altLang="zh-CN" dirty="0"/>
              <a:t>Append </a:t>
            </a:r>
            <a:r>
              <a:rPr kumimoji="1" lang="en" altLang="zh-CN" b="1" dirty="0">
                <a:solidFill>
                  <a:srgbClr val="C00000"/>
                </a:solidFill>
              </a:rPr>
              <a:t>UNDO</a:t>
            </a:r>
            <a:r>
              <a:rPr kumimoji="1" lang="en" altLang="zh-CN" dirty="0"/>
              <a:t> log record </a:t>
            </a:r>
            <a:r>
              <a:rPr kumimoji="1" lang="en" altLang="zh-CN" b="1" dirty="0">
                <a:solidFill>
                  <a:srgbClr val="C00000"/>
                </a:solidFill>
              </a:rPr>
              <a:t>before</a:t>
            </a:r>
            <a:r>
              <a:rPr kumimoji="1" lang="en" altLang="zh-CN" dirty="0"/>
              <a:t> flushing state modification</a:t>
            </a:r>
          </a:p>
          <a:p>
            <a:pPr lvl="1"/>
            <a:r>
              <a:rPr kumimoji="1" lang="en" altLang="zh-CN" dirty="0"/>
              <a:t>State modification must be flushed before transaction committed </a:t>
            </a:r>
          </a:p>
          <a:p>
            <a:pPr lvl="2"/>
            <a:r>
              <a:rPr kumimoji="1" lang="en" altLang="zh-CN" dirty="0"/>
              <a:t>w/o REDO</a:t>
            </a:r>
          </a:p>
          <a:p>
            <a:r>
              <a:rPr kumimoji="1" lang="en" altLang="zh-CN" dirty="0"/>
              <a:t>Rarely used </a:t>
            </a:r>
          </a:p>
          <a:p>
            <a:pPr lvl="1"/>
            <a:r>
              <a:rPr kumimoji="1" lang="en" altLang="zh-CN" dirty="0"/>
              <a:t>Much slower than UNDO-REDO logging during </a:t>
            </a:r>
            <a:r>
              <a:rPr kumimoji="1" lang="en" altLang="zh-CN" b="1" dirty="0">
                <a:solidFill>
                  <a:srgbClr val="C00000"/>
                </a:solidFill>
              </a:rPr>
              <a:t>execution</a:t>
            </a:r>
            <a:r>
              <a:rPr kumimoji="1" lang="en" altLang="zh-CN" dirty="0"/>
              <a:t> </a:t>
            </a:r>
          </a:p>
          <a:p>
            <a:pPr lvl="1"/>
            <a:r>
              <a:rPr kumimoji="1" lang="en" altLang="zh-CN" dirty="0"/>
              <a:t>Though the </a:t>
            </a:r>
            <a:r>
              <a:rPr kumimoji="1" lang="en" altLang="zh-CN" b="1" dirty="0">
                <a:solidFill>
                  <a:srgbClr val="C00000"/>
                </a:solidFill>
              </a:rPr>
              <a:t>recovery</a:t>
            </a:r>
            <a:r>
              <a:rPr kumimoji="1" lang="en" altLang="zh-CN" dirty="0"/>
              <a:t> speed is faster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18D59D-68EE-244A-B5FB-FC86F1BD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99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8052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E384B"/>
      </a:accent1>
      <a:accent2>
        <a:srgbClr val="6A868F"/>
      </a:accent2>
      <a:accent3>
        <a:srgbClr val="32788E"/>
      </a:accent3>
      <a:accent4>
        <a:srgbClr val="D6C88B"/>
      </a:accent4>
      <a:accent5>
        <a:srgbClr val="D66E49"/>
      </a:accent5>
      <a:accent6>
        <a:srgbClr val="BFBFBF"/>
      </a:accent6>
      <a:hlink>
        <a:srgbClr val="BE384B"/>
      </a:hlink>
      <a:folHlink>
        <a:srgbClr val="BFBFBF"/>
      </a:folHlink>
    </a:clrScheme>
    <a:fontScheme name="2obzv3wc">
      <a:majorFont>
        <a:latin typeface="Arial" panose="020B0A04020102020204"/>
        <a:ea typeface="微软雅黑"/>
        <a:cs typeface=""/>
      </a:majorFont>
      <a:minorFont>
        <a:latin typeface="Arial" panose="020B060402020202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  <a:tailEnd type="arrow" w="lg" len="lg"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JTU-Red" id="{D8CCD1CF-4E9C-2949-907F-EF4853CAD992}" vid="{47F94616-763E-7D43-9BB0-722503DC19A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52322</TotalTime>
  <Words>7836</Words>
  <Application>Microsoft Macintosh PowerPoint</Application>
  <PresentationFormat>全屏显示(16:10)</PresentationFormat>
  <Paragraphs>1439</Paragraphs>
  <Slides>102</Slides>
  <Notes>39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102</vt:i4>
      </vt:variant>
    </vt:vector>
  </HeadingPairs>
  <TitlesOfParts>
    <vt:vector size="113" baseType="lpstr">
      <vt:lpstr>DengXian</vt:lpstr>
      <vt:lpstr>微软雅黑</vt:lpstr>
      <vt:lpstr>系统字体常规体</vt:lpstr>
      <vt:lpstr>PingFang HK</vt:lpstr>
      <vt:lpstr>Arial</vt:lpstr>
      <vt:lpstr>Calibri</vt:lpstr>
      <vt:lpstr>Consolas</vt:lpstr>
      <vt:lpstr>Eras Medium ITC</vt:lpstr>
      <vt:lpstr>Verdana</vt:lpstr>
      <vt:lpstr>Wingdings</vt:lpstr>
      <vt:lpstr>1_Office 主题​​</vt:lpstr>
      <vt:lpstr>Consistency under crash:  All-or-nothing atomicity  </vt:lpstr>
      <vt:lpstr>Review: eventual consistency </vt:lpstr>
      <vt:lpstr>Review: basic execution of eventual consistency </vt:lpstr>
      <vt:lpstr>Review: basic ordered update log for single-copy value </vt:lpstr>
      <vt:lpstr>Review: basic ordered update log for single-copy value </vt:lpstr>
      <vt:lpstr>Review: basic ordered update log for single-copy value </vt:lpstr>
      <vt:lpstr>Review: Lamport clock </vt:lpstr>
      <vt:lpstr>Quiz on Lamport clock </vt:lpstr>
      <vt:lpstr>Review: Rollback and Replay</vt:lpstr>
      <vt:lpstr>Idea: distinguish tentative writes from stable ones </vt:lpstr>
      <vt:lpstr>De-centralized approach</vt:lpstr>
      <vt:lpstr>Centralized approach </vt:lpstr>
      <vt:lpstr>Does CSN order preserve causality? </vt:lpstr>
      <vt:lpstr>Will CSN matches update order? </vt:lpstr>
      <vt:lpstr>Will CSN matches update order? </vt:lpstr>
      <vt:lpstr>Will CSN matches update order? </vt:lpstr>
      <vt:lpstr>Will CSN matches update order? </vt:lpstr>
      <vt:lpstr>Will CSN matches update order? </vt:lpstr>
      <vt:lpstr>Will CSN matches update order? </vt:lpstr>
      <vt:lpstr>Will CSN matches update order? </vt:lpstr>
      <vt:lpstr>Will CSN matches update order? </vt:lpstr>
      <vt:lpstr>Trimming the log </vt:lpstr>
      <vt:lpstr>Does eventual consistency anomalies matter? </vt:lpstr>
      <vt:lpstr>PowerPoint 演示文稿</vt:lpstr>
      <vt:lpstr>Recall: what is a strong consistency model </vt:lpstr>
      <vt:lpstr>Example: failure leaves operations in a partial state</vt:lpstr>
      <vt:lpstr>Example: bank transfer </vt:lpstr>
      <vt:lpstr>Example: bank transfer </vt:lpstr>
      <vt:lpstr>Deconstructing fsync (SYNC) </vt:lpstr>
      <vt:lpstr>Deconstructing fsync (SYNC) </vt:lpstr>
      <vt:lpstr>Deconstructing fsync (SYNC) </vt:lpstr>
      <vt:lpstr>Deconstructing fsync (SYNC) </vt:lpstr>
      <vt:lpstr>Deconstructing fsync (SYNC) </vt:lpstr>
      <vt:lpstr>Deconstructing fsync (SYNC) </vt:lpstr>
      <vt:lpstr>Deconstructing fsync (SYNC) </vt:lpstr>
      <vt:lpstr>What is a strong consistency model (continued)  </vt:lpstr>
      <vt:lpstr>Achieving atomicity: shadow copy </vt:lpstr>
      <vt:lpstr>Shadow copy: analysis </vt:lpstr>
      <vt:lpstr>Shadow copy: analysis </vt:lpstr>
      <vt:lpstr>rename(temp_bank, bank)</vt:lpstr>
      <vt:lpstr>rename(temp_bank, bank)</vt:lpstr>
      <vt:lpstr>rename(temp_bank, bank)</vt:lpstr>
      <vt:lpstr>rename(temp_bank, bank)</vt:lpstr>
      <vt:lpstr>rename(temp_bank, bank)</vt:lpstr>
      <vt:lpstr>rename(temp_bank, bank)</vt:lpstr>
      <vt:lpstr>PowerPoint 演示文稿</vt:lpstr>
      <vt:lpstr>Problem</vt:lpstr>
      <vt:lpstr>Naïve solution </vt:lpstr>
      <vt:lpstr>Goal: file system ensures the rename is atomic</vt:lpstr>
      <vt:lpstr>Journaling overview</vt:lpstr>
      <vt:lpstr>Rename via journaling </vt:lpstr>
      <vt:lpstr>Append a File via Journaling</vt:lpstr>
      <vt:lpstr>Journaling Drawbacks</vt:lpstr>
      <vt:lpstr>Mitigating Journaling Drawbacks</vt:lpstr>
      <vt:lpstr>What if crash during commit journal?</vt:lpstr>
      <vt:lpstr>Back to shadow copy </vt:lpstr>
      <vt:lpstr>Drawbacks of shadow copy </vt:lpstr>
      <vt:lpstr>Drawbacks of shadow copy </vt:lpstr>
      <vt:lpstr>Drawbacks of shadow copy </vt:lpstr>
      <vt:lpstr>Drawbacks of shadow copy </vt:lpstr>
      <vt:lpstr>Drawbacks of shadow copy </vt:lpstr>
      <vt:lpstr>Drawbacks of shadow copy </vt:lpstr>
      <vt:lpstr>Drawbacks of shadow copy </vt:lpstr>
      <vt:lpstr>Drawbacks of shadow copy </vt:lpstr>
      <vt:lpstr>Drawbacks of shadow copy </vt:lpstr>
      <vt:lpstr>PowerPoint 演示文稿</vt:lpstr>
      <vt:lpstr>Logging </vt:lpstr>
      <vt:lpstr>Transaction and Commit Point: marking atomic units</vt:lpstr>
      <vt:lpstr>Transaction and Commit Point</vt:lpstr>
      <vt:lpstr>First try: commit logging </vt:lpstr>
      <vt:lpstr>First try: commit logging </vt:lpstr>
      <vt:lpstr>First try: commit logging </vt:lpstr>
      <vt:lpstr>First try: commit logging </vt:lpstr>
      <vt:lpstr>First try: commit logging </vt:lpstr>
      <vt:lpstr>Crash recovery of commit log </vt:lpstr>
      <vt:lpstr>First try: commit logging </vt:lpstr>
      <vt:lpstr>Quick summary: commit logging (redo-only logging) </vt:lpstr>
      <vt:lpstr>PowerPoint 演示文稿</vt:lpstr>
      <vt:lpstr>Pros &amp; Cons of redo-only logging so far </vt:lpstr>
      <vt:lpstr>Pros &amp; Cons of redo-only logging so far </vt:lpstr>
      <vt:lpstr>Basic solution</vt:lpstr>
      <vt:lpstr>Undo logging</vt:lpstr>
      <vt:lpstr>Logging w/ undo </vt:lpstr>
      <vt:lpstr>Logging w/ undo-redo logging </vt:lpstr>
      <vt:lpstr>Log entry vs. log record </vt:lpstr>
      <vt:lpstr>Put it all together: log record in undo-do logging </vt:lpstr>
      <vt:lpstr>Put it all together: logging rules </vt:lpstr>
      <vt:lpstr>Put it all together: logging rules </vt:lpstr>
      <vt:lpstr>Recovery rules </vt:lpstr>
      <vt:lpstr>Recovery rules </vt:lpstr>
      <vt:lpstr>Recovery rules </vt:lpstr>
      <vt:lpstr>Recovery rules </vt:lpstr>
      <vt:lpstr>Problem: continuously growing of the log file </vt:lpstr>
      <vt:lpstr>Checkpoint the log</vt:lpstr>
      <vt:lpstr>How to checkpoint?</vt:lpstr>
      <vt:lpstr>How to checkpoint?</vt:lpstr>
      <vt:lpstr>Recovery with checkpoint</vt:lpstr>
      <vt:lpstr>Undo-redo logging vs. redo-only logging</vt:lpstr>
      <vt:lpstr>UNDO-only Logging</vt:lpstr>
      <vt:lpstr>Summary</vt:lpstr>
      <vt:lpstr>Question</vt:lpstr>
      <vt:lpstr>Logging: widely used in large-scale websites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虚拟机隔离与安全</dc:title>
  <dc:creator>Xia Yubin</dc:creator>
  <cp:lastModifiedBy>星达 魏</cp:lastModifiedBy>
  <cp:revision>1984</cp:revision>
  <cp:lastPrinted>2020-03-02T13:38:09Z</cp:lastPrinted>
  <dcterms:created xsi:type="dcterms:W3CDTF">2017-11-24T09:35:45Z</dcterms:created>
  <dcterms:modified xsi:type="dcterms:W3CDTF">2024-10-28T23:16:09Z</dcterms:modified>
</cp:coreProperties>
</file>