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27"/>
  </p:notesMasterIdLst>
  <p:handoutMasterIdLst>
    <p:handoutMasterId r:id="rId128"/>
  </p:handoutMasterIdLst>
  <p:sldIdLst>
    <p:sldId id="2241" r:id="rId2"/>
    <p:sldId id="2928" r:id="rId3"/>
    <p:sldId id="2635" r:id="rId4"/>
    <p:sldId id="2905" r:id="rId5"/>
    <p:sldId id="2903" r:id="rId6"/>
    <p:sldId id="2907" r:id="rId7"/>
    <p:sldId id="2909" r:id="rId8"/>
    <p:sldId id="2911" r:id="rId9"/>
    <p:sldId id="2912" r:id="rId10"/>
    <p:sldId id="2624" r:id="rId11"/>
    <p:sldId id="2916" r:id="rId12"/>
    <p:sldId id="2929" r:id="rId13"/>
    <p:sldId id="2626" r:id="rId14"/>
    <p:sldId id="2628" r:id="rId15"/>
    <p:sldId id="2934" r:id="rId16"/>
    <p:sldId id="2917" r:id="rId17"/>
    <p:sldId id="2632" r:id="rId18"/>
    <p:sldId id="2930" r:id="rId19"/>
    <p:sldId id="2870" r:id="rId20"/>
    <p:sldId id="2931" r:id="rId21"/>
    <p:sldId id="2932" r:id="rId22"/>
    <p:sldId id="2926" r:id="rId23"/>
    <p:sldId id="2340" r:id="rId24"/>
    <p:sldId id="2345" r:id="rId25"/>
    <p:sldId id="2347" r:id="rId26"/>
    <p:sldId id="2346" r:id="rId27"/>
    <p:sldId id="2354" r:id="rId28"/>
    <p:sldId id="2353" r:id="rId29"/>
    <p:sldId id="2352" r:id="rId30"/>
    <p:sldId id="2351" r:id="rId31"/>
    <p:sldId id="2350" r:id="rId32"/>
    <p:sldId id="2349" r:id="rId33"/>
    <p:sldId id="2348" r:id="rId34"/>
    <p:sldId id="2640" r:id="rId35"/>
    <p:sldId id="2280" r:id="rId36"/>
    <p:sldId id="2639" r:id="rId37"/>
    <p:sldId id="2873" r:id="rId38"/>
    <p:sldId id="2342" r:id="rId39"/>
    <p:sldId id="2642" r:id="rId40"/>
    <p:sldId id="2933" r:id="rId41"/>
    <p:sldId id="2936" r:id="rId42"/>
    <p:sldId id="2330" r:id="rId43"/>
    <p:sldId id="2331" r:id="rId44"/>
    <p:sldId id="2644" r:id="rId45"/>
    <p:sldId id="2648" r:id="rId46"/>
    <p:sldId id="2647" r:id="rId47"/>
    <p:sldId id="2646" r:id="rId48"/>
    <p:sldId id="2645" r:id="rId49"/>
    <p:sldId id="2649" r:id="rId50"/>
    <p:sldId id="2655" r:id="rId51"/>
    <p:sldId id="2654" r:id="rId52"/>
    <p:sldId id="2653" r:id="rId53"/>
    <p:sldId id="2652" r:id="rId54"/>
    <p:sldId id="2651" r:id="rId55"/>
    <p:sldId id="2650" r:id="rId56"/>
    <p:sldId id="2643" r:id="rId57"/>
    <p:sldId id="2332" r:id="rId58"/>
    <p:sldId id="2657" r:id="rId59"/>
    <p:sldId id="2661" r:id="rId60"/>
    <p:sldId id="2658" r:id="rId61"/>
    <p:sldId id="2659" r:id="rId62"/>
    <p:sldId id="2689" r:id="rId63"/>
    <p:sldId id="2702" r:id="rId64"/>
    <p:sldId id="2701" r:id="rId65"/>
    <p:sldId id="2700" r:id="rId66"/>
    <p:sldId id="2699" r:id="rId67"/>
    <p:sldId id="2698" r:id="rId68"/>
    <p:sldId id="2697" r:id="rId69"/>
    <p:sldId id="2696" r:id="rId70"/>
    <p:sldId id="2695" r:id="rId71"/>
    <p:sldId id="2694" r:id="rId72"/>
    <p:sldId id="2693" r:id="rId73"/>
    <p:sldId id="2692" r:id="rId74"/>
    <p:sldId id="2691" r:id="rId75"/>
    <p:sldId id="2690" r:id="rId76"/>
    <p:sldId id="2676" r:id="rId77"/>
    <p:sldId id="2685" r:id="rId78"/>
    <p:sldId id="287" r:id="rId79"/>
    <p:sldId id="2937" r:id="rId80"/>
    <p:sldId id="2660" r:id="rId81"/>
    <p:sldId id="2686" r:id="rId82"/>
    <p:sldId id="2688" r:id="rId83"/>
    <p:sldId id="2703" r:id="rId84"/>
    <p:sldId id="2710" r:id="rId85"/>
    <p:sldId id="2709" r:id="rId86"/>
    <p:sldId id="2708" r:id="rId87"/>
    <p:sldId id="2707" r:id="rId88"/>
    <p:sldId id="2706" r:id="rId89"/>
    <p:sldId id="2705" r:id="rId90"/>
    <p:sldId id="2704" r:id="rId91"/>
    <p:sldId id="2726" r:id="rId92"/>
    <p:sldId id="2935" r:id="rId93"/>
    <p:sldId id="2711" r:id="rId94"/>
    <p:sldId id="2713" r:id="rId95"/>
    <p:sldId id="2715" r:id="rId96"/>
    <p:sldId id="261" r:id="rId97"/>
    <p:sldId id="262" r:id="rId98"/>
    <p:sldId id="2716" r:id="rId99"/>
    <p:sldId id="2717" r:id="rId100"/>
    <p:sldId id="2718" r:id="rId101"/>
    <p:sldId id="2719" r:id="rId102"/>
    <p:sldId id="268" r:id="rId103"/>
    <p:sldId id="2720" r:id="rId104"/>
    <p:sldId id="270" r:id="rId105"/>
    <p:sldId id="271" r:id="rId106"/>
    <p:sldId id="272" r:id="rId107"/>
    <p:sldId id="273" r:id="rId108"/>
    <p:sldId id="316" r:id="rId109"/>
    <p:sldId id="274" r:id="rId110"/>
    <p:sldId id="2722" r:id="rId111"/>
    <p:sldId id="2723" r:id="rId112"/>
    <p:sldId id="2724" r:id="rId113"/>
    <p:sldId id="2871" r:id="rId114"/>
    <p:sldId id="2872" r:id="rId115"/>
    <p:sldId id="2725" r:id="rId116"/>
    <p:sldId id="2343" r:id="rId117"/>
    <p:sldId id="2344" r:id="rId118"/>
    <p:sldId id="2667" r:id="rId119"/>
    <p:sldId id="2727" r:id="rId120"/>
    <p:sldId id="2728" r:id="rId121"/>
    <p:sldId id="2729" r:id="rId122"/>
    <p:sldId id="2731" r:id="rId123"/>
    <p:sldId id="2730" r:id="rId124"/>
    <p:sldId id="2732" r:id="rId125"/>
    <p:sldId id="2326" r:id="rId1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BF569D"/>
    <a:srgbClr val="32C0D8"/>
    <a:srgbClr val="FF5F00"/>
    <a:srgbClr val="FF7E79"/>
    <a:srgbClr val="0432FF"/>
    <a:srgbClr val="F6F9D6"/>
    <a:srgbClr val="B0FFD3"/>
    <a:srgbClr val="00FDFF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E3AA4-EC49-F84B-B0EF-762818BF3E93}" v="63" dt="2024-10-31T04:40:53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2759" autoAdjust="0"/>
  </p:normalViewPr>
  <p:slideViewPr>
    <p:cSldViewPr>
      <p:cViewPr varScale="1">
        <p:scale>
          <a:sx n="119" d="100"/>
          <a:sy n="119" d="100"/>
        </p:scale>
        <p:origin x="1600" y="184"/>
      </p:cViewPr>
      <p:guideLst>
        <p:guide orient="horz" pos="2480"/>
        <p:guide pos="34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6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17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54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4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4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3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8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23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Intermittent: </a:t>
            </a:r>
            <a:r>
              <a:rPr kumimoji="1" lang="zh-CN" altLang="en-US" dirty="0"/>
              <a:t>间断的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9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4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76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假设同样的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（即出错会发生）；然后进行调度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52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63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3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6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60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98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66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09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797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9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我们先讲怎么解决前两个问题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36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07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Can global lock prevent our previous race condition?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82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91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Correctness: in our deposit operation, since there is only one object, so it fallback to global locking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97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Performance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402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05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58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9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02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0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/>
              <a:t>redo</a:t>
            </a:r>
            <a:r>
              <a:rPr kumimoji="1" lang="zh-CN" altLang="en-US" dirty="0"/>
              <a:t>在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之后？因为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可能会擦除</a:t>
            </a:r>
            <a:r>
              <a:rPr kumimoji="1" lang="en-US" altLang="zh-CN" dirty="0"/>
              <a:t>redo</a:t>
            </a:r>
            <a:r>
              <a:rPr kumimoji="1" lang="zh-CN" altLang="en-US" dirty="0"/>
              <a:t>的修改，即一个</a:t>
            </a:r>
            <a:r>
              <a:rPr kumimoji="1" lang="en-US" altLang="zh-CN" dirty="0"/>
              <a:t>uncommitted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TX</a:t>
            </a:r>
            <a:r>
              <a:rPr kumimoji="1" lang="zh-CN" altLang="en-US" dirty="0"/>
              <a:t>把一个</a:t>
            </a:r>
            <a:r>
              <a:rPr kumimoji="1" lang="en-US" altLang="zh-CN" dirty="0"/>
              <a:t>committed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TX</a:t>
            </a:r>
            <a:r>
              <a:rPr kumimoji="1" lang="zh-CN" altLang="en-US" dirty="0"/>
              <a:t>回滚了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要从</a:t>
            </a:r>
            <a:r>
              <a:rPr kumimoji="1" lang="en-US" altLang="zh-CN" dirty="0"/>
              <a:t>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？因为后续的</a:t>
            </a:r>
            <a:r>
              <a:rPr kumimoji="1" lang="en-US" altLang="zh-CN" dirty="0"/>
              <a:t>TX</a:t>
            </a:r>
            <a:r>
              <a:rPr kumimoji="1" lang="zh-CN" altLang="en-US" dirty="0"/>
              <a:t>可能会</a:t>
            </a:r>
            <a:r>
              <a:rPr kumimoji="1" lang="en-US" altLang="zh-CN" dirty="0"/>
              <a:t>depend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前序的</a:t>
            </a:r>
            <a:r>
              <a:rPr kumimoji="1" lang="en-US" altLang="zh-CN" dirty="0"/>
              <a:t>TX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81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12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51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63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886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43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29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729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95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8534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55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87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Q1: yes </a:t>
            </a:r>
          </a:p>
          <a:p>
            <a:r>
              <a:rPr kumimoji="1" lang="en-US" altLang="zh-CN" dirty="0"/>
              <a:t>Q2: no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18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Long lock held time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Must known the lock set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119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813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818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181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72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5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1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1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284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284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none" baseline="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70241"/>
            <a:ext cx="7772400" cy="16006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b="0" dirty="0"/>
              <a:t>Before-or-after atomicity and Serializability</a:t>
            </a:r>
            <a:endParaRPr kumimoji="1" lang="zh-CN" altLang="en-US" sz="3600" b="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55205806-95B5-1349-B265-405340460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Xingda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Wei,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B8C0-7577-764E-A50C-FADBFC5E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Recovery rules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2064-E57D-5B4F-9B96-BCE4C4C2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30987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Read the log and recover states according to its content</a:t>
            </a:r>
          </a:p>
          <a:p>
            <a:r>
              <a:rPr kumimoji="1" lang="en-US" altLang="zh-CN" dirty="0"/>
              <a:t>Rules: </a:t>
            </a:r>
          </a:p>
          <a:p>
            <a:pPr marL="702900" lvl="1" indent="-342900">
              <a:buAutoNum type="arabicPeriod"/>
            </a:pPr>
            <a:r>
              <a:rPr kumimoji="1" lang="en-US" altLang="zh-CN" b="0" dirty="0"/>
              <a:t>Travel from end to start  </a:t>
            </a:r>
          </a:p>
          <a:p>
            <a:pPr marL="702900" lvl="1" indent="-342900">
              <a:buAutoNum type="arabicPeriod"/>
            </a:pPr>
            <a:r>
              <a:rPr kumimoji="1" lang="en" altLang="zh-CN" b="0" dirty="0"/>
              <a:t>Mark all TX’s log record </a:t>
            </a:r>
            <a:r>
              <a:rPr kumimoji="1" lang="en" altLang="zh-CN" dirty="0">
                <a:solidFill>
                  <a:srgbClr val="C00000"/>
                </a:solidFill>
              </a:rPr>
              <a:t>w/o CMT ABORT log</a:t>
            </a:r>
          </a:p>
          <a:p>
            <a:pPr marL="702900" lvl="1" indent="-342900">
              <a:buFontTx/>
              <a:buAutoNum type="arabicPeriod"/>
            </a:pPr>
            <a:r>
              <a:rPr kumimoji="1" lang="en" altLang="zh-CN" b="0" dirty="0">
                <a:solidFill>
                  <a:schemeClr val="tx1"/>
                </a:solidFill>
              </a:rPr>
              <a:t>UNDO ABORT logs from end to start </a:t>
            </a:r>
          </a:p>
          <a:p>
            <a:pPr marL="702900" lvl="1" indent="-342900">
              <a:buFontTx/>
              <a:buAutoNum type="arabicPeriod"/>
            </a:pPr>
            <a:r>
              <a:rPr kumimoji="1" lang="en-US" altLang="zh-CN" b="0" dirty="0"/>
              <a:t>REDO CMT logs from start to end</a:t>
            </a:r>
          </a:p>
          <a:p>
            <a:pPr marL="342900" indent="-342900">
              <a:buFontTx/>
              <a:buAutoNum type="arabicPeriod"/>
            </a:pPr>
            <a:endParaRPr kumimoji="1" lang="en" altLang="zh-CN" b="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06DCF7-EE7A-8544-9F4C-9B834EE8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0143CBC-7FD4-034E-AE29-4EC0FC55F4B8}"/>
              </a:ext>
            </a:extLst>
          </p:cNvPr>
          <p:cNvSpPr/>
          <p:nvPr/>
        </p:nvSpPr>
        <p:spPr>
          <a:xfrm>
            <a:off x="2843808" y="476246"/>
            <a:ext cx="4320480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400">
                <a:latin typeface="Eras Medium ITC" pitchFamily="34" charset="0"/>
              </a:rPr>
              <a:t>How to </a:t>
            </a: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recovery from crash</a:t>
            </a:r>
            <a:r>
              <a:rPr lang="en-US" altLang="zh-CN" sz="2400">
                <a:latin typeface="Eras Medium ITC" pitchFamily="34" charset="0"/>
              </a:rPr>
              <a:t>?</a:t>
            </a:r>
          </a:p>
        </p:txBody>
      </p: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BB8C8E53-5E07-5047-91E1-AD2F81046A01}"/>
              </a:ext>
            </a:extLst>
          </p:cNvPr>
          <p:cNvCxnSpPr/>
          <p:nvPr/>
        </p:nvCxnSpPr>
        <p:spPr>
          <a:xfrm>
            <a:off x="685800" y="39370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7">
            <a:extLst>
              <a:ext uri="{FF2B5EF4-FFF2-40B4-BE49-F238E27FC236}">
                <a16:creationId xmlns:a16="http://schemas.microsoft.com/office/drawing/2014/main" id="{E8DA7B5F-C4DD-424E-9E1F-4047309928DC}"/>
              </a:ext>
            </a:extLst>
          </p:cNvPr>
          <p:cNvSpPr/>
          <p:nvPr/>
        </p:nvSpPr>
        <p:spPr>
          <a:xfrm>
            <a:off x="48420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20">
            <a:extLst>
              <a:ext uri="{FF2B5EF4-FFF2-40B4-BE49-F238E27FC236}">
                <a16:creationId xmlns:a16="http://schemas.microsoft.com/office/drawing/2014/main" id="{2F141FA0-6D3D-2046-BDBE-425E6846514C}"/>
              </a:ext>
            </a:extLst>
          </p:cNvPr>
          <p:cNvSpPr/>
          <p:nvPr/>
        </p:nvSpPr>
        <p:spPr>
          <a:xfrm>
            <a:off x="18984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B0F41C36-9435-284B-8552-20CA1491C98E}"/>
              </a:ext>
            </a:extLst>
          </p:cNvPr>
          <p:cNvSpPr/>
          <p:nvPr/>
        </p:nvSpPr>
        <p:spPr>
          <a:xfrm>
            <a:off x="1146235" y="4376464"/>
            <a:ext cx="704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Log</a:t>
            </a:r>
            <a:endParaRPr lang="zh-CN" altLang="en-US"/>
          </a:p>
        </p:txBody>
      </p:sp>
      <p:sp>
        <p:nvSpPr>
          <p:cNvPr id="46" name="Rounded Rectangle 24">
            <a:extLst>
              <a:ext uri="{FF2B5EF4-FFF2-40B4-BE49-F238E27FC236}">
                <a16:creationId xmlns:a16="http://schemas.microsoft.com/office/drawing/2014/main" id="{F2436DA7-0422-F541-AB6F-EC9404528883}"/>
              </a:ext>
            </a:extLst>
          </p:cNvPr>
          <p:cNvSpPr/>
          <p:nvPr/>
        </p:nvSpPr>
        <p:spPr>
          <a:xfrm>
            <a:off x="24318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B5B12A7-8F19-0D46-B7BB-CD907D3CB565}"/>
              </a:ext>
            </a:extLst>
          </p:cNvPr>
          <p:cNvSpPr/>
          <p:nvPr/>
        </p:nvSpPr>
        <p:spPr>
          <a:xfrm>
            <a:off x="2965200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8" name="Rounded Rectangle 26">
            <a:extLst>
              <a:ext uri="{FF2B5EF4-FFF2-40B4-BE49-F238E27FC236}">
                <a16:creationId xmlns:a16="http://schemas.microsoft.com/office/drawing/2014/main" id="{493D608C-B88B-D046-8E48-630429870FF5}"/>
              </a:ext>
            </a:extLst>
          </p:cNvPr>
          <p:cNvSpPr/>
          <p:nvPr/>
        </p:nvSpPr>
        <p:spPr>
          <a:xfrm>
            <a:off x="34986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Rounded Rectangle 28">
            <a:extLst>
              <a:ext uri="{FF2B5EF4-FFF2-40B4-BE49-F238E27FC236}">
                <a16:creationId xmlns:a16="http://schemas.microsoft.com/office/drawing/2014/main" id="{A600750B-0CB1-4C45-A745-E667F18534E8}"/>
              </a:ext>
            </a:extLst>
          </p:cNvPr>
          <p:cNvSpPr/>
          <p:nvPr/>
        </p:nvSpPr>
        <p:spPr>
          <a:xfrm>
            <a:off x="4032000" y="4694046"/>
            <a:ext cx="540000" cy="36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0" name="Curved Connector 29">
            <a:extLst>
              <a:ext uri="{FF2B5EF4-FFF2-40B4-BE49-F238E27FC236}">
                <a16:creationId xmlns:a16="http://schemas.microsoft.com/office/drawing/2014/main" id="{2389ECB3-C545-C447-A5E1-B163F827764C}"/>
              </a:ext>
            </a:extLst>
          </p:cNvPr>
          <p:cNvCxnSpPr>
            <a:stCxn id="48" idx="0"/>
          </p:cNvCxnSpPr>
          <p:nvPr/>
        </p:nvCxnSpPr>
        <p:spPr>
          <a:xfrm rot="16200000" flipH="1">
            <a:off x="3948475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31">
            <a:extLst>
              <a:ext uri="{FF2B5EF4-FFF2-40B4-BE49-F238E27FC236}">
                <a16:creationId xmlns:a16="http://schemas.microsoft.com/office/drawing/2014/main" id="{EB1E1C69-AEB8-B04D-87CA-75CBEFB92D4D}"/>
              </a:ext>
            </a:extLst>
          </p:cNvPr>
          <p:cNvCxnSpPr>
            <a:stCxn id="44" idx="0"/>
          </p:cNvCxnSpPr>
          <p:nvPr/>
        </p:nvCxnSpPr>
        <p:spPr>
          <a:xfrm rot="16200000" flipH="1">
            <a:off x="2611800" y="4250646"/>
            <a:ext cx="180000" cy="1066800"/>
          </a:xfrm>
          <a:prstGeom prst="curvedConnector4">
            <a:avLst>
              <a:gd name="adj1" fmla="val -179917"/>
              <a:gd name="adj2" fmla="val 87655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32">
            <a:extLst>
              <a:ext uri="{FF2B5EF4-FFF2-40B4-BE49-F238E27FC236}">
                <a16:creationId xmlns:a16="http://schemas.microsoft.com/office/drawing/2014/main" id="{74BA113B-1862-7F47-8DD9-7AC0C0461725}"/>
              </a:ext>
            </a:extLst>
          </p:cNvPr>
          <p:cNvCxnSpPr>
            <a:stCxn id="46" idx="2"/>
          </p:cNvCxnSpPr>
          <p:nvPr/>
        </p:nvCxnSpPr>
        <p:spPr>
          <a:xfrm rot="5400000" flipH="1" flipV="1">
            <a:off x="3148375" y="4427471"/>
            <a:ext cx="180000" cy="1073150"/>
          </a:xfrm>
          <a:prstGeom prst="curvedConnector4">
            <a:avLst>
              <a:gd name="adj1" fmla="val -127000"/>
              <a:gd name="adj2" fmla="val 945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6">
            <a:extLst>
              <a:ext uri="{FF2B5EF4-FFF2-40B4-BE49-F238E27FC236}">
                <a16:creationId xmlns:a16="http://schemas.microsoft.com/office/drawing/2014/main" id="{C8B71D50-FE09-7749-96BE-39095DDB86F2}"/>
              </a:ext>
            </a:extLst>
          </p:cNvPr>
          <p:cNvSpPr/>
          <p:nvPr/>
        </p:nvSpPr>
        <p:spPr>
          <a:xfrm>
            <a:off x="4572000" y="4694046"/>
            <a:ext cx="270000" cy="360000"/>
          </a:xfrm>
          <a:prstGeom prst="roundRect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4" name="Curved Connector 57">
            <a:extLst>
              <a:ext uri="{FF2B5EF4-FFF2-40B4-BE49-F238E27FC236}">
                <a16:creationId xmlns:a16="http://schemas.microsoft.com/office/drawing/2014/main" id="{A231C768-049E-0843-A607-76E5455090C0}"/>
              </a:ext>
            </a:extLst>
          </p:cNvPr>
          <p:cNvCxnSpPr>
            <a:stCxn id="49" idx="2"/>
          </p:cNvCxnSpPr>
          <p:nvPr/>
        </p:nvCxnSpPr>
        <p:spPr>
          <a:xfrm rot="5400000" flipH="1" flipV="1">
            <a:off x="4414500" y="4761546"/>
            <a:ext cx="180000" cy="405000"/>
          </a:xfrm>
          <a:prstGeom prst="curvedConnector4">
            <a:avLst>
              <a:gd name="adj1" fmla="val -127000"/>
              <a:gd name="adj2" fmla="val 8333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30">
            <a:extLst>
              <a:ext uri="{FF2B5EF4-FFF2-40B4-BE49-F238E27FC236}">
                <a16:creationId xmlns:a16="http://schemas.microsoft.com/office/drawing/2014/main" id="{31275ED0-884B-F240-98A8-C6C5732DA4A4}"/>
              </a:ext>
            </a:extLst>
          </p:cNvPr>
          <p:cNvSpPr/>
          <p:nvPr/>
        </p:nvSpPr>
        <p:spPr>
          <a:xfrm>
            <a:off x="5380505" y="4694046"/>
            <a:ext cx="540000" cy="36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6" name="Curved Connector 35">
            <a:extLst>
              <a:ext uri="{FF2B5EF4-FFF2-40B4-BE49-F238E27FC236}">
                <a16:creationId xmlns:a16="http://schemas.microsoft.com/office/drawing/2014/main" id="{F98EBF8E-52C4-E14F-A5BE-9DD444C9D242}"/>
              </a:ext>
            </a:extLst>
          </p:cNvPr>
          <p:cNvCxnSpPr>
            <a:stCxn id="47" idx="2"/>
          </p:cNvCxnSpPr>
          <p:nvPr/>
        </p:nvCxnSpPr>
        <p:spPr>
          <a:xfrm rot="5400000" flipH="1" flipV="1">
            <a:off x="4102492" y="4006753"/>
            <a:ext cx="180000" cy="1914585"/>
          </a:xfrm>
          <a:prstGeom prst="curvedConnector4">
            <a:avLst>
              <a:gd name="adj1" fmla="val -170794"/>
              <a:gd name="adj2" fmla="val 100693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36">
            <a:extLst>
              <a:ext uri="{FF2B5EF4-FFF2-40B4-BE49-F238E27FC236}">
                <a16:creationId xmlns:a16="http://schemas.microsoft.com/office/drawing/2014/main" id="{C792192D-89E1-1645-BF84-181929730D25}"/>
              </a:ext>
            </a:extLst>
          </p:cNvPr>
          <p:cNvCxnSpPr/>
          <p:nvPr/>
        </p:nvCxnSpPr>
        <p:spPr>
          <a:xfrm rot="16200000" flipH="1">
            <a:off x="5323310" y="4514171"/>
            <a:ext cx="180000" cy="539750"/>
          </a:xfrm>
          <a:prstGeom prst="curvedConnector4">
            <a:avLst>
              <a:gd name="adj1" fmla="val -127000"/>
              <a:gd name="adj2" fmla="val 75012"/>
            </a:avLst>
          </a:prstGeom>
          <a:ln w="31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37">
            <a:extLst>
              <a:ext uri="{FF2B5EF4-FFF2-40B4-BE49-F238E27FC236}">
                <a16:creationId xmlns:a16="http://schemas.microsoft.com/office/drawing/2014/main" id="{824AFC03-2947-1244-AB3C-47E342724FEC}"/>
              </a:ext>
            </a:extLst>
          </p:cNvPr>
          <p:cNvSpPr/>
          <p:nvPr/>
        </p:nvSpPr>
        <p:spPr>
          <a:xfrm>
            <a:off x="5934285" y="4694046"/>
            <a:ext cx="270000" cy="36000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2" name="Straight Arrow Connector 34">
            <a:extLst>
              <a:ext uri="{FF2B5EF4-FFF2-40B4-BE49-F238E27FC236}">
                <a16:creationId xmlns:a16="http://schemas.microsoft.com/office/drawing/2014/main" id="{DBB49FE6-66CE-624B-B439-C7ABEEC76223}"/>
              </a:ext>
            </a:extLst>
          </p:cNvPr>
          <p:cNvCxnSpPr/>
          <p:nvPr/>
        </p:nvCxnSpPr>
        <p:spPr>
          <a:xfrm>
            <a:off x="4273363" y="4359980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9">
            <a:extLst>
              <a:ext uri="{FF2B5EF4-FFF2-40B4-BE49-F238E27FC236}">
                <a16:creationId xmlns:a16="http://schemas.microsoft.com/office/drawing/2014/main" id="{586A3E41-6DDC-A74B-A341-71B7E877D984}"/>
              </a:ext>
            </a:extLst>
          </p:cNvPr>
          <p:cNvSpPr/>
          <p:nvPr/>
        </p:nvSpPr>
        <p:spPr>
          <a:xfrm>
            <a:off x="4038600" y="40500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REDO</a:t>
            </a:r>
            <a:endPara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28" name="Picture 2" descr="Prohibited Sign Forbidden Sign Abort Clipart | i2Clipart - Royalty Free  Public Domain Clipart">
            <a:extLst>
              <a:ext uri="{FF2B5EF4-FFF2-40B4-BE49-F238E27FC236}">
                <a16:creationId xmlns:a16="http://schemas.microsoft.com/office/drawing/2014/main" id="{F2740C8D-4351-C046-BB91-6BDB9C41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35" y="4758233"/>
            <a:ext cx="231624" cy="2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919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>
                <a:solidFill>
                  <a:srgbClr val="BE384B"/>
                </a:solidFill>
                <a:ea typeface="+mn-ea"/>
              </a:rPr>
              <a:t>Conflict Serializability</a:t>
            </a:r>
            <a:endParaRPr kumimoji="0" lang="en-US" altLang="zh-CN" kern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359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4BB5-1D15-8847-B8D3-282EB91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Serializability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2E24A-2F65-264D-8DFA-B095E70C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/>
              <a:t>Two operations conflict if: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/>
              <a:t>they operate on the same data object, and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/>
              <a:t>at least one of them is write, and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/>
              <a:t>they belong to different transactions</a:t>
            </a:r>
          </a:p>
          <a:p>
            <a:r>
              <a:rPr kumimoji="1" lang="en" altLang="zh-CN"/>
              <a:t>Conflict serializability</a:t>
            </a:r>
          </a:p>
          <a:p>
            <a:pPr lvl="1"/>
            <a:r>
              <a:rPr kumimoji="1" lang="en" altLang="zh-CN"/>
              <a:t>A schedule is conflict serializable if </a:t>
            </a:r>
            <a:r>
              <a:rPr kumimoji="1" lang="en" altLang="zh-CN" b="1">
                <a:solidFill>
                  <a:srgbClr val="C00000"/>
                </a:solidFill>
              </a:rPr>
              <a:t>the order of its conflicts </a:t>
            </a:r>
            <a:r>
              <a:rPr kumimoji="1" lang="en" altLang="zh-CN"/>
              <a:t>(the order in which the conflicting operations occur) is </a:t>
            </a:r>
            <a:r>
              <a:rPr kumimoji="1" lang="en" altLang="zh-CN" b="1">
                <a:solidFill>
                  <a:srgbClr val="C00000"/>
                </a:solidFill>
              </a:rPr>
              <a:t>the same as the order of conflicts in some sequential schedule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5D442-7873-2F4B-B891-423A3BF3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97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948264" y="697260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491880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944489" y="2899564"/>
            <a:ext cx="72008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800" b="1">
                <a:latin typeface="等线" panose="02010600030101010101" pitchFamily="2" charset="-122"/>
                <a:ea typeface="MS PGothic" charset="0"/>
              </a:rPr>
              <a:t>Conflicts</a:t>
            </a:r>
            <a:endParaRPr lang="en-US" sz="24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 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sz="2000">
                <a:latin typeface="Consolas" panose="020B0609020204030204" pitchFamily="49" charset="0"/>
              </a:rPr>
              <a:t> read(x)  and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T2.1</a:t>
            </a:r>
            <a:r>
              <a:rPr lang="en-US" sz="2000">
                <a:latin typeface="Consolas" panose="020B0609020204030204" pitchFamily="49" charset="0"/>
              </a:rPr>
              <a:t> write(x,20) on x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tmp</a:t>
            </a:r>
            <a:r>
              <a:rPr lang="en-US" sz="2000">
                <a:latin typeface="Consolas" panose="020B0609020204030204" pitchFamily="49" charset="0"/>
              </a:rPr>
              <a:t> = read(y)  and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write(y,30) on y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sz="2000">
                <a:latin typeface="Consolas" panose="020B0609020204030204" pitchFamily="49" charset="0"/>
              </a:rPr>
              <a:t> write(y, tmp+10)  and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write(y,30) on y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652120" y="141872"/>
            <a:ext cx="2232248" cy="246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600" b="1" err="1">
                <a:latin typeface="Consolas" panose="020B0609020204030204" pitchFamily="49" charset="0"/>
                <a:ea typeface="MS PGothic" charset="0"/>
              </a:rPr>
              <a:t>Init</a:t>
            </a:r>
            <a:r>
              <a:rPr lang="en-US" altLang="zh-CN" sz="1600" b="1">
                <a:latin typeface="Consolas" panose="020B0609020204030204" pitchFamily="49" charset="0"/>
                <a:ea typeface="MS PGothic" charset="0"/>
              </a:rPr>
              <a:t>: x=0, y=0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85511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19981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154437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92288" y="85511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T2.1 </a:t>
            </a:r>
            <a:endParaRPr lang="zh-CN" altLang="en-US">
              <a:solidFill>
                <a:schemeClr val="accent1"/>
              </a:solidFill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92288" y="119981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Consolas" panose="020B0609020204030204" pitchFamily="49" charset="0"/>
                <a:ea typeface="楷体"/>
                <a:cs typeface="Myriad Pro Light SemiCond"/>
              </a:rPr>
              <a:t>T2.2 </a:t>
            </a:r>
            <a:endParaRPr lang="zh-CN" altLang="en-US">
              <a:solidFill>
                <a:schemeClr val="accent1"/>
              </a:solidFill>
              <a:latin typeface="Consolas" panose="020B0609020204030204" pitchFamily="49" charset="0"/>
              <a:ea typeface="楷体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11654196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DBD06-679D-EB4F-8B5A-FC7A34FE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Graph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94FE0-BD84-F64C-9B51-5C23332B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Conflict Graph</a:t>
            </a:r>
          </a:p>
          <a:p>
            <a:pPr lvl="1"/>
            <a:r>
              <a:rPr kumimoji="1" lang="en" altLang="zh-CN" dirty="0"/>
              <a:t>Nodes are transactions, edges are directed</a:t>
            </a:r>
          </a:p>
          <a:p>
            <a:pPr lvl="1"/>
            <a:r>
              <a:rPr kumimoji="1" lang="en" altLang="zh-CN" dirty="0"/>
              <a:t>Edge between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and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j</a:t>
            </a:r>
            <a:r>
              <a:rPr kumimoji="1" lang="en" altLang="zh-CN" dirty="0"/>
              <a:t> if and only if: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and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j</a:t>
            </a:r>
            <a:r>
              <a:rPr kumimoji="1" lang="en" altLang="zh-CN" dirty="0"/>
              <a:t> have a conflict between them, and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en" altLang="zh-CN" dirty="0"/>
              <a:t>the first step in the conflict occurs in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endParaRPr kumimoji="1" lang="en" altLang="zh-CN" baseline="-25000" dirty="0"/>
          </a:p>
          <a:p>
            <a:r>
              <a:rPr kumimoji="1" lang="en" altLang="zh-CN" dirty="0"/>
              <a:t>A schedule is conflict serializable if and only if:</a:t>
            </a:r>
          </a:p>
          <a:p>
            <a:pPr lvl="1"/>
            <a:r>
              <a:rPr kumimoji="1" lang="en" altLang="zh-CN" dirty="0"/>
              <a:t>It has an </a:t>
            </a:r>
            <a:r>
              <a:rPr kumimoji="1" lang="en" altLang="zh-CN" b="1" dirty="0">
                <a:solidFill>
                  <a:srgbClr val="C00000"/>
                </a:solidFill>
              </a:rPr>
              <a:t>acyclic</a:t>
            </a:r>
            <a:r>
              <a:rPr kumimoji="1" lang="en" altLang="zh-CN" dirty="0"/>
              <a:t> conflict graph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E6597-EEB7-0F40-B679-A13A532A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631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491880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971600" y="2929508"/>
            <a:ext cx="72008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800" b="1">
                <a:latin typeface="等线" panose="02010600030101010101" pitchFamily="2" charset="-122"/>
                <a:ea typeface="MS PGothic" charset="0"/>
              </a:rPr>
              <a:t>Conflicts</a:t>
            </a:r>
            <a:endParaRPr lang="en-US" sz="24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 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sz="2000">
                <a:latin typeface="Consolas" panose="020B0609020204030204" pitchFamily="49" charset="0"/>
              </a:rPr>
              <a:t> read(x)   -&gt;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T2.1</a:t>
            </a:r>
            <a:r>
              <a:rPr lang="en-US" sz="2000">
                <a:latin typeface="Consolas" panose="020B0609020204030204" pitchFamily="49" charset="0"/>
              </a:rPr>
              <a:t> write(x,20)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tmp</a:t>
            </a:r>
            <a:r>
              <a:rPr lang="en-US" sz="2000">
                <a:latin typeface="Consolas" panose="020B0609020204030204" pitchFamily="49" charset="0"/>
              </a:rPr>
              <a:t> = read(y)   -&gt;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write(y,30)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sz="2000">
                <a:latin typeface="Consolas" panose="020B0609020204030204" pitchFamily="49" charset="0"/>
              </a:rPr>
              <a:t> write(y, tmp+10)   -&gt;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write(y,30)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(T1 -&gt; T2)</a:t>
            </a:r>
          </a:p>
        </p:txBody>
      </p:sp>
    </p:spTree>
    <p:extLst>
      <p:ext uri="{BB962C8B-B14F-4D97-AF65-F5344CB8AC3E}">
        <p14:creationId xmlns:p14="http://schemas.microsoft.com/office/powerpoint/2010/main" val="13387531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456384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971600" y="2929508"/>
            <a:ext cx="720080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800" b="1">
                <a:latin typeface="等线" panose="02010600030101010101" pitchFamily="2" charset="-122"/>
                <a:ea typeface="MS PGothic" charset="0"/>
              </a:rPr>
              <a:t>Conflicts</a:t>
            </a:r>
            <a:endParaRPr lang="en-US" sz="24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T2.1</a:t>
            </a:r>
            <a:r>
              <a:rPr lang="en-US" altLang="zh-CN" sz="2000">
                <a:latin typeface="Consolas" panose="020B0609020204030204" pitchFamily="49" charset="0"/>
              </a:rPr>
              <a:t> write(x,20)</a:t>
            </a:r>
            <a:r>
              <a:rPr lang="en-US" sz="2000">
                <a:latin typeface="Consolas" panose="020B0609020204030204" pitchFamily="49" charset="0"/>
              </a:rPr>
              <a:t>   -&gt;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sz="2000">
                <a:latin typeface="Consolas" panose="020B0609020204030204" pitchFamily="49" charset="0"/>
              </a:rPr>
              <a:t>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write(y,30)   </a:t>
            </a:r>
            <a:r>
              <a:rPr lang="en-US" sz="2000">
                <a:latin typeface="Consolas" panose="020B0609020204030204" pitchFamily="49" charset="0"/>
              </a:rPr>
              <a:t>-&gt;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altLang="zh-CN" sz="2000">
                <a:latin typeface="Consolas" panose="020B0609020204030204" pitchFamily="49" charset="0"/>
              </a:rPr>
              <a:t> </a:t>
            </a:r>
            <a:r>
              <a:rPr lang="en-US" altLang="zh-CN" sz="2000" err="1">
                <a:latin typeface="Consolas" panose="020B0609020204030204" pitchFamily="49" charset="0"/>
              </a:rPr>
              <a:t>tmp</a:t>
            </a:r>
            <a:r>
              <a:rPr lang="en-US" altLang="zh-CN" sz="2000">
                <a:latin typeface="Consolas" panose="020B0609020204030204" pitchFamily="49" charset="0"/>
              </a:rPr>
              <a:t> = read(y)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T2.2</a:t>
            </a:r>
            <a:r>
              <a:rPr lang="en-US" altLang="zh-CN" sz="2000">
                <a:latin typeface="Consolas" panose="020B0609020204030204" pitchFamily="49" charset="0"/>
              </a:rPr>
              <a:t> write(y,30)   </a:t>
            </a:r>
            <a:r>
              <a:rPr lang="en-US" sz="2000">
                <a:latin typeface="Consolas" panose="020B0609020204030204" pitchFamily="49" charset="0"/>
              </a:rPr>
              <a:t>-&gt;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altLang="zh-CN" sz="2000">
                <a:latin typeface="Consolas" panose="020B0609020204030204" pitchFamily="49" charset="0"/>
              </a:rPr>
              <a:t> write(y, tmp+10)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(T2 -&gt; T1)</a:t>
            </a:r>
          </a:p>
        </p:txBody>
      </p:sp>
    </p:spTree>
    <p:extLst>
      <p:ext uri="{BB962C8B-B14F-4D97-AF65-F5344CB8AC3E}">
        <p14:creationId xmlns:p14="http://schemas.microsoft.com/office/powerpoint/2010/main" val="12387955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251520" y="409228"/>
            <a:ext cx="2952328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MS PGothic" charset="0"/>
              </a:rPr>
              <a:t>Conflicts</a:t>
            </a:r>
            <a:endParaRPr lang="en-US" sz="20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T2.1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T2.2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915816" y="409228"/>
            <a:ext cx="612068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MS PGothic" charset="0"/>
              </a:rPr>
              <a:t>Conflict order for sequential schedules</a:t>
            </a:r>
            <a:endParaRPr lang="en-US" sz="20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T2.1        </a:t>
            </a:r>
            <a:r>
              <a:rPr lang="en-US" altLang="zh-CN" sz="2000" err="1">
                <a:solidFill>
                  <a:schemeClr val="accent1"/>
                </a:solidFill>
                <a:latin typeface="Consolas" panose="020B0609020204030204" pitchFamily="49" charset="0"/>
              </a:rPr>
              <a:t>T2.1</a:t>
            </a:r>
            <a:r>
              <a:rPr lang="en-US" altLang="zh-CN" sz="2000">
                <a:latin typeface="Consolas" panose="020B0609020204030204" pitchFamily="49" charset="0"/>
              </a:rPr>
              <a:t> -&gt;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  or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T2.2        </a:t>
            </a:r>
            <a:r>
              <a:rPr lang="en-US" altLang="zh-CN" sz="2000" err="1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 (T1 -&gt; T2)          (T2 -&gt; T1)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 txBox="1">
            <a:spLocks/>
          </p:cNvSpPr>
          <p:nvPr/>
        </p:nvSpPr>
        <p:spPr>
          <a:xfrm>
            <a:off x="111561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07605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</a:t>
            </a:r>
            <a:r>
              <a:rPr lang="en-US" altLang="zh-CN" sz="1800" err="1">
                <a:latin typeface="Consolas" panose="020B0609020204030204" pitchFamily="49" charset="0"/>
              </a:rPr>
              <a:t>tmp</a:t>
            </a:r>
            <a:r>
              <a:rPr lang="en-US" altLang="zh-CN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403648" y="4561229"/>
            <a:ext cx="2016224" cy="1087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T2.1</a:t>
            </a:r>
            <a:r>
              <a:rPr lang="en-US" altLang="zh-CN" sz="2000">
                <a:latin typeface="Consolas" panose="020B0609020204030204" pitchFamily="49" charset="0"/>
              </a:rPr>
              <a:t> -&gt;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5364088" y="4565612"/>
            <a:ext cx="2267744" cy="1083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T1.1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T2.1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T1.2</a:t>
            </a:r>
            <a:endParaRPr lang="en-US" altLang="zh-CN" sz="200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T1.3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5364088" y="2569468"/>
            <a:ext cx="2448272" cy="1512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64088" y="2569468"/>
            <a:ext cx="2520280" cy="15841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1115616" y="2564202"/>
            <a:ext cx="273630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>
              <a:latin typeface="Consolas" panose="020B0609020204030204" pitchFamily="49" charset="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zh-CN" sz="1800" b="1">
                <a:latin typeface="Consolas" panose="020B0609020204030204" pitchFamily="49" charset="0"/>
              </a:rPr>
              <a:t>T2 -&gt; T1</a:t>
            </a:r>
            <a:endParaRPr lang="en-US" sz="1800" b="1"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076056" y="2564202"/>
            <a:ext cx="273630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</a:t>
            </a:r>
            <a:r>
              <a:rPr lang="en-US" altLang="zh-CN" sz="1800" err="1">
                <a:latin typeface="Consolas" panose="020B0609020204030204" pitchFamily="49" charset="0"/>
              </a:rPr>
              <a:t>tmp</a:t>
            </a:r>
            <a:r>
              <a:rPr lang="en-US" altLang="zh-CN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48064" y="5084481"/>
            <a:ext cx="2592288" cy="581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zh-CN" sz="2000" b="1">
                <a:latin typeface="+mn-lt"/>
              </a:rPr>
              <a:t>It's final-state serializable,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CN" sz="2000" b="1">
                <a:latin typeface="+mn-lt"/>
              </a:rPr>
              <a:t>not conflict serializable</a:t>
            </a:r>
            <a:endParaRPr lang="zh-CN" altLang="en-US" sz="2000" b="1" baseline="-25000">
              <a:latin typeface="+mn-lt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962636" y="4441676"/>
            <a:ext cx="27363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        </a:t>
            </a:r>
            <a:r>
              <a:rPr lang="en-US" sz="1800" b="1">
                <a:latin typeface="Consolas" panose="020B0609020204030204" pitchFamily="49" charset="0"/>
              </a:rPr>
              <a:t>--&gt;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        &lt;--</a:t>
            </a:r>
          </a:p>
        </p:txBody>
      </p:sp>
      <p:sp>
        <p:nvSpPr>
          <p:cNvPr id="9" name="矩形 8"/>
          <p:cNvSpPr/>
          <p:nvPr/>
        </p:nvSpPr>
        <p:spPr>
          <a:xfrm>
            <a:off x="5600836" y="4515317"/>
            <a:ext cx="134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T2     T1</a:t>
            </a:r>
            <a:endParaRPr lang="zh-CN" alt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51520" y="409228"/>
            <a:ext cx="2952328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MS PGothic" charset="0"/>
              </a:rPr>
              <a:t>Conflicts</a:t>
            </a:r>
            <a:endParaRPr lang="en-US" sz="20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T2.1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T2.2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15816" y="409228"/>
            <a:ext cx="612068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MS PGothic" charset="0"/>
              </a:rPr>
              <a:t>Conflict order for sequential schedules</a:t>
            </a:r>
            <a:endParaRPr lang="en-US" sz="20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T2.1        </a:t>
            </a:r>
            <a:r>
              <a:rPr lang="en-US" altLang="zh-CN" sz="2000" err="1">
                <a:solidFill>
                  <a:schemeClr val="accent1"/>
                </a:solidFill>
                <a:latin typeface="Consolas" panose="020B0609020204030204" pitchFamily="49" charset="0"/>
              </a:rPr>
              <a:t>T2.1</a:t>
            </a:r>
            <a:r>
              <a:rPr lang="en-US" altLang="zh-CN" sz="2000">
                <a:latin typeface="Consolas" panose="020B0609020204030204" pitchFamily="49" charset="0"/>
              </a:rPr>
              <a:t> -&gt;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  or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T2.2        </a:t>
            </a:r>
            <a:r>
              <a:rPr lang="en-US" altLang="zh-CN" sz="2000" err="1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 (T1 -&gt; T2)          (T2 -&gt; T1)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37714" y="5245880"/>
            <a:ext cx="3097323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ts val="2400"/>
              </a:spcBef>
            </a:pPr>
            <a:r>
              <a:rPr lang="en-US" altLang="zh-CN">
                <a:latin typeface="Consolas" panose="020B0609020204030204" pitchFamily="49" charset="0"/>
              </a:rPr>
              <a:t>Both at end: x=20, y=40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20B2F68-FF9F-1D42-8EE3-94E6402317CF}"/>
              </a:ext>
            </a:extLst>
          </p:cNvPr>
          <p:cNvCxnSpPr/>
          <p:nvPr/>
        </p:nvCxnSpPr>
        <p:spPr>
          <a:xfrm>
            <a:off x="3563888" y="4297660"/>
            <a:ext cx="0" cy="78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3565767-04F4-984F-B157-9A4DBE5A5C8E}"/>
              </a:ext>
            </a:extLst>
          </p:cNvPr>
          <p:cNvCxnSpPr>
            <a:cxnSpLocks/>
          </p:cNvCxnSpPr>
          <p:nvPr/>
        </p:nvCxnSpPr>
        <p:spPr>
          <a:xfrm flipH="1">
            <a:off x="3707904" y="4297660"/>
            <a:ext cx="1440160" cy="78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4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Equivalence</a:t>
            </a:r>
            <a:endParaRPr lang="zh-CN" altLang="en-US"/>
          </a:p>
        </p:txBody>
      </p:sp>
      <p:pic>
        <p:nvPicPr>
          <p:cNvPr id="5" name="Picture 2" descr="“fish bone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12897"/>
            <a:ext cx="2448272" cy="17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fish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07150"/>
            <a:ext cx="3185912" cy="11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fish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8527"/>
            <a:ext cx="28845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“fish bone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38" y="2929508"/>
            <a:ext cx="2448272" cy="17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914363" y="1273324"/>
            <a:ext cx="1278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8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04" y="41536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Conflicts order A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9904" y="260226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Schedule A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6246" y="260226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Schedule B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6246" y="41536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Conflicts order B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80915" y="4776504"/>
            <a:ext cx="612852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If conflicts-order-A equals to conflicts-order-B, </a:t>
            </a:r>
          </a:p>
          <a:p>
            <a:pPr algn="ctr"/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then schedule-A 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conflict-equals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to schedule-B</a:t>
            </a:r>
            <a:endParaRPr lang="zh-CN" altLang="en-US" sz="200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14363" y="3038810"/>
            <a:ext cx="1278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8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4612" y="149759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conflict-equal </a:t>
            </a:r>
            <a:endParaRPr lang="zh-CN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88733" y="327342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equal </a:t>
            </a:r>
            <a:endParaRPr lang="zh-CN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568" y="3073524"/>
            <a:ext cx="94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T1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 </a:t>
            </a:r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T2</a:t>
            </a:r>
            <a:endParaRPr lang="zh-CN" altLang="en-US" sz="140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H="1" flipV="1">
            <a:off x="1403648" y="3329491"/>
            <a:ext cx="220614" cy="22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45369" y="3098924"/>
            <a:ext cx="94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T4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 </a:t>
            </a:r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T3</a:t>
            </a:r>
            <a:endParaRPr lang="zh-CN" altLang="en-US" sz="140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3" name="直线连接符 22"/>
          <p:cNvCxnSpPr>
            <a:endCxn id="22" idx="2"/>
          </p:cNvCxnSpPr>
          <p:nvPr/>
        </p:nvCxnSpPr>
        <p:spPr>
          <a:xfrm flipV="1">
            <a:off x="1735380" y="3406701"/>
            <a:ext cx="280336" cy="13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39603" y="265308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if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887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View Serializability</a:t>
            </a:r>
            <a:endParaRPr lang="zh-CN" alt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39552" y="134533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T1        T2        T3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read(x)     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      write(x)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write(x)    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                write(x)</a:t>
            </a:r>
          </a:p>
        </p:txBody>
      </p:sp>
      <p:sp>
        <p:nvSpPr>
          <p:cNvPr id="5" name="矩形 4"/>
          <p:cNvSpPr/>
          <p:nvPr/>
        </p:nvSpPr>
        <p:spPr>
          <a:xfrm>
            <a:off x="6372200" y="1921396"/>
            <a:ext cx="1347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Consolas" panose="020B0609020204030204" pitchFamily="49" charset="0"/>
              </a:rPr>
              <a:t>T3</a:t>
            </a:r>
          </a:p>
          <a:p>
            <a:pPr algn="ctr"/>
            <a:endParaRPr lang="en-US" altLang="zh-CN" b="1">
              <a:latin typeface="Consolas" panose="020B0609020204030204" pitchFamily="49" charset="0"/>
            </a:endParaRPr>
          </a:p>
          <a:p>
            <a:pPr algn="ctr"/>
            <a:endParaRPr lang="en-US" altLang="zh-CN" b="1">
              <a:latin typeface="Consolas" panose="020B0609020204030204" pitchFamily="49" charset="0"/>
            </a:endParaRPr>
          </a:p>
          <a:p>
            <a:pPr algn="ctr"/>
            <a:r>
              <a:rPr lang="en-US" altLang="zh-CN" b="1">
                <a:latin typeface="Consolas" panose="020B0609020204030204" pitchFamily="49" charset="0"/>
              </a:rPr>
              <a:t>T2     T1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67120" y="1477344"/>
            <a:ext cx="1957587" cy="27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ts val="2400"/>
              </a:spcBef>
            </a:pPr>
            <a:r>
              <a:rPr lang="en-US" altLang="zh-CN" b="1">
                <a:latin typeface="Consolas" panose="020B0609020204030204" pitchFamily="49" charset="0"/>
              </a:rPr>
              <a:t>Conflict graph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588224" y="2281436"/>
            <a:ext cx="360040" cy="504056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164288" y="2281436"/>
            <a:ext cx="360040" cy="504056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47891" y="2857500"/>
            <a:ext cx="396044" cy="0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847891" y="3001515"/>
            <a:ext cx="396044" cy="1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3361556"/>
            <a:ext cx="8435280" cy="2353443"/>
          </a:xfrm>
        </p:spPr>
        <p:txBody>
          <a:bodyPr>
            <a:noAutofit/>
          </a:bodyPr>
          <a:lstStyle/>
          <a:p>
            <a:r>
              <a:rPr lang="en-US" altLang="zh-CN"/>
              <a:t>Cyclic -&gt; Not </a:t>
            </a:r>
            <a:r>
              <a:rPr lang="en-US" altLang="zh-CN" b="1">
                <a:solidFill>
                  <a:srgbClr val="C00000"/>
                </a:solidFill>
              </a:rPr>
              <a:t>conflict serializable</a:t>
            </a:r>
          </a:p>
          <a:p>
            <a:r>
              <a:rPr lang="en-US" altLang="zh-CN"/>
              <a:t>But compare it to running </a:t>
            </a:r>
            <a:r>
              <a:rPr lang="en-US" altLang="zh-CN" b="1">
                <a:solidFill>
                  <a:schemeClr val="accent1"/>
                </a:solidFill>
              </a:rPr>
              <a:t>T1 then T2 then T3 </a:t>
            </a:r>
            <a:r>
              <a:rPr lang="en-US" altLang="zh-CN"/>
              <a:t>(serially)</a:t>
            </a:r>
          </a:p>
          <a:p>
            <a:pPr lvl="1"/>
            <a:r>
              <a:rPr lang="en-US" altLang="zh-CN"/>
              <a:t>Final-state is fine</a:t>
            </a:r>
          </a:p>
          <a:p>
            <a:pPr lvl="1"/>
            <a:r>
              <a:rPr lang="en-US" altLang="zh-CN"/>
              <a:t>Intermediate reads are fine</a:t>
            </a:r>
          </a:p>
          <a:p>
            <a:r>
              <a:rPr lang="en-US" altLang="zh-CN" b="1"/>
              <a:t>Question</a:t>
            </a:r>
            <a:r>
              <a:rPr lang="en-US" altLang="zh-CN"/>
              <a:t>: why shouldn't we allow this schedule?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7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19BE-4877-3648-B9DA-FC3345B9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continuously growing of the log file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BDEC-0FC0-2347-AD26-83A42BF6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301608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Both redo-only logging &amp; undo-redo logging append to the log file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log file is continuously growing while most its updates are already flushed to the disk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The log is only deleted if there is a single machine failure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Typically, a machine fails less frequent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E.g., one per day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We need </a:t>
            </a:r>
            <a:r>
              <a:rPr kumimoji="1" lang="en-US" altLang="zh-CN" dirty="0">
                <a:solidFill>
                  <a:srgbClr val="C00000"/>
                </a:solidFill>
              </a:rPr>
              <a:t>checkpoint</a:t>
            </a:r>
            <a:r>
              <a:rPr kumimoji="1" lang="en-US" altLang="zh-CN" dirty="0">
                <a:solidFill>
                  <a:schemeClr val="tx1"/>
                </a:solidFill>
              </a:rPr>
              <a:t> the log file to reduce the log file size!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Checkpoint: Determining which parts of the log can be discarded, then discarded them 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C2798-84E8-1241-BE98-1B1802FE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8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08BD-2A6D-454E-A5B6-068FE3EB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View Serializability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3BFCA-83A4-F54C-8052-B3485910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507288" cy="4471925"/>
          </a:xfrm>
        </p:spPr>
        <p:txBody>
          <a:bodyPr/>
          <a:lstStyle/>
          <a:p>
            <a:r>
              <a:rPr lang="en-US" altLang="zh-CN" sz="2000" dirty="0"/>
              <a:t>Informal definition</a:t>
            </a:r>
          </a:p>
          <a:p>
            <a:pPr lvl="1"/>
            <a:r>
              <a:rPr lang="en-US" altLang="zh-CN" i="1" dirty="0">
                <a:solidFill>
                  <a:schemeClr val="tx1"/>
                </a:solidFill>
              </a:rPr>
              <a:t>A schedule is view serializable if the final written state as well as intermediate reads are the same as in some serial schedule</a:t>
            </a:r>
          </a:p>
          <a:p>
            <a:r>
              <a:rPr lang="en-US" altLang="zh-CN" dirty="0"/>
              <a:t>Formally, for those interested</a:t>
            </a:r>
          </a:p>
          <a:p>
            <a:pPr lvl="1"/>
            <a:r>
              <a:rPr lang="en-US" altLang="zh-CN" dirty="0"/>
              <a:t>Two schedules </a:t>
            </a:r>
            <a:r>
              <a:rPr lang="en-US" altLang="zh-CN" b="1" dirty="0"/>
              <a:t>S</a:t>
            </a:r>
            <a:r>
              <a:rPr lang="en-US" altLang="zh-CN" dirty="0"/>
              <a:t> and </a:t>
            </a:r>
            <a:r>
              <a:rPr lang="en-US" altLang="zh-CN" b="1" dirty="0"/>
              <a:t>S'</a:t>
            </a:r>
            <a:r>
              <a:rPr lang="en-US" altLang="zh-CN" dirty="0"/>
              <a:t> are </a:t>
            </a:r>
            <a:r>
              <a:rPr lang="en-US" altLang="zh-CN" b="1" dirty="0">
                <a:solidFill>
                  <a:srgbClr val="BE384B"/>
                </a:solidFill>
              </a:rPr>
              <a:t>view equivalent </a:t>
            </a:r>
            <a:r>
              <a:rPr lang="en-US" altLang="zh-CN" dirty="0"/>
              <a:t>if:</a:t>
            </a:r>
          </a:p>
          <a:p>
            <a:pPr lvl="2"/>
            <a:r>
              <a:rPr kumimoji="1" lang="en" altLang="zh-CN" dirty="0"/>
              <a:t>If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 reads an initial value for X, so does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S'</a:t>
            </a:r>
          </a:p>
          <a:p>
            <a:pPr lvl="2"/>
            <a:r>
              <a:rPr kumimoji="1" lang="en" altLang="zh-CN" dirty="0"/>
              <a:t>If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 reads the value written by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j</a:t>
            </a:r>
            <a:r>
              <a:rPr kumimoji="1" lang="en" altLang="zh-CN" dirty="0"/>
              <a:t> in S for some X, so does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S'</a:t>
            </a:r>
          </a:p>
          <a:p>
            <a:pPr lvl="2"/>
            <a:r>
              <a:rPr kumimoji="1" lang="en" altLang="zh-CN" dirty="0"/>
              <a:t>If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 does the final write to X, so does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S'</a:t>
            </a:r>
          </a:p>
          <a:p>
            <a:pPr marL="74250" lvl="1" indent="0">
              <a:buNone/>
            </a:pPr>
            <a:r>
              <a:rPr lang="en-US" altLang="zh-CN" dirty="0"/>
              <a:t>A schedule is </a:t>
            </a:r>
            <a:r>
              <a:rPr lang="en-US" altLang="zh-CN" b="1" dirty="0"/>
              <a:t>view serializable </a:t>
            </a:r>
            <a:r>
              <a:rPr lang="en-US" altLang="zh-CN" dirty="0"/>
              <a:t>if it is </a:t>
            </a:r>
            <a:r>
              <a:rPr lang="en-US" altLang="zh-CN" b="1" dirty="0">
                <a:solidFill>
                  <a:srgbClr val="BE384B"/>
                </a:solidFill>
              </a:rPr>
              <a:t>view equivalent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dirty="0"/>
              <a:t>to some serial schedule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C819A-BB83-2748-8BB2-EE77DA4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172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26AA-1AB7-9449-9630-8BCE4466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C62A-D0C8-1C47-9CDB-3FC46CC5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587182"/>
          </a:xfrm>
        </p:spPr>
        <p:txBody>
          <a:bodyPr/>
          <a:lstStyle/>
          <a:p>
            <a:r>
              <a:rPr kumimoji="1" lang="en" altLang="zh-CN" dirty="0"/>
              <a:t>Why conflict serializability when it seems </a:t>
            </a:r>
            <a:r>
              <a:rPr kumimoji="1" lang="en" altLang="zh-CN" dirty="0">
                <a:solidFill>
                  <a:srgbClr val="BE384B"/>
                </a:solidFill>
              </a:rPr>
              <a:t>too strict</a:t>
            </a:r>
            <a:r>
              <a:rPr kumimoji="1" lang="en" altLang="zh-CN" dirty="0"/>
              <a:t>?</a:t>
            </a:r>
          </a:p>
          <a:p>
            <a:r>
              <a:rPr kumimoji="1" lang="en" altLang="zh-CN" dirty="0"/>
              <a:t>Why not focus on view serializability?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E23F6-6CEB-7E4A-AB60-61D05063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FFBE8-BBB3-E348-A1AF-75358F6FE2FB}"/>
              </a:ext>
            </a:extLst>
          </p:cNvPr>
          <p:cNvSpPr txBox="1"/>
          <p:nvPr/>
        </p:nvSpPr>
        <p:spPr>
          <a:xfrm>
            <a:off x="3419872" y="242545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View</a:t>
            </a:r>
          </a:p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Serializability</a:t>
            </a:r>
            <a:endParaRPr lang="zh-CN" altLang="en-US" sz="2000" b="1">
              <a:solidFill>
                <a:srgbClr val="BE384B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5E11C-4851-4F43-A580-B92E9A7551CA}"/>
              </a:ext>
            </a:extLst>
          </p:cNvPr>
          <p:cNvSpPr txBox="1"/>
          <p:nvPr/>
        </p:nvSpPr>
        <p:spPr>
          <a:xfrm>
            <a:off x="864277" y="242545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Final-state Serializability</a:t>
            </a:r>
            <a:endParaRPr lang="zh-CN" altLang="en-US" sz="2000" b="1">
              <a:solidFill>
                <a:srgbClr val="BE384B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BEC952-7DAB-B548-A098-8A7ED4CF0A22}"/>
              </a:ext>
            </a:extLst>
          </p:cNvPr>
          <p:cNvSpPr txBox="1"/>
          <p:nvPr/>
        </p:nvSpPr>
        <p:spPr>
          <a:xfrm>
            <a:off x="5940152" y="242545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Conflict</a:t>
            </a:r>
          </a:p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Serializability</a:t>
            </a:r>
            <a:endParaRPr lang="zh-CN" altLang="en-US" sz="2000" b="1">
              <a:solidFill>
                <a:srgbClr val="BE384B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98EF-2AC8-CD41-AF85-FDC51038FCCA}"/>
              </a:ext>
            </a:extLst>
          </p:cNvPr>
          <p:cNvSpPr txBox="1"/>
          <p:nvPr/>
        </p:nvSpPr>
        <p:spPr>
          <a:xfrm>
            <a:off x="864277" y="3256449"/>
            <a:ext cx="212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Care the final state</a:t>
            </a:r>
            <a:r>
              <a:rPr lang="zh-CN" altLang="en-US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only</a:t>
            </a:r>
            <a:endParaRPr lang="zh-CN" altLang="en-US" sz="20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96BC68-F21F-3041-BF9E-ED49A04E0AA9}"/>
              </a:ext>
            </a:extLst>
          </p:cNvPr>
          <p:cNvSpPr txBox="1"/>
          <p:nvPr/>
        </p:nvSpPr>
        <p:spPr>
          <a:xfrm>
            <a:off x="3384557" y="3256449"/>
            <a:ext cx="2195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Care the final state as well as intermediate read</a:t>
            </a:r>
            <a:endParaRPr lang="zh-CN" altLang="en-US" sz="20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D4D79B-07A0-384D-898C-CD6CDBEABE41}"/>
              </a:ext>
            </a:extLst>
          </p:cNvPr>
          <p:cNvSpPr txBox="1"/>
          <p:nvPr/>
        </p:nvSpPr>
        <p:spPr>
          <a:xfrm>
            <a:off x="5963489" y="3256449"/>
            <a:ext cx="2280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Care the final state as well as all the </a:t>
            </a:r>
            <a:r>
              <a:rPr lang="en-US" altLang="zh-CN" sz="20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data dependency</a:t>
            </a:r>
            <a:endParaRPr lang="zh-CN" altLang="en-US" sz="2000" b="1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0BF4D1-CCBB-3B48-82E3-4DA9AB3C4095}"/>
              </a:ext>
            </a:extLst>
          </p:cNvPr>
          <p:cNvSpPr txBox="1"/>
          <p:nvPr/>
        </p:nvSpPr>
        <p:spPr>
          <a:xfrm>
            <a:off x="2915816" y="259560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BE38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⊃</a:t>
            </a:r>
            <a:endParaRPr lang="zh-CN" altLang="en-US" sz="3200">
              <a:solidFill>
                <a:srgbClr val="BE38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E3689-F44E-3F4F-9EE7-79FB53BD422B}"/>
              </a:ext>
            </a:extLst>
          </p:cNvPr>
          <p:cNvSpPr txBox="1"/>
          <p:nvPr/>
        </p:nvSpPr>
        <p:spPr>
          <a:xfrm>
            <a:off x="5402905" y="259560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BE38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⊃</a:t>
            </a:r>
            <a:endParaRPr lang="zh-CN" altLang="en-US" sz="3200">
              <a:solidFill>
                <a:srgbClr val="BE38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648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F055-8FE6-A046-B2CB-533773E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Serializability VS. View Serializability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6EA97-D14D-C047-8405-450DB168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Conflict serializability is easy to test </a:t>
            </a:r>
            <a:r>
              <a:rPr kumimoji="1" lang="en" altLang="zh-CN"/>
              <a:t>(&amp; enforce) </a:t>
            </a:r>
          </a:p>
          <a:p>
            <a:pPr lvl="1"/>
            <a:r>
              <a:rPr kumimoji="1" lang="en" altLang="zh-CN" dirty="0"/>
              <a:t>i.e., check whether a graph is acyclic</a:t>
            </a:r>
          </a:p>
          <a:p>
            <a:pPr lvl="1"/>
            <a:r>
              <a:rPr kumimoji="1" lang="en" altLang="zh-CN" dirty="0"/>
              <a:t>View serializability is hard to test (likely NP-hard)</a:t>
            </a:r>
          </a:p>
          <a:p>
            <a:r>
              <a:rPr kumimoji="1" lang="en" altLang="zh-CN" dirty="0"/>
              <a:t>Conflict serializable schedules are easy to generate</a:t>
            </a:r>
          </a:p>
          <a:p>
            <a:pPr lvl="1"/>
            <a:r>
              <a:rPr kumimoji="1" lang="en" altLang="zh-CN" dirty="0"/>
              <a:t>Using concurrency control protocols. E.g., 2PL (</a:t>
            </a:r>
            <a:r>
              <a:rPr kumimoji="1" lang="en" altLang="zh-CN" b="1" dirty="0">
                <a:solidFill>
                  <a:srgbClr val="BE384B"/>
                </a:solidFill>
              </a:rPr>
              <a:t>two-phase-locking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/>
              <a:t>Conflict serializable schedules are also view serializable</a:t>
            </a:r>
          </a:p>
          <a:p>
            <a:pPr lvl="1"/>
            <a:r>
              <a:rPr kumimoji="1" lang="en" altLang="zh-CN" dirty="0"/>
              <a:t>No easy way to generate view schedules that allows for ones like the previous example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B9E29-3715-3249-BBBF-2F84D2CE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399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A40D-72C7-4A28-722A-E6FFEED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2PL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4A3C-160C-56E6-522C-0E49F027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2PL can guarantee before or after atomicity </a:t>
            </a:r>
          </a:p>
          <a:p>
            <a:pPr lvl="1"/>
            <a:r>
              <a:rPr lang="en-US" altLang="zh-CN" dirty="0"/>
              <a:t>Run actions T1, T2, .., TN concurrently, and have it "</a:t>
            </a:r>
            <a:r>
              <a:rPr lang="en-US" altLang="zh-CN" dirty="0">
                <a:solidFill>
                  <a:srgbClr val="BE384B"/>
                </a:solidFill>
              </a:rPr>
              <a:t>appears</a:t>
            </a:r>
            <a:r>
              <a:rPr lang="en-US" altLang="zh-CN" dirty="0"/>
              <a:t>" as if they ran sequentially</a:t>
            </a:r>
          </a:p>
          <a:p>
            <a:r>
              <a:rPr kumimoji="1" lang="en-US" altLang="zh-CN" dirty="0"/>
              <a:t>2PL locking rule: </a:t>
            </a:r>
          </a:p>
          <a:p>
            <a:pPr lvl="1"/>
            <a:r>
              <a:rPr kumimoji="1" lang="en-US" altLang="zh-CN" dirty="0"/>
              <a:t>The action must acquire the shared data’s lock before access it and release it until the action finishes</a:t>
            </a:r>
            <a:endParaRPr lang="en-US" altLang="zh-CN" dirty="0"/>
          </a:p>
          <a:p>
            <a:r>
              <a:rPr kumimoji="1" lang="en-US" altLang="zh-CN" b="1" dirty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Which serializability does 2PL guarantee?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Conflict serializability!</a:t>
            </a:r>
          </a:p>
          <a:p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0DED-BFA8-35C7-984D-FBB2A67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834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2PL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5830" y="613218"/>
            <a:ext cx="4320970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and T2 conflict on x1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T2 and T3 conflict on x2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err="1">
                <a:latin typeface="Consolas" panose="020B0609020204030204" pitchFamily="49" charset="0"/>
              </a:rPr>
              <a:t>Tk</a:t>
            </a:r>
            <a:r>
              <a:rPr lang="en-US" altLang="zh-CN" sz="1400">
                <a:latin typeface="Consolas" panose="020B0609020204030204" pitchFamily="49" charset="0"/>
              </a:rPr>
              <a:t> and T1 conflict on </a:t>
            </a:r>
            <a:r>
              <a:rPr lang="en-US" altLang="zh-CN" sz="1400" err="1">
                <a:latin typeface="Consolas" panose="020B0609020204030204" pitchFamily="49" charset="0"/>
              </a:rPr>
              <a:t>x_k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5830" y="2000950"/>
            <a:ext cx="4320970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acquires x1.lock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T2 acquires x1.lock and x2.lock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T3 acquires x2.lock and x3.lock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err="1">
                <a:latin typeface="Consolas" panose="020B0609020204030204" pitchFamily="49" charset="0"/>
              </a:rPr>
              <a:t>Tk</a:t>
            </a:r>
            <a:r>
              <a:rPr lang="en-US" altLang="zh-CN" sz="1400">
                <a:latin typeface="Consolas" panose="020B0609020204030204" pitchFamily="49" charset="0"/>
              </a:rPr>
              <a:t> acquires x_{k-1}.lock and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T1 acquires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1637" y="3952136"/>
            <a:ext cx="4320480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acquires x1.lock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T1 releases x1.lock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T2 acquires x1.lock and x2.lock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err="1">
                <a:latin typeface="Consolas" panose="020B0609020204030204" pitchFamily="49" charset="0"/>
              </a:rPr>
              <a:t>Tk</a:t>
            </a:r>
            <a:r>
              <a:rPr lang="en-US" altLang="zh-CN" sz="1400">
                <a:latin typeface="Consolas" panose="020B0609020204030204" pitchFamily="49" charset="0"/>
              </a:rPr>
              <a:t> acquires x_{k-1}.lock and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T1 acquires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380" y="3952136"/>
            <a:ext cx="3135524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acquires x1.lock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T1 releases x1.lock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T1 acquires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167" y="1090271"/>
            <a:ext cx="358377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Suppose 2PL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does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not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generate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conflict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serializable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schedule</a:t>
            </a:r>
          </a:p>
          <a:p>
            <a:pPr algn="just">
              <a:spcBef>
                <a:spcPts val="600"/>
              </a:spcBef>
            </a:pP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Suppose the conflict graph produced by an execution of 2PL has a cycle, which without loss of generality, is:</a:t>
            </a:r>
          </a:p>
          <a:p>
            <a:pPr algn="just">
              <a:spcBef>
                <a:spcPts val="600"/>
              </a:spcBef>
            </a:pPr>
            <a:r>
              <a:rPr lang="en-US" altLang="zh-CN" sz="14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T1 --&gt; T2 --&gt; ... --&gt; </a:t>
            </a:r>
            <a:r>
              <a:rPr lang="en-US" altLang="zh-CN" sz="1400" b="1" err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Tk</a:t>
            </a:r>
            <a:r>
              <a:rPr lang="en-US" altLang="zh-CN" sz="14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--&gt; T1</a:t>
            </a:r>
            <a:endParaRPr lang="en-US" altLang="zh-CN" sz="11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Let the shared variable (the one that causes the conflict) between </a:t>
            </a:r>
            <a:r>
              <a:rPr lang="en-US" altLang="zh-CN" sz="1600" b="1" err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T_i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and </a:t>
            </a:r>
            <a:r>
              <a:rPr lang="en-US" altLang="zh-CN" sz="16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T_{i+1}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be represented by </a:t>
            </a:r>
            <a:r>
              <a:rPr lang="en-US" altLang="zh-CN" sz="1600" b="1" err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x_i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altLang="zh-CN" sz="11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166275" y="1690436"/>
            <a:ext cx="360040" cy="31051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166275" y="3586344"/>
            <a:ext cx="360040" cy="31051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5400000">
            <a:off x="3745906" y="4469472"/>
            <a:ext cx="360040" cy="31051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爆炸形 1 11"/>
          <p:cNvSpPr/>
          <p:nvPr/>
        </p:nvSpPr>
        <p:spPr>
          <a:xfrm>
            <a:off x="2942284" y="3930833"/>
            <a:ext cx="802432" cy="604810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18647" y="3640296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等线" panose="02010600030101010101" pitchFamily="2" charset="-122"/>
                <a:ea typeface="楷体"/>
                <a:cs typeface="Myriad Pro Light SemiCond"/>
              </a:rPr>
              <a:t>T1 violates 2PL!</a:t>
            </a:r>
            <a:endParaRPr lang="zh-CN" altLang="en-US" b="1">
              <a:solidFill>
                <a:srgbClr val="C00000"/>
              </a:solidFill>
              <a:latin typeface="等线" panose="02010600030101010101" pitchFamily="2" charset="-122"/>
              <a:ea typeface="楷体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4370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Serializability simplifies enforcing concurrent correctness / data consistency</a:t>
            </a:r>
            <a:endParaRPr kumimoji="0" lang="en-US" altLang="zh-CN" kern="0" dirty="0">
              <a:solidFill>
                <a:srgbClr val="BE384B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0903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BB2B-DF07-F44F-8714-7A929CE3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Correctness (app-semantic consistency)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5EC1E-E60E-9E44-9507-BCC00B5B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lang="en-US" altLang="zh-CN" dirty="0"/>
              <a:t>Correctness is hard for computer system to enforce</a:t>
            </a:r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</a:p>
          <a:p>
            <a:pPr lvl="1"/>
            <a:r>
              <a:rPr kumimoji="1" lang="en-US" altLang="zh-CN" dirty="0"/>
              <a:t>E.g., developer can write a buggy program, even no concurrency (single-threaded)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To ensure concurrent correctness, we need assumptions </a:t>
            </a:r>
          </a:p>
          <a:p>
            <a:pPr lvl="1"/>
            <a:r>
              <a:rPr kumimoji="1" lang="en-US" altLang="zh-CN" dirty="0"/>
              <a:t>i.e., The single-threaded implementation of actions must be correct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C0E8C-09FA-A248-8548-475F0166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6B8EEC-B0FF-B115-3957-15D8976A0758}"/>
              </a:ext>
            </a:extLst>
          </p:cNvPr>
          <p:cNvSpPr/>
          <p:nvPr/>
        </p:nvSpPr>
        <p:spPr>
          <a:xfrm>
            <a:off x="302840" y="2870274"/>
            <a:ext cx="354908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a, b,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-= amt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CA163F-8A38-B231-E36A-FD77E1159A36}"/>
              </a:ext>
            </a:extLst>
          </p:cNvPr>
          <p:cNvSpPr/>
          <p:nvPr/>
        </p:nvSpPr>
        <p:spPr>
          <a:xfrm>
            <a:off x="4716016" y="2870274"/>
            <a:ext cx="354908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a, b,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+= </a:t>
            </a:r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amt * 2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-= amt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466DD8D-8256-6FF5-53E4-D7F38DDB7139}"/>
              </a:ext>
            </a:extLst>
          </p:cNvPr>
          <p:cNvSpPr/>
          <p:nvPr/>
        </p:nvSpPr>
        <p:spPr>
          <a:xfrm>
            <a:off x="5467912" y="2611859"/>
            <a:ext cx="2170576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Buggy</a:t>
            </a:r>
          </a:p>
        </p:txBody>
      </p:sp>
    </p:spTree>
    <p:extLst>
      <p:ext uri="{BB962C8B-B14F-4D97-AF65-F5344CB8AC3E}">
        <p14:creationId xmlns:p14="http://schemas.microsoft.com/office/powerpoint/2010/main" val="3912979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07AC-29BE-2646-87CC-087EB0B0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Correctness and serializability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91A0BF-D9D2-C34D-B425-EFE783B32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2840" y="1129308"/>
                <a:ext cx="8229600" cy="416765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Assumption: programmers are pro at writing </a:t>
                </a:r>
                <a:r>
                  <a:rPr kumimoji="1" lang="en-US" altLang="zh-CN" u="sng" dirty="0"/>
                  <a:t>single-thread</a:t>
                </a:r>
                <a:r>
                  <a:rPr kumimoji="1" lang="en-US" altLang="zh-CN" dirty="0"/>
                  <a:t> programs</a:t>
                </a:r>
              </a:p>
              <a:p>
                <a:pPr lvl="1">
                  <a:spcAft>
                    <a:spcPts val="600"/>
                  </a:spcAft>
                </a:pPr>
                <a:r>
                  <a:rPr kumimoji="1" lang="en-US" altLang="zh-CN" dirty="0"/>
                  <a:t>Specially, 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tx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dirty="0"/>
                  <a:t>in a single-thread context,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can move data from a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to another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Then, if the execution of actions guarantee serializability, then the final state of concurrent execution is consistent</a:t>
                </a:r>
              </a:p>
              <a:p>
                <a:pPr lvl="1"/>
                <a:r>
                  <a:rPr kumimoji="1" lang="en-US" altLang="zh-CN" dirty="0"/>
                  <a:t>i.e., the concurrent execution can reduce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 … 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𝐶𝑛</m:t>
                    </m:r>
                    <m:r>
                      <a:rPr kumimoji="1" lang="zh-CN" altLang="en-US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If C0 is consistent, then Cn must be consistent </a:t>
                </a:r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91A0BF-D9D2-C34D-B425-EFE783B32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840" y="1129308"/>
                <a:ext cx="8229600" cy="4167654"/>
              </a:xfrm>
              <a:blipFill>
                <a:blip r:embed="rId2"/>
                <a:stretch>
                  <a:fillRect l="-772" t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627C8-4F67-6A4F-8598-0B932A13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733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The deadlock issues of 2PL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2854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AE58B-2E80-BCDE-2FFB-3C4BCBE3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0EE8C-A047-AE33-F3F8-02BB0B48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Two-phase lock is </a:t>
            </a:r>
            <a:r>
              <a:rPr kumimoji="1" lang="en-US" altLang="zh-CN" dirty="0">
                <a:ea typeface="MS PGothic" charset="0"/>
              </a:rPr>
              <a:t>p</a:t>
            </a:r>
            <a:r>
              <a:rPr lang="en-US" altLang="zh-CN" dirty="0">
                <a:ea typeface="MS PGothic" charset="0"/>
              </a:rPr>
              <a:t>essimistic: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Before proceed, each TX must wait for conflicting TX to release the lock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What can happen if two TX are waiting for each other?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B049E-2EFE-806D-3DAD-54562963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07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01BD6-B66C-E642-7F2D-FEBFD33D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Checkpoint the 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CDFC1-6005-47C3-7C82-1E89B0A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Naïve solution</a:t>
            </a:r>
          </a:p>
          <a:p>
            <a:pPr lvl="1"/>
            <a:r>
              <a:rPr kumimoji="1" lang="en-US" altLang="zh-CN" dirty="0"/>
              <a:t>Run the recovery process. If it is done, then we can discard all the log file</a:t>
            </a:r>
          </a:p>
          <a:p>
            <a:pPr lvl="1"/>
            <a:r>
              <a:rPr kumimoji="1" lang="en-US" altLang="zh-CN" dirty="0"/>
              <a:t>Problem: too slow </a:t>
            </a:r>
          </a:p>
          <a:p>
            <a:r>
              <a:rPr kumimoji="1" lang="en-US" altLang="zh-CN" dirty="0"/>
              <a:t>Observation</a:t>
            </a:r>
          </a:p>
          <a:p>
            <a:pPr lvl="1"/>
            <a:r>
              <a:rPr kumimoji="1" lang="en-US" altLang="zh-CN" dirty="0"/>
              <a:t>For redo logging, we only need to flush the page caches so we can discard all the logs of committed TXs </a:t>
            </a:r>
          </a:p>
          <a:p>
            <a:pPr lvl="1"/>
            <a:r>
              <a:rPr kumimoji="1" lang="en-US" altLang="zh-CN" dirty="0"/>
              <a:t>For undo logging, we only need to wait for TXs to finish to discard all its log entries 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BD947-69CB-7CF8-746E-04AF9041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4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Read(b) = 20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Read(a) = 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9492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3477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3107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716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40162"/>
              </p:ext>
            </p:extLst>
          </p:nvPr>
        </p:nvGraphicFramePr>
        <p:xfrm>
          <a:off x="683894" y="1069901"/>
          <a:ext cx="8460425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927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9671CF46-E213-6529-7764-D337966F83D4}"/>
              </a:ext>
            </a:extLst>
          </p:cNvPr>
          <p:cNvSpPr/>
          <p:nvPr/>
        </p:nvSpPr>
        <p:spPr>
          <a:xfrm>
            <a:off x="1401064" y="3554297"/>
            <a:ext cx="634187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can thread 0 or thread 1 finishes the execution? </a:t>
            </a:r>
          </a:p>
        </p:txBody>
      </p:sp>
    </p:spTree>
    <p:extLst>
      <p:ext uri="{BB962C8B-B14F-4D97-AF65-F5344CB8AC3E}">
        <p14:creationId xmlns:p14="http://schemas.microsoft.com/office/powerpoint/2010/main" val="8285360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7F23-0809-074C-91B0-9E895B37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Resolving deadlock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2AEA1-07D9-AB40-B8FA-248B3081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 Acquire locks in a pre-defined order</a:t>
            </a:r>
          </a:p>
          <a:p>
            <a:pPr lvl="1">
              <a:spcAft>
                <a:spcPts val="1000"/>
              </a:spcAft>
            </a:pPr>
            <a:r>
              <a:rPr kumimoji="1" lang="en-US" altLang="zh-CN" dirty="0"/>
              <a:t> Not support general TX: TX must know the read/write sets before execution</a:t>
            </a:r>
          </a:p>
          <a:p>
            <a:r>
              <a:rPr kumimoji="1" lang="en-US" altLang="zh-CN" dirty="0"/>
              <a:t>2. Detect deadlock by calculating the conflict graph</a:t>
            </a:r>
          </a:p>
          <a:p>
            <a:pPr lvl="1"/>
            <a:r>
              <a:rPr kumimoji="1" lang="en-US" altLang="zh-CN" dirty="0"/>
              <a:t>If there is a cycle, then there must be a deadlock</a:t>
            </a:r>
          </a:p>
          <a:p>
            <a:pPr lvl="1"/>
            <a:r>
              <a:rPr kumimoji="1" lang="en-US" altLang="zh-CN" dirty="0"/>
              <a:t>Abort one TX to break the cycle</a:t>
            </a:r>
          </a:p>
          <a:p>
            <a:pPr lvl="1">
              <a:spcAft>
                <a:spcPts val="1000"/>
              </a:spcAft>
            </a:pPr>
            <a:r>
              <a:rPr kumimoji="1" lang="en-US" altLang="zh-CN" dirty="0"/>
              <a:t>High cost for detection</a:t>
            </a:r>
          </a:p>
          <a:p>
            <a:r>
              <a:rPr kumimoji="1" lang="en-US" altLang="zh-CN" dirty="0"/>
              <a:t>3. Using heuristics (e.g., timestamp) to pre-abort the TXs</a:t>
            </a:r>
          </a:p>
          <a:p>
            <a:pPr lvl="1"/>
            <a:r>
              <a:rPr kumimoji="1" lang="en-US" altLang="zh-CN" dirty="0"/>
              <a:t>May have false positive, or live locks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3BBD4-BB0F-1446-A8C7-E2425B0A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5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B2F6-5BE2-9347-9FB8-122097C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checkpoint? (For both undo + redo logging)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FEFB-3C6D-984C-AD98-7342635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" altLang="zh-CN" dirty="0"/>
              <a:t>Basic approach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Wait till no TXs are in progress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Flush the page cache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Discard all the logs 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What if a TX is doing a long time? Can we allow ongoing TXs? </a:t>
            </a:r>
          </a:p>
          <a:p>
            <a:pPr lvl="1"/>
            <a:r>
              <a:rPr kumimoji="1" lang="en-US" altLang="zh-CN" dirty="0"/>
              <a:t>We need to reserve the log for ongoing TXs !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7B4F-2449-904F-99CC-619F3C75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6B2F6-5BE2-9347-9FB8-122097C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checkpoint?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FEFB-3C6D-984C-AD98-73426353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" altLang="zh-CN" dirty="0"/>
              <a:t>How to checkpoint?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Wait till no </a:t>
            </a:r>
            <a:r>
              <a:rPr kumimoji="1" lang="en" altLang="zh-CN" strike="sngStrike" dirty="0"/>
              <a:t>transactions</a:t>
            </a:r>
            <a:r>
              <a:rPr kumimoji="1" lang="en" altLang="zh-CN" dirty="0"/>
              <a:t> are in progress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Write a </a:t>
            </a:r>
            <a:r>
              <a:rPr kumimoji="1" lang="en" altLang="zh-CN" b="1" dirty="0">
                <a:solidFill>
                  <a:srgbClr val="C00000"/>
                </a:solidFill>
              </a:rPr>
              <a:t>CKPT</a:t>
            </a:r>
            <a:r>
              <a:rPr kumimoji="1" lang="en" altLang="zh-CN" dirty="0"/>
              <a:t> record to log</a:t>
            </a:r>
          </a:p>
          <a:p>
            <a:pPr lvl="2"/>
            <a:r>
              <a:rPr kumimoji="1" lang="en" altLang="zh-CN" sz="1800" dirty="0"/>
              <a:t>Contains a list of all transaction in process </a:t>
            </a:r>
            <a:br>
              <a:rPr kumimoji="1" lang="en" altLang="zh-CN" sz="1800" dirty="0"/>
            </a:br>
            <a:r>
              <a:rPr kumimoji="1" lang="en" altLang="zh-CN" sz="1800" dirty="0"/>
              <a:t>and their logs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Flush the page cache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Discard all the log records except the CKPT record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1E7B4F-2449-904F-99CC-619F3C75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45C14E6-88E7-D146-ACCA-BAE88916DC5F}"/>
              </a:ext>
            </a:extLst>
          </p:cNvPr>
          <p:cNvSpPr/>
          <p:nvPr/>
        </p:nvSpPr>
        <p:spPr>
          <a:xfrm>
            <a:off x="2921575" y="1074490"/>
            <a:ext cx="1094852" cy="36933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actions</a:t>
            </a: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70E27ED-0D57-154C-AF60-F2A93738A97A}"/>
              </a:ext>
            </a:extLst>
          </p:cNvPr>
          <p:cNvSpPr/>
          <p:nvPr/>
        </p:nvSpPr>
        <p:spPr>
          <a:xfrm>
            <a:off x="3194844" y="1293576"/>
            <a:ext cx="1056290" cy="622477"/>
          </a:xfrm>
          <a:custGeom>
            <a:avLst/>
            <a:gdLst>
              <a:gd name="connsiteX0" fmla="*/ 0 w 1056290"/>
              <a:gd name="connsiteY0" fmla="*/ 622477 h 622477"/>
              <a:gd name="connsiteX1" fmla="*/ 141890 w 1056290"/>
              <a:gd name="connsiteY1" fmla="*/ 464821 h 622477"/>
              <a:gd name="connsiteX2" fmla="*/ 141890 w 1056290"/>
              <a:gd name="connsiteY2" fmla="*/ 228339 h 622477"/>
              <a:gd name="connsiteX3" fmla="*/ 488731 w 1056290"/>
              <a:gd name="connsiteY3" fmla="*/ 149511 h 622477"/>
              <a:gd name="connsiteX4" fmla="*/ 914400 w 1056290"/>
              <a:gd name="connsiteY4" fmla="*/ 117980 h 622477"/>
              <a:gd name="connsiteX5" fmla="*/ 1008993 w 1056290"/>
              <a:gd name="connsiteY5" fmla="*/ 7621 h 622477"/>
              <a:gd name="connsiteX6" fmla="*/ 1056290 w 1056290"/>
              <a:gd name="connsiteY6" fmla="*/ 7621 h 622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90" h="622477">
                <a:moveTo>
                  <a:pt x="0" y="622477"/>
                </a:moveTo>
                <a:cubicBezTo>
                  <a:pt x="59121" y="576494"/>
                  <a:pt x="118242" y="530511"/>
                  <a:pt x="141890" y="464821"/>
                </a:cubicBezTo>
                <a:cubicBezTo>
                  <a:pt x="165538" y="399131"/>
                  <a:pt x="84083" y="280891"/>
                  <a:pt x="141890" y="228339"/>
                </a:cubicBezTo>
                <a:cubicBezTo>
                  <a:pt x="199697" y="175787"/>
                  <a:pt x="359979" y="167904"/>
                  <a:pt x="488731" y="149511"/>
                </a:cubicBezTo>
                <a:cubicBezTo>
                  <a:pt x="617483" y="131118"/>
                  <a:pt x="827690" y="141628"/>
                  <a:pt x="914400" y="117980"/>
                </a:cubicBezTo>
                <a:cubicBezTo>
                  <a:pt x="1001110" y="94332"/>
                  <a:pt x="985345" y="26014"/>
                  <a:pt x="1008993" y="7621"/>
                </a:cubicBezTo>
                <a:cubicBezTo>
                  <a:pt x="1032641" y="-10772"/>
                  <a:pt x="1027387" y="10248"/>
                  <a:pt x="1056290" y="7621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BD1C736-3439-2941-9B29-B0B4E79CDA8D}"/>
              </a:ext>
            </a:extLst>
          </p:cNvPr>
          <p:cNvSpPr/>
          <p:nvPr/>
        </p:nvSpPr>
        <p:spPr>
          <a:xfrm>
            <a:off x="3052954" y="1443822"/>
            <a:ext cx="268014" cy="109624"/>
          </a:xfrm>
          <a:custGeom>
            <a:avLst/>
            <a:gdLst>
              <a:gd name="connsiteX0" fmla="*/ 536027 w 536027"/>
              <a:gd name="connsiteY0" fmla="*/ 252249 h 252249"/>
              <a:gd name="connsiteX1" fmla="*/ 236482 w 536027"/>
              <a:gd name="connsiteY1" fmla="*/ 204952 h 252249"/>
              <a:gd name="connsiteX2" fmla="*/ 78827 w 536027"/>
              <a:gd name="connsiteY2" fmla="*/ 110359 h 252249"/>
              <a:gd name="connsiteX3" fmla="*/ 0 w 536027"/>
              <a:gd name="connsiteY3" fmla="*/ 0 h 25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027" h="252249">
                <a:moveTo>
                  <a:pt x="536027" y="252249"/>
                </a:moveTo>
                <a:cubicBezTo>
                  <a:pt x="424354" y="240424"/>
                  <a:pt x="312682" y="228600"/>
                  <a:pt x="236482" y="204952"/>
                </a:cubicBezTo>
                <a:cubicBezTo>
                  <a:pt x="160282" y="181304"/>
                  <a:pt x="118241" y="144518"/>
                  <a:pt x="78827" y="110359"/>
                </a:cubicBezTo>
                <a:cubicBezTo>
                  <a:pt x="39413" y="76200"/>
                  <a:pt x="19706" y="38100"/>
                  <a:pt x="0" y="0"/>
                </a:cubicBez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52D69A45-C5E7-BB43-9C69-5155F294C618}"/>
              </a:ext>
            </a:extLst>
          </p:cNvPr>
          <p:cNvSpPr/>
          <p:nvPr/>
        </p:nvSpPr>
        <p:spPr>
          <a:xfrm>
            <a:off x="3320968" y="1793871"/>
            <a:ext cx="141889" cy="110358"/>
          </a:xfrm>
          <a:custGeom>
            <a:avLst/>
            <a:gdLst>
              <a:gd name="connsiteX0" fmla="*/ 0 w 141889"/>
              <a:gd name="connsiteY0" fmla="*/ 0 h 110358"/>
              <a:gd name="connsiteX1" fmla="*/ 141889 w 141889"/>
              <a:gd name="connsiteY1" fmla="*/ 110358 h 11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889" h="110358">
                <a:moveTo>
                  <a:pt x="0" y="0"/>
                </a:moveTo>
                <a:lnTo>
                  <a:pt x="141889" y="110358"/>
                </a:lnTo>
              </a:path>
            </a:pathLst>
          </a:custGeom>
          <a:noFill/>
          <a:ln w="31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V="1">
            <a:off x="4381500" y="1270000"/>
            <a:ext cx="0" cy="2276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7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42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28" idx="3"/>
            <a:endCxn id="31" idx="1"/>
          </p:cNvCxnSpPr>
          <p:nvPr/>
        </p:nvCxnSpPr>
        <p:spPr>
          <a:xfrm>
            <a:off x="2528500" y="1642510"/>
            <a:ext cx="179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44" idx="1"/>
          </p:cNvCxnSpPr>
          <p:nvPr/>
        </p:nvCxnSpPr>
        <p:spPr>
          <a:xfrm>
            <a:off x="3007500" y="1642510"/>
            <a:ext cx="3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2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8" name="Straight Arrow Connector 47"/>
          <p:cNvCxnSpPr>
            <a:stCxn id="47" idx="6"/>
            <a:endCxn id="28" idx="1"/>
          </p:cNvCxnSpPr>
          <p:nvPr/>
        </p:nvCxnSpPr>
        <p:spPr>
          <a:xfrm>
            <a:off x="2072500" y="164251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850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Straight Arrow Connector 50"/>
          <p:cNvCxnSpPr>
            <a:stCxn id="44" idx="3"/>
            <a:endCxn id="50" idx="2"/>
          </p:cNvCxnSpPr>
          <p:nvPr/>
        </p:nvCxnSpPr>
        <p:spPr>
          <a:xfrm>
            <a:off x="3642500" y="164251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7"/>
            <a:endCxn id="50" idx="3"/>
          </p:cNvCxnSpPr>
          <p:nvPr/>
        </p:nvCxnSpPr>
        <p:spPr>
          <a:xfrm flipH="1"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  <a:endCxn id="50" idx="5"/>
          </p:cNvCxnSpPr>
          <p:nvPr/>
        </p:nvCxnSpPr>
        <p:spPr>
          <a:xfrm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435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00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49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1"/>
          </p:cNvCxnSpPr>
          <p:nvPr/>
        </p:nvCxnSpPr>
        <p:spPr>
          <a:xfrm>
            <a:off x="3735000" y="2061000"/>
            <a:ext cx="26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4300500" y="2061000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0570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9" name="Straight Arrow Connector 78"/>
          <p:cNvCxnSpPr>
            <a:stCxn id="73" idx="3"/>
            <a:endCxn id="78" idx="2"/>
          </p:cNvCxnSpPr>
          <p:nvPr/>
        </p:nvCxnSpPr>
        <p:spPr>
          <a:xfrm>
            <a:off x="4849000" y="2061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7"/>
            <a:endCxn id="78" idx="3"/>
          </p:cNvCxnSpPr>
          <p:nvPr/>
        </p:nvCxnSpPr>
        <p:spPr>
          <a:xfrm flipH="1"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1"/>
            <a:endCxn id="78" idx="5"/>
          </p:cNvCxnSpPr>
          <p:nvPr/>
        </p:nvCxnSpPr>
        <p:spPr>
          <a:xfrm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2245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420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6" name="Straight Arrow Connector 85"/>
          <p:cNvCxnSpPr>
            <a:stCxn id="82" idx="3"/>
            <a:endCxn id="84" idx="1"/>
          </p:cNvCxnSpPr>
          <p:nvPr/>
        </p:nvCxnSpPr>
        <p:spPr>
          <a:xfrm>
            <a:off x="5524500" y="2465000"/>
            <a:ext cx="317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9185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8" name="Straight Arrow Connector 87"/>
          <p:cNvCxnSpPr>
            <a:stCxn id="87" idx="6"/>
            <a:endCxn id="82" idx="1"/>
          </p:cNvCxnSpPr>
          <p:nvPr/>
        </p:nvCxnSpPr>
        <p:spPr>
          <a:xfrm>
            <a:off x="5068500" y="2465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500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0" name="Straight Arrow Connector 89"/>
          <p:cNvCxnSpPr>
            <a:stCxn id="84" idx="3"/>
            <a:endCxn id="89" idx="2"/>
          </p:cNvCxnSpPr>
          <p:nvPr/>
        </p:nvCxnSpPr>
        <p:spPr>
          <a:xfrm>
            <a:off x="6142000" y="2465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7"/>
            <a:endCxn id="89" idx="3"/>
          </p:cNvCxnSpPr>
          <p:nvPr/>
        </p:nvCxnSpPr>
        <p:spPr>
          <a:xfrm flipH="1"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1"/>
            <a:endCxn id="89" idx="5"/>
          </p:cNvCxnSpPr>
          <p:nvPr/>
        </p:nvCxnSpPr>
        <p:spPr>
          <a:xfrm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782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4" name="Straight Arrow Connector 93"/>
          <p:cNvCxnSpPr>
            <a:stCxn id="93" idx="3"/>
            <a:endCxn id="71" idx="1"/>
          </p:cNvCxnSpPr>
          <p:nvPr/>
        </p:nvCxnSpPr>
        <p:spPr>
          <a:xfrm>
            <a:off x="3082500" y="2061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4765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6" name="Straight Arrow Connector 95"/>
          <p:cNvCxnSpPr>
            <a:stCxn id="95" idx="6"/>
            <a:endCxn id="93" idx="1"/>
          </p:cNvCxnSpPr>
          <p:nvPr/>
        </p:nvCxnSpPr>
        <p:spPr>
          <a:xfrm>
            <a:off x="2626500" y="2061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73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526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2" name="Straight Arrow Connector 101"/>
          <p:cNvCxnSpPr>
            <a:stCxn id="99" idx="3"/>
            <a:endCxn id="100" idx="1"/>
          </p:cNvCxnSpPr>
          <p:nvPr/>
        </p:nvCxnSpPr>
        <p:spPr>
          <a:xfrm>
            <a:off x="2973000" y="2886500"/>
            <a:ext cx="155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3"/>
            <a:endCxn id="112" idx="1"/>
          </p:cNvCxnSpPr>
          <p:nvPr/>
        </p:nvCxnSpPr>
        <p:spPr>
          <a:xfrm>
            <a:off x="4826000" y="2886500"/>
            <a:ext cx="97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020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9" name="Straight Arrow Connector 108"/>
          <p:cNvCxnSpPr>
            <a:stCxn id="108" idx="3"/>
            <a:endCxn id="99" idx="1"/>
          </p:cNvCxnSpPr>
          <p:nvPr/>
        </p:nvCxnSpPr>
        <p:spPr>
          <a:xfrm>
            <a:off x="2320500" y="28865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714500" y="2811500"/>
            <a:ext cx="150000" cy="15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1" name="Straight Arrow Connector 110"/>
          <p:cNvCxnSpPr>
            <a:stCxn id="110" idx="6"/>
            <a:endCxn id="108" idx="1"/>
          </p:cNvCxnSpPr>
          <p:nvPr/>
        </p:nvCxnSpPr>
        <p:spPr>
          <a:xfrm>
            <a:off x="1864500" y="28865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0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3" name="Straight Arrow Connector 112"/>
          <p:cNvCxnSpPr>
            <a:stCxn id="112" idx="3"/>
            <a:endCxn id="115" idx="1"/>
          </p:cNvCxnSpPr>
          <p:nvPr/>
        </p:nvCxnSpPr>
        <p:spPr>
          <a:xfrm>
            <a:off x="6101500" y="2886500"/>
            <a:ext cx="52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662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378373" y="3279000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6678373" y="3354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072373" y="3279000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1" name="Straight Arrow Connector 120"/>
          <p:cNvCxnSpPr>
            <a:stCxn id="120" idx="6"/>
            <a:endCxn id="118" idx="1"/>
          </p:cNvCxnSpPr>
          <p:nvPr/>
        </p:nvCxnSpPr>
        <p:spPr>
          <a:xfrm>
            <a:off x="6222373" y="3354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3" idx="2"/>
          </p:cNvCxnSpPr>
          <p:nvPr/>
        </p:nvCxnSpPr>
        <p:spPr>
          <a:xfrm flipV="1">
            <a:off x="6793940" y="1836658"/>
            <a:ext cx="0" cy="2036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66231" y="948780"/>
            <a:ext cx="1207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Checkpoint 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133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1" y="948780"/>
            <a:ext cx="887879" cy="88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内容占位符 2"/>
          <p:cNvSpPr>
            <a:spLocks noGrp="1"/>
          </p:cNvSpPr>
          <p:nvPr>
            <p:ph idx="1"/>
          </p:nvPr>
        </p:nvSpPr>
        <p:spPr>
          <a:xfrm>
            <a:off x="1206499" y="3644125"/>
            <a:ext cx="7757983" cy="2070875"/>
          </a:xfrm>
        </p:spPr>
        <p:txBody>
          <a:bodyPr>
            <a:normAutofit/>
          </a:bodyPr>
          <a:lstStyle/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T1: do nothing 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T2: redo its update based on the log in its checkpoint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T3: redo its updates based on the log entries 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T4: undo its updates based on the log in both CKP &amp; log entries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T5: undo its updates based on the log entries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793940" y="1587501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Crash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60500" y="145015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68500" y="1868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45000" y="2272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T3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6500" y="26941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T4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584293" y="3161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T5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5456E47-874B-FD4D-9A5D-B9C38FA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Recovery with checkpoint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A4E49-250F-6B45-8577-88B3AD3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Undo-redo logging vs. redo-only logging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77982-3F53-934E-9E5C-C01FDEE3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Question:</a:t>
            </a:r>
          </a:p>
          <a:p>
            <a:pPr lvl="1"/>
            <a:r>
              <a:rPr kumimoji="1" lang="en-US" altLang="zh-CN" dirty="0"/>
              <a:t>Which one is faster during execution?</a:t>
            </a:r>
          </a:p>
          <a:p>
            <a:pPr lvl="1"/>
            <a:r>
              <a:rPr kumimoji="1" lang="en-US" altLang="zh-CN" dirty="0"/>
              <a:t>Which one is faster during recovery?  </a:t>
            </a:r>
          </a:p>
          <a:p>
            <a:r>
              <a:rPr kumimoji="1" lang="en-US" altLang="zh-CN" dirty="0"/>
              <a:t>Redo-only logging </a:t>
            </a:r>
          </a:p>
          <a:p>
            <a:pPr lvl="1"/>
            <a:r>
              <a:rPr kumimoji="1" lang="en-US" altLang="zh-CN" dirty="0"/>
              <a:t>Less disk operations compared with undo-redo logging </a:t>
            </a:r>
          </a:p>
          <a:p>
            <a:pPr lvl="1"/>
            <a:r>
              <a:rPr kumimoji="1" lang="en-US" altLang="zh-CN" dirty="0"/>
              <a:t>Only need one scan of the entire log file</a:t>
            </a:r>
          </a:p>
          <a:p>
            <a:r>
              <a:rPr kumimoji="1" lang="en-US" altLang="zh-CN" dirty="0"/>
              <a:t>Redo-only logging is typically preferred except for TXs with large in-memory states</a:t>
            </a: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E5425-BA8F-5E4B-AB64-84ABCB28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7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29C7-BCCC-2A47-B61E-9831A75E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/>
              <a:t>UNDO-only Logging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8BABC-CB30-2D4A-AC3F-B000F379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032448"/>
          </a:xfrm>
        </p:spPr>
        <p:txBody>
          <a:bodyPr/>
          <a:lstStyle/>
          <a:p>
            <a:r>
              <a:rPr kumimoji="1" lang="en" altLang="zh-CN" dirty="0"/>
              <a:t>Logging rules</a:t>
            </a:r>
          </a:p>
          <a:p>
            <a:pPr lvl="1"/>
            <a:r>
              <a:rPr kumimoji="1" lang="en" altLang="zh-CN" dirty="0"/>
              <a:t>Append </a:t>
            </a:r>
            <a:r>
              <a:rPr kumimoji="1" lang="en" altLang="zh-CN" b="1" dirty="0">
                <a:solidFill>
                  <a:srgbClr val="C00000"/>
                </a:solidFill>
              </a:rPr>
              <a:t>UNDO</a:t>
            </a:r>
            <a:r>
              <a:rPr kumimoji="1" lang="en" altLang="zh-CN" dirty="0"/>
              <a:t> log record </a:t>
            </a:r>
            <a:r>
              <a:rPr kumimoji="1" lang="en" altLang="zh-CN" b="1" dirty="0">
                <a:solidFill>
                  <a:srgbClr val="C00000"/>
                </a:solidFill>
              </a:rPr>
              <a:t>before</a:t>
            </a:r>
            <a:r>
              <a:rPr kumimoji="1" lang="en" altLang="zh-CN" dirty="0"/>
              <a:t> flushing state modification</a:t>
            </a:r>
          </a:p>
          <a:p>
            <a:pPr lvl="1"/>
            <a:r>
              <a:rPr kumimoji="1" lang="en" altLang="zh-CN" dirty="0"/>
              <a:t>State modification must be flushed before transaction committed </a:t>
            </a:r>
          </a:p>
          <a:p>
            <a:pPr lvl="2"/>
            <a:r>
              <a:rPr kumimoji="1" lang="en" altLang="zh-CN" dirty="0"/>
              <a:t>w/o REDO</a:t>
            </a:r>
          </a:p>
          <a:p>
            <a:r>
              <a:rPr kumimoji="1" lang="en" altLang="zh-CN" dirty="0"/>
              <a:t>Rarely used </a:t>
            </a:r>
          </a:p>
          <a:p>
            <a:pPr lvl="1"/>
            <a:r>
              <a:rPr kumimoji="1" lang="en" altLang="zh-CN" dirty="0"/>
              <a:t>Much slower than UNDO-REDO logging during </a:t>
            </a:r>
            <a:r>
              <a:rPr kumimoji="1" lang="en" altLang="zh-CN" b="1" dirty="0">
                <a:solidFill>
                  <a:srgbClr val="C00000"/>
                </a:solidFill>
              </a:rPr>
              <a:t>execution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Though the </a:t>
            </a:r>
            <a:r>
              <a:rPr kumimoji="1" lang="en" altLang="zh-CN" b="1" dirty="0">
                <a:solidFill>
                  <a:srgbClr val="C00000"/>
                </a:solidFill>
              </a:rPr>
              <a:t>recovery</a:t>
            </a:r>
            <a:r>
              <a:rPr kumimoji="1" lang="en" altLang="zh-CN" dirty="0"/>
              <a:t> speed is faster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8D59D-68EE-244A-B5FB-FC86F1B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E5A3-7E21-5F4A-82D8-57BBCB10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&amp; durability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33A51-0FB9-3643-971D-E109A69B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Systematic methods to support all-or-nothing atomicity</a:t>
            </a:r>
          </a:p>
          <a:p>
            <a:pPr lvl="1"/>
            <a:r>
              <a:rPr kumimoji="1" lang="en-US" altLang="zh-CN" dirty="0"/>
              <a:t>Shadow copy (Single-file updates) </a:t>
            </a:r>
          </a:p>
          <a:p>
            <a:pPr lvl="1"/>
            <a:r>
              <a:rPr kumimoji="1" lang="en-US" altLang="zh-CN" dirty="0"/>
              <a:t>Journaling (Filesystem API)</a:t>
            </a:r>
          </a:p>
          <a:p>
            <a:r>
              <a:rPr kumimoji="1" lang="en-US" altLang="zh-CN" dirty="0"/>
              <a:t>Logging (General-purpose approaches)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REDO-only logging (commit logging)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UNDO-REDO logging (write-ahead logging)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UNDO-only logging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Durability</a:t>
            </a:r>
            <a:r>
              <a:rPr kumimoji="1" lang="en-US" altLang="zh-CN" dirty="0"/>
              <a:t>: Committed Action’s data on durable storage </a:t>
            </a:r>
          </a:p>
          <a:p>
            <a:pPr lvl="1"/>
            <a:r>
              <a:rPr kumimoji="1" lang="en-US" altLang="zh-CN" dirty="0"/>
              <a:t>Logging is also a method to ensure durability </a:t>
            </a:r>
          </a:p>
          <a:p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333FE-766B-D34F-AE00-098B5F6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5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7019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Before-or-after atomicity</a:t>
            </a: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b="0" kern="0" dirty="0">
                <a:solidFill>
                  <a:srgbClr val="BE384B"/>
                </a:solidFill>
                <a:ea typeface="+mn-ea"/>
              </a:rPr>
              <a:t>We will evolve from single-threaded to multi-threaded setting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5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what is a strong consistency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744416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overall behavior is equivalent to </a:t>
            </a:r>
            <a:r>
              <a:rPr kumimoji="1" lang="en-US" altLang="zh-CN" dirty="0">
                <a:solidFill>
                  <a:schemeClr val="tx1"/>
                </a:solidFill>
              </a:rPr>
              <a:t>some serial behavior</a:t>
            </a:r>
          </a:p>
          <a:p>
            <a:pPr lvl="1"/>
            <a:r>
              <a:rPr lang="en" altLang="zh-CN" dirty="0"/>
              <a:t>The operations that need to be executed in an atomic unit (usually called operations belonging to a transaction) are executed on a machine </a:t>
            </a:r>
            <a:r>
              <a:rPr lang="en" altLang="zh-CN" b="1" dirty="0">
                <a:solidFill>
                  <a:srgbClr val="C00000"/>
                </a:solidFill>
              </a:rPr>
              <a:t>that </a:t>
            </a:r>
            <a:r>
              <a:rPr kumimoji="1" lang="en-US" altLang="zh-CN" b="1" dirty="0">
                <a:solidFill>
                  <a:srgbClr val="C00000"/>
                </a:solidFill>
              </a:rPr>
              <a:t>happens completely or not at all (all-or-nothing atomicity)</a:t>
            </a:r>
          </a:p>
          <a:p>
            <a:r>
              <a:rPr kumimoji="1" lang="en" altLang="zh-CN" dirty="0">
                <a:solidFill>
                  <a:srgbClr val="C00000"/>
                </a:solidFill>
              </a:rPr>
              <a:t>All-or-nothing atomicity </a:t>
            </a:r>
            <a:r>
              <a:rPr kumimoji="1" lang="en" altLang="zh-CN" dirty="0"/>
              <a:t>makes it much easier to reason about failures</a:t>
            </a:r>
          </a:p>
          <a:p>
            <a:pPr lvl="1"/>
            <a:r>
              <a:rPr kumimoji="1" lang="en" altLang="zh-CN" dirty="0"/>
              <a:t>Need to think about the consequences of the action happening or not happening, but not about the action </a:t>
            </a:r>
            <a:r>
              <a:rPr kumimoji="1" lang="en" altLang="zh-CN" b="1" i="1" dirty="0">
                <a:solidFill>
                  <a:srgbClr val="BE384B"/>
                </a:solidFill>
              </a:rPr>
              <a:t>partially</a:t>
            </a:r>
            <a:r>
              <a:rPr kumimoji="1" lang="en" altLang="zh-CN" dirty="0"/>
              <a:t> happening </a:t>
            </a:r>
          </a:p>
          <a:p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09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2F88B-1714-2135-AC7E-C6D123FD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 strong consistency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13BAF-5506-1374-1230-62599EA0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744416"/>
          </a:xfrm>
        </p:spPr>
        <p:txBody>
          <a:bodyPr/>
          <a:lstStyle/>
          <a:p>
            <a:r>
              <a:rPr kumimoji="1" lang="en" altLang="zh-CN" dirty="0"/>
              <a:t>It's easy for users to reason about correctness assuming </a:t>
            </a:r>
          </a:p>
          <a:p>
            <a:pPr lvl="1"/>
            <a:r>
              <a:rPr kumimoji="1" lang="en" altLang="zh-CN" dirty="0"/>
              <a:t>Everything has only one-copy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The overall behavior is equivalent to some serial behavior</a:t>
            </a:r>
          </a:p>
          <a:p>
            <a:pPr lvl="1"/>
            <a:r>
              <a:rPr lang="en" altLang="zh-CN" dirty="0"/>
              <a:t>The operations that need to be executed in an atomic unit (usually called operations belonging to a transaction) are executed on a machine </a:t>
            </a:r>
            <a:r>
              <a:rPr lang="en" altLang="zh-CN" dirty="0">
                <a:solidFill>
                  <a:schemeClr val="tx1"/>
                </a:solidFill>
              </a:rPr>
              <a:t>that </a:t>
            </a:r>
            <a:r>
              <a:rPr kumimoji="1" lang="en-US" altLang="zh-CN" dirty="0">
                <a:solidFill>
                  <a:schemeClr val="tx1"/>
                </a:solidFill>
              </a:rPr>
              <a:t>happens completely or not at all (all-or-nothing atomicity)</a:t>
            </a:r>
          </a:p>
          <a:p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6D10-D66F-F485-A794-41D75CFE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A8A78A0C-449E-C719-394E-3A498104E67F}"/>
              </a:ext>
            </a:extLst>
          </p:cNvPr>
          <p:cNvSpPr/>
          <p:nvPr/>
        </p:nvSpPr>
        <p:spPr>
          <a:xfrm>
            <a:off x="302840" y="1849388"/>
            <a:ext cx="380728" cy="504056"/>
          </a:xfrm>
          <a:prstGeom prst="rightArrow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0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0F9DABE-777C-CE16-2656-DAB1C0ACF122}"/>
              </a:ext>
            </a:extLst>
          </p:cNvPr>
          <p:cNvCxnSpPr>
            <a:cxnSpLocks/>
          </p:cNvCxnSpPr>
          <p:nvPr/>
        </p:nvCxnSpPr>
        <p:spPr>
          <a:xfrm>
            <a:off x="4372421" y="4395678"/>
            <a:ext cx="204842" cy="423056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B707C3F-C6B0-CE67-87EA-73695AE34E6C}"/>
              </a:ext>
            </a:extLst>
          </p:cNvPr>
          <p:cNvCxnSpPr>
            <a:cxnSpLocks/>
          </p:cNvCxnSpPr>
          <p:nvPr/>
        </p:nvCxnSpPr>
        <p:spPr>
          <a:xfrm flipV="1">
            <a:off x="4731012" y="4346420"/>
            <a:ext cx="256316" cy="498899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D32DCC8-0A83-736D-3736-A7D30CF05AB8}"/>
              </a:ext>
            </a:extLst>
          </p:cNvPr>
          <p:cNvCxnSpPr/>
          <p:nvPr/>
        </p:nvCxnSpPr>
        <p:spPr>
          <a:xfrm>
            <a:off x="-180528" y="3612759"/>
            <a:ext cx="949526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D942197-AA39-518E-8914-5353BEA9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serial execution of reads/writes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7DF7F-3061-5EE1-A5EC-8BD4733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45F0015-5562-23BF-C3F5-ED71C5B68AA0}"/>
              </a:ext>
            </a:extLst>
          </p:cNvPr>
          <p:cNvCxnSpPr/>
          <p:nvPr/>
        </p:nvCxnSpPr>
        <p:spPr>
          <a:xfrm>
            <a:off x="971600" y="1956575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0418F89-7B27-E927-B259-DC4D1D6F6EBF}"/>
              </a:ext>
            </a:extLst>
          </p:cNvPr>
          <p:cNvSpPr txBox="1"/>
          <p:nvPr/>
        </p:nvSpPr>
        <p:spPr>
          <a:xfrm>
            <a:off x="8050416" y="1771909"/>
            <a:ext cx="12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8" name="Can 10">
            <a:extLst>
              <a:ext uri="{FF2B5EF4-FFF2-40B4-BE49-F238E27FC236}">
                <a16:creationId xmlns:a16="http://schemas.microsoft.com/office/drawing/2014/main" id="{B89634E7-7286-8B22-B59B-FA240F1A8518}"/>
              </a:ext>
            </a:extLst>
          </p:cNvPr>
          <p:cNvSpPr/>
          <p:nvPr/>
        </p:nvSpPr>
        <p:spPr>
          <a:xfrm>
            <a:off x="716600" y="2100591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0">
            <a:extLst>
              <a:ext uri="{FF2B5EF4-FFF2-40B4-BE49-F238E27FC236}">
                <a16:creationId xmlns:a16="http://schemas.microsoft.com/office/drawing/2014/main" id="{3F8A9DE9-CB73-80CA-B8C2-BE44112C7C81}"/>
              </a:ext>
            </a:extLst>
          </p:cNvPr>
          <p:cNvSpPr/>
          <p:nvPr/>
        </p:nvSpPr>
        <p:spPr>
          <a:xfrm>
            <a:off x="716600" y="2604649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E1240-56B4-3C49-2453-D7DEA7BD7854}"/>
              </a:ext>
            </a:extLst>
          </p:cNvPr>
          <p:cNvSpPr txBox="1"/>
          <p:nvPr/>
        </p:nvSpPr>
        <p:spPr>
          <a:xfrm>
            <a:off x="590216" y="3099651"/>
            <a:ext cx="2181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Replicated </a:t>
            </a:r>
            <a:r>
              <a:rPr kumimoji="1" lang="en-US" altLang="zh-CN" dirty="0" err="1"/>
              <a:t>KVSes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FF281B-485F-0B4B-F44B-C6BC52A8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771909"/>
            <a:ext cx="409684" cy="409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667916-D9DA-E9B5-8587-39F6BD94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004" y="2865341"/>
            <a:ext cx="418976" cy="41897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BCC0679-1211-094C-83F8-C469BDAD7F6C}"/>
              </a:ext>
            </a:extLst>
          </p:cNvPr>
          <p:cNvCxnSpPr>
            <a:cxnSpLocks/>
          </p:cNvCxnSpPr>
          <p:nvPr/>
        </p:nvCxnSpPr>
        <p:spPr>
          <a:xfrm>
            <a:off x="3151071" y="2157976"/>
            <a:ext cx="204842" cy="423056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5599F09-E3EA-C8DB-D72B-93CAAEE9C4C1}"/>
              </a:ext>
            </a:extLst>
          </p:cNvPr>
          <p:cNvSpPr/>
          <p:nvPr/>
        </p:nvSpPr>
        <p:spPr>
          <a:xfrm>
            <a:off x="590216" y="2033079"/>
            <a:ext cx="957448" cy="1039710"/>
          </a:xfrm>
          <a:prstGeom prst="rect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3ED16-E95F-5E18-83D8-E86496CD2AAB}"/>
              </a:ext>
            </a:extLst>
          </p:cNvPr>
          <p:cNvSpPr txBox="1"/>
          <p:nvPr/>
        </p:nvSpPr>
        <p:spPr>
          <a:xfrm>
            <a:off x="1352984" y="2406938"/>
            <a:ext cx="15747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The system</a:t>
            </a:r>
            <a:endParaRPr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177111D-04ED-40BB-F2FE-FBF2A5EF72BC}"/>
              </a:ext>
            </a:extLst>
          </p:cNvPr>
          <p:cNvCxnSpPr>
            <a:stCxn id="18" idx="3"/>
          </p:cNvCxnSpPr>
          <p:nvPr/>
        </p:nvCxnSpPr>
        <p:spPr>
          <a:xfrm>
            <a:off x="2927755" y="2591604"/>
            <a:ext cx="5028621" cy="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29FB1F7-EDD0-1DC6-723A-C65E956FF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134" y="1225710"/>
            <a:ext cx="460403" cy="460403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75E0040-C94F-FCB9-5564-8F6E9BE9134D}"/>
              </a:ext>
            </a:extLst>
          </p:cNvPr>
          <p:cNvCxnSpPr>
            <a:cxnSpLocks/>
          </p:cNvCxnSpPr>
          <p:nvPr/>
        </p:nvCxnSpPr>
        <p:spPr>
          <a:xfrm>
            <a:off x="3623279" y="1709327"/>
            <a:ext cx="372657" cy="81414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1FEB2C0-04D1-5BC4-2455-75E81E20EB21}"/>
              </a:ext>
            </a:extLst>
          </p:cNvPr>
          <p:cNvCxnSpPr>
            <a:cxnSpLocks/>
          </p:cNvCxnSpPr>
          <p:nvPr/>
        </p:nvCxnSpPr>
        <p:spPr>
          <a:xfrm flipV="1">
            <a:off x="3462980" y="2672786"/>
            <a:ext cx="377548" cy="498041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C8AC877-06C9-703B-4544-89036C00DEE6}"/>
              </a:ext>
            </a:extLst>
          </p:cNvPr>
          <p:cNvCxnSpPr>
            <a:cxnSpLocks/>
          </p:cNvCxnSpPr>
          <p:nvPr/>
        </p:nvCxnSpPr>
        <p:spPr>
          <a:xfrm>
            <a:off x="4928632" y="2676463"/>
            <a:ext cx="435419" cy="490685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456CCD-CF32-1A6A-C280-CC8EA9DBB101}"/>
              </a:ext>
            </a:extLst>
          </p:cNvPr>
          <p:cNvCxnSpPr>
            <a:cxnSpLocks/>
          </p:cNvCxnSpPr>
          <p:nvPr/>
        </p:nvCxnSpPr>
        <p:spPr>
          <a:xfrm flipV="1">
            <a:off x="5220619" y="1587758"/>
            <a:ext cx="460403" cy="1002928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9112F38-F9B8-9287-CD83-7520124EC8A3}"/>
              </a:ext>
            </a:extLst>
          </p:cNvPr>
          <p:cNvCxnSpPr>
            <a:cxnSpLocks/>
          </p:cNvCxnSpPr>
          <p:nvPr/>
        </p:nvCxnSpPr>
        <p:spPr>
          <a:xfrm flipV="1">
            <a:off x="5755844" y="2089222"/>
            <a:ext cx="256316" cy="498899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AD3AA78-3E6F-5825-838E-28885B1B914D}"/>
              </a:ext>
            </a:extLst>
          </p:cNvPr>
          <p:cNvSpPr txBox="1"/>
          <p:nvPr/>
        </p:nvSpPr>
        <p:spPr>
          <a:xfrm>
            <a:off x="5755844" y="2668595"/>
            <a:ext cx="267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Reads/writes are executed concurrently</a:t>
            </a:r>
            <a:endParaRPr lang="zh-CN" altLang="en-US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DF8C204-C0EF-CDDF-1931-6BB375E6153E}"/>
              </a:ext>
            </a:extLst>
          </p:cNvPr>
          <p:cNvSpPr/>
          <p:nvPr/>
        </p:nvSpPr>
        <p:spPr>
          <a:xfrm>
            <a:off x="4068805" y="3335317"/>
            <a:ext cx="790365" cy="576064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0AF6B96-A49C-5D9E-32C4-FC62D05049D4}"/>
              </a:ext>
            </a:extLst>
          </p:cNvPr>
          <p:cNvCxnSpPr/>
          <p:nvPr/>
        </p:nvCxnSpPr>
        <p:spPr>
          <a:xfrm>
            <a:off x="925252" y="4155011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A6E3A62-E4A2-000A-1734-11AEA15C50A4}"/>
              </a:ext>
            </a:extLst>
          </p:cNvPr>
          <p:cNvSpPr txBox="1"/>
          <p:nvPr/>
        </p:nvSpPr>
        <p:spPr>
          <a:xfrm>
            <a:off x="8041964" y="3925526"/>
            <a:ext cx="12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36" name="Can 10">
            <a:extLst>
              <a:ext uri="{FF2B5EF4-FFF2-40B4-BE49-F238E27FC236}">
                <a16:creationId xmlns:a16="http://schemas.microsoft.com/office/drawing/2014/main" id="{BDB521CB-3437-F7C3-C712-8ED8E0B8D687}"/>
              </a:ext>
            </a:extLst>
          </p:cNvPr>
          <p:cNvSpPr/>
          <p:nvPr/>
        </p:nvSpPr>
        <p:spPr>
          <a:xfrm>
            <a:off x="467544" y="4530842"/>
            <a:ext cx="58119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82F165B-F33F-2C74-2098-DDB3685ECC36}"/>
              </a:ext>
            </a:extLst>
          </p:cNvPr>
          <p:cNvCxnSpPr/>
          <p:nvPr/>
        </p:nvCxnSpPr>
        <p:spPr>
          <a:xfrm>
            <a:off x="2927754" y="4805689"/>
            <a:ext cx="5028621" cy="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05E1D2E-2B21-F2EA-B3A5-2E1327886F45}"/>
              </a:ext>
            </a:extLst>
          </p:cNvPr>
          <p:cNvSpPr txBox="1"/>
          <p:nvPr/>
        </p:nvSpPr>
        <p:spPr>
          <a:xfrm>
            <a:off x="962322" y="4576400"/>
            <a:ext cx="216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logical</a:t>
            </a:r>
            <a:r>
              <a:rPr kumimoji="1" lang="en-US" altLang="zh-CN" dirty="0"/>
              <a:t> KVS</a:t>
            </a:r>
            <a:endParaRPr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5CBA0AB-95A6-C217-7119-D39E77D69459}"/>
              </a:ext>
            </a:extLst>
          </p:cNvPr>
          <p:cNvCxnSpPr>
            <a:cxnSpLocks/>
          </p:cNvCxnSpPr>
          <p:nvPr/>
        </p:nvCxnSpPr>
        <p:spPr>
          <a:xfrm>
            <a:off x="3322858" y="4395678"/>
            <a:ext cx="204842" cy="423056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384979-CEA6-8726-A355-E36699C97A32}"/>
              </a:ext>
            </a:extLst>
          </p:cNvPr>
          <p:cNvCxnSpPr>
            <a:cxnSpLocks/>
          </p:cNvCxnSpPr>
          <p:nvPr/>
        </p:nvCxnSpPr>
        <p:spPr>
          <a:xfrm flipV="1">
            <a:off x="3681449" y="4346420"/>
            <a:ext cx="256316" cy="498899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6F1A8FAD-8488-95CD-4784-22F8801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96" y="4169829"/>
            <a:ext cx="409684" cy="40968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3279928-39A3-F4BC-66A8-2F68B9CB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301" y="4180991"/>
            <a:ext cx="433290" cy="43329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DEAE26-6E89-D94D-E2AA-BF9CDCC3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800" y="4162913"/>
            <a:ext cx="418976" cy="418976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185ECF7-1375-C0D7-C0A1-09C26957A097}"/>
              </a:ext>
            </a:extLst>
          </p:cNvPr>
          <p:cNvCxnSpPr>
            <a:cxnSpLocks/>
          </p:cNvCxnSpPr>
          <p:nvPr/>
        </p:nvCxnSpPr>
        <p:spPr>
          <a:xfrm>
            <a:off x="5555893" y="4420678"/>
            <a:ext cx="204842" cy="423056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B034593-3303-B32B-6369-CBA1E26A9F8E}"/>
              </a:ext>
            </a:extLst>
          </p:cNvPr>
          <p:cNvCxnSpPr>
            <a:cxnSpLocks/>
          </p:cNvCxnSpPr>
          <p:nvPr/>
        </p:nvCxnSpPr>
        <p:spPr>
          <a:xfrm flipV="1">
            <a:off x="5914484" y="4371420"/>
            <a:ext cx="256316" cy="498899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DA7568-14E3-1A67-52AE-89CFF8F83153}"/>
              </a:ext>
            </a:extLst>
          </p:cNvPr>
          <p:cNvSpPr txBox="1"/>
          <p:nvPr/>
        </p:nvSpPr>
        <p:spPr>
          <a:xfrm>
            <a:off x="2889526" y="5024292"/>
            <a:ext cx="625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Reads/writes are executed </a:t>
            </a:r>
            <a:r>
              <a:rPr kumimoji="1" lang="en-US" altLang="zh-CN" b="1" dirty="0">
                <a:solidFill>
                  <a:srgbClr val="C00000"/>
                </a:solidFill>
              </a:rPr>
              <a:t>logically in a serial manner</a:t>
            </a:r>
            <a:r>
              <a:rPr kumimoji="1"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  <p:bldP spid="38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0F9DABE-777C-CE16-2656-DAB1C0ACF122}"/>
              </a:ext>
            </a:extLst>
          </p:cNvPr>
          <p:cNvCxnSpPr>
            <a:cxnSpLocks/>
          </p:cNvCxnSpPr>
          <p:nvPr/>
        </p:nvCxnSpPr>
        <p:spPr>
          <a:xfrm>
            <a:off x="4372421" y="4395678"/>
            <a:ext cx="204842" cy="423056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B707C3F-C6B0-CE67-87EA-73695AE34E6C}"/>
              </a:ext>
            </a:extLst>
          </p:cNvPr>
          <p:cNvCxnSpPr>
            <a:cxnSpLocks/>
          </p:cNvCxnSpPr>
          <p:nvPr/>
        </p:nvCxnSpPr>
        <p:spPr>
          <a:xfrm flipV="1">
            <a:off x="4731012" y="4346420"/>
            <a:ext cx="256316" cy="498899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D32DCC8-0A83-736D-3736-A7D30CF05AB8}"/>
              </a:ext>
            </a:extLst>
          </p:cNvPr>
          <p:cNvCxnSpPr/>
          <p:nvPr/>
        </p:nvCxnSpPr>
        <p:spPr>
          <a:xfrm>
            <a:off x="-180528" y="3612759"/>
            <a:ext cx="949526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3D942197-AA39-518E-8914-5353BEA9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step further: serial execution of actions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7DF7F-3061-5EE1-A5EC-8BD4733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45F0015-5562-23BF-C3F5-ED71C5B68AA0}"/>
              </a:ext>
            </a:extLst>
          </p:cNvPr>
          <p:cNvCxnSpPr/>
          <p:nvPr/>
        </p:nvCxnSpPr>
        <p:spPr>
          <a:xfrm>
            <a:off x="971600" y="1956575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0418F89-7B27-E927-B259-DC4D1D6F6EBF}"/>
              </a:ext>
            </a:extLst>
          </p:cNvPr>
          <p:cNvSpPr txBox="1"/>
          <p:nvPr/>
        </p:nvSpPr>
        <p:spPr>
          <a:xfrm>
            <a:off x="8050416" y="1771909"/>
            <a:ext cx="12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8" name="Can 10">
            <a:extLst>
              <a:ext uri="{FF2B5EF4-FFF2-40B4-BE49-F238E27FC236}">
                <a16:creationId xmlns:a16="http://schemas.microsoft.com/office/drawing/2014/main" id="{B89634E7-7286-8B22-B59B-FA240F1A8518}"/>
              </a:ext>
            </a:extLst>
          </p:cNvPr>
          <p:cNvSpPr/>
          <p:nvPr/>
        </p:nvSpPr>
        <p:spPr>
          <a:xfrm>
            <a:off x="716600" y="2100591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Can 10">
            <a:extLst>
              <a:ext uri="{FF2B5EF4-FFF2-40B4-BE49-F238E27FC236}">
                <a16:creationId xmlns:a16="http://schemas.microsoft.com/office/drawing/2014/main" id="{3F8A9DE9-CB73-80CA-B8C2-BE44112C7C81}"/>
              </a:ext>
            </a:extLst>
          </p:cNvPr>
          <p:cNvSpPr/>
          <p:nvPr/>
        </p:nvSpPr>
        <p:spPr>
          <a:xfrm>
            <a:off x="716600" y="2604649"/>
            <a:ext cx="51000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0E1240-56B4-3C49-2453-D7DEA7BD7854}"/>
              </a:ext>
            </a:extLst>
          </p:cNvPr>
          <p:cNvSpPr txBox="1"/>
          <p:nvPr/>
        </p:nvSpPr>
        <p:spPr>
          <a:xfrm>
            <a:off x="590216" y="3099651"/>
            <a:ext cx="2181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Replicated </a:t>
            </a:r>
            <a:r>
              <a:rPr kumimoji="1" lang="en-US" altLang="zh-CN" dirty="0" err="1"/>
              <a:t>KVSes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FF281B-485F-0B4B-F44B-C6BC52A8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771909"/>
            <a:ext cx="409684" cy="409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667916-D9DA-E9B5-8587-39F6BD94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004" y="2865341"/>
            <a:ext cx="418976" cy="41897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BCC0679-1211-094C-83F8-C469BDAD7F6C}"/>
              </a:ext>
            </a:extLst>
          </p:cNvPr>
          <p:cNvCxnSpPr>
            <a:cxnSpLocks/>
          </p:cNvCxnSpPr>
          <p:nvPr/>
        </p:nvCxnSpPr>
        <p:spPr>
          <a:xfrm>
            <a:off x="3151071" y="2157976"/>
            <a:ext cx="204842" cy="423056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5599F09-E3EA-C8DB-D72B-93CAAEE9C4C1}"/>
              </a:ext>
            </a:extLst>
          </p:cNvPr>
          <p:cNvSpPr/>
          <p:nvPr/>
        </p:nvSpPr>
        <p:spPr>
          <a:xfrm>
            <a:off x="590216" y="2033079"/>
            <a:ext cx="957448" cy="1039710"/>
          </a:xfrm>
          <a:prstGeom prst="rect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B3ED16-E95F-5E18-83D8-E86496CD2AAB}"/>
              </a:ext>
            </a:extLst>
          </p:cNvPr>
          <p:cNvSpPr txBox="1"/>
          <p:nvPr/>
        </p:nvSpPr>
        <p:spPr>
          <a:xfrm>
            <a:off x="1352984" y="2406938"/>
            <a:ext cx="15747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The system</a:t>
            </a:r>
            <a:endParaRPr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177111D-04ED-40BB-F2FE-FBF2A5EF72BC}"/>
              </a:ext>
            </a:extLst>
          </p:cNvPr>
          <p:cNvCxnSpPr>
            <a:stCxn id="18" idx="3"/>
          </p:cNvCxnSpPr>
          <p:nvPr/>
        </p:nvCxnSpPr>
        <p:spPr>
          <a:xfrm>
            <a:off x="2927755" y="2591604"/>
            <a:ext cx="5028621" cy="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329FB1F7-EDD0-1DC6-723A-C65E956FF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134" y="1225710"/>
            <a:ext cx="460403" cy="460403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75E0040-C94F-FCB9-5564-8F6E9BE9134D}"/>
              </a:ext>
            </a:extLst>
          </p:cNvPr>
          <p:cNvCxnSpPr>
            <a:cxnSpLocks/>
          </p:cNvCxnSpPr>
          <p:nvPr/>
        </p:nvCxnSpPr>
        <p:spPr>
          <a:xfrm>
            <a:off x="3623279" y="1709327"/>
            <a:ext cx="372657" cy="81414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1FEB2C0-04D1-5BC4-2455-75E81E20EB21}"/>
              </a:ext>
            </a:extLst>
          </p:cNvPr>
          <p:cNvCxnSpPr>
            <a:cxnSpLocks/>
          </p:cNvCxnSpPr>
          <p:nvPr/>
        </p:nvCxnSpPr>
        <p:spPr>
          <a:xfrm flipV="1">
            <a:off x="3462980" y="2672786"/>
            <a:ext cx="377548" cy="498041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C8AC877-06C9-703B-4544-89036C00DEE6}"/>
              </a:ext>
            </a:extLst>
          </p:cNvPr>
          <p:cNvCxnSpPr>
            <a:cxnSpLocks/>
          </p:cNvCxnSpPr>
          <p:nvPr/>
        </p:nvCxnSpPr>
        <p:spPr>
          <a:xfrm>
            <a:off x="4928632" y="2676463"/>
            <a:ext cx="435419" cy="490685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456CCD-CF32-1A6A-C280-CC8EA9DBB101}"/>
              </a:ext>
            </a:extLst>
          </p:cNvPr>
          <p:cNvCxnSpPr>
            <a:cxnSpLocks/>
          </p:cNvCxnSpPr>
          <p:nvPr/>
        </p:nvCxnSpPr>
        <p:spPr>
          <a:xfrm flipV="1">
            <a:off x="5220619" y="1587758"/>
            <a:ext cx="460403" cy="1002928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9112F38-F9B8-9287-CD83-7520124EC8A3}"/>
              </a:ext>
            </a:extLst>
          </p:cNvPr>
          <p:cNvCxnSpPr>
            <a:cxnSpLocks/>
          </p:cNvCxnSpPr>
          <p:nvPr/>
        </p:nvCxnSpPr>
        <p:spPr>
          <a:xfrm flipV="1">
            <a:off x="5755844" y="2089222"/>
            <a:ext cx="256316" cy="498899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AD3AA78-3E6F-5825-838E-28885B1B914D}"/>
              </a:ext>
            </a:extLst>
          </p:cNvPr>
          <p:cNvSpPr txBox="1"/>
          <p:nvPr/>
        </p:nvSpPr>
        <p:spPr>
          <a:xfrm>
            <a:off x="5755844" y="2668595"/>
            <a:ext cx="2671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trike="sngStrike" dirty="0"/>
              <a:t>Reads/writes </a:t>
            </a:r>
            <a:r>
              <a:rPr kumimoji="1" lang="en-US" altLang="zh-CN" dirty="0"/>
              <a:t>are executed concurrently</a:t>
            </a:r>
            <a:endParaRPr lang="zh-CN" altLang="en-US" dirty="0"/>
          </a:p>
        </p:txBody>
      </p:sp>
      <p:sp>
        <p:nvSpPr>
          <p:cNvPr id="32" name="下箭头 31">
            <a:extLst>
              <a:ext uri="{FF2B5EF4-FFF2-40B4-BE49-F238E27FC236}">
                <a16:creationId xmlns:a16="http://schemas.microsoft.com/office/drawing/2014/main" id="{4DF8C204-C0EF-CDDF-1931-6BB375E6153E}"/>
              </a:ext>
            </a:extLst>
          </p:cNvPr>
          <p:cNvSpPr/>
          <p:nvPr/>
        </p:nvSpPr>
        <p:spPr>
          <a:xfrm>
            <a:off x="4068805" y="3335317"/>
            <a:ext cx="790365" cy="576064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0AF6B96-A49C-5D9E-32C4-FC62D05049D4}"/>
              </a:ext>
            </a:extLst>
          </p:cNvPr>
          <p:cNvCxnSpPr/>
          <p:nvPr/>
        </p:nvCxnSpPr>
        <p:spPr>
          <a:xfrm>
            <a:off x="925252" y="4155011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A6E3A62-E4A2-000A-1734-11AEA15C50A4}"/>
              </a:ext>
            </a:extLst>
          </p:cNvPr>
          <p:cNvSpPr txBox="1"/>
          <p:nvPr/>
        </p:nvSpPr>
        <p:spPr>
          <a:xfrm>
            <a:off x="8041964" y="3925526"/>
            <a:ext cx="127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36" name="Can 10">
            <a:extLst>
              <a:ext uri="{FF2B5EF4-FFF2-40B4-BE49-F238E27FC236}">
                <a16:creationId xmlns:a16="http://schemas.microsoft.com/office/drawing/2014/main" id="{BDB521CB-3437-F7C3-C712-8ED8E0B8D687}"/>
              </a:ext>
            </a:extLst>
          </p:cNvPr>
          <p:cNvSpPr/>
          <p:nvPr/>
        </p:nvSpPr>
        <p:spPr>
          <a:xfrm>
            <a:off x="467544" y="4530842"/>
            <a:ext cx="581190" cy="390000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rtlCol="0" anchor="ctr"/>
          <a:lstStyle/>
          <a:p>
            <a:pPr algn="ctr"/>
            <a:endParaRPr lang="zh-CN" altLang="en-US" sz="2333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82F165B-F33F-2C74-2098-DDB3685ECC36}"/>
              </a:ext>
            </a:extLst>
          </p:cNvPr>
          <p:cNvCxnSpPr/>
          <p:nvPr/>
        </p:nvCxnSpPr>
        <p:spPr>
          <a:xfrm>
            <a:off x="2927754" y="4805689"/>
            <a:ext cx="5028621" cy="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05E1D2E-2B21-F2EA-B3A5-2E1327886F45}"/>
              </a:ext>
            </a:extLst>
          </p:cNvPr>
          <p:cNvSpPr txBox="1"/>
          <p:nvPr/>
        </p:nvSpPr>
        <p:spPr>
          <a:xfrm>
            <a:off x="962322" y="4576400"/>
            <a:ext cx="216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One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logical</a:t>
            </a:r>
            <a:r>
              <a:rPr kumimoji="1" lang="en-US" altLang="zh-CN" dirty="0"/>
              <a:t> KVS</a:t>
            </a:r>
            <a:endParaRPr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5CBA0AB-95A6-C217-7119-D39E77D69459}"/>
              </a:ext>
            </a:extLst>
          </p:cNvPr>
          <p:cNvCxnSpPr>
            <a:cxnSpLocks/>
          </p:cNvCxnSpPr>
          <p:nvPr/>
        </p:nvCxnSpPr>
        <p:spPr>
          <a:xfrm>
            <a:off x="3322858" y="4395678"/>
            <a:ext cx="204842" cy="423056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384979-CEA6-8726-A355-E36699C97A32}"/>
              </a:ext>
            </a:extLst>
          </p:cNvPr>
          <p:cNvCxnSpPr>
            <a:cxnSpLocks/>
          </p:cNvCxnSpPr>
          <p:nvPr/>
        </p:nvCxnSpPr>
        <p:spPr>
          <a:xfrm flipV="1">
            <a:off x="3681449" y="4346420"/>
            <a:ext cx="256316" cy="498899"/>
          </a:xfrm>
          <a:prstGeom prst="straightConnector1">
            <a:avLst/>
          </a:prstGeom>
          <a:ln w="158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6F1A8FAD-8488-95CD-4784-22F8801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96" y="4169829"/>
            <a:ext cx="409684" cy="40968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3279928-39A3-F4BC-66A8-2F68B9CB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301" y="4180991"/>
            <a:ext cx="433290" cy="43329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DEAE26-6E89-D94D-E2AA-BF9CDCC3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800" y="4162913"/>
            <a:ext cx="418976" cy="418976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185ECF7-1375-C0D7-C0A1-09C26957A097}"/>
              </a:ext>
            </a:extLst>
          </p:cNvPr>
          <p:cNvCxnSpPr>
            <a:cxnSpLocks/>
          </p:cNvCxnSpPr>
          <p:nvPr/>
        </p:nvCxnSpPr>
        <p:spPr>
          <a:xfrm>
            <a:off x="5555893" y="4420678"/>
            <a:ext cx="204842" cy="423056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B034593-3303-B32B-6369-CBA1E26A9F8E}"/>
              </a:ext>
            </a:extLst>
          </p:cNvPr>
          <p:cNvCxnSpPr>
            <a:cxnSpLocks/>
          </p:cNvCxnSpPr>
          <p:nvPr/>
        </p:nvCxnSpPr>
        <p:spPr>
          <a:xfrm flipV="1">
            <a:off x="5914484" y="4371420"/>
            <a:ext cx="256316" cy="498899"/>
          </a:xfrm>
          <a:prstGeom prst="straightConnector1">
            <a:avLst/>
          </a:prstGeom>
          <a:ln w="15875">
            <a:solidFill>
              <a:srgbClr val="0432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DA7568-14E3-1A67-52AE-89CFF8F83153}"/>
              </a:ext>
            </a:extLst>
          </p:cNvPr>
          <p:cNvSpPr txBox="1"/>
          <p:nvPr/>
        </p:nvSpPr>
        <p:spPr>
          <a:xfrm>
            <a:off x="2913460" y="4872046"/>
            <a:ext cx="625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trike="sngStrike" dirty="0"/>
              <a:t>Reads/writes </a:t>
            </a:r>
            <a:r>
              <a:rPr kumimoji="1" lang="en-US" altLang="zh-CN" dirty="0"/>
              <a:t>are executed </a:t>
            </a:r>
            <a:r>
              <a:rPr kumimoji="1" lang="en-US" altLang="zh-CN" b="1" dirty="0">
                <a:solidFill>
                  <a:srgbClr val="C00000"/>
                </a:solidFill>
              </a:rPr>
              <a:t>logically in a serial manner</a:t>
            </a:r>
            <a:r>
              <a:rPr kumimoji="1"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3A91A1-FC56-36D0-B6DE-D13A2BDA2231}"/>
              </a:ext>
            </a:extLst>
          </p:cNvPr>
          <p:cNvSpPr txBox="1"/>
          <p:nvPr/>
        </p:nvSpPr>
        <p:spPr>
          <a:xfrm>
            <a:off x="5992525" y="2352025"/>
            <a:ext cx="12868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Actions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144D29-2559-0932-A8B6-681D9BD2488C}"/>
              </a:ext>
            </a:extLst>
          </p:cNvPr>
          <p:cNvSpPr txBox="1"/>
          <p:nvPr/>
        </p:nvSpPr>
        <p:spPr>
          <a:xfrm>
            <a:off x="3130798" y="5162605"/>
            <a:ext cx="128684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Actions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6" grpId="0" animBg="1"/>
      <p:bldP spid="38" grpId="0"/>
      <p:bldP spid="56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D88EB-8C30-7F40-B602-8B38349A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Motivating example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B32E-0CD6-434A-8D5F-C6A78291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193955"/>
          </a:xfrm>
        </p:spPr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consider </a:t>
            </a:r>
            <a:r>
              <a:rPr kumimoji="1" lang="en-US" altLang="zh-CN" dirty="0"/>
              <a:t>two</a:t>
            </a:r>
            <a:r>
              <a:rPr kumimoji="1" lang="en-US" altLang="zh-CN" b="0" dirty="0"/>
              <a:t> threads </a:t>
            </a:r>
            <a:r>
              <a:rPr kumimoji="1" lang="en-US" altLang="zh-CN" dirty="0"/>
              <a:t>access the same account concurrently </a:t>
            </a:r>
          </a:p>
          <a:p>
            <a:pPr lvl="1"/>
            <a:r>
              <a:rPr kumimoji="1" lang="en-US" altLang="zh-CN" dirty="0"/>
              <a:t>We have a in-memory array to store all the accounts w/o losing generality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138B8-EC62-E841-93C5-5F5C0AB0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E120189-B78D-3646-B973-C536FECC3655}"/>
              </a:ext>
            </a:extLst>
          </p:cNvPr>
          <p:cNvSpPr txBox="1">
            <a:spLocks/>
          </p:cNvSpPr>
          <p:nvPr/>
        </p:nvSpPr>
        <p:spPr>
          <a:xfrm>
            <a:off x="302840" y="3677831"/>
            <a:ext cx="8229600" cy="46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Question</a:t>
            </a:r>
            <a:r>
              <a:rPr kumimoji="1" lang="en-US" altLang="zh-CN" b="0" dirty="0"/>
              <a:t>: What are the expected behavior? </a:t>
            </a:r>
            <a:endParaRPr kumimoji="1" lang="zh-CN" altLang="en-US" dirty="0"/>
          </a:p>
        </p:txBody>
      </p:sp>
      <p:pic>
        <p:nvPicPr>
          <p:cNvPr id="21" name="内容占位符 11">
            <a:extLst>
              <a:ext uri="{FF2B5EF4-FFF2-40B4-BE49-F238E27FC236}">
                <a16:creationId xmlns:a16="http://schemas.microsoft.com/office/drawing/2014/main" id="{FBC61F04-4189-1588-955C-8F27182EE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00" y="2370592"/>
            <a:ext cx="276342" cy="658969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A00465C-35D4-9915-B88B-34D7079D4B1B}"/>
              </a:ext>
            </a:extLst>
          </p:cNvPr>
          <p:cNvCxnSpPr>
            <a:cxnSpLocks/>
          </p:cNvCxnSpPr>
          <p:nvPr/>
        </p:nvCxnSpPr>
        <p:spPr>
          <a:xfrm>
            <a:off x="539552" y="1991471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4CAB37-FA37-8D78-EF5F-805F55415188}"/>
              </a:ext>
            </a:extLst>
          </p:cNvPr>
          <p:cNvSpPr/>
          <p:nvPr/>
        </p:nvSpPr>
        <p:spPr>
          <a:xfrm>
            <a:off x="302840" y="3208248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86E674-1793-815F-44BB-B9E332B37973}"/>
              </a:ext>
            </a:extLst>
          </p:cNvPr>
          <p:cNvSpPr/>
          <p:nvPr/>
        </p:nvSpPr>
        <p:spPr>
          <a:xfrm>
            <a:off x="1256286" y="198695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25" name="内容占位符 11">
            <a:extLst>
              <a:ext uri="{FF2B5EF4-FFF2-40B4-BE49-F238E27FC236}">
                <a16:creationId xmlns:a16="http://schemas.microsoft.com/office/drawing/2014/main" id="{7AC81D1E-94A9-09EF-6063-FDB5D8C4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71311"/>
            <a:ext cx="276342" cy="65896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8827570A-FEDE-666E-3F9C-B5622EEEA1FC}"/>
              </a:ext>
            </a:extLst>
          </p:cNvPr>
          <p:cNvSpPr/>
          <p:nvPr/>
        </p:nvSpPr>
        <p:spPr>
          <a:xfrm>
            <a:off x="1890898" y="198767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CE89826-0476-44D4-A3C0-9387409CF638}"/>
              </a:ext>
            </a:extLst>
          </p:cNvPr>
          <p:cNvSpPr/>
          <p:nvPr/>
        </p:nvSpPr>
        <p:spPr>
          <a:xfrm>
            <a:off x="1375259" y="2535936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DA87C6-3632-6069-2B05-0CC992E77AC0}"/>
              </a:ext>
            </a:extLst>
          </p:cNvPr>
          <p:cNvSpPr/>
          <p:nvPr/>
        </p:nvSpPr>
        <p:spPr>
          <a:xfrm>
            <a:off x="2256054" y="2535935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CCB373-F4E1-C31D-693A-0D54B4286CC0}"/>
              </a:ext>
            </a:extLst>
          </p:cNvPr>
          <p:cNvSpPr/>
          <p:nvPr/>
        </p:nvSpPr>
        <p:spPr>
          <a:xfrm>
            <a:off x="2798890" y="2440170"/>
            <a:ext cx="2029175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983EB35-6DFB-0821-1E64-F51E29ECAE9C}"/>
              </a:ext>
            </a:extLst>
          </p:cNvPr>
          <p:cNvCxnSpPr>
            <a:cxnSpLocks/>
          </p:cNvCxnSpPr>
          <p:nvPr/>
        </p:nvCxnSpPr>
        <p:spPr>
          <a:xfrm flipV="1">
            <a:off x="2499130" y="2521364"/>
            <a:ext cx="299760" cy="45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52C91A1-6157-363A-24A7-8FE1CE390732}"/>
              </a:ext>
            </a:extLst>
          </p:cNvPr>
          <p:cNvCxnSpPr>
            <a:cxnSpLocks/>
          </p:cNvCxnSpPr>
          <p:nvPr/>
        </p:nvCxnSpPr>
        <p:spPr>
          <a:xfrm>
            <a:off x="2499130" y="2848716"/>
            <a:ext cx="299760" cy="172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BF5A32D-B4FF-9B24-7355-4DB897922E26}"/>
              </a:ext>
            </a:extLst>
          </p:cNvPr>
          <p:cNvSpPr/>
          <p:nvPr/>
        </p:nvSpPr>
        <p:spPr>
          <a:xfrm>
            <a:off x="5073643" y="2440170"/>
            <a:ext cx="3389945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7C1A056A-734D-91AA-E271-4B3180AE7E2F}"/>
              </a:ext>
            </a:extLst>
          </p:cNvPr>
          <p:cNvSpPr txBox="1">
            <a:spLocks/>
          </p:cNvSpPr>
          <p:nvPr/>
        </p:nvSpPr>
        <p:spPr>
          <a:xfrm>
            <a:off x="3087485" y="2041127"/>
            <a:ext cx="1332355" cy="46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Action</a:t>
            </a:r>
            <a:endParaRPr kumimoji="1" lang="zh-CN" altLang="en-US" dirty="0"/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8AF787AC-1C18-0BD8-9F79-A2451042DBD3}"/>
              </a:ext>
            </a:extLst>
          </p:cNvPr>
          <p:cNvSpPr txBox="1">
            <a:spLocks/>
          </p:cNvSpPr>
          <p:nvPr/>
        </p:nvSpPr>
        <p:spPr>
          <a:xfrm>
            <a:off x="5486552" y="2041127"/>
            <a:ext cx="2685848" cy="46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Action implementation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94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D88EB-8C30-7F40-B602-8B38349A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Motivating example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CB32E-0CD6-434A-8D5F-C6A78291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812247"/>
          </a:xfrm>
        </p:spPr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consider </a:t>
            </a:r>
            <a:r>
              <a:rPr kumimoji="1" lang="en-US" altLang="zh-CN" dirty="0"/>
              <a:t>two</a:t>
            </a:r>
            <a:r>
              <a:rPr kumimoji="1" lang="en-US" altLang="zh-CN" b="0" dirty="0"/>
              <a:t> threads </a:t>
            </a:r>
            <a:r>
              <a:rPr kumimoji="1" lang="en-US" altLang="zh-CN" dirty="0"/>
              <a:t>access the same account concurrently </a:t>
            </a:r>
          </a:p>
          <a:p>
            <a:pPr lvl="1"/>
            <a:r>
              <a:rPr kumimoji="1" lang="en-US" altLang="zh-CN" dirty="0"/>
              <a:t>We have a in-memory array to store all the accounts w/o losing generality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138B8-EC62-E841-93C5-5F5C0AB0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内容占位符 11">
            <a:extLst>
              <a:ext uri="{FF2B5EF4-FFF2-40B4-BE49-F238E27FC236}">
                <a16:creationId xmlns:a16="http://schemas.microsoft.com/office/drawing/2014/main" id="{BD4280E8-C597-8745-99FB-1CB5937F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00" y="2370592"/>
            <a:ext cx="276342" cy="658969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F019F5F-EE80-C144-AD20-06D25C4A4AD0}"/>
              </a:ext>
            </a:extLst>
          </p:cNvPr>
          <p:cNvCxnSpPr>
            <a:cxnSpLocks/>
          </p:cNvCxnSpPr>
          <p:nvPr/>
        </p:nvCxnSpPr>
        <p:spPr>
          <a:xfrm>
            <a:off x="539552" y="1991471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BF97BD3-93FC-ED4E-9230-FC30FCBA26F4}"/>
              </a:ext>
            </a:extLst>
          </p:cNvPr>
          <p:cNvSpPr/>
          <p:nvPr/>
        </p:nvSpPr>
        <p:spPr>
          <a:xfrm>
            <a:off x="302840" y="3208248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3FE73-8582-D24A-AE3B-CACFE0511511}"/>
              </a:ext>
            </a:extLst>
          </p:cNvPr>
          <p:cNvSpPr/>
          <p:nvPr/>
        </p:nvSpPr>
        <p:spPr>
          <a:xfrm>
            <a:off x="1256286" y="198695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0" name="内容占位符 11">
            <a:extLst>
              <a:ext uri="{FF2B5EF4-FFF2-40B4-BE49-F238E27FC236}">
                <a16:creationId xmlns:a16="http://schemas.microsoft.com/office/drawing/2014/main" id="{F42C400A-8762-314F-AAB2-D31748E1F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71311"/>
            <a:ext cx="276342" cy="65896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CFA803-8155-F34E-81C6-74DBF664A200}"/>
              </a:ext>
            </a:extLst>
          </p:cNvPr>
          <p:cNvSpPr/>
          <p:nvPr/>
        </p:nvSpPr>
        <p:spPr>
          <a:xfrm>
            <a:off x="1890898" y="198767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43F2EA-9E11-FA48-9270-B73D0E8F17DD}"/>
              </a:ext>
            </a:extLst>
          </p:cNvPr>
          <p:cNvSpPr/>
          <p:nvPr/>
        </p:nvSpPr>
        <p:spPr>
          <a:xfrm>
            <a:off x="1375259" y="2535936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3072BE-1D91-4645-AADF-47919A85F512}"/>
              </a:ext>
            </a:extLst>
          </p:cNvPr>
          <p:cNvSpPr/>
          <p:nvPr/>
        </p:nvSpPr>
        <p:spPr>
          <a:xfrm>
            <a:off x="2256054" y="2535935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21723D-2C3E-0F48-B47A-C04FFD72A62D}"/>
              </a:ext>
            </a:extLst>
          </p:cNvPr>
          <p:cNvSpPr/>
          <p:nvPr/>
        </p:nvSpPr>
        <p:spPr>
          <a:xfrm>
            <a:off x="2798890" y="2440170"/>
            <a:ext cx="2029175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6B70C0F-741F-C740-93A1-0F5EA43211FB}"/>
              </a:ext>
            </a:extLst>
          </p:cNvPr>
          <p:cNvCxnSpPr>
            <a:cxnSpLocks/>
          </p:cNvCxnSpPr>
          <p:nvPr/>
        </p:nvCxnSpPr>
        <p:spPr>
          <a:xfrm flipV="1">
            <a:off x="2499130" y="2521364"/>
            <a:ext cx="299760" cy="45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D0C7D32-16C7-E04C-A9BA-3077F2A84AB9}"/>
              </a:ext>
            </a:extLst>
          </p:cNvPr>
          <p:cNvCxnSpPr>
            <a:cxnSpLocks/>
          </p:cNvCxnSpPr>
          <p:nvPr/>
        </p:nvCxnSpPr>
        <p:spPr>
          <a:xfrm>
            <a:off x="2499130" y="2848716"/>
            <a:ext cx="299760" cy="172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07A44C-864C-0646-8743-E3941224CE14}"/>
              </a:ext>
            </a:extLst>
          </p:cNvPr>
          <p:cNvSpPr/>
          <p:nvPr/>
        </p:nvSpPr>
        <p:spPr>
          <a:xfrm>
            <a:off x="5073643" y="2440170"/>
            <a:ext cx="3389945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E120189-B78D-3646-B973-C536FECC3655}"/>
              </a:ext>
            </a:extLst>
          </p:cNvPr>
          <p:cNvSpPr txBox="1">
            <a:spLocks/>
          </p:cNvSpPr>
          <p:nvPr/>
        </p:nvSpPr>
        <p:spPr>
          <a:xfrm>
            <a:off x="302840" y="3677831"/>
            <a:ext cx="8229600" cy="46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Question</a:t>
            </a:r>
            <a:r>
              <a:rPr kumimoji="1" lang="en-US" altLang="zh-CN" b="0" dirty="0"/>
              <a:t>: What are the expected behavior? </a:t>
            </a: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F04AB7-08AE-2A42-8A02-D316C491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15" y="4334478"/>
            <a:ext cx="708644" cy="70864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200D8DE-B349-1442-B375-4BFCC0A5EC3F}"/>
              </a:ext>
            </a:extLst>
          </p:cNvPr>
          <p:cNvSpPr/>
          <p:nvPr/>
        </p:nvSpPr>
        <p:spPr>
          <a:xfrm>
            <a:off x="530076" y="5150249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0¥</a:t>
            </a:r>
            <a:endParaRPr lang="zh-CN" altLang="en-US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AF41C401-2590-AB40-A2FD-B0B3459D17C9}"/>
              </a:ext>
            </a:extLst>
          </p:cNvPr>
          <p:cNvSpPr/>
          <p:nvPr/>
        </p:nvSpPr>
        <p:spPr>
          <a:xfrm>
            <a:off x="1686942" y="4488712"/>
            <a:ext cx="936104" cy="783278"/>
          </a:xfrm>
          <a:prstGeom prst="rightArrow">
            <a:avLst>
              <a:gd name="adj1" fmla="val 50000"/>
              <a:gd name="adj2" fmla="val 25891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0E9699-F08D-E64E-AA77-E67D6860B842}"/>
              </a:ext>
            </a:extLst>
          </p:cNvPr>
          <p:cNvSpPr/>
          <p:nvPr/>
        </p:nvSpPr>
        <p:spPr>
          <a:xfrm>
            <a:off x="1795859" y="4193177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926BCC-5773-FD43-96F0-234C21ADF6C3}"/>
              </a:ext>
            </a:extLst>
          </p:cNvPr>
          <p:cNvSpPr/>
          <p:nvPr/>
        </p:nvSpPr>
        <p:spPr>
          <a:xfrm>
            <a:off x="2128844" y="4193176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633D265-8171-FA42-8641-DA93E077F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06" y="4334478"/>
            <a:ext cx="708644" cy="70864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5237A26-AB08-5241-B7DE-0C17F5911360}"/>
              </a:ext>
            </a:extLst>
          </p:cNvPr>
          <p:cNvSpPr/>
          <p:nvPr/>
        </p:nvSpPr>
        <p:spPr>
          <a:xfrm>
            <a:off x="3008167" y="5150249"/>
            <a:ext cx="38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</a:t>
            </a:r>
            <a:r>
              <a:rPr kumimoji="1" lang="en-US" altLang="zh-CN" b="1" dirty="0">
                <a:solidFill>
                  <a:srgbClr val="C00000"/>
                </a:solidFill>
              </a:rPr>
              <a:t>10¥? (Expected result: 20¥)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5D81D0C-4CF2-0F79-A70A-914A6BA8040C}"/>
              </a:ext>
            </a:extLst>
          </p:cNvPr>
          <p:cNvSpPr txBox="1">
            <a:spLocks/>
          </p:cNvSpPr>
          <p:nvPr/>
        </p:nvSpPr>
        <p:spPr>
          <a:xfrm>
            <a:off x="3087485" y="2041127"/>
            <a:ext cx="1332355" cy="46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Action</a:t>
            </a:r>
            <a:endParaRPr kumimoji="1" lang="zh-CN" altLang="en-US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3FCE7A1E-A086-A921-C2E7-BFE6D01CC87E}"/>
              </a:ext>
            </a:extLst>
          </p:cNvPr>
          <p:cNvSpPr txBox="1">
            <a:spLocks/>
          </p:cNvSpPr>
          <p:nvPr/>
        </p:nvSpPr>
        <p:spPr>
          <a:xfrm>
            <a:off x="5486552" y="2041127"/>
            <a:ext cx="2685848" cy="465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Action implementation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45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A2722-A4D6-D045-ACE6-0E8DBB9A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841160" cy="3771636"/>
          </a:xfrm>
        </p:spPr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en-US" altLang="zh-CN" b="0" dirty="0"/>
              <a:t>: consider </a:t>
            </a:r>
            <a:r>
              <a:rPr kumimoji="1" lang="en-US" altLang="zh-CN" dirty="0"/>
              <a:t>two</a:t>
            </a:r>
            <a:r>
              <a:rPr kumimoji="1" lang="en-US" altLang="zh-CN" b="0" dirty="0"/>
              <a:t> threads </a:t>
            </a:r>
            <a:r>
              <a:rPr kumimoji="1" lang="en-US" altLang="zh-CN" dirty="0"/>
              <a:t>access the same account concurrently</a:t>
            </a:r>
          </a:p>
          <a:p>
            <a:pPr lvl="1"/>
            <a:r>
              <a:rPr kumimoji="1" lang="en-US" altLang="zh-CN" dirty="0"/>
              <a:t>Even a simple + operator is </a:t>
            </a:r>
            <a:r>
              <a:rPr kumimoji="1" lang="en-US" altLang="zh-CN" b="1" dirty="0">
                <a:solidFill>
                  <a:srgbClr val="C00000"/>
                </a:solidFill>
              </a:rPr>
              <a:t>non-atomic </a:t>
            </a:r>
          </a:p>
          <a:p>
            <a:r>
              <a:rPr kumimoji="1" lang="en-US" altLang="zh-CN" dirty="0"/>
              <a:t>Why would this happen? </a:t>
            </a:r>
          </a:p>
          <a:p>
            <a:pPr lvl="1"/>
            <a:r>
              <a:rPr kumimoji="1" lang="en-US" altLang="zh-CN" dirty="0"/>
              <a:t>The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deposit</a:t>
            </a:r>
            <a:r>
              <a:rPr kumimoji="1" lang="en-US" altLang="zh-CN" dirty="0"/>
              <a:t> function is </a:t>
            </a:r>
            <a:r>
              <a:rPr kumimoji="1" lang="en-US" altLang="zh-CN" b="1" dirty="0">
                <a:solidFill>
                  <a:srgbClr val="C00000"/>
                </a:solidFill>
              </a:rPr>
              <a:t>not atomic, even assuming each mov is linearizable!</a:t>
            </a:r>
          </a:p>
          <a:p>
            <a:pPr lvl="2">
              <a:buClr>
                <a:schemeClr val="tx1"/>
              </a:buClr>
            </a:pPr>
            <a:r>
              <a:rPr kumimoji="1" lang="en-US" altLang="zh-CN" sz="16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CPU can only guarantee the atomicity of one memory op, but it has two</a:t>
            </a:r>
            <a:endParaRPr kumimoji="1" lang="zh-CN" altLang="en-US" sz="16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754194" y="3776982"/>
            <a:ext cx="3481158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5292080" y="3420346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1117477" y="4468786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5216548" y="4792424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67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3DF107-6F22-D74E-AC96-12119641E56E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02A778-9CB3-8845-A2A4-4263879E2234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761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3DF107-6F22-D74E-AC96-12119641E56E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BEE022-CD71-4342-A7C4-7B6F821CEB80}"/>
              </a:ext>
            </a:extLst>
          </p:cNvPr>
          <p:cNvCxnSpPr/>
          <p:nvPr/>
        </p:nvCxnSpPr>
        <p:spPr>
          <a:xfrm flipH="1">
            <a:off x="7380344" y="382943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D66799-931B-0942-ACF2-AC5F2D1384A6}"/>
              </a:ext>
            </a:extLst>
          </p:cNvPr>
          <p:cNvSpPr/>
          <p:nvPr/>
        </p:nvSpPr>
        <p:spPr>
          <a:xfrm>
            <a:off x="4622664" y="364437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1DD4C5-993D-7043-BD1D-96EFDF7BF527}"/>
              </a:ext>
            </a:extLst>
          </p:cNvPr>
          <p:cNvSpPr/>
          <p:nvPr/>
        </p:nvSpPr>
        <p:spPr>
          <a:xfrm>
            <a:off x="7924460" y="365095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08D0AD-AF8D-D892-5024-AF1CA8D4013C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76155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3DF107-6F22-D74E-AC96-12119641E56E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BEE022-CD71-4342-A7C4-7B6F821CEB80}"/>
              </a:ext>
            </a:extLst>
          </p:cNvPr>
          <p:cNvCxnSpPr/>
          <p:nvPr/>
        </p:nvCxnSpPr>
        <p:spPr>
          <a:xfrm flipH="1">
            <a:off x="7380344" y="382943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CDD1EB-C4DC-7D4F-974B-5C88FE5D10C6}"/>
              </a:ext>
            </a:extLst>
          </p:cNvPr>
          <p:cNvCxnSpPr/>
          <p:nvPr/>
        </p:nvCxnSpPr>
        <p:spPr>
          <a:xfrm flipH="1">
            <a:off x="7380344" y="417762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D66799-931B-0942-ACF2-AC5F2D1384A6}"/>
              </a:ext>
            </a:extLst>
          </p:cNvPr>
          <p:cNvSpPr/>
          <p:nvPr/>
        </p:nvSpPr>
        <p:spPr>
          <a:xfrm>
            <a:off x="4622664" y="364437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2D4D0E-CFFB-4845-B18B-FF36AF9B84D6}"/>
              </a:ext>
            </a:extLst>
          </p:cNvPr>
          <p:cNvSpPr/>
          <p:nvPr/>
        </p:nvSpPr>
        <p:spPr>
          <a:xfrm>
            <a:off x="6025872" y="398670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1DD4C5-993D-7043-BD1D-96EFDF7BF527}"/>
              </a:ext>
            </a:extLst>
          </p:cNvPr>
          <p:cNvSpPr/>
          <p:nvPr/>
        </p:nvSpPr>
        <p:spPr>
          <a:xfrm>
            <a:off x="7924460" y="365095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E676C5-BE10-DC47-8351-A3F5F923C2D8}"/>
              </a:ext>
            </a:extLst>
          </p:cNvPr>
          <p:cNvSpPr/>
          <p:nvPr/>
        </p:nvSpPr>
        <p:spPr>
          <a:xfrm>
            <a:off x="7924460" y="393568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819FF6-434D-8F5E-BB24-9B18EA78E74A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268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3DF107-6F22-D74E-AC96-12119641E56E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BEE022-CD71-4342-A7C4-7B6F821CEB80}"/>
              </a:ext>
            </a:extLst>
          </p:cNvPr>
          <p:cNvCxnSpPr/>
          <p:nvPr/>
        </p:nvCxnSpPr>
        <p:spPr>
          <a:xfrm flipH="1">
            <a:off x="7380344" y="382943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CDD1EB-C4DC-7D4F-974B-5C88FE5D10C6}"/>
              </a:ext>
            </a:extLst>
          </p:cNvPr>
          <p:cNvCxnSpPr/>
          <p:nvPr/>
        </p:nvCxnSpPr>
        <p:spPr>
          <a:xfrm flipH="1">
            <a:off x="7380344" y="417762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D66799-931B-0942-ACF2-AC5F2D1384A6}"/>
              </a:ext>
            </a:extLst>
          </p:cNvPr>
          <p:cNvSpPr/>
          <p:nvPr/>
        </p:nvSpPr>
        <p:spPr>
          <a:xfrm>
            <a:off x="4622664" y="364437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2D4D0E-CFFB-4845-B18B-FF36AF9B84D6}"/>
              </a:ext>
            </a:extLst>
          </p:cNvPr>
          <p:cNvSpPr/>
          <p:nvPr/>
        </p:nvSpPr>
        <p:spPr>
          <a:xfrm>
            <a:off x="6025872" y="398670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1DD4C5-993D-7043-BD1D-96EFDF7BF527}"/>
              </a:ext>
            </a:extLst>
          </p:cNvPr>
          <p:cNvSpPr/>
          <p:nvPr/>
        </p:nvSpPr>
        <p:spPr>
          <a:xfrm>
            <a:off x="7924460" y="365095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E676C5-BE10-DC47-8351-A3F5F923C2D8}"/>
              </a:ext>
            </a:extLst>
          </p:cNvPr>
          <p:cNvSpPr/>
          <p:nvPr/>
        </p:nvSpPr>
        <p:spPr>
          <a:xfrm>
            <a:off x="7924460" y="393568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110346-CB42-804C-8A37-4B64C989271B}"/>
              </a:ext>
            </a:extLst>
          </p:cNvPr>
          <p:cNvSpPr/>
          <p:nvPr/>
        </p:nvSpPr>
        <p:spPr>
          <a:xfrm>
            <a:off x="4654611" y="430501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61B027-F501-084D-8B06-0F09CAF3EFA3}"/>
              </a:ext>
            </a:extLst>
          </p:cNvPr>
          <p:cNvSpPr/>
          <p:nvPr/>
        </p:nvSpPr>
        <p:spPr>
          <a:xfrm>
            <a:off x="7924460" y="4246989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320B9E-18D4-A22B-8348-2B0C5E5166E7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082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AE5A3-7E21-5F4A-82D8-57BBCB10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techniques to support all-or-nothing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33A51-0FB9-3643-971D-E109A69B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Systematic methods to support all-or-nothing atomicity</a:t>
            </a:r>
          </a:p>
          <a:p>
            <a:pPr lvl="1"/>
            <a:r>
              <a:rPr kumimoji="1" lang="en-US" altLang="zh-CN" dirty="0"/>
              <a:t>Shadow copy (Single-file updates are atomic) </a:t>
            </a:r>
          </a:p>
          <a:p>
            <a:pPr lvl="1"/>
            <a:r>
              <a:rPr kumimoji="1" lang="en-US" altLang="zh-CN" dirty="0"/>
              <a:t>Journaling (Filesystem API executions are atomic)</a:t>
            </a:r>
          </a:p>
          <a:p>
            <a:r>
              <a:rPr kumimoji="1" lang="en-US" altLang="zh-CN" dirty="0"/>
              <a:t>Logging</a:t>
            </a: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REDO logging (A general-purpose approach for any read and write 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4333FE-766B-D34F-AE00-098B5F6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50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3DF107-6F22-D74E-AC96-12119641E56E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BEE022-CD71-4342-A7C4-7B6F821CEB80}"/>
              </a:ext>
            </a:extLst>
          </p:cNvPr>
          <p:cNvCxnSpPr/>
          <p:nvPr/>
        </p:nvCxnSpPr>
        <p:spPr>
          <a:xfrm flipH="1">
            <a:off x="7380344" y="382943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CDD1EB-C4DC-7D4F-974B-5C88FE5D10C6}"/>
              </a:ext>
            </a:extLst>
          </p:cNvPr>
          <p:cNvCxnSpPr/>
          <p:nvPr/>
        </p:nvCxnSpPr>
        <p:spPr>
          <a:xfrm flipH="1">
            <a:off x="7380344" y="417762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D66799-931B-0942-ACF2-AC5F2D1384A6}"/>
              </a:ext>
            </a:extLst>
          </p:cNvPr>
          <p:cNvSpPr/>
          <p:nvPr/>
        </p:nvSpPr>
        <p:spPr>
          <a:xfrm>
            <a:off x="4622664" y="364437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2D4D0E-CFFB-4845-B18B-FF36AF9B84D6}"/>
              </a:ext>
            </a:extLst>
          </p:cNvPr>
          <p:cNvSpPr/>
          <p:nvPr/>
        </p:nvSpPr>
        <p:spPr>
          <a:xfrm>
            <a:off x="6025872" y="398670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1DD4C5-993D-7043-BD1D-96EFDF7BF527}"/>
              </a:ext>
            </a:extLst>
          </p:cNvPr>
          <p:cNvSpPr/>
          <p:nvPr/>
        </p:nvSpPr>
        <p:spPr>
          <a:xfrm>
            <a:off x="7924460" y="365095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E676C5-BE10-DC47-8351-A3F5F923C2D8}"/>
              </a:ext>
            </a:extLst>
          </p:cNvPr>
          <p:cNvSpPr/>
          <p:nvPr/>
        </p:nvSpPr>
        <p:spPr>
          <a:xfrm>
            <a:off x="7924460" y="393568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110346-CB42-804C-8A37-4B64C989271B}"/>
              </a:ext>
            </a:extLst>
          </p:cNvPr>
          <p:cNvSpPr/>
          <p:nvPr/>
        </p:nvSpPr>
        <p:spPr>
          <a:xfrm>
            <a:off x="4654611" y="430501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8EC35E-8648-594D-9417-39FDE9FF41BD}"/>
              </a:ext>
            </a:extLst>
          </p:cNvPr>
          <p:cNvSpPr/>
          <p:nvPr/>
        </p:nvSpPr>
        <p:spPr>
          <a:xfrm>
            <a:off x="6082536" y="46010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61B027-F501-084D-8B06-0F09CAF3EFA3}"/>
              </a:ext>
            </a:extLst>
          </p:cNvPr>
          <p:cNvSpPr/>
          <p:nvPr/>
        </p:nvSpPr>
        <p:spPr>
          <a:xfrm>
            <a:off x="7924460" y="4246989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D87220-012C-2048-9D05-72F2B0232C7D}"/>
              </a:ext>
            </a:extLst>
          </p:cNvPr>
          <p:cNvSpPr/>
          <p:nvPr/>
        </p:nvSpPr>
        <p:spPr>
          <a:xfrm>
            <a:off x="7928294" y="455263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29FAD-CD7B-14A5-9B8B-4A7C2ECE9B8A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76168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83DF107-6F22-D74E-AC96-12119641E56E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BEE022-CD71-4342-A7C4-7B6F821CEB80}"/>
              </a:ext>
            </a:extLst>
          </p:cNvPr>
          <p:cNvCxnSpPr/>
          <p:nvPr/>
        </p:nvCxnSpPr>
        <p:spPr>
          <a:xfrm flipH="1">
            <a:off x="7380344" y="382943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CDD1EB-C4DC-7D4F-974B-5C88FE5D10C6}"/>
              </a:ext>
            </a:extLst>
          </p:cNvPr>
          <p:cNvCxnSpPr/>
          <p:nvPr/>
        </p:nvCxnSpPr>
        <p:spPr>
          <a:xfrm flipH="1">
            <a:off x="7380344" y="417762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D66799-931B-0942-ACF2-AC5F2D1384A6}"/>
              </a:ext>
            </a:extLst>
          </p:cNvPr>
          <p:cNvSpPr/>
          <p:nvPr/>
        </p:nvSpPr>
        <p:spPr>
          <a:xfrm>
            <a:off x="4622664" y="364437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2D4D0E-CFFB-4845-B18B-FF36AF9B84D6}"/>
              </a:ext>
            </a:extLst>
          </p:cNvPr>
          <p:cNvSpPr/>
          <p:nvPr/>
        </p:nvSpPr>
        <p:spPr>
          <a:xfrm>
            <a:off x="6025872" y="398670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1DD4C5-993D-7043-BD1D-96EFDF7BF527}"/>
              </a:ext>
            </a:extLst>
          </p:cNvPr>
          <p:cNvSpPr/>
          <p:nvPr/>
        </p:nvSpPr>
        <p:spPr>
          <a:xfrm>
            <a:off x="7924460" y="365095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E676C5-BE10-DC47-8351-A3F5F923C2D8}"/>
              </a:ext>
            </a:extLst>
          </p:cNvPr>
          <p:cNvSpPr/>
          <p:nvPr/>
        </p:nvSpPr>
        <p:spPr>
          <a:xfrm>
            <a:off x="7924460" y="393568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110346-CB42-804C-8A37-4B64C989271B}"/>
              </a:ext>
            </a:extLst>
          </p:cNvPr>
          <p:cNvSpPr/>
          <p:nvPr/>
        </p:nvSpPr>
        <p:spPr>
          <a:xfrm>
            <a:off x="4654611" y="430501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8EC35E-8648-594D-9417-39FDE9FF41BD}"/>
              </a:ext>
            </a:extLst>
          </p:cNvPr>
          <p:cNvSpPr/>
          <p:nvPr/>
        </p:nvSpPr>
        <p:spPr>
          <a:xfrm>
            <a:off x="6082536" y="46010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251A9E-A103-124C-A3ED-D5E294B2E1C4}"/>
              </a:ext>
            </a:extLst>
          </p:cNvPr>
          <p:cNvSpPr/>
          <p:nvPr/>
        </p:nvSpPr>
        <p:spPr>
          <a:xfrm>
            <a:off x="4673568" y="4855129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61B027-F501-084D-8B06-0F09CAF3EFA3}"/>
              </a:ext>
            </a:extLst>
          </p:cNvPr>
          <p:cNvSpPr/>
          <p:nvPr/>
        </p:nvSpPr>
        <p:spPr>
          <a:xfrm>
            <a:off x="7924460" y="4246989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D87220-012C-2048-9D05-72F2B0232C7D}"/>
              </a:ext>
            </a:extLst>
          </p:cNvPr>
          <p:cNvSpPr/>
          <p:nvPr/>
        </p:nvSpPr>
        <p:spPr>
          <a:xfrm>
            <a:off x="7928294" y="455263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0A052C6-F5F2-674A-B015-EB9EB6BD69CE}"/>
              </a:ext>
            </a:extLst>
          </p:cNvPr>
          <p:cNvSpPr/>
          <p:nvPr/>
        </p:nvSpPr>
        <p:spPr>
          <a:xfrm>
            <a:off x="7851318" y="4861872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435EA7E7-4BFC-384B-B127-A96449F39E00}"/>
              </a:ext>
            </a:extLst>
          </p:cNvPr>
          <p:cNvCxnSpPr/>
          <p:nvPr/>
        </p:nvCxnSpPr>
        <p:spPr>
          <a:xfrm flipH="1">
            <a:off x="7380344" y="504653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42E8FB36-7C54-7DA5-3DED-A2A9579F163C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00031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CF3CF-EEA6-1747-A5D3-B785540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Atomicity of the + operator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A5D4-1216-5445-A003-2E763555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07D889-ECD0-C14A-AEB8-62C2E84EA8A4}"/>
              </a:ext>
            </a:extLst>
          </p:cNvPr>
          <p:cNvSpPr/>
          <p:nvPr/>
        </p:nvSpPr>
        <p:spPr>
          <a:xfrm>
            <a:off x="320285" y="110218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D6A73-941D-E447-B134-F8EE6CAF4547}"/>
              </a:ext>
            </a:extLst>
          </p:cNvPr>
          <p:cNvSpPr/>
          <p:nvPr/>
        </p:nvSpPr>
        <p:spPr>
          <a:xfrm>
            <a:off x="4575524" y="970352"/>
            <a:ext cx="2795193" cy="1359603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acct, 	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add    $amt,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 </a:t>
            </a:r>
          </a:p>
          <a:p>
            <a:pPr marL="0" lvl="2">
              <a:lnSpc>
                <a:spcPct val="15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mov    %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, acct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5B1D87-3801-5541-966C-BBB634AB3369}"/>
              </a:ext>
            </a:extLst>
          </p:cNvPr>
          <p:cNvSpPr/>
          <p:nvPr/>
        </p:nvSpPr>
        <p:spPr>
          <a:xfrm>
            <a:off x="683568" y="1793993"/>
            <a:ext cx="2715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Developer’s written code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F7EB12-08C5-9B4D-888A-DCBE72A473AE}"/>
              </a:ext>
            </a:extLst>
          </p:cNvPr>
          <p:cNvSpPr/>
          <p:nvPr/>
        </p:nvSpPr>
        <p:spPr>
          <a:xfrm>
            <a:off x="4499992" y="2342430"/>
            <a:ext cx="294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Compiler’s generated code</a:t>
            </a:r>
            <a:endParaRPr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F7443D6-8382-DE40-B6C1-4007FB574DB7}"/>
              </a:ext>
            </a:extLst>
          </p:cNvPr>
          <p:cNvCxnSpPr>
            <a:cxnSpLocks/>
          </p:cNvCxnSpPr>
          <p:nvPr/>
        </p:nvCxnSpPr>
        <p:spPr>
          <a:xfrm>
            <a:off x="527584" y="3793604"/>
            <a:ext cx="0" cy="108893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BB7CA3-96EB-D448-9752-A8DCE9B88736}"/>
              </a:ext>
            </a:extLst>
          </p:cNvPr>
          <p:cNvSpPr/>
          <p:nvPr/>
        </p:nvSpPr>
        <p:spPr>
          <a:xfrm>
            <a:off x="290872" y="5010381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CA063D85-96B4-DE4C-B181-A5B8D769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90" y="4174619"/>
            <a:ext cx="276342" cy="65896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710C6A0-75FD-D647-B5DD-776AF33CE9C6}"/>
              </a:ext>
            </a:extLst>
          </p:cNvPr>
          <p:cNvSpPr/>
          <p:nvPr/>
        </p:nvSpPr>
        <p:spPr>
          <a:xfrm>
            <a:off x="755576" y="379098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7" name="内容占位符 11">
            <a:extLst>
              <a:ext uri="{FF2B5EF4-FFF2-40B4-BE49-F238E27FC236}">
                <a16:creationId xmlns:a16="http://schemas.microsoft.com/office/drawing/2014/main" id="{D9CEA140-6854-6841-9DA2-A3145B4B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02" y="4175338"/>
            <a:ext cx="276342" cy="65896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3305B8E-11C5-754D-A5A9-2C063E7F540B}"/>
              </a:ext>
            </a:extLst>
          </p:cNvPr>
          <p:cNvSpPr/>
          <p:nvPr/>
        </p:nvSpPr>
        <p:spPr>
          <a:xfrm>
            <a:off x="1390188" y="379170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1A3D7F-6A9E-9444-A5C8-F77F2A1F1658}"/>
              </a:ext>
            </a:extLst>
          </p:cNvPr>
          <p:cNvSpPr/>
          <p:nvPr/>
        </p:nvSpPr>
        <p:spPr>
          <a:xfrm>
            <a:off x="874549" y="4339963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D53EFC-C0FB-0449-A09D-8726CB3DE751}"/>
              </a:ext>
            </a:extLst>
          </p:cNvPr>
          <p:cNvSpPr/>
          <p:nvPr/>
        </p:nvSpPr>
        <p:spPr>
          <a:xfrm>
            <a:off x="1755344" y="43399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64FA6310-4D5D-2348-AECC-60550F79A8D7}"/>
              </a:ext>
            </a:extLst>
          </p:cNvPr>
          <p:cNvCxnSpPr>
            <a:cxnSpLocks/>
          </p:cNvCxnSpPr>
          <p:nvPr/>
        </p:nvCxnSpPr>
        <p:spPr>
          <a:xfrm flipV="1">
            <a:off x="1998420" y="4174619"/>
            <a:ext cx="299760" cy="19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3B432D5-CDF0-1940-B09F-8D2E4A065A1D}"/>
              </a:ext>
            </a:extLst>
          </p:cNvPr>
          <p:cNvCxnSpPr>
            <a:cxnSpLocks/>
          </p:cNvCxnSpPr>
          <p:nvPr/>
        </p:nvCxnSpPr>
        <p:spPr>
          <a:xfrm>
            <a:off x="1998420" y="4652743"/>
            <a:ext cx="271914" cy="4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D285D9E-F581-AB4D-BC29-57797A02FB8D}"/>
              </a:ext>
            </a:extLst>
          </p:cNvPr>
          <p:cNvSpPr/>
          <p:nvPr/>
        </p:nvSpPr>
        <p:spPr>
          <a:xfrm>
            <a:off x="4648199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FCC39E-2329-6343-89AE-437495305034}"/>
              </a:ext>
            </a:extLst>
          </p:cNvPr>
          <p:cNvSpPr/>
          <p:nvPr/>
        </p:nvSpPr>
        <p:spPr>
          <a:xfrm>
            <a:off x="6069712" y="301249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6B118344-4FB0-6544-855F-F897F1CF0F4E}"/>
              </a:ext>
            </a:extLst>
          </p:cNvPr>
          <p:cNvSpPr/>
          <p:nvPr/>
        </p:nvSpPr>
        <p:spPr>
          <a:xfrm>
            <a:off x="4085946" y="4207607"/>
            <a:ext cx="396044" cy="783278"/>
          </a:xfrm>
          <a:prstGeom prst="rightArrow">
            <a:avLst>
              <a:gd name="adj1" fmla="val 50000"/>
              <a:gd name="adj2" fmla="val 5773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C03FF3-6B9A-C04A-BCB5-7107A97FF5AD}"/>
              </a:ext>
            </a:extLst>
          </p:cNvPr>
          <p:cNvSpPr/>
          <p:nvPr/>
        </p:nvSpPr>
        <p:spPr>
          <a:xfrm>
            <a:off x="7510244" y="301249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F490A5-01B1-5642-B471-6980F6B83688}"/>
              </a:ext>
            </a:extLst>
          </p:cNvPr>
          <p:cNvSpPr/>
          <p:nvPr/>
        </p:nvSpPr>
        <p:spPr>
          <a:xfrm>
            <a:off x="7924460" y="33540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CBEE022-CD71-4342-A7C4-7B6F821CEB80}"/>
              </a:ext>
            </a:extLst>
          </p:cNvPr>
          <p:cNvCxnSpPr/>
          <p:nvPr/>
        </p:nvCxnSpPr>
        <p:spPr>
          <a:xfrm flipH="1">
            <a:off x="7380344" y="382943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55CDD1EB-C4DC-7D4F-974B-5C88FE5D10C6}"/>
              </a:ext>
            </a:extLst>
          </p:cNvPr>
          <p:cNvCxnSpPr/>
          <p:nvPr/>
        </p:nvCxnSpPr>
        <p:spPr>
          <a:xfrm flipH="1">
            <a:off x="7380344" y="417762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D66799-931B-0942-ACF2-AC5F2D1384A6}"/>
              </a:ext>
            </a:extLst>
          </p:cNvPr>
          <p:cNvSpPr/>
          <p:nvPr/>
        </p:nvSpPr>
        <p:spPr>
          <a:xfrm>
            <a:off x="4622664" y="364437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92D4D0E-CFFB-4845-B18B-FF36AF9B84D6}"/>
              </a:ext>
            </a:extLst>
          </p:cNvPr>
          <p:cNvSpPr/>
          <p:nvPr/>
        </p:nvSpPr>
        <p:spPr>
          <a:xfrm>
            <a:off x="6025872" y="3986703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1DD4C5-993D-7043-BD1D-96EFDF7BF527}"/>
              </a:ext>
            </a:extLst>
          </p:cNvPr>
          <p:cNvSpPr/>
          <p:nvPr/>
        </p:nvSpPr>
        <p:spPr>
          <a:xfrm>
            <a:off x="7924460" y="365095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E676C5-BE10-DC47-8351-A3F5F923C2D8}"/>
              </a:ext>
            </a:extLst>
          </p:cNvPr>
          <p:cNvSpPr/>
          <p:nvPr/>
        </p:nvSpPr>
        <p:spPr>
          <a:xfrm>
            <a:off x="7924460" y="393568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B110346-CB42-804C-8A37-4B64C989271B}"/>
              </a:ext>
            </a:extLst>
          </p:cNvPr>
          <p:cNvSpPr/>
          <p:nvPr/>
        </p:nvSpPr>
        <p:spPr>
          <a:xfrm>
            <a:off x="4654611" y="430501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8EC35E-8648-594D-9417-39FDE9FF41BD}"/>
              </a:ext>
            </a:extLst>
          </p:cNvPr>
          <p:cNvSpPr/>
          <p:nvPr/>
        </p:nvSpPr>
        <p:spPr>
          <a:xfrm>
            <a:off x="6082536" y="460107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251A9E-A103-124C-A3ED-D5E294B2E1C4}"/>
              </a:ext>
            </a:extLst>
          </p:cNvPr>
          <p:cNvSpPr/>
          <p:nvPr/>
        </p:nvSpPr>
        <p:spPr>
          <a:xfrm>
            <a:off x="4673568" y="4855129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241A3A-68CB-A344-BE1D-10D64900957A}"/>
              </a:ext>
            </a:extLst>
          </p:cNvPr>
          <p:cNvSpPr/>
          <p:nvPr/>
        </p:nvSpPr>
        <p:spPr>
          <a:xfrm>
            <a:off x="6034096" y="5152464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A61B027-F501-084D-8B06-0F09CAF3EFA3}"/>
              </a:ext>
            </a:extLst>
          </p:cNvPr>
          <p:cNvSpPr/>
          <p:nvPr/>
        </p:nvSpPr>
        <p:spPr>
          <a:xfrm>
            <a:off x="7924460" y="4246989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DD87220-012C-2048-9D05-72F2B0232C7D}"/>
              </a:ext>
            </a:extLst>
          </p:cNvPr>
          <p:cNvSpPr/>
          <p:nvPr/>
        </p:nvSpPr>
        <p:spPr>
          <a:xfrm>
            <a:off x="7928294" y="455263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0A052C6-F5F2-674A-B015-EB9EB6BD69CE}"/>
              </a:ext>
            </a:extLst>
          </p:cNvPr>
          <p:cNvSpPr/>
          <p:nvPr/>
        </p:nvSpPr>
        <p:spPr>
          <a:xfrm>
            <a:off x="7851318" y="4861872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427FD00-6EBB-0740-A505-7C1C1BA3E123}"/>
              </a:ext>
            </a:extLst>
          </p:cNvPr>
          <p:cNvSpPr/>
          <p:nvPr/>
        </p:nvSpPr>
        <p:spPr>
          <a:xfrm>
            <a:off x="7851318" y="5157143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435EA7E7-4BFC-384B-B127-A96449F39E00}"/>
              </a:ext>
            </a:extLst>
          </p:cNvPr>
          <p:cNvCxnSpPr/>
          <p:nvPr/>
        </p:nvCxnSpPr>
        <p:spPr>
          <a:xfrm flipH="1">
            <a:off x="7380344" y="504653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4FF1FEE-FDC7-D047-92CF-2283B32A78B0}"/>
              </a:ext>
            </a:extLst>
          </p:cNvPr>
          <p:cNvCxnSpPr/>
          <p:nvPr/>
        </p:nvCxnSpPr>
        <p:spPr>
          <a:xfrm flipH="1">
            <a:off x="7380344" y="5379713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166E143-E2CA-104B-BBE9-4D2A9AA9BE43}"/>
              </a:ext>
            </a:extLst>
          </p:cNvPr>
          <p:cNvCxnSpPr>
            <a:cxnSpLocks/>
          </p:cNvCxnSpPr>
          <p:nvPr/>
        </p:nvCxnSpPr>
        <p:spPr>
          <a:xfrm>
            <a:off x="-324544" y="2929508"/>
            <a:ext cx="10009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B994585-9B0E-9DA9-A9CB-60544599593A}"/>
              </a:ext>
            </a:extLst>
          </p:cNvPr>
          <p:cNvSpPr/>
          <p:nvPr/>
        </p:nvSpPr>
        <p:spPr>
          <a:xfrm>
            <a:off x="2359148" y="4140480"/>
            <a:ext cx="1537040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bank,"alice”,10)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00980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30F63-D5C2-9849-B13A-1F15A700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The </a:t>
            </a:r>
            <a:r>
              <a:rPr kumimoji="1" lang="en-US" altLang="zh-CN" dirty="0"/>
              <a:t>race condition </a:t>
            </a:r>
            <a:r>
              <a:rPr kumimoji="1" lang="en-US" altLang="zh-CN" b="0" dirty="0"/>
              <a:t>problem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5530D-573A-B940-A34F-8036E487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lang="en" altLang="zh-CN" dirty="0"/>
              <a:t>When two or more threads access shared data and at least one is write</a:t>
            </a:r>
          </a:p>
          <a:p>
            <a:r>
              <a:rPr kumimoji="1" lang="en-US" altLang="zh-CN" dirty="0"/>
              <a:t>Timing dependent error involving shared state </a:t>
            </a:r>
          </a:p>
          <a:p>
            <a:pPr lvl="1"/>
            <a:r>
              <a:rPr kumimoji="1" lang="en-US" altLang="zh-CN" dirty="0"/>
              <a:t>i.e., whether the scheduling will cause reading a non-atomic update state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C3FCA-BB2F-8A42-87B6-AA056577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E588E5-1D49-0947-AD97-34EC649CC772}"/>
              </a:ext>
            </a:extLst>
          </p:cNvPr>
          <p:cNvSpPr/>
          <p:nvPr/>
        </p:nvSpPr>
        <p:spPr>
          <a:xfrm>
            <a:off x="255587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205FD-E61A-2342-9021-90E8FD24982C}"/>
              </a:ext>
            </a:extLst>
          </p:cNvPr>
          <p:cNvSpPr/>
          <p:nvPr/>
        </p:nvSpPr>
        <p:spPr>
          <a:xfrm>
            <a:off x="1677100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E95C4E-73AD-D84F-8434-AC993BD7479F}"/>
              </a:ext>
            </a:extLst>
          </p:cNvPr>
          <p:cNvSpPr/>
          <p:nvPr/>
        </p:nvSpPr>
        <p:spPr>
          <a:xfrm>
            <a:off x="3117632" y="275338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CFCD3-1EBC-3C4F-92E0-0EEAE15D6B81}"/>
              </a:ext>
            </a:extLst>
          </p:cNvPr>
          <p:cNvSpPr/>
          <p:nvPr/>
        </p:nvSpPr>
        <p:spPr>
          <a:xfrm>
            <a:off x="3531848" y="30949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270C98C-F20A-FC45-BB05-5BE22E24D7F1}"/>
              </a:ext>
            </a:extLst>
          </p:cNvPr>
          <p:cNvCxnSpPr/>
          <p:nvPr/>
        </p:nvCxnSpPr>
        <p:spPr>
          <a:xfrm flipH="1">
            <a:off x="2987732" y="357032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C248FDE-80C9-7342-871A-23B6E3953847}"/>
              </a:ext>
            </a:extLst>
          </p:cNvPr>
          <p:cNvCxnSpPr/>
          <p:nvPr/>
        </p:nvCxnSpPr>
        <p:spPr>
          <a:xfrm flipH="1">
            <a:off x="2987732" y="3918523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0901A6-20E6-F34A-A402-3580248B88DF}"/>
              </a:ext>
            </a:extLst>
          </p:cNvPr>
          <p:cNvSpPr/>
          <p:nvPr/>
        </p:nvSpPr>
        <p:spPr>
          <a:xfrm>
            <a:off x="230052" y="33852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0B5A3E-A72A-2E49-8A07-C6A1533BEC0E}"/>
              </a:ext>
            </a:extLst>
          </p:cNvPr>
          <p:cNvSpPr/>
          <p:nvPr/>
        </p:nvSpPr>
        <p:spPr>
          <a:xfrm>
            <a:off x="1633260" y="372759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C5314E-77CD-E342-9D1D-0E18184ACAD6}"/>
              </a:ext>
            </a:extLst>
          </p:cNvPr>
          <p:cNvSpPr/>
          <p:nvPr/>
        </p:nvSpPr>
        <p:spPr>
          <a:xfrm>
            <a:off x="3531848" y="339184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731F7-2FD6-0F4B-BEEC-2F9F857F355E}"/>
              </a:ext>
            </a:extLst>
          </p:cNvPr>
          <p:cNvSpPr/>
          <p:nvPr/>
        </p:nvSpPr>
        <p:spPr>
          <a:xfrm>
            <a:off x="3531848" y="367657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9F883-5641-2F47-8CC7-F48B50DD6CF6}"/>
              </a:ext>
            </a:extLst>
          </p:cNvPr>
          <p:cNvSpPr/>
          <p:nvPr/>
        </p:nvSpPr>
        <p:spPr>
          <a:xfrm>
            <a:off x="261999" y="404590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46DA84-561A-1D47-B846-0719F6F66D40}"/>
              </a:ext>
            </a:extLst>
          </p:cNvPr>
          <p:cNvSpPr/>
          <p:nvPr/>
        </p:nvSpPr>
        <p:spPr>
          <a:xfrm>
            <a:off x="1689924" y="434197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6BAB44-35EC-904E-9E25-B94C00B00A80}"/>
              </a:ext>
            </a:extLst>
          </p:cNvPr>
          <p:cNvSpPr/>
          <p:nvPr/>
        </p:nvSpPr>
        <p:spPr>
          <a:xfrm>
            <a:off x="280956" y="4596024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0FCCFE-99D8-EB4C-829C-9C7F7E51FAFB}"/>
              </a:ext>
            </a:extLst>
          </p:cNvPr>
          <p:cNvSpPr/>
          <p:nvPr/>
        </p:nvSpPr>
        <p:spPr>
          <a:xfrm>
            <a:off x="1641484" y="4893359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48FC66-0851-6A46-84BB-DE71B77292AF}"/>
              </a:ext>
            </a:extLst>
          </p:cNvPr>
          <p:cNvSpPr/>
          <p:nvPr/>
        </p:nvSpPr>
        <p:spPr>
          <a:xfrm>
            <a:off x="3531848" y="398788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382F5C-7E2A-E142-95E0-691742EE9865}"/>
              </a:ext>
            </a:extLst>
          </p:cNvPr>
          <p:cNvSpPr/>
          <p:nvPr/>
        </p:nvSpPr>
        <p:spPr>
          <a:xfrm>
            <a:off x="3535682" y="429352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A322BA-B248-2F40-A975-6954947B4A81}"/>
              </a:ext>
            </a:extLst>
          </p:cNvPr>
          <p:cNvSpPr/>
          <p:nvPr/>
        </p:nvSpPr>
        <p:spPr>
          <a:xfrm>
            <a:off x="3458706" y="4602767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5B8084-D361-194D-BFA9-4423F6FDE73F}"/>
              </a:ext>
            </a:extLst>
          </p:cNvPr>
          <p:cNvSpPr/>
          <p:nvPr/>
        </p:nvSpPr>
        <p:spPr>
          <a:xfrm>
            <a:off x="3458706" y="4898038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2F6D41F-DD05-8F45-8AB8-4954C0A13A0B}"/>
              </a:ext>
            </a:extLst>
          </p:cNvPr>
          <p:cNvCxnSpPr/>
          <p:nvPr/>
        </p:nvCxnSpPr>
        <p:spPr>
          <a:xfrm flipH="1">
            <a:off x="2987732" y="4787433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07E2ABA-F6DD-3945-A5CE-CC47F14BA153}"/>
              </a:ext>
            </a:extLst>
          </p:cNvPr>
          <p:cNvCxnSpPr/>
          <p:nvPr/>
        </p:nvCxnSpPr>
        <p:spPr>
          <a:xfrm flipH="1">
            <a:off x="2987732" y="512060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DBEF15-D4D1-684A-AC7C-A8EA1E98BB20}"/>
              </a:ext>
            </a:extLst>
          </p:cNvPr>
          <p:cNvCxnSpPr>
            <a:cxnSpLocks/>
          </p:cNvCxnSpPr>
          <p:nvPr/>
        </p:nvCxnSpPr>
        <p:spPr>
          <a:xfrm>
            <a:off x="4644008" y="2523625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38DBE2-048E-C241-B9B5-7BAB87672236}"/>
              </a:ext>
            </a:extLst>
          </p:cNvPr>
          <p:cNvSpPr/>
          <p:nvPr/>
        </p:nvSpPr>
        <p:spPr>
          <a:xfrm>
            <a:off x="4951784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247418-ACA1-A844-B826-03F270D14C9B}"/>
              </a:ext>
            </a:extLst>
          </p:cNvPr>
          <p:cNvSpPr/>
          <p:nvPr/>
        </p:nvSpPr>
        <p:spPr>
          <a:xfrm>
            <a:off x="6373297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3F77A8-AF2E-5740-B97F-769F2F5D471A}"/>
              </a:ext>
            </a:extLst>
          </p:cNvPr>
          <p:cNvSpPr/>
          <p:nvPr/>
        </p:nvSpPr>
        <p:spPr>
          <a:xfrm>
            <a:off x="7683929" y="275338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DAD1E2-DB62-0D4D-B078-C15F62FA9FA5}"/>
              </a:ext>
            </a:extLst>
          </p:cNvPr>
          <p:cNvSpPr/>
          <p:nvPr/>
        </p:nvSpPr>
        <p:spPr>
          <a:xfrm>
            <a:off x="8228045" y="30949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7B27DDF-826E-CB4C-BC45-FCF998C65960}"/>
              </a:ext>
            </a:extLst>
          </p:cNvPr>
          <p:cNvCxnSpPr/>
          <p:nvPr/>
        </p:nvCxnSpPr>
        <p:spPr>
          <a:xfrm flipH="1">
            <a:off x="7683929" y="357032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1170757-4B26-EF45-89D8-376AAC880210}"/>
              </a:ext>
            </a:extLst>
          </p:cNvPr>
          <p:cNvSpPr/>
          <p:nvPr/>
        </p:nvSpPr>
        <p:spPr>
          <a:xfrm>
            <a:off x="4926249" y="33852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7A4E7F-FB92-6449-A71F-5986DDE88A00}"/>
              </a:ext>
            </a:extLst>
          </p:cNvPr>
          <p:cNvSpPr/>
          <p:nvPr/>
        </p:nvSpPr>
        <p:spPr>
          <a:xfrm>
            <a:off x="6295694" y="427653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85CC34-7FF0-A049-A0A0-28415F2E0EB2}"/>
              </a:ext>
            </a:extLst>
          </p:cNvPr>
          <p:cNvSpPr/>
          <p:nvPr/>
        </p:nvSpPr>
        <p:spPr>
          <a:xfrm>
            <a:off x="8228045" y="339184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FE0CB6-3BEC-1648-B694-9534A00345F0}"/>
              </a:ext>
            </a:extLst>
          </p:cNvPr>
          <p:cNvSpPr/>
          <p:nvPr/>
        </p:nvSpPr>
        <p:spPr>
          <a:xfrm>
            <a:off x="8228045" y="367657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DEB406-94BE-724F-9498-42257B092CD3}"/>
              </a:ext>
            </a:extLst>
          </p:cNvPr>
          <p:cNvSpPr/>
          <p:nvPr/>
        </p:nvSpPr>
        <p:spPr>
          <a:xfrm>
            <a:off x="4948243" y="364958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CB74A3-ACCC-B14D-97D3-B764AC974C4B}"/>
              </a:ext>
            </a:extLst>
          </p:cNvPr>
          <p:cNvSpPr/>
          <p:nvPr/>
        </p:nvSpPr>
        <p:spPr>
          <a:xfrm>
            <a:off x="4896258" y="4045907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DC03333-3D0E-254B-B893-BA98A9CA3B1A}"/>
              </a:ext>
            </a:extLst>
          </p:cNvPr>
          <p:cNvSpPr/>
          <p:nvPr/>
        </p:nvSpPr>
        <p:spPr>
          <a:xfrm>
            <a:off x="6337681" y="4893359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39ADC6-33FB-764C-9F75-FB5AE10A9E81}"/>
              </a:ext>
            </a:extLst>
          </p:cNvPr>
          <p:cNvSpPr/>
          <p:nvPr/>
        </p:nvSpPr>
        <p:spPr>
          <a:xfrm>
            <a:off x="8127228" y="3994773"/>
            <a:ext cx="458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1FBF19-0706-CF46-A4D6-82A522403992}"/>
              </a:ext>
            </a:extLst>
          </p:cNvPr>
          <p:cNvSpPr/>
          <p:nvPr/>
        </p:nvSpPr>
        <p:spPr>
          <a:xfrm>
            <a:off x="8154903" y="4602767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4D9A5D-8D34-204B-B3E2-864CA8640284}"/>
              </a:ext>
            </a:extLst>
          </p:cNvPr>
          <p:cNvSpPr/>
          <p:nvPr/>
        </p:nvSpPr>
        <p:spPr>
          <a:xfrm>
            <a:off x="8154903" y="4935942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20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84FCDAF-0725-7840-BC64-1B729CE659FE}"/>
              </a:ext>
            </a:extLst>
          </p:cNvPr>
          <p:cNvCxnSpPr/>
          <p:nvPr/>
        </p:nvCxnSpPr>
        <p:spPr>
          <a:xfrm flipH="1">
            <a:off x="7683929" y="419460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BBBDF85-70E3-994F-8608-F2B017ECA558}"/>
              </a:ext>
            </a:extLst>
          </p:cNvPr>
          <p:cNvCxnSpPr/>
          <p:nvPr/>
        </p:nvCxnSpPr>
        <p:spPr>
          <a:xfrm flipH="1">
            <a:off x="7683929" y="512060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D87593F-79A8-0C4F-86FF-7AE118D6182C}"/>
              </a:ext>
            </a:extLst>
          </p:cNvPr>
          <p:cNvSpPr/>
          <p:nvPr/>
        </p:nvSpPr>
        <p:spPr>
          <a:xfrm>
            <a:off x="8133030" y="4276535"/>
            <a:ext cx="458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F2DDBA6-2986-254B-B689-041BD1774D48}"/>
              </a:ext>
            </a:extLst>
          </p:cNvPr>
          <p:cNvCxnSpPr/>
          <p:nvPr/>
        </p:nvCxnSpPr>
        <p:spPr>
          <a:xfrm flipH="1">
            <a:off x="7683929" y="4478191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F1AFED8D-CF7D-F945-8556-6F60C8723BC8}"/>
              </a:ext>
            </a:extLst>
          </p:cNvPr>
          <p:cNvSpPr/>
          <p:nvPr/>
        </p:nvSpPr>
        <p:spPr>
          <a:xfrm>
            <a:off x="6407335" y="45588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4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19070-8C15-1444-B6F3-E32F1F1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Race condition </a:t>
            </a:r>
            <a:r>
              <a:rPr lang="en-US" altLang="zh-CN" dirty="0">
                <a:ea typeface="楷体_GB2312" charset="0"/>
              </a:rPr>
              <a:t>is</a:t>
            </a:r>
            <a:r>
              <a:rPr lang="en-US" altLang="zh-CN" dirty="0">
                <a:ea typeface="楷体_GB2312" charset="0"/>
                <a:cs typeface="楷体_GB2312" charset="0"/>
              </a:rPr>
              <a:t> </a:t>
            </a:r>
            <a:r>
              <a:rPr lang="en-US" altLang="zh-CN" dirty="0">
                <a:ea typeface="MS PGothic" charset="0"/>
                <a:cs typeface="楷体_GB2312" charset="0"/>
              </a:rPr>
              <a:t>h</a:t>
            </a:r>
            <a:r>
              <a:rPr lang="en-US" altLang="zh-CN" dirty="0">
                <a:ea typeface="MS PGothic" charset="0"/>
              </a:rPr>
              <a:t>ard to 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4A951-25A1-764D-B7AA-6D622022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03244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Must make sure all possible schedules are safe</a:t>
            </a:r>
          </a:p>
          <a:p>
            <a:pPr lvl="1"/>
            <a:r>
              <a:rPr kumimoji="1" lang="en-US" altLang="zh-CN" dirty="0"/>
              <a:t>Number of possible schedules permutations is huge</a:t>
            </a:r>
          </a:p>
          <a:p>
            <a:pPr lvl="1"/>
            <a:r>
              <a:rPr kumimoji="1" lang="en-US" altLang="zh-CN" dirty="0"/>
              <a:t>Bad schedules that will and will not work sometimes  </a:t>
            </a:r>
          </a:p>
          <a:p>
            <a:r>
              <a:rPr kumimoji="1" lang="en-US" altLang="zh-CN" dirty="0"/>
              <a:t>They are intermittent </a:t>
            </a:r>
          </a:p>
          <a:p>
            <a:pPr lvl="1"/>
            <a:r>
              <a:rPr kumimoji="1" lang="en-US" altLang="zh-CN" dirty="0"/>
              <a:t>Small timing changes between invocations might result in different behavior which can hide bug (e.g., Therac-25)</a:t>
            </a:r>
          </a:p>
          <a:p>
            <a:pPr lvl="1"/>
            <a:r>
              <a:rPr kumimoji="1" lang="en-US" altLang="zh-CN" dirty="0"/>
              <a:t>Also known as </a:t>
            </a:r>
            <a:r>
              <a:rPr kumimoji="1" lang="en-US" altLang="zh-CN" b="1" dirty="0">
                <a:solidFill>
                  <a:srgbClr val="C00000"/>
                </a:solidFill>
              </a:rPr>
              <a:t>Heisenbugs</a:t>
            </a:r>
            <a:r>
              <a:rPr kumimoji="1" lang="en-US" altLang="zh-CN" dirty="0"/>
              <a:t> (Heisenberg uncertainty)</a:t>
            </a:r>
          </a:p>
          <a:p>
            <a:pPr lvl="2"/>
            <a:r>
              <a:rPr kumimoji="1" lang="en-US" altLang="zh-CN" sz="1800" dirty="0"/>
              <a:t>Possible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system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solution-1: DMT (Deterministic Multi-Threading)</a:t>
            </a:r>
          </a:p>
          <a:p>
            <a:pPr lvl="2"/>
            <a:r>
              <a:rPr kumimoji="1" lang="en-US" altLang="zh-CN" sz="1800" dirty="0"/>
              <a:t>Possible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system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solution-2: Record and Replay</a:t>
            </a:r>
          </a:p>
          <a:p>
            <a:pPr lvl="2"/>
            <a:r>
              <a:rPr kumimoji="1" lang="en-US" altLang="zh-CN" sz="1800" dirty="0"/>
              <a:t>Both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hard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either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correctness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cost,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both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6699AD-ED5C-D84C-9A8A-0DE7B345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81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4C01-F956-2B43-A5D2-C91DA0A5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Race condition is common (benign case)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2CC79-21E2-ED48-90B1-90D5D487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Real-world computing systems embrace concurrency</a:t>
            </a:r>
          </a:p>
          <a:p>
            <a:pPr lvl="1"/>
            <a:r>
              <a:rPr kumimoji="1" lang="en-US" altLang="zh-CN" dirty="0"/>
              <a:t>E.g., embrace the design of distributed systems </a:t>
            </a:r>
          </a:p>
          <a:p>
            <a:r>
              <a:rPr kumimoji="1" lang="en-US" altLang="zh-CN" dirty="0"/>
              <a:t>Bad: race condition brings </a:t>
            </a:r>
            <a:r>
              <a:rPr lang="en-US" altLang="zh-CN" dirty="0"/>
              <a:t>unsatisfactory</a:t>
            </a:r>
            <a:r>
              <a:rPr kumimoji="1" lang="en-US" altLang="zh-CN" dirty="0"/>
              <a:t> to the customers</a:t>
            </a:r>
          </a:p>
          <a:p>
            <a:pPr lvl="1"/>
            <a:r>
              <a:rPr kumimoji="1" lang="en-US" altLang="zh-CN" dirty="0"/>
              <a:t>E.g., the comment system in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C8A6F-F6FC-1048-B87F-BFE85BF6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5" name="Picture 2" descr="Zhihu · GitHub">
            <a:extLst>
              <a:ext uri="{FF2B5EF4-FFF2-40B4-BE49-F238E27FC236}">
                <a16:creationId xmlns:a16="http://schemas.microsoft.com/office/drawing/2014/main" id="{F3694268-4C04-0341-9510-87CCEC96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93213"/>
            <a:ext cx="468394" cy="4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BBA62A-3476-4B4B-AF55-FC1BF3EC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69" y="1123016"/>
            <a:ext cx="1930061" cy="3606167"/>
          </a:xfrm>
          <a:prstGeom prst="rect">
            <a:avLst/>
          </a:prstGeom>
        </p:spPr>
      </p:pic>
      <p:sp>
        <p:nvSpPr>
          <p:cNvPr id="7" name="圆角矩形标注 6">
            <a:extLst>
              <a:ext uri="{FF2B5EF4-FFF2-40B4-BE49-F238E27FC236}">
                <a16:creationId xmlns:a16="http://schemas.microsoft.com/office/drawing/2014/main" id="{874EA666-F41B-124A-8BF2-1308AC7B19B1}"/>
              </a:ext>
            </a:extLst>
          </p:cNvPr>
          <p:cNvSpPr/>
          <p:nvPr/>
        </p:nvSpPr>
        <p:spPr bwMode="auto">
          <a:xfrm>
            <a:off x="3891248" y="3979302"/>
            <a:ext cx="3501918" cy="658044"/>
          </a:xfrm>
          <a:prstGeom prst="wedgeRoundRectCallout">
            <a:avLst>
              <a:gd name="adj1" fmla="val 38973"/>
              <a:gd name="adj2" fmla="val -7847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7F90E5-46DE-3448-AF6B-DC074F70FBB6}"/>
              </a:ext>
            </a:extLst>
          </p:cNvPr>
          <p:cNvSpPr/>
          <p:nvPr/>
        </p:nvSpPr>
        <p:spPr>
          <a:xfrm>
            <a:off x="3936782" y="3982478"/>
            <a:ext cx="47500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lt"/>
              </a:rPr>
              <a:t>Show 5 comments;</a:t>
            </a:r>
          </a:p>
          <a:p>
            <a:r>
              <a:rPr lang="en-US" altLang="zh-CN" dirty="0">
                <a:latin typeface="+mn-lt"/>
              </a:rPr>
              <a:t>But only 3 presented on the app</a:t>
            </a:r>
            <a:endParaRPr lang="zh-CN" altLang="en-US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28EB30-7EE8-4B44-B4C6-A7AE262F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17" y="2896318"/>
            <a:ext cx="3050701" cy="27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5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88C00-3482-AE46-A963-07D8238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 be dangerous (e.g.,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Therac-25)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A9AD9-6214-C848-9277-84CA8E59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75F3C-F195-9C4E-A26F-3CC673696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8" b="1018"/>
          <a:stretch/>
        </p:blipFill>
        <p:spPr>
          <a:xfrm>
            <a:off x="251520" y="1429814"/>
            <a:ext cx="3662659" cy="2808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99E593-3131-F547-8E1B-7EA4D987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8" y="1320700"/>
            <a:ext cx="4696868" cy="29378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594E404-D3C4-A845-8C22-890067D526B1}"/>
              </a:ext>
            </a:extLst>
          </p:cNvPr>
          <p:cNvSpPr/>
          <p:nvPr/>
        </p:nvSpPr>
        <p:spPr>
          <a:xfrm>
            <a:off x="251520" y="4585692"/>
            <a:ext cx="8652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CN">
                <a:latin typeface="Arial" panose="020B0604020202020204" pitchFamily="34" charset="0"/>
                <a:cs typeface="Arial" panose="020B0604020202020204" pitchFamily="34" charset="0"/>
              </a:rPr>
              <a:t>The equipment control task did not properly synchronize with the operator interface task, so that race conditions occurred if the operator changed the setup too quickly.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altLang="zh-CN">
                <a:latin typeface="Arial" panose="020B0604020202020204" pitchFamily="34" charset="0"/>
                <a:cs typeface="Arial" panose="020B0604020202020204" pitchFamily="34" charset="0"/>
              </a:rPr>
              <a:t>n three cases, the injured patients later died as a result of the overdose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31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221CB0D-CCF9-E941-9A0B-5783793E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Before-or-After</a:t>
            </a:r>
            <a:r>
              <a:rPr lang="zh-CN" altLang="en-US" dirty="0"/>
              <a:t> </a:t>
            </a:r>
            <a:r>
              <a:rPr lang="en-US" altLang="zh-CN" dirty="0"/>
              <a:t>Atomicity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B33C867-599F-8540-8DA7-3FDF624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A7CAC-04A9-0F49-B21E-ECFE51C8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250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9C84-FD38-2143-BB37-081DB99E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Goal: </a:t>
            </a:r>
            <a:r>
              <a:rPr kumimoji="1" lang="en-US" altLang="zh-CN" dirty="0"/>
              <a:t>before-or-after atomicity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2DA62-90BF-3C4E-915F-EF42C47D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To prevent hazard produced by race condition, we need a group of reads/writes to be atomic </a:t>
            </a:r>
          </a:p>
          <a:p>
            <a:pPr lvl="1"/>
            <a:r>
              <a:rPr kumimoji="1" lang="en" altLang="zh-CN" dirty="0"/>
              <a:t>E.g., cannot see/overwrites the </a:t>
            </a:r>
            <a:r>
              <a:rPr lang="en" altLang="zh-CN" b="1" dirty="0"/>
              <a:t>intermediate</a:t>
            </a:r>
            <a:r>
              <a:rPr kumimoji="1" lang="en" altLang="zh-CN" dirty="0"/>
              <a:t> states of a concurrent action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E290E-8F7D-094E-9415-D3B7BC72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522ED3-A625-D344-91D3-4A31CAF7798D}"/>
              </a:ext>
            </a:extLst>
          </p:cNvPr>
          <p:cNvSpPr/>
          <p:nvPr/>
        </p:nvSpPr>
        <p:spPr>
          <a:xfrm>
            <a:off x="3712095" y="26728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55DD68-4A22-BB44-9B63-83CE90555727}"/>
              </a:ext>
            </a:extLst>
          </p:cNvPr>
          <p:cNvSpPr/>
          <p:nvPr/>
        </p:nvSpPr>
        <p:spPr>
          <a:xfrm>
            <a:off x="5133608" y="26728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DF8D41-DBBD-0747-87FB-BD0AFC9524DB}"/>
              </a:ext>
            </a:extLst>
          </p:cNvPr>
          <p:cNvSpPr/>
          <p:nvPr/>
        </p:nvSpPr>
        <p:spPr>
          <a:xfrm>
            <a:off x="6574140" y="267283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418C5B-11FF-864C-B762-4C261A62A2E5}"/>
              </a:ext>
            </a:extLst>
          </p:cNvPr>
          <p:cNvSpPr/>
          <p:nvPr/>
        </p:nvSpPr>
        <p:spPr>
          <a:xfrm>
            <a:off x="6988356" y="3014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560CF72-A806-6441-9E3F-2CE0B603A243}"/>
              </a:ext>
            </a:extLst>
          </p:cNvPr>
          <p:cNvCxnSpPr/>
          <p:nvPr/>
        </p:nvCxnSpPr>
        <p:spPr>
          <a:xfrm flipH="1">
            <a:off x="6444240" y="348977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A42B2E9-DDC6-3D4A-A4E6-A439211493B4}"/>
              </a:ext>
            </a:extLst>
          </p:cNvPr>
          <p:cNvCxnSpPr/>
          <p:nvPr/>
        </p:nvCxnSpPr>
        <p:spPr>
          <a:xfrm flipH="1">
            <a:off x="6444240" y="383797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6C343C4-6ECF-7E47-A81A-E51095BEB9A2}"/>
              </a:ext>
            </a:extLst>
          </p:cNvPr>
          <p:cNvSpPr/>
          <p:nvPr/>
        </p:nvSpPr>
        <p:spPr>
          <a:xfrm>
            <a:off x="3686560" y="330471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4365C1-43A6-AE4F-B755-1BBA5D2BEE5E}"/>
              </a:ext>
            </a:extLst>
          </p:cNvPr>
          <p:cNvSpPr/>
          <p:nvPr/>
        </p:nvSpPr>
        <p:spPr>
          <a:xfrm>
            <a:off x="5089768" y="364704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BBC6EC-C077-C34E-9504-F6F0F2C125CF}"/>
              </a:ext>
            </a:extLst>
          </p:cNvPr>
          <p:cNvSpPr/>
          <p:nvPr/>
        </p:nvSpPr>
        <p:spPr>
          <a:xfrm>
            <a:off x="6988356" y="331129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5D67CF-92C0-C547-991E-650038763423}"/>
              </a:ext>
            </a:extLst>
          </p:cNvPr>
          <p:cNvSpPr/>
          <p:nvPr/>
        </p:nvSpPr>
        <p:spPr>
          <a:xfrm>
            <a:off x="6988356" y="359602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E8CF44-C836-2248-91F6-04ABDBBB7E20}"/>
              </a:ext>
            </a:extLst>
          </p:cNvPr>
          <p:cNvSpPr/>
          <p:nvPr/>
        </p:nvSpPr>
        <p:spPr>
          <a:xfrm>
            <a:off x="3718507" y="396535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C14191-D777-3A42-A301-A5EAC0750531}"/>
              </a:ext>
            </a:extLst>
          </p:cNvPr>
          <p:cNvSpPr/>
          <p:nvPr/>
        </p:nvSpPr>
        <p:spPr>
          <a:xfrm>
            <a:off x="5146432" y="426142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170533-09D5-5240-9985-44E7B56BE5EB}"/>
              </a:ext>
            </a:extLst>
          </p:cNvPr>
          <p:cNvSpPr/>
          <p:nvPr/>
        </p:nvSpPr>
        <p:spPr>
          <a:xfrm>
            <a:off x="3737464" y="451547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E1345E-AEF9-A043-8B1E-F99AF94F7F04}"/>
              </a:ext>
            </a:extLst>
          </p:cNvPr>
          <p:cNvSpPr/>
          <p:nvPr/>
        </p:nvSpPr>
        <p:spPr>
          <a:xfrm>
            <a:off x="5097992" y="481280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E2E69F-D7FE-2140-A880-B1A46DEF1D41}"/>
              </a:ext>
            </a:extLst>
          </p:cNvPr>
          <p:cNvSpPr/>
          <p:nvPr/>
        </p:nvSpPr>
        <p:spPr>
          <a:xfrm>
            <a:off x="6988356" y="390733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0B98DFA-8ED0-5F44-8742-9AB2A62B990B}"/>
              </a:ext>
            </a:extLst>
          </p:cNvPr>
          <p:cNvSpPr/>
          <p:nvPr/>
        </p:nvSpPr>
        <p:spPr>
          <a:xfrm>
            <a:off x="6992190" y="421297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F5AB01-C474-9C4A-9579-4C7E804B38FC}"/>
              </a:ext>
            </a:extLst>
          </p:cNvPr>
          <p:cNvSpPr/>
          <p:nvPr/>
        </p:nvSpPr>
        <p:spPr>
          <a:xfrm>
            <a:off x="6915214" y="452221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7948E8-ABBA-A748-8F12-8E41B8A8F7AE}"/>
              </a:ext>
            </a:extLst>
          </p:cNvPr>
          <p:cNvSpPr/>
          <p:nvPr/>
        </p:nvSpPr>
        <p:spPr>
          <a:xfrm>
            <a:off x="6915214" y="481748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492B052-2855-AF45-AFC0-CBFB5336F836}"/>
              </a:ext>
            </a:extLst>
          </p:cNvPr>
          <p:cNvCxnSpPr/>
          <p:nvPr/>
        </p:nvCxnSpPr>
        <p:spPr>
          <a:xfrm flipH="1">
            <a:off x="6444240" y="47068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5C23A5C-92C4-E74A-9827-FABBEC35765B}"/>
              </a:ext>
            </a:extLst>
          </p:cNvPr>
          <p:cNvCxnSpPr/>
          <p:nvPr/>
        </p:nvCxnSpPr>
        <p:spPr>
          <a:xfrm flipH="1">
            <a:off x="6444240" y="504005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E4E2AD-6AB7-5D42-8A6B-D171B009A0DC}"/>
              </a:ext>
            </a:extLst>
          </p:cNvPr>
          <p:cNvSpPr/>
          <p:nvPr/>
        </p:nvSpPr>
        <p:spPr>
          <a:xfrm>
            <a:off x="3333780" y="3685899"/>
            <a:ext cx="4982636" cy="318309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标注 26">
            <a:extLst>
              <a:ext uri="{FF2B5EF4-FFF2-40B4-BE49-F238E27FC236}">
                <a16:creationId xmlns:a16="http://schemas.microsoft.com/office/drawing/2014/main" id="{F31CDBD5-E091-4D45-9DB4-FD14AC3F2E49}"/>
              </a:ext>
            </a:extLst>
          </p:cNvPr>
          <p:cNvSpPr/>
          <p:nvPr/>
        </p:nvSpPr>
        <p:spPr>
          <a:xfrm>
            <a:off x="611561" y="2505176"/>
            <a:ext cx="2347878" cy="1073980"/>
          </a:xfrm>
          <a:prstGeom prst="wedgeRectCallout">
            <a:avLst>
              <a:gd name="adj1" fmla="val 60258"/>
              <a:gd name="adj2" fmla="val 87117"/>
            </a:avLst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EA8D240-024E-CC42-88A0-32B97665FA6C}"/>
              </a:ext>
            </a:extLst>
          </p:cNvPr>
          <p:cNvSpPr/>
          <p:nvPr/>
        </p:nvSpPr>
        <p:spPr>
          <a:xfrm>
            <a:off x="717003" y="2580501"/>
            <a:ext cx="2432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dirty="0"/>
              <a:t>Thread 1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" altLang="zh-CN" dirty="0"/>
              <a:t>see the intermediate states of thread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276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9C84-FD38-2143-BB37-081DB99E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Goal: </a:t>
            </a:r>
            <a:r>
              <a:rPr kumimoji="1" lang="en-US" altLang="zh-CN" dirty="0"/>
              <a:t>before-or-after atomicity (</a:t>
            </a:r>
            <a:r>
              <a:rPr kumimoji="1" lang="en-US" altLang="zh-CN" dirty="0" err="1"/>
              <a:t>a.k.a</a:t>
            </a:r>
            <a:r>
              <a:rPr kumimoji="1" lang="en-US" altLang="zh-CN" dirty="0"/>
              <a:t>, Isolation)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2DA62-90BF-3C4E-915F-EF42C47D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793604"/>
            <a:ext cx="8229600" cy="115212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en" altLang="zh-CN" dirty="0"/>
              <a:t>Concurrent </a:t>
            </a:r>
            <a:r>
              <a:rPr kumimoji="1" lang="en" altLang="zh-CN" b="0" dirty="0"/>
              <a:t>actions have the </a:t>
            </a:r>
            <a:r>
              <a:rPr kumimoji="1" lang="en" altLang="zh-CN" dirty="0"/>
              <a:t>before-or-after property </a:t>
            </a:r>
            <a:r>
              <a:rPr kumimoji="1" lang="en" altLang="zh-CN" b="0" dirty="0"/>
              <a:t>if their effect from the point of view of their invokers is as </a:t>
            </a:r>
            <a:r>
              <a:rPr kumimoji="1" lang="en" altLang="zh-CN" dirty="0"/>
              <a:t>if the actions occurred either completely before or completely after one another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E290E-8F7D-094E-9415-D3B7BC72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8B10800-0720-9049-A8BF-7E76820637DD}"/>
              </a:ext>
            </a:extLst>
          </p:cNvPr>
          <p:cNvSpPr txBox="1">
            <a:spLocks/>
          </p:cNvSpPr>
          <p:nvPr/>
        </p:nvSpPr>
        <p:spPr>
          <a:xfrm>
            <a:off x="302840" y="1129307"/>
            <a:ext cx="8229600" cy="198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To prevent hazard produced by race condition, we need </a:t>
            </a:r>
            <a:r>
              <a:rPr kumimoji="1" lang="en" altLang="zh-CN" dirty="0">
                <a:solidFill>
                  <a:srgbClr val="C00000"/>
                </a:solidFill>
              </a:rPr>
              <a:t>a group of reads/writes</a:t>
            </a:r>
            <a:r>
              <a:rPr kumimoji="1" lang="en" altLang="zh-CN" dirty="0"/>
              <a:t> to be atomic </a:t>
            </a:r>
          </a:p>
          <a:p>
            <a:pPr lvl="1"/>
            <a:r>
              <a:rPr kumimoji="1" lang="en" altLang="zh-CN" dirty="0"/>
              <a:t>E.g., cannot see/overwrites the </a:t>
            </a:r>
            <a:r>
              <a:rPr lang="en" altLang="zh-CN" b="1" dirty="0"/>
              <a:t>intermediate</a:t>
            </a:r>
            <a:r>
              <a:rPr kumimoji="1" lang="en" altLang="zh-CN" dirty="0"/>
              <a:t> states of a concurrent action</a:t>
            </a:r>
          </a:p>
          <a:p>
            <a:pPr lvl="1"/>
            <a:r>
              <a:rPr kumimoji="1" lang="en" altLang="zh-CN" dirty="0"/>
              <a:t>A concurrent action may have multiple linearizable reads/writes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99E3FF6-705B-A24A-A2D9-7F9DF05A3FE3}"/>
              </a:ext>
            </a:extLst>
          </p:cNvPr>
          <p:cNvSpPr/>
          <p:nvPr/>
        </p:nvSpPr>
        <p:spPr>
          <a:xfrm>
            <a:off x="1655676" y="3468705"/>
            <a:ext cx="583264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Before or after atomicity</a:t>
            </a:r>
          </a:p>
        </p:txBody>
      </p:sp>
    </p:spTree>
    <p:extLst>
      <p:ext uri="{BB962C8B-B14F-4D97-AF65-F5344CB8AC3E}">
        <p14:creationId xmlns:p14="http://schemas.microsoft.com/office/powerpoint/2010/main" val="22929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06931-FA28-FE4F-80E6-A2E6ADD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redo-only logging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8A0C5-0D1F-F241-BFDF-2BBBD9E7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0C0616-897B-F643-A46D-1BE615C9EA1D}"/>
              </a:ext>
            </a:extLst>
          </p:cNvPr>
          <p:cNvSpPr txBox="1">
            <a:spLocks/>
          </p:cNvSpPr>
          <p:nvPr/>
        </p:nvSpPr>
        <p:spPr>
          <a:xfrm>
            <a:off x="827584" y="1129308"/>
            <a:ext cx="7308812" cy="3045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records[a] –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records[b] + amt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= "log start: a:"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+ "\b:" +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).sync()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record[a]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new_a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    record[b] = </a:t>
            </a:r>
            <a:r>
              <a:rPr lang="en-US" b="0" dirty="0" err="1">
                <a:latin typeface="Consolas" panose="020B0609020204030204" pitchFamily="49" charset="0"/>
                <a:cs typeface="+mn-ea"/>
                <a:sym typeface="+mn-lt"/>
              </a:rPr>
              <a:t>new_b</a:t>
            </a:r>
            <a:endParaRPr lang="en-US" b="0" dirty="0">
              <a:latin typeface="Consolas" panose="020B0609020204030204" pitchFamily="49" charset="0"/>
              <a:cs typeface="+mn-ea"/>
              <a:sym typeface="+mn-lt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BEA07D-A9D8-5C4A-A426-B73DE84B3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3" y="4362448"/>
            <a:ext cx="9237712" cy="142615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+mn-ea"/>
                <a:sym typeface="+mn-lt"/>
              </a:rPr>
              <a:t>commit_log</a:t>
            </a:r>
            <a:r>
              <a:rPr lang="en-US" altLang="zh-CN" dirty="0">
                <a:latin typeface="Consolas" panose="020B0609020204030204" pitchFamily="49" charset="0"/>
                <a:cs typeface="+mn-ea"/>
                <a:sym typeface="+mn-lt"/>
              </a:rPr>
              <a:t>).sync()</a:t>
            </a:r>
            <a:r>
              <a:rPr lang="en-US" altLang="zh-CN" dirty="0">
                <a:latin typeface="+mj-lt"/>
                <a:cs typeface="+mn-ea"/>
                <a:sym typeface="+mn-lt"/>
              </a:rPr>
              <a:t>’s return is the commit point </a:t>
            </a:r>
          </a:p>
          <a:p>
            <a:pPr lvl="1"/>
            <a:r>
              <a:rPr kumimoji="1" lang="en-US" altLang="zh-CN" dirty="0">
                <a:latin typeface="+mj-lt"/>
                <a:cs typeface="+mn-ea"/>
                <a:sym typeface="+mn-lt"/>
              </a:rPr>
              <a:t>After it returns, the transfer’s updates must be all </a:t>
            </a:r>
          </a:p>
          <a:p>
            <a:r>
              <a:rPr kumimoji="1" lang="en-US" altLang="zh-CN" dirty="0">
                <a:latin typeface="+mj-lt"/>
                <a:cs typeface="+mn-ea"/>
                <a:sym typeface="+mn-lt"/>
              </a:rPr>
              <a:t>The</a:t>
            </a:r>
            <a:r>
              <a:rPr kumimoji="1" lang="zh-CN" altLang="en-US" dirty="0">
                <a:latin typeface="+mj-lt"/>
                <a:cs typeface="+mn-ea"/>
                <a:sym typeface="+mn-lt"/>
              </a:rPr>
              <a:t> </a:t>
            </a:r>
            <a:r>
              <a:rPr kumimoji="1" lang="en-US" altLang="zh-CN" dirty="0">
                <a:latin typeface="+mj-lt"/>
                <a:cs typeface="+mn-ea"/>
                <a:sym typeface="+mn-lt"/>
              </a:rPr>
              <a:t>whole all-or-nothing unit is usually called </a:t>
            </a:r>
            <a:r>
              <a:rPr kumimoji="1" lang="en-US" altLang="zh-CN" dirty="0">
                <a:solidFill>
                  <a:srgbClr val="C00000"/>
                </a:solidFill>
                <a:latin typeface="+mj-lt"/>
                <a:cs typeface="+mn-ea"/>
                <a:sym typeface="+mn-lt"/>
              </a:rPr>
              <a:t>transaction (TX) </a:t>
            </a:r>
            <a:endParaRPr kumimoji="1" lang="en-US" altLang="zh-CN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99B00D-A9C9-684D-99C9-7D6EADE3AB0C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9901CBAA-4E91-DC4C-B1FC-4E7B0A7AA8FB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552712DB-C280-604C-B5B3-4497E3BF10E5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C374D2B-8F9E-674A-BCE9-C5ABB0A44BDA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FED6D6-8611-6D4B-B9D7-CBDA1C2B12B3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D0B60770-A388-514C-B103-0A77BD602226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Straight Arrow Connector 60">
              <a:extLst>
                <a:ext uri="{FF2B5EF4-FFF2-40B4-BE49-F238E27FC236}">
                  <a16:creationId xmlns:a16="http://schemas.microsoft.com/office/drawing/2014/main" id="{10C67043-B3B3-3348-B42D-23D4EB811DB0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8AE87D0E-C381-B143-ACB2-DAB543A30968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B34A7201-B0FF-9C43-8FA7-F8D62492C77C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E1A97A-1AFC-F73E-C591-8242DB1E8B0D}"/>
              </a:ext>
            </a:extLst>
          </p:cNvPr>
          <p:cNvSpPr/>
          <p:nvPr/>
        </p:nvSpPr>
        <p:spPr>
          <a:xfrm>
            <a:off x="650563" y="2475080"/>
            <a:ext cx="7704856" cy="742459"/>
          </a:xfrm>
          <a:prstGeom prst="rect">
            <a:avLst/>
          </a:prstGeom>
          <a:noFill/>
          <a:ln w="1905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20259-1385-B8EF-AD09-083B8B5C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Before-or-after vs. Linearizability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A6721-5FCB-6A41-50CE-E84CF87B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4690468"/>
            <a:ext cx="8517623" cy="63500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The above schedule is allowed in Linearizability, but not before-or-after atomicity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4A522-5A9E-5CE4-659A-47352C83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8F77108-E96B-6D4A-8482-6DB9014C66A9}"/>
              </a:ext>
            </a:extLst>
          </p:cNvPr>
          <p:cNvCxnSpPr>
            <a:cxnSpLocks/>
          </p:cNvCxnSpPr>
          <p:nvPr/>
        </p:nvCxnSpPr>
        <p:spPr>
          <a:xfrm>
            <a:off x="1577990" y="1772920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05B2CFA-AB6E-EC21-5B25-D2019870121F}"/>
              </a:ext>
            </a:extLst>
          </p:cNvPr>
          <p:cNvSpPr txBox="1"/>
          <p:nvPr/>
        </p:nvSpPr>
        <p:spPr>
          <a:xfrm>
            <a:off x="1577990" y="11969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888B4C88-A70C-7204-D5BD-E384A4E2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15" y="1466620"/>
            <a:ext cx="576064" cy="576064"/>
          </a:xfrm>
          <a:prstGeom prst="rect">
            <a:avLst/>
          </a:prstGeom>
        </p:spPr>
      </p:pic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E2762207-B124-89D2-E31E-AAD0F9E5A9EC}"/>
              </a:ext>
            </a:extLst>
          </p:cNvPr>
          <p:cNvCxnSpPr>
            <a:cxnSpLocks/>
          </p:cNvCxnSpPr>
          <p:nvPr/>
        </p:nvCxnSpPr>
        <p:spPr>
          <a:xfrm>
            <a:off x="1577990" y="2527434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0D21F3F7-2012-FD2E-6067-DACA6C0A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06" y="2213782"/>
            <a:ext cx="635000" cy="635000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2B6B8CFD-8ACB-1CF4-46AA-E71A48FB9614}"/>
              </a:ext>
            </a:extLst>
          </p:cNvPr>
          <p:cNvSpPr txBox="1"/>
          <p:nvPr/>
        </p:nvSpPr>
        <p:spPr>
          <a:xfrm>
            <a:off x="333166" y="153442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P0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CDB3E9-C78E-A503-2F23-2DEAAD83374F}"/>
              </a:ext>
            </a:extLst>
          </p:cNvPr>
          <p:cNvSpPr txBox="1"/>
          <p:nvPr/>
        </p:nvSpPr>
        <p:spPr>
          <a:xfrm>
            <a:off x="333165" y="2308133"/>
            <a:ext cx="645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P1</a:t>
            </a:r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4058FA-4569-092A-9034-17C4FE3FF13F}"/>
              </a:ext>
            </a:extLst>
          </p:cNvPr>
          <p:cNvGrpSpPr/>
          <p:nvPr/>
        </p:nvGrpSpPr>
        <p:grpSpPr>
          <a:xfrm>
            <a:off x="2163643" y="1630542"/>
            <a:ext cx="1086984" cy="284755"/>
            <a:chOff x="2339752" y="2425452"/>
            <a:chExt cx="1086984" cy="284755"/>
          </a:xfrm>
        </p:grpSpPr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EC68D98-1C27-09DB-A989-96174B6BCAC5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F976EA4-A7ED-3D9B-C024-0FAD2AB98FB5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95CB143C-ABCC-9182-9030-BD053B99F75B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6C7B2B92-09DD-510A-30B8-B51B3D95243A}"/>
              </a:ext>
            </a:extLst>
          </p:cNvPr>
          <p:cNvSpPr txBox="1"/>
          <p:nvPr/>
        </p:nvSpPr>
        <p:spPr>
          <a:xfrm>
            <a:off x="2662993" y="11969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8806F257-E355-2A14-FD61-C7602560853C}"/>
              </a:ext>
            </a:extLst>
          </p:cNvPr>
          <p:cNvGrpSpPr/>
          <p:nvPr/>
        </p:nvGrpSpPr>
        <p:grpSpPr>
          <a:xfrm>
            <a:off x="3950193" y="1612274"/>
            <a:ext cx="1086984" cy="284755"/>
            <a:chOff x="2339752" y="2425452"/>
            <a:chExt cx="1086984" cy="284755"/>
          </a:xfrm>
        </p:grpSpPr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DA4A092B-8362-1C4E-0A1D-1C8BF6ADFF3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4DF48CFB-10B1-8CA8-88C1-1BCF1113842C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C91C761B-752E-2983-3D97-EE930D8B3B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EE1439CF-BB6B-6453-2187-9DEF44A47A78}"/>
              </a:ext>
            </a:extLst>
          </p:cNvPr>
          <p:cNvSpPr txBox="1"/>
          <p:nvPr/>
        </p:nvSpPr>
        <p:spPr>
          <a:xfrm>
            <a:off x="3639933" y="11969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Put(Y,1)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3492E25-C770-4DB0-B656-8CF44B7636CC}"/>
              </a:ext>
            </a:extLst>
          </p:cNvPr>
          <p:cNvSpPr txBox="1"/>
          <p:nvPr/>
        </p:nvSpPr>
        <p:spPr>
          <a:xfrm>
            <a:off x="4561616" y="1196994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37859A7-572A-D753-8922-D44DD6BAA896}"/>
              </a:ext>
            </a:extLst>
          </p:cNvPr>
          <p:cNvGrpSpPr/>
          <p:nvPr/>
        </p:nvGrpSpPr>
        <p:grpSpPr>
          <a:xfrm>
            <a:off x="4225586" y="2385056"/>
            <a:ext cx="1086984" cy="284755"/>
            <a:chOff x="2339752" y="2425452"/>
            <a:chExt cx="1086984" cy="284755"/>
          </a:xfrm>
        </p:grpSpPr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70240777-D486-DED2-8B8E-F2CCAE496CBC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3FB37A0-D637-EDDF-F37D-3D1E31F4123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5D61BB4B-1208-8438-6DF3-7DD832E0443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C2B32F1D-3426-2C22-78FD-5C7F94D13359}"/>
              </a:ext>
            </a:extLst>
          </p:cNvPr>
          <p:cNvSpPr txBox="1"/>
          <p:nvPr/>
        </p:nvSpPr>
        <p:spPr>
          <a:xfrm>
            <a:off x="3655864" y="199365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6C7B4C-65A7-335D-AA88-5840F8DA4824}"/>
              </a:ext>
            </a:extLst>
          </p:cNvPr>
          <p:cNvSpPr txBox="1"/>
          <p:nvPr/>
        </p:nvSpPr>
        <p:spPr>
          <a:xfrm>
            <a:off x="4720053" y="201206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69B1B8E7-EE93-6D75-61A4-95ADE3299A6C}"/>
              </a:ext>
            </a:extLst>
          </p:cNvPr>
          <p:cNvGrpSpPr/>
          <p:nvPr/>
        </p:nvGrpSpPr>
        <p:grpSpPr>
          <a:xfrm>
            <a:off x="5933383" y="2385056"/>
            <a:ext cx="1086984" cy="284755"/>
            <a:chOff x="2339752" y="2425452"/>
            <a:chExt cx="1086984" cy="284755"/>
          </a:xfrm>
        </p:grpSpPr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8764FDCE-9C5E-3159-E38B-9CE2CA59C9B9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F175DEC7-885F-E3F3-D3F9-F08FE4357440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87">
              <a:extLst>
                <a:ext uri="{FF2B5EF4-FFF2-40B4-BE49-F238E27FC236}">
                  <a16:creationId xmlns:a16="http://schemas.microsoft.com/office/drawing/2014/main" id="{DC8EB0D9-1ACD-DC4B-F92D-5F494158B37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89199B8-EB1E-25E7-5BA8-0657E6CE1D5E}"/>
              </a:ext>
            </a:extLst>
          </p:cNvPr>
          <p:cNvSpPr txBox="1"/>
          <p:nvPr/>
        </p:nvSpPr>
        <p:spPr>
          <a:xfrm>
            <a:off x="5457155" y="1993658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2C8AAC4-015F-BF56-12AC-6435A71A33DB}"/>
              </a:ext>
            </a:extLst>
          </p:cNvPr>
          <p:cNvSpPr txBox="1"/>
          <p:nvPr/>
        </p:nvSpPr>
        <p:spPr>
          <a:xfrm>
            <a:off x="6476875" y="1989082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E5210983-81A6-FD14-E5B8-2700E3E9BDBE}"/>
              </a:ext>
            </a:extLst>
          </p:cNvPr>
          <p:cNvCxnSpPr>
            <a:cxnSpLocks/>
          </p:cNvCxnSpPr>
          <p:nvPr/>
        </p:nvCxnSpPr>
        <p:spPr>
          <a:xfrm>
            <a:off x="1643241" y="3832932"/>
            <a:ext cx="6768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F6B8D7A1-8681-39A3-0A66-8BAC9520D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6" y="3544900"/>
            <a:ext cx="635000" cy="635000"/>
          </a:xfrm>
          <a:prstGeom prst="rect">
            <a:avLst/>
          </a:prstGeom>
        </p:spPr>
      </p:pic>
      <p:grpSp>
        <p:nvGrpSpPr>
          <p:cNvPr id="95" name="组合 94">
            <a:extLst>
              <a:ext uri="{FF2B5EF4-FFF2-40B4-BE49-F238E27FC236}">
                <a16:creationId xmlns:a16="http://schemas.microsoft.com/office/drawing/2014/main" id="{E30D0E53-6D93-1D82-2B93-1DE4871A67B0}"/>
              </a:ext>
            </a:extLst>
          </p:cNvPr>
          <p:cNvGrpSpPr/>
          <p:nvPr/>
        </p:nvGrpSpPr>
        <p:grpSpPr>
          <a:xfrm>
            <a:off x="1830173" y="3690554"/>
            <a:ext cx="1086984" cy="284755"/>
            <a:chOff x="2339752" y="2425452"/>
            <a:chExt cx="1086984" cy="284755"/>
          </a:xfrm>
        </p:grpSpPr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0ED9B176-867A-E5FF-C269-48B22326DF0A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4B1FA437-757A-BFB7-E167-ECFA09644EE2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AB62FE7D-17BB-5A21-FB7A-839CE29621AC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F393C56-51E2-D0C0-E084-60093C0DDC12}"/>
              </a:ext>
            </a:extLst>
          </p:cNvPr>
          <p:cNvGrpSpPr/>
          <p:nvPr/>
        </p:nvGrpSpPr>
        <p:grpSpPr>
          <a:xfrm>
            <a:off x="5939838" y="3690554"/>
            <a:ext cx="1086984" cy="284755"/>
            <a:chOff x="2339752" y="2425452"/>
            <a:chExt cx="1086984" cy="284755"/>
          </a:xfrm>
        </p:grpSpPr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1EAA342C-3333-47E3-085B-651C70B98B54}"/>
                </a:ext>
              </a:extLst>
            </p:cNvPr>
            <p:cNvCxnSpPr/>
            <p:nvPr/>
          </p:nvCxnSpPr>
          <p:spPr>
            <a:xfrm>
              <a:off x="2340928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CF13123D-AF7D-74B2-2579-10FF16369AE3}"/>
                </a:ext>
              </a:extLst>
            </p:cNvPr>
            <p:cNvCxnSpPr/>
            <p:nvPr/>
          </p:nvCxnSpPr>
          <p:spPr>
            <a:xfrm>
              <a:off x="3426736" y="2425452"/>
              <a:ext cx="0" cy="28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BE2F7069-CC9A-B79D-8340-C8DEE6B88E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2569468"/>
              <a:ext cx="108698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B4EEC3D-86AE-3BAF-AF33-5952617195E1}"/>
              </a:ext>
            </a:extLst>
          </p:cNvPr>
          <p:cNvGrpSpPr/>
          <p:nvPr/>
        </p:nvGrpSpPr>
        <p:grpSpPr>
          <a:xfrm>
            <a:off x="2756201" y="3690554"/>
            <a:ext cx="2235495" cy="746800"/>
            <a:chOff x="3875286" y="4495294"/>
            <a:chExt cx="2235495" cy="746800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DF490E9C-13BD-CC00-6817-4A8BB6F1D69D}"/>
                </a:ext>
              </a:extLst>
            </p:cNvPr>
            <p:cNvGrpSpPr/>
            <p:nvPr/>
          </p:nvGrpSpPr>
          <p:grpSpPr>
            <a:xfrm>
              <a:off x="4373921" y="4495294"/>
              <a:ext cx="1086984" cy="284755"/>
              <a:chOff x="2339752" y="2425452"/>
              <a:chExt cx="1086984" cy="284755"/>
            </a:xfrm>
          </p:grpSpPr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C84B06AB-3AD4-5198-4AD4-FDAD722816BB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>
                <a:extLst>
                  <a:ext uri="{FF2B5EF4-FFF2-40B4-BE49-F238E27FC236}">
                    <a16:creationId xmlns:a16="http://schemas.microsoft.com/office/drawing/2014/main" id="{68EB8FA8-41FE-8766-7C0A-152BD0279719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>
                <a:extLst>
                  <a:ext uri="{FF2B5EF4-FFF2-40B4-BE49-F238E27FC236}">
                    <a16:creationId xmlns:a16="http://schemas.microsoft.com/office/drawing/2014/main" id="{BB6693A5-C1BD-571F-4BCB-D1AF1523A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5BB934E-2927-BD2F-1CCA-713AE31C11B6}"/>
                </a:ext>
              </a:extLst>
            </p:cNvPr>
            <p:cNvSpPr txBox="1"/>
            <p:nvPr/>
          </p:nvSpPr>
          <p:spPr>
            <a:xfrm>
              <a:off x="3875286" y="4854355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Get(Y)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D150E42-2B1B-F12C-5AEF-4F8169BCEAC6}"/>
                </a:ext>
              </a:extLst>
            </p:cNvPr>
            <p:cNvSpPr txBox="1"/>
            <p:nvPr/>
          </p:nvSpPr>
          <p:spPr>
            <a:xfrm>
              <a:off x="4939475" y="487276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A2594F6-D459-2D37-3E24-9DE9A611A528}"/>
              </a:ext>
            </a:extLst>
          </p:cNvPr>
          <p:cNvSpPr txBox="1"/>
          <p:nvPr/>
        </p:nvSpPr>
        <p:spPr>
          <a:xfrm>
            <a:off x="5730566" y="4049615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Get(X)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AE9F553-9DF1-AAE2-1B02-3D119BE4FD3B}"/>
              </a:ext>
            </a:extLst>
          </p:cNvPr>
          <p:cNvSpPr txBox="1"/>
          <p:nvPr/>
        </p:nvSpPr>
        <p:spPr>
          <a:xfrm>
            <a:off x="6750286" y="4045039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999BB8A-0C4C-E223-90E9-A8036CF0A10E}"/>
              </a:ext>
            </a:extLst>
          </p:cNvPr>
          <p:cNvSpPr txBox="1"/>
          <p:nvPr/>
        </p:nvSpPr>
        <p:spPr>
          <a:xfrm>
            <a:off x="1359962" y="32768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Put(X,1)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4DAEF1F-1CBC-1CC0-E41A-A4AFAFAAE88C}"/>
              </a:ext>
            </a:extLst>
          </p:cNvPr>
          <p:cNvSpPr txBox="1"/>
          <p:nvPr/>
        </p:nvSpPr>
        <p:spPr>
          <a:xfrm>
            <a:off x="2444965" y="3276896"/>
            <a:ext cx="117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Done</a:t>
            </a:r>
            <a:endParaRPr lang="zh-CN" altLang="en-US" dirty="0"/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51AF4B1-D84D-F5D5-8763-5DF51F0C1B32}"/>
              </a:ext>
            </a:extLst>
          </p:cNvPr>
          <p:cNvGrpSpPr/>
          <p:nvPr/>
        </p:nvGrpSpPr>
        <p:grpSpPr>
          <a:xfrm>
            <a:off x="4036289" y="3276896"/>
            <a:ext cx="2335530" cy="700852"/>
            <a:chOff x="2412160" y="4081636"/>
            <a:chExt cx="2335530" cy="700852"/>
          </a:xfrm>
        </p:grpSpPr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6FBF4762-41A5-4E62-6CE3-47A0E213A6DD}"/>
                </a:ext>
              </a:extLst>
            </p:cNvPr>
            <p:cNvGrpSpPr/>
            <p:nvPr/>
          </p:nvGrpSpPr>
          <p:grpSpPr>
            <a:xfrm>
              <a:off x="3075053" y="4497733"/>
              <a:ext cx="1086984" cy="284755"/>
              <a:chOff x="2339752" y="2425452"/>
              <a:chExt cx="1086984" cy="284755"/>
            </a:xfrm>
          </p:grpSpPr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6D27D19-7D24-937D-8424-C3E07188BED6}"/>
                  </a:ext>
                </a:extLst>
              </p:cNvPr>
              <p:cNvCxnSpPr/>
              <p:nvPr/>
            </p:nvCxnSpPr>
            <p:spPr>
              <a:xfrm>
                <a:off x="2340928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118">
                <a:extLst>
                  <a:ext uri="{FF2B5EF4-FFF2-40B4-BE49-F238E27FC236}">
                    <a16:creationId xmlns:a16="http://schemas.microsoft.com/office/drawing/2014/main" id="{69101F3D-D55A-A013-D8F7-BE586D06B19B}"/>
                  </a:ext>
                </a:extLst>
              </p:cNvPr>
              <p:cNvCxnSpPr/>
              <p:nvPr/>
            </p:nvCxnSpPr>
            <p:spPr>
              <a:xfrm>
                <a:off x="3426736" y="2425452"/>
                <a:ext cx="0" cy="2847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线连接符 119">
                <a:extLst>
                  <a:ext uri="{FF2B5EF4-FFF2-40B4-BE49-F238E27FC236}">
                    <a16:creationId xmlns:a16="http://schemas.microsoft.com/office/drawing/2014/main" id="{22815D6D-BE67-4FA7-EAAB-DBF1FF84B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2569468"/>
                <a:ext cx="10869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CDDCA46-0AA6-8F8B-6B37-B3FB963B096A}"/>
                </a:ext>
              </a:extLst>
            </p:cNvPr>
            <p:cNvSpPr txBox="1"/>
            <p:nvPr/>
          </p:nvSpPr>
          <p:spPr>
            <a:xfrm>
              <a:off x="2412160" y="4108192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Put(Y,1)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B9B98A0-D496-7A27-04C4-C5DA74657BAB}"/>
                </a:ext>
              </a:extLst>
            </p:cNvPr>
            <p:cNvSpPr txBox="1"/>
            <p:nvPr/>
          </p:nvSpPr>
          <p:spPr>
            <a:xfrm>
              <a:off x="3576384" y="4081636"/>
              <a:ext cx="11713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Done</a:t>
              </a:r>
              <a:endParaRPr lang="zh-CN" altLang="en-US" dirty="0"/>
            </a:p>
          </p:txBody>
        </p:sp>
      </p:grpSp>
      <p:sp>
        <p:nvSpPr>
          <p:cNvPr id="121" name="下箭头 120">
            <a:extLst>
              <a:ext uri="{FF2B5EF4-FFF2-40B4-BE49-F238E27FC236}">
                <a16:creationId xmlns:a16="http://schemas.microsoft.com/office/drawing/2014/main" id="{4C4C71A6-0C87-3BC0-08BA-66180D43B5F1}"/>
              </a:ext>
            </a:extLst>
          </p:cNvPr>
          <p:cNvSpPr/>
          <p:nvPr/>
        </p:nvSpPr>
        <p:spPr>
          <a:xfrm>
            <a:off x="3928137" y="2834254"/>
            <a:ext cx="926515" cy="246173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6858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A3EFF-1A50-D5A0-715F-4D0C265E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know which operations should be atomic?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B8249-6E55-3F7E-6E01-6318AB4F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Review: Transaction! </a:t>
            </a:r>
          </a:p>
          <a:p>
            <a:r>
              <a:rPr kumimoji="1" lang="en-US" altLang="zh-CN" dirty="0"/>
              <a:t>We call a set of operations that needs to be atomic "transaction” </a:t>
            </a:r>
          </a:p>
          <a:p>
            <a:r>
              <a:rPr kumimoji="1" lang="en-US" altLang="zh-CN" dirty="0"/>
              <a:t>Transaction typically provides interfaces for applications to mark the atomicity granularity of operations 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 </a:t>
            </a:r>
          </a:p>
          <a:p>
            <a:pPr lvl="1"/>
            <a:r>
              <a:rPr kumimoji="1" lang="en-US" altLang="zh-CN" dirty="0" err="1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ea typeface="PingFang HK" panose="020B0400000000000000" pitchFamily="34" charset="-120"/>
                <a:cs typeface="Consolas" panose="020B0609020204030204" pitchFamily="49" charset="0"/>
              </a:rPr>
              <a:t>()</a:t>
            </a:r>
          </a:p>
          <a:p>
            <a:r>
              <a:rPr kumimoji="1" lang="en-US" altLang="zh-CN" dirty="0">
                <a:ea typeface="PingFang HK" panose="020B0400000000000000" pitchFamily="34" charset="-120"/>
                <a:cs typeface="Consolas" panose="020B0609020204030204" pitchFamily="49" charset="0"/>
              </a:rPr>
              <a:t>So typically, transactions must provide both all-or-nothing &amp; before-or-after, a.k.a., ACID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B6DBD-8A28-F132-791F-D98421C6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064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C24C-B30F-DF41-A808-C3D1ED19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135FA-98CA-2441-A336-04035253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Locks: </a:t>
            </a:r>
            <a:r>
              <a:rPr kumimoji="1" lang="en-US" altLang="zh-CN" b="0" dirty="0"/>
              <a:t>a data structure that </a:t>
            </a:r>
            <a:r>
              <a:rPr lang="en" altLang="zh-CN" b="0" dirty="0"/>
              <a:t>allows only one CPU acquire at a given time </a:t>
            </a:r>
          </a:p>
          <a:p>
            <a:pPr lvl="1"/>
            <a:r>
              <a:rPr kumimoji="1" lang="en-US" altLang="zh-CN" dirty="0"/>
              <a:t>Programs can </a:t>
            </a:r>
            <a:r>
              <a:rPr kumimoji="1" lang="en-US" altLang="zh-CN" b="1" dirty="0"/>
              <a:t>acquire</a:t>
            </a:r>
            <a:r>
              <a:rPr kumimoji="1" lang="en-US" altLang="zh-CN" dirty="0"/>
              <a:t> and </a:t>
            </a:r>
            <a:r>
              <a:rPr kumimoji="1" lang="en-US" altLang="zh-CN" b="1" dirty="0"/>
              <a:t>release</a:t>
            </a:r>
            <a:r>
              <a:rPr kumimoji="1" lang="en-US" altLang="zh-CN" dirty="0"/>
              <a:t> the lock</a:t>
            </a:r>
            <a:endParaRPr lang="en" altLang="zh-CN" dirty="0"/>
          </a:p>
          <a:p>
            <a:pPr lvl="1"/>
            <a:r>
              <a:rPr lang="en" altLang="zh-CN" dirty="0"/>
              <a:t>If the acquisition fails, then the CPU will wait until it is succeed </a:t>
            </a:r>
          </a:p>
          <a:p>
            <a:pPr lvl="1"/>
            <a:r>
              <a:rPr kumimoji="1" lang="en-US" altLang="zh-CN" dirty="0"/>
              <a:t>Example: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+mj-lt"/>
                <a:cs typeface="Consolas" panose="020B0609020204030204" pitchFamily="49" charset="0"/>
              </a:rPr>
              <a:t>Implementing the locks efficiently is a broad topic </a:t>
            </a:r>
          </a:p>
          <a:p>
            <a:pPr lvl="1"/>
            <a:r>
              <a:rPr kumimoji="1" lang="en-US" altLang="zh-CN" dirty="0">
                <a:latin typeface="+mj-lt"/>
                <a:cs typeface="Consolas" panose="020B0609020204030204" pitchFamily="49" charset="0"/>
              </a:rPr>
              <a:t>And is non-trivial: out of the scope of this lecture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C1AFB-B11F-2F46-91AE-2B7CE394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318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2983F-05CF-E549-BADA-28A69927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9237712" cy="288819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Locks: </a:t>
            </a:r>
            <a:r>
              <a:rPr kumimoji="1" lang="en-US" altLang="zh-CN" b="0" dirty="0"/>
              <a:t>a data structure that </a:t>
            </a:r>
            <a:r>
              <a:rPr lang="en" altLang="zh-CN" b="0" dirty="0"/>
              <a:t>allows only one CPU acquire at a given time </a:t>
            </a:r>
            <a:endParaRPr lang="en" altLang="zh-CN" dirty="0"/>
          </a:p>
          <a:p>
            <a:pPr lvl="1"/>
            <a:r>
              <a:rPr kumimoji="1" lang="en-US" altLang="zh-CN" dirty="0"/>
              <a:t>Programs can </a:t>
            </a:r>
            <a:r>
              <a:rPr kumimoji="1" lang="en-US" altLang="zh-CN" b="1" dirty="0"/>
              <a:t>acquire</a:t>
            </a:r>
            <a:r>
              <a:rPr kumimoji="1" lang="en-US" altLang="zh-CN" dirty="0"/>
              <a:t> and </a:t>
            </a:r>
            <a:r>
              <a:rPr kumimoji="1" lang="en-US" altLang="zh-CN" b="1" dirty="0"/>
              <a:t>release</a:t>
            </a:r>
            <a:r>
              <a:rPr kumimoji="1" lang="en-US" altLang="zh-CN" dirty="0"/>
              <a:t> the lock</a:t>
            </a:r>
            <a:endParaRPr lang="en" altLang="zh-CN" dirty="0"/>
          </a:p>
          <a:p>
            <a:pPr lvl="1"/>
            <a:r>
              <a:rPr lang="en" altLang="zh-CN" dirty="0"/>
              <a:t>If the acquisition fails, then the CPU will wait until it is succeed </a:t>
            </a:r>
          </a:p>
          <a:p>
            <a:pPr lvl="1"/>
            <a:r>
              <a:rPr kumimoji="1" lang="en-US" altLang="zh-CN" dirty="0"/>
              <a:t>Example: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/>
              <a:t>Global lock: </a:t>
            </a:r>
          </a:p>
          <a:p>
            <a:pPr lvl="1"/>
            <a:r>
              <a:rPr kumimoji="1" lang="en-US" altLang="zh-CN" dirty="0"/>
              <a:t>The action must acquire the global lock before executing, and release it after it commits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578D-3D36-A940-99AD-251D103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64A20-01CF-6746-9A33-E68E9168B1E5}"/>
              </a:ext>
            </a:extLst>
          </p:cNvPr>
          <p:cNvSpPr/>
          <p:nvPr/>
        </p:nvSpPr>
        <p:spPr>
          <a:xfrm>
            <a:off x="302840" y="4327396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8D321A-0A1D-0047-9FDE-E3F5E366BD38}"/>
              </a:ext>
            </a:extLst>
          </p:cNvPr>
          <p:cNvSpPr/>
          <p:nvPr/>
        </p:nvSpPr>
        <p:spPr>
          <a:xfrm>
            <a:off x="4417640" y="4105443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5C996360-DC4A-CE48-9B1F-F5CDC7823373}"/>
              </a:ext>
            </a:extLst>
          </p:cNvPr>
          <p:cNvSpPr/>
          <p:nvPr/>
        </p:nvSpPr>
        <p:spPr>
          <a:xfrm>
            <a:off x="3764396" y="4425450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481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578D-3D36-A940-99AD-251D103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43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578D-3D36-A940-99AD-251D103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298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578D-3D36-A940-99AD-251D103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478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578D-3D36-A940-99AD-251D103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A578D-3D36-A940-99AD-251D1039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8F9A757-203A-B84A-89DF-8F13119BAE32}"/>
              </a:ext>
            </a:extLst>
          </p:cNvPr>
          <p:cNvSpPr/>
          <p:nvPr/>
        </p:nvSpPr>
        <p:spPr>
          <a:xfrm>
            <a:off x="5999252" y="389358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DCB76C3-D6BA-F349-9BC1-D024CA773C21}"/>
              </a:ext>
            </a:extLst>
          </p:cNvPr>
          <p:cNvCxnSpPr/>
          <p:nvPr/>
        </p:nvCxnSpPr>
        <p:spPr>
          <a:xfrm flipH="1">
            <a:off x="7401372" y="409769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FEE92FC-03FD-D049-B4E5-298ADA25B6DE}"/>
              </a:ext>
            </a:extLst>
          </p:cNvPr>
          <p:cNvSpPr/>
          <p:nvPr/>
        </p:nvSpPr>
        <p:spPr>
          <a:xfrm>
            <a:off x="8102789" y="391156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EBE467D-961D-BF45-8AC0-0ED9037DA547}"/>
              </a:ext>
            </a:extLst>
          </p:cNvPr>
          <p:cNvSpPr/>
          <p:nvPr/>
        </p:nvSpPr>
        <p:spPr>
          <a:xfrm>
            <a:off x="5914036" y="3953013"/>
            <a:ext cx="2481134" cy="318309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9F2D9E1-32DC-154D-A79B-411F14E161D1}"/>
              </a:ext>
            </a:extLst>
          </p:cNvPr>
          <p:cNvSpPr/>
          <p:nvPr/>
        </p:nvSpPr>
        <p:spPr>
          <a:xfrm>
            <a:off x="4752360" y="4449009"/>
            <a:ext cx="3824924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Can</a:t>
            </a:r>
            <a:r>
              <a:rPr lang="zh-CN" altLang="en-US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this happen?</a:t>
            </a:r>
          </a:p>
        </p:txBody>
      </p:sp>
    </p:spTree>
    <p:extLst>
      <p:ext uri="{BB962C8B-B14F-4D97-AF65-F5344CB8AC3E}">
        <p14:creationId xmlns:p14="http://schemas.microsoft.com/office/powerpoint/2010/main" val="659149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80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FAB2-70B7-B64E-81E3-759568FD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Crash recovery of commit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852D5-D75F-5A49-855B-88569A33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reboot, we need to recover the systems to a consistent state </a:t>
            </a:r>
          </a:p>
          <a:p>
            <a:pPr lvl="1"/>
            <a:r>
              <a:rPr kumimoji="1" lang="en-US" altLang="zh-CN" dirty="0"/>
              <a:t>Based on the log entries  stored in the log file</a:t>
            </a:r>
          </a:p>
          <a:p>
            <a:r>
              <a:rPr kumimoji="1" lang="en-US" altLang="zh-CN" dirty="0"/>
              <a:t>Rules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 Travel from start to end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-US" altLang="zh-CN" dirty="0"/>
              <a:t> Re-apply the updates recorded in a complete log entry</a:t>
            </a:r>
          </a:p>
          <a:p>
            <a:endParaRPr kumimoji="1" lang="en-US" altLang="zh-CN" dirty="0"/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B6FC5-9AE6-F840-99F7-42ECAD95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75B258-FD0C-5C43-92D9-623862BB3554}"/>
              </a:ext>
            </a:extLst>
          </p:cNvPr>
          <p:cNvGrpSpPr/>
          <p:nvPr/>
        </p:nvGrpSpPr>
        <p:grpSpPr>
          <a:xfrm>
            <a:off x="4767267" y="179810"/>
            <a:ext cx="6404920" cy="915027"/>
            <a:chOff x="4767267" y="179810"/>
            <a:chExt cx="6404920" cy="915027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9732F5C9-6F85-6940-BB85-9186453DB375}"/>
                </a:ext>
              </a:extLst>
            </p:cNvPr>
            <p:cNvSpPr/>
            <p:nvPr/>
          </p:nvSpPr>
          <p:spPr>
            <a:xfrm>
              <a:off x="6289529" y="284252"/>
              <a:ext cx="540000" cy="360000"/>
            </a:xfrm>
            <a:prstGeom prst="roundRect">
              <a:avLst/>
            </a:prstGeom>
            <a:solidFill>
              <a:srgbClr val="D5FFD5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90C4CE-6484-3A48-A4DD-A824C1D92B41}"/>
                </a:ext>
              </a:extLst>
            </p:cNvPr>
            <p:cNvSpPr/>
            <p:nvPr/>
          </p:nvSpPr>
          <p:spPr>
            <a:xfrm>
              <a:off x="6822929" y="284252"/>
              <a:ext cx="540000" cy="360000"/>
            </a:xfrm>
            <a:prstGeom prst="roundRect">
              <a:avLst/>
            </a:prstGeom>
            <a:solidFill>
              <a:srgbClr val="66FFFF"/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0" rIns="0" bIns="36000"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C7FE96E-C803-BB4E-B19D-5D1AE6BDEDE3}"/>
                </a:ext>
              </a:extLst>
            </p:cNvPr>
            <p:cNvSpPr txBox="1"/>
            <p:nvPr/>
          </p:nvSpPr>
          <p:spPr>
            <a:xfrm>
              <a:off x="6510133" y="725505"/>
              <a:ext cx="4662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file 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EFAA36C-B9D9-844E-95F3-3F35EC4D5676}"/>
                </a:ext>
              </a:extLst>
            </p:cNvPr>
            <p:cNvSpPr txBox="1"/>
            <p:nvPr/>
          </p:nvSpPr>
          <p:spPr>
            <a:xfrm>
              <a:off x="4767267" y="304871"/>
              <a:ext cx="1372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Log entry </a:t>
              </a:r>
              <a:endParaRPr lang="zh-CN" altLang="en-US" dirty="0"/>
            </a:p>
          </p:txBody>
        </p:sp>
        <p:sp>
          <p:nvSpPr>
            <p:cNvPr id="10" name="任意形状 9">
              <a:extLst>
                <a:ext uri="{FF2B5EF4-FFF2-40B4-BE49-F238E27FC236}">
                  <a16:creationId xmlns:a16="http://schemas.microsoft.com/office/drawing/2014/main" id="{CC18CBF4-2643-C64A-9F5E-5030DD9FCF6C}"/>
                </a:ext>
              </a:extLst>
            </p:cNvPr>
            <p:cNvSpPr/>
            <p:nvPr/>
          </p:nvSpPr>
          <p:spPr>
            <a:xfrm>
              <a:off x="5514109" y="179810"/>
              <a:ext cx="1011382" cy="263535"/>
            </a:xfrm>
            <a:custGeom>
              <a:avLst/>
              <a:gdLst>
                <a:gd name="connsiteX0" fmla="*/ 0 w 1011382"/>
                <a:gd name="connsiteY0" fmla="*/ 221972 h 263535"/>
                <a:gd name="connsiteX1" fmla="*/ 457200 w 1011382"/>
                <a:gd name="connsiteY1" fmla="*/ 299 h 263535"/>
                <a:gd name="connsiteX2" fmla="*/ 1011382 w 1011382"/>
                <a:gd name="connsiteY2" fmla="*/ 263535 h 26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1382" h="263535">
                  <a:moveTo>
                    <a:pt x="0" y="221972"/>
                  </a:moveTo>
                  <a:cubicBezTo>
                    <a:pt x="144318" y="107672"/>
                    <a:pt x="288636" y="-6628"/>
                    <a:pt x="457200" y="299"/>
                  </a:cubicBezTo>
                  <a:cubicBezTo>
                    <a:pt x="625764" y="7226"/>
                    <a:pt x="818573" y="135380"/>
                    <a:pt x="1011382" y="2635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" name="Straight Arrow Connector 60">
              <a:extLst>
                <a:ext uri="{FF2B5EF4-FFF2-40B4-BE49-F238E27FC236}">
                  <a16:creationId xmlns:a16="http://schemas.microsoft.com/office/drawing/2014/main" id="{0A07F43D-678D-2146-A338-536C1AF1841C}"/>
                </a:ext>
              </a:extLst>
            </p:cNvPr>
            <p:cNvCxnSpPr/>
            <p:nvPr/>
          </p:nvCxnSpPr>
          <p:spPr>
            <a:xfrm flipH="1">
              <a:off x="8355419" y="561808"/>
              <a:ext cx="60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1B8E80AC-7443-A147-A3F3-A661538B1AE9}"/>
                </a:ext>
              </a:extLst>
            </p:cNvPr>
            <p:cNvSpPr/>
            <p:nvPr/>
          </p:nvSpPr>
          <p:spPr>
            <a:xfrm>
              <a:off x="8050819" y="578612"/>
              <a:ext cx="1015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Append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660D71-8239-3843-85F7-99F98571DEA5}"/>
              </a:ext>
            </a:extLst>
          </p:cNvPr>
          <p:cNvSpPr/>
          <p:nvPr/>
        </p:nvSpPr>
        <p:spPr>
          <a:xfrm>
            <a:off x="7386659" y="284252"/>
            <a:ext cx="540000" cy="36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6000" rtlCol="0" anchor="ctr"/>
          <a:lstStyle/>
          <a:p>
            <a:pPr algn="ctr"/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85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12BE2-5221-FC44-BD1D-37647F1FA512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739DFD-9D43-3244-8663-EB617154AB7A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C8A289-CA54-5C4E-AC3E-D412F6E185BF}"/>
              </a:ext>
            </a:extLst>
          </p:cNvPr>
          <p:cNvSpPr/>
          <p:nvPr/>
        </p:nvSpPr>
        <p:spPr>
          <a:xfrm>
            <a:off x="5874306" y="388777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1308818E-AB57-0245-A281-F01E9C6E02F1}"/>
              </a:ext>
            </a:extLst>
          </p:cNvPr>
          <p:cNvSpPr/>
          <p:nvPr/>
        </p:nvSpPr>
        <p:spPr>
          <a:xfrm>
            <a:off x="4867019" y="4517678"/>
            <a:ext cx="3824924" cy="77501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Thread is stuck at the acquiring the lock</a:t>
            </a:r>
          </a:p>
        </p:txBody>
      </p:sp>
    </p:spTree>
    <p:extLst>
      <p:ext uri="{BB962C8B-B14F-4D97-AF65-F5344CB8AC3E}">
        <p14:creationId xmlns:p14="http://schemas.microsoft.com/office/powerpoint/2010/main" val="3638864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12BE2-5221-FC44-BD1D-37647F1FA512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A1F65D-E064-7E46-9E5F-13F6A8F6CE58}"/>
              </a:ext>
            </a:extLst>
          </p:cNvPr>
          <p:cNvSpPr/>
          <p:nvPr/>
        </p:nvSpPr>
        <p:spPr>
          <a:xfrm>
            <a:off x="4628976" y="4171088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739DFD-9D43-3244-8663-EB617154AB7A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D70EE5-BB77-4646-AC1C-DFDAD3E3CFC2}"/>
              </a:ext>
            </a:extLst>
          </p:cNvPr>
          <p:cNvSpPr/>
          <p:nvPr/>
        </p:nvSpPr>
        <p:spPr>
          <a:xfrm>
            <a:off x="8026589" y="4174042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1424DC0-5F26-C547-8B17-DD9C615B3235}"/>
              </a:ext>
            </a:extLst>
          </p:cNvPr>
          <p:cNvCxnSpPr/>
          <p:nvPr/>
        </p:nvCxnSpPr>
        <p:spPr>
          <a:xfrm flipH="1">
            <a:off x="7476000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0C8A289-CA54-5C4E-AC3E-D412F6E185BF}"/>
              </a:ext>
            </a:extLst>
          </p:cNvPr>
          <p:cNvSpPr/>
          <p:nvPr/>
        </p:nvSpPr>
        <p:spPr>
          <a:xfrm>
            <a:off x="5874306" y="388777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60FEE7-E53D-E64F-AB3C-FC98BC0FFFD0}"/>
              </a:ext>
            </a:extLst>
          </p:cNvPr>
          <p:cNvSpPr/>
          <p:nvPr/>
        </p:nvSpPr>
        <p:spPr>
          <a:xfrm>
            <a:off x="5879043" y="419608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3423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12BE2-5221-FC44-BD1D-37647F1FA512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A1F65D-E064-7E46-9E5F-13F6A8F6CE58}"/>
              </a:ext>
            </a:extLst>
          </p:cNvPr>
          <p:cNvSpPr/>
          <p:nvPr/>
        </p:nvSpPr>
        <p:spPr>
          <a:xfrm>
            <a:off x="4628976" y="4171088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739DFD-9D43-3244-8663-EB617154AB7A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D70EE5-BB77-4646-AC1C-DFDAD3E3CFC2}"/>
              </a:ext>
            </a:extLst>
          </p:cNvPr>
          <p:cNvSpPr/>
          <p:nvPr/>
        </p:nvSpPr>
        <p:spPr>
          <a:xfrm>
            <a:off x="8026589" y="4174042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1424DC0-5F26-C547-8B17-DD9C615B3235}"/>
              </a:ext>
            </a:extLst>
          </p:cNvPr>
          <p:cNvCxnSpPr/>
          <p:nvPr/>
        </p:nvCxnSpPr>
        <p:spPr>
          <a:xfrm flipH="1">
            <a:off x="7476000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550C4D1-C433-234D-8110-3C7673C58516}"/>
              </a:ext>
            </a:extLst>
          </p:cNvPr>
          <p:cNvSpPr/>
          <p:nvPr/>
        </p:nvSpPr>
        <p:spPr>
          <a:xfrm>
            <a:off x="8026589" y="445938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6B99CD-1D87-AB41-826A-F90B36AEF654}"/>
              </a:ext>
            </a:extLst>
          </p:cNvPr>
          <p:cNvSpPr/>
          <p:nvPr/>
        </p:nvSpPr>
        <p:spPr>
          <a:xfrm>
            <a:off x="4443027" y="448250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C8A289-CA54-5C4E-AC3E-D412F6E185BF}"/>
              </a:ext>
            </a:extLst>
          </p:cNvPr>
          <p:cNvSpPr/>
          <p:nvPr/>
        </p:nvSpPr>
        <p:spPr>
          <a:xfrm>
            <a:off x="5874306" y="388777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60FEE7-E53D-E64F-AB3C-FC98BC0FFFD0}"/>
              </a:ext>
            </a:extLst>
          </p:cNvPr>
          <p:cNvSpPr/>
          <p:nvPr/>
        </p:nvSpPr>
        <p:spPr>
          <a:xfrm>
            <a:off x="5879043" y="419608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220C143-C1B8-D848-A14B-AE46A5846600}"/>
              </a:ext>
            </a:extLst>
          </p:cNvPr>
          <p:cNvSpPr/>
          <p:nvPr/>
        </p:nvSpPr>
        <p:spPr>
          <a:xfrm>
            <a:off x="5899228" y="448437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7939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12BE2-5221-FC44-BD1D-37647F1FA512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A1F65D-E064-7E46-9E5F-13F6A8F6CE58}"/>
              </a:ext>
            </a:extLst>
          </p:cNvPr>
          <p:cNvSpPr/>
          <p:nvPr/>
        </p:nvSpPr>
        <p:spPr>
          <a:xfrm>
            <a:off x="4628976" y="4171088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739DFD-9D43-3244-8663-EB617154AB7A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D70EE5-BB77-4646-AC1C-DFDAD3E3CFC2}"/>
              </a:ext>
            </a:extLst>
          </p:cNvPr>
          <p:cNvSpPr/>
          <p:nvPr/>
        </p:nvSpPr>
        <p:spPr>
          <a:xfrm>
            <a:off x="8026589" y="4174042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1424DC0-5F26-C547-8B17-DD9C615B3235}"/>
              </a:ext>
            </a:extLst>
          </p:cNvPr>
          <p:cNvCxnSpPr/>
          <p:nvPr/>
        </p:nvCxnSpPr>
        <p:spPr>
          <a:xfrm flipH="1">
            <a:off x="7476000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550C4D1-C433-234D-8110-3C7673C58516}"/>
              </a:ext>
            </a:extLst>
          </p:cNvPr>
          <p:cNvSpPr/>
          <p:nvPr/>
        </p:nvSpPr>
        <p:spPr>
          <a:xfrm>
            <a:off x="8026589" y="445938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6B99CD-1D87-AB41-826A-F90B36AEF654}"/>
              </a:ext>
            </a:extLst>
          </p:cNvPr>
          <p:cNvSpPr/>
          <p:nvPr/>
        </p:nvSpPr>
        <p:spPr>
          <a:xfrm>
            <a:off x="4443027" y="448250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C8A289-CA54-5C4E-AC3E-D412F6E185BF}"/>
              </a:ext>
            </a:extLst>
          </p:cNvPr>
          <p:cNvSpPr/>
          <p:nvPr/>
        </p:nvSpPr>
        <p:spPr>
          <a:xfrm>
            <a:off x="5874306" y="388777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60FEE7-E53D-E64F-AB3C-FC98BC0FFFD0}"/>
              </a:ext>
            </a:extLst>
          </p:cNvPr>
          <p:cNvSpPr/>
          <p:nvPr/>
        </p:nvSpPr>
        <p:spPr>
          <a:xfrm>
            <a:off x="5879043" y="419608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220C143-C1B8-D848-A14B-AE46A5846600}"/>
              </a:ext>
            </a:extLst>
          </p:cNvPr>
          <p:cNvSpPr/>
          <p:nvPr/>
        </p:nvSpPr>
        <p:spPr>
          <a:xfrm>
            <a:off x="5899228" y="448437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18309DB-95BE-6C45-937F-56B1D098AF52}"/>
              </a:ext>
            </a:extLst>
          </p:cNvPr>
          <p:cNvSpPr/>
          <p:nvPr/>
        </p:nvSpPr>
        <p:spPr>
          <a:xfrm>
            <a:off x="6044953" y="474491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03B749E-20A1-8B4A-A238-12ACF4708673}"/>
              </a:ext>
            </a:extLst>
          </p:cNvPr>
          <p:cNvSpPr/>
          <p:nvPr/>
        </p:nvSpPr>
        <p:spPr>
          <a:xfrm>
            <a:off x="8046774" y="4744914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06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12BE2-5221-FC44-BD1D-37647F1FA512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A1F65D-E064-7E46-9E5F-13F6A8F6CE58}"/>
              </a:ext>
            </a:extLst>
          </p:cNvPr>
          <p:cNvSpPr/>
          <p:nvPr/>
        </p:nvSpPr>
        <p:spPr>
          <a:xfrm>
            <a:off x="4628976" y="4171088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739DFD-9D43-3244-8663-EB617154AB7A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D70EE5-BB77-4646-AC1C-DFDAD3E3CFC2}"/>
              </a:ext>
            </a:extLst>
          </p:cNvPr>
          <p:cNvSpPr/>
          <p:nvPr/>
        </p:nvSpPr>
        <p:spPr>
          <a:xfrm>
            <a:off x="8026589" y="4174042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1424DC0-5F26-C547-8B17-DD9C615B3235}"/>
              </a:ext>
            </a:extLst>
          </p:cNvPr>
          <p:cNvCxnSpPr/>
          <p:nvPr/>
        </p:nvCxnSpPr>
        <p:spPr>
          <a:xfrm flipH="1">
            <a:off x="7476000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550C4D1-C433-234D-8110-3C7673C58516}"/>
              </a:ext>
            </a:extLst>
          </p:cNvPr>
          <p:cNvSpPr/>
          <p:nvPr/>
        </p:nvSpPr>
        <p:spPr>
          <a:xfrm>
            <a:off x="8026589" y="445938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6B99CD-1D87-AB41-826A-F90B36AEF654}"/>
              </a:ext>
            </a:extLst>
          </p:cNvPr>
          <p:cNvSpPr/>
          <p:nvPr/>
        </p:nvSpPr>
        <p:spPr>
          <a:xfrm>
            <a:off x="4443027" y="448250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C8A289-CA54-5C4E-AC3E-D412F6E185BF}"/>
              </a:ext>
            </a:extLst>
          </p:cNvPr>
          <p:cNvSpPr/>
          <p:nvPr/>
        </p:nvSpPr>
        <p:spPr>
          <a:xfrm>
            <a:off x="5874306" y="388777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60FEE7-E53D-E64F-AB3C-FC98BC0FFFD0}"/>
              </a:ext>
            </a:extLst>
          </p:cNvPr>
          <p:cNvSpPr/>
          <p:nvPr/>
        </p:nvSpPr>
        <p:spPr>
          <a:xfrm>
            <a:off x="5879043" y="419608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220C143-C1B8-D848-A14B-AE46A5846600}"/>
              </a:ext>
            </a:extLst>
          </p:cNvPr>
          <p:cNvSpPr/>
          <p:nvPr/>
        </p:nvSpPr>
        <p:spPr>
          <a:xfrm>
            <a:off x="5899228" y="448437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18309DB-95BE-6C45-937F-56B1D098AF52}"/>
              </a:ext>
            </a:extLst>
          </p:cNvPr>
          <p:cNvSpPr/>
          <p:nvPr/>
        </p:nvSpPr>
        <p:spPr>
          <a:xfrm>
            <a:off x="6044953" y="474491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F6DBCBF-A639-994F-A367-7794BF649F06}"/>
              </a:ext>
            </a:extLst>
          </p:cNvPr>
          <p:cNvSpPr/>
          <p:nvPr/>
        </p:nvSpPr>
        <p:spPr>
          <a:xfrm>
            <a:off x="6031782" y="5025620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03B749E-20A1-8B4A-A238-12ACF4708673}"/>
              </a:ext>
            </a:extLst>
          </p:cNvPr>
          <p:cNvSpPr/>
          <p:nvPr/>
        </p:nvSpPr>
        <p:spPr>
          <a:xfrm>
            <a:off x="8046774" y="4744914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DC9BA12-814C-6D44-88A0-58EBC6C7BB06}"/>
              </a:ext>
            </a:extLst>
          </p:cNvPr>
          <p:cNvSpPr/>
          <p:nvPr/>
        </p:nvSpPr>
        <p:spPr>
          <a:xfrm>
            <a:off x="8054372" y="5025620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E9B2B7F-0258-664A-8B8D-680BC11F808E}"/>
              </a:ext>
            </a:extLst>
          </p:cNvPr>
          <p:cNvCxnSpPr/>
          <p:nvPr/>
        </p:nvCxnSpPr>
        <p:spPr>
          <a:xfrm flipH="1">
            <a:off x="7476000" y="521028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75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A1934B-40F8-5D4A-8F20-B0997D34B45B}"/>
              </a:ext>
            </a:extLst>
          </p:cNvPr>
          <p:cNvSpPr/>
          <p:nvPr/>
        </p:nvSpPr>
        <p:spPr>
          <a:xfrm>
            <a:off x="440093" y="1205859"/>
            <a:ext cx="3240360" cy="646331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acct, amt):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DB176F-F93B-B74E-8D52-ADEBA2EAA908}"/>
              </a:ext>
            </a:extLst>
          </p:cNvPr>
          <p:cNvSpPr/>
          <p:nvPr/>
        </p:nvSpPr>
        <p:spPr>
          <a:xfrm>
            <a:off x="4673997" y="99822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231E3CB-0F1D-164D-B502-FC943D56ED35}"/>
              </a:ext>
            </a:extLst>
          </p:cNvPr>
          <p:cNvSpPr/>
          <p:nvPr/>
        </p:nvSpPr>
        <p:spPr>
          <a:xfrm>
            <a:off x="3901649" y="1303913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4DAF2A-3DF0-3E4A-840E-83F6FCB307AE}"/>
              </a:ext>
            </a:extLst>
          </p:cNvPr>
          <p:cNvSpPr/>
          <p:nvPr/>
        </p:nvSpPr>
        <p:spPr>
          <a:xfrm>
            <a:off x="142153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E2FD74-D3D7-A74E-A875-4FFBF9559E70}"/>
              </a:ext>
            </a:extLst>
          </p:cNvPr>
          <p:cNvSpPr/>
          <p:nvPr/>
        </p:nvSpPr>
        <p:spPr>
          <a:xfrm>
            <a:off x="1563666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BAF151-15CE-874E-BBE1-78B61297B8A9}"/>
              </a:ext>
            </a:extLst>
          </p:cNvPr>
          <p:cNvSpPr/>
          <p:nvPr/>
        </p:nvSpPr>
        <p:spPr>
          <a:xfrm>
            <a:off x="3004198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989ABB-CC10-0947-9BBD-635D2D96D4BF}"/>
              </a:ext>
            </a:extLst>
          </p:cNvPr>
          <p:cNvSpPr/>
          <p:nvPr/>
        </p:nvSpPr>
        <p:spPr>
          <a:xfrm>
            <a:off x="3418414" y="2694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41099BF-6181-884D-B54B-2431C52FFBAD}"/>
              </a:ext>
            </a:extLst>
          </p:cNvPr>
          <p:cNvCxnSpPr/>
          <p:nvPr/>
        </p:nvCxnSpPr>
        <p:spPr>
          <a:xfrm flipH="1">
            <a:off x="2874298" y="317038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216B196-578A-514B-8470-CCBF065F104B}"/>
              </a:ext>
            </a:extLst>
          </p:cNvPr>
          <p:cNvCxnSpPr/>
          <p:nvPr/>
        </p:nvCxnSpPr>
        <p:spPr>
          <a:xfrm flipH="1">
            <a:off x="2874298" y="351858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359565A-D7A7-914D-BB1B-5FF3C64DB2B0}"/>
              </a:ext>
            </a:extLst>
          </p:cNvPr>
          <p:cNvSpPr/>
          <p:nvPr/>
        </p:nvSpPr>
        <p:spPr>
          <a:xfrm>
            <a:off x="116618" y="298532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1A5D1F-068B-0C4F-BFEF-CFEEA5D1F0D7}"/>
              </a:ext>
            </a:extLst>
          </p:cNvPr>
          <p:cNvSpPr/>
          <p:nvPr/>
        </p:nvSpPr>
        <p:spPr>
          <a:xfrm>
            <a:off x="1519826" y="332765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E70DE5-9581-214B-BBC8-873CF527D2BB}"/>
              </a:ext>
            </a:extLst>
          </p:cNvPr>
          <p:cNvSpPr/>
          <p:nvPr/>
        </p:nvSpPr>
        <p:spPr>
          <a:xfrm>
            <a:off x="3418414" y="2991903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2CC989-F56A-D245-AC3C-B22A594721B0}"/>
              </a:ext>
            </a:extLst>
          </p:cNvPr>
          <p:cNvSpPr/>
          <p:nvPr/>
        </p:nvSpPr>
        <p:spPr>
          <a:xfrm>
            <a:off x="3418414" y="327663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2D710DA-5129-6344-BCE0-6B3358F9739B}"/>
              </a:ext>
            </a:extLst>
          </p:cNvPr>
          <p:cNvSpPr/>
          <p:nvPr/>
        </p:nvSpPr>
        <p:spPr>
          <a:xfrm>
            <a:off x="148565" y="364596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5D3858E-BCE7-C444-8A5C-D29F4E428106}"/>
              </a:ext>
            </a:extLst>
          </p:cNvPr>
          <p:cNvSpPr/>
          <p:nvPr/>
        </p:nvSpPr>
        <p:spPr>
          <a:xfrm>
            <a:off x="1576490" y="394203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71878C-C380-1945-A402-2F26DBF97216}"/>
              </a:ext>
            </a:extLst>
          </p:cNvPr>
          <p:cNvSpPr/>
          <p:nvPr/>
        </p:nvSpPr>
        <p:spPr>
          <a:xfrm>
            <a:off x="167522" y="4196081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76FB59-60FD-E145-89DF-3B1579A31D7A}"/>
              </a:ext>
            </a:extLst>
          </p:cNvPr>
          <p:cNvSpPr/>
          <p:nvPr/>
        </p:nvSpPr>
        <p:spPr>
          <a:xfrm>
            <a:off x="1528050" y="4493416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7F8ECE-0CD0-E841-85AE-F2601B7A249D}"/>
              </a:ext>
            </a:extLst>
          </p:cNvPr>
          <p:cNvSpPr/>
          <p:nvPr/>
        </p:nvSpPr>
        <p:spPr>
          <a:xfrm>
            <a:off x="3418414" y="3587941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A96DCB5-93A8-5D4D-B3A1-6AAAEA8B4089}"/>
              </a:ext>
            </a:extLst>
          </p:cNvPr>
          <p:cNvSpPr/>
          <p:nvPr/>
        </p:nvSpPr>
        <p:spPr>
          <a:xfrm>
            <a:off x="3422248" y="389358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DCA81F-A87D-024E-9FF5-FAC69FAD7B4E}"/>
              </a:ext>
            </a:extLst>
          </p:cNvPr>
          <p:cNvSpPr/>
          <p:nvPr/>
        </p:nvSpPr>
        <p:spPr>
          <a:xfrm>
            <a:off x="3345272" y="4202824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73BF3-41D8-2649-9FFA-B26F3ACC79F7}"/>
              </a:ext>
            </a:extLst>
          </p:cNvPr>
          <p:cNvSpPr/>
          <p:nvPr/>
        </p:nvSpPr>
        <p:spPr>
          <a:xfrm>
            <a:off x="3345272" y="4498095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AAC7BE0-2AC0-B14A-819D-96CC8A92778D}"/>
              </a:ext>
            </a:extLst>
          </p:cNvPr>
          <p:cNvCxnSpPr/>
          <p:nvPr/>
        </p:nvCxnSpPr>
        <p:spPr>
          <a:xfrm flipH="1">
            <a:off x="2874298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8E8A6FF-8E3D-8D4F-A16E-2904D23681AC}"/>
              </a:ext>
            </a:extLst>
          </p:cNvPr>
          <p:cNvCxnSpPr/>
          <p:nvPr/>
        </p:nvCxnSpPr>
        <p:spPr>
          <a:xfrm flipH="1">
            <a:off x="2874298" y="472066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F55969E-A7F3-004C-A5AE-0BEE7BCBAA2D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41E20EE-41E8-FE48-948A-4C2BE8FDB3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A011F0-CB20-C140-ABE8-1A90C3AA58D6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1EE8D05-69B6-9B47-84EC-4F9FD22FAD12}"/>
              </a:ext>
            </a:extLst>
          </p:cNvPr>
          <p:cNvCxnSpPr>
            <a:cxnSpLocks/>
          </p:cNvCxnSpPr>
          <p:nvPr/>
        </p:nvCxnSpPr>
        <p:spPr>
          <a:xfrm>
            <a:off x="4455938" y="2404988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>
            <a:extLst>
              <a:ext uri="{FF2B5EF4-FFF2-40B4-BE49-F238E27FC236}">
                <a16:creationId xmlns:a16="http://schemas.microsoft.com/office/drawing/2014/main" id="{6C580186-6795-1B4D-BCAC-9D6346535B25}"/>
              </a:ext>
            </a:extLst>
          </p:cNvPr>
          <p:cNvSpPr/>
          <p:nvPr/>
        </p:nvSpPr>
        <p:spPr>
          <a:xfrm>
            <a:off x="4397095" y="2400043"/>
            <a:ext cx="315595" cy="285446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1C1F585-792E-FB45-9422-E9699A63B1E2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31191F-1D24-5346-ADDA-26317EBC91CD}"/>
              </a:ext>
            </a:extLst>
          </p:cNvPr>
          <p:cNvSpPr/>
          <p:nvPr/>
        </p:nvSpPr>
        <p:spPr>
          <a:xfrm>
            <a:off x="4514782" y="298493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6227345-5ED4-E749-85D7-91D5EC76FB7D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A2B31B-7FC2-924E-BC84-8BA58014DB49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6A6C3DA-8427-7946-BA25-139FA9463BF6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68E25EBA-D4ED-484A-B135-D56B1FDCD50F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9DC9D3C-7474-9C4A-BA2A-04DDC4ACA016}"/>
              </a:ext>
            </a:extLst>
          </p:cNvPr>
          <p:cNvSpPr/>
          <p:nvPr/>
        </p:nvSpPr>
        <p:spPr>
          <a:xfrm>
            <a:off x="5899228" y="358794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3C66D2-567F-0645-A587-2005AE564633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7412BE2-5221-FC44-BD1D-37647F1FA512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A1F65D-E064-7E46-9E5F-13F6A8F6CE58}"/>
              </a:ext>
            </a:extLst>
          </p:cNvPr>
          <p:cNvSpPr/>
          <p:nvPr/>
        </p:nvSpPr>
        <p:spPr>
          <a:xfrm>
            <a:off x="4628976" y="4171088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739DFD-9D43-3244-8663-EB617154AB7A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D70EE5-BB77-4646-AC1C-DFDAD3E3CFC2}"/>
              </a:ext>
            </a:extLst>
          </p:cNvPr>
          <p:cNvSpPr/>
          <p:nvPr/>
        </p:nvSpPr>
        <p:spPr>
          <a:xfrm>
            <a:off x="8026589" y="4174042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1424DC0-5F26-C547-8B17-DD9C615B3235}"/>
              </a:ext>
            </a:extLst>
          </p:cNvPr>
          <p:cNvCxnSpPr/>
          <p:nvPr/>
        </p:nvCxnSpPr>
        <p:spPr>
          <a:xfrm flipH="1">
            <a:off x="7476000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C550C4D1-C433-234D-8110-3C7673C58516}"/>
              </a:ext>
            </a:extLst>
          </p:cNvPr>
          <p:cNvSpPr/>
          <p:nvPr/>
        </p:nvSpPr>
        <p:spPr>
          <a:xfrm>
            <a:off x="8026589" y="445938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F6B99CD-1D87-AB41-826A-F90B36AEF654}"/>
              </a:ext>
            </a:extLst>
          </p:cNvPr>
          <p:cNvSpPr/>
          <p:nvPr/>
        </p:nvSpPr>
        <p:spPr>
          <a:xfrm>
            <a:off x="4443027" y="448250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C8A289-CA54-5C4E-AC3E-D412F6E185BF}"/>
              </a:ext>
            </a:extLst>
          </p:cNvPr>
          <p:cNvSpPr/>
          <p:nvPr/>
        </p:nvSpPr>
        <p:spPr>
          <a:xfrm>
            <a:off x="5874306" y="388777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C60FEE7-E53D-E64F-AB3C-FC98BC0FFFD0}"/>
              </a:ext>
            </a:extLst>
          </p:cNvPr>
          <p:cNvSpPr/>
          <p:nvPr/>
        </p:nvSpPr>
        <p:spPr>
          <a:xfrm>
            <a:off x="5879043" y="4196081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220C143-C1B8-D848-A14B-AE46A5846600}"/>
              </a:ext>
            </a:extLst>
          </p:cNvPr>
          <p:cNvSpPr/>
          <p:nvPr/>
        </p:nvSpPr>
        <p:spPr>
          <a:xfrm>
            <a:off x="5899228" y="448437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18309DB-95BE-6C45-937F-56B1D098AF52}"/>
              </a:ext>
            </a:extLst>
          </p:cNvPr>
          <p:cNvSpPr/>
          <p:nvPr/>
        </p:nvSpPr>
        <p:spPr>
          <a:xfrm>
            <a:off x="6044953" y="474491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F6DBCBF-A639-994F-A367-7794BF649F06}"/>
              </a:ext>
            </a:extLst>
          </p:cNvPr>
          <p:cNvSpPr/>
          <p:nvPr/>
        </p:nvSpPr>
        <p:spPr>
          <a:xfrm>
            <a:off x="6031782" y="5025620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03B749E-20A1-8B4A-A238-12ACF4708673}"/>
              </a:ext>
            </a:extLst>
          </p:cNvPr>
          <p:cNvSpPr/>
          <p:nvPr/>
        </p:nvSpPr>
        <p:spPr>
          <a:xfrm>
            <a:off x="8046774" y="4744914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DC9BA12-814C-6D44-88A0-58EBC6C7BB06}"/>
              </a:ext>
            </a:extLst>
          </p:cNvPr>
          <p:cNvSpPr/>
          <p:nvPr/>
        </p:nvSpPr>
        <p:spPr>
          <a:xfrm>
            <a:off x="8054372" y="5025620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E9B2B7F-0258-664A-8B8D-680BC11F808E}"/>
              </a:ext>
            </a:extLst>
          </p:cNvPr>
          <p:cNvCxnSpPr/>
          <p:nvPr/>
        </p:nvCxnSpPr>
        <p:spPr>
          <a:xfrm flipH="1">
            <a:off x="7476000" y="521028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6573FA9-9B8C-4C46-AF7E-5743AF4171FD}"/>
              </a:ext>
            </a:extLst>
          </p:cNvPr>
          <p:cNvSpPr/>
          <p:nvPr/>
        </p:nvSpPr>
        <p:spPr>
          <a:xfrm>
            <a:off x="5886876" y="533973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F50FF5C-9A98-5E46-9284-CDE41D685A33}"/>
              </a:ext>
            </a:extLst>
          </p:cNvPr>
          <p:cNvSpPr/>
          <p:nvPr/>
        </p:nvSpPr>
        <p:spPr>
          <a:xfrm>
            <a:off x="8061970" y="5333850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65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1">
            <a:extLst>
              <a:ext uri="{FF2B5EF4-FFF2-40B4-BE49-F238E27FC236}">
                <a16:creationId xmlns:a16="http://schemas.microsoft.com/office/drawing/2014/main" id="{A2FB8BCF-ABC8-3549-9324-7CA9B0D5E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48" y="3738348"/>
            <a:ext cx="276342" cy="6589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A2B048-3596-5C44-BBA2-3B2D9613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global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2983F-05CF-E549-BADA-28A69927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796716"/>
          </a:xfrm>
        </p:spPr>
        <p:txBody>
          <a:bodyPr/>
          <a:lstStyle/>
          <a:p>
            <a:r>
              <a:rPr kumimoji="1" lang="en-US" altLang="zh-CN" dirty="0"/>
              <a:t>Locks: </a:t>
            </a:r>
            <a:r>
              <a:rPr kumimoji="1" lang="en-US" altLang="zh-CN" b="0" dirty="0"/>
              <a:t>a data structure that </a:t>
            </a:r>
            <a:r>
              <a:rPr lang="en" altLang="zh-CN" b="0" dirty="0"/>
              <a:t>allows only one CPU acquire at a given time </a:t>
            </a:r>
            <a:endParaRPr lang="en" altLang="zh-CN" dirty="0"/>
          </a:p>
          <a:p>
            <a:pPr lvl="1"/>
            <a:r>
              <a:rPr kumimoji="1" lang="en-US" altLang="zh-CN" dirty="0"/>
              <a:t>Programs can </a:t>
            </a:r>
            <a:r>
              <a:rPr kumimoji="1" lang="en-US" altLang="zh-CN" b="1" dirty="0"/>
              <a:t>acquire</a:t>
            </a:r>
            <a:r>
              <a:rPr kumimoji="1" lang="en-US" altLang="zh-CN" dirty="0"/>
              <a:t> and </a:t>
            </a:r>
            <a:r>
              <a:rPr kumimoji="1" lang="en-US" altLang="zh-CN" b="1" dirty="0"/>
              <a:t>release</a:t>
            </a:r>
            <a:r>
              <a:rPr kumimoji="1" lang="en-US" altLang="zh-CN" dirty="0"/>
              <a:t> the lock</a:t>
            </a:r>
          </a:p>
          <a:p>
            <a:r>
              <a:rPr kumimoji="1" lang="en-US" altLang="zh-CN" dirty="0"/>
              <a:t>Global lock: </a:t>
            </a:r>
          </a:p>
          <a:p>
            <a:pPr lvl="1"/>
            <a:r>
              <a:rPr kumimoji="1" lang="en-US" altLang="zh-CN" dirty="0"/>
              <a:t>The action must acquire the global lock before executing, and release it after it commits</a:t>
            </a:r>
          </a:p>
          <a:p>
            <a:r>
              <a:rPr kumimoji="1" lang="en-US" altLang="zh-CN" dirty="0"/>
              <a:t>Drawback: too coarse-grained </a:t>
            </a:r>
          </a:p>
          <a:p>
            <a:pPr lvl="1"/>
            <a:r>
              <a:rPr lang="en-US" altLang="zh-CN" dirty="0">
                <a:ea typeface="MS PGothic" charset="0"/>
              </a:rPr>
              <a:t>Only allow one action to run at a time</a:t>
            </a:r>
          </a:p>
          <a:p>
            <a:pPr lvl="1"/>
            <a:r>
              <a:rPr lang="en-US" altLang="zh-CN" dirty="0">
                <a:ea typeface="MS PGothic" charset="0"/>
              </a:rPr>
              <a:t>Even they don’t read/write each other</a:t>
            </a:r>
          </a:p>
          <a:p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7803A29-10D9-EB4D-BBB0-E2614D22DD0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520395" y="3400255"/>
            <a:ext cx="12045" cy="189670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3DB18F0-E84F-8B43-8F69-A2E1CFE139E3}"/>
              </a:ext>
            </a:extLst>
          </p:cNvPr>
          <p:cNvSpPr/>
          <p:nvPr/>
        </p:nvSpPr>
        <p:spPr>
          <a:xfrm>
            <a:off x="8187922" y="5296962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167832-8EF2-1D4B-938F-AC8C966EF806}"/>
              </a:ext>
            </a:extLst>
          </p:cNvPr>
          <p:cNvSpPr/>
          <p:nvPr/>
        </p:nvSpPr>
        <p:spPr>
          <a:xfrm>
            <a:off x="5171434" y="33259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pic>
        <p:nvPicPr>
          <p:cNvPr id="13" name="内容占位符 11">
            <a:extLst>
              <a:ext uri="{FF2B5EF4-FFF2-40B4-BE49-F238E27FC236}">
                <a16:creationId xmlns:a16="http://schemas.microsoft.com/office/drawing/2014/main" id="{70B44B1B-C57A-DD47-BE2C-73A3525DF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860" y="3710273"/>
            <a:ext cx="276342" cy="65896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D7BF163-DE47-FF44-93D2-15F8B73F5203}"/>
              </a:ext>
            </a:extLst>
          </p:cNvPr>
          <p:cNvSpPr/>
          <p:nvPr/>
        </p:nvSpPr>
        <p:spPr>
          <a:xfrm>
            <a:off x="5806046" y="332663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85CA3D-3028-E749-AE42-E476ED298CDC}"/>
              </a:ext>
            </a:extLst>
          </p:cNvPr>
          <p:cNvSpPr/>
          <p:nvPr/>
        </p:nvSpPr>
        <p:spPr>
          <a:xfrm>
            <a:off x="5290407" y="3874898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8639C9-FC9D-0549-8B08-E837AEF9E3C8}"/>
              </a:ext>
            </a:extLst>
          </p:cNvPr>
          <p:cNvSpPr/>
          <p:nvPr/>
        </p:nvSpPr>
        <p:spPr>
          <a:xfrm>
            <a:off x="5940152" y="3874897"/>
            <a:ext cx="216024" cy="282601"/>
          </a:xfrm>
          <a:prstGeom prst="rect">
            <a:avLst/>
          </a:prstGeom>
          <a:solidFill>
            <a:srgbClr val="32C0D8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9F485F-C004-9D43-B8CE-5D76B5541FDC}"/>
              </a:ext>
            </a:extLst>
          </p:cNvPr>
          <p:cNvSpPr/>
          <p:nvPr/>
        </p:nvSpPr>
        <p:spPr>
          <a:xfrm>
            <a:off x="6886015" y="332520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EBB9F82-1EEE-904B-8A70-D96C5D7A0CBA}"/>
              </a:ext>
            </a:extLst>
          </p:cNvPr>
          <p:cNvSpPr/>
          <p:nvPr/>
        </p:nvSpPr>
        <p:spPr>
          <a:xfrm>
            <a:off x="7520627" y="332591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pic>
        <p:nvPicPr>
          <p:cNvPr id="20" name="内容占位符 11">
            <a:extLst>
              <a:ext uri="{FF2B5EF4-FFF2-40B4-BE49-F238E27FC236}">
                <a16:creationId xmlns:a16="http://schemas.microsoft.com/office/drawing/2014/main" id="{FCBDE823-3590-2D4C-8646-41ACC7A1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58" y="3710273"/>
            <a:ext cx="276342" cy="1586689"/>
          </a:xfrm>
          <a:prstGeom prst="rect">
            <a:avLst/>
          </a:prstGeom>
        </p:spPr>
      </p:pic>
      <p:pic>
        <p:nvPicPr>
          <p:cNvPr id="21" name="内容占位符 11">
            <a:extLst>
              <a:ext uri="{FF2B5EF4-FFF2-40B4-BE49-F238E27FC236}">
                <a16:creationId xmlns:a16="http://schemas.microsoft.com/office/drawing/2014/main" id="{2CF1CA16-BC91-7943-9540-D845C618B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738348"/>
            <a:ext cx="276342" cy="1558614"/>
          </a:xfrm>
          <a:prstGeom prst="rect">
            <a:avLst/>
          </a:prstGeom>
        </p:spPr>
      </p:pic>
      <p:sp>
        <p:nvSpPr>
          <p:cNvPr id="22" name="右箭头 21">
            <a:extLst>
              <a:ext uri="{FF2B5EF4-FFF2-40B4-BE49-F238E27FC236}">
                <a16:creationId xmlns:a16="http://schemas.microsoft.com/office/drawing/2014/main" id="{D2126816-9B7E-AB41-B04E-D54C65440679}"/>
              </a:ext>
            </a:extLst>
          </p:cNvPr>
          <p:cNvSpPr/>
          <p:nvPr/>
        </p:nvSpPr>
        <p:spPr>
          <a:xfrm>
            <a:off x="6432909" y="3271111"/>
            <a:ext cx="432048" cy="450221"/>
          </a:xfrm>
          <a:prstGeom prst="right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D8A0A1-5AAF-DB41-BD94-658B96CAA4BE}"/>
              </a:ext>
            </a:extLst>
          </p:cNvPr>
          <p:cNvSpPr/>
          <p:nvPr/>
        </p:nvSpPr>
        <p:spPr>
          <a:xfrm>
            <a:off x="5894860" y="2870678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+ global lock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8DF8F4-54DA-7949-8346-173FD1C57F0E}"/>
              </a:ext>
            </a:extLst>
          </p:cNvPr>
          <p:cNvSpPr/>
          <p:nvPr/>
        </p:nvSpPr>
        <p:spPr>
          <a:xfrm>
            <a:off x="6983938" y="4017562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4DB30E7-F2FA-974B-B28F-5A1F3EE61CB0}"/>
              </a:ext>
            </a:extLst>
          </p:cNvPr>
          <p:cNvSpPr/>
          <p:nvPr/>
        </p:nvSpPr>
        <p:spPr>
          <a:xfrm>
            <a:off x="7672824" y="4430567"/>
            <a:ext cx="216024" cy="282601"/>
          </a:xfrm>
          <a:prstGeom prst="rect">
            <a:avLst/>
          </a:prstGeom>
          <a:solidFill>
            <a:srgbClr val="32C0D8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A4CC60-6F9B-604B-8773-FBD89556F4F0}"/>
              </a:ext>
            </a:extLst>
          </p:cNvPr>
          <p:cNvSpPr/>
          <p:nvPr/>
        </p:nvSpPr>
        <p:spPr>
          <a:xfrm>
            <a:off x="6983938" y="3895785"/>
            <a:ext cx="216024" cy="126924"/>
          </a:xfrm>
          <a:prstGeom prst="rect">
            <a:avLst/>
          </a:prstGeom>
          <a:solidFill>
            <a:srgbClr val="FFFC00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047533D-49AB-EB4C-87F4-A93F822D7F92}"/>
              </a:ext>
            </a:extLst>
          </p:cNvPr>
          <p:cNvSpPr/>
          <p:nvPr/>
        </p:nvSpPr>
        <p:spPr>
          <a:xfrm>
            <a:off x="7666504" y="3898471"/>
            <a:ext cx="216024" cy="534782"/>
          </a:xfrm>
          <a:prstGeom prst="rect">
            <a:avLst/>
          </a:prstGeom>
          <a:solidFill>
            <a:srgbClr val="FFFC00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1997492-789E-D84D-BB4F-408073C5DB9A}"/>
              </a:ext>
            </a:extLst>
          </p:cNvPr>
          <p:cNvSpPr/>
          <p:nvPr/>
        </p:nvSpPr>
        <p:spPr>
          <a:xfrm>
            <a:off x="8412383" y="3992369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D31CFE-074C-E747-9C8D-62F00C918706}"/>
              </a:ext>
            </a:extLst>
          </p:cNvPr>
          <p:cNvSpPr/>
          <p:nvPr/>
        </p:nvSpPr>
        <p:spPr>
          <a:xfrm>
            <a:off x="8420296" y="4430566"/>
            <a:ext cx="216024" cy="282601"/>
          </a:xfrm>
          <a:prstGeom prst="rect">
            <a:avLst/>
          </a:prstGeom>
          <a:solidFill>
            <a:srgbClr val="32C0D8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C1AB52A1-AEDE-D140-8746-2623184B9C80}"/>
              </a:ext>
            </a:extLst>
          </p:cNvPr>
          <p:cNvCxnSpPr/>
          <p:nvPr/>
        </p:nvCxnSpPr>
        <p:spPr>
          <a:xfrm>
            <a:off x="5128196" y="4166124"/>
            <a:ext cx="370552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BAB88DE-7767-9444-953C-826FC5A05EE1}"/>
              </a:ext>
            </a:extLst>
          </p:cNvPr>
          <p:cNvSpPr/>
          <p:nvPr/>
        </p:nvSpPr>
        <p:spPr>
          <a:xfrm>
            <a:off x="6288691" y="5295356"/>
            <a:ext cx="276342" cy="150534"/>
          </a:xfrm>
          <a:prstGeom prst="rect">
            <a:avLst/>
          </a:prstGeom>
          <a:solidFill>
            <a:srgbClr val="32C0D8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3CF4635-A376-F746-92B2-A00DB9C3536F}"/>
              </a:ext>
            </a:extLst>
          </p:cNvPr>
          <p:cNvSpPr/>
          <p:nvPr/>
        </p:nvSpPr>
        <p:spPr>
          <a:xfrm>
            <a:off x="4572000" y="519372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Deposit(bob)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A2F660-4307-5B48-896A-69114E98C32F}"/>
              </a:ext>
            </a:extLst>
          </p:cNvPr>
          <p:cNvSpPr/>
          <p:nvPr/>
        </p:nvSpPr>
        <p:spPr>
          <a:xfrm>
            <a:off x="6288691" y="4969535"/>
            <a:ext cx="276342" cy="150534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8CC5D9-A554-D44D-A546-A116A5199CF4}"/>
              </a:ext>
            </a:extLst>
          </p:cNvPr>
          <p:cNvSpPr/>
          <p:nvPr/>
        </p:nvSpPr>
        <p:spPr>
          <a:xfrm>
            <a:off x="4572000" y="486013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Deposit(Alice)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BFAD6C-535A-A444-8192-70930665407A}"/>
              </a:ext>
            </a:extLst>
          </p:cNvPr>
          <p:cNvSpPr/>
          <p:nvPr/>
        </p:nvSpPr>
        <p:spPr>
          <a:xfrm>
            <a:off x="6288691" y="4666342"/>
            <a:ext cx="276342" cy="150534"/>
          </a:xfrm>
          <a:prstGeom prst="rect">
            <a:avLst/>
          </a:prstGeom>
          <a:solidFill>
            <a:srgbClr val="FFFC00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9EFBCC-D1B8-5042-924D-931164546C04}"/>
              </a:ext>
            </a:extLst>
          </p:cNvPr>
          <p:cNvSpPr/>
          <p:nvPr/>
        </p:nvSpPr>
        <p:spPr>
          <a:xfrm>
            <a:off x="4572000" y="455678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Requiring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4855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F35D891-820D-8441-BAAB-EC728C1A2707}"/>
              </a:ext>
            </a:extLst>
          </p:cNvPr>
          <p:cNvSpPr/>
          <p:nvPr/>
        </p:nvSpPr>
        <p:spPr>
          <a:xfrm>
            <a:off x="35496" y="4005500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CDA436B-97F0-ED44-82FD-C46AB271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383960" cy="900442"/>
          </a:xfrm>
        </p:spPr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fine-grained locking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A94F-EDEA-234C-BA9B-2A27DF3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653649" cy="3771636"/>
          </a:xfrm>
        </p:spPr>
        <p:txBody>
          <a:bodyPr/>
          <a:lstStyle/>
          <a:p>
            <a:r>
              <a:rPr kumimoji="1" lang="en-US" altLang="zh-CN" dirty="0"/>
              <a:t>Fine-grained locking: </a:t>
            </a:r>
          </a:p>
          <a:p>
            <a:pPr lvl="1"/>
            <a:r>
              <a:rPr kumimoji="1" lang="en-US" altLang="zh-CN" dirty="0"/>
              <a:t>Each shared data has one lock</a:t>
            </a:r>
          </a:p>
          <a:p>
            <a:pPr lvl="1"/>
            <a:r>
              <a:rPr kumimoji="1" lang="en-US" altLang="zh-CN" dirty="0"/>
              <a:t>E.g., a lock for Alice &amp; a lock for Bob</a:t>
            </a:r>
          </a:p>
          <a:p>
            <a:r>
              <a:rPr kumimoji="1" lang="en-US" altLang="zh-CN" dirty="0"/>
              <a:t>Locking rule: </a:t>
            </a:r>
          </a:p>
          <a:p>
            <a:pPr lvl="1"/>
            <a:r>
              <a:rPr kumimoji="1" lang="en-US" altLang="zh-CN" dirty="0"/>
              <a:t>The action must acquire the shared data’s lock before access it, and releases it after the data access finishes 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1AB76-2889-F044-9D13-B81D44F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4BF48-1972-C04E-B212-FFF66A32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34" y="941158"/>
            <a:ext cx="708644" cy="708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707D06-7538-EF42-8629-2F639E61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66" y="941158"/>
            <a:ext cx="708644" cy="7086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A74DD2-6B13-C34D-A179-F528C6EF47C2}"/>
              </a:ext>
            </a:extLst>
          </p:cNvPr>
          <p:cNvSpPr/>
          <p:nvPr/>
        </p:nvSpPr>
        <p:spPr>
          <a:xfrm>
            <a:off x="8084869" y="94115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D3453F-23C7-3542-A1F1-4E8610C24426}"/>
              </a:ext>
            </a:extLst>
          </p:cNvPr>
          <p:cNvSpPr/>
          <p:nvPr/>
        </p:nvSpPr>
        <p:spPr>
          <a:xfrm>
            <a:off x="5933288" y="166893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0¥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98FB4-DEA0-C74D-A9EF-F49C198279CB}"/>
              </a:ext>
            </a:extLst>
          </p:cNvPr>
          <p:cNvSpPr/>
          <p:nvPr/>
        </p:nvSpPr>
        <p:spPr>
          <a:xfrm>
            <a:off x="7128096" y="16498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Bob: 0¥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35B1EF-CE94-644F-B736-FF3ED6DC2746}"/>
              </a:ext>
            </a:extLst>
          </p:cNvPr>
          <p:cNvSpPr/>
          <p:nvPr/>
        </p:nvSpPr>
        <p:spPr>
          <a:xfrm>
            <a:off x="4828249" y="166893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 = [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08CD6-54CF-C84D-AA9B-48D44CE52FE0}"/>
              </a:ext>
            </a:extLst>
          </p:cNvPr>
          <p:cNvSpPr/>
          <p:nvPr/>
        </p:nvSpPr>
        <p:spPr>
          <a:xfrm>
            <a:off x="4822873" y="21913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Lock = [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BD3E63-E2F6-004C-9D2E-D7F042D5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42" y="2189432"/>
            <a:ext cx="431216" cy="4312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398B89-1109-BC42-9939-A611A9390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80" y="2200610"/>
            <a:ext cx="431216" cy="43121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8B8A173-D4E3-B941-9590-7E370DE2E132}"/>
              </a:ext>
            </a:extLst>
          </p:cNvPr>
          <p:cNvSpPr/>
          <p:nvPr/>
        </p:nvSpPr>
        <p:spPr>
          <a:xfrm>
            <a:off x="4747619" y="4016035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acquire(lock[acct])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release(lock[acct])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D59C383-83A7-AA41-9B57-7273F01C776E}"/>
              </a:ext>
            </a:extLst>
          </p:cNvPr>
          <p:cNvSpPr/>
          <p:nvPr/>
        </p:nvSpPr>
        <p:spPr>
          <a:xfrm>
            <a:off x="4247623" y="4359501"/>
            <a:ext cx="575249" cy="45022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433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7AB8-202D-B74B-B0CE-A87BC134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733656" cy="900442"/>
          </a:xfrm>
        </p:spPr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fine-grained locking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7E6657-738F-5143-B43E-7518A8671922}"/>
              </a:ext>
            </a:extLst>
          </p:cNvPr>
          <p:cNvSpPr/>
          <p:nvPr/>
        </p:nvSpPr>
        <p:spPr>
          <a:xfrm>
            <a:off x="107504" y="1094596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3A4A82-EEC1-434C-AEE9-400AE245A8E5}"/>
              </a:ext>
            </a:extLst>
          </p:cNvPr>
          <p:cNvSpPr/>
          <p:nvPr/>
        </p:nvSpPr>
        <p:spPr>
          <a:xfrm>
            <a:off x="4819627" y="1105131"/>
            <a:ext cx="4261318" cy="1200329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Deposit(bank,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lock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, acct,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acquire(lock[acct])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bank[acct]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release(lock[acct])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39F9A2ED-C436-DF4E-BF77-FA4E00ECF625}"/>
              </a:ext>
            </a:extLst>
          </p:cNvPr>
          <p:cNvSpPr/>
          <p:nvPr/>
        </p:nvSpPr>
        <p:spPr>
          <a:xfrm>
            <a:off x="4319631" y="1448597"/>
            <a:ext cx="575249" cy="45022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3473CF-8945-404D-8D8E-3B2AC69B73A7}"/>
              </a:ext>
            </a:extLst>
          </p:cNvPr>
          <p:cNvSpPr/>
          <p:nvPr/>
        </p:nvSpPr>
        <p:spPr>
          <a:xfrm>
            <a:off x="4670075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6D3C9C-73B1-B44B-A2A7-FA531F170B92}"/>
              </a:ext>
            </a:extLst>
          </p:cNvPr>
          <p:cNvSpPr/>
          <p:nvPr/>
        </p:nvSpPr>
        <p:spPr>
          <a:xfrm>
            <a:off x="6091588" y="235344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AC0B7A-5BC4-AD4F-BB8A-32664047AB0F}"/>
              </a:ext>
            </a:extLst>
          </p:cNvPr>
          <p:cNvSpPr/>
          <p:nvPr/>
        </p:nvSpPr>
        <p:spPr>
          <a:xfrm>
            <a:off x="7532120" y="235344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ADE392-6969-064B-8C1A-3066A2384838}"/>
              </a:ext>
            </a:extLst>
          </p:cNvPr>
          <p:cNvSpPr/>
          <p:nvPr/>
        </p:nvSpPr>
        <p:spPr>
          <a:xfrm>
            <a:off x="8102789" y="26159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837648-D0FE-E342-AB5F-9B1C20E3404E}"/>
              </a:ext>
            </a:extLst>
          </p:cNvPr>
          <p:cNvSpPr/>
          <p:nvPr/>
        </p:nvSpPr>
        <p:spPr>
          <a:xfrm>
            <a:off x="4514782" y="298493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0603CE-081D-A04B-ADFE-008A3FF3E452}"/>
              </a:ext>
            </a:extLst>
          </p:cNvPr>
          <p:cNvSpPr/>
          <p:nvPr/>
        </p:nvSpPr>
        <p:spPr>
          <a:xfrm>
            <a:off x="8102789" y="29919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726AEF-8F30-E845-884C-C7499F22A437}"/>
              </a:ext>
            </a:extLst>
          </p:cNvPr>
          <p:cNvSpPr/>
          <p:nvPr/>
        </p:nvSpPr>
        <p:spPr>
          <a:xfrm>
            <a:off x="8102789" y="32934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CC132C1-C0ED-264B-BC2D-60CD0410A7BE}"/>
              </a:ext>
            </a:extLst>
          </p:cNvPr>
          <p:cNvCxnSpPr/>
          <p:nvPr/>
        </p:nvCxnSpPr>
        <p:spPr>
          <a:xfrm flipH="1">
            <a:off x="7388120" y="344094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DAB21DA-6B38-7E4B-A506-0107D3FD200D}"/>
              </a:ext>
            </a:extLst>
          </p:cNvPr>
          <p:cNvSpPr/>
          <p:nvPr/>
        </p:nvSpPr>
        <p:spPr>
          <a:xfrm>
            <a:off x="4628976" y="327030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22125F-0DD8-6944-A6B1-A8FC05E21C28}"/>
              </a:ext>
            </a:extLst>
          </p:cNvPr>
          <p:cNvSpPr/>
          <p:nvPr/>
        </p:nvSpPr>
        <p:spPr>
          <a:xfrm>
            <a:off x="5899228" y="358794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2B02C7-96D8-614F-B303-944A82B1D70D}"/>
              </a:ext>
            </a:extLst>
          </p:cNvPr>
          <p:cNvSpPr/>
          <p:nvPr/>
        </p:nvSpPr>
        <p:spPr>
          <a:xfrm>
            <a:off x="8102789" y="358714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5FF324-50C4-4741-83D0-724B9FC31D99}"/>
              </a:ext>
            </a:extLst>
          </p:cNvPr>
          <p:cNvSpPr/>
          <p:nvPr/>
        </p:nvSpPr>
        <p:spPr>
          <a:xfrm>
            <a:off x="4642147" y="389038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00F87D-BAB5-794A-89AD-71E4D5CECEBE}"/>
              </a:ext>
            </a:extLst>
          </p:cNvPr>
          <p:cNvSpPr/>
          <p:nvPr/>
        </p:nvSpPr>
        <p:spPr>
          <a:xfrm>
            <a:off x="4628976" y="4171088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D0D3A2-4E42-2B4A-AC70-2D78447BA0EB}"/>
              </a:ext>
            </a:extLst>
          </p:cNvPr>
          <p:cNvSpPr/>
          <p:nvPr/>
        </p:nvSpPr>
        <p:spPr>
          <a:xfrm>
            <a:off x="8102789" y="3888701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23162A-8FD6-0F45-B00C-4336CC47D6AE}"/>
              </a:ext>
            </a:extLst>
          </p:cNvPr>
          <p:cNvSpPr/>
          <p:nvPr/>
        </p:nvSpPr>
        <p:spPr>
          <a:xfrm>
            <a:off x="8026589" y="4174042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21C50B4-A128-674C-821B-B0D424179DFA}"/>
              </a:ext>
            </a:extLst>
          </p:cNvPr>
          <p:cNvCxnSpPr/>
          <p:nvPr/>
        </p:nvCxnSpPr>
        <p:spPr>
          <a:xfrm flipH="1">
            <a:off x="7476000" y="4387490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819794C-B7DE-B046-8EC1-3C7CE9822DBF}"/>
              </a:ext>
            </a:extLst>
          </p:cNvPr>
          <p:cNvSpPr/>
          <p:nvPr/>
        </p:nvSpPr>
        <p:spPr>
          <a:xfrm>
            <a:off x="8026589" y="4459383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E2C054-FF16-AE43-B154-4F4DBB50B2D0}"/>
              </a:ext>
            </a:extLst>
          </p:cNvPr>
          <p:cNvSpPr/>
          <p:nvPr/>
        </p:nvSpPr>
        <p:spPr>
          <a:xfrm>
            <a:off x="4610891" y="4484376"/>
            <a:ext cx="1274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</a:t>
            </a:r>
          </a:p>
          <a:p>
            <a:r>
              <a:rPr kumimoji="1" lang="en-US" altLang="zh-CN" dirty="0">
                <a:highlight>
                  <a:srgbClr val="FFFF00"/>
                </a:highlight>
              </a:rPr>
              <a:t>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77F71D-0C94-0E4E-A3C6-691CB3D0B249}"/>
              </a:ext>
            </a:extLst>
          </p:cNvPr>
          <p:cNvSpPr/>
          <p:nvPr/>
        </p:nvSpPr>
        <p:spPr>
          <a:xfrm>
            <a:off x="5874306" y="3887773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ED5F37-D300-6A4F-9B84-FA7C50178C8D}"/>
              </a:ext>
            </a:extLst>
          </p:cNvPr>
          <p:cNvSpPr/>
          <p:nvPr/>
        </p:nvSpPr>
        <p:spPr>
          <a:xfrm>
            <a:off x="5879043" y="419608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4802C0-180F-0E4A-B051-83CA3BB7CEBD}"/>
              </a:ext>
            </a:extLst>
          </p:cNvPr>
          <p:cNvSpPr/>
          <p:nvPr/>
        </p:nvSpPr>
        <p:spPr>
          <a:xfrm>
            <a:off x="5899228" y="4484376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2E7B36-2138-A146-A5BB-CD83AD997D0D}"/>
              </a:ext>
            </a:extLst>
          </p:cNvPr>
          <p:cNvSpPr/>
          <p:nvPr/>
        </p:nvSpPr>
        <p:spPr>
          <a:xfrm>
            <a:off x="6044953" y="474491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E0AB51-1392-3841-BA5E-D9FB0B78656D}"/>
              </a:ext>
            </a:extLst>
          </p:cNvPr>
          <p:cNvSpPr/>
          <p:nvPr/>
        </p:nvSpPr>
        <p:spPr>
          <a:xfrm>
            <a:off x="6031782" y="5025620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0FDE03-59C8-E249-B0BE-A1CB928325CC}"/>
              </a:ext>
            </a:extLst>
          </p:cNvPr>
          <p:cNvSpPr/>
          <p:nvPr/>
        </p:nvSpPr>
        <p:spPr>
          <a:xfrm>
            <a:off x="8046774" y="4744914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ECAA51-0F09-6E40-910F-335E33BC9E5E}"/>
              </a:ext>
            </a:extLst>
          </p:cNvPr>
          <p:cNvSpPr/>
          <p:nvPr/>
        </p:nvSpPr>
        <p:spPr>
          <a:xfrm>
            <a:off x="8054372" y="5025620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43C669E-BC07-C149-8A8C-A41EBAD6A61C}"/>
              </a:ext>
            </a:extLst>
          </p:cNvPr>
          <p:cNvCxnSpPr/>
          <p:nvPr/>
        </p:nvCxnSpPr>
        <p:spPr>
          <a:xfrm flipH="1">
            <a:off x="7476000" y="521028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29F70CF-9160-3242-B490-CED403C378AA}"/>
              </a:ext>
            </a:extLst>
          </p:cNvPr>
          <p:cNvSpPr/>
          <p:nvPr/>
        </p:nvSpPr>
        <p:spPr>
          <a:xfrm>
            <a:off x="5886876" y="5339732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Release(lock[</a:t>
            </a:r>
            <a:r>
              <a:rPr kumimoji="1" lang="en-US" altLang="zh-CN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dirty="0">
                <a:highlight>
                  <a:srgbClr val="FFFF00"/>
                </a:highlight>
              </a:rPr>
              <a:t>])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1DDCE0D-9885-894C-BF36-00A7730CF2A1}"/>
              </a:ext>
            </a:extLst>
          </p:cNvPr>
          <p:cNvSpPr/>
          <p:nvPr/>
        </p:nvSpPr>
        <p:spPr>
          <a:xfrm>
            <a:off x="8061970" y="5333850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09067E7-777F-6648-BDB4-20A8E7F3D608}"/>
              </a:ext>
            </a:extLst>
          </p:cNvPr>
          <p:cNvSpPr/>
          <p:nvPr/>
        </p:nvSpPr>
        <p:spPr>
          <a:xfrm>
            <a:off x="250943" y="231257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BA3A921-0488-5F4F-ABD0-4017BA02F184}"/>
              </a:ext>
            </a:extLst>
          </p:cNvPr>
          <p:cNvSpPr/>
          <p:nvPr/>
        </p:nvSpPr>
        <p:spPr>
          <a:xfrm>
            <a:off x="1672456" y="2312570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D01F94-FA36-474E-9B81-711C0804717A}"/>
              </a:ext>
            </a:extLst>
          </p:cNvPr>
          <p:cNvSpPr/>
          <p:nvPr/>
        </p:nvSpPr>
        <p:spPr>
          <a:xfrm>
            <a:off x="3112988" y="231257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9879B35-36E9-C14D-A9EC-A199FCF47392}"/>
              </a:ext>
            </a:extLst>
          </p:cNvPr>
          <p:cNvSpPr/>
          <p:nvPr/>
        </p:nvSpPr>
        <p:spPr>
          <a:xfrm>
            <a:off x="3683657" y="25751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C29DAAE-ED84-094E-845C-633A24BD5899}"/>
              </a:ext>
            </a:extLst>
          </p:cNvPr>
          <p:cNvSpPr/>
          <p:nvPr/>
        </p:nvSpPr>
        <p:spPr>
          <a:xfrm>
            <a:off x="95650" y="2944064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D1C8F7A-54F6-E141-B72E-E7E6C2FD34C9}"/>
              </a:ext>
            </a:extLst>
          </p:cNvPr>
          <p:cNvSpPr/>
          <p:nvPr/>
        </p:nvSpPr>
        <p:spPr>
          <a:xfrm>
            <a:off x="3683657" y="29510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B7B3444-33CE-5844-A046-5BAE9CA5F1C8}"/>
              </a:ext>
            </a:extLst>
          </p:cNvPr>
          <p:cNvSpPr/>
          <p:nvPr/>
        </p:nvSpPr>
        <p:spPr>
          <a:xfrm>
            <a:off x="3683657" y="325258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6EB0AF4-8C76-114C-8BB5-9F5E425202EA}"/>
              </a:ext>
            </a:extLst>
          </p:cNvPr>
          <p:cNvCxnSpPr/>
          <p:nvPr/>
        </p:nvCxnSpPr>
        <p:spPr>
          <a:xfrm flipH="1">
            <a:off x="2968988" y="3400071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3BD543B5-CAB5-D54D-A0D0-F8A8D8A1C93A}"/>
              </a:ext>
            </a:extLst>
          </p:cNvPr>
          <p:cNvSpPr/>
          <p:nvPr/>
        </p:nvSpPr>
        <p:spPr>
          <a:xfrm>
            <a:off x="209844" y="322943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A30139E-C0BB-754E-84DA-0138838AE6E9}"/>
              </a:ext>
            </a:extLst>
          </p:cNvPr>
          <p:cNvSpPr/>
          <p:nvPr/>
        </p:nvSpPr>
        <p:spPr>
          <a:xfrm>
            <a:off x="1480096" y="354706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A6293BE-D5E4-4B48-9BB7-9A1FE102A41A}"/>
              </a:ext>
            </a:extLst>
          </p:cNvPr>
          <p:cNvSpPr/>
          <p:nvPr/>
        </p:nvSpPr>
        <p:spPr>
          <a:xfrm>
            <a:off x="3683657" y="35462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A2F047B-B40B-4F4B-94A9-607D81BDF472}"/>
              </a:ext>
            </a:extLst>
          </p:cNvPr>
          <p:cNvSpPr/>
          <p:nvPr/>
        </p:nvSpPr>
        <p:spPr>
          <a:xfrm>
            <a:off x="223015" y="384950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02CFC59-48A0-1F4F-ADF4-BA6D25DFF475}"/>
              </a:ext>
            </a:extLst>
          </p:cNvPr>
          <p:cNvSpPr/>
          <p:nvPr/>
        </p:nvSpPr>
        <p:spPr>
          <a:xfrm>
            <a:off x="209844" y="4130214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79C3E04-DE58-A24F-8626-E2824274B320}"/>
              </a:ext>
            </a:extLst>
          </p:cNvPr>
          <p:cNvSpPr/>
          <p:nvPr/>
        </p:nvSpPr>
        <p:spPr>
          <a:xfrm>
            <a:off x="3683657" y="3847827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4436D58-827B-484D-B541-95AC58DB51D7}"/>
              </a:ext>
            </a:extLst>
          </p:cNvPr>
          <p:cNvSpPr/>
          <p:nvPr/>
        </p:nvSpPr>
        <p:spPr>
          <a:xfrm>
            <a:off x="3607457" y="4133168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C73DB073-7046-9241-83BA-82F5127CF257}"/>
              </a:ext>
            </a:extLst>
          </p:cNvPr>
          <p:cNvCxnSpPr/>
          <p:nvPr/>
        </p:nvCxnSpPr>
        <p:spPr>
          <a:xfrm flipH="1">
            <a:off x="3056868" y="434661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661F572-5742-914A-96E2-74F3AF0AB9F5}"/>
              </a:ext>
            </a:extLst>
          </p:cNvPr>
          <p:cNvSpPr/>
          <p:nvPr/>
        </p:nvSpPr>
        <p:spPr>
          <a:xfrm>
            <a:off x="3607457" y="4418509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1A7A6E2-D2A6-4E4D-A263-250A5963C327}"/>
              </a:ext>
            </a:extLst>
          </p:cNvPr>
          <p:cNvSpPr/>
          <p:nvPr/>
        </p:nvSpPr>
        <p:spPr>
          <a:xfrm>
            <a:off x="23895" y="444162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D58CC7A-0517-824D-A718-D37F071F2B8E}"/>
              </a:ext>
            </a:extLst>
          </p:cNvPr>
          <p:cNvSpPr/>
          <p:nvPr/>
        </p:nvSpPr>
        <p:spPr>
          <a:xfrm>
            <a:off x="1455174" y="384689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B7FE023-64E0-F443-9D1A-C0C85FABA05F}"/>
              </a:ext>
            </a:extLst>
          </p:cNvPr>
          <p:cNvSpPr/>
          <p:nvPr/>
        </p:nvSpPr>
        <p:spPr>
          <a:xfrm>
            <a:off x="1459911" y="415520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C3BD09A-77BA-1242-8479-1505FFE611C3}"/>
              </a:ext>
            </a:extLst>
          </p:cNvPr>
          <p:cNvSpPr/>
          <p:nvPr/>
        </p:nvSpPr>
        <p:spPr>
          <a:xfrm>
            <a:off x="1480096" y="4443502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Acquire(lock)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D94A3BD-0AA6-7D4F-870A-E4E7ABEA8092}"/>
              </a:ext>
            </a:extLst>
          </p:cNvPr>
          <p:cNvSpPr/>
          <p:nvPr/>
        </p:nvSpPr>
        <p:spPr>
          <a:xfrm>
            <a:off x="1625821" y="470404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95DE1E3-8F1B-F542-AE38-B67699B3D4AD}"/>
              </a:ext>
            </a:extLst>
          </p:cNvPr>
          <p:cNvSpPr/>
          <p:nvPr/>
        </p:nvSpPr>
        <p:spPr>
          <a:xfrm>
            <a:off x="1612650" y="4984746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back 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A2EA6A0-E96F-7348-B441-6DD900894021}"/>
              </a:ext>
            </a:extLst>
          </p:cNvPr>
          <p:cNvSpPr/>
          <p:nvPr/>
        </p:nvSpPr>
        <p:spPr>
          <a:xfrm>
            <a:off x="3627642" y="4704040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841269D-9728-BC43-8C25-51DAF0ED9E7C}"/>
              </a:ext>
            </a:extLst>
          </p:cNvPr>
          <p:cNvSpPr/>
          <p:nvPr/>
        </p:nvSpPr>
        <p:spPr>
          <a:xfrm>
            <a:off x="3635240" y="4984746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C046A48-BAF6-3A40-9A32-E519A3EF0924}"/>
              </a:ext>
            </a:extLst>
          </p:cNvPr>
          <p:cNvCxnSpPr/>
          <p:nvPr/>
        </p:nvCxnSpPr>
        <p:spPr>
          <a:xfrm flipH="1">
            <a:off x="3056868" y="5169412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B3A8D66-62DD-4744-9939-6F9E002EAFF3}"/>
              </a:ext>
            </a:extLst>
          </p:cNvPr>
          <p:cNvSpPr/>
          <p:nvPr/>
        </p:nvSpPr>
        <p:spPr>
          <a:xfrm>
            <a:off x="1467744" y="529885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highlight>
                  <a:srgbClr val="FFFF00"/>
                </a:highlight>
              </a:rPr>
              <a:t>Release(lock)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0637D24-3202-944E-AD4B-E77DFE66B917}"/>
              </a:ext>
            </a:extLst>
          </p:cNvPr>
          <p:cNvSpPr/>
          <p:nvPr/>
        </p:nvSpPr>
        <p:spPr>
          <a:xfrm>
            <a:off x="3642838" y="5292976"/>
            <a:ext cx="465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6CEFDACF-D10C-7142-BFDA-7A4CA47B12D6}"/>
              </a:ext>
            </a:extLst>
          </p:cNvPr>
          <p:cNvCxnSpPr/>
          <p:nvPr/>
        </p:nvCxnSpPr>
        <p:spPr>
          <a:xfrm>
            <a:off x="4518891" y="2259273"/>
            <a:ext cx="0" cy="391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4">
            <a:extLst>
              <a:ext uri="{FF2B5EF4-FFF2-40B4-BE49-F238E27FC236}">
                <a16:creationId xmlns:a16="http://schemas.microsoft.com/office/drawing/2014/main" id="{AED26D29-2B88-4B44-B077-46C8CEF3ED74}"/>
              </a:ext>
            </a:extLst>
          </p:cNvPr>
          <p:cNvSpPr/>
          <p:nvPr/>
        </p:nvSpPr>
        <p:spPr>
          <a:xfrm>
            <a:off x="1412989" y="890101"/>
            <a:ext cx="1466499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Global</a:t>
            </a:r>
          </a:p>
        </p:txBody>
      </p:sp>
      <p:sp>
        <p:nvSpPr>
          <p:cNvPr id="96" name="Rectangle 4">
            <a:extLst>
              <a:ext uri="{FF2B5EF4-FFF2-40B4-BE49-F238E27FC236}">
                <a16:creationId xmlns:a16="http://schemas.microsoft.com/office/drawing/2014/main" id="{204BDE1F-EF4F-BF48-A88E-07B5867456FD}"/>
              </a:ext>
            </a:extLst>
          </p:cNvPr>
          <p:cNvSpPr/>
          <p:nvPr/>
        </p:nvSpPr>
        <p:spPr>
          <a:xfrm>
            <a:off x="6228184" y="889456"/>
            <a:ext cx="1642081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Fine-grained</a:t>
            </a:r>
          </a:p>
        </p:txBody>
      </p:sp>
    </p:spTree>
    <p:extLst>
      <p:ext uri="{BB962C8B-B14F-4D97-AF65-F5344CB8AC3E}">
        <p14:creationId xmlns:p14="http://schemas.microsoft.com/office/powerpoint/2010/main" val="782738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1">
            <a:extLst>
              <a:ext uri="{FF2B5EF4-FFF2-40B4-BE49-F238E27FC236}">
                <a16:creationId xmlns:a16="http://schemas.microsoft.com/office/drawing/2014/main" id="{6762D048-4948-BE4F-822F-E60A8E058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33" y="2787863"/>
            <a:ext cx="276342" cy="512064"/>
          </a:xfrm>
          <a:prstGeom prst="rect">
            <a:avLst/>
          </a:prstGeom>
        </p:spPr>
      </p:pic>
      <p:pic>
        <p:nvPicPr>
          <p:cNvPr id="9" name="内容占位符 11">
            <a:extLst>
              <a:ext uri="{FF2B5EF4-FFF2-40B4-BE49-F238E27FC236}">
                <a16:creationId xmlns:a16="http://schemas.microsoft.com/office/drawing/2014/main" id="{54FA3473-6CE6-0A4A-B6C2-F84B410D8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8" y="2777485"/>
            <a:ext cx="276342" cy="5120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D2A6F5-C3DD-024B-B235-EA41A3E5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841160" cy="900442"/>
          </a:xfrm>
        </p:spPr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fine-grained locking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C11D4F-2829-C64F-B626-C4FC011B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817485"/>
          </a:xfrm>
        </p:spPr>
        <p:txBody>
          <a:bodyPr/>
          <a:lstStyle/>
          <a:p>
            <a:r>
              <a:rPr kumimoji="1" lang="en-US" altLang="zh-CN" dirty="0"/>
              <a:t>Fine-grained locking allows more concurrency</a:t>
            </a:r>
          </a:p>
          <a:p>
            <a:pPr lvl="1"/>
            <a:r>
              <a:rPr kumimoji="1" lang="en-US" altLang="zh-CN" dirty="0"/>
              <a:t>If the deposits operate on different accounts, they can run concurrently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5B088-A3C6-9148-AFB0-2BEBB8FE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6D0E68-A0E1-FB4E-AEA2-003621E60E4A}"/>
              </a:ext>
            </a:extLst>
          </p:cNvPr>
          <p:cNvSpPr/>
          <p:nvPr/>
        </p:nvSpPr>
        <p:spPr>
          <a:xfrm>
            <a:off x="683274" y="23010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F9345F-3C60-9D45-870D-7DC345E677AA}"/>
              </a:ext>
            </a:extLst>
          </p:cNvPr>
          <p:cNvSpPr/>
          <p:nvPr/>
        </p:nvSpPr>
        <p:spPr>
          <a:xfrm>
            <a:off x="1317886" y="230177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3AA6B1-ED53-9845-A855-7492A6F8D0EB}"/>
              </a:ext>
            </a:extLst>
          </p:cNvPr>
          <p:cNvSpPr/>
          <p:nvPr/>
        </p:nvSpPr>
        <p:spPr>
          <a:xfrm>
            <a:off x="802247" y="2850034"/>
            <a:ext cx="216024" cy="282601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DA04B6-51FA-7446-B45A-A22216D6A071}"/>
              </a:ext>
            </a:extLst>
          </p:cNvPr>
          <p:cNvSpPr/>
          <p:nvPr/>
        </p:nvSpPr>
        <p:spPr>
          <a:xfrm>
            <a:off x="1451992" y="2850033"/>
            <a:ext cx="216024" cy="282601"/>
          </a:xfrm>
          <a:prstGeom prst="rect">
            <a:avLst/>
          </a:prstGeom>
          <a:solidFill>
            <a:srgbClr val="32C0D8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69BB1C-7C2A-DA41-B1E4-DFF3CF28061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92047" y="2341195"/>
            <a:ext cx="12045" cy="189670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83B3804-59D6-6243-937E-A59248B3F18E}"/>
              </a:ext>
            </a:extLst>
          </p:cNvPr>
          <p:cNvSpPr/>
          <p:nvPr/>
        </p:nvSpPr>
        <p:spPr>
          <a:xfrm>
            <a:off x="159574" y="4237902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DA24F9-BF55-754C-8CB7-EEB4DAB9696D}"/>
              </a:ext>
            </a:extLst>
          </p:cNvPr>
          <p:cNvSpPr/>
          <p:nvPr/>
        </p:nvSpPr>
        <p:spPr>
          <a:xfrm>
            <a:off x="1782975" y="5186763"/>
            <a:ext cx="276342" cy="150534"/>
          </a:xfrm>
          <a:prstGeom prst="rect">
            <a:avLst/>
          </a:prstGeom>
          <a:solidFill>
            <a:srgbClr val="32C0D8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5B7EC72-F357-4B44-9D7C-AD8D776B3B12}"/>
              </a:ext>
            </a:extLst>
          </p:cNvPr>
          <p:cNvSpPr/>
          <p:nvPr/>
        </p:nvSpPr>
        <p:spPr>
          <a:xfrm>
            <a:off x="192635" y="5085129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Deposit(bob)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231D8F-2E43-1845-AD34-72268E1C67E3}"/>
              </a:ext>
            </a:extLst>
          </p:cNvPr>
          <p:cNvSpPr/>
          <p:nvPr/>
        </p:nvSpPr>
        <p:spPr>
          <a:xfrm>
            <a:off x="1789630" y="4860942"/>
            <a:ext cx="276342" cy="150534"/>
          </a:xfrm>
          <a:prstGeom prst="rect">
            <a:avLst/>
          </a:prstGeom>
          <a:solidFill>
            <a:srgbClr val="BF569D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E343BD-FCA4-BE4E-9707-A098840BA4BA}"/>
              </a:ext>
            </a:extLst>
          </p:cNvPr>
          <p:cNvSpPr/>
          <p:nvPr/>
        </p:nvSpPr>
        <p:spPr>
          <a:xfrm>
            <a:off x="162304" y="4751543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Deposit(Alice)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BBD57D-0542-144E-A2C0-C0E17892C489}"/>
              </a:ext>
            </a:extLst>
          </p:cNvPr>
          <p:cNvSpPr/>
          <p:nvPr/>
        </p:nvSpPr>
        <p:spPr>
          <a:xfrm>
            <a:off x="2915816" y="212812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03CBA8-85DD-D74A-A6C8-E68458F7491D}"/>
              </a:ext>
            </a:extLst>
          </p:cNvPr>
          <p:cNvSpPr/>
          <p:nvPr/>
        </p:nvSpPr>
        <p:spPr>
          <a:xfrm>
            <a:off x="4405386" y="212812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38CBC3-66BC-5C4A-9CE5-D7E59B5E9A7C}"/>
              </a:ext>
            </a:extLst>
          </p:cNvPr>
          <p:cNvSpPr/>
          <p:nvPr/>
        </p:nvSpPr>
        <p:spPr>
          <a:xfrm>
            <a:off x="5926068" y="212812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F8B6BF-7981-754C-940D-0A55C3890134}"/>
              </a:ext>
            </a:extLst>
          </p:cNvPr>
          <p:cNvSpPr/>
          <p:nvPr/>
        </p:nvSpPr>
        <p:spPr>
          <a:xfrm>
            <a:off x="7540828" y="212812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Bank[Bob]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0218EA-E375-7A4D-AF70-4CDE572BA5AF}"/>
              </a:ext>
            </a:extLst>
          </p:cNvPr>
          <p:cNvSpPr/>
          <p:nvPr/>
        </p:nvSpPr>
        <p:spPr>
          <a:xfrm>
            <a:off x="2506480" y="2532434"/>
            <a:ext cx="191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highlight>
                  <a:srgbClr val="FFFF00"/>
                </a:highlight>
              </a:rPr>
              <a:t>Acquire(lock[</a:t>
            </a:r>
            <a:r>
              <a:rPr kumimoji="1" lang="en-US" altLang="zh-CN" sz="1600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sz="1600" dirty="0">
                <a:highlight>
                  <a:srgbClr val="FFFF00"/>
                </a:highlight>
              </a:rPr>
              <a:t>])</a:t>
            </a:r>
            <a:endParaRPr lang="zh-CN" altLang="en-US" sz="1600" dirty="0">
              <a:highlight>
                <a:srgbClr val="FFFF00"/>
              </a:highligh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434A89E-EA34-5E4A-A226-D556F6464C0D}"/>
              </a:ext>
            </a:extLst>
          </p:cNvPr>
          <p:cNvSpPr/>
          <p:nvPr/>
        </p:nvSpPr>
        <p:spPr>
          <a:xfrm>
            <a:off x="4312013" y="2537559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highlight>
                  <a:srgbClr val="FFFF00"/>
                </a:highlight>
              </a:rPr>
              <a:t>Acquire(lock[bob])</a:t>
            </a:r>
            <a:endParaRPr lang="zh-CN" altLang="en-US" sz="1600" dirty="0">
              <a:highlight>
                <a:srgbClr val="FFFF00"/>
              </a:highligh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413104-E7C9-4449-BDEB-C0D23FA615D2}"/>
              </a:ext>
            </a:extLst>
          </p:cNvPr>
          <p:cNvSpPr/>
          <p:nvPr/>
        </p:nvSpPr>
        <p:spPr>
          <a:xfrm>
            <a:off x="6456959" y="2532819"/>
            <a:ext cx="220208" cy="33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DAB6A6-90E8-6044-B3C1-50C56A16B1EA}"/>
              </a:ext>
            </a:extLst>
          </p:cNvPr>
          <p:cNvSpPr/>
          <p:nvPr/>
        </p:nvSpPr>
        <p:spPr>
          <a:xfrm>
            <a:off x="7999195" y="2532434"/>
            <a:ext cx="220208" cy="33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A5C7C5-9D11-7140-8F91-74A40F0FAA41}"/>
              </a:ext>
            </a:extLst>
          </p:cNvPr>
          <p:cNvSpPr/>
          <p:nvPr/>
        </p:nvSpPr>
        <p:spPr>
          <a:xfrm>
            <a:off x="2986432" y="2857500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Read acct</a:t>
            </a:r>
            <a:endParaRPr lang="zh-CN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3148AC-C772-FE4F-AAA2-D131B2DAEF9E}"/>
              </a:ext>
            </a:extLst>
          </p:cNvPr>
          <p:cNvSpPr/>
          <p:nvPr/>
        </p:nvSpPr>
        <p:spPr>
          <a:xfrm>
            <a:off x="4548396" y="2857500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Read acct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98ABE5-2E7C-0D40-8928-996DA65774A7}"/>
              </a:ext>
            </a:extLst>
          </p:cNvPr>
          <p:cNvSpPr/>
          <p:nvPr/>
        </p:nvSpPr>
        <p:spPr>
          <a:xfrm>
            <a:off x="2986432" y="3206414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Increase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3D05D0-68C6-ED42-B817-5B882AA99EB9}"/>
              </a:ext>
            </a:extLst>
          </p:cNvPr>
          <p:cNvSpPr/>
          <p:nvPr/>
        </p:nvSpPr>
        <p:spPr>
          <a:xfrm>
            <a:off x="4616523" y="3204294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Increase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8DF163F-F0CF-7848-87DD-8574B25E0B38}"/>
              </a:ext>
            </a:extLst>
          </p:cNvPr>
          <p:cNvSpPr/>
          <p:nvPr/>
        </p:nvSpPr>
        <p:spPr>
          <a:xfrm>
            <a:off x="3003179" y="3571149"/>
            <a:ext cx="11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Write back</a:t>
            </a:r>
            <a:endParaRPr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79F748-00D1-CC41-99DA-577AFD2CE25D}"/>
              </a:ext>
            </a:extLst>
          </p:cNvPr>
          <p:cNvSpPr/>
          <p:nvPr/>
        </p:nvSpPr>
        <p:spPr>
          <a:xfrm>
            <a:off x="4547886" y="3571149"/>
            <a:ext cx="1150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/>
              <a:t>Write back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7B8AA4-FCEC-E849-9A27-81C3788B7EC9}"/>
              </a:ext>
            </a:extLst>
          </p:cNvPr>
          <p:cNvSpPr/>
          <p:nvPr/>
        </p:nvSpPr>
        <p:spPr>
          <a:xfrm>
            <a:off x="2478426" y="3969789"/>
            <a:ext cx="1972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highlight>
                  <a:srgbClr val="FFFF00"/>
                </a:highlight>
              </a:rPr>
              <a:t>Release(lock[</a:t>
            </a:r>
            <a:r>
              <a:rPr kumimoji="1" lang="en-US" altLang="zh-CN" sz="1600" dirty="0" err="1">
                <a:highlight>
                  <a:srgbClr val="FFFF00"/>
                </a:highlight>
              </a:rPr>
              <a:t>alice</a:t>
            </a:r>
            <a:r>
              <a:rPr kumimoji="1" lang="en-US" altLang="zh-CN" sz="1600" dirty="0">
                <a:highlight>
                  <a:srgbClr val="FFFF00"/>
                </a:highlight>
              </a:rPr>
              <a:t>])</a:t>
            </a:r>
            <a:endParaRPr lang="zh-CN" altLang="en-US" sz="1600" dirty="0">
              <a:highlight>
                <a:srgbClr val="FFFF00"/>
              </a:highligh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547685-573F-AA4A-8DE4-59BA7A2BBEE4}"/>
              </a:ext>
            </a:extLst>
          </p:cNvPr>
          <p:cNvSpPr/>
          <p:nvPr/>
        </p:nvSpPr>
        <p:spPr>
          <a:xfrm>
            <a:off x="4349213" y="3962623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highlight>
                  <a:srgbClr val="FFFF00"/>
                </a:highlight>
              </a:rPr>
              <a:t>Release(lock[bob])</a:t>
            </a:r>
            <a:endParaRPr lang="zh-CN" altLang="en-US" sz="1600" dirty="0">
              <a:highlight>
                <a:srgbClr val="FFFF00"/>
              </a:highligh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C88B3D-7EE9-5A41-AC22-211890195180}"/>
              </a:ext>
            </a:extLst>
          </p:cNvPr>
          <p:cNvSpPr/>
          <p:nvPr/>
        </p:nvSpPr>
        <p:spPr>
          <a:xfrm>
            <a:off x="6456959" y="2794850"/>
            <a:ext cx="220208" cy="33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F1CEB3A-BB5B-E840-8FE5-E097B172A79B}"/>
              </a:ext>
            </a:extLst>
          </p:cNvPr>
          <p:cNvSpPr/>
          <p:nvPr/>
        </p:nvSpPr>
        <p:spPr>
          <a:xfrm>
            <a:off x="7999195" y="2794465"/>
            <a:ext cx="220208" cy="33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3E8E5D-439E-8041-9B75-838A7FB6BC17}"/>
              </a:ext>
            </a:extLst>
          </p:cNvPr>
          <p:cNvSpPr/>
          <p:nvPr/>
        </p:nvSpPr>
        <p:spPr>
          <a:xfrm>
            <a:off x="6456959" y="3120849"/>
            <a:ext cx="220208" cy="33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0FAE21-73D4-4F41-9E8E-F270F24B56F1}"/>
              </a:ext>
            </a:extLst>
          </p:cNvPr>
          <p:cNvSpPr/>
          <p:nvPr/>
        </p:nvSpPr>
        <p:spPr>
          <a:xfrm>
            <a:off x="7999195" y="3120464"/>
            <a:ext cx="220208" cy="338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4844A4-68FC-4248-9245-D3784D9453FA}"/>
              </a:ext>
            </a:extLst>
          </p:cNvPr>
          <p:cNvSpPr/>
          <p:nvPr/>
        </p:nvSpPr>
        <p:spPr>
          <a:xfrm>
            <a:off x="6454488" y="3571149"/>
            <a:ext cx="444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A6D984C-7FBA-734A-9D00-CA8539C5BC28}"/>
              </a:ext>
            </a:extLst>
          </p:cNvPr>
          <p:cNvSpPr/>
          <p:nvPr/>
        </p:nvSpPr>
        <p:spPr>
          <a:xfrm>
            <a:off x="7956376" y="3571149"/>
            <a:ext cx="444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3144791-4864-B647-88A6-AFB21670357F}"/>
              </a:ext>
            </a:extLst>
          </p:cNvPr>
          <p:cNvSpPr/>
          <p:nvPr/>
        </p:nvSpPr>
        <p:spPr>
          <a:xfrm>
            <a:off x="6454488" y="3896763"/>
            <a:ext cx="444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BD8E28-3930-6A44-BF97-603D55FF9670}"/>
              </a:ext>
            </a:extLst>
          </p:cNvPr>
          <p:cNvSpPr/>
          <p:nvPr/>
        </p:nvSpPr>
        <p:spPr>
          <a:xfrm>
            <a:off x="7956376" y="3896763"/>
            <a:ext cx="444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9501538A-7933-E841-AB6A-C01D54D21FB3}"/>
              </a:ext>
            </a:extLst>
          </p:cNvPr>
          <p:cNvSpPr/>
          <p:nvPr/>
        </p:nvSpPr>
        <p:spPr>
          <a:xfrm>
            <a:off x="3707969" y="4694622"/>
            <a:ext cx="3981361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Two deposits can run concurrently!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348E02E9-79E1-5143-99C4-543915AC6B33}"/>
              </a:ext>
            </a:extLst>
          </p:cNvPr>
          <p:cNvCxnSpPr/>
          <p:nvPr/>
        </p:nvCxnSpPr>
        <p:spPr>
          <a:xfrm flipH="1">
            <a:off x="5954680" y="300151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CC2D6B0-B711-774F-B647-782F1E4A0C61}"/>
              </a:ext>
            </a:extLst>
          </p:cNvPr>
          <p:cNvCxnSpPr/>
          <p:nvPr/>
        </p:nvCxnSpPr>
        <p:spPr>
          <a:xfrm flipH="1">
            <a:off x="5954680" y="372159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1985248-DAED-4A4A-ABD1-450954B74274}"/>
              </a:ext>
            </a:extLst>
          </p:cNvPr>
          <p:cNvSpPr txBox="1"/>
          <p:nvPr/>
        </p:nvSpPr>
        <p:spPr>
          <a:xfrm>
            <a:off x="7739956" y="4585692"/>
            <a:ext cx="444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170232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22C-C634-0749-BE7A-39D2813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3AE-3B9D-6A4A-901F-E76712A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84116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Pros </a:t>
            </a:r>
          </a:p>
          <a:p>
            <a:pPr lvl="1"/>
            <a:r>
              <a:rPr kumimoji="1" lang="en-US" altLang="zh-CN" dirty="0"/>
              <a:t>The commit is extremely efficient: only one file append operations (w/ updated data) </a:t>
            </a:r>
          </a:p>
          <a:p>
            <a:pPr lvl="2"/>
            <a:r>
              <a:rPr kumimoji="1" lang="en-US" altLang="zh-CN" sz="1800" dirty="0"/>
              <a:t>Other methods, e.g., shadow copy copies the entire file</a:t>
            </a:r>
          </a:p>
          <a:p>
            <a:r>
              <a:rPr kumimoji="1" lang="en-US" altLang="zh-CN" dirty="0"/>
              <a:t>Cons </a:t>
            </a:r>
          </a:p>
          <a:p>
            <a:pPr lvl="1"/>
            <a:r>
              <a:rPr kumimoji="1" lang="en-US" altLang="zh-CN" dirty="0"/>
              <a:t>Wastes of disk I/O: all disk operations must happen at the commit point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All updates must be buffered in the memory </a:t>
            </a:r>
            <a:r>
              <a:rPr kumimoji="1" lang="en-US" altLang="zh-CN" dirty="0"/>
              <a:t>until the transaction commits</a:t>
            </a:r>
          </a:p>
          <a:p>
            <a:pPr lvl="2"/>
            <a:r>
              <a:rPr kumimoji="1" lang="en-US" altLang="zh-CN" sz="1800" dirty="0"/>
              <a:t>What if there is insufficient memory?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The log file is continuously growing </a:t>
            </a:r>
            <a:r>
              <a:rPr kumimoji="1" lang="en-US" altLang="zh-CN" dirty="0"/>
              <a:t>while most its updates are already flushed to the disk (unless the machine is rebooted or crashed, and we do the recovery) </a:t>
            </a: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EDE9-D5A8-7248-AF10-7B105DB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21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A436B-97F0-ED44-82FD-C46AB271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383960" cy="900442"/>
          </a:xfrm>
        </p:spPr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fine-grained locking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A94F-EDEA-234C-BA9B-2A27DF3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520033" cy="3771636"/>
          </a:xfrm>
        </p:spPr>
        <p:txBody>
          <a:bodyPr/>
          <a:lstStyle/>
          <a:p>
            <a:r>
              <a:rPr kumimoji="1" lang="en-US" altLang="zh-CN" dirty="0"/>
              <a:t>Fine-grained locking: </a:t>
            </a:r>
          </a:p>
          <a:p>
            <a:pPr lvl="1"/>
            <a:r>
              <a:rPr kumimoji="1" lang="en-US" altLang="zh-CN" dirty="0"/>
              <a:t>Each data record has one lock</a:t>
            </a:r>
          </a:p>
          <a:p>
            <a:pPr lvl="1"/>
            <a:r>
              <a:rPr kumimoji="1" lang="en-US" altLang="zh-CN" dirty="0"/>
              <a:t>E.g., a lock for Alice &amp; a lock for Bob</a:t>
            </a:r>
          </a:p>
          <a:p>
            <a:r>
              <a:rPr kumimoji="1" lang="en-US" altLang="zh-CN" dirty="0"/>
              <a:t>Lock acquire rule: </a:t>
            </a:r>
          </a:p>
          <a:p>
            <a:pPr lvl="1"/>
            <a:r>
              <a:rPr kumimoji="1" lang="en-US" altLang="zh-CN" dirty="0"/>
              <a:t>The action must acquire the account lock before access it, and releases it after the data access finishes 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1AB76-2889-F044-9D13-B81D44F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4BF48-1972-C04E-B212-FFF66A32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34" y="941158"/>
            <a:ext cx="708644" cy="708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707D06-7538-EF42-8629-2F639E61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66" y="941158"/>
            <a:ext cx="708644" cy="7086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A74DD2-6B13-C34D-A179-F528C6EF47C2}"/>
              </a:ext>
            </a:extLst>
          </p:cNvPr>
          <p:cNvSpPr/>
          <p:nvPr/>
        </p:nvSpPr>
        <p:spPr>
          <a:xfrm>
            <a:off x="8084869" y="94115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D3453F-23C7-3542-A1F1-4E8610C24426}"/>
              </a:ext>
            </a:extLst>
          </p:cNvPr>
          <p:cNvSpPr/>
          <p:nvPr/>
        </p:nvSpPr>
        <p:spPr>
          <a:xfrm>
            <a:off x="5933288" y="166893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0¥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98FB4-DEA0-C74D-A9EF-F49C198279CB}"/>
              </a:ext>
            </a:extLst>
          </p:cNvPr>
          <p:cNvSpPr/>
          <p:nvPr/>
        </p:nvSpPr>
        <p:spPr>
          <a:xfrm>
            <a:off x="7128096" y="16498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Bob: 0¥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35B1EF-CE94-644F-B736-FF3ED6DC2746}"/>
              </a:ext>
            </a:extLst>
          </p:cNvPr>
          <p:cNvSpPr/>
          <p:nvPr/>
        </p:nvSpPr>
        <p:spPr>
          <a:xfrm>
            <a:off x="4828249" y="166893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 = [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08CD6-54CF-C84D-AA9B-48D44CE52FE0}"/>
              </a:ext>
            </a:extLst>
          </p:cNvPr>
          <p:cNvSpPr/>
          <p:nvPr/>
        </p:nvSpPr>
        <p:spPr>
          <a:xfrm>
            <a:off x="4822873" y="21913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Lock = [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BD3E63-E2F6-004C-9D2E-D7F042D5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42" y="2189432"/>
            <a:ext cx="431216" cy="4312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398B89-1109-BC42-9939-A611A9390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80" y="2200610"/>
            <a:ext cx="431216" cy="431216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346E131E-6E3C-7D49-B18F-29E97FC75997}"/>
              </a:ext>
            </a:extLst>
          </p:cNvPr>
          <p:cNvSpPr/>
          <p:nvPr/>
        </p:nvSpPr>
        <p:spPr>
          <a:xfrm>
            <a:off x="1440233" y="4296762"/>
            <a:ext cx="6097546" cy="77501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can fine-grained locking avoids </a:t>
            </a:r>
            <a:r>
              <a:rPr lang="en-US" altLang="zh-CN" sz="2400" b="1" dirty="0">
                <a:solidFill>
                  <a:srgbClr val="C00000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the race conditions? </a:t>
            </a:r>
          </a:p>
        </p:txBody>
      </p:sp>
    </p:spTree>
    <p:extLst>
      <p:ext uri="{BB962C8B-B14F-4D97-AF65-F5344CB8AC3E}">
        <p14:creationId xmlns:p14="http://schemas.microsoft.com/office/powerpoint/2010/main" val="3138712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example: </a:t>
            </a:r>
            <a:r>
              <a:rPr kumimoji="1" lang="en-US" altLang="zh-CN" b="0" dirty="0"/>
              <a:t>multiple records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E061B-662A-6D4E-AB27-C188F03D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646565"/>
          </a:xfrm>
        </p:spPr>
        <p:txBody>
          <a:bodyPr/>
          <a:lstStyle/>
          <a:p>
            <a:r>
              <a:rPr kumimoji="1" lang="en-US" altLang="zh-CN" b="0" dirty="0"/>
              <a:t>Transfer + Audit for the bank application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1CA11B-8458-7E48-90C2-8624AE26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1DAE4F-8BC9-0B47-BE27-40E1D297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47" y="372721"/>
            <a:ext cx="708644" cy="708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15EB8A-9E45-914D-91A1-AE6B9E3E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679" y="372721"/>
            <a:ext cx="708644" cy="7086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624BD9-9EA5-AE4C-872E-EFB9FCC891A7}"/>
              </a:ext>
            </a:extLst>
          </p:cNvPr>
          <p:cNvSpPr/>
          <p:nvPr/>
        </p:nvSpPr>
        <p:spPr>
          <a:xfrm>
            <a:off x="8389282" y="372721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A9A3DF-2442-D44D-BB1B-C6AC179F2D7E}"/>
              </a:ext>
            </a:extLst>
          </p:cNvPr>
          <p:cNvSpPr/>
          <p:nvPr/>
        </p:nvSpPr>
        <p:spPr>
          <a:xfrm>
            <a:off x="6106505" y="10962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10¥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9ACE73-8DDB-074D-ACC3-549B730B854C}"/>
              </a:ext>
            </a:extLst>
          </p:cNvPr>
          <p:cNvSpPr/>
          <p:nvPr/>
        </p:nvSpPr>
        <p:spPr>
          <a:xfrm>
            <a:off x="7432509" y="10813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Bob: 10¥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CFCF4C-4333-9841-B7A1-CB507159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855" y="1620995"/>
            <a:ext cx="431216" cy="4312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4D3769-7D45-CC4B-942E-42F346559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393" y="1632173"/>
            <a:ext cx="431216" cy="43121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3702F89-F6DC-3B47-8F17-642DE1250474}"/>
              </a:ext>
            </a:extLst>
          </p:cNvPr>
          <p:cNvSpPr/>
          <p:nvPr/>
        </p:nvSpPr>
        <p:spPr>
          <a:xfrm>
            <a:off x="302840" y="2388564"/>
            <a:ext cx="4554616" cy="2031325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locks, a, b,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Acquire(lock[b])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Release(lock[b])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Acquire(lock[a])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-=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Release(lock[a])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537CD1-C76E-9946-A340-BC27E17EAB50}"/>
              </a:ext>
            </a:extLst>
          </p:cNvPr>
          <p:cNvSpPr/>
          <p:nvPr/>
        </p:nvSpPr>
        <p:spPr>
          <a:xfrm>
            <a:off x="5220072" y="2388565"/>
            <a:ext cx="3618512" cy="2031325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Audit(bank):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sum = 0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bank: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Acquire(locks[acct])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    sum += bank[acct]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Release(locks[acct])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print(sum)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D2EF0B9-E1A2-DDD9-2798-59C6BC0F4BF7}"/>
              </a:ext>
            </a:extLst>
          </p:cNvPr>
          <p:cNvSpPr/>
          <p:nvPr/>
        </p:nvSpPr>
        <p:spPr>
          <a:xfrm>
            <a:off x="1487794" y="4674082"/>
            <a:ext cx="6097546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what is the ideal output of Audit?</a:t>
            </a:r>
          </a:p>
        </p:txBody>
      </p:sp>
    </p:spTree>
    <p:extLst>
      <p:ext uri="{BB962C8B-B14F-4D97-AF65-F5344CB8AC3E}">
        <p14:creationId xmlns:p14="http://schemas.microsoft.com/office/powerpoint/2010/main" val="2307642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59456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209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10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884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460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08484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889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9961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06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175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37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67146"/>
              </p:ext>
            </p:extLst>
          </p:nvPr>
        </p:nvGraphicFramePr>
        <p:xfrm>
          <a:off x="683894" y="1069901"/>
          <a:ext cx="8460425" cy="417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03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A422C-C634-0749-BE7A-39D28130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Pros &amp; Cons of redo-only logging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183AE-3B9D-6A4A-901F-E76712AE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Pros 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commit is extremely efficient: only one file append operations (w/ updated data) </a:t>
            </a:r>
          </a:p>
          <a:p>
            <a:pPr lvl="2"/>
            <a:r>
              <a:rPr kumimoji="1" lang="en-US" altLang="zh-CN" sz="1800" dirty="0">
                <a:solidFill>
                  <a:schemeClr val="bg1">
                    <a:lumMod val="65000"/>
                  </a:schemeClr>
                </a:solidFill>
              </a:rPr>
              <a:t>Other methods, e.g., shadow copy copies the entire file</a:t>
            </a:r>
          </a:p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Cons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Wastes of disk I/O: all disk operations must happen at the commit point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All updates must be buffered in the memory until the transaction commits</a:t>
            </a: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What if there is insufficient memory? </a:t>
            </a:r>
          </a:p>
          <a:p>
            <a:pPr lvl="1"/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 log file is continuously growing while most its updates are already flushed to the disk </a:t>
            </a:r>
          </a:p>
          <a:p>
            <a:pPr lvl="1"/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EDE9-D5A8-7248-AF10-7B105DB8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5CE37A-B15C-EE3C-9DB2-2973D05E7592}"/>
              </a:ext>
            </a:extLst>
          </p:cNvPr>
          <p:cNvSpPr/>
          <p:nvPr/>
        </p:nvSpPr>
        <p:spPr>
          <a:xfrm>
            <a:off x="395214" y="5266548"/>
            <a:ext cx="8353572" cy="30729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/>
            <a:r>
              <a:rPr lang="en-US" altLang="zh-CN" dirty="0"/>
              <a:t>Unlike filesystem journaling, the user can commit a lot of entries in a transaction </a:t>
            </a:r>
          </a:p>
        </p:txBody>
      </p:sp>
    </p:spTree>
    <p:extLst>
      <p:ext uri="{BB962C8B-B14F-4D97-AF65-F5344CB8AC3E}">
        <p14:creationId xmlns:p14="http://schemas.microsoft.com/office/powerpoint/2010/main" val="2706923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85206"/>
              </p:ext>
            </p:extLst>
          </p:nvPr>
        </p:nvGraphicFramePr>
        <p:xfrm>
          <a:off x="683894" y="1069901"/>
          <a:ext cx="8460425" cy="417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95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65225"/>
              </p:ext>
            </p:extLst>
          </p:nvPr>
        </p:nvGraphicFramePr>
        <p:xfrm>
          <a:off x="683894" y="1069901"/>
          <a:ext cx="8460425" cy="417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657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83422"/>
              </p:ext>
            </p:extLst>
          </p:nvPr>
        </p:nvGraphicFramePr>
        <p:xfrm>
          <a:off x="683894" y="1069901"/>
          <a:ext cx="846042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0232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032155"/>
              </p:ext>
            </p:extLst>
          </p:nvPr>
        </p:nvGraphicFramePr>
        <p:xfrm>
          <a:off x="683894" y="1069901"/>
          <a:ext cx="846042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1499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3958"/>
              </p:ext>
            </p:extLst>
          </p:nvPr>
        </p:nvGraphicFramePr>
        <p:xfrm>
          <a:off x="683894" y="1069901"/>
          <a:ext cx="846042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4206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202CB-7078-7542-B05B-0DFC3E7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Accessing multiple records</a:t>
            </a:r>
            <a:endParaRPr kumimoji="1" lang="zh-CN" altLang="en-US" b="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0464B9-B2C5-324B-96F2-BA368E7DEAA1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A0E969-E09A-804B-B2E5-EAE08FA9A7C6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95F762B-C4C3-C64D-8C68-9A81B257125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098C148-39D4-D146-8F5E-43D334FC1DD9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6" name="表格 29">
            <a:extLst>
              <a:ext uri="{FF2B5EF4-FFF2-40B4-BE49-F238E27FC236}">
                <a16:creationId xmlns:a16="http://schemas.microsoft.com/office/drawing/2014/main" id="{0566604A-C94D-8F49-AA55-CB0559F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84870"/>
              </p:ext>
            </p:extLst>
          </p:nvPr>
        </p:nvGraphicFramePr>
        <p:xfrm>
          <a:off x="683894" y="1069901"/>
          <a:ext cx="846042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8187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0D78E-B9D6-A245-9F75-A2E4BE6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</a:t>
            </a:r>
            <a:r>
              <a:rPr kumimoji="1" lang="en-US" altLang="zh-CN" b="0" dirty="0"/>
              <a:t>accessing multiple records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2B22D-300E-2E4A-8B7F-5FF63E00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Question #1: </a:t>
            </a:r>
          </a:p>
          <a:p>
            <a:pPr lvl="1"/>
            <a:r>
              <a:rPr kumimoji="1" lang="en-US" altLang="zh-CN" b="0" dirty="0"/>
              <a:t>Is the final state of the program correct</a:t>
            </a:r>
            <a:r>
              <a:rPr kumimoji="1" lang="en-US" altLang="zh-CN" dirty="0"/>
              <a:t> (i.e., bank accounts) </a:t>
            </a:r>
            <a:r>
              <a:rPr kumimoji="1" lang="en-US" altLang="zh-CN" b="0" dirty="0"/>
              <a:t> ? </a:t>
            </a:r>
          </a:p>
          <a:p>
            <a:r>
              <a:rPr kumimoji="1" lang="en-US" altLang="zh-CN" dirty="0"/>
              <a:t>Question #2</a:t>
            </a:r>
            <a:r>
              <a:rPr kumimoji="1" lang="en-US" altLang="zh-CN" b="0" dirty="0"/>
              <a:t>: </a:t>
            </a:r>
          </a:p>
          <a:p>
            <a:pPr lvl="1"/>
            <a:r>
              <a:rPr kumimoji="1" lang="en-US" altLang="zh-CN" b="0" dirty="0"/>
              <a:t>Is the sum of the audit correct? </a:t>
            </a:r>
          </a:p>
          <a:p>
            <a:pPr lvl="1"/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68EB5-45E4-1C49-8D62-0C00B871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74FAC6AD-767F-10DC-0172-5BAACA7BA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548"/>
            <a:ext cx="9144000" cy="15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326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E976F-EC0A-E44D-A14B-909C7ED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</a:t>
            </a:r>
            <a:r>
              <a:rPr kumimoji="1" lang="en-US" altLang="zh-CN" b="0" dirty="0"/>
              <a:t>accessing multiple records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86A86-7317-AF47-A84F-29955986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661648" cy="3771636"/>
          </a:xfrm>
        </p:spPr>
        <p:txBody>
          <a:bodyPr/>
          <a:lstStyle/>
          <a:p>
            <a:r>
              <a:rPr kumimoji="1" lang="en-US" altLang="zh-CN" dirty="0"/>
              <a:t>Core problem </a:t>
            </a:r>
          </a:p>
          <a:p>
            <a:pPr lvl="1"/>
            <a:r>
              <a:rPr kumimoji="1" lang="en-US" altLang="zh-CN" dirty="0"/>
              <a:t>Simple fine-grained locking does not prevent the exposure of intermediate result</a:t>
            </a:r>
          </a:p>
          <a:p>
            <a:r>
              <a:rPr kumimoji="1" lang="en-US" altLang="zh-CN" dirty="0"/>
              <a:t>Insight</a:t>
            </a:r>
          </a:p>
          <a:p>
            <a:pPr lvl="1"/>
            <a:r>
              <a:rPr kumimoji="1" lang="en-US" altLang="zh-CN" dirty="0"/>
              <a:t>we need to delay the lock release time for each shared data</a:t>
            </a:r>
          </a:p>
          <a:p>
            <a:pPr lvl="2"/>
            <a:r>
              <a:rPr kumimoji="1" lang="en-US" altLang="zh-CN" sz="1800" dirty="0"/>
              <a:t>Until all the transaction’s updates finish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B94E2-2175-6E4E-A496-F4E6D93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9FFC5C4-E973-204C-A10A-ADF598D817EE}"/>
              </a:ext>
            </a:extLst>
          </p:cNvPr>
          <p:cNvSpPr/>
          <p:nvPr/>
        </p:nvSpPr>
        <p:spPr>
          <a:xfrm>
            <a:off x="2555776" y="3865612"/>
            <a:ext cx="1728192" cy="288032"/>
          </a:xfrm>
          <a:prstGeom prst="round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B78D14-111E-6C4E-87EF-16A86721C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42" b="33321"/>
          <a:stretch/>
        </p:blipFill>
        <p:spPr>
          <a:xfrm>
            <a:off x="344860" y="3533970"/>
            <a:ext cx="8496300" cy="17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39" y="228866"/>
            <a:ext cx="8612353" cy="90044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Solution: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acquire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all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locks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first,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and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release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them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at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last</a:t>
            </a:r>
            <a:endParaRPr lang="zh-CN" altLang="en-US" dirty="0">
              <a:ea typeface="MS PGothic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78</a:t>
            </a:fld>
            <a:endParaRPr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785194" y="1392659"/>
            <a:ext cx="0" cy="384042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497162" y="5053066"/>
            <a:ext cx="8179294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47864" y="5077747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>
            <a:off x="-657774" y="2782007"/>
            <a:ext cx="228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 flipV="1">
            <a:off x="1217242" y="4477680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1433266" y="4477680"/>
            <a:ext cx="114398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1547664" y="3877613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>
            <a:off x="1763688" y="3877613"/>
            <a:ext cx="86669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V="1">
            <a:off x="1835696" y="3277547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2051720" y="3277547"/>
            <a:ext cx="72008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V="1">
            <a:off x="2123728" y="2677480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2339752" y="2677480"/>
            <a:ext cx="4824536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 flipH="1" flipV="1">
            <a:off x="7164288" y="2677480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380312" y="3277547"/>
            <a:ext cx="144016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 flipV="1">
            <a:off x="7524328" y="3277547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7740352" y="3877613"/>
            <a:ext cx="144016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 flipV="1">
            <a:off x="7884368" y="3877613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8100392" y="4477680"/>
            <a:ext cx="144016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 flipH="1" flipV="1">
            <a:off x="8244408" y="4477680"/>
            <a:ext cx="216024" cy="600067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00312" y="1480462"/>
            <a:ext cx="1382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Point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066677" y="1897394"/>
            <a:ext cx="576064" cy="660073"/>
          </a:xfrm>
          <a:prstGeom prst="downArrow">
            <a:avLst>
              <a:gd name="adj1" fmla="val 2278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33187" y="3979675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 lock-B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0672" y="3418120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 lock-C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98757" y="2843985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 lock-D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1884" y="4571656"/>
            <a:ext cx="1838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 lock-A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07818" y="3979675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lock-B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78312" y="3418120"/>
            <a:ext cx="19255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lock-C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0603" y="2843985"/>
            <a:ext cx="1925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lock-D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083170" y="4571656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lock-A</a:t>
            </a:r>
            <a:endParaRPr kumimoji="1" lang="zh-CN" alt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25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C6CDA-EB19-A924-1C11-231E411B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27160-44AF-4E5A-38AE-72015234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drawbacks?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39ECB99-66B1-4246-4434-BCE85EFA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D7585-FC90-ADD6-77F6-174CACE0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80D-A9D5-FD44-8703-4FBDC45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undo logging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AD1E-446C-2740-A162-43CFE190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-US" altLang="zh-CN" dirty="0"/>
              <a:t>Before updates, write an undo log record to the log file </a:t>
            </a:r>
          </a:p>
          <a:p>
            <a:pPr lvl="1"/>
            <a:r>
              <a:rPr kumimoji="1" lang="en-US" altLang="zh-CN" dirty="0"/>
              <a:t>Should contain sufficient information to undo uncommitted transactions</a:t>
            </a:r>
          </a:p>
          <a:p>
            <a:pPr lvl="1"/>
            <a:r>
              <a:rPr kumimoji="1" lang="en-US" altLang="zh-CN" dirty="0"/>
              <a:t>E.g., old values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Question: do we need the redo entry?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792-D8EC-514A-8C85-8105610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B32DD-91C0-B747-9C89-8000FCA8E7A3}"/>
              </a:ext>
            </a:extLst>
          </p:cNvPr>
          <p:cNvSpPr txBox="1">
            <a:spLocks/>
          </p:cNvSpPr>
          <p:nvPr/>
        </p:nvSpPr>
        <p:spPr>
          <a:xfrm>
            <a:off x="763234" y="2497460"/>
            <a:ext cx="7308812" cy="18812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9D13277A-E86B-B54A-AB12-8F93E9977A23}"/>
              </a:ext>
            </a:extLst>
          </p:cNvPr>
          <p:cNvSpPr/>
          <p:nvPr/>
        </p:nvSpPr>
        <p:spPr>
          <a:xfrm>
            <a:off x="5076056" y="3438093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4D4EA-9ACB-F44D-8F75-D49B1E11EAAA}"/>
              </a:ext>
            </a:extLst>
          </p:cNvPr>
          <p:cNvSpPr txBox="1"/>
          <p:nvPr/>
        </p:nvSpPr>
        <p:spPr>
          <a:xfrm>
            <a:off x="5364552" y="3551504"/>
            <a:ext cx="37794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" altLang="zh-CN" dirty="0"/>
              <a:t>Action (file name, offset, </a:t>
            </a:r>
            <a:r>
              <a:rPr kumimoji="1" lang="en" altLang="zh-CN" b="1" dirty="0">
                <a:solidFill>
                  <a:srgbClr val="C00000"/>
                </a:solidFill>
              </a:rPr>
              <a:t>old value</a:t>
            </a:r>
            <a:r>
              <a:rPr kumimoji="1" lang="en" altLang="zh-CN" dirty="0"/>
              <a:t>)</a:t>
            </a: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C5187C4F-53F6-8D46-8FCE-36543B755CE3}"/>
              </a:ext>
            </a:extLst>
          </p:cNvPr>
          <p:cNvSpPr/>
          <p:nvPr/>
        </p:nvSpPr>
        <p:spPr>
          <a:xfrm>
            <a:off x="4182406" y="3721328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5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A436B-97F0-ED44-82FD-C46AB271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841160" cy="900442"/>
          </a:xfrm>
        </p:spPr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A94F-EDEA-234C-BA9B-2A27DF3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520033" cy="3771636"/>
          </a:xfrm>
        </p:spPr>
        <p:txBody>
          <a:bodyPr/>
          <a:lstStyle/>
          <a:p>
            <a:r>
              <a:rPr kumimoji="1" lang="en-US" altLang="zh-CN" dirty="0"/>
              <a:t>Fine-grained locking: </a:t>
            </a:r>
          </a:p>
          <a:p>
            <a:pPr lvl="1"/>
            <a:r>
              <a:rPr kumimoji="1" lang="en-US" altLang="zh-CN" dirty="0"/>
              <a:t>Each shared data has one lock</a:t>
            </a:r>
          </a:p>
          <a:p>
            <a:pPr lvl="1"/>
            <a:r>
              <a:rPr kumimoji="1" lang="en-US" altLang="zh-CN" dirty="0"/>
              <a:t>E.g., a lock for Alice &amp; a lock for Bob</a:t>
            </a:r>
          </a:p>
          <a:p>
            <a:r>
              <a:rPr kumimoji="1" lang="en-US" altLang="zh-CN" dirty="0"/>
              <a:t>2PL locking rule: </a:t>
            </a:r>
          </a:p>
          <a:p>
            <a:pPr lvl="1"/>
            <a:r>
              <a:rPr kumimoji="1" lang="en-US" altLang="zh-CN" dirty="0"/>
              <a:t>The action must acquire the shared data’s lock before access it, </a:t>
            </a:r>
            <a:r>
              <a:rPr kumimoji="1" lang="en-US" altLang="zh-CN" strike="sngStrike" dirty="0"/>
              <a:t>and releases it after the data access finishes</a:t>
            </a:r>
            <a:r>
              <a:rPr kumimoji="1" lang="en-US" altLang="zh-CN" dirty="0"/>
              <a:t> </a:t>
            </a:r>
            <a:r>
              <a:rPr kumimoji="1" lang="en-US" altLang="zh-CN" dirty="0">
                <a:highlight>
                  <a:srgbClr val="FFFF00"/>
                </a:highlight>
              </a:rPr>
              <a:t>and release it until the action finishes (on-demand, like fine-grained locking)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1AB76-2889-F044-9D13-B81D44F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4BF48-1972-C04E-B212-FFF66A32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34" y="941158"/>
            <a:ext cx="708644" cy="708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707D06-7538-EF42-8629-2F639E61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66" y="941158"/>
            <a:ext cx="708644" cy="7086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A74DD2-6B13-C34D-A179-F528C6EF47C2}"/>
              </a:ext>
            </a:extLst>
          </p:cNvPr>
          <p:cNvSpPr/>
          <p:nvPr/>
        </p:nvSpPr>
        <p:spPr>
          <a:xfrm>
            <a:off x="8084869" y="94115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D3453F-23C7-3542-A1F1-4E8610C24426}"/>
              </a:ext>
            </a:extLst>
          </p:cNvPr>
          <p:cNvSpPr/>
          <p:nvPr/>
        </p:nvSpPr>
        <p:spPr>
          <a:xfrm>
            <a:off x="5933288" y="166893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0¥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98FB4-DEA0-C74D-A9EF-F49C198279CB}"/>
              </a:ext>
            </a:extLst>
          </p:cNvPr>
          <p:cNvSpPr/>
          <p:nvPr/>
        </p:nvSpPr>
        <p:spPr>
          <a:xfrm>
            <a:off x="7128096" y="16498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Bob: 0¥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35B1EF-CE94-644F-B736-FF3ED6DC2746}"/>
              </a:ext>
            </a:extLst>
          </p:cNvPr>
          <p:cNvSpPr/>
          <p:nvPr/>
        </p:nvSpPr>
        <p:spPr>
          <a:xfrm>
            <a:off x="4828249" y="166893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 = [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08CD6-54CF-C84D-AA9B-48D44CE52FE0}"/>
              </a:ext>
            </a:extLst>
          </p:cNvPr>
          <p:cNvSpPr/>
          <p:nvPr/>
        </p:nvSpPr>
        <p:spPr>
          <a:xfrm>
            <a:off x="4822873" y="21913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Lock = [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BD3E63-E2F6-004C-9D2E-D7F042D5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42" y="2189432"/>
            <a:ext cx="431216" cy="4312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398B89-1109-BC42-9939-A611A9390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80" y="2200610"/>
            <a:ext cx="431216" cy="4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3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591EE-4511-E94B-8D8C-A2510807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70414-D235-BB4D-9FDE-4AC3E5D17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2PL Lock acquire rule: </a:t>
            </a:r>
          </a:p>
          <a:p>
            <a:pPr lvl="1"/>
            <a:r>
              <a:rPr kumimoji="1" lang="en-US" altLang="zh-CN" dirty="0"/>
              <a:t>The action must acquire the shared data’s lock before access it, and release it </a:t>
            </a:r>
            <a:r>
              <a:rPr kumimoji="1" lang="en-US" altLang="zh-CN"/>
              <a:t>until all the </a:t>
            </a:r>
            <a:r>
              <a:rPr kumimoji="1" lang="en-US" altLang="zh-CN" dirty="0"/>
              <a:t>action finishes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23801-F669-0443-92E7-3E28D216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B3EB7D-0754-9D4A-8932-D01F33432147}"/>
              </a:ext>
            </a:extLst>
          </p:cNvPr>
          <p:cNvSpPr/>
          <p:nvPr/>
        </p:nvSpPr>
        <p:spPr>
          <a:xfrm>
            <a:off x="123766" y="2869619"/>
            <a:ext cx="4269160" cy="2031325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locks, a, b,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Acquire(lock[b]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+=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Release(lock[b])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Acquire(lock[a])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-=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Release(lock[a])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2254F5-464A-204E-B878-A62633DE816D}"/>
              </a:ext>
            </a:extLst>
          </p:cNvPr>
          <p:cNvSpPr/>
          <p:nvPr/>
        </p:nvSpPr>
        <p:spPr>
          <a:xfrm>
            <a:off x="4788024" y="2869619"/>
            <a:ext cx="4269160" cy="2308324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locks, a, b,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Acquire(lock[b]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+= amt</a:t>
            </a:r>
          </a:p>
          <a:p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Acquire(lock[a])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-=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Release(lock[a])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Release(lock[b])</a:t>
            </a:r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47177A9B-8038-6F4B-9525-C680102A73B7}"/>
              </a:ext>
            </a:extLst>
          </p:cNvPr>
          <p:cNvSpPr/>
          <p:nvPr/>
        </p:nvSpPr>
        <p:spPr>
          <a:xfrm>
            <a:off x="233465" y="3880022"/>
            <a:ext cx="619151" cy="1266501"/>
          </a:xfrm>
          <a:custGeom>
            <a:avLst/>
            <a:gdLst>
              <a:gd name="connsiteX0" fmla="*/ 421443 w 619151"/>
              <a:gd name="connsiteY0" fmla="*/ 0 h 1266501"/>
              <a:gd name="connsiteX1" fmla="*/ 112524 w 619151"/>
              <a:gd name="connsiteY1" fmla="*/ 172994 h 1266501"/>
              <a:gd name="connsiteX2" fmla="*/ 1313 w 619151"/>
              <a:gd name="connsiteY2" fmla="*/ 395416 h 1266501"/>
              <a:gd name="connsiteX3" fmla="*/ 174308 w 619151"/>
              <a:gd name="connsiteY3" fmla="*/ 518983 h 1266501"/>
              <a:gd name="connsiteX4" fmla="*/ 199021 w 619151"/>
              <a:gd name="connsiteY4" fmla="*/ 1210962 h 1266501"/>
              <a:gd name="connsiteX5" fmla="*/ 619151 w 619151"/>
              <a:gd name="connsiteY5" fmla="*/ 1173892 h 126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51" h="1266501">
                <a:moveTo>
                  <a:pt x="421443" y="0"/>
                </a:moveTo>
                <a:cubicBezTo>
                  <a:pt x="301994" y="53545"/>
                  <a:pt x="182546" y="107091"/>
                  <a:pt x="112524" y="172994"/>
                </a:cubicBezTo>
                <a:cubicBezTo>
                  <a:pt x="42502" y="238897"/>
                  <a:pt x="-8984" y="337751"/>
                  <a:pt x="1313" y="395416"/>
                </a:cubicBezTo>
                <a:cubicBezTo>
                  <a:pt x="11610" y="453081"/>
                  <a:pt x="141357" y="383059"/>
                  <a:pt x="174308" y="518983"/>
                </a:cubicBezTo>
                <a:cubicBezTo>
                  <a:pt x="207259" y="654907"/>
                  <a:pt x="124880" y="1101810"/>
                  <a:pt x="199021" y="1210962"/>
                </a:cubicBezTo>
                <a:cubicBezTo>
                  <a:pt x="273162" y="1320114"/>
                  <a:pt x="446156" y="1247003"/>
                  <a:pt x="619151" y="1173892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369EBA06-D076-4E4A-AB4D-BF7EBF929223}"/>
              </a:ext>
            </a:extLst>
          </p:cNvPr>
          <p:cNvSpPr/>
          <p:nvPr/>
        </p:nvSpPr>
        <p:spPr>
          <a:xfrm>
            <a:off x="4284914" y="3663998"/>
            <a:ext cx="611122" cy="43204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9E175D1-C430-1044-B87E-0A24AF6D51C9}"/>
              </a:ext>
            </a:extLst>
          </p:cNvPr>
          <p:cNvSpPr/>
          <p:nvPr/>
        </p:nvSpPr>
        <p:spPr>
          <a:xfrm>
            <a:off x="611560" y="2563623"/>
            <a:ext cx="3147864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Fine-grained locking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7254CDE-DF36-CD44-8FEE-6C54A992BEB5}"/>
              </a:ext>
            </a:extLst>
          </p:cNvPr>
          <p:cNvSpPr/>
          <p:nvPr/>
        </p:nvSpPr>
        <p:spPr>
          <a:xfrm>
            <a:off x="5348672" y="2563623"/>
            <a:ext cx="3147864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Fine-grained locking + </a:t>
            </a:r>
            <a:r>
              <a:rPr lang="en-US" altLang="zh-CN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2PL</a:t>
            </a:r>
          </a:p>
        </p:txBody>
      </p:sp>
    </p:spTree>
    <p:extLst>
      <p:ext uri="{BB962C8B-B14F-4D97-AF65-F5344CB8AC3E}">
        <p14:creationId xmlns:p14="http://schemas.microsoft.com/office/powerpoint/2010/main" val="25871463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25237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strike="sngStrik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Release(lock[b])</a:t>
                      </a:r>
                      <a:endParaRPr lang="zh-CN" altLang="en-US" sz="1400" strike="sngStrik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971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8084"/>
              </p:ext>
            </p:extLst>
          </p:nvPr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609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659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230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45195"/>
              </p:ext>
            </p:extLst>
          </p:nvPr>
        </p:nvGraphicFramePr>
        <p:xfrm>
          <a:off x="683894" y="1069901"/>
          <a:ext cx="8460425" cy="417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156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71687"/>
              </p:ext>
            </p:extLst>
          </p:nvPr>
        </p:nvGraphicFramePr>
        <p:xfrm>
          <a:off x="683894" y="1069901"/>
          <a:ext cx="8460425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Read(b) = 20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9969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60960"/>
              </p:ext>
            </p:extLst>
          </p:nvPr>
        </p:nvGraphicFramePr>
        <p:xfrm>
          <a:off x="683894" y="1069901"/>
          <a:ext cx="8460425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Read(b) = 20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5079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11817"/>
              </p:ext>
            </p:extLst>
          </p:nvPr>
        </p:nvGraphicFramePr>
        <p:xfrm>
          <a:off x="683894" y="1069901"/>
          <a:ext cx="8460425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Read(b) = 20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Read(a) = 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3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EB80D-A9D5-FD44-8703-4FBDC45F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Logging w/ undo-redo logging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9AD1E-446C-2740-A162-43CFE190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538320" cy="4471925"/>
          </a:xfrm>
        </p:spPr>
        <p:txBody>
          <a:bodyPr/>
          <a:lstStyle/>
          <a:p>
            <a:r>
              <a:rPr kumimoji="1" lang="en-US" altLang="zh-CN" dirty="0"/>
              <a:t>Question: do we need the redo entry?</a:t>
            </a:r>
          </a:p>
          <a:p>
            <a:pPr lvl="1"/>
            <a:r>
              <a:rPr kumimoji="1" lang="en-US" altLang="zh-CN" dirty="0"/>
              <a:t>Depends on whether we wait for records[a] to be written to the disk (e.g., sync)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Typically, yes: </a:t>
            </a:r>
            <a:r>
              <a:rPr kumimoji="1" lang="en-US" altLang="zh-CN" dirty="0"/>
              <a:t>waiting two disk syncs are slow!  </a:t>
            </a:r>
          </a:p>
          <a:p>
            <a:pPr lvl="2"/>
            <a:r>
              <a:rPr kumimoji="1" lang="en-US" altLang="zh-CN" sz="1800" dirty="0"/>
              <a:t>Especially for non-logging writes: log is a fast sequential disk write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EE792-D8EC-514A-8C85-8105610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7B32DD-91C0-B747-9C89-8000FCA8E7A3}"/>
              </a:ext>
            </a:extLst>
          </p:cNvPr>
          <p:cNvSpPr txBox="1">
            <a:spLocks/>
          </p:cNvSpPr>
          <p:nvPr/>
        </p:nvSpPr>
        <p:spPr>
          <a:xfrm>
            <a:off x="763234" y="2785492"/>
            <a:ext cx="7308812" cy="23762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transfer(bank, a, b, amt,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</a:t>
            </a:r>
            <a:r>
              <a:rPr lang="en-US" b="0" dirty="0">
                <a:latin typeface="Consolas" panose="020B0609020204030204" pitchFamily="49" charset="0"/>
                <a:cs typeface="+mn-ea"/>
                <a:sym typeface="+mn-lt"/>
              </a:rPr>
              <a:t>): // amt=10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 =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mmap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(bank, ...)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records[a] = records[a] –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altLang="zh-CN" b="0" dirty="0" err="1"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altLang="zh-CN" b="0" dirty="0">
                <a:latin typeface="Consolas" panose="020B0609020204030204" pitchFamily="49" charset="0"/>
                <a:cs typeface="+mn-ea"/>
                <a:sym typeface="+mn-lt"/>
              </a:rPr>
              <a:t>(...).sync() </a:t>
            </a:r>
            <a:endParaRPr lang="en-US" altLang="zh-CN" b="0" dirty="0">
              <a:solidFill>
                <a:schemeClr val="tx1"/>
              </a:solidFill>
              <a:latin typeface="Consolas" panose="020B0609020204030204" pitchFamily="49" charset="0"/>
              <a:cs typeface="+mn-ea"/>
              <a:sym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records[b] = records[b]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log.append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+mn-ea"/>
                <a:sym typeface="+mn-lt"/>
              </a:rPr>
              <a:t>("TX {id} commit”).sync()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83DDB1D1-EB59-A345-A712-9CBAA605118E}"/>
              </a:ext>
            </a:extLst>
          </p:cNvPr>
          <p:cNvSpPr/>
          <p:nvPr/>
        </p:nvSpPr>
        <p:spPr>
          <a:xfrm>
            <a:off x="5076056" y="3729322"/>
            <a:ext cx="360040" cy="87315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C4762-8067-C749-ABF9-90F84D721BA0}"/>
              </a:ext>
            </a:extLst>
          </p:cNvPr>
          <p:cNvSpPr txBox="1"/>
          <p:nvPr/>
        </p:nvSpPr>
        <p:spPr>
          <a:xfrm>
            <a:off x="5364552" y="3842733"/>
            <a:ext cx="301621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" altLang="zh-CN" dirty="0"/>
              <a:t>Action (file name, offset, </a:t>
            </a:r>
            <a:r>
              <a:rPr kumimoji="1" lang="en" altLang="zh-CN" b="1" dirty="0">
                <a:solidFill>
                  <a:srgbClr val="C00000"/>
                </a:solidFill>
              </a:rPr>
              <a:t>old &amp; new values</a:t>
            </a:r>
            <a:r>
              <a:rPr kumimoji="1" lang="en" altLang="zh-CN" dirty="0"/>
              <a:t>)</a:t>
            </a: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3A25ADCE-99E5-4A41-BA9E-9808D3F42571}"/>
              </a:ext>
            </a:extLst>
          </p:cNvPr>
          <p:cNvSpPr/>
          <p:nvPr/>
        </p:nvSpPr>
        <p:spPr>
          <a:xfrm>
            <a:off x="4182406" y="4012557"/>
            <a:ext cx="779187" cy="144284"/>
          </a:xfrm>
          <a:custGeom>
            <a:avLst/>
            <a:gdLst>
              <a:gd name="connsiteX0" fmla="*/ 0 w 734291"/>
              <a:gd name="connsiteY0" fmla="*/ 19593 h 118114"/>
              <a:gd name="connsiteX1" fmla="*/ 304800 w 734291"/>
              <a:gd name="connsiteY1" fmla="*/ 5739 h 118114"/>
              <a:gd name="connsiteX2" fmla="*/ 498764 w 734291"/>
              <a:gd name="connsiteY2" fmla="*/ 102721 h 118114"/>
              <a:gd name="connsiteX3" fmla="*/ 734291 w 734291"/>
              <a:gd name="connsiteY3" fmla="*/ 116575 h 1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91" h="118114">
                <a:moveTo>
                  <a:pt x="0" y="19593"/>
                </a:moveTo>
                <a:cubicBezTo>
                  <a:pt x="110836" y="5738"/>
                  <a:pt x="221673" y="-8116"/>
                  <a:pt x="304800" y="5739"/>
                </a:cubicBezTo>
                <a:cubicBezTo>
                  <a:pt x="387927" y="19594"/>
                  <a:pt x="427182" y="84248"/>
                  <a:pt x="498764" y="102721"/>
                </a:cubicBezTo>
                <a:cubicBezTo>
                  <a:pt x="570346" y="121194"/>
                  <a:pt x="652318" y="118884"/>
                  <a:pt x="734291" y="1165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8150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6EF9-3E31-0E4A-9904-37E541D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29F69D-B19A-0949-B2B2-EA72B845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842D34-F2E9-9CF7-6B6C-4EA1EA0B173B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510B76-C513-E695-8E55-F030084EEC42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B1D497-0038-EE57-CE42-2577ED9D695D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2BC9BDC-6C12-0CFB-273D-E4CB843148A4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C079D8-F52E-B003-9E3B-4B3A3B1A56E7}"/>
              </a:ext>
            </a:extLst>
          </p:cNvPr>
          <p:cNvSpPr/>
          <p:nvPr/>
        </p:nvSpPr>
        <p:spPr>
          <a:xfrm>
            <a:off x="5729565" y="366627"/>
            <a:ext cx="198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</a:p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bob, 10)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4C7473-BF42-97CB-00AD-C44A75B9FA84}"/>
              </a:ext>
            </a:extLst>
          </p:cNvPr>
          <p:cNvSpPr/>
          <p:nvPr/>
        </p:nvSpPr>
        <p:spPr>
          <a:xfrm>
            <a:off x="7709594" y="548987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Audit()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D292CD5-F304-C5C8-A64F-ED8BC0959C1F}"/>
              </a:ext>
            </a:extLst>
          </p:cNvPr>
          <p:cNvCxnSpPr>
            <a:cxnSpLocks/>
          </p:cNvCxnSpPr>
          <p:nvPr/>
        </p:nvCxnSpPr>
        <p:spPr>
          <a:xfrm>
            <a:off x="486162" y="1223969"/>
            <a:ext cx="0" cy="3916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6D1DCEB-CC40-8BFC-554E-84B2C9A8C9FF}"/>
              </a:ext>
            </a:extLst>
          </p:cNvPr>
          <p:cNvSpPr/>
          <p:nvPr/>
        </p:nvSpPr>
        <p:spPr>
          <a:xfrm>
            <a:off x="141806" y="5139295"/>
            <a:ext cx="6890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/>
              <a:t>Time</a:t>
            </a:r>
            <a:endParaRPr lang="zh-CN" altLang="en-US" sz="1600" dirty="0"/>
          </a:p>
        </p:txBody>
      </p:sp>
      <p:graphicFrame>
        <p:nvGraphicFramePr>
          <p:cNvPr id="14" name="表格 29">
            <a:extLst>
              <a:ext uri="{FF2B5EF4-FFF2-40B4-BE49-F238E27FC236}">
                <a16:creationId xmlns:a16="http://schemas.microsoft.com/office/drawing/2014/main" id="{592E4491-0406-4B6A-C715-08E0A871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1771"/>
              </p:ext>
            </p:extLst>
          </p:nvPr>
        </p:nvGraphicFramePr>
        <p:xfrm>
          <a:off x="683894" y="1069901"/>
          <a:ext cx="8460425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Read(b) = 20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Read(a) = 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9C7E45D7-1681-58EB-12F5-FA2B3AF85CFF}"/>
              </a:ext>
            </a:extLst>
          </p:cNvPr>
          <p:cNvSpPr/>
          <p:nvPr/>
        </p:nvSpPr>
        <p:spPr>
          <a:xfrm>
            <a:off x="1727114" y="5119056"/>
            <a:ext cx="583264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Audit appears to run after the transfer</a:t>
            </a:r>
          </a:p>
        </p:txBody>
      </p:sp>
    </p:spTree>
    <p:extLst>
      <p:ext uri="{BB962C8B-B14F-4D97-AF65-F5344CB8AC3E}">
        <p14:creationId xmlns:p14="http://schemas.microsoft.com/office/powerpoint/2010/main" val="9109705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55022-C446-2BCF-4F01-035093D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Two-phase locking (2PL)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E3ACC0-28FE-D37C-3074-9EB9E84B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5C08F-9C23-A36C-0583-FDC9A5270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000"/>
          <a:stretch/>
        </p:blipFill>
        <p:spPr>
          <a:xfrm>
            <a:off x="507188" y="1175207"/>
            <a:ext cx="7856488" cy="39145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44AC7F-A560-3F2B-8AB3-DB014F7031A2}"/>
              </a:ext>
            </a:extLst>
          </p:cNvPr>
          <p:cNvSpPr/>
          <p:nvPr/>
        </p:nvSpPr>
        <p:spPr>
          <a:xfrm>
            <a:off x="422108" y="4900944"/>
            <a:ext cx="2349692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0FFA80-67CB-0A1F-122F-057D9B3946E9}"/>
              </a:ext>
            </a:extLst>
          </p:cNvPr>
          <p:cNvSpPr/>
          <p:nvPr/>
        </p:nvSpPr>
        <p:spPr>
          <a:xfrm>
            <a:off x="6365212" y="4701990"/>
            <a:ext cx="2349692" cy="360040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68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88A95-5DBA-1641-5A2B-FD36334F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note on fine-grained locking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FBEE8-C725-9F62-E0BD-F2099783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4585692"/>
          </a:xfrm>
        </p:spPr>
        <p:txBody>
          <a:bodyPr/>
          <a:lstStyle/>
          <a:p>
            <a:r>
              <a:rPr kumimoji="1" lang="en-US" altLang="zh-CN" dirty="0"/>
              <a:t>The number of locks used is made explicit in our previous examples </a:t>
            </a:r>
          </a:p>
          <a:p>
            <a:pPr lvl="1"/>
            <a:r>
              <a:rPr kumimoji="1" lang="en-US" altLang="zh-CN" dirty="0"/>
              <a:t>Global lock: only 1 lock</a:t>
            </a:r>
          </a:p>
          <a:p>
            <a:pPr lvl="1"/>
            <a:r>
              <a:rPr kumimoji="1" lang="en-US" altLang="zh-CN" dirty="0"/>
              <a:t>2PL (ideal): one per record </a:t>
            </a:r>
          </a:p>
          <a:p>
            <a:r>
              <a:rPr kumimoji="1" lang="en-US" altLang="zh-CN" dirty="0"/>
              <a:t>One lock per record record may waste many memory</a:t>
            </a:r>
          </a:p>
          <a:p>
            <a:pPr lvl="1"/>
            <a:r>
              <a:rPr kumimoji="1" lang="en-US" altLang="zh-CN" dirty="0"/>
              <a:t>Especially when there are many records (e.g., records in files) </a:t>
            </a:r>
          </a:p>
          <a:p>
            <a:r>
              <a:rPr kumimoji="1" lang="en-US" altLang="zh-CN" dirty="0"/>
              <a:t>The number of locks can be configured on demand </a:t>
            </a:r>
          </a:p>
          <a:p>
            <a:pPr lvl="1"/>
            <a:r>
              <a:rPr kumimoji="1" lang="en-US" altLang="zh-CN" dirty="0"/>
              <a:t>We can set a constant number of locks for the system </a:t>
            </a:r>
          </a:p>
          <a:p>
            <a:pPr lvl="1"/>
            <a:r>
              <a:rPr kumimoji="1" lang="en-US" altLang="zh-CN" dirty="0"/>
              <a:t>Only need to ensure the access to the same record will acquire the same lock</a:t>
            </a:r>
          </a:p>
          <a:p>
            <a:r>
              <a:rPr kumimoji="1" lang="en-US" altLang="zh-CN" dirty="0"/>
              <a:t>Question: what are the trade-offs?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B34761-4B2E-7590-F8CC-5973FBB8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3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A40D-72C7-4A28-722A-E6FFEED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b="0" dirty="0"/>
              <a:t>Use locking to achieve before-or-after: </a:t>
            </a:r>
            <a:r>
              <a:rPr kumimoji="1" lang="en-US" altLang="zh-CN" dirty="0"/>
              <a:t>2PL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4A3C-160C-56E6-522C-0E49F027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2PL can guarantee before or after atomicity with </a:t>
            </a:r>
            <a:r>
              <a:rPr kumimoji="1" lang="en-US" altLang="zh-CN" dirty="0">
                <a:solidFill>
                  <a:srgbClr val="C00000"/>
                </a:solidFill>
              </a:rPr>
              <a:t>serializability</a:t>
            </a:r>
          </a:p>
          <a:p>
            <a:pPr lvl="1"/>
            <a:r>
              <a:rPr lang="en-US" altLang="zh-CN" dirty="0"/>
              <a:t>Run actions T1, T2, .., TN concurrently, and have it "</a:t>
            </a:r>
            <a:r>
              <a:rPr lang="en-US" altLang="zh-CN" dirty="0">
                <a:solidFill>
                  <a:srgbClr val="BE384B"/>
                </a:solidFill>
              </a:rPr>
              <a:t>appears</a:t>
            </a:r>
            <a:r>
              <a:rPr lang="en-US" altLang="zh-CN" dirty="0"/>
              <a:t>" as if they ran sequentially (we will prove it later)</a:t>
            </a:r>
          </a:p>
          <a:p>
            <a:r>
              <a:rPr kumimoji="1" lang="en-US" altLang="zh-CN" b="1" dirty="0">
                <a:solidFill>
                  <a:schemeClr val="tx1"/>
                </a:solidFill>
              </a:rPr>
              <a:t>Before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 after atomicity also is usually termed as </a:t>
            </a:r>
            <a:r>
              <a:rPr kumimoji="1" lang="en-US" altLang="zh-CN" dirty="0">
                <a:solidFill>
                  <a:schemeClr val="tx1"/>
                </a:solidFill>
              </a:rPr>
              <a:t>serializability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0DED-BFA8-35C7-984D-FBB2A67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1BC386-60CD-FC00-A211-24D4864509A4}"/>
              </a:ext>
            </a:extLst>
          </p:cNvPr>
          <p:cNvSpPr txBox="1">
            <a:spLocks/>
          </p:cNvSpPr>
          <p:nvPr/>
        </p:nvSpPr>
        <p:spPr>
          <a:xfrm>
            <a:off x="328508" y="3937620"/>
            <a:ext cx="8229600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" altLang="zh-CN" dirty="0"/>
              <a:t>Concurrent </a:t>
            </a:r>
            <a:r>
              <a:rPr kumimoji="1" lang="en" altLang="zh-CN" b="0" dirty="0"/>
              <a:t>actions have the </a:t>
            </a:r>
            <a:r>
              <a:rPr kumimoji="1" lang="en" altLang="zh-CN" dirty="0"/>
              <a:t>before-or-after property </a:t>
            </a:r>
            <a:r>
              <a:rPr kumimoji="1" lang="en" altLang="zh-CN" b="0" dirty="0"/>
              <a:t>if their effect from the point of view of their invokers is as </a:t>
            </a:r>
            <a:r>
              <a:rPr kumimoji="1" lang="en" altLang="zh-CN" dirty="0"/>
              <a:t>if the actions occurred either completely before or completely after one another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ED3874-79A2-737E-508B-906D08CE7B60}"/>
              </a:ext>
            </a:extLst>
          </p:cNvPr>
          <p:cNvSpPr/>
          <p:nvPr/>
        </p:nvSpPr>
        <p:spPr>
          <a:xfrm>
            <a:off x="1681344" y="3612721"/>
            <a:ext cx="583264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Before or after atomicity</a:t>
            </a:r>
          </a:p>
        </p:txBody>
      </p:sp>
    </p:spTree>
    <p:extLst>
      <p:ext uri="{BB962C8B-B14F-4D97-AF65-F5344CB8AC3E}">
        <p14:creationId xmlns:p14="http://schemas.microsoft.com/office/powerpoint/2010/main" val="9041814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A40D-72C7-4A28-722A-E6FFEED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Serializability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4A3C-160C-56E6-522C-0E49F027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2PL can guarantee before or after atomicity with serializability</a:t>
            </a:r>
          </a:p>
          <a:p>
            <a:pPr lvl="1"/>
            <a:r>
              <a:rPr lang="en-US" altLang="zh-CN" dirty="0"/>
              <a:t>Run actions T1, T2, .., TN concurrently, and have it "</a:t>
            </a:r>
            <a:r>
              <a:rPr lang="en-US" altLang="zh-CN" dirty="0">
                <a:solidFill>
                  <a:srgbClr val="BE384B"/>
                </a:solidFill>
              </a:rPr>
              <a:t>appears</a:t>
            </a:r>
            <a:r>
              <a:rPr lang="en-US" altLang="zh-CN" dirty="0"/>
              <a:t>" as if they ran sequentially (we will prove it later)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0DED-BFA8-35C7-984D-FBB2A67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1E5D5-A033-5B59-669D-E8C1AD583DD5}"/>
              </a:ext>
            </a:extLst>
          </p:cNvPr>
          <p:cNvSpPr txBox="1"/>
          <p:nvPr/>
        </p:nvSpPr>
        <p:spPr>
          <a:xfrm>
            <a:off x="3851920" y="228880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+mj-lt"/>
                <a:ea typeface="楷体"/>
                <a:cs typeface="Myriad Pro Light SemiCond"/>
              </a:rPr>
              <a:t>What does this mean?</a:t>
            </a:r>
            <a:endParaRPr lang="zh-CN" altLang="en-US" b="1" dirty="0">
              <a:solidFill>
                <a:srgbClr val="C00000"/>
              </a:solidFill>
              <a:latin typeface="+mj-lt"/>
              <a:ea typeface="楷体"/>
              <a:cs typeface="Myriad Pro Light SemiCond"/>
            </a:endParaRP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2C18104C-F880-D278-2689-0AC3980A0800}"/>
              </a:ext>
            </a:extLst>
          </p:cNvPr>
          <p:cNvSpPr/>
          <p:nvPr/>
        </p:nvSpPr>
        <p:spPr>
          <a:xfrm>
            <a:off x="5545021" y="1912740"/>
            <a:ext cx="1021485" cy="326571"/>
          </a:xfrm>
          <a:custGeom>
            <a:avLst/>
            <a:gdLst>
              <a:gd name="connsiteX0" fmla="*/ 43252 w 1021485"/>
              <a:gd name="connsiteY0" fmla="*/ 326571 h 326571"/>
              <a:gd name="connsiteX1" fmla="*/ 97681 w 1021485"/>
              <a:gd name="connsiteY1" fmla="*/ 65314 h 326571"/>
              <a:gd name="connsiteX2" fmla="*/ 903224 w 1021485"/>
              <a:gd name="connsiteY2" fmla="*/ 261257 h 326571"/>
              <a:gd name="connsiteX3" fmla="*/ 1001195 w 1021485"/>
              <a:gd name="connsiteY3" fmla="*/ 0 h 32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485" h="326571">
                <a:moveTo>
                  <a:pt x="43252" y="326571"/>
                </a:moveTo>
                <a:cubicBezTo>
                  <a:pt x="-1198" y="201385"/>
                  <a:pt x="-45648" y="76200"/>
                  <a:pt x="97681" y="65314"/>
                </a:cubicBezTo>
                <a:cubicBezTo>
                  <a:pt x="241010" y="54428"/>
                  <a:pt x="752638" y="272143"/>
                  <a:pt x="903224" y="261257"/>
                </a:cubicBezTo>
                <a:cubicBezTo>
                  <a:pt x="1053810" y="250371"/>
                  <a:pt x="1027502" y="125185"/>
                  <a:pt x="1001195" y="0"/>
                </a:cubicBezTo>
              </a:path>
            </a:pathLst>
          </a:cu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9526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A40D-72C7-4A28-722A-E6FFEED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Serializability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4A3C-160C-56E6-522C-0E49F027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2PL can guarantee before or after atomicity with serializability</a:t>
            </a:r>
          </a:p>
          <a:p>
            <a:pPr lvl="1"/>
            <a:r>
              <a:rPr lang="en-US" altLang="zh-CN" dirty="0"/>
              <a:t>Run actions T1, T2, .., TN concurrently, and have it "</a:t>
            </a:r>
            <a:r>
              <a:rPr lang="en-US" altLang="zh-CN" dirty="0">
                <a:solidFill>
                  <a:srgbClr val="BE384B"/>
                </a:solidFill>
              </a:rPr>
              <a:t>appears</a:t>
            </a:r>
            <a:r>
              <a:rPr lang="en-US" altLang="zh-CN" dirty="0"/>
              <a:t>" as if they ran sequentially (we will prove it later)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0DED-BFA8-35C7-984D-FBB2A67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1E5D5-A033-5B59-669D-E8C1AD583DD5}"/>
              </a:ext>
            </a:extLst>
          </p:cNvPr>
          <p:cNvSpPr txBox="1"/>
          <p:nvPr/>
        </p:nvSpPr>
        <p:spPr>
          <a:xfrm>
            <a:off x="3851920" y="228880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+mj-lt"/>
                <a:ea typeface="楷体"/>
                <a:cs typeface="Myriad Pro Light SemiCond"/>
              </a:rPr>
              <a:t>What does this mean?</a:t>
            </a:r>
            <a:endParaRPr lang="zh-CN" altLang="en-US" b="1" dirty="0">
              <a:solidFill>
                <a:srgbClr val="C00000"/>
              </a:solidFill>
              <a:latin typeface="+mj-lt"/>
              <a:ea typeface="楷体"/>
              <a:cs typeface="Myriad Pro Light SemiCond"/>
            </a:endParaRPr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2C18104C-F880-D278-2689-0AC3980A0800}"/>
              </a:ext>
            </a:extLst>
          </p:cNvPr>
          <p:cNvSpPr/>
          <p:nvPr/>
        </p:nvSpPr>
        <p:spPr>
          <a:xfrm>
            <a:off x="5545021" y="1912740"/>
            <a:ext cx="1021485" cy="326571"/>
          </a:xfrm>
          <a:custGeom>
            <a:avLst/>
            <a:gdLst>
              <a:gd name="connsiteX0" fmla="*/ 43252 w 1021485"/>
              <a:gd name="connsiteY0" fmla="*/ 326571 h 326571"/>
              <a:gd name="connsiteX1" fmla="*/ 97681 w 1021485"/>
              <a:gd name="connsiteY1" fmla="*/ 65314 h 326571"/>
              <a:gd name="connsiteX2" fmla="*/ 903224 w 1021485"/>
              <a:gd name="connsiteY2" fmla="*/ 261257 h 326571"/>
              <a:gd name="connsiteX3" fmla="*/ 1001195 w 1021485"/>
              <a:gd name="connsiteY3" fmla="*/ 0 h 32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485" h="326571">
                <a:moveTo>
                  <a:pt x="43252" y="326571"/>
                </a:moveTo>
                <a:cubicBezTo>
                  <a:pt x="-1198" y="201385"/>
                  <a:pt x="-45648" y="76200"/>
                  <a:pt x="97681" y="65314"/>
                </a:cubicBezTo>
                <a:cubicBezTo>
                  <a:pt x="241010" y="54428"/>
                  <a:pt x="752638" y="272143"/>
                  <a:pt x="903224" y="261257"/>
                </a:cubicBezTo>
                <a:cubicBezTo>
                  <a:pt x="1053810" y="250371"/>
                  <a:pt x="1027502" y="125185"/>
                  <a:pt x="1001195" y="0"/>
                </a:cubicBezTo>
              </a:path>
            </a:pathLst>
          </a:cu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F70FBF3-2EF4-D899-10DF-3D5448B82AC6}"/>
              </a:ext>
            </a:extLst>
          </p:cNvPr>
          <p:cNvSpPr txBox="1">
            <a:spLocks/>
          </p:cNvSpPr>
          <p:nvPr/>
        </p:nvSpPr>
        <p:spPr>
          <a:xfrm>
            <a:off x="1264496" y="30568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3219826-DD08-407F-577E-D947A2E098F2}"/>
              </a:ext>
            </a:extLst>
          </p:cNvPr>
          <p:cNvSpPr txBox="1">
            <a:spLocks/>
          </p:cNvSpPr>
          <p:nvPr/>
        </p:nvSpPr>
        <p:spPr>
          <a:xfrm>
            <a:off x="4788024" y="30568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b="1" dirty="0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1512F6-5AE5-7FE2-A3F7-397FC10EB740}"/>
              </a:ext>
            </a:extLst>
          </p:cNvPr>
          <p:cNvSpPr txBox="1"/>
          <p:nvPr/>
        </p:nvSpPr>
        <p:spPr>
          <a:xfrm>
            <a:off x="6053643" y="3065893"/>
            <a:ext cx="1703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Action start </a:t>
            </a:r>
            <a:endParaRPr lang="zh-CN" altLang="en-US" dirty="0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9D3C8E7D-76D2-4F3F-E733-B0D43A3F2F2B}"/>
              </a:ext>
            </a:extLst>
          </p:cNvPr>
          <p:cNvSpPr/>
          <p:nvPr/>
        </p:nvSpPr>
        <p:spPr>
          <a:xfrm>
            <a:off x="5637229" y="3148917"/>
            <a:ext cx="339365" cy="406359"/>
          </a:xfrm>
          <a:custGeom>
            <a:avLst/>
            <a:gdLst>
              <a:gd name="connsiteX0" fmla="*/ 339365 w 339365"/>
              <a:gd name="connsiteY0" fmla="*/ 37343 h 406359"/>
              <a:gd name="connsiteX1" fmla="*/ 179109 w 339365"/>
              <a:gd name="connsiteY1" fmla="*/ 27916 h 406359"/>
              <a:gd name="connsiteX2" fmla="*/ 197963 w 339365"/>
              <a:gd name="connsiteY2" fmla="*/ 348427 h 406359"/>
              <a:gd name="connsiteX3" fmla="*/ 0 w 339365"/>
              <a:gd name="connsiteY3" fmla="*/ 404988 h 40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" h="406359">
                <a:moveTo>
                  <a:pt x="339365" y="37343"/>
                </a:moveTo>
                <a:cubicBezTo>
                  <a:pt x="271020" y="6706"/>
                  <a:pt x="202676" y="-23931"/>
                  <a:pt x="179109" y="27916"/>
                </a:cubicBezTo>
                <a:cubicBezTo>
                  <a:pt x="155542" y="79763"/>
                  <a:pt x="227814" y="285582"/>
                  <a:pt x="197963" y="348427"/>
                </a:cubicBezTo>
                <a:cubicBezTo>
                  <a:pt x="168111" y="411272"/>
                  <a:pt x="84055" y="408130"/>
                  <a:pt x="0" y="40498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68B64C-616A-6114-19C3-9341B6239A74}"/>
              </a:ext>
            </a:extLst>
          </p:cNvPr>
          <p:cNvSpPr txBox="1"/>
          <p:nvPr/>
        </p:nvSpPr>
        <p:spPr>
          <a:xfrm>
            <a:off x="6053643" y="4905995"/>
            <a:ext cx="1703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onsolas" panose="020B0609020204030204" pitchFamily="49" charset="0"/>
              </a:rPr>
              <a:t>Action end </a:t>
            </a:r>
            <a:endParaRPr lang="zh-CN" altLang="en-US" dirty="0"/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9905DF02-AF9B-C25B-B4E7-5D5684E2DB4B}"/>
              </a:ext>
            </a:extLst>
          </p:cNvPr>
          <p:cNvSpPr/>
          <p:nvPr/>
        </p:nvSpPr>
        <p:spPr>
          <a:xfrm>
            <a:off x="5645653" y="4628561"/>
            <a:ext cx="359221" cy="529343"/>
          </a:xfrm>
          <a:custGeom>
            <a:avLst/>
            <a:gdLst>
              <a:gd name="connsiteX0" fmla="*/ 359221 w 359221"/>
              <a:gd name="connsiteY0" fmla="*/ 490194 h 529343"/>
              <a:gd name="connsiteX1" fmla="*/ 1003 w 359221"/>
              <a:gd name="connsiteY1" fmla="*/ 499620 h 529343"/>
              <a:gd name="connsiteX2" fmla="*/ 246100 w 359221"/>
              <a:gd name="connsiteY2" fmla="*/ 160255 h 529343"/>
              <a:gd name="connsiteX3" fmla="*/ 66990 w 359221"/>
              <a:gd name="connsiteY3" fmla="*/ 0 h 52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1" h="529343">
                <a:moveTo>
                  <a:pt x="359221" y="490194"/>
                </a:moveTo>
                <a:cubicBezTo>
                  <a:pt x="189538" y="522402"/>
                  <a:pt x="19856" y="554610"/>
                  <a:pt x="1003" y="499620"/>
                </a:cubicBezTo>
                <a:cubicBezTo>
                  <a:pt x="-17850" y="444630"/>
                  <a:pt x="235102" y="243525"/>
                  <a:pt x="246100" y="160255"/>
                </a:cubicBezTo>
                <a:cubicBezTo>
                  <a:pt x="257098" y="76985"/>
                  <a:pt x="162044" y="38492"/>
                  <a:pt x="6699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53735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48264" y="697260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491880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/>
          <p:cNvSpPr txBox="1">
            <a:spLocks/>
          </p:cNvSpPr>
          <p:nvPr/>
        </p:nvSpPr>
        <p:spPr>
          <a:xfrm>
            <a:off x="111561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</a:t>
            </a:r>
            <a:r>
              <a:rPr lang="en-US" altLang="zh-CN" sz="1800" dirty="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07605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 dirty="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 dirty="0">
                <a:latin typeface="Consolas" panose="020B0609020204030204" pitchFamily="49" charset="0"/>
              </a:rPr>
              <a:t>: </a:t>
            </a:r>
            <a:r>
              <a:rPr lang="en-US" altLang="zh-CN" sz="1800" dirty="0" err="1">
                <a:latin typeface="Consolas" panose="020B0609020204030204" pitchFamily="49" charset="0"/>
              </a:rPr>
              <a:t>tmp</a:t>
            </a:r>
            <a:r>
              <a:rPr lang="en-US" altLang="zh-CN" sz="18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</a:t>
            </a:r>
            <a:r>
              <a:rPr lang="en-US" altLang="zh-CN" sz="1800" dirty="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At end: x=20, y=10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5148064" y="2497460"/>
            <a:ext cx="2952328" cy="24636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48064" y="2497460"/>
            <a:ext cx="3034680" cy="24636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5"/>
          <p:cNvSpPr txBox="1">
            <a:spLocks/>
          </p:cNvSpPr>
          <p:nvPr/>
        </p:nvSpPr>
        <p:spPr>
          <a:xfrm>
            <a:off x="5652120" y="141872"/>
            <a:ext cx="2232248" cy="246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600" b="1" err="1">
                <a:latin typeface="Consolas" panose="020B0609020204030204" pitchFamily="49" charset="0"/>
                <a:ea typeface="MS PGothic" charset="0"/>
              </a:rPr>
              <a:t>Init</a:t>
            </a:r>
            <a:r>
              <a:rPr lang="en-US" altLang="zh-CN" sz="1600" b="1">
                <a:latin typeface="Consolas" panose="020B0609020204030204" pitchFamily="49" charset="0"/>
                <a:ea typeface="MS PGothic" charset="0"/>
              </a:rPr>
              <a:t>: x=0, y=0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948264" y="697260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528392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/>
          <p:cNvSpPr txBox="1">
            <a:spLocks/>
          </p:cNvSpPr>
          <p:nvPr/>
        </p:nvSpPr>
        <p:spPr>
          <a:xfrm>
            <a:off x="111561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07605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</a:t>
            </a:r>
            <a:r>
              <a:rPr lang="en-US" altLang="zh-CN" sz="1800" err="1">
                <a:latin typeface="Consolas" panose="020B0609020204030204" pitchFamily="49" charset="0"/>
              </a:rPr>
              <a:t>tmp</a:t>
            </a:r>
            <a:r>
              <a:rPr lang="en-US" altLang="zh-CN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18" name="矩形 17"/>
          <p:cNvSpPr/>
          <p:nvPr/>
        </p:nvSpPr>
        <p:spPr>
          <a:xfrm>
            <a:off x="431540" y="4832349"/>
            <a:ext cx="83169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In the second schedule, 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the results are correct. But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T1 reads </a:t>
            </a:r>
            <a:r>
              <a:rPr lang="zh-CN" altLang="en-US" sz="2000" b="1">
                <a:solidFill>
                  <a:schemeClr val="accent2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x=0 and y=30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; those reads 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re 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no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 possible in a sequential schedule. </a:t>
            </a:r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</a:t>
            </a:r>
            <a:r>
              <a:rPr lang="zh-CN" altLang="en-US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 that ok?</a:t>
            </a:r>
          </a:p>
        </p:txBody>
      </p:sp>
      <p:sp>
        <p:nvSpPr>
          <p:cNvPr id="2" name="矩形 1"/>
          <p:cNvSpPr/>
          <p:nvPr/>
        </p:nvSpPr>
        <p:spPr>
          <a:xfrm>
            <a:off x="7668845" y="248816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x=0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845" y="350862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y=30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5652120" y="141872"/>
            <a:ext cx="2232248" cy="246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600" b="1" err="1">
                <a:latin typeface="Consolas" panose="020B0609020204030204" pitchFamily="49" charset="0"/>
                <a:ea typeface="MS PGothic" charset="0"/>
              </a:rPr>
              <a:t>Init</a:t>
            </a:r>
            <a:r>
              <a:rPr lang="en-US" altLang="zh-CN" sz="1600" b="1">
                <a:latin typeface="Consolas" panose="020B0609020204030204" pitchFamily="49" charset="0"/>
                <a:ea typeface="MS PGothic" charset="0"/>
              </a:rPr>
              <a:t>: x=0, y=0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1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948264" y="697260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528392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/>
          <p:cNvSpPr txBox="1">
            <a:spLocks/>
          </p:cNvSpPr>
          <p:nvPr/>
        </p:nvSpPr>
        <p:spPr>
          <a:xfrm>
            <a:off x="111561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07605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 dirty="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</a:t>
            </a:r>
            <a:r>
              <a:rPr lang="en-US" altLang="zh-CN" sz="1800" dirty="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 dirty="0">
                <a:latin typeface="Consolas" panose="020B0609020204030204" pitchFamily="49" charset="0"/>
              </a:rPr>
              <a:t>: </a:t>
            </a:r>
            <a:r>
              <a:rPr lang="en-US" altLang="zh-CN" sz="1800" dirty="0" err="1">
                <a:latin typeface="Consolas" panose="020B0609020204030204" pitchFamily="49" charset="0"/>
              </a:rPr>
              <a:t>tmp</a:t>
            </a:r>
            <a:r>
              <a:rPr lang="en-US" altLang="zh-CN" sz="18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18" name="矩形 17"/>
          <p:cNvSpPr/>
          <p:nvPr/>
        </p:nvSpPr>
        <p:spPr>
          <a:xfrm>
            <a:off x="431540" y="4832349"/>
            <a:ext cx="83169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In the second schedule, 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the results are correct. But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T1 reads </a:t>
            </a:r>
            <a:r>
              <a:rPr lang="zh-CN" altLang="en-US" sz="2000" b="1">
                <a:solidFill>
                  <a:schemeClr val="accent2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x=0 and y=30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; those reads 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a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re 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no</a:t>
            </a:r>
            <a:r>
              <a:rPr lang="zh-CN" altLang="en-US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 possible in a sequential schedule. </a:t>
            </a:r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</a:t>
            </a:r>
            <a:r>
              <a:rPr lang="zh-CN" altLang="en-US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 that ok?</a:t>
            </a:r>
          </a:p>
        </p:txBody>
      </p:sp>
      <p:sp>
        <p:nvSpPr>
          <p:cNvPr id="2" name="矩形 1"/>
          <p:cNvSpPr/>
          <p:nvPr/>
        </p:nvSpPr>
        <p:spPr>
          <a:xfrm>
            <a:off x="7668845" y="248816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x=0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845" y="350862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y=30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5652120" y="141872"/>
            <a:ext cx="2232248" cy="246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600" b="1" err="1">
                <a:latin typeface="Consolas" panose="020B0609020204030204" pitchFamily="49" charset="0"/>
                <a:ea typeface="MS PGothic" charset="0"/>
              </a:rPr>
              <a:t>Init</a:t>
            </a:r>
            <a:r>
              <a:rPr lang="en-US" altLang="zh-CN" sz="1600" b="1">
                <a:latin typeface="Consolas" panose="020B0609020204030204" pitchFamily="49" charset="0"/>
                <a:ea typeface="MS PGothic" charset="0"/>
              </a:rPr>
              <a:t>: x=0, y=0</a:t>
            </a: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090E399-8F90-7240-9EC3-0C2D4CB9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11"/>
            <a:ext cx="8229600" cy="20039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Whether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OK</a:t>
            </a:r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 depends:</a:t>
            </a:r>
          </a:p>
          <a:p>
            <a:pPr lvl="1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There are many ways for multiple transactions to "appear" to have been run in sequence; there are different notions of serializability</a:t>
            </a:r>
          </a:p>
          <a:p>
            <a:pPr lvl="1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Chose a type of serializability depends on applications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513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D01A1-5A1E-A645-A5C6-DC8C422F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Serializability has many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0B063-0678-C849-99BC-340891F7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Final-state serializability</a:t>
            </a:r>
          </a:p>
          <a:p>
            <a:pPr lvl="1"/>
            <a:r>
              <a:rPr lang="en-US" altLang="zh-CN" dirty="0"/>
              <a:t>A schedule is final-state serializable if its final written state is equivalent to that of some serial schedule</a:t>
            </a:r>
          </a:p>
          <a:p>
            <a:r>
              <a:rPr lang="en-US" altLang="zh-CN" dirty="0"/>
              <a:t>Conflict serializability</a:t>
            </a:r>
          </a:p>
          <a:p>
            <a:r>
              <a:rPr lang="en-US" altLang="zh-CN" dirty="0"/>
              <a:t>View serializability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60221-6E44-D442-8279-B464E93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30EBD-45B2-C442-9EB7-88DC946D12C0}"/>
              </a:ext>
            </a:extLst>
          </p:cNvPr>
          <p:cNvSpPr txBox="1"/>
          <p:nvPr/>
        </p:nvSpPr>
        <p:spPr>
          <a:xfrm>
            <a:off x="3341171" y="235344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Most widely used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9FD8B9E-CEF6-8B46-9A57-4AE944CD35FA}"/>
              </a:ext>
            </a:extLst>
          </p:cNvPr>
          <p:cNvSpPr/>
          <p:nvPr/>
        </p:nvSpPr>
        <p:spPr>
          <a:xfrm rot="10800000">
            <a:off x="2843809" y="2413018"/>
            <a:ext cx="432048" cy="286253"/>
          </a:xfrm>
          <a:prstGeom prst="rightArrow">
            <a:avLst/>
          </a:prstGeom>
          <a:solidFill>
            <a:schemeClr val="bg1"/>
          </a:solidFill>
          <a:ln>
            <a:solidFill>
              <a:srgbClr val="BE38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5710A8-FD45-53F7-16D8-D4C68A061231}"/>
              </a:ext>
            </a:extLst>
          </p:cNvPr>
          <p:cNvSpPr txBox="1">
            <a:spLocks/>
          </p:cNvSpPr>
          <p:nvPr/>
        </p:nvSpPr>
        <p:spPr>
          <a:xfrm>
            <a:off x="5580112" y="2567823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 dirty="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</a:t>
            </a:r>
            <a:r>
              <a:rPr lang="en-US" altLang="zh-CN" sz="1800" dirty="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 dirty="0">
                <a:latin typeface="Consolas" panose="020B0609020204030204" pitchFamily="49" charset="0"/>
              </a:rPr>
              <a:t>: </a:t>
            </a:r>
            <a:r>
              <a:rPr lang="en-US" altLang="zh-CN" sz="1800" dirty="0" err="1">
                <a:latin typeface="Consolas" panose="020B0609020204030204" pitchFamily="49" charset="0"/>
              </a:rPr>
              <a:t>tmp</a:t>
            </a:r>
            <a:r>
              <a:rPr lang="en-US" altLang="zh-CN" sz="18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2076D9-DB4E-BA72-3AEB-9D98D2CA0FDC}"/>
              </a:ext>
            </a:extLst>
          </p:cNvPr>
          <p:cNvSpPr/>
          <p:nvPr/>
        </p:nvSpPr>
        <p:spPr>
          <a:xfrm>
            <a:off x="8172901" y="2486522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x=0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743E8F-7CAD-EFE4-6029-AC3D842AA4F2}"/>
              </a:ext>
            </a:extLst>
          </p:cNvPr>
          <p:cNvSpPr/>
          <p:nvPr/>
        </p:nvSpPr>
        <p:spPr>
          <a:xfrm>
            <a:off x="8172901" y="350697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y=30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14964C0-BB01-C511-0CAF-182528F861B2}"/>
              </a:ext>
            </a:extLst>
          </p:cNvPr>
          <p:cNvSpPr/>
          <p:nvPr/>
        </p:nvSpPr>
        <p:spPr>
          <a:xfrm>
            <a:off x="5632167" y="2158329"/>
            <a:ext cx="3240360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Final-state serializability </a:t>
            </a:r>
          </a:p>
        </p:txBody>
      </p:sp>
    </p:spTree>
    <p:extLst>
      <p:ext uri="{BB962C8B-B14F-4D97-AF65-F5344CB8AC3E}">
        <p14:creationId xmlns:p14="http://schemas.microsoft.com/office/powerpoint/2010/main" val="153208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43510</TotalTime>
  <Words>11873</Words>
  <Application>Microsoft Macintosh PowerPoint</Application>
  <PresentationFormat>全屏显示(16:10)</PresentationFormat>
  <Paragraphs>2987</Paragraphs>
  <Slides>125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39" baseType="lpstr">
      <vt:lpstr>DengXian</vt:lpstr>
      <vt:lpstr>DengXian</vt:lpstr>
      <vt:lpstr>楷体_GB2312</vt:lpstr>
      <vt:lpstr>MS PGothic</vt:lpstr>
      <vt:lpstr>PingFang HK</vt:lpstr>
      <vt:lpstr>Arial</vt:lpstr>
      <vt:lpstr>Calibri</vt:lpstr>
      <vt:lpstr>Cambria Math</vt:lpstr>
      <vt:lpstr>Consolas</vt:lpstr>
      <vt:lpstr>Courier New</vt:lpstr>
      <vt:lpstr>Eras Medium ITC</vt:lpstr>
      <vt:lpstr>Times New Roman</vt:lpstr>
      <vt:lpstr>Verdana</vt:lpstr>
      <vt:lpstr>1_Office 主题​​</vt:lpstr>
      <vt:lpstr>Before-or-after atomicity and Serializability</vt:lpstr>
      <vt:lpstr>Review: what is a strong consistency model</vt:lpstr>
      <vt:lpstr>Review: techniques to support all-or-nothing </vt:lpstr>
      <vt:lpstr>Review: redo-only logging</vt:lpstr>
      <vt:lpstr>Crash recovery of commit log </vt:lpstr>
      <vt:lpstr>Review: Pros &amp; Cons of redo-only logging so far </vt:lpstr>
      <vt:lpstr>Pros &amp; Cons of redo-only logging so far </vt:lpstr>
      <vt:lpstr>Review: undo logging </vt:lpstr>
      <vt:lpstr>Logging w/ undo-redo logging </vt:lpstr>
      <vt:lpstr>Recovery rules </vt:lpstr>
      <vt:lpstr>Problem: continuously growing of the log file </vt:lpstr>
      <vt:lpstr>Checkpoint the log</vt:lpstr>
      <vt:lpstr>How to checkpoint? (For both undo + redo logging)</vt:lpstr>
      <vt:lpstr>How to checkpoint?</vt:lpstr>
      <vt:lpstr>Recovery with checkpoint</vt:lpstr>
      <vt:lpstr>Undo-redo logging vs. redo-only logging</vt:lpstr>
      <vt:lpstr>UNDO-only Logging</vt:lpstr>
      <vt:lpstr>Summary &amp; durability </vt:lpstr>
      <vt:lpstr>PowerPoint 演示文稿</vt:lpstr>
      <vt:lpstr>What is a strong consistency model</vt:lpstr>
      <vt:lpstr>Review: serial execution of reads/writes </vt:lpstr>
      <vt:lpstr>One step further: serial execution of actions </vt:lpstr>
      <vt:lpstr>Motivating example </vt:lpstr>
      <vt:lpstr>Motivating example </vt:lpstr>
      <vt:lpstr>Atomicity of the + operator </vt:lpstr>
      <vt:lpstr>Atomicity of the + operator </vt:lpstr>
      <vt:lpstr>Atomicity of the + operator </vt:lpstr>
      <vt:lpstr>Atomicity of the + operator </vt:lpstr>
      <vt:lpstr>Atomicity of the + operator </vt:lpstr>
      <vt:lpstr>Atomicity of the + operator </vt:lpstr>
      <vt:lpstr>Atomicity of the + operator </vt:lpstr>
      <vt:lpstr>Atomicity of the + operator </vt:lpstr>
      <vt:lpstr>The race condition problem</vt:lpstr>
      <vt:lpstr>Race condition is hard to control</vt:lpstr>
      <vt:lpstr>Race condition is common (benign case)</vt:lpstr>
      <vt:lpstr>Race condition may be dangerous (e.g., in Therac-25)</vt:lpstr>
      <vt:lpstr>Before-or-After Atomicity</vt:lpstr>
      <vt:lpstr>Goal: before-or-after atomicity </vt:lpstr>
      <vt:lpstr>Goal: before-or-after atomicity (a.k.a, Isolation) </vt:lpstr>
      <vt:lpstr>Before-or-after vs. Linearizability </vt:lpstr>
      <vt:lpstr>How to know which operations should be atomic? </vt:lpstr>
      <vt:lpstr>Use locking to achieve before-or-after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global lock</vt:lpstr>
      <vt:lpstr>Use locking to achieve before-or-after: fine-grained locking</vt:lpstr>
      <vt:lpstr>Use locking to achieve before-or-after: fine-grained locking</vt:lpstr>
      <vt:lpstr>Use locking to achieve before-or-after: fine-grained locking</vt:lpstr>
      <vt:lpstr>Use locking to achieve before-or-after: fine-grained locking</vt:lpstr>
      <vt:lpstr>More example: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Accessing multiple records</vt:lpstr>
      <vt:lpstr>Problem: accessing multiple records</vt:lpstr>
      <vt:lpstr>Problem: accessing multiple records</vt:lpstr>
      <vt:lpstr>Solution: acquire all locks first, and release them at last</vt:lpstr>
      <vt:lpstr>What are the drawbacks? 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Two-phase locking (2PL)</vt:lpstr>
      <vt:lpstr>A note on fine-grained locking </vt:lpstr>
      <vt:lpstr>Use locking to achieve before-or-after: 2PL</vt:lpstr>
      <vt:lpstr>Serializability</vt:lpstr>
      <vt:lpstr>Serializability</vt:lpstr>
      <vt:lpstr>PowerPoint 演示文稿</vt:lpstr>
      <vt:lpstr>PowerPoint 演示文稿</vt:lpstr>
      <vt:lpstr>PowerPoint 演示文稿</vt:lpstr>
      <vt:lpstr>Serializability has many types</vt:lpstr>
      <vt:lpstr>PowerPoint 演示文稿</vt:lpstr>
      <vt:lpstr>Conflict Serializability</vt:lpstr>
      <vt:lpstr>PowerPoint 演示文稿</vt:lpstr>
      <vt:lpstr>Conflict Graph</vt:lpstr>
      <vt:lpstr>PowerPoint 演示文稿</vt:lpstr>
      <vt:lpstr>PowerPoint 演示文稿</vt:lpstr>
      <vt:lpstr>PowerPoint 演示文稿</vt:lpstr>
      <vt:lpstr>PowerPoint 演示文稿</vt:lpstr>
      <vt:lpstr>Conflict Equivalence</vt:lpstr>
      <vt:lpstr>View Serializability</vt:lpstr>
      <vt:lpstr>View Serializability</vt:lpstr>
      <vt:lpstr>Question</vt:lpstr>
      <vt:lpstr>Conflict Serializability VS. View Serializability</vt:lpstr>
      <vt:lpstr>Use locking to achieve before-or-after: 2PL</vt:lpstr>
      <vt:lpstr>Proof of 2PL </vt:lpstr>
      <vt:lpstr>PowerPoint 演示文稿</vt:lpstr>
      <vt:lpstr>Correctness (app-semantic consistency)</vt:lpstr>
      <vt:lpstr>Correctness and serializability </vt:lpstr>
      <vt:lpstr>PowerPoint 演示文稿</vt:lpstr>
      <vt:lpstr>Deadlock</vt:lpstr>
      <vt:lpstr>Deadlock: what if Thread 1 first acquires lock[a]? </vt:lpstr>
      <vt:lpstr>Deadlock: what if Thread 1 first acquires lock[a]? </vt:lpstr>
      <vt:lpstr>Deadlock: what if Thread 1 first acquires lock[a]? </vt:lpstr>
      <vt:lpstr>Deadlock: what if Thread 1 first acquires lock[a]? </vt:lpstr>
      <vt:lpstr>Deadlock: what if Thread 1 first acquires lock[a]? </vt:lpstr>
      <vt:lpstr>Resolving deadlock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1851</cp:revision>
  <cp:lastPrinted>2020-03-02T13:38:09Z</cp:lastPrinted>
  <dcterms:created xsi:type="dcterms:W3CDTF">2017-11-24T09:35:45Z</dcterms:created>
  <dcterms:modified xsi:type="dcterms:W3CDTF">2024-10-31T04:45:23Z</dcterms:modified>
</cp:coreProperties>
</file>