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95"/>
  </p:notesMasterIdLst>
  <p:handoutMasterIdLst>
    <p:handoutMasterId r:id="rId96"/>
  </p:handoutMasterIdLst>
  <p:sldIdLst>
    <p:sldId id="2241" r:id="rId2"/>
    <p:sldId id="2934" r:id="rId3"/>
    <p:sldId id="7640" r:id="rId4"/>
    <p:sldId id="2642" r:id="rId5"/>
    <p:sldId id="2660" r:id="rId6"/>
    <p:sldId id="2745" r:id="rId7"/>
    <p:sldId id="2747" r:id="rId8"/>
    <p:sldId id="2749" r:id="rId9"/>
    <p:sldId id="2750" r:id="rId10"/>
    <p:sldId id="262" r:id="rId11"/>
    <p:sldId id="273" r:id="rId12"/>
    <p:sldId id="274" r:id="rId13"/>
    <p:sldId id="2751" r:id="rId14"/>
    <p:sldId id="2752" r:id="rId15"/>
    <p:sldId id="2724" r:id="rId16"/>
    <p:sldId id="316" r:id="rId17"/>
    <p:sldId id="2871" r:id="rId18"/>
    <p:sldId id="2872" r:id="rId19"/>
    <p:sldId id="2727" r:id="rId20"/>
    <p:sldId id="2729" r:id="rId21"/>
    <p:sldId id="2730" r:id="rId22"/>
    <p:sldId id="2732" r:id="rId23"/>
    <p:sldId id="2725" r:id="rId24"/>
    <p:sldId id="7643" r:id="rId25"/>
    <p:sldId id="2874" r:id="rId26"/>
    <p:sldId id="2875" r:id="rId27"/>
    <p:sldId id="2876" r:id="rId28"/>
    <p:sldId id="2877" r:id="rId29"/>
    <p:sldId id="2731" r:id="rId30"/>
    <p:sldId id="2878" r:id="rId31"/>
    <p:sldId id="2879" r:id="rId32"/>
    <p:sldId id="7641" r:id="rId33"/>
    <p:sldId id="7642" r:id="rId34"/>
    <p:sldId id="2679" r:id="rId35"/>
    <p:sldId id="2680" r:id="rId36"/>
    <p:sldId id="2682" r:id="rId37"/>
    <p:sldId id="7624" r:id="rId38"/>
    <p:sldId id="7625" r:id="rId39"/>
    <p:sldId id="2687" r:id="rId40"/>
    <p:sldId id="7626" r:id="rId41"/>
    <p:sldId id="7627" r:id="rId42"/>
    <p:sldId id="7628" r:id="rId43"/>
    <p:sldId id="7629" r:id="rId44"/>
    <p:sldId id="7630" r:id="rId45"/>
    <p:sldId id="7631" r:id="rId46"/>
    <p:sldId id="2979" r:id="rId47"/>
    <p:sldId id="2980" r:id="rId48"/>
    <p:sldId id="2981" r:id="rId49"/>
    <p:sldId id="2982" r:id="rId50"/>
    <p:sldId id="2985" r:id="rId51"/>
    <p:sldId id="2983" r:id="rId52"/>
    <p:sldId id="2984" r:id="rId53"/>
    <p:sldId id="7632" r:id="rId54"/>
    <p:sldId id="7633" r:id="rId55"/>
    <p:sldId id="7638" r:id="rId56"/>
    <p:sldId id="7639" r:id="rId57"/>
    <p:sldId id="2738" r:id="rId58"/>
    <p:sldId id="2740" r:id="rId59"/>
    <p:sldId id="2741" r:id="rId60"/>
    <p:sldId id="294" r:id="rId61"/>
    <p:sldId id="7634" r:id="rId62"/>
    <p:sldId id="7635" r:id="rId63"/>
    <p:sldId id="2939" r:id="rId64"/>
    <p:sldId id="7636" r:id="rId65"/>
    <p:sldId id="2702" r:id="rId66"/>
    <p:sldId id="2348" r:id="rId67"/>
    <p:sldId id="2705" r:id="rId68"/>
    <p:sldId id="2704" r:id="rId69"/>
    <p:sldId id="2707" r:id="rId70"/>
    <p:sldId id="2709" r:id="rId71"/>
    <p:sldId id="2706" r:id="rId72"/>
    <p:sldId id="2703" r:id="rId73"/>
    <p:sldId id="2711" r:id="rId74"/>
    <p:sldId id="2712" r:id="rId75"/>
    <p:sldId id="2701" r:id="rId76"/>
    <p:sldId id="2713" r:id="rId77"/>
    <p:sldId id="2742" r:id="rId78"/>
    <p:sldId id="2360" r:id="rId79"/>
    <p:sldId id="2744" r:id="rId80"/>
    <p:sldId id="2671" r:id="rId81"/>
    <p:sldId id="2672" r:id="rId82"/>
    <p:sldId id="2644" r:id="rId83"/>
    <p:sldId id="2647" r:id="rId84"/>
    <p:sldId id="2649" r:id="rId85"/>
    <p:sldId id="2287" r:id="rId86"/>
    <p:sldId id="2286" r:id="rId87"/>
    <p:sldId id="2290" r:id="rId88"/>
    <p:sldId id="260" r:id="rId89"/>
    <p:sldId id="2653" r:id="rId90"/>
    <p:sldId id="2294" r:id="rId91"/>
    <p:sldId id="2734" r:id="rId92"/>
    <p:sldId id="2735" r:id="rId93"/>
    <p:sldId id="2720" r:id="rId9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7" userDrawn="1">
          <p15:clr>
            <a:srgbClr val="A4A3A4"/>
          </p15:clr>
        </p15:guide>
        <p15:guide id="3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13D91"/>
    <a:srgbClr val="BE384B"/>
    <a:srgbClr val="0432FF"/>
    <a:srgbClr val="E2EAF7"/>
    <a:srgbClr val="FF5F00"/>
    <a:srgbClr val="FF7E79"/>
    <a:srgbClr val="F6F9D6"/>
    <a:srgbClr val="B0FFD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E51F1-DA5C-FC47-8D50-0726DCC741D7}" v="247" dt="2024-11-04T23:15:15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3" autoAdjust="0"/>
    <p:restoredTop sz="86248" autoAdjust="0"/>
  </p:normalViewPr>
  <p:slideViewPr>
    <p:cSldViewPr>
      <p:cViewPr varScale="1">
        <p:scale>
          <a:sx n="86" d="100"/>
          <a:sy n="86" d="100"/>
        </p:scale>
        <p:origin x="216" y="1064"/>
      </p:cViewPr>
      <p:guideLst>
        <p:guide orient="horz" pos="2707"/>
        <p:guide pos="5602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星达 魏" userId="ca17b13798aa44f7" providerId="LiveId" clId="{66EE51F1-DA5C-FC47-8D50-0726DCC741D7}"/>
    <pc:docChg chg="undo custSel addSld delSld modSld sldOrd">
      <pc:chgData name="星达 魏" userId="ca17b13798aa44f7" providerId="LiveId" clId="{66EE51F1-DA5C-FC47-8D50-0726DCC741D7}" dt="2024-11-04T23:15:15.458" v="638" actId="20577"/>
      <pc:docMkLst>
        <pc:docMk/>
      </pc:docMkLst>
      <pc:sldChg chg="delSp add mod delAnim">
        <pc:chgData name="星达 魏" userId="ca17b13798aa44f7" providerId="LiveId" clId="{66EE51F1-DA5C-FC47-8D50-0726DCC741D7}" dt="2024-11-04T22:50:35.894" v="259" actId="478"/>
        <pc:sldMkLst>
          <pc:docMk/>
          <pc:sldMk cId="1644908732" sldId="262"/>
        </pc:sldMkLst>
        <pc:spChg chg="del">
          <ac:chgData name="星达 魏" userId="ca17b13798aa44f7" providerId="LiveId" clId="{66EE51F1-DA5C-FC47-8D50-0726DCC741D7}" dt="2024-11-04T22:50:35.894" v="259" actId="478"/>
          <ac:spMkLst>
            <pc:docMk/>
            <pc:sldMk cId="1644908732" sldId="262"/>
            <ac:spMk id="18" creationId="{00000000-0000-0000-0000-000000000000}"/>
          </ac:spMkLst>
        </pc:spChg>
      </pc:sldChg>
      <pc:sldChg chg="del">
        <pc:chgData name="星达 魏" userId="ca17b13798aa44f7" providerId="LiveId" clId="{66EE51F1-DA5C-FC47-8D50-0726DCC741D7}" dt="2024-11-04T13:50:14.642" v="30" actId="2696"/>
        <pc:sldMkLst>
          <pc:docMk/>
          <pc:sldMk cId="1165419685" sldId="268"/>
        </pc:sldMkLst>
      </pc:sldChg>
      <pc:sldChg chg="del">
        <pc:chgData name="星达 魏" userId="ca17b13798aa44f7" providerId="LiveId" clId="{66EE51F1-DA5C-FC47-8D50-0726DCC741D7}" dt="2024-11-04T14:43:18.629" v="206" actId="2696"/>
        <pc:sldMkLst>
          <pc:docMk/>
          <pc:sldMk cId="124249373" sldId="294"/>
        </pc:sldMkLst>
      </pc:sldChg>
      <pc:sldChg chg="modSp add mod">
        <pc:chgData name="星达 魏" userId="ca17b13798aa44f7" providerId="LiveId" clId="{66EE51F1-DA5C-FC47-8D50-0726DCC741D7}" dt="2024-11-04T14:43:35.726" v="250" actId="20577"/>
        <pc:sldMkLst>
          <pc:docMk/>
          <pc:sldMk cId="1611878101" sldId="294"/>
        </pc:sldMkLst>
        <pc:spChg chg="mod">
          <ac:chgData name="星达 魏" userId="ca17b13798aa44f7" providerId="LiveId" clId="{66EE51F1-DA5C-FC47-8D50-0726DCC741D7}" dt="2024-11-04T14:43:35.726" v="250" actId="20577"/>
          <ac:spMkLst>
            <pc:docMk/>
            <pc:sldMk cId="1611878101" sldId="294"/>
            <ac:spMk id="3" creationId="{99300C10-C615-DD85-D78A-7694CB95D625}"/>
          </ac:spMkLst>
        </pc:spChg>
      </pc:sldChg>
      <pc:sldChg chg="del">
        <pc:chgData name="星达 魏" userId="ca17b13798aa44f7" providerId="LiveId" clId="{66EE51F1-DA5C-FC47-8D50-0726DCC741D7}" dt="2024-11-04T22:53:04.120" v="260" actId="2696"/>
        <pc:sldMkLst>
          <pc:docMk/>
          <pc:sldMk cId="3294288778" sldId="316"/>
        </pc:sldMkLst>
      </pc:sldChg>
      <pc:sldChg chg="add">
        <pc:chgData name="星达 魏" userId="ca17b13798aa44f7" providerId="LiveId" clId="{66EE51F1-DA5C-FC47-8D50-0726DCC741D7}" dt="2024-11-04T22:53:08.453" v="261"/>
        <pc:sldMkLst>
          <pc:docMk/>
          <pc:sldMk cId="4015012823" sldId="316"/>
        </pc:sldMkLst>
      </pc:sldChg>
      <pc:sldChg chg="modSp">
        <pc:chgData name="星达 魏" userId="ca17b13798aa44f7" providerId="LiveId" clId="{66EE51F1-DA5C-FC47-8D50-0726DCC741D7}" dt="2024-11-04T22:55:57.183" v="460" actId="20577"/>
        <pc:sldMkLst>
          <pc:docMk/>
          <pc:sldMk cId="2188086299" sldId="2725"/>
        </pc:sldMkLst>
        <pc:spChg chg="mod">
          <ac:chgData name="星达 魏" userId="ca17b13798aa44f7" providerId="LiveId" clId="{66EE51F1-DA5C-FC47-8D50-0726DCC741D7}" dt="2024-11-04T22:55:57.183" v="460" actId="20577"/>
          <ac:spMkLst>
            <pc:docMk/>
            <pc:sldMk cId="2188086299" sldId="2725"/>
            <ac:spMk id="7" creationId="{EE261434-B231-9846-8E38-2AB0AD86458F}"/>
          </ac:spMkLst>
        </pc:spChg>
      </pc:sldChg>
      <pc:sldChg chg="modSp mod">
        <pc:chgData name="星达 魏" userId="ca17b13798aa44f7" providerId="LiveId" clId="{66EE51F1-DA5C-FC47-8D50-0726DCC741D7}" dt="2024-11-04T14:00:58.971" v="115" actId="20577"/>
        <pc:sldMkLst>
          <pc:docMk/>
          <pc:sldMk cId="3502465579" sldId="2727"/>
        </pc:sldMkLst>
        <pc:spChg chg="mod">
          <ac:chgData name="星达 魏" userId="ca17b13798aa44f7" providerId="LiveId" clId="{66EE51F1-DA5C-FC47-8D50-0726DCC741D7}" dt="2024-11-04T14:00:58.971" v="115" actId="20577"/>
          <ac:spMkLst>
            <pc:docMk/>
            <pc:sldMk cId="3502465579" sldId="2727"/>
            <ac:spMk id="5" creationId="{375403D9-9667-EA4B-986A-9CD8EA818815}"/>
          </ac:spMkLst>
        </pc:spChg>
      </pc:sldChg>
      <pc:sldChg chg="modNotesTx">
        <pc:chgData name="星达 魏" userId="ca17b13798aa44f7" providerId="LiveId" clId="{66EE51F1-DA5C-FC47-8D50-0726DCC741D7}" dt="2024-11-04T14:50:01.053" v="257"/>
        <pc:sldMkLst>
          <pc:docMk/>
          <pc:sldMk cId="183326895" sldId="2738"/>
        </pc:sldMkLst>
      </pc:sldChg>
      <pc:sldChg chg="addSp modSp mod">
        <pc:chgData name="星达 魏" userId="ca17b13798aa44f7" providerId="LiveId" clId="{66EE51F1-DA5C-FC47-8D50-0726DCC741D7}" dt="2024-11-04T13:47:26.617" v="29" actId="1076"/>
        <pc:sldMkLst>
          <pc:docMk/>
          <pc:sldMk cId="1532085111" sldId="2747"/>
        </pc:sldMkLst>
        <pc:spChg chg="mod">
          <ac:chgData name="星达 魏" userId="ca17b13798aa44f7" providerId="LiveId" clId="{66EE51F1-DA5C-FC47-8D50-0726DCC741D7}" dt="2024-11-04T13:47:26.617" v="29" actId="1076"/>
          <ac:spMkLst>
            <pc:docMk/>
            <pc:sldMk cId="1532085111" sldId="2747"/>
            <ac:spMk id="3" creationId="{2A60B063-0678-C849-99BC-340891F73A91}"/>
          </ac:spMkLst>
        </pc:spChg>
        <pc:spChg chg="add mod">
          <ac:chgData name="星达 魏" userId="ca17b13798aa44f7" providerId="LiveId" clId="{66EE51F1-DA5C-FC47-8D50-0726DCC741D7}" dt="2024-11-04T13:46:02.941" v="1" actId="14100"/>
          <ac:spMkLst>
            <pc:docMk/>
            <pc:sldMk cId="1532085111" sldId="2747"/>
            <ac:spMk id="5" creationId="{3C7EEE8B-813E-2914-9290-DCECF4FB3E45}"/>
          </ac:spMkLst>
        </pc:spChg>
        <pc:spChg chg="add mod">
          <ac:chgData name="星达 魏" userId="ca17b13798aa44f7" providerId="LiveId" clId="{66EE51F1-DA5C-FC47-8D50-0726DCC741D7}" dt="2024-11-04T13:47:24.776" v="27" actId="207"/>
          <ac:spMkLst>
            <pc:docMk/>
            <pc:sldMk cId="1532085111" sldId="2747"/>
            <ac:spMk id="7" creationId="{D1B50FF6-D05D-6765-C48D-80BC26ED329C}"/>
          </ac:spMkLst>
        </pc:spChg>
      </pc:sldChg>
      <pc:sldChg chg="modSp mod">
        <pc:chgData name="星达 魏" userId="ca17b13798aa44f7" providerId="LiveId" clId="{66EE51F1-DA5C-FC47-8D50-0726DCC741D7}" dt="2024-11-04T14:26:58.916" v="204" actId="14100"/>
        <pc:sldMkLst>
          <pc:docMk/>
          <pc:sldMk cId="2424077498" sldId="2981"/>
        </pc:sldMkLst>
        <pc:spChg chg="mod">
          <ac:chgData name="星达 魏" userId="ca17b13798aa44f7" providerId="LiveId" clId="{66EE51F1-DA5C-FC47-8D50-0726DCC741D7}" dt="2024-11-04T14:26:47.241" v="202" actId="20577"/>
          <ac:spMkLst>
            <pc:docMk/>
            <pc:sldMk cId="2424077498" sldId="2981"/>
            <ac:spMk id="3" creationId="{E60F5ABA-9414-FCE7-2CA5-E3D426921859}"/>
          </ac:spMkLst>
        </pc:spChg>
        <pc:spChg chg="mod">
          <ac:chgData name="星达 魏" userId="ca17b13798aa44f7" providerId="LiveId" clId="{66EE51F1-DA5C-FC47-8D50-0726DCC741D7}" dt="2024-11-04T14:26:58.916" v="204" actId="14100"/>
          <ac:spMkLst>
            <pc:docMk/>
            <pc:sldMk cId="2424077498" sldId="2981"/>
            <ac:spMk id="6" creationId="{9D2D64E8-9578-94C1-B975-47E115385A9A}"/>
          </ac:spMkLst>
        </pc:spChg>
        <pc:spChg chg="mod">
          <ac:chgData name="星达 魏" userId="ca17b13798aa44f7" providerId="LiveId" clId="{66EE51F1-DA5C-FC47-8D50-0726DCC741D7}" dt="2024-11-04T14:26:53.207" v="203" actId="1076"/>
          <ac:spMkLst>
            <pc:docMk/>
            <pc:sldMk cId="2424077498" sldId="2981"/>
            <ac:spMk id="8" creationId="{FA7FAC3D-6C4B-FF42-36D6-CE61F6E93F8C}"/>
          </ac:spMkLst>
        </pc:spChg>
      </pc:sldChg>
      <pc:sldChg chg="modSp add del mod">
        <pc:chgData name="星达 魏" userId="ca17b13798aa44f7" providerId="LiveId" clId="{66EE51F1-DA5C-FC47-8D50-0726DCC741D7}" dt="2024-11-04T23:11:11.410" v="540" actId="2696"/>
        <pc:sldMkLst>
          <pc:docMk/>
          <pc:sldMk cId="1183231080" sldId="7626"/>
        </pc:sldMkLst>
        <pc:spChg chg="mod">
          <ac:chgData name="星达 魏" userId="ca17b13798aa44f7" providerId="LiveId" clId="{66EE51F1-DA5C-FC47-8D50-0726DCC741D7}" dt="2024-11-04T23:10:17.476" v="537" actId="5793"/>
          <ac:spMkLst>
            <pc:docMk/>
            <pc:sldMk cId="1183231080" sldId="7626"/>
            <ac:spMk id="3" creationId="{CD98940F-A079-9B4F-9D18-352B28EA760D}"/>
          </ac:spMkLst>
        </pc:spChg>
      </pc:sldChg>
      <pc:sldChg chg="modSp add mod">
        <pc:chgData name="星达 魏" userId="ca17b13798aa44f7" providerId="LiveId" clId="{66EE51F1-DA5C-FC47-8D50-0726DCC741D7}" dt="2024-11-04T23:11:33.942" v="613" actId="20577"/>
        <pc:sldMkLst>
          <pc:docMk/>
          <pc:sldMk cId="2326138623" sldId="7626"/>
        </pc:sldMkLst>
        <pc:spChg chg="mod">
          <ac:chgData name="星达 魏" userId="ca17b13798aa44f7" providerId="LiveId" clId="{66EE51F1-DA5C-FC47-8D50-0726DCC741D7}" dt="2024-11-04T23:11:33.942" v="613" actId="20577"/>
          <ac:spMkLst>
            <pc:docMk/>
            <pc:sldMk cId="2326138623" sldId="7626"/>
            <ac:spMk id="3" creationId="{4982E68C-4728-A5A3-ADFF-C36D2FADFFBB}"/>
          </ac:spMkLst>
        </pc:spChg>
        <pc:spChg chg="mod">
          <ac:chgData name="星达 魏" userId="ca17b13798aa44f7" providerId="LiveId" clId="{66EE51F1-DA5C-FC47-8D50-0726DCC741D7}" dt="2024-11-04T23:11:24.982" v="575" actId="20577"/>
          <ac:spMkLst>
            <pc:docMk/>
            <pc:sldMk cId="2326138623" sldId="7626"/>
            <ac:spMk id="5" creationId="{A424B7A7-BC96-4AD9-77E2-CDE063912101}"/>
          </ac:spMkLst>
        </pc:spChg>
        <pc:spChg chg="mod">
          <ac:chgData name="星达 魏" userId="ca17b13798aa44f7" providerId="LiveId" clId="{66EE51F1-DA5C-FC47-8D50-0726DCC741D7}" dt="2024-11-04T23:11:16.980" v="554" actId="20577"/>
          <ac:spMkLst>
            <pc:docMk/>
            <pc:sldMk cId="2326138623" sldId="7626"/>
            <ac:spMk id="8" creationId="{1FA07352-AA8D-9CAA-7CF8-FE60BF3C8CB5}"/>
          </ac:spMkLst>
        </pc:spChg>
      </pc:sldChg>
      <pc:sldChg chg="ord">
        <pc:chgData name="星达 魏" userId="ca17b13798aa44f7" providerId="LiveId" clId="{66EE51F1-DA5C-FC47-8D50-0726DCC741D7}" dt="2024-11-04T14:43:16.900" v="205" actId="20578"/>
        <pc:sldMkLst>
          <pc:docMk/>
          <pc:sldMk cId="1226658478" sldId="7632"/>
        </pc:sldMkLst>
      </pc:sldChg>
      <pc:sldChg chg="modSp">
        <pc:chgData name="星达 魏" userId="ca17b13798aa44f7" providerId="LiveId" clId="{66EE51F1-DA5C-FC47-8D50-0726DCC741D7}" dt="2024-11-04T23:15:15.458" v="638" actId="20577"/>
        <pc:sldMkLst>
          <pc:docMk/>
          <pc:sldMk cId="455241336" sldId="7639"/>
        </pc:sldMkLst>
        <pc:spChg chg="mod">
          <ac:chgData name="星达 魏" userId="ca17b13798aa44f7" providerId="LiveId" clId="{66EE51F1-DA5C-FC47-8D50-0726DCC741D7}" dt="2024-11-04T23:15:15.458" v="638" actId="20577"/>
          <ac:spMkLst>
            <pc:docMk/>
            <pc:sldMk cId="455241336" sldId="7639"/>
            <ac:spMk id="3" creationId="{11CE3272-6EC8-CAAC-75E3-55380F49654F}"/>
          </ac:spMkLst>
        </pc:spChg>
      </pc:sldChg>
      <pc:sldChg chg="modSp add mod">
        <pc:chgData name="星达 魏" userId="ca17b13798aa44f7" providerId="LiveId" clId="{66EE51F1-DA5C-FC47-8D50-0726DCC741D7}" dt="2024-11-04T14:05:03.511" v="181" actId="20577"/>
        <pc:sldMkLst>
          <pc:docMk/>
          <pc:sldMk cId="381428934" sldId="7643"/>
        </pc:sldMkLst>
        <pc:spChg chg="mod">
          <ac:chgData name="星达 魏" userId="ca17b13798aa44f7" providerId="LiveId" clId="{66EE51F1-DA5C-FC47-8D50-0726DCC741D7}" dt="2024-11-04T14:05:03.511" v="181" actId="20577"/>
          <ac:spMkLst>
            <pc:docMk/>
            <pc:sldMk cId="381428934" sldId="7643"/>
            <ac:spMk id="5" creationId="{A95C5D81-DA5F-8CC6-6422-EC9EDFE2DA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2024/11/4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check</a:t>
            </a:r>
            <a:r>
              <a:rPr kumimoji="1" lang="zh-CN" altLang="en-US" dirty="0"/>
              <a:t>完相当于放锁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19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37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800" dirty="0">
                <a:effectLst/>
                <a:latin typeface="TrebuchetMS" panose="020B0603020202020204" pitchFamily="34" charset="0"/>
              </a:rPr>
              <a:t>x86 provides a “lock” prefix that tells the hardware:</a:t>
            </a:r>
            <a:br>
              <a:rPr lang="en" altLang="zh-CN" sz="1800" dirty="0">
                <a:effectLst/>
                <a:latin typeface="TrebuchetMS" panose="020B0603020202020204" pitchFamily="34" charset="0"/>
              </a:rPr>
            </a:br>
            <a:r>
              <a:rPr lang="en" altLang="zh-CN" sz="1800" dirty="0">
                <a:solidFill>
                  <a:srgbClr val="3333FF"/>
                </a:solidFill>
                <a:effectLst/>
                <a:latin typeface="TrebuchetMS" panose="020B0603020202020204" pitchFamily="34" charset="0"/>
              </a:rPr>
              <a:t>“don’t let anyone read/write the value until I’m done with it” </a:t>
            </a:r>
            <a:endParaRPr lang="en" altLang="zh-CN" dirty="0">
              <a:effectLst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An instruction for atomic CAS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---</a:t>
            </a:r>
          </a:p>
          <a:p>
            <a:r>
              <a:rPr lang="en" altLang="zh-CN" b="1" i="0" u="none" strike="noStrike" dirty="0">
                <a:solidFill>
                  <a:srgbClr val="000000"/>
                </a:solidFill>
                <a:effectLst/>
              </a:rPr>
              <a:t>Dekker’s and Peterson’s Algorithms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07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E3BDE-7E88-100C-5183-565EE975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F42BC-94D1-FB6B-F138-8EE5C898A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6F624-8E04-8128-FB13-EF3A73562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F1C1-52B6-ACD1-120B-67B2AA8A6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46287-A3D6-864A-8D46-815BA6A2B95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6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因为执行的时间很长，所以会</a:t>
            </a:r>
            <a:r>
              <a:rPr kumimoji="1" lang="en-US" altLang="zh-CN" dirty="0"/>
              <a:t>abort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24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97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1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76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3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372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 one of T1’s </a:t>
            </a:r>
            <a:r>
              <a:rPr kumimoji="1" lang="en-US" altLang="zh-CN" dirty="0" err="1"/>
              <a:t>ope</a:t>
            </a:r>
            <a:r>
              <a:rPr kumimoji="1" lang="en-US" altLang="zh-CN" dirty="0"/>
              <a:t> conflicts with one of T2’s op and T1 comes first, T1 -&gt; T2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7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18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07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41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假设</a:t>
            </a:r>
            <a:r>
              <a:rPr kumimoji="1" lang="en-US" altLang="zh-CN" dirty="0"/>
              <a:t>A</a:t>
            </a:r>
            <a:r>
              <a:rPr kumimoji="1" lang="zh-CN" altLang="en-US" dirty="0"/>
              <a:t>之前没有被</a:t>
            </a:r>
            <a:r>
              <a:rPr kumimoji="1" lang="en-US" altLang="zh-CN" dirty="0"/>
              <a:t>TX</a:t>
            </a:r>
            <a:r>
              <a:rPr kumimoji="1" lang="zh-CN" altLang="en-US" dirty="0"/>
              <a:t>写过，即</a:t>
            </a:r>
            <a:r>
              <a:rPr kumimoji="1" lang="en-US" altLang="zh-CN" dirty="0"/>
              <a:t>A</a:t>
            </a:r>
            <a:r>
              <a:rPr kumimoji="1" lang="zh-CN" altLang="en-US" dirty="0"/>
              <a:t>只写一次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54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9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 marL="846138" indent="-223838">
              <a:lnSpc>
                <a:spcPct val="120000"/>
              </a:lnSpc>
              <a:tabLst/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tiff"/><Relationship Id="rId4" Type="http://schemas.openxmlformats.org/officeDocument/2006/relationships/image" Target="../media/image25.tif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489348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/>
              <a:t>Serializability, OCC </a:t>
            </a:r>
            <a:br>
              <a:rPr kumimoji="1" lang="en-US" altLang="zh-CN" sz="3600" dirty="0"/>
            </a:br>
            <a:r>
              <a:rPr kumimoji="1" lang="en-US" altLang="zh-CN" sz="3600" dirty="0"/>
              <a:t>&amp; Transaction</a:t>
            </a:r>
            <a:endParaRPr kumimoji="1" lang="zh-CN" altLang="en-US" sz="2400" b="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948264" y="697260"/>
            <a:ext cx="1368152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683568" y="265212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1800" b="1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275856" y="265212"/>
            <a:ext cx="201622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 dirty="0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652120" y="446197"/>
            <a:ext cx="3528392" cy="11871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600" b="1">
                <a:latin typeface="Consolas" panose="020B0609020204030204" pitchFamily="49" charset="0"/>
                <a:ea typeface="MS PGothic" charset="0"/>
              </a:rPr>
              <a:t>Possible sequential schedules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T1 -&gt; T2: x=20, y=30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T2 -&gt; T1: x=20, y=40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/>
          <p:cNvSpPr txBox="1">
            <a:spLocks/>
          </p:cNvSpPr>
          <p:nvPr/>
        </p:nvSpPr>
        <p:spPr>
          <a:xfrm>
            <a:off x="111561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</a:t>
            </a:r>
            <a:r>
              <a:rPr lang="en-US" sz="1800" err="1">
                <a:latin typeface="Consolas" panose="020B0609020204030204" pitchFamily="49" charset="0"/>
              </a:rPr>
              <a:t>tmp</a:t>
            </a:r>
            <a:r>
              <a:rPr lang="en-US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At end: x=20, y=40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5076056" y="2569468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</a:t>
            </a:r>
            <a:r>
              <a:rPr lang="en-US" altLang="zh-CN" sz="1800" err="1">
                <a:latin typeface="Consolas" panose="020B0609020204030204" pitchFamily="49" charset="0"/>
              </a:rPr>
              <a:t>tmp</a:t>
            </a:r>
            <a:r>
              <a:rPr lang="en-US" altLang="zh-CN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en-US" sz="1800">
                <a:latin typeface="Consolas" panose="020B0609020204030204" pitchFamily="49" charset="0"/>
              </a:rPr>
              <a:t>At end: x=20, y=40</a:t>
            </a:r>
          </a:p>
        </p:txBody>
      </p:sp>
      <p:sp>
        <p:nvSpPr>
          <p:cNvPr id="2" name="矩形 1"/>
          <p:cNvSpPr/>
          <p:nvPr/>
        </p:nvSpPr>
        <p:spPr>
          <a:xfrm>
            <a:off x="7668845" y="248816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x=0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68845" y="3508621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y=30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5652120" y="141872"/>
            <a:ext cx="2232248" cy="246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600" b="1" err="1">
                <a:latin typeface="Consolas" panose="020B0609020204030204" pitchFamily="49" charset="0"/>
                <a:ea typeface="MS PGothic" charset="0"/>
              </a:rPr>
              <a:t>Init</a:t>
            </a:r>
            <a:r>
              <a:rPr lang="en-US" altLang="zh-CN" sz="1600" b="1">
                <a:latin typeface="Consolas" panose="020B0609020204030204" pitchFamily="49" charset="0"/>
                <a:ea typeface="MS PGothic" charset="0"/>
              </a:rPr>
              <a:t>: x=0, y=0</a:t>
            </a:r>
            <a:endParaRPr lang="en-US" sz="1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 txBox="1">
            <a:spLocks/>
          </p:cNvSpPr>
          <p:nvPr/>
        </p:nvSpPr>
        <p:spPr>
          <a:xfrm>
            <a:off x="1115616" y="2564202"/>
            <a:ext cx="273630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 dirty="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 dirty="0">
                <a:latin typeface="Consolas" panose="020B0609020204030204" pitchFamily="49" charset="0"/>
              </a:rPr>
              <a:t>: write(</a:t>
            </a:r>
            <a:r>
              <a:rPr lang="en-US" altLang="zh-CN" sz="1800" dirty="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</a:rPr>
              <a:t>tmp</a:t>
            </a:r>
            <a:r>
              <a:rPr lang="en-US" sz="1800" dirty="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 dirty="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60000"/>
              </a:lnSpc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T2 -&gt; T1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076056" y="2564202"/>
            <a:ext cx="2736304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read(x)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  <a:r>
              <a:rPr lang="en-US" sz="1800">
                <a:latin typeface="Consolas" panose="020B0609020204030204" pitchFamily="49" charset="0"/>
              </a:rPr>
              <a:t>: write(</a:t>
            </a:r>
            <a:r>
              <a:rPr lang="en-US" altLang="zh-CN" sz="1800">
                <a:latin typeface="Consolas" panose="020B0609020204030204" pitchFamily="49" charset="0"/>
              </a:rPr>
              <a:t>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altLang="zh-CN" sz="1800">
                <a:latin typeface="Consolas" panose="020B0609020204030204" pitchFamily="49" charset="0"/>
              </a:rPr>
              <a:t>: </a:t>
            </a:r>
            <a:r>
              <a:rPr lang="en-US" altLang="zh-CN" sz="1800" err="1">
                <a:latin typeface="Consolas" panose="020B0609020204030204" pitchFamily="49" charset="0"/>
              </a:rPr>
              <a:t>tmp</a:t>
            </a:r>
            <a:r>
              <a:rPr lang="en-US" altLang="zh-CN" sz="180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1800" b="1">
                <a:solidFill>
                  <a:schemeClr val="accent2"/>
                </a:solidFill>
                <a:latin typeface="Consolas" panose="020B0609020204030204" pitchFamily="49" charset="0"/>
              </a:rPr>
              <a:t>T1</a:t>
            </a:r>
            <a:r>
              <a:rPr lang="en-US" sz="1800">
                <a:latin typeface="Consolas" panose="020B0609020204030204" pitchFamily="49" charset="0"/>
              </a:rPr>
              <a:t>: write(y, tmp+10)</a:t>
            </a:r>
          </a:p>
          <a:p>
            <a:pPr marL="0" indent="0">
              <a:lnSpc>
                <a:spcPct val="60000"/>
              </a:lnSpc>
              <a:buNone/>
            </a:pPr>
            <a:endParaRPr lang="en-US" sz="1800"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148064" y="5084481"/>
            <a:ext cx="2592288" cy="581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altLang="zh-CN" sz="2000" b="1">
                <a:latin typeface="+mn-lt"/>
              </a:rPr>
              <a:t>It's final-state serializable,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zh-CN" sz="2000" b="1">
                <a:latin typeface="+mn-lt"/>
              </a:rPr>
              <a:t>not conflict serializable</a:t>
            </a:r>
            <a:endParaRPr lang="zh-CN" altLang="en-US" sz="2000" b="1" baseline="-25000">
              <a:latin typeface="+mn-lt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962636" y="4441676"/>
            <a:ext cx="2736304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1800">
                <a:latin typeface="Consolas" panose="020B0609020204030204" pitchFamily="49" charset="0"/>
              </a:rPr>
              <a:t>        </a:t>
            </a:r>
            <a:r>
              <a:rPr lang="en-US" sz="1800" b="1">
                <a:latin typeface="Consolas" panose="020B0609020204030204" pitchFamily="49" charset="0"/>
              </a:rPr>
              <a:t>--&gt;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800" b="1">
                <a:latin typeface="Consolas" panose="020B0609020204030204" pitchFamily="49" charset="0"/>
              </a:rPr>
              <a:t>        &lt;--</a:t>
            </a:r>
          </a:p>
        </p:txBody>
      </p:sp>
      <p:sp>
        <p:nvSpPr>
          <p:cNvPr id="9" name="矩形 8"/>
          <p:cNvSpPr/>
          <p:nvPr/>
        </p:nvSpPr>
        <p:spPr>
          <a:xfrm>
            <a:off x="5600836" y="4515317"/>
            <a:ext cx="134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T2     T1</a:t>
            </a:r>
            <a:endParaRPr lang="zh-CN" alt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251520" y="409228"/>
            <a:ext cx="2952328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altLang="zh-CN" sz="2400" b="1">
                <a:latin typeface="等线" panose="02010600030101010101" pitchFamily="2" charset="-122"/>
                <a:ea typeface="MS PGothic" charset="0"/>
              </a:rPr>
              <a:t>Conflicts</a:t>
            </a:r>
            <a:endParaRPr lang="en-US" sz="2000" b="1">
              <a:latin typeface="等线" panose="02010600030101010101" pitchFamily="2" charset="-122"/>
              <a:ea typeface="MS PGothic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T2.1</a:t>
            </a:r>
            <a:r>
              <a:rPr lang="en-US" altLang="zh-CN" sz="2000">
                <a:latin typeface="Consolas" panose="020B0609020204030204" pitchFamily="49" charset="0"/>
              </a:rPr>
              <a:t>,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T2.2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915816" y="409228"/>
            <a:ext cx="6120680" cy="1584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60000"/>
              </a:lnSpc>
              <a:buNone/>
            </a:pPr>
            <a:r>
              <a:rPr lang="en-US" altLang="zh-CN" sz="2400" b="1">
                <a:latin typeface="等线" panose="02010600030101010101" pitchFamily="2" charset="-122"/>
                <a:ea typeface="MS PGothic" charset="0"/>
              </a:rPr>
              <a:t>Conflict order for sequential schedules</a:t>
            </a:r>
            <a:endParaRPr lang="en-US" sz="2000" b="1">
              <a:latin typeface="等线" panose="02010600030101010101" pitchFamily="2" charset="-122"/>
              <a:ea typeface="MS PGothic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latin typeface="Consolas" panose="020B0609020204030204" pitchFamily="49" charset="0"/>
              </a:rPr>
              <a:t>-&gt;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T2.1        </a:t>
            </a:r>
            <a:r>
              <a:rPr lang="en-US" altLang="zh-CN" sz="2000" err="1">
                <a:solidFill>
                  <a:schemeClr val="accent1"/>
                </a:solidFill>
                <a:latin typeface="Consolas" panose="020B0609020204030204" pitchFamily="49" charset="0"/>
              </a:rPr>
              <a:t>T2.1</a:t>
            </a:r>
            <a:r>
              <a:rPr lang="en-US" altLang="zh-CN" sz="2000">
                <a:latin typeface="Consolas" panose="020B0609020204030204" pitchFamily="49" charset="0"/>
              </a:rPr>
              <a:t> -&gt;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T1.1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r>
              <a:rPr lang="en-US" sz="2000">
                <a:latin typeface="Consolas" panose="020B0609020204030204" pitchFamily="49" charset="0"/>
              </a:rPr>
              <a:t> -&gt; 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  or   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altLang="zh-CN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T1.2</a:t>
            </a:r>
            <a:endParaRPr lang="en-US" sz="2000">
              <a:latin typeface="Consolas" panose="020B0609020204030204" pitchFamily="49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>
                <a:latin typeface="Consolas" panose="020B0609020204030204" pitchFamily="49" charset="0"/>
              </a:rPr>
              <a:t>-&gt;</a:t>
            </a:r>
            <a:r>
              <a:rPr lang="en-US" altLang="zh-CN" sz="2000">
                <a:solidFill>
                  <a:schemeClr val="accent1"/>
                </a:solidFill>
                <a:latin typeface="Consolas" panose="020B0609020204030204" pitchFamily="49" charset="0"/>
              </a:rPr>
              <a:t> T2.2        </a:t>
            </a:r>
            <a:r>
              <a:rPr lang="en-US" altLang="zh-CN" sz="2000" err="1">
                <a:solidFill>
                  <a:schemeClr val="accent1"/>
                </a:solidFill>
                <a:latin typeface="Consolas" panose="020B0609020204030204" pitchFamily="49" charset="0"/>
              </a:rPr>
              <a:t>T2.2</a:t>
            </a:r>
            <a:r>
              <a:rPr lang="en-US" sz="2000">
                <a:latin typeface="Consolas" panose="020B0609020204030204" pitchFamily="49" charset="0"/>
              </a:rPr>
              <a:t> -&gt; </a:t>
            </a:r>
            <a:r>
              <a:rPr lang="en-US" altLang="zh-CN" sz="2000">
                <a:solidFill>
                  <a:schemeClr val="accent2"/>
                </a:solidFill>
                <a:latin typeface="Consolas" panose="020B0609020204030204" pitchFamily="49" charset="0"/>
              </a:rPr>
              <a:t>T1.3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      (T1 -&gt; T2)          (T2 -&gt; T1)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353444"/>
            <a:ext cx="9144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37714" y="5245880"/>
            <a:ext cx="3097323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ts val="2400"/>
              </a:spcBef>
            </a:pPr>
            <a:r>
              <a:rPr lang="en-US" altLang="zh-CN">
                <a:latin typeface="Consolas" panose="020B0609020204030204" pitchFamily="49" charset="0"/>
              </a:rPr>
              <a:t>Both at end: x=20, y=40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20B2F68-FF9F-1D42-8EE3-94E6402317CF}"/>
              </a:ext>
            </a:extLst>
          </p:cNvPr>
          <p:cNvCxnSpPr/>
          <p:nvPr/>
        </p:nvCxnSpPr>
        <p:spPr>
          <a:xfrm>
            <a:off x="3563888" y="4297660"/>
            <a:ext cx="0" cy="78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3565767-04F4-984F-B157-9A4DBE5A5C8E}"/>
              </a:ext>
            </a:extLst>
          </p:cNvPr>
          <p:cNvCxnSpPr>
            <a:cxnSpLocks/>
          </p:cNvCxnSpPr>
          <p:nvPr/>
        </p:nvCxnSpPr>
        <p:spPr>
          <a:xfrm flipH="1">
            <a:off x="3707904" y="4297660"/>
            <a:ext cx="1440160" cy="78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Serializability</a:t>
            </a:r>
            <a:endParaRPr lang="zh-CN" alt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39552" y="1345332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T1        T2        T3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read(x)        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      write(x)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write(x)          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000">
                <a:latin typeface="Consolas" panose="020B0609020204030204" pitchFamily="49" charset="0"/>
              </a:rPr>
              <a:t>                    write(x)</a:t>
            </a:r>
          </a:p>
        </p:txBody>
      </p:sp>
      <p:sp>
        <p:nvSpPr>
          <p:cNvPr id="5" name="矩形 4"/>
          <p:cNvSpPr/>
          <p:nvPr/>
        </p:nvSpPr>
        <p:spPr>
          <a:xfrm>
            <a:off x="6372200" y="1921396"/>
            <a:ext cx="1347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>
                <a:latin typeface="Consolas" panose="020B0609020204030204" pitchFamily="49" charset="0"/>
              </a:rPr>
              <a:t>T3</a:t>
            </a:r>
          </a:p>
          <a:p>
            <a:pPr algn="ctr"/>
            <a:endParaRPr lang="en-US" altLang="zh-CN" b="1">
              <a:latin typeface="Consolas" panose="020B0609020204030204" pitchFamily="49" charset="0"/>
            </a:endParaRPr>
          </a:p>
          <a:p>
            <a:pPr algn="ctr"/>
            <a:endParaRPr lang="en-US" altLang="zh-CN" b="1">
              <a:latin typeface="Consolas" panose="020B0609020204030204" pitchFamily="49" charset="0"/>
            </a:endParaRPr>
          </a:p>
          <a:p>
            <a:pPr algn="ctr"/>
            <a:r>
              <a:rPr lang="en-US" altLang="zh-CN" b="1">
                <a:latin typeface="Consolas" panose="020B0609020204030204" pitchFamily="49" charset="0"/>
              </a:rPr>
              <a:t>T2     T1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67120" y="1477344"/>
            <a:ext cx="1957587" cy="27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ts val="2400"/>
              </a:spcBef>
            </a:pPr>
            <a:r>
              <a:rPr lang="en-US" altLang="zh-CN" b="1">
                <a:latin typeface="Consolas" panose="020B0609020204030204" pitchFamily="49" charset="0"/>
              </a:rPr>
              <a:t>Conflict graph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588224" y="2281436"/>
            <a:ext cx="360040" cy="504056"/>
          </a:xfrm>
          <a:prstGeom prst="straightConnector1">
            <a:avLst/>
          </a:prstGeom>
          <a:ln w="19050"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7164288" y="2281436"/>
            <a:ext cx="360040" cy="504056"/>
          </a:xfrm>
          <a:prstGeom prst="straightConnector1">
            <a:avLst/>
          </a:prstGeom>
          <a:ln w="19050"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847891" y="2857500"/>
            <a:ext cx="396044" cy="0"/>
          </a:xfrm>
          <a:prstGeom prst="straightConnector1">
            <a:avLst/>
          </a:prstGeom>
          <a:ln w="19050"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847891" y="3001515"/>
            <a:ext cx="396044" cy="1"/>
          </a:xfrm>
          <a:prstGeom prst="straightConnector1">
            <a:avLst/>
          </a:prstGeom>
          <a:ln w="19050">
            <a:headEnd w="lg" len="lg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3361556"/>
            <a:ext cx="8435280" cy="2353443"/>
          </a:xfrm>
        </p:spPr>
        <p:txBody>
          <a:bodyPr>
            <a:noAutofit/>
          </a:bodyPr>
          <a:lstStyle/>
          <a:p>
            <a:r>
              <a:rPr lang="en-US" altLang="zh-CN" dirty="0"/>
              <a:t>Cyclic -&gt; Not </a:t>
            </a:r>
            <a:r>
              <a:rPr lang="en-US" altLang="zh-CN" b="1" dirty="0">
                <a:solidFill>
                  <a:srgbClr val="C00000"/>
                </a:solidFill>
              </a:rPr>
              <a:t>conflict serializable</a:t>
            </a:r>
          </a:p>
          <a:p>
            <a:r>
              <a:rPr lang="en-US" altLang="zh-CN" dirty="0"/>
              <a:t>But compare it to running </a:t>
            </a:r>
            <a:r>
              <a:rPr lang="en-US" altLang="zh-CN" b="1" dirty="0">
                <a:solidFill>
                  <a:schemeClr val="accent1"/>
                </a:solidFill>
              </a:rPr>
              <a:t>T1 then T2 then T3 </a:t>
            </a:r>
            <a:r>
              <a:rPr lang="en-US" altLang="zh-CN" dirty="0"/>
              <a:t>(serially)</a:t>
            </a:r>
          </a:p>
          <a:p>
            <a:pPr lvl="1"/>
            <a:r>
              <a:rPr lang="en-US" altLang="zh-CN" dirty="0"/>
              <a:t>Final-state is fine (T3)</a:t>
            </a:r>
          </a:p>
          <a:p>
            <a:pPr lvl="1"/>
            <a:r>
              <a:rPr lang="en-US" altLang="zh-CN" dirty="0"/>
              <a:t>Intermediate reads are fine (T1 reads the initial value of x)</a:t>
            </a:r>
          </a:p>
          <a:p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92806D5-E456-F47B-9E41-406806A141AC}"/>
              </a:ext>
            </a:extLst>
          </p:cNvPr>
          <p:cNvCxnSpPr/>
          <p:nvPr/>
        </p:nvCxnSpPr>
        <p:spPr>
          <a:xfrm>
            <a:off x="4355976" y="1279648"/>
            <a:ext cx="0" cy="94810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6DF86E8-89FF-661F-72A9-F0A425FD10EF}"/>
              </a:ext>
            </a:extLst>
          </p:cNvPr>
          <p:cNvSpPr txBox="1"/>
          <p:nvPr/>
        </p:nvSpPr>
        <p:spPr>
          <a:xfrm>
            <a:off x="4085049" y="976000"/>
            <a:ext cx="84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67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08BD-2A6D-454E-A5B6-068FE3EB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View Serializability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03BFCA-83A4-F54C-8052-B3485910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507288" cy="4471925"/>
          </a:xfrm>
        </p:spPr>
        <p:txBody>
          <a:bodyPr/>
          <a:lstStyle/>
          <a:p>
            <a:r>
              <a:rPr lang="en-US" altLang="zh-CN" sz="2000" dirty="0"/>
              <a:t>Informal definition</a:t>
            </a:r>
          </a:p>
          <a:p>
            <a:pPr lvl="1"/>
            <a:r>
              <a:rPr lang="en-US" altLang="zh-CN" i="1" dirty="0">
                <a:solidFill>
                  <a:schemeClr val="tx1"/>
                </a:solidFill>
              </a:rPr>
              <a:t>A schedule is view serializable if the final written state as well as intermediate reads are the same as in some serial schedule</a:t>
            </a:r>
          </a:p>
          <a:p>
            <a:r>
              <a:rPr lang="en-US" altLang="zh-CN" dirty="0"/>
              <a:t>Formally, for those interested</a:t>
            </a:r>
          </a:p>
          <a:p>
            <a:pPr lvl="1"/>
            <a:r>
              <a:rPr lang="en-US" altLang="zh-CN" dirty="0"/>
              <a:t>Two schedules </a:t>
            </a:r>
            <a:r>
              <a:rPr lang="en-US" altLang="zh-CN" b="1" dirty="0"/>
              <a:t>S</a:t>
            </a:r>
            <a:r>
              <a:rPr lang="en-US" altLang="zh-CN" dirty="0"/>
              <a:t> and </a:t>
            </a:r>
            <a:r>
              <a:rPr lang="en-US" altLang="zh-CN" b="1" dirty="0"/>
              <a:t>S'</a:t>
            </a:r>
            <a:r>
              <a:rPr lang="en-US" altLang="zh-CN" dirty="0"/>
              <a:t> are </a:t>
            </a:r>
            <a:r>
              <a:rPr lang="en-US" altLang="zh-CN" b="1" dirty="0">
                <a:solidFill>
                  <a:srgbClr val="BE384B"/>
                </a:solidFill>
              </a:rPr>
              <a:t>view equivalent </a:t>
            </a:r>
            <a:r>
              <a:rPr lang="en-US" altLang="zh-CN" dirty="0"/>
              <a:t>if:</a:t>
            </a:r>
          </a:p>
          <a:p>
            <a:pPr lvl="2"/>
            <a:r>
              <a:rPr kumimoji="1" lang="en" altLang="zh-CN" dirty="0"/>
              <a:t>If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 reads an initial value for X, so does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S'</a:t>
            </a:r>
          </a:p>
          <a:p>
            <a:pPr lvl="2"/>
            <a:r>
              <a:rPr kumimoji="1" lang="en" altLang="zh-CN" dirty="0"/>
              <a:t>If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 reads the value written by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j</a:t>
            </a:r>
            <a:r>
              <a:rPr kumimoji="1" lang="en" altLang="zh-CN" dirty="0"/>
              <a:t> in S for some X, so does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S'</a:t>
            </a:r>
          </a:p>
          <a:p>
            <a:pPr lvl="2"/>
            <a:r>
              <a:rPr kumimoji="1" lang="en" altLang="zh-CN" dirty="0"/>
              <a:t>If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 does the final write to X, so does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in S'</a:t>
            </a:r>
          </a:p>
          <a:p>
            <a:pPr marL="74250" lvl="1" indent="0">
              <a:buNone/>
            </a:pPr>
            <a:r>
              <a:rPr lang="en-US" altLang="zh-CN" dirty="0"/>
              <a:t>A schedule is </a:t>
            </a:r>
            <a:r>
              <a:rPr lang="en-US" altLang="zh-CN" b="1" dirty="0"/>
              <a:t>view serializable </a:t>
            </a:r>
            <a:r>
              <a:rPr lang="en-US" altLang="zh-CN" dirty="0"/>
              <a:t>if it is </a:t>
            </a:r>
            <a:r>
              <a:rPr lang="en-US" altLang="zh-CN" b="1" dirty="0">
                <a:solidFill>
                  <a:srgbClr val="BE384B"/>
                </a:solidFill>
              </a:rPr>
              <a:t>view equivalent</a:t>
            </a:r>
            <a:r>
              <a:rPr lang="en-US" altLang="zh-CN" dirty="0">
                <a:solidFill>
                  <a:srgbClr val="BE384B"/>
                </a:solidFill>
              </a:rPr>
              <a:t> </a:t>
            </a:r>
            <a:r>
              <a:rPr lang="en-US" altLang="zh-CN" dirty="0"/>
              <a:t>to some serial schedule</a:t>
            </a:r>
          </a:p>
          <a:p>
            <a:pPr marL="74250" lvl="1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3C819A-BB83-2748-8BB2-EE77DA49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71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26AA-1AB7-9449-9630-8BCE4466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Question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BC62A-D0C8-1C47-9CDB-3FC46CC5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003232" cy="1587182"/>
          </a:xfrm>
        </p:spPr>
        <p:txBody>
          <a:bodyPr/>
          <a:lstStyle/>
          <a:p>
            <a:r>
              <a:rPr kumimoji="1" lang="en" altLang="zh-CN" dirty="0"/>
              <a:t>Why conflict serializability, given that it seems </a:t>
            </a:r>
            <a:r>
              <a:rPr kumimoji="1" lang="en" altLang="zh-CN" dirty="0">
                <a:solidFill>
                  <a:srgbClr val="BE384B"/>
                </a:solidFill>
              </a:rPr>
              <a:t>too strict</a:t>
            </a:r>
            <a:r>
              <a:rPr kumimoji="1" lang="en" altLang="zh-CN" dirty="0"/>
              <a:t>?</a:t>
            </a:r>
          </a:p>
          <a:p>
            <a:r>
              <a:rPr kumimoji="1" lang="en" altLang="zh-CN" dirty="0"/>
              <a:t>Why not focus on view serializability?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(Allow more interleaving, &amp; is still correct )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E23F6-6CEB-7E4A-AB60-61D05063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9FFBE8-BBB3-E348-A1AF-75358F6FE2FB}"/>
              </a:ext>
            </a:extLst>
          </p:cNvPr>
          <p:cNvSpPr txBox="1"/>
          <p:nvPr/>
        </p:nvSpPr>
        <p:spPr>
          <a:xfrm>
            <a:off x="3419872" y="286330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View</a:t>
            </a:r>
          </a:p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Serializability</a:t>
            </a:r>
            <a:endParaRPr lang="zh-CN" altLang="en-US" sz="2000" b="1">
              <a:solidFill>
                <a:srgbClr val="BE384B"/>
              </a:solidFill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5E11C-4851-4F43-A580-B92E9A7551CA}"/>
              </a:ext>
            </a:extLst>
          </p:cNvPr>
          <p:cNvSpPr txBox="1"/>
          <p:nvPr/>
        </p:nvSpPr>
        <p:spPr>
          <a:xfrm>
            <a:off x="864277" y="286330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Final-state Serializability</a:t>
            </a:r>
            <a:endParaRPr lang="zh-CN" altLang="en-US" sz="2000" b="1">
              <a:solidFill>
                <a:srgbClr val="BE384B"/>
              </a:solidFill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BEC952-7DAB-B548-A098-8A7ED4CF0A22}"/>
              </a:ext>
            </a:extLst>
          </p:cNvPr>
          <p:cNvSpPr txBox="1"/>
          <p:nvPr/>
        </p:nvSpPr>
        <p:spPr>
          <a:xfrm>
            <a:off x="5940152" y="2863304"/>
            <a:ext cx="252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Conflict</a:t>
            </a:r>
          </a:p>
          <a:p>
            <a:r>
              <a:rPr lang="en-US" altLang="zh-CN" sz="2000" b="1">
                <a:solidFill>
                  <a:srgbClr val="BE384B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Serializability</a:t>
            </a:r>
            <a:endParaRPr lang="zh-CN" altLang="en-US" sz="2000" b="1">
              <a:solidFill>
                <a:srgbClr val="BE384B"/>
              </a:solidFill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8898EF-2AC8-CD41-AF85-FDC51038FCCA}"/>
              </a:ext>
            </a:extLst>
          </p:cNvPr>
          <p:cNvSpPr txBox="1"/>
          <p:nvPr/>
        </p:nvSpPr>
        <p:spPr>
          <a:xfrm>
            <a:off x="864277" y="3694301"/>
            <a:ext cx="212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Care the final state</a:t>
            </a:r>
            <a:r>
              <a:rPr lang="zh-CN" altLang="en-US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only</a:t>
            </a:r>
            <a:endParaRPr lang="zh-CN" altLang="en-US" sz="2000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96BC68-F21F-3041-BF9E-ED49A04E0AA9}"/>
              </a:ext>
            </a:extLst>
          </p:cNvPr>
          <p:cNvSpPr txBox="1"/>
          <p:nvPr/>
        </p:nvSpPr>
        <p:spPr>
          <a:xfrm>
            <a:off x="3384557" y="3694301"/>
            <a:ext cx="2195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Care the final state as well as intermediate read</a:t>
            </a:r>
            <a:endParaRPr lang="zh-CN" altLang="en-US" sz="2000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D4D79B-07A0-384D-898C-CD6CDBEABE41}"/>
              </a:ext>
            </a:extLst>
          </p:cNvPr>
          <p:cNvSpPr txBox="1"/>
          <p:nvPr/>
        </p:nvSpPr>
        <p:spPr>
          <a:xfrm>
            <a:off x="5963489" y="3694301"/>
            <a:ext cx="22809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Care the final state as well as all the </a:t>
            </a:r>
            <a:r>
              <a:rPr lang="en-US" altLang="zh-CN" sz="2000" b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data dependency</a:t>
            </a:r>
            <a:endParaRPr lang="zh-CN" altLang="en-US" sz="2000" b="1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0BF4D1-CCBB-3B48-82E3-4DA9AB3C4095}"/>
              </a:ext>
            </a:extLst>
          </p:cNvPr>
          <p:cNvSpPr txBox="1"/>
          <p:nvPr/>
        </p:nvSpPr>
        <p:spPr>
          <a:xfrm>
            <a:off x="2915816" y="303345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BE38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⊃</a:t>
            </a:r>
            <a:endParaRPr lang="zh-CN" altLang="en-US" sz="3200">
              <a:solidFill>
                <a:srgbClr val="BE38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AE3689-F44E-3F4F-9EE7-79FB53BD422B}"/>
              </a:ext>
            </a:extLst>
          </p:cNvPr>
          <p:cNvSpPr txBox="1"/>
          <p:nvPr/>
        </p:nvSpPr>
        <p:spPr>
          <a:xfrm>
            <a:off x="5402905" y="303345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BE38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⊃</a:t>
            </a:r>
            <a:endParaRPr lang="zh-CN" altLang="en-US" sz="3200">
              <a:solidFill>
                <a:srgbClr val="BE38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16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F055-8FE6-A046-B2CB-533773E7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Conflict Serializability VS. View Serializability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6EA97-D14D-C047-8405-450DB16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4356826"/>
          </a:xfrm>
        </p:spPr>
        <p:txBody>
          <a:bodyPr/>
          <a:lstStyle/>
          <a:p>
            <a:r>
              <a:rPr kumimoji="1" lang="en" altLang="zh-CN" dirty="0"/>
              <a:t>Conflict serializability is easy to test</a:t>
            </a:r>
          </a:p>
          <a:p>
            <a:pPr lvl="1"/>
            <a:r>
              <a:rPr kumimoji="1" lang="en" altLang="zh-CN" dirty="0"/>
              <a:t>i.e., check whether a graph is acyclic</a:t>
            </a:r>
          </a:p>
          <a:p>
            <a:pPr lvl="1"/>
            <a:r>
              <a:rPr kumimoji="1" lang="en" altLang="zh-CN" dirty="0"/>
              <a:t>View serializability is hard to test (likely NP-hard)</a:t>
            </a:r>
          </a:p>
          <a:p>
            <a:r>
              <a:rPr kumimoji="1" lang="en" altLang="zh-CN" dirty="0"/>
              <a:t>Conflict serializable schedules are easy to generate</a:t>
            </a:r>
          </a:p>
          <a:p>
            <a:pPr lvl="1"/>
            <a:r>
              <a:rPr kumimoji="1" lang="en" altLang="zh-CN" dirty="0"/>
              <a:t>Using concurrency control protocols. E.g., 2PL (</a:t>
            </a:r>
            <a:r>
              <a:rPr kumimoji="1" lang="en" altLang="zh-CN" b="1" dirty="0">
                <a:solidFill>
                  <a:srgbClr val="BE384B"/>
                </a:solidFill>
              </a:rPr>
              <a:t>two-phase-locking</a:t>
            </a:r>
            <a:r>
              <a:rPr kumimoji="1" lang="en" altLang="zh-CN" dirty="0"/>
              <a:t>)</a:t>
            </a:r>
          </a:p>
          <a:p>
            <a:r>
              <a:rPr kumimoji="1" lang="en" altLang="zh-CN" dirty="0"/>
              <a:t>Conflict serializable schedules are also view serializable</a:t>
            </a:r>
          </a:p>
          <a:p>
            <a:pPr lvl="1"/>
            <a:r>
              <a:rPr kumimoji="1" lang="en" altLang="zh-CN" dirty="0"/>
              <a:t>No easy way to generate view schedules that allows for ones like the previous example</a:t>
            </a:r>
          </a:p>
          <a:p>
            <a:r>
              <a:rPr kumimoji="1" lang="en-US" altLang="zh-CN" dirty="0"/>
              <a:t>In most computer science domains, serializability ~= conflict serializability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B9E29-3715-3249-BBBF-2F84D2CE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53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216E-8D27-3D2F-9714-25942B1B2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D8B61-92B1-7A7C-09DD-847181A6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Conflict Equivalence</a:t>
            </a:r>
            <a:endParaRPr lang="zh-CN" altLang="en-US"/>
          </a:p>
        </p:txBody>
      </p:sp>
      <p:pic>
        <p:nvPicPr>
          <p:cNvPr id="5" name="Picture 2" descr="“fish bone”的图片搜索结果">
            <a:extLst>
              <a:ext uri="{FF2B5EF4-FFF2-40B4-BE49-F238E27FC236}">
                <a16:creationId xmlns:a16="http://schemas.microsoft.com/office/drawing/2014/main" id="{8DE990DF-8900-9450-473F-207D40710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12897"/>
            <a:ext cx="2448272" cy="179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“fish”的图片搜索结果">
            <a:extLst>
              <a:ext uri="{FF2B5EF4-FFF2-40B4-BE49-F238E27FC236}">
                <a16:creationId xmlns:a16="http://schemas.microsoft.com/office/drawing/2014/main" id="{A3DF8968-FF85-9712-7D22-C074BED6E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07150"/>
            <a:ext cx="3185912" cy="11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“fish”的图片搜索结果">
            <a:extLst>
              <a:ext uri="{FF2B5EF4-FFF2-40B4-BE49-F238E27FC236}">
                <a16:creationId xmlns:a16="http://schemas.microsoft.com/office/drawing/2014/main" id="{FA3C2BE4-A00D-86AE-B034-A5B026A43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48527"/>
            <a:ext cx="2884556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“fish bone”的图片搜索结果">
            <a:extLst>
              <a:ext uri="{FF2B5EF4-FFF2-40B4-BE49-F238E27FC236}">
                <a16:creationId xmlns:a16="http://schemas.microsoft.com/office/drawing/2014/main" id="{00B64CE1-EC59-592F-05F6-D25B582A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238" y="2929508"/>
            <a:ext cx="2448272" cy="179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E890B6-0F56-3C04-6622-73956DAC3B46}"/>
              </a:ext>
            </a:extLst>
          </p:cNvPr>
          <p:cNvSpPr txBox="1"/>
          <p:nvPr/>
        </p:nvSpPr>
        <p:spPr>
          <a:xfrm>
            <a:off x="3914363" y="1273324"/>
            <a:ext cx="1278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8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557965-437C-A333-651F-6581C22D1EBD}"/>
              </a:ext>
            </a:extLst>
          </p:cNvPr>
          <p:cNvSpPr txBox="1"/>
          <p:nvPr/>
        </p:nvSpPr>
        <p:spPr>
          <a:xfrm>
            <a:off x="1029904" y="415364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Conflicts order A</a:t>
            </a:r>
            <a:endParaRPr lang="zh-CN" altLang="en-US" sz="2000" b="1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EBBCEC-BD13-D095-ACBE-F33B3F0D2D3B}"/>
              </a:ext>
            </a:extLst>
          </p:cNvPr>
          <p:cNvSpPr txBox="1"/>
          <p:nvPr/>
        </p:nvSpPr>
        <p:spPr>
          <a:xfrm>
            <a:off x="1029904" y="2602267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Schedule A</a:t>
            </a:r>
            <a:endParaRPr lang="zh-CN" altLang="en-US" sz="2000" b="1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F3DFE3-A009-8E17-37C5-FEC7BAE11340}"/>
              </a:ext>
            </a:extLst>
          </p:cNvPr>
          <p:cNvSpPr txBox="1"/>
          <p:nvPr/>
        </p:nvSpPr>
        <p:spPr>
          <a:xfrm>
            <a:off x="5726246" y="2602267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Schedule B</a:t>
            </a:r>
            <a:endParaRPr lang="zh-CN" altLang="en-US" sz="2000" b="1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E20942-76A1-050A-C09D-5A53CA45EA9E}"/>
              </a:ext>
            </a:extLst>
          </p:cNvPr>
          <p:cNvSpPr txBox="1"/>
          <p:nvPr/>
        </p:nvSpPr>
        <p:spPr>
          <a:xfrm>
            <a:off x="5726246" y="415364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Conflicts order B</a:t>
            </a:r>
            <a:endParaRPr lang="zh-CN" altLang="en-US" sz="2000" b="1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BADCBF-B9D6-EC2E-0C12-7DB47BB55A6A}"/>
              </a:ext>
            </a:extLst>
          </p:cNvPr>
          <p:cNvSpPr txBox="1"/>
          <p:nvPr/>
        </p:nvSpPr>
        <p:spPr>
          <a:xfrm>
            <a:off x="1480915" y="4776504"/>
            <a:ext cx="612852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If conflicts-order-A equals to conflicts-order-B, </a:t>
            </a:r>
          </a:p>
          <a:p>
            <a:pPr algn="ctr"/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then schedule-A </a:t>
            </a:r>
            <a:r>
              <a: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conflict-equals</a:t>
            </a:r>
            <a:r>
              <a:rPr lang="en-US" altLang="zh-CN" sz="20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to schedule-B</a:t>
            </a:r>
            <a:endParaRPr lang="zh-CN" altLang="en-US" sz="200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4A0215-C987-27C7-F783-033932E66BBB}"/>
              </a:ext>
            </a:extLst>
          </p:cNvPr>
          <p:cNvSpPr txBox="1"/>
          <p:nvPr/>
        </p:nvSpPr>
        <p:spPr>
          <a:xfrm>
            <a:off x="3914363" y="3038810"/>
            <a:ext cx="1278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88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FF7066-5199-10CC-0775-A35A4E2B4451}"/>
              </a:ext>
            </a:extLst>
          </p:cNvPr>
          <p:cNvSpPr/>
          <p:nvPr/>
        </p:nvSpPr>
        <p:spPr>
          <a:xfrm>
            <a:off x="3814612" y="1497595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conflict-equal </a:t>
            </a:r>
            <a:endParaRPr lang="zh-CN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2684D1E-C285-7469-DFBF-EE36D78D8F14}"/>
              </a:ext>
            </a:extLst>
          </p:cNvPr>
          <p:cNvSpPr/>
          <p:nvPr/>
        </p:nvSpPr>
        <p:spPr>
          <a:xfrm>
            <a:off x="4188733" y="327342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equal </a:t>
            </a:r>
            <a:endParaRPr lang="zh-CN" alt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CDE45A-8386-7458-FFFB-1301D4F51C53}"/>
              </a:ext>
            </a:extLst>
          </p:cNvPr>
          <p:cNvSpPr txBox="1"/>
          <p:nvPr/>
        </p:nvSpPr>
        <p:spPr>
          <a:xfrm>
            <a:off x="683568" y="3073524"/>
            <a:ext cx="940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T1</a:t>
            </a:r>
            <a:r>
              <a:rPr lang="zh-CN" altLang="en-US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zh-CN" altLang="en-US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Wingdings"/>
              </a:rPr>
              <a:t> </a:t>
            </a:r>
            <a:r>
              <a:rPr lang="en-US" altLang="zh-CN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Wingdings"/>
              </a:rPr>
              <a:t>T2</a:t>
            </a:r>
            <a:endParaRPr lang="zh-CN" altLang="en-US" sz="140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F9DFCB62-3D16-A127-FB81-15F6560F7B2E}"/>
              </a:ext>
            </a:extLst>
          </p:cNvPr>
          <p:cNvCxnSpPr/>
          <p:nvPr/>
        </p:nvCxnSpPr>
        <p:spPr>
          <a:xfrm flipH="1" flipV="1">
            <a:off x="1403648" y="3329491"/>
            <a:ext cx="220614" cy="22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6596B96-BFD2-FA04-9CC7-7C76330811D4}"/>
              </a:ext>
            </a:extLst>
          </p:cNvPr>
          <p:cNvSpPr txBox="1"/>
          <p:nvPr/>
        </p:nvSpPr>
        <p:spPr>
          <a:xfrm>
            <a:off x="1545369" y="3098924"/>
            <a:ext cx="940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T4</a:t>
            </a:r>
            <a:r>
              <a:rPr lang="zh-CN" altLang="en-US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zh-CN" altLang="en-US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Wingdings"/>
              </a:rPr>
              <a:t> </a:t>
            </a:r>
            <a:r>
              <a:rPr lang="en-US" altLang="zh-CN" sz="1400">
                <a:latin typeface="Arial" panose="020B0604020202020204" pitchFamily="34" charset="0"/>
                <a:ea typeface="MS PGothic" charset="0"/>
                <a:cs typeface="Arial" panose="020B0604020202020204" pitchFamily="34" charset="0"/>
                <a:sym typeface="Wingdings"/>
              </a:rPr>
              <a:t>T3</a:t>
            </a:r>
            <a:endParaRPr lang="zh-CN" altLang="en-US" sz="140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9417CC8-128C-CC40-7CEE-746176EF6B1C}"/>
              </a:ext>
            </a:extLst>
          </p:cNvPr>
          <p:cNvCxnSpPr>
            <a:endCxn id="22" idx="2"/>
          </p:cNvCxnSpPr>
          <p:nvPr/>
        </p:nvCxnSpPr>
        <p:spPr>
          <a:xfrm flipV="1">
            <a:off x="1735380" y="3406701"/>
            <a:ext cx="280336" cy="133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C248FA95-CB71-DF15-5BB7-AFA45A3E66EF}"/>
              </a:ext>
            </a:extLst>
          </p:cNvPr>
          <p:cNvSpPr/>
          <p:nvPr/>
        </p:nvSpPr>
        <p:spPr>
          <a:xfrm>
            <a:off x="4439603" y="2653086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if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A40D-72C7-4A28-722A-E6FFEED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dirty="0"/>
              <a:t>Use 2PL to achieve before-or-after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44A3C-160C-56E6-522C-0E49F027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2PL can guarantee before or after atomicity </a:t>
            </a:r>
          </a:p>
          <a:p>
            <a:pPr lvl="1"/>
            <a:r>
              <a:rPr lang="en-US" altLang="zh-CN" dirty="0"/>
              <a:t>Run actions T1, T2, .., TN concurrently, and have it "</a:t>
            </a:r>
            <a:r>
              <a:rPr lang="en-US" altLang="zh-CN" dirty="0">
                <a:solidFill>
                  <a:srgbClr val="BE384B"/>
                </a:solidFill>
              </a:rPr>
              <a:t>appears</a:t>
            </a:r>
            <a:r>
              <a:rPr lang="en-US" altLang="zh-CN" dirty="0"/>
              <a:t>" as if they ran sequentially, i.e., </a:t>
            </a:r>
            <a:r>
              <a:rPr lang="en-US" altLang="zh-CN" b="1" dirty="0">
                <a:solidFill>
                  <a:srgbClr val="C00000"/>
                </a:solidFill>
              </a:rPr>
              <a:t>conflict serializability </a:t>
            </a:r>
          </a:p>
          <a:p>
            <a:r>
              <a:rPr kumimoji="1" lang="en-US" altLang="zh-CN" dirty="0"/>
              <a:t>2PL locking rule: </a:t>
            </a:r>
          </a:p>
          <a:p>
            <a:pPr lvl="1"/>
            <a:r>
              <a:rPr kumimoji="1" lang="en-US" altLang="zh-CN" dirty="0"/>
              <a:t>The action must acquire the shared data’s lock before access it and release it until the action finishes</a:t>
            </a:r>
            <a:endParaRPr lang="en-US" altLang="zh-CN" dirty="0"/>
          </a:p>
          <a:p>
            <a:r>
              <a:rPr kumimoji="1" lang="en-US" altLang="zh-CN" b="1" dirty="0">
                <a:solidFill>
                  <a:schemeClr val="tx1"/>
                </a:solidFill>
              </a:rPr>
              <a:t>Question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Why 2PL can generate conflict serializability? </a:t>
            </a:r>
          </a:p>
          <a:p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50DED-BFA8-35C7-984D-FBB2A67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2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2PL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65830" y="613218"/>
            <a:ext cx="4320970" cy="95410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T1 and T2 conflict on x1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T2 and T3 conflict on x2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err="1">
                <a:latin typeface="Consolas" panose="020B0609020204030204" pitchFamily="49" charset="0"/>
              </a:rPr>
              <a:t>Tk</a:t>
            </a:r>
            <a:r>
              <a:rPr lang="en-US" altLang="zh-CN" sz="1400">
                <a:latin typeface="Consolas" panose="020B0609020204030204" pitchFamily="49" charset="0"/>
              </a:rPr>
              <a:t> and T1 conflict on </a:t>
            </a:r>
            <a:r>
              <a:rPr lang="en-US" altLang="zh-CN" sz="1400" err="1">
                <a:latin typeface="Consolas" panose="020B0609020204030204" pitchFamily="49" charset="0"/>
              </a:rPr>
              <a:t>x_k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5830" y="2000950"/>
            <a:ext cx="4320970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T1 acquires x1.lock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T2 acquires x1.lock and x2.lock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T3 acquires x2.lock and x3.lock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err="1">
                <a:latin typeface="Consolas" panose="020B0609020204030204" pitchFamily="49" charset="0"/>
              </a:rPr>
              <a:t>Tk</a:t>
            </a:r>
            <a:r>
              <a:rPr lang="en-US" altLang="zh-CN" sz="1400">
                <a:latin typeface="Consolas" panose="020B0609020204030204" pitchFamily="49" charset="0"/>
              </a:rPr>
              <a:t> acquires x_{k-1}.lock and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T1 acquires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71637" y="3952136"/>
            <a:ext cx="4320480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T1 acquires x1.lock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T1 releases x1.lock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T2 acquires x1.lock and x2.lock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 err="1">
                <a:latin typeface="Consolas" panose="020B0609020204030204" pitchFamily="49" charset="0"/>
              </a:rPr>
              <a:t>Tk</a:t>
            </a:r>
            <a:r>
              <a:rPr lang="en-US" altLang="zh-CN" sz="1400">
                <a:latin typeface="Consolas" panose="020B0609020204030204" pitchFamily="49" charset="0"/>
              </a:rPr>
              <a:t> acquires x_{k-1}.lock and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>
                <a:latin typeface="Consolas" panose="020B0609020204030204" pitchFamily="49" charset="0"/>
              </a:rPr>
              <a:t>T1 acquires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380" y="3952136"/>
            <a:ext cx="3135524" cy="138499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</a:rPr>
              <a:t>T1 acquires x1.lock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T1 releases x1.lock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T1 acquires </a:t>
            </a:r>
            <a:r>
              <a:rPr lang="en-US" altLang="zh-CN" sz="1400" err="1">
                <a:latin typeface="Consolas" panose="020B0609020204030204" pitchFamily="49" charset="0"/>
              </a:rPr>
              <a:t>x_k.lock</a:t>
            </a:r>
            <a:endParaRPr lang="en-US" altLang="zh-CN" sz="1400"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4167" y="1090271"/>
            <a:ext cx="3583777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Suppose 2PL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does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 b="1">
                <a:solidFill>
                  <a:srgbClr val="C00000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not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generate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conflict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serializable</a:t>
            </a:r>
            <a:r>
              <a:rPr lang="zh-CN" altLang="en-US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schedule</a:t>
            </a:r>
          </a:p>
          <a:p>
            <a:pPr algn="just">
              <a:spcBef>
                <a:spcPts val="600"/>
              </a:spcBef>
            </a:pP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Suppose the conflict graph produced by an execution of 2PL has a cycle, which without loss of generality, is:</a:t>
            </a:r>
          </a:p>
          <a:p>
            <a:pPr algn="just">
              <a:spcBef>
                <a:spcPts val="600"/>
              </a:spcBef>
            </a:pPr>
            <a:r>
              <a:rPr lang="en-US" altLang="zh-CN" sz="1400" b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T1 --&gt; T2 --&gt; ... --&gt; </a:t>
            </a:r>
            <a:r>
              <a:rPr lang="en-US" altLang="zh-CN" sz="1400" b="1" err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Tk</a:t>
            </a:r>
            <a:r>
              <a:rPr lang="en-US" altLang="zh-CN" sz="1400" b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--&gt; T1</a:t>
            </a:r>
            <a:endParaRPr lang="en-US" altLang="zh-CN" sz="1100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Let the shared variable (the one that causes the conflict) between </a:t>
            </a:r>
            <a:r>
              <a:rPr lang="en-US" altLang="zh-CN" sz="1600" b="1" err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T_i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 and </a:t>
            </a:r>
            <a:r>
              <a:rPr lang="en-US" altLang="zh-CN" sz="1600" b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T_{i+1} 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be represented by </a:t>
            </a:r>
            <a:r>
              <a:rPr lang="en-US" altLang="zh-CN" sz="1600" b="1" err="1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x_i</a:t>
            </a:r>
            <a:r>
              <a:rPr lang="en-US" altLang="zh-CN" sz="1600">
                <a:latin typeface="Arial" panose="020B0604020202020204" pitchFamily="34" charset="0"/>
                <a:ea typeface="楷体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endParaRPr lang="en-US" altLang="zh-CN" sz="1100">
              <a:latin typeface="Arial" panose="020B0604020202020204" pitchFamily="34" charset="0"/>
              <a:ea typeface="楷体"/>
              <a:cs typeface="Arial" panose="020B0604020202020204" pitchFamily="34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166275" y="1690436"/>
            <a:ext cx="360040" cy="31051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166275" y="3586344"/>
            <a:ext cx="360040" cy="31051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5400000">
            <a:off x="3745906" y="4469472"/>
            <a:ext cx="360040" cy="31051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爆炸形 1 11"/>
          <p:cNvSpPr/>
          <p:nvPr/>
        </p:nvSpPr>
        <p:spPr>
          <a:xfrm>
            <a:off x="2942284" y="3930833"/>
            <a:ext cx="802432" cy="604810"/>
          </a:xfrm>
          <a:prstGeom prst="irregularSeal1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18647" y="3640296"/>
            <a:ext cx="1816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  <a:latin typeface="等线" panose="02010600030101010101" pitchFamily="2" charset="-122"/>
                <a:ea typeface="楷体"/>
                <a:cs typeface="Myriad Pro Light SemiCond"/>
              </a:rPr>
              <a:t>T1 violates 2PL!</a:t>
            </a:r>
            <a:endParaRPr lang="zh-CN" altLang="en-US" b="1">
              <a:solidFill>
                <a:srgbClr val="C00000"/>
              </a:solidFill>
              <a:latin typeface="等线" panose="02010600030101010101" pitchFamily="2" charset="-122"/>
              <a:ea typeface="楷体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4370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705372"/>
            <a:ext cx="813581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Question: can 2PL always guarantee conflict serializability?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4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/>
          <p:cNvCxnSpPr/>
          <p:nvPr/>
        </p:nvCxnSpPr>
        <p:spPr>
          <a:xfrm flipV="1">
            <a:off x="4381500" y="1270000"/>
            <a:ext cx="0" cy="22763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28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07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342500" y="1567510"/>
            <a:ext cx="300000" cy="150000"/>
          </a:xfrm>
          <a:prstGeom prst="roundRect">
            <a:avLst/>
          </a:prstGeom>
          <a:solidFill>
            <a:srgbClr val="D5FFD5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15"/>
          <p:cNvCxnSpPr>
            <a:stCxn id="28" idx="3"/>
            <a:endCxn id="31" idx="1"/>
          </p:cNvCxnSpPr>
          <p:nvPr/>
        </p:nvCxnSpPr>
        <p:spPr>
          <a:xfrm>
            <a:off x="2528500" y="1642510"/>
            <a:ext cx="179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3"/>
            <a:endCxn id="44" idx="1"/>
          </p:cNvCxnSpPr>
          <p:nvPr/>
        </p:nvCxnSpPr>
        <p:spPr>
          <a:xfrm>
            <a:off x="3007500" y="1642510"/>
            <a:ext cx="335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22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8" name="Straight Arrow Connector 47"/>
          <p:cNvCxnSpPr>
            <a:stCxn id="47" idx="6"/>
            <a:endCxn id="28" idx="1"/>
          </p:cNvCxnSpPr>
          <p:nvPr/>
        </p:nvCxnSpPr>
        <p:spPr>
          <a:xfrm>
            <a:off x="2072500" y="164251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850500" y="1567510"/>
            <a:ext cx="150000" cy="150000"/>
          </a:xfrm>
          <a:prstGeom prst="ellipse">
            <a:avLst/>
          </a:prstGeom>
          <a:solidFill>
            <a:srgbClr val="D5FFD5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51" name="Straight Arrow Connector 50"/>
          <p:cNvCxnSpPr>
            <a:stCxn id="44" idx="3"/>
            <a:endCxn id="50" idx="2"/>
          </p:cNvCxnSpPr>
          <p:nvPr/>
        </p:nvCxnSpPr>
        <p:spPr>
          <a:xfrm>
            <a:off x="3642500" y="164251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0" idx="7"/>
            <a:endCxn id="50" idx="3"/>
          </p:cNvCxnSpPr>
          <p:nvPr/>
        </p:nvCxnSpPr>
        <p:spPr>
          <a:xfrm flipH="1"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0" idx="1"/>
            <a:endCxn id="50" idx="5"/>
          </p:cNvCxnSpPr>
          <p:nvPr/>
        </p:nvCxnSpPr>
        <p:spPr>
          <a:xfrm>
            <a:off x="3872467" y="158947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435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00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5490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4" name="Straight Arrow Connector 73"/>
          <p:cNvCxnSpPr>
            <a:stCxn id="71" idx="3"/>
            <a:endCxn id="72" idx="1"/>
          </p:cNvCxnSpPr>
          <p:nvPr/>
        </p:nvCxnSpPr>
        <p:spPr>
          <a:xfrm>
            <a:off x="3735000" y="2061000"/>
            <a:ext cx="26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3"/>
            <a:endCxn id="73" idx="1"/>
          </p:cNvCxnSpPr>
          <p:nvPr/>
        </p:nvCxnSpPr>
        <p:spPr>
          <a:xfrm>
            <a:off x="4300500" y="2061000"/>
            <a:ext cx="248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50570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9" name="Straight Arrow Connector 78"/>
          <p:cNvCxnSpPr>
            <a:stCxn id="73" idx="3"/>
            <a:endCxn id="78" idx="2"/>
          </p:cNvCxnSpPr>
          <p:nvPr/>
        </p:nvCxnSpPr>
        <p:spPr>
          <a:xfrm>
            <a:off x="4849000" y="2061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8" idx="7"/>
            <a:endCxn id="78" idx="3"/>
          </p:cNvCxnSpPr>
          <p:nvPr/>
        </p:nvCxnSpPr>
        <p:spPr>
          <a:xfrm flipH="1"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8" idx="1"/>
            <a:endCxn id="78" idx="5"/>
          </p:cNvCxnSpPr>
          <p:nvPr/>
        </p:nvCxnSpPr>
        <p:spPr>
          <a:xfrm>
            <a:off x="5078967" y="2007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52245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842000" y="2390000"/>
            <a:ext cx="300000" cy="150000"/>
          </a:xfrm>
          <a:prstGeom prst="roundRect">
            <a:avLst/>
          </a:prstGeom>
          <a:solidFill>
            <a:srgbClr val="66FF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6" name="Straight Arrow Connector 85"/>
          <p:cNvCxnSpPr>
            <a:stCxn id="82" idx="3"/>
            <a:endCxn id="84" idx="1"/>
          </p:cNvCxnSpPr>
          <p:nvPr/>
        </p:nvCxnSpPr>
        <p:spPr>
          <a:xfrm>
            <a:off x="5524500" y="2465000"/>
            <a:ext cx="317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9185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88" name="Straight Arrow Connector 87"/>
          <p:cNvCxnSpPr>
            <a:stCxn id="87" idx="6"/>
            <a:endCxn id="82" idx="1"/>
          </p:cNvCxnSpPr>
          <p:nvPr/>
        </p:nvCxnSpPr>
        <p:spPr>
          <a:xfrm>
            <a:off x="5068500" y="2465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350000" y="2390000"/>
            <a:ext cx="150000" cy="1500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0" name="Straight Arrow Connector 89"/>
          <p:cNvCxnSpPr>
            <a:stCxn id="84" idx="3"/>
            <a:endCxn id="89" idx="2"/>
          </p:cNvCxnSpPr>
          <p:nvPr/>
        </p:nvCxnSpPr>
        <p:spPr>
          <a:xfrm>
            <a:off x="6142000" y="2465000"/>
            <a:ext cx="208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7"/>
            <a:endCxn id="89" idx="3"/>
          </p:cNvCxnSpPr>
          <p:nvPr/>
        </p:nvCxnSpPr>
        <p:spPr>
          <a:xfrm flipH="1"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89" idx="1"/>
            <a:endCxn id="89" idx="5"/>
          </p:cNvCxnSpPr>
          <p:nvPr/>
        </p:nvCxnSpPr>
        <p:spPr>
          <a:xfrm>
            <a:off x="6371967" y="2411967"/>
            <a:ext cx="106067" cy="106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2782500" y="1986000"/>
            <a:ext cx="300000" cy="150000"/>
          </a:xfrm>
          <a:prstGeom prst="roundRect">
            <a:avLst/>
          </a:prstGeom>
          <a:solidFill>
            <a:srgbClr val="FF0066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4" name="Straight Arrow Connector 93"/>
          <p:cNvCxnSpPr>
            <a:stCxn id="93" idx="3"/>
            <a:endCxn id="71" idx="1"/>
          </p:cNvCxnSpPr>
          <p:nvPr/>
        </p:nvCxnSpPr>
        <p:spPr>
          <a:xfrm>
            <a:off x="3082500" y="2061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476500" y="1986000"/>
            <a:ext cx="150000" cy="150000"/>
          </a:xfrm>
          <a:prstGeom prst="ellipse">
            <a:avLst/>
          </a:prstGeom>
          <a:solidFill>
            <a:srgbClr val="FF0066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6" name="Straight Arrow Connector 95"/>
          <p:cNvCxnSpPr>
            <a:stCxn id="95" idx="6"/>
            <a:endCxn id="93" idx="1"/>
          </p:cNvCxnSpPr>
          <p:nvPr/>
        </p:nvCxnSpPr>
        <p:spPr>
          <a:xfrm>
            <a:off x="2626500" y="2061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673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45260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2" name="Straight Arrow Connector 101"/>
          <p:cNvCxnSpPr>
            <a:stCxn id="99" idx="3"/>
            <a:endCxn id="100" idx="1"/>
          </p:cNvCxnSpPr>
          <p:nvPr/>
        </p:nvCxnSpPr>
        <p:spPr>
          <a:xfrm>
            <a:off x="2973000" y="2886500"/>
            <a:ext cx="1553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100" idx="3"/>
            <a:endCxn id="112" idx="1"/>
          </p:cNvCxnSpPr>
          <p:nvPr/>
        </p:nvCxnSpPr>
        <p:spPr>
          <a:xfrm>
            <a:off x="4826000" y="2886500"/>
            <a:ext cx="975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2020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9" name="Straight Arrow Connector 108"/>
          <p:cNvCxnSpPr>
            <a:stCxn id="108" idx="3"/>
            <a:endCxn id="99" idx="1"/>
          </p:cNvCxnSpPr>
          <p:nvPr/>
        </p:nvCxnSpPr>
        <p:spPr>
          <a:xfrm>
            <a:off x="2320500" y="28865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714500" y="2811500"/>
            <a:ext cx="150000" cy="1500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1" name="Straight Arrow Connector 110"/>
          <p:cNvCxnSpPr>
            <a:stCxn id="110" idx="6"/>
            <a:endCxn id="108" idx="1"/>
          </p:cNvCxnSpPr>
          <p:nvPr/>
        </p:nvCxnSpPr>
        <p:spPr>
          <a:xfrm>
            <a:off x="1864500" y="28865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580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3" name="Straight Arrow Connector 112"/>
          <p:cNvCxnSpPr>
            <a:stCxn id="112" idx="3"/>
            <a:endCxn id="115" idx="1"/>
          </p:cNvCxnSpPr>
          <p:nvPr/>
        </p:nvCxnSpPr>
        <p:spPr>
          <a:xfrm>
            <a:off x="6101500" y="2886500"/>
            <a:ext cx="520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6621500" y="2811500"/>
            <a:ext cx="300000" cy="150000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6378373" y="3279000"/>
            <a:ext cx="300000" cy="150000"/>
          </a:xfrm>
          <a:prstGeom prst="roundRect">
            <a:avLst/>
          </a:prstGeom>
          <a:solidFill>
            <a:srgbClr val="3366FF"/>
          </a:solidFill>
          <a:ln w="3175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19" name="Straight Arrow Connector 118"/>
          <p:cNvCxnSpPr>
            <a:stCxn id="118" idx="3"/>
          </p:cNvCxnSpPr>
          <p:nvPr/>
        </p:nvCxnSpPr>
        <p:spPr>
          <a:xfrm>
            <a:off x="6678373" y="3354000"/>
            <a:ext cx="3525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6072373" y="3279000"/>
            <a:ext cx="150000" cy="150000"/>
          </a:xfrm>
          <a:prstGeom prst="ellipse">
            <a:avLst/>
          </a:prstGeom>
          <a:solidFill>
            <a:srgbClr val="3366FF"/>
          </a:solidFill>
          <a:ln w="12700">
            <a:solidFill>
              <a:schemeClr val="tx1"/>
            </a:solidFill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30000" rtlCol="0" anchor="ctr"/>
          <a:lstStyle/>
          <a:p>
            <a:pPr algn="ctr"/>
            <a:endParaRPr lang="zh-CN" altLang="en-US" sz="1667" b="1">
              <a:solidFill>
                <a:schemeClr val="tx1">
                  <a:lumMod val="75000"/>
                  <a:lumOff val="25000"/>
                </a:schemeClr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21" name="Straight Arrow Connector 120"/>
          <p:cNvCxnSpPr>
            <a:stCxn id="120" idx="6"/>
            <a:endCxn id="118" idx="1"/>
          </p:cNvCxnSpPr>
          <p:nvPr/>
        </p:nvCxnSpPr>
        <p:spPr>
          <a:xfrm>
            <a:off x="6222373" y="3354000"/>
            <a:ext cx="1560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133" idx="2"/>
          </p:cNvCxnSpPr>
          <p:nvPr/>
        </p:nvCxnSpPr>
        <p:spPr>
          <a:xfrm flipV="1">
            <a:off x="6793940" y="1836658"/>
            <a:ext cx="0" cy="2036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3566231" y="948780"/>
            <a:ext cx="120738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Checkpoint 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pic>
        <p:nvPicPr>
          <p:cNvPr id="133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1" y="948780"/>
            <a:ext cx="887879" cy="88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内容占位符 2"/>
          <p:cNvSpPr>
            <a:spLocks noGrp="1"/>
          </p:cNvSpPr>
          <p:nvPr>
            <p:ph idx="1"/>
          </p:nvPr>
        </p:nvSpPr>
        <p:spPr>
          <a:xfrm>
            <a:off x="1206499" y="3644125"/>
            <a:ext cx="7757983" cy="2070875"/>
          </a:xfrm>
        </p:spPr>
        <p:txBody>
          <a:bodyPr>
            <a:normAutofit/>
          </a:bodyPr>
          <a:lstStyle/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T1: do nothing 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T2: redo its update based on the log entries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T3: redo its updates based on the log entries 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T4: undo its updates based on the log in both CKP &amp; log entries</a:t>
            </a:r>
          </a:p>
          <a:p>
            <a:pPr marL="415379" lvl="1" indent="-380985">
              <a:buClr>
                <a:srgbClr val="FF0066"/>
              </a:buClr>
              <a:buFont typeface="+mj-lt"/>
              <a:buAutoNum type="arabicPeriod"/>
            </a:pPr>
            <a:r>
              <a:rPr lang="en-US" altLang="zh-CN" dirty="0">
                <a:solidFill>
                  <a:prstClr val="black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T5: undo its updates based on the log entries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793940" y="1587501"/>
            <a:ext cx="67037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Crash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460500" y="145015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T1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968500" y="1868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T2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445000" y="2272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T3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206500" y="26941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T4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584293" y="3161640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T5</a:t>
            </a:r>
            <a:endParaRPr lang="zh-CN" altLang="en-US" sz="15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5456E47-874B-FD4D-9A5D-B9C38FAD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Recovery with checkpoint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50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5AE5C-5C92-81B6-48DA-4E3BFCC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study: the software department’s salary 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CD25D-3EAD-0819-7FB1-98BCFDD44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A system to manage the salary of the employers of the software department</a:t>
            </a:r>
          </a:p>
          <a:p>
            <a:pPr lvl="1"/>
            <a:r>
              <a:rPr kumimoji="1" lang="en-US" altLang="zh-CN" dirty="0"/>
              <a:t>Data to store: the employers </a:t>
            </a:r>
          </a:p>
          <a:p>
            <a:r>
              <a:rPr kumimoji="1" lang="en-US" altLang="zh-CN" dirty="0"/>
              <a:t>Operations </a:t>
            </a:r>
          </a:p>
          <a:p>
            <a:pPr lvl="1"/>
            <a:r>
              <a:rPr kumimoji="1" lang="en-US" altLang="zh-CN" dirty="0"/>
              <a:t>Update the salaries of </a:t>
            </a:r>
            <a:r>
              <a:rPr kumimoji="1" lang="en-US" altLang="zh-CN" b="1" dirty="0">
                <a:solidFill>
                  <a:srgbClr val="C00000"/>
                </a:solidFill>
              </a:rPr>
              <a:t>a group of people</a:t>
            </a:r>
          </a:p>
          <a:p>
            <a:pPr lvl="1"/>
            <a:r>
              <a:rPr kumimoji="1" lang="en-US" altLang="zh-CN" dirty="0"/>
              <a:t>Print the status of a group of employers satisfying a condition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Add new employers </a:t>
            </a:r>
          </a:p>
          <a:p>
            <a:pPr lvl="1"/>
            <a:r>
              <a:rPr kumimoji="1" lang="en-US" altLang="zh-CN">
                <a:solidFill>
                  <a:schemeClr val="tx1"/>
                </a:solidFill>
              </a:rPr>
              <a:t>Others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/>
              <a:t>Detailed system implementations </a:t>
            </a:r>
          </a:p>
          <a:p>
            <a:pPr lvl="1"/>
            <a:r>
              <a:rPr kumimoji="1" lang="en-US" altLang="zh-CN" dirty="0"/>
              <a:t>For simplicity, we use a simple linked list to store all the </a:t>
            </a:r>
            <a:r>
              <a:rPr kumimoji="1" lang="en-US" altLang="zh-CN" dirty="0" err="1"/>
              <a:t>emplyers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The list is stored in-memory </a:t>
            </a:r>
          </a:p>
          <a:p>
            <a:pPr lvl="2"/>
            <a:r>
              <a:rPr kumimoji="1" lang="en-US" altLang="zh-CN" dirty="0"/>
              <a:t>Fault tolerance can be realized with logging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8CFEC-AF0D-7A7B-57D9-507ABEA2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13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16EA0-C507-F1BC-F749-0BD38F15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Implementing the software department’s salary 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D8702-0CAD-BDAD-1CFA-07328C3B2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62384" cy="1592440"/>
          </a:xfrm>
        </p:spPr>
        <p:txBody>
          <a:bodyPr/>
          <a:lstStyle/>
          <a:p>
            <a:r>
              <a:rPr kumimoji="1" lang="en-US" altLang="zh-CN" dirty="0"/>
              <a:t>Data layout</a:t>
            </a:r>
          </a:p>
          <a:p>
            <a:pPr lvl="1"/>
            <a:r>
              <a:rPr kumimoji="1" lang="en-US" altLang="zh-CN" dirty="0"/>
              <a:t>In-memory vector to storing all the employers </a:t>
            </a:r>
          </a:p>
          <a:p>
            <a:pPr lvl="1"/>
            <a:r>
              <a:rPr kumimoji="1" lang="en-US" altLang="zh-CN" dirty="0"/>
              <a:t>Each employer has a fine-grained lock to realize 2PL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DCC680-F928-B508-025F-9F501D54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D788796-682E-BCDD-7FB1-BA80C00B781A}"/>
              </a:ext>
            </a:extLst>
          </p:cNvPr>
          <p:cNvSpPr txBox="1"/>
          <p:nvPr/>
        </p:nvSpPr>
        <p:spPr>
          <a:xfrm>
            <a:off x="5868144" y="3289548"/>
            <a:ext cx="29354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Struct Employer {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lock;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string name;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double salary;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23BDDE-535D-66A1-7BC6-BEFB067F697F}"/>
              </a:ext>
            </a:extLst>
          </p:cNvPr>
          <p:cNvSpPr txBox="1"/>
          <p:nvPr/>
        </p:nvSpPr>
        <p:spPr>
          <a:xfrm>
            <a:off x="473200" y="3289548"/>
            <a:ext cx="4530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database = std::List&lt;Employer *&gt;;</a:t>
            </a:r>
          </a:p>
        </p:txBody>
      </p:sp>
    </p:spTree>
    <p:extLst>
      <p:ext uri="{BB962C8B-B14F-4D97-AF65-F5344CB8AC3E}">
        <p14:creationId xmlns:p14="http://schemas.microsoft.com/office/powerpoint/2010/main" val="2929713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D2C64-FCF1-13E2-B7FF-C77E69B8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BE61006-E692-9B85-37EB-C7CDD2A9F2A2}"/>
              </a:ext>
            </a:extLst>
          </p:cNvPr>
          <p:cNvSpPr/>
          <p:nvPr/>
        </p:nvSpPr>
        <p:spPr>
          <a:xfrm>
            <a:off x="-612576" y="80608"/>
            <a:ext cx="1512168" cy="1264724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7AE0CCC-34A8-1DD9-A143-2D8F440E11B4}"/>
              </a:ext>
            </a:extLst>
          </p:cNvPr>
          <p:cNvGrpSpPr/>
          <p:nvPr/>
        </p:nvGrpSpPr>
        <p:grpSpPr>
          <a:xfrm>
            <a:off x="5485107" y="115702"/>
            <a:ext cx="3370133" cy="1660038"/>
            <a:chOff x="4151970" y="129803"/>
            <a:chExt cx="3370133" cy="1660038"/>
          </a:xfrm>
        </p:grpSpPr>
        <p:sp>
          <p:nvSpPr>
            <p:cNvPr id="2" name="Rectangle 7">
              <a:extLst>
                <a:ext uri="{FF2B5EF4-FFF2-40B4-BE49-F238E27FC236}">
                  <a16:creationId xmlns:a16="http://schemas.microsoft.com/office/drawing/2014/main" id="{4B71D778-6509-90B4-574A-B39BA6AC5A27}"/>
                </a:ext>
              </a:extLst>
            </p:cNvPr>
            <p:cNvSpPr/>
            <p:nvPr/>
          </p:nvSpPr>
          <p:spPr>
            <a:xfrm>
              <a:off x="6083300" y="129803"/>
              <a:ext cx="1438803" cy="71492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t" anchorCtr="0"/>
            <a:lstStyle/>
            <a:p>
              <a:pPr algn="ctr"/>
              <a:r>
                <a:rPr lang="en-US" altLang="zh-CN" sz="1500" b="1" u="sng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Employments </a:t>
              </a:r>
              <a:endParaRPr lang="zh-CN" altLang="en-US" sz="1500" b="1" u="sng" dirty="0">
                <a:latin typeface="Eras Medium ITC" pitchFamily="34" charset="0"/>
                <a:cs typeface="Verdana" pitchFamily="34" charset="0"/>
              </a:endParaRP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C2353F55-C11A-19A6-284E-D6CA5A87A88D}"/>
                </a:ext>
              </a:extLst>
            </p:cNvPr>
            <p:cNvSpPr/>
            <p:nvPr/>
          </p:nvSpPr>
          <p:spPr>
            <a:xfrm>
              <a:off x="6444208" y="1308422"/>
              <a:ext cx="810000" cy="48000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Rong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3000</a:t>
              </a:r>
              <a:endParaRPr lang="zh-CN" altLang="en-US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9EB5CBB7-F1CB-85A9-C137-1A033A404901}"/>
                </a:ext>
              </a:extLst>
            </p:cNvPr>
            <p:cNvSpPr/>
            <p:nvPr/>
          </p:nvSpPr>
          <p:spPr>
            <a:xfrm>
              <a:off x="5549553" y="1309841"/>
              <a:ext cx="810000" cy="480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Haibo</a:t>
              </a:r>
              <a:endPara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3000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8E276B8D-C553-19A9-DF90-227F179DB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553" y="849922"/>
              <a:ext cx="811407" cy="453009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25">
              <a:extLst>
                <a:ext uri="{FF2B5EF4-FFF2-40B4-BE49-F238E27FC236}">
                  <a16:creationId xmlns:a16="http://schemas.microsoft.com/office/drawing/2014/main" id="{9E867721-51B7-972A-AB95-0BDADD6BD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4208" y="849922"/>
              <a:ext cx="86062" cy="447201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BAB64D4E-EE24-AB52-C337-E40C854D17B8}"/>
                </a:ext>
              </a:extLst>
            </p:cNvPr>
            <p:cNvSpPr/>
            <p:nvPr/>
          </p:nvSpPr>
          <p:spPr>
            <a:xfrm>
              <a:off x="5046625" y="364739"/>
              <a:ext cx="810000" cy="480000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Yubin</a:t>
              </a:r>
              <a:endParaRPr lang="en-US" altLang="zh-CN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3100</a:t>
              </a:r>
              <a:endParaRPr lang="zh-CN" altLang="en-US" sz="1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9A03A140-DAA9-4526-5698-FB8D333DC018}"/>
                </a:ext>
              </a:extLst>
            </p:cNvPr>
            <p:cNvSpPr/>
            <p:nvPr/>
          </p:nvSpPr>
          <p:spPr>
            <a:xfrm>
              <a:off x="4151970" y="366158"/>
              <a:ext cx="810000" cy="480000"/>
            </a:xfrm>
            <a:prstGeom prst="rect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1667" dirty="0" err="1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Xingda</a:t>
              </a:r>
              <a:endPara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667" dirty="0"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3100</a:t>
              </a:r>
              <a:endParaRPr lang="zh-CN" altLang="en-US" sz="1667" dirty="0"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7" name="Rectangle 26">
            <a:extLst>
              <a:ext uri="{FF2B5EF4-FFF2-40B4-BE49-F238E27FC236}">
                <a16:creationId xmlns:a16="http://schemas.microsoft.com/office/drawing/2014/main" id="{141EA798-8D7E-B082-628C-3EA308594417}"/>
              </a:ext>
            </a:extLst>
          </p:cNvPr>
          <p:cNvSpPr/>
          <p:nvPr/>
        </p:nvSpPr>
        <p:spPr>
          <a:xfrm>
            <a:off x="288760" y="277559"/>
            <a:ext cx="390000" cy="330000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5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F15C16-4D9B-F02E-72E7-A5028C54E187}"/>
              </a:ext>
            </a:extLst>
          </p:cNvPr>
          <p:cNvSpPr/>
          <p:nvPr/>
        </p:nvSpPr>
        <p:spPr>
          <a:xfrm>
            <a:off x="678760" y="277559"/>
            <a:ext cx="2160000" cy="1671191"/>
          </a:xfrm>
          <a:prstGeom prst="rect">
            <a:avLst/>
          </a:prstGeom>
          <a:solidFill>
            <a:srgbClr val="F5FED6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3" dirty="0">
                <a:latin typeface="Eras Medium ITC" pitchFamily="34" charset="0"/>
              </a:rPr>
              <a:t>Update </a:t>
            </a:r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emp</a:t>
            </a: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sz="1500" dirty="0">
                <a:latin typeface="Eras Medium ITC" pitchFamily="34" charset="0"/>
              </a:rPr>
              <a:t>(set salary=1.1*salary where salary &gt;= 3000) </a:t>
            </a:r>
          </a:p>
          <a:p>
            <a:endParaRPr lang="en-US" altLang="zh-CN" sz="1500" dirty="0">
              <a:latin typeface="Eras Medium ITC" pitchFamily="34" charset="0"/>
            </a:endParaRPr>
          </a:p>
          <a:p>
            <a:r>
              <a:rPr lang="en-US" altLang="zh-CN" sz="2330" dirty="0">
                <a:latin typeface="Eras Medium ITC" pitchFamily="34" charset="0"/>
              </a:rPr>
              <a:t>Print</a:t>
            </a:r>
            <a:r>
              <a:rPr lang="en-US" altLang="zh-CN" sz="1500" dirty="0">
                <a:latin typeface="Eras Medium ITC" pitchFamily="34" charset="0"/>
              </a:rPr>
              <a:t> emp where salary &gt; 3000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D7D02F-5ADE-0058-5763-098F4263BDEF}"/>
              </a:ext>
            </a:extLst>
          </p:cNvPr>
          <p:cNvSpPr/>
          <p:nvPr/>
        </p:nvSpPr>
        <p:spPr>
          <a:xfrm>
            <a:off x="2605193" y="277559"/>
            <a:ext cx="390000" cy="33000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500">
                <a:latin typeface="Eras Medium ITC" pitchFamily="34" charset="0"/>
                <a:ea typeface="Verdana" pitchFamily="34" charset="0"/>
                <a:cs typeface="Verdana" pitchFamily="34" charset="0"/>
              </a:rPr>
              <a:t>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21D6F-A8BC-AD18-85BB-6A6BFBFFB1C5}"/>
              </a:ext>
            </a:extLst>
          </p:cNvPr>
          <p:cNvSpPr/>
          <p:nvPr/>
        </p:nvSpPr>
        <p:spPr>
          <a:xfrm>
            <a:off x="2995192" y="277559"/>
            <a:ext cx="2145502" cy="850967"/>
          </a:xfrm>
          <a:prstGeom prst="rect">
            <a:avLst/>
          </a:prstGeom>
          <a:solidFill>
            <a:srgbClr val="F5FED6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 sz="2333" dirty="0">
                <a:latin typeface="Eras Medium ITC" pitchFamily="34" charset="0"/>
              </a:rPr>
              <a:t>Insert </a:t>
            </a:r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emp</a:t>
            </a:r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sz="1500" dirty="0">
                <a:latin typeface="Eras Medium ITC" pitchFamily="34" charset="0"/>
              </a:rPr>
              <a:t>(</a:t>
            </a:r>
          </a:p>
          <a:p>
            <a:r>
              <a:rPr lang="en-US" altLang="zh-CN" sz="1500" dirty="0" err="1">
                <a:latin typeface="Eras Medium ITC" pitchFamily="34" charset="0"/>
              </a:rPr>
              <a:t>Xingda</a:t>
            </a:r>
            <a:r>
              <a:rPr lang="en-US" altLang="zh-CN" sz="1500" dirty="0">
                <a:latin typeface="Eras Medium ITC" pitchFamily="34" charset="0"/>
              </a:rPr>
              <a:t>, 3100,</a:t>
            </a:r>
          </a:p>
          <a:p>
            <a:r>
              <a:rPr lang="en-US" altLang="zh-CN" sz="1500" dirty="0" err="1">
                <a:latin typeface="Eras Medium ITC" pitchFamily="34" charset="0"/>
              </a:rPr>
              <a:t>Yubin</a:t>
            </a:r>
            <a:r>
              <a:rPr lang="en-US" altLang="zh-CN" sz="1500" dirty="0">
                <a:latin typeface="Eras Medium ITC" pitchFamily="34" charset="0"/>
              </a:rPr>
              <a:t>, 3100) 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EF9BA2F-5D18-EE59-272F-6755876F0336}"/>
              </a:ext>
            </a:extLst>
          </p:cNvPr>
          <p:cNvCxnSpPr>
            <a:cxnSpLocks/>
          </p:cNvCxnSpPr>
          <p:nvPr/>
        </p:nvCxnSpPr>
        <p:spPr>
          <a:xfrm>
            <a:off x="-171122" y="2065412"/>
            <a:ext cx="9505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0">
            <a:extLst>
              <a:ext uri="{FF2B5EF4-FFF2-40B4-BE49-F238E27FC236}">
                <a16:creationId xmlns:a16="http://schemas.microsoft.com/office/drawing/2014/main" id="{FF94D653-A62D-2C94-D8BC-37E97A1917B6}"/>
              </a:ext>
            </a:extLst>
          </p:cNvPr>
          <p:cNvSpPr/>
          <p:nvPr/>
        </p:nvSpPr>
        <p:spPr>
          <a:xfrm>
            <a:off x="212151" y="2974931"/>
            <a:ext cx="720000" cy="324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U1(H)</a:t>
            </a:r>
            <a:endParaRPr lang="zh-CN" altLang="en-US" sz="200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CF1ECD22-8280-8930-1D0A-2BD941DD0DA2}"/>
              </a:ext>
            </a:extLst>
          </p:cNvPr>
          <p:cNvSpPr/>
          <p:nvPr/>
        </p:nvSpPr>
        <p:spPr>
          <a:xfrm>
            <a:off x="1093730" y="2974931"/>
            <a:ext cx="720000" cy="324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U1(R)</a:t>
            </a:r>
            <a:endParaRPr lang="zh-CN" altLang="en-US" sz="200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FD9B06FE-97CA-98EB-5243-3B4FC663E813}"/>
              </a:ext>
            </a:extLst>
          </p:cNvPr>
          <p:cNvSpPr/>
          <p:nvPr/>
        </p:nvSpPr>
        <p:spPr>
          <a:xfrm>
            <a:off x="2055835" y="2988544"/>
            <a:ext cx="1008000" cy="324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Ins(X)</a:t>
            </a:r>
            <a:endParaRPr lang="zh-CN" altLang="en-US" sz="2000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E2F160C5-08F9-A3AD-56E1-7A25F0A77FEF}"/>
              </a:ext>
            </a:extLst>
          </p:cNvPr>
          <p:cNvSpPr/>
          <p:nvPr/>
        </p:nvSpPr>
        <p:spPr>
          <a:xfrm>
            <a:off x="3306820" y="2988544"/>
            <a:ext cx="1008000" cy="324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3600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Ins(Y)</a:t>
            </a:r>
            <a:endParaRPr lang="zh-CN" altLang="en-US" sz="2000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FA8D43A9-C3AE-F09D-77D2-F9C7A83C1435}"/>
              </a:ext>
            </a:extLst>
          </p:cNvPr>
          <p:cNvCxnSpPr>
            <a:cxnSpLocks/>
          </p:cNvCxnSpPr>
          <p:nvPr/>
        </p:nvCxnSpPr>
        <p:spPr>
          <a:xfrm>
            <a:off x="171217" y="3649588"/>
            <a:ext cx="77131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9BD94FB-37B9-8BF5-08CB-593FCBB343D5}"/>
              </a:ext>
            </a:extLst>
          </p:cNvPr>
          <p:cNvSpPr txBox="1"/>
          <p:nvPr/>
        </p:nvSpPr>
        <p:spPr>
          <a:xfrm>
            <a:off x="7936184" y="3464922"/>
            <a:ext cx="724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8683EBC0-23C4-7947-D7D7-5F672160ED6F}"/>
              </a:ext>
            </a:extLst>
          </p:cNvPr>
          <p:cNvSpPr/>
          <p:nvPr/>
        </p:nvSpPr>
        <p:spPr>
          <a:xfrm>
            <a:off x="4562144" y="2974768"/>
            <a:ext cx="720000" cy="324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R1(H)</a:t>
            </a:r>
            <a:endParaRPr lang="zh-CN" altLang="en-US" sz="200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11FDE858-F1C4-D607-C749-590D3EE69377}"/>
              </a:ext>
            </a:extLst>
          </p:cNvPr>
          <p:cNvSpPr/>
          <p:nvPr/>
        </p:nvSpPr>
        <p:spPr>
          <a:xfrm>
            <a:off x="5443723" y="2974768"/>
            <a:ext cx="720000" cy="324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R1(R)</a:t>
            </a:r>
            <a:endParaRPr lang="zh-CN" altLang="en-US" sz="200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2CB83FFB-052F-FE92-2EE7-21C894D68719}"/>
              </a:ext>
            </a:extLst>
          </p:cNvPr>
          <p:cNvSpPr/>
          <p:nvPr/>
        </p:nvSpPr>
        <p:spPr>
          <a:xfrm>
            <a:off x="6376826" y="2974768"/>
            <a:ext cx="720000" cy="324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R1(X)</a:t>
            </a:r>
            <a:endParaRPr lang="zh-CN" altLang="en-US" sz="2000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B2D6365A-9BD3-F22E-D0E0-958B76BFA877}"/>
              </a:ext>
            </a:extLst>
          </p:cNvPr>
          <p:cNvSpPr/>
          <p:nvPr/>
        </p:nvSpPr>
        <p:spPr>
          <a:xfrm>
            <a:off x="7258405" y="2974768"/>
            <a:ext cx="720000" cy="324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R1(Y)</a:t>
            </a:r>
            <a:endParaRPr lang="zh-CN" altLang="en-US" sz="2000" dirty="0">
              <a:latin typeface="Eras Medium ITC" pitchFamily="34" charset="0"/>
              <a:cs typeface="Verdana" pitchFamily="34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3818314-B6BB-C697-8D3E-5E88C5DDD854}"/>
              </a:ext>
            </a:extLst>
          </p:cNvPr>
          <p:cNvGrpSpPr/>
          <p:nvPr/>
        </p:nvGrpSpPr>
        <p:grpSpPr>
          <a:xfrm>
            <a:off x="5140694" y="2164342"/>
            <a:ext cx="3555443" cy="818773"/>
            <a:chOff x="4375170" y="3767961"/>
            <a:chExt cx="3555443" cy="818773"/>
          </a:xfrm>
        </p:grpSpPr>
        <p:sp>
          <p:nvSpPr>
            <p:cNvPr id="75" name="圆角矩形标注 74">
              <a:extLst>
                <a:ext uri="{FF2B5EF4-FFF2-40B4-BE49-F238E27FC236}">
                  <a16:creationId xmlns:a16="http://schemas.microsoft.com/office/drawing/2014/main" id="{142BA735-3FEC-F0BE-9BBE-C28C66D25F89}"/>
                </a:ext>
              </a:extLst>
            </p:cNvPr>
            <p:cNvSpPr/>
            <p:nvPr/>
          </p:nvSpPr>
          <p:spPr>
            <a:xfrm>
              <a:off x="4375170" y="3767961"/>
              <a:ext cx="3416056" cy="818773"/>
            </a:xfrm>
            <a:custGeom>
              <a:avLst/>
              <a:gdLst>
                <a:gd name="connsiteX0" fmla="*/ 0 w 3416056"/>
                <a:gd name="connsiteY0" fmla="*/ 107381 h 644272"/>
                <a:gd name="connsiteX1" fmla="*/ 107381 w 3416056"/>
                <a:gd name="connsiteY1" fmla="*/ 0 h 644272"/>
                <a:gd name="connsiteX2" fmla="*/ 569343 w 3416056"/>
                <a:gd name="connsiteY2" fmla="*/ 0 h 644272"/>
                <a:gd name="connsiteX3" fmla="*/ 569343 w 3416056"/>
                <a:gd name="connsiteY3" fmla="*/ 0 h 644272"/>
                <a:gd name="connsiteX4" fmla="*/ 1423357 w 3416056"/>
                <a:gd name="connsiteY4" fmla="*/ 0 h 644272"/>
                <a:gd name="connsiteX5" fmla="*/ 3308675 w 3416056"/>
                <a:gd name="connsiteY5" fmla="*/ 0 h 644272"/>
                <a:gd name="connsiteX6" fmla="*/ 3416056 w 3416056"/>
                <a:gd name="connsiteY6" fmla="*/ 107381 h 644272"/>
                <a:gd name="connsiteX7" fmla="*/ 3416056 w 3416056"/>
                <a:gd name="connsiteY7" fmla="*/ 375825 h 644272"/>
                <a:gd name="connsiteX8" fmla="*/ 3416056 w 3416056"/>
                <a:gd name="connsiteY8" fmla="*/ 375825 h 644272"/>
                <a:gd name="connsiteX9" fmla="*/ 3416056 w 3416056"/>
                <a:gd name="connsiteY9" fmla="*/ 536893 h 644272"/>
                <a:gd name="connsiteX10" fmla="*/ 3416056 w 3416056"/>
                <a:gd name="connsiteY10" fmla="*/ 536891 h 644272"/>
                <a:gd name="connsiteX11" fmla="*/ 3308675 w 3416056"/>
                <a:gd name="connsiteY11" fmla="*/ 644272 h 644272"/>
                <a:gd name="connsiteX12" fmla="*/ 1423357 w 3416056"/>
                <a:gd name="connsiteY12" fmla="*/ 644272 h 644272"/>
                <a:gd name="connsiteX13" fmla="*/ 1228072 w 3416056"/>
                <a:gd name="connsiteY13" fmla="*/ 818773 h 644272"/>
                <a:gd name="connsiteX14" fmla="*/ 569343 w 3416056"/>
                <a:gd name="connsiteY14" fmla="*/ 644272 h 644272"/>
                <a:gd name="connsiteX15" fmla="*/ 107381 w 3416056"/>
                <a:gd name="connsiteY15" fmla="*/ 644272 h 644272"/>
                <a:gd name="connsiteX16" fmla="*/ 0 w 3416056"/>
                <a:gd name="connsiteY16" fmla="*/ 536891 h 644272"/>
                <a:gd name="connsiteX17" fmla="*/ 0 w 3416056"/>
                <a:gd name="connsiteY17" fmla="*/ 536893 h 644272"/>
                <a:gd name="connsiteX18" fmla="*/ 0 w 3416056"/>
                <a:gd name="connsiteY18" fmla="*/ 375825 h 644272"/>
                <a:gd name="connsiteX19" fmla="*/ 0 w 3416056"/>
                <a:gd name="connsiteY19" fmla="*/ 375825 h 644272"/>
                <a:gd name="connsiteX20" fmla="*/ 0 w 3416056"/>
                <a:gd name="connsiteY20" fmla="*/ 107381 h 644272"/>
                <a:gd name="connsiteX0" fmla="*/ 0 w 3416056"/>
                <a:gd name="connsiteY0" fmla="*/ 107381 h 818773"/>
                <a:gd name="connsiteX1" fmla="*/ 107381 w 3416056"/>
                <a:gd name="connsiteY1" fmla="*/ 0 h 818773"/>
                <a:gd name="connsiteX2" fmla="*/ 569343 w 3416056"/>
                <a:gd name="connsiteY2" fmla="*/ 0 h 818773"/>
                <a:gd name="connsiteX3" fmla="*/ 569343 w 3416056"/>
                <a:gd name="connsiteY3" fmla="*/ 0 h 818773"/>
                <a:gd name="connsiteX4" fmla="*/ 1423357 w 3416056"/>
                <a:gd name="connsiteY4" fmla="*/ 0 h 818773"/>
                <a:gd name="connsiteX5" fmla="*/ 3308675 w 3416056"/>
                <a:gd name="connsiteY5" fmla="*/ 0 h 818773"/>
                <a:gd name="connsiteX6" fmla="*/ 3416056 w 3416056"/>
                <a:gd name="connsiteY6" fmla="*/ 107381 h 818773"/>
                <a:gd name="connsiteX7" fmla="*/ 3416056 w 3416056"/>
                <a:gd name="connsiteY7" fmla="*/ 375825 h 818773"/>
                <a:gd name="connsiteX8" fmla="*/ 3416056 w 3416056"/>
                <a:gd name="connsiteY8" fmla="*/ 375825 h 818773"/>
                <a:gd name="connsiteX9" fmla="*/ 3416056 w 3416056"/>
                <a:gd name="connsiteY9" fmla="*/ 536893 h 818773"/>
                <a:gd name="connsiteX10" fmla="*/ 3416056 w 3416056"/>
                <a:gd name="connsiteY10" fmla="*/ 536891 h 818773"/>
                <a:gd name="connsiteX11" fmla="*/ 3308675 w 3416056"/>
                <a:gd name="connsiteY11" fmla="*/ 644272 h 818773"/>
                <a:gd name="connsiteX12" fmla="*/ 1021575 w 3416056"/>
                <a:gd name="connsiteY12" fmla="*/ 658126 h 818773"/>
                <a:gd name="connsiteX13" fmla="*/ 1228072 w 3416056"/>
                <a:gd name="connsiteY13" fmla="*/ 818773 h 818773"/>
                <a:gd name="connsiteX14" fmla="*/ 569343 w 3416056"/>
                <a:gd name="connsiteY14" fmla="*/ 644272 h 818773"/>
                <a:gd name="connsiteX15" fmla="*/ 107381 w 3416056"/>
                <a:gd name="connsiteY15" fmla="*/ 644272 h 818773"/>
                <a:gd name="connsiteX16" fmla="*/ 0 w 3416056"/>
                <a:gd name="connsiteY16" fmla="*/ 536891 h 818773"/>
                <a:gd name="connsiteX17" fmla="*/ 0 w 3416056"/>
                <a:gd name="connsiteY17" fmla="*/ 536893 h 818773"/>
                <a:gd name="connsiteX18" fmla="*/ 0 w 3416056"/>
                <a:gd name="connsiteY18" fmla="*/ 375825 h 818773"/>
                <a:gd name="connsiteX19" fmla="*/ 0 w 3416056"/>
                <a:gd name="connsiteY19" fmla="*/ 375825 h 818773"/>
                <a:gd name="connsiteX20" fmla="*/ 0 w 3416056"/>
                <a:gd name="connsiteY20" fmla="*/ 107381 h 81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16056" h="818773">
                  <a:moveTo>
                    <a:pt x="0" y="107381"/>
                  </a:moveTo>
                  <a:cubicBezTo>
                    <a:pt x="0" y="48076"/>
                    <a:pt x="48076" y="0"/>
                    <a:pt x="107381" y="0"/>
                  </a:cubicBezTo>
                  <a:lnTo>
                    <a:pt x="569343" y="0"/>
                  </a:lnTo>
                  <a:lnTo>
                    <a:pt x="569343" y="0"/>
                  </a:lnTo>
                  <a:lnTo>
                    <a:pt x="1423357" y="0"/>
                  </a:lnTo>
                  <a:lnTo>
                    <a:pt x="3308675" y="0"/>
                  </a:lnTo>
                  <a:cubicBezTo>
                    <a:pt x="3367980" y="0"/>
                    <a:pt x="3416056" y="48076"/>
                    <a:pt x="3416056" y="107381"/>
                  </a:cubicBezTo>
                  <a:lnTo>
                    <a:pt x="3416056" y="375825"/>
                  </a:lnTo>
                  <a:lnTo>
                    <a:pt x="3416056" y="375825"/>
                  </a:lnTo>
                  <a:lnTo>
                    <a:pt x="3416056" y="536893"/>
                  </a:lnTo>
                  <a:lnTo>
                    <a:pt x="3416056" y="536891"/>
                  </a:lnTo>
                  <a:cubicBezTo>
                    <a:pt x="3416056" y="596196"/>
                    <a:pt x="3367980" y="644272"/>
                    <a:pt x="3308675" y="644272"/>
                  </a:cubicBezTo>
                  <a:lnTo>
                    <a:pt x="1021575" y="658126"/>
                  </a:lnTo>
                  <a:lnTo>
                    <a:pt x="1228072" y="818773"/>
                  </a:lnTo>
                  <a:lnTo>
                    <a:pt x="569343" y="644272"/>
                  </a:lnTo>
                  <a:lnTo>
                    <a:pt x="107381" y="644272"/>
                  </a:lnTo>
                  <a:cubicBezTo>
                    <a:pt x="48076" y="644272"/>
                    <a:pt x="0" y="596196"/>
                    <a:pt x="0" y="536891"/>
                  </a:cubicBezTo>
                  <a:lnTo>
                    <a:pt x="0" y="536893"/>
                  </a:lnTo>
                  <a:lnTo>
                    <a:pt x="0" y="375825"/>
                  </a:lnTo>
                  <a:lnTo>
                    <a:pt x="0" y="375825"/>
                  </a:lnTo>
                  <a:lnTo>
                    <a:pt x="0" y="107381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1A587921-1509-B908-2F0A-61BE999A05AF}"/>
                </a:ext>
              </a:extLst>
            </p:cNvPr>
            <p:cNvSpPr txBox="1"/>
            <p:nvPr/>
          </p:nvSpPr>
          <p:spPr>
            <a:xfrm>
              <a:off x="4516620" y="3767961"/>
              <a:ext cx="34139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Sees </a:t>
              </a:r>
              <a:r>
                <a:rPr kumimoji="1" lang="en-US" altLang="zh-CN" dirty="0" err="1"/>
                <a:t>Xingda</a:t>
              </a:r>
              <a:r>
                <a:rPr kumimoji="1" lang="en-US" altLang="zh-CN" dirty="0"/>
                <a:t> &amp; </a:t>
              </a:r>
              <a:r>
                <a:rPr kumimoji="1" lang="en-US" altLang="zh-CN" dirty="0" err="1"/>
                <a:t>Yubin</a:t>
              </a:r>
              <a:r>
                <a:rPr kumimoji="1" lang="en-US" altLang="zh-CN" dirty="0"/>
                <a:t> but w/o updates</a:t>
              </a:r>
              <a:endParaRPr lang="zh-CN" altLang="en-US" dirty="0"/>
            </a:p>
          </p:txBody>
        </p:sp>
      </p:grpSp>
      <p:sp>
        <p:nvSpPr>
          <p:cNvPr id="79" name="内容占位符 2">
            <a:extLst>
              <a:ext uri="{FF2B5EF4-FFF2-40B4-BE49-F238E27FC236}">
                <a16:creationId xmlns:a16="http://schemas.microsoft.com/office/drawing/2014/main" id="{53BBF74A-B8C3-7352-E4D3-3C4696315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63606"/>
            <a:ext cx="8229600" cy="1422527"/>
          </a:xfrm>
        </p:spPr>
        <p:txBody>
          <a:bodyPr/>
          <a:lstStyle/>
          <a:p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If T1 sees </a:t>
            </a:r>
            <a:r>
              <a:rPr kumimoji="1" lang="en-US" altLang="zh-CN" dirty="0" err="1">
                <a:solidFill>
                  <a:schemeClr val="tx1"/>
                </a:solidFill>
              </a:rPr>
              <a:t>Xingda</a:t>
            </a:r>
            <a:r>
              <a:rPr kumimoji="1" lang="en-US" altLang="zh-CN" dirty="0">
                <a:solidFill>
                  <a:schemeClr val="tx1"/>
                </a:solidFill>
              </a:rPr>
              <a:t> &amp; </a:t>
            </a:r>
            <a:r>
              <a:rPr kumimoji="1" lang="en-US" altLang="zh-CN" dirty="0" err="1">
                <a:solidFill>
                  <a:schemeClr val="tx1"/>
                </a:solidFill>
              </a:rPr>
              <a:t>Yubin</a:t>
            </a:r>
            <a:r>
              <a:rPr kumimoji="1" lang="en-US" altLang="zh-CN" dirty="0">
                <a:solidFill>
                  <a:schemeClr val="tx1"/>
                </a:solidFill>
              </a:rPr>
              <a:t>, it must have updated it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But T1 misses the insertions on the first updates 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39" grpId="0" animBg="1"/>
      <p:bldP spid="50" grpId="0" animBg="1"/>
      <p:bldP spid="52" grpId="0" animBg="1"/>
      <p:bldP spid="53" grpId="0" animBg="1"/>
      <p:bldP spid="54" grpId="0" animBg="1"/>
      <p:bldP spid="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2166B-CA4D-8C4F-AF07-BD19E29C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Phantom 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72BD4-DC0A-FA4D-970F-5CC5A327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93482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Issue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Only lock 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things you touch is insufficient!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We must guarantee non-existence of any new ones!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Solutions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Predicate locking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Range locks in a B-tree index (e.g., assumes an index on </a:t>
            </a:r>
            <a:r>
              <a:rPr kumimoji="1" lang="en-US" altLang="zh-CN" b="1" dirty="0">
                <a:solidFill>
                  <a:schemeClr val="tx1"/>
                </a:solidFill>
              </a:rPr>
              <a:t>salary</a:t>
            </a:r>
            <a:r>
              <a:rPr kumimoji="1" lang="en-US" altLang="zh-CN" dirty="0">
                <a:solidFill>
                  <a:schemeClr val="tx1"/>
                </a:solidFill>
              </a:rPr>
              <a:t>), </a:t>
            </a:r>
            <a:br>
              <a:rPr kumimoji="1" lang="en-US" altLang="zh-CN" dirty="0">
                <a:solidFill>
                  <a:schemeClr val="tx1"/>
                </a:solidFill>
              </a:rPr>
            </a:br>
            <a:r>
              <a:rPr kumimoji="1" lang="en-US" altLang="zh-CN" dirty="0">
                <a:solidFill>
                  <a:schemeClr val="tx1"/>
                </a:solidFill>
              </a:rPr>
              <a:t>or lock entire table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Sometimes being ignored in practice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7D1B58-5A41-4F4C-9FB0-99DE9179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F5A883-376A-564F-99F2-6A6DFC044862}"/>
              </a:ext>
            </a:extLst>
          </p:cNvPr>
          <p:cNvSpPr/>
          <p:nvPr/>
        </p:nvSpPr>
        <p:spPr>
          <a:xfrm>
            <a:off x="2075104" y="2444387"/>
            <a:ext cx="5201221" cy="58429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r>
              <a:rPr lang="en-US" altLang="zh-CN">
                <a:latin typeface="Eras Medium ITC" pitchFamily="34" charset="0"/>
              </a:rPr>
              <a:t>Two operations conflict </a:t>
            </a:r>
            <a:r>
              <a:rPr lang="en-US" altLang="zh-CN">
                <a:latin typeface="Eras Medium ITC" pitchFamily="34" charset="0"/>
                <a:sym typeface="Wingdings" pitchFamily="2" charset="2"/>
              </a:rPr>
              <a:t> </a:t>
            </a:r>
            <a:r>
              <a:rPr lang="en-US" altLang="zh-CN">
                <a:latin typeface="Eras Medium ITC" pitchFamily="34" charset="0"/>
              </a:rPr>
              <a:t>they access the same </a:t>
            </a:r>
            <a:r>
              <a:rPr lang="en-US" altLang="zh-CN" b="1">
                <a:solidFill>
                  <a:srgbClr val="FF0066"/>
                </a:solidFill>
                <a:latin typeface="Eras Medium ITC" pitchFamily="34" charset="0"/>
              </a:rPr>
              <a:t>data item </a:t>
            </a:r>
            <a:r>
              <a:rPr lang="en-US" altLang="zh-CN">
                <a:latin typeface="Eras Medium ITC" pitchFamily="34" charset="0"/>
              </a:rPr>
              <a:t>and at least one is a write</a:t>
            </a: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1A9F72F1-851F-714A-805A-B9409713ED79}"/>
              </a:ext>
            </a:extLst>
          </p:cNvPr>
          <p:cNvSpPr/>
          <p:nvPr/>
        </p:nvSpPr>
        <p:spPr>
          <a:xfrm>
            <a:off x="2391630" y="3028678"/>
            <a:ext cx="433552" cy="467594"/>
          </a:xfrm>
          <a:custGeom>
            <a:avLst/>
            <a:gdLst>
              <a:gd name="connsiteX0" fmla="*/ 0 w 520262"/>
              <a:gd name="connsiteY0" fmla="*/ 0 h 561113"/>
              <a:gd name="connsiteX1" fmla="*/ 141889 w 520262"/>
              <a:gd name="connsiteY1" fmla="*/ 551793 h 561113"/>
              <a:gd name="connsiteX2" fmla="*/ 315310 w 520262"/>
              <a:gd name="connsiteY2" fmla="*/ 346841 h 561113"/>
              <a:gd name="connsiteX3" fmla="*/ 520262 w 520262"/>
              <a:gd name="connsiteY3" fmla="*/ 346841 h 56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561113">
                <a:moveTo>
                  <a:pt x="0" y="0"/>
                </a:moveTo>
                <a:cubicBezTo>
                  <a:pt x="44668" y="246993"/>
                  <a:pt x="89337" y="493986"/>
                  <a:pt x="141889" y="551793"/>
                </a:cubicBezTo>
                <a:cubicBezTo>
                  <a:pt x="194441" y="609600"/>
                  <a:pt x="252248" y="381000"/>
                  <a:pt x="315310" y="346841"/>
                </a:cubicBezTo>
                <a:cubicBezTo>
                  <a:pt x="378372" y="312682"/>
                  <a:pt x="449317" y="329761"/>
                  <a:pt x="520262" y="346841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E261434-B231-9846-8E38-2AB0AD86458F}"/>
              </a:ext>
            </a:extLst>
          </p:cNvPr>
          <p:cNvSpPr/>
          <p:nvPr/>
        </p:nvSpPr>
        <p:spPr>
          <a:xfrm>
            <a:off x="2772630" y="3111552"/>
            <a:ext cx="56012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Eras Medium ITC" pitchFamily="34" charset="0"/>
              </a:rPr>
              <a:t>The data item is abstract, e.g., can be the entire database. </a:t>
            </a:r>
          </a:p>
          <a:p>
            <a:r>
              <a:rPr lang="en-US" altLang="zh-CN" sz="1500" dirty="0">
                <a:solidFill>
                  <a:srgbClr val="FF0000"/>
                </a:solidFill>
                <a:latin typeface="Eras Medium ITC" pitchFamily="34" charset="0"/>
              </a:rPr>
              <a:t>Our lock should capture all possible conflicts for before-or-after. 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4A571-2312-7B16-172E-F54C1627E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132FB-991F-6AAF-B428-57E381BA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C5D81-DA5F-8CC6-6422-EC9EDFE2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705372"/>
            <a:ext cx="8135813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Question: can 2PL always guarantee conflict serializability? </a:t>
            </a:r>
          </a:p>
          <a:p>
            <a:pPr algn="ctr"/>
            <a:endParaRPr lang="en-US" altLang="zh-CN" kern="0" dirty="0">
              <a:solidFill>
                <a:srgbClr val="BE384B"/>
              </a:solidFill>
              <a:ea typeface="+mn-ea"/>
            </a:endParaRPr>
          </a:p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We must ensure conflicts are properly coordinated w/ locks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A3E58D-2BE1-1D3E-4AF9-E9A41B788786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28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Remaining issue: deadlock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70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AE58B-2E80-BCDE-2FFB-3C4BCBE3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0EE8C-A047-AE33-F3F8-02BB0B48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Two-phase lock is </a:t>
            </a:r>
            <a:r>
              <a:rPr kumimoji="1" lang="en-US" altLang="zh-CN" dirty="0">
                <a:ea typeface="MS PGothic" charset="0"/>
              </a:rPr>
              <a:t>p</a:t>
            </a:r>
            <a:r>
              <a:rPr lang="en-US" altLang="zh-CN" dirty="0">
                <a:ea typeface="MS PGothic" charset="0"/>
              </a:rPr>
              <a:t>essimistic:</a:t>
            </a:r>
          </a:p>
          <a:p>
            <a:pPr lvl="1"/>
            <a:r>
              <a:rPr kumimoji="1" lang="en-US" altLang="zh-CN" dirty="0">
                <a:ea typeface="MS PGothic" charset="0"/>
              </a:rPr>
              <a:t>Before proceed, each TX must wait for conflicting TX to release the lock</a:t>
            </a:r>
          </a:p>
          <a:p>
            <a:pPr lvl="1"/>
            <a:r>
              <a:rPr kumimoji="1" lang="en-US" altLang="zh-CN" dirty="0">
                <a:ea typeface="MS PGothic" charset="0"/>
              </a:rPr>
              <a:t>What can happen if two TX are waiting for each other?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B049E-2EFE-806D-3DAD-54562963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62D1D-F18E-109B-11F9-102D987FDA48}"/>
              </a:ext>
            </a:extLst>
          </p:cNvPr>
          <p:cNvSpPr/>
          <p:nvPr/>
        </p:nvSpPr>
        <p:spPr>
          <a:xfrm>
            <a:off x="302840" y="2857500"/>
            <a:ext cx="4269160" cy="2308324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locks, a, b, amt):</a:t>
            </a:r>
          </a:p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Acquire(lock[b]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bank[b] += amt</a:t>
            </a:r>
          </a:p>
          <a:p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Acquire(lock[a])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bank[a] -= amt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Release(lock[a])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Release(lock[b])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670D4A1-F9E5-DA17-BBC4-E04CC8A0C629}"/>
              </a:ext>
            </a:extLst>
          </p:cNvPr>
          <p:cNvSpPr/>
          <p:nvPr/>
        </p:nvSpPr>
        <p:spPr>
          <a:xfrm>
            <a:off x="863488" y="2551504"/>
            <a:ext cx="3147864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Fine-grained locking + </a:t>
            </a:r>
            <a:r>
              <a:rPr lang="en-US" altLang="zh-CN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2PL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E742BF-A70E-AD5A-CEF6-0B19DA3CAD9D}"/>
              </a:ext>
            </a:extLst>
          </p:cNvPr>
          <p:cNvSpPr/>
          <p:nvPr/>
        </p:nvSpPr>
        <p:spPr>
          <a:xfrm>
            <a:off x="5089532" y="2869619"/>
            <a:ext cx="3618512" cy="2031325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Audit(bank):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sum = 0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for acct in bank: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Acquire(locks[acct])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    sum += bank[acct]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print(sum)</a:t>
            </a:r>
          </a:p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is-IS" altLang="zh-CN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  <a:ea typeface="楷体"/>
                <a:cs typeface="Courier"/>
              </a:rPr>
              <a:t>ReleaseAllLocks(...)</a:t>
            </a:r>
          </a:p>
        </p:txBody>
      </p:sp>
    </p:spTree>
    <p:extLst>
      <p:ext uri="{BB962C8B-B14F-4D97-AF65-F5344CB8AC3E}">
        <p14:creationId xmlns:p14="http://schemas.microsoft.com/office/powerpoint/2010/main" val="2240078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Write(b) = 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Write(a) = 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0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Read(b) = 20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Read(a) = 0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Release(lock[a])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94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4B9D-5F13-C232-3947-0A081EF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310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4B9D-5F13-C232-3947-0A081EF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7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30F63-D5C2-9849-B13A-1F15A700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Review: The </a:t>
            </a:r>
            <a:r>
              <a:rPr kumimoji="1" lang="en-US" altLang="zh-CN" dirty="0"/>
              <a:t>race condition </a:t>
            </a:r>
            <a:r>
              <a:rPr kumimoji="1" lang="en-US" altLang="zh-CN" b="0" dirty="0"/>
              <a:t>problem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5530D-573A-B940-A34F-8036E487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728192"/>
          </a:xfrm>
        </p:spPr>
        <p:txBody>
          <a:bodyPr/>
          <a:lstStyle/>
          <a:p>
            <a:r>
              <a:rPr lang="en" altLang="zh-CN" dirty="0"/>
              <a:t>When two or more threads access shared data and at least one is write</a:t>
            </a:r>
          </a:p>
          <a:p>
            <a:r>
              <a:rPr kumimoji="1" lang="en-US" altLang="zh-CN" dirty="0"/>
              <a:t>Timing dependent error involving shared state </a:t>
            </a:r>
          </a:p>
          <a:p>
            <a:pPr lvl="1"/>
            <a:r>
              <a:rPr kumimoji="1" lang="en-US" altLang="zh-CN" dirty="0"/>
              <a:t>i.e., whether the scheduling will cause reading a non-atomic update state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7C3FCA-BB2F-8A42-87B6-AA056577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E588E5-1D49-0947-AD97-34EC649CC772}"/>
              </a:ext>
            </a:extLst>
          </p:cNvPr>
          <p:cNvSpPr/>
          <p:nvPr/>
        </p:nvSpPr>
        <p:spPr>
          <a:xfrm>
            <a:off x="255587" y="275338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205FD-E61A-2342-9021-90E8FD24982C}"/>
              </a:ext>
            </a:extLst>
          </p:cNvPr>
          <p:cNvSpPr/>
          <p:nvPr/>
        </p:nvSpPr>
        <p:spPr>
          <a:xfrm>
            <a:off x="1677100" y="275338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E95C4E-73AD-D84F-8434-AC993BD7479F}"/>
              </a:ext>
            </a:extLst>
          </p:cNvPr>
          <p:cNvSpPr/>
          <p:nvPr/>
        </p:nvSpPr>
        <p:spPr>
          <a:xfrm>
            <a:off x="3117632" y="275338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CFCD3-1EBC-3C4F-92E0-0EEAE15D6B81}"/>
              </a:ext>
            </a:extLst>
          </p:cNvPr>
          <p:cNvSpPr/>
          <p:nvPr/>
        </p:nvSpPr>
        <p:spPr>
          <a:xfrm>
            <a:off x="3531848" y="30949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270C98C-F20A-FC45-BB05-5BE22E24D7F1}"/>
              </a:ext>
            </a:extLst>
          </p:cNvPr>
          <p:cNvCxnSpPr/>
          <p:nvPr/>
        </p:nvCxnSpPr>
        <p:spPr>
          <a:xfrm flipH="1">
            <a:off x="2987732" y="357032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C248FDE-80C9-7342-871A-23B6E3953847}"/>
              </a:ext>
            </a:extLst>
          </p:cNvPr>
          <p:cNvCxnSpPr/>
          <p:nvPr/>
        </p:nvCxnSpPr>
        <p:spPr>
          <a:xfrm flipH="1">
            <a:off x="2987732" y="3918523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00901A6-20E6-F34A-A402-3580248B88DF}"/>
              </a:ext>
            </a:extLst>
          </p:cNvPr>
          <p:cNvSpPr/>
          <p:nvPr/>
        </p:nvSpPr>
        <p:spPr>
          <a:xfrm>
            <a:off x="230052" y="33852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0B5A3E-A72A-2E49-8A07-C6A1533BEC0E}"/>
              </a:ext>
            </a:extLst>
          </p:cNvPr>
          <p:cNvSpPr/>
          <p:nvPr/>
        </p:nvSpPr>
        <p:spPr>
          <a:xfrm>
            <a:off x="1633260" y="372759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C5314E-77CD-E342-9D1D-0E18184ACAD6}"/>
              </a:ext>
            </a:extLst>
          </p:cNvPr>
          <p:cNvSpPr/>
          <p:nvPr/>
        </p:nvSpPr>
        <p:spPr>
          <a:xfrm>
            <a:off x="3531848" y="339184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24731F7-2FD6-0F4B-BEEC-2F9F857F355E}"/>
              </a:ext>
            </a:extLst>
          </p:cNvPr>
          <p:cNvSpPr/>
          <p:nvPr/>
        </p:nvSpPr>
        <p:spPr>
          <a:xfrm>
            <a:off x="3531848" y="367657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C9F883-5641-2F47-8CC7-F48B50DD6CF6}"/>
              </a:ext>
            </a:extLst>
          </p:cNvPr>
          <p:cNvSpPr/>
          <p:nvPr/>
        </p:nvSpPr>
        <p:spPr>
          <a:xfrm>
            <a:off x="261999" y="4045907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46DA84-561A-1D47-B846-0719F6F66D40}"/>
              </a:ext>
            </a:extLst>
          </p:cNvPr>
          <p:cNvSpPr/>
          <p:nvPr/>
        </p:nvSpPr>
        <p:spPr>
          <a:xfrm>
            <a:off x="1689924" y="4341974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6BAB44-35EC-904E-9E25-B94C00B00A80}"/>
              </a:ext>
            </a:extLst>
          </p:cNvPr>
          <p:cNvSpPr/>
          <p:nvPr/>
        </p:nvSpPr>
        <p:spPr>
          <a:xfrm>
            <a:off x="280956" y="4596024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0FCCFE-99D8-EB4C-829C-9C7F7E51FAFB}"/>
              </a:ext>
            </a:extLst>
          </p:cNvPr>
          <p:cNvSpPr/>
          <p:nvPr/>
        </p:nvSpPr>
        <p:spPr>
          <a:xfrm>
            <a:off x="1641484" y="4893359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D48FC66-0851-6A46-84BB-DE71B77292AF}"/>
              </a:ext>
            </a:extLst>
          </p:cNvPr>
          <p:cNvSpPr/>
          <p:nvPr/>
        </p:nvSpPr>
        <p:spPr>
          <a:xfrm>
            <a:off x="3531848" y="398788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382F5C-7E2A-E142-95E0-691742EE9865}"/>
              </a:ext>
            </a:extLst>
          </p:cNvPr>
          <p:cNvSpPr/>
          <p:nvPr/>
        </p:nvSpPr>
        <p:spPr>
          <a:xfrm>
            <a:off x="3535682" y="429352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A322BA-B248-2F40-A975-6954947B4A81}"/>
              </a:ext>
            </a:extLst>
          </p:cNvPr>
          <p:cNvSpPr/>
          <p:nvPr/>
        </p:nvSpPr>
        <p:spPr>
          <a:xfrm>
            <a:off x="3458706" y="4602767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5B8084-D361-194D-BFA9-4423F6FDE73F}"/>
              </a:ext>
            </a:extLst>
          </p:cNvPr>
          <p:cNvSpPr/>
          <p:nvPr/>
        </p:nvSpPr>
        <p:spPr>
          <a:xfrm>
            <a:off x="3458706" y="4898038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10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12F6D41F-DD05-8F45-8AB8-4954C0A13A0B}"/>
              </a:ext>
            </a:extLst>
          </p:cNvPr>
          <p:cNvCxnSpPr/>
          <p:nvPr/>
        </p:nvCxnSpPr>
        <p:spPr>
          <a:xfrm flipH="1">
            <a:off x="2987732" y="4787433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D07E2ABA-F6DD-3945-A5CE-CC47F14BA153}"/>
              </a:ext>
            </a:extLst>
          </p:cNvPr>
          <p:cNvCxnSpPr/>
          <p:nvPr/>
        </p:nvCxnSpPr>
        <p:spPr>
          <a:xfrm flipH="1">
            <a:off x="2987732" y="512060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DBEF15-D4D1-684A-AC7C-A8EA1E98BB20}"/>
              </a:ext>
            </a:extLst>
          </p:cNvPr>
          <p:cNvCxnSpPr>
            <a:cxnSpLocks/>
          </p:cNvCxnSpPr>
          <p:nvPr/>
        </p:nvCxnSpPr>
        <p:spPr>
          <a:xfrm>
            <a:off x="4644008" y="2523625"/>
            <a:ext cx="0" cy="3636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E38DBE2-048E-C241-B9B5-7BAB87672236}"/>
              </a:ext>
            </a:extLst>
          </p:cNvPr>
          <p:cNvSpPr/>
          <p:nvPr/>
        </p:nvSpPr>
        <p:spPr>
          <a:xfrm>
            <a:off x="4951784" y="275338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247418-ACA1-A844-B826-03F270D14C9B}"/>
              </a:ext>
            </a:extLst>
          </p:cNvPr>
          <p:cNvSpPr/>
          <p:nvPr/>
        </p:nvSpPr>
        <p:spPr>
          <a:xfrm>
            <a:off x="6373297" y="2753387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Thread 1</a:t>
            </a:r>
            <a:endParaRPr lang="zh-CN" altLang="en-US" b="1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63F77A8-AF2E-5740-B97F-769F2F5D471A}"/>
              </a:ext>
            </a:extLst>
          </p:cNvPr>
          <p:cNvSpPr/>
          <p:nvPr/>
        </p:nvSpPr>
        <p:spPr>
          <a:xfrm>
            <a:off x="7683929" y="2753387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Bank[Alice]</a:t>
            </a:r>
            <a:endParaRPr lang="zh-CN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DAD1E2-DB62-0D4D-B078-C15F62FA9FA5}"/>
              </a:ext>
            </a:extLst>
          </p:cNvPr>
          <p:cNvSpPr/>
          <p:nvPr/>
        </p:nvSpPr>
        <p:spPr>
          <a:xfrm>
            <a:off x="8228045" y="30949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7B27DDF-826E-CB4C-BC45-FCF998C65960}"/>
              </a:ext>
            </a:extLst>
          </p:cNvPr>
          <p:cNvCxnSpPr/>
          <p:nvPr/>
        </p:nvCxnSpPr>
        <p:spPr>
          <a:xfrm flipH="1">
            <a:off x="7683929" y="3570325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1170757-4B26-EF45-89D8-376AAC880210}"/>
              </a:ext>
            </a:extLst>
          </p:cNvPr>
          <p:cNvSpPr/>
          <p:nvPr/>
        </p:nvSpPr>
        <p:spPr>
          <a:xfrm>
            <a:off x="4926249" y="338526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7A4E7F-FB92-6449-A71F-5986DDE88A00}"/>
              </a:ext>
            </a:extLst>
          </p:cNvPr>
          <p:cNvSpPr/>
          <p:nvPr/>
        </p:nvSpPr>
        <p:spPr>
          <a:xfrm>
            <a:off x="6295694" y="4276535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Read acct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85CC34-7FF0-A049-A0A0-28415F2E0EB2}"/>
              </a:ext>
            </a:extLst>
          </p:cNvPr>
          <p:cNvSpPr/>
          <p:nvPr/>
        </p:nvSpPr>
        <p:spPr>
          <a:xfrm>
            <a:off x="8228045" y="339184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CFE0CB6-3BEC-1648-B694-9534A00345F0}"/>
              </a:ext>
            </a:extLst>
          </p:cNvPr>
          <p:cNvSpPr/>
          <p:nvPr/>
        </p:nvSpPr>
        <p:spPr>
          <a:xfrm>
            <a:off x="8228045" y="367657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0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DEB406-94BE-724F-9498-42257B092CD3}"/>
              </a:ext>
            </a:extLst>
          </p:cNvPr>
          <p:cNvSpPr/>
          <p:nvPr/>
        </p:nvSpPr>
        <p:spPr>
          <a:xfrm>
            <a:off x="4948243" y="3649588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9CB74A3-ACCC-B14D-97D3-B764AC974C4B}"/>
              </a:ext>
            </a:extLst>
          </p:cNvPr>
          <p:cNvSpPr/>
          <p:nvPr/>
        </p:nvSpPr>
        <p:spPr>
          <a:xfrm>
            <a:off x="4896258" y="4045907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DC03333-3D0E-254B-B893-BA98A9CA3B1A}"/>
              </a:ext>
            </a:extLst>
          </p:cNvPr>
          <p:cNvSpPr/>
          <p:nvPr/>
        </p:nvSpPr>
        <p:spPr>
          <a:xfrm>
            <a:off x="6337681" y="4893359"/>
            <a:ext cx="120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 acct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739ADC6-33FB-764C-9F75-FB5AE10A9E81}"/>
              </a:ext>
            </a:extLst>
          </p:cNvPr>
          <p:cNvSpPr/>
          <p:nvPr/>
        </p:nvSpPr>
        <p:spPr>
          <a:xfrm>
            <a:off x="8127228" y="3994773"/>
            <a:ext cx="458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41FBF19-0706-CF46-A4D6-82A522403992}"/>
              </a:ext>
            </a:extLst>
          </p:cNvPr>
          <p:cNvSpPr/>
          <p:nvPr/>
        </p:nvSpPr>
        <p:spPr>
          <a:xfrm>
            <a:off x="8154903" y="4602767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44D9A5D-8D34-204B-B3E2-864CA8640284}"/>
              </a:ext>
            </a:extLst>
          </p:cNvPr>
          <p:cNvSpPr/>
          <p:nvPr/>
        </p:nvSpPr>
        <p:spPr>
          <a:xfrm>
            <a:off x="8154903" y="4935942"/>
            <a:ext cx="459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20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84FCDAF-0725-7840-BC64-1B729CE659FE}"/>
              </a:ext>
            </a:extLst>
          </p:cNvPr>
          <p:cNvCxnSpPr/>
          <p:nvPr/>
        </p:nvCxnSpPr>
        <p:spPr>
          <a:xfrm flipH="1">
            <a:off x="7683929" y="4194606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BBBDF85-70E3-994F-8608-F2B017ECA558}"/>
              </a:ext>
            </a:extLst>
          </p:cNvPr>
          <p:cNvCxnSpPr/>
          <p:nvPr/>
        </p:nvCxnSpPr>
        <p:spPr>
          <a:xfrm flipH="1">
            <a:off x="7683929" y="5120608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BD87593F-79A8-0C4F-86FF-7AE118D6182C}"/>
              </a:ext>
            </a:extLst>
          </p:cNvPr>
          <p:cNvSpPr/>
          <p:nvPr/>
        </p:nvSpPr>
        <p:spPr>
          <a:xfrm>
            <a:off x="8133030" y="4276535"/>
            <a:ext cx="458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10</a:t>
            </a:r>
            <a:endParaRPr lang="zh-CN" altLang="en-US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5F2DDBA6-2986-254B-B689-041BD1774D48}"/>
              </a:ext>
            </a:extLst>
          </p:cNvPr>
          <p:cNvCxnSpPr/>
          <p:nvPr/>
        </p:nvCxnSpPr>
        <p:spPr>
          <a:xfrm flipH="1">
            <a:off x="7683929" y="4478191"/>
            <a:ext cx="288000" cy="0"/>
          </a:xfrm>
          <a:prstGeom prst="straightConnector1">
            <a:avLst/>
          </a:prstGeom>
          <a:ln w="1524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F1AFED8D-CF7D-F945-8556-6F60C8723BC8}"/>
              </a:ext>
            </a:extLst>
          </p:cNvPr>
          <p:cNvSpPr/>
          <p:nvPr/>
        </p:nvSpPr>
        <p:spPr>
          <a:xfrm>
            <a:off x="6407335" y="455883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Increase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443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4B9D-5F13-C232-3947-0A081EF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481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92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643BC-44AF-1921-2EF9-1EB36BF3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Deadlock: what if Thread 1 first acquires lock[a]?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64B9D-5F13-C232-3947-0A081EFC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452CF-D601-E9C7-7FCA-74AADD5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aphicFrame>
        <p:nvGraphicFramePr>
          <p:cNvPr id="5" name="表格 29">
            <a:extLst>
              <a:ext uri="{FF2B5EF4-FFF2-40B4-BE49-F238E27FC236}">
                <a16:creationId xmlns:a16="http://schemas.microsoft.com/office/drawing/2014/main" id="{D74C28E0-BE4F-A41C-8F64-073CE387ED43}"/>
              </a:ext>
            </a:extLst>
          </p:cNvPr>
          <p:cNvGraphicFramePr>
            <a:graphicFrameLocks noGrp="1"/>
          </p:cNvGraphicFramePr>
          <p:nvPr/>
        </p:nvGraphicFramePr>
        <p:xfrm>
          <a:off x="683894" y="1069901"/>
          <a:ext cx="8460425" cy="502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16220">
                  <a:extLst>
                    <a:ext uri="{9D8B030D-6E8A-4147-A177-3AD203B41FA5}">
                      <a16:colId xmlns:a16="http://schemas.microsoft.com/office/drawing/2014/main" val="31560950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40092699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939442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443702018"/>
                    </a:ext>
                  </a:extLst>
                </a:gridCol>
                <a:gridCol w="1403645">
                  <a:extLst>
                    <a:ext uri="{9D8B030D-6E8A-4147-A177-3AD203B41FA5}">
                      <a16:colId xmlns:a16="http://schemas.microsoft.com/office/drawing/2014/main" val="214223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0 (Transfer)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Thread 1 (Audit)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Bank[Alice]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Bank[bob]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Sum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52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81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Acquire(lock[b])</a:t>
                      </a: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j-lt"/>
                        </a:rPr>
                        <a:t>Acquire(lock[a])</a:t>
                      </a:r>
                      <a:endParaRPr lang="zh-CN" altLang="en-US" sz="1400" b="1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75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Read(b)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Acquire(lock[a])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Read(a) = 10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CN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Acquire(lock[b])</a:t>
                      </a:r>
                      <a:endParaRPr lang="zh-CN" altLang="en-US" sz="1400" b="1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97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6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95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1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46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95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71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855499"/>
                  </a:ext>
                </a:extLst>
              </a:tr>
            </a:tbl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9671CF46-E213-6529-7764-D337966F83D4}"/>
              </a:ext>
            </a:extLst>
          </p:cNvPr>
          <p:cNvSpPr/>
          <p:nvPr/>
        </p:nvSpPr>
        <p:spPr>
          <a:xfrm>
            <a:off x="1401064" y="3554297"/>
            <a:ext cx="6341872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Question: can thread 0 or thread 1 finishes the execution? </a:t>
            </a:r>
          </a:p>
        </p:txBody>
      </p:sp>
    </p:spTree>
    <p:extLst>
      <p:ext uri="{BB962C8B-B14F-4D97-AF65-F5344CB8AC3E}">
        <p14:creationId xmlns:p14="http://schemas.microsoft.com/office/powerpoint/2010/main" val="828536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E7F23-0809-074C-91B0-9E895B37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Methods for resolving the deadlock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2AEA1-07D9-AB40-B8FA-248B3081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1. Acquire locks in a pre-defined order</a:t>
            </a:r>
          </a:p>
          <a:p>
            <a:pPr lvl="1">
              <a:spcAft>
                <a:spcPts val="1000"/>
              </a:spcAft>
            </a:pPr>
            <a:r>
              <a:rPr kumimoji="1" lang="en-US" altLang="zh-CN" dirty="0"/>
              <a:t> Not support general TX: TX must know the read/write sets before execution</a:t>
            </a:r>
          </a:p>
          <a:p>
            <a:r>
              <a:rPr kumimoji="1" lang="en-US" altLang="zh-CN" dirty="0"/>
              <a:t>2. Detect deadlock by calculating the conflict graph</a:t>
            </a:r>
          </a:p>
          <a:p>
            <a:pPr lvl="1"/>
            <a:r>
              <a:rPr kumimoji="1" lang="en-US" altLang="zh-CN" dirty="0"/>
              <a:t>If there is a cycle, then there must be a deadlock</a:t>
            </a:r>
          </a:p>
          <a:p>
            <a:pPr lvl="1"/>
            <a:r>
              <a:rPr kumimoji="1" lang="en-US" altLang="zh-CN" dirty="0"/>
              <a:t>Abort one TX to break the cycle</a:t>
            </a:r>
          </a:p>
          <a:p>
            <a:pPr lvl="1">
              <a:spcAft>
                <a:spcPts val="1000"/>
              </a:spcAft>
            </a:pPr>
            <a:r>
              <a:rPr kumimoji="1" lang="en-US" altLang="zh-CN" dirty="0"/>
              <a:t>High cost for detection</a:t>
            </a:r>
          </a:p>
          <a:p>
            <a:r>
              <a:rPr kumimoji="1" lang="en-US" altLang="zh-CN" dirty="0"/>
              <a:t>3. Using heuristics (e.g., timestamp) to pre-abort the TXs</a:t>
            </a:r>
          </a:p>
          <a:p>
            <a:pPr lvl="1"/>
            <a:r>
              <a:rPr kumimoji="1" lang="en-US" altLang="zh-CN" dirty="0"/>
              <a:t>May have false positive, or live locks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3BBD4-BB0F-1446-A8C7-E2425B0A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598F4-2DF8-8C42-B838-8DBE043883C0}"/>
              </a:ext>
            </a:extLst>
          </p:cNvPr>
          <p:cNvSpPr/>
          <p:nvPr/>
        </p:nvSpPr>
        <p:spPr>
          <a:xfrm>
            <a:off x="5364088" y="1129308"/>
            <a:ext cx="209708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Prevention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B0BC340-D3BB-4341-A684-EF812021F3E9}"/>
              </a:ext>
            </a:extLst>
          </p:cNvPr>
          <p:cNvSpPr/>
          <p:nvPr/>
        </p:nvSpPr>
        <p:spPr>
          <a:xfrm>
            <a:off x="6547756" y="2201814"/>
            <a:ext cx="209708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Detection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9560A6-C3B6-9CD1-4013-EB3F9DD064CA}"/>
              </a:ext>
            </a:extLst>
          </p:cNvPr>
          <p:cNvSpPr/>
          <p:nvPr/>
        </p:nvSpPr>
        <p:spPr>
          <a:xfrm>
            <a:off x="7092280" y="3920940"/>
            <a:ext cx="1368152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Retry</a:t>
            </a:r>
          </a:p>
        </p:txBody>
      </p:sp>
    </p:spTree>
    <p:extLst>
      <p:ext uri="{BB962C8B-B14F-4D97-AF65-F5344CB8AC3E}">
        <p14:creationId xmlns:p14="http://schemas.microsoft.com/office/powerpoint/2010/main" val="2670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271DE-DD53-E74A-D02A-32195C79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Issues of 2PL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4C642-C4F8-40A5-0984-B4C1EBE0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Deadlock</a:t>
            </a:r>
          </a:p>
          <a:p>
            <a:pPr lvl="1"/>
            <a:r>
              <a:rPr kumimoji="1" lang="en-US" altLang="zh-CN" dirty="0"/>
              <a:t>Typically, hard to prevent and detect in practice </a:t>
            </a:r>
          </a:p>
          <a:p>
            <a:pPr lvl="1"/>
            <a:r>
              <a:rPr kumimoji="1" lang="en-US" altLang="zh-CN" dirty="0"/>
              <a:t>Locking overhead (overhead to acquire the lock + wait for the lock release)</a:t>
            </a:r>
          </a:p>
          <a:p>
            <a:r>
              <a:rPr kumimoji="1" lang="en-US" altLang="zh-CN" dirty="0"/>
              <a:t>What are the root cause of the above issues of 2PL? </a:t>
            </a:r>
          </a:p>
          <a:p>
            <a:pPr lvl="1"/>
            <a:r>
              <a:rPr kumimoji="1" lang="en-US" altLang="zh-CN" dirty="0"/>
              <a:t>It pessimistically avoids race conditions </a:t>
            </a:r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93378-AF06-6848-4512-60C769AE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48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Can we run transaction optimistically?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384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1CA2-35EB-9D4C-95F7-EE531741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Optimistic concurrency control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1D780-4D41-724B-924B-9ECC9FBA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Executing TXs optimistically </a:t>
            </a:r>
            <a:r>
              <a:rPr kumimoji="1" lang="en-US" altLang="zh-CN" dirty="0">
                <a:solidFill>
                  <a:srgbClr val="C00000"/>
                </a:solidFill>
              </a:rPr>
              <a:t>w/o acquiring the lock</a:t>
            </a:r>
          </a:p>
          <a:p>
            <a:r>
              <a:rPr kumimoji="1" lang="en-US" altLang="zh-CN" dirty="0"/>
              <a:t>Checks the results of TX before it commits </a:t>
            </a:r>
          </a:p>
          <a:p>
            <a:pPr lvl="1"/>
            <a:r>
              <a:rPr kumimoji="1" lang="en-US" altLang="zh-CN" dirty="0"/>
              <a:t>If violate serializability, then </a:t>
            </a:r>
            <a:r>
              <a:rPr kumimoji="1" lang="en-US" altLang="zh-CN" b="1" dirty="0">
                <a:solidFill>
                  <a:srgbClr val="C00000"/>
                </a:solidFill>
              </a:rPr>
              <a:t>aborts &amp; retries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First proposed in 1981, widely used today 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DC1A07-4A29-244B-B9FE-F30C2596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1028" name="Picture 4" descr="Hekaton &amp; SQL Server 2014 - Tim Heath Solutions &amp; Web Design">
            <a:extLst>
              <a:ext uri="{FF2B5EF4-FFF2-40B4-BE49-F238E27FC236}">
                <a16:creationId xmlns:a16="http://schemas.microsoft.com/office/drawing/2014/main" id="{2C53634A-B3B9-F249-A135-4FCBDECCE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56150"/>
            <a:ext cx="1264195" cy="144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ack-end with Google App Engine and Java | by Ajeet Meena | Medium">
            <a:extLst>
              <a:ext uri="{FF2B5EF4-FFF2-40B4-BE49-F238E27FC236}">
                <a16:creationId xmlns:a16="http://schemas.microsoft.com/office/drawing/2014/main" id="{EE27319C-9C67-5C4F-9F1F-52F4B3D6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639" y="3633007"/>
            <a:ext cx="2379646" cy="128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ache, couchdb, logo Free Icon of Vector Logo">
            <a:extLst>
              <a:ext uri="{FF2B5EF4-FFF2-40B4-BE49-F238E27FC236}">
                <a16:creationId xmlns:a16="http://schemas.microsoft.com/office/drawing/2014/main" id="{DFC54291-6DF7-EA43-879A-355B0DCB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92605"/>
            <a:ext cx="2736304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0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91771-1BB3-5142-A9C9-B2C76079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2C5AA-9593-A44D-9325-BBC6911C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Phase 1: </a:t>
            </a:r>
            <a:r>
              <a:rPr kumimoji="1" lang="en-US" altLang="zh-CN" dirty="0">
                <a:solidFill>
                  <a:srgbClr val="C00000"/>
                </a:solidFill>
              </a:rPr>
              <a:t>Concurrent local processing 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/>
              <a:t>Buffers writes into a write set</a:t>
            </a:r>
          </a:p>
          <a:p>
            <a:r>
              <a:rPr kumimoji="1" lang="en-US" altLang="zh-CN" dirty="0"/>
              <a:t>Phase 2:  </a:t>
            </a:r>
            <a:r>
              <a:rPr kumimoji="1" lang="en-US" altLang="zh-CN" dirty="0">
                <a:solidFill>
                  <a:srgbClr val="C00000"/>
                </a:solidFill>
              </a:rPr>
              <a:t>Validation serializability in critical section</a:t>
            </a:r>
          </a:p>
          <a:p>
            <a:pPr lvl="1"/>
            <a:r>
              <a:rPr kumimoji="1" lang="en-US" altLang="zh-CN" dirty="0"/>
              <a:t>Validates whether serializability is guaranteed:</a:t>
            </a:r>
          </a:p>
          <a:p>
            <a:pPr lvl="1"/>
            <a:r>
              <a:rPr kumimoji="1" lang="en-US" altLang="zh-CN" dirty="0"/>
              <a:t>Has any data in the read set been modified?</a:t>
            </a:r>
          </a:p>
          <a:p>
            <a:r>
              <a:rPr kumimoji="1" lang="en-US" altLang="zh-CN" dirty="0"/>
              <a:t>Phase 3: </a:t>
            </a:r>
            <a:r>
              <a:rPr kumimoji="1" lang="en-US" altLang="zh-CN" dirty="0">
                <a:solidFill>
                  <a:srgbClr val="C00000"/>
                </a:solidFill>
              </a:rPr>
              <a:t>Commit the results in critical section or abort</a:t>
            </a:r>
          </a:p>
          <a:p>
            <a:pPr lvl="1"/>
            <a:r>
              <a:rPr kumimoji="1" lang="en-US" altLang="zh-CN" dirty="0"/>
              <a:t>Aborts: aborts the transaction if validation fails</a:t>
            </a:r>
          </a:p>
          <a:p>
            <a:pPr lvl="1"/>
            <a:r>
              <a:rPr kumimoji="1" lang="en-US" altLang="zh-CN" dirty="0"/>
              <a:t>Commits: installs the write set and commits the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EB918-04B7-F240-BBEF-49BD218D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2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Before phase one, TX needs to allocate the execution context </a:t>
            </a:r>
          </a:p>
          <a:p>
            <a:pPr lvl="1"/>
            <a:r>
              <a:rPr kumimoji="1" lang="en-US" altLang="zh-CN" dirty="0"/>
              <a:t>Read-set &amp; write set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C65B4-1FF5-6C41-AC59-29BDB6BFA043}"/>
              </a:ext>
            </a:extLst>
          </p:cNvPr>
          <p:cNvSpPr/>
          <p:nvPr/>
        </p:nvSpPr>
        <p:spPr>
          <a:xfrm>
            <a:off x="6729213" y="1801185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Init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Init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428538" y="1740471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6253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Buffers writes into a write set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C65B4-1FF5-6C41-AC59-29BDB6BFA043}"/>
              </a:ext>
            </a:extLst>
          </p:cNvPr>
          <p:cNvSpPr/>
          <p:nvPr/>
        </p:nvSpPr>
        <p:spPr>
          <a:xfrm>
            <a:off x="6516258" y="2353444"/>
            <a:ext cx="2590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val_a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 read(A)</a:t>
            </a: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read_set.add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val_a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215583" y="2292730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96BEE09-A91E-7A42-BD93-0A604FD296E1}"/>
              </a:ext>
            </a:extLst>
          </p:cNvPr>
          <p:cNvGrpSpPr/>
          <p:nvPr/>
        </p:nvGrpSpPr>
        <p:grpSpPr>
          <a:xfrm>
            <a:off x="6937321" y="1277844"/>
            <a:ext cx="1930267" cy="711040"/>
            <a:chOff x="6937321" y="1277844"/>
            <a:chExt cx="1930267" cy="711040"/>
          </a:xfrm>
        </p:grpSpPr>
        <p:sp>
          <p:nvSpPr>
            <p:cNvPr id="6" name="圆角矩形标注 5">
              <a:extLst>
                <a:ext uri="{FF2B5EF4-FFF2-40B4-BE49-F238E27FC236}">
                  <a16:creationId xmlns:a16="http://schemas.microsoft.com/office/drawing/2014/main" id="{4A8FF246-A02C-8549-B8ED-2D11726957CA}"/>
                </a:ext>
              </a:extLst>
            </p:cNvPr>
            <p:cNvSpPr/>
            <p:nvPr/>
          </p:nvSpPr>
          <p:spPr>
            <a:xfrm>
              <a:off x="6937321" y="1277844"/>
              <a:ext cx="1930267" cy="711040"/>
            </a:xfrm>
            <a:prstGeom prst="wedgeRoundRectCallout">
              <a:avLst>
                <a:gd name="adj1" fmla="val -37979"/>
                <a:gd name="adj2" fmla="val 111492"/>
                <a:gd name="adj3" fmla="val 16667"/>
              </a:avLst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8F0E430-C329-DC4B-84AE-0FF8D1F882B4}"/>
                </a:ext>
              </a:extLst>
            </p:cNvPr>
            <p:cNvSpPr txBox="1"/>
            <p:nvPr/>
          </p:nvSpPr>
          <p:spPr>
            <a:xfrm>
              <a:off x="6952294" y="1309069"/>
              <a:ext cx="19152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This step should be atomic!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76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07E8-F71F-644F-BA92-B829DBB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8940F-A079-9B4F-9D18-352B28EA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Buffers writes into a write set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FDB46-EB73-3142-AE4B-1AA827BE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A66D0-4D7A-3A4E-BE90-82BC69EEA91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775ED-5D60-C549-82E9-35351523E98A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C75FBD60-3344-8941-A3B2-3FF375226C48}"/>
              </a:ext>
            </a:extLst>
          </p:cNvPr>
          <p:cNvSpPr/>
          <p:nvPr/>
        </p:nvSpPr>
        <p:spPr>
          <a:xfrm>
            <a:off x="6252551" y="2570532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C65B4-1FF5-6C41-AC59-29BDB6BFA043}"/>
              </a:ext>
            </a:extLst>
          </p:cNvPr>
          <p:cNvSpPr/>
          <p:nvPr/>
        </p:nvSpPr>
        <p:spPr>
          <a:xfrm>
            <a:off x="6553200" y="2569468"/>
            <a:ext cx="259077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 = ..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 = ..</a:t>
            </a:r>
          </a:p>
        </p:txBody>
      </p:sp>
    </p:spTree>
    <p:extLst>
      <p:ext uri="{BB962C8B-B14F-4D97-AF65-F5344CB8AC3E}">
        <p14:creationId xmlns:p14="http://schemas.microsoft.com/office/powerpoint/2010/main" val="16745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39C84-FD38-2143-BB37-081DB99E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Review: </a:t>
            </a:r>
            <a:r>
              <a:rPr kumimoji="1" lang="en-US" altLang="zh-CN" dirty="0"/>
              <a:t>before-or-after atomicity (</a:t>
            </a:r>
            <a:r>
              <a:rPr kumimoji="1" lang="en-US" altLang="zh-CN" dirty="0" err="1"/>
              <a:t>a.k.a</a:t>
            </a:r>
            <a:r>
              <a:rPr kumimoji="1" lang="en-US" altLang="zh-CN" dirty="0"/>
              <a:t>, Isolation)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2DA62-90BF-3C4E-915F-EF42C47D9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793604"/>
            <a:ext cx="8229600" cy="1152128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kumimoji="1" lang="en" altLang="zh-CN" dirty="0"/>
              <a:t>Concurrent </a:t>
            </a:r>
            <a:r>
              <a:rPr kumimoji="1" lang="en" altLang="zh-CN" b="0" dirty="0"/>
              <a:t>actions have the </a:t>
            </a:r>
            <a:r>
              <a:rPr kumimoji="1" lang="en" altLang="zh-CN" dirty="0"/>
              <a:t>before-or-after property </a:t>
            </a:r>
            <a:r>
              <a:rPr kumimoji="1" lang="en" altLang="zh-CN" b="0" dirty="0"/>
              <a:t>if their effect from the point of view of their invokers is as </a:t>
            </a:r>
            <a:r>
              <a:rPr kumimoji="1" lang="en" altLang="zh-CN" dirty="0"/>
              <a:t>if the actions occurred either completely before or completely after one another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EE290E-8F7D-094E-9415-D3B7BC72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8B10800-0720-9049-A8BF-7E76820637DD}"/>
              </a:ext>
            </a:extLst>
          </p:cNvPr>
          <p:cNvSpPr txBox="1">
            <a:spLocks/>
          </p:cNvSpPr>
          <p:nvPr/>
        </p:nvSpPr>
        <p:spPr>
          <a:xfrm>
            <a:off x="302840" y="1129307"/>
            <a:ext cx="8229600" cy="198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CN" dirty="0"/>
              <a:t>To prevent hazard produced by race condition, we need </a:t>
            </a:r>
            <a:r>
              <a:rPr kumimoji="1" lang="en" altLang="zh-CN" dirty="0">
                <a:solidFill>
                  <a:srgbClr val="C00000"/>
                </a:solidFill>
              </a:rPr>
              <a:t>a group of reads/writes</a:t>
            </a:r>
            <a:r>
              <a:rPr kumimoji="1" lang="en" altLang="zh-CN" dirty="0"/>
              <a:t> to be atomic </a:t>
            </a:r>
          </a:p>
          <a:p>
            <a:pPr lvl="1"/>
            <a:r>
              <a:rPr kumimoji="1" lang="en" altLang="zh-CN" dirty="0"/>
              <a:t>E.g., cannot see/overwrites the </a:t>
            </a:r>
            <a:r>
              <a:rPr lang="en" altLang="zh-CN" b="1" dirty="0"/>
              <a:t>intermediate</a:t>
            </a:r>
            <a:r>
              <a:rPr kumimoji="1" lang="en" altLang="zh-CN" dirty="0"/>
              <a:t> states of a concurrent action</a:t>
            </a:r>
          </a:p>
          <a:p>
            <a:pPr lvl="1"/>
            <a:r>
              <a:rPr kumimoji="1" lang="en" altLang="zh-CN" dirty="0"/>
              <a:t>A concurrent action may have multiple linearizable reads/writes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99E3FF6-705B-A24A-A2D9-7F9DF05A3FE3}"/>
              </a:ext>
            </a:extLst>
          </p:cNvPr>
          <p:cNvSpPr/>
          <p:nvPr/>
        </p:nvSpPr>
        <p:spPr>
          <a:xfrm>
            <a:off x="1655676" y="3468705"/>
            <a:ext cx="583264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Before or after atomicity</a:t>
            </a:r>
          </a:p>
        </p:txBody>
      </p:sp>
    </p:spTree>
    <p:extLst>
      <p:ext uri="{BB962C8B-B14F-4D97-AF65-F5344CB8AC3E}">
        <p14:creationId xmlns:p14="http://schemas.microsoft.com/office/powerpoint/2010/main" val="2292961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6A1D3-481A-2B55-4DD1-10839717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4DAE1-D0C7-FCBB-BC48-30D2502C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2E68C-4728-A5A3-ADFF-C36D2FAD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826768" cy="3771636"/>
          </a:xfrm>
        </p:spPr>
        <p:txBody>
          <a:bodyPr/>
          <a:lstStyle/>
          <a:p>
            <a:r>
              <a:rPr kumimoji="1" lang="en-US" altLang="zh-CN" dirty="0"/>
              <a:t>Phase 1: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Buffers writes into a write set</a:t>
            </a:r>
          </a:p>
          <a:p>
            <a:r>
              <a:rPr kumimoji="1" lang="en-US" altLang="zh-CN" dirty="0"/>
              <a:t>What about a second read? </a:t>
            </a:r>
          </a:p>
          <a:p>
            <a:pPr lvl="1"/>
            <a:r>
              <a:rPr kumimoji="1" lang="en-US" altLang="zh-CN" dirty="0"/>
              <a:t>Read from the read-set!</a:t>
            </a:r>
          </a:p>
          <a:p>
            <a:pPr lvl="1"/>
            <a:r>
              <a:rPr kumimoji="1" lang="en-US" altLang="zh-CN" dirty="0"/>
              <a:t>Why? Need to read my write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F5351-4118-E9C4-2D4F-F5B28FDE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C1B107-3929-AF4A-1A55-5509E40A1E73}"/>
              </a:ext>
            </a:extLst>
          </p:cNvPr>
          <p:cNvSpPr/>
          <p:nvPr/>
        </p:nvSpPr>
        <p:spPr>
          <a:xfrm>
            <a:off x="4753000" y="1633364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A07352-AA8D-9CAA-7CF8-FE60BF3C8CB5}"/>
              </a:ext>
            </a:extLst>
          </p:cNvPr>
          <p:cNvSpPr/>
          <p:nvPr/>
        </p:nvSpPr>
        <p:spPr>
          <a:xfrm>
            <a:off x="4758488" y="1675376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tx.write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CFB0A4C-4C08-B88D-44A9-CCC79B5E47D4}"/>
              </a:ext>
            </a:extLst>
          </p:cNvPr>
          <p:cNvSpPr/>
          <p:nvPr/>
        </p:nvSpPr>
        <p:spPr>
          <a:xfrm>
            <a:off x="6084168" y="2570532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24B7A7-BC96-4AD9-77E2-CDE063912101}"/>
              </a:ext>
            </a:extLst>
          </p:cNvPr>
          <p:cNvSpPr/>
          <p:nvPr/>
        </p:nvSpPr>
        <p:spPr>
          <a:xfrm>
            <a:off x="6366457" y="2641166"/>
            <a:ext cx="2844048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 A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[A]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 // normal read</a:t>
            </a:r>
          </a:p>
        </p:txBody>
      </p:sp>
    </p:spTree>
    <p:extLst>
      <p:ext uri="{BB962C8B-B14F-4D97-AF65-F5344CB8AC3E}">
        <p14:creationId xmlns:p14="http://schemas.microsoft.com/office/powerpoint/2010/main" val="2326138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4312-CD67-2046-B379-F636569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A691-7334-C740-B004-10412AFE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538736" cy="3771636"/>
          </a:xfrm>
        </p:spPr>
        <p:txBody>
          <a:bodyPr/>
          <a:lstStyle/>
          <a:p>
            <a:r>
              <a:rPr kumimoji="1" lang="en-US" altLang="zh-CN" dirty="0"/>
              <a:t>Phase 2:</a:t>
            </a:r>
          </a:p>
          <a:p>
            <a:pPr lvl="1"/>
            <a:r>
              <a:rPr kumimoji="1" lang="en-US" altLang="zh-CN" dirty="0"/>
              <a:t>Validates whether serializability is guaranteed:</a:t>
            </a:r>
          </a:p>
          <a:p>
            <a:pPr lvl="1"/>
            <a:r>
              <a:rPr kumimoji="1" lang="en-US" altLang="zh-CN" dirty="0"/>
              <a:t>Has any data in the read set been modified?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12F4C-DDF3-354A-8703-DA89ADD0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31FF54-AAC2-C047-8602-76743878066C}"/>
              </a:ext>
            </a:extLst>
          </p:cNvPr>
          <p:cNvSpPr/>
          <p:nvPr/>
        </p:nvSpPr>
        <p:spPr>
          <a:xfrm>
            <a:off x="6019376" y="2750323"/>
            <a:ext cx="27174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if d has changed: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abort()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A6D720-0049-BD4B-B851-D118E3ECC09D}"/>
              </a:ext>
            </a:extLst>
          </p:cNvPr>
          <p:cNvSpPr/>
          <p:nvPr/>
        </p:nvSpPr>
        <p:spPr>
          <a:xfrm>
            <a:off x="3995936" y="1489348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3499F-9977-FD49-A00D-16A7259D921B}"/>
              </a:ext>
            </a:extLst>
          </p:cNvPr>
          <p:cNvSpPr/>
          <p:nvPr/>
        </p:nvSpPr>
        <p:spPr>
          <a:xfrm>
            <a:off x="4001424" y="1531360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66C66CF-FB5E-D442-98F4-C64141014AD9}"/>
              </a:ext>
            </a:extLst>
          </p:cNvPr>
          <p:cNvSpPr/>
          <p:nvPr/>
        </p:nvSpPr>
        <p:spPr>
          <a:xfrm>
            <a:off x="5673769" y="2750323"/>
            <a:ext cx="432048" cy="76776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112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4312-CD67-2046-B379-F636569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A691-7334-C740-B004-10412AFE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538736" cy="3771636"/>
          </a:xfrm>
        </p:spPr>
        <p:txBody>
          <a:bodyPr/>
          <a:lstStyle/>
          <a:p>
            <a:r>
              <a:rPr kumimoji="1" lang="en-US" altLang="zh-CN" dirty="0"/>
              <a:t>Phase 3:</a:t>
            </a:r>
          </a:p>
          <a:p>
            <a:pPr lvl="1"/>
            <a:r>
              <a:rPr kumimoji="1" lang="en-US" altLang="zh-CN" dirty="0"/>
              <a:t>Aborts: aborts the transaction if validation fails</a:t>
            </a:r>
          </a:p>
          <a:p>
            <a:pPr lvl="1"/>
            <a:r>
              <a:rPr kumimoji="1" lang="en-US" altLang="zh-CN" dirty="0"/>
              <a:t>Commits: installs the write set and commits the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12F4C-DDF3-354A-8703-DA89ADD0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31FF54-AAC2-C047-8602-76743878066C}"/>
              </a:ext>
            </a:extLst>
          </p:cNvPr>
          <p:cNvSpPr/>
          <p:nvPr/>
        </p:nvSpPr>
        <p:spPr>
          <a:xfrm>
            <a:off x="6019376" y="2750323"/>
            <a:ext cx="271741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d in read-set: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d has changed: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write(d)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A6D720-0049-BD4B-B851-D118E3ECC09D}"/>
              </a:ext>
            </a:extLst>
          </p:cNvPr>
          <p:cNvSpPr/>
          <p:nvPr/>
        </p:nvSpPr>
        <p:spPr>
          <a:xfrm>
            <a:off x="3995936" y="1489348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3499F-9977-FD49-A00D-16A7259D921B}"/>
              </a:ext>
            </a:extLst>
          </p:cNvPr>
          <p:cNvSpPr/>
          <p:nvPr/>
        </p:nvSpPr>
        <p:spPr>
          <a:xfrm>
            <a:off x="4001424" y="1531360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66C66CF-FB5E-D442-98F4-C64141014AD9}"/>
              </a:ext>
            </a:extLst>
          </p:cNvPr>
          <p:cNvSpPr/>
          <p:nvPr/>
        </p:nvSpPr>
        <p:spPr>
          <a:xfrm>
            <a:off x="5673769" y="2750322"/>
            <a:ext cx="432048" cy="161934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455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84312-CD67-2046-B379-F636569A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 Executes a Transaction in 3 Phases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DA691-7334-C740-B004-10412AFE2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538736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Phase 3:</a:t>
            </a:r>
          </a:p>
          <a:p>
            <a:pPr lvl="1"/>
            <a:r>
              <a:rPr kumimoji="1" lang="en-US" altLang="zh-CN" dirty="0"/>
              <a:t>Aborts: aborts the transaction if validation fails</a:t>
            </a:r>
          </a:p>
          <a:p>
            <a:pPr lvl="1"/>
            <a:r>
              <a:rPr kumimoji="1" lang="en-US" altLang="zh-CN" dirty="0"/>
              <a:t>Commits: installs the write set and commits the transaction</a:t>
            </a:r>
          </a:p>
          <a:p>
            <a:r>
              <a:rPr kumimoji="1" lang="en-US" altLang="zh-CN" dirty="0"/>
              <a:t>Phase 2 &amp; 3 should execute in a critical section</a:t>
            </a:r>
          </a:p>
          <a:p>
            <a:pPr lvl="1"/>
            <a:r>
              <a:rPr kumimoji="1" lang="en-US" altLang="zh-CN" dirty="0"/>
              <a:t>Otherwise, what if a value has changed during validation?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12F4C-DDF3-354A-8703-DA89ADD0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931FF54-AAC2-C047-8602-76743878066C}"/>
              </a:ext>
            </a:extLst>
          </p:cNvPr>
          <p:cNvSpPr/>
          <p:nvPr/>
        </p:nvSpPr>
        <p:spPr>
          <a:xfrm>
            <a:off x="6019376" y="2821330"/>
            <a:ext cx="2717411" cy="1477328"/>
          </a:xfrm>
          <a:prstGeom prst="rect">
            <a:avLst/>
          </a:prstGeom>
          <a:ln w="127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read_set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if d has changed: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write(d)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A6D720-0049-BD4B-B851-D118E3ECC09D}"/>
              </a:ext>
            </a:extLst>
          </p:cNvPr>
          <p:cNvSpPr/>
          <p:nvPr/>
        </p:nvSpPr>
        <p:spPr>
          <a:xfrm>
            <a:off x="3995936" y="1489348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F3499F-9977-FD49-A00D-16A7259D921B}"/>
              </a:ext>
            </a:extLst>
          </p:cNvPr>
          <p:cNvSpPr/>
          <p:nvPr/>
        </p:nvSpPr>
        <p:spPr>
          <a:xfrm>
            <a:off x="4001424" y="1531360"/>
            <a:ext cx="170431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tx.read</a:t>
            </a:r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D66C66CF-FB5E-D442-98F4-C64141014AD9}"/>
              </a:ext>
            </a:extLst>
          </p:cNvPr>
          <p:cNvSpPr/>
          <p:nvPr/>
        </p:nvSpPr>
        <p:spPr>
          <a:xfrm>
            <a:off x="5673769" y="2750322"/>
            <a:ext cx="432048" cy="161934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AAF8707-1076-BB4E-9DC1-82B96E195CC8}"/>
              </a:ext>
            </a:extLst>
          </p:cNvPr>
          <p:cNvSpPr/>
          <p:nvPr/>
        </p:nvSpPr>
        <p:spPr>
          <a:xfrm>
            <a:off x="6322574" y="2542840"/>
            <a:ext cx="209708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1550785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94FF1-4D09-D14D-AD13-2E4298F5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/>
              <a:t>Why phase 2 &amp; phase 3 must be in critical section? </a:t>
            </a:r>
            <a:endParaRPr kumimoji="1"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D808D-DB78-884D-BDC9-895425A4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560" y="1129308"/>
            <a:ext cx="802432" cy="504056"/>
          </a:xfrm>
        </p:spPr>
        <p:txBody>
          <a:bodyPr/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305F0F-111F-1F41-BB50-87924477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E1BD2B6-D69C-7F4E-BB64-98BC24F211A0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0E124E4-CA8E-9F47-BD4F-786FA158604A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D5D4B8-2C88-8D4B-9BC5-023E0E8676A2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8435585-AF4B-994F-B591-3C2925D2CCE8}"/>
              </a:ext>
            </a:extLst>
          </p:cNvPr>
          <p:cNvSpPr/>
          <p:nvPr/>
        </p:nvSpPr>
        <p:spPr>
          <a:xfrm>
            <a:off x="611560" y="1912586"/>
            <a:ext cx="133657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Phase #1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E9A94C9-364D-9B4B-8E6E-FD1DDAE4A9B3}"/>
              </a:ext>
            </a:extLst>
          </p:cNvPr>
          <p:cNvSpPr txBox="1">
            <a:spLocks/>
          </p:cNvSpPr>
          <p:nvPr/>
        </p:nvSpPr>
        <p:spPr>
          <a:xfrm>
            <a:off x="3327212" y="1706711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EBD11EB-3C14-074B-A13E-D9DE338C8105}"/>
              </a:ext>
            </a:extLst>
          </p:cNvPr>
          <p:cNvSpPr txBox="1">
            <a:spLocks/>
          </p:cNvSpPr>
          <p:nvPr/>
        </p:nvSpPr>
        <p:spPr>
          <a:xfrm>
            <a:off x="5508104" y="2383301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328B4BB-125F-B74B-BB4E-7ACED0E5BB9F}"/>
              </a:ext>
            </a:extLst>
          </p:cNvPr>
          <p:cNvSpPr txBox="1">
            <a:spLocks/>
          </p:cNvSpPr>
          <p:nvPr/>
        </p:nvSpPr>
        <p:spPr>
          <a:xfrm>
            <a:off x="3302595" y="208465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36713F8-9042-A54E-8B1F-E71153318704}"/>
              </a:ext>
            </a:extLst>
          </p:cNvPr>
          <p:cNvSpPr txBox="1">
            <a:spLocks/>
          </p:cNvSpPr>
          <p:nvPr/>
        </p:nvSpPr>
        <p:spPr>
          <a:xfrm>
            <a:off x="5508104" y="2731033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611335-B4DD-B64A-8268-3EDC0792883C}"/>
              </a:ext>
            </a:extLst>
          </p:cNvPr>
          <p:cNvSpPr/>
          <p:nvPr/>
        </p:nvSpPr>
        <p:spPr>
          <a:xfrm>
            <a:off x="7740352" y="466966"/>
            <a:ext cx="1242667" cy="1053981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92116D-1041-F04A-8910-DBD64482C2E4}"/>
              </a:ext>
            </a:extLst>
          </p:cNvPr>
          <p:cNvSpPr/>
          <p:nvPr/>
        </p:nvSpPr>
        <p:spPr>
          <a:xfrm>
            <a:off x="7745840" y="508978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Both TX: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+= 1</a:t>
            </a:r>
            <a:endParaRPr lang="zh-CN" alt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4DB95153-F4B1-B849-8D5B-42D6D61E2631}"/>
              </a:ext>
            </a:extLst>
          </p:cNvPr>
          <p:cNvSpPr/>
          <p:nvPr/>
        </p:nvSpPr>
        <p:spPr>
          <a:xfrm>
            <a:off x="605301" y="3352746"/>
            <a:ext cx="133657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Phase #2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3B20825-E7A3-2444-9794-BDD819A2C40E}"/>
              </a:ext>
            </a:extLst>
          </p:cNvPr>
          <p:cNvSpPr txBox="1">
            <a:spLocks/>
          </p:cNvSpPr>
          <p:nvPr/>
        </p:nvSpPr>
        <p:spPr>
          <a:xfrm>
            <a:off x="3351829" y="3356283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75249EB-1058-F147-BDB9-6DF04310F7CE}"/>
              </a:ext>
            </a:extLst>
          </p:cNvPr>
          <p:cNvSpPr txBox="1">
            <a:spLocks/>
          </p:cNvSpPr>
          <p:nvPr/>
        </p:nvSpPr>
        <p:spPr>
          <a:xfrm>
            <a:off x="3356804" y="3750694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826E5887-263F-CC41-B276-FF3E48040C00}"/>
              </a:ext>
            </a:extLst>
          </p:cNvPr>
          <p:cNvSpPr txBox="1">
            <a:spLocks/>
          </p:cNvSpPr>
          <p:nvPr/>
        </p:nvSpPr>
        <p:spPr>
          <a:xfrm>
            <a:off x="5503129" y="4130570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BE2E0AC9-34F6-5047-A811-05FD9AD98120}"/>
              </a:ext>
            </a:extLst>
          </p:cNvPr>
          <p:cNvSpPr txBox="1">
            <a:spLocks/>
          </p:cNvSpPr>
          <p:nvPr/>
        </p:nvSpPr>
        <p:spPr>
          <a:xfrm>
            <a:off x="5508104" y="4524981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66557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9" grpId="0"/>
      <p:bldP spid="21" grpId="0"/>
      <p:bldP spid="22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94FF1-4D09-D14D-AD13-2E4298F5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200" dirty="0"/>
              <a:t>Why phase 2 &amp; phase 3 must be in critical section? </a:t>
            </a:r>
            <a:endParaRPr kumimoji="1" lang="zh-CN" altLang="en-US" sz="2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2D808D-DB78-884D-BDC9-895425A4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7560" y="1129308"/>
            <a:ext cx="802432" cy="504056"/>
          </a:xfrm>
        </p:spPr>
        <p:txBody>
          <a:bodyPr/>
          <a:lstStyle/>
          <a:p>
            <a:r>
              <a:rPr kumimoji="1" lang="en-US" altLang="zh-CN" dirty="0"/>
              <a:t>T1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305F0F-111F-1F41-BB50-87924477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E1BD2B6-D69C-7F4E-BB64-98BC24F211A0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0E124E4-CA8E-9F47-BD4F-786FA158604A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D5D4B8-2C88-8D4B-9BC5-023E0E8676A2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8435585-AF4B-994F-B591-3C2925D2CCE8}"/>
              </a:ext>
            </a:extLst>
          </p:cNvPr>
          <p:cNvSpPr/>
          <p:nvPr/>
        </p:nvSpPr>
        <p:spPr>
          <a:xfrm>
            <a:off x="611560" y="1912586"/>
            <a:ext cx="133657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Phase #1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E9A94C9-364D-9B4B-8E6E-FD1DDAE4A9B3}"/>
              </a:ext>
            </a:extLst>
          </p:cNvPr>
          <p:cNvSpPr txBox="1">
            <a:spLocks/>
          </p:cNvSpPr>
          <p:nvPr/>
        </p:nvSpPr>
        <p:spPr>
          <a:xfrm>
            <a:off x="3327212" y="1706711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accent6"/>
                </a:solidFill>
              </a:rPr>
              <a:t>Read(A</a:t>
            </a:r>
            <a:r>
              <a:rPr kumimoji="1" lang="en-US" altLang="zh-CN" b="0" baseline="-25000" dirty="0">
                <a:solidFill>
                  <a:schemeClr val="accent6"/>
                </a:solidFill>
              </a:rPr>
              <a:t>T0</a:t>
            </a:r>
            <a:r>
              <a:rPr kumimoji="1" lang="en-US" altLang="zh-CN" b="0" dirty="0">
                <a:solidFill>
                  <a:schemeClr val="accent6"/>
                </a:solidFill>
              </a:rPr>
              <a:t>)</a:t>
            </a:r>
            <a:endParaRPr kumimoji="1" lang="zh-CN" altLang="en-US" b="0" dirty="0">
              <a:solidFill>
                <a:schemeClr val="accent6"/>
              </a:solidFill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EBD11EB-3C14-074B-A13E-D9DE338C8105}"/>
              </a:ext>
            </a:extLst>
          </p:cNvPr>
          <p:cNvSpPr txBox="1">
            <a:spLocks/>
          </p:cNvSpPr>
          <p:nvPr/>
        </p:nvSpPr>
        <p:spPr>
          <a:xfrm>
            <a:off x="5508104" y="2383301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accent6"/>
                </a:solidFill>
              </a:rPr>
              <a:t>Read(A</a:t>
            </a:r>
            <a:r>
              <a:rPr kumimoji="1" lang="en-US" altLang="zh-CN" b="0" baseline="-25000" dirty="0">
                <a:solidFill>
                  <a:schemeClr val="accent6"/>
                </a:solidFill>
              </a:rPr>
              <a:t>T0</a:t>
            </a:r>
            <a:r>
              <a:rPr kumimoji="1" lang="en-US" altLang="zh-CN" b="0" dirty="0">
                <a:solidFill>
                  <a:schemeClr val="accent6"/>
                </a:solidFill>
              </a:rPr>
              <a:t>)</a:t>
            </a:r>
            <a:endParaRPr kumimoji="1" lang="zh-CN" altLang="en-US" b="0" dirty="0">
              <a:solidFill>
                <a:schemeClr val="accent6"/>
              </a:solidFill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6328B4BB-125F-B74B-BB4E-7ACED0E5BB9F}"/>
              </a:ext>
            </a:extLst>
          </p:cNvPr>
          <p:cNvSpPr txBox="1">
            <a:spLocks/>
          </p:cNvSpPr>
          <p:nvPr/>
        </p:nvSpPr>
        <p:spPr>
          <a:xfrm>
            <a:off x="3302595" y="208465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accent6"/>
                </a:solidFill>
              </a:rPr>
              <a:t>Read(B</a:t>
            </a:r>
            <a:r>
              <a:rPr kumimoji="1" lang="en-US" altLang="zh-CN" b="0" baseline="-25000" dirty="0">
                <a:solidFill>
                  <a:schemeClr val="accent6"/>
                </a:solidFill>
              </a:rPr>
              <a:t>T0</a:t>
            </a:r>
            <a:r>
              <a:rPr kumimoji="1" lang="en-US" altLang="zh-CN" b="0" dirty="0">
                <a:solidFill>
                  <a:schemeClr val="accent6"/>
                </a:solidFill>
              </a:rPr>
              <a:t>)</a:t>
            </a:r>
            <a:endParaRPr kumimoji="1" lang="zh-CN" altLang="en-US" b="0" dirty="0">
              <a:solidFill>
                <a:schemeClr val="accent6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36713F8-9042-A54E-8B1F-E71153318704}"/>
              </a:ext>
            </a:extLst>
          </p:cNvPr>
          <p:cNvSpPr txBox="1">
            <a:spLocks/>
          </p:cNvSpPr>
          <p:nvPr/>
        </p:nvSpPr>
        <p:spPr>
          <a:xfrm>
            <a:off x="5508104" y="2731033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accent6"/>
                </a:solidFill>
              </a:rPr>
              <a:t>Read(B</a:t>
            </a:r>
            <a:r>
              <a:rPr kumimoji="1" lang="en-US" altLang="zh-CN" b="0" baseline="-25000" dirty="0">
                <a:solidFill>
                  <a:schemeClr val="accent6"/>
                </a:solidFill>
              </a:rPr>
              <a:t>T0</a:t>
            </a:r>
            <a:r>
              <a:rPr kumimoji="1" lang="en-US" altLang="zh-CN" b="0" dirty="0">
                <a:solidFill>
                  <a:schemeClr val="accent6"/>
                </a:solidFill>
              </a:rPr>
              <a:t>)</a:t>
            </a:r>
            <a:endParaRPr kumimoji="1" lang="zh-CN" altLang="en-US" b="0" dirty="0">
              <a:solidFill>
                <a:schemeClr val="accent6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611335-B4DD-B64A-8268-3EDC0792883C}"/>
              </a:ext>
            </a:extLst>
          </p:cNvPr>
          <p:cNvSpPr/>
          <p:nvPr/>
        </p:nvSpPr>
        <p:spPr>
          <a:xfrm>
            <a:off x="7740352" y="466966"/>
            <a:ext cx="1242667" cy="1053981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92116D-1041-F04A-8910-DBD64482C2E4}"/>
              </a:ext>
            </a:extLst>
          </p:cNvPr>
          <p:cNvSpPr/>
          <p:nvPr/>
        </p:nvSpPr>
        <p:spPr>
          <a:xfrm>
            <a:off x="7745840" y="508978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Both TX: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+= 1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+= 1</a:t>
            </a:r>
            <a:endParaRPr lang="zh-CN" altLang="en-US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4DB95153-F4B1-B849-8D5B-42D6D61E2631}"/>
              </a:ext>
            </a:extLst>
          </p:cNvPr>
          <p:cNvSpPr/>
          <p:nvPr/>
        </p:nvSpPr>
        <p:spPr>
          <a:xfrm>
            <a:off x="605301" y="3352746"/>
            <a:ext cx="133657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Phase #2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3B20825-E7A3-2444-9794-BDD819A2C40E}"/>
              </a:ext>
            </a:extLst>
          </p:cNvPr>
          <p:cNvSpPr txBox="1">
            <a:spLocks/>
          </p:cNvSpPr>
          <p:nvPr/>
        </p:nvSpPr>
        <p:spPr>
          <a:xfrm>
            <a:off x="3351829" y="3356283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accent6"/>
                </a:solidFill>
              </a:rPr>
              <a:t>Validate(A</a:t>
            </a:r>
            <a:r>
              <a:rPr kumimoji="1" lang="en-US" altLang="zh-CN" b="0" baseline="-25000" dirty="0">
                <a:solidFill>
                  <a:schemeClr val="accent6"/>
                </a:solidFill>
              </a:rPr>
              <a:t>T0</a:t>
            </a:r>
            <a:r>
              <a:rPr kumimoji="1" lang="en-US" altLang="zh-CN" b="0" dirty="0">
                <a:solidFill>
                  <a:schemeClr val="accent6"/>
                </a:solidFill>
              </a:rPr>
              <a:t>)</a:t>
            </a:r>
            <a:endParaRPr kumimoji="1" lang="zh-CN" altLang="en-US" b="0" dirty="0">
              <a:solidFill>
                <a:schemeClr val="accent6"/>
              </a:solidFill>
            </a:endParaRP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75249EB-1058-F147-BDB9-6DF04310F7CE}"/>
              </a:ext>
            </a:extLst>
          </p:cNvPr>
          <p:cNvSpPr txBox="1">
            <a:spLocks/>
          </p:cNvSpPr>
          <p:nvPr/>
        </p:nvSpPr>
        <p:spPr>
          <a:xfrm>
            <a:off x="3356804" y="3750694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accent6"/>
                </a:solidFill>
              </a:rPr>
              <a:t>Validate(B</a:t>
            </a:r>
            <a:r>
              <a:rPr kumimoji="1" lang="en-US" altLang="zh-CN" b="0" baseline="-25000" dirty="0">
                <a:solidFill>
                  <a:schemeClr val="accent6"/>
                </a:solidFill>
              </a:rPr>
              <a:t>T0</a:t>
            </a:r>
            <a:r>
              <a:rPr kumimoji="1" lang="en-US" altLang="zh-CN" b="0" dirty="0">
                <a:solidFill>
                  <a:schemeClr val="accent6"/>
                </a:solidFill>
              </a:rPr>
              <a:t>)</a:t>
            </a:r>
            <a:endParaRPr kumimoji="1" lang="zh-CN" altLang="en-US" b="0" dirty="0">
              <a:solidFill>
                <a:schemeClr val="accent6"/>
              </a:solidFill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826E5887-263F-CC41-B276-FF3E48040C00}"/>
              </a:ext>
            </a:extLst>
          </p:cNvPr>
          <p:cNvSpPr txBox="1">
            <a:spLocks/>
          </p:cNvSpPr>
          <p:nvPr/>
        </p:nvSpPr>
        <p:spPr>
          <a:xfrm>
            <a:off x="5503129" y="4130570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accent6"/>
                </a:solidFill>
              </a:rPr>
              <a:t>Validate(A</a:t>
            </a:r>
            <a:r>
              <a:rPr kumimoji="1" lang="en-US" altLang="zh-CN" b="0" baseline="-25000" dirty="0">
                <a:solidFill>
                  <a:schemeClr val="accent6"/>
                </a:solidFill>
              </a:rPr>
              <a:t>T0</a:t>
            </a:r>
            <a:r>
              <a:rPr kumimoji="1" lang="en-US" altLang="zh-CN" b="0" dirty="0">
                <a:solidFill>
                  <a:schemeClr val="accent6"/>
                </a:solidFill>
              </a:rPr>
              <a:t>)</a:t>
            </a:r>
            <a:endParaRPr kumimoji="1" lang="zh-CN" altLang="en-US" b="0" dirty="0">
              <a:solidFill>
                <a:schemeClr val="accent6"/>
              </a:solidFill>
            </a:endParaRP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BE2E0AC9-34F6-5047-A811-05FD9AD98120}"/>
              </a:ext>
            </a:extLst>
          </p:cNvPr>
          <p:cNvSpPr txBox="1">
            <a:spLocks/>
          </p:cNvSpPr>
          <p:nvPr/>
        </p:nvSpPr>
        <p:spPr>
          <a:xfrm>
            <a:off x="5508104" y="4524981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>
                <a:solidFill>
                  <a:schemeClr val="accent6"/>
                </a:solidFill>
              </a:rPr>
              <a:t>Validate(B</a:t>
            </a:r>
            <a:r>
              <a:rPr kumimoji="1" lang="en-US" altLang="zh-CN" b="0" baseline="-25000" dirty="0">
                <a:solidFill>
                  <a:schemeClr val="accent6"/>
                </a:solidFill>
              </a:rPr>
              <a:t>T0</a:t>
            </a:r>
            <a:r>
              <a:rPr kumimoji="1" lang="en-US" altLang="zh-CN" b="0" dirty="0">
                <a:solidFill>
                  <a:schemeClr val="accent6"/>
                </a:solidFill>
              </a:rPr>
              <a:t>)</a:t>
            </a:r>
            <a:endParaRPr kumimoji="1" lang="zh-CN" altLang="en-US" b="0" dirty="0">
              <a:solidFill>
                <a:schemeClr val="accent6"/>
              </a:solidFill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010EC269-5427-644E-A457-55103BF3E53C}"/>
              </a:ext>
            </a:extLst>
          </p:cNvPr>
          <p:cNvSpPr/>
          <p:nvPr/>
        </p:nvSpPr>
        <p:spPr>
          <a:xfrm>
            <a:off x="500503" y="4777009"/>
            <a:ext cx="133657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Phase #3</a:t>
            </a:r>
          </a:p>
        </p:txBody>
      </p:sp>
      <p:sp>
        <p:nvSpPr>
          <p:cNvPr id="25" name="圆角矩形标注 24">
            <a:extLst>
              <a:ext uri="{FF2B5EF4-FFF2-40B4-BE49-F238E27FC236}">
                <a16:creationId xmlns:a16="http://schemas.microsoft.com/office/drawing/2014/main" id="{E45B4275-7A69-BB4E-9C45-E778A3043760}"/>
              </a:ext>
            </a:extLst>
          </p:cNvPr>
          <p:cNvSpPr/>
          <p:nvPr/>
        </p:nvSpPr>
        <p:spPr>
          <a:xfrm>
            <a:off x="1543542" y="3653513"/>
            <a:ext cx="2154018" cy="711040"/>
          </a:xfrm>
          <a:prstGeom prst="wedgeRoundRectCallout">
            <a:avLst>
              <a:gd name="adj1" fmla="val -37979"/>
              <a:gd name="adj2" fmla="val 111492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67E793-132E-3044-98D0-3535A9B41982}"/>
              </a:ext>
            </a:extLst>
          </p:cNvPr>
          <p:cNvSpPr txBox="1"/>
          <p:nvPr/>
        </p:nvSpPr>
        <p:spPr>
          <a:xfrm>
            <a:off x="1558514" y="3684738"/>
            <a:ext cx="2293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What happen we execute phase #3? </a:t>
            </a:r>
            <a:endParaRPr lang="zh-CN" altLang="en-US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F6A30509-B632-E748-BE67-66C0029B16A2}"/>
              </a:ext>
            </a:extLst>
          </p:cNvPr>
          <p:cNvSpPr txBox="1">
            <a:spLocks/>
          </p:cNvSpPr>
          <p:nvPr/>
        </p:nvSpPr>
        <p:spPr>
          <a:xfrm>
            <a:off x="3327212" y="5121137"/>
            <a:ext cx="21759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A</a:t>
            </a:r>
            <a:r>
              <a:rPr kumimoji="1" lang="en-US" altLang="zh-CN" b="0" baseline="-25000" dirty="0"/>
              <a:t>T0 </a:t>
            </a:r>
            <a:r>
              <a:rPr kumimoji="1" lang="en-US" altLang="zh-CN" b="0" dirty="0"/>
              <a:t>+ 1)</a:t>
            </a:r>
            <a:endParaRPr kumimoji="1" lang="zh-CN" altLang="en-US" b="0" dirty="0"/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FA509FD8-4307-F74C-B643-A21CB30E3593}"/>
              </a:ext>
            </a:extLst>
          </p:cNvPr>
          <p:cNvSpPr txBox="1">
            <a:spLocks/>
          </p:cNvSpPr>
          <p:nvPr/>
        </p:nvSpPr>
        <p:spPr>
          <a:xfrm>
            <a:off x="5503126" y="5121137"/>
            <a:ext cx="21759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 , A</a:t>
            </a:r>
            <a:r>
              <a:rPr kumimoji="1" lang="en-US" altLang="zh-CN" b="0" baseline="-25000" dirty="0"/>
              <a:t>T0 </a:t>
            </a:r>
            <a:r>
              <a:rPr kumimoji="1" lang="en-US" altLang="zh-CN" b="0" dirty="0"/>
              <a:t>+ 1)</a:t>
            </a:r>
            <a:endParaRPr kumimoji="1"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745305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C37C0-AB40-A94B-9377-7E004BDA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9F67D-E1A3-2444-B709-93A44A2B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Global lock may satisfy </a:t>
            </a:r>
          </a:p>
          <a:p>
            <a:pPr lvl="1"/>
            <a:r>
              <a:rPr kumimoji="1" lang="en-US" altLang="zh-CN" dirty="0"/>
              <a:t>The phase 2 &amp; 3 are typically short</a:t>
            </a:r>
          </a:p>
          <a:p>
            <a:pPr lvl="2"/>
            <a:r>
              <a:rPr kumimoji="1" lang="en-US" altLang="zh-CN" sz="1800" dirty="0"/>
              <a:t>No TX logic is executed, only the validation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CB764-86F9-8D40-8558-6C5D1D96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13FDD0-4077-ABE5-B67C-7FCDDDA8A988}"/>
              </a:ext>
            </a:extLst>
          </p:cNvPr>
          <p:cNvSpPr/>
          <p:nvPr/>
        </p:nvSpPr>
        <p:spPr>
          <a:xfrm>
            <a:off x="1547664" y="2798367"/>
            <a:ext cx="6048672" cy="2308324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global_lock.lock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d has changed: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global_lock.unlock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9095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1E2DD-A1AF-5F39-ADBA-18A7CF21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F5ABA-9414-FCE7-2CA5-E3D42692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>
                <a:solidFill>
                  <a:schemeClr val="accent1"/>
                </a:solidFill>
              </a:rPr>
              <a:t>two-phase locking</a:t>
            </a:r>
          </a:p>
          <a:p>
            <a:pPr lvl="1"/>
            <a:r>
              <a:rPr kumimoji="1" lang="en-US" altLang="zh-CN" dirty="0"/>
              <a:t> Allow more concurrency</a:t>
            </a:r>
          </a:p>
          <a:p>
            <a:pPr lvl="1"/>
            <a:r>
              <a:rPr kumimoji="1" lang="en-US" altLang="zh-CN" dirty="0"/>
              <a:t> What about the problem of deadlock?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D6BF0F-9289-68A9-2B5F-AB0C7EC1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62159-90E2-FBE3-A72A-A34B42AA7F84}"/>
              </a:ext>
            </a:extLst>
          </p:cNvPr>
          <p:cNvSpPr/>
          <p:nvPr/>
        </p:nvSpPr>
        <p:spPr>
          <a:xfrm>
            <a:off x="755576" y="2586775"/>
            <a:ext cx="7776864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read-set: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d has changed: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 // abort will release all the held lock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release the locks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7646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1E2DD-A1AF-5F39-ADBA-18A7CF21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F5ABA-9414-FCE7-2CA5-E3D42692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/>
          <a:lstStyle/>
          <a:p>
            <a:r>
              <a:rPr kumimoji="1" lang="en-US" altLang="zh-CN" dirty="0"/>
              <a:t>Using </a:t>
            </a:r>
            <a:r>
              <a:rPr kumimoji="1" lang="en-US" altLang="zh-CN" dirty="0">
                <a:solidFill>
                  <a:schemeClr val="accent1"/>
                </a:solidFill>
              </a:rPr>
              <a:t>two-phase locking</a:t>
            </a:r>
          </a:p>
          <a:p>
            <a:pPr lvl="1"/>
            <a:r>
              <a:rPr kumimoji="1" lang="en-US" altLang="zh-CN" dirty="0"/>
              <a:t> Allow more concurrency</a:t>
            </a:r>
          </a:p>
          <a:p>
            <a:pPr lvl="1"/>
            <a:r>
              <a:rPr kumimoji="1" lang="en-US" altLang="zh-CN" dirty="0"/>
              <a:t> Use sort to avoid deadlock; </a:t>
            </a:r>
            <a:r>
              <a:rPr kumimoji="1" lang="en-US" altLang="zh-CN" b="1" dirty="0">
                <a:solidFill>
                  <a:srgbClr val="C00000"/>
                </a:solidFill>
              </a:rPr>
              <a:t>but can we do better?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D6BF0F-9289-68A9-2B5F-AB0C7EC1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62159-90E2-FBE3-A72A-A34B42AA7F84}"/>
              </a:ext>
            </a:extLst>
          </p:cNvPr>
          <p:cNvSpPr/>
          <p:nvPr/>
        </p:nvSpPr>
        <p:spPr>
          <a:xfrm>
            <a:off x="755576" y="2586775"/>
            <a:ext cx="7776864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sorted(read-set + write-set):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release the locks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9D2D64E8-9578-94C1-B975-47E115385A9A}"/>
              </a:ext>
            </a:extLst>
          </p:cNvPr>
          <p:cNvSpPr/>
          <p:nvPr/>
        </p:nvSpPr>
        <p:spPr>
          <a:xfrm>
            <a:off x="6408204" y="1718982"/>
            <a:ext cx="2520280" cy="864096"/>
          </a:xfrm>
          <a:prstGeom prst="wedgeRoundRectCallout">
            <a:avLst>
              <a:gd name="adj1" fmla="val -61806"/>
              <a:gd name="adj2" fmla="val 90406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FAC3D-6C4B-FF42-36D6-CE61F6E93F8C}"/>
              </a:ext>
            </a:extLst>
          </p:cNvPr>
          <p:cNvSpPr txBox="1"/>
          <p:nvPr/>
        </p:nvSpPr>
        <p:spPr>
          <a:xfrm>
            <a:off x="5958892" y="1811591"/>
            <a:ext cx="3024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/>
              <a:t>Question: do we need to lock the read-set? </a:t>
            </a:r>
          </a:p>
        </p:txBody>
      </p:sp>
    </p:spTree>
    <p:extLst>
      <p:ext uri="{BB962C8B-B14F-4D97-AF65-F5344CB8AC3E}">
        <p14:creationId xmlns:p14="http://schemas.microsoft.com/office/powerpoint/2010/main" val="24240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9213-B484-C28F-DB02-9E75D8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11E6-3124-A5DB-C7A9-6F019DC8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Observation (for the read-set):</a:t>
            </a:r>
          </a:p>
          <a:p>
            <a:pPr lvl="1"/>
            <a:r>
              <a:rPr kumimoji="1" lang="en-US" altLang="zh-CN" dirty="0"/>
              <a:t>If the validation passes, then it ”appears“ that a lock is held during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06B2F-BADD-7AFA-A23D-4FBD5241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967708-E85B-4B5A-7BD5-1D64F61BDE9F}"/>
              </a:ext>
            </a:extLst>
          </p:cNvPr>
          <p:cNvSpPr/>
          <p:nvPr/>
        </p:nvSpPr>
        <p:spPr>
          <a:xfrm>
            <a:off x="755576" y="2353444"/>
            <a:ext cx="7776864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sorted(</a:t>
            </a:r>
            <a:r>
              <a:rPr lang="en-US" altLang="zh-CN" strike="sngStrike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read-set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write-set):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release the locks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61F597-DE1A-951C-55B0-8FE350F9FB27}"/>
              </a:ext>
            </a:extLst>
          </p:cNvPr>
          <p:cNvSpPr/>
          <p:nvPr/>
        </p:nvSpPr>
        <p:spPr>
          <a:xfrm>
            <a:off x="739139" y="2967970"/>
            <a:ext cx="7793301" cy="304271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E369AD-AD49-1B95-CBC6-ABE63C810EAE}"/>
              </a:ext>
            </a:extLst>
          </p:cNvPr>
          <p:cNvSpPr/>
          <p:nvPr/>
        </p:nvSpPr>
        <p:spPr>
          <a:xfrm>
            <a:off x="746787" y="3480334"/>
            <a:ext cx="7793301" cy="304271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97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A436B-97F0-ED44-82FD-C46AB271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841160" cy="900442"/>
          </a:xfrm>
        </p:spPr>
        <p:txBody>
          <a:bodyPr/>
          <a:lstStyle/>
          <a:p>
            <a:r>
              <a:rPr kumimoji="1" lang="en-US" altLang="zh-CN" dirty="0"/>
              <a:t>Review: Two-phase locking (2PL)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3A94F-EDEA-234C-BA9B-2A27DF3D9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4520033" cy="3771636"/>
          </a:xfrm>
        </p:spPr>
        <p:txBody>
          <a:bodyPr/>
          <a:lstStyle/>
          <a:p>
            <a:r>
              <a:rPr kumimoji="1" lang="en-US" altLang="zh-CN" dirty="0"/>
              <a:t>Fine-grained locking: </a:t>
            </a:r>
          </a:p>
          <a:p>
            <a:pPr lvl="1"/>
            <a:r>
              <a:rPr kumimoji="1" lang="en-US" altLang="zh-CN" dirty="0"/>
              <a:t>Each shared data has one lock</a:t>
            </a:r>
          </a:p>
          <a:p>
            <a:pPr lvl="1"/>
            <a:r>
              <a:rPr kumimoji="1" lang="en-US" altLang="zh-CN" dirty="0"/>
              <a:t>E.g., a lock for Alice &amp; a lock for Bob</a:t>
            </a:r>
          </a:p>
          <a:p>
            <a:r>
              <a:rPr kumimoji="1" lang="en-US" altLang="zh-CN" dirty="0"/>
              <a:t>2PL locking rule: </a:t>
            </a:r>
          </a:p>
          <a:p>
            <a:pPr lvl="1"/>
            <a:r>
              <a:rPr kumimoji="1" lang="en-US" altLang="zh-CN" dirty="0"/>
              <a:t>The action must acquire the shared data’s lock before access it, </a:t>
            </a:r>
            <a:r>
              <a:rPr kumimoji="1" lang="en-US" altLang="zh-CN" strike="sngStrike" dirty="0"/>
              <a:t>and releases it after the data access finishes</a:t>
            </a:r>
            <a:r>
              <a:rPr kumimoji="1" lang="en-US" altLang="zh-CN" dirty="0"/>
              <a:t> </a:t>
            </a:r>
            <a:r>
              <a:rPr kumimoji="1" lang="en-US" altLang="zh-CN" dirty="0">
                <a:highlight>
                  <a:srgbClr val="FFFF00"/>
                </a:highlight>
              </a:rPr>
              <a:t>and release it until the action finishes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1AB76-2889-F044-9D13-B81D44FA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4BF48-1972-C04E-B212-FFF66A320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34" y="941158"/>
            <a:ext cx="708644" cy="7086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707D06-7538-EF42-8629-2F639E61C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66" y="941158"/>
            <a:ext cx="708644" cy="7086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A74DD2-6B13-C34D-A179-F528C6EF47C2}"/>
              </a:ext>
            </a:extLst>
          </p:cNvPr>
          <p:cNvSpPr/>
          <p:nvPr/>
        </p:nvSpPr>
        <p:spPr>
          <a:xfrm>
            <a:off x="8084869" y="941158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/>
              <a:t>…</a:t>
            </a:r>
            <a:endParaRPr lang="zh-CN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D3453F-23C7-3542-A1F1-4E8610C24426}"/>
              </a:ext>
            </a:extLst>
          </p:cNvPr>
          <p:cNvSpPr/>
          <p:nvPr/>
        </p:nvSpPr>
        <p:spPr>
          <a:xfrm>
            <a:off x="5933288" y="166893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Alice: 0¥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98FB4-DEA0-C74D-A9EF-F49C198279CB}"/>
              </a:ext>
            </a:extLst>
          </p:cNvPr>
          <p:cNvSpPr/>
          <p:nvPr/>
        </p:nvSpPr>
        <p:spPr>
          <a:xfrm>
            <a:off x="7128096" y="164980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Bob: 0¥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35B1EF-CE94-644F-B736-FF3ED6DC2746}"/>
              </a:ext>
            </a:extLst>
          </p:cNvPr>
          <p:cNvSpPr/>
          <p:nvPr/>
        </p:nvSpPr>
        <p:spPr>
          <a:xfrm>
            <a:off x="4828249" y="166893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 = [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208CD6-54CF-C84D-AA9B-48D44CE52FE0}"/>
              </a:ext>
            </a:extLst>
          </p:cNvPr>
          <p:cNvSpPr/>
          <p:nvPr/>
        </p:nvSpPr>
        <p:spPr>
          <a:xfrm>
            <a:off x="4822873" y="219131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Lock = [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FBD3E63-E2F6-004C-9D2E-D7F042D57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442" y="2189432"/>
            <a:ext cx="431216" cy="4312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398B89-1109-BC42-9939-A611A9390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980" y="2200610"/>
            <a:ext cx="431216" cy="43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4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9213-B484-C28F-DB02-9E75D8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11E6-3124-A5DB-C7A9-6F019DC8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Observation (for the read-set):</a:t>
            </a:r>
          </a:p>
          <a:p>
            <a:pPr lvl="1"/>
            <a:r>
              <a:rPr kumimoji="1" lang="en-US" altLang="zh-CN" dirty="0"/>
              <a:t>If the validation passes, then it ”appears“ that a lock is held during </a:t>
            </a:r>
          </a:p>
          <a:p>
            <a:pPr lvl="1"/>
            <a:r>
              <a:rPr kumimoji="1" lang="en-US" altLang="zh-CN" dirty="0"/>
              <a:t>Question: is the following implementation correct?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06B2F-BADD-7AFA-A23D-4FBD5241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967708-E85B-4B5A-7BD5-1D64F61BDE9F}"/>
              </a:ext>
            </a:extLst>
          </p:cNvPr>
          <p:cNvSpPr/>
          <p:nvPr/>
        </p:nvSpPr>
        <p:spPr>
          <a:xfrm>
            <a:off x="755576" y="2353444"/>
            <a:ext cx="7776864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sorted(write-set):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release the locks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66589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00DAE-063E-E97C-2585-90AA388C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read-write conflict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6B63A-1555-0E74-9E92-6F25E720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B5F9E-405E-6AE9-A989-6A2E93E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7DA41BA-8601-C86F-588C-E9661AA5B970}"/>
              </a:ext>
            </a:extLst>
          </p:cNvPr>
          <p:cNvSpPr txBox="1">
            <a:spLocks/>
          </p:cNvSpPr>
          <p:nvPr/>
        </p:nvSpPr>
        <p:spPr>
          <a:xfrm>
            <a:off x="3697560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T1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B0392E0-3E2B-53A6-BA84-4861A2E635CA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B1675C0-DC92-45BF-B2F7-42C1186C1A0C}"/>
              </a:ext>
            </a:extLst>
          </p:cNvPr>
          <p:cNvCxnSpPr/>
          <p:nvPr/>
        </p:nvCxnSpPr>
        <p:spPr>
          <a:xfrm>
            <a:off x="1691680" y="1408530"/>
            <a:ext cx="0" cy="38884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5292EFA-CD8E-8888-6712-C7B05E0955C4}"/>
              </a:ext>
            </a:extLst>
          </p:cNvPr>
          <p:cNvSpPr txBox="1">
            <a:spLocks/>
          </p:cNvSpPr>
          <p:nvPr/>
        </p:nvSpPr>
        <p:spPr>
          <a:xfrm>
            <a:off x="1403648" y="1156502"/>
            <a:ext cx="802432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Time</a:t>
            </a:r>
            <a:endParaRPr kumimoji="1" lang="zh-CN" alt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444CB61-F800-89EF-9B24-8608AD14A119}"/>
              </a:ext>
            </a:extLst>
          </p:cNvPr>
          <p:cNvSpPr/>
          <p:nvPr/>
        </p:nvSpPr>
        <p:spPr>
          <a:xfrm>
            <a:off x="611560" y="1912586"/>
            <a:ext cx="133657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Phase #1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0B0308-DA6E-2B0E-2B7E-4D50AF9220EA}"/>
              </a:ext>
            </a:extLst>
          </p:cNvPr>
          <p:cNvSpPr/>
          <p:nvPr/>
        </p:nvSpPr>
        <p:spPr>
          <a:xfrm>
            <a:off x="5885077" y="242956"/>
            <a:ext cx="944490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F741A-FE14-9D9E-B298-81D844203C0E}"/>
              </a:ext>
            </a:extLst>
          </p:cNvPr>
          <p:cNvSpPr/>
          <p:nvPr/>
        </p:nvSpPr>
        <p:spPr>
          <a:xfrm>
            <a:off x="5890564" y="284968"/>
            <a:ext cx="944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+= B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1829C45-92E0-568A-661A-C9EA190B8C23}"/>
              </a:ext>
            </a:extLst>
          </p:cNvPr>
          <p:cNvSpPr/>
          <p:nvPr/>
        </p:nvSpPr>
        <p:spPr>
          <a:xfrm>
            <a:off x="605301" y="3352746"/>
            <a:ext cx="133657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Phase #2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C3B090-905E-80F4-DF9A-27F2140C337D}"/>
              </a:ext>
            </a:extLst>
          </p:cNvPr>
          <p:cNvSpPr/>
          <p:nvPr/>
        </p:nvSpPr>
        <p:spPr>
          <a:xfrm>
            <a:off x="7131380" y="223187"/>
            <a:ext cx="944490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B5876-6325-B49C-C7F8-92E6F9091DD6}"/>
              </a:ext>
            </a:extLst>
          </p:cNvPr>
          <p:cNvSpPr/>
          <p:nvPr/>
        </p:nvSpPr>
        <p:spPr>
          <a:xfrm>
            <a:off x="7136867" y="265199"/>
            <a:ext cx="944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+= A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F398D5B-1C16-0E28-F0CB-D32DFECB3B6D}"/>
              </a:ext>
            </a:extLst>
          </p:cNvPr>
          <p:cNvSpPr txBox="1">
            <a:spLocks/>
          </p:cNvSpPr>
          <p:nvPr/>
        </p:nvSpPr>
        <p:spPr>
          <a:xfrm>
            <a:off x="3328696" y="144317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D82C674D-B9D0-5B7B-7DBE-8E94E8322293}"/>
              </a:ext>
            </a:extLst>
          </p:cNvPr>
          <p:cNvSpPr txBox="1">
            <a:spLocks/>
          </p:cNvSpPr>
          <p:nvPr/>
        </p:nvSpPr>
        <p:spPr>
          <a:xfrm>
            <a:off x="5509588" y="2119768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7EA2C1C-B9AC-AA71-D665-185C6C030C53}"/>
              </a:ext>
            </a:extLst>
          </p:cNvPr>
          <p:cNvSpPr txBox="1">
            <a:spLocks/>
          </p:cNvSpPr>
          <p:nvPr/>
        </p:nvSpPr>
        <p:spPr>
          <a:xfrm>
            <a:off x="3304079" y="1821117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74CB6FB5-9DD5-E8E9-624E-55FBDE2C475C}"/>
              </a:ext>
            </a:extLst>
          </p:cNvPr>
          <p:cNvSpPr txBox="1">
            <a:spLocks/>
          </p:cNvSpPr>
          <p:nvPr/>
        </p:nvSpPr>
        <p:spPr>
          <a:xfrm>
            <a:off x="5509588" y="2467500"/>
            <a:ext cx="13365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1212B78-A4D7-6420-69C4-0953D402C867}"/>
              </a:ext>
            </a:extLst>
          </p:cNvPr>
          <p:cNvSpPr txBox="1">
            <a:spLocks/>
          </p:cNvSpPr>
          <p:nvPr/>
        </p:nvSpPr>
        <p:spPr>
          <a:xfrm>
            <a:off x="3351829" y="3356283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Lock(A)</a:t>
            </a:r>
            <a:endParaRPr kumimoji="1" lang="zh-CN" altLang="en-US" b="0" dirty="0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A3295C29-C82B-957A-70E3-29AED38200A5}"/>
              </a:ext>
            </a:extLst>
          </p:cNvPr>
          <p:cNvSpPr txBox="1">
            <a:spLocks/>
          </p:cNvSpPr>
          <p:nvPr/>
        </p:nvSpPr>
        <p:spPr>
          <a:xfrm>
            <a:off x="5587892" y="3731258"/>
            <a:ext cx="1652219" cy="41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Lock(B)</a:t>
            </a:r>
            <a:endParaRPr kumimoji="1" lang="zh-CN" altLang="en-US" b="0" dirty="0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F2EB833F-89C4-6092-1FC7-CA7D58A4BB2B}"/>
              </a:ext>
            </a:extLst>
          </p:cNvPr>
          <p:cNvSpPr txBox="1">
            <a:spLocks/>
          </p:cNvSpPr>
          <p:nvPr/>
        </p:nvSpPr>
        <p:spPr>
          <a:xfrm>
            <a:off x="3328696" y="3638686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Validate(B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150494D0-E0C5-5ED2-0A46-119DC9C313A4}"/>
              </a:ext>
            </a:extLst>
          </p:cNvPr>
          <p:cNvSpPr txBox="1">
            <a:spLocks/>
          </p:cNvSpPr>
          <p:nvPr/>
        </p:nvSpPr>
        <p:spPr>
          <a:xfrm>
            <a:off x="5541626" y="4061673"/>
            <a:ext cx="1652219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Validate(A</a:t>
            </a:r>
            <a:r>
              <a:rPr kumimoji="1" lang="en-US" altLang="zh-CN" b="0" baseline="-25000" dirty="0"/>
              <a:t>T0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16182514-6BA1-29B0-2C9A-04CD01F8C086}"/>
              </a:ext>
            </a:extLst>
          </p:cNvPr>
          <p:cNvSpPr txBox="1">
            <a:spLocks/>
          </p:cNvSpPr>
          <p:nvPr/>
        </p:nvSpPr>
        <p:spPr>
          <a:xfrm>
            <a:off x="3327212" y="5121137"/>
            <a:ext cx="21759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A</a:t>
            </a:r>
            <a:r>
              <a:rPr kumimoji="1" lang="en-US" altLang="zh-CN" b="0" baseline="-25000" dirty="0"/>
              <a:t>T0 </a:t>
            </a:r>
            <a:r>
              <a:rPr kumimoji="1" lang="en-US" altLang="zh-CN" b="0" dirty="0"/>
              <a:t>+ </a:t>
            </a:r>
            <a:r>
              <a:rPr kumimoji="1" lang="en-US" altLang="zh-CN" b="0" dirty="0" err="1"/>
              <a:t>B</a:t>
            </a:r>
            <a:r>
              <a:rPr kumimoji="1" lang="en-US" altLang="zh-CN" b="0" baseline="-25000" dirty="0" err="1"/>
              <a:t>To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4AD4D62F-F948-6ED7-00CE-FF844030E7D9}"/>
              </a:ext>
            </a:extLst>
          </p:cNvPr>
          <p:cNvSpPr txBox="1">
            <a:spLocks/>
          </p:cNvSpPr>
          <p:nvPr/>
        </p:nvSpPr>
        <p:spPr>
          <a:xfrm>
            <a:off x="5541626" y="5151790"/>
            <a:ext cx="2175914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A</a:t>
            </a:r>
            <a:r>
              <a:rPr kumimoji="1" lang="en-US" altLang="zh-CN" b="0" baseline="-25000" dirty="0"/>
              <a:t>T0 </a:t>
            </a:r>
            <a:r>
              <a:rPr kumimoji="1" lang="en-US" altLang="zh-CN" b="0" dirty="0"/>
              <a:t>+ </a:t>
            </a:r>
            <a:r>
              <a:rPr kumimoji="1" lang="en-US" altLang="zh-CN" b="0" dirty="0" err="1"/>
              <a:t>B</a:t>
            </a:r>
            <a:r>
              <a:rPr kumimoji="1" lang="en-US" altLang="zh-CN" b="0" baseline="-25000" dirty="0" err="1"/>
              <a:t>To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pic>
        <p:nvPicPr>
          <p:cNvPr id="1026" name="Picture 2" descr="wrong sign png download - 819*620 - Free Transparent X Mark png ... - Free  PNG Archive | Red cross, Red cross symbol, Red cross logo">
            <a:extLst>
              <a:ext uri="{FF2B5EF4-FFF2-40B4-BE49-F238E27FC236}">
                <a16:creationId xmlns:a16="http://schemas.microsoft.com/office/drawing/2014/main" id="{3CAA75F8-FC6F-F3CF-183A-CAF202A87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95" y="4585692"/>
            <a:ext cx="1106042" cy="11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04E8B05D-AC1D-110C-80B0-D89D740A8451}"/>
              </a:ext>
            </a:extLst>
          </p:cNvPr>
          <p:cNvGrpSpPr/>
          <p:nvPr/>
        </p:nvGrpSpPr>
        <p:grpSpPr>
          <a:xfrm>
            <a:off x="4267200" y="3207257"/>
            <a:ext cx="3284294" cy="1208603"/>
            <a:chOff x="4267200" y="3207257"/>
            <a:chExt cx="3284294" cy="1208603"/>
          </a:xfrm>
        </p:grpSpPr>
        <p:sp>
          <p:nvSpPr>
            <p:cNvPr id="27" name="任意形状 26">
              <a:extLst>
                <a:ext uri="{FF2B5EF4-FFF2-40B4-BE49-F238E27FC236}">
                  <a16:creationId xmlns:a16="http://schemas.microsoft.com/office/drawing/2014/main" id="{9395FB42-1E80-CEB4-AF83-EA0E813DA6D2}"/>
                </a:ext>
              </a:extLst>
            </p:cNvPr>
            <p:cNvSpPr/>
            <p:nvPr/>
          </p:nvSpPr>
          <p:spPr>
            <a:xfrm>
              <a:off x="4267200" y="3369635"/>
              <a:ext cx="1332089" cy="1046225"/>
            </a:xfrm>
            <a:custGeom>
              <a:avLst/>
              <a:gdLst>
                <a:gd name="connsiteX0" fmla="*/ 1332089 w 1332089"/>
                <a:gd name="connsiteY0" fmla="*/ 942721 h 1046225"/>
                <a:gd name="connsiteX1" fmla="*/ 1016000 w 1332089"/>
                <a:gd name="connsiteY1" fmla="*/ 965298 h 1046225"/>
                <a:gd name="connsiteX2" fmla="*/ 1140178 w 1332089"/>
                <a:gd name="connsiteY2" fmla="*/ 50898 h 1046225"/>
                <a:gd name="connsiteX3" fmla="*/ 0 w 1332089"/>
                <a:gd name="connsiteY3" fmla="*/ 197654 h 104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2089" h="1046225">
                  <a:moveTo>
                    <a:pt x="1332089" y="942721"/>
                  </a:moveTo>
                  <a:cubicBezTo>
                    <a:pt x="1190037" y="1028328"/>
                    <a:pt x="1047985" y="1113935"/>
                    <a:pt x="1016000" y="965298"/>
                  </a:cubicBezTo>
                  <a:cubicBezTo>
                    <a:pt x="984015" y="816661"/>
                    <a:pt x="1309511" y="178839"/>
                    <a:pt x="1140178" y="50898"/>
                  </a:cubicBezTo>
                  <a:cubicBezTo>
                    <a:pt x="970845" y="-77043"/>
                    <a:pt x="485422" y="60305"/>
                    <a:pt x="0" y="197654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E73919A-B056-7C18-7EC0-851FC7143F5D}"/>
                </a:ext>
              </a:extLst>
            </p:cNvPr>
            <p:cNvSpPr txBox="1"/>
            <p:nvPr/>
          </p:nvSpPr>
          <p:spPr>
            <a:xfrm>
              <a:off x="5248412" y="3207257"/>
              <a:ext cx="230308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rgbClr val="C00000"/>
                  </a:solidFill>
                </a:rPr>
                <a:t>Missing the lock!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93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69213-B484-C28F-DB02-9E75D8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implement the critical section for phase 2 &amp; 3?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211E6-3124-A5DB-C7A9-6F019DC8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two-phase locking + read validation </a:t>
            </a:r>
          </a:p>
          <a:p>
            <a:pPr lvl="1"/>
            <a:r>
              <a:rPr kumimoji="1" lang="en-US" altLang="zh-CN" dirty="0"/>
              <a:t>Only lock the write set, after that, </a:t>
            </a:r>
          </a:p>
          <a:p>
            <a:pPr lvl="1"/>
            <a:r>
              <a:rPr kumimoji="1" lang="en-US" altLang="zh-CN" dirty="0"/>
              <a:t>Check the read set has not changed &amp; locked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06B2F-BADD-7AFA-A23D-4FBD5241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AEA3C8-2C6E-3400-BD91-A32F60B917C6}"/>
              </a:ext>
            </a:extLst>
          </p:cNvPr>
          <p:cNvSpPr/>
          <p:nvPr/>
        </p:nvSpPr>
        <p:spPr>
          <a:xfrm>
            <a:off x="755576" y="2505839"/>
            <a:ext cx="8229600" cy="28623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validate_and_commit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 // phase 2 &amp; 3 with before-or-after</a:t>
            </a:r>
          </a:p>
          <a:p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for d in sorted(</a:t>
            </a:r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write-set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d.lock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read-set: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if </a:t>
            </a:r>
            <a:r>
              <a:rPr lang="en-US" altLang="zh-CN" i="1" dirty="0">
                <a:latin typeface="Consolas" panose="020B0609020204030204" pitchFamily="49" charset="0"/>
                <a:cs typeface="Consolas" panose="020B0609020204030204" pitchFamily="49" charset="0"/>
              </a:rPr>
              <a:t>d has changed </a:t>
            </a:r>
            <a:r>
              <a:rPr lang="en-US" altLang="zh-CN" i="1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or d has been locked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   abort()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for d in write-set: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 write(d)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// release the locks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6055333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74660-3F00-0943-B0CB-FCBAA923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OCC Advantages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C750C-BC9D-414D-9FA9-BC3F3B2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09B163-5FFB-B545-A15A-AE939556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Phase 1: </a:t>
            </a:r>
            <a:r>
              <a:rPr kumimoji="1" lang="en-US" altLang="zh-CN" dirty="0">
                <a:solidFill>
                  <a:srgbClr val="C00000"/>
                </a:solidFill>
              </a:rPr>
              <a:t>Concurrent local processing  </a:t>
            </a:r>
          </a:p>
          <a:p>
            <a:pPr lvl="1"/>
            <a:r>
              <a:rPr kumimoji="1" lang="en-US" altLang="zh-CN" dirty="0"/>
              <a:t>Reads data into a read set </a:t>
            </a:r>
          </a:p>
          <a:p>
            <a:pPr lvl="1"/>
            <a:r>
              <a:rPr kumimoji="1" lang="en-US" altLang="zh-CN" dirty="0"/>
              <a:t>Buffers writes into a write set</a:t>
            </a:r>
          </a:p>
          <a:p>
            <a:r>
              <a:rPr kumimoji="1" lang="en-US" altLang="zh-CN" dirty="0">
                <a:solidFill>
                  <a:schemeClr val="accent6"/>
                </a:solidFill>
              </a:rPr>
              <a:t>Phase 2:  Validation in critical section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Validates whether serializability is guaranteed: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Has any data in the read set been modified?</a:t>
            </a:r>
          </a:p>
          <a:p>
            <a:r>
              <a:rPr kumimoji="1" lang="en-US" altLang="zh-CN" dirty="0">
                <a:solidFill>
                  <a:schemeClr val="accent6"/>
                </a:solidFill>
              </a:rPr>
              <a:t>Phase 3: Commit the results in critical section or abort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Aborts: aborts the transaction if validation fails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Commits: installs the write set and commits the transaction</a:t>
            </a:r>
          </a:p>
          <a:p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F998401-F428-2547-B8B0-DE862C65A651}"/>
              </a:ext>
            </a:extLst>
          </p:cNvPr>
          <p:cNvSpPr/>
          <p:nvPr/>
        </p:nvSpPr>
        <p:spPr>
          <a:xfrm>
            <a:off x="5004048" y="1345332"/>
            <a:ext cx="3747862" cy="95968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Operates in private workspace; rare inter-thread synchronization (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optimistic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658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74660-3F00-0943-B0CB-FCBAA923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OCC Advantages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C750C-BC9D-414D-9FA9-BC3F3B2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09B163-5FFB-B545-A15A-AE939556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Phase 1: Concurrent local processing 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Reads data into a read set </a:t>
            </a:r>
          </a:p>
          <a:p>
            <a:pPr lvl="1"/>
            <a:r>
              <a:rPr kumimoji="1" lang="en-US" altLang="zh-CN" dirty="0">
                <a:solidFill>
                  <a:schemeClr val="accent6"/>
                </a:solidFill>
              </a:rPr>
              <a:t>Buffers writes into a write set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Phase 2:  </a:t>
            </a:r>
            <a:r>
              <a:rPr kumimoji="1" lang="en-US" altLang="zh-CN" dirty="0">
                <a:solidFill>
                  <a:srgbClr val="C00000"/>
                </a:solidFill>
              </a:rPr>
              <a:t>Validation in critical section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Validates whether serializability is guaranteed: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Has any data in the read set been modified?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Phase 3: </a:t>
            </a:r>
            <a:r>
              <a:rPr kumimoji="1" lang="en-US" altLang="zh-CN" dirty="0">
                <a:solidFill>
                  <a:srgbClr val="C00000"/>
                </a:solidFill>
              </a:rPr>
              <a:t>Commit the results in critical section or abort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Aborts: aborts the transaction if validation fails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Commits: installs the write set and commits the transaction</a:t>
            </a:r>
          </a:p>
          <a:p>
            <a:endParaRPr kumimoji="1"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6E1376-99BC-9349-81FC-2E444E296E6D}"/>
              </a:ext>
            </a:extLst>
          </p:cNvPr>
          <p:cNvSpPr/>
          <p:nvPr/>
        </p:nvSpPr>
        <p:spPr>
          <a:xfrm>
            <a:off x="5436096" y="1777380"/>
            <a:ext cx="3466728" cy="959681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Needs synchronization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lock), but usually very short at low contention</a:t>
            </a:r>
          </a:p>
        </p:txBody>
      </p:sp>
    </p:spTree>
    <p:extLst>
      <p:ext uri="{BB962C8B-B14F-4D97-AF65-F5344CB8AC3E}">
        <p14:creationId xmlns:p14="http://schemas.microsoft.com/office/powerpoint/2010/main" val="34677833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CE23A-18FB-14A7-B935-05DA6FD1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OCC Advantages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B2222-7144-E2D8-5122-D67A08018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Use reads more than writes (for each read-only data access) </a:t>
            </a:r>
          </a:p>
          <a:p>
            <a:pPr lvl="1"/>
            <a:r>
              <a:rPr kumimoji="1" lang="en-US" altLang="zh-CN" dirty="0"/>
              <a:t>OCC (in the optimal case, i.e., no abort) </a:t>
            </a:r>
          </a:p>
          <a:p>
            <a:pPr lvl="2"/>
            <a:r>
              <a:rPr kumimoji="1" lang="en-US" altLang="zh-CN" dirty="0">
                <a:highlight>
                  <a:srgbClr val="FFFF00"/>
                </a:highlight>
              </a:rPr>
              <a:t>1 read to read the data value </a:t>
            </a:r>
          </a:p>
          <a:p>
            <a:pPr lvl="2"/>
            <a:r>
              <a:rPr kumimoji="1" lang="en-US" altLang="zh-CN" dirty="0"/>
              <a:t>1 read to validate whether the value has been changed or not  (as well as locked)</a:t>
            </a:r>
          </a:p>
          <a:p>
            <a:pPr lvl="1"/>
            <a:r>
              <a:rPr kumimoji="1" lang="en-US" altLang="zh-CN" dirty="0"/>
              <a:t>2PL </a:t>
            </a:r>
          </a:p>
          <a:p>
            <a:pPr lvl="2"/>
            <a:r>
              <a:rPr kumimoji="1" lang="en-US" altLang="zh-CN" dirty="0"/>
              <a:t>1 operation to acquire the lock (typically an atomic CAS) </a:t>
            </a:r>
          </a:p>
          <a:p>
            <a:pPr lvl="2"/>
            <a:r>
              <a:rPr kumimoji="1" lang="en-US" altLang="zh-CN" dirty="0">
                <a:highlight>
                  <a:srgbClr val="FFFF00"/>
                </a:highlight>
              </a:rPr>
              <a:t>1 read to read the data value </a:t>
            </a:r>
          </a:p>
          <a:p>
            <a:pPr lvl="2"/>
            <a:r>
              <a:rPr kumimoji="1" lang="en-US" altLang="zh-CN" dirty="0"/>
              <a:t>1 write to release the lock </a:t>
            </a:r>
          </a:p>
          <a:p>
            <a:pPr lvl="3"/>
            <a:r>
              <a:rPr kumimoji="1" lang="en-US" altLang="zh-CN" dirty="0"/>
              <a:t>A single CPU write is atomic, no need to do the atomic CAS</a:t>
            </a:r>
          </a:p>
          <a:p>
            <a:r>
              <a:rPr kumimoji="1" lang="en-US" altLang="zh-CN" dirty="0"/>
              <a:t>Locking is costly especially compared to reads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4216E-479A-A6EA-B4FC-E74D2C3B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B26B-7FDC-55D9-8BDF-B4A59F5B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Locking preliminary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E3272-6EC8-CAAC-75E3-55380F49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Many implementation exists to achieve the best performance &amp; scalability</a:t>
            </a:r>
          </a:p>
          <a:p>
            <a:pPr lvl="1"/>
            <a:r>
              <a:rPr kumimoji="1" lang="en-US" altLang="zh-CN" dirty="0"/>
              <a:t>Still an active topic in system research </a:t>
            </a:r>
          </a:p>
          <a:p>
            <a:r>
              <a:rPr kumimoji="1" lang="en-US" altLang="zh-CN" dirty="0"/>
              <a:t>We will focus on the basic design </a:t>
            </a:r>
          </a:p>
          <a:p>
            <a:pPr lvl="1"/>
            <a:r>
              <a:rPr kumimoji="1" lang="en-US" altLang="zh-CN" dirty="0"/>
              <a:t>The details (&amp; </a:t>
            </a:r>
            <a:r>
              <a:rPr kumimoji="1" lang="en-US" altLang="zh-CN"/>
              <a:t>advanced methods) will </a:t>
            </a:r>
            <a:r>
              <a:rPr kumimoji="1" lang="en-US" altLang="zh-CN" dirty="0"/>
              <a:t>be left to the OS class </a:t>
            </a:r>
          </a:p>
          <a:p>
            <a:r>
              <a:rPr kumimoji="1" lang="en-US" altLang="zh-CN" dirty="0"/>
              <a:t>Basic </a:t>
            </a:r>
            <a:r>
              <a:rPr kumimoji="1" lang="en-US" altLang="zh-CN" dirty="0" err="1"/>
              <a:t>impl</a:t>
            </a:r>
            <a:r>
              <a:rPr kumimoji="1" lang="en-US" altLang="zh-CN" dirty="0"/>
              <a:t>: using a flag to indicate whether the log is hold </a:t>
            </a:r>
          </a:p>
          <a:p>
            <a:pPr lvl="1"/>
            <a:r>
              <a:rPr kumimoji="1" lang="en-US" altLang="zh-CN" dirty="0"/>
              <a:t>Acquire:  read the current flag, if not locked, then set it as locked </a:t>
            </a:r>
          </a:p>
          <a:p>
            <a:r>
              <a:rPr kumimoji="1" lang="en-US" altLang="zh-CN" dirty="0"/>
              <a:t>Interestingly, acquiring the lock itself also requires before-of-after</a:t>
            </a:r>
          </a:p>
          <a:p>
            <a:pPr lvl="1"/>
            <a:r>
              <a:rPr kumimoji="1" lang="en-US" altLang="zh-CN" dirty="0"/>
              <a:t>Both threads will read the current lock status </a:t>
            </a:r>
          </a:p>
          <a:p>
            <a:pPr lvl="1"/>
            <a:r>
              <a:rPr kumimoji="1" lang="en-US" altLang="zh-CN" dirty="0"/>
              <a:t>If the status is not locked, update it to locked </a:t>
            </a:r>
          </a:p>
          <a:p>
            <a:pPr lvl="2"/>
            <a:r>
              <a:rPr kumimoji="1" lang="en-US" altLang="zh-CN" dirty="0"/>
              <a:t>What if two threads concurrently read an unlocked state?  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D8013-5E2E-EA57-679E-F5A2A1A4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4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7A274-2267-C644-4A77-6843FEB3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Locking preliminary: atomic compare and swap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18BEE-8CC7-2B1B-9446-3FB7FCB7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2017310"/>
          </a:xfrm>
        </p:spPr>
        <p:txBody>
          <a:bodyPr/>
          <a:lstStyle/>
          <a:p>
            <a:r>
              <a:rPr lang="en-US" altLang="zh-CN" dirty="0"/>
              <a:t>Hardware primitive to guarantee before-or-after atomicity </a:t>
            </a:r>
          </a:p>
          <a:p>
            <a:pPr lvl="1"/>
            <a:r>
              <a:rPr lang="en-US" altLang="zh-CN" dirty="0"/>
              <a:t>Compare-and-swap (on SPARC)</a:t>
            </a:r>
          </a:p>
          <a:p>
            <a:pPr lvl="1"/>
            <a:r>
              <a:rPr lang="en-US" altLang="zh-CN" dirty="0"/>
              <a:t>Compare-and-exchange (on x86)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Lock prefix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en-US" altLang="zh-CN" dirty="0"/>
              <a:t>to ensure an instruction is atomically executed on a memory address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DAC89-6A57-EC0C-5BB7-E8F5F0ED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A0D6E8-81DC-9541-433D-C25D6FD2D403}"/>
              </a:ext>
            </a:extLst>
          </p:cNvPr>
          <p:cNvSpPr/>
          <p:nvPr/>
        </p:nvSpPr>
        <p:spPr>
          <a:xfrm>
            <a:off x="457200" y="3344627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 int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CompareAndSwap</a:t>
            </a:r>
            <a:r>
              <a:rPr lang="en-US" altLang="zh-CN" dirty="0">
                <a:latin typeface="Consolas" panose="020B0609020204030204" pitchFamily="49" charset="0"/>
              </a:rPr>
              <a:t>(int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, int expected, int new) {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with the lock prefix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     </a:t>
            </a:r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actual =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     if (actual == expected)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        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 = new;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     return actual;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 }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hardware ensures atomicity with the lock prefix</a:t>
            </a:r>
            <a:endParaRPr lang="zh-CN" altLang="en-US" sz="4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68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Locking (Spin Lock) using Compare-and-swap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0" y="1345332"/>
            <a:ext cx="843528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1 </a:t>
            </a:r>
            <a:r>
              <a:rPr lang="en-US" altLang="zh-CN" sz="1600" dirty="0" err="1">
                <a:latin typeface="Consolas" panose="020B0609020204030204" pitchFamily="49" charset="0"/>
              </a:rPr>
              <a:t>typedef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</a:rPr>
              <a:t> __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2    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flag;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3 } 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5 void </a:t>
            </a:r>
            <a:r>
              <a:rPr lang="en-US" altLang="zh-CN" sz="1600" b="1" dirty="0" err="1">
                <a:solidFill>
                  <a:srgbClr val="0096FF"/>
                </a:solidFill>
                <a:latin typeface="Consolas" panose="020B0609020204030204" pitchFamily="49" charset="0"/>
              </a:rPr>
              <a:t>init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6    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0 indicates that lock is available, 1 that it is held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7     lock-&gt;flag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8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9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10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11     while (</a:t>
            </a:r>
            <a:r>
              <a:rPr lang="en-US" altLang="zh-CN" sz="1600" dirty="0" err="1">
                <a:solidFill>
                  <a:srgbClr val="FF2600"/>
                </a:solidFill>
                <a:latin typeface="Consolas" panose="020B0609020204030204" pitchFamily="49" charset="0"/>
              </a:rPr>
              <a:t>CompareAndSwap</a:t>
            </a:r>
            <a:r>
              <a:rPr lang="en-US" altLang="zh-CN" sz="1600" dirty="0">
                <a:latin typeface="Consolas" panose="020B0609020204030204" pitchFamily="49" charset="0"/>
              </a:rPr>
              <a:t>(&amp;lock-&gt;flag, 0, 1) == 1)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12     ; </a:t>
            </a: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spin-wait (do nothing)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13 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14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15 void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unlock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lock_t</a:t>
            </a:r>
            <a:r>
              <a:rPr lang="en-US" altLang="zh-CN" sz="1600" dirty="0">
                <a:latin typeface="Consolas" panose="020B0609020204030204" pitchFamily="49" charset="0"/>
              </a:rPr>
              <a:t> *lock) {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16     lock-&gt;flag = 0;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17 }</a:t>
            </a:r>
            <a:endParaRPr lang="zh-CN" alt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23528" y="3577580"/>
            <a:ext cx="6696744" cy="1008112"/>
          </a:xfrm>
          <a:prstGeom prst="roundRect">
            <a:avLst>
              <a:gd name="adj" fmla="val 0"/>
            </a:avLst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997D8A1-0017-0B3E-4103-06B074E9BFD0}"/>
              </a:ext>
            </a:extLst>
          </p:cNvPr>
          <p:cNvSpPr/>
          <p:nvPr/>
        </p:nvSpPr>
        <p:spPr>
          <a:xfrm>
            <a:off x="323528" y="5017740"/>
            <a:ext cx="6696744" cy="288032"/>
          </a:xfrm>
          <a:prstGeom prst="roundRect">
            <a:avLst>
              <a:gd name="adj" fmla="val 0"/>
            </a:avLst>
          </a:prstGeom>
          <a:noFill/>
          <a:ln>
            <a:solidFill>
              <a:srgbClr val="00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946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38950-43F2-CD8C-D1DC-C77C3CC2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Atomic operations are costly for spin lock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F115A55-23CB-7A92-C2D1-4990A318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9" y="966381"/>
            <a:ext cx="6314317" cy="483521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1BBCE-DEEC-FD03-603D-77F3188F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B6CE207-C42A-DBC8-D32B-1ED9A2DD8F34}"/>
              </a:ext>
            </a:extLst>
          </p:cNvPr>
          <p:cNvSpPr/>
          <p:nvPr/>
        </p:nvSpPr>
        <p:spPr>
          <a:xfrm>
            <a:off x="2195736" y="2425452"/>
            <a:ext cx="1800200" cy="432048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B077B7E-C80E-C91D-E38E-1971933F5FE1}"/>
              </a:ext>
            </a:extLst>
          </p:cNvPr>
          <p:cNvSpPr/>
          <p:nvPr/>
        </p:nvSpPr>
        <p:spPr>
          <a:xfrm>
            <a:off x="2256981" y="3780478"/>
            <a:ext cx="1800200" cy="432048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39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FA40D-72C7-4A28-722A-E6FFEED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538320" cy="900442"/>
          </a:xfrm>
        </p:spPr>
        <p:txBody>
          <a:bodyPr/>
          <a:lstStyle/>
          <a:p>
            <a:r>
              <a:rPr kumimoji="1" lang="en-US" altLang="zh-CN" b="0" dirty="0"/>
              <a:t>Review: Use 2PL to achieve before-or-after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44A3C-160C-56E6-522C-0E49F027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2PL can guarantee before or after atomicity with serializability for TXs</a:t>
            </a:r>
          </a:p>
          <a:p>
            <a:pPr lvl="1"/>
            <a:r>
              <a:rPr lang="en-US" altLang="zh-CN" dirty="0"/>
              <a:t>Run actions T1, T2, .., TN concurrently, and have it "</a:t>
            </a:r>
            <a:r>
              <a:rPr lang="en-US" altLang="zh-CN" dirty="0">
                <a:solidFill>
                  <a:srgbClr val="BE384B"/>
                </a:solidFill>
              </a:rPr>
              <a:t>appears</a:t>
            </a:r>
            <a:r>
              <a:rPr lang="en-US" altLang="zh-CN" dirty="0"/>
              <a:t>" as if they ran sequentially (we will prove it later)</a:t>
            </a:r>
          </a:p>
          <a:p>
            <a:r>
              <a:rPr kumimoji="1" lang="en-US" altLang="zh-CN" b="1" dirty="0">
                <a:solidFill>
                  <a:schemeClr val="tx1"/>
                </a:solidFill>
              </a:rPr>
              <a:t>Before</a:t>
            </a:r>
            <a:r>
              <a:rPr kumimoji="1" lang="zh-CN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zh-CN" b="1" dirty="0">
                <a:solidFill>
                  <a:schemeClr val="tx1"/>
                </a:solidFill>
              </a:rPr>
              <a:t>or after atomicity also is usually termed as </a:t>
            </a:r>
            <a:r>
              <a:rPr kumimoji="1" lang="en-US" altLang="zh-CN" dirty="0">
                <a:solidFill>
                  <a:schemeClr val="tx1"/>
                </a:solidFill>
              </a:rPr>
              <a:t>serializability</a:t>
            </a:r>
            <a:endParaRPr kumimoji="1" lang="en-US" altLang="zh-CN" b="1" dirty="0">
              <a:solidFill>
                <a:schemeClr val="tx1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endParaRPr kumimoji="1" lang="en-US" altLang="zh-CN" b="1" dirty="0">
              <a:solidFill>
                <a:srgbClr val="C00000"/>
              </a:solidFill>
            </a:endParaRPr>
          </a:p>
          <a:p>
            <a:endParaRPr kumimoji="1"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50DED-BFA8-35C7-984D-FBB2A677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1BC386-60CD-FC00-A211-24D4864509A4}"/>
              </a:ext>
            </a:extLst>
          </p:cNvPr>
          <p:cNvSpPr txBox="1">
            <a:spLocks/>
          </p:cNvSpPr>
          <p:nvPr/>
        </p:nvSpPr>
        <p:spPr>
          <a:xfrm>
            <a:off x="328508" y="3937620"/>
            <a:ext cx="8229600" cy="1152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" altLang="zh-CN" dirty="0"/>
              <a:t>Concurrent </a:t>
            </a:r>
            <a:r>
              <a:rPr kumimoji="1" lang="en" altLang="zh-CN" b="0" dirty="0"/>
              <a:t>actions have the </a:t>
            </a:r>
            <a:r>
              <a:rPr kumimoji="1" lang="en" altLang="zh-CN" dirty="0"/>
              <a:t>before-or-after property </a:t>
            </a:r>
            <a:r>
              <a:rPr kumimoji="1" lang="en" altLang="zh-CN" b="0" dirty="0"/>
              <a:t>if their effect from the point of view of their invokers is as </a:t>
            </a:r>
            <a:r>
              <a:rPr kumimoji="1" lang="en" altLang="zh-CN" dirty="0"/>
              <a:t>if the actions occurred either completely before or completely after one another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ED3874-79A2-737E-508B-906D08CE7B60}"/>
              </a:ext>
            </a:extLst>
          </p:cNvPr>
          <p:cNvSpPr/>
          <p:nvPr/>
        </p:nvSpPr>
        <p:spPr>
          <a:xfrm>
            <a:off x="1681344" y="3612721"/>
            <a:ext cx="583264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Before or after atomicity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A1762E-65F9-FAEE-52B0-F0F9C39AE491}"/>
              </a:ext>
            </a:extLst>
          </p:cNvPr>
          <p:cNvSpPr txBox="1"/>
          <p:nvPr/>
        </p:nvSpPr>
        <p:spPr>
          <a:xfrm>
            <a:off x="7513992" y="2076025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+mj-lt"/>
                <a:ea typeface="楷体"/>
                <a:cs typeface="Myriad Pro Light SemiCond"/>
              </a:rPr>
              <a:t>What does this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+mj-lt"/>
                <a:ea typeface="楷体"/>
                <a:cs typeface="Myriad Pro Light SemiCond"/>
              </a:rPr>
              <a:t>mean?</a:t>
            </a:r>
            <a:endParaRPr lang="zh-CN" altLang="en-US" b="1" dirty="0">
              <a:solidFill>
                <a:srgbClr val="C00000"/>
              </a:solidFill>
              <a:latin typeface="+mj-lt"/>
              <a:ea typeface="楷体"/>
              <a:cs typeface="Myriad Pro Light SemiCond"/>
            </a:endParaRPr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030ADF1C-CADE-A6CA-2ED7-394F1C16D9BA}"/>
              </a:ext>
            </a:extLst>
          </p:cNvPr>
          <p:cNvSpPr/>
          <p:nvPr/>
        </p:nvSpPr>
        <p:spPr>
          <a:xfrm>
            <a:off x="6770670" y="1880171"/>
            <a:ext cx="791110" cy="449821"/>
          </a:xfrm>
          <a:custGeom>
            <a:avLst/>
            <a:gdLst>
              <a:gd name="connsiteX0" fmla="*/ 791110 w 791110"/>
              <a:gd name="connsiteY0" fmla="*/ 400692 h 449821"/>
              <a:gd name="connsiteX1" fmla="*/ 277402 w 791110"/>
              <a:gd name="connsiteY1" fmla="*/ 431514 h 449821"/>
              <a:gd name="connsiteX2" fmla="*/ 400692 w 791110"/>
              <a:gd name="connsiteY2" fmla="*/ 154112 h 449821"/>
              <a:gd name="connsiteX3" fmla="*/ 0 w 791110"/>
              <a:gd name="connsiteY3" fmla="*/ 0 h 44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110" h="449821">
                <a:moveTo>
                  <a:pt x="791110" y="400692"/>
                </a:moveTo>
                <a:cubicBezTo>
                  <a:pt x="566791" y="436651"/>
                  <a:pt x="342472" y="472611"/>
                  <a:pt x="277402" y="431514"/>
                </a:cubicBezTo>
                <a:cubicBezTo>
                  <a:pt x="212332" y="390417"/>
                  <a:pt x="446926" y="226031"/>
                  <a:pt x="400692" y="154112"/>
                </a:cubicBezTo>
                <a:cubicBezTo>
                  <a:pt x="354458" y="82193"/>
                  <a:pt x="177229" y="41096"/>
                  <a:pt x="0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41814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FE46F-C0F2-830A-5D40-8BEA29C5D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7600E63-1F7E-FC57-586B-E7B9230C3C6D}"/>
              </a:ext>
            </a:extLst>
          </p:cNvPr>
          <p:cNvSpPr/>
          <p:nvPr/>
        </p:nvSpPr>
        <p:spPr>
          <a:xfrm>
            <a:off x="3339784" y="3722188"/>
            <a:ext cx="891929" cy="3476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4F1C9B-3996-F27B-4745-AB7932DD7DEE}"/>
              </a:ext>
            </a:extLst>
          </p:cNvPr>
          <p:cNvSpPr/>
          <p:nvPr/>
        </p:nvSpPr>
        <p:spPr>
          <a:xfrm>
            <a:off x="4968268" y="3358820"/>
            <a:ext cx="923588" cy="3156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Validation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BCBE9B-8B8E-6C61-AA10-EEDFE6C3E578}"/>
              </a:ext>
            </a:extLst>
          </p:cNvPr>
          <p:cNvSpPr txBox="1"/>
          <p:nvPr/>
        </p:nvSpPr>
        <p:spPr>
          <a:xfrm>
            <a:off x="114484" y="2669714"/>
            <a:ext cx="12376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T1's read set: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05D956-9BA9-CC1E-67A1-833B29776E3F}"/>
              </a:ext>
            </a:extLst>
          </p:cNvPr>
          <p:cNvCxnSpPr/>
          <p:nvPr/>
        </p:nvCxnSpPr>
        <p:spPr>
          <a:xfrm>
            <a:off x="0" y="4343981"/>
            <a:ext cx="9144000" cy="180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5E6801-589B-A231-2B9D-9AB2855958A9}"/>
              </a:ext>
            </a:extLst>
          </p:cNvPr>
          <p:cNvCxnSpPr/>
          <p:nvPr/>
        </p:nvCxnSpPr>
        <p:spPr>
          <a:xfrm>
            <a:off x="4528054" y="1313052"/>
            <a:ext cx="19943" cy="2859488"/>
          </a:xfrm>
          <a:prstGeom prst="straightConnector1">
            <a:avLst/>
          </a:prstGeom>
          <a:ln w="31750">
            <a:headEnd w="med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D26302E-B1C2-76F5-212D-855AC87E5A44}"/>
              </a:ext>
            </a:extLst>
          </p:cNvPr>
          <p:cNvSpPr txBox="1"/>
          <p:nvPr/>
        </p:nvSpPr>
        <p:spPr>
          <a:xfrm>
            <a:off x="4038451" y="4101274"/>
            <a:ext cx="104723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Time</a:t>
            </a:r>
            <a:endParaRPr lang="en-US" sz="1350" b="1" dirty="0"/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DC916240-CDBE-DE77-4AC5-9670326DF8FA}"/>
              </a:ext>
            </a:extLst>
          </p:cNvPr>
          <p:cNvSpPr/>
          <p:nvPr/>
        </p:nvSpPr>
        <p:spPr>
          <a:xfrm>
            <a:off x="7346125" y="1766011"/>
            <a:ext cx="1706103" cy="635682"/>
          </a:xfrm>
          <a:prstGeom prst="wedgeRoundRectCallout">
            <a:avLst>
              <a:gd name="adj1" fmla="val -17135"/>
              <a:gd name="adj2" fmla="val 91299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T2's read set remains unchanged, thus T2 is allowed to commit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1EAA2311-620D-C265-DE6E-17B3FBEAFB39}"/>
              </a:ext>
            </a:extLst>
          </p:cNvPr>
          <p:cNvSpPr/>
          <p:nvPr/>
        </p:nvSpPr>
        <p:spPr>
          <a:xfrm>
            <a:off x="114484" y="1387565"/>
            <a:ext cx="1941356" cy="804345"/>
          </a:xfrm>
          <a:prstGeom prst="wedgeRoundRectCallout">
            <a:avLst>
              <a:gd name="adj1" fmla="val 31809"/>
              <a:gd name="adj2" fmla="val 10932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Tuple </a:t>
            </a:r>
            <a:r>
              <a:rPr lang="en-US" sz="1200" dirty="0">
                <a:solidFill>
                  <a:srgbClr val="FF0000"/>
                </a:solidFill>
              </a:rPr>
              <a:t>A</a:t>
            </a:r>
            <a:r>
              <a:rPr lang="en-US" sz="1200" dirty="0">
                <a:solidFill>
                  <a:schemeClr val="tx1"/>
                </a:solidFill>
              </a:rPr>
              <a:t> in T1's read set has been changed by T2, thus T1 must be </a:t>
            </a:r>
            <a:r>
              <a:rPr lang="en-US" sz="1200" dirty="0">
                <a:solidFill>
                  <a:srgbClr val="FF0000"/>
                </a:solidFill>
              </a:rPr>
              <a:t>aborted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A8351A-A371-B325-83F9-105D5082A9D9}"/>
              </a:ext>
            </a:extLst>
          </p:cNvPr>
          <p:cNvGrpSpPr/>
          <p:nvPr/>
        </p:nvGrpSpPr>
        <p:grpSpPr>
          <a:xfrm>
            <a:off x="2036839" y="1721237"/>
            <a:ext cx="1222344" cy="269695"/>
            <a:chOff x="2657906" y="2001271"/>
            <a:chExt cx="1629792" cy="35959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305DD2-ACF6-5D46-868D-3F4EE0A9C500}"/>
                </a:ext>
              </a:extLst>
            </p:cNvPr>
            <p:cNvSpPr txBox="1"/>
            <p:nvPr/>
          </p:nvSpPr>
          <p:spPr>
            <a:xfrm>
              <a:off x="3065954" y="2001271"/>
              <a:ext cx="1221744" cy="3488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 = A + B;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987438A-40B1-8237-A7AF-61E93F5D6F3F}"/>
                </a:ext>
              </a:extLst>
            </p:cNvPr>
            <p:cNvSpPr txBox="1"/>
            <p:nvPr/>
          </p:nvSpPr>
          <p:spPr>
            <a:xfrm>
              <a:off x="2657906" y="2012050"/>
              <a:ext cx="638952" cy="348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T1: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E159B0-4509-2577-3C2B-B183DA5805C3}"/>
              </a:ext>
            </a:extLst>
          </p:cNvPr>
          <p:cNvGrpSpPr/>
          <p:nvPr/>
        </p:nvGrpSpPr>
        <p:grpSpPr>
          <a:xfrm>
            <a:off x="5911765" y="1726598"/>
            <a:ext cx="1349648" cy="278914"/>
            <a:chOff x="24801" y="3096195"/>
            <a:chExt cx="1685355" cy="28949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EB6A8B-DDB2-7094-76ED-CD1961400C96}"/>
                </a:ext>
              </a:extLst>
            </p:cNvPr>
            <p:cNvSpPr txBox="1"/>
            <p:nvPr/>
          </p:nvSpPr>
          <p:spPr>
            <a:xfrm>
              <a:off x="456479" y="3096195"/>
              <a:ext cx="1253677" cy="2875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 = A * 1.1;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EA09AD3-6DA5-105D-BF63-5E013AD2C0C0}"/>
                </a:ext>
              </a:extLst>
            </p:cNvPr>
            <p:cNvSpPr txBox="1"/>
            <p:nvPr/>
          </p:nvSpPr>
          <p:spPr>
            <a:xfrm>
              <a:off x="24801" y="3098183"/>
              <a:ext cx="574828" cy="287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T2: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093C2-743B-710A-4221-686D81C59683}"/>
              </a:ext>
            </a:extLst>
          </p:cNvPr>
          <p:cNvSpPr txBox="1"/>
          <p:nvPr/>
        </p:nvSpPr>
        <p:spPr>
          <a:xfrm>
            <a:off x="114485" y="3158340"/>
            <a:ext cx="12972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T1's write set: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A89EE5-A5F4-2802-8AA9-7C5E606369D2}"/>
              </a:ext>
            </a:extLst>
          </p:cNvPr>
          <p:cNvSpPr txBox="1"/>
          <p:nvPr/>
        </p:nvSpPr>
        <p:spPr>
          <a:xfrm>
            <a:off x="6580321" y="2721829"/>
            <a:ext cx="118460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T2's read set: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FFEB16-34B3-13B0-2629-83B4BCD60BA4}"/>
              </a:ext>
            </a:extLst>
          </p:cNvPr>
          <p:cNvSpPr txBox="1"/>
          <p:nvPr/>
        </p:nvSpPr>
        <p:spPr>
          <a:xfrm>
            <a:off x="6597140" y="3197632"/>
            <a:ext cx="1503251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T2's write set: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C3997B-2419-287E-24EE-A1700893644D}"/>
              </a:ext>
            </a:extLst>
          </p:cNvPr>
          <p:cNvSpPr txBox="1"/>
          <p:nvPr/>
        </p:nvSpPr>
        <p:spPr>
          <a:xfrm>
            <a:off x="3329140" y="2725981"/>
            <a:ext cx="904685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R(A);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4DD248-524E-81F7-664A-5E4871B6C144}"/>
              </a:ext>
            </a:extLst>
          </p:cNvPr>
          <p:cNvSpPr txBox="1"/>
          <p:nvPr/>
        </p:nvSpPr>
        <p:spPr>
          <a:xfrm>
            <a:off x="4961544" y="2714005"/>
            <a:ext cx="93425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/>
              <a:t>R(A);</a:t>
            </a:r>
            <a:endParaRPr lang="en-US" sz="13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A98AE3-7412-7612-BD99-CA1041C1FD55}"/>
              </a:ext>
            </a:extLst>
          </p:cNvPr>
          <p:cNvSpPr txBox="1"/>
          <p:nvPr/>
        </p:nvSpPr>
        <p:spPr>
          <a:xfrm>
            <a:off x="3333058" y="3034581"/>
            <a:ext cx="900767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R(B);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37D4B-856B-912F-DAE8-098DB82263C4}"/>
              </a:ext>
            </a:extLst>
          </p:cNvPr>
          <p:cNvSpPr/>
          <p:nvPr/>
        </p:nvSpPr>
        <p:spPr>
          <a:xfrm>
            <a:off x="1263497" y="2665447"/>
            <a:ext cx="680448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(100)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83EB9F-AB4C-45EC-4A5B-0EFE0AC06A3F}"/>
              </a:ext>
            </a:extLst>
          </p:cNvPr>
          <p:cNvSpPr/>
          <p:nvPr/>
        </p:nvSpPr>
        <p:spPr>
          <a:xfrm>
            <a:off x="2011650" y="2669230"/>
            <a:ext cx="692474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 (100)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171BE9-426D-ECB2-F00C-D37FA6280DEA}"/>
              </a:ext>
            </a:extLst>
          </p:cNvPr>
          <p:cNvSpPr/>
          <p:nvPr/>
        </p:nvSpPr>
        <p:spPr>
          <a:xfrm>
            <a:off x="1259632" y="3137256"/>
            <a:ext cx="684312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B (200)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61E185-7410-9991-EAA8-CAB3C072FE1E}"/>
              </a:ext>
            </a:extLst>
          </p:cNvPr>
          <p:cNvSpPr/>
          <p:nvPr/>
        </p:nvSpPr>
        <p:spPr>
          <a:xfrm>
            <a:off x="7739520" y="2669230"/>
            <a:ext cx="738161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(100)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675B81-787F-E4D0-A87E-0657F7E28F6A}"/>
              </a:ext>
            </a:extLst>
          </p:cNvPr>
          <p:cNvSpPr txBox="1"/>
          <p:nvPr/>
        </p:nvSpPr>
        <p:spPr>
          <a:xfrm>
            <a:off x="3327028" y="2411921"/>
            <a:ext cx="904685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BEGIN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73C1A9-A37F-CD1B-739F-62ED07B7197C}"/>
              </a:ext>
            </a:extLst>
          </p:cNvPr>
          <p:cNvSpPr txBox="1"/>
          <p:nvPr/>
        </p:nvSpPr>
        <p:spPr>
          <a:xfrm>
            <a:off x="4957600" y="2411553"/>
            <a:ext cx="93425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BEGIN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CC59B168-574B-1A08-F996-5EA4C38B094F}"/>
              </a:ext>
            </a:extLst>
          </p:cNvPr>
          <p:cNvGraphicFramePr>
            <a:graphicFrameLocks noGrp="1"/>
          </p:cNvGraphicFramePr>
          <p:nvPr/>
        </p:nvGraphicFramePr>
        <p:xfrm>
          <a:off x="4020578" y="4490912"/>
          <a:ext cx="1127486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5D7B5F13-769F-41CD-2C04-4597622AFB9B}"/>
              </a:ext>
            </a:extLst>
          </p:cNvPr>
          <p:cNvSpPr/>
          <p:nvPr/>
        </p:nvSpPr>
        <p:spPr>
          <a:xfrm>
            <a:off x="3335517" y="3718874"/>
            <a:ext cx="891929" cy="3476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Abort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2D235C1-6402-102B-36B1-D900CC4E1158}"/>
              </a:ext>
            </a:extLst>
          </p:cNvPr>
          <p:cNvGraphicFramePr>
            <a:graphicFrameLocks noGrp="1"/>
          </p:cNvGraphicFramePr>
          <p:nvPr/>
        </p:nvGraphicFramePr>
        <p:xfrm>
          <a:off x="4016959" y="4483768"/>
          <a:ext cx="1127486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3FF5C827-73C7-9214-5AFA-2D7E09664676}"/>
              </a:ext>
            </a:extLst>
          </p:cNvPr>
          <p:cNvSpPr/>
          <p:nvPr/>
        </p:nvSpPr>
        <p:spPr>
          <a:xfrm>
            <a:off x="7741963" y="3144728"/>
            <a:ext cx="734661" cy="3674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(110)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EBD122-C2DB-6950-EBD2-21EB176A7DAD}"/>
              </a:ext>
            </a:extLst>
          </p:cNvPr>
          <p:cNvSpPr/>
          <p:nvPr/>
        </p:nvSpPr>
        <p:spPr>
          <a:xfrm>
            <a:off x="3259184" y="1471080"/>
            <a:ext cx="1030149" cy="7568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Thread1</a:t>
            </a:r>
            <a:endParaRPr lang="en-US" sz="135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D210D9-1F69-7541-DF7B-B38E7C00E419}"/>
              </a:ext>
            </a:extLst>
          </p:cNvPr>
          <p:cNvSpPr/>
          <p:nvPr/>
        </p:nvSpPr>
        <p:spPr>
          <a:xfrm>
            <a:off x="4778936" y="1478862"/>
            <a:ext cx="1132828" cy="75680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Thread2</a:t>
            </a:r>
            <a:endParaRPr lang="en-US" sz="13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CA9846-B086-D713-BAFB-D16F1FDE0409}"/>
              </a:ext>
            </a:extLst>
          </p:cNvPr>
          <p:cNvSpPr txBox="1"/>
          <p:nvPr/>
        </p:nvSpPr>
        <p:spPr>
          <a:xfrm>
            <a:off x="3339783" y="3350587"/>
            <a:ext cx="900767" cy="3000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W(B);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4D02F8-97F6-B95A-8872-B0B2A30B889D}"/>
              </a:ext>
            </a:extLst>
          </p:cNvPr>
          <p:cNvSpPr txBox="1"/>
          <p:nvPr/>
        </p:nvSpPr>
        <p:spPr>
          <a:xfrm>
            <a:off x="4968269" y="3030007"/>
            <a:ext cx="934256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W(A);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793E35D-7019-2C85-140C-E9EB79A80E01}"/>
              </a:ext>
            </a:extLst>
          </p:cNvPr>
          <p:cNvSpPr txBox="1"/>
          <p:nvPr/>
        </p:nvSpPr>
        <p:spPr>
          <a:xfrm>
            <a:off x="2682419" y="4415929"/>
            <a:ext cx="14054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Database </a:t>
            </a:r>
          </a:p>
          <a:p>
            <a:pPr algn="ctr"/>
            <a:r>
              <a:rPr lang="en-US" altLang="zh-CN" sz="1350" b="1" dirty="0"/>
              <a:t>storage</a:t>
            </a:r>
            <a:endParaRPr lang="en-US" sz="1350" b="1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2C0DE5-F845-C4D4-1E16-699C2B409C82}"/>
              </a:ext>
            </a:extLst>
          </p:cNvPr>
          <p:cNvSpPr/>
          <p:nvPr/>
        </p:nvSpPr>
        <p:spPr>
          <a:xfrm>
            <a:off x="4968269" y="3356421"/>
            <a:ext cx="923588" cy="3156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Commit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A2B59A7-29A9-E179-9EA4-5E026749E53B}"/>
              </a:ext>
            </a:extLst>
          </p:cNvPr>
          <p:cNvSpPr/>
          <p:nvPr/>
        </p:nvSpPr>
        <p:spPr>
          <a:xfrm>
            <a:off x="114484" y="2377503"/>
            <a:ext cx="2640290" cy="125008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9ECC1C-1B92-15E1-E18E-DFE2160B36D0}"/>
              </a:ext>
            </a:extLst>
          </p:cNvPr>
          <p:cNvSpPr txBox="1"/>
          <p:nvPr/>
        </p:nvSpPr>
        <p:spPr>
          <a:xfrm>
            <a:off x="774738" y="3667255"/>
            <a:ext cx="14054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Thread-local memory</a:t>
            </a:r>
            <a:endParaRPr lang="en-US" sz="135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BBFCF81-B532-EA6D-9694-F5774D3D81DC}"/>
              </a:ext>
            </a:extLst>
          </p:cNvPr>
          <p:cNvSpPr txBox="1"/>
          <p:nvPr/>
        </p:nvSpPr>
        <p:spPr>
          <a:xfrm>
            <a:off x="7072192" y="3742933"/>
            <a:ext cx="14054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/>
              <a:t>Thread-local memory</a:t>
            </a:r>
            <a:endParaRPr lang="en-US" sz="1350" b="1" dirty="0"/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D2D64A3-A6B7-0C27-A8BB-92386C3A6EDE}"/>
              </a:ext>
            </a:extLst>
          </p:cNvPr>
          <p:cNvSpPr/>
          <p:nvPr/>
        </p:nvSpPr>
        <p:spPr>
          <a:xfrm>
            <a:off x="6497648" y="2424370"/>
            <a:ext cx="2554580" cy="1250083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9300C10-C615-DD85-D78A-7694CB95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 it all together: OCC in an example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87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6 4.81481E-6 L -0.33763 0.30578 " pathEditMode="fixed" rAng="0" ptsTypes="AA">
                                      <p:cBhvr>
                                        <p:cTn id="6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23" y="15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7"/>
                                            </p:cond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31" grpId="0"/>
      <p:bldP spid="44" grpId="0"/>
      <p:bldP spid="54" grpId="0" animBg="1"/>
      <p:bldP spid="54" grpId="1" animBg="1"/>
      <p:bldP spid="55" grpId="0" animBg="1"/>
      <p:bldP spid="55" grpId="1" animBg="1"/>
      <p:bldP spid="58" grpId="0"/>
      <p:bldP spid="59" grpId="0"/>
      <p:bldP spid="60" grpId="0"/>
      <p:bldP spid="62" grpId="0" animBg="1"/>
      <p:bldP spid="64" grpId="0" animBg="1"/>
      <p:bldP spid="65" grpId="0" animBg="1"/>
      <p:bldP spid="5" grpId="0" animBg="1"/>
      <p:bldP spid="5" grpId="1" animBg="1"/>
      <p:bldP spid="73" grpId="0" animBg="1"/>
      <p:bldP spid="74" grpId="0" animBg="1"/>
      <p:bldP spid="76" grpId="0" animBg="1"/>
      <p:bldP spid="80" grpId="0" animBg="1"/>
      <p:bldP spid="81" grpId="0" animBg="1"/>
      <p:bldP spid="85" grpId="0" animBg="1"/>
      <p:bldP spid="77" grpId="0" animBg="1"/>
      <p:bldP spid="77" grpId="1" animBg="1"/>
      <p:bldP spid="66" grpId="0" animBg="1"/>
      <p:bldP spid="72" grpId="0" animBg="1"/>
      <p:bldP spid="79" grpId="0" animBg="1"/>
      <p:bldP spid="30" grpId="0" animBg="1"/>
      <p:bldP spid="84" grpId="0"/>
      <p:bldP spid="84" grpId="1"/>
      <p:bldP spid="88" grpId="0"/>
      <p:bldP spid="88" grpId="1"/>
      <p:bldP spid="8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19FF8-903B-9A4F-B6B0-ADC1C726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OCC's Problem: False Aborts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19DFB-A90C-F243-8420-5C9F4D3D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transactions aborted by OCC could have been allowed to commit without causing an </a:t>
            </a:r>
            <a:r>
              <a:rPr lang="en-US" altLang="zh-CN" dirty="0" err="1"/>
              <a:t>unserializable</a:t>
            </a:r>
            <a:r>
              <a:rPr lang="en-US" altLang="zh-CN" dirty="0"/>
              <a:t> schedule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5523D-B579-D548-8802-2323F7FE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2C4842BC-A41E-6144-A962-2F45A5BA96EB}"/>
              </a:ext>
            </a:extLst>
          </p:cNvPr>
          <p:cNvGrpSpPr/>
          <p:nvPr/>
        </p:nvGrpSpPr>
        <p:grpSpPr>
          <a:xfrm>
            <a:off x="2267744" y="2632071"/>
            <a:ext cx="5295106" cy="2415436"/>
            <a:chOff x="2621742" y="1753375"/>
            <a:chExt cx="7060141" cy="3220581"/>
          </a:xfrm>
        </p:grpSpPr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5B000AF4-504C-9043-A458-0292DB145C7F}"/>
                </a:ext>
              </a:extLst>
            </p:cNvPr>
            <p:cNvSpPr/>
            <p:nvPr/>
          </p:nvSpPr>
          <p:spPr>
            <a:xfrm>
              <a:off x="4453044" y="4594584"/>
              <a:ext cx="1189239" cy="37937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Abort</a:t>
              </a:r>
            </a:p>
          </p:txBody>
        </p:sp>
        <p:grpSp>
          <p:nvGrpSpPr>
            <p:cNvPr id="7" name="Group 28">
              <a:extLst>
                <a:ext uri="{FF2B5EF4-FFF2-40B4-BE49-F238E27FC236}">
                  <a16:creationId xmlns:a16="http://schemas.microsoft.com/office/drawing/2014/main" id="{C0A8B666-03F8-DE49-A45B-3406D2DFD2A6}"/>
                </a:ext>
              </a:extLst>
            </p:cNvPr>
            <p:cNvGrpSpPr/>
            <p:nvPr/>
          </p:nvGrpSpPr>
          <p:grpSpPr>
            <a:xfrm>
              <a:off x="2621742" y="1924759"/>
              <a:ext cx="1690277" cy="400109"/>
              <a:chOff x="2563863" y="2012050"/>
              <a:chExt cx="1690277" cy="400109"/>
            </a:xfrm>
          </p:grpSpPr>
          <p:sp>
            <p:nvSpPr>
              <p:cNvPr id="21" name="TextBox 42">
                <a:extLst>
                  <a:ext uri="{FF2B5EF4-FFF2-40B4-BE49-F238E27FC236}">
                    <a16:creationId xmlns:a16="http://schemas.microsoft.com/office/drawing/2014/main" id="{6559E1F4-66D1-8848-B191-9241ED63234C}"/>
                  </a:ext>
                </a:extLst>
              </p:cNvPr>
              <p:cNvSpPr txBox="1"/>
              <p:nvPr/>
            </p:nvSpPr>
            <p:spPr>
              <a:xfrm>
                <a:off x="3032395" y="2031920"/>
                <a:ext cx="1221745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 = A + B;</a:t>
                </a:r>
              </a:p>
            </p:txBody>
          </p:sp>
          <p:sp>
            <p:nvSpPr>
              <p:cNvPr id="22" name="TextBox 43">
                <a:extLst>
                  <a:ext uri="{FF2B5EF4-FFF2-40B4-BE49-F238E27FC236}">
                    <a16:creationId xmlns:a16="http://schemas.microsoft.com/office/drawing/2014/main" id="{329D6E2B-0FCB-8C47-A8B6-9EC388C0796D}"/>
                  </a:ext>
                </a:extLst>
              </p:cNvPr>
              <p:cNvSpPr txBox="1"/>
              <p:nvPr/>
            </p:nvSpPr>
            <p:spPr>
              <a:xfrm>
                <a:off x="2563863" y="2012050"/>
                <a:ext cx="638952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T1:</a:t>
                </a:r>
              </a:p>
            </p:txBody>
          </p:sp>
        </p:grpSp>
        <p:grpSp>
          <p:nvGrpSpPr>
            <p:cNvPr id="8" name="Group 29">
              <a:extLst>
                <a:ext uri="{FF2B5EF4-FFF2-40B4-BE49-F238E27FC236}">
                  <a16:creationId xmlns:a16="http://schemas.microsoft.com/office/drawing/2014/main" id="{B83FF484-11FF-A04C-9B62-26CD9E98FFC2}"/>
                </a:ext>
              </a:extLst>
            </p:cNvPr>
            <p:cNvGrpSpPr/>
            <p:nvPr/>
          </p:nvGrpSpPr>
          <p:grpSpPr>
            <a:xfrm>
              <a:off x="7882353" y="1921128"/>
              <a:ext cx="1799530" cy="402663"/>
              <a:chOff x="24801" y="3096195"/>
              <a:chExt cx="1685355" cy="313458"/>
            </a:xfrm>
          </p:grpSpPr>
          <p:sp>
            <p:nvSpPr>
              <p:cNvPr id="19" name="TextBox 40">
                <a:extLst>
                  <a:ext uri="{FF2B5EF4-FFF2-40B4-BE49-F238E27FC236}">
                    <a16:creationId xmlns:a16="http://schemas.microsoft.com/office/drawing/2014/main" id="{026558AF-184C-924C-906E-6C9A0A89D977}"/>
                  </a:ext>
                </a:extLst>
              </p:cNvPr>
              <p:cNvSpPr txBox="1"/>
              <p:nvPr/>
            </p:nvSpPr>
            <p:spPr>
              <a:xfrm>
                <a:off x="456479" y="3096195"/>
                <a:ext cx="1253677" cy="2875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 = A * 1.1;</a:t>
                </a:r>
              </a:p>
            </p:txBody>
          </p:sp>
          <p:sp>
            <p:nvSpPr>
              <p:cNvPr id="20" name="TextBox 41">
                <a:extLst>
                  <a:ext uri="{FF2B5EF4-FFF2-40B4-BE49-F238E27FC236}">
                    <a16:creationId xmlns:a16="http://schemas.microsoft.com/office/drawing/2014/main" id="{5B7043C0-B32B-0D4D-B136-12020D982821}"/>
                  </a:ext>
                </a:extLst>
              </p:cNvPr>
              <p:cNvSpPr txBox="1"/>
              <p:nvPr/>
            </p:nvSpPr>
            <p:spPr>
              <a:xfrm>
                <a:off x="24801" y="3098183"/>
                <a:ext cx="574828" cy="31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T2:</a:t>
                </a:r>
              </a:p>
            </p:txBody>
          </p:sp>
        </p:grpSp>
        <p:sp>
          <p:nvSpPr>
            <p:cNvPr id="9" name="TextBox 30">
              <a:extLst>
                <a:ext uri="{FF2B5EF4-FFF2-40B4-BE49-F238E27FC236}">
                  <a16:creationId xmlns:a16="http://schemas.microsoft.com/office/drawing/2014/main" id="{5D547A37-0D34-7249-BAF0-7A0818D94D52}"/>
                </a:ext>
              </a:extLst>
            </p:cNvPr>
            <p:cNvSpPr txBox="1"/>
            <p:nvPr/>
          </p:nvSpPr>
          <p:spPr>
            <a:xfrm>
              <a:off x="4438853" y="3253642"/>
              <a:ext cx="1206247" cy="4001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R(A);</a:t>
              </a:r>
            </a:p>
          </p:txBody>
        </p:sp>
        <p:sp>
          <p:nvSpPr>
            <p:cNvPr id="10" name="TextBox 31">
              <a:extLst>
                <a:ext uri="{FF2B5EF4-FFF2-40B4-BE49-F238E27FC236}">
                  <a16:creationId xmlns:a16="http://schemas.microsoft.com/office/drawing/2014/main" id="{04E80775-EBDC-3B41-AC8A-CD85045079CE}"/>
                </a:ext>
              </a:extLst>
            </p:cNvPr>
            <p:cNvSpPr txBox="1"/>
            <p:nvPr/>
          </p:nvSpPr>
          <p:spPr>
            <a:xfrm>
              <a:off x="6615391" y="3237674"/>
              <a:ext cx="1245675" cy="4001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>
                  <a:latin typeface="Arial" panose="020B0604020202020204" pitchFamily="34" charset="0"/>
                  <a:cs typeface="Arial" panose="020B0604020202020204" pitchFamily="34" charset="0"/>
                </a:rPr>
                <a:t>R(A);</a:t>
              </a:r>
              <a:endParaRPr lang="en-US" sz="13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32">
              <a:extLst>
                <a:ext uri="{FF2B5EF4-FFF2-40B4-BE49-F238E27FC236}">
                  <a16:creationId xmlns:a16="http://schemas.microsoft.com/office/drawing/2014/main" id="{40F87F29-B68C-C742-B221-03DE40383FCC}"/>
                </a:ext>
              </a:extLst>
            </p:cNvPr>
            <p:cNvSpPr txBox="1"/>
            <p:nvPr/>
          </p:nvSpPr>
          <p:spPr>
            <a:xfrm>
              <a:off x="4444078" y="3665108"/>
              <a:ext cx="1201023" cy="4001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R(B);</a:t>
              </a:r>
            </a:p>
          </p:txBody>
        </p:sp>
        <p:sp>
          <p:nvSpPr>
            <p:cNvPr id="12" name="TextBox 33">
              <a:extLst>
                <a:ext uri="{FF2B5EF4-FFF2-40B4-BE49-F238E27FC236}">
                  <a16:creationId xmlns:a16="http://schemas.microsoft.com/office/drawing/2014/main" id="{DB4258E3-E2B3-1E44-A573-F825EE3668F1}"/>
                </a:ext>
              </a:extLst>
            </p:cNvPr>
            <p:cNvSpPr txBox="1"/>
            <p:nvPr/>
          </p:nvSpPr>
          <p:spPr>
            <a:xfrm>
              <a:off x="4436036" y="2850938"/>
              <a:ext cx="1206247" cy="4001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</a:p>
          </p:txBody>
        </p:sp>
        <p:sp>
          <p:nvSpPr>
            <p:cNvPr id="13" name="TextBox 34">
              <a:extLst>
                <a:ext uri="{FF2B5EF4-FFF2-40B4-BE49-F238E27FC236}">
                  <a16:creationId xmlns:a16="http://schemas.microsoft.com/office/drawing/2014/main" id="{BFC4895A-EC43-2543-BFEE-F89BE3777A86}"/>
                </a:ext>
              </a:extLst>
            </p:cNvPr>
            <p:cNvSpPr txBox="1"/>
            <p:nvPr/>
          </p:nvSpPr>
          <p:spPr>
            <a:xfrm>
              <a:off x="6610133" y="2834404"/>
              <a:ext cx="1245675" cy="4001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</a:p>
          </p:txBody>
        </p:sp>
        <p:sp>
          <p:nvSpPr>
            <p:cNvPr id="14" name="Oval 35">
              <a:extLst>
                <a:ext uri="{FF2B5EF4-FFF2-40B4-BE49-F238E27FC236}">
                  <a16:creationId xmlns:a16="http://schemas.microsoft.com/office/drawing/2014/main" id="{645F0F66-45AB-9D48-AA8A-9EF43813D8E3}"/>
                </a:ext>
              </a:extLst>
            </p:cNvPr>
            <p:cNvSpPr/>
            <p:nvPr/>
          </p:nvSpPr>
          <p:spPr>
            <a:xfrm>
              <a:off x="4345579" y="1763319"/>
              <a:ext cx="1373532" cy="1009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Thread1</a:t>
              </a:r>
            </a:p>
          </p:txBody>
        </p:sp>
        <p:sp>
          <p:nvSpPr>
            <p:cNvPr id="15" name="Oval 36">
              <a:extLst>
                <a:ext uri="{FF2B5EF4-FFF2-40B4-BE49-F238E27FC236}">
                  <a16:creationId xmlns:a16="http://schemas.microsoft.com/office/drawing/2014/main" id="{FA367D06-3E58-2B41-9DBF-5C99FA57A263}"/>
                </a:ext>
              </a:extLst>
            </p:cNvPr>
            <p:cNvSpPr/>
            <p:nvPr/>
          </p:nvSpPr>
          <p:spPr>
            <a:xfrm>
              <a:off x="6524917" y="1753375"/>
              <a:ext cx="1357435" cy="10090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Thread2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37">
              <a:extLst>
                <a:ext uri="{FF2B5EF4-FFF2-40B4-BE49-F238E27FC236}">
                  <a16:creationId xmlns:a16="http://schemas.microsoft.com/office/drawing/2014/main" id="{842EF850-14DE-0642-A9FE-0EF9EB7E3ADD}"/>
                </a:ext>
              </a:extLst>
            </p:cNvPr>
            <p:cNvSpPr txBox="1"/>
            <p:nvPr/>
          </p:nvSpPr>
          <p:spPr>
            <a:xfrm>
              <a:off x="4453044" y="4086449"/>
              <a:ext cx="1201023" cy="40010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W(B);</a:t>
              </a:r>
            </a:p>
          </p:txBody>
        </p:sp>
        <p:sp>
          <p:nvSpPr>
            <p:cNvPr id="17" name="TextBox 38">
              <a:extLst>
                <a:ext uri="{FF2B5EF4-FFF2-40B4-BE49-F238E27FC236}">
                  <a16:creationId xmlns:a16="http://schemas.microsoft.com/office/drawing/2014/main" id="{31D0B3AC-11A9-2A40-A9DB-F41AD373A6D2}"/>
                </a:ext>
              </a:extLst>
            </p:cNvPr>
            <p:cNvSpPr txBox="1"/>
            <p:nvPr/>
          </p:nvSpPr>
          <p:spPr>
            <a:xfrm>
              <a:off x="6624358" y="3659009"/>
              <a:ext cx="1245675" cy="4001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Arial" panose="020B0604020202020204" pitchFamily="34" charset="0"/>
                  <a:cs typeface="Arial" panose="020B0604020202020204" pitchFamily="34" charset="0"/>
                </a:rPr>
                <a:t>W(A);</a:t>
              </a: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6674B952-F9E1-0442-BCF7-AA2DFB0DC2DE}"/>
                </a:ext>
              </a:extLst>
            </p:cNvPr>
            <p:cNvSpPr/>
            <p:nvPr/>
          </p:nvSpPr>
          <p:spPr>
            <a:xfrm>
              <a:off x="6624358" y="4121017"/>
              <a:ext cx="1231450" cy="34899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Commit</a:t>
              </a:r>
            </a:p>
          </p:txBody>
        </p:sp>
      </p:grpSp>
      <p:cxnSp>
        <p:nvCxnSpPr>
          <p:cNvPr id="23" name="Straight Arrow Connector 46">
            <a:extLst>
              <a:ext uri="{FF2B5EF4-FFF2-40B4-BE49-F238E27FC236}">
                <a16:creationId xmlns:a16="http://schemas.microsoft.com/office/drawing/2014/main" id="{D456EAEF-7E56-C848-91A6-3CE48088D934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4535263" y="3895770"/>
            <a:ext cx="734444" cy="3040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7">
            <a:extLst>
              <a:ext uri="{FF2B5EF4-FFF2-40B4-BE49-F238E27FC236}">
                <a16:creationId xmlns:a16="http://schemas.microsoft.com/office/drawing/2014/main" id="{F474895B-CAC0-AB4C-93B7-EDFFDE77E495}"/>
              </a:ext>
            </a:extLst>
          </p:cNvPr>
          <p:cNvSpPr txBox="1"/>
          <p:nvPr/>
        </p:nvSpPr>
        <p:spPr>
          <a:xfrm>
            <a:off x="101601" y="3525664"/>
            <a:ext cx="303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cycle is formed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 only allows serialized execution of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T2, T1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but is not able to recognize serialized execution of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T1, T2.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 is falsely aborted</a:t>
            </a:r>
          </a:p>
        </p:txBody>
      </p:sp>
      <p:sp>
        <p:nvSpPr>
          <p:cNvPr id="25" name="TextBox 48">
            <a:extLst>
              <a:ext uri="{FF2B5EF4-FFF2-40B4-BE49-F238E27FC236}">
                <a16:creationId xmlns:a16="http://schemas.microsoft.com/office/drawing/2014/main" id="{06BF7E60-9A96-E544-817B-E5F0359B0B91}"/>
              </a:ext>
            </a:extLst>
          </p:cNvPr>
          <p:cNvSpPr txBox="1"/>
          <p:nvPr/>
        </p:nvSpPr>
        <p:spPr>
          <a:xfrm>
            <a:off x="4741676" y="3725318"/>
            <a:ext cx="5147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</a:t>
            </a:r>
            <a:endParaRPr lang="en-US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7BC4D-1E6C-864D-83D5-4E64E0F8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OCC's Problem: False Aborts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C4A4-8BFE-9C4A-8697-14DAB93A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 transactions aborted by OCC could have been allowed to commit without causing an </a:t>
            </a:r>
            <a:r>
              <a:rPr lang="en-US" altLang="zh-CN" dirty="0" err="1"/>
              <a:t>unserializable</a:t>
            </a:r>
            <a:r>
              <a:rPr lang="en-US" altLang="zh-CN" dirty="0"/>
              <a:t> schedule</a:t>
            </a:r>
          </a:p>
          <a:p>
            <a:r>
              <a:rPr kumimoji="1" lang="en-US" altLang="zh-CN" dirty="0"/>
              <a:t>Especially for TXs with a lot of reads</a:t>
            </a:r>
          </a:p>
          <a:p>
            <a:pPr lvl="1"/>
            <a:r>
              <a:rPr kumimoji="1" lang="en-US" altLang="zh-CN" dirty="0"/>
              <a:t>E.g., read a lot of items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→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abort</a:t>
            </a:r>
          </a:p>
          <a:p>
            <a:pPr lvl="1"/>
            <a:r>
              <a:rPr kumimoji="1" lang="en-US" altLang="zh-CN" dirty="0"/>
              <a:t>May abort </a:t>
            </a:r>
            <a:r>
              <a:rPr kumimoji="1" lang="en-US" altLang="zh-CN" i="1" dirty="0"/>
              <a:t>even under low-contention </a:t>
            </a:r>
            <a:endParaRPr kumimoji="1"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05CD5E-A05A-3F43-A13A-F8D1092E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943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0EA94-1763-0D45-A876-29AE509A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OCC’s Problem: </a:t>
            </a:r>
            <a:r>
              <a:rPr kumimoji="1" lang="en-US" altLang="zh-CN" dirty="0" err="1"/>
              <a:t>livelock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D04BC-1C13-7345-BA59-4DBBC1BB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Under high contention, OCC may continuously abort </a:t>
            </a:r>
          </a:p>
          <a:p>
            <a:pPr lvl="1"/>
            <a:r>
              <a:rPr kumimoji="1" lang="en-US" altLang="zh-CN" dirty="0"/>
              <a:t>Especially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read/write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dirty="0"/>
              <a:t>Transaction is executing, but no progress!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F20C2-0941-384D-A0BC-DEDEA311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065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DAD5D-2DAC-274F-9C7C-6CBA894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2PL vs. OCC: in a nutshell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398E3-7839-8848-A8D1-0AD22492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25BEFB97-657B-D743-BC11-11C767FF0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87277"/>
            <a:ext cx="6021260" cy="35116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B00C0DB-111D-1A4D-880D-6ABA83AEB08B}"/>
              </a:ext>
            </a:extLst>
          </p:cNvPr>
          <p:cNvSpPr txBox="1"/>
          <p:nvPr/>
        </p:nvSpPr>
        <p:spPr>
          <a:xfrm>
            <a:off x="0" y="5264431"/>
            <a:ext cx="12161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Source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Extracting More Concurrency from Distributed Transactions  [OSDI'14]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6992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353444"/>
            <a:ext cx="7486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OCC and hardware transactional memory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1292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C73C-D695-AE4D-AE8F-276AD3D4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kern="0"/>
              <a:t>Hardware Transactional Memory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B13C5-A348-F940-AB99-7AFFAD10E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982055"/>
            <a:ext cx="7406640" cy="4314907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 new CPU feature for writing </a:t>
            </a:r>
            <a:r>
              <a:rPr kumimoji="1" lang="en-US" altLang="zh-CN" dirty="0">
                <a:solidFill>
                  <a:srgbClr val="FF0000"/>
                </a:solidFill>
              </a:rPr>
              <a:t>multi-core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concurrent</a:t>
            </a:r>
            <a:r>
              <a:rPr kumimoji="1" lang="en-US" altLang="zh-CN" dirty="0"/>
              <a:t> programs </a:t>
            </a:r>
          </a:p>
          <a:p>
            <a:pPr>
              <a:spcAft>
                <a:spcPts val="1080"/>
              </a:spcAft>
            </a:pPr>
            <a:r>
              <a:rPr kumimoji="1" lang="en-US" altLang="zh-CN" dirty="0"/>
              <a:t>CPU guarantees the before-or-after atomicity of memory reads/writes</a:t>
            </a:r>
          </a:p>
          <a:p>
            <a:pPr lvl="1">
              <a:spcBef>
                <a:spcPts val="0"/>
              </a:spcBef>
            </a:pPr>
            <a:r>
              <a:rPr kumimoji="1" lang="en-US" altLang="zh-CN" dirty="0"/>
              <a:t>i.e., no race conditions &amp; no need for 2PL &amp; (Software-implemented) OCC!</a:t>
            </a:r>
          </a:p>
          <a:p>
            <a:pPr lvl="1">
              <a:spcBef>
                <a:spcPts val="0"/>
              </a:spcBef>
            </a:pPr>
            <a:r>
              <a:rPr kumimoji="1" lang="en-US" altLang="zh-CN" b="1" dirty="0">
                <a:solidFill>
                  <a:srgbClr val="FF0000"/>
                </a:solidFill>
              </a:rPr>
              <a:t>Benefits</a:t>
            </a:r>
            <a:r>
              <a:rPr kumimoji="1" lang="en-US" altLang="zh-CN" dirty="0"/>
              <a:t>: near zero costs if execute normally </a:t>
            </a:r>
          </a:p>
          <a:p>
            <a:r>
              <a:rPr kumimoji="1" lang="en-US" altLang="zh-CN" dirty="0"/>
              <a:t>Intel supports HTM named as RTM</a:t>
            </a:r>
          </a:p>
          <a:p>
            <a:pPr lvl="1"/>
            <a:r>
              <a:rPr kumimoji="1" lang="en-US" altLang="zh-CN" dirty="0"/>
              <a:t>Restricted Transactional Memory</a:t>
            </a:r>
          </a:p>
          <a:p>
            <a:pPr lvl="1"/>
            <a:r>
              <a:rPr kumimoji="1" lang="en-US" altLang="zh-CN" dirty="0"/>
              <a:t>First released in its Haswell processor</a:t>
            </a:r>
          </a:p>
          <a:p>
            <a:r>
              <a:rPr kumimoji="1" lang="en-US" altLang="zh-CN" dirty="0"/>
              <a:t>Other implementations also exist </a:t>
            </a:r>
          </a:p>
          <a:p>
            <a:pPr lvl="1"/>
            <a:r>
              <a:rPr lang="en" altLang="zh-C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E.g., ARM Transactional Memory Extension (TME</a:t>
            </a:r>
            <a:r>
              <a:rPr kumimoji="1" lang="en-US" altLang="zh-CN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04AB0-8011-DB4E-9EEE-FE218BF0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/>
          </a:p>
        </p:txBody>
      </p:sp>
      <p:pic>
        <p:nvPicPr>
          <p:cNvPr id="5" name="图片 4" descr="蓝色的卡通人物&#10;&#10;中度可信度描述已自动生成">
            <a:extLst>
              <a:ext uri="{FF2B5EF4-FFF2-40B4-BE49-F238E27FC236}">
                <a16:creationId xmlns:a16="http://schemas.microsoft.com/office/drawing/2014/main" id="{E7B758BE-45A2-1845-B4B8-6CB5D7D1A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38" y="2663080"/>
            <a:ext cx="840105" cy="16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250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62C1-3079-E946-AE19-6C60955C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 little introduction to RTM’s ISA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76493-A38E-8A4F-9BB1-A3589FFB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ISA support for transactional memory </a:t>
            </a:r>
          </a:p>
          <a:p>
            <a:r>
              <a:rPr kumimoji="1" lang="en-US" altLang="zh-CN"/>
              <a:t>Recall: Writing with TX is straightforward</a:t>
            </a:r>
          </a:p>
          <a:p>
            <a:pPr lvl="1"/>
            <a:r>
              <a:rPr kumimoji="1" lang="en-US" altLang="zh-CN"/>
              <a:t>Use </a:t>
            </a:r>
            <a:r>
              <a:rPr kumimoji="1" lang="en-US" altLang="zh-CN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/>
              <a:t>to mark when a TX starts</a:t>
            </a:r>
          </a:p>
          <a:p>
            <a:pPr lvl="1"/>
            <a:r>
              <a:rPr kumimoji="1" lang="en-US" altLang="zh-CN"/>
              <a:t>Use </a:t>
            </a:r>
            <a:r>
              <a:rPr kumimoji="1" lang="en-US" altLang="zh-CN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/>
              <a:t>to commit the TX</a:t>
            </a:r>
          </a:p>
          <a:p>
            <a:r>
              <a:rPr kumimoji="1" lang="en-US" altLang="zh-CN"/>
              <a:t>In RTM, the concept is similar</a:t>
            </a:r>
            <a:r>
              <a:rPr kumimoji="1" lang="zh-CN" altLang="en-US"/>
              <a:t> </a:t>
            </a:r>
            <a:r>
              <a:rPr kumimoji="1" lang="en-US" altLang="zh-CN"/>
              <a:t>(using</a:t>
            </a:r>
            <a:r>
              <a:rPr kumimoji="1" lang="zh-CN" altLang="en-US"/>
              <a:t> </a:t>
            </a:r>
            <a:r>
              <a:rPr kumimoji="1" lang="en-US" altLang="zh-CN"/>
              <a:t>new</a:t>
            </a:r>
            <a:r>
              <a:rPr kumimoji="1" lang="zh-CN" altLang="en-US"/>
              <a:t> </a:t>
            </a:r>
            <a:r>
              <a:rPr kumimoji="1" lang="en-US" altLang="zh-CN"/>
              <a:t>instructions)</a:t>
            </a:r>
          </a:p>
          <a:p>
            <a:pPr lvl="1"/>
            <a:r>
              <a:rPr kumimoji="1" lang="en-US" altLang="zh-CN"/>
              <a:t>Use </a:t>
            </a:r>
            <a:r>
              <a:rPr kumimoji="1" lang="en-US" altLang="zh-CN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/>
              <a:t> to mark an RTM execution start</a:t>
            </a:r>
          </a:p>
          <a:p>
            <a:pPr lvl="1"/>
            <a:r>
              <a:rPr kumimoji="1" lang="en-US" altLang="zh-CN"/>
              <a:t>Use </a:t>
            </a:r>
            <a:r>
              <a:rPr kumimoji="1" lang="en-US" altLang="zh-CN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xend</a:t>
            </a:r>
            <a:r>
              <a:rPr kumimoji="1" lang="en-US" altLang="zh-CN"/>
              <a:t> to mark an RTM end</a:t>
            </a:r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30DFC-ABE1-184A-9283-B45D2434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790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1F8-C312-CC42-BFE6-5FB3C63D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/>
              <a:t>Programming with RTM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062B-1621-1543-9967-4EA57F62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If transaction starts successfully</a:t>
            </a:r>
          </a:p>
          <a:p>
            <a:pPr lvl="1"/>
            <a:r>
              <a:rPr kumimoji="1" lang="en-US" altLang="zh-CN"/>
              <a:t>Do work protected by RTM, and then try to commit</a:t>
            </a:r>
          </a:p>
          <a:p>
            <a:r>
              <a:rPr kumimoji="1" lang="en-US" altLang="zh-CN">
                <a:solidFill>
                  <a:schemeClr val="accent6"/>
                </a:solidFill>
              </a:rPr>
              <a:t>Fallback routine to handle abort event</a:t>
            </a:r>
          </a:p>
          <a:p>
            <a:pPr lvl="1"/>
            <a:r>
              <a:rPr kumimoji="1" lang="en-US" altLang="zh-CN">
                <a:solidFill>
                  <a:schemeClr val="accent6"/>
                </a:solidFill>
              </a:rPr>
              <a:t>If abort, system rollback to </a:t>
            </a:r>
            <a:r>
              <a:rPr kumimoji="1" lang="en-US" altLang="zh-CN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>
                <a:solidFill>
                  <a:schemeClr val="accent6"/>
                </a:solidFill>
              </a:rPr>
              <a:t>, return an abort code</a:t>
            </a:r>
          </a:p>
          <a:p>
            <a:r>
              <a:rPr kumimoji="1" lang="en-US" altLang="zh-CN">
                <a:solidFill>
                  <a:schemeClr val="accent6"/>
                </a:solidFill>
              </a:rPr>
              <a:t>Manually abort inside a transaction</a:t>
            </a:r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86B3-435D-7E43-95A4-2EB1F049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9E0EE53B-E0BF-C247-87D9-AD4E2D39E1F1}"/>
              </a:ext>
            </a:extLst>
          </p:cNvPr>
          <p:cNvGrpSpPr/>
          <p:nvPr/>
        </p:nvGrpSpPr>
        <p:grpSpPr>
          <a:xfrm>
            <a:off x="2607079" y="3442961"/>
            <a:ext cx="3253854" cy="2015657"/>
            <a:chOff x="1327250" y="1671427"/>
            <a:chExt cx="4338472" cy="2687542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C268FB5-114B-684B-897E-42A05AAD3D65}"/>
                </a:ext>
              </a:extLst>
            </p:cNvPr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701E89B-6A87-864A-92AA-E33DAEEE683C}"/>
                </a:ext>
              </a:extLst>
            </p:cNvPr>
            <p:cNvSpPr/>
            <p:nvPr/>
          </p:nvSpPr>
          <p:spPr>
            <a:xfrm>
              <a:off x="1475914" y="1804424"/>
              <a:ext cx="409212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b="1">
                  <a:latin typeface="Candara"/>
                  <a:cs typeface="Candara"/>
                </a:rPr>
                <a:t>if</a:t>
              </a:r>
              <a:r>
                <a:rPr lang="en-US" altLang="zh-CN" sz="1500">
                  <a:latin typeface="Candara"/>
                  <a:cs typeface="Candara"/>
                </a:rPr>
                <a:t> </a:t>
              </a:r>
              <a:r>
                <a:rPr lang="en-US" altLang="zh-CN" sz="1500" i="1">
                  <a:solidFill>
                    <a:srgbClr val="FF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500" i="1" err="1">
                  <a:solidFill>
                    <a:srgbClr val="FF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500">
                  <a:solidFill>
                    <a:srgbClr val="FF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500">
                  <a:solidFill>
                    <a:srgbClr val="FF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50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</a:p>
            <a:p>
              <a:r>
                <a:rPr lang="en-US" altLang="zh-CN" sz="1500">
                  <a:solidFill>
                    <a:srgbClr val="D9D9D9"/>
                  </a:solidFill>
                  <a:latin typeface="Candara"/>
                  <a:cs typeface="Candara"/>
                </a:rPr>
                <a:t>    </a:t>
              </a:r>
              <a:r>
                <a:rPr lang="zh-CN" altLang="en-US" sz="1500" b="1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b="1" i="1">
                  <a:solidFill>
                    <a:srgbClr val="D9D9D9"/>
                  </a:solidFill>
                  <a:latin typeface="Candara"/>
                  <a:cs typeface="Candara"/>
                </a:rPr>
                <a:t>if</a:t>
              </a:r>
              <a:r>
                <a:rPr lang="zh-CN" altLang="en-US" sz="1500" i="1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i="1">
                  <a:solidFill>
                    <a:srgbClr val="D9D9D9"/>
                  </a:solidFill>
                  <a:latin typeface="Candara"/>
                  <a:cs typeface="Candara"/>
                </a:rPr>
                <a:t>conditions:</a:t>
              </a:r>
            </a:p>
            <a:p>
              <a:r>
                <a:rPr lang="zh-CN" altLang="zh-CN" sz="1500" i="1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500" i="1">
                  <a:solidFill>
                    <a:srgbClr val="D9D9D9"/>
                  </a:solidFill>
                  <a:latin typeface="Candara"/>
                  <a:cs typeface="Candara"/>
                </a:rPr>
                <a:t>   </a:t>
              </a:r>
              <a:r>
                <a:rPr lang="zh-CN" altLang="zh-CN" sz="1500" i="1">
                  <a:solidFill>
                    <a:srgbClr val="D9D9D9"/>
                  </a:solidFill>
                  <a:latin typeface="Candara"/>
                  <a:cs typeface="Candara"/>
                </a:rPr>
                <a:t> _</a:t>
              </a:r>
              <a:r>
                <a:rPr lang="en-US" altLang="zh-CN" sz="1500" i="1" err="1">
                  <a:solidFill>
                    <a:srgbClr val="D9D9D9"/>
                  </a:solidFill>
                  <a:latin typeface="Candara"/>
                  <a:cs typeface="Candara"/>
                </a:rPr>
                <a:t>xabort</a:t>
              </a:r>
              <a:r>
                <a:rPr lang="en-US" altLang="zh-CN" sz="1500" i="1">
                  <a:solidFill>
                    <a:srgbClr val="D9D9D9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zh-CN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500" i="1">
                  <a:solidFill>
                    <a:srgbClr val="000000"/>
                  </a:solidFill>
                  <a:latin typeface="Candara"/>
                  <a:cs typeface="Candara"/>
                </a:rPr>
                <a:t>      </a:t>
              </a:r>
              <a:r>
                <a:rPr lang="en-US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critical code</a:t>
              </a:r>
            </a:p>
            <a:p>
              <a:r>
                <a:rPr lang="en-US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     </a:t>
              </a:r>
              <a:r>
                <a:rPr lang="zh-CN" altLang="zh-CN" sz="1500" i="1">
                  <a:solidFill>
                    <a:srgbClr val="FF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500" i="1" err="1">
                  <a:solidFill>
                    <a:srgbClr val="FF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1500" i="1">
                  <a:solidFill>
                    <a:srgbClr val="FF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1500" b="1" i="1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else</a:t>
              </a:r>
            </a:p>
            <a:p>
              <a:r>
                <a:rPr lang="zh-CN" altLang="zh-CN" sz="1500" i="1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500" i="1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500" i="1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fallback</a:t>
              </a:r>
              <a:r>
                <a:rPr lang="zh-CN" altLang="en-US" sz="1500" i="1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i="1">
                  <a:solidFill>
                    <a:schemeClr val="bg1">
                      <a:lumMod val="85000"/>
                    </a:schemeClr>
                  </a:solidFill>
                  <a:latin typeface="Candara"/>
                  <a:cs typeface="Candara"/>
                </a:rPr>
                <a:t>routine</a:t>
              </a:r>
              <a:endParaRPr lang="en-US" altLang="zh-CN" sz="1500">
                <a:solidFill>
                  <a:schemeClr val="bg1">
                    <a:lumMod val="85000"/>
                  </a:schemeClr>
                </a:solidFill>
                <a:latin typeface="Candara"/>
                <a:cs typeface="Candara"/>
              </a:endParaRPr>
            </a:p>
            <a:p>
              <a:endParaRPr lang="en-US" altLang="zh-CN" sz="1350"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3958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1F8-C312-CC42-BFE6-5FB3C63D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/>
              <a:t>Programming with RTM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062B-1621-1543-9967-4EA57F62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61" y="896720"/>
            <a:ext cx="7591752" cy="3394472"/>
          </a:xfrm>
        </p:spPr>
        <p:txBody>
          <a:bodyPr/>
          <a:lstStyle/>
          <a:p>
            <a:r>
              <a:rPr kumimoji="1" lang="en-US" altLang="zh-CN" dirty="0"/>
              <a:t>If an HTM transaction starts successfully</a:t>
            </a:r>
          </a:p>
          <a:p>
            <a:pPr lvl="1"/>
            <a:r>
              <a:rPr kumimoji="1" lang="en-US" altLang="zh-CN" dirty="0"/>
              <a:t>Do work protected by RTM, and then try to commit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Fallback routine to handle abort event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If abort, CPU </a:t>
            </a:r>
            <a:r>
              <a:rPr kumimoji="1" lang="en-US" altLang="zh-CN" u="sng" dirty="0">
                <a:solidFill>
                  <a:schemeClr val="tx1"/>
                </a:solidFill>
              </a:rPr>
              <a:t>rollbacks</a:t>
            </a:r>
            <a:r>
              <a:rPr kumimoji="1" lang="en-US" altLang="zh-CN" dirty="0">
                <a:solidFill>
                  <a:schemeClr val="tx1"/>
                </a:solidFill>
              </a:rPr>
              <a:t> to line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 dirty="0">
                <a:solidFill>
                  <a:schemeClr val="tx1"/>
                </a:solidFill>
              </a:rPr>
              <a:t>, return an </a:t>
            </a:r>
            <a:r>
              <a:rPr kumimoji="1" lang="en-US" altLang="zh-CN" u="sng" dirty="0">
                <a:solidFill>
                  <a:schemeClr val="tx1"/>
                </a:solidFill>
              </a:rPr>
              <a:t>abort code</a:t>
            </a:r>
            <a:r>
              <a:rPr kumimoji="1" lang="en-US" altLang="zh-CN" dirty="0">
                <a:solidFill>
                  <a:schemeClr val="tx1"/>
                </a:solidFill>
              </a:rPr>
              <a:t>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goto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fallback</a:t>
            </a:r>
          </a:p>
          <a:p>
            <a:r>
              <a:rPr kumimoji="1" lang="en-US" altLang="zh-CN" dirty="0">
                <a:solidFill>
                  <a:schemeClr val="accent6"/>
                </a:solidFill>
              </a:rPr>
              <a:t>Manually abort inside a transaction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86B3-435D-7E43-95A4-2EB1F049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9667628C-853D-7544-90B9-494D8266EB67}"/>
              </a:ext>
            </a:extLst>
          </p:cNvPr>
          <p:cNvGrpSpPr/>
          <p:nvPr/>
        </p:nvGrpSpPr>
        <p:grpSpPr>
          <a:xfrm>
            <a:off x="2607079" y="3442961"/>
            <a:ext cx="3253854" cy="2015657"/>
            <a:chOff x="1327250" y="1671427"/>
            <a:chExt cx="4338472" cy="26875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52C65-17A9-0844-A585-2F018B750DCF}"/>
                </a:ext>
              </a:extLst>
            </p:cNvPr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DB3E19-5D79-894D-8DCD-16BCBDAC7CA2}"/>
                </a:ext>
              </a:extLst>
            </p:cNvPr>
            <p:cNvSpPr/>
            <p:nvPr/>
          </p:nvSpPr>
          <p:spPr>
            <a:xfrm>
              <a:off x="1475914" y="1804424"/>
              <a:ext cx="409212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b="1" dirty="0">
                  <a:latin typeface="Candara"/>
                  <a:cs typeface="Candara"/>
                </a:rPr>
                <a:t>if</a:t>
              </a:r>
              <a:r>
                <a:rPr lang="en-US" altLang="zh-CN" sz="1500" dirty="0">
                  <a:latin typeface="Candara"/>
                  <a:cs typeface="Candara"/>
                </a:rPr>
                <a:t> </a:t>
              </a:r>
              <a:r>
                <a:rPr lang="en-US" altLang="zh-CN" sz="1500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500" i="1" dirty="0" err="1">
                  <a:solidFill>
                    <a:srgbClr val="00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500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500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dirty="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500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dirty="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</a:p>
            <a:p>
              <a:r>
                <a:rPr lang="en-US" altLang="zh-CN" sz="1500" dirty="0">
                  <a:solidFill>
                    <a:srgbClr val="000000"/>
                  </a:solidFill>
                  <a:latin typeface="Candara"/>
                  <a:cs typeface="Candara"/>
                </a:rPr>
                <a:t>   </a:t>
              </a:r>
              <a:r>
                <a:rPr lang="en-US" altLang="zh-CN" sz="1500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500" b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b="1" i="1" dirty="0">
                  <a:solidFill>
                    <a:srgbClr val="D9D9D9"/>
                  </a:solidFill>
                  <a:latin typeface="Candara"/>
                  <a:cs typeface="Candara"/>
                </a:rPr>
                <a:t>if</a:t>
              </a:r>
              <a:r>
                <a:rPr lang="zh-CN" altLang="en-US" sz="1500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i="1" dirty="0">
                  <a:solidFill>
                    <a:srgbClr val="D9D9D9"/>
                  </a:solidFill>
                  <a:latin typeface="Candara"/>
                  <a:cs typeface="Candara"/>
                </a:rPr>
                <a:t>conditions:</a:t>
              </a:r>
            </a:p>
            <a:p>
              <a:r>
                <a:rPr lang="zh-CN" altLang="zh-CN" sz="1500" i="1" dirty="0">
                  <a:solidFill>
                    <a:srgbClr val="D9D9D9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500" i="1" dirty="0">
                  <a:solidFill>
                    <a:srgbClr val="D9D9D9"/>
                  </a:solidFill>
                  <a:latin typeface="Candara"/>
                  <a:cs typeface="Candara"/>
                </a:rPr>
                <a:t>   </a:t>
              </a:r>
              <a:r>
                <a:rPr lang="zh-CN" altLang="zh-CN" sz="1500" i="1" dirty="0">
                  <a:solidFill>
                    <a:srgbClr val="D9D9D9"/>
                  </a:solidFill>
                  <a:latin typeface="Candara"/>
                  <a:cs typeface="Candara"/>
                </a:rPr>
                <a:t> _</a:t>
              </a:r>
              <a:r>
                <a:rPr lang="en-US" altLang="zh-CN" sz="1500" i="1" dirty="0" err="1">
                  <a:solidFill>
                    <a:srgbClr val="D9D9D9"/>
                  </a:solidFill>
                  <a:latin typeface="Candara"/>
                  <a:cs typeface="Candara"/>
                </a:rPr>
                <a:t>xabort</a:t>
              </a:r>
              <a:r>
                <a:rPr lang="en-US" altLang="zh-CN" sz="1500" i="1" dirty="0">
                  <a:solidFill>
                    <a:srgbClr val="D9D9D9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zh-CN" altLang="zh-CN" sz="1500" i="1" dirty="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500" i="1" dirty="0">
                  <a:solidFill>
                    <a:srgbClr val="000000"/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500" i="1" dirty="0">
                  <a:solidFill>
                    <a:srgbClr val="000000"/>
                  </a:solidFill>
                  <a:latin typeface="Candara"/>
                  <a:cs typeface="Candara"/>
                </a:rPr>
                <a:t>critical code (</a:t>
              </a:r>
              <a:r>
                <a:rPr lang="en-US" altLang="zh-CN" sz="1500" i="1" dirty="0">
                  <a:solidFill>
                    <a:srgbClr val="FF0000"/>
                  </a:solidFill>
                  <a:latin typeface="Candara"/>
                  <a:cs typeface="Candara"/>
                </a:rPr>
                <a:t>access x</a:t>
              </a:r>
              <a:r>
                <a:rPr lang="en-US" altLang="zh-CN" sz="1500" i="1" dirty="0">
                  <a:solidFill>
                    <a:srgbClr val="000000"/>
                  </a:solidFill>
                  <a:latin typeface="Candara"/>
                  <a:cs typeface="Candara"/>
                </a:rPr>
                <a:t>)</a:t>
              </a:r>
            </a:p>
            <a:p>
              <a:r>
                <a:rPr lang="en-US" altLang="zh-CN" sz="1500" i="1" dirty="0">
                  <a:solidFill>
                    <a:srgbClr val="000000"/>
                  </a:solidFill>
                  <a:latin typeface="Candara"/>
                  <a:cs typeface="Candara"/>
                </a:rPr>
                <a:t>     </a:t>
              </a:r>
              <a:r>
                <a:rPr lang="zh-CN" altLang="zh-CN" sz="1500" i="1" dirty="0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500" i="1" dirty="0" err="1">
                  <a:solidFill>
                    <a:srgbClr val="00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1500" i="1" dirty="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1500" b="1" i="1" dirty="0">
                  <a:latin typeface="Candara"/>
                  <a:cs typeface="Candara"/>
                </a:rPr>
                <a:t>else</a:t>
              </a:r>
            </a:p>
            <a:p>
              <a:r>
                <a:rPr lang="zh-CN" altLang="zh-CN" sz="1500" i="1" dirty="0">
                  <a:latin typeface="Candara"/>
                  <a:cs typeface="Candara"/>
                </a:rPr>
                <a:t> </a:t>
              </a:r>
              <a:r>
                <a:rPr lang="zh-CN" altLang="en-US" sz="1500" i="1" dirty="0">
                  <a:latin typeface="Candara"/>
                  <a:cs typeface="Candara"/>
                </a:rPr>
                <a:t>  </a:t>
              </a:r>
              <a:r>
                <a:rPr lang="en-US" altLang="zh-CN" sz="1500" i="1" dirty="0">
                  <a:solidFill>
                    <a:srgbClr val="FF0000"/>
                  </a:solidFill>
                  <a:latin typeface="Candara"/>
                  <a:cs typeface="Candara"/>
                </a:rPr>
                <a:t>fallback</a:t>
              </a:r>
              <a:r>
                <a:rPr lang="zh-CN" altLang="en-US" sz="1500" i="1" dirty="0">
                  <a:solidFill>
                    <a:srgbClr val="FF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i="1" dirty="0">
                  <a:solidFill>
                    <a:srgbClr val="FF0000"/>
                  </a:solidFill>
                  <a:latin typeface="Candara"/>
                  <a:cs typeface="Candara"/>
                </a:rPr>
                <a:t>routine</a:t>
              </a:r>
              <a:endParaRPr lang="en-US" altLang="zh-CN" sz="1500" dirty="0">
                <a:solidFill>
                  <a:srgbClr val="FF0000"/>
                </a:solidFill>
                <a:latin typeface="Candara"/>
                <a:cs typeface="Candara"/>
              </a:endParaRPr>
            </a:p>
            <a:p>
              <a:endParaRPr lang="en-US" altLang="zh-CN" sz="1350" dirty="0">
                <a:latin typeface="Candara"/>
                <a:cs typeface="Candara"/>
              </a:endParaRP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CA49B4D-0EF2-884F-B8D7-404C9235DF4E}"/>
              </a:ext>
            </a:extLst>
          </p:cNvPr>
          <p:cNvGrpSpPr/>
          <p:nvPr/>
        </p:nvGrpSpPr>
        <p:grpSpPr>
          <a:xfrm>
            <a:off x="6223001" y="3840674"/>
            <a:ext cx="1180970" cy="1470730"/>
            <a:chOff x="1327250" y="1671428"/>
            <a:chExt cx="4338472" cy="2494081"/>
          </a:xfrm>
        </p:grpSpPr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727CB16B-24F5-6346-8A42-19189301C4EB}"/>
                </a:ext>
              </a:extLst>
            </p:cNvPr>
            <p:cNvSpPr/>
            <p:nvPr/>
          </p:nvSpPr>
          <p:spPr>
            <a:xfrm>
              <a:off x="1327250" y="1671428"/>
              <a:ext cx="4338472" cy="2494081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7448840A-65A9-4C4E-9A58-C9BE7699B217}"/>
                </a:ext>
              </a:extLst>
            </p:cNvPr>
            <p:cNvSpPr/>
            <p:nvPr/>
          </p:nvSpPr>
          <p:spPr>
            <a:xfrm>
              <a:off x="1475915" y="1804424"/>
              <a:ext cx="4092121" cy="626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Candara"/>
                  <a:cs typeface="Candara"/>
                </a:rPr>
                <a:t>x = 1</a:t>
              </a:r>
              <a:endParaRPr lang="en-US" altLang="zh-CN" sz="1500">
                <a:latin typeface="Candara"/>
                <a:cs typeface="Candara"/>
              </a:endParaRPr>
            </a:p>
          </p:txBody>
        </p:sp>
      </p:grpSp>
      <p:sp>
        <p:nvSpPr>
          <p:cNvPr id="14" name="Rectangle 19">
            <a:extLst>
              <a:ext uri="{FF2B5EF4-FFF2-40B4-BE49-F238E27FC236}">
                <a16:creationId xmlns:a16="http://schemas.microsoft.com/office/drawing/2014/main" id="{EE4671BD-82DC-0447-BF1E-71FE397D6A63}"/>
              </a:ext>
            </a:extLst>
          </p:cNvPr>
          <p:cNvSpPr/>
          <p:nvPr/>
        </p:nvSpPr>
        <p:spPr>
          <a:xfrm>
            <a:off x="6096001" y="3485999"/>
            <a:ext cx="157268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>
                <a:latin typeface="Candara"/>
                <a:cs typeface="Candara"/>
              </a:rPr>
              <a:t>Another process</a:t>
            </a:r>
            <a:endParaRPr lang="en-US" altLang="zh-CN" sz="1350">
              <a:latin typeface="Candara"/>
              <a:cs typeface="Candara"/>
            </a:endParaRPr>
          </a:p>
        </p:txBody>
      </p:sp>
    </p:spTree>
    <p:extLst>
      <p:ext uri="{BB962C8B-B14F-4D97-AF65-F5344CB8AC3E}">
        <p14:creationId xmlns:p14="http://schemas.microsoft.com/office/powerpoint/2010/main" val="98389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D01A1-5A1E-A645-A5C6-DC8C422F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Serializability has many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0B063-0678-C849-99BC-340891F7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Final-state serializability</a:t>
            </a:r>
          </a:p>
          <a:p>
            <a:pPr lvl="1"/>
            <a:r>
              <a:rPr lang="en-US" altLang="zh-CN" dirty="0"/>
              <a:t>A schedule is final-state serializable if its final written state is equivalent to that of some serial schedule</a:t>
            </a:r>
          </a:p>
          <a:p>
            <a:r>
              <a:rPr lang="en-US" altLang="zh-CN" dirty="0"/>
              <a:t>Conflict serializability</a:t>
            </a:r>
          </a:p>
          <a:p>
            <a:r>
              <a:rPr lang="en-US" altLang="zh-CN" dirty="0"/>
              <a:t>View serializability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60221-6E44-D442-8279-B464E93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7EEE8B-813E-2914-9290-DCECF4FB3E45}"/>
              </a:ext>
            </a:extLst>
          </p:cNvPr>
          <p:cNvSpPr/>
          <p:nvPr/>
        </p:nvSpPr>
        <p:spPr>
          <a:xfrm>
            <a:off x="323528" y="2281436"/>
            <a:ext cx="3240360" cy="504056"/>
          </a:xfrm>
          <a:prstGeom prst="rect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50FF6-D05D-6765-C48D-80BC26ED329C}"/>
              </a:ext>
            </a:extLst>
          </p:cNvPr>
          <p:cNvSpPr txBox="1"/>
          <p:nvPr/>
        </p:nvSpPr>
        <p:spPr>
          <a:xfrm>
            <a:off x="3131840" y="2511512"/>
            <a:ext cx="466446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Mostly widely used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085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321F8-C312-CC42-BFE6-5FB3C63D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/>
              <a:t>Programming with RTM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6062B-1621-1543-9967-4EA57F62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302127"/>
            <a:ext cx="7591752" cy="3394472"/>
          </a:xfrm>
        </p:spPr>
        <p:txBody>
          <a:bodyPr/>
          <a:lstStyle/>
          <a:p>
            <a:r>
              <a:rPr kumimoji="1" lang="en-US" altLang="zh-CN"/>
              <a:t>If an HTM transaction starts successfully</a:t>
            </a:r>
          </a:p>
          <a:p>
            <a:pPr lvl="1"/>
            <a:r>
              <a:rPr kumimoji="1" lang="en-US" altLang="zh-CN"/>
              <a:t>Do work protected by RTM, and then try to commit</a:t>
            </a:r>
          </a:p>
          <a:p>
            <a:r>
              <a:rPr kumimoji="1" lang="en-US" altLang="zh-CN">
                <a:solidFill>
                  <a:schemeClr val="tx1"/>
                </a:solidFill>
              </a:rPr>
              <a:t>Fallback routine to handle abort event</a:t>
            </a:r>
          </a:p>
          <a:p>
            <a:pPr lvl="1"/>
            <a:r>
              <a:rPr kumimoji="1" lang="en-US" altLang="zh-CN">
                <a:solidFill>
                  <a:schemeClr val="tx1"/>
                </a:solidFill>
              </a:rPr>
              <a:t>If abort, CPU </a:t>
            </a:r>
            <a:r>
              <a:rPr kumimoji="1" lang="en-US" altLang="zh-CN" u="sng">
                <a:solidFill>
                  <a:schemeClr val="tx1"/>
                </a:solidFill>
              </a:rPr>
              <a:t>rollbacks</a:t>
            </a:r>
            <a:r>
              <a:rPr kumimoji="1" lang="en-US" altLang="zh-CN">
                <a:solidFill>
                  <a:schemeClr val="tx1"/>
                </a:solidFill>
              </a:rPr>
              <a:t> to line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xbegin</a:t>
            </a:r>
            <a:r>
              <a:rPr kumimoji="1" lang="en-US" altLang="zh-CN">
                <a:solidFill>
                  <a:schemeClr val="tx1"/>
                </a:solidFill>
              </a:rPr>
              <a:t>, return an </a:t>
            </a:r>
            <a:r>
              <a:rPr kumimoji="1" lang="en-US" altLang="zh-CN" u="sng">
                <a:solidFill>
                  <a:schemeClr val="tx1"/>
                </a:solidFill>
              </a:rPr>
              <a:t>abort code</a:t>
            </a:r>
            <a:r>
              <a:rPr kumimoji="1" lang="en-US" altLang="zh-CN">
                <a:solidFill>
                  <a:schemeClr val="tx1"/>
                </a:solidFill>
              </a:rPr>
              <a:t>,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and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 err="1">
                <a:solidFill>
                  <a:schemeClr val="tx1"/>
                </a:solidFill>
              </a:rPr>
              <a:t>goto</a:t>
            </a:r>
            <a:r>
              <a:rPr kumimoji="1" lang="zh-CN" altLang="en-US">
                <a:solidFill>
                  <a:schemeClr val="tx1"/>
                </a:solidFill>
              </a:rPr>
              <a:t> </a:t>
            </a:r>
            <a:r>
              <a:rPr kumimoji="1" lang="en-US" altLang="zh-CN">
                <a:solidFill>
                  <a:schemeClr val="tx1"/>
                </a:solidFill>
              </a:rPr>
              <a:t>fallback</a:t>
            </a:r>
          </a:p>
          <a:p>
            <a:r>
              <a:rPr kumimoji="1" lang="en-US" altLang="zh-CN">
                <a:solidFill>
                  <a:schemeClr val="tx1"/>
                </a:solidFill>
              </a:rPr>
              <a:t>Manually abort inside a transaction</a:t>
            </a:r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786B3-435D-7E43-95A4-2EB1F049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DF050D26-14C7-2C47-B22C-5B756E1B89C3}"/>
              </a:ext>
            </a:extLst>
          </p:cNvPr>
          <p:cNvGrpSpPr/>
          <p:nvPr/>
        </p:nvGrpSpPr>
        <p:grpSpPr>
          <a:xfrm>
            <a:off x="5418557" y="3568645"/>
            <a:ext cx="3253854" cy="2015657"/>
            <a:chOff x="1327250" y="1671427"/>
            <a:chExt cx="4338472" cy="2687542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26511048-44E7-AA4D-AA7E-9D3A2E6B9592}"/>
                </a:ext>
              </a:extLst>
            </p:cNvPr>
            <p:cNvSpPr/>
            <p:nvPr/>
          </p:nvSpPr>
          <p:spPr>
            <a:xfrm>
              <a:off x="1327250" y="1671427"/>
              <a:ext cx="4338472" cy="2494080"/>
            </a:xfrm>
            <a:prstGeom prst="rect">
              <a:avLst/>
            </a:prstGeom>
            <a:solidFill>
              <a:schemeClr val="bg1">
                <a:lumMod val="85000"/>
                <a:alpha val="25000"/>
              </a:schemeClr>
            </a:solidFill>
            <a:ln w="12700" cmpd="sng">
              <a:solidFill>
                <a:schemeClr val="tx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  <a:p>
              <a:pPr algn="ctr"/>
              <a:endParaRPr lang="zh-CN" altLang="en-US">
                <a:solidFill>
                  <a:schemeClr val="tx1"/>
                </a:solidFill>
                <a:latin typeface="Candara"/>
                <a:ea typeface="微软雅黑"/>
                <a:cs typeface="Candara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3F157BBB-1FF1-994F-947D-4455D6694F69}"/>
                </a:ext>
              </a:extLst>
            </p:cNvPr>
            <p:cNvSpPr/>
            <p:nvPr/>
          </p:nvSpPr>
          <p:spPr>
            <a:xfrm>
              <a:off x="1475914" y="1804424"/>
              <a:ext cx="4092123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500" b="1">
                  <a:latin typeface="Candara"/>
                  <a:cs typeface="Candara"/>
                </a:rPr>
                <a:t>if</a:t>
              </a:r>
              <a:r>
                <a:rPr lang="en-US" altLang="zh-CN" sz="1500">
                  <a:latin typeface="Candara"/>
                  <a:cs typeface="Candara"/>
                </a:rPr>
                <a:t> </a:t>
              </a:r>
              <a:r>
                <a:rPr lang="en-US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500" i="1" err="1">
                  <a:solidFill>
                    <a:srgbClr val="000000"/>
                  </a:solidFill>
                  <a:latin typeface="Candara"/>
                  <a:cs typeface="Candara"/>
                </a:rPr>
                <a:t>xbegin</a:t>
              </a:r>
              <a:r>
                <a:rPr lang="en-US" altLang="zh-CN" sz="1500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  <a:r>
                <a:rPr lang="zh-CN" altLang="en-US" sz="150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>
                  <a:solidFill>
                    <a:srgbClr val="000000"/>
                  </a:solidFill>
                  <a:latin typeface="Candara"/>
                  <a:cs typeface="Candara"/>
                </a:rPr>
                <a:t>==</a:t>
              </a:r>
              <a:r>
                <a:rPr lang="zh-CN" altLang="en-US" sz="1500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>
                  <a:solidFill>
                    <a:srgbClr val="000000"/>
                  </a:solidFill>
                  <a:latin typeface="Candara"/>
                  <a:cs typeface="Candara"/>
                </a:rPr>
                <a:t>_XBEGIN_STARTED: </a:t>
              </a:r>
            </a:p>
            <a:p>
              <a:r>
                <a:rPr lang="en-US" altLang="zh-CN" sz="1500">
                  <a:solidFill>
                    <a:srgbClr val="000000"/>
                  </a:solidFill>
                  <a:latin typeface="Candara"/>
                  <a:cs typeface="Candara"/>
                </a:rPr>
                <a:t>    </a:t>
              </a:r>
              <a:r>
                <a:rPr lang="zh-CN" altLang="en-US" sz="1500" b="1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b="1" i="1">
                  <a:solidFill>
                    <a:srgbClr val="000000"/>
                  </a:solidFill>
                  <a:latin typeface="Candara"/>
                  <a:cs typeface="Candara"/>
                </a:rPr>
                <a:t>if</a:t>
              </a:r>
              <a:r>
                <a:rPr lang="zh-CN" altLang="en-US" sz="1500" i="1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conditions:</a:t>
              </a:r>
            </a:p>
            <a:p>
              <a:r>
                <a:rPr lang="zh-CN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500" i="1">
                  <a:solidFill>
                    <a:srgbClr val="000000"/>
                  </a:solidFill>
                  <a:latin typeface="Candara"/>
                  <a:cs typeface="Candara"/>
                </a:rPr>
                <a:t>   </a:t>
              </a:r>
              <a:r>
                <a:rPr lang="zh-CN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zh-CN" sz="1500" i="1">
                  <a:solidFill>
                    <a:srgbClr val="FF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500" i="1" err="1">
                  <a:solidFill>
                    <a:srgbClr val="FF0000"/>
                  </a:solidFill>
                  <a:latin typeface="Candara"/>
                  <a:cs typeface="Candara"/>
                </a:rPr>
                <a:t>xabort</a:t>
              </a:r>
              <a:r>
                <a:rPr lang="en-US" altLang="zh-CN" sz="1500" i="1">
                  <a:solidFill>
                    <a:srgbClr val="FF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zh-CN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 </a:t>
              </a:r>
              <a:r>
                <a:rPr lang="zh-CN" altLang="en-US" sz="1500" i="1">
                  <a:solidFill>
                    <a:srgbClr val="000000"/>
                  </a:solidFill>
                  <a:latin typeface="Candara"/>
                  <a:cs typeface="Candara"/>
                </a:rPr>
                <a:t>  </a:t>
              </a:r>
              <a:r>
                <a:rPr lang="en-US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critical code</a:t>
              </a:r>
            </a:p>
            <a:p>
              <a:r>
                <a:rPr lang="en-US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     </a:t>
              </a:r>
              <a:r>
                <a:rPr lang="zh-CN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_</a:t>
              </a:r>
              <a:r>
                <a:rPr lang="en-US" altLang="zh-CN" sz="1500" i="1" err="1">
                  <a:solidFill>
                    <a:srgbClr val="000000"/>
                  </a:solidFill>
                  <a:latin typeface="Candara"/>
                  <a:cs typeface="Candara"/>
                </a:rPr>
                <a:t>xend</a:t>
              </a:r>
              <a:r>
                <a:rPr lang="en-US" altLang="zh-CN" sz="1500" i="1">
                  <a:solidFill>
                    <a:srgbClr val="000000"/>
                  </a:solidFill>
                  <a:latin typeface="Candara"/>
                  <a:cs typeface="Candara"/>
                </a:rPr>
                <a:t>()</a:t>
              </a:r>
            </a:p>
            <a:p>
              <a:r>
                <a:rPr lang="en-US" altLang="zh-CN" sz="1500" b="1" i="1">
                  <a:latin typeface="Candara"/>
                  <a:cs typeface="Candara"/>
                </a:rPr>
                <a:t>else</a:t>
              </a:r>
            </a:p>
            <a:p>
              <a:r>
                <a:rPr lang="zh-CN" altLang="zh-CN" sz="1500" i="1">
                  <a:latin typeface="Candara"/>
                  <a:cs typeface="Candara"/>
                </a:rPr>
                <a:t> </a:t>
              </a:r>
              <a:r>
                <a:rPr lang="zh-CN" altLang="en-US" sz="1500" i="1">
                  <a:latin typeface="Candara"/>
                  <a:cs typeface="Candara"/>
                </a:rPr>
                <a:t>  </a:t>
              </a:r>
              <a:r>
                <a:rPr lang="en-US" altLang="zh-CN" sz="1500" i="1">
                  <a:solidFill>
                    <a:srgbClr val="FF0000"/>
                  </a:solidFill>
                  <a:latin typeface="Candara"/>
                  <a:cs typeface="Candara"/>
                </a:rPr>
                <a:t>fallback</a:t>
              </a:r>
              <a:r>
                <a:rPr lang="zh-CN" altLang="en-US" sz="1500" i="1">
                  <a:solidFill>
                    <a:srgbClr val="FF0000"/>
                  </a:solidFill>
                  <a:latin typeface="Candara"/>
                  <a:cs typeface="Candara"/>
                </a:rPr>
                <a:t> </a:t>
              </a:r>
              <a:r>
                <a:rPr lang="en-US" altLang="zh-CN" sz="1500" i="1">
                  <a:solidFill>
                    <a:srgbClr val="FF0000"/>
                  </a:solidFill>
                  <a:latin typeface="Candara"/>
                  <a:cs typeface="Candara"/>
                </a:rPr>
                <a:t>routine</a:t>
              </a:r>
              <a:endParaRPr lang="en-US" altLang="zh-CN" sz="1500">
                <a:solidFill>
                  <a:srgbClr val="FF0000"/>
                </a:solidFill>
                <a:latin typeface="Candara"/>
                <a:cs typeface="Candara"/>
              </a:endParaRPr>
            </a:p>
            <a:p>
              <a:endParaRPr lang="en-US" altLang="zh-CN" sz="1350">
                <a:latin typeface="Candara"/>
                <a:cs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5617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1C913-93B0-5E41-AEE0-B330981E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How to handle aborts? Can we use simple retry?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4A40-8270-CE4B-A377-AAC654922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RTM provides new instruction set</a:t>
            </a:r>
          </a:p>
          <a:p>
            <a:pPr lvl="1"/>
            <a:r>
              <a:rPr kumimoji="1" lang="en-US" altLang="zh-CN" err="1">
                <a:latin typeface="Courier New" panose="02070309020205020404" pitchFamily="49" charset="0"/>
                <a:cs typeface="Courier New" panose="02070309020205020404" pitchFamily="49" charset="0"/>
              </a:rPr>
              <a:t>xbegin</a:t>
            </a:r>
            <a:r>
              <a:rPr kumimoji="1"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1" lang="en-US" altLang="zh-CN" err="1">
                <a:latin typeface="Courier New" panose="02070309020205020404" pitchFamily="49" charset="0"/>
                <a:cs typeface="Courier New" panose="02070309020205020404" pitchFamily="49" charset="0"/>
              </a:rPr>
              <a:t>xend</a:t>
            </a:r>
            <a:r>
              <a:rPr kumimoji="1"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kumimoji="1" lang="en-US" altLang="zh-CN" err="1">
                <a:latin typeface="Courier New" panose="02070309020205020404" pitchFamily="49" charset="0"/>
                <a:cs typeface="Courier New" panose="02070309020205020404" pitchFamily="49" charset="0"/>
              </a:rPr>
              <a:t>xabort</a:t>
            </a:r>
            <a:r>
              <a:rPr kumimoji="1"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kumimoji="1" lang="en-US" altLang="zh-CN"/>
              <a:t>Problem: RTM cannot guarantee success </a:t>
            </a:r>
          </a:p>
          <a:p>
            <a:pPr lvl="1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EC213-67F2-DA41-BC22-627066D3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F9EC20-6A1E-EF4A-8936-A7B60301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27" y="2857501"/>
            <a:ext cx="4925347" cy="229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48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CCFBE-B4C2-7C41-A513-6197C9C0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Can we use simple retry?  No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2F227-21B0-C94C-BE0B-EFCA8FC3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Problem: RTM cannot guarantee success </a:t>
            </a:r>
          </a:p>
          <a:p>
            <a:pPr lvl="1"/>
            <a:r>
              <a:rPr kumimoji="1" lang="en-US" altLang="zh-CN"/>
              <a:t>Similar to OCC, code in RTM can be frequently aborted due to conflicts</a:t>
            </a:r>
            <a:endParaRPr kumimoji="1" lang="en-US" altLang="zh-CN" kern="0"/>
          </a:p>
          <a:p>
            <a:r>
              <a:rPr lang="en-US" altLang="zh-CN" kern="0"/>
              <a:t>Must</a:t>
            </a:r>
            <a:r>
              <a:rPr lang="zh-CN" altLang="en-US" kern="0"/>
              <a:t> </a:t>
            </a:r>
            <a:r>
              <a:rPr lang="en-US" altLang="zh-CN" kern="0"/>
              <a:t>switch to </a:t>
            </a:r>
            <a:r>
              <a:rPr lang="en-US" altLang="zh-CN" kern="0">
                <a:solidFill>
                  <a:srgbClr val="C00000"/>
                </a:solidFill>
              </a:rPr>
              <a:t>a fallback path </a:t>
            </a:r>
            <a:r>
              <a:rPr lang="en-US" altLang="zh-CN" kern="0"/>
              <a:t>after </a:t>
            </a:r>
            <a:r>
              <a:rPr lang="en-US" altLang="zh-CN" i="1" kern="0"/>
              <a:t>some</a:t>
            </a:r>
            <a:r>
              <a:rPr lang="en-US" altLang="zh-CN" kern="0"/>
              <a:t> reties</a:t>
            </a:r>
            <a:r>
              <a:rPr lang="zh-CN" altLang="en-US" kern="0"/>
              <a:t> </a:t>
            </a:r>
            <a:r>
              <a:rPr lang="en-US" altLang="zh-CN" kern="0"/>
              <a:t>(e.g.,</a:t>
            </a:r>
            <a:r>
              <a:rPr lang="zh-CN" altLang="en-US" kern="0"/>
              <a:t> </a:t>
            </a:r>
            <a:r>
              <a:rPr lang="en-US" altLang="zh-CN" kern="0"/>
              <a:t>using</a:t>
            </a:r>
            <a:r>
              <a:rPr lang="zh-CN" altLang="en-US" kern="0"/>
              <a:t> </a:t>
            </a:r>
            <a:r>
              <a:rPr lang="en-US" altLang="zh-CN" kern="0"/>
              <a:t>a</a:t>
            </a:r>
            <a:r>
              <a:rPr lang="zh-CN" altLang="en-US" kern="0"/>
              <a:t> </a:t>
            </a:r>
            <a:r>
              <a:rPr lang="en-US" altLang="zh-CN" kern="0"/>
              <a:t>counter)</a:t>
            </a:r>
          </a:p>
          <a:p>
            <a:pPr lvl="1"/>
            <a:r>
              <a:rPr kumimoji="1" lang="en-US" altLang="zh-CN" kern="0"/>
              <a:t>E.g., degrade</a:t>
            </a:r>
            <a:r>
              <a:rPr kumimoji="1" lang="zh-CN" altLang="en-US" kern="0"/>
              <a:t> </a:t>
            </a:r>
            <a:r>
              <a:rPr kumimoji="1" lang="en-US" altLang="zh-CN" kern="0"/>
              <a:t>to</a:t>
            </a:r>
            <a:r>
              <a:rPr kumimoji="1" lang="zh-CN" altLang="en-US" kern="0"/>
              <a:t> </a:t>
            </a:r>
            <a:r>
              <a:rPr kumimoji="1" lang="en-US" altLang="zh-CN" kern="0"/>
              <a:t>use lock in the fallback path</a:t>
            </a:r>
            <a:r>
              <a:rPr kumimoji="1" lang="zh-CN" altLang="en-US" kern="0"/>
              <a:t> </a:t>
            </a:r>
            <a:r>
              <a:rPr kumimoji="1" lang="en-US" altLang="zh-CN" kern="0"/>
              <a:t>(since</a:t>
            </a:r>
            <a:r>
              <a:rPr kumimoji="1" lang="zh-CN" altLang="en-US" kern="0"/>
              <a:t> </a:t>
            </a:r>
            <a:r>
              <a:rPr kumimoji="1" lang="en-US" altLang="zh-CN" kern="0"/>
              <a:t>it's</a:t>
            </a:r>
            <a:r>
              <a:rPr kumimoji="1" lang="zh-CN" altLang="en-US" kern="0"/>
              <a:t> </a:t>
            </a:r>
            <a:r>
              <a:rPr kumimoji="1" lang="en-US" altLang="zh-CN" kern="0"/>
              <a:t>not</a:t>
            </a:r>
            <a:r>
              <a:rPr kumimoji="1" lang="zh-CN" altLang="en-US" kern="0"/>
              <a:t> </a:t>
            </a:r>
            <a:r>
              <a:rPr kumimoji="1" lang="en-US" altLang="zh-CN" kern="0"/>
              <a:t>in</a:t>
            </a:r>
            <a:r>
              <a:rPr kumimoji="1" lang="zh-CN" altLang="en-US" kern="0"/>
              <a:t> </a:t>
            </a:r>
            <a:r>
              <a:rPr kumimoji="1" lang="en-US" altLang="zh-CN" kern="0"/>
              <a:t>a</a:t>
            </a:r>
            <a:r>
              <a:rPr kumimoji="1" lang="zh-CN" altLang="en-US" kern="0"/>
              <a:t> </a:t>
            </a:r>
            <a:r>
              <a:rPr kumimoji="1" lang="en-US" altLang="zh-CN" kern="0"/>
              <a:t>transaction)</a:t>
            </a:r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599D7-9873-594E-94C7-85027BF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3490F598-9653-BF4A-B5C3-8CF168D0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0" y="3077685"/>
            <a:ext cx="4860540" cy="21122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B25023-C564-1547-BDC1-2A649288A7DE}"/>
              </a:ext>
            </a:extLst>
          </p:cNvPr>
          <p:cNvSpPr txBox="1"/>
          <p:nvPr/>
        </p:nvSpPr>
        <p:spPr>
          <a:xfrm>
            <a:off x="5155265" y="3375959"/>
            <a:ext cx="343478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40" kern="0">
                <a:solidFill>
                  <a:schemeClr val="accent1"/>
                </a:solidFill>
              </a:rPr>
              <a:t>check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lock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status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to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avoid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conflict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with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fallback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handlers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on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other</a:t>
            </a:r>
            <a:r>
              <a:rPr kumimoji="1" lang="zh-CN" altLang="en-US" sz="1440" kern="0">
                <a:solidFill>
                  <a:schemeClr val="accent1"/>
                </a:solidFill>
              </a:rPr>
              <a:t> </a:t>
            </a:r>
            <a:r>
              <a:rPr kumimoji="1" lang="en-US" altLang="zh-CN" sz="1440" kern="0">
                <a:solidFill>
                  <a:schemeClr val="accent1"/>
                </a:solidFill>
              </a:rPr>
              <a:t>CPU</a:t>
            </a:r>
            <a:endParaRPr lang="zh-CN" altLang="en-US" sz="144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837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7012-BD7A-6940-A162-D0EA5F3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 facts about the implementation of RTM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3CD2-FBDB-F246-BA0B-612292A2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benefits of RTM</a:t>
            </a:r>
          </a:p>
          <a:p>
            <a:pPr lvl="1"/>
            <a:r>
              <a:rPr kumimoji="1" lang="en-US" altLang="zh-CN" dirty="0"/>
              <a:t>Memory operations between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xbegin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xend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1" lang="en-US" altLang="zh-CN" dirty="0">
                <a:cs typeface="Courier New" panose="02070309020205020404" pitchFamily="49" charset="0"/>
              </a:rPr>
              <a:t>satisfy ACI properties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No need to implement OCC / 2PL manually 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High performance if no abort happens </a:t>
            </a:r>
          </a:p>
          <a:p>
            <a:r>
              <a:rPr kumimoji="1" lang="en-US" altLang="zh-CN" dirty="0">
                <a:cs typeface="Courier New" panose="02070309020205020404" pitchFamily="49" charset="0"/>
              </a:rPr>
              <a:t>Drawbacks</a:t>
            </a:r>
          </a:p>
          <a:p>
            <a:pPr lvl="1"/>
            <a:r>
              <a:rPr kumimoji="1" lang="en-US" altLang="zh-CN" dirty="0"/>
              <a:t>Cannot guarantee success</a:t>
            </a:r>
            <a:endParaRPr kumimoji="1" lang="en-US" altLang="zh-CN" dirty="0"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6D7FA-0390-CF46-AFF1-5570D22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463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7012-BD7A-6940-A162-D0EA5F33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Why HTM cannot guarantee success?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3CD2-FBDB-F246-BA0B-612292A2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302127"/>
            <a:ext cx="7406640" cy="3921143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cs typeface="Courier New" panose="02070309020205020404" pitchFamily="49" charset="0"/>
              </a:rPr>
              <a:t>Background: Intel implements RTM using OCC 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Use CPU cache to track the </a:t>
            </a:r>
            <a:r>
              <a:rPr kumimoji="1" lang="en-US" altLang="zh-CN" b="1" dirty="0">
                <a:solidFill>
                  <a:schemeClr val="accent1"/>
                </a:solidFill>
                <a:cs typeface="Courier New" panose="02070309020205020404" pitchFamily="49" charset="0"/>
              </a:rPr>
              <a:t>read/write sets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How to detect conflicts? Based on cache coherence protocols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6D7FA-0390-CF46-AFF1-5570D22D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74</a:t>
            </a:fld>
            <a:endParaRPr lang="zh-CN" altLang="en-US"/>
          </a:p>
        </p:txBody>
      </p:sp>
      <p:pic>
        <p:nvPicPr>
          <p:cNvPr id="1026" name="Picture 2" descr="GT Explains: What is a CPU Cache, What Does it Do">
            <a:extLst>
              <a:ext uri="{FF2B5EF4-FFF2-40B4-BE49-F238E27FC236}">
                <a16:creationId xmlns:a16="http://schemas.microsoft.com/office/drawing/2014/main" id="{169CEA29-DF03-044B-A3D1-A6323FA5F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66" y="3247411"/>
            <a:ext cx="2009023" cy="140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下箭头 4">
            <a:extLst>
              <a:ext uri="{FF2B5EF4-FFF2-40B4-BE49-F238E27FC236}">
                <a16:creationId xmlns:a16="http://schemas.microsoft.com/office/drawing/2014/main" id="{D2550357-D296-1E07-0946-F1B870E43EE4}"/>
              </a:ext>
            </a:extLst>
          </p:cNvPr>
          <p:cNvSpPr/>
          <p:nvPr/>
        </p:nvSpPr>
        <p:spPr>
          <a:xfrm>
            <a:off x="2627784" y="2626540"/>
            <a:ext cx="648072" cy="461919"/>
          </a:xfrm>
          <a:prstGeom prst="downArrow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28750D-8A3A-ABF8-A607-657641BBD922}"/>
              </a:ext>
            </a:extLst>
          </p:cNvPr>
          <p:cNvSpPr txBox="1"/>
          <p:nvPr/>
        </p:nvSpPr>
        <p:spPr>
          <a:xfrm>
            <a:off x="1891146" y="3361556"/>
            <a:ext cx="466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cs typeface="Courier New" panose="02070309020205020404" pitchFamily="49" charset="0"/>
              </a:rPr>
              <a:t>Key to high performance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249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4E9DE-9EF6-A840-AA59-DB83D6BA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Why HTM cannot guarantee success? Limited working set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ECE1C-DE3C-734C-B320-E0F3F7FF3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Reason: CPU has limited cache size</a:t>
            </a:r>
          </a:p>
          <a:p>
            <a:r>
              <a:rPr kumimoji="1" lang="en-US" altLang="zh-CN"/>
              <a:t>How big is the RTM </a:t>
            </a:r>
            <a:r>
              <a:rPr kumimoji="1" lang="en-US" altLang="zh-CN">
                <a:solidFill>
                  <a:schemeClr val="accent1"/>
                </a:solidFill>
              </a:rPr>
              <a:t>read/write sets</a:t>
            </a:r>
            <a:r>
              <a:rPr kumimoji="1" lang="en-US" altLang="zh-CN"/>
              <a:t>? </a:t>
            </a:r>
          </a:p>
          <a:p>
            <a:pPr lvl="1"/>
            <a:r>
              <a:rPr kumimoji="1" lang="en-US" altLang="zh-CN"/>
              <a:t>Depends</a:t>
            </a:r>
            <a:r>
              <a:rPr kumimoji="1" lang="zh-CN" altLang="en-US"/>
              <a:t> </a:t>
            </a:r>
            <a:r>
              <a:rPr kumimoji="1" lang="en-US" altLang="zh-CN"/>
              <a:t>on various factors</a:t>
            </a:r>
          </a:p>
          <a:p>
            <a:pPr lvl="2"/>
            <a:r>
              <a:rPr kumimoji="1" lang="en-US" altLang="zh-CN"/>
              <a:t>Hardware setup (e.g., CPU cache size)</a:t>
            </a:r>
          </a:p>
          <a:p>
            <a:pPr lvl="2"/>
            <a:r>
              <a:rPr kumimoji="1" lang="en-US" altLang="zh-CN"/>
              <a:t>Access pattern: read or write</a:t>
            </a:r>
          </a:p>
          <a:p>
            <a:pPr lvl="2"/>
            <a:r>
              <a:rPr kumimoji="1" lang="en-US" altLang="zh-CN"/>
              <a:t>L1 cache tracks all</a:t>
            </a:r>
            <a:r>
              <a:rPr kumimoji="1" lang="zh-CN" altLang="en-US"/>
              <a:t> </a:t>
            </a:r>
            <a:r>
              <a:rPr kumimoji="1" lang="en-US" altLang="zh-CN"/>
              <a:t>the writes</a:t>
            </a:r>
          </a:p>
          <a:p>
            <a:pPr lvl="2"/>
            <a:r>
              <a:rPr kumimoji="1" lang="en-US" altLang="zh-CN"/>
              <a:t>L2, or L3 to tracks all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reads</a:t>
            </a:r>
          </a:p>
          <a:p>
            <a:pPr lvl="2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C1AB19-2416-DB40-90F2-958EAE4B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B58CED-F791-4C45-9166-539AC8A1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688" y="2726595"/>
            <a:ext cx="3124200" cy="2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801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40F94-E57C-E043-B98F-BB80099F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Why HTM cannot guarantee success? Affected by external events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62BE6-6086-7148-BD1C-1BA41949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HTM TX cannot run a very long time </a:t>
            </a:r>
          </a:p>
          <a:p>
            <a:pPr lvl="1"/>
            <a:r>
              <a:rPr kumimoji="1" lang="en-US" altLang="zh-CN"/>
              <a:t>The longer the execution, the higher the </a:t>
            </a:r>
            <a:r>
              <a:rPr lang="en-US" altLang="zh-CN"/>
              <a:t>probability a TX aborts </a:t>
            </a:r>
          </a:p>
          <a:p>
            <a:r>
              <a:rPr lang="en-US" altLang="zh-CN"/>
              <a:t>Affected by external events</a:t>
            </a:r>
          </a:p>
          <a:p>
            <a:pPr lvl="1"/>
            <a:r>
              <a:rPr lang="en-US" altLang="zh-CN"/>
              <a:t>Network IO, interrupt, etc. </a:t>
            </a:r>
          </a:p>
          <a:p>
            <a:pPr lvl="1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7B786-A71F-E543-BEDE-15360675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5AFDC8-33BA-A24D-B0EC-0A74315B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87" y="3051922"/>
            <a:ext cx="3206359" cy="217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705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3BBAA-BD1A-CBA2-4BF8-0744E2D6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Some results of HTM on TXs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4E97C-91ED-5868-EBAB-6197A233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Naïve: using HTM to execute the in-memory transaction </a:t>
            </a:r>
          </a:p>
          <a:p>
            <a:pPr lvl="1"/>
            <a:r>
              <a:rPr kumimoji="1" lang="en-US" altLang="zh-CN" err="1"/>
              <a:t>Smallbank</a:t>
            </a:r>
            <a:r>
              <a:rPr kumimoji="1" lang="en-US" altLang="zh-CN"/>
              <a:t>: transfer &amp;. Audit </a:t>
            </a:r>
          </a:p>
          <a:p>
            <a:pPr lvl="1"/>
            <a:r>
              <a:rPr kumimoji="1" lang="en-US" altLang="zh-CN"/>
              <a:t>TPC-C: much complex, insert 10+ orders and update 10+ stocks</a:t>
            </a:r>
          </a:p>
          <a:p>
            <a:r>
              <a:rPr kumimoji="1" lang="en-US" altLang="zh-CN"/>
              <a:t>Silo@SOSP’13: the fastest in-memory OCC implementation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A9A95-02FB-05A2-7039-C5881878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E89D6F-BB56-4F42-6342-0BDCF4A7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036" y="3011466"/>
            <a:ext cx="3221496" cy="22499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ED1023-4C76-1DD0-51D2-8699FB45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58" y="3026601"/>
            <a:ext cx="3134907" cy="218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38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D86E-A62B-C541-ACB0-06165A76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 of HTM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069E4-41B0-0041-B0C7-1B2774DD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/>
          <a:lstStyle/>
          <a:p>
            <a:r>
              <a:rPr kumimoji="1" lang="en-US" altLang="zh-CN" dirty="0"/>
              <a:t>Hardware support for transactional memory</a:t>
            </a:r>
          </a:p>
          <a:p>
            <a:pPr lvl="1"/>
            <a:r>
              <a:rPr kumimoji="1" lang="en-US" altLang="zh-CN" dirty="0"/>
              <a:t>Easy programming model for the programmer (no need to wrap transaction in read/write API of the transaction) </a:t>
            </a:r>
          </a:p>
          <a:p>
            <a:pPr lvl="2"/>
            <a:r>
              <a:rPr kumimoji="1" lang="en-US" altLang="zh-CN" dirty="0"/>
              <a:t>As long as the programmer do the in-memory computations, e.g., in-memory database</a:t>
            </a:r>
          </a:p>
          <a:p>
            <a:pPr lvl="1"/>
            <a:r>
              <a:rPr kumimoji="1" lang="en-US" altLang="zh-CN" dirty="0"/>
              <a:t>Good performance if using properly</a:t>
            </a:r>
          </a:p>
          <a:p>
            <a:pPr lvl="2"/>
            <a:r>
              <a:rPr kumimoji="1" lang="en-US" altLang="zh-CN" dirty="0"/>
              <a:t>No need for locking &amp; atomic operations </a:t>
            </a:r>
          </a:p>
          <a:p>
            <a:pPr lvl="1"/>
            <a:r>
              <a:rPr kumimoji="1" lang="en-US" altLang="zh-CN" dirty="0"/>
              <a:t>However, the programmer should handle its pitfalls</a:t>
            </a:r>
          </a:p>
          <a:p>
            <a:r>
              <a:rPr kumimoji="1" lang="en-US" altLang="zh-CN" dirty="0"/>
              <a:t>It is an application of OCC (in the hardware) </a:t>
            </a:r>
          </a:p>
          <a:p>
            <a:pPr lvl="1"/>
            <a:r>
              <a:rPr lang="en" altLang="zh-CN" dirty="0"/>
              <a:t>OCC is a general technique that can be applied to many fields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9A1A0-299A-F84D-BE61-203E585E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319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353444"/>
            <a:ext cx="7486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BE384B"/>
                </a:solidFill>
                <a:ea typeface="+mn-ea"/>
              </a:rPr>
              <a:t>A short summary of consistency so far with </a:t>
            </a:r>
            <a:r>
              <a:rPr lang="en-US" altLang="zh-CN" u="sng" kern="0" dirty="0">
                <a:solidFill>
                  <a:srgbClr val="BE384B"/>
                </a:solidFill>
                <a:ea typeface="+mn-ea"/>
              </a:rPr>
              <a:t>transactions</a:t>
            </a:r>
            <a:r>
              <a:rPr lang="en-US" altLang="zh-CN" kern="0" dirty="0">
                <a:solidFill>
                  <a:srgbClr val="BE384B"/>
                </a:solidFill>
                <a:ea typeface="+mn-ea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94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A4BB5-1D15-8847-B8D3-282EB91D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Conflict Serializability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2E24A-2F65-264D-8DFA-B095E70C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Two operations conflict if (remind of the race condition </a:t>
            </a:r>
            <a:r>
              <a:rPr kumimoji="1" lang="en" altLang="zh-CN" dirty="0">
                <a:sym typeface="Wingdings" pitchFamily="2" charset="2"/>
              </a:rPr>
              <a:t>)</a:t>
            </a:r>
            <a:r>
              <a:rPr kumimoji="1" lang="en" altLang="zh-CN" dirty="0"/>
              <a:t>: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they operate on the same data object, and 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at least one of them is write, and</a:t>
            </a:r>
          </a:p>
          <a:p>
            <a:pPr marL="417150" lvl="1" indent="-342900">
              <a:buFont typeface="+mj-lt"/>
              <a:buAutoNum type="arabicPeriod"/>
            </a:pPr>
            <a:r>
              <a:rPr kumimoji="1" lang="en" altLang="zh-CN" dirty="0"/>
              <a:t>they belong to different transactions (a single TX is assumed to be executed sequentially) </a:t>
            </a:r>
          </a:p>
          <a:p>
            <a:r>
              <a:rPr kumimoji="1" lang="en" altLang="zh-CN" dirty="0"/>
              <a:t>Conflict serializability</a:t>
            </a:r>
          </a:p>
          <a:p>
            <a:pPr lvl="1"/>
            <a:r>
              <a:rPr kumimoji="1" lang="en" altLang="zh-CN" dirty="0"/>
              <a:t>A schedule is conflict serializable if </a:t>
            </a:r>
            <a:r>
              <a:rPr kumimoji="1" lang="en" altLang="zh-CN" b="1" dirty="0">
                <a:solidFill>
                  <a:srgbClr val="C00000"/>
                </a:solidFill>
              </a:rPr>
              <a:t>the order of its conflicts </a:t>
            </a:r>
            <a:r>
              <a:rPr kumimoji="1" lang="en" altLang="zh-CN" dirty="0"/>
              <a:t>(the order in which the conflicting operations occur) is </a:t>
            </a:r>
            <a:r>
              <a:rPr kumimoji="1" lang="en" altLang="zh-CN" b="1" dirty="0">
                <a:solidFill>
                  <a:srgbClr val="C00000"/>
                </a:solidFill>
              </a:rPr>
              <a:t>the same as the order of conflicts in some sequential schedule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5D442-7873-2F4B-B891-423A3BF3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Widely used transaction (TX)s </a:t>
            </a:r>
            <a:endParaRPr kumimoji="1" lang="zh-CN" altLang="en-US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file system</a:t>
              </a:r>
              <a:endParaRPr lang="zh-CN" altLang="en-US" sz="160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database</a:t>
              </a:r>
              <a:endParaRPr lang="zh-CN" altLang="en-US" sz="160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…</a:t>
                </a:r>
                <a:endParaRPr lang="zh-CN" altLang="en-US" sz="240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caching</a:t>
              </a:r>
              <a:endParaRPr lang="zh-CN" altLang="en-US" sz="160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>
                  <a:solidFill>
                    <a:srgbClr val="000000"/>
                  </a:solidFill>
                </a:rPr>
                <a:t>Balance</a:t>
              </a:r>
              <a:endParaRPr lang="zh-CN" altLang="en-US" sz="120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Internet</a:t>
              </a:r>
              <a:endParaRPr lang="zh-CN" altLang="en-US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CDN</a:t>
              </a:r>
              <a:endParaRPr lang="zh-CN" altLang="en-US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11DDAF95-21A8-144E-8212-01C6DBDA4F11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2484D309-9744-E347-AB72-D1DCAB88BC91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D2C67A8-E9FA-E346-8F10-B83628C70EF5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000000"/>
                  </a:solidFill>
                </a:rPr>
                <a:t>Message queue</a:t>
              </a:r>
              <a:endParaRPr lang="zh-CN" altLang="en-US" sz="1200"/>
            </a:p>
          </p:txBody>
        </p:sp>
      </p:grp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55DFB909-8F93-7F42-9A36-ED4DFBC442C0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3" name="图片 132">
            <a:extLst>
              <a:ext uri="{FF2B5EF4-FFF2-40B4-BE49-F238E27FC236}">
                <a16:creationId xmlns:a16="http://schemas.microsoft.com/office/drawing/2014/main" id="{F05ABAE6-ADA1-554F-96E3-CBDD516251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19" y="1209408"/>
            <a:ext cx="1817874" cy="11889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FF6BEF-2854-254B-9897-02E41887CED9}"/>
              </a:ext>
            </a:extLst>
          </p:cNvPr>
          <p:cNvSpPr/>
          <p:nvPr/>
        </p:nvSpPr>
        <p:spPr>
          <a:xfrm>
            <a:off x="5436635" y="122116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958EAC8-2BE4-5B45-B03D-03FCED50D1BF}"/>
              </a:ext>
            </a:extLst>
          </p:cNvPr>
          <p:cNvSpPr/>
          <p:nvPr/>
        </p:nvSpPr>
        <p:spPr>
          <a:xfrm>
            <a:off x="5858859" y="282775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278B5DB-2464-304E-9FCD-58BAB7405918}"/>
              </a:ext>
            </a:extLst>
          </p:cNvPr>
          <p:cNvSpPr/>
          <p:nvPr/>
        </p:nvSpPr>
        <p:spPr>
          <a:xfrm>
            <a:off x="5851445" y="4298712"/>
            <a:ext cx="867548" cy="978939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DE474FA-AFA9-AF41-A13C-9C8D6B5C8960}"/>
              </a:ext>
            </a:extLst>
          </p:cNvPr>
          <p:cNvSpPr/>
          <p:nvPr/>
        </p:nvSpPr>
        <p:spPr>
          <a:xfrm>
            <a:off x="2621771" y="1186391"/>
            <a:ext cx="626769" cy="228296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E63E5423-FBB9-F645-AB68-2BDEBE3B5AE1}"/>
              </a:ext>
            </a:extLst>
          </p:cNvPr>
          <p:cNvSpPr/>
          <p:nvPr/>
        </p:nvSpPr>
        <p:spPr>
          <a:xfrm>
            <a:off x="2557520" y="1437927"/>
            <a:ext cx="2872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</a:rPr>
              <a:t>All can use TX to manager data!</a:t>
            </a:r>
          </a:p>
          <a:p>
            <a:pPr lvl="1"/>
            <a:r>
              <a:rPr kumimoji="1" lang="en-US" altLang="zh-CN" sz="2000" dirty="0">
                <a:solidFill>
                  <a:srgbClr val="000000"/>
                </a:solidFill>
              </a:rPr>
              <a:t>e.g., FS meta data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1709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D0A69-8886-934D-AF5E-51B780BC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Widely used transaction (TX)s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1FE6CE-2146-A548-ABDC-E613EA9F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022D7E9-7ADF-F14D-A667-231334A8EA23}"/>
              </a:ext>
            </a:extLst>
          </p:cNvPr>
          <p:cNvSpPr txBox="1"/>
          <p:nvPr/>
        </p:nvSpPr>
        <p:spPr>
          <a:xfrm>
            <a:off x="5188805" y="4124966"/>
            <a:ext cx="466344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368"/>
              </a:spcBef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if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item.count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&gt; 0:</a:t>
            </a:r>
          </a:p>
          <a:p>
            <a:pPr>
              <a:lnSpc>
                <a:spcPct val="100000"/>
              </a:lnSpc>
              <a:spcBef>
                <a:spcPts val="1368"/>
              </a:spcBef>
            </a:pP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i</a:t>
            </a:r>
            <a:r>
              <a:rPr lang="en-US" altLang="zh-CN" sz="18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tem.count</a:t>
            </a:r>
            <a:r>
              <a:rPr lang="en-US" altLang="zh-CN" sz="18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-= 1</a:t>
            </a:r>
          </a:p>
          <a:p>
            <a:pPr>
              <a:lnSpc>
                <a:spcPct val="100000"/>
              </a:lnSpc>
              <a:spcBef>
                <a:spcPts val="1368"/>
              </a:spcBef>
            </a:pPr>
            <a:r>
              <a:rPr lang="en-US" altLang="zh-CN" sz="18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</a:t>
            </a:r>
            <a:r>
              <a:rPr lang="en-US" altLang="zh-CN" sz="18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Cart.add</a:t>
            </a:r>
            <a:r>
              <a:rPr lang="en-US" altLang="zh-CN" sz="18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(item)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DDD9AE-C33B-8343-B96E-304352C2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38033"/>
            <a:ext cx="4215560" cy="2554885"/>
          </a:xfrm>
          <a:prstGeom prst="rect">
            <a:avLst/>
          </a:prstGeom>
        </p:spPr>
      </p:pic>
      <p:sp>
        <p:nvSpPr>
          <p:cNvPr id="10" name="任意形状 9">
            <a:extLst>
              <a:ext uri="{FF2B5EF4-FFF2-40B4-BE49-F238E27FC236}">
                <a16:creationId xmlns:a16="http://schemas.microsoft.com/office/drawing/2014/main" id="{7438229F-973B-6741-AB49-C736BB9EDFEA}"/>
              </a:ext>
            </a:extLst>
          </p:cNvPr>
          <p:cNvSpPr/>
          <p:nvPr/>
        </p:nvSpPr>
        <p:spPr>
          <a:xfrm>
            <a:off x="3976021" y="3429628"/>
            <a:ext cx="1212784" cy="866052"/>
          </a:xfrm>
          <a:custGeom>
            <a:avLst/>
            <a:gdLst>
              <a:gd name="connsiteX0" fmla="*/ 0 w 1212784"/>
              <a:gd name="connsiteY0" fmla="*/ 0 h 866052"/>
              <a:gd name="connsiteX1" fmla="*/ 616017 w 1212784"/>
              <a:gd name="connsiteY1" fmla="*/ 231007 h 866052"/>
              <a:gd name="connsiteX2" fmla="*/ 481264 w 1212784"/>
              <a:gd name="connsiteY2" fmla="*/ 789272 h 866052"/>
              <a:gd name="connsiteX3" fmla="*/ 1212784 w 1212784"/>
              <a:gd name="connsiteY3" fmla="*/ 847023 h 86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784" h="866052">
                <a:moveTo>
                  <a:pt x="0" y="0"/>
                </a:moveTo>
                <a:cubicBezTo>
                  <a:pt x="267903" y="49731"/>
                  <a:pt x="535806" y="99462"/>
                  <a:pt x="616017" y="231007"/>
                </a:cubicBezTo>
                <a:cubicBezTo>
                  <a:pt x="696228" y="362552"/>
                  <a:pt x="381803" y="686603"/>
                  <a:pt x="481264" y="789272"/>
                </a:cubicBezTo>
                <a:cubicBezTo>
                  <a:pt x="580725" y="891941"/>
                  <a:pt x="896754" y="869482"/>
                  <a:pt x="1212784" y="84702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FDF135-4809-104F-88F1-51F010DB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870" y="3482874"/>
            <a:ext cx="394301" cy="3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788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727C-F840-F74B-A96B-6075E789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TX?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B4A09-49CE-F644-869D-4A888D1D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An abstraction to manage the data</a:t>
            </a:r>
          </a:p>
          <a:p>
            <a:r>
              <a:rPr kumimoji="1" lang="en-US" altLang="zh-CN" dirty="0">
                <a:ea typeface="宋体" panose="02010600030101010101" pitchFamily="2" charset="-122"/>
              </a:rPr>
              <a:t>Data is also an abstract concept, can be arbitrary computing data. Concrete examples including: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Key-value store entries 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File system metadata (e.g., directory,, </a:t>
            </a:r>
            <a:r>
              <a:rPr kumimoji="1" lang="en-US" altLang="zh-CN" dirty="0" err="1">
                <a:ea typeface="宋体" panose="02010600030101010101" pitchFamily="2" charset="-122"/>
              </a:rPr>
              <a:t>inode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dirty="0" err="1">
                <a:ea typeface="宋体" panose="02010600030101010101" pitchFamily="2" charset="-122"/>
              </a:rPr>
              <a:t>etc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Processor’s metadata (e.g., child processors)</a:t>
            </a:r>
          </a:p>
          <a:p>
            <a:r>
              <a:rPr kumimoji="1" lang="en-US" altLang="zh-CN" dirty="0"/>
              <a:t>Look like similar program, with data managed by the TX system, and extra mark to denote the start/end of a TX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D7565-879B-C14B-A5CE-B804947E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903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F387E-8151-2642-852C-07D4E253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 TX typically provide?  ACID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E73F9-48FA-1A4E-96A9-2BA0AD6AB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8"/>
            <a:ext cx="8651875" cy="3771636"/>
          </a:xfrm>
        </p:spPr>
        <p:txBody>
          <a:bodyPr/>
          <a:lstStyle/>
          <a:p>
            <a:r>
              <a:rPr kumimoji="1" lang="en-US" altLang="zh-CN" b="0" dirty="0"/>
              <a:t>The program btw 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 &amp; </a:t>
            </a:r>
            <a:r>
              <a:rPr kumimoji="1" lang="en-US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b="0" dirty="0">
                <a:latin typeface="Consolas" panose="020B0609020204030204" pitchFamily="49" charset="0"/>
                <a:cs typeface="Consolas" panose="020B0609020204030204" pitchFamily="49" charset="0"/>
              </a:rPr>
              <a:t>() } </a:t>
            </a:r>
            <a:r>
              <a:rPr kumimoji="1" lang="en-US" altLang="zh-CN" b="0" dirty="0"/>
              <a:t>has the following properties:</a:t>
            </a: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Atomicity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en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Consistency</a:t>
            </a: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Isolation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endParaRPr kumimoji="1" lang="en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kumimoji="1" lang="en" altLang="zh-CN" dirty="0">
                <a:solidFill>
                  <a:srgbClr val="013D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</a:t>
            </a:r>
            <a:r>
              <a:rPr kumimoji="1" lang="en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Durability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74FB8-CD37-AA4E-8DEA-6E35F905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83</a:t>
            </a:fld>
            <a:endParaRPr lang="zh-CN" altLang="en-US"/>
          </a:p>
        </p:txBody>
      </p:sp>
      <p:pic>
        <p:nvPicPr>
          <p:cNvPr id="5" name="Picture 2" descr="What Is Design for Reliability (DfR)? | Ansys Blog">
            <a:extLst>
              <a:ext uri="{FF2B5EF4-FFF2-40B4-BE49-F238E27FC236}">
                <a16:creationId xmlns:a16="http://schemas.microsoft.com/office/drawing/2014/main" id="{48B69CC8-D2C8-1C48-BEEB-3FF27F16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57104"/>
            <a:ext cx="2602632" cy="17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93F7819-7B94-C843-BB53-0B831A73DC38}"/>
              </a:ext>
            </a:extLst>
          </p:cNvPr>
          <p:cNvSpPr/>
          <p:nvPr/>
        </p:nvSpPr>
        <p:spPr>
          <a:xfrm>
            <a:off x="4278480" y="1869526"/>
            <a:ext cx="1800200" cy="20156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DC6C51-7793-4546-B30F-F93E7EC71B4C}"/>
              </a:ext>
            </a:extLst>
          </p:cNvPr>
          <p:cNvSpPr/>
          <p:nvPr/>
        </p:nvSpPr>
        <p:spPr>
          <a:xfrm>
            <a:off x="4283968" y="1911538"/>
            <a:ext cx="170431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7D9F9A-B396-4E4C-BB00-01EF16A63968}"/>
              </a:ext>
            </a:extLst>
          </p:cNvPr>
          <p:cNvSpPr/>
          <p:nvPr/>
        </p:nvSpPr>
        <p:spPr>
          <a:xfrm>
            <a:off x="4132946" y="3899078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Application program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2DB180-E984-064C-8CBB-8CEB59E978C2}"/>
              </a:ext>
            </a:extLst>
          </p:cNvPr>
          <p:cNvSpPr/>
          <p:nvPr/>
        </p:nvSpPr>
        <p:spPr>
          <a:xfrm>
            <a:off x="4278480" y="2209428"/>
            <a:ext cx="1800200" cy="1224136"/>
          </a:xfrm>
          <a:prstGeom prst="rect">
            <a:avLst/>
          </a:prstGeom>
          <a:noFill/>
          <a:ln w="381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BBC415-62C9-7140-BE07-D73E0D0E83B8}"/>
              </a:ext>
            </a:extLst>
          </p:cNvPr>
          <p:cNvSpPr/>
          <p:nvPr/>
        </p:nvSpPr>
        <p:spPr>
          <a:xfrm rot="5400000">
            <a:off x="5888884" y="2604035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ACID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930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lt"/>
              </a:rPr>
              <a:t>Atomicity: All-or-nothing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84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865A71-3D1B-C949-8644-5C24E013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4701"/>
            <a:ext cx="8101013" cy="382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16E3760-0762-454A-8A41-3C87DDF79ED5}"/>
              </a:ext>
            </a:extLst>
          </p:cNvPr>
          <p:cNvSpPr/>
          <p:nvPr/>
        </p:nvSpPr>
        <p:spPr>
          <a:xfrm>
            <a:off x="2699792" y="3145532"/>
            <a:ext cx="2160240" cy="576064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5593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C228-F435-974C-842C-829FB7B3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Isolation &amp; Durability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0A36E-AEA5-2848-A3CB-D9F177A9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Isolation: Two concurrently transactions are isolated </a:t>
            </a:r>
          </a:p>
          <a:p>
            <a:pPr lvl="1"/>
            <a:r>
              <a:rPr kumimoji="1" lang="en-US" altLang="zh-CN" dirty="0"/>
              <a:t>E.g., not viewing the intermediate results of another TX</a:t>
            </a:r>
          </a:p>
          <a:p>
            <a:pPr lvl="1"/>
            <a:r>
              <a:rPr kumimoji="1" lang="en-US" altLang="zh-CN" dirty="0"/>
              <a:t>Avoid the race conditions </a:t>
            </a:r>
          </a:p>
          <a:p>
            <a:pPr marL="7425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Durability</a:t>
            </a:r>
          </a:p>
          <a:p>
            <a:pPr lvl="1"/>
            <a:r>
              <a:rPr kumimoji="1" lang="en-US" altLang="zh-CN" dirty="0"/>
              <a:t>Once a transaction is committed, its changes (e.g., writes) must durably stored to a persistent storage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86A546-0DDF-314C-87ED-78190BF1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733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ED46-DB89-0743-B1AA-AF527239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Consistency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C0AD8-9D0F-5B46-92F0-7474BD211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Transaction must change the data from a consistent state to another</a:t>
            </a:r>
          </a:p>
          <a:p>
            <a:pPr lvl="1"/>
            <a:r>
              <a:rPr kumimoji="1" lang="en-US" altLang="zh-CN" dirty="0"/>
              <a:t>What is consistent is </a:t>
            </a:r>
            <a:r>
              <a:rPr kumimoji="1" lang="en-US" altLang="zh-CN" b="1" dirty="0">
                <a:solidFill>
                  <a:srgbClr val="BE384B"/>
                </a:solidFill>
              </a:rPr>
              <a:t>defined by the applications</a:t>
            </a:r>
          </a:p>
          <a:p>
            <a:pPr lvl="1">
              <a:spcAft>
                <a:spcPts val="600"/>
              </a:spcAft>
            </a:pPr>
            <a:r>
              <a:rPr kumimoji="1" lang="en-US" altLang="zh-CN" dirty="0"/>
              <a:t>E.g., transfer should leave the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sum(bank[a] + bank[b]) </a:t>
            </a:r>
            <a:r>
              <a:rPr kumimoji="1" lang="en-US" altLang="zh-CN" b="1" dirty="0">
                <a:solidFill>
                  <a:srgbClr val="BE384B"/>
                </a:solidFill>
              </a:rPr>
              <a:t>unchanged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Transaction alone is not sufficient for application consistency </a:t>
            </a:r>
          </a:p>
          <a:p>
            <a:pPr lvl="1"/>
            <a:r>
              <a:rPr kumimoji="1" lang="en-US" altLang="zh-CN" dirty="0"/>
              <a:t>E.g., If the programmer writes the incorrect program. </a:t>
            </a:r>
          </a:p>
          <a:p>
            <a:pPr lvl="2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bank[a] = bank[a] - amt * 2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F1BF9-CB51-464A-9345-625DA7B1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AE74B2-7A01-EA4C-A3B7-2746885E6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40" y="3749106"/>
            <a:ext cx="5040560" cy="16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096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EE82-8DD5-C04B-9A8B-A2D4B9B3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Enforcing ACID properties (in the single-machine case)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833C4-8610-1F42-AB7B-8D1600B9E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Enforcing A &amp; D:</a:t>
            </a:r>
          </a:p>
          <a:p>
            <a:pPr lvl="1"/>
            <a:r>
              <a:rPr kumimoji="1" lang="en-US" altLang="zh-CN" dirty="0"/>
              <a:t>Logging and recovery (see the last last lecture)</a:t>
            </a:r>
          </a:p>
          <a:p>
            <a:pPr>
              <a:buFontTx/>
              <a:buChar char="-"/>
            </a:pPr>
            <a:r>
              <a:rPr kumimoji="1" lang="en-US" altLang="zh-CN" dirty="0"/>
              <a:t>Enforcing C:</a:t>
            </a:r>
          </a:p>
          <a:p>
            <a:pPr lvl="1">
              <a:buFontTx/>
              <a:buChar char="-"/>
            </a:pPr>
            <a:r>
              <a:rPr lang="en-US" altLang="zh-CN" dirty="0"/>
              <a:t>Database constraint system (not covered in this class)</a:t>
            </a:r>
          </a:p>
          <a:p>
            <a:r>
              <a:rPr kumimoji="1" lang="en-US" altLang="zh-CN" dirty="0"/>
              <a:t>Enforcing I:</a:t>
            </a:r>
          </a:p>
          <a:p>
            <a:pPr lvl="1">
              <a:buFontTx/>
              <a:buChar char="-"/>
            </a:pPr>
            <a:r>
              <a:rPr kumimoji="1" lang="en-US" altLang="zh-CN" dirty="0"/>
              <a:t>Concurrency control methods (last &amp; </a:t>
            </a:r>
            <a:r>
              <a:rPr kumimoji="1" lang="en-US" altLang="zh-CN" b="1" dirty="0">
                <a:solidFill>
                  <a:srgbClr val="C00000"/>
                </a:solidFill>
              </a:rPr>
              <a:t>this lecture</a:t>
            </a:r>
            <a:r>
              <a:rPr kumimoji="1" lang="en-US" altLang="zh-CN" dirty="0"/>
              <a:t>)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C8DA2-1FF5-5740-8C6D-412C44F7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738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Review: Serialization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/>
              <a:t>Goal: run transactions T1, T2, .., TN concurrently, and have it "</a:t>
            </a:r>
            <a:r>
              <a:rPr lang="en-US" altLang="zh-CN">
                <a:solidFill>
                  <a:srgbClr val="BE384B"/>
                </a:solidFill>
              </a:rPr>
              <a:t>appears</a:t>
            </a:r>
            <a:r>
              <a:rPr lang="en-US" altLang="zh-CN" b="0"/>
              <a:t>" as if they ran sequentially</a:t>
            </a:r>
            <a:endParaRPr lang="zh-CN" altLang="en-US" b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1624536" y="2777177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T1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read(x)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dirty="0" err="1">
                <a:latin typeface="Consolas" panose="020B0609020204030204" pitchFamily="49" charset="0"/>
              </a:rPr>
              <a:t>tmp</a:t>
            </a:r>
            <a:r>
              <a:rPr lang="en-US" sz="2000" dirty="0">
                <a:latin typeface="Consolas" panose="020B0609020204030204" pitchFamily="49" charset="0"/>
              </a:rPr>
              <a:t> = read(y)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write(y, tmp+10)</a:t>
            </a:r>
          </a:p>
          <a:p>
            <a:pPr marL="0" indent="0">
              <a:lnSpc>
                <a:spcPct val="60000"/>
              </a:lnSpc>
              <a:buFont typeface="Arial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commit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148064" y="2777177"/>
            <a:ext cx="3106688" cy="2319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sz="2000" b="1">
                <a:solidFill>
                  <a:schemeClr val="accent1"/>
                </a:solidFill>
                <a:latin typeface="Consolas" panose="020B0609020204030204" pitchFamily="49" charset="0"/>
              </a:rPr>
              <a:t>T2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b="1">
                <a:latin typeface="Consolas" panose="020B0609020204030204" pitchFamily="49" charset="0"/>
              </a:rPr>
              <a:t>begin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write(x, 20)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>
                <a:latin typeface="Consolas" panose="020B0609020204030204" pitchFamily="49" charset="0"/>
              </a:rPr>
              <a:t>write(y, 30)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000" b="1">
                <a:latin typeface="Consolas" panose="020B0609020204030204" pitchFamily="49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8440047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26F8E3D-9A1F-B844-B9DE-B7E857E99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2053242"/>
            <a:ext cx="9144000" cy="263152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BD60EB-56E6-834C-813F-EEF8DDB6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is isolation typically related to consistency?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5FCF7-E963-1743-9411-340D83D8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Because it simplifies the programmer to enforce consistency</a:t>
            </a:r>
          </a:p>
          <a:p>
            <a:pPr lvl="1"/>
            <a:r>
              <a:rPr kumimoji="1" lang="en-US" altLang="zh-CN" dirty="0"/>
              <a:t>Recall: consistency depends on how the programmer writes the program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63244-2586-7449-8CAB-70815D25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3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DBD06-679D-EB4F-8B5A-FC7A34FE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07288" cy="900442"/>
          </a:xfrm>
        </p:spPr>
        <p:txBody>
          <a:bodyPr/>
          <a:lstStyle/>
          <a:p>
            <a:r>
              <a:rPr lang="en-US" altLang="zh-CN" dirty="0"/>
              <a:t>Use Conflict Graph to determine the sequential schedule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94FE0-BD84-F64C-9B51-5C23332B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Conflict Graph</a:t>
            </a:r>
          </a:p>
          <a:p>
            <a:pPr lvl="1"/>
            <a:r>
              <a:rPr kumimoji="1" lang="en" altLang="zh-CN" dirty="0"/>
              <a:t>Nodes are transactions, edges are </a:t>
            </a:r>
            <a:r>
              <a:rPr kumimoji="1" lang="en" altLang="zh-CN" b="1" dirty="0">
                <a:solidFill>
                  <a:srgbClr val="C00000"/>
                </a:solidFill>
              </a:rPr>
              <a:t>directed</a:t>
            </a:r>
          </a:p>
          <a:p>
            <a:pPr lvl="1"/>
            <a:r>
              <a:rPr kumimoji="1" lang="en" altLang="zh-CN" dirty="0"/>
              <a:t>Edge between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and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j</a:t>
            </a:r>
            <a:r>
              <a:rPr kumimoji="1" lang="en" altLang="zh-CN" dirty="0"/>
              <a:t> if and only if: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r>
              <a:rPr kumimoji="1" lang="en" altLang="zh-CN" dirty="0"/>
              <a:t> and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j</a:t>
            </a:r>
            <a:r>
              <a:rPr kumimoji="1" lang="en" altLang="zh-CN" dirty="0"/>
              <a:t> have a conflict between them, and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en" altLang="zh-CN" dirty="0"/>
              <a:t>the first step in the conflict occurs in </a:t>
            </a:r>
            <a:r>
              <a:rPr kumimoji="1" lang="en" altLang="zh-CN" dirty="0" err="1"/>
              <a:t>T</a:t>
            </a:r>
            <a:r>
              <a:rPr kumimoji="1" lang="en" altLang="zh-CN" baseline="-25000" dirty="0" err="1"/>
              <a:t>i</a:t>
            </a:r>
            <a:endParaRPr kumimoji="1" lang="en" altLang="zh-CN" baseline="-25000" dirty="0"/>
          </a:p>
          <a:p>
            <a:r>
              <a:rPr kumimoji="1" lang="en" altLang="zh-CN" dirty="0"/>
              <a:t>A schedule is conflict serializable if and only if:</a:t>
            </a:r>
          </a:p>
          <a:p>
            <a:pPr lvl="1"/>
            <a:r>
              <a:rPr kumimoji="1" lang="en" altLang="zh-CN" dirty="0"/>
              <a:t>It has an </a:t>
            </a:r>
            <a:r>
              <a:rPr kumimoji="1" lang="en" altLang="zh-CN" b="1" dirty="0">
                <a:solidFill>
                  <a:srgbClr val="C00000"/>
                </a:solidFill>
              </a:rPr>
              <a:t>acyclic</a:t>
            </a:r>
            <a:r>
              <a:rPr kumimoji="1" lang="en" altLang="zh-CN" dirty="0"/>
              <a:t> conflict graph</a:t>
            </a:r>
            <a:endParaRPr kumimoji="1" lang="en-US" altLang="zh-CN" dirty="0"/>
          </a:p>
          <a:p>
            <a:pPr marL="74250" lvl="1" indent="0">
              <a:buNone/>
            </a:pPr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1E6597-EEB7-0F40-B679-A13A532A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6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757F8-6B80-F942-BBB2-7B2744ED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serializability is ideal? 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CE8A1-CFA1-E44B-BAAF-0F2426420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Assumption: programmers are pro at writing </a:t>
                </a:r>
                <a:r>
                  <a:rPr kumimoji="1" lang="en-US" altLang="zh-CN" u="sng" dirty="0"/>
                  <a:t>single-thread</a:t>
                </a:r>
                <a:r>
                  <a:rPr kumimoji="1" lang="en-US" altLang="zh-CN" dirty="0"/>
                  <a:t> programs</a:t>
                </a:r>
              </a:p>
              <a:p>
                <a:pPr lvl="1">
                  <a:spcAft>
                    <a:spcPts val="600"/>
                  </a:spcAft>
                </a:pPr>
                <a:r>
                  <a:rPr kumimoji="1" lang="en-US" altLang="zh-CN" dirty="0"/>
                  <a:t>Specially, 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kumimoji="1" lang="en-US" altLang="zh-CN" i="1" baseline="-25000">
                        <a:latin typeface="Cambria Math" panose="02040503050406030204" pitchFamily="18" charset="0"/>
                      </a:rPr>
                      <m:t>tx</m:t>
                    </m:r>
                    <m:r>
                      <a:rPr kumimoji="1" lang="en-US" altLang="zh-CN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𝐶𝑗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en-US" altLang="zh-CN" dirty="0"/>
                  <a:t>in a single-thread context,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can move data from a consistent state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kumimoji="1" lang="en-US" altLang="zh-CN" i="1" baseline="-2500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to another consistent state</a:t>
                </a:r>
                <a:r>
                  <a:rPr kumimoji="1" lang="zh-CN" altLang="en-US" dirty="0"/>
                  <a:t>（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）</a:t>
                </a:r>
                <a:endParaRPr kumimoji="1" lang="en-US" altLang="zh-CN" dirty="0"/>
              </a:p>
              <a:p>
                <a:r>
                  <a:rPr kumimoji="1" lang="en-US" altLang="zh-CN" dirty="0"/>
                  <a:t>Then, if transactions guarantee serializability, then the final state of concurrent execution is consistent</a:t>
                </a:r>
              </a:p>
              <a:p>
                <a:pPr lvl="1"/>
                <a:r>
                  <a:rPr kumimoji="1" lang="en-US" altLang="zh-CN" dirty="0"/>
                  <a:t>i.e., the concurrent execution can reduce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kumimoji="1"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→ …  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𝐶𝑛</m:t>
                    </m:r>
                    <m:r>
                      <a:rPr kumimoji="1" lang="zh-CN" altLang="en-US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 If C</a:t>
                </a:r>
                <a:r>
                  <a:rPr kumimoji="1" lang="en-US" altLang="zh-CN" baseline="-25000" dirty="0"/>
                  <a:t>0</a:t>
                </a:r>
                <a:r>
                  <a:rPr kumimoji="1" lang="en-US" altLang="zh-CN" dirty="0"/>
                  <a:t> is consistent, then C</a:t>
                </a:r>
                <a:r>
                  <a:rPr kumimoji="1" lang="en-US" altLang="zh-CN" baseline="-25000" dirty="0"/>
                  <a:t>n</a:t>
                </a:r>
                <a:r>
                  <a:rPr kumimoji="1" lang="en-US" altLang="zh-CN" dirty="0"/>
                  <a:t> must be consistent </a:t>
                </a:r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2CE8A1-CFA1-E44B-BAAF-0F2426420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78D82-C023-5C42-BBB9-5F540CD2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214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F4882-BCC5-AD11-6915-F1DC094C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we need to use a TX?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60BE4-A9D7-7071-3E6F-3C7A6520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Programmers can manually add logging &amp; locking to their program </a:t>
            </a:r>
          </a:p>
          <a:p>
            <a:pPr lvl="1"/>
            <a:r>
              <a:rPr kumimoji="1" lang="en-US" altLang="zh-CN" dirty="0"/>
              <a:t>Can guarantee all-or-nothing and before-of-after </a:t>
            </a:r>
          </a:p>
          <a:p>
            <a:r>
              <a:rPr kumimoji="1" lang="en-US" altLang="zh-CN" dirty="0"/>
              <a:t>However, this is a typically bad idea</a:t>
            </a:r>
          </a:p>
          <a:p>
            <a:pPr lvl="1"/>
            <a:r>
              <a:rPr kumimoji="1" lang="en-US" altLang="zh-CN" dirty="0"/>
              <a:t>Question: what if the programmer falsely releases the lock (like the fine-grained lock example in our previous lecture?) </a:t>
            </a:r>
          </a:p>
          <a:p>
            <a:pPr lvl="1"/>
            <a:r>
              <a:rPr kumimoji="1" lang="en-US" altLang="zh-CN" dirty="0"/>
              <a:t>What if the programmer write the wrong logging &amp; recovery mechanism?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61405-EB1F-4B12-6C3E-AF8F908A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2387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A9F09-F3FF-EE4F-B3F5-783A8B61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 of TX: an abstraction to ease data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C9F2F-261F-D74F-8A42-B0736F7F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Handle </a:t>
            </a:r>
            <a:r>
              <a:rPr kumimoji="1" lang="en-US" altLang="zh-CN" dirty="0">
                <a:solidFill>
                  <a:srgbClr val="BE384B"/>
                </a:solidFill>
              </a:rPr>
              <a:t>failure atomicity</a:t>
            </a:r>
            <a:r>
              <a:rPr kumimoji="1" lang="en-US" altLang="zh-CN" dirty="0"/>
              <a:t> (all-or-nothing)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 </a:t>
            </a:r>
            <a:r>
              <a:rPr kumimoji="1" lang="en-US" altLang="zh-CN" dirty="0">
                <a:solidFill>
                  <a:srgbClr val="BE384B"/>
                </a:solidFill>
              </a:rPr>
              <a:t>race conditions</a:t>
            </a:r>
            <a:r>
              <a:rPr kumimoji="1" lang="zh-CN" altLang="en-US" dirty="0">
                <a:solidFill>
                  <a:srgbClr val="BE384B"/>
                </a:solidFill>
              </a:rPr>
              <a:t> </a:t>
            </a:r>
            <a:r>
              <a:rPr kumimoji="1" lang="en-US" altLang="zh-CN" dirty="0"/>
              <a:t>(before-or-after)</a:t>
            </a:r>
          </a:p>
          <a:p>
            <a:r>
              <a:rPr kumimoji="1" lang="en-US" altLang="zh-CN" dirty="0"/>
              <a:t>Writing with TX is straightforward, the atomicity is left to the system 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TX.begin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to mark when a TX starts</a:t>
            </a:r>
          </a:p>
          <a:p>
            <a:pPr lvl="1"/>
            <a:r>
              <a:rPr kumimoji="1" lang="en-US" altLang="zh-CN" dirty="0"/>
              <a:t>Use 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/>
              <a:t>to commit the TX</a:t>
            </a:r>
          </a:p>
          <a:p>
            <a:pPr lvl="1"/>
            <a:r>
              <a:rPr kumimoji="1" lang="en-US" altLang="zh-CN" dirty="0"/>
              <a:t>Rewrite the data read/write with TX’s interface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E.g., 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bank[a] = bank[a] – amt </a:t>
            </a:r>
            <a:endParaRPr kumimoji="1" lang="en-US" altLang="zh-CN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tx.write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(a,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tx.read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(a) – amt);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13563E-0304-AC41-BA25-3098BEEB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6" name="任意形状 5">
            <a:extLst>
              <a:ext uri="{FF2B5EF4-FFF2-40B4-BE49-F238E27FC236}">
                <a16:creationId xmlns:a16="http://schemas.microsoft.com/office/drawing/2014/main" id="{E23A3667-5FFB-124D-9242-1B5F690BDD15}"/>
              </a:ext>
            </a:extLst>
          </p:cNvPr>
          <p:cNvSpPr/>
          <p:nvPr/>
        </p:nvSpPr>
        <p:spPr>
          <a:xfrm>
            <a:off x="5225143" y="3396343"/>
            <a:ext cx="528525" cy="513128"/>
          </a:xfrm>
          <a:custGeom>
            <a:avLst/>
            <a:gdLst>
              <a:gd name="connsiteX0" fmla="*/ 0 w 528525"/>
              <a:gd name="connsiteY0" fmla="*/ 0 h 513128"/>
              <a:gd name="connsiteX1" fmla="*/ 381000 w 528525"/>
              <a:gd name="connsiteY1" fmla="*/ 43543 h 513128"/>
              <a:gd name="connsiteX2" fmla="*/ 511628 w 528525"/>
              <a:gd name="connsiteY2" fmla="*/ 468086 h 513128"/>
              <a:gd name="connsiteX3" fmla="*/ 32657 w 528525"/>
              <a:gd name="connsiteY3" fmla="*/ 500743 h 513128"/>
              <a:gd name="connsiteX4" fmla="*/ 32657 w 528525"/>
              <a:gd name="connsiteY4" fmla="*/ 500743 h 51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525" h="513128">
                <a:moveTo>
                  <a:pt x="0" y="0"/>
                </a:moveTo>
                <a:lnTo>
                  <a:pt x="381000" y="43543"/>
                </a:lnTo>
                <a:cubicBezTo>
                  <a:pt x="466271" y="121557"/>
                  <a:pt x="569685" y="391886"/>
                  <a:pt x="511628" y="468086"/>
                </a:cubicBezTo>
                <a:cubicBezTo>
                  <a:pt x="453571" y="544286"/>
                  <a:pt x="32657" y="500743"/>
                  <a:pt x="32657" y="500743"/>
                </a:cubicBezTo>
                <a:lnTo>
                  <a:pt x="32657" y="500743"/>
                </a:lnTo>
              </a:path>
            </a:pathLst>
          </a:custGeom>
          <a:noFill/>
          <a:ln w="25400">
            <a:solidFill>
              <a:srgbClr val="BE38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9E5A67-2E50-334A-9936-E87F004ABF6E}"/>
              </a:ext>
            </a:extLst>
          </p:cNvPr>
          <p:cNvSpPr txBox="1">
            <a:spLocks/>
          </p:cNvSpPr>
          <p:nvPr/>
        </p:nvSpPr>
        <p:spPr>
          <a:xfrm>
            <a:off x="273377" y="4391384"/>
            <a:ext cx="3930977" cy="9004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a, b, amt):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    bank[b] = bank[b] + amt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bank[a] = bank[a] - amt </a:t>
            </a:r>
          </a:p>
          <a:p>
            <a:pPr>
              <a:lnSpc>
                <a:spcPct val="100000"/>
              </a:lnSpc>
              <a:spcBef>
                <a:spcPts val="1368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>
              <a:lnSpc>
                <a:spcPct val="100000"/>
              </a:lnSpc>
              <a:spcBef>
                <a:spcPts val="1368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0F207E-A621-264E-8B69-2DE37BB3D21D}"/>
              </a:ext>
            </a:extLst>
          </p:cNvPr>
          <p:cNvSpPr txBox="1">
            <a:spLocks/>
          </p:cNvSpPr>
          <p:nvPr/>
        </p:nvSpPr>
        <p:spPr>
          <a:xfrm>
            <a:off x="4812811" y="4176269"/>
            <a:ext cx="4296264" cy="133067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transfer(bank, a, b, amt, </a:t>
            </a:r>
            <a:r>
              <a:rPr lang="en-US" altLang="zh-CN" sz="1600" b="0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sz="1600" b="0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tx.begin</a:t>
            </a:r>
            <a:r>
              <a:rPr lang="en-US" altLang="zh-CN" sz="1600" b="0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sz="16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tx.write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(b, </a:t>
            </a:r>
            <a:r>
              <a:rPr lang="en-US" altLang="zh-CN" sz="16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tx.read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(b) + amt);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sz="16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tx.write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(a, </a:t>
            </a:r>
            <a:r>
              <a:rPr lang="en-US" altLang="zh-CN" sz="1600" b="0" dirty="0" err="1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tx.read</a:t>
            </a:r>
            <a:r>
              <a:rPr lang="en-US" altLang="zh-CN" sz="1600" b="0" dirty="0">
                <a:solidFill>
                  <a:prstClr val="black"/>
                </a:solidFill>
                <a:latin typeface="Consolas" panose="020B0609020204030204" pitchFamily="49" charset="0"/>
                <a:ea typeface="楷体"/>
                <a:cs typeface="Courier"/>
              </a:rPr>
              <a:t>(a) – amt);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    </a:t>
            </a:r>
            <a:r>
              <a:rPr lang="en-US" altLang="zh-CN" sz="1600" b="0" dirty="0" err="1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tx.commit</a:t>
            </a:r>
            <a:r>
              <a:rPr lang="en-US" altLang="zh-CN" sz="1600" b="0" dirty="0">
                <a:solidFill>
                  <a:srgbClr val="C00000"/>
                </a:solidFill>
                <a:latin typeface="Consolas" panose="020B0609020204030204" pitchFamily="49" charset="0"/>
                <a:ea typeface="楷体"/>
                <a:cs typeface="Courier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>
              <a:lnSpc>
                <a:spcPct val="100000"/>
              </a:lnSpc>
              <a:spcBef>
                <a:spcPts val="1368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  <a:p>
            <a:pPr>
              <a:lnSpc>
                <a:spcPct val="100000"/>
              </a:lnSpc>
              <a:spcBef>
                <a:spcPts val="1368"/>
              </a:spcBef>
            </a:pPr>
            <a:endParaRPr lang="en-US" altLang="zh-CN" sz="1600" b="0" dirty="0">
              <a:solidFill>
                <a:prstClr val="black"/>
              </a:solidFill>
              <a:latin typeface="Consolas" panose="020B0609020204030204" pitchFamily="49" charset="0"/>
              <a:ea typeface="楷体"/>
              <a:cs typeface="Courier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1B900021-0629-A94D-A0FF-0398E6D07D26}"/>
              </a:ext>
            </a:extLst>
          </p:cNvPr>
          <p:cNvSpPr/>
          <p:nvPr/>
        </p:nvSpPr>
        <p:spPr>
          <a:xfrm>
            <a:off x="4128942" y="4641258"/>
            <a:ext cx="810706" cy="432638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3E7B31E-2D52-A740-9654-0445FA8AD87D}"/>
              </a:ext>
            </a:extLst>
          </p:cNvPr>
          <p:cNvSpPr/>
          <p:nvPr/>
        </p:nvSpPr>
        <p:spPr>
          <a:xfrm>
            <a:off x="1109414" y="5193591"/>
            <a:ext cx="1888802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Program 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EDAAED0-5640-EB4D-9DEA-D55F89ADD648}"/>
              </a:ext>
            </a:extLst>
          </p:cNvPr>
          <p:cNvSpPr/>
          <p:nvPr/>
        </p:nvSpPr>
        <p:spPr>
          <a:xfrm>
            <a:off x="6796428" y="5240737"/>
            <a:ext cx="1888802" cy="31335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Transaction </a:t>
            </a:r>
          </a:p>
        </p:txBody>
      </p:sp>
    </p:spTree>
    <p:extLst>
      <p:ext uri="{BB962C8B-B14F-4D97-AF65-F5344CB8AC3E}">
        <p14:creationId xmlns:p14="http://schemas.microsoft.com/office/powerpoint/2010/main" val="3833339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E1F0B-220E-1247-825E-7C57EAA1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EB44D-4BF4-8F4C-8E21-E7E9DA2B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/>
          <a:lstStyle/>
          <a:p>
            <a:r>
              <a:rPr kumimoji="1" lang="en-US" altLang="zh-CN" dirty="0"/>
              <a:t>Transactions provide ACID properties </a:t>
            </a:r>
          </a:p>
          <a:p>
            <a:r>
              <a:rPr kumimoji="1" lang="en-US" altLang="zh-CN" dirty="0"/>
              <a:t>OCC &amp; 2PL are basic protocols to provide serializability </a:t>
            </a:r>
          </a:p>
          <a:p>
            <a:pPr lvl="1"/>
            <a:r>
              <a:rPr kumimoji="1" lang="en-US" altLang="zh-CN" dirty="0"/>
              <a:t>Problem of 2PL: locking overhead &amp; deadlock</a:t>
            </a:r>
          </a:p>
          <a:p>
            <a:pPr lvl="1"/>
            <a:r>
              <a:rPr kumimoji="1" lang="en-US" altLang="zh-CN" dirty="0"/>
              <a:t>Problem of OCC: False abort &amp; </a:t>
            </a:r>
            <a:r>
              <a:rPr kumimoji="1" lang="en-US" altLang="zh-CN" dirty="0" err="1"/>
              <a:t>livelock</a:t>
            </a:r>
            <a:endParaRPr kumimoji="1" lang="en-US" altLang="zh-CN" dirty="0"/>
          </a:p>
          <a:p>
            <a:r>
              <a:rPr kumimoji="1" lang="en-US" altLang="zh-CN" dirty="0"/>
              <a:t>Hardware transactional memory (HTM)</a:t>
            </a:r>
          </a:p>
          <a:p>
            <a:pPr lvl="1"/>
            <a:r>
              <a:rPr kumimoji="1" lang="en-US" altLang="zh-CN" dirty="0"/>
              <a:t>Advanced CPU features inspired by ACID properties of TXs </a:t>
            </a:r>
          </a:p>
          <a:p>
            <a:pPr lvl="1"/>
            <a:r>
              <a:rPr kumimoji="1" lang="en-US" altLang="zh-CN" dirty="0"/>
              <a:t>Commercial implementation of HTM uses OCC</a:t>
            </a:r>
          </a:p>
          <a:p>
            <a:pPr lvl="2"/>
            <a:r>
              <a:rPr kumimoji="1" lang="en-US" altLang="zh-CN" dirty="0"/>
              <a:t>Leads to several drawbacks</a:t>
            </a:r>
          </a:p>
          <a:p>
            <a:r>
              <a:rPr kumimoji="1" lang="en-US" altLang="zh-CN" dirty="0"/>
              <a:t>The cost of concurrency control can be reduced w/ relaxed isolation level</a:t>
            </a:r>
          </a:p>
          <a:p>
            <a:pPr lvl="1"/>
            <a:r>
              <a:rPr kumimoji="1" lang="en-US" altLang="zh-CN" dirty="0"/>
              <a:t>Snapshot Isolation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(require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serializable)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3A59CE-D2E4-F340-B105-C4426864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483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46663</TotalTime>
  <Words>6922</Words>
  <Application>Microsoft Macintosh PowerPoint</Application>
  <PresentationFormat>全屏显示(16:10)</PresentationFormat>
  <Paragraphs>1289</Paragraphs>
  <Slides>93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7" baseType="lpstr">
      <vt:lpstr>等线</vt:lpstr>
      <vt:lpstr>等线</vt:lpstr>
      <vt:lpstr>宋体</vt:lpstr>
      <vt:lpstr>MS PGothic</vt:lpstr>
      <vt:lpstr>Arial</vt:lpstr>
      <vt:lpstr>Calibri</vt:lpstr>
      <vt:lpstr>Cambria Math</vt:lpstr>
      <vt:lpstr>Candara</vt:lpstr>
      <vt:lpstr>Consolas</vt:lpstr>
      <vt:lpstr>Courier New</vt:lpstr>
      <vt:lpstr>Eras Medium ITC</vt:lpstr>
      <vt:lpstr>TrebuchetMS</vt:lpstr>
      <vt:lpstr>Wingdings</vt:lpstr>
      <vt:lpstr>1_Office 主题​​</vt:lpstr>
      <vt:lpstr>Serializability, OCC  &amp; Transaction</vt:lpstr>
      <vt:lpstr>Review: Recovery with checkpoint</vt:lpstr>
      <vt:lpstr>Review: The race condition problem</vt:lpstr>
      <vt:lpstr>Review: before-or-after atomicity (a.k.a, Isolation) </vt:lpstr>
      <vt:lpstr>Review: Two-phase locking (2PL)</vt:lpstr>
      <vt:lpstr>Review: Use 2PL to achieve before-or-after</vt:lpstr>
      <vt:lpstr>Review: Serializability has many types</vt:lpstr>
      <vt:lpstr>Review: Conflict Serializability</vt:lpstr>
      <vt:lpstr>Use Conflict Graph to determine the sequential schedule</vt:lpstr>
      <vt:lpstr>PowerPoint 演示文稿</vt:lpstr>
      <vt:lpstr>PowerPoint 演示文稿</vt:lpstr>
      <vt:lpstr>View Serializability</vt:lpstr>
      <vt:lpstr>View Serializability</vt:lpstr>
      <vt:lpstr>Question</vt:lpstr>
      <vt:lpstr>Conflict Serializability VS. View Serializability</vt:lpstr>
      <vt:lpstr>Conflict Equivalence</vt:lpstr>
      <vt:lpstr>Use 2PL to achieve before-or-after</vt:lpstr>
      <vt:lpstr>Proof of 2PL </vt:lpstr>
      <vt:lpstr>PowerPoint 演示文稿</vt:lpstr>
      <vt:lpstr>Case study: the software department’s salary system</vt:lpstr>
      <vt:lpstr>Implementing the software department’s salary system</vt:lpstr>
      <vt:lpstr>PowerPoint 演示文稿</vt:lpstr>
      <vt:lpstr>Phantom Problem</vt:lpstr>
      <vt:lpstr>PowerPoint 演示文稿</vt:lpstr>
      <vt:lpstr>PowerPoint 演示文稿</vt:lpstr>
      <vt:lpstr>Deadlock</vt:lpstr>
      <vt:lpstr>Deadlock: what if Thread 1 first acquires lock[a]? </vt:lpstr>
      <vt:lpstr>Deadlock: what if Thread 1 first acquires lock[a]? </vt:lpstr>
      <vt:lpstr>Deadlock: what if Thread 1 first acquires lock[a]? </vt:lpstr>
      <vt:lpstr>Deadlock: what if Thread 1 first acquires lock[a]? </vt:lpstr>
      <vt:lpstr>Deadlock: what if Thread 1 first acquires lock[a]? </vt:lpstr>
      <vt:lpstr>Methods for resolving the deadlock</vt:lpstr>
      <vt:lpstr>Issues of 2PL</vt:lpstr>
      <vt:lpstr>PowerPoint 演示文稿</vt:lpstr>
      <vt:lpstr>Optimistic concurrency control </vt:lpstr>
      <vt:lpstr>OCC Executes a Transaction in 3 Phases</vt:lpstr>
      <vt:lpstr>OCC Executes a Transaction in 3 Phases</vt:lpstr>
      <vt:lpstr>OCC Executes a Transaction in 3 Phases</vt:lpstr>
      <vt:lpstr>OCC Executes a Transaction in 3 Phases</vt:lpstr>
      <vt:lpstr>OCC Executes a Transaction in 3 Phases</vt:lpstr>
      <vt:lpstr>OCC Executes a Transaction in 3 Phases</vt:lpstr>
      <vt:lpstr>OCC Executes a Transaction in 3 Phases</vt:lpstr>
      <vt:lpstr>OCC Executes a Transaction in 3 Phases</vt:lpstr>
      <vt:lpstr>Why phase 2 &amp; phase 3 must be in critical section? </vt:lpstr>
      <vt:lpstr>Why phase 2 &amp; phase 3 must be in critical section? </vt:lpstr>
      <vt:lpstr>How to implement the critical section for phase 2 &amp; 3? </vt:lpstr>
      <vt:lpstr>How to implement the critical section for phase 2 &amp; 3? </vt:lpstr>
      <vt:lpstr>How to implement the critical section for phase 2 &amp; 3? </vt:lpstr>
      <vt:lpstr>How to implement the critical section for phase 2 &amp; 3? </vt:lpstr>
      <vt:lpstr>How to implement the critical section for phase 2 &amp; 3? </vt:lpstr>
      <vt:lpstr>Problem: read-write conflict </vt:lpstr>
      <vt:lpstr>How to implement the critical section for phase 2 &amp; 3? </vt:lpstr>
      <vt:lpstr>OCC Advantages </vt:lpstr>
      <vt:lpstr>OCC Advantages </vt:lpstr>
      <vt:lpstr>OCC Advantages </vt:lpstr>
      <vt:lpstr>Locking preliminary </vt:lpstr>
      <vt:lpstr>Locking preliminary: atomic compare and swap </vt:lpstr>
      <vt:lpstr>Locking (Spin Lock) using Compare-and-swap</vt:lpstr>
      <vt:lpstr>Atomic operations are costly for spin lock</vt:lpstr>
      <vt:lpstr>Put it all together: OCC in an example </vt:lpstr>
      <vt:lpstr>OCC's Problem: False Aborts</vt:lpstr>
      <vt:lpstr>OCC's Problem: False Aborts</vt:lpstr>
      <vt:lpstr>OCC’s Problem: livelock</vt:lpstr>
      <vt:lpstr>2PL vs. OCC: in a nutshell </vt:lpstr>
      <vt:lpstr>PowerPoint 演示文稿</vt:lpstr>
      <vt:lpstr>Hardware Transactional Memory</vt:lpstr>
      <vt:lpstr>A little introduction to RTM’s ISA</vt:lpstr>
      <vt:lpstr>Programming with RTM</vt:lpstr>
      <vt:lpstr>Programming with RTM</vt:lpstr>
      <vt:lpstr>Programming with RTM</vt:lpstr>
      <vt:lpstr>How to handle aborts? Can we use simple retry? </vt:lpstr>
      <vt:lpstr>Can we use simple retry?  No</vt:lpstr>
      <vt:lpstr>Fun facts about the implementation of RTM </vt:lpstr>
      <vt:lpstr>Why HTM cannot guarantee success? </vt:lpstr>
      <vt:lpstr>Why HTM cannot guarantee success? Limited working set</vt:lpstr>
      <vt:lpstr>Why HTM cannot guarantee success? Affected by external events</vt:lpstr>
      <vt:lpstr>Some results of HTM on TXs </vt:lpstr>
      <vt:lpstr>Short summary of HTM</vt:lpstr>
      <vt:lpstr>PowerPoint 演示文稿</vt:lpstr>
      <vt:lpstr>Widely used transaction (TX)s </vt:lpstr>
      <vt:lpstr>Widely used transaction (TX)s </vt:lpstr>
      <vt:lpstr>What is TX? </vt:lpstr>
      <vt:lpstr>What a TX typically provide?  ACID </vt:lpstr>
      <vt:lpstr>Atomicity: All-or-nothing</vt:lpstr>
      <vt:lpstr>Isolation &amp; Durability </vt:lpstr>
      <vt:lpstr>Consistency</vt:lpstr>
      <vt:lpstr>Enforcing ACID properties (in the single-machine case)</vt:lpstr>
      <vt:lpstr>Review: Serialization</vt:lpstr>
      <vt:lpstr>Why is isolation typically related to consistency? </vt:lpstr>
      <vt:lpstr>Why serializability is ideal? </vt:lpstr>
      <vt:lpstr>Why we need to use a TX? </vt:lpstr>
      <vt:lpstr>Review of TX: an abstraction to ease data management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1776</cp:revision>
  <cp:lastPrinted>2020-03-02T13:38:09Z</cp:lastPrinted>
  <dcterms:created xsi:type="dcterms:W3CDTF">2017-11-24T09:35:45Z</dcterms:created>
  <dcterms:modified xsi:type="dcterms:W3CDTF">2024-11-04T23:15:15Z</dcterms:modified>
</cp:coreProperties>
</file>