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3"/>
  </p:notesMasterIdLst>
  <p:handoutMasterIdLst>
    <p:handoutMasterId r:id="rId94"/>
  </p:handoutMasterIdLst>
  <p:sldIdLst>
    <p:sldId id="2241" r:id="rId2"/>
    <p:sldId id="2680" r:id="rId3"/>
    <p:sldId id="2682" r:id="rId4"/>
    <p:sldId id="7625" r:id="rId5"/>
    <p:sldId id="7626" r:id="rId6"/>
    <p:sldId id="2687" r:id="rId7"/>
    <p:sldId id="7640" r:id="rId8"/>
    <p:sldId id="7627" r:id="rId9"/>
    <p:sldId id="7628" r:id="rId10"/>
    <p:sldId id="2984" r:id="rId11"/>
    <p:sldId id="2741" r:id="rId12"/>
    <p:sldId id="294" r:id="rId13"/>
    <p:sldId id="7634" r:id="rId14"/>
    <p:sldId id="7635" r:id="rId15"/>
    <p:sldId id="2939" r:id="rId16"/>
    <p:sldId id="7636" r:id="rId17"/>
    <p:sldId id="2702" r:id="rId18"/>
    <p:sldId id="2348" r:id="rId19"/>
    <p:sldId id="2705" r:id="rId20"/>
    <p:sldId id="2704" r:id="rId21"/>
    <p:sldId id="2707" r:id="rId22"/>
    <p:sldId id="2709" r:id="rId23"/>
    <p:sldId id="2711" r:id="rId24"/>
    <p:sldId id="2706" r:id="rId25"/>
    <p:sldId id="2712" r:id="rId26"/>
    <p:sldId id="2701" r:id="rId27"/>
    <p:sldId id="2713" r:id="rId28"/>
    <p:sldId id="2703" r:id="rId29"/>
    <p:sldId id="2742" r:id="rId30"/>
    <p:sldId id="2360" r:id="rId31"/>
    <p:sldId id="2987" r:id="rId32"/>
    <p:sldId id="2988" r:id="rId33"/>
    <p:sldId id="2995" r:id="rId34"/>
    <p:sldId id="2997" r:id="rId35"/>
    <p:sldId id="2998" r:id="rId36"/>
    <p:sldId id="2999" r:id="rId37"/>
    <p:sldId id="3000" r:id="rId38"/>
    <p:sldId id="7642" r:id="rId39"/>
    <p:sldId id="3006" r:id="rId40"/>
    <p:sldId id="3009" r:id="rId41"/>
    <p:sldId id="7647" r:id="rId42"/>
    <p:sldId id="3002" r:id="rId43"/>
    <p:sldId id="3011" r:id="rId44"/>
    <p:sldId id="3014" r:id="rId45"/>
    <p:sldId id="3016" r:id="rId46"/>
    <p:sldId id="3007" r:id="rId47"/>
    <p:sldId id="3008" r:id="rId48"/>
    <p:sldId id="2717" r:id="rId49"/>
    <p:sldId id="3010" r:id="rId50"/>
    <p:sldId id="2722" r:id="rId51"/>
    <p:sldId id="3012" r:id="rId52"/>
    <p:sldId id="2744" r:id="rId53"/>
    <p:sldId id="2671" r:id="rId54"/>
    <p:sldId id="2672" r:id="rId55"/>
    <p:sldId id="2644" r:id="rId56"/>
    <p:sldId id="2647" r:id="rId57"/>
    <p:sldId id="2649" r:id="rId58"/>
    <p:sldId id="2287" r:id="rId59"/>
    <p:sldId id="2286" r:id="rId60"/>
    <p:sldId id="2290" r:id="rId61"/>
    <p:sldId id="2653" r:id="rId62"/>
    <p:sldId id="2294" r:id="rId63"/>
    <p:sldId id="2734" r:id="rId64"/>
    <p:sldId id="2735" r:id="rId65"/>
    <p:sldId id="2720" r:id="rId66"/>
    <p:sldId id="7643" r:id="rId67"/>
    <p:sldId id="2924" r:id="rId68"/>
    <p:sldId id="2925" r:id="rId69"/>
    <p:sldId id="2930" r:id="rId70"/>
    <p:sldId id="7648" r:id="rId71"/>
    <p:sldId id="2922" r:id="rId72"/>
    <p:sldId id="7649" r:id="rId73"/>
    <p:sldId id="2685" r:id="rId74"/>
    <p:sldId id="2935" r:id="rId75"/>
    <p:sldId id="2932" r:id="rId76"/>
    <p:sldId id="2942" r:id="rId77"/>
    <p:sldId id="2686" r:id="rId78"/>
    <p:sldId id="7650" r:id="rId79"/>
    <p:sldId id="2690" r:id="rId80"/>
    <p:sldId id="2691" r:id="rId81"/>
    <p:sldId id="2692" r:id="rId82"/>
    <p:sldId id="2693" r:id="rId83"/>
    <p:sldId id="2694" r:id="rId84"/>
    <p:sldId id="2695" r:id="rId85"/>
    <p:sldId id="2696" r:id="rId86"/>
    <p:sldId id="2697" r:id="rId87"/>
    <p:sldId id="2699" r:id="rId88"/>
    <p:sldId id="2700" r:id="rId89"/>
    <p:sldId id="287" r:id="rId90"/>
    <p:sldId id="7646" r:id="rId91"/>
    <p:sldId id="7645" r:id="rId9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7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3D91"/>
    <a:srgbClr val="BE384B"/>
    <a:srgbClr val="0432FF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4723A-99D4-DD4B-8A8C-5AADC68FB217}" v="72" dt="2024-11-06T02:33:17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58" autoAdjust="0"/>
    <p:restoredTop sz="86566" autoAdjust="0"/>
  </p:normalViewPr>
  <p:slideViewPr>
    <p:cSldViewPr>
      <p:cViewPr varScale="1">
        <p:scale>
          <a:sx n="124" d="100"/>
          <a:sy n="124" d="100"/>
        </p:scale>
        <p:origin x="480" y="184"/>
      </p:cViewPr>
      <p:guideLst>
        <p:guide orient="horz" pos="2707"/>
        <p:guide pos="5602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达 魏" userId="ca17b13798aa44f7" providerId="LiveId" clId="{8614723A-99D4-DD4B-8A8C-5AADC68FB217}"/>
    <pc:docChg chg="undo custSel delSld modSld">
      <pc:chgData name="星达 魏" userId="ca17b13798aa44f7" providerId="LiveId" clId="{8614723A-99D4-DD4B-8A8C-5AADC68FB217}" dt="2024-11-07T04:32:36.028" v="79" actId="14100"/>
      <pc:docMkLst>
        <pc:docMk/>
      </pc:docMkLst>
      <pc:sldChg chg="del">
        <pc:chgData name="星达 魏" userId="ca17b13798aa44f7" providerId="LiveId" clId="{8614723A-99D4-DD4B-8A8C-5AADC68FB217}" dt="2024-11-07T02:56:00.836" v="36" actId="2696"/>
        <pc:sldMkLst>
          <pc:docMk/>
          <pc:sldMk cId="844004727" sldId="260"/>
        </pc:sldMkLst>
      </pc:sldChg>
      <pc:sldChg chg="modSp mod">
        <pc:chgData name="星达 魏" userId="ca17b13798aa44f7" providerId="LiveId" clId="{8614723A-99D4-DD4B-8A8C-5AADC68FB217}" dt="2024-11-07T04:32:36.028" v="79" actId="14100"/>
        <pc:sldMkLst>
          <pc:docMk/>
          <pc:sldMk cId="4262126637" sldId="287"/>
        </pc:sldMkLst>
        <pc:spChg chg="mod">
          <ac:chgData name="星达 魏" userId="ca17b13798aa44f7" providerId="LiveId" clId="{8614723A-99D4-DD4B-8A8C-5AADC68FB217}" dt="2024-11-07T04:32:36.028" v="79" actId="14100"/>
          <ac:spMkLst>
            <pc:docMk/>
            <pc:sldMk cId="4262126637" sldId="287"/>
            <ac:spMk id="40" creationId="{00000000-0000-0000-0000-000000000000}"/>
          </ac:spMkLst>
        </pc:spChg>
        <pc:spChg chg="mod">
          <ac:chgData name="星达 魏" userId="ca17b13798aa44f7" providerId="LiveId" clId="{8614723A-99D4-DD4B-8A8C-5AADC68FB217}" dt="2024-11-07T04:32:34.385" v="78" actId="14100"/>
          <ac:spMkLst>
            <pc:docMk/>
            <pc:sldMk cId="4262126637" sldId="287"/>
            <ac:spMk id="41" creationId="{00000000-0000-0000-0000-000000000000}"/>
          </ac:spMkLst>
        </pc:spChg>
      </pc:sldChg>
      <pc:sldChg chg="modSp mod">
        <pc:chgData name="星达 魏" userId="ca17b13798aa44f7" providerId="LiveId" clId="{8614723A-99D4-DD4B-8A8C-5AADC68FB217}" dt="2024-11-07T02:27:44.458" v="14" actId="20577"/>
        <pc:sldMkLst>
          <pc:docMk/>
          <pc:sldMk cId="3628960693" sldId="2241"/>
        </pc:sldMkLst>
        <pc:spChg chg="mod">
          <ac:chgData name="星达 魏" userId="ca17b13798aa44f7" providerId="LiveId" clId="{8614723A-99D4-DD4B-8A8C-5AADC68FB217}" dt="2024-11-07T02:27:44.458" v="14" actId="20577"/>
          <ac:spMkLst>
            <pc:docMk/>
            <pc:sldMk cId="3628960693" sldId="2241"/>
            <ac:spMk id="5" creationId="{2C7C6228-E47F-EA4B-8DD8-28647C76DDD6}"/>
          </ac:spMkLst>
        </pc:spChg>
      </pc:sldChg>
      <pc:sldChg chg="modSp mod">
        <pc:chgData name="星达 魏" userId="ca17b13798aa44f7" providerId="LiveId" clId="{8614723A-99D4-DD4B-8A8C-5AADC68FB217}" dt="2024-11-07T02:55:05.066" v="35" actId="20577"/>
        <pc:sldMkLst>
          <pc:docMk/>
          <pc:sldMk cId="3018373325" sldId="2287"/>
        </pc:sldMkLst>
        <pc:spChg chg="mod">
          <ac:chgData name="星达 魏" userId="ca17b13798aa44f7" providerId="LiveId" clId="{8614723A-99D4-DD4B-8A8C-5AADC68FB217}" dt="2024-11-07T02:55:05.066" v="35" actId="20577"/>
          <ac:spMkLst>
            <pc:docMk/>
            <pc:sldMk cId="3018373325" sldId="2287"/>
            <ac:spMk id="3" creationId="{5CA0A36E-AEA5-2848-A3CB-D9F177A95E06}"/>
          </ac:spMkLst>
        </pc:spChg>
      </pc:sldChg>
      <pc:sldChg chg="modSp mod">
        <pc:chgData name="星达 魏" userId="ca17b13798aa44f7" providerId="LiveId" clId="{8614723A-99D4-DD4B-8A8C-5AADC68FB217}" dt="2024-11-07T02:24:43.481" v="0" actId="13926"/>
        <pc:sldMkLst>
          <pc:docMk/>
          <pc:sldMk cId="1997231944" sldId="2360"/>
        </pc:sldMkLst>
        <pc:spChg chg="mod">
          <ac:chgData name="星达 魏" userId="ca17b13798aa44f7" providerId="LiveId" clId="{8614723A-99D4-DD4B-8A8C-5AADC68FB217}" dt="2024-11-07T02:24:43.481" v="0" actId="13926"/>
          <ac:spMkLst>
            <pc:docMk/>
            <pc:sldMk cId="1997231944" sldId="2360"/>
            <ac:spMk id="3" creationId="{303069E4-41B0-0041-B0C7-1B2774DD32BC}"/>
          </ac:spMkLst>
        </pc:spChg>
      </pc:sldChg>
      <pc:sldChg chg="modSp mod">
        <pc:chgData name="星达 魏" userId="ca17b13798aa44f7" providerId="LiveId" clId="{8614723A-99D4-DD4B-8A8C-5AADC68FB217}" dt="2024-11-07T04:31:06.055" v="71" actId="14100"/>
        <pc:sldMkLst>
          <pc:docMk/>
          <pc:sldMk cId="1703028192" sldId="2692"/>
        </pc:sldMkLst>
        <pc:spChg chg="mod">
          <ac:chgData name="星达 魏" userId="ca17b13798aa44f7" providerId="LiveId" clId="{8614723A-99D4-DD4B-8A8C-5AADC68FB217}" dt="2024-11-07T04:31:06.055" v="71" actId="14100"/>
          <ac:spMkLst>
            <pc:docMk/>
            <pc:sldMk cId="1703028192" sldId="2692"/>
            <ac:spMk id="66" creationId="{57440DF3-80D0-994F-8844-E183CAF6C5D5}"/>
          </ac:spMkLst>
        </pc:spChg>
        <pc:spChg chg="mod">
          <ac:chgData name="星达 魏" userId="ca17b13798aa44f7" providerId="LiveId" clId="{8614723A-99D4-DD4B-8A8C-5AADC68FB217}" dt="2024-11-07T04:31:02.390" v="69" actId="14100"/>
          <ac:spMkLst>
            <pc:docMk/>
            <pc:sldMk cId="1703028192" sldId="2692"/>
            <ac:spMk id="75" creationId="{A4F738BD-9A53-DE4C-9DA2-89A75E26942E}"/>
          </ac:spMkLst>
        </pc:spChg>
        <pc:spChg chg="mod">
          <ac:chgData name="星达 魏" userId="ca17b13798aa44f7" providerId="LiveId" clId="{8614723A-99D4-DD4B-8A8C-5AADC68FB217}" dt="2024-11-07T04:31:04.207" v="70" actId="14100"/>
          <ac:spMkLst>
            <pc:docMk/>
            <pc:sldMk cId="1703028192" sldId="2692"/>
            <ac:spMk id="76" creationId="{60964F36-62B7-9440-B2E7-5EBB5BDCBC22}"/>
          </ac:spMkLst>
        </pc:spChg>
      </pc:sldChg>
      <pc:sldChg chg="modSp mod">
        <pc:chgData name="星达 魏" userId="ca17b13798aa44f7" providerId="LiveId" clId="{8614723A-99D4-DD4B-8A8C-5AADC68FB217}" dt="2024-11-07T04:31:56.826" v="76" actId="14100"/>
        <pc:sldMkLst>
          <pc:docMk/>
          <pc:sldMk cId="2729702355" sldId="2693"/>
        </pc:sldMkLst>
        <pc:spChg chg="mod">
          <ac:chgData name="星达 魏" userId="ca17b13798aa44f7" providerId="LiveId" clId="{8614723A-99D4-DD4B-8A8C-5AADC68FB217}" dt="2024-11-07T04:31:51.792" v="74" actId="14100"/>
          <ac:spMkLst>
            <pc:docMk/>
            <pc:sldMk cId="2729702355" sldId="2693"/>
            <ac:spMk id="100" creationId="{A37ABAD5-3BAA-244B-8B66-5A9288FABF24}"/>
          </ac:spMkLst>
        </pc:spChg>
        <pc:spChg chg="mod">
          <ac:chgData name="星达 魏" userId="ca17b13798aa44f7" providerId="LiveId" clId="{8614723A-99D4-DD4B-8A8C-5AADC68FB217}" dt="2024-11-07T04:31:56.826" v="76" actId="14100"/>
          <ac:spMkLst>
            <pc:docMk/>
            <pc:sldMk cId="2729702355" sldId="2693"/>
            <ac:spMk id="101" creationId="{F7DB67A1-F2C2-FF43-8447-7C2678025D46}"/>
          </ac:spMkLst>
        </pc:spChg>
        <pc:spChg chg="mod">
          <ac:chgData name="星达 魏" userId="ca17b13798aa44f7" providerId="LiveId" clId="{8614723A-99D4-DD4B-8A8C-5AADC68FB217}" dt="2024-11-07T04:31:54.463" v="75" actId="14100"/>
          <ac:spMkLst>
            <pc:docMk/>
            <pc:sldMk cId="2729702355" sldId="2693"/>
            <ac:spMk id="107" creationId="{916B4C88-C9F9-D249-B2B3-93B911C7BC61}"/>
          </ac:spMkLst>
        </pc:spChg>
      </pc:sldChg>
      <pc:sldChg chg="modSp mod">
        <pc:chgData name="星达 魏" userId="ca17b13798aa44f7" providerId="LiveId" clId="{8614723A-99D4-DD4B-8A8C-5AADC68FB217}" dt="2024-11-07T04:31:47.653" v="73" actId="14100"/>
        <pc:sldMkLst>
          <pc:docMk/>
          <pc:sldMk cId="1073614257" sldId="2694"/>
        </pc:sldMkLst>
        <pc:spChg chg="mod">
          <ac:chgData name="星达 魏" userId="ca17b13798aa44f7" providerId="LiveId" clId="{8614723A-99D4-DD4B-8A8C-5AADC68FB217}" dt="2024-11-07T04:31:46.195" v="72" actId="14100"/>
          <ac:spMkLst>
            <pc:docMk/>
            <pc:sldMk cId="1073614257" sldId="2694"/>
            <ac:spMk id="67" creationId="{70932CFA-F657-5E4F-9CDA-E14443196CD7}"/>
          </ac:spMkLst>
        </pc:spChg>
        <pc:spChg chg="mod">
          <ac:chgData name="星达 魏" userId="ca17b13798aa44f7" providerId="LiveId" clId="{8614723A-99D4-DD4B-8A8C-5AADC68FB217}" dt="2024-11-07T04:31:47.653" v="73" actId="14100"/>
          <ac:spMkLst>
            <pc:docMk/>
            <pc:sldMk cId="1073614257" sldId="2694"/>
            <ac:spMk id="68" creationId="{FA7FC296-02C1-5944-A1CF-2AAF349119D1}"/>
          </ac:spMkLst>
        </pc:spChg>
      </pc:sldChg>
      <pc:sldChg chg="modSp mod">
        <pc:chgData name="星达 魏" userId="ca17b13798aa44f7" providerId="LiveId" clId="{8614723A-99D4-DD4B-8A8C-5AADC68FB217}" dt="2024-11-07T04:32:27.191" v="77" actId="14100"/>
        <pc:sldMkLst>
          <pc:docMk/>
          <pc:sldMk cId="3103722370" sldId="2700"/>
        </pc:sldMkLst>
        <pc:spChg chg="mod">
          <ac:chgData name="星达 魏" userId="ca17b13798aa44f7" providerId="LiveId" clId="{8614723A-99D4-DD4B-8A8C-5AADC68FB217}" dt="2024-11-07T04:32:27.191" v="77" actId="14100"/>
          <ac:spMkLst>
            <pc:docMk/>
            <pc:sldMk cId="3103722370" sldId="2700"/>
            <ac:spMk id="92" creationId="{9835C34D-3307-5F49-ABCD-B0BE8123FDCF}"/>
          </ac:spMkLst>
        </pc:spChg>
      </pc:sldChg>
      <pc:sldChg chg="delSp mod delAnim">
        <pc:chgData name="星达 魏" userId="ca17b13798aa44f7" providerId="LiveId" clId="{8614723A-99D4-DD4B-8A8C-5AADC68FB217}" dt="2024-11-07T02:50:04.889" v="17" actId="478"/>
        <pc:sldMkLst>
          <pc:docMk/>
          <pc:sldMk cId="3622452023" sldId="2722"/>
        </pc:sldMkLst>
        <pc:spChg chg="del">
          <ac:chgData name="星达 魏" userId="ca17b13798aa44f7" providerId="LiveId" clId="{8614723A-99D4-DD4B-8A8C-5AADC68FB217}" dt="2024-11-07T02:50:04.889" v="17" actId="478"/>
          <ac:spMkLst>
            <pc:docMk/>
            <pc:sldMk cId="3622452023" sldId="2722"/>
            <ac:spMk id="32" creationId="{5ED3D045-2016-034A-B1BD-AB6281E1E2C9}"/>
          </ac:spMkLst>
        </pc:spChg>
        <pc:spChg chg="del">
          <ac:chgData name="星达 魏" userId="ca17b13798aa44f7" providerId="LiveId" clId="{8614723A-99D4-DD4B-8A8C-5AADC68FB217}" dt="2024-11-07T02:50:01.859" v="16" actId="478"/>
          <ac:spMkLst>
            <pc:docMk/>
            <pc:sldMk cId="3622452023" sldId="2722"/>
            <ac:spMk id="33" creationId="{63D3AD99-FFEB-874E-84F6-EEE077110EBA}"/>
          </ac:spMkLst>
        </pc:spChg>
        <pc:spChg chg="del">
          <ac:chgData name="星达 魏" userId="ca17b13798aa44f7" providerId="LiveId" clId="{8614723A-99D4-DD4B-8A8C-5AADC68FB217}" dt="2024-11-07T02:50:04.889" v="17" actId="478"/>
          <ac:spMkLst>
            <pc:docMk/>
            <pc:sldMk cId="3622452023" sldId="2722"/>
            <ac:spMk id="34" creationId="{D66AB79D-914D-5847-B14C-7F3DD9A02309}"/>
          </ac:spMkLst>
        </pc:spChg>
        <pc:spChg chg="del">
          <ac:chgData name="星达 魏" userId="ca17b13798aa44f7" providerId="LiveId" clId="{8614723A-99D4-DD4B-8A8C-5AADC68FB217}" dt="2024-11-07T02:50:01.859" v="16" actId="478"/>
          <ac:spMkLst>
            <pc:docMk/>
            <pc:sldMk cId="3622452023" sldId="2722"/>
            <ac:spMk id="35" creationId="{D43E66B7-F3CE-9C46-9BFA-3C8E6D7DC20E}"/>
          </ac:spMkLst>
        </pc:spChg>
      </pc:sldChg>
      <pc:sldChg chg="modSp mod">
        <pc:chgData name="星达 魏" userId="ca17b13798aa44f7" providerId="LiveId" clId="{8614723A-99D4-DD4B-8A8C-5AADC68FB217}" dt="2024-11-07T04:29:19.065" v="66" actId="20577"/>
        <pc:sldMkLst>
          <pc:docMk/>
          <pc:sldMk cId="4029343824" sldId="2932"/>
        </pc:sldMkLst>
        <pc:spChg chg="mod">
          <ac:chgData name="星达 魏" userId="ca17b13798aa44f7" providerId="LiveId" clId="{8614723A-99D4-DD4B-8A8C-5AADC68FB217}" dt="2024-11-07T04:29:19.065" v="66" actId="20577"/>
          <ac:spMkLst>
            <pc:docMk/>
            <pc:sldMk cId="4029343824" sldId="2932"/>
            <ac:spMk id="3" creationId="{33FA98AA-51A8-804F-BE97-A0F1D874D75F}"/>
          </ac:spMkLst>
        </pc:spChg>
      </pc:sldChg>
      <pc:sldChg chg="modSp mod">
        <pc:chgData name="星达 魏" userId="ca17b13798aa44f7" providerId="LiveId" clId="{8614723A-99D4-DD4B-8A8C-5AADC68FB217}" dt="2024-11-07T02:46:39.733" v="15" actId="20577"/>
        <pc:sldMkLst>
          <pc:docMk/>
          <pc:sldMk cId="1816301448" sldId="3008"/>
        </pc:sldMkLst>
        <pc:spChg chg="mod">
          <ac:chgData name="星达 魏" userId="ca17b13798aa44f7" providerId="LiveId" clId="{8614723A-99D4-DD4B-8A8C-5AADC68FB217}" dt="2024-11-07T02:46:39.733" v="15" actId="20577"/>
          <ac:spMkLst>
            <pc:docMk/>
            <pc:sldMk cId="1816301448" sldId="3008"/>
            <ac:spMk id="3" creationId="{837B5364-6775-E983-F6ED-C46DCF11E7B5}"/>
          </ac:spMkLst>
        </pc:spChg>
      </pc:sldChg>
      <pc:sldChg chg="modSp mod">
        <pc:chgData name="星达 魏" userId="ca17b13798aa44f7" providerId="LiveId" clId="{8614723A-99D4-DD4B-8A8C-5AADC68FB217}" dt="2024-11-07T02:50:48.941" v="18" actId="14"/>
        <pc:sldMkLst>
          <pc:docMk/>
          <pc:sldMk cId="4155083401" sldId="3012"/>
        </pc:sldMkLst>
        <pc:spChg chg="mod">
          <ac:chgData name="星达 魏" userId="ca17b13798aa44f7" providerId="LiveId" clId="{8614723A-99D4-DD4B-8A8C-5AADC68FB217}" dt="2024-11-07T02:50:48.941" v="18" actId="14"/>
          <ac:spMkLst>
            <pc:docMk/>
            <pc:sldMk cId="4155083401" sldId="3012"/>
            <ac:spMk id="3" creationId="{C5706BDD-CC87-6B04-F844-C9A013BC57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3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11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7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3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2 phase? Delay the commitment of TX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327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80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workers write PREPARE records once prepared. the recovery process — reading through the log — will indicate which transactions are prepared but not committed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5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之前没有被</a:t>
            </a:r>
            <a:r>
              <a:rPr kumimoji="1" lang="en-US" altLang="zh-CN" dirty="0"/>
              <a:t>TX</a:t>
            </a:r>
            <a:r>
              <a:rPr kumimoji="1" lang="zh-CN" altLang="en-US" dirty="0"/>
              <a:t>写过，即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只写一次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5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8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之前没有被</a:t>
            </a:r>
            <a:r>
              <a:rPr kumimoji="1" lang="en-US" altLang="zh-CN" dirty="0"/>
              <a:t>TX</a:t>
            </a:r>
            <a:r>
              <a:rPr kumimoji="1" lang="zh-CN" altLang="en-US" dirty="0"/>
              <a:t>写过，即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只写一次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9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check</a:t>
            </a:r>
            <a:r>
              <a:rPr kumimoji="1" lang="zh-CN" altLang="en-US" dirty="0"/>
              <a:t>完相当于放锁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1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3BDE-7E88-100C-5183-565EE975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F42BC-94D1-FB6B-F138-8EE5C898A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6F624-8E04-8128-FB13-EF3A73562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F1C1-52B6-ACD1-120B-67B2AA8A6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6287-A3D6-864A-8D46-815BA6A2B9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因为执行的时间很长，所以会</a:t>
            </a:r>
            <a:r>
              <a:rPr kumimoji="1" lang="en-US" altLang="zh-CN" dirty="0"/>
              <a:t>abort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24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4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7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因为执行的时间很长，所以会</a:t>
            </a:r>
            <a:r>
              <a:rPr kumimoji="1" lang="en-US" altLang="zh-CN" dirty="0"/>
              <a:t>abort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 marL="846138" indent="-223838">
              <a:lnSpc>
                <a:spcPct val="120000"/>
              </a:lnSpc>
              <a:tabLst/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489348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+mn-lt"/>
              </a:rPr>
              <a:t>OCC, MVCC, TX &amp; Multi-site atomicity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9213-B484-C28F-DB02-9E75D8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implement 2 &amp; 3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11E6-3124-A5DB-C7A9-6F019DC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two-phase locking + read validation </a:t>
            </a:r>
          </a:p>
          <a:p>
            <a:pPr lvl="1"/>
            <a:r>
              <a:rPr kumimoji="1" lang="en-US" altLang="zh-CN" dirty="0"/>
              <a:t>Only lock the write set, after that, </a:t>
            </a:r>
          </a:p>
          <a:p>
            <a:pPr lvl="1"/>
            <a:r>
              <a:rPr kumimoji="1" lang="en-US" altLang="zh-CN" dirty="0"/>
              <a:t>Check the read set has not changed &amp; locked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06B2F-BADD-7AFA-A23D-4FBD524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AEA3C8-2C6E-3400-BD91-A32F60B917C6}"/>
              </a:ext>
            </a:extLst>
          </p:cNvPr>
          <p:cNvSpPr/>
          <p:nvPr/>
        </p:nvSpPr>
        <p:spPr>
          <a:xfrm>
            <a:off x="755576" y="2505839"/>
            <a:ext cx="8229600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 with before-or-after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sorted(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write-set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 </a:t>
            </a:r>
            <a:r>
              <a:rPr lang="en-US" altLang="zh-CN" i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 d has been locked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60553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8950-43F2-CD8C-D1DC-C77C3CC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why reducing locks? Atomic for lock is costly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F115A55-23CB-7A92-C2D1-4990A318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9" y="966381"/>
            <a:ext cx="6314317" cy="48352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1BBCE-DEEC-FD03-603D-77F3188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6CE207-C42A-DBC8-D32B-1ED9A2DD8F34}"/>
              </a:ext>
            </a:extLst>
          </p:cNvPr>
          <p:cNvSpPr/>
          <p:nvPr/>
        </p:nvSpPr>
        <p:spPr>
          <a:xfrm>
            <a:off x="2195736" y="2425452"/>
            <a:ext cx="1800200" cy="432048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B077B7E-C80E-C91D-E38E-1971933F5FE1}"/>
              </a:ext>
            </a:extLst>
          </p:cNvPr>
          <p:cNvSpPr/>
          <p:nvPr/>
        </p:nvSpPr>
        <p:spPr>
          <a:xfrm>
            <a:off x="2256981" y="3780478"/>
            <a:ext cx="1800200" cy="432048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9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E46F-C0F2-830A-5D40-8BEA29C5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7600E63-1F7E-FC57-586B-E7B9230C3C6D}"/>
              </a:ext>
            </a:extLst>
          </p:cNvPr>
          <p:cNvSpPr/>
          <p:nvPr/>
        </p:nvSpPr>
        <p:spPr>
          <a:xfrm>
            <a:off x="3339784" y="3722188"/>
            <a:ext cx="891929" cy="3476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4F1C9B-3996-F27B-4745-AB7932DD7DEE}"/>
              </a:ext>
            </a:extLst>
          </p:cNvPr>
          <p:cNvSpPr/>
          <p:nvPr/>
        </p:nvSpPr>
        <p:spPr>
          <a:xfrm>
            <a:off x="4968268" y="3358820"/>
            <a:ext cx="923588" cy="3156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CBE9B-8B8E-6C61-AA10-EEDFE6C3E578}"/>
              </a:ext>
            </a:extLst>
          </p:cNvPr>
          <p:cNvSpPr txBox="1"/>
          <p:nvPr/>
        </p:nvSpPr>
        <p:spPr>
          <a:xfrm>
            <a:off x="114484" y="2669714"/>
            <a:ext cx="12376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T1's read set: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05D956-9BA9-CC1E-67A1-833B29776E3F}"/>
              </a:ext>
            </a:extLst>
          </p:cNvPr>
          <p:cNvCxnSpPr/>
          <p:nvPr/>
        </p:nvCxnSpPr>
        <p:spPr>
          <a:xfrm>
            <a:off x="0" y="4343981"/>
            <a:ext cx="9144000" cy="180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5E6801-589B-A231-2B9D-9AB2855958A9}"/>
              </a:ext>
            </a:extLst>
          </p:cNvPr>
          <p:cNvCxnSpPr/>
          <p:nvPr/>
        </p:nvCxnSpPr>
        <p:spPr>
          <a:xfrm>
            <a:off x="4528054" y="1313052"/>
            <a:ext cx="19943" cy="2859488"/>
          </a:xfrm>
          <a:prstGeom prst="straightConnector1">
            <a:avLst/>
          </a:prstGeom>
          <a:ln w="31750"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26302E-B1C2-76F5-212D-855AC87E5A44}"/>
              </a:ext>
            </a:extLst>
          </p:cNvPr>
          <p:cNvSpPr txBox="1"/>
          <p:nvPr/>
        </p:nvSpPr>
        <p:spPr>
          <a:xfrm>
            <a:off x="4038451" y="4101274"/>
            <a:ext cx="10472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Time</a:t>
            </a:r>
            <a:endParaRPr lang="en-US" sz="1350" b="1" dirty="0"/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C916240-CDBE-DE77-4AC5-9670326DF8FA}"/>
              </a:ext>
            </a:extLst>
          </p:cNvPr>
          <p:cNvSpPr/>
          <p:nvPr/>
        </p:nvSpPr>
        <p:spPr>
          <a:xfrm>
            <a:off x="7346125" y="1766011"/>
            <a:ext cx="1706103" cy="635682"/>
          </a:xfrm>
          <a:prstGeom prst="wedgeRoundRectCallout">
            <a:avLst>
              <a:gd name="adj1" fmla="val -17135"/>
              <a:gd name="adj2" fmla="val 912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T2's read set remains unchanged, thus T2 is allowed to commit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1EAA2311-620D-C265-DE6E-17B3FBEAFB39}"/>
              </a:ext>
            </a:extLst>
          </p:cNvPr>
          <p:cNvSpPr/>
          <p:nvPr/>
        </p:nvSpPr>
        <p:spPr>
          <a:xfrm>
            <a:off x="114484" y="1387565"/>
            <a:ext cx="1941356" cy="804345"/>
          </a:xfrm>
          <a:prstGeom prst="wedgeRoundRectCallout">
            <a:avLst>
              <a:gd name="adj1" fmla="val 31809"/>
              <a:gd name="adj2" fmla="val 10932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Tuple </a:t>
            </a:r>
            <a:r>
              <a:rPr lang="en-US" sz="1200" dirty="0">
                <a:solidFill>
                  <a:srgbClr val="FF0000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 in T1's read set has been changed by T2, thus T1 must be </a:t>
            </a:r>
            <a:r>
              <a:rPr lang="en-US" sz="1200" dirty="0">
                <a:solidFill>
                  <a:srgbClr val="FF0000"/>
                </a:solidFill>
              </a:rPr>
              <a:t>aborted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A8351A-A371-B325-83F9-105D5082A9D9}"/>
              </a:ext>
            </a:extLst>
          </p:cNvPr>
          <p:cNvGrpSpPr/>
          <p:nvPr/>
        </p:nvGrpSpPr>
        <p:grpSpPr>
          <a:xfrm>
            <a:off x="2036839" y="1721237"/>
            <a:ext cx="1222344" cy="269695"/>
            <a:chOff x="2657906" y="2001271"/>
            <a:chExt cx="1629792" cy="35959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305DD2-ACF6-5D46-868D-3F4EE0A9C500}"/>
                </a:ext>
              </a:extLst>
            </p:cNvPr>
            <p:cNvSpPr txBox="1"/>
            <p:nvPr/>
          </p:nvSpPr>
          <p:spPr>
            <a:xfrm>
              <a:off x="3065954" y="2001271"/>
              <a:ext cx="1221744" cy="3488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 = A + B;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87438A-40B1-8237-A7AF-61E93F5D6F3F}"/>
                </a:ext>
              </a:extLst>
            </p:cNvPr>
            <p:cNvSpPr txBox="1"/>
            <p:nvPr/>
          </p:nvSpPr>
          <p:spPr>
            <a:xfrm>
              <a:off x="2657906" y="2012050"/>
              <a:ext cx="63895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T1: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E159B0-4509-2577-3C2B-B183DA5805C3}"/>
              </a:ext>
            </a:extLst>
          </p:cNvPr>
          <p:cNvGrpSpPr/>
          <p:nvPr/>
        </p:nvGrpSpPr>
        <p:grpSpPr>
          <a:xfrm>
            <a:off x="5911765" y="1726598"/>
            <a:ext cx="1349648" cy="278914"/>
            <a:chOff x="24801" y="3096195"/>
            <a:chExt cx="1685355" cy="2894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EB6A8B-DDB2-7094-76ED-CD1961400C96}"/>
                </a:ext>
              </a:extLst>
            </p:cNvPr>
            <p:cNvSpPr txBox="1"/>
            <p:nvPr/>
          </p:nvSpPr>
          <p:spPr>
            <a:xfrm>
              <a:off x="456479" y="3096195"/>
              <a:ext cx="1253677" cy="287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= A * 1.1;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EA09AD3-6DA5-105D-BF63-5E013AD2C0C0}"/>
                </a:ext>
              </a:extLst>
            </p:cNvPr>
            <p:cNvSpPr txBox="1"/>
            <p:nvPr/>
          </p:nvSpPr>
          <p:spPr>
            <a:xfrm>
              <a:off x="24801" y="3098183"/>
              <a:ext cx="574828" cy="28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T2: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093C2-743B-710A-4221-686D81C59683}"/>
              </a:ext>
            </a:extLst>
          </p:cNvPr>
          <p:cNvSpPr txBox="1"/>
          <p:nvPr/>
        </p:nvSpPr>
        <p:spPr>
          <a:xfrm>
            <a:off x="114485" y="3158340"/>
            <a:ext cx="12972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T1's write set: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A89EE5-A5F4-2802-8AA9-7C5E606369D2}"/>
              </a:ext>
            </a:extLst>
          </p:cNvPr>
          <p:cNvSpPr txBox="1"/>
          <p:nvPr/>
        </p:nvSpPr>
        <p:spPr>
          <a:xfrm>
            <a:off x="6580321" y="2721829"/>
            <a:ext cx="118460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T2's read set: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FFEB16-34B3-13B0-2629-83B4BCD60BA4}"/>
              </a:ext>
            </a:extLst>
          </p:cNvPr>
          <p:cNvSpPr txBox="1"/>
          <p:nvPr/>
        </p:nvSpPr>
        <p:spPr>
          <a:xfrm>
            <a:off x="6597140" y="3197632"/>
            <a:ext cx="1503251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T2's write set: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C3997B-2419-287E-24EE-A1700893644D}"/>
              </a:ext>
            </a:extLst>
          </p:cNvPr>
          <p:cNvSpPr txBox="1"/>
          <p:nvPr/>
        </p:nvSpPr>
        <p:spPr>
          <a:xfrm>
            <a:off x="3329140" y="2725981"/>
            <a:ext cx="904685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R(A);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DD248-524E-81F7-664A-5E4871B6C144}"/>
              </a:ext>
            </a:extLst>
          </p:cNvPr>
          <p:cNvSpPr txBox="1"/>
          <p:nvPr/>
        </p:nvSpPr>
        <p:spPr>
          <a:xfrm>
            <a:off x="4961544" y="2714005"/>
            <a:ext cx="93425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R(A);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98AE3-7412-7612-BD99-CA1041C1FD55}"/>
              </a:ext>
            </a:extLst>
          </p:cNvPr>
          <p:cNvSpPr txBox="1"/>
          <p:nvPr/>
        </p:nvSpPr>
        <p:spPr>
          <a:xfrm>
            <a:off x="3333058" y="3034581"/>
            <a:ext cx="900767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R(B);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37D4B-856B-912F-DAE8-098DB82263C4}"/>
              </a:ext>
            </a:extLst>
          </p:cNvPr>
          <p:cNvSpPr/>
          <p:nvPr/>
        </p:nvSpPr>
        <p:spPr>
          <a:xfrm>
            <a:off x="1263497" y="2665447"/>
            <a:ext cx="680448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(100)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83EB9F-AB4C-45EC-4A5B-0EFE0AC06A3F}"/>
              </a:ext>
            </a:extLst>
          </p:cNvPr>
          <p:cNvSpPr/>
          <p:nvPr/>
        </p:nvSpPr>
        <p:spPr>
          <a:xfrm>
            <a:off x="2011650" y="2669230"/>
            <a:ext cx="692474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 (100)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171BE9-426D-ECB2-F00C-D37FA6280DEA}"/>
              </a:ext>
            </a:extLst>
          </p:cNvPr>
          <p:cNvSpPr/>
          <p:nvPr/>
        </p:nvSpPr>
        <p:spPr>
          <a:xfrm>
            <a:off x="1259632" y="3137256"/>
            <a:ext cx="684312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 (200)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61E185-7410-9991-EAA8-CAB3C072FE1E}"/>
              </a:ext>
            </a:extLst>
          </p:cNvPr>
          <p:cNvSpPr/>
          <p:nvPr/>
        </p:nvSpPr>
        <p:spPr>
          <a:xfrm>
            <a:off x="7739520" y="2669230"/>
            <a:ext cx="738161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(100)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675B81-787F-E4D0-A87E-0657F7E28F6A}"/>
              </a:ext>
            </a:extLst>
          </p:cNvPr>
          <p:cNvSpPr txBox="1"/>
          <p:nvPr/>
        </p:nvSpPr>
        <p:spPr>
          <a:xfrm>
            <a:off x="3327028" y="2411921"/>
            <a:ext cx="904685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BEGIN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73C1A9-A37F-CD1B-739F-62ED07B7197C}"/>
              </a:ext>
            </a:extLst>
          </p:cNvPr>
          <p:cNvSpPr txBox="1"/>
          <p:nvPr/>
        </p:nvSpPr>
        <p:spPr>
          <a:xfrm>
            <a:off x="4957600" y="2411553"/>
            <a:ext cx="93425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BEGIN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CC59B168-574B-1A08-F996-5EA4C38B094F}"/>
              </a:ext>
            </a:extLst>
          </p:cNvPr>
          <p:cNvGraphicFramePr>
            <a:graphicFrameLocks noGrp="1"/>
          </p:cNvGraphicFramePr>
          <p:nvPr/>
        </p:nvGraphicFramePr>
        <p:xfrm>
          <a:off x="4020578" y="4490912"/>
          <a:ext cx="1127486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5D7B5F13-769F-41CD-2C04-4597622AFB9B}"/>
              </a:ext>
            </a:extLst>
          </p:cNvPr>
          <p:cNvSpPr/>
          <p:nvPr/>
        </p:nvSpPr>
        <p:spPr>
          <a:xfrm>
            <a:off x="3335517" y="3718874"/>
            <a:ext cx="891929" cy="3476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Abort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2D235C1-6402-102B-36B1-D900CC4E1158}"/>
              </a:ext>
            </a:extLst>
          </p:cNvPr>
          <p:cNvGraphicFramePr>
            <a:graphicFrameLocks noGrp="1"/>
          </p:cNvGraphicFramePr>
          <p:nvPr/>
        </p:nvGraphicFramePr>
        <p:xfrm>
          <a:off x="4016959" y="4483768"/>
          <a:ext cx="1127486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3FF5C827-73C7-9214-5AFA-2D7E09664676}"/>
              </a:ext>
            </a:extLst>
          </p:cNvPr>
          <p:cNvSpPr/>
          <p:nvPr/>
        </p:nvSpPr>
        <p:spPr>
          <a:xfrm>
            <a:off x="7741963" y="3144728"/>
            <a:ext cx="734661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(110)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EBD122-C2DB-6950-EBD2-21EB176A7DAD}"/>
              </a:ext>
            </a:extLst>
          </p:cNvPr>
          <p:cNvSpPr/>
          <p:nvPr/>
        </p:nvSpPr>
        <p:spPr>
          <a:xfrm>
            <a:off x="3259184" y="1471080"/>
            <a:ext cx="1030149" cy="756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Thread1</a:t>
            </a:r>
            <a:endParaRPr lang="en-US" sz="13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D210D9-1F69-7541-DF7B-B38E7C00E419}"/>
              </a:ext>
            </a:extLst>
          </p:cNvPr>
          <p:cNvSpPr/>
          <p:nvPr/>
        </p:nvSpPr>
        <p:spPr>
          <a:xfrm>
            <a:off x="4778936" y="1478862"/>
            <a:ext cx="1132828" cy="756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Thread2</a:t>
            </a:r>
            <a:endParaRPr lang="en-US" sz="13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CA9846-B086-D713-BAFB-D16F1FDE0409}"/>
              </a:ext>
            </a:extLst>
          </p:cNvPr>
          <p:cNvSpPr txBox="1"/>
          <p:nvPr/>
        </p:nvSpPr>
        <p:spPr>
          <a:xfrm>
            <a:off x="3339783" y="3350587"/>
            <a:ext cx="900767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W(B);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4D02F8-97F6-B95A-8872-B0B2A30B889D}"/>
              </a:ext>
            </a:extLst>
          </p:cNvPr>
          <p:cNvSpPr txBox="1"/>
          <p:nvPr/>
        </p:nvSpPr>
        <p:spPr>
          <a:xfrm>
            <a:off x="4968269" y="3030007"/>
            <a:ext cx="93425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W(A);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93E35D-7019-2C85-140C-E9EB79A80E01}"/>
              </a:ext>
            </a:extLst>
          </p:cNvPr>
          <p:cNvSpPr txBox="1"/>
          <p:nvPr/>
        </p:nvSpPr>
        <p:spPr>
          <a:xfrm>
            <a:off x="2682419" y="4415929"/>
            <a:ext cx="1405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Database </a:t>
            </a:r>
          </a:p>
          <a:p>
            <a:pPr algn="ctr"/>
            <a:r>
              <a:rPr lang="en-US" altLang="zh-CN" sz="1350" b="1" dirty="0"/>
              <a:t>storage</a:t>
            </a:r>
            <a:endParaRPr lang="en-US" sz="135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C0DE5-F845-C4D4-1E16-699C2B409C82}"/>
              </a:ext>
            </a:extLst>
          </p:cNvPr>
          <p:cNvSpPr/>
          <p:nvPr/>
        </p:nvSpPr>
        <p:spPr>
          <a:xfrm>
            <a:off x="4968269" y="3356421"/>
            <a:ext cx="923588" cy="3156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A2B59A7-29A9-E179-9EA4-5E026749E53B}"/>
              </a:ext>
            </a:extLst>
          </p:cNvPr>
          <p:cNvSpPr/>
          <p:nvPr/>
        </p:nvSpPr>
        <p:spPr>
          <a:xfrm>
            <a:off x="114484" y="2377503"/>
            <a:ext cx="2640290" cy="125008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9ECC1C-1B92-15E1-E18E-DFE2160B36D0}"/>
              </a:ext>
            </a:extLst>
          </p:cNvPr>
          <p:cNvSpPr txBox="1"/>
          <p:nvPr/>
        </p:nvSpPr>
        <p:spPr>
          <a:xfrm>
            <a:off x="774738" y="3667255"/>
            <a:ext cx="1405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Thread-local memory</a:t>
            </a:r>
            <a:endParaRPr lang="en-US" sz="135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BFCF81-B532-EA6D-9694-F5774D3D81DC}"/>
              </a:ext>
            </a:extLst>
          </p:cNvPr>
          <p:cNvSpPr txBox="1"/>
          <p:nvPr/>
        </p:nvSpPr>
        <p:spPr>
          <a:xfrm>
            <a:off x="7072192" y="3742933"/>
            <a:ext cx="1405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Thread-local memory</a:t>
            </a:r>
            <a:endParaRPr lang="en-US" sz="1350" b="1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D2D64A3-A6B7-0C27-A8BB-92386C3A6EDE}"/>
              </a:ext>
            </a:extLst>
          </p:cNvPr>
          <p:cNvSpPr/>
          <p:nvPr/>
        </p:nvSpPr>
        <p:spPr>
          <a:xfrm>
            <a:off x="6497648" y="2424370"/>
            <a:ext cx="2554580" cy="125008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300C10-C615-DD85-D78A-7694CB95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it all together: OCC in an example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4.81481E-6 L -0.33763 0.30578 " pathEditMode="fixed" rAng="0" ptsTypes="AA">
                                      <p:cBhvr>
                                        <p:cTn id="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3" y="15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1" grpId="0"/>
      <p:bldP spid="44" grpId="0"/>
      <p:bldP spid="54" grpId="0" animBg="1"/>
      <p:bldP spid="54" grpId="1" animBg="1"/>
      <p:bldP spid="55" grpId="0" animBg="1"/>
      <p:bldP spid="55" grpId="1" animBg="1"/>
      <p:bldP spid="58" grpId="0"/>
      <p:bldP spid="59" grpId="0"/>
      <p:bldP spid="60" grpId="0"/>
      <p:bldP spid="62" grpId="0" animBg="1"/>
      <p:bldP spid="64" grpId="0" animBg="1"/>
      <p:bldP spid="65" grpId="0" animBg="1"/>
      <p:bldP spid="5" grpId="0" animBg="1"/>
      <p:bldP spid="5" grpId="1" animBg="1"/>
      <p:bldP spid="73" grpId="0" animBg="1"/>
      <p:bldP spid="74" grpId="0" animBg="1"/>
      <p:bldP spid="76" grpId="0" animBg="1"/>
      <p:bldP spid="80" grpId="0" animBg="1"/>
      <p:bldP spid="81" grpId="0" animBg="1"/>
      <p:bldP spid="85" grpId="0" animBg="1"/>
      <p:bldP spid="77" grpId="0" animBg="1"/>
      <p:bldP spid="77" grpId="1" animBg="1"/>
      <p:bldP spid="66" grpId="0" animBg="1"/>
      <p:bldP spid="72" grpId="0" animBg="1"/>
      <p:bldP spid="79" grpId="0" animBg="1"/>
      <p:bldP spid="30" grpId="0" animBg="1"/>
      <p:bldP spid="84" grpId="0"/>
      <p:bldP spid="84" grpId="1"/>
      <p:bldP spid="88" grpId="0"/>
      <p:bldP spid="88" grpId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FF8-903B-9A4F-B6B0-ADC1C726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OCC's Problem: False Aborts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9DFB-A90C-F243-8420-5C9F4D3D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transactions aborted by OCC could have been allowed to commit without causing an </a:t>
            </a:r>
            <a:r>
              <a:rPr lang="en-US" altLang="zh-CN" dirty="0" err="1"/>
              <a:t>unserializable</a:t>
            </a:r>
            <a:r>
              <a:rPr lang="en-US" altLang="zh-CN" dirty="0"/>
              <a:t> schedule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5523D-B579-D548-8802-2323F7FE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2C4842BC-A41E-6144-A962-2F45A5BA96EB}"/>
              </a:ext>
            </a:extLst>
          </p:cNvPr>
          <p:cNvGrpSpPr/>
          <p:nvPr/>
        </p:nvGrpSpPr>
        <p:grpSpPr>
          <a:xfrm>
            <a:off x="2267744" y="2632071"/>
            <a:ext cx="5295106" cy="2415436"/>
            <a:chOff x="2621742" y="1753375"/>
            <a:chExt cx="7060141" cy="3220581"/>
          </a:xfrm>
        </p:grpSpPr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5B000AF4-504C-9043-A458-0292DB145C7F}"/>
                </a:ext>
              </a:extLst>
            </p:cNvPr>
            <p:cNvSpPr/>
            <p:nvPr/>
          </p:nvSpPr>
          <p:spPr>
            <a:xfrm>
              <a:off x="4453044" y="4594584"/>
              <a:ext cx="1189239" cy="37937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Abort</a:t>
              </a:r>
            </a:p>
          </p:txBody>
        </p:sp>
        <p:grpSp>
          <p:nvGrpSpPr>
            <p:cNvPr id="7" name="Group 28">
              <a:extLst>
                <a:ext uri="{FF2B5EF4-FFF2-40B4-BE49-F238E27FC236}">
                  <a16:creationId xmlns:a16="http://schemas.microsoft.com/office/drawing/2014/main" id="{C0A8B666-03F8-DE49-A45B-3406D2DFD2A6}"/>
                </a:ext>
              </a:extLst>
            </p:cNvPr>
            <p:cNvGrpSpPr/>
            <p:nvPr/>
          </p:nvGrpSpPr>
          <p:grpSpPr>
            <a:xfrm>
              <a:off x="2621742" y="1924759"/>
              <a:ext cx="1690277" cy="400109"/>
              <a:chOff x="2563863" y="2012050"/>
              <a:chExt cx="1690277" cy="400109"/>
            </a:xfrm>
          </p:grpSpPr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6559E1F4-66D1-8848-B191-9241ED63234C}"/>
                  </a:ext>
                </a:extLst>
              </p:cNvPr>
              <p:cNvSpPr txBox="1"/>
              <p:nvPr/>
            </p:nvSpPr>
            <p:spPr>
              <a:xfrm>
                <a:off x="3032395" y="2031920"/>
                <a:ext cx="1221745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 = A + B;</a:t>
                </a:r>
              </a:p>
            </p:txBody>
          </p:sp>
          <p:sp>
            <p:nvSpPr>
              <p:cNvPr id="22" name="TextBox 43">
                <a:extLst>
                  <a:ext uri="{FF2B5EF4-FFF2-40B4-BE49-F238E27FC236}">
                    <a16:creationId xmlns:a16="http://schemas.microsoft.com/office/drawing/2014/main" id="{329D6E2B-0FCB-8C47-A8B6-9EC388C0796D}"/>
                  </a:ext>
                </a:extLst>
              </p:cNvPr>
              <p:cNvSpPr txBox="1"/>
              <p:nvPr/>
            </p:nvSpPr>
            <p:spPr>
              <a:xfrm>
                <a:off x="2563863" y="2012050"/>
                <a:ext cx="63895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T1:</a:t>
                </a:r>
              </a:p>
            </p:txBody>
          </p:sp>
        </p:grp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id="{B83FF484-11FF-A04C-9B62-26CD9E98FFC2}"/>
                </a:ext>
              </a:extLst>
            </p:cNvPr>
            <p:cNvGrpSpPr/>
            <p:nvPr/>
          </p:nvGrpSpPr>
          <p:grpSpPr>
            <a:xfrm>
              <a:off x="7882353" y="1921128"/>
              <a:ext cx="1799530" cy="402663"/>
              <a:chOff x="24801" y="3096195"/>
              <a:chExt cx="1685355" cy="313458"/>
            </a:xfrm>
          </p:grpSpPr>
          <p:sp>
            <p:nvSpPr>
              <p:cNvPr id="19" name="TextBox 40">
                <a:extLst>
                  <a:ext uri="{FF2B5EF4-FFF2-40B4-BE49-F238E27FC236}">
                    <a16:creationId xmlns:a16="http://schemas.microsoft.com/office/drawing/2014/main" id="{026558AF-184C-924C-906E-6C9A0A89D977}"/>
                  </a:ext>
                </a:extLst>
              </p:cNvPr>
              <p:cNvSpPr txBox="1"/>
              <p:nvPr/>
            </p:nvSpPr>
            <p:spPr>
              <a:xfrm>
                <a:off x="456479" y="3096195"/>
                <a:ext cx="1253677" cy="2875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A * 1.1;</a:t>
                </a:r>
              </a:p>
            </p:txBody>
          </p:sp>
          <p:sp>
            <p:nvSpPr>
              <p:cNvPr id="20" name="TextBox 41">
                <a:extLst>
                  <a:ext uri="{FF2B5EF4-FFF2-40B4-BE49-F238E27FC236}">
                    <a16:creationId xmlns:a16="http://schemas.microsoft.com/office/drawing/2014/main" id="{5B7043C0-B32B-0D4D-B136-12020D982821}"/>
                  </a:ext>
                </a:extLst>
              </p:cNvPr>
              <p:cNvSpPr txBox="1"/>
              <p:nvPr/>
            </p:nvSpPr>
            <p:spPr>
              <a:xfrm>
                <a:off x="24801" y="3098183"/>
                <a:ext cx="574828" cy="31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T2:</a:t>
                </a:r>
              </a:p>
            </p:txBody>
          </p:sp>
        </p:grpSp>
        <p:sp>
          <p:nvSpPr>
            <p:cNvPr id="9" name="TextBox 30">
              <a:extLst>
                <a:ext uri="{FF2B5EF4-FFF2-40B4-BE49-F238E27FC236}">
                  <a16:creationId xmlns:a16="http://schemas.microsoft.com/office/drawing/2014/main" id="{5D547A37-0D34-7249-BAF0-7A0818D94D52}"/>
                </a:ext>
              </a:extLst>
            </p:cNvPr>
            <p:cNvSpPr txBox="1"/>
            <p:nvPr/>
          </p:nvSpPr>
          <p:spPr>
            <a:xfrm>
              <a:off x="4438853" y="3253642"/>
              <a:ext cx="1206247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R(A);</a:t>
              </a:r>
            </a:p>
          </p:txBody>
        </p:sp>
        <p:sp>
          <p:nvSpPr>
            <p:cNvPr id="10" name="TextBox 31">
              <a:extLst>
                <a:ext uri="{FF2B5EF4-FFF2-40B4-BE49-F238E27FC236}">
                  <a16:creationId xmlns:a16="http://schemas.microsoft.com/office/drawing/2014/main" id="{04E80775-EBDC-3B41-AC8A-CD85045079CE}"/>
                </a:ext>
              </a:extLst>
            </p:cNvPr>
            <p:cNvSpPr txBox="1"/>
            <p:nvPr/>
          </p:nvSpPr>
          <p:spPr>
            <a:xfrm>
              <a:off x="6615391" y="3237674"/>
              <a:ext cx="1245675" cy="400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>
                  <a:latin typeface="Arial" panose="020B0604020202020204" pitchFamily="34" charset="0"/>
                  <a:cs typeface="Arial" panose="020B0604020202020204" pitchFamily="34" charset="0"/>
                </a:rPr>
                <a:t>R(A);</a:t>
              </a:r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40F87F29-B68C-C742-B221-03DE40383FCC}"/>
                </a:ext>
              </a:extLst>
            </p:cNvPr>
            <p:cNvSpPr txBox="1"/>
            <p:nvPr/>
          </p:nvSpPr>
          <p:spPr>
            <a:xfrm>
              <a:off x="4444078" y="3665108"/>
              <a:ext cx="1201023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R(B);</a:t>
              </a:r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id="{DB4258E3-E2B3-1E44-A573-F825EE3668F1}"/>
                </a:ext>
              </a:extLst>
            </p:cNvPr>
            <p:cNvSpPr txBox="1"/>
            <p:nvPr/>
          </p:nvSpPr>
          <p:spPr>
            <a:xfrm>
              <a:off x="4436036" y="2850938"/>
              <a:ext cx="1206247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</a:p>
          </p:txBody>
        </p:sp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BFC4895A-EC43-2543-BFEE-F89BE3777A86}"/>
                </a:ext>
              </a:extLst>
            </p:cNvPr>
            <p:cNvSpPr txBox="1"/>
            <p:nvPr/>
          </p:nvSpPr>
          <p:spPr>
            <a:xfrm>
              <a:off x="6610133" y="2834404"/>
              <a:ext cx="1245675" cy="400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</a:p>
          </p:txBody>
        </p:sp>
        <p:sp>
          <p:nvSpPr>
            <p:cNvPr id="14" name="Oval 35">
              <a:extLst>
                <a:ext uri="{FF2B5EF4-FFF2-40B4-BE49-F238E27FC236}">
                  <a16:creationId xmlns:a16="http://schemas.microsoft.com/office/drawing/2014/main" id="{645F0F66-45AB-9D48-AA8A-9EF43813D8E3}"/>
                </a:ext>
              </a:extLst>
            </p:cNvPr>
            <p:cNvSpPr/>
            <p:nvPr/>
          </p:nvSpPr>
          <p:spPr>
            <a:xfrm>
              <a:off x="4345579" y="1763319"/>
              <a:ext cx="1373532" cy="1009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Thread1</a:t>
              </a:r>
            </a:p>
          </p:txBody>
        </p:sp>
        <p:sp>
          <p:nvSpPr>
            <p:cNvPr id="15" name="Oval 36">
              <a:extLst>
                <a:ext uri="{FF2B5EF4-FFF2-40B4-BE49-F238E27FC236}">
                  <a16:creationId xmlns:a16="http://schemas.microsoft.com/office/drawing/2014/main" id="{FA367D06-3E58-2B41-9DBF-5C99FA57A263}"/>
                </a:ext>
              </a:extLst>
            </p:cNvPr>
            <p:cNvSpPr/>
            <p:nvPr/>
          </p:nvSpPr>
          <p:spPr>
            <a:xfrm>
              <a:off x="6524917" y="1753375"/>
              <a:ext cx="1357435" cy="1009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Thread2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842EF850-14DE-0642-A9FE-0EF9EB7E3ADD}"/>
                </a:ext>
              </a:extLst>
            </p:cNvPr>
            <p:cNvSpPr txBox="1"/>
            <p:nvPr/>
          </p:nvSpPr>
          <p:spPr>
            <a:xfrm>
              <a:off x="4453044" y="4086449"/>
              <a:ext cx="1201023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W(B);</a:t>
              </a: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31D0B3AC-11A9-2A40-A9DB-F41AD373A6D2}"/>
                </a:ext>
              </a:extLst>
            </p:cNvPr>
            <p:cNvSpPr txBox="1"/>
            <p:nvPr/>
          </p:nvSpPr>
          <p:spPr>
            <a:xfrm>
              <a:off x="6624358" y="3659009"/>
              <a:ext cx="1245675" cy="400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W(A);</a:t>
              </a: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6674B952-F9E1-0442-BCF7-AA2DFB0DC2DE}"/>
                </a:ext>
              </a:extLst>
            </p:cNvPr>
            <p:cNvSpPr/>
            <p:nvPr/>
          </p:nvSpPr>
          <p:spPr>
            <a:xfrm>
              <a:off x="6624358" y="4121017"/>
              <a:ext cx="1231450" cy="3489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</a:p>
          </p:txBody>
        </p:sp>
      </p:grp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D456EAEF-7E56-C848-91A6-3CE48088D934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4535263" y="3895770"/>
            <a:ext cx="734444" cy="3040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7">
            <a:extLst>
              <a:ext uri="{FF2B5EF4-FFF2-40B4-BE49-F238E27FC236}">
                <a16:creationId xmlns:a16="http://schemas.microsoft.com/office/drawing/2014/main" id="{F474895B-CAC0-AB4C-93B7-EDFFDE77E495}"/>
              </a:ext>
            </a:extLst>
          </p:cNvPr>
          <p:cNvSpPr txBox="1"/>
          <p:nvPr/>
        </p:nvSpPr>
        <p:spPr>
          <a:xfrm>
            <a:off x="101601" y="3525664"/>
            <a:ext cx="303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cycle is formed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 only allows serialized execution of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T2, T1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is not able to recognize serialized execution of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T1, T2.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is falsely aborted</a:t>
            </a:r>
          </a:p>
        </p:txBody>
      </p:sp>
      <p:sp>
        <p:nvSpPr>
          <p:cNvPr id="25" name="TextBox 48">
            <a:extLst>
              <a:ext uri="{FF2B5EF4-FFF2-40B4-BE49-F238E27FC236}">
                <a16:creationId xmlns:a16="http://schemas.microsoft.com/office/drawing/2014/main" id="{06BF7E60-9A96-E544-817B-E5F0359B0B91}"/>
              </a:ext>
            </a:extLst>
          </p:cNvPr>
          <p:cNvSpPr txBox="1"/>
          <p:nvPr/>
        </p:nvSpPr>
        <p:spPr>
          <a:xfrm>
            <a:off x="4741676" y="3725318"/>
            <a:ext cx="5147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endParaRPr lang="en-US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7BC4D-1E6C-864D-83D5-4E64E0F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OCC's Problem: False Aborts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C4A4-8BFE-9C4A-8697-14DAB93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transactions aborted by OCC could have been allowed to commit without causing an </a:t>
            </a:r>
            <a:r>
              <a:rPr lang="en-US" altLang="zh-CN" dirty="0" err="1"/>
              <a:t>unserializable</a:t>
            </a:r>
            <a:r>
              <a:rPr lang="en-US" altLang="zh-CN" dirty="0"/>
              <a:t> schedule</a:t>
            </a:r>
          </a:p>
          <a:p>
            <a:r>
              <a:rPr kumimoji="1" lang="en-US" altLang="zh-CN" dirty="0"/>
              <a:t>Especially for TXs with a lot of reads</a:t>
            </a:r>
          </a:p>
          <a:p>
            <a:pPr lvl="1"/>
            <a:r>
              <a:rPr kumimoji="1" lang="en-US" altLang="zh-CN" dirty="0"/>
              <a:t>E.g., read a lot of 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abort</a:t>
            </a:r>
          </a:p>
          <a:p>
            <a:pPr lvl="1"/>
            <a:r>
              <a:rPr kumimoji="1" lang="en-US" altLang="zh-CN" dirty="0"/>
              <a:t>May abort </a:t>
            </a:r>
            <a:r>
              <a:rPr kumimoji="1" lang="en-US" altLang="zh-CN" i="1" dirty="0"/>
              <a:t>even under low-contention </a:t>
            </a:r>
            <a:endParaRPr kumimoji="1"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5CD5E-A05A-3F43-A13A-F8D1092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0EA94-1763-0D45-A876-29AE509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OCC’s Problem: </a:t>
            </a:r>
            <a:r>
              <a:rPr kumimoji="1" lang="en-US" altLang="zh-CN" dirty="0" err="1"/>
              <a:t>livelock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D04BC-1C13-7345-BA59-4DBBC1BB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Under high contention, OCC may continuously abort </a:t>
            </a:r>
          </a:p>
          <a:p>
            <a:pPr lvl="1"/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read/write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Transaction is executing, but no progress!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F20C2-0941-384D-A0BC-DEDEA31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AD5D-2DAC-274F-9C7C-6CBA894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2PL vs. OCC: in a nutshell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398E3-7839-8848-A8D1-0AD2249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5BEFB97-657B-D743-BC11-11C767FF0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87277"/>
            <a:ext cx="6021260" cy="35116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00C0DB-111D-1A4D-880D-6ABA83AEB08B}"/>
              </a:ext>
            </a:extLst>
          </p:cNvPr>
          <p:cNvSpPr txBox="1"/>
          <p:nvPr/>
        </p:nvSpPr>
        <p:spPr>
          <a:xfrm>
            <a:off x="0" y="5264431"/>
            <a:ext cx="1216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Source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 More Concurrency from Distributed Transactions  [OSDI'14]</a:t>
            </a:r>
            <a:endParaRPr lang="zh-CN" altLang="en-US" dirty="0"/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B8B5EC23-AE54-8919-959C-0B153A519ED9}"/>
              </a:ext>
            </a:extLst>
          </p:cNvPr>
          <p:cNvSpPr/>
          <p:nvPr/>
        </p:nvSpPr>
        <p:spPr>
          <a:xfrm>
            <a:off x="107505" y="1037693"/>
            <a:ext cx="2304256" cy="768211"/>
          </a:xfrm>
          <a:prstGeom prst="wedgeRoundRectCallout">
            <a:avLst>
              <a:gd name="adj1" fmla="val 43309"/>
              <a:gd name="adj2" fmla="val 9694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0AD2306-0E04-BC5C-466F-4A5D3509A5E5}"/>
              </a:ext>
            </a:extLst>
          </p:cNvPr>
          <p:cNvSpPr txBox="1">
            <a:spLocks/>
          </p:cNvSpPr>
          <p:nvPr/>
        </p:nvSpPr>
        <p:spPr>
          <a:xfrm>
            <a:off x="119118" y="1010039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</a:rPr>
              <a:t>OCC reduced locking overhead 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55CC092A-0A93-5C87-A9C7-9B659106E278}"/>
              </a:ext>
            </a:extLst>
          </p:cNvPr>
          <p:cNvSpPr/>
          <p:nvPr/>
        </p:nvSpPr>
        <p:spPr>
          <a:xfrm>
            <a:off x="5833950" y="2905361"/>
            <a:ext cx="2554474" cy="768211"/>
          </a:xfrm>
          <a:prstGeom prst="wedgeRoundRectCallout">
            <a:avLst>
              <a:gd name="adj1" fmla="val -48812"/>
              <a:gd name="adj2" fmla="val 9907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F4841E5-9759-EA7A-30FE-32CEA069AA28}"/>
              </a:ext>
            </a:extLst>
          </p:cNvPr>
          <p:cNvSpPr txBox="1">
            <a:spLocks/>
          </p:cNvSpPr>
          <p:nvPr/>
        </p:nvSpPr>
        <p:spPr>
          <a:xfrm>
            <a:off x="5845563" y="2877707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tx1"/>
                </a:solidFill>
              </a:rPr>
              <a:t>OCC has false aborts due to validation fails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6" grpId="1"/>
      <p:bldP spid="8" grpId="0" animBg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53444"/>
            <a:ext cx="7486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OCC &amp; hardware transactional memory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2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C73C-D695-AE4D-AE8F-276AD3D4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kern="0" dirty="0"/>
              <a:t>Hardware Transactional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B13C5-A348-F940-AB99-7AFFAD10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A CPU feature for writing concurrent programs </a:t>
            </a:r>
          </a:p>
          <a:p>
            <a:pPr>
              <a:spcAft>
                <a:spcPts val="1200"/>
              </a:spcAft>
            </a:pPr>
            <a:r>
              <a:rPr kumimoji="1" lang="en-US" altLang="zh-CN" dirty="0"/>
              <a:t>CPU guarantees the </a:t>
            </a:r>
            <a:r>
              <a:rPr kumimoji="1" lang="en-US" altLang="zh-CN" dirty="0">
                <a:solidFill>
                  <a:srgbClr val="C00000"/>
                </a:solidFill>
              </a:rPr>
              <a:t>before-or-after atomicity</a:t>
            </a:r>
            <a:r>
              <a:rPr kumimoji="1" lang="en-US" altLang="zh-CN" dirty="0"/>
              <a:t> of memory reads/writes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i.e., no race conditions &amp; no need for 2PL &amp; (Software-implemented) OCC!</a:t>
            </a:r>
          </a:p>
          <a:p>
            <a:r>
              <a:rPr kumimoji="1" lang="en-US" altLang="zh-CN" dirty="0"/>
              <a:t>Intel’s HTM named as RTM</a:t>
            </a:r>
          </a:p>
          <a:p>
            <a:pPr lvl="1"/>
            <a:r>
              <a:rPr kumimoji="1" lang="en-US" altLang="zh-CN" dirty="0"/>
              <a:t>Restricted Transactional Memory</a:t>
            </a:r>
          </a:p>
          <a:p>
            <a:pPr lvl="1"/>
            <a:r>
              <a:rPr kumimoji="1" lang="en-US" altLang="zh-CN" dirty="0"/>
              <a:t>First released in Haswell processor</a:t>
            </a:r>
          </a:p>
          <a:p>
            <a:r>
              <a:rPr kumimoji="1" lang="en-US" altLang="zh-CN" dirty="0"/>
              <a:t>Other implementations also exist </a:t>
            </a:r>
          </a:p>
          <a:p>
            <a:pPr lvl="1"/>
            <a:r>
              <a:rPr lang="en" altLang="zh-C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E.g., ARM Transactional Memory Extension (TME</a:t>
            </a:r>
            <a:r>
              <a:rPr kumimoji="1" lang="en-US" altLang="zh-C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04AB0-8011-DB4E-9EEE-FE218BF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 descr="蓝色的卡通人物&#10;&#10;中度可信度描述已自动生成">
            <a:extLst>
              <a:ext uri="{FF2B5EF4-FFF2-40B4-BE49-F238E27FC236}">
                <a16:creationId xmlns:a16="http://schemas.microsoft.com/office/drawing/2014/main" id="{E7B758BE-45A2-1845-B4B8-6CB5D7D1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41476"/>
            <a:ext cx="933450" cy="18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62C1-3079-E946-AE19-6C60955C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Let’s look at how to use HTM (RTM)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76493-A38E-8A4F-9BB1-A3589FFB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ISA support for transactional memory </a:t>
            </a:r>
          </a:p>
          <a:p>
            <a:pPr lvl="1"/>
            <a:r>
              <a:rPr kumimoji="1" lang="en-US" altLang="zh-CN" dirty="0"/>
              <a:t>The ISA is very similar to what we have been described for TXs </a:t>
            </a:r>
          </a:p>
          <a:p>
            <a:r>
              <a:rPr kumimoji="1" lang="en-US" altLang="zh-CN" dirty="0"/>
              <a:t>Recall: Writing with TX in software 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mark when a TX starts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commit the TX</a:t>
            </a:r>
          </a:p>
          <a:p>
            <a:r>
              <a:rPr kumimoji="1" lang="en-US" altLang="zh-CN" dirty="0"/>
              <a:t>In RTM, the concept is 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(new assemble code)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/>
              <a:t> to mark an RTM execution start 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kumimoji="1" lang="en-US" altLang="zh-CN" dirty="0"/>
              <a:t> to mark an RTM end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30DFC-ABE1-184A-9283-B45D243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7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1CA2-35EB-9D4C-95F7-EE53174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Optimistic concurrency control (OCC)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1D780-4D41-724B-924B-9ECC9FBA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Problem of 2PL for before-or-after: locking overhead + deadlock</a:t>
            </a:r>
          </a:p>
          <a:p>
            <a:pPr lvl="1"/>
            <a:r>
              <a:rPr kumimoji="1" lang="en-US" altLang="zh-CN" dirty="0"/>
              <a:t>Pessimistically execute the TX to avoid race conditions  </a:t>
            </a:r>
          </a:p>
          <a:p>
            <a:r>
              <a:rPr kumimoji="1" lang="en-US" altLang="zh-CN" dirty="0"/>
              <a:t>Executing TXs optimistically </a:t>
            </a:r>
            <a:r>
              <a:rPr kumimoji="1" lang="en-US" altLang="zh-CN" dirty="0">
                <a:solidFill>
                  <a:srgbClr val="C00000"/>
                </a:solidFill>
              </a:rPr>
              <a:t>w/o acquiring the lock</a:t>
            </a:r>
          </a:p>
          <a:p>
            <a:pPr lvl="1"/>
            <a:r>
              <a:rPr kumimoji="1" lang="en-US" altLang="zh-CN" dirty="0"/>
              <a:t>Checks the results of TX before it commits </a:t>
            </a:r>
          </a:p>
          <a:p>
            <a:pPr lvl="1"/>
            <a:r>
              <a:rPr kumimoji="1" lang="en-US" altLang="zh-CN" dirty="0"/>
              <a:t>If violate serializability, then </a:t>
            </a:r>
            <a:r>
              <a:rPr kumimoji="1" lang="en-US" altLang="zh-CN" b="1" dirty="0">
                <a:solidFill>
                  <a:srgbClr val="C00000"/>
                </a:solidFill>
              </a:rPr>
              <a:t>aborts &amp; retries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First proposed in 1981, widely used today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(even in hardware </a:t>
            </a:r>
            <a:r>
              <a:rPr kumimoji="1" lang="en-US" altLang="zh-CN" dirty="0" err="1">
                <a:solidFill>
                  <a:schemeClr val="tx1"/>
                </a:solidFill>
              </a:rPr>
              <a:t>impl</a:t>
            </a:r>
            <a:r>
              <a:rPr kumimoji="1" lang="en-US" altLang="zh-CN" dirty="0">
                <a:solidFill>
                  <a:schemeClr val="tx1"/>
                </a:solidFill>
              </a:rPr>
              <a:t>. !)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C1A07-4A29-244B-B9FE-F30C259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8" name="Picture 4" descr="Hekaton &amp; SQL Server 2014 - Tim Heath Solutions &amp; Web Design">
            <a:extLst>
              <a:ext uri="{FF2B5EF4-FFF2-40B4-BE49-F238E27FC236}">
                <a16:creationId xmlns:a16="http://schemas.microsoft.com/office/drawing/2014/main" id="{2C53634A-B3B9-F249-A135-4FCBDECC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89197"/>
            <a:ext cx="1264195" cy="14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ck-end with Google App Engine and Java | by Ajeet Meena | Medium">
            <a:extLst>
              <a:ext uri="{FF2B5EF4-FFF2-40B4-BE49-F238E27FC236}">
                <a16:creationId xmlns:a16="http://schemas.microsoft.com/office/drawing/2014/main" id="{EE27319C-9C67-5C4F-9F1F-52F4B3D6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39" y="4266054"/>
            <a:ext cx="2379646" cy="128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, couchdb, logo Free Icon of Vector Logo">
            <a:extLst>
              <a:ext uri="{FF2B5EF4-FFF2-40B4-BE49-F238E27FC236}">
                <a16:creationId xmlns:a16="http://schemas.microsoft.com/office/drawing/2014/main" id="{DFC54291-6DF7-EA43-879A-355B0DCB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25652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Programming with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CPU detects race condition &amp; aborts if necessary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If abort, CPU rollbacks to line </a:t>
            </a:r>
            <a:r>
              <a:rPr kumimoji="1" lang="en-US" altLang="zh-CN" dirty="0" err="1">
                <a:solidFill>
                  <a:schemeClr val="accent6"/>
                </a:solidFill>
              </a:rPr>
              <a:t>xbegin</a:t>
            </a:r>
            <a:r>
              <a:rPr kumimoji="1" lang="en-US" altLang="zh-CN" dirty="0">
                <a:solidFill>
                  <a:schemeClr val="accent6"/>
                </a:solidFill>
              </a:rPr>
              <a:t>, return an abort code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9E0EE53B-E0BF-C247-87D9-AD4E2D39E1F1}"/>
              </a:ext>
            </a:extLst>
          </p:cNvPr>
          <p:cNvGrpSpPr/>
          <p:nvPr/>
        </p:nvGrpSpPr>
        <p:grpSpPr>
          <a:xfrm>
            <a:off x="2388753" y="3508011"/>
            <a:ext cx="3615393" cy="2229809"/>
            <a:chOff x="1327250" y="1671427"/>
            <a:chExt cx="4338472" cy="2675771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C268FB5-114B-684B-897E-42A05AAD3D65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701E89B-6A87-864A-92AA-E33DAEEE683C}"/>
                </a:ext>
              </a:extLst>
            </p:cNvPr>
            <p:cNvSpPr/>
            <p:nvPr/>
          </p:nvSpPr>
          <p:spPr>
            <a:xfrm>
              <a:off x="1475914" y="1804424"/>
              <a:ext cx="4092122" cy="2542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FF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FF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667" dirty="0">
                  <a:solidFill>
                    <a:srgbClr val="D9D9D9"/>
                  </a:solidFill>
                  <a:latin typeface="Candara"/>
                  <a:cs typeface="Candara"/>
                </a:rPr>
                <a:t>    </a:t>
              </a:r>
              <a:r>
                <a:rPr lang="zh-CN" altLang="en-US" sz="1667" b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b="1" i="1" dirty="0">
                  <a:solidFill>
                    <a:srgbClr val="D9D9D9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_</a:t>
              </a:r>
              <a:r>
                <a:rPr lang="en-US" altLang="zh-CN" sz="1667" i="1" dirty="0" err="1">
                  <a:solidFill>
                    <a:srgbClr val="D9D9D9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</a:t>
              </a:r>
            </a:p>
            <a:p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FF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667" b="1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fallback</a:t>
              </a:r>
              <a:r>
                <a:rPr lang="zh-CN" altLang="en-US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routine</a:t>
              </a:r>
              <a:endParaRPr lang="en-US" altLang="zh-CN" sz="1667" dirty="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endParaRPr>
            </a:p>
            <a:p>
              <a:endParaRPr lang="en-US" altLang="zh-CN" sz="1500" dirty="0"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39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Programming with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3771636"/>
          </a:xfrm>
        </p:spPr>
        <p:txBody>
          <a:bodyPr/>
          <a:lstStyle/>
          <a:p>
            <a:r>
              <a:rPr kumimoji="1" lang="en-US" altLang="zh-CN" dirty="0"/>
              <a:t>If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CPU detects race condition &amp; aborts if necessary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If abort, CPU </a:t>
            </a:r>
            <a:r>
              <a:rPr kumimoji="1" lang="en-US" altLang="zh-CN" u="sng" dirty="0">
                <a:solidFill>
                  <a:schemeClr val="tx1"/>
                </a:solidFill>
              </a:rPr>
              <a:t>rollbacks</a:t>
            </a:r>
            <a:r>
              <a:rPr kumimoji="1" lang="en-US" altLang="zh-CN" dirty="0">
                <a:solidFill>
                  <a:schemeClr val="tx1"/>
                </a:solidFill>
              </a:rPr>
              <a:t> to line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>
                <a:solidFill>
                  <a:schemeClr val="tx1"/>
                </a:solidFill>
              </a:rPr>
              <a:t>, return an </a:t>
            </a:r>
            <a:r>
              <a:rPr kumimoji="1" lang="en-US" altLang="zh-CN" u="sng" dirty="0">
                <a:solidFill>
                  <a:schemeClr val="tx1"/>
                </a:solidFill>
              </a:rPr>
              <a:t>abort code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accent6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9667628C-853D-7544-90B9-494D8266EB67}"/>
              </a:ext>
            </a:extLst>
          </p:cNvPr>
          <p:cNvGrpSpPr/>
          <p:nvPr/>
        </p:nvGrpSpPr>
        <p:grpSpPr>
          <a:xfrm>
            <a:off x="2388753" y="3508011"/>
            <a:ext cx="3615393" cy="2229809"/>
            <a:chOff x="1327250" y="1671427"/>
            <a:chExt cx="4338472" cy="26757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52C65-17A9-0844-A585-2F018B750DCF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DB3E19-5D79-894D-8DCD-16BCBDAC7CA2}"/>
                </a:ext>
              </a:extLst>
            </p:cNvPr>
            <p:cNvSpPr/>
            <p:nvPr/>
          </p:nvSpPr>
          <p:spPr>
            <a:xfrm>
              <a:off x="1475914" y="1804424"/>
              <a:ext cx="4092122" cy="2542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   </a:t>
              </a:r>
              <a:r>
                <a:rPr lang="en-US" altLang="zh-CN" sz="1667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b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b="1" i="1" dirty="0">
                  <a:solidFill>
                    <a:srgbClr val="D9D9D9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 _</a:t>
              </a:r>
              <a:r>
                <a:rPr lang="en-US" altLang="zh-CN" sz="1667" i="1" dirty="0" err="1">
                  <a:solidFill>
                    <a:srgbClr val="D9D9D9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667" i="1" dirty="0">
                  <a:solidFill>
                    <a:srgbClr val="D9D9D9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 (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access x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)</a:t>
              </a:r>
            </a:p>
            <a:p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667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667" i="1" dirty="0"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abort case </a:t>
              </a:r>
              <a:endParaRPr lang="en-US" altLang="zh-CN" sz="1667" dirty="0">
                <a:solidFill>
                  <a:srgbClr val="FF0000"/>
                </a:solidFill>
                <a:latin typeface="Candara"/>
                <a:cs typeface="Candara"/>
              </a:endParaRPr>
            </a:p>
            <a:p>
              <a:endParaRPr lang="en-US" altLang="zh-CN" sz="1500" dirty="0">
                <a:latin typeface="Candara"/>
                <a:cs typeface="Candara"/>
              </a:endParaRP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CA49B4D-0EF2-884F-B8D7-404C9235DF4E}"/>
              </a:ext>
            </a:extLst>
          </p:cNvPr>
          <p:cNvGrpSpPr/>
          <p:nvPr/>
        </p:nvGrpSpPr>
        <p:grpSpPr>
          <a:xfrm>
            <a:off x="6406444" y="3949916"/>
            <a:ext cx="1312189" cy="1634144"/>
            <a:chOff x="1327250" y="1671428"/>
            <a:chExt cx="4338472" cy="2494081"/>
          </a:xfrm>
        </p:grpSpPr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727CB16B-24F5-6346-8A42-19189301C4EB}"/>
                </a:ext>
              </a:extLst>
            </p:cNvPr>
            <p:cNvSpPr/>
            <p:nvPr/>
          </p:nvSpPr>
          <p:spPr>
            <a:xfrm>
              <a:off x="1327250" y="1671428"/>
              <a:ext cx="4338472" cy="2494081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448840A-65A9-4C4E-9A58-C9BE7699B217}"/>
                </a:ext>
              </a:extLst>
            </p:cNvPr>
            <p:cNvSpPr/>
            <p:nvPr/>
          </p:nvSpPr>
          <p:spPr>
            <a:xfrm>
              <a:off x="1475914" y="1804424"/>
              <a:ext cx="4092121" cy="610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latin typeface="Candara"/>
                  <a:cs typeface="Candara"/>
                </a:rPr>
                <a:t>x = 1</a:t>
              </a:r>
              <a:endParaRPr lang="en-US" altLang="zh-CN" sz="1667">
                <a:latin typeface="Candara"/>
                <a:cs typeface="Candara"/>
              </a:endParaRPr>
            </a:p>
          </p:txBody>
        </p:sp>
      </p:grpSp>
      <p:sp>
        <p:nvSpPr>
          <p:cNvPr id="14" name="Rectangle 19">
            <a:extLst>
              <a:ext uri="{FF2B5EF4-FFF2-40B4-BE49-F238E27FC236}">
                <a16:creationId xmlns:a16="http://schemas.microsoft.com/office/drawing/2014/main" id="{EE4671BD-82DC-0447-BF1E-71FE397D6A63}"/>
              </a:ext>
            </a:extLst>
          </p:cNvPr>
          <p:cNvSpPr/>
          <p:nvPr/>
        </p:nvSpPr>
        <p:spPr>
          <a:xfrm>
            <a:off x="6265333" y="3555832"/>
            <a:ext cx="174742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7">
                <a:latin typeface="Candara"/>
                <a:cs typeface="Candara"/>
              </a:rPr>
              <a:t>Another process</a:t>
            </a:r>
            <a:endParaRPr lang="en-US" altLang="zh-CN" sz="150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83897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Programming with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3771636"/>
          </a:xfrm>
        </p:spPr>
        <p:txBody>
          <a:bodyPr/>
          <a:lstStyle/>
          <a:p>
            <a:r>
              <a:rPr kumimoji="1" lang="en-US" altLang="zh-CN" dirty="0"/>
              <a:t>If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CPU detects race condition &amp; aborts if necessary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If abort, CPU </a:t>
            </a:r>
            <a:r>
              <a:rPr kumimoji="1" lang="en-US" altLang="zh-CN" u="sng" dirty="0">
                <a:solidFill>
                  <a:schemeClr val="tx1"/>
                </a:solidFill>
              </a:rPr>
              <a:t>rollbacks</a:t>
            </a:r>
            <a:r>
              <a:rPr kumimoji="1" lang="en-US" altLang="zh-CN" dirty="0">
                <a:solidFill>
                  <a:schemeClr val="tx1"/>
                </a:solidFill>
              </a:rPr>
              <a:t> to line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>
                <a:solidFill>
                  <a:schemeClr val="tx1"/>
                </a:solidFill>
              </a:rPr>
              <a:t>, return an </a:t>
            </a:r>
            <a:r>
              <a:rPr kumimoji="1" lang="en-US" altLang="zh-CN" u="sng" dirty="0">
                <a:solidFill>
                  <a:schemeClr val="tx1"/>
                </a:solidFill>
              </a:rPr>
              <a:t>abort code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DF050D26-14C7-2C47-B22C-5B756E1B89C3}"/>
              </a:ext>
            </a:extLst>
          </p:cNvPr>
          <p:cNvGrpSpPr/>
          <p:nvPr/>
        </p:nvGrpSpPr>
        <p:grpSpPr>
          <a:xfrm>
            <a:off x="2388753" y="3508011"/>
            <a:ext cx="3615393" cy="2229809"/>
            <a:chOff x="1327250" y="1671427"/>
            <a:chExt cx="4338472" cy="2675771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26511048-44E7-AA4D-AA7E-9D3A2E6B9592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3F157BBB-1FF1-994F-947D-4455D6694F69}"/>
                </a:ext>
              </a:extLst>
            </p:cNvPr>
            <p:cNvSpPr/>
            <p:nvPr/>
          </p:nvSpPr>
          <p:spPr>
            <a:xfrm>
              <a:off x="1475914" y="1804424"/>
              <a:ext cx="4092122" cy="2542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    </a:t>
              </a:r>
              <a:r>
                <a:rPr lang="zh-CN" altLang="en-US" sz="1667" b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b="1" i="1" dirty="0">
                  <a:solidFill>
                    <a:srgbClr val="000000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FF0000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</a:t>
              </a:r>
            </a:p>
            <a:p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667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667" i="1" dirty="0">
                  <a:latin typeface="Candara"/>
                  <a:cs typeface="Candara"/>
                </a:rPr>
                <a:t> </a:t>
              </a:r>
              <a:r>
                <a:rPr lang="zh-CN" altLang="en-US" sz="1667" i="1" dirty="0">
                  <a:latin typeface="Candara"/>
                  <a:cs typeface="Candara"/>
                </a:rPr>
                <a:t>  </a:t>
              </a:r>
              <a:r>
                <a:rPr lang="en-US" altLang="zh-CN" sz="1667" i="1" dirty="0">
                  <a:solidFill>
                    <a:srgbClr val="FF0000"/>
                  </a:solidFill>
                  <a:latin typeface="Candara"/>
                  <a:cs typeface="Candara"/>
                </a:rPr>
                <a:t>abort case</a:t>
              </a:r>
              <a:endParaRPr lang="en-US" altLang="zh-CN" sz="1667" dirty="0">
                <a:solidFill>
                  <a:srgbClr val="FF0000"/>
                </a:solidFill>
                <a:latin typeface="Candara"/>
                <a:cs typeface="Candara"/>
              </a:endParaRPr>
            </a:p>
            <a:p>
              <a:endParaRPr lang="en-US" altLang="zh-CN" sz="1500" dirty="0"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56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012-BD7A-6940-A162-D0EA5F3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RTM: pros &amp; cons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3CD2-FBDB-F246-BA0B-612292A2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benefits of RTM</a:t>
            </a:r>
          </a:p>
          <a:p>
            <a:pPr lvl="1"/>
            <a:r>
              <a:rPr kumimoji="1" lang="en-US" altLang="zh-CN" dirty="0"/>
              <a:t>Memory operations between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xbegin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>
                <a:cs typeface="Courier New" panose="02070309020205020404" pitchFamily="49" charset="0"/>
              </a:rPr>
              <a:t>satisfy before-of-after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Much easier to program than 2PL or OCC (in most cases)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In some cases, the performance is better </a:t>
            </a: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endParaRPr kumimoji="1" lang="en-US" altLang="zh-CN" dirty="0">
              <a:cs typeface="Courier New" panose="02070309020205020404" pitchFamily="49" charset="0"/>
            </a:endParaRPr>
          </a:p>
          <a:p>
            <a:r>
              <a:rPr kumimoji="1" lang="en-US" altLang="zh-CN" dirty="0">
                <a:cs typeface="Courier New" panose="02070309020205020404" pitchFamily="49" charset="0"/>
              </a:rPr>
              <a:t>Drawbacks</a:t>
            </a:r>
          </a:p>
          <a:p>
            <a:pPr lvl="1"/>
            <a:r>
              <a:rPr kumimoji="1" lang="en-US" altLang="zh-CN" dirty="0"/>
              <a:t>Cannot guarantee success</a:t>
            </a:r>
            <a:endParaRPr kumimoji="1"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D7FA-0390-CF46-AFF1-5570D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0FA6151-F31C-BBC2-1D43-187F55F6C86C}"/>
              </a:ext>
            </a:extLst>
          </p:cNvPr>
          <p:cNvGrpSpPr/>
          <p:nvPr/>
        </p:nvGrpSpPr>
        <p:grpSpPr>
          <a:xfrm>
            <a:off x="1151620" y="2837431"/>
            <a:ext cx="6840760" cy="1716720"/>
            <a:chOff x="1327250" y="1671427"/>
            <a:chExt cx="4338472" cy="206006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BA6AFA1-B517-1F93-A13C-6F78CE05D6CE}"/>
                </a:ext>
              </a:extLst>
            </p:cNvPr>
            <p:cNvSpPr/>
            <p:nvPr/>
          </p:nvSpPr>
          <p:spPr>
            <a:xfrm>
              <a:off x="1327250" y="1671427"/>
              <a:ext cx="4338472" cy="2060064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 sz="2000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351227BD-6A9A-12B4-C3CE-3FC52CBAB9FD}"/>
                </a:ext>
              </a:extLst>
            </p:cNvPr>
            <p:cNvSpPr/>
            <p:nvPr/>
          </p:nvSpPr>
          <p:spPr>
            <a:xfrm>
              <a:off x="1475914" y="1804424"/>
              <a:ext cx="4092122" cy="1619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67" b="1" dirty="0">
                  <a:latin typeface="Candara"/>
                  <a:cs typeface="Candara"/>
                </a:rPr>
                <a:t>extern std::vector&lt;u64&gt; data; </a:t>
              </a:r>
              <a:r>
                <a:rPr lang="en-US" altLang="zh-CN" sz="1667" b="1" dirty="0">
                  <a:solidFill>
                    <a:srgbClr val="00B050"/>
                  </a:solidFill>
                  <a:latin typeface="Candara"/>
                  <a:cs typeface="Candara"/>
                </a:rPr>
                <a:t>// shared by multiple threads</a:t>
              </a:r>
            </a:p>
            <a:p>
              <a:r>
                <a:rPr lang="en-US" altLang="zh-CN" sz="1667" b="1" dirty="0">
                  <a:latin typeface="Candara"/>
                  <a:cs typeface="Candara"/>
                </a:rPr>
                <a:t>if</a:t>
              </a:r>
              <a:r>
                <a:rPr lang="en-US" altLang="zh-CN" sz="1667" dirty="0">
                  <a:latin typeface="Candara"/>
                  <a:cs typeface="Candara"/>
                </a:rPr>
                <a:t> </a:t>
              </a:r>
              <a:r>
                <a:rPr lang="en-US" altLang="zh-CN" sz="1667" i="1" dirty="0">
                  <a:solidFill>
                    <a:srgbClr val="000000"/>
                  </a:solidFill>
                  <a:latin typeface="Candara"/>
                  <a:cs typeface="Candara"/>
                </a:rPr>
                <a:t>_(</a:t>
              </a:r>
              <a:r>
                <a:rPr lang="en-US" altLang="zh-CN" sz="1667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667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_XBEGIN_STARTED)</a:t>
              </a:r>
            </a:p>
            <a:p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      </a:t>
              </a:r>
              <a:r>
                <a:rPr lang="en-US" altLang="zh-CN" sz="1667" dirty="0" err="1">
                  <a:solidFill>
                    <a:srgbClr val="000000"/>
                  </a:solidFill>
                  <a:latin typeface="Candara"/>
                  <a:cs typeface="Candara"/>
                </a:rPr>
                <a:t>data.push</a:t>
              </a:r>
              <a:r>
                <a:rPr lang="en-US" altLang="zh-CN" sz="1667" dirty="0">
                  <a:solidFill>
                    <a:srgbClr val="000000"/>
                  </a:solidFill>
                  <a:latin typeface="Candara"/>
                  <a:cs typeface="Candara"/>
                </a:rPr>
                <a:t>(12);</a:t>
              </a:r>
            </a:p>
            <a:p>
              <a:r>
                <a:rPr lang="en-US" altLang="zh-CN" sz="1667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en-US" altLang="zh-CN" sz="1500" dirty="0">
                  <a:latin typeface="Candara"/>
                  <a:cs typeface="Candara"/>
                </a:rPr>
                <a:t>       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9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C913-93B0-5E41-AEE0-B330981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RTM cannot guarantee success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4A40-8270-CE4B-A377-AAC65492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guaranteed success. So handling the abort case is more complex </a:t>
            </a:r>
          </a:p>
          <a:p>
            <a:pPr lvl="1"/>
            <a:r>
              <a:rPr kumimoji="1" lang="en-US" altLang="zh-CN" dirty="0"/>
              <a:t>E.g., we cannot use a simple retry-base strategy </a:t>
            </a:r>
          </a:p>
          <a:p>
            <a:pPr lvl="1"/>
            <a:r>
              <a:rPr kumimoji="1" lang="en-US" altLang="zh-CN" dirty="0"/>
              <a:t>Otherwise, we may encounter </a:t>
            </a:r>
            <a:r>
              <a:rPr kumimoji="1" lang="en-US" altLang="zh-CN" dirty="0" err="1"/>
              <a:t>livelock</a:t>
            </a:r>
            <a:endParaRPr kumimoji="1" lang="en-US" altLang="zh-CN" dirty="0"/>
          </a:p>
          <a:p>
            <a:r>
              <a:rPr kumimoji="1" lang="en-US" altLang="zh-CN" dirty="0"/>
              <a:t>Why RTM cannot guarantee success?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EC213-67F2-DA41-BC22-627066D3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9EC20-6A1E-EF4A-8936-A7B60301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57500"/>
            <a:ext cx="5472608" cy="25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012-BD7A-6940-A162-D0EA5F3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 facts about the implementation of RTM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3CD2-FBDB-F246-BA0B-612292A2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cs typeface="Courier New" panose="02070309020205020404" pitchFamily="49" charset="0"/>
              </a:rPr>
              <a:t>Intel implements RTM using optimistic concurrency control  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OCC itself does not guarantee success </a:t>
            </a:r>
          </a:p>
          <a:p>
            <a:r>
              <a:rPr kumimoji="1" lang="en-US" altLang="zh-CN" dirty="0">
                <a:cs typeface="Courier New" panose="02070309020205020404" pitchFamily="49" charset="0"/>
              </a:rPr>
              <a:t>RTM’s OCC is implemented on the CPU hardware, which has restrictions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Use CPU cache to track the </a:t>
            </a:r>
            <a:r>
              <a:rPr kumimoji="1" lang="en-US" altLang="zh-CN" b="1" dirty="0">
                <a:solidFill>
                  <a:schemeClr val="accent1"/>
                </a:solidFill>
                <a:cs typeface="Courier New" panose="02070309020205020404" pitchFamily="49" charset="0"/>
              </a:rPr>
              <a:t>read/write sets of CPU reads/writes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Use </a:t>
            </a:r>
            <a:r>
              <a:rPr kumimoji="1" lang="en-US" altLang="zh-CN" b="1" dirty="0">
                <a:solidFill>
                  <a:srgbClr val="C00000"/>
                </a:solidFill>
                <a:cs typeface="Courier New" panose="02070309020205020404" pitchFamily="49" charset="0"/>
              </a:rPr>
              <a:t>cache coherence </a:t>
            </a:r>
            <a:r>
              <a:rPr kumimoji="1" lang="en-US" altLang="zh-CN" dirty="0">
                <a:cs typeface="Courier New" panose="02070309020205020404" pitchFamily="49" charset="0"/>
              </a:rPr>
              <a:t>protocols to detect conflicts </a:t>
            </a:r>
          </a:p>
          <a:p>
            <a:pPr lvl="1"/>
            <a:endParaRPr kumimoji="1"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D7FA-0390-CF46-AFF1-5570D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26" name="Picture 2" descr="GT Explains: What is a CPU Cache, What Does it Do">
            <a:extLst>
              <a:ext uri="{FF2B5EF4-FFF2-40B4-BE49-F238E27FC236}">
                <a16:creationId xmlns:a16="http://schemas.microsoft.com/office/drawing/2014/main" id="{169CEA29-DF03-044B-A3D1-A6323FA5F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09672"/>
            <a:ext cx="2829304" cy="19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4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4E9DE-9EF6-A840-AA59-DB83D6BA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RTM: limited working set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ECE1C-DE3C-734C-B320-E0F3F7FF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978896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CPU has limited cache capacity </a:t>
            </a:r>
          </a:p>
          <a:p>
            <a:pPr lvl="1"/>
            <a:r>
              <a:rPr kumimoji="1" lang="en-US" altLang="zh-CN" dirty="0"/>
              <a:t>If the read/write sets exceed the cache size, the RTM will unconditionally abort </a:t>
            </a:r>
          </a:p>
          <a:p>
            <a:r>
              <a:rPr kumimoji="1" lang="en-US" altLang="zh-CN" dirty="0"/>
              <a:t>How big is the RTM </a:t>
            </a:r>
            <a:r>
              <a:rPr kumimoji="1" lang="en-US" altLang="zh-CN" dirty="0">
                <a:solidFill>
                  <a:schemeClr val="accent1"/>
                </a:solidFill>
              </a:rPr>
              <a:t>read/write sets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dirty="0"/>
              <a:t>Depends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 various factors</a:t>
            </a:r>
          </a:p>
          <a:p>
            <a:pPr lvl="2"/>
            <a:r>
              <a:rPr kumimoji="1" lang="en-US" altLang="zh-CN" dirty="0"/>
              <a:t>Hardware setup (e.g., CPU cache size)</a:t>
            </a:r>
          </a:p>
          <a:p>
            <a:pPr lvl="2"/>
            <a:r>
              <a:rPr kumimoji="1" lang="en-US" altLang="zh-CN" dirty="0"/>
              <a:t>Access pattern: read or write</a:t>
            </a:r>
          </a:p>
          <a:p>
            <a:pPr lvl="2"/>
            <a:r>
              <a:rPr kumimoji="1" lang="en-US" altLang="zh-CN" dirty="0"/>
              <a:t>L1 cache tracks 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writes</a:t>
            </a:r>
          </a:p>
          <a:p>
            <a:pPr lvl="2"/>
            <a:r>
              <a:rPr kumimoji="1" lang="en-US" altLang="zh-CN" dirty="0"/>
              <a:t>L2 or L3 to tracks 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reads</a:t>
            </a:r>
          </a:p>
          <a:p>
            <a:pPr lvl="2"/>
            <a:r>
              <a:rPr kumimoji="1" lang="en-US" altLang="zh-CN" dirty="0"/>
              <a:t>Why not using L2 or L3 to track reads/writes? 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1AB19-2416-DB40-90F2-958EAE4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58CED-F791-4C45-9166-539AC8A1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87" y="1424102"/>
            <a:ext cx="3471333" cy="24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0F94-E57C-E043-B98F-BB80099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RTM: limited execution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62BE6-6086-7148-BD1C-1BA41949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r>
              <a:rPr kumimoji="1" lang="en-US" altLang="zh-CN" dirty="0"/>
              <a:t>The longer the execution, the higher the </a:t>
            </a:r>
            <a:r>
              <a:rPr lang="en-US" altLang="zh-CN" dirty="0"/>
              <a:t>probability a TX aborts </a:t>
            </a:r>
          </a:p>
          <a:p>
            <a:pPr lvl="1"/>
            <a:r>
              <a:rPr lang="en-US" altLang="zh-CN" dirty="0"/>
              <a:t>Root cause: CPU interrupts will also unconditionally abort the TX</a:t>
            </a:r>
          </a:p>
          <a:p>
            <a:pPr lvl="1"/>
            <a:r>
              <a:rPr lang="en-US" altLang="zh-CN" dirty="0"/>
              <a:t>Why will interrupt cause an RTM to abort? Context switch will pollute the cache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7B786-A71F-E543-BEDE-1536067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AFDC8-33BA-A24D-B0EC-0A74315B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7500"/>
            <a:ext cx="3562621" cy="2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7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CCFBE-B4C2-7C41-A513-6197C9C0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Fallback path: make RTM finally commits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2F227-21B0-C94C-BE0B-EFCA8FC3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Problem: RTM cannot guarantee success </a:t>
            </a:r>
          </a:p>
          <a:p>
            <a:pPr lvl="1"/>
            <a:r>
              <a:rPr kumimoji="1" lang="en-US" altLang="zh-CN" dirty="0"/>
              <a:t>Similar to OCC, code in RTM can be frequently aborted due to conflicts</a:t>
            </a:r>
          </a:p>
          <a:p>
            <a:pPr lvl="1"/>
            <a:r>
              <a:rPr kumimoji="1" lang="en-US" altLang="zh-CN" kern="0" dirty="0"/>
              <a:t>It can also be aborted due to hardware restrictions described above </a:t>
            </a:r>
          </a:p>
          <a:p>
            <a:r>
              <a:rPr lang="en-US" altLang="zh-CN" kern="0" dirty="0"/>
              <a:t>Must</a:t>
            </a:r>
            <a:r>
              <a:rPr lang="zh-CN" altLang="en-US" kern="0" dirty="0"/>
              <a:t> </a:t>
            </a:r>
            <a:r>
              <a:rPr lang="en-US" altLang="zh-CN" kern="0" dirty="0"/>
              <a:t>switch to </a:t>
            </a:r>
            <a:r>
              <a:rPr lang="en-US" altLang="zh-CN" kern="0" dirty="0">
                <a:solidFill>
                  <a:srgbClr val="C00000"/>
                </a:solidFill>
              </a:rPr>
              <a:t>a fallback path </a:t>
            </a:r>
            <a:r>
              <a:rPr lang="en-US" altLang="zh-CN" kern="0" dirty="0"/>
              <a:t>after </a:t>
            </a:r>
            <a:r>
              <a:rPr lang="en-US" altLang="zh-CN" i="1" kern="0" dirty="0"/>
              <a:t>some</a:t>
            </a:r>
            <a:r>
              <a:rPr lang="en-US" altLang="zh-CN" kern="0" dirty="0"/>
              <a:t> retries</a:t>
            </a:r>
            <a:r>
              <a:rPr lang="zh-CN" altLang="en-US" kern="0" dirty="0"/>
              <a:t> </a:t>
            </a:r>
            <a:r>
              <a:rPr lang="en-US" altLang="zh-CN" kern="0" dirty="0"/>
              <a:t>(e.g.,</a:t>
            </a:r>
            <a:r>
              <a:rPr lang="zh-CN" altLang="en-US" kern="0" dirty="0"/>
              <a:t> </a:t>
            </a:r>
            <a:r>
              <a:rPr lang="en-US" altLang="zh-CN" kern="0" dirty="0"/>
              <a:t>using</a:t>
            </a:r>
            <a:r>
              <a:rPr lang="zh-CN" altLang="en-US" kern="0" dirty="0"/>
              <a:t> </a:t>
            </a:r>
            <a:r>
              <a:rPr lang="en-US" altLang="zh-CN" kern="0" dirty="0"/>
              <a:t>a</a:t>
            </a:r>
            <a:r>
              <a:rPr lang="zh-CN" altLang="en-US" kern="0" dirty="0"/>
              <a:t> </a:t>
            </a:r>
            <a:r>
              <a:rPr lang="en-US" altLang="zh-CN" kern="0" dirty="0"/>
              <a:t>counter)</a:t>
            </a:r>
          </a:p>
          <a:p>
            <a:pPr lvl="1"/>
            <a:r>
              <a:rPr kumimoji="1" lang="en-US" altLang="zh-CN" kern="0" dirty="0"/>
              <a:t>E.g., fallback to locking; if fallbacks frequently, no performance benefits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599D7-9873-594E-94C7-85027BF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3490F598-9653-BF4A-B5C3-8CF168D0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3318863"/>
            <a:ext cx="5400600" cy="2346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B25023-C564-1547-BDC1-2A649288A7DE}"/>
              </a:ext>
            </a:extLst>
          </p:cNvPr>
          <p:cNvSpPr txBox="1"/>
          <p:nvPr/>
        </p:nvSpPr>
        <p:spPr>
          <a:xfrm>
            <a:off x="5220072" y="3650279"/>
            <a:ext cx="3816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kern="0" dirty="0">
                <a:solidFill>
                  <a:schemeClr val="accent1"/>
                </a:solidFill>
              </a:rPr>
              <a:t>check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lock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status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to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avoid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conflict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with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fallback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handlers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on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other</a:t>
            </a:r>
            <a:r>
              <a:rPr kumimoji="1" lang="zh-CN" altLang="en-US" sz="1600" kern="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kern="0" dirty="0">
                <a:solidFill>
                  <a:schemeClr val="accent1"/>
                </a:solidFill>
              </a:rPr>
              <a:t>CPU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39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3BBAA-BD1A-CBA2-4BF8-0744E2D6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 on database workloads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E97C-91ED-5868-EBAB-6197A233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Naïve: using HTM to execute the in-memory transaction </a:t>
            </a:r>
          </a:p>
          <a:p>
            <a:pPr lvl="1"/>
            <a:r>
              <a:rPr kumimoji="1" lang="en-US" altLang="zh-CN" dirty="0" err="1"/>
              <a:t>Smallbank</a:t>
            </a:r>
            <a:r>
              <a:rPr kumimoji="1" lang="en-US" altLang="zh-CN" dirty="0"/>
              <a:t>: transfer &amp;. Audit </a:t>
            </a:r>
          </a:p>
          <a:p>
            <a:pPr lvl="1"/>
            <a:r>
              <a:rPr kumimoji="1" lang="en-US" altLang="zh-CN" dirty="0"/>
              <a:t>TPC-C: much complex, insert 10+ orders and update 10+ stocks</a:t>
            </a:r>
          </a:p>
          <a:p>
            <a:r>
              <a:rPr kumimoji="1" lang="en-US" altLang="zh-CN" dirty="0"/>
              <a:t>Silo@SOSP’13: the fastest in-memory OCC implementation 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far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A9A95-02FB-05A2-7039-C5881878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E89D6F-BB56-4F42-6342-0BDCF4A7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028573"/>
            <a:ext cx="3579440" cy="2499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ED1023-4C76-1DD0-51D2-8699FB45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1" y="3045390"/>
            <a:ext cx="3483230" cy="24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1771-1BB3-5142-A9C9-B2C7607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Optimistic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2C5AA-9593-A44D-9325-BBC6911C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/>
              <a:t>Buffers writes into a write set</a:t>
            </a:r>
          </a:p>
          <a:p>
            <a:r>
              <a:rPr kumimoji="1" lang="en-US" altLang="zh-CN" dirty="0"/>
              <a:t>Phase 2:  </a:t>
            </a:r>
            <a:r>
              <a:rPr kumimoji="1" lang="en-US" altLang="zh-CN" dirty="0">
                <a:solidFill>
                  <a:srgbClr val="C00000"/>
                </a:solidFill>
              </a:rPr>
              <a:t>Validation serializability in critical section</a:t>
            </a:r>
          </a:p>
          <a:p>
            <a:pPr lvl="1"/>
            <a:r>
              <a:rPr kumimoji="1" lang="en-US" altLang="zh-CN" dirty="0"/>
              <a:t>Validates whether serializability is guaranteed:</a:t>
            </a:r>
          </a:p>
          <a:p>
            <a:pPr lvl="1"/>
            <a:r>
              <a:rPr kumimoji="1" lang="en-US" altLang="zh-CN" dirty="0"/>
              <a:t>Has any data in the read set been modified?</a:t>
            </a:r>
          </a:p>
          <a:p>
            <a:r>
              <a:rPr kumimoji="1" lang="en-US" altLang="zh-CN" dirty="0"/>
              <a:t>Phase 3: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 or abort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EB918-04B7-F240-BBEF-49BD218D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D86E-A62B-C541-ACB0-06165A76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OCC &amp; RTM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069E4-41B0-0041-B0C7-1B2774DD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OCC is yet another classic protocol for before-or-after atomicity </a:t>
            </a:r>
          </a:p>
          <a:p>
            <a:pPr lvl="1"/>
            <a:r>
              <a:rPr kumimoji="1" lang="en-US" altLang="zh-CN" dirty="0"/>
              <a:t>Whose </a:t>
            </a:r>
            <a:r>
              <a:rPr kumimoji="1" lang="en-US" altLang="zh-CN" dirty="0">
                <a:highlight>
                  <a:srgbClr val="FFFF00"/>
                </a:highlight>
              </a:rPr>
              <a:t>idea has even been adopted by hardware designers </a:t>
            </a:r>
          </a:p>
          <a:p>
            <a:r>
              <a:rPr kumimoji="1" lang="en-US" altLang="zh-CN" dirty="0"/>
              <a:t>Hardware support for transactional memory</a:t>
            </a:r>
          </a:p>
          <a:p>
            <a:pPr lvl="1"/>
            <a:r>
              <a:rPr kumimoji="1" lang="en-US" altLang="zh-CN" dirty="0"/>
              <a:t>Easy programming model for the programmer (no need for locking) </a:t>
            </a:r>
          </a:p>
          <a:p>
            <a:pPr lvl="2"/>
            <a:r>
              <a:rPr kumimoji="1" lang="en-US" altLang="zh-CN" dirty="0"/>
              <a:t>As long as the programmer do the in-memory computations, e.g., in-memory database</a:t>
            </a:r>
          </a:p>
          <a:p>
            <a:pPr lvl="1"/>
            <a:r>
              <a:rPr kumimoji="1" lang="en-US" altLang="zh-CN" dirty="0"/>
              <a:t>Good performance if using properly</a:t>
            </a:r>
          </a:p>
          <a:p>
            <a:pPr lvl="2"/>
            <a:r>
              <a:rPr kumimoji="1" lang="en-US" altLang="zh-CN" dirty="0"/>
              <a:t>No need for locking &amp; atomic operations </a:t>
            </a:r>
          </a:p>
          <a:p>
            <a:pPr lvl="1"/>
            <a:r>
              <a:rPr kumimoji="1" lang="en-US" altLang="zh-CN" dirty="0"/>
              <a:t>However, the programmer should handle its pitfalls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9A1A0-299A-F84D-BE61-203E585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31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7BC4D-1E6C-864D-83D5-4E64E0F8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OCC &amp; 2PL are bad when TXs are long running w/ many reads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C4A4-8BFE-9C4A-8697-14DAB93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OCC: abort due to read validation fails </a:t>
            </a:r>
          </a:p>
          <a:p>
            <a:r>
              <a:rPr kumimoji="1" lang="en-US" altLang="zh-CN" dirty="0"/>
              <a:t>2PL:  read will hold the lock and block others</a:t>
            </a:r>
          </a:p>
          <a:p>
            <a:r>
              <a:rPr kumimoji="1" lang="en-US" altLang="zh-CN" dirty="0"/>
              <a:t>Yet, reads are common in applications </a:t>
            </a:r>
          </a:p>
          <a:p>
            <a:r>
              <a:rPr kumimoji="1" lang="en-US" altLang="zh-CN" dirty="0"/>
              <a:t>e.g., for Taobao, we rarely add items, but extensively read the items </a:t>
            </a:r>
          </a:p>
          <a:p>
            <a:pPr lvl="1"/>
            <a:r>
              <a:rPr kumimoji="1" lang="en-US" altLang="zh-CN" dirty="0"/>
              <a:t>Scenario: long-running read-only or read-mostly transactions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5CD5E-A05A-3F43-A13A-F8D1092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AF8BBD-C675-C6A2-2153-EEEADBB395D1}"/>
              </a:ext>
            </a:extLst>
          </p:cNvPr>
          <p:cNvSpPr/>
          <p:nvPr/>
        </p:nvSpPr>
        <p:spPr>
          <a:xfrm>
            <a:off x="457200" y="3531300"/>
            <a:ext cx="4290000" cy="614584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r>
              <a:rPr lang="en-US" altLang="zh-CN" dirty="0">
                <a:latin typeface="Eras Medium ITC" pitchFamily="34" charset="0"/>
              </a:rPr>
              <a:t>run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analytics</a:t>
            </a:r>
            <a:r>
              <a:rPr lang="en-US" altLang="zh-CN" dirty="0">
                <a:latin typeface="Eras Medium ITC" pitchFamily="34" charset="0"/>
              </a:rPr>
              <a:t> on a companion data, while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update</a:t>
            </a:r>
            <a:r>
              <a:rPr lang="en-US" altLang="zh-CN" dirty="0">
                <a:latin typeface="Eras Medium ITC" pitchFamily="34" charset="0"/>
              </a:rPr>
              <a:t> a piece of data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8873664-8B95-B251-0250-5C37FB6C4AB3}"/>
              </a:ext>
            </a:extLst>
          </p:cNvPr>
          <p:cNvSpPr/>
          <p:nvPr/>
        </p:nvSpPr>
        <p:spPr>
          <a:xfrm>
            <a:off x="835383" y="433874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long running </a:t>
            </a:r>
            <a:r>
              <a:rPr lang="en-US" altLang="zh-CN" dirty="0"/>
              <a:t>read-only transaction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6C9E1-8256-245A-6AEF-3B067CF8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87" y="3495032"/>
            <a:ext cx="2898963" cy="1991102"/>
          </a:xfrm>
          <a:prstGeom prst="rect">
            <a:avLst/>
          </a:prstGeom>
        </p:spPr>
      </p:pic>
      <p:sp>
        <p:nvSpPr>
          <p:cNvPr id="8" name="任意形状 7">
            <a:extLst>
              <a:ext uri="{FF2B5EF4-FFF2-40B4-BE49-F238E27FC236}">
                <a16:creationId xmlns:a16="http://schemas.microsoft.com/office/drawing/2014/main" id="{B17B339F-C57A-47AB-7675-C7A092B4782C}"/>
              </a:ext>
            </a:extLst>
          </p:cNvPr>
          <p:cNvSpPr/>
          <p:nvPr/>
        </p:nvSpPr>
        <p:spPr>
          <a:xfrm>
            <a:off x="4517136" y="3328416"/>
            <a:ext cx="693361" cy="421003"/>
          </a:xfrm>
          <a:custGeom>
            <a:avLst/>
            <a:gdLst>
              <a:gd name="connsiteX0" fmla="*/ 420624 w 693361"/>
              <a:gd name="connsiteY0" fmla="*/ 0 h 421003"/>
              <a:gd name="connsiteX1" fmla="*/ 676656 w 693361"/>
              <a:gd name="connsiteY1" fmla="*/ 384048 h 421003"/>
              <a:gd name="connsiteX2" fmla="*/ 0 w 693361"/>
              <a:gd name="connsiteY2" fmla="*/ 384048 h 42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361" h="421003">
                <a:moveTo>
                  <a:pt x="420624" y="0"/>
                </a:moveTo>
                <a:cubicBezTo>
                  <a:pt x="583692" y="160020"/>
                  <a:pt x="746760" y="320040"/>
                  <a:pt x="676656" y="384048"/>
                </a:cubicBezTo>
                <a:cubicBezTo>
                  <a:pt x="606552" y="448056"/>
                  <a:pt x="303276" y="416052"/>
                  <a:pt x="0" y="38404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1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993404"/>
            <a:ext cx="6515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Can we avoid validation for reads?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944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304079" y="1821117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Validate(A)</a:t>
            </a:r>
            <a:endParaRPr kumimoji="1" lang="zh-CN" altLang="en-US" b="0" dirty="0"/>
          </a:p>
        </p:txBody>
      </p:sp>
      <p:pic>
        <p:nvPicPr>
          <p:cNvPr id="15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09578AE-7688-F815-E4F9-91E201BD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46" y="3683522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5369D0-4F4B-2947-EC3C-DC796A7C622C}"/>
              </a:ext>
            </a:extLst>
          </p:cNvPr>
          <p:cNvSpPr txBox="1"/>
          <p:nvPr/>
        </p:nvSpPr>
        <p:spPr>
          <a:xfrm>
            <a:off x="5509588" y="4063562"/>
            <a:ext cx="9346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Abort!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304079" y="1821117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Validate(A)</a:t>
            </a:r>
            <a:endParaRPr kumimoji="1" lang="zh-CN" altLang="en-US" b="0" dirty="0"/>
          </a:p>
        </p:txBody>
      </p:sp>
      <p:pic>
        <p:nvPicPr>
          <p:cNvPr id="15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09578AE-7688-F815-E4F9-91E201BD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46" y="3683522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5369D0-4F4B-2947-EC3C-DC796A7C622C}"/>
              </a:ext>
            </a:extLst>
          </p:cNvPr>
          <p:cNvSpPr txBox="1"/>
          <p:nvPr/>
        </p:nvSpPr>
        <p:spPr>
          <a:xfrm>
            <a:off x="5509588" y="4063562"/>
            <a:ext cx="9346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Abort!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13754EA-BADC-9E06-66D5-90065F614398}"/>
              </a:ext>
            </a:extLst>
          </p:cNvPr>
          <p:cNvSpPr/>
          <p:nvPr/>
        </p:nvSpPr>
        <p:spPr>
          <a:xfrm>
            <a:off x="3131840" y="1408530"/>
            <a:ext cx="1511598" cy="1016922"/>
          </a:xfrm>
          <a:prstGeom prst="ellipse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EE5ECB2A-B112-05BC-3DBC-0A477B9D2836}"/>
              </a:ext>
            </a:extLst>
          </p:cNvPr>
          <p:cNvSpPr/>
          <p:nvPr/>
        </p:nvSpPr>
        <p:spPr>
          <a:xfrm>
            <a:off x="4788022" y="2256714"/>
            <a:ext cx="3600400" cy="613094"/>
          </a:xfrm>
          <a:prstGeom prst="wedgeRoundRectCallout">
            <a:avLst>
              <a:gd name="adj1" fmla="val -57927"/>
              <a:gd name="adj2" fmla="val -6819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074F1D-35D2-E61D-3C9F-5E4790A3C2BF}"/>
              </a:ext>
            </a:extLst>
          </p:cNvPr>
          <p:cNvSpPr txBox="1"/>
          <p:nvPr/>
        </p:nvSpPr>
        <p:spPr>
          <a:xfrm>
            <a:off x="5029323" y="2281127"/>
            <a:ext cx="3117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Do we necessarily need to abort T1?</a:t>
            </a:r>
          </a:p>
        </p:txBody>
      </p:sp>
    </p:spTree>
    <p:extLst>
      <p:ext uri="{BB962C8B-B14F-4D97-AF65-F5344CB8AC3E}">
        <p14:creationId xmlns:p14="http://schemas.microsoft.com/office/powerpoint/2010/main" val="4238744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 case 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44CB61-F800-89EF-9B24-8608AD14A119}"/>
              </a:ext>
            </a:extLst>
          </p:cNvPr>
          <p:cNvSpPr/>
          <p:nvPr/>
        </p:nvSpPr>
        <p:spPr>
          <a:xfrm>
            <a:off x="5491024" y="3565272"/>
            <a:ext cx="3312445" cy="65190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can we avoid aborting T1?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249055" y="323619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272666" y="3608424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Validate(A)</a:t>
            </a:r>
            <a:endParaRPr kumimoji="1" lang="zh-CN" altLang="en-US" b="0" dirty="0"/>
          </a:p>
        </p:txBody>
      </p:sp>
      <p:pic>
        <p:nvPicPr>
          <p:cNvPr id="15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09578AE-7688-F815-E4F9-91E201BD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46" y="4291210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25369D0-4F4B-2947-EC3C-DC796A7C622C}"/>
              </a:ext>
            </a:extLst>
          </p:cNvPr>
          <p:cNvSpPr txBox="1"/>
          <p:nvPr/>
        </p:nvSpPr>
        <p:spPr>
          <a:xfrm>
            <a:off x="5509588" y="4671250"/>
            <a:ext cx="93462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Abort!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9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4053136" cy="900442"/>
          </a:xfrm>
        </p:spPr>
        <p:txBody>
          <a:bodyPr/>
          <a:lstStyle/>
          <a:p>
            <a:r>
              <a:rPr kumimoji="1" lang="en-US" altLang="zh-CN" dirty="0"/>
              <a:t>Abort in OCC case (2)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365752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249055" y="323619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strike="sngStrike" dirty="0"/>
              <a:t>Read(</a:t>
            </a:r>
            <a:r>
              <a:rPr kumimoji="1" lang="en-US" altLang="zh-CN" strike="sngStrike" dirty="0">
                <a:solidFill>
                  <a:srgbClr val="C00000"/>
                </a:solidFill>
              </a:rPr>
              <a:t>B</a:t>
            </a:r>
            <a:r>
              <a:rPr kumimoji="1" lang="en-US" altLang="zh-CN" strike="sngStrike" baseline="-25000" dirty="0">
                <a:solidFill>
                  <a:srgbClr val="C00000"/>
                </a:solidFill>
              </a:rPr>
              <a:t>T2</a:t>
            </a:r>
            <a:r>
              <a:rPr kumimoji="1" lang="en-US" altLang="zh-CN" b="0" strike="sngStrike" dirty="0"/>
              <a:t>)</a:t>
            </a:r>
            <a:endParaRPr kumimoji="1" lang="zh-CN" altLang="en-US" b="0" strike="sngStrike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713484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</a:t>
            </a:r>
            <a:r>
              <a:rPr kumimoji="1" lang="en-US" altLang="zh-CN" b="0" baseline="-25000" dirty="0"/>
              <a:t>T2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C1934-707B-71CE-D02B-06AAB50C6D8C}"/>
              </a:ext>
            </a:extLst>
          </p:cNvPr>
          <p:cNvSpPr txBox="1">
            <a:spLocks/>
          </p:cNvSpPr>
          <p:nvPr/>
        </p:nvSpPr>
        <p:spPr>
          <a:xfrm>
            <a:off x="1992125" y="323619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E84CD1F6-60E8-A56E-B8AF-A6DDDF094136}"/>
              </a:ext>
            </a:extLst>
          </p:cNvPr>
          <p:cNvSpPr/>
          <p:nvPr/>
        </p:nvSpPr>
        <p:spPr>
          <a:xfrm>
            <a:off x="2818614" y="2884307"/>
            <a:ext cx="669304" cy="339660"/>
          </a:xfrm>
          <a:custGeom>
            <a:avLst/>
            <a:gdLst>
              <a:gd name="connsiteX0" fmla="*/ 669304 w 669304"/>
              <a:gd name="connsiteY0" fmla="*/ 292526 h 339660"/>
              <a:gd name="connsiteX1" fmla="*/ 546755 w 669304"/>
              <a:gd name="connsiteY1" fmla="*/ 295 h 339660"/>
              <a:gd name="connsiteX2" fmla="*/ 0 w 669304"/>
              <a:gd name="connsiteY2" fmla="*/ 339660 h 33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304" h="339660">
                <a:moveTo>
                  <a:pt x="669304" y="292526"/>
                </a:moveTo>
                <a:cubicBezTo>
                  <a:pt x="663805" y="142482"/>
                  <a:pt x="658306" y="-7561"/>
                  <a:pt x="546755" y="295"/>
                </a:cubicBezTo>
                <a:cubicBezTo>
                  <a:pt x="435204" y="8151"/>
                  <a:pt x="217602" y="173905"/>
                  <a:pt x="0" y="3396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22DB8E42-2F07-97FA-64BE-C0EFCFACAC77}"/>
              </a:ext>
            </a:extLst>
          </p:cNvPr>
          <p:cNvSpPr/>
          <p:nvPr/>
        </p:nvSpPr>
        <p:spPr>
          <a:xfrm rot="4160463">
            <a:off x="4809893" y="2916178"/>
            <a:ext cx="472856" cy="621377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1C0E04-3040-41B6-545A-A870ABE0CB5E}"/>
              </a:ext>
            </a:extLst>
          </p:cNvPr>
          <p:cNvSpPr txBox="1"/>
          <p:nvPr/>
        </p:nvSpPr>
        <p:spPr>
          <a:xfrm>
            <a:off x="5149469" y="3373038"/>
            <a:ext cx="12227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Overwrite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62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503B1-FEAA-A0FD-2533-A6588C07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 multi-versioning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07B4D-7564-5D9D-F749-1E18651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752538"/>
          </a:xfrm>
        </p:spPr>
        <p:txBody>
          <a:bodyPr/>
          <a:lstStyle/>
          <a:p>
            <a:r>
              <a:rPr kumimoji="1" lang="en-US" altLang="zh-CN" dirty="0"/>
              <a:t>Each data has multiple-versions instead of a single version </a:t>
            </a:r>
          </a:p>
          <a:p>
            <a:pPr lvl="1"/>
            <a:r>
              <a:rPr kumimoji="1" lang="en-US" altLang="zh-CN" dirty="0"/>
              <a:t>A set of version represents a snapshot of the database </a:t>
            </a:r>
          </a:p>
          <a:p>
            <a:pPr lvl="2"/>
            <a:r>
              <a:rPr kumimoji="1" lang="en-US" altLang="zh-CN" sz="1800" dirty="0"/>
              <a:t>E.g., A</a:t>
            </a:r>
            <a:r>
              <a:rPr kumimoji="1" lang="en-US" altLang="zh-CN" sz="1800" baseline="-25000" dirty="0"/>
              <a:t>T0</a:t>
            </a:r>
            <a:r>
              <a:rPr kumimoji="1" lang="en-US" altLang="zh-CN" sz="1800" dirty="0"/>
              <a:t> + B</a:t>
            </a:r>
            <a:r>
              <a:rPr kumimoji="1" lang="en-US" altLang="zh-CN" sz="1800" baseline="-25000" dirty="0"/>
              <a:t>T0</a:t>
            </a:r>
          </a:p>
          <a:p>
            <a:pPr lvl="1"/>
            <a:r>
              <a:rPr kumimoji="1" lang="en-US" altLang="zh-CN" sz="1600" dirty="0"/>
              <a:t>The </a:t>
            </a:r>
            <a:r>
              <a:rPr kumimoji="1" lang="en-US" altLang="zh-CN" sz="1600" dirty="0">
                <a:highlight>
                  <a:srgbClr val="FFFF00"/>
                </a:highlight>
              </a:rPr>
              <a:t>version ~= the time a TX makes the updates </a:t>
            </a:r>
          </a:p>
          <a:p>
            <a:pPr marL="622300" lvl="2" indent="0">
              <a:buNone/>
            </a:pPr>
            <a:endParaRPr kumimoji="1" lang="en-US" altLang="zh-CN" sz="1600" dirty="0"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C72D72-6713-64D1-ABB4-5C7AB23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03FFDD-2477-73C3-C314-01F4AC8762A0}"/>
              </a:ext>
            </a:extLst>
          </p:cNvPr>
          <p:cNvSpPr/>
          <p:nvPr/>
        </p:nvSpPr>
        <p:spPr>
          <a:xfrm>
            <a:off x="395288" y="3968785"/>
            <a:ext cx="1689765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750976-6E91-017E-7F34-F7E2018EB900}"/>
              </a:ext>
            </a:extLst>
          </p:cNvPr>
          <p:cNvSpPr txBox="1"/>
          <p:nvPr/>
        </p:nvSpPr>
        <p:spPr>
          <a:xfrm>
            <a:off x="412800" y="4001182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 :  u8[…]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47A71-556A-9F11-FA7A-C1CAA31C77CC}"/>
              </a:ext>
            </a:extLst>
          </p:cNvPr>
          <p:cNvSpPr/>
          <p:nvPr/>
        </p:nvSpPr>
        <p:spPr>
          <a:xfrm>
            <a:off x="2489757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2D2A09-CE3B-26F6-506F-D771FF845ACF}"/>
              </a:ext>
            </a:extLst>
          </p:cNvPr>
          <p:cNvSpPr txBox="1"/>
          <p:nvPr/>
        </p:nvSpPr>
        <p:spPr>
          <a:xfrm>
            <a:off x="2507269" y="4020868"/>
            <a:ext cx="307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value: List&lt;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A10801-86D8-7E71-C9AD-639B73B3EECC}"/>
              </a:ext>
            </a:extLst>
          </p:cNvPr>
          <p:cNvSpPr/>
          <p:nvPr/>
        </p:nvSpPr>
        <p:spPr>
          <a:xfrm>
            <a:off x="5903640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965045-0B77-DCBE-FC2B-101F85D371A8}"/>
              </a:ext>
            </a:extLst>
          </p:cNvPr>
          <p:cNvSpPr txBox="1"/>
          <p:nvPr/>
        </p:nvSpPr>
        <p:spPr>
          <a:xfrm>
            <a:off x="5921152" y="4020868"/>
            <a:ext cx="250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value: u8[…]</a:t>
            </a:r>
          </a:p>
          <a:p>
            <a:r>
              <a:rPr kumimoji="1" lang="en-US" altLang="zh-CN" dirty="0"/>
              <a:t> version: u64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B8B0834E-A91E-6472-001E-6A36289219CE}"/>
              </a:ext>
            </a:extLst>
          </p:cNvPr>
          <p:cNvSpPr/>
          <p:nvPr/>
        </p:nvSpPr>
        <p:spPr>
          <a:xfrm>
            <a:off x="4474271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B21B4ED2-4319-71B5-246D-435E3F1DCF83}"/>
              </a:ext>
            </a:extLst>
          </p:cNvPr>
          <p:cNvSpPr/>
          <p:nvPr/>
        </p:nvSpPr>
        <p:spPr>
          <a:xfrm>
            <a:off x="5088104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3290EB5-3009-E0F8-4B37-D2F51C787E56}"/>
              </a:ext>
            </a:extLst>
          </p:cNvPr>
          <p:cNvCxnSpPr/>
          <p:nvPr/>
        </p:nvCxnSpPr>
        <p:spPr>
          <a:xfrm>
            <a:off x="2267744" y="3289548"/>
            <a:ext cx="0" cy="2952328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1E6D888A-3C12-6A05-6D14-491C27675290}"/>
              </a:ext>
            </a:extLst>
          </p:cNvPr>
          <p:cNvSpPr/>
          <p:nvPr/>
        </p:nvSpPr>
        <p:spPr>
          <a:xfrm>
            <a:off x="1258812" y="3536777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EFF20F-0376-1BF5-D84B-66F74284A672}"/>
              </a:ext>
            </a:extLst>
          </p:cNvPr>
          <p:cNvSpPr txBox="1"/>
          <p:nvPr/>
        </p:nvSpPr>
        <p:spPr>
          <a:xfrm>
            <a:off x="277242" y="3490255"/>
            <a:ext cx="1302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/>
              <a:t>Data</a:t>
            </a:r>
            <a:endParaRPr lang="zh-CN" altLang="en-US" sz="2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4B3A0F-3FC8-F71D-B5C9-62A4C9352DEE}"/>
              </a:ext>
            </a:extLst>
          </p:cNvPr>
          <p:cNvSpPr txBox="1"/>
          <p:nvPr/>
        </p:nvSpPr>
        <p:spPr>
          <a:xfrm>
            <a:off x="2461578" y="3490255"/>
            <a:ext cx="2110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 err="1"/>
              <a:t>VersionedData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2648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3B4AF-C2AD-F836-5D22-65DF61D3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 multi-versioning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2C4B4-9841-A085-1DF6-B5DCEB2C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5292"/>
            <a:ext cx="9083349" cy="3771636"/>
          </a:xfrm>
        </p:spPr>
        <p:txBody>
          <a:bodyPr/>
          <a:lstStyle/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Only read from a consistent snapshot at </a:t>
            </a:r>
            <a:r>
              <a:rPr kumimoji="1" lang="en-US" altLang="zh-CN" b="1" dirty="0">
                <a:solidFill>
                  <a:srgbClr val="C00000"/>
                </a:solidFill>
              </a:rPr>
              <a:t>a start time</a:t>
            </a:r>
          </a:p>
          <a:p>
            <a:r>
              <a:rPr kumimoji="1" lang="en-US" altLang="zh-CN" dirty="0"/>
              <a:t>Write</a:t>
            </a:r>
          </a:p>
          <a:p>
            <a:pPr lvl="1"/>
            <a:r>
              <a:rPr kumimoji="1" lang="en-US" altLang="zh-CN" dirty="0"/>
              <a:t>Install a new version of the data instead of overwriting the existing one </a:t>
            </a:r>
          </a:p>
          <a:p>
            <a:pPr lvl="1"/>
            <a:r>
              <a:rPr kumimoji="1" lang="en-US" altLang="zh-CN" dirty="0"/>
              <a:t>Version ~= the </a:t>
            </a:r>
            <a:r>
              <a:rPr kumimoji="1" lang="en-US" altLang="zh-CN" b="1" dirty="0">
                <a:solidFill>
                  <a:srgbClr val="C00000"/>
                </a:solidFill>
              </a:rPr>
              <a:t>commit time</a:t>
            </a:r>
            <a:r>
              <a:rPr kumimoji="1" lang="en-US" altLang="zh-CN" dirty="0"/>
              <a:t> of the TX</a:t>
            </a:r>
          </a:p>
          <a:p>
            <a:r>
              <a:rPr kumimoji="1" lang="en-US" altLang="zh-CN" dirty="0"/>
              <a:t>Goal: avoid race conditions </a:t>
            </a:r>
            <a:r>
              <a:rPr kumimoji="1" lang="en-US" altLang="zh-CN" dirty="0">
                <a:solidFill>
                  <a:srgbClr val="C00000"/>
                </a:solidFill>
              </a:rPr>
              <a:t>on reading a snapshot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85B0-E25B-81B5-472E-9C417E98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4D7EF-F62D-95A2-9248-6A0A78E80FB9}"/>
              </a:ext>
            </a:extLst>
          </p:cNvPr>
          <p:cNvSpPr/>
          <p:nvPr/>
        </p:nvSpPr>
        <p:spPr>
          <a:xfrm>
            <a:off x="395288" y="3968785"/>
            <a:ext cx="1689765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628E57-8D08-2FA7-C357-AC761CAD5581}"/>
              </a:ext>
            </a:extLst>
          </p:cNvPr>
          <p:cNvSpPr txBox="1"/>
          <p:nvPr/>
        </p:nvSpPr>
        <p:spPr>
          <a:xfrm>
            <a:off x="412800" y="4001182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 :  u8[…]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960CBA-ABB9-3695-9B82-003A16110B50}"/>
              </a:ext>
            </a:extLst>
          </p:cNvPr>
          <p:cNvSpPr/>
          <p:nvPr/>
        </p:nvSpPr>
        <p:spPr>
          <a:xfrm>
            <a:off x="2489757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222FB-6D55-53F8-FCED-93138E5BBEED}"/>
              </a:ext>
            </a:extLst>
          </p:cNvPr>
          <p:cNvSpPr txBox="1"/>
          <p:nvPr/>
        </p:nvSpPr>
        <p:spPr>
          <a:xfrm>
            <a:off x="2507269" y="4020868"/>
            <a:ext cx="3070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Data {</a:t>
            </a:r>
          </a:p>
          <a:p>
            <a:r>
              <a:rPr kumimoji="1" lang="en-US" altLang="zh-CN" dirty="0"/>
              <a:t> value: List&lt;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&gt;</a:t>
            </a:r>
          </a:p>
          <a:p>
            <a:r>
              <a:rPr kumimoji="1" lang="en-US" altLang="zh-CN" dirty="0"/>
              <a:t> lock : </a:t>
            </a:r>
            <a:r>
              <a:rPr kumimoji="1" lang="en-US" altLang="zh-CN" dirty="0" err="1"/>
              <a:t>lock_t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2F415F-818F-EA27-641D-7D08A86FE35A}"/>
              </a:ext>
            </a:extLst>
          </p:cNvPr>
          <p:cNvSpPr/>
          <p:nvPr/>
        </p:nvSpPr>
        <p:spPr>
          <a:xfrm>
            <a:off x="5903640" y="3988471"/>
            <a:ext cx="3240360" cy="142561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6ECF7D-427D-2390-8BA6-DDEA140FCF2A}"/>
              </a:ext>
            </a:extLst>
          </p:cNvPr>
          <p:cNvSpPr txBox="1"/>
          <p:nvPr/>
        </p:nvSpPr>
        <p:spPr>
          <a:xfrm>
            <a:off x="5921152" y="4020868"/>
            <a:ext cx="250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Struct </a:t>
            </a:r>
            <a:r>
              <a:rPr kumimoji="1" lang="en-US" altLang="zh-CN" dirty="0" err="1"/>
              <a:t>VersionedData</a:t>
            </a:r>
            <a:r>
              <a:rPr kumimoji="1" lang="en-US" altLang="zh-CN" dirty="0"/>
              <a:t> {</a:t>
            </a:r>
          </a:p>
          <a:p>
            <a:r>
              <a:rPr kumimoji="1" lang="en-US" altLang="zh-CN" dirty="0"/>
              <a:t> value: u8[…]</a:t>
            </a:r>
          </a:p>
          <a:p>
            <a:r>
              <a:rPr kumimoji="1" lang="en-US" altLang="zh-CN" dirty="0"/>
              <a:t> version: u64</a:t>
            </a:r>
          </a:p>
          <a:p>
            <a:r>
              <a:rPr kumimoji="1" lang="en-US" altLang="zh-CN" dirty="0"/>
              <a:t>} </a:t>
            </a:r>
            <a:endParaRPr kumimoji="1" lang="zh-CN" altLang="en-US" dirty="0"/>
          </a:p>
        </p:txBody>
      </p:sp>
      <p:sp>
        <p:nvSpPr>
          <p:cNvPr id="11" name="Rounded Rectangle 19">
            <a:extLst>
              <a:ext uri="{FF2B5EF4-FFF2-40B4-BE49-F238E27FC236}">
                <a16:creationId xmlns:a16="http://schemas.microsoft.com/office/drawing/2014/main" id="{00DB90F5-E98E-2A80-F755-17577508EC06}"/>
              </a:ext>
            </a:extLst>
          </p:cNvPr>
          <p:cNvSpPr/>
          <p:nvPr/>
        </p:nvSpPr>
        <p:spPr>
          <a:xfrm>
            <a:off x="4474271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7083B128-3051-C32F-B5DB-C274F228FA99}"/>
              </a:ext>
            </a:extLst>
          </p:cNvPr>
          <p:cNvSpPr/>
          <p:nvPr/>
        </p:nvSpPr>
        <p:spPr>
          <a:xfrm>
            <a:off x="5088104" y="3534126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FAAAC256-93FA-FD2B-732A-5FFD8F531D5F}"/>
              </a:ext>
            </a:extLst>
          </p:cNvPr>
          <p:cNvSpPr/>
          <p:nvPr/>
        </p:nvSpPr>
        <p:spPr>
          <a:xfrm>
            <a:off x="1258812" y="3536777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0A4DD-E812-3773-B965-5BDC3C35B741}"/>
              </a:ext>
            </a:extLst>
          </p:cNvPr>
          <p:cNvSpPr txBox="1"/>
          <p:nvPr/>
        </p:nvSpPr>
        <p:spPr>
          <a:xfrm>
            <a:off x="277242" y="3490255"/>
            <a:ext cx="1302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/>
              <a:t>Data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EF485B-3937-85C0-EAEF-31B195077611}"/>
              </a:ext>
            </a:extLst>
          </p:cNvPr>
          <p:cNvSpPr txBox="1"/>
          <p:nvPr/>
        </p:nvSpPr>
        <p:spPr>
          <a:xfrm>
            <a:off x="2461578" y="3490255"/>
            <a:ext cx="2110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 err="1"/>
              <a:t>VersionedData</a:t>
            </a:r>
            <a:endParaRPr lang="zh-CN" altLang="en-US" sz="2000" b="1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5C7F47B-84DB-6250-0E65-03A69A90D39E}"/>
              </a:ext>
            </a:extLst>
          </p:cNvPr>
          <p:cNvCxnSpPr>
            <a:cxnSpLocks/>
          </p:cNvCxnSpPr>
          <p:nvPr/>
        </p:nvCxnSpPr>
        <p:spPr>
          <a:xfrm>
            <a:off x="2267744" y="3534126"/>
            <a:ext cx="0" cy="270775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4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E10A-0820-737F-2FF9-DA4EDAA9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89640" cy="900442"/>
          </a:xfrm>
        </p:spPr>
        <p:txBody>
          <a:bodyPr/>
          <a:lstStyle/>
          <a:p>
            <a:r>
              <a:rPr kumimoji="1" lang="en-US" altLang="zh-CN" dirty="0"/>
              <a:t>Get the start and commit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014CA-D60D-E3E1-1A6E-6F7D60AA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5040560"/>
          </a:xfrm>
        </p:spPr>
        <p:txBody>
          <a:bodyPr/>
          <a:lstStyle/>
          <a:p>
            <a:r>
              <a:rPr kumimoji="1" lang="en-US" altLang="zh-CN" dirty="0"/>
              <a:t>Requirement: the counter reflects TX’s serial execution order </a:t>
            </a:r>
          </a:p>
          <a:p>
            <a:pPr lvl="1"/>
            <a:r>
              <a:rPr kumimoji="1" lang="en-US" altLang="zh-CN" dirty="0"/>
              <a:t>E.g., if T1 finishes before T2, it will have a smaller start &amp; commit timestamp</a:t>
            </a:r>
          </a:p>
          <a:p>
            <a:pPr lvl="1"/>
            <a:r>
              <a:rPr kumimoji="1" lang="en-US" altLang="zh-CN" dirty="0"/>
              <a:t>Not necessary for read-only TX, but is critical for the write  </a:t>
            </a:r>
          </a:p>
          <a:p>
            <a:r>
              <a:rPr kumimoji="1" lang="en-US" altLang="zh-CN" dirty="0"/>
              <a:t>Simplest (&amp; most widely used) solution: global counter </a:t>
            </a:r>
          </a:p>
          <a:p>
            <a:pPr lvl="1"/>
            <a:r>
              <a:rPr kumimoji="1" lang="en-US" altLang="zh-CN" dirty="0"/>
              <a:t>Using atomic fetch and add (FAA) to get at the TX’s begin &amp; commit time</a:t>
            </a:r>
          </a:p>
          <a:p>
            <a:pPr lvl="1"/>
            <a:r>
              <a:rPr kumimoji="1" lang="en-US" altLang="zh-CN" dirty="0"/>
              <a:t>TX Begin: use FAA to get the start time</a:t>
            </a:r>
          </a:p>
          <a:p>
            <a:pPr lvl="1"/>
            <a:r>
              <a:rPr kumimoji="1" lang="en-US" altLang="zh-CN" dirty="0"/>
              <a:t>TX Commit: use FAA to get the commit time </a:t>
            </a:r>
          </a:p>
          <a:p>
            <a:r>
              <a:rPr kumimoji="1" lang="en-US" altLang="zh-CN" dirty="0"/>
              <a:t>We will introduce more advanced timestamps in later lectures</a:t>
            </a:r>
          </a:p>
          <a:p>
            <a:pPr lvl="1"/>
            <a:r>
              <a:rPr kumimoji="1" lang="en-US" altLang="zh-CN" dirty="0"/>
              <a:t>Not using a global counter is challenging because de-centralized time (e.g., physical time) is unsynchronized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69B70-288D-ACC7-C802-42D2B2FD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72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516258" y="2353444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val_a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read(A)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read_set.add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val_a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15583" y="2292730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660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4B13A-A4D4-E8AE-C4A5-B06E6A24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#1: Optimize OCC w/ MV (incomplete)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CF8EC-9444-E53C-B3D2-820439D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D17616-5FBD-2003-5B65-F4A6C35D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 the start time </a:t>
            </a:r>
          </a:p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</a:p>
          <a:p>
            <a:pPr lvl="1"/>
            <a:r>
              <a:rPr kumimoji="1" lang="en-US" altLang="zh-CN" dirty="0"/>
              <a:t>Reads data belongs </a:t>
            </a:r>
            <a:r>
              <a:rPr kumimoji="1" lang="en-US" altLang="zh-CN" dirty="0">
                <a:highlight>
                  <a:srgbClr val="FFFF00"/>
                </a:highlight>
              </a:rPr>
              <a:t>to the snapshot </a:t>
            </a:r>
            <a:r>
              <a:rPr kumimoji="1" lang="en-US" altLang="zh-CN" dirty="0"/>
              <a:t>closest to the start time </a:t>
            </a:r>
          </a:p>
          <a:p>
            <a:pPr lvl="1"/>
            <a:r>
              <a:rPr kumimoji="1" lang="en-US" altLang="zh-CN" dirty="0"/>
              <a:t>Buffers writes into a write set</a:t>
            </a:r>
          </a:p>
          <a:p>
            <a:r>
              <a:rPr kumimoji="1" lang="en-US" altLang="zh-CN" dirty="0">
                <a:highlight>
                  <a:srgbClr val="FFFF00"/>
                </a:highlight>
              </a:rPr>
              <a:t>Acquire the commit time </a:t>
            </a:r>
          </a:p>
          <a:p>
            <a:r>
              <a:rPr kumimoji="1" lang="en-US" altLang="zh-CN" dirty="0"/>
              <a:t>Phase 2: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</a:t>
            </a:r>
          </a:p>
          <a:p>
            <a:pPr lvl="1"/>
            <a:r>
              <a:rPr kumimoji="1" lang="en-US" altLang="zh-CN" dirty="0"/>
              <a:t>Commits: installs the write set with the commit time</a:t>
            </a:r>
          </a:p>
          <a:p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1B1A4B-F405-CF41-445A-578F86E4CF7E}"/>
              </a:ext>
            </a:extLst>
          </p:cNvPr>
          <p:cNvSpPr/>
          <p:nvPr/>
        </p:nvSpPr>
        <p:spPr>
          <a:xfrm>
            <a:off x="1583668" y="4536663"/>
            <a:ext cx="597666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Compared to the OCC, no validation is need!</a:t>
            </a:r>
          </a:p>
        </p:txBody>
      </p:sp>
    </p:spTree>
    <p:extLst>
      <p:ext uri="{BB962C8B-B14F-4D97-AF65-F5344CB8AC3E}">
        <p14:creationId xmlns:p14="http://schemas.microsoft.com/office/powerpoint/2010/main" val="1433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E522-A7CE-C507-6559-3DAF4E4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#1: Optimize OCC w/ MV (incomplete)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AD936-D8BF-86D5-72C9-2184276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Commit(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lock(record)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= FAA(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global_counter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record.insert_new_version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...)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unlock(record)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record):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kumimoji="1" lang="en-US" altLang="zh-CN" b="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record.is_locked</a:t>
            </a:r>
            <a:r>
              <a:rPr kumimoji="1" lang="en-US" altLang="zh-CN" b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pass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version,value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record.sort_version_in_decreasing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if version &lt;=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tx.start_time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return value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2D2A7-EEDF-219B-2285-7F223C9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63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C3B23-E194-4EEB-717C-D6B38F52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snapshot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B4DFC-38BA-0883-E9DF-CD62E9FE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C76753-5793-B9BD-7788-90DC5B76A31F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8EE2E8-E5B0-9A03-7A47-BA42F41AA6D3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EC02B4E-B504-0913-3FEB-41956DD19C7E}"/>
              </a:ext>
            </a:extLst>
          </p:cNvPr>
          <p:cNvSpPr txBox="1">
            <a:spLocks/>
          </p:cNvSpPr>
          <p:nvPr/>
        </p:nvSpPr>
        <p:spPr>
          <a:xfrm>
            <a:off x="145983" y="1148417"/>
            <a:ext cx="3182913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g (initial 0)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7DD627D-120F-9674-28BD-4F333170F3BA}"/>
              </a:ext>
            </a:extLst>
          </p:cNvPr>
          <p:cNvSpPr txBox="1">
            <a:spLocks/>
          </p:cNvSpPr>
          <p:nvPr/>
        </p:nvSpPr>
        <p:spPr>
          <a:xfrm>
            <a:off x="3205558" y="2084883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A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D5B379EA-8DA6-1D22-0A7B-3564E4BF36F9}"/>
              </a:ext>
            </a:extLst>
          </p:cNvPr>
          <p:cNvSpPr txBox="1">
            <a:spLocks/>
          </p:cNvSpPr>
          <p:nvPr/>
        </p:nvSpPr>
        <p:spPr>
          <a:xfrm>
            <a:off x="3206974" y="1632538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6AC90F5-64EE-80F4-4BD9-41D53B484CAA}"/>
              </a:ext>
            </a:extLst>
          </p:cNvPr>
          <p:cNvSpPr txBox="1">
            <a:spLocks/>
          </p:cNvSpPr>
          <p:nvPr/>
        </p:nvSpPr>
        <p:spPr>
          <a:xfrm>
            <a:off x="1119074" y="1630793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EF1B628-F60F-D158-D3F9-19DEB1C860FC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C5E0945-5558-D88E-9609-CBD63B78398C}"/>
              </a:ext>
            </a:extLst>
          </p:cNvPr>
          <p:cNvCxnSpPr/>
          <p:nvPr/>
        </p:nvCxnSpPr>
        <p:spPr>
          <a:xfrm flipH="1">
            <a:off x="1794456" y="1857284"/>
            <a:ext cx="1388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0A623C69-D891-000E-2256-E703F1D09088}"/>
              </a:ext>
            </a:extLst>
          </p:cNvPr>
          <p:cNvSpPr txBox="1">
            <a:spLocks/>
          </p:cNvSpPr>
          <p:nvPr/>
        </p:nvSpPr>
        <p:spPr>
          <a:xfrm>
            <a:off x="5305550" y="2679694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B83C8CC-C232-ECE1-9FED-B2214DE324CA}"/>
              </a:ext>
            </a:extLst>
          </p:cNvPr>
          <p:cNvCxnSpPr>
            <a:cxnSpLocks/>
          </p:cNvCxnSpPr>
          <p:nvPr/>
        </p:nvCxnSpPr>
        <p:spPr>
          <a:xfrm flipH="1">
            <a:off x="1871449" y="2857500"/>
            <a:ext cx="33486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BFCE42A8-B8D4-ED71-F24E-CC130C6F9641}"/>
              </a:ext>
            </a:extLst>
          </p:cNvPr>
          <p:cNvSpPr txBox="1">
            <a:spLocks/>
          </p:cNvSpPr>
          <p:nvPr/>
        </p:nvSpPr>
        <p:spPr>
          <a:xfrm>
            <a:off x="1108399" y="2588939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80BCC69F-F9DE-12CA-EBC3-DD56A56FBF12}"/>
              </a:ext>
            </a:extLst>
          </p:cNvPr>
          <p:cNvSpPr txBox="1">
            <a:spLocks/>
          </p:cNvSpPr>
          <p:nvPr/>
        </p:nvSpPr>
        <p:spPr>
          <a:xfrm>
            <a:off x="5220072" y="3132772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79D5620-08E6-BA9E-ACF2-269FA4BCD2D8}"/>
              </a:ext>
            </a:extLst>
          </p:cNvPr>
          <p:cNvGrpSpPr/>
          <p:nvPr/>
        </p:nvGrpSpPr>
        <p:grpSpPr>
          <a:xfrm>
            <a:off x="8144350" y="1556829"/>
            <a:ext cx="776177" cy="695343"/>
            <a:chOff x="8144350" y="1556829"/>
            <a:chExt cx="776177" cy="69534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A5C13A0-36CA-FC46-7460-737EEF8BAEDA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6BCB70-F0C0-3541-4EB1-12906AD6D943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0CAE27-03BB-5B40-70DB-83DE10E47E4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D7A0ED1-99CB-0B0D-C1D2-0F5316A62BE5}"/>
              </a:ext>
            </a:extLst>
          </p:cNvPr>
          <p:cNvGrpSpPr/>
          <p:nvPr/>
        </p:nvGrpSpPr>
        <p:grpSpPr>
          <a:xfrm>
            <a:off x="7996071" y="3115157"/>
            <a:ext cx="1072731" cy="695343"/>
            <a:chOff x="8144350" y="1556829"/>
            <a:chExt cx="1072731" cy="69534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8B23846-7DC5-1DCC-5056-822AAD3FE0DD}"/>
                </a:ext>
              </a:extLst>
            </p:cNvPr>
            <p:cNvSpPr/>
            <p:nvPr/>
          </p:nvSpPr>
          <p:spPr>
            <a:xfrm>
              <a:off x="8144352" y="1556829"/>
              <a:ext cx="1029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4CB13C-9698-DD73-7199-8981A0238CA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F9FBB58-B4B1-E07B-9298-C7B1E9717CEF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CE75FD92-4A99-9506-4B25-CAF4271103FD}"/>
              </a:ext>
            </a:extLst>
          </p:cNvPr>
          <p:cNvSpPr txBox="1">
            <a:spLocks/>
          </p:cNvSpPr>
          <p:nvPr/>
        </p:nvSpPr>
        <p:spPr>
          <a:xfrm>
            <a:off x="3229223" y="3524992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B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7E1B77DA-5D7D-EC42-7869-9B33F57E865E}"/>
              </a:ext>
            </a:extLst>
          </p:cNvPr>
          <p:cNvSpPr txBox="1">
            <a:spLocks/>
          </p:cNvSpPr>
          <p:nvPr/>
        </p:nvSpPr>
        <p:spPr>
          <a:xfrm>
            <a:off x="5220072" y="407428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0853243-549A-E7BB-00B2-2995E1FC7333}"/>
              </a:ext>
            </a:extLst>
          </p:cNvPr>
          <p:cNvGrpSpPr/>
          <p:nvPr/>
        </p:nvGrpSpPr>
        <p:grpSpPr>
          <a:xfrm>
            <a:off x="7962093" y="4074280"/>
            <a:ext cx="1156088" cy="695343"/>
            <a:chOff x="8144350" y="1556829"/>
            <a:chExt cx="1156088" cy="69534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2426CC6-30B2-D4E7-E791-11BE13D6A9C4}"/>
                </a:ext>
              </a:extLst>
            </p:cNvPr>
            <p:cNvSpPr/>
            <p:nvPr/>
          </p:nvSpPr>
          <p:spPr>
            <a:xfrm>
              <a:off x="8144352" y="1556829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E33C00-FB89-1ED1-4985-FB5D9B9BC5E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DA55F07-D030-2289-F366-C55A6C8EBC95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DA51AA5-591F-763A-DC72-A14732410A15}"/>
              </a:ext>
            </a:extLst>
          </p:cNvPr>
          <p:cNvSpPr txBox="1"/>
          <p:nvPr/>
        </p:nvSpPr>
        <p:spPr>
          <a:xfrm>
            <a:off x="380181" y="4696539"/>
            <a:ext cx="39670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No validation needs here (for T1) 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D8A66DA8-788A-BC56-58E3-EF0BEC2D9C0E}"/>
              </a:ext>
            </a:extLst>
          </p:cNvPr>
          <p:cNvSpPr/>
          <p:nvPr/>
        </p:nvSpPr>
        <p:spPr>
          <a:xfrm>
            <a:off x="3026004" y="4411744"/>
            <a:ext cx="841080" cy="301658"/>
          </a:xfrm>
          <a:custGeom>
            <a:avLst/>
            <a:gdLst>
              <a:gd name="connsiteX0" fmla="*/ 0 w 841080"/>
              <a:gd name="connsiteY0" fmla="*/ 301658 h 301658"/>
              <a:gd name="connsiteX1" fmla="*/ 725864 w 841080"/>
              <a:gd name="connsiteY1" fmla="*/ 273378 h 301658"/>
              <a:gd name="connsiteX2" fmla="*/ 829559 w 841080"/>
              <a:gd name="connsiteY2" fmla="*/ 0 h 30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080" h="301658">
                <a:moveTo>
                  <a:pt x="0" y="301658"/>
                </a:moveTo>
                <a:lnTo>
                  <a:pt x="725864" y="273378"/>
                </a:lnTo>
                <a:cubicBezTo>
                  <a:pt x="864124" y="223102"/>
                  <a:pt x="846841" y="111551"/>
                  <a:pt x="829559" y="0"/>
                </a:cubicBezTo>
              </a:path>
            </a:pathLst>
          </a:cu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3244A6-9DB9-4175-DF55-D161483C4724}"/>
              </a:ext>
            </a:extLst>
          </p:cNvPr>
          <p:cNvSpPr/>
          <p:nvPr/>
        </p:nvSpPr>
        <p:spPr>
          <a:xfrm>
            <a:off x="3581884" y="308569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2E8F31-F9EC-FEDC-74C0-EA91FBE6B99B}"/>
              </a:ext>
            </a:extLst>
          </p:cNvPr>
          <p:cNvSpPr/>
          <p:nvPr/>
        </p:nvSpPr>
        <p:spPr>
          <a:xfrm>
            <a:off x="3697560" y="350581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328A221-E05A-EC1A-80B8-93075E79A6A4}"/>
              </a:ext>
            </a:extLst>
          </p:cNvPr>
          <p:cNvGrpSpPr/>
          <p:nvPr/>
        </p:nvGrpSpPr>
        <p:grpSpPr>
          <a:xfrm>
            <a:off x="5716339" y="123472"/>
            <a:ext cx="1106042" cy="965342"/>
            <a:chOff x="7851382" y="145323"/>
            <a:chExt cx="1106042" cy="9653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4A0F13-A34B-AC97-DDA7-B69BD702819A}"/>
                </a:ext>
              </a:extLst>
            </p:cNvPr>
            <p:cNvSpPr/>
            <p:nvPr/>
          </p:nvSpPr>
          <p:spPr>
            <a:xfrm>
              <a:off x="7851382" y="145323"/>
              <a:ext cx="1106042" cy="9653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C542B5C-209A-EF82-479B-2899AD73C98B}"/>
                </a:ext>
              </a:extLst>
            </p:cNvPr>
            <p:cNvSpPr/>
            <p:nvPr/>
          </p:nvSpPr>
          <p:spPr>
            <a:xfrm>
              <a:off x="7856869" y="187335"/>
              <a:ext cx="81785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T2: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 =</a:t>
              </a:r>
              <a:r>
                <a: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 =</a:t>
              </a:r>
              <a:r>
                <a: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8F7F6EE4-1A17-B47A-6F97-A3C53336C235}"/>
              </a:ext>
            </a:extLst>
          </p:cNvPr>
          <p:cNvSpPr/>
          <p:nvPr/>
        </p:nvSpPr>
        <p:spPr>
          <a:xfrm>
            <a:off x="7236296" y="2857500"/>
            <a:ext cx="1881885" cy="1171548"/>
          </a:xfrm>
          <a:prstGeom prst="ellipse">
            <a:avLst/>
          </a:prstGeom>
          <a:noFill/>
          <a:ln w="2222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44F800B4-A517-EF97-1E16-6E22C4FBB2BA}"/>
              </a:ext>
            </a:extLst>
          </p:cNvPr>
          <p:cNvSpPr/>
          <p:nvPr/>
        </p:nvSpPr>
        <p:spPr>
          <a:xfrm>
            <a:off x="5163039" y="4685354"/>
            <a:ext cx="2782431" cy="768211"/>
          </a:xfrm>
          <a:prstGeom prst="wedgeRoundRectCallout">
            <a:avLst>
              <a:gd name="adj1" fmla="val 38188"/>
              <a:gd name="adj2" fmla="val -168345"/>
              <a:gd name="adj3" fmla="val 16667"/>
            </a:avLst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B8AAFCA-71CE-C902-1779-8EEC342EEB2E}"/>
              </a:ext>
            </a:extLst>
          </p:cNvPr>
          <p:cNvSpPr txBox="1">
            <a:spLocks/>
          </p:cNvSpPr>
          <p:nvPr/>
        </p:nvSpPr>
        <p:spPr>
          <a:xfrm>
            <a:off x="5174653" y="4657700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</a:rPr>
              <a:t>Problem: partial updated snapshot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2" grpId="0" animBg="1"/>
      <p:bldP spid="24" grpId="0"/>
      <p:bldP spid="27" grpId="0"/>
      <p:bldP spid="28" grpId="0"/>
      <p:bldP spid="35" grpId="0"/>
      <p:bldP spid="36" grpId="0"/>
      <p:bldP spid="41" grpId="0" animBg="1"/>
      <p:bldP spid="42" grpId="0" animBg="1"/>
      <p:bldP spid="14" grpId="0" animBg="1"/>
      <p:bldP spid="15" grpId="0" animBg="1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323E-80B6-3A57-682B-CAAAED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snapshot example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4C5D-DAD6-A588-D096-D8625B4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ABA0F-AF0A-14D9-E33B-C57A134693D3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1766F-8FEB-7C40-65E2-7E0B5901FD32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B8401-E939-007F-89B8-C7746C486BBB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0F58A-8ED2-9B91-4ACC-4B1B05D985A0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7C36F4-CA70-B562-487A-80DD3A16E714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166029-004D-34A4-62D5-73950F8684B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821188-793B-4F8A-DBDF-E6FA1ECA59FD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022A05-B9B3-B3F6-2B54-B09507F94D8F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18B3EB-1266-C204-5FFB-2786469A9346}"/>
              </a:ext>
            </a:extLst>
          </p:cNvPr>
          <p:cNvGrpSpPr/>
          <p:nvPr/>
        </p:nvGrpSpPr>
        <p:grpSpPr>
          <a:xfrm>
            <a:off x="8144347" y="1681413"/>
            <a:ext cx="776177" cy="695343"/>
            <a:chOff x="8144350" y="1556829"/>
            <a:chExt cx="776177" cy="6953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40EBE1-A9AC-C75C-CE98-8051E4240112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30D93-43B7-E686-2BBB-650B201ED657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6BA90D-E48C-BDE8-8F7D-02B66E5505B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8E1A0C-CA48-DBEE-6927-A49F3282405A}"/>
              </a:ext>
            </a:extLst>
          </p:cNvPr>
          <p:cNvGrpSpPr/>
          <p:nvPr/>
        </p:nvGrpSpPr>
        <p:grpSpPr>
          <a:xfrm>
            <a:off x="7948880" y="2509828"/>
            <a:ext cx="1072731" cy="695343"/>
            <a:chOff x="8144350" y="1556829"/>
            <a:chExt cx="1072731" cy="69534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0BF5D1D-DC38-A0A2-5863-B7D00AAE7134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9EDBBC-4616-E939-F670-4CA6D658AA6F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A041CD-4189-F00C-B099-B371248C84FE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48D4B7-DBF2-DE7F-898A-0898B97FD40C}"/>
              </a:ext>
            </a:extLst>
          </p:cNvPr>
          <p:cNvGrpSpPr/>
          <p:nvPr/>
        </p:nvGrpSpPr>
        <p:grpSpPr>
          <a:xfrm>
            <a:off x="7942564" y="4122822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459A7-2AC0-A640-3B55-057C626138C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B6B5FC-3783-D69D-442C-65D759A955C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FA736A-94E4-E171-AFA4-6248480CA99B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F0414B87-2D78-2BBA-E711-340372533B72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41062302-9C7B-F203-6E9C-ACCC23645F67}"/>
              </a:ext>
            </a:extLst>
          </p:cNvPr>
          <p:cNvSpPr txBox="1">
            <a:spLocks/>
          </p:cNvSpPr>
          <p:nvPr/>
        </p:nvSpPr>
        <p:spPr>
          <a:xfrm>
            <a:off x="1148958" y="1872700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D55732-7A19-92BF-E545-65FC1B91FAD5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4A6DFEAB-CE71-FB55-77BC-15B779A3779D}"/>
              </a:ext>
            </a:extLst>
          </p:cNvPr>
          <p:cNvSpPr txBox="1">
            <a:spLocks/>
          </p:cNvSpPr>
          <p:nvPr/>
        </p:nvSpPr>
        <p:spPr>
          <a:xfrm>
            <a:off x="1148958" y="2857720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2BE4CDAE-D99A-A4F1-8A90-8A68C11C7245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25A04C-6867-5955-2381-91B81403C3B5}"/>
              </a:ext>
            </a:extLst>
          </p:cNvPr>
          <p:cNvCxnSpPr>
            <a:cxnSpLocks/>
          </p:cNvCxnSpPr>
          <p:nvPr/>
        </p:nvCxnSpPr>
        <p:spPr>
          <a:xfrm flipH="1">
            <a:off x="1844799" y="3067889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60980BB-15EC-A81F-B119-2DEBDDEDBC5A}"/>
              </a:ext>
            </a:extLst>
          </p:cNvPr>
          <p:cNvSpPr txBox="1">
            <a:spLocks/>
          </p:cNvSpPr>
          <p:nvPr/>
        </p:nvSpPr>
        <p:spPr>
          <a:xfrm>
            <a:off x="2794175" y="2851135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90B812D-6839-52D6-C7FE-A27D025D84E6}"/>
              </a:ext>
            </a:extLst>
          </p:cNvPr>
          <p:cNvSpPr txBox="1">
            <a:spLocks/>
          </p:cNvSpPr>
          <p:nvPr/>
        </p:nvSpPr>
        <p:spPr>
          <a:xfrm>
            <a:off x="2963390" y="3202701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A</a:t>
            </a:r>
            <a:r>
              <a:rPr kumimoji="1" lang="en-US" altLang="zh-CN" b="0" baseline="-25000" dirty="0"/>
              <a:t>0</a:t>
            </a:r>
            <a:endParaRPr kumimoji="1" lang="zh-CN" altLang="en-US" b="0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7178188B-9653-9C27-2F4C-A0DE0BD26C69}"/>
              </a:ext>
            </a:extLst>
          </p:cNvPr>
          <p:cNvSpPr txBox="1">
            <a:spLocks/>
          </p:cNvSpPr>
          <p:nvPr/>
        </p:nvSpPr>
        <p:spPr>
          <a:xfrm>
            <a:off x="2963389" y="361876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B</a:t>
            </a:r>
            <a:r>
              <a:rPr kumimoji="1" lang="en-US" altLang="zh-CN" b="0" baseline="-25000" dirty="0"/>
              <a:t>1</a:t>
            </a:r>
            <a:endParaRPr kumimoji="1" lang="zh-CN" altLang="en-US" b="0" dirty="0"/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B6C7CC1C-4D95-3AF4-DD4A-D74E5A0AEA9A}"/>
              </a:ext>
            </a:extLst>
          </p:cNvPr>
          <p:cNvSpPr txBox="1">
            <a:spLocks/>
          </p:cNvSpPr>
          <p:nvPr/>
        </p:nvSpPr>
        <p:spPr>
          <a:xfrm>
            <a:off x="5630861" y="424012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0CE6B545-2CC4-145E-6BBA-C397D2502861}"/>
              </a:ext>
            </a:extLst>
          </p:cNvPr>
          <p:cNvSpPr/>
          <p:nvPr/>
        </p:nvSpPr>
        <p:spPr>
          <a:xfrm>
            <a:off x="4488873" y="3416059"/>
            <a:ext cx="1130531" cy="1067272"/>
          </a:xfrm>
          <a:custGeom>
            <a:avLst/>
            <a:gdLst>
              <a:gd name="connsiteX0" fmla="*/ 0 w 1130531"/>
              <a:gd name="connsiteY0" fmla="*/ 64203 h 1067272"/>
              <a:gd name="connsiteX1" fmla="*/ 232756 w 1130531"/>
              <a:gd name="connsiteY1" fmla="*/ 80828 h 1067272"/>
              <a:gd name="connsiteX2" fmla="*/ 277091 w 1130531"/>
              <a:gd name="connsiteY2" fmla="*/ 862225 h 1067272"/>
              <a:gd name="connsiteX3" fmla="*/ 1130531 w 1130531"/>
              <a:gd name="connsiteY3" fmla="*/ 1067272 h 106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531" h="1067272">
                <a:moveTo>
                  <a:pt x="0" y="64203"/>
                </a:moveTo>
                <a:cubicBezTo>
                  <a:pt x="93287" y="6013"/>
                  <a:pt x="186574" y="-52176"/>
                  <a:pt x="232756" y="80828"/>
                </a:cubicBezTo>
                <a:cubicBezTo>
                  <a:pt x="278938" y="213832"/>
                  <a:pt x="127462" y="697818"/>
                  <a:pt x="277091" y="862225"/>
                </a:cubicBezTo>
                <a:cubicBezTo>
                  <a:pt x="426720" y="1026632"/>
                  <a:pt x="778625" y="1046952"/>
                  <a:pt x="1130531" y="1067272"/>
                </a:cubicBezTo>
              </a:path>
            </a:pathLst>
          </a:cu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19D7D85-5563-8922-D02E-56E555674EF2}"/>
              </a:ext>
            </a:extLst>
          </p:cNvPr>
          <p:cNvSpPr txBox="1"/>
          <p:nvPr/>
        </p:nvSpPr>
        <p:spPr>
          <a:xfrm>
            <a:off x="2896662" y="4753852"/>
            <a:ext cx="375475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Missing the updates! We need T2’s write being before-or-after atomic!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79176-FD00-2404-A7D3-94CA26C3CDA8}"/>
              </a:ext>
            </a:extLst>
          </p:cNvPr>
          <p:cNvSpPr/>
          <p:nvPr/>
        </p:nvSpPr>
        <p:spPr>
          <a:xfrm>
            <a:off x="5096514" y="1760338"/>
            <a:ext cx="2705279" cy="305782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B2ECFDB-1507-904B-7B10-C5DDB4C71248}"/>
              </a:ext>
            </a:extLst>
          </p:cNvPr>
          <p:cNvSpPr txBox="1"/>
          <p:nvPr/>
        </p:nvSpPr>
        <p:spPr>
          <a:xfrm>
            <a:off x="5162742" y="1539311"/>
            <a:ext cx="24572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Needs to be atomic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/>
      <p:bldP spid="37" grpId="0"/>
      <p:bldP spid="38" grpId="0" animBg="1"/>
      <p:bldP spid="40" grpId="0"/>
      <p:bldP spid="41" grpId="0"/>
      <p:bldP spid="42" grpId="0"/>
      <p:bldP spid="47" grpId="0" animBg="1"/>
      <p:bldP spid="48" grpId="0" animBg="1"/>
      <p:bldP spid="3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E522-A7CE-C507-6559-3DAF4E4D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Enforcing the write atomicity of snapshot w/ locking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AD936-D8BF-86D5-72C9-2184276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Commit(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lock(record)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= FAA(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global_counter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record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tx.write_set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record.insert_new_version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commit_ts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...)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1" lang="en-US" altLang="zh-CN" b="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unlock(record)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, record):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kumimoji="1" lang="en-US" altLang="zh-CN" b="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record.is_locked</a:t>
            </a:r>
            <a:r>
              <a:rPr kumimoji="1" lang="en-US" altLang="zh-CN" b="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  pass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version,value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record.sort_version_in_decreasing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if version &lt;=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tx.start_time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return value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2D2A7-EEDF-219B-2285-7F223C93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246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323E-80B6-3A57-682B-CAAAED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revisit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4C5D-DAD6-A588-D096-D8625B4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ABA0F-AF0A-14D9-E33B-C57A134693D3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1766F-8FEB-7C40-65E2-7E0B5901FD32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B8401-E939-007F-89B8-C7746C486BBB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0F58A-8ED2-9B91-4ACC-4B1B05D985A0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7C36F4-CA70-B562-487A-80DD3A16E714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166029-004D-34A4-62D5-73950F8684B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821188-793B-4F8A-DBDF-E6FA1ECA59FD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022A05-B9B3-B3F6-2B54-B09507F94D8F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18B3EB-1266-C204-5FFB-2786469A9346}"/>
              </a:ext>
            </a:extLst>
          </p:cNvPr>
          <p:cNvGrpSpPr/>
          <p:nvPr/>
        </p:nvGrpSpPr>
        <p:grpSpPr>
          <a:xfrm>
            <a:off x="8144347" y="1681413"/>
            <a:ext cx="776177" cy="695343"/>
            <a:chOff x="8144350" y="1556829"/>
            <a:chExt cx="776177" cy="6953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40EBE1-A9AC-C75C-CE98-8051E4240112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A30D93-43B7-E686-2BBB-650B201ED657}"/>
                </a:ext>
              </a:extLst>
            </p:cNvPr>
            <p:cNvSpPr/>
            <p:nvPr/>
          </p:nvSpPr>
          <p:spPr>
            <a:xfrm>
              <a:off x="8144351" y="1882840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6BA90D-E48C-BDE8-8F7D-02B66E5505BB}"/>
                </a:ext>
              </a:extLst>
            </p:cNvPr>
            <p:cNvSpPr/>
            <p:nvPr/>
          </p:nvSpPr>
          <p:spPr>
            <a:xfrm>
              <a:off x="8144350" y="1605371"/>
              <a:ext cx="776175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8E1A0C-CA48-DBEE-6927-A49F3282405A}"/>
              </a:ext>
            </a:extLst>
          </p:cNvPr>
          <p:cNvGrpSpPr/>
          <p:nvPr/>
        </p:nvGrpSpPr>
        <p:grpSpPr>
          <a:xfrm>
            <a:off x="7948880" y="2509828"/>
            <a:ext cx="1072731" cy="695343"/>
            <a:chOff x="8144350" y="1556829"/>
            <a:chExt cx="1072731" cy="69534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0BF5D1D-DC38-A0A2-5863-B7D00AAE7134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9EDBBC-4616-E939-F670-4CA6D658AA6F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BA041CD-4189-F00C-B099-B371248C84FE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48D4B7-DBF2-DE7F-898A-0898B97FD40C}"/>
              </a:ext>
            </a:extLst>
          </p:cNvPr>
          <p:cNvGrpSpPr/>
          <p:nvPr/>
        </p:nvGrpSpPr>
        <p:grpSpPr>
          <a:xfrm>
            <a:off x="7942564" y="4122822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459A7-2AC0-A640-3B55-057C626138C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B6B5FC-3783-D69D-442C-65D759A955C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FA736A-94E4-E171-AFA4-6248480CA99B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F0414B87-2D78-2BBA-E711-340372533B72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41062302-9C7B-F203-6E9C-ACCC23645F67}"/>
              </a:ext>
            </a:extLst>
          </p:cNvPr>
          <p:cNvSpPr txBox="1">
            <a:spLocks/>
          </p:cNvSpPr>
          <p:nvPr/>
        </p:nvSpPr>
        <p:spPr>
          <a:xfrm>
            <a:off x="1148958" y="1872700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D55732-7A19-92BF-E545-65FC1B91FAD5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4A6DFEAB-CE71-FB55-77BC-15B779A3779D}"/>
              </a:ext>
            </a:extLst>
          </p:cNvPr>
          <p:cNvSpPr txBox="1">
            <a:spLocks/>
          </p:cNvSpPr>
          <p:nvPr/>
        </p:nvSpPr>
        <p:spPr>
          <a:xfrm>
            <a:off x="1148958" y="2857720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2BE4CDAE-D99A-A4F1-8A90-8A68C11C7245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F25A04C-6867-5955-2381-91B81403C3B5}"/>
              </a:ext>
            </a:extLst>
          </p:cNvPr>
          <p:cNvCxnSpPr>
            <a:cxnSpLocks/>
          </p:cNvCxnSpPr>
          <p:nvPr/>
        </p:nvCxnSpPr>
        <p:spPr>
          <a:xfrm flipH="1">
            <a:off x="1844799" y="3067889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60980BB-15EC-A81F-B119-2DEBDDEDBC5A}"/>
              </a:ext>
            </a:extLst>
          </p:cNvPr>
          <p:cNvSpPr txBox="1">
            <a:spLocks/>
          </p:cNvSpPr>
          <p:nvPr/>
        </p:nvSpPr>
        <p:spPr>
          <a:xfrm>
            <a:off x="2794175" y="2851135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290B812D-6839-52D6-C7FE-A27D025D84E6}"/>
              </a:ext>
            </a:extLst>
          </p:cNvPr>
          <p:cNvSpPr txBox="1">
            <a:spLocks/>
          </p:cNvSpPr>
          <p:nvPr/>
        </p:nvSpPr>
        <p:spPr>
          <a:xfrm>
            <a:off x="2963390" y="3202701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?</a:t>
            </a:r>
            <a:endParaRPr kumimoji="1" lang="zh-CN" altLang="en-US" b="0" dirty="0"/>
          </a:p>
        </p:txBody>
      </p:sp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B6C7CC1C-4D95-3AF4-DD4A-D74E5A0AEA9A}"/>
              </a:ext>
            </a:extLst>
          </p:cNvPr>
          <p:cNvSpPr txBox="1">
            <a:spLocks/>
          </p:cNvSpPr>
          <p:nvPr/>
        </p:nvSpPr>
        <p:spPr>
          <a:xfrm>
            <a:off x="5630861" y="4240126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0D918A-6099-F78B-C333-3995BDB823FA}"/>
              </a:ext>
            </a:extLst>
          </p:cNvPr>
          <p:cNvGrpSpPr/>
          <p:nvPr/>
        </p:nvGrpSpPr>
        <p:grpSpPr>
          <a:xfrm>
            <a:off x="7942094" y="3278273"/>
            <a:ext cx="1072731" cy="695343"/>
            <a:chOff x="8144350" y="1556829"/>
            <a:chExt cx="1072731" cy="69534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86B7194-384F-F99E-E900-510BF85FF391}"/>
                </a:ext>
              </a:extLst>
            </p:cNvPr>
            <p:cNvSpPr/>
            <p:nvPr/>
          </p:nvSpPr>
          <p:spPr>
            <a:xfrm>
              <a:off x="8144352" y="1556829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891013-CF68-15E4-2757-CDB91DFBD75A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002D46E-0A4D-220D-6ECE-17DC302A860C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A7653-CDD9-76D2-397A-D8A7A565B821}"/>
              </a:ext>
            </a:extLst>
          </p:cNvPr>
          <p:cNvSpPr txBox="1">
            <a:spLocks/>
          </p:cNvSpPr>
          <p:nvPr/>
        </p:nvSpPr>
        <p:spPr>
          <a:xfrm>
            <a:off x="5498547" y="156943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highlight>
                  <a:srgbClr val="FFFF00"/>
                </a:highlight>
              </a:rPr>
              <a:t>Lock A, B</a:t>
            </a:r>
            <a:endParaRPr kumimoji="1"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A283FE76-9A36-2F9C-0924-2B57A271A2EA}"/>
              </a:ext>
            </a:extLst>
          </p:cNvPr>
          <p:cNvSpPr txBox="1">
            <a:spLocks/>
          </p:cNvSpPr>
          <p:nvPr/>
        </p:nvSpPr>
        <p:spPr>
          <a:xfrm>
            <a:off x="5498546" y="2563244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highlight>
                  <a:srgbClr val="FFFF00"/>
                </a:highlight>
              </a:rPr>
              <a:t>Unlock B</a:t>
            </a:r>
            <a:endParaRPr kumimoji="1"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D644F4FF-70E2-149A-9F40-23F5B29AFCF3}"/>
              </a:ext>
            </a:extLst>
          </p:cNvPr>
          <p:cNvSpPr txBox="1">
            <a:spLocks/>
          </p:cNvSpPr>
          <p:nvPr/>
        </p:nvSpPr>
        <p:spPr>
          <a:xfrm>
            <a:off x="5589181" y="4584828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highlight>
                  <a:srgbClr val="FFFF00"/>
                </a:highlight>
              </a:rPr>
              <a:t>Unlock A</a:t>
            </a:r>
            <a:endParaRPr kumimoji="1" lang="zh-CN" altLang="en-US" b="0" dirty="0">
              <a:highlight>
                <a:srgbClr val="FFFF00"/>
              </a:highlight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EED26B4-67C9-8A7F-587D-FF985167FCCE}"/>
              </a:ext>
            </a:extLst>
          </p:cNvPr>
          <p:cNvSpPr/>
          <p:nvPr/>
        </p:nvSpPr>
        <p:spPr>
          <a:xfrm>
            <a:off x="2638354" y="3230228"/>
            <a:ext cx="1954357" cy="428484"/>
          </a:xfrm>
          <a:prstGeom prst="ellipse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0CD3EA-3DD7-D1C7-8F44-E266325E43A1}"/>
              </a:ext>
            </a:extLst>
          </p:cNvPr>
          <p:cNvSpPr txBox="1"/>
          <p:nvPr/>
        </p:nvSpPr>
        <p:spPr>
          <a:xfrm>
            <a:off x="2116745" y="3709618"/>
            <a:ext cx="415381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Cannot read! Because A is locked!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1AC473D5-0F23-A39F-2B11-8FCD6349307D}"/>
              </a:ext>
            </a:extLst>
          </p:cNvPr>
          <p:cNvSpPr txBox="1">
            <a:spLocks/>
          </p:cNvSpPr>
          <p:nvPr/>
        </p:nvSpPr>
        <p:spPr>
          <a:xfrm>
            <a:off x="2888917" y="493314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</a:t>
            </a:r>
            <a:r>
              <a:rPr kumimoji="1" lang="en-US" altLang="zh-CN" dirty="0">
                <a:solidFill>
                  <a:srgbClr val="C00000"/>
                </a:solidFill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71DDF625-5881-7C3B-5561-38CBDB93EF20}"/>
              </a:ext>
            </a:extLst>
          </p:cNvPr>
          <p:cNvSpPr txBox="1">
            <a:spLocks/>
          </p:cNvSpPr>
          <p:nvPr/>
        </p:nvSpPr>
        <p:spPr>
          <a:xfrm>
            <a:off x="2888916" y="5349205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5112630D-1E1D-9013-826E-7F90F8BAD21F}"/>
              </a:ext>
            </a:extLst>
          </p:cNvPr>
          <p:cNvSpPr/>
          <p:nvPr/>
        </p:nvSpPr>
        <p:spPr>
          <a:xfrm>
            <a:off x="3865354" y="337220"/>
            <a:ext cx="507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Question: can we reorder get commit time and locking? 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4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5660088" cy="900442"/>
          </a:xfrm>
        </p:spPr>
        <p:txBody>
          <a:bodyPr/>
          <a:lstStyle/>
          <a:p>
            <a:r>
              <a:rPr kumimoji="1" lang="en-US" altLang="zh-CN" dirty="0"/>
              <a:t>What about writes?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653630" y="129106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5769306" y="171118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214596" y="3932470"/>
            <a:ext cx="150142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 (A</a:t>
            </a:r>
            <a:r>
              <a:rPr kumimoji="1" lang="en-US" altLang="zh-CN" b="0" baseline="-25000" dirty="0"/>
              <a:t>3, </a:t>
            </a:r>
            <a:r>
              <a:rPr kumimoji="1" lang="en-US" altLang="zh-CN" b="0" dirty="0"/>
              <a:t>1)</a:t>
            </a:r>
            <a:endParaRPr kumimoji="1"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D6634-B026-DDAA-1EA9-9BC0194041B4}"/>
              </a:ext>
            </a:extLst>
          </p:cNvPr>
          <p:cNvSpPr/>
          <p:nvPr/>
        </p:nvSpPr>
        <p:spPr>
          <a:xfrm>
            <a:off x="7480660" y="129106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83E20C-CD55-F279-9E86-E43BE7A0AD5D}"/>
              </a:ext>
            </a:extLst>
          </p:cNvPr>
          <p:cNvSpPr/>
          <p:nvPr/>
        </p:nvSpPr>
        <p:spPr>
          <a:xfrm>
            <a:off x="7596336" y="171118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8AB8BE68-3A70-BFBC-A400-3BC5B42949EB}"/>
              </a:ext>
            </a:extLst>
          </p:cNvPr>
          <p:cNvSpPr txBox="1">
            <a:spLocks/>
          </p:cNvSpPr>
          <p:nvPr/>
        </p:nvSpPr>
        <p:spPr>
          <a:xfrm>
            <a:off x="521138" y="1165363"/>
            <a:ext cx="2661775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(initial 0)</a:t>
            </a:r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91EECE36-DB25-6402-912D-8449844FCBBA}"/>
              </a:ext>
            </a:extLst>
          </p:cNvPr>
          <p:cNvSpPr txBox="1">
            <a:spLocks/>
          </p:cNvSpPr>
          <p:nvPr/>
        </p:nvSpPr>
        <p:spPr>
          <a:xfrm>
            <a:off x="3206974" y="1632538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61BCACC7-3048-F109-4F37-FA865755DF13}"/>
              </a:ext>
            </a:extLst>
          </p:cNvPr>
          <p:cNvSpPr txBox="1">
            <a:spLocks/>
          </p:cNvSpPr>
          <p:nvPr/>
        </p:nvSpPr>
        <p:spPr>
          <a:xfrm>
            <a:off x="1119074" y="1630793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FB29426-E2CF-6067-DB69-F51F27E1FBB8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9881184-31B8-2BE2-B79C-29EA6675838A}"/>
              </a:ext>
            </a:extLst>
          </p:cNvPr>
          <p:cNvCxnSpPr/>
          <p:nvPr/>
        </p:nvCxnSpPr>
        <p:spPr>
          <a:xfrm flipH="1">
            <a:off x="1794456" y="1857284"/>
            <a:ext cx="1388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1B748266-20D7-F9D8-572A-526CD5511D36}"/>
              </a:ext>
            </a:extLst>
          </p:cNvPr>
          <p:cNvSpPr txBox="1">
            <a:spLocks/>
          </p:cNvSpPr>
          <p:nvPr/>
        </p:nvSpPr>
        <p:spPr>
          <a:xfrm>
            <a:off x="5307766" y="2645881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8DF2BAC-69E2-1186-D151-D961A56B99B4}"/>
              </a:ext>
            </a:extLst>
          </p:cNvPr>
          <p:cNvCxnSpPr>
            <a:cxnSpLocks/>
          </p:cNvCxnSpPr>
          <p:nvPr/>
        </p:nvCxnSpPr>
        <p:spPr>
          <a:xfrm flipH="1">
            <a:off x="1871449" y="2857500"/>
            <a:ext cx="33486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6E88F74A-7586-3630-DBE2-8382BCCDE73C}"/>
              </a:ext>
            </a:extLst>
          </p:cNvPr>
          <p:cNvSpPr txBox="1">
            <a:spLocks/>
          </p:cNvSpPr>
          <p:nvPr/>
        </p:nvSpPr>
        <p:spPr>
          <a:xfrm>
            <a:off x="1108399" y="2588939"/>
            <a:ext cx="1758274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5DB3BAD-7C9E-9FF0-D229-B382F2DFD718}"/>
              </a:ext>
            </a:extLst>
          </p:cNvPr>
          <p:cNvCxnSpPr/>
          <p:nvPr/>
        </p:nvCxnSpPr>
        <p:spPr>
          <a:xfrm flipH="1">
            <a:off x="1865894" y="3756567"/>
            <a:ext cx="1388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8D2BF8F4-1BBB-02C8-E5CA-0510F9E8DB07}"/>
              </a:ext>
            </a:extLst>
          </p:cNvPr>
          <p:cNvSpPr txBox="1">
            <a:spLocks/>
          </p:cNvSpPr>
          <p:nvPr/>
        </p:nvSpPr>
        <p:spPr>
          <a:xfrm>
            <a:off x="2757415" y="3545961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4B5F6F38-4C21-060D-B967-FDA4ADB8A2A5}"/>
              </a:ext>
            </a:extLst>
          </p:cNvPr>
          <p:cNvSpPr txBox="1">
            <a:spLocks/>
          </p:cNvSpPr>
          <p:nvPr/>
        </p:nvSpPr>
        <p:spPr>
          <a:xfrm>
            <a:off x="1108399" y="3545961"/>
            <a:ext cx="548842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4D8CB9E-C396-927C-56E1-951828D0E7E2}"/>
              </a:ext>
            </a:extLst>
          </p:cNvPr>
          <p:cNvCxnSpPr>
            <a:cxnSpLocks/>
          </p:cNvCxnSpPr>
          <p:nvPr/>
        </p:nvCxnSpPr>
        <p:spPr>
          <a:xfrm flipH="1">
            <a:off x="1865894" y="4368264"/>
            <a:ext cx="32821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BBDC6B80-E90B-F756-50B7-5C8F553C6FD0}"/>
              </a:ext>
            </a:extLst>
          </p:cNvPr>
          <p:cNvSpPr txBox="1">
            <a:spLocks/>
          </p:cNvSpPr>
          <p:nvPr/>
        </p:nvSpPr>
        <p:spPr>
          <a:xfrm>
            <a:off x="5290841" y="4157658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0C48FACE-0D35-C72A-1D38-8C4D6E0FA9A0}"/>
              </a:ext>
            </a:extLst>
          </p:cNvPr>
          <p:cNvSpPr txBox="1">
            <a:spLocks/>
          </p:cNvSpPr>
          <p:nvPr/>
        </p:nvSpPr>
        <p:spPr>
          <a:xfrm>
            <a:off x="1108399" y="4157658"/>
            <a:ext cx="548842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E628CED5-F78C-C8C1-8167-2274038DC7B8}"/>
              </a:ext>
            </a:extLst>
          </p:cNvPr>
          <p:cNvSpPr txBox="1">
            <a:spLocks/>
          </p:cNvSpPr>
          <p:nvPr/>
        </p:nvSpPr>
        <p:spPr>
          <a:xfrm>
            <a:off x="3282527" y="1970224"/>
            <a:ext cx="20083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) = 0</a:t>
            </a:r>
            <a:endParaRPr kumimoji="1" lang="zh-CN" altLang="en-US" b="0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B4B87EFF-4134-705F-71C3-C71A1FE8892B}"/>
              </a:ext>
            </a:extLst>
          </p:cNvPr>
          <p:cNvSpPr txBox="1">
            <a:spLocks/>
          </p:cNvSpPr>
          <p:nvPr/>
        </p:nvSpPr>
        <p:spPr>
          <a:xfrm>
            <a:off x="5448037" y="2949703"/>
            <a:ext cx="20083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) = 0</a:t>
            </a:r>
            <a:endParaRPr kumimoji="1" lang="zh-CN" altLang="en-US" b="0" dirty="0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77E1A72B-C554-90EC-0AE9-73FC61B094A1}"/>
              </a:ext>
            </a:extLst>
          </p:cNvPr>
          <p:cNvSpPr txBox="1">
            <a:spLocks/>
          </p:cNvSpPr>
          <p:nvPr/>
        </p:nvSpPr>
        <p:spPr>
          <a:xfrm>
            <a:off x="5653630" y="4581716"/>
            <a:ext cx="150142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 (A</a:t>
            </a:r>
            <a:r>
              <a:rPr kumimoji="1" lang="en-US" altLang="zh-CN" b="0" baseline="-25000" dirty="0"/>
              <a:t>4, </a:t>
            </a:r>
            <a:r>
              <a:rPr kumimoji="1" lang="en-US" altLang="zh-CN" b="0" dirty="0"/>
              <a:t>1)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7086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/>
      <p:bldP spid="36" grpId="0"/>
      <p:bldP spid="39" grpId="0" animBg="1"/>
      <p:bldP spid="43" grpId="0" animBg="1"/>
      <p:bldP spid="46" grpId="0"/>
      <p:bldP spid="48" grpId="0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8BD9E-7C6F-47DC-3501-0287D059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MVCC ensures no race for reads, but not writes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B5364-6775-E983-F6ED-C46DCF11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661648" cy="3771636"/>
          </a:xfrm>
        </p:spPr>
        <p:txBody>
          <a:bodyPr/>
          <a:lstStyle/>
          <a:p>
            <a:r>
              <a:rPr kumimoji="1" lang="en-US" altLang="zh-CN" dirty="0"/>
              <a:t>Race conditions of reads are isolated via snapshots </a:t>
            </a:r>
          </a:p>
          <a:p>
            <a:r>
              <a:rPr kumimoji="1" lang="en-US" altLang="zh-CN" dirty="0"/>
              <a:t>But we still needs to rule out race conditions between reads + writes</a:t>
            </a:r>
          </a:p>
          <a:p>
            <a:pPr lvl="1"/>
            <a:r>
              <a:rPr kumimoji="1" lang="en-US" altLang="zh-CN" dirty="0"/>
              <a:t>We do so by validating the writes at the commit time </a:t>
            </a:r>
          </a:p>
          <a:p>
            <a:r>
              <a:rPr kumimoji="1" lang="en-US" altLang="zh-CN" dirty="0"/>
              <a:t>The validation is simple:</a:t>
            </a:r>
          </a:p>
          <a:p>
            <a:pPr lvl="1"/>
            <a:r>
              <a:rPr kumimoji="1" lang="en-US" altLang="zh-CN" dirty="0"/>
              <a:t>During commit time, check whether another TX has installed a new snapshot after the committing TX’s start time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A4FA9-5854-D1B7-7F61-D52B67C4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01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D4921-1C7C-8140-880C-4C0C76BF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together, MVCC so far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29EA5-A1B5-814F-AD94-641E66B4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cxnSp>
        <p:nvCxnSpPr>
          <p:cNvPr id="5" name="Straight Connector 36">
            <a:extLst>
              <a:ext uri="{FF2B5EF4-FFF2-40B4-BE49-F238E27FC236}">
                <a16:creationId xmlns:a16="http://schemas.microsoft.com/office/drawing/2014/main" id="{282478C2-5F96-F840-B53E-F7BCE16BAF6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2595000" y="3266849"/>
            <a:ext cx="343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>
            <a:extLst>
              <a:ext uri="{FF2B5EF4-FFF2-40B4-BE49-F238E27FC236}">
                <a16:creationId xmlns:a16="http://schemas.microsoft.com/office/drawing/2014/main" id="{9C0CD16A-71FD-474A-BF57-3CB0CDC2C784}"/>
              </a:ext>
            </a:extLst>
          </p:cNvPr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READ(X)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D481E6F4-F17F-254B-BAD2-341F28FE192F}"/>
              </a:ext>
            </a:extLst>
          </p:cNvPr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>
            <a:extLst>
              <a:ext uri="{FF2B5EF4-FFF2-40B4-BE49-F238E27FC236}">
                <a16:creationId xmlns:a16="http://schemas.microsoft.com/office/drawing/2014/main" id="{00B7DC87-749C-B440-A078-A3A921211EDA}"/>
              </a:ext>
            </a:extLst>
          </p:cNvPr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9F4BB4EE-1C63-6B4F-8156-88677AF3A84C}"/>
              </a:ext>
            </a:extLst>
          </p:cNvPr>
          <p:cNvSpPr/>
          <p:nvPr/>
        </p:nvSpPr>
        <p:spPr>
          <a:xfrm>
            <a:off x="6025000" y="3131849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22D43D36-47D1-9A44-A2A0-8D35C6968D0F}"/>
              </a:ext>
            </a:extLst>
          </p:cNvPr>
          <p:cNvSpPr/>
          <p:nvPr/>
        </p:nvSpPr>
        <p:spPr>
          <a:xfrm>
            <a:off x="4822000" y="3131849"/>
            <a:ext cx="102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WRITE(X)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2E009950-C491-964C-B6B8-FDD6B1C627E2}"/>
              </a:ext>
            </a:extLst>
          </p:cNvPr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79AD319C-44B7-3843-9AEC-E1E8D0B4712A}"/>
              </a:ext>
            </a:extLst>
          </p:cNvPr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39DE0716-E50C-964B-AA5C-E3C66B1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1886222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4" name="Right Triangle 39">
            <a:extLst>
              <a:ext uri="{FF2B5EF4-FFF2-40B4-BE49-F238E27FC236}">
                <a16:creationId xmlns:a16="http://schemas.microsoft.com/office/drawing/2014/main" id="{C39B2AAF-4AE0-7F46-96B8-3537A9285714}"/>
              </a:ext>
            </a:extLst>
          </p:cNvPr>
          <p:cNvSpPr/>
          <p:nvPr/>
        </p:nvSpPr>
        <p:spPr>
          <a:xfrm rot="10800000">
            <a:off x="3158999" y="1886222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D0CE2E9-A9FF-CE4D-967E-DD56733E0C13}"/>
              </a:ext>
            </a:extLst>
          </p:cNvPr>
          <p:cNvSpPr/>
          <p:nvPr/>
        </p:nvSpPr>
        <p:spPr>
          <a:xfrm>
            <a:off x="1589690" y="2560636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3EF3B01-A805-224A-8166-C55475AE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reads the </a:t>
            </a:r>
            <a:r>
              <a:rPr lang="en-US" altLang="zh-CN" sz="1500" i="0" dirty="0">
                <a:latin typeface="Eras Medium ITC" pitchFamily="34" charset="0"/>
              </a:rPr>
              <a:t>biggest</a:t>
            </a:r>
            <a:r>
              <a:rPr lang="en-US" altLang="zh-CN" sz="1500" i="0" dirty="0">
                <a:effectLst/>
                <a:latin typeface="Eras Medium ITC" pitchFamily="34" charset="0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</a:t>
            </a:r>
            <a:r>
              <a:rPr lang="en-US" altLang="zh-CN" sz="1500" i="0" dirty="0">
                <a:effectLst/>
                <a:latin typeface="Eras Medium ITC" pitchFamily="34" charset="0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&lt;=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7" name="Right Triangle 41">
            <a:extLst>
              <a:ext uri="{FF2B5EF4-FFF2-40B4-BE49-F238E27FC236}">
                <a16:creationId xmlns:a16="http://schemas.microsoft.com/office/drawing/2014/main" id="{D1413DA6-7443-B74E-8807-14E410230149}"/>
              </a:ext>
            </a:extLst>
          </p:cNvPr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ED3743-B190-2541-BA6F-9496D676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01" y="4721361"/>
            <a:ext cx="4008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buffers writes to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and adds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to its write-set,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solidFill>
                  <a:srgbClr val="FF0066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+= {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}</a:t>
            </a:r>
          </a:p>
        </p:txBody>
      </p:sp>
      <p:sp>
        <p:nvSpPr>
          <p:cNvPr id="19" name="Right Triangle 43">
            <a:extLst>
              <a:ext uri="{FF2B5EF4-FFF2-40B4-BE49-F238E27FC236}">
                <a16:creationId xmlns:a16="http://schemas.microsoft.com/office/drawing/2014/main" id="{BEF7861E-7FB4-AB4F-8962-AF58D562C537}"/>
              </a:ext>
            </a:extLst>
          </p:cNvPr>
          <p:cNvSpPr/>
          <p:nvPr/>
        </p:nvSpPr>
        <p:spPr>
          <a:xfrm rot="10800000">
            <a:off x="7687612" y="4721361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18A06E75-7A15-6544-B3F0-B51343AC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1143000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commit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System checks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, </a:t>
            </a:r>
            <a:br>
              <a:rPr lang="en-US" altLang="zh-CN" sz="1500" i="0" dirty="0">
                <a:effectLst/>
                <a:latin typeface="Eras Medium ITC" pitchFamily="34" charset="0"/>
              </a:rPr>
            </a:br>
            <a:r>
              <a:rPr lang="en-US" altLang="zh-CN" sz="1500" i="0" dirty="0">
                <a:effectLst/>
                <a:latin typeface="Eras Medium ITC" pitchFamily="34" charset="0"/>
              </a:rPr>
              <a:t>if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r>
              <a:rPr lang="en-US" altLang="zh-CN" sz="1500" i="0" dirty="0"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X.cts</a:t>
            </a:r>
            <a:r>
              <a:rPr lang="en-US" altLang="zh-CN" sz="1500" i="0" dirty="0">
                <a:effectLst/>
                <a:latin typeface="Eras Medium ITC" pitchFamily="34" charset="0"/>
              </a:rPr>
              <a:t>,</a:t>
            </a:r>
            <a:r>
              <a:rPr lang="en-US" altLang="zh-CN" sz="1500" i="0" dirty="0">
                <a:effectLst/>
                <a:latin typeface="Eras Medium ITC" pitchFamily="34" charset="0"/>
                <a:sym typeface="Wingdings" pitchFamily="2" charset="2"/>
              </a:rPr>
              <a:t> then abort </a:t>
            </a:r>
            <a:r>
              <a:rPr lang="en-US" altLang="zh-CN" sz="1500" b="1" i="0" dirty="0">
                <a:latin typeface="Eras Medium ITC" pitchFamily="34" charset="0"/>
                <a:sym typeface="Wingdings" pitchFamily="2" charset="2"/>
              </a:rPr>
              <a:t>T</a:t>
            </a: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Update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 with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b="1" i="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sp>
        <p:nvSpPr>
          <p:cNvPr id="21" name="Right Triangle 45">
            <a:extLst>
              <a:ext uri="{FF2B5EF4-FFF2-40B4-BE49-F238E27FC236}">
                <a16:creationId xmlns:a16="http://schemas.microsoft.com/office/drawing/2014/main" id="{BCCFB4A7-D35C-B246-9FAD-E2DF75CC13CA}"/>
              </a:ext>
            </a:extLst>
          </p:cNvPr>
          <p:cNvSpPr/>
          <p:nvPr/>
        </p:nvSpPr>
        <p:spPr>
          <a:xfrm rot="10800000">
            <a:off x="7891257" y="1143000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0D37FF5B-0FB4-E34B-994B-F1EB9335CFD2}"/>
              </a:ext>
            </a:extLst>
          </p:cNvPr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64E3EC31-63C4-464B-BA17-59900825ECDC}"/>
              </a:ext>
            </a:extLst>
          </p:cNvPr>
          <p:cNvSpPr/>
          <p:nvPr/>
        </p:nvSpPr>
        <p:spPr>
          <a:xfrm>
            <a:off x="5491655" y="3407569"/>
            <a:ext cx="656897" cy="1313793"/>
          </a:xfrm>
          <a:custGeom>
            <a:avLst/>
            <a:gdLst>
              <a:gd name="connsiteX0" fmla="*/ 0 w 788276"/>
              <a:gd name="connsiteY0" fmla="*/ 0 h 1686911"/>
              <a:gd name="connsiteX1" fmla="*/ 204952 w 788276"/>
              <a:gd name="connsiteY1" fmla="*/ 835573 h 1686911"/>
              <a:gd name="connsiteX2" fmla="*/ 551793 w 788276"/>
              <a:gd name="connsiteY2" fmla="*/ 835573 h 1686911"/>
              <a:gd name="connsiteX3" fmla="*/ 788276 w 788276"/>
              <a:gd name="connsiteY3" fmla="*/ 1686911 h 16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76" h="1686911">
                <a:moveTo>
                  <a:pt x="0" y="0"/>
                </a:moveTo>
                <a:cubicBezTo>
                  <a:pt x="56493" y="348155"/>
                  <a:pt x="112987" y="696311"/>
                  <a:pt x="204952" y="835573"/>
                </a:cubicBezTo>
                <a:cubicBezTo>
                  <a:pt x="296917" y="974835"/>
                  <a:pt x="454572" y="693683"/>
                  <a:pt x="551793" y="835573"/>
                </a:cubicBezTo>
                <a:cubicBezTo>
                  <a:pt x="649014" y="977463"/>
                  <a:pt x="718645" y="1332187"/>
                  <a:pt x="788276" y="168691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52C1890E-C450-504C-B40F-FC4C054CA175}"/>
              </a:ext>
            </a:extLst>
          </p:cNvPr>
          <p:cNvSpPr/>
          <p:nvPr/>
        </p:nvSpPr>
        <p:spPr>
          <a:xfrm>
            <a:off x="5806966" y="2434693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36555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088424"/>
            <a:ext cx="66590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Question: do our current MVCC method guarantee before-or-after?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88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r>
              <a:rPr kumimoji="1" lang="en-US" altLang="zh-CN" dirty="0"/>
              <a:t>What about a second read? </a:t>
            </a:r>
          </a:p>
          <a:p>
            <a:pPr lvl="1"/>
            <a:r>
              <a:rPr kumimoji="1" lang="en-US" altLang="zh-CN" dirty="0"/>
              <a:t>Read from the read-set!</a:t>
            </a:r>
          </a:p>
          <a:p>
            <a:pPr lvl="1"/>
            <a:r>
              <a:rPr kumimoji="1" lang="en-US" altLang="zh-CN" dirty="0"/>
              <a:t>Why? Need to provided repeated read!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084168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366457" y="2641166"/>
            <a:ext cx="284404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1183231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024FE-779E-2A4E-8EAC-C4FD1388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skew anomaly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9C903-C23D-F04C-B178-BE8B6F80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C6511B-7ACB-434E-99DA-E0227CF99CB2}"/>
              </a:ext>
            </a:extLst>
          </p:cNvPr>
          <p:cNvSpPr/>
          <p:nvPr/>
        </p:nvSpPr>
        <p:spPr>
          <a:xfrm>
            <a:off x="1211424" y="1443247"/>
            <a:ext cx="6810000" cy="95362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Our MVCC </a:t>
            </a:r>
            <a:r>
              <a:rPr lang="en-US" altLang="zh-CN" sz="2000" dirty="0">
                <a:latin typeface="Eras Medium ITC" pitchFamily="34" charset="0"/>
              </a:rPr>
              <a:t>differs from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serializability </a:t>
            </a:r>
            <a:r>
              <a:rPr lang="en-US" altLang="zh-CN" sz="2000" dirty="0">
                <a:latin typeface="Eras Medium ITC" pitchFamily="34" charset="0"/>
              </a:rPr>
              <a:t>due to one </a:t>
            </a:r>
            <a:r>
              <a:rPr lang="en-US" altLang="zh-CN" sz="2000" b="1" dirty="0">
                <a:latin typeface="Eras Medium ITC" pitchFamily="34" charset="0"/>
              </a:rPr>
              <a:t>anomaly</a:t>
            </a:r>
            <a:endParaRPr lang="en-US" altLang="zh-CN" sz="2000" dirty="0">
              <a:latin typeface="Eras Medium ITC" pitchFamily="34" charset="0"/>
            </a:endParaRPr>
          </a:p>
          <a:p>
            <a:pPr marL="223564" indent="-223564"/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</a:rPr>
              <a:t>Describe the anomaly and also give a concrete application for which the anomaly is undesirable.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361F09D-D258-EF4C-AE46-671AC83052C7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3120500" y="3934470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731B3ACD-49A0-C141-8CD0-37737DA77CF3}"/>
              </a:ext>
            </a:extLst>
          </p:cNvPr>
          <p:cNvSpPr/>
          <p:nvPr/>
        </p:nvSpPr>
        <p:spPr>
          <a:xfrm>
            <a:off x="4219513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9008D1D-A3E6-A641-AEAE-C97297B256C9}"/>
              </a:ext>
            </a:extLst>
          </p:cNvPr>
          <p:cNvSpPr/>
          <p:nvPr/>
        </p:nvSpPr>
        <p:spPr>
          <a:xfrm>
            <a:off x="3416155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F51168-E12F-1E4B-A6E5-99CD2C34CE6F}"/>
              </a:ext>
            </a:extLst>
          </p:cNvPr>
          <p:cNvSpPr/>
          <p:nvPr/>
        </p:nvSpPr>
        <p:spPr>
          <a:xfrm>
            <a:off x="5198000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51C141E-3E82-3046-AC5D-8F8CB43FABA7}"/>
              </a:ext>
            </a:extLst>
          </p:cNvPr>
          <p:cNvSpPr/>
          <p:nvPr/>
        </p:nvSpPr>
        <p:spPr>
          <a:xfrm>
            <a:off x="502287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7C29C80-6216-9C42-987F-27F59CA0520D}"/>
              </a:ext>
            </a:extLst>
          </p:cNvPr>
          <p:cNvSpPr/>
          <p:nvPr/>
        </p:nvSpPr>
        <p:spPr>
          <a:xfrm>
            <a:off x="1841500" y="3210453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T1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414A14D-676D-9C48-989C-F78471072A1D}"/>
              </a:ext>
            </a:extLst>
          </p:cNvPr>
          <p:cNvSpPr/>
          <p:nvPr/>
        </p:nvSpPr>
        <p:spPr>
          <a:xfrm>
            <a:off x="2423894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898CB545-11A9-7243-8DA6-DB123088118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2813895" y="3408953"/>
            <a:ext cx="23841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D70BF740-4ED2-BC44-92CE-405C4DA6991D}"/>
              </a:ext>
            </a:extLst>
          </p:cNvPr>
          <p:cNvSpPr/>
          <p:nvPr/>
        </p:nvSpPr>
        <p:spPr>
          <a:xfrm>
            <a:off x="2978287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A1540F3-348A-0442-B69F-DC7E479A1E93}"/>
              </a:ext>
            </a:extLst>
          </p:cNvPr>
          <p:cNvSpPr/>
          <p:nvPr/>
        </p:nvSpPr>
        <p:spPr>
          <a:xfrm>
            <a:off x="4000500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W(Y)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22FD856-1BEE-DE46-BFC0-1C3FAAB925FC}"/>
              </a:ext>
            </a:extLst>
          </p:cNvPr>
          <p:cNvSpPr/>
          <p:nvPr/>
        </p:nvSpPr>
        <p:spPr>
          <a:xfrm>
            <a:off x="1847000" y="3778232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T2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06A61EF0-DAB8-CD47-91D1-71F0CF2EB84E}"/>
              </a:ext>
            </a:extLst>
          </p:cNvPr>
          <p:cNvSpPr/>
          <p:nvPr/>
        </p:nvSpPr>
        <p:spPr>
          <a:xfrm>
            <a:off x="273050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</a:t>
            </a:r>
            <a:endParaRPr lang="zh-CN" altLang="en-US" sz="1667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666B9A01-E946-CD4D-9E2A-A484B7108D29}"/>
              </a:ext>
            </a:extLst>
          </p:cNvPr>
          <p:cNvSpPr/>
          <p:nvPr/>
        </p:nvSpPr>
        <p:spPr>
          <a:xfrm>
            <a:off x="1887167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0A7C3380-EE1E-F643-8116-45A1841E8D05}"/>
              </a:ext>
            </a:extLst>
          </p:cNvPr>
          <p:cNvSpPr/>
          <p:nvPr/>
        </p:nvSpPr>
        <p:spPr>
          <a:xfrm>
            <a:off x="1887167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92363959-8648-9F43-BAD1-C806E752A849}"/>
              </a:ext>
            </a:extLst>
          </p:cNvPr>
          <p:cNvSpPr/>
          <p:nvPr/>
        </p:nvSpPr>
        <p:spPr>
          <a:xfrm>
            <a:off x="2501000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FB328B5E-9E45-4B4E-8905-A3012FEABDA0}"/>
              </a:ext>
            </a:extLst>
          </p:cNvPr>
          <p:cNvSpPr/>
          <p:nvPr/>
        </p:nvSpPr>
        <p:spPr>
          <a:xfrm>
            <a:off x="2501000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C92B1614-4C8A-9B4B-A179-24ED2297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373" y="3169313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R(X)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0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W(Y)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2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23" name="Right Triangle 24">
            <a:extLst>
              <a:ext uri="{FF2B5EF4-FFF2-40B4-BE49-F238E27FC236}">
                <a16:creationId xmlns:a16="http://schemas.microsoft.com/office/drawing/2014/main" id="{16105D09-A886-2D43-B98A-8FF8B4E068DE}"/>
              </a:ext>
            </a:extLst>
          </p:cNvPr>
          <p:cNvSpPr/>
          <p:nvPr/>
        </p:nvSpPr>
        <p:spPr>
          <a:xfrm rot="10800000">
            <a:off x="7096000" y="316931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FEBCA1A2-87A1-124D-B0C4-B2D0B35B7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373" y="3972452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R(Y)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0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W(X)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1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25" name="Right Triangle 32">
            <a:extLst>
              <a:ext uri="{FF2B5EF4-FFF2-40B4-BE49-F238E27FC236}">
                <a16:creationId xmlns:a16="http://schemas.microsoft.com/office/drawing/2014/main" id="{6ABA4F8A-B5FC-7643-8817-9686AC59A405}"/>
              </a:ext>
            </a:extLst>
          </p:cNvPr>
          <p:cNvSpPr/>
          <p:nvPr/>
        </p:nvSpPr>
        <p:spPr>
          <a:xfrm rot="10800000">
            <a:off x="7097578" y="397245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D5C1B2E8-7947-4641-B1FD-0EECCDFB670B}"/>
              </a:ext>
            </a:extLst>
          </p:cNvPr>
          <p:cNvSpPr/>
          <p:nvPr/>
        </p:nvSpPr>
        <p:spPr>
          <a:xfrm>
            <a:off x="4220162" y="4667232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6A37C7D6-FB82-7B44-AAD9-F83837DC088E}"/>
              </a:ext>
            </a:extLst>
          </p:cNvPr>
          <p:cNvSpPr/>
          <p:nvPr/>
        </p:nvSpPr>
        <p:spPr>
          <a:xfrm>
            <a:off x="4724496" y="4667232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756" indent="-320133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</a:p>
        </p:txBody>
      </p:sp>
      <p:cxnSp>
        <p:nvCxnSpPr>
          <p:cNvPr id="28" name="Straight Arrow Connector 39">
            <a:extLst>
              <a:ext uri="{FF2B5EF4-FFF2-40B4-BE49-F238E27FC236}">
                <a16:creationId xmlns:a16="http://schemas.microsoft.com/office/drawing/2014/main" id="{6C8F4356-6192-8840-9BF4-012FE8DF4643}"/>
              </a:ext>
            </a:extLst>
          </p:cNvPr>
          <p:cNvCxnSpPr/>
          <p:nvPr/>
        </p:nvCxnSpPr>
        <p:spPr>
          <a:xfrm>
            <a:off x="4572000" y="4859592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0">
            <a:extLst>
              <a:ext uri="{FF2B5EF4-FFF2-40B4-BE49-F238E27FC236}">
                <a16:creationId xmlns:a16="http://schemas.microsoft.com/office/drawing/2014/main" id="{90849C99-57E7-BC46-A901-38D3B736CBEB}"/>
              </a:ext>
            </a:extLst>
          </p:cNvPr>
          <p:cNvSpPr/>
          <p:nvPr/>
        </p:nvSpPr>
        <p:spPr>
          <a:xfrm>
            <a:off x="4220162" y="5051953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C4BFB43-EE8E-E540-B4E9-E39FA925B0AD}"/>
              </a:ext>
            </a:extLst>
          </p:cNvPr>
          <p:cNvSpPr/>
          <p:nvPr/>
        </p:nvSpPr>
        <p:spPr>
          <a:xfrm>
            <a:off x="4724496" y="5051953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756" indent="-320133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</a:p>
        </p:txBody>
      </p:sp>
      <p:cxnSp>
        <p:nvCxnSpPr>
          <p:cNvPr id="31" name="Straight Arrow Connector 42">
            <a:extLst>
              <a:ext uri="{FF2B5EF4-FFF2-40B4-BE49-F238E27FC236}">
                <a16:creationId xmlns:a16="http://schemas.microsoft.com/office/drawing/2014/main" id="{2C9C77D0-1E17-B04F-9464-98978785EB8D}"/>
              </a:ext>
            </a:extLst>
          </p:cNvPr>
          <p:cNvCxnSpPr/>
          <p:nvPr/>
        </p:nvCxnSpPr>
        <p:spPr>
          <a:xfrm>
            <a:off x="4572000" y="5244313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8">
            <a:extLst>
              <a:ext uri="{FF2B5EF4-FFF2-40B4-BE49-F238E27FC236}">
                <a16:creationId xmlns:a16="http://schemas.microsoft.com/office/drawing/2014/main" id="{A9D89413-1BD6-9B44-8B03-62BFF1C4E868}"/>
              </a:ext>
            </a:extLst>
          </p:cNvPr>
          <p:cNvSpPr/>
          <p:nvPr/>
        </p:nvSpPr>
        <p:spPr>
          <a:xfrm>
            <a:off x="3088385" y="4289953"/>
            <a:ext cx="26548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756" indent="-320133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Possible Conflict Serial Order</a:t>
            </a:r>
          </a:p>
        </p:txBody>
      </p:sp>
    </p:spTree>
    <p:extLst>
      <p:ext uri="{BB962C8B-B14F-4D97-AF65-F5344CB8AC3E}">
        <p14:creationId xmlns:p14="http://schemas.microsoft.com/office/powerpoint/2010/main" val="36224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9" grpId="0"/>
      <p:bldP spid="30" grpId="0"/>
      <p:bldP spid="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E080-85A4-52FA-4AB7-9F6CFAA5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Fixing the anomaly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06BDD-CC87-6B04-F844-C9A013BC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simplest way is to validate the read-set in read-write TX</a:t>
            </a:r>
          </a:p>
          <a:p>
            <a:pPr lvl="1"/>
            <a:r>
              <a:rPr kumimoji="1" lang="en-US" altLang="zh-CN" dirty="0"/>
              <a:t>Essentially fallbacks to OCC for read-write TX</a:t>
            </a:r>
          </a:p>
          <a:p>
            <a:pPr lvl="1"/>
            <a:r>
              <a:rPr kumimoji="1" lang="en-US" altLang="zh-CN" dirty="0"/>
              <a:t>But read-only TX can still enjoy the benefits from MVCC </a:t>
            </a:r>
          </a:p>
          <a:p>
            <a:pPr lvl="2"/>
            <a:r>
              <a:rPr kumimoji="1" lang="en-US" altLang="zh-CN" sz="1800" dirty="0"/>
              <a:t>Never aborts &amp; no validations </a:t>
            </a:r>
          </a:p>
          <a:p>
            <a:r>
              <a:rPr kumimoji="1" lang="en-US" altLang="zh-CN" dirty="0"/>
              <a:t>Usually being ignored in practice (Snapshot isolation)</a:t>
            </a:r>
          </a:p>
          <a:p>
            <a:pPr lvl="1"/>
            <a:r>
              <a:rPr kumimoji="1" lang="en-US" altLang="zh-CN" dirty="0"/>
              <a:t>The MVCC without the read validation is also called </a:t>
            </a:r>
            <a:r>
              <a:rPr kumimoji="1" lang="en-US" altLang="zh-CN" b="1" dirty="0">
                <a:solidFill>
                  <a:srgbClr val="C00000"/>
                </a:solidFill>
              </a:rPr>
              <a:t>snapshot isolation (SI)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Though the idea of MVCC is first proposed in SI, its usage is not restricted to it, e.g., we can have MV-2PL and MV-OCC; &amp; we will see it later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6AA02-5586-67CD-80C0-B6A9FAF2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083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53444"/>
            <a:ext cx="7486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A short summary of consistency so far with </a:t>
            </a:r>
            <a:r>
              <a:rPr lang="en-US" altLang="zh-CN" u="sng" kern="0" dirty="0">
                <a:solidFill>
                  <a:srgbClr val="BE384B"/>
                </a:solidFill>
                <a:ea typeface="+mn-ea"/>
              </a:rPr>
              <a:t>transactions</a:t>
            </a:r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946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Widely used transaction (TX)s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1DDAF95-21A8-144E-8212-01C6DBDA4F11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2484D309-9744-E347-AB72-D1DCAB88BC91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D2C67A8-E9FA-E346-8F10-B83628C70EF5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55DFB909-8F93-7F42-9A36-ED4DFBC442C0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F05ABAE6-ADA1-554F-96E3-CBDD516251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FF6BEF-2854-254B-9897-02E41887CED9}"/>
              </a:ext>
            </a:extLst>
          </p:cNvPr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58EAC8-2BE4-5B45-B03D-03FCED50D1BF}"/>
              </a:ext>
            </a:extLst>
          </p:cNvPr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78B5DB-2464-304E-9FCD-58BAB7405918}"/>
              </a:ext>
            </a:extLst>
          </p:cNvPr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DE474FA-AFA9-AF41-A13C-9C8D6B5C8960}"/>
              </a:ext>
            </a:extLst>
          </p:cNvPr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63E5423-FBB9-F645-AB68-2BDEBE3B5AE1}"/>
              </a:ext>
            </a:extLst>
          </p:cNvPr>
          <p:cNvSpPr/>
          <p:nvPr/>
        </p:nvSpPr>
        <p:spPr>
          <a:xfrm>
            <a:off x="2557520" y="1437927"/>
            <a:ext cx="2872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All can use TX to manager data!</a:t>
            </a: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</a:rPr>
              <a:t>e.g., FS meta 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170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0A69-8886-934D-AF5E-51B780BC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Widely used transaction (TX)s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FE6CE-2146-A548-ABDC-E613EA9F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2D7E9-7ADF-F14D-A667-231334A8EA23}"/>
              </a:ext>
            </a:extLst>
          </p:cNvPr>
          <p:cNvSpPr txBox="1"/>
          <p:nvPr/>
        </p:nvSpPr>
        <p:spPr>
          <a:xfrm>
            <a:off x="5188805" y="4124966"/>
            <a:ext cx="466344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if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item.count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&gt; 0: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</a:t>
            </a:r>
            <a:r>
              <a:rPr lang="en-US" altLang="zh-CN" sz="18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tem.count</a:t>
            </a: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-= 1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</a:t>
            </a:r>
            <a:r>
              <a:rPr lang="en-US" altLang="zh-CN" sz="18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Cart.add</a:t>
            </a: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(item)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DDD9AE-C33B-8343-B96E-304352C2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8033"/>
            <a:ext cx="4215560" cy="2554885"/>
          </a:xfrm>
          <a:prstGeom prst="rect">
            <a:avLst/>
          </a:prstGeom>
        </p:spPr>
      </p:pic>
      <p:sp>
        <p:nvSpPr>
          <p:cNvPr id="10" name="任意形状 9">
            <a:extLst>
              <a:ext uri="{FF2B5EF4-FFF2-40B4-BE49-F238E27FC236}">
                <a16:creationId xmlns:a16="http://schemas.microsoft.com/office/drawing/2014/main" id="{7438229F-973B-6741-AB49-C736BB9EDFEA}"/>
              </a:ext>
            </a:extLst>
          </p:cNvPr>
          <p:cNvSpPr/>
          <p:nvPr/>
        </p:nvSpPr>
        <p:spPr>
          <a:xfrm>
            <a:off x="3976021" y="3429628"/>
            <a:ext cx="1212784" cy="866052"/>
          </a:xfrm>
          <a:custGeom>
            <a:avLst/>
            <a:gdLst>
              <a:gd name="connsiteX0" fmla="*/ 0 w 1212784"/>
              <a:gd name="connsiteY0" fmla="*/ 0 h 866052"/>
              <a:gd name="connsiteX1" fmla="*/ 616017 w 1212784"/>
              <a:gd name="connsiteY1" fmla="*/ 231007 h 866052"/>
              <a:gd name="connsiteX2" fmla="*/ 481264 w 1212784"/>
              <a:gd name="connsiteY2" fmla="*/ 789272 h 866052"/>
              <a:gd name="connsiteX3" fmla="*/ 1212784 w 1212784"/>
              <a:gd name="connsiteY3" fmla="*/ 847023 h 86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784" h="866052">
                <a:moveTo>
                  <a:pt x="0" y="0"/>
                </a:moveTo>
                <a:cubicBezTo>
                  <a:pt x="267903" y="49731"/>
                  <a:pt x="535806" y="99462"/>
                  <a:pt x="616017" y="231007"/>
                </a:cubicBezTo>
                <a:cubicBezTo>
                  <a:pt x="696228" y="362552"/>
                  <a:pt x="381803" y="686603"/>
                  <a:pt x="481264" y="789272"/>
                </a:cubicBezTo>
                <a:cubicBezTo>
                  <a:pt x="580725" y="891941"/>
                  <a:pt x="896754" y="869482"/>
                  <a:pt x="1212784" y="8470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FDF135-4809-104F-88F1-51F010DB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70" y="3482874"/>
            <a:ext cx="394301" cy="3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8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727C-F840-F74B-A96B-6075E78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TX?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B4A09-49CE-F644-869D-4A888D1D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An abstraction to manage the data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Data is also an abstract concept, can be arbitrary computing data. Concrete examples including: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Key-value store entries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File system metadata (e.g., directory,, </a:t>
            </a:r>
            <a:r>
              <a:rPr kumimoji="1" lang="en-US" altLang="zh-CN" dirty="0" err="1">
                <a:ea typeface="宋体" panose="02010600030101010101" pitchFamily="2" charset="-122"/>
              </a:rPr>
              <a:t>inode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dirty="0" err="1">
                <a:ea typeface="宋体" panose="02010600030101010101" pitchFamily="2" charset="-122"/>
              </a:rPr>
              <a:t>etc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Processor’s metadata (e.g., child processors)</a:t>
            </a:r>
          </a:p>
          <a:p>
            <a:r>
              <a:rPr kumimoji="1" lang="en-US" altLang="zh-CN" dirty="0"/>
              <a:t>Look like similar program, with data managed by the TX system, and extra mark to denote the start/end of a TX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7565-879B-C14B-A5CE-B804947E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90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387E-8151-2642-852C-07D4E25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 TX typically provide?  ACID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E73F9-48FA-1A4E-96A9-2BA0AD6A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8"/>
            <a:ext cx="8651875" cy="3771636"/>
          </a:xfrm>
        </p:spPr>
        <p:txBody>
          <a:bodyPr/>
          <a:lstStyle/>
          <a:p>
            <a:r>
              <a:rPr kumimoji="1" lang="en-US" altLang="zh-CN" b="0" dirty="0"/>
              <a:t>The program btw 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&amp;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} </a:t>
            </a:r>
            <a:r>
              <a:rPr kumimoji="1" lang="en-US" altLang="zh-CN" b="0" dirty="0"/>
              <a:t>has the following properties:</a:t>
            </a: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Atomicity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e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Consistency</a:t>
            </a: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Isolation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kumimoji="1" lang="e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Durability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Picture 2" descr="What Is Design for Reliability (DfR)? | Ansys Blog">
            <a:extLst>
              <a:ext uri="{FF2B5EF4-FFF2-40B4-BE49-F238E27FC236}">
                <a16:creationId xmlns:a16="http://schemas.microsoft.com/office/drawing/2014/main" id="{48B69CC8-D2C8-1C48-BEEB-3FF27F16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57104"/>
            <a:ext cx="2602632" cy="17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3F7819-7B94-C843-BB53-0B831A73DC38}"/>
              </a:ext>
            </a:extLst>
          </p:cNvPr>
          <p:cNvSpPr/>
          <p:nvPr/>
        </p:nvSpPr>
        <p:spPr>
          <a:xfrm>
            <a:off x="4278480" y="1869526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C6C51-7793-4546-B30F-F93E7EC71B4C}"/>
              </a:ext>
            </a:extLst>
          </p:cNvPr>
          <p:cNvSpPr/>
          <p:nvPr/>
        </p:nvSpPr>
        <p:spPr>
          <a:xfrm>
            <a:off x="4283968" y="1911538"/>
            <a:ext cx="17043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7D9F9A-B396-4E4C-BB00-01EF16A63968}"/>
              </a:ext>
            </a:extLst>
          </p:cNvPr>
          <p:cNvSpPr/>
          <p:nvPr/>
        </p:nvSpPr>
        <p:spPr>
          <a:xfrm>
            <a:off x="4132946" y="389907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Application 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2DB180-E984-064C-8CBB-8CEB59E978C2}"/>
              </a:ext>
            </a:extLst>
          </p:cNvPr>
          <p:cNvSpPr/>
          <p:nvPr/>
        </p:nvSpPr>
        <p:spPr>
          <a:xfrm>
            <a:off x="4278480" y="2209428"/>
            <a:ext cx="1800200" cy="1224136"/>
          </a:xfrm>
          <a:prstGeom prst="rect">
            <a:avLst/>
          </a:prstGeom>
          <a:noFill/>
          <a:ln w="381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BBC415-62C9-7140-BE07-D73E0D0E83B8}"/>
              </a:ext>
            </a:extLst>
          </p:cNvPr>
          <p:cNvSpPr/>
          <p:nvPr/>
        </p:nvSpPr>
        <p:spPr>
          <a:xfrm rot="5400000">
            <a:off x="5888884" y="260403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ACID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93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Atomicity: All-or-nothing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865A71-3D1B-C949-8644-5C24E01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6E3760-0762-454A-8A41-3C87DDF79ED5}"/>
              </a:ext>
            </a:extLst>
          </p:cNvPr>
          <p:cNvSpPr/>
          <p:nvPr/>
        </p:nvSpPr>
        <p:spPr>
          <a:xfrm>
            <a:off x="2699792" y="3145532"/>
            <a:ext cx="2160240" cy="57606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59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C228-F435-974C-842C-829FB7B3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Isolation &amp; Durability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A36E-AEA5-2848-A3CB-D9F177A9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Isolation: Two concurrently transactions are isolated (Before-or-after)</a:t>
            </a:r>
          </a:p>
          <a:p>
            <a:pPr lvl="1"/>
            <a:r>
              <a:rPr kumimoji="1" lang="en-US" altLang="zh-CN" dirty="0"/>
              <a:t>E.g., not viewing the intermediate results of another TX</a:t>
            </a:r>
          </a:p>
          <a:p>
            <a:pPr lvl="1"/>
            <a:r>
              <a:rPr kumimoji="1" lang="en-US" altLang="zh-CN" dirty="0"/>
              <a:t>Avoid the race conditions </a:t>
            </a:r>
          </a:p>
          <a:p>
            <a:pPr marL="7425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Durability</a:t>
            </a:r>
          </a:p>
          <a:p>
            <a:pPr lvl="1"/>
            <a:r>
              <a:rPr kumimoji="1" lang="en-US" altLang="zh-CN" dirty="0"/>
              <a:t>Once a transaction is committed, its changes (e.g., writes) must durably stored to a persistent storage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6A546-0DDF-314C-87ED-78190BF1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733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 must change the data from a consistent state to another</a:t>
            </a:r>
          </a:p>
          <a:p>
            <a:pPr lvl="1"/>
            <a:r>
              <a:rPr kumimoji="1" lang="en-US" altLang="zh-CN" dirty="0"/>
              <a:t>What is consistent is </a:t>
            </a:r>
            <a:r>
              <a:rPr kumimoji="1" lang="en-US" altLang="zh-CN" b="1" dirty="0">
                <a:solidFill>
                  <a:srgbClr val="BE384B"/>
                </a:solidFill>
              </a:rPr>
              <a:t>defined by the applications</a:t>
            </a:r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E.g., transfer should leave the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sum(bank[a] + bank[b]) </a:t>
            </a:r>
            <a:r>
              <a:rPr kumimoji="1" lang="en-US" altLang="zh-CN" b="1" dirty="0">
                <a:solidFill>
                  <a:srgbClr val="BE384B"/>
                </a:solidFill>
              </a:rPr>
              <a:t>unchanged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Transaction alone is not sufficient for application consistency </a:t>
            </a:r>
          </a:p>
          <a:p>
            <a:pPr lvl="1"/>
            <a:r>
              <a:rPr kumimoji="1" lang="en-US" altLang="zh-CN" dirty="0"/>
              <a:t>E.g., If the programmer writes the incorrect program. </a:t>
            </a:r>
          </a:p>
          <a:p>
            <a:pPr lvl="2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bank[a] = bank[a] - amt * 2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E74B2-7A01-EA4C-A3B7-2746885E6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40" y="3749106"/>
            <a:ext cx="5040560" cy="16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Buffers writes into a write set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Why do we need to update the </a:t>
            </a:r>
            <a:r>
              <a:rPr kumimoji="1" lang="en-US" altLang="zh-CN" dirty="0" err="1"/>
              <a:t>readset</a:t>
            </a:r>
            <a:r>
              <a:rPr kumimoji="1" lang="en-US" altLang="zh-CN" dirty="0"/>
              <a:t>? Is It necessary?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52551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553200" y="2569468"/>
            <a:ext cx="25907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</p:txBody>
      </p:sp>
    </p:spTree>
    <p:extLst>
      <p:ext uri="{BB962C8B-B14F-4D97-AF65-F5344CB8AC3E}">
        <p14:creationId xmlns:p14="http://schemas.microsoft.com/office/powerpoint/2010/main" val="1674540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E82-8DD5-C04B-9A8B-A2D4B9B3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Enforcing ACID properties (in the single-machine case)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833C4-8610-1F42-AB7B-8D1600B9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Enforcing A &amp; D:</a:t>
            </a:r>
          </a:p>
          <a:p>
            <a:pPr lvl="1"/>
            <a:r>
              <a:rPr kumimoji="1" lang="en-US" altLang="zh-CN" dirty="0"/>
              <a:t>Logging and recovery (see the last last lecture)</a:t>
            </a:r>
          </a:p>
          <a:p>
            <a:pPr>
              <a:buFontTx/>
              <a:buChar char="-"/>
            </a:pPr>
            <a:r>
              <a:rPr kumimoji="1" lang="en-US" altLang="zh-CN" dirty="0"/>
              <a:t>Enforcing C:</a:t>
            </a:r>
          </a:p>
          <a:p>
            <a:pPr lvl="1">
              <a:buFontTx/>
              <a:buChar char="-"/>
            </a:pPr>
            <a:r>
              <a:rPr lang="en-US" altLang="zh-CN" dirty="0"/>
              <a:t>Database constraint system (not covered in this class)</a:t>
            </a:r>
          </a:p>
          <a:p>
            <a:r>
              <a:rPr kumimoji="1" lang="en-US" altLang="zh-CN" dirty="0"/>
              <a:t>Enforcing I:</a:t>
            </a:r>
          </a:p>
          <a:p>
            <a:pPr lvl="1">
              <a:buFontTx/>
              <a:buChar char="-"/>
            </a:pPr>
            <a:r>
              <a:rPr kumimoji="1" lang="en-US" altLang="zh-CN" dirty="0"/>
              <a:t>Concurrency control methods (last &amp; </a:t>
            </a:r>
            <a:r>
              <a:rPr kumimoji="1" lang="en-US" altLang="zh-CN" b="1" dirty="0">
                <a:solidFill>
                  <a:srgbClr val="C00000"/>
                </a:solidFill>
              </a:rPr>
              <a:t>this lecture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8DA2-1FF5-5740-8C6D-412C44F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3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6F8E3D-9A1F-B844-B9DE-B7E857E9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053242"/>
            <a:ext cx="9144000" cy="26315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BD60EB-56E6-834C-813F-EEF8DDB6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is isolation typically related to consistency?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5FCF7-E963-1743-9411-340D83D8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Because it simplifies the programmer to enforce consistency</a:t>
            </a:r>
          </a:p>
          <a:p>
            <a:pPr lvl="1"/>
            <a:r>
              <a:rPr kumimoji="1" lang="en-US" altLang="zh-CN" dirty="0"/>
              <a:t>Recall: consistency depends on how the programmer writes the program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3244-2586-7449-8CAB-70815D25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31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757F8-6B80-F942-BBB2-7B2744E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serializability is ideal?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CE8A1-CFA1-E44B-BAAF-0F2426420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Assumption: programmers are pro at writing </a:t>
                </a:r>
                <a:r>
                  <a:rPr kumimoji="1" lang="en-US" altLang="zh-CN" u="sng" dirty="0"/>
                  <a:t>single-thread</a:t>
                </a:r>
                <a:r>
                  <a:rPr kumimoji="1" lang="en-US" altLang="zh-CN" dirty="0"/>
                  <a:t> programs</a:t>
                </a:r>
              </a:p>
              <a:p>
                <a:pPr lvl="1">
                  <a:spcAft>
                    <a:spcPts val="600"/>
                  </a:spcAft>
                </a:pPr>
                <a:r>
                  <a:rPr kumimoji="1" lang="en-US" altLang="zh-CN" dirty="0"/>
                  <a:t>Specially, 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tx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dirty="0"/>
                  <a:t>in a single-thread context,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can move data from a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to another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Then, if transactions guarantee serializability, then the final state of concurrent execution is consistent</a:t>
                </a:r>
              </a:p>
              <a:p>
                <a:pPr lvl="1"/>
                <a:r>
                  <a:rPr kumimoji="1" lang="en-US" altLang="zh-CN" dirty="0"/>
                  <a:t>i.e., the concurrent execution can reduce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 … 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𝐶𝑛</m:t>
                    </m:r>
                    <m:r>
                      <a:rPr kumimoji="1" lang="zh-CN" altLang="en-US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If C</a:t>
                </a:r>
                <a:r>
                  <a:rPr kumimoji="1" lang="en-US" altLang="zh-CN" baseline="-25000" dirty="0"/>
                  <a:t>0</a:t>
                </a:r>
                <a:r>
                  <a:rPr kumimoji="1" lang="en-US" altLang="zh-CN" dirty="0"/>
                  <a:t> is consistent, then C</a:t>
                </a:r>
                <a:r>
                  <a:rPr kumimoji="1" lang="en-US" altLang="zh-CN" baseline="-25000" dirty="0"/>
                  <a:t>n</a:t>
                </a:r>
                <a:r>
                  <a:rPr kumimoji="1" lang="en-US" altLang="zh-CN" dirty="0"/>
                  <a:t> must be consistent 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CE8A1-CFA1-E44B-BAAF-0F2426420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78D82-C023-5C42-BBB9-5F540CD2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21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4882-BCC5-AD11-6915-F1DC094C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we need to use a TX?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60BE4-A9D7-7071-3E6F-3C7A6520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Programmers can manually add logging &amp; locking to their program </a:t>
            </a:r>
          </a:p>
          <a:p>
            <a:pPr lvl="1"/>
            <a:r>
              <a:rPr kumimoji="1" lang="en-US" altLang="zh-CN" dirty="0"/>
              <a:t>Can guarantee all-or-nothing and before-of-after </a:t>
            </a:r>
          </a:p>
          <a:p>
            <a:r>
              <a:rPr kumimoji="1" lang="en-US" altLang="zh-CN" dirty="0"/>
              <a:t>However, this is a typically bad idea</a:t>
            </a:r>
          </a:p>
          <a:p>
            <a:pPr lvl="1"/>
            <a:r>
              <a:rPr kumimoji="1" lang="en-US" altLang="zh-CN" dirty="0"/>
              <a:t>Question: what if the programmer falsely releases the lock (like the fine-grained lock example in our previous lecture?) </a:t>
            </a:r>
          </a:p>
          <a:p>
            <a:pPr lvl="1"/>
            <a:r>
              <a:rPr kumimoji="1" lang="en-US" altLang="zh-CN" dirty="0"/>
              <a:t>What if the programmer write the wrong logging &amp; recovery mechanism?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61405-EB1F-4B12-6C3E-AF8F908A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38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A9F09-F3FF-EE4F-B3F5-783A8B61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TX: an abstraction to ease data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C9F2F-261F-D74F-8A42-B0736F7F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Handle </a:t>
            </a:r>
            <a:r>
              <a:rPr kumimoji="1" lang="en-US" altLang="zh-CN" dirty="0">
                <a:solidFill>
                  <a:srgbClr val="BE384B"/>
                </a:solidFill>
              </a:rPr>
              <a:t>failure atomicity</a:t>
            </a:r>
            <a:r>
              <a:rPr kumimoji="1" lang="en-US" altLang="zh-CN" dirty="0"/>
              <a:t> (all-or-nothing)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</a:t>
            </a:r>
            <a:r>
              <a:rPr kumimoji="1" lang="en-US" altLang="zh-CN" dirty="0">
                <a:solidFill>
                  <a:srgbClr val="BE384B"/>
                </a:solidFill>
              </a:rPr>
              <a:t>race conditions</a:t>
            </a:r>
            <a:r>
              <a:rPr kumimoji="1" lang="zh-CN" altLang="en-US" dirty="0">
                <a:solidFill>
                  <a:srgbClr val="BE384B"/>
                </a:solidFill>
              </a:rPr>
              <a:t> </a:t>
            </a:r>
            <a:r>
              <a:rPr kumimoji="1" lang="en-US" altLang="zh-CN" dirty="0"/>
              <a:t>(before-or-after)</a:t>
            </a:r>
          </a:p>
          <a:p>
            <a:r>
              <a:rPr kumimoji="1" lang="en-US" altLang="zh-CN" dirty="0"/>
              <a:t>Writing with TX is straightforward, the atomicity is left to the system 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mark when a TX starts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commit the TX</a:t>
            </a:r>
          </a:p>
          <a:p>
            <a:pPr lvl="1"/>
            <a:r>
              <a:rPr kumimoji="1" lang="en-US" altLang="zh-CN" dirty="0"/>
              <a:t>Rewrite the data read/write with TX’s interface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E.g.,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bank[a] = bank[a] – amt </a:t>
            </a:r>
            <a:endParaRPr kumimoji="1" lang="en-US" altLang="zh-CN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tx.write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(a,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tx.read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(a) – amt);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13563E-0304-AC41-BA25-3098BEE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E23A3667-5FFB-124D-9242-1B5F690BDD15}"/>
              </a:ext>
            </a:extLst>
          </p:cNvPr>
          <p:cNvSpPr/>
          <p:nvPr/>
        </p:nvSpPr>
        <p:spPr>
          <a:xfrm>
            <a:off x="5225143" y="3396343"/>
            <a:ext cx="528525" cy="513128"/>
          </a:xfrm>
          <a:custGeom>
            <a:avLst/>
            <a:gdLst>
              <a:gd name="connsiteX0" fmla="*/ 0 w 528525"/>
              <a:gd name="connsiteY0" fmla="*/ 0 h 513128"/>
              <a:gd name="connsiteX1" fmla="*/ 381000 w 528525"/>
              <a:gd name="connsiteY1" fmla="*/ 43543 h 513128"/>
              <a:gd name="connsiteX2" fmla="*/ 511628 w 528525"/>
              <a:gd name="connsiteY2" fmla="*/ 468086 h 513128"/>
              <a:gd name="connsiteX3" fmla="*/ 32657 w 528525"/>
              <a:gd name="connsiteY3" fmla="*/ 500743 h 513128"/>
              <a:gd name="connsiteX4" fmla="*/ 32657 w 528525"/>
              <a:gd name="connsiteY4" fmla="*/ 500743 h 51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5" h="513128">
                <a:moveTo>
                  <a:pt x="0" y="0"/>
                </a:moveTo>
                <a:lnTo>
                  <a:pt x="381000" y="43543"/>
                </a:lnTo>
                <a:cubicBezTo>
                  <a:pt x="466271" y="121557"/>
                  <a:pt x="569685" y="391886"/>
                  <a:pt x="511628" y="468086"/>
                </a:cubicBezTo>
                <a:cubicBezTo>
                  <a:pt x="453571" y="544286"/>
                  <a:pt x="32657" y="500743"/>
                  <a:pt x="32657" y="500743"/>
                </a:cubicBezTo>
                <a:lnTo>
                  <a:pt x="32657" y="500743"/>
                </a:lnTo>
              </a:path>
            </a:pathLst>
          </a:cu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9E5A67-2E50-334A-9936-E87F004ABF6E}"/>
              </a:ext>
            </a:extLst>
          </p:cNvPr>
          <p:cNvSpPr txBox="1">
            <a:spLocks/>
          </p:cNvSpPr>
          <p:nvPr/>
        </p:nvSpPr>
        <p:spPr>
          <a:xfrm>
            <a:off x="273377" y="4391384"/>
            <a:ext cx="3930977" cy="9004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 bank[b] = bank[b]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= bank[a] - amt 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0F207E-A621-264E-8B69-2DE37BB3D21D}"/>
              </a:ext>
            </a:extLst>
          </p:cNvPr>
          <p:cNvSpPr txBox="1">
            <a:spLocks/>
          </p:cNvSpPr>
          <p:nvPr/>
        </p:nvSpPr>
        <p:spPr>
          <a:xfrm>
            <a:off x="4812811" y="4176269"/>
            <a:ext cx="4296264" cy="13306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a, b, amt, </a:t>
            </a:r>
            <a:r>
              <a:rPr lang="en-US" altLang="zh-CN" sz="1600" b="0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tx.begin</a:t>
            </a: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tx.write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(b,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tx.read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(b) + amt);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tx.write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(a,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tx.read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(a) – amt);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tx.commit</a:t>
            </a: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1B900021-0629-A94D-A0FF-0398E6D07D26}"/>
              </a:ext>
            </a:extLst>
          </p:cNvPr>
          <p:cNvSpPr/>
          <p:nvPr/>
        </p:nvSpPr>
        <p:spPr>
          <a:xfrm>
            <a:off x="4128942" y="4641258"/>
            <a:ext cx="810706" cy="43263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3E7B31E-2D52-A740-9654-0445FA8AD87D}"/>
              </a:ext>
            </a:extLst>
          </p:cNvPr>
          <p:cNvSpPr/>
          <p:nvPr/>
        </p:nvSpPr>
        <p:spPr>
          <a:xfrm>
            <a:off x="1109414" y="5193591"/>
            <a:ext cx="188880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Program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AAED0-5640-EB4D-9DEA-D55F89ADD648}"/>
              </a:ext>
            </a:extLst>
          </p:cNvPr>
          <p:cNvSpPr/>
          <p:nvPr/>
        </p:nvSpPr>
        <p:spPr>
          <a:xfrm>
            <a:off x="6796428" y="5240737"/>
            <a:ext cx="188880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Transaction </a:t>
            </a:r>
          </a:p>
        </p:txBody>
      </p:sp>
    </p:spTree>
    <p:extLst>
      <p:ext uri="{BB962C8B-B14F-4D97-AF65-F5344CB8AC3E}">
        <p14:creationId xmlns:p14="http://schemas.microsoft.com/office/powerpoint/2010/main" val="383333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E1F0B-220E-1247-825E-7C57EAA1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B44D-4BF4-8F4C-8E21-E7E9DA2B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dirty="0"/>
              <a:t>Transactions provide ACID properties </a:t>
            </a:r>
          </a:p>
          <a:p>
            <a:r>
              <a:rPr kumimoji="1" lang="en-US" altLang="zh-CN" dirty="0"/>
              <a:t>OCC &amp; 2PL are basic protocols to provide serializability </a:t>
            </a:r>
          </a:p>
          <a:p>
            <a:pPr lvl="1"/>
            <a:r>
              <a:rPr kumimoji="1" lang="en-US" altLang="zh-CN" dirty="0"/>
              <a:t>Problem of 2PL: locking overhead &amp; deadlock</a:t>
            </a:r>
          </a:p>
          <a:p>
            <a:pPr lvl="1"/>
            <a:r>
              <a:rPr kumimoji="1" lang="en-US" altLang="zh-CN" dirty="0"/>
              <a:t>Problem of OCC: False abort &amp; </a:t>
            </a:r>
            <a:r>
              <a:rPr kumimoji="1" lang="en-US" altLang="zh-CN" dirty="0" err="1"/>
              <a:t>livelock</a:t>
            </a:r>
            <a:endParaRPr kumimoji="1" lang="en-US" altLang="zh-CN" dirty="0"/>
          </a:p>
          <a:p>
            <a:r>
              <a:rPr kumimoji="1" lang="en-US" altLang="zh-CN" dirty="0"/>
              <a:t>Hardware transactional memory (HTM)</a:t>
            </a:r>
          </a:p>
          <a:p>
            <a:pPr lvl="1"/>
            <a:r>
              <a:rPr kumimoji="1" lang="en-US" altLang="zh-CN" dirty="0"/>
              <a:t>Advanced CPU features inspired by ACID properties of TXs </a:t>
            </a:r>
          </a:p>
          <a:p>
            <a:pPr lvl="1"/>
            <a:r>
              <a:rPr kumimoji="1" lang="en-US" altLang="zh-CN" dirty="0"/>
              <a:t>Commercial implementation of HTM uses OCC</a:t>
            </a:r>
          </a:p>
          <a:p>
            <a:pPr lvl="2"/>
            <a:r>
              <a:rPr kumimoji="1" lang="en-US" altLang="zh-CN" dirty="0"/>
              <a:t>Leads to several drawbacks</a:t>
            </a:r>
          </a:p>
          <a:p>
            <a:r>
              <a:rPr kumimoji="1" lang="en-US" altLang="zh-CN" dirty="0"/>
              <a:t>The cost of concurrency control can be reduced w/ relaxed isolation level</a:t>
            </a:r>
          </a:p>
          <a:p>
            <a:pPr lvl="1"/>
            <a:r>
              <a:rPr kumimoji="1" lang="en-US" altLang="zh-CN" dirty="0"/>
              <a:t>Snapshot Isolation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serializable)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A59CE-D2E4-F340-B105-C4426864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48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37420"/>
            <a:ext cx="665906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Multi-site transaction &amp;</a:t>
            </a: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Multi-site atomicity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8025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0D11-4F08-3941-B434-B011F8A3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transaction: what if the data is distributed?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47172-B358-2F43-8406-D009CCBA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51" y="1070899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The data accessed by TXs are stored on multiple machines </a:t>
            </a:r>
          </a:p>
          <a:p>
            <a:pPr lvl="1"/>
            <a:r>
              <a:rPr kumimoji="1" lang="en-US" altLang="zh-CN" dirty="0"/>
              <a:t>i.e., a single site cannot store all the bank accounts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7DDAB-BA75-AC4C-85F1-4A8BAF6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738096-6EB7-954E-AFA1-E37CC5256778}"/>
              </a:ext>
            </a:extLst>
          </p:cNvPr>
          <p:cNvSpPr txBox="1">
            <a:spLocks/>
          </p:cNvSpPr>
          <p:nvPr/>
        </p:nvSpPr>
        <p:spPr>
          <a:xfrm>
            <a:off x="268529" y="1937663"/>
            <a:ext cx="8229600" cy="218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bank accounts A-M</a:t>
            </a:r>
            <a:endParaRPr kumimoji="1" lang="zh-CN" altLang="en-US" dirty="0"/>
          </a:p>
          <a:p>
            <a:pPr lvl="1"/>
            <a:r>
              <a:rPr kumimoji="1" lang="en" altLang="zh-CN" dirty="0"/>
              <a:t>The other server handles bank accounts N-Z</a:t>
            </a:r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 to ensure single transaction atomicity</a:t>
            </a:r>
          </a:p>
          <a:p>
            <a:pPr lvl="1"/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0838C5-A84F-5244-AA58-AE8FC860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05" y="4449212"/>
            <a:ext cx="864096" cy="8640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52C497B-0527-734F-B751-18013DB17052}"/>
              </a:ext>
            </a:extLst>
          </p:cNvPr>
          <p:cNvSpPr txBox="1"/>
          <p:nvPr/>
        </p:nvSpPr>
        <p:spPr>
          <a:xfrm>
            <a:off x="268529" y="4558095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Clients, </a:t>
            </a:r>
          </a:p>
          <a:p>
            <a:r>
              <a:rPr kumimoji="1" lang="en-US" altLang="zh-CN" dirty="0"/>
              <a:t>e.g., iPhone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C7A58E2-1278-2744-8BF6-E2B8C57144F1}"/>
              </a:ext>
            </a:extLst>
          </p:cNvPr>
          <p:cNvCxnSpPr>
            <a:cxnSpLocks/>
          </p:cNvCxnSpPr>
          <p:nvPr/>
        </p:nvCxnSpPr>
        <p:spPr>
          <a:xfrm>
            <a:off x="2838636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CDF30A9E-8F57-E64E-8610-EC7C3DD4A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617" y="4741815"/>
            <a:ext cx="864096" cy="7258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93CBE3D-C17F-B341-94F5-88FC7C779ABE}"/>
              </a:ext>
            </a:extLst>
          </p:cNvPr>
          <p:cNvSpPr txBox="1"/>
          <p:nvPr/>
        </p:nvSpPr>
        <p:spPr>
          <a:xfrm>
            <a:off x="2554798" y="3978666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Coordinators </a:t>
            </a:r>
          </a:p>
          <a:p>
            <a:pPr algn="ctr"/>
            <a:r>
              <a:rPr kumimoji="1" lang="en-US" altLang="zh-CN" dirty="0"/>
              <a:t>e.g., frontend servers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F3BC5D4-50FF-BB40-AA92-AB6A0623F112}"/>
              </a:ext>
            </a:extLst>
          </p:cNvPr>
          <p:cNvCxnSpPr>
            <a:cxnSpLocks/>
          </p:cNvCxnSpPr>
          <p:nvPr/>
        </p:nvCxnSpPr>
        <p:spPr>
          <a:xfrm>
            <a:off x="4925411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FE3E52E7-55BA-5E4F-818E-85CA3F83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078" y="4481263"/>
            <a:ext cx="1024244" cy="10242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6E77B6-6E27-B246-8828-A250D162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42" y="4461890"/>
            <a:ext cx="1024244" cy="102424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05BAB9C-2961-0F4F-A22A-D362BF0653C3}"/>
              </a:ext>
            </a:extLst>
          </p:cNvPr>
          <p:cNvSpPr txBox="1"/>
          <p:nvPr/>
        </p:nvSpPr>
        <p:spPr>
          <a:xfrm>
            <a:off x="5312675" y="3894674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Storage servers</a:t>
            </a:r>
          </a:p>
          <a:p>
            <a:pPr algn="ctr"/>
            <a:r>
              <a:rPr kumimoji="1" lang="en-US" altLang="zh-CN" dirty="0"/>
              <a:t>e.g., key-value stores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071A41-09C9-7940-A765-1B01907CBE5B}"/>
              </a:ext>
            </a:extLst>
          </p:cNvPr>
          <p:cNvSpPr txBox="1"/>
          <p:nvPr/>
        </p:nvSpPr>
        <p:spPr>
          <a:xfrm>
            <a:off x="6247692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FEA6A4-B384-824A-9C35-5EAEF28586CA}"/>
              </a:ext>
            </a:extLst>
          </p:cNvPr>
          <p:cNvSpPr txBox="1"/>
          <p:nvPr/>
        </p:nvSpPr>
        <p:spPr>
          <a:xfrm>
            <a:off x="7139000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87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6351-EA60-C04B-8A6A-F859E54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e.g., coordinator sends multiple deposit to different servers</a:t>
            </a:r>
          </a:p>
          <a:p>
            <a:pPr lvl="1"/>
            <a:r>
              <a:rPr kumimoji="1" lang="en-US" altLang="zh-CN" dirty="0"/>
              <a:t>They use RPCs to send requests to the server to execute transaction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D519-2320-1B45-993C-EFCFAAD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9771C-5E1E-274C-B4B0-E5C8DAA3ECC4}"/>
              </a:ext>
            </a:extLst>
          </p:cNvPr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941D70-BB89-BD4C-B268-34E9C10CC362}"/>
              </a:ext>
            </a:extLst>
          </p:cNvPr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059D51-E145-1646-8E10-2B21A9D1C00F}"/>
              </a:ext>
            </a:extLst>
          </p:cNvPr>
          <p:cNvGrpSpPr/>
          <p:nvPr/>
        </p:nvGrpSpPr>
        <p:grpSpPr>
          <a:xfrm>
            <a:off x="230777" y="2447987"/>
            <a:ext cx="6544475" cy="2065697"/>
            <a:chOff x="8725" y="1655899"/>
            <a:chExt cx="6544475" cy="20656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DAF3C3-006C-CE4F-9341-A7D33FBF22AC}"/>
                </a:ext>
              </a:extLst>
            </p:cNvPr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CB8420-2CA7-5E4C-831B-4A95BAB3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F4CB25-B02D-0643-88AD-CF4E292B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F676C8-E567-E441-9088-83B996B39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FE73EC-9529-FC41-A9C0-3AC5A30C615B}"/>
                </a:ext>
              </a:extLst>
            </p:cNvPr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827218-8BDD-3A47-865B-B5FB2EEC7BAD}"/>
                </a:ext>
              </a:extLst>
            </p:cNvPr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E67FA5D-853C-3648-A0DC-06DD91759C5D}"/>
                </a:ext>
              </a:extLst>
            </p:cNvPr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B1A07D9-CA45-174C-979B-D2DE129E52CF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17F565-30BF-B345-85A4-3D0ADA69E35E}"/>
                </a:ext>
              </a:extLst>
            </p:cNvPr>
            <p:cNvSpPr/>
            <p:nvPr/>
          </p:nvSpPr>
          <p:spPr>
            <a:xfrm>
              <a:off x="2771800" y="2615680"/>
              <a:ext cx="1660051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F2ACF-3FF3-964B-B222-6F31B153E89D}"/>
                </a:ext>
              </a:extLst>
            </p:cNvPr>
            <p:cNvSpPr/>
            <p:nvPr/>
          </p:nvSpPr>
          <p:spPr>
            <a:xfrm>
              <a:off x="5041032" y="3091882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Audit(“Zack”)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A0CC781-CF03-A445-8CC5-3C1AE8F4BC4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FB8FF34-2BF2-B24D-997F-87DBAA2345C6}"/>
              </a:ext>
            </a:extLst>
          </p:cNvPr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accts,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accts: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	deposit(bank, acct, amt)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C5D83B35-AED2-794F-9DFC-CCDC6BCFFF72}"/>
              </a:ext>
            </a:extLst>
          </p:cNvPr>
          <p:cNvSpPr txBox="1">
            <a:spLocks/>
          </p:cNvSpPr>
          <p:nvPr/>
        </p:nvSpPr>
        <p:spPr>
          <a:xfrm>
            <a:off x="302840" y="228866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034DF6-D345-D059-2B5D-C8D2CCB7B1EE}"/>
              </a:ext>
            </a:extLst>
          </p:cNvPr>
          <p:cNvSpPr/>
          <p:nvPr/>
        </p:nvSpPr>
        <p:spPr>
          <a:xfrm>
            <a:off x="4463988" y="133382"/>
            <a:ext cx="4554616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bank[a] += amt</a:t>
            </a:r>
          </a:p>
        </p:txBody>
      </p:sp>
    </p:spTree>
    <p:extLst>
      <p:ext uri="{BB962C8B-B14F-4D97-AF65-F5344CB8AC3E}">
        <p14:creationId xmlns:p14="http://schemas.microsoft.com/office/powerpoint/2010/main" val="3955996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6351-EA60-C04B-8A6A-F859E54B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3196"/>
          </a:xfrm>
        </p:spPr>
        <p:txBody>
          <a:bodyPr/>
          <a:lstStyle/>
          <a:p>
            <a:r>
              <a:rPr kumimoji="1" lang="en-US" altLang="zh-CN" dirty="0"/>
              <a:t>Coordinator sends multiple deposit to different servers</a:t>
            </a:r>
          </a:p>
          <a:p>
            <a:pPr lvl="1"/>
            <a:r>
              <a:rPr kumimoji="1" lang="en-US" altLang="zh-CN" dirty="0"/>
              <a:t>They use RPCs to send requests to the server  to execute transaction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6D519-2320-1B45-993C-EFCFAAD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529771C-5E1E-274C-B4B0-E5C8DAA3ECC4}"/>
              </a:ext>
            </a:extLst>
          </p:cNvPr>
          <p:cNvCxnSpPr/>
          <p:nvPr/>
        </p:nvCxnSpPr>
        <p:spPr>
          <a:xfrm>
            <a:off x="395536" y="5103928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941D70-BB89-BD4C-B268-34E9C10CC362}"/>
              </a:ext>
            </a:extLst>
          </p:cNvPr>
          <p:cNvSpPr txBox="1"/>
          <p:nvPr/>
        </p:nvSpPr>
        <p:spPr>
          <a:xfrm>
            <a:off x="229111" y="4919262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059D51-E145-1646-8E10-2B21A9D1C00F}"/>
              </a:ext>
            </a:extLst>
          </p:cNvPr>
          <p:cNvGrpSpPr/>
          <p:nvPr/>
        </p:nvGrpSpPr>
        <p:grpSpPr>
          <a:xfrm>
            <a:off x="230777" y="2447987"/>
            <a:ext cx="6703253" cy="2065697"/>
            <a:chOff x="8725" y="1655899"/>
            <a:chExt cx="6703253" cy="206569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DAF3C3-006C-CE4F-9341-A7D33FBF22AC}"/>
                </a:ext>
              </a:extLst>
            </p:cNvPr>
            <p:cNvSpPr/>
            <p:nvPr/>
          </p:nvSpPr>
          <p:spPr>
            <a:xfrm>
              <a:off x="2159732" y="165589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CB8420-2CA7-5E4C-831B-4A95BAB3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1777380"/>
              <a:ext cx="534322" cy="53432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F4CB25-B02D-0643-88AD-CF4E292B0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2683218"/>
              <a:ext cx="534322" cy="53432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F676C8-E567-E441-9088-83B996B39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374" y="3187274"/>
              <a:ext cx="534322" cy="53432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FE73EC-9529-FC41-A9C0-3AC5A30C615B}"/>
                </a:ext>
              </a:extLst>
            </p:cNvPr>
            <p:cNvSpPr txBox="1"/>
            <p:nvPr/>
          </p:nvSpPr>
          <p:spPr>
            <a:xfrm>
              <a:off x="8725" y="1804779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Coordinator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827218-8BDD-3A47-865B-B5FB2EEC7BAD}"/>
                </a:ext>
              </a:extLst>
            </p:cNvPr>
            <p:cNvSpPr txBox="1"/>
            <p:nvPr/>
          </p:nvSpPr>
          <p:spPr>
            <a:xfrm>
              <a:off x="33315" y="2715433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E67FA5D-853C-3648-A0DC-06DD91759C5D}"/>
                </a:ext>
              </a:extLst>
            </p:cNvPr>
            <p:cNvSpPr txBox="1"/>
            <p:nvPr/>
          </p:nvSpPr>
          <p:spPr>
            <a:xfrm>
              <a:off x="33315" y="3257008"/>
              <a:ext cx="15121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Server 1</a:t>
              </a:r>
              <a:endParaRPr lang="zh-CN" altLang="en-US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1B1A07D9-CA45-174C-979B-D2DE129E52CF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2771800" y="2231963"/>
              <a:ext cx="432048" cy="3763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17F565-30BF-B345-85A4-3D0ADA69E35E}"/>
                </a:ext>
              </a:extLst>
            </p:cNvPr>
            <p:cNvSpPr/>
            <p:nvPr/>
          </p:nvSpPr>
          <p:spPr>
            <a:xfrm>
              <a:off x="2844075" y="2615680"/>
              <a:ext cx="1663385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deposit(“Alice”)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9F2ACF-3FF3-964B-B222-6F31B153E89D}"/>
                </a:ext>
              </a:extLst>
            </p:cNvPr>
            <p:cNvSpPr/>
            <p:nvPr/>
          </p:nvSpPr>
          <p:spPr>
            <a:xfrm>
              <a:off x="4882254" y="3091882"/>
              <a:ext cx="1829724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deposit(“Zack”)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7A0CC781-CF03-A445-8CC5-3C1AE8F4BC4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771800" y="2231963"/>
              <a:ext cx="2894130" cy="7409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7FB8FF34-2BF2-B24D-997F-87DBAA2345C6}"/>
              </a:ext>
            </a:extLst>
          </p:cNvPr>
          <p:cNvSpPr/>
          <p:nvPr/>
        </p:nvSpPr>
        <p:spPr>
          <a:xfrm>
            <a:off x="4463988" y="2168944"/>
            <a:ext cx="4356992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发工资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(bank, accts,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accts: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	deposit(bank, acct, amt)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74330931-A460-D548-87BA-37BBE7093F3F}"/>
              </a:ext>
            </a:extLst>
          </p:cNvPr>
          <p:cNvSpPr/>
          <p:nvPr/>
        </p:nvSpPr>
        <p:spPr>
          <a:xfrm>
            <a:off x="1077794" y="4853307"/>
            <a:ext cx="715221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What if one server commits and the other aborts? </a:t>
            </a:r>
          </a:p>
        </p:txBody>
      </p:sp>
      <p:sp>
        <p:nvSpPr>
          <p:cNvPr id="6" name="闪电形 5">
            <a:extLst>
              <a:ext uri="{FF2B5EF4-FFF2-40B4-BE49-F238E27FC236}">
                <a16:creationId xmlns:a16="http://schemas.microsoft.com/office/drawing/2014/main" id="{307D404B-D9EB-F14B-A8B5-6366CFA85590}"/>
              </a:ext>
            </a:extLst>
          </p:cNvPr>
          <p:cNvSpPr/>
          <p:nvPr/>
        </p:nvSpPr>
        <p:spPr>
          <a:xfrm>
            <a:off x="5470122" y="3467116"/>
            <a:ext cx="1051124" cy="1185302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12615416-9BF2-934F-8ABD-AAF83AD7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Buffers writes into a write set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Why do we need to update the </a:t>
            </a:r>
            <a:r>
              <a:rPr kumimoji="1" lang="en-US" altLang="zh-CN" dirty="0" err="1"/>
              <a:t>readset</a:t>
            </a:r>
            <a:r>
              <a:rPr kumimoji="1" lang="en-US" altLang="zh-CN" dirty="0"/>
              <a:t>? Is It necessary?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Goal: we need to ensure later read will see my write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We can avoid updating the </a:t>
            </a:r>
            <a:r>
              <a:rPr kumimoji="1" lang="en-US" altLang="zh-CN" dirty="0" err="1"/>
              <a:t>readset</a:t>
            </a:r>
            <a:r>
              <a:rPr kumimoji="1" lang="en-US" altLang="zh-CN" dirty="0"/>
              <a:t> by checking the </a:t>
            </a:r>
            <a:r>
              <a:rPr kumimoji="1" lang="en-US" altLang="zh-CN" dirty="0" err="1"/>
              <a:t>writeset</a:t>
            </a:r>
            <a:r>
              <a:rPr kumimoji="1" lang="en-US" altLang="zh-CN" dirty="0"/>
              <a:t> during reads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366359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52551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63A431-618A-61DD-E259-4E3B888AFB86}"/>
              </a:ext>
            </a:extLst>
          </p:cNvPr>
          <p:cNvSpPr/>
          <p:nvPr/>
        </p:nvSpPr>
        <p:spPr>
          <a:xfrm>
            <a:off x="6684599" y="2795357"/>
            <a:ext cx="2590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34D9F00-59BE-B40B-D61E-76AAAEBC878E}"/>
              </a:ext>
            </a:extLst>
          </p:cNvPr>
          <p:cNvSpPr/>
          <p:nvPr/>
        </p:nvSpPr>
        <p:spPr>
          <a:xfrm>
            <a:off x="5940152" y="3673916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0C4308-50B9-DAEC-BDE0-F1489F9E118B}"/>
              </a:ext>
            </a:extLst>
          </p:cNvPr>
          <p:cNvSpPr/>
          <p:nvPr/>
        </p:nvSpPr>
        <p:spPr>
          <a:xfrm>
            <a:off x="6222441" y="3744550"/>
            <a:ext cx="2970685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1221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40" y="2171700"/>
            <a:ext cx="7812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Goal: all sites either all commits or all aborts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445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CA7D0-FFE0-8C40-B26F-BC4B5D1D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486518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BF995-3F8A-A247-9763-C1E2E5629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3674984" cy="4356826"/>
          </a:xfrm>
        </p:spPr>
        <p:txBody>
          <a:bodyPr/>
          <a:lstStyle/>
          <a:p>
            <a:r>
              <a:rPr kumimoji="1" lang="en-US" altLang="zh-CN" dirty="0"/>
              <a:t>High-layer TX</a:t>
            </a:r>
          </a:p>
          <a:p>
            <a:pPr lvl="1"/>
            <a:r>
              <a:rPr kumimoji="1" lang="en-US" altLang="zh-CN" dirty="0"/>
              <a:t>The high-level view of the TX</a:t>
            </a:r>
          </a:p>
          <a:p>
            <a:r>
              <a:rPr kumimoji="1" lang="en-US" altLang="zh-CN" dirty="0"/>
              <a:t>Low-layer TX</a:t>
            </a:r>
          </a:p>
          <a:p>
            <a:pPr lvl="1"/>
            <a:r>
              <a:rPr kumimoji="1" lang="en-US" altLang="zh-CN" dirty="0"/>
              <a:t>Specific reads and writes that executed on a single machine</a:t>
            </a:r>
          </a:p>
          <a:p>
            <a:r>
              <a:rPr lang="en-US" altLang="zh-CN" dirty="0">
                <a:ea typeface="MS PGothic" charset="0"/>
              </a:rPr>
              <a:t>Higher-layer transaction coordinates the execution of lower-layer TXs </a:t>
            </a:r>
          </a:p>
          <a:p>
            <a:pPr lvl="1"/>
            <a:r>
              <a:rPr lang="en-US" altLang="zh-CN" dirty="0">
                <a:ea typeface="MS PGothic" charset="0"/>
              </a:rPr>
              <a:t>All low-layer TX either all commits or all aborts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2857DA-3DF9-ED40-B6B8-FF8035D7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C0E5AA-7758-0B47-A27C-E41B66BBE21C}"/>
              </a:ext>
            </a:extLst>
          </p:cNvPr>
          <p:cNvGrpSpPr/>
          <p:nvPr/>
        </p:nvGrpSpPr>
        <p:grpSpPr>
          <a:xfrm>
            <a:off x="4389102" y="1165763"/>
            <a:ext cx="4555563" cy="1763745"/>
            <a:chOff x="4396545" y="2462034"/>
            <a:chExt cx="4555563" cy="176374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11BC8-7E1B-DD4D-88D9-C8C76BB10D52}"/>
                </a:ext>
              </a:extLst>
            </p:cNvPr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(bank, accts, amt):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for acct in accts: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	deposit(bank, acct, amt)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tx.high_commit()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1209FAD6-BC12-C340-B509-14046ECAE95B}"/>
                </a:ext>
              </a:extLst>
            </p:cNvPr>
            <p:cNvSpPr/>
            <p:nvPr/>
          </p:nvSpPr>
          <p:spPr>
            <a:xfrm>
              <a:off x="6480410" y="3820096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High-layer TX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C928D74-9019-3C40-9C70-2946BE04A554}"/>
              </a:ext>
            </a:extLst>
          </p:cNvPr>
          <p:cNvGrpSpPr/>
          <p:nvPr/>
        </p:nvGrpSpPr>
        <p:grpSpPr>
          <a:xfrm>
            <a:off x="4389102" y="3251214"/>
            <a:ext cx="4594238" cy="1550502"/>
            <a:chOff x="4397492" y="1129308"/>
            <a:chExt cx="4594238" cy="155050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6BEE5D-D53B-4241-B2F4-7C03E959B6F0}"/>
                </a:ext>
              </a:extLst>
            </p:cNvPr>
            <p:cNvSpPr/>
            <p:nvPr/>
          </p:nvSpPr>
          <p:spPr>
            <a:xfrm>
              <a:off x="4397492" y="1129308"/>
              <a:ext cx="4554616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Deposit(bank, a, amt):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tx.low_begin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bank[a] += amt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tx.low_commit()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B4B2DDE2-4B56-8844-9BE2-D2A9B9834A35}"/>
                </a:ext>
              </a:extLst>
            </p:cNvPr>
            <p:cNvSpPr/>
            <p:nvPr/>
          </p:nvSpPr>
          <p:spPr>
            <a:xfrm>
              <a:off x="6520032" y="2274127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Low-layer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974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328FF-051C-4284-B864-C09C8D36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 also aggregate scattered accesses as low-layer 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81E6-1E70-93D4-C7F8-CAC2A035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coordinator can send scattered reads/writes to a site </a:t>
            </a:r>
          </a:p>
          <a:p>
            <a:pPr lvl="1"/>
            <a:r>
              <a:rPr kumimoji="1" lang="en-US" altLang="zh-CN" dirty="0"/>
              <a:t>The reads and writes on that site also form a low-layer TX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ACD9A-07B4-FC55-2DD5-E27AF4B5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F6370-2C49-EBAA-1FF9-22A24A6C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84" y="2311105"/>
            <a:ext cx="455499" cy="382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4F579-CDCE-4B12-B194-7D2C37988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233730"/>
            <a:ext cx="537368" cy="5373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3B8533-4EBD-1D21-3418-D4B0E64B72BF}"/>
              </a:ext>
            </a:extLst>
          </p:cNvPr>
          <p:cNvSpPr txBox="1"/>
          <p:nvPr/>
        </p:nvSpPr>
        <p:spPr>
          <a:xfrm>
            <a:off x="3669208" y="2137743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</a:p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C48647-228C-D421-6ACE-2F241EE46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32" y="2233407"/>
            <a:ext cx="537368" cy="5373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C9C971-4B46-D436-A688-09BEEE9FA15B}"/>
              </a:ext>
            </a:extLst>
          </p:cNvPr>
          <p:cNvSpPr txBox="1"/>
          <p:nvPr/>
        </p:nvSpPr>
        <p:spPr>
          <a:xfrm>
            <a:off x="6553200" y="2137420"/>
            <a:ext cx="2054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 server</a:t>
            </a:r>
          </a:p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0D1D3C-22AE-211F-7C35-BC1237CE60A0}"/>
              </a:ext>
            </a:extLst>
          </p:cNvPr>
          <p:cNvSpPr txBox="1"/>
          <p:nvPr/>
        </p:nvSpPr>
        <p:spPr>
          <a:xfrm>
            <a:off x="1604156" y="2137743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Coordinator</a:t>
            </a:r>
            <a:endParaRPr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13575A8-21B2-C97C-6235-58C5DBE81FAB}"/>
              </a:ext>
            </a:extLst>
          </p:cNvPr>
          <p:cNvCxnSpPr>
            <a:cxnSpLocks/>
          </p:cNvCxnSpPr>
          <p:nvPr/>
        </p:nvCxnSpPr>
        <p:spPr>
          <a:xfrm>
            <a:off x="1259632" y="2873521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A3ADF3C-F106-5047-2881-0138101CDA49}"/>
              </a:ext>
            </a:extLst>
          </p:cNvPr>
          <p:cNvCxnSpPr>
            <a:cxnSpLocks/>
          </p:cNvCxnSpPr>
          <p:nvPr/>
        </p:nvCxnSpPr>
        <p:spPr>
          <a:xfrm>
            <a:off x="3419872" y="2873521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33146DC-C5C9-5A88-68D0-74A02C47DA4E}"/>
              </a:ext>
            </a:extLst>
          </p:cNvPr>
          <p:cNvCxnSpPr/>
          <p:nvPr/>
        </p:nvCxnSpPr>
        <p:spPr>
          <a:xfrm>
            <a:off x="1259632" y="3887181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24F87-626C-E6D7-BBC3-B16A31EE9B51}"/>
              </a:ext>
            </a:extLst>
          </p:cNvPr>
          <p:cNvSpPr txBox="1"/>
          <p:nvPr/>
        </p:nvSpPr>
        <p:spPr>
          <a:xfrm>
            <a:off x="1704406" y="3721596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A -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FAB991-3035-5EA5-B182-26BE32657A57}"/>
              </a:ext>
            </a:extLst>
          </p:cNvPr>
          <p:cNvCxnSpPr/>
          <p:nvPr/>
        </p:nvCxnSpPr>
        <p:spPr>
          <a:xfrm>
            <a:off x="1259632" y="4176400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8F447D8-8521-1134-2BA3-155DD5394314}"/>
              </a:ext>
            </a:extLst>
          </p:cNvPr>
          <p:cNvSpPr txBox="1"/>
          <p:nvPr/>
        </p:nvSpPr>
        <p:spPr>
          <a:xfrm>
            <a:off x="1704406" y="4010815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0DE153B-310E-A76B-2A33-E77AFAA58689}"/>
              </a:ext>
            </a:extLst>
          </p:cNvPr>
          <p:cNvCxnSpPr>
            <a:cxnSpLocks/>
          </p:cNvCxnSpPr>
          <p:nvPr/>
        </p:nvCxnSpPr>
        <p:spPr>
          <a:xfrm>
            <a:off x="6300192" y="2873521"/>
            <a:ext cx="0" cy="27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EE15D03-7D58-D682-58F2-BBCDF6AA0614}"/>
              </a:ext>
            </a:extLst>
          </p:cNvPr>
          <p:cNvCxnSpPr>
            <a:cxnSpLocks/>
          </p:cNvCxnSpPr>
          <p:nvPr/>
        </p:nvCxnSpPr>
        <p:spPr>
          <a:xfrm>
            <a:off x="1256080" y="4489892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140B9B7-3178-8D1B-ACB2-61E8A285678D}"/>
              </a:ext>
            </a:extLst>
          </p:cNvPr>
          <p:cNvSpPr txBox="1"/>
          <p:nvPr/>
        </p:nvSpPr>
        <p:spPr>
          <a:xfrm>
            <a:off x="3895690" y="4286652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/>
              </a:rPr>
              <a:t>Z + amt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53BA9A0-1301-4AB5-4788-20921122D9AD}"/>
              </a:ext>
            </a:extLst>
          </p:cNvPr>
          <p:cNvCxnSpPr>
            <a:cxnSpLocks/>
          </p:cNvCxnSpPr>
          <p:nvPr/>
        </p:nvCxnSpPr>
        <p:spPr>
          <a:xfrm>
            <a:off x="1256080" y="4779111"/>
            <a:ext cx="5028436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3C66D9-26F4-9D33-49DE-6A7BEFFA66BF}"/>
              </a:ext>
            </a:extLst>
          </p:cNvPr>
          <p:cNvSpPr txBox="1"/>
          <p:nvPr/>
        </p:nvSpPr>
        <p:spPr>
          <a:xfrm>
            <a:off x="3770298" y="4546556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85BD52F-A000-A5F7-EF5D-4E2F65FC4DCF}"/>
              </a:ext>
            </a:extLst>
          </p:cNvPr>
          <p:cNvCxnSpPr/>
          <p:nvPr/>
        </p:nvCxnSpPr>
        <p:spPr>
          <a:xfrm>
            <a:off x="1257883" y="5171274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E49BCE7-3919-BF91-3AFF-4C0017094C7C}"/>
              </a:ext>
            </a:extLst>
          </p:cNvPr>
          <p:cNvSpPr txBox="1"/>
          <p:nvPr/>
        </p:nvSpPr>
        <p:spPr>
          <a:xfrm>
            <a:off x="1702657" y="5005689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B +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018F49-6E73-B5F7-0470-69C233D8FF98}"/>
              </a:ext>
            </a:extLst>
          </p:cNvPr>
          <p:cNvCxnSpPr/>
          <p:nvPr/>
        </p:nvCxnSpPr>
        <p:spPr>
          <a:xfrm>
            <a:off x="1257883" y="5460493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586884-994B-1716-D936-880A11F2E460}"/>
              </a:ext>
            </a:extLst>
          </p:cNvPr>
          <p:cNvSpPr txBox="1"/>
          <p:nvPr/>
        </p:nvSpPr>
        <p:spPr>
          <a:xfrm>
            <a:off x="1702657" y="5294908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BDA5AC-25AE-2042-37B0-E6312C25D6B5}"/>
              </a:ext>
            </a:extLst>
          </p:cNvPr>
          <p:cNvSpPr/>
          <p:nvPr/>
        </p:nvSpPr>
        <p:spPr>
          <a:xfrm>
            <a:off x="336256" y="2720233"/>
            <a:ext cx="3984765" cy="923330"/>
          </a:xfrm>
          <a:prstGeom prst="rect">
            <a:avLst/>
          </a:prstGeom>
          <a:solidFill>
            <a:schemeClr val="bg1"/>
          </a:solidFill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accts[“alice"] -= amt</a:t>
            </a:r>
          </a:p>
          <a:p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    accts[“zack"] += amt</a:t>
            </a:r>
          </a:p>
          <a:p>
            <a:r>
              <a:rPr lang="zh-CN" altLang="en-US" dirty="0"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楷体"/>
                <a:cs typeface="Courier"/>
              </a:rPr>
              <a:t>accts[“bob”] += amt </a:t>
            </a:r>
            <a:endParaRPr lang="is-IS" altLang="zh-CN" dirty="0"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2ADE96A-A4D3-0120-5E37-05D28F23C326}"/>
              </a:ext>
            </a:extLst>
          </p:cNvPr>
          <p:cNvSpPr/>
          <p:nvPr/>
        </p:nvSpPr>
        <p:spPr>
          <a:xfrm>
            <a:off x="3131840" y="3612527"/>
            <a:ext cx="646296" cy="2004892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F0E26B41-F483-6C78-4C54-253AAD74AC21}"/>
              </a:ext>
            </a:extLst>
          </p:cNvPr>
          <p:cNvSpPr/>
          <p:nvPr/>
        </p:nvSpPr>
        <p:spPr>
          <a:xfrm>
            <a:off x="6709561" y="3035000"/>
            <a:ext cx="1738496" cy="2566233"/>
          </a:xfrm>
          <a:prstGeom prst="wedgeRoundRectCallout">
            <a:avLst>
              <a:gd name="adj1" fmla="val -233624"/>
              <a:gd name="adj2" fmla="val -367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0DE221-EC1A-A569-0E64-811406B15657}"/>
              </a:ext>
            </a:extLst>
          </p:cNvPr>
          <p:cNvSpPr txBox="1"/>
          <p:nvPr/>
        </p:nvSpPr>
        <p:spPr>
          <a:xfrm>
            <a:off x="6534321" y="3433211"/>
            <a:ext cx="20224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Low-layer TX: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READ(A) 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WRITE(A)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READ(B)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WRITE(B)</a:t>
            </a:r>
          </a:p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endParaRPr lang="en-US" altLang="zh-CN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 animBg="1"/>
      <p:bldP spid="44" grpId="0" animBg="1"/>
      <p:bldP spid="4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79296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Phase-1: preparation / voting</a:t>
            </a:r>
          </a:p>
          <a:p>
            <a:pPr lvl="1"/>
            <a:r>
              <a:rPr lang="en-US" altLang="zh-CN" dirty="0">
                <a:ea typeface="MS PGothic" charset="0"/>
              </a:rPr>
              <a:t>Delay the commitment of low-layer TXs </a:t>
            </a:r>
          </a:p>
          <a:p>
            <a:pPr lvl="1"/>
            <a:r>
              <a:rPr lang="en-US" altLang="zh-CN" dirty="0">
                <a:ea typeface="MS PGothic" charset="0"/>
              </a:rPr>
              <a:t>Lower-layer transactions either abort or </a:t>
            </a:r>
            <a:r>
              <a:rPr lang="en-US" altLang="zh-CN" i="1" dirty="0">
                <a:ea typeface="MS PGothic" charset="0"/>
              </a:rPr>
              <a:t>tentatively</a:t>
            </a:r>
            <a:r>
              <a:rPr lang="en-US" altLang="zh-CN" dirty="0">
                <a:ea typeface="MS PGothic" charset="0"/>
              </a:rPr>
              <a:t> committed</a:t>
            </a:r>
          </a:p>
          <a:p>
            <a:pPr lvl="1"/>
            <a:r>
              <a:rPr lang="en-US" altLang="zh-CN" dirty="0">
                <a:ea typeface="MS PGothic" charset="0"/>
              </a:rPr>
              <a:t>Higher-layer transaction evaluate lower situation</a:t>
            </a:r>
          </a:p>
          <a:p>
            <a:r>
              <a:rPr lang="en-US" altLang="zh-CN" dirty="0">
                <a:ea typeface="MS PGothic" charset="0"/>
              </a:rPr>
              <a:t>Phase-2: commitment</a:t>
            </a:r>
          </a:p>
          <a:p>
            <a:pPr lvl="1"/>
            <a:r>
              <a:rPr lang="en-US" altLang="zh-CN" dirty="0">
                <a:ea typeface="MS PGothic" charset="0"/>
              </a:rPr>
              <a:t>The high-layer decides whether low-layer TXs will commit or abort 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It will also coordinate the commitment of lower-layer TXs</a:t>
            </a:r>
          </a:p>
          <a:p>
            <a:pPr lvl="1"/>
            <a:endParaRPr lang="en-US" altLang="zh-CN" dirty="0">
              <a:ea typeface="MS PGothic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DCC0FEA-97DC-6140-912D-97B147ED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29" y="3777972"/>
            <a:ext cx="4575139" cy="182326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B00F68B-8149-BE4D-B9EF-5D85BD57B29F}"/>
              </a:ext>
            </a:extLst>
          </p:cNvPr>
          <p:cNvSpPr txBox="1"/>
          <p:nvPr/>
        </p:nvSpPr>
        <p:spPr>
          <a:xfrm>
            <a:off x="1835696" y="4881756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MS PGothic" charset="0"/>
              </a:rPr>
              <a:t>State transitions of a TX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21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2C81-238F-0148-9177-4F8B5FC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Two-phase Commit: a way to ensure multi-site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46E7A-ED30-714A-9F57-D2826AA9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High_begin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 itself as a high-level transaction</a:t>
            </a:r>
          </a:p>
          <a:p>
            <a:pPr>
              <a:spcBef>
                <a:spcPts val="1800"/>
              </a:spcBef>
            </a:pPr>
            <a:r>
              <a:rPr kumimoji="1" lang="en-US" altLang="zh-CN" dirty="0" err="1"/>
              <a:t>High_commit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Send prepare messages to the low-level  transactions to check whether it can commit 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19218B-9359-B04C-88F6-9F028803FBD2}"/>
              </a:ext>
            </a:extLst>
          </p:cNvPr>
          <p:cNvGrpSpPr/>
          <p:nvPr/>
        </p:nvGrpSpPr>
        <p:grpSpPr>
          <a:xfrm>
            <a:off x="4716016" y="723625"/>
            <a:ext cx="4284772" cy="1738995"/>
            <a:chOff x="4396545" y="2200367"/>
            <a:chExt cx="4284772" cy="1738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1ED09D-AA06-A449-8BBE-813556EEB8DC}"/>
                </a:ext>
              </a:extLst>
            </p:cNvPr>
            <p:cNvSpPr/>
            <p:nvPr/>
          </p:nvSpPr>
          <p:spPr>
            <a:xfrm>
              <a:off x="4396545" y="2462034"/>
              <a:ext cx="4176464" cy="1477328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发工资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(bank, accts, amt):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tx.high_begin</a:t>
              </a:r>
              <a:r>
                <a:rPr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for acct in accts: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	deposit(bank, acct, amt)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tx.high_commit()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35DB1B1-FECD-C946-96AE-1100A8EBE74B}"/>
                </a:ext>
              </a:extLst>
            </p:cNvPr>
            <p:cNvSpPr/>
            <p:nvPr/>
          </p:nvSpPr>
          <p:spPr>
            <a:xfrm>
              <a:off x="6484777" y="2200367"/>
              <a:ext cx="2196540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High-layer TX</a:t>
              </a:r>
            </a:p>
          </p:txBody>
        </p:sp>
      </p:grp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6645463-9CB1-6041-A249-DF377FF86DAC}"/>
              </a:ext>
            </a:extLst>
          </p:cNvPr>
          <p:cNvCxnSpPr/>
          <p:nvPr/>
        </p:nvCxnSpPr>
        <p:spPr>
          <a:xfrm>
            <a:off x="474403" y="5094121"/>
            <a:ext cx="813690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ADF2A93-03DF-3F49-8196-2A7EDDEE0211}"/>
              </a:ext>
            </a:extLst>
          </p:cNvPr>
          <p:cNvSpPr txBox="1"/>
          <p:nvPr/>
        </p:nvSpPr>
        <p:spPr>
          <a:xfrm>
            <a:off x="307978" y="4909455"/>
            <a:ext cx="7648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Time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2FB98E-24A8-9643-A155-D9EB0B916F3A}"/>
              </a:ext>
            </a:extLst>
          </p:cNvPr>
          <p:cNvSpPr/>
          <p:nvPr/>
        </p:nvSpPr>
        <p:spPr>
          <a:xfrm>
            <a:off x="1360803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92BAE0-1A88-3A44-A174-76C6B5687CA6}"/>
              </a:ext>
            </a:extLst>
          </p:cNvPr>
          <p:cNvSpPr/>
          <p:nvPr/>
        </p:nvSpPr>
        <p:spPr>
          <a:xfrm>
            <a:off x="3131840" y="4153644"/>
            <a:ext cx="1512168" cy="57606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Deposit(…)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F16C9C2-463C-3C40-9E3F-DA103AA3C1FB}"/>
              </a:ext>
            </a:extLst>
          </p:cNvPr>
          <p:cNvSpPr/>
          <p:nvPr/>
        </p:nvSpPr>
        <p:spPr>
          <a:xfrm>
            <a:off x="1131289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E95AA24-4924-F846-A172-EB8778DE98A9}"/>
              </a:ext>
            </a:extLst>
          </p:cNvPr>
          <p:cNvCxnSpPr>
            <a:stCxn id="17" idx="0"/>
          </p:cNvCxnSpPr>
          <p:nvPr/>
        </p:nvCxnSpPr>
        <p:spPr>
          <a:xfrm flipV="1">
            <a:off x="1239301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D72030-0CDA-F740-B137-900D20847D72}"/>
              </a:ext>
            </a:extLst>
          </p:cNvPr>
          <p:cNvSpPr txBox="1"/>
          <p:nvPr/>
        </p:nvSpPr>
        <p:spPr>
          <a:xfrm>
            <a:off x="695739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tx.high_begin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B3AFDB-799D-2040-816D-764C0CC93402}"/>
              </a:ext>
            </a:extLst>
          </p:cNvPr>
          <p:cNvSpPr txBox="1"/>
          <p:nvPr/>
        </p:nvSpPr>
        <p:spPr>
          <a:xfrm>
            <a:off x="4499992" y="3362400"/>
            <a:ext cx="477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tx.high_commit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09E72E-D3EF-0145-97A7-FC43480AAFDC}"/>
              </a:ext>
            </a:extLst>
          </p:cNvPr>
          <p:cNvSpPr/>
          <p:nvPr/>
        </p:nvSpPr>
        <p:spPr>
          <a:xfrm>
            <a:off x="4683652" y="4986121"/>
            <a:ext cx="216024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9EFD06-E5FC-F546-96E8-52ED174F867E}"/>
              </a:ext>
            </a:extLst>
          </p:cNvPr>
          <p:cNvCxnSpPr>
            <a:stCxn id="23" idx="0"/>
          </p:cNvCxnSpPr>
          <p:nvPr/>
        </p:nvCxnSpPr>
        <p:spPr>
          <a:xfrm flipV="1">
            <a:off x="4791664" y="3793604"/>
            <a:ext cx="0" cy="119251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DC6CEA4-3746-9243-BBC0-23F9C208A407}"/>
              </a:ext>
            </a:extLst>
          </p:cNvPr>
          <p:cNvSpPr/>
          <p:nvPr/>
        </p:nvSpPr>
        <p:spPr>
          <a:xfrm>
            <a:off x="5127116" y="3902038"/>
            <a:ext cx="3873672" cy="136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deposit.abort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abort()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each deposit:</a:t>
            </a:r>
          </a:p>
          <a:p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deposit.commit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41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BFDC-4113-E74B-B1F8-37B79458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 need extension to the low-layer TX’s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A98AA-51A8-804F-BE97-A0F1D874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4728477" cy="3771636"/>
          </a:xfrm>
        </p:spPr>
        <p:txBody>
          <a:bodyPr/>
          <a:lstStyle/>
          <a:p>
            <a:r>
              <a:rPr kumimoji="1" lang="en-US" altLang="zh-CN" dirty="0"/>
              <a:t>Recall: the WAL logging in the previous lecture</a:t>
            </a:r>
          </a:p>
          <a:p>
            <a:pPr lvl="1"/>
            <a:r>
              <a:rPr kumimoji="1" lang="en" altLang="zh-CN" dirty="0"/>
              <a:t>At </a:t>
            </a:r>
            <a:r>
              <a:rPr kumimoji="1" lang="en" altLang="zh-CN" dirty="0">
                <a:solidFill>
                  <a:srgbClr val="C00000"/>
                </a:solidFill>
              </a:rPr>
              <a:t>commit point</a:t>
            </a:r>
            <a:r>
              <a:rPr kumimoji="1" lang="en" altLang="zh-CN" dirty="0"/>
              <a:t>, append a commit record to </a:t>
            </a:r>
            <a:r>
              <a:rPr kumimoji="1" lang="en-US" altLang="zh-CN" dirty="0"/>
              <a:t>the</a:t>
            </a:r>
            <a:r>
              <a:rPr kumimoji="1" lang="en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kumimoji="1" lang="en-US" altLang="zh-CN" dirty="0"/>
              <a:t>Can we directly append the commit record to the lower-level transaction log?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54D07-B3C7-DB4F-98E8-F15B795B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8E1ABC-7CB7-8946-8898-620B8089ACFB}"/>
              </a:ext>
            </a:extLst>
          </p:cNvPr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EE75CA-7D92-9044-B6BA-B73FFC3F8311}"/>
                </a:ext>
              </a:extLst>
            </p:cNvPr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Deposit(bank, a, amt):</a:t>
              </a: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()</a:t>
              </a: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bank[a] += amt</a:t>
              </a: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/>
                  <a:cs typeface="Courier"/>
                </a:rPr>
                <a:t>    tx.commit()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972F831D-A04B-FF45-BE12-981B9B028238}"/>
                </a:ext>
              </a:extLst>
            </p:cNvPr>
            <p:cNvSpPr/>
            <p:nvPr/>
          </p:nvSpPr>
          <p:spPr>
            <a:xfrm>
              <a:off x="6058002" y="80203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Low-layer TX</a:t>
              </a:r>
            </a:p>
          </p:txBody>
        </p:sp>
      </p:grpSp>
      <p:sp>
        <p:nvSpPr>
          <p:cNvPr id="8" name="Can 10">
            <a:extLst>
              <a:ext uri="{FF2B5EF4-FFF2-40B4-BE49-F238E27FC236}">
                <a16:creationId xmlns:a16="http://schemas.microsoft.com/office/drawing/2014/main" id="{78D22697-14B8-4D4E-B865-F8501ED847D7}"/>
              </a:ext>
            </a:extLst>
          </p:cNvPr>
          <p:cNvSpPr/>
          <p:nvPr/>
        </p:nvSpPr>
        <p:spPr>
          <a:xfrm>
            <a:off x="3448563" y="4286765"/>
            <a:ext cx="459600" cy="372782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6000" rIns="0"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551F8DDC-022B-454B-B29C-FEF656A01E87}"/>
              </a:ext>
            </a:extLst>
          </p:cNvPr>
          <p:cNvSpPr/>
          <p:nvPr/>
        </p:nvSpPr>
        <p:spPr>
          <a:xfrm>
            <a:off x="50735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2695312D-696C-EE46-8656-4E46545014B8}"/>
              </a:ext>
            </a:extLst>
          </p:cNvPr>
          <p:cNvSpPr/>
          <p:nvPr/>
        </p:nvSpPr>
        <p:spPr>
          <a:xfrm>
            <a:off x="56069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25">
            <a:extLst>
              <a:ext uri="{FF2B5EF4-FFF2-40B4-BE49-F238E27FC236}">
                <a16:creationId xmlns:a16="http://schemas.microsoft.com/office/drawing/2014/main" id="{6128AD37-9115-4B43-9422-94591563EAE6}"/>
              </a:ext>
            </a:extLst>
          </p:cNvPr>
          <p:cNvSpPr/>
          <p:nvPr/>
        </p:nvSpPr>
        <p:spPr>
          <a:xfrm>
            <a:off x="6140352" y="4407531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013A7CC1-30A9-2042-A342-A5D96F729D6C}"/>
              </a:ext>
            </a:extLst>
          </p:cNvPr>
          <p:cNvSpPr/>
          <p:nvPr/>
        </p:nvSpPr>
        <p:spPr>
          <a:xfrm>
            <a:off x="66737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9EED90BA-2125-144C-8E9B-3E23675F8C54}"/>
              </a:ext>
            </a:extLst>
          </p:cNvPr>
          <p:cNvSpPr/>
          <p:nvPr/>
        </p:nvSpPr>
        <p:spPr>
          <a:xfrm>
            <a:off x="7207152" y="4407531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Curved Connector 29">
            <a:extLst>
              <a:ext uri="{FF2B5EF4-FFF2-40B4-BE49-F238E27FC236}">
                <a16:creationId xmlns:a16="http://schemas.microsoft.com/office/drawing/2014/main" id="{B69EAD42-D5AB-A248-B7C7-3EB4DA36AC4B}"/>
              </a:ext>
            </a:extLst>
          </p:cNvPr>
          <p:cNvCxnSpPr>
            <a:stCxn id="12" idx="0"/>
          </p:cNvCxnSpPr>
          <p:nvPr/>
        </p:nvCxnSpPr>
        <p:spPr>
          <a:xfrm rot="16200000" flipH="1">
            <a:off x="7123627" y="4227656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31">
            <a:extLst>
              <a:ext uri="{FF2B5EF4-FFF2-40B4-BE49-F238E27FC236}">
                <a16:creationId xmlns:a16="http://schemas.microsoft.com/office/drawing/2014/main" id="{3260071F-10B2-BE42-8FA5-02971269A7C0}"/>
              </a:ext>
            </a:extLst>
          </p:cNvPr>
          <p:cNvCxnSpPr>
            <a:stCxn id="9" idx="0"/>
          </p:cNvCxnSpPr>
          <p:nvPr/>
        </p:nvCxnSpPr>
        <p:spPr>
          <a:xfrm rot="16200000" flipH="1">
            <a:off x="5786952" y="3964131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32">
            <a:extLst>
              <a:ext uri="{FF2B5EF4-FFF2-40B4-BE49-F238E27FC236}">
                <a16:creationId xmlns:a16="http://schemas.microsoft.com/office/drawing/2014/main" id="{BBBDBBC4-A586-B34C-9410-0FC39C31E2C4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6323527" y="4140956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6">
            <a:extLst>
              <a:ext uri="{FF2B5EF4-FFF2-40B4-BE49-F238E27FC236}">
                <a16:creationId xmlns:a16="http://schemas.microsoft.com/office/drawing/2014/main" id="{FF273019-FA52-B543-BD0F-28E84FD0BB4E}"/>
              </a:ext>
            </a:extLst>
          </p:cNvPr>
          <p:cNvSpPr/>
          <p:nvPr/>
        </p:nvSpPr>
        <p:spPr>
          <a:xfrm>
            <a:off x="7747152" y="4407531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Curved Connector 57">
            <a:extLst>
              <a:ext uri="{FF2B5EF4-FFF2-40B4-BE49-F238E27FC236}">
                <a16:creationId xmlns:a16="http://schemas.microsoft.com/office/drawing/2014/main" id="{03DC204F-2CA0-0441-8D70-6C05127D575D}"/>
              </a:ext>
            </a:extLst>
          </p:cNvPr>
          <p:cNvCxnSpPr>
            <a:stCxn id="13" idx="2"/>
            <a:endCxn id="17" idx="3"/>
          </p:cNvCxnSpPr>
          <p:nvPr/>
        </p:nvCxnSpPr>
        <p:spPr>
          <a:xfrm rot="5400000" flipH="1" flipV="1">
            <a:off x="7657152" y="4407531"/>
            <a:ext cx="180000" cy="540000"/>
          </a:xfrm>
          <a:prstGeom prst="curvedConnector4">
            <a:avLst>
              <a:gd name="adj1" fmla="val -127000"/>
              <a:gd name="adj2" fmla="val 142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8">
            <a:extLst>
              <a:ext uri="{FF2B5EF4-FFF2-40B4-BE49-F238E27FC236}">
                <a16:creationId xmlns:a16="http://schemas.microsoft.com/office/drawing/2014/main" id="{F4102952-0411-2849-9C08-6AC4C3AF15A8}"/>
              </a:ext>
            </a:extLst>
          </p:cNvPr>
          <p:cNvCxnSpPr/>
          <p:nvPr/>
        </p:nvCxnSpPr>
        <p:spPr>
          <a:xfrm>
            <a:off x="7882152" y="4098531"/>
            <a:ext cx="0" cy="28800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9">
            <a:extLst>
              <a:ext uri="{FF2B5EF4-FFF2-40B4-BE49-F238E27FC236}">
                <a16:creationId xmlns:a16="http://schemas.microsoft.com/office/drawing/2014/main" id="{E9C2A0DB-C8E4-F64A-B676-4F992565F448}"/>
              </a:ext>
            </a:extLst>
          </p:cNvPr>
          <p:cNvSpPr/>
          <p:nvPr/>
        </p:nvSpPr>
        <p:spPr>
          <a:xfrm>
            <a:off x="7647389" y="378859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58886-B92C-1C4E-8D2F-4325ED8A9848}"/>
              </a:ext>
            </a:extLst>
          </p:cNvPr>
          <p:cNvSpPr/>
          <p:nvPr/>
        </p:nvSpPr>
        <p:spPr>
          <a:xfrm>
            <a:off x="4136763" y="4286765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6146DD7E-0DA7-5F4F-B93C-E8371A0E6839}"/>
              </a:ext>
            </a:extLst>
          </p:cNvPr>
          <p:cNvCxnSpPr>
            <a:cxnSpLocks/>
          </p:cNvCxnSpPr>
          <p:nvPr/>
        </p:nvCxnSpPr>
        <p:spPr>
          <a:xfrm flipV="1">
            <a:off x="3908163" y="4188018"/>
            <a:ext cx="452400" cy="285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3">
            <a:extLst>
              <a:ext uri="{FF2B5EF4-FFF2-40B4-BE49-F238E27FC236}">
                <a16:creationId xmlns:a16="http://schemas.microsoft.com/office/drawing/2014/main" id="{A88624C8-2856-AE4E-9727-C73CDCBAE146}"/>
              </a:ext>
            </a:extLst>
          </p:cNvPr>
          <p:cNvCxnSpPr>
            <a:cxnSpLocks/>
          </p:cNvCxnSpPr>
          <p:nvPr/>
        </p:nvCxnSpPr>
        <p:spPr>
          <a:xfrm>
            <a:off x="3678363" y="4659547"/>
            <a:ext cx="682200" cy="12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78">
            <a:extLst>
              <a:ext uri="{FF2B5EF4-FFF2-40B4-BE49-F238E27FC236}">
                <a16:creationId xmlns:a16="http://schemas.microsoft.com/office/drawing/2014/main" id="{9A10E08E-BF30-D349-B369-96BA911C24BC}"/>
              </a:ext>
            </a:extLst>
          </p:cNvPr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2EF06AD-BFED-0540-8787-4D9880AF4F40}"/>
              </a:ext>
            </a:extLst>
          </p:cNvPr>
          <p:cNvSpPr/>
          <p:nvPr/>
        </p:nvSpPr>
        <p:spPr>
          <a:xfrm>
            <a:off x="5011792" y="2342530"/>
            <a:ext cx="397784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log.append("TX {id}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commit”).sync()</a:t>
            </a:r>
          </a:p>
          <a:p>
            <a:r>
              <a:rPr lang="is-IS" altLang="zh-CN" dirty="0">
                <a:latin typeface="Consolas" panose="020B0609020204030204" pitchFamily="49" charset="0"/>
                <a:ea typeface="楷体"/>
                <a:cs typeface="Courier"/>
              </a:rPr>
              <a:t>...</a:t>
            </a: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FDA0656-13AF-3749-8B9C-707D2C6BE6ED}"/>
              </a:ext>
            </a:extLst>
          </p:cNvPr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4991730F-7371-2E42-8148-00D07FF1D1C6}"/>
              </a:ext>
            </a:extLst>
          </p:cNvPr>
          <p:cNvCxnSpPr>
            <a:cxnSpLocks/>
          </p:cNvCxnSpPr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DB18CBF2-07A1-BD43-82A0-80F0D8815D5D}"/>
              </a:ext>
            </a:extLst>
          </p:cNvPr>
          <p:cNvSpPr/>
          <p:nvPr/>
        </p:nvSpPr>
        <p:spPr>
          <a:xfrm>
            <a:off x="252679" y="4105357"/>
            <a:ext cx="3136806" cy="114434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No! </a:t>
            </a: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high-level transaction can abort</a:t>
            </a:r>
          </a:p>
        </p:txBody>
      </p:sp>
    </p:spTree>
    <p:extLst>
      <p:ext uri="{BB962C8B-B14F-4D97-AF65-F5344CB8AC3E}">
        <p14:creationId xmlns:p14="http://schemas.microsoft.com/office/powerpoint/2010/main" val="4029343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B34AE-3552-3B44-A153-0DD4B5C3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rule of WAL under 2PC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FBEDF-F8CF-A942-A06F-5A33524D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Low-layer transaction </a:t>
            </a:r>
          </a:p>
          <a:p>
            <a:pPr lvl="1"/>
            <a:r>
              <a:rPr kumimoji="1" lang="en-US" altLang="zh-CN" dirty="0"/>
              <a:t>REDO-UNDO log entries: like normal</a:t>
            </a:r>
          </a:p>
          <a:p>
            <a:pPr lvl="1"/>
            <a:r>
              <a:rPr kumimoji="1" lang="en-US" altLang="zh-CN" dirty="0"/>
              <a:t>Commit log entry -&gt; Tentative commit log entry </a:t>
            </a:r>
            <a:r>
              <a:rPr kumimoji="1" lang="en-US" altLang="zh-CN" b="1" dirty="0">
                <a:highlight>
                  <a:srgbClr val="FFFF00"/>
                </a:highlight>
              </a:rPr>
              <a:t>(PREPARED)</a:t>
            </a:r>
          </a:p>
          <a:p>
            <a:pPr lvl="2"/>
            <a:r>
              <a:rPr kumimoji="1" lang="en-US" altLang="zh-CN" sz="1800" dirty="0"/>
              <a:t>Contains a reference to the high-layer TX </a:t>
            </a:r>
          </a:p>
          <a:p>
            <a:pPr lvl="2"/>
            <a:r>
              <a:rPr kumimoji="1" lang="en-US" altLang="zh-CN" dirty="0"/>
              <a:t>In case of failure: ask the high-layer TX’s coordinator to see if I can commit</a:t>
            </a:r>
          </a:p>
          <a:p>
            <a:pPr lvl="2"/>
            <a:endParaRPr kumimoji="1" lang="en-US" altLang="zh-CN" sz="1800" dirty="0"/>
          </a:p>
          <a:p>
            <a:r>
              <a:rPr kumimoji="1" lang="en-US" altLang="zh-CN" dirty="0"/>
              <a:t>High-layer transaction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Responsible for commit of low-layer TXs)  </a:t>
            </a:r>
          </a:p>
          <a:p>
            <a:pPr lvl="1"/>
            <a:r>
              <a:rPr kumimoji="1" lang="en-US" altLang="zh-CN" dirty="0"/>
              <a:t>Log the prepare log as a commitment of a high-layer TX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CA9FB-297F-FD4A-98B3-020F78BC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6746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B507E-F012-434C-89D2-9262C1AD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057299"/>
            <a:ext cx="7529390" cy="39492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DDF9A0-431C-7143-9C07-B67C3C5B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87" y="4756902"/>
            <a:ext cx="9309720" cy="1080120"/>
          </a:xfrm>
        </p:spPr>
        <p:txBody>
          <a:bodyPr>
            <a:normAutofit/>
          </a:bodyPr>
          <a:lstStyle/>
          <a:p>
            <a:r>
              <a:rPr lang="en-US" altLang="zh-CN" dirty="0"/>
              <a:t>Idea: the coordinator is responsible for committing all the TXs </a:t>
            </a:r>
          </a:p>
          <a:p>
            <a:pPr marL="560388" lvl="2" indent="0">
              <a:buNone/>
            </a:pPr>
            <a:r>
              <a:rPr lang="en-US" altLang="zh-CN" dirty="0">
                <a:ea typeface="MS PGothic" charset="0"/>
              </a:rPr>
              <a:t>How? By sending RPCs or Messages to all the other servers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121F5B-3656-E94F-B0A6-A66D4432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Multi-site transactions under two-phase commit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73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40" y="2171700"/>
            <a:ext cx="78123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Challenge: unreliable communications, coordinator &amp; worker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731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Principles: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Following the coordinator’s decision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charset="0"/>
              </a:rPr>
              <a:t>Log sufficient state to tolerate failures (e.g., the coordinator’s decision)</a:t>
            </a:r>
          </a:p>
          <a:p>
            <a:r>
              <a:rPr lang="en-US" altLang="zh-CN" dirty="0">
                <a:ea typeface="MS PGothic" charset="0"/>
              </a:rPr>
              <a:t>Coordinator (do the decision &amp; maintain the state)</a:t>
            </a:r>
          </a:p>
          <a:p>
            <a:pPr lvl="1"/>
            <a:r>
              <a:rPr lang="en-US" altLang="zh-CN" dirty="0">
                <a:ea typeface="MS PGothic" charset="0"/>
              </a:rPr>
              <a:t>Collect some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ABORT</a:t>
            </a:r>
            <a:r>
              <a:rPr lang="en-US" altLang="zh-CN" dirty="0">
                <a:ea typeface="MS PGothic" charset="0"/>
              </a:rPr>
              <a:t> or nothing: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ABORT</a:t>
            </a:r>
            <a:r>
              <a:rPr lang="en-US" altLang="zh-CN" dirty="0">
                <a:ea typeface="MS PGothic" charset="0"/>
              </a:rPr>
              <a:t> or retry</a:t>
            </a:r>
          </a:p>
          <a:p>
            <a:pPr lvl="1"/>
            <a:r>
              <a:rPr lang="en-US" altLang="zh-CN" dirty="0">
                <a:ea typeface="MS PGothic" charset="0"/>
              </a:rPr>
              <a:t>Collect all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r>
              <a:rPr lang="en-US" altLang="zh-CN" dirty="0">
                <a:ea typeface="MS PGothic" charset="0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endParaRPr lang="en-US" altLang="zh-CN" dirty="0">
              <a:ea typeface="MS PGothic" charset="0"/>
            </a:endParaRPr>
          </a:p>
          <a:p>
            <a:r>
              <a:rPr lang="en-US" altLang="zh-CN" dirty="0">
                <a:ea typeface="MS PGothic" charset="0"/>
              </a:rPr>
              <a:t>Worker passively react to the coordinator’s actions </a:t>
            </a:r>
          </a:p>
          <a:p>
            <a:pPr lvl="1"/>
            <a:r>
              <a:rPr lang="en-US" altLang="zh-CN" dirty="0">
                <a:ea typeface="MS PGothic" charset="0"/>
              </a:rPr>
              <a:t>If no message is sent from the coordinator, just wait </a:t>
            </a:r>
          </a:p>
          <a:p>
            <a:pPr lvl="1"/>
            <a:r>
              <a:rPr lang="en-US" altLang="zh-CN" dirty="0">
                <a:ea typeface="MS PGothic" charset="0"/>
              </a:rPr>
              <a:t>When receive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  <a:r>
              <a:rPr lang="en-US" altLang="zh-CN" dirty="0">
                <a:ea typeface="MS PGothic" charset="0"/>
              </a:rPr>
              <a:t>: then </a:t>
            </a:r>
            <a:r>
              <a:rPr lang="en-US" altLang="zh-CN" b="1" dirty="0">
                <a:highlight>
                  <a:srgbClr val="FFFF00"/>
                </a:highlight>
                <a:ea typeface="MS PGothic" charset="0"/>
              </a:rPr>
              <a:t>COMMIT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3771636"/>
          </a:xfrm>
        </p:spPr>
        <p:txBody>
          <a:bodyPr/>
          <a:lstStyle/>
          <a:p>
            <a:r>
              <a:rPr kumimoji="1" lang="en-US" altLang="zh-CN" dirty="0"/>
              <a:t>Phase 2:</a:t>
            </a:r>
          </a:p>
          <a:p>
            <a:pPr lvl="1"/>
            <a:r>
              <a:rPr kumimoji="1" lang="en-US" altLang="zh-CN" dirty="0"/>
              <a:t>Validates whether serializability is guaranteed:</a:t>
            </a:r>
          </a:p>
          <a:p>
            <a:pPr lvl="1"/>
            <a:r>
              <a:rPr kumimoji="1" lang="en-US" altLang="zh-CN" dirty="0"/>
              <a:t>Has any data in the read set been modified?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750323"/>
            <a:ext cx="27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3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1127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3DDF9A0-431C-7143-9C07-B67C3C5B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41676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D374B"/>
                </a:solidFill>
              </a:rPr>
              <a:t>two-phase commit</a:t>
            </a:r>
            <a:r>
              <a:rPr lang="en-US" altLang="zh-CN" dirty="0"/>
              <a:t>: nodes agree that they are ready to commit before committing </a:t>
            </a:r>
          </a:p>
          <a:p>
            <a:pPr marL="74250" lvl="1" indent="0">
              <a:buNone/>
            </a:pPr>
            <a:endParaRPr lang="en-US" altLang="zh-CN" dirty="0">
              <a:ea typeface="MS PGothic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501D7-D47C-DC41-A668-CB0953ACE8C3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607917E-3655-AC47-A2A6-BBCBBDDF4AC1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8073E8-A992-3542-B8E7-BE112F5F0CCF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CFDF7-5B68-7944-B7A7-8D5492E0F2B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718F388-BEF5-334E-B2B0-E6BC045E78DE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D8AA3-2596-8641-BF35-80B22CA2E0A6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CA9132-AFDE-CA48-9692-8DE454A62F7C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Arial" panose="020B0604020202020204" pitchFamily="34" charset="0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F0B1F3-1D5D-3243-A6B2-F51D16A545F8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BF61CAE-6177-C847-A29D-0035D46EC9AC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5E1C7F1-EF48-0C40-8977-2AD0B1908D59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2D7FB37-0A1E-F94D-B522-A5B84A6202EE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946CD26-82B0-674C-941C-DE8697880597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0A885DF-4948-A842-80E3-F045BDEF2727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38B7D99-A8C2-6142-8D34-45E5A523514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15D577E-15DD-C042-B757-6F5BF918BA7B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52B0C9-6DF6-064A-AE2D-96E035648FFE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FA37EC6-F537-A547-AD2F-13DC9FDBF7F1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64A021A-DD97-0E4C-8F7E-CF12A5D023A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4CAD7A-E0CD-0547-81B4-778F6AE51395}"/>
              </a:ext>
            </a:extLst>
          </p:cNvPr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assume all parts of the transactions prior to </a:t>
            </a:r>
          </a:p>
          <a:p>
            <a:r>
              <a:rPr lang="en-US" altLang="zh-CN" sz="1400" dirty="0"/>
              <a:t>commit have happened </a:t>
            </a:r>
            <a:endParaRPr lang="en-US" altLang="zh-CN" sz="1400" dirty="0">
              <a:effectLst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98E56FC-EDAD-E040-8CBA-C629370533D4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7A17161-F06B-5544-9D0A-F13EA7727989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25BA654-E3DB-4A41-B437-F782F71B8D5C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22A0F4E-7E51-5345-B0B2-56A8843CDB10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652C1DA-5A80-054E-9859-9F6A2A1BA998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833D3D5-5908-1B47-8AA2-4AD8D3B872BF}"/>
              </a:ext>
            </a:extLst>
          </p:cNvPr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A5548FE-975A-B544-9F90-4B2381EB878A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1A0A632-D5E8-BA4C-9232-59A360EA6FB5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DE566A-2EFE-3A45-B6CF-A289EB8DF7A9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DCC003-1107-A14F-8013-404DCC8E73DD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Arial" panose="020B0604020202020204" pitchFamily="34" charset="0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89BC632-35CC-CE4E-BF8F-D03A8948EFAA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3300742-AE9D-AC4A-8CA4-B1D88EF2C9B3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C7A234-E8B8-934E-B071-02FCFACD0224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AE0E5CE-E87E-CD49-838D-779C691820B0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605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C99B29D-7E71-824D-946D-3C8A8F6B7AA7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A7325D1-00DA-EE41-9E2C-D4AA4638EE92}"/>
              </a:ext>
            </a:extLst>
          </p:cNvPr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08EAC80-CB31-D040-86AA-46D5029E8053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5F25E80-0591-5143-B1D9-1DADC5EE503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E3737D3-8E79-BF4E-B21A-CB693BC7602D}"/>
              </a:ext>
            </a:extLst>
          </p:cNvPr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ED5915F-640D-BD49-94D0-9987BD93267E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56576D4-AF30-224D-9413-09BCAA5B5555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C47D857A-13FD-454C-9E1F-4E9DCA830D13}"/>
              </a:ext>
            </a:extLst>
          </p:cNvPr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E0863D7-29F9-434F-B6FF-15F8F674811C}"/>
              </a:ext>
            </a:extLst>
          </p:cNvPr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BB7F46C-BCB3-4A40-95F0-A9F589847CC3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6ADE9B0-A2EC-534F-BE69-4802C97673E0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F47EF30-FAA5-A341-87FA-5F77B57560DF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52B168E-520B-A44E-836D-6A8868297B95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487183D-E952-9543-BD4A-7865FDD343CA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5E05B5D-D619-4C49-8F0A-EA46437DC783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8046CAB-F37D-314A-87B8-D66BF8C72306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52B5FC4-0728-8A44-85E2-08B0C25B6940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33691AA-EEAF-C44E-BFC2-1B0D425AE683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900147D-8978-6040-B957-A5EBAF8B745F}"/>
              </a:ext>
            </a:extLst>
          </p:cNvPr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2CF8FF31-C90D-FB40-B2BA-54D08A1AC024}"/>
              </a:ext>
            </a:extLst>
          </p:cNvPr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15E13EE-A04C-2845-A7CE-ACA46A516846}"/>
              </a:ext>
            </a:extLst>
          </p:cNvPr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53C70A6-E187-C940-91F7-997CD0D3205F}"/>
              </a:ext>
            </a:extLst>
          </p:cNvPr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01EC867-1259-DD4C-BF23-3F1F8CBE6F7F}"/>
              </a:ext>
            </a:extLst>
          </p:cNvPr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2B44E6D-E147-8040-97F2-9903149D8CC6}"/>
              </a:ext>
            </a:extLst>
          </p:cNvPr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19B8968-9979-6F48-85C3-E4DA79F90030}"/>
              </a:ext>
            </a:extLst>
          </p:cNvPr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EDDD92-C288-FA4A-9932-45DA77B2757F}"/>
              </a:ext>
            </a:extLst>
          </p:cNvPr>
          <p:cNvSpPr txBox="1"/>
          <p:nvPr/>
        </p:nvSpPr>
        <p:spPr>
          <a:xfrm>
            <a:off x="1884080" y="3638540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7440DF3-80D0-994F-8844-E183CAF6C5D5}"/>
              </a:ext>
            </a:extLst>
          </p:cNvPr>
          <p:cNvSpPr txBox="1"/>
          <p:nvPr/>
        </p:nvSpPr>
        <p:spPr>
          <a:xfrm>
            <a:off x="4011175" y="3177768"/>
            <a:ext cx="10648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700B74-7FCC-6441-B904-C52286679226}"/>
              </a:ext>
            </a:extLst>
          </p:cNvPr>
          <p:cNvSpPr txBox="1"/>
          <p:nvPr/>
        </p:nvSpPr>
        <p:spPr>
          <a:xfrm>
            <a:off x="4026416" y="379360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895A02C-DECD-3A48-9C0E-DE567A6D9B1E}"/>
              </a:ext>
            </a:extLst>
          </p:cNvPr>
          <p:cNvSpPr txBox="1"/>
          <p:nvPr/>
        </p:nvSpPr>
        <p:spPr>
          <a:xfrm>
            <a:off x="4041656" y="4129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F54C8821-EE97-ED42-BF52-19E157AB0C37}"/>
              </a:ext>
            </a:extLst>
          </p:cNvPr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632CC209-BBAE-DB4B-9B0E-1639FB59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b="1" dirty="0"/>
              <a:t>: </a:t>
            </a:r>
            <a:r>
              <a:rPr lang="en-US" altLang="zh-CN" dirty="0"/>
              <a:t>lost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BD374B"/>
                </a:solidFill>
              </a:rPr>
              <a:t>prepare</a:t>
            </a:r>
            <a:r>
              <a:rPr lang="en-US" altLang="zh-CN" b="1" dirty="0"/>
              <a:t> 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C523ACA-4233-D244-826C-CBB29794F734}"/>
              </a:ext>
            </a:extLst>
          </p:cNvPr>
          <p:cNvSpPr/>
          <p:nvPr/>
        </p:nvSpPr>
        <p:spPr>
          <a:xfrm>
            <a:off x="5105430" y="2425452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b="1" dirty="0">
                <a:latin typeface="Helvetica" charset="0"/>
              </a:rPr>
              <a:t>X </a:t>
            </a:r>
            <a:endParaRPr lang="da-DK" altLang="zh-CN" sz="3200" dirty="0">
              <a:effectLst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7E520-831C-5B48-81C2-8D8EA41A54A2}"/>
              </a:ext>
            </a:extLst>
          </p:cNvPr>
          <p:cNvSpPr txBox="1"/>
          <p:nvPr/>
        </p:nvSpPr>
        <p:spPr>
          <a:xfrm>
            <a:off x="1259632" y="2771478"/>
            <a:ext cx="19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13E7BD77-47F1-AE45-8F91-B3BB8B33C7E2}"/>
              </a:ext>
            </a:extLst>
          </p:cNvPr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593E8B86-E2F3-E74D-AF26-B653D6F5F626}"/>
              </a:ext>
            </a:extLst>
          </p:cNvPr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4F738BD-9A53-DE4C-9DA2-89A75E26942E}"/>
              </a:ext>
            </a:extLst>
          </p:cNvPr>
          <p:cNvSpPr txBox="1"/>
          <p:nvPr/>
        </p:nvSpPr>
        <p:spPr>
          <a:xfrm>
            <a:off x="3995935" y="2760960"/>
            <a:ext cx="10801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0964F36-62B7-9440-B2E7-5EBB5BDCBC22}"/>
              </a:ext>
            </a:extLst>
          </p:cNvPr>
          <p:cNvSpPr txBox="1"/>
          <p:nvPr/>
        </p:nvSpPr>
        <p:spPr>
          <a:xfrm>
            <a:off x="3995935" y="2527940"/>
            <a:ext cx="10374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7030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72" grpId="0"/>
      <p:bldP spid="7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99872A-B5D4-124F-8929-F3EDA08F10A8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025AD2F-0E80-434F-B3CC-0ECCA0AA7B61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7E66DB1-383E-BB46-8DFC-8C176B6771D8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D9DBD0E-0B32-594A-ACB9-53660F2D6830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06C264D-81F9-C147-B912-18A6C1EEFDE6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75DC7A6-CE50-9742-B160-DCE1866D84EF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8638163-5ABA-124A-B0E8-C78EAC2EB78E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A01C483-8C03-0B4F-803F-318320BFDE4C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23D08478-243E-0340-A6AF-46D1801BE012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EC0C5C2-99E2-6B45-A5FB-14C30C30EEE9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4067ABA-CAD8-C943-9772-6B9781264830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2F76695-E501-6D41-8263-999845579D83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7D6B03E7-4DF7-9042-BF37-AB094D81EA2D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09CED4BF-F999-6D43-B36E-8472C9C69CCD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626DFD21-1BB8-C549-8CBD-A4D249BFE40D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AA91B523-0EC5-A74B-A76C-85AAF8D9AD5B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87ACE75B-8B4E-E84A-B8AE-55B4D7A03056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2321325-C20C-4844-926F-F0BCBA289686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097ADDD6-8B59-9A46-B908-FAF942660467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E8B796A-8AA6-E645-B34F-5912A4B50EE6}"/>
              </a:ext>
            </a:extLst>
          </p:cNvPr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D23A6D3-49F8-8C4E-A371-29049567F659}"/>
              </a:ext>
            </a:extLst>
          </p:cNvPr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9060CE4-AF7A-2B47-A3B6-1AA113C2B504}"/>
              </a:ext>
            </a:extLst>
          </p:cNvPr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5D55B6A5-E320-654A-96F7-3DFAB37CECD0}"/>
              </a:ext>
            </a:extLst>
          </p:cNvPr>
          <p:cNvSpPr txBox="1"/>
          <p:nvPr/>
        </p:nvSpPr>
        <p:spPr>
          <a:xfrm>
            <a:off x="1884080" y="3928328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ABAD5-3BAA-244B-8B66-5A9288FABF24}"/>
              </a:ext>
            </a:extLst>
          </p:cNvPr>
          <p:cNvSpPr txBox="1"/>
          <p:nvPr/>
        </p:nvSpPr>
        <p:spPr>
          <a:xfrm>
            <a:off x="3995935" y="2482220"/>
            <a:ext cx="11618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7DB67A1-F2C2-FF43-8447-7C2678025D46}"/>
              </a:ext>
            </a:extLst>
          </p:cNvPr>
          <p:cNvSpPr txBox="1"/>
          <p:nvPr/>
        </p:nvSpPr>
        <p:spPr>
          <a:xfrm>
            <a:off x="4011175" y="3465800"/>
            <a:ext cx="992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574CE72-5224-5A44-9C43-87C218037872}"/>
              </a:ext>
            </a:extLst>
          </p:cNvPr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lost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ACK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prepare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6FB5162-58D6-D74F-8D9C-8B1AEE1E6B03}"/>
              </a:ext>
            </a:extLst>
          </p:cNvPr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51098E8-6CDA-5445-986A-AC79C33A2750}"/>
              </a:ext>
            </a:extLst>
          </p:cNvPr>
          <p:cNvSpPr/>
          <p:nvPr/>
        </p:nvSpPr>
        <p:spPr>
          <a:xfrm>
            <a:off x="3639367" y="263276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056CDA1-F819-C546-A3A7-FE4DCF3A21BF}"/>
              </a:ext>
            </a:extLst>
          </p:cNvPr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6B4C88-C9F9-D249-B2B3-93B911C7BC61}"/>
              </a:ext>
            </a:extLst>
          </p:cNvPr>
          <p:cNvSpPr txBox="1"/>
          <p:nvPr/>
        </p:nvSpPr>
        <p:spPr>
          <a:xfrm>
            <a:off x="3995935" y="2929508"/>
            <a:ext cx="1161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008404B3-FFA5-6C43-B95E-9BAADBFD5225}"/>
              </a:ext>
            </a:extLst>
          </p:cNvPr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4" grpId="0"/>
      <p:bldP spid="10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457200" y="4772388"/>
            <a:ext cx="8229600" cy="766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worker failure during prepare</a:t>
            </a: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lt"/>
              </a:rPr>
              <a:t>coordinator can safely abort transaction, will send explicit abort messages to live workers</a:t>
            </a:r>
            <a:r>
              <a:rPr lang="en-US" altLang="zh-CN" sz="1800" b="1" dirty="0">
                <a:latin typeface="+mn-lt"/>
              </a:rPr>
              <a:t>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A310F60-C721-0545-A2CF-69924E513D03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7BD6C6A-0D42-5641-BE16-714840C3C843}"/>
              </a:ext>
            </a:extLst>
          </p:cNvPr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5065D04-81A3-FF44-8C42-1D3C203AF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7216D31-53D7-D345-BC6B-EBEE7092C27E}"/>
              </a:ext>
            </a:extLst>
          </p:cNvPr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BF2DCF5-A6D3-1349-90F7-641F6E0D7DCD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2FF77D-039B-EB49-BBA2-FDED32EDE3C5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9782BB7B-F17C-C14C-9C24-F868FF9B1F18}"/>
              </a:ext>
            </a:extLst>
          </p:cNvPr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172053E-D2F0-614F-8E3A-304B3A43CF09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B92A2D-D46F-CF45-A9DB-C11F5D6FF8A1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20DD1D9B-396C-534A-9FF0-8261FB21C03B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E4D75AD-347F-A44D-A585-545CA48C038F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AC72AA0-D293-3A41-A6D1-15FE3B5B48FA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1387245-CC26-8242-96D0-D5987A86F2F5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DD4D4333-B51B-AC4F-BFFB-582F687C3671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A07B437-0A08-CC43-9378-0E2DF6F0CED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E3C6B941-3D6D-284B-AC82-A582D586F8B0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FAB43-7FD4-A04B-B165-1E7FCEE57911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DDC467D-3E40-2B48-9D0D-53D4147B4038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4443AFE-3FC6-EA44-815A-ACDC0E0B26A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C89B616-4DA1-F146-B08B-5527201A4F0E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1CA8EF6-7002-8340-B15C-B3E44FA22316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BC886C8-C185-6B45-A7C7-8EF31723A0E9}"/>
              </a:ext>
            </a:extLst>
          </p:cNvPr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617D347-E5A9-0A49-B59C-28D54B2820C7}"/>
              </a:ext>
            </a:extLst>
          </p:cNvPr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F461BB4-FE41-8E4B-915E-FD9263DB88EE}"/>
              </a:ext>
            </a:extLst>
          </p:cNvPr>
          <p:cNvSpPr txBox="1"/>
          <p:nvPr/>
        </p:nvSpPr>
        <p:spPr>
          <a:xfrm>
            <a:off x="1763688" y="3712304"/>
            <a:ext cx="754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932CFA-F657-5E4F-9CDA-E14443196CD7}"/>
              </a:ext>
            </a:extLst>
          </p:cNvPr>
          <p:cNvSpPr txBox="1"/>
          <p:nvPr/>
        </p:nvSpPr>
        <p:spPr>
          <a:xfrm>
            <a:off x="3995935" y="2482220"/>
            <a:ext cx="1137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A7FC296-02C1-5944-A1CF-2AAF349119D1}"/>
              </a:ext>
            </a:extLst>
          </p:cNvPr>
          <p:cNvSpPr txBox="1"/>
          <p:nvPr/>
        </p:nvSpPr>
        <p:spPr>
          <a:xfrm>
            <a:off x="4011176" y="2817728"/>
            <a:ext cx="1137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9BAF407-9674-3542-9840-CB337C4E713E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BA6708F-3692-B24F-AC5A-F6C292DF495B}"/>
              </a:ext>
            </a:extLst>
          </p:cNvPr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DC3972E-7A4E-4C40-94EC-80076D75BF5A}"/>
              </a:ext>
            </a:extLst>
          </p:cNvPr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96DD65-9FE6-2A47-9149-C83798896840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193589B4-CB21-744D-AC33-AF77BEFB09FC}"/>
              </a:ext>
            </a:extLst>
          </p:cNvPr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AD749AC-1522-6F4F-B58D-BD4D2D058408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B4DF2F-85F7-EF4A-91FB-E7BEE7882DE7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29B9FD66-B6F0-084E-BD9E-3298EDA0AC73}"/>
              </a:ext>
            </a:extLst>
          </p:cNvPr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76CA828-7A7D-F149-AA87-21B5A138EBAF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5E52C4-3480-4949-A4CC-F82AD1775348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B56DEDE-8095-704F-827B-7E3EC87DD676}"/>
              </a:ext>
            </a:extLst>
          </p:cNvPr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09DDF89-327E-2A41-9DD2-CB27EB78FCD9}"/>
              </a:ext>
            </a:extLst>
          </p:cNvPr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8651502-82FB-504C-A8E5-00EF3DCFD235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6F89468-EC56-114D-95E9-50E112B52B33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698C6D4-9CB8-7C46-9AD8-1EF617D21ABB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62242EAA-C763-944A-9849-47F2BC77E5A6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FA8034D-F590-9142-8987-9F39AD019CC2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9F1EF0B-666C-AD4A-A4FE-76D114C06679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BBF947E-E9FD-EB46-BBEE-218CE22D6EE4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D39609AC-B194-754F-8EF2-3C8DC2BB45FB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E81C4503-8ADC-4C48-A64A-38393F6C0E99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8AAEE08-A1F5-BF40-B9CC-AAF95F48E8DD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96B201F-09DD-6A4E-8C7C-A934A0ED40A9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C3A5145-004D-4646-95CC-4C5BD8BDAFB0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2890DCDB-51D9-E842-801E-38C8EDE2CE4F}"/>
              </a:ext>
            </a:extLst>
          </p:cNvPr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rgbClr val="BD374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E2428C8-D4D0-E546-A952-753F6C565AF1}"/>
              </a:ext>
            </a:extLst>
          </p:cNvPr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0700382-C722-EC40-893F-C0BCD7C25E90}"/>
              </a:ext>
            </a:extLst>
          </p:cNvPr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2ED5ACEF-5CB8-494B-88AF-F4D7F8B48805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C298D5E7-9DD1-AC4F-ACD4-85EAEF2A30C4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2BF1ACF-D461-4B40-A8D8-4AF94046D2A8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578B0FD-D504-204F-B241-FC732B88ED43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556BC1A-AD5B-DF4F-8BB0-77551E911325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F34B709-6EA8-A748-BB14-300E6C87D60A}"/>
              </a:ext>
            </a:extLst>
          </p:cNvPr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365B3C5-5CAC-8148-BD2E-B4A912AFD508}"/>
              </a:ext>
            </a:extLst>
          </p:cNvPr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0784978-FEFF-0A45-A30C-4F26625614A8}"/>
              </a:ext>
            </a:extLst>
          </p:cNvPr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537A40E-1167-F04F-AA5D-7C02FA7BF86E}"/>
              </a:ext>
            </a:extLst>
          </p:cNvPr>
          <p:cNvSpPr/>
          <p:nvPr/>
        </p:nvSpPr>
        <p:spPr>
          <a:xfrm>
            <a:off x="5033294" y="340394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387338C-4DFE-3C42-A64A-BD93364CCF79}"/>
              </a:ext>
            </a:extLst>
          </p:cNvPr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A5E9457-4690-CC4D-B08F-7ED90A79F894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C2BFF68-E2E6-8C42-95AC-6A0BBCC02E2D}"/>
              </a:ext>
            </a:extLst>
          </p:cNvPr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59C8D386-6EFC-114A-8D33-736EF9B584F5}"/>
              </a:ext>
            </a:extLst>
          </p:cNvPr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67F971-590F-B145-AFA5-0023E046AC90}"/>
              </a:ext>
            </a:extLst>
          </p:cNvPr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75CF59E-8D63-4D4B-8B5C-D73B05B61D57}"/>
              </a:ext>
            </a:extLst>
          </p:cNvPr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Why?</a:t>
            </a:r>
            <a:r>
              <a:rPr lang="zh-CN" altLang="en-US" b="1" dirty="0"/>
              <a:t> </a:t>
            </a:r>
            <a:r>
              <a:rPr lang="en-US" altLang="zh-CN" b="1" dirty="0"/>
              <a:t>Just</a:t>
            </a:r>
            <a:r>
              <a:rPr lang="zh-CN" altLang="en-US" b="1" dirty="0"/>
              <a:t> </a:t>
            </a:r>
            <a:r>
              <a:rPr lang="en-US" altLang="zh-CN" b="1" dirty="0"/>
              <a:t>wait..</a:t>
            </a:r>
            <a:endParaRPr lang="en-US" altLang="zh-C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11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5" grpId="0" animBg="1"/>
      <p:bldP spid="9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103" name="内容占位符 2">
            <a:extLst>
              <a:ext uri="{FF2B5EF4-FFF2-40B4-BE49-F238E27FC236}">
                <a16:creationId xmlns:a16="http://schemas.microsoft.com/office/drawing/2014/main" id="{D0AFE085-E6AD-7749-B26F-D822F0348CCD}"/>
              </a:ext>
            </a:extLst>
          </p:cNvPr>
          <p:cNvSpPr txBox="1">
            <a:spLocks/>
          </p:cNvSpPr>
          <p:nvPr/>
        </p:nvSpPr>
        <p:spPr>
          <a:xfrm>
            <a:off x="394908" y="5093642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failure: </a:t>
            </a:r>
            <a:r>
              <a:rPr lang="en-US" altLang="zh-CN" sz="1800" b="1" dirty="0">
                <a:latin typeface="+mn-lt"/>
              </a:rPr>
              <a:t>lost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ACK </a:t>
            </a:r>
            <a:r>
              <a:rPr lang="en-US" altLang="zh-CN" sz="1800" b="1" dirty="0">
                <a:latin typeface="+mn-lt"/>
              </a:rPr>
              <a:t>of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commit </a:t>
            </a:r>
            <a:r>
              <a:rPr lang="en-US" altLang="zh-CN" sz="1800" b="1" dirty="0">
                <a:latin typeface="+mn-lt"/>
              </a:rPr>
              <a:t>message</a:t>
            </a:r>
            <a:r>
              <a:rPr lang="en-US" altLang="zh-CN" sz="1800" b="1" dirty="0">
                <a:solidFill>
                  <a:srgbClr val="BD374B"/>
                </a:solidFill>
                <a:latin typeface="+mn-lt"/>
              </a:rPr>
              <a:t>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969B59-CB68-DD4F-8D96-AD3276477E5C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41CD8397-4D3D-8440-8104-938B04EB86CC}"/>
              </a:ext>
            </a:extLst>
          </p:cNvPr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5141C56-E1D0-ED4A-ACDE-B9828EFE9230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085BF5E-8693-624C-A23E-009AD7160B9F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7D8337-C0EB-3B44-9354-4544146F7B4D}"/>
              </a:ext>
            </a:extLst>
          </p:cNvPr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8C50B3E-CFDF-654B-90E0-2E4113FEAC8A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9FB351-68A6-B241-85D3-FA61E71E89B8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85256F62-279F-A648-A951-409E7EF54F1F}"/>
              </a:ext>
            </a:extLst>
          </p:cNvPr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4E288FA-D8CF-9B40-A6C9-8561E7355533}"/>
              </a:ext>
            </a:extLst>
          </p:cNvPr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AF09E64-D468-6945-8F0C-C7D95C797B1D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51C3E96-414E-A84C-ADA0-79DBFD1AA31D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AE43FD9-1A65-1B41-923A-8D0003431073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0192149-7AEF-6244-AA2D-A25E408B6310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A7D75FA-5ABA-5347-AB49-0B2191CFAF43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7C3A30B-5BD2-4740-BA4B-0B5FBFBC2A2A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5EEB79F-B702-7943-AED5-31BC45D5A29A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E9E5BC2C-99AC-AF46-9D98-B94F3563CB3C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1037DA4-EA10-4D4B-952A-0C8B40ED7F1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24B05827-4A13-C943-964F-E25B4FB05912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02FA83D-6114-B146-82FD-14AE6F86A211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88ED33C8-FEDD-964E-997A-F55804B5B7D3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9DFA2DE-70F7-F941-8D24-7108A2A60405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5E598FD-9B07-0547-9E4E-CE73054A53B0}"/>
              </a:ext>
            </a:extLst>
          </p:cNvPr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72CED7A-F245-3849-A6C1-3C18DC71FDB0}"/>
              </a:ext>
            </a:extLst>
          </p:cNvPr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6BB8DA2-C936-AF41-ADF4-A67BC84A338D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65B8E5-0B53-BB44-8E02-738D824FAAF1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4C7972A-1C6F-1346-AE43-BCC887F088BF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66839A7-1A98-D54B-83D7-E118AB646431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3D08DB6-BEE0-A544-8830-B8E929E68B84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67A84CB-D4D8-EC4C-8EBF-2C0607B67F64}"/>
              </a:ext>
            </a:extLst>
          </p:cNvPr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DE8A96A5-F734-8446-A538-F453D6F3361B}"/>
              </a:ext>
            </a:extLst>
          </p:cNvPr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rgbClr val="BD374B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437C49C-7EA0-DA48-BCBE-1D13AF051E45}"/>
              </a:ext>
            </a:extLst>
          </p:cNvPr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61D2D6A-0C1A-3147-A823-FC061C0F11A2}"/>
              </a:ext>
            </a:extLst>
          </p:cNvPr>
          <p:cNvSpPr/>
          <p:nvPr/>
        </p:nvSpPr>
        <p:spPr>
          <a:xfrm>
            <a:off x="3635896" y="364958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346CF8A-CCF4-1F4B-B6C4-FEFE36A3865C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88B79A9-D620-2349-9081-4127A49994DD}"/>
              </a:ext>
            </a:extLst>
          </p:cNvPr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96FBA9C-5290-444C-93FB-C2B003B1BD06}"/>
              </a:ext>
            </a:extLst>
          </p:cNvPr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CCB73ACC-4CCA-8A40-8B72-936997AE694E}"/>
              </a:ext>
            </a:extLst>
          </p:cNvPr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4" grpId="0"/>
      <p:bldP spid="10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DF6F9F-4D94-C840-BBE7-41559E86FD70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F3264A0-6586-1347-8BF3-DBCB00E921CD}"/>
              </a:ext>
            </a:extLst>
          </p:cNvPr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3E9F6DB-006F-5B47-BF36-5AF5EF03E2DE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1DF0BC7-7EC5-5142-B5EA-6635B7D778CF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AB3C15F-EBFC-C545-A8B6-7CDB6056ADBC}"/>
              </a:ext>
            </a:extLst>
          </p:cNvPr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CAD84DE-0B60-EA42-9099-2BC5CCE4A99D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B86CF18-9B76-D347-8822-D19874D30C75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EC1F87F-A3C4-074E-8EF0-4EBA7A4282A2}"/>
              </a:ext>
            </a:extLst>
          </p:cNvPr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AB4EC4E-EF49-9444-B17E-9D37D7F52B01}"/>
              </a:ext>
            </a:extLst>
          </p:cNvPr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2C0EE27-F3E5-034B-A022-5E6045E76C51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13C586E-3E2B-F245-90E0-3796A32A7C19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CEC80AF-4B76-994B-9309-01EA249E2A49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363F878-A3F1-1941-82B0-E5F606CC38CE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C0BB362-34D6-8F4E-B0DB-0DBEE7887945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6987F76B-A12A-A240-BD85-BB90B9093024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65AF40F-C18E-A246-AA45-FD593B027F06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B3E10A01-1FE8-DF43-A746-0DA01B68EFB6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75CF166-46F9-8546-9644-36BE8F3BF25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3427660-D70D-DE4D-90DE-2A815FC67B3A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E82D8D68-211F-F04A-A1DF-B8809B706CB2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CAADA6A-6C9A-D34E-A124-B37F09B26FE8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952D406-7C53-D349-81F8-83B1B4893C0E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C546759-65AC-AA46-9DE0-BDC4C4F993AA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FACF65EB-676D-5240-86FC-09050CD7B017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A2228B8B-B42D-7F48-80FF-5257726E7829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E97AE08-4A4E-8944-BB4F-33504264C210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C7E8F-8382-A541-9CF3-E83B538B31FB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35C22C0A-00E7-304C-8C19-D3C853F3FC42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32E4644-D85E-074D-888F-F3A262138137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006513C-ABA0-0646-97CF-DAEB6B858C5F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EEB7CEFA-6895-BF43-B74A-E1BF761A1C7F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内容占位符 2">
            <a:extLst>
              <a:ext uri="{FF2B5EF4-FFF2-40B4-BE49-F238E27FC236}">
                <a16:creationId xmlns:a16="http://schemas.microsoft.com/office/drawing/2014/main" id="{FFFE8BD9-3686-2C4B-B25E-B25E3E1E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2721"/>
            <a:ext cx="8229600" cy="5110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ADDC725E-38A6-2B4F-ABAA-B877D7E6D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62C627-B346-7F41-A767-66D55C4D0611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71B13D56-927D-6149-A958-BDD6B39B981E}"/>
              </a:ext>
            </a:extLst>
          </p:cNvPr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ECC722F-6EBD-174F-ABA3-AE1AF022DCB7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2C3B02-96D2-6F42-AB3D-2C87F103916B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A68530B-C51D-BD45-AE60-06DDD8833077}"/>
              </a:ext>
            </a:extLst>
          </p:cNvPr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16A94B9-D650-C749-B9C1-C89B73B06A95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3103B1-5040-FA4D-AF36-150727803559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CC1C409-3F69-954F-872D-1803611FEAD7}"/>
              </a:ext>
            </a:extLst>
          </p:cNvPr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772173ED-39EE-9545-B605-035D0E0C6684}"/>
              </a:ext>
            </a:extLst>
          </p:cNvPr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76BF47F-0EC2-0146-B5B9-DF2E52B3DAFB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2DCAD63-4190-5046-B975-5FE8CA769A53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7AB378-C39A-354C-8313-AE20EE5ABD17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D688534E-A2AE-B949-BD40-AA06310E5D2D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8B71659-0C32-3147-ABD3-61CB817ADD6D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8DE16E7-06D6-5442-B538-63F4475E0219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6C656EC-6315-7C41-8FA7-F11E3DA3B3E1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A6C0D32-B69B-E34C-80FC-D7C02017F6EF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320C807-FBB4-EE40-B63D-DA61BBC6CACB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349A668-C9C2-9A44-8C50-7EF47BFEF972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4F2BC687-744E-8D42-B086-66B11DA4E188}"/>
              </a:ext>
            </a:extLst>
          </p:cNvPr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E40FB474-85B9-4E47-BCF3-8994D8D04425}"/>
              </a:ext>
            </a:extLst>
          </p:cNvPr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6B009FD-75ED-5D49-9846-040652B7262A}"/>
              </a:ext>
            </a:extLst>
          </p:cNvPr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8EDDE2C-E561-9345-9D02-6D3CF1E8DDED}"/>
              </a:ext>
            </a:extLst>
          </p:cNvPr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2522A14-014A-C543-8E38-9355E2D23BD8}"/>
              </a:ext>
            </a:extLst>
          </p:cNvPr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33F4320-352B-2541-9B51-ADC9925CDBD7}"/>
              </a:ext>
            </a:extLst>
          </p:cNvPr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47ABFF1-3923-DF4D-AFED-924459829EFE}"/>
              </a:ext>
            </a:extLst>
          </p:cNvPr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596ED8C-22CA-B941-81E6-922BE8059812}"/>
              </a:ext>
            </a:extLst>
          </p:cNvPr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A01D816-D1E6-5D4E-9785-AD8D42BC7553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BE4A043-6CC9-6A47-8101-A5B319FC235E}"/>
              </a:ext>
            </a:extLst>
          </p:cNvPr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1E0D7AE-7F85-4943-8225-A6253EA55659}"/>
              </a:ext>
            </a:extLst>
          </p:cNvPr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71A0062-BEDC-E241-92DF-A76F59CC7281}"/>
              </a:ext>
            </a:extLst>
          </p:cNvPr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CFF48B68-18A5-7B47-BF83-BA0342D1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failure:</a:t>
            </a:r>
            <a:r>
              <a:rPr lang="en-US" altLang="zh-CN" dirty="0">
                <a:solidFill>
                  <a:srgbClr val="BD374B"/>
                </a:solidFill>
              </a:rPr>
              <a:t> </a:t>
            </a:r>
            <a:r>
              <a:rPr lang="en-US" altLang="zh-CN" dirty="0"/>
              <a:t>worker failure during commit 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4F0F461-6899-7246-A7DA-4959DB1E56C8}"/>
              </a:ext>
            </a:extLst>
          </p:cNvPr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603FA792-CF2A-AE4B-9A98-83A5055AA967}"/>
              </a:ext>
            </a:extLst>
          </p:cNvPr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5B75CEA-EF83-FF43-80C3-8C0BA79D9F07}"/>
              </a:ext>
            </a:extLst>
          </p:cNvPr>
          <p:cNvSpPr txBox="1"/>
          <p:nvPr/>
        </p:nvSpPr>
        <p:spPr>
          <a:xfrm>
            <a:off x="4011176" y="445691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0165154-C7CE-9C40-981C-FEAD130C37BF}"/>
              </a:ext>
            </a:extLst>
          </p:cNvPr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7B6CDB3-64C5-6943-92ED-B5E5A5BFD6EE}"/>
              </a:ext>
            </a:extLst>
          </p:cNvPr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DD28B42-4A27-EE4E-8D91-C7048C8AE0CA}"/>
              </a:ext>
            </a:extLst>
          </p:cNvPr>
          <p:cNvSpPr/>
          <p:nvPr/>
        </p:nvSpPr>
        <p:spPr>
          <a:xfrm>
            <a:off x="7884368" y="41384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restart</a:t>
            </a:r>
            <a:endParaRPr lang="zh-CN" altLang="en-US" b="1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310C6821-346E-8945-924C-64E4A3A47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2E19C1DF-D41E-6D4D-BDD4-25DB581C35C5}"/>
              </a:ext>
            </a:extLst>
          </p:cNvPr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3267BC8-C2D8-F14F-A09E-EF1D0AB83AF1}"/>
              </a:ext>
            </a:extLst>
          </p:cNvPr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4D5E4A5-F94E-674E-866A-24B8D47522F7}"/>
              </a:ext>
            </a:extLst>
          </p:cNvPr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14ACA6A-270E-A343-AEBB-19375F0C2078}"/>
              </a:ext>
            </a:extLst>
          </p:cNvPr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27CB3295-0168-1C4A-B467-B63479CD88A4}"/>
              </a:ext>
            </a:extLst>
          </p:cNvPr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E226AE5-FB37-B24A-9C6E-C6EBF409331E}"/>
              </a:ext>
            </a:extLst>
          </p:cNvPr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4E7E96-23A6-CE45-A0B5-597D0567763F}"/>
              </a:ext>
            </a:extLst>
          </p:cNvPr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7641DD7-19ED-CE4B-AE47-33313B2465F0}"/>
              </a:ext>
            </a:extLst>
          </p:cNvPr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466D706-B586-BB46-A4BA-CA2BFA97B351}"/>
              </a:ext>
            </a:extLst>
          </p:cNvPr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EB3EF03C-F096-FB46-B2F0-19726AB1373E}"/>
              </a:ext>
            </a:extLst>
          </p:cNvPr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CD638DF-C9C0-544C-BD57-0747B1E9B961}"/>
              </a:ext>
            </a:extLst>
          </p:cNvPr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C641A081-D90D-DE46-9B2F-391424AF51CE}"/>
              </a:ext>
            </a:extLst>
          </p:cNvPr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9C79FCA-0CEF-ED48-9675-BBECC15BDDB7}"/>
              </a:ext>
            </a:extLst>
          </p:cNvPr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6E27DEE-689E-6D4B-8A7E-DD02CFF03B2B}"/>
              </a:ext>
            </a:extLst>
          </p:cNvPr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9B614E6-25A2-6D4B-BDA8-474DDAE3BE1A}"/>
              </a:ext>
            </a:extLst>
          </p:cNvPr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9E16B17-EF62-0943-92E9-61229141A1FD}"/>
              </a:ext>
            </a:extLst>
          </p:cNvPr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44AC77BD-8FB3-F64A-8229-8765087FAD17}"/>
              </a:ext>
            </a:extLst>
          </p:cNvPr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A930B15-2502-724B-BAC7-28B7F422FE3F}"/>
              </a:ext>
            </a:extLst>
          </p:cNvPr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BF6CFB60-F8E8-1347-B378-1CC4F0DFC8AA}"/>
              </a:ext>
            </a:extLst>
          </p:cNvPr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F8B55A4-146B-E44E-AAF9-F8F19CD2E84F}"/>
              </a:ext>
            </a:extLst>
          </p:cNvPr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835C34D-3307-5F49-ABCD-B0BE8123FDCF}"/>
              </a:ext>
            </a:extLst>
          </p:cNvPr>
          <p:cNvSpPr txBox="1"/>
          <p:nvPr/>
        </p:nvSpPr>
        <p:spPr>
          <a:xfrm>
            <a:off x="3995935" y="2482220"/>
            <a:ext cx="10081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C567FB4-3B78-924D-8AF3-0D1D9E70F432}"/>
              </a:ext>
            </a:extLst>
          </p:cNvPr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1BA8CD-0110-4548-A9EC-4F935220291D}"/>
              </a:ext>
            </a:extLst>
          </p:cNvPr>
          <p:cNvSpPr txBox="1"/>
          <p:nvPr/>
        </p:nvSpPr>
        <p:spPr>
          <a:xfrm>
            <a:off x="4067944" y="372159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601F58FC-F767-FD41-9BC2-17B9D725EFF3}"/>
              </a:ext>
            </a:extLst>
          </p:cNvPr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内容占位符 2">
            <a:extLst>
              <a:ext uri="{FF2B5EF4-FFF2-40B4-BE49-F238E27FC236}">
                <a16:creationId xmlns:a16="http://schemas.microsoft.com/office/drawing/2014/main" id="{8D5DABD9-0E82-0547-8A5D-BB8AC7E3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prepare </a:t>
            </a: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DBF2C548-39A5-8143-8D61-73DEE43FE234}"/>
              </a:ext>
            </a:extLst>
          </p:cNvPr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6D1D7933-E2CE-5041-B668-E0CA5D45D855}"/>
              </a:ext>
            </a:extLst>
          </p:cNvPr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C1F9241-81BA-6D4F-92D8-5ED1F45B4D2A}"/>
              </a:ext>
            </a:extLst>
          </p:cNvPr>
          <p:cNvSpPr txBox="1"/>
          <p:nvPr/>
        </p:nvSpPr>
        <p:spPr>
          <a:xfrm>
            <a:off x="4067944" y="4240892"/>
            <a:ext cx="735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724AFF7-A792-B547-9876-5070ED5686F1}"/>
              </a:ext>
            </a:extLst>
          </p:cNvPr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18F2347-BBCB-FF4F-B707-2A78F1ED9330}"/>
              </a:ext>
            </a:extLst>
          </p:cNvPr>
          <p:cNvSpPr txBox="1"/>
          <p:nvPr/>
        </p:nvSpPr>
        <p:spPr>
          <a:xfrm>
            <a:off x="3389392" y="3115052"/>
            <a:ext cx="21242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sz="1600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1600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sz="16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AA74F8A7-A4DA-CE45-AFAA-8A5243A1AE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9" grpId="0" animBg="1"/>
      <p:bldP spid="10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BD374B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BD374B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rgbClr val="0070C0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rgbClr val="BD3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5" y="2482220"/>
            <a:ext cx="1080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504" y="415364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945732"/>
            <a:ext cx="8229600" cy="76926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300"/>
              </a:spcBef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failure</a:t>
            </a:r>
            <a:r>
              <a:rPr lang="en-US" altLang="zh-CN" dirty="0">
                <a:solidFill>
                  <a:srgbClr val="BD374B"/>
                </a:solidFill>
              </a:rPr>
              <a:t>: </a:t>
            </a:r>
            <a:r>
              <a:rPr lang="en-US" altLang="zh-CN" dirty="0"/>
              <a:t>coordinator failure during commit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/>
              <a:t>Must log the decision before sending the commit messages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504" y="44662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47864" y="3835132"/>
            <a:ext cx="2196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504" y="336155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9872" y="3729980"/>
            <a:ext cx="2088232" cy="0"/>
          </a:xfrm>
          <a:prstGeom prst="straightConnector1">
            <a:avLst/>
          </a:prstGeom>
          <a:ln w="19050">
            <a:solidFill>
              <a:srgbClr val="BD374B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176" y="2889736"/>
            <a:ext cx="10648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888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3771636"/>
          </a:xfrm>
        </p:spPr>
        <p:txBody>
          <a:bodyPr/>
          <a:lstStyle/>
          <a:p>
            <a:r>
              <a:rPr kumimoji="1" lang="en-US" altLang="zh-CN" dirty="0"/>
              <a:t>Phase 3: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750323"/>
            <a:ext cx="27174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d in read-set: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write(d)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2"/>
            <a:ext cx="432048" cy="161934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455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B190-CAE4-DA7F-B04A-A3DB8C15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2PL or OCC in 2PC?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D315A-E5E6-D906-C822-60A13191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Nearly identical </a:t>
            </a:r>
          </a:p>
          <a:p>
            <a:pPr lvl="1"/>
            <a:r>
              <a:rPr kumimoji="1" lang="en-US" altLang="zh-CN" dirty="0"/>
              <a:t>2PL: each low-layer TX cannot release its lock until the high-layer TX decides to commit </a:t>
            </a:r>
          </a:p>
          <a:p>
            <a:pPr lvl="1"/>
            <a:r>
              <a:rPr kumimoji="1" lang="en-US" altLang="zh-CN" dirty="0"/>
              <a:t>OCC: the validation &amp; commit phases are done by the coordinator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310E7-5C98-6862-D8E1-C8292E9A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918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Two-phase commit </a:t>
            </a:r>
            <a:r>
              <a:rPr lang="en-US" altLang="zh-CN" b="0" dirty="0"/>
              <a:t>allows us to achieve </a:t>
            </a:r>
            <a:r>
              <a:rPr lang="en-US" altLang="zh-CN" dirty="0">
                <a:solidFill>
                  <a:schemeClr val="tx1"/>
                </a:solidFill>
              </a:rPr>
              <a:t>multi-site atomicity</a:t>
            </a:r>
            <a:r>
              <a:rPr lang="en-US" altLang="zh-CN" b="0" dirty="0"/>
              <a:t>:</a:t>
            </a:r>
            <a:r>
              <a:rPr lang="zh-CN" altLang="en-US" b="0" dirty="0"/>
              <a:t> </a:t>
            </a:r>
            <a:r>
              <a:rPr lang="en-US" altLang="zh-CN" b="0" dirty="0"/>
              <a:t>transaction</a:t>
            </a:r>
            <a:r>
              <a:rPr lang="zh-CN" altLang="en-US" b="0" dirty="0"/>
              <a:t> </a:t>
            </a:r>
            <a:r>
              <a:rPr lang="en-US" altLang="zh-CN" b="0" dirty="0"/>
              <a:t>remains atomic</a:t>
            </a:r>
            <a:r>
              <a:rPr lang="zh-CN" altLang="en-US" b="0" dirty="0"/>
              <a:t> </a:t>
            </a:r>
            <a:r>
              <a:rPr lang="en-US" altLang="zh-CN" b="0" dirty="0"/>
              <a:t>even</a:t>
            </a:r>
            <a:r>
              <a:rPr lang="zh-CN" altLang="en-US" b="0" dirty="0"/>
              <a:t> </a:t>
            </a:r>
            <a:r>
              <a:rPr lang="en-US" altLang="zh-CN" b="0" dirty="0"/>
              <a:t>when</a:t>
            </a:r>
            <a:r>
              <a:rPr lang="zh-CN" altLang="en-US" b="0" dirty="0"/>
              <a:t> </a:t>
            </a:r>
            <a:r>
              <a:rPr lang="en-US" altLang="zh-CN" b="0" dirty="0"/>
              <a:t>they</a:t>
            </a:r>
            <a:r>
              <a:rPr lang="zh-CN" altLang="en-US" b="0" dirty="0"/>
              <a:t> </a:t>
            </a:r>
            <a:r>
              <a:rPr lang="en-US" altLang="zh-CN" b="0" dirty="0"/>
              <a:t>require communication with multiple machines </a:t>
            </a:r>
            <a:endParaRPr lang="zh-CN" altLang="en-US" b="0" dirty="0"/>
          </a:p>
          <a:p>
            <a:r>
              <a:rPr lang="en-US" altLang="zh-CN" b="0" dirty="0"/>
              <a:t>In two-phase commit, failures prior to the commit point can be aborted. If workers (or the coordinator) fail after the commit point, </a:t>
            </a:r>
            <a:r>
              <a:rPr lang="en-US" altLang="zh-CN" dirty="0">
                <a:solidFill>
                  <a:schemeClr val="tx1"/>
                </a:solidFill>
              </a:rPr>
              <a:t>they recover into the </a:t>
            </a:r>
            <a:r>
              <a:rPr lang="en-US" altLang="zh-CN" dirty="0">
                <a:solidFill>
                  <a:srgbClr val="BD37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chemeClr val="tx1"/>
                </a:solidFill>
              </a:rPr>
              <a:t> state</a:t>
            </a:r>
            <a:r>
              <a:rPr lang="en-US" altLang="zh-CN" b="0" dirty="0"/>
              <a:t>, and complete the transaction</a:t>
            </a:r>
          </a:p>
          <a:p>
            <a:r>
              <a:rPr lang="en-US" altLang="zh-CN" dirty="0"/>
              <a:t>Remaining challenge: availability under coordinator failures </a:t>
            </a:r>
          </a:p>
          <a:p>
            <a:pPr lvl="1"/>
            <a:r>
              <a:rPr lang="en-US" altLang="zh-CN" dirty="0"/>
              <a:t>Follow the coordinator’s decision simplifies achieving multi-site atomicity, but what if the coordinator crashes for a long time? </a:t>
            </a:r>
          </a:p>
          <a:p>
            <a:pPr lvl="1"/>
            <a:r>
              <a:rPr lang="en-US" altLang="zh-CN" dirty="0"/>
              <a:t>We will see how to make the coordinator available in the next lecture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456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48277</TotalTime>
  <Words>6062</Words>
  <Application>Microsoft Macintosh PowerPoint</Application>
  <PresentationFormat>全屏显示(16:10)</PresentationFormat>
  <Paragraphs>1212</Paragraphs>
  <Slides>91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4" baseType="lpstr">
      <vt:lpstr>DengXian</vt:lpstr>
      <vt:lpstr>宋体</vt:lpstr>
      <vt:lpstr>MS PGothic</vt:lpstr>
      <vt:lpstr>Myriad Pro Light SemiCond</vt:lpstr>
      <vt:lpstr>Arial</vt:lpstr>
      <vt:lpstr>Calibri</vt:lpstr>
      <vt:lpstr>Cambria Math</vt:lpstr>
      <vt:lpstr>Candara</vt:lpstr>
      <vt:lpstr>Consolas</vt:lpstr>
      <vt:lpstr>Courier New</vt:lpstr>
      <vt:lpstr>Eras Medium ITC</vt:lpstr>
      <vt:lpstr>Helvetica</vt:lpstr>
      <vt:lpstr>1_Office 主题​​</vt:lpstr>
      <vt:lpstr>OCC, MVCC, TX &amp; Multi-site atomicity</vt:lpstr>
      <vt:lpstr>Optimistic concurrency control (OCC) </vt:lpstr>
      <vt:lpstr>Review: Optimistic Concurrency Control </vt:lpstr>
      <vt:lpstr>Review: OCC Executes a Transaction in 3 Phases</vt:lpstr>
      <vt:lpstr>Review: OCC Executes a Transaction in 3 Phases</vt:lpstr>
      <vt:lpstr>Review: OCC Executes a Transaction in 3 Phases</vt:lpstr>
      <vt:lpstr>Review: OCC Executes a Transaction in 3 Phases</vt:lpstr>
      <vt:lpstr>Review: OCC Executes a Transaction in 3 Phases</vt:lpstr>
      <vt:lpstr>Review: OCC Executes a Transaction in 3 Phases</vt:lpstr>
      <vt:lpstr>Review: implement 2 &amp; 3 </vt:lpstr>
      <vt:lpstr>Review: why reducing locks? Atomic for lock is costly</vt:lpstr>
      <vt:lpstr>Put it all together: OCC in an example </vt:lpstr>
      <vt:lpstr>OCC's Problem: False Aborts</vt:lpstr>
      <vt:lpstr>OCC's Problem: False Aborts</vt:lpstr>
      <vt:lpstr>OCC’s Problem: livelock</vt:lpstr>
      <vt:lpstr>2PL vs. OCC: in a nutshell </vt:lpstr>
      <vt:lpstr>PowerPoint 演示文稿</vt:lpstr>
      <vt:lpstr>Hardware Transactional Memory</vt:lpstr>
      <vt:lpstr>Let’s look at how to use HTM (RTM)</vt:lpstr>
      <vt:lpstr>Programming with RTM</vt:lpstr>
      <vt:lpstr>Programming with RTM</vt:lpstr>
      <vt:lpstr>Programming with RTM</vt:lpstr>
      <vt:lpstr>RTM: pros &amp; cons</vt:lpstr>
      <vt:lpstr>Problem: RTM cannot guarantee success </vt:lpstr>
      <vt:lpstr>Fun facts about the implementation of RTM </vt:lpstr>
      <vt:lpstr>RTM: limited working set </vt:lpstr>
      <vt:lpstr>RTM: limited execution time </vt:lpstr>
      <vt:lpstr>Fallback path: make RTM finally commits </vt:lpstr>
      <vt:lpstr>HTM on database workloads </vt:lpstr>
      <vt:lpstr>Short summary of OCC &amp; RTM</vt:lpstr>
      <vt:lpstr>OCC &amp; 2PL are bad when TXs are long running w/ many reads</vt:lpstr>
      <vt:lpstr>PowerPoint 演示文稿</vt:lpstr>
      <vt:lpstr>Abort in OCC</vt:lpstr>
      <vt:lpstr>Abort in OCC</vt:lpstr>
      <vt:lpstr>Abort in OCC case (2)</vt:lpstr>
      <vt:lpstr>Abort in OCC case (2)</vt:lpstr>
      <vt:lpstr>Idea: multi-versioning concurrency control </vt:lpstr>
      <vt:lpstr>Idea: multi-versioning concurrency control </vt:lpstr>
      <vt:lpstr>Get the start and commit time </vt:lpstr>
      <vt:lpstr>Try #1: Optimize OCC w/ MV (incomplete) </vt:lpstr>
      <vt:lpstr>Try #1: Optimize OCC w/ MV (incomplete) </vt:lpstr>
      <vt:lpstr>Partial snapshot</vt:lpstr>
      <vt:lpstr>Partial snapshot example </vt:lpstr>
      <vt:lpstr>Enforcing the write atomicity of snapshot w/ locking </vt:lpstr>
      <vt:lpstr>Example revisit  </vt:lpstr>
      <vt:lpstr>What about writes? </vt:lpstr>
      <vt:lpstr>MVCC ensures no race for reads, but not writes</vt:lpstr>
      <vt:lpstr>Put it together, MVCC so far </vt:lpstr>
      <vt:lpstr>PowerPoint 演示文稿</vt:lpstr>
      <vt:lpstr>Write skew anomaly </vt:lpstr>
      <vt:lpstr>Fixing the anomaly </vt:lpstr>
      <vt:lpstr>PowerPoint 演示文稿</vt:lpstr>
      <vt:lpstr>Widely used transaction (TX)s </vt:lpstr>
      <vt:lpstr>Widely used transaction (TX)s </vt:lpstr>
      <vt:lpstr>What is TX? </vt:lpstr>
      <vt:lpstr>What a TX typically provide?  ACID </vt:lpstr>
      <vt:lpstr>Atomicity: All-or-nothing</vt:lpstr>
      <vt:lpstr>Isolation &amp; Durability </vt:lpstr>
      <vt:lpstr>Consistency</vt:lpstr>
      <vt:lpstr>Enforcing ACID properties (in the single-machine case)</vt:lpstr>
      <vt:lpstr>Why is isolation typically related to consistency? </vt:lpstr>
      <vt:lpstr>Why serializability is ideal? </vt:lpstr>
      <vt:lpstr>Why we need to use a TX? </vt:lpstr>
      <vt:lpstr>Review of TX: an abstraction to ease data management</vt:lpstr>
      <vt:lpstr>Summary</vt:lpstr>
      <vt:lpstr>PowerPoint 演示文稿</vt:lpstr>
      <vt:lpstr>Multi-site transaction: what if the data is distributed? </vt:lpstr>
      <vt:lpstr>PowerPoint 演示文稿</vt:lpstr>
      <vt:lpstr>Multi-site transaction </vt:lpstr>
      <vt:lpstr>PowerPoint 演示文稿</vt:lpstr>
      <vt:lpstr>Two-phase Commit: a way to ensure multi-site atomicity</vt:lpstr>
      <vt:lpstr>We also aggregate scattered accesses as low-layer TX</vt:lpstr>
      <vt:lpstr>Two-phase Commit: a way to ensure multi-site atomicity</vt:lpstr>
      <vt:lpstr>Two-phase Commit: a way to ensure multi-site atomicity</vt:lpstr>
      <vt:lpstr>We need extension to the low-layer TX’s log</vt:lpstr>
      <vt:lpstr>Logging rule of WAL under 2PC </vt:lpstr>
      <vt:lpstr>Multi-site transactions under two-phase commit </vt:lpstr>
      <vt:lpstr>PowerPoint 演示文稿</vt:lpstr>
      <vt:lpstr>Multiple-site Atomicity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about 2PL or OCC in 2PC? </vt:lpstr>
      <vt:lpstr>Summary of 2-phase 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2423</cp:revision>
  <cp:lastPrinted>2020-03-02T13:38:09Z</cp:lastPrinted>
  <dcterms:created xsi:type="dcterms:W3CDTF">2017-11-24T09:35:45Z</dcterms:created>
  <dcterms:modified xsi:type="dcterms:W3CDTF">2024-11-07T04:32:36Z</dcterms:modified>
</cp:coreProperties>
</file>