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70"/>
  </p:notesMasterIdLst>
  <p:handoutMasterIdLst>
    <p:handoutMasterId r:id="rId71"/>
  </p:handoutMasterIdLst>
  <p:sldIdLst>
    <p:sldId id="2241" r:id="rId2"/>
    <p:sldId id="2987" r:id="rId3"/>
    <p:sldId id="7642" r:id="rId4"/>
    <p:sldId id="2717" r:id="rId5"/>
    <p:sldId id="3011" r:id="rId6"/>
    <p:sldId id="7652" r:id="rId7"/>
    <p:sldId id="7643" r:id="rId8"/>
    <p:sldId id="2924" r:id="rId9"/>
    <p:sldId id="2925" r:id="rId10"/>
    <p:sldId id="2930" r:id="rId11"/>
    <p:sldId id="7648" r:id="rId12"/>
    <p:sldId id="2922" r:id="rId13"/>
    <p:sldId id="7649" r:id="rId14"/>
    <p:sldId id="2685" r:id="rId15"/>
    <p:sldId id="2935" r:id="rId16"/>
    <p:sldId id="7663" r:id="rId17"/>
    <p:sldId id="7650" r:id="rId18"/>
    <p:sldId id="2932" r:id="rId19"/>
    <p:sldId id="2942" r:id="rId20"/>
    <p:sldId id="2690" r:id="rId21"/>
    <p:sldId id="2691" r:id="rId22"/>
    <p:sldId id="2692" r:id="rId23"/>
    <p:sldId id="2693" r:id="rId24"/>
    <p:sldId id="2694" r:id="rId25"/>
    <p:sldId id="2695" r:id="rId26"/>
    <p:sldId id="2696" r:id="rId27"/>
    <p:sldId id="2697" r:id="rId28"/>
    <p:sldId id="2699" r:id="rId29"/>
    <p:sldId id="2700" r:id="rId30"/>
    <p:sldId id="287" r:id="rId31"/>
    <p:sldId id="7664" r:id="rId32"/>
    <p:sldId id="7646" r:id="rId33"/>
    <p:sldId id="7645" r:id="rId34"/>
    <p:sldId id="2958" r:id="rId35"/>
    <p:sldId id="2299" r:id="rId36"/>
    <p:sldId id="2969" r:id="rId37"/>
    <p:sldId id="2973" r:id="rId38"/>
    <p:sldId id="2674" r:id="rId39"/>
    <p:sldId id="2675" r:id="rId40"/>
    <p:sldId id="2676" r:id="rId41"/>
    <p:sldId id="2535" r:id="rId42"/>
    <p:sldId id="2677" r:id="rId43"/>
    <p:sldId id="2678" r:id="rId44"/>
    <p:sldId id="7653" r:id="rId45"/>
    <p:sldId id="7654" r:id="rId46"/>
    <p:sldId id="2687" r:id="rId47"/>
    <p:sldId id="2684" r:id="rId48"/>
    <p:sldId id="2688" r:id="rId49"/>
    <p:sldId id="2689" r:id="rId50"/>
    <p:sldId id="7665" r:id="rId51"/>
    <p:sldId id="7655" r:id="rId52"/>
    <p:sldId id="7656" r:id="rId53"/>
    <p:sldId id="7657" r:id="rId54"/>
    <p:sldId id="7658" r:id="rId55"/>
    <p:sldId id="2698" r:id="rId56"/>
    <p:sldId id="7659" r:id="rId57"/>
    <p:sldId id="7660" r:id="rId58"/>
    <p:sldId id="7661" r:id="rId59"/>
    <p:sldId id="284" r:id="rId60"/>
    <p:sldId id="2701" r:id="rId61"/>
    <p:sldId id="286" r:id="rId62"/>
    <p:sldId id="7662" r:id="rId63"/>
    <p:sldId id="7666" r:id="rId64"/>
    <p:sldId id="2702" r:id="rId65"/>
    <p:sldId id="290" r:id="rId66"/>
    <p:sldId id="291" r:id="rId67"/>
    <p:sldId id="2703" r:id="rId68"/>
    <p:sldId id="293" r:id="rId69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07" userDrawn="1">
          <p15:clr>
            <a:srgbClr val="A4A3A4"/>
          </p15:clr>
        </p15:guide>
        <p15:guide id="3" pos="560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013D91"/>
    <a:srgbClr val="BE384B"/>
    <a:srgbClr val="0432FF"/>
    <a:srgbClr val="E2EAF7"/>
    <a:srgbClr val="FF5F00"/>
    <a:srgbClr val="FF7E79"/>
    <a:srgbClr val="F6F9D6"/>
    <a:srgbClr val="B0FFD3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60C235-4DFD-7042-9E2C-0890FBF3E91E}" v="204" dt="2024-11-11T23:11:42.0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31" autoAdjust="0"/>
    <p:restoredTop sz="86566" autoAdjust="0"/>
  </p:normalViewPr>
  <p:slideViewPr>
    <p:cSldViewPr>
      <p:cViewPr varScale="1">
        <p:scale>
          <a:sx n="124" d="100"/>
          <a:sy n="124" d="100"/>
        </p:scale>
        <p:origin x="464" y="184"/>
      </p:cViewPr>
      <p:guideLst>
        <p:guide orient="horz" pos="2707"/>
        <p:guide pos="5602"/>
      </p:guideLst>
    </p:cSldViewPr>
  </p:slideViewPr>
  <p:outlineViewPr>
    <p:cViewPr>
      <p:scale>
        <a:sx n="33" d="100"/>
        <a:sy n="33" d="100"/>
      </p:scale>
      <p:origin x="0" y="-5720"/>
    </p:cViewPr>
  </p:outlineViewPr>
  <p:notesTextViewPr>
    <p:cViewPr>
      <p:scale>
        <a:sx n="65" d="100"/>
        <a:sy n="6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272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microsoft.com/office/2016/11/relationships/changesInfo" Target="changesInfos/changesInfo1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星达 魏" userId="ca17b13798aa44f7" providerId="LiveId" clId="{F660C235-4DFD-7042-9E2C-0890FBF3E91E}"/>
    <pc:docChg chg="undo custSel addSld delSld modSld">
      <pc:chgData name="星达 魏" userId="ca17b13798aa44f7" providerId="LiveId" clId="{F660C235-4DFD-7042-9E2C-0890FBF3E91E}" dt="2024-11-11T23:50:02.440" v="2839" actId="20577"/>
      <pc:docMkLst>
        <pc:docMk/>
      </pc:docMkLst>
      <pc:sldChg chg="modSp mod">
        <pc:chgData name="星达 魏" userId="ca17b13798aa44f7" providerId="LiveId" clId="{F660C235-4DFD-7042-9E2C-0890FBF3E91E}" dt="2024-11-11T13:58:10.385" v="692" actId="1076"/>
        <pc:sldMkLst>
          <pc:docMk/>
          <pc:sldMk cId="4262126637" sldId="287"/>
        </pc:sldMkLst>
        <pc:spChg chg="mod">
          <ac:chgData name="星达 魏" userId="ca17b13798aa44f7" providerId="LiveId" clId="{F660C235-4DFD-7042-9E2C-0890FBF3E91E}" dt="2024-11-11T13:58:06.223" v="690" actId="1076"/>
          <ac:spMkLst>
            <pc:docMk/>
            <pc:sldMk cId="4262126637" sldId="287"/>
            <ac:spMk id="43" creationId="{00000000-0000-0000-0000-000000000000}"/>
          </ac:spMkLst>
        </pc:spChg>
        <pc:spChg chg="mod">
          <ac:chgData name="星达 魏" userId="ca17b13798aa44f7" providerId="LiveId" clId="{F660C235-4DFD-7042-9E2C-0890FBF3E91E}" dt="2024-11-11T13:58:10.385" v="692" actId="1076"/>
          <ac:spMkLst>
            <pc:docMk/>
            <pc:sldMk cId="4262126637" sldId="287"/>
            <ac:spMk id="52" creationId="{00000000-0000-0000-0000-000000000000}"/>
          </ac:spMkLst>
        </pc:spChg>
        <pc:cxnChg chg="mod">
          <ac:chgData name="星达 魏" userId="ca17b13798aa44f7" providerId="LiveId" clId="{F660C235-4DFD-7042-9E2C-0890FBF3E91E}" dt="2024-11-11T13:58:03.871" v="688" actId="1076"/>
          <ac:cxnSpMkLst>
            <pc:docMk/>
            <pc:sldMk cId="4262126637" sldId="287"/>
            <ac:cxnSpMk id="35" creationId="{00000000-0000-0000-0000-000000000000}"/>
          </ac:cxnSpMkLst>
        </pc:cxnChg>
      </pc:sldChg>
      <pc:sldChg chg="del">
        <pc:chgData name="星达 魏" userId="ca17b13798aa44f7" providerId="LiveId" clId="{F660C235-4DFD-7042-9E2C-0890FBF3E91E}" dt="2024-11-11T23:08:08.558" v="2509" actId="2696"/>
        <pc:sldMkLst>
          <pc:docMk/>
          <pc:sldMk cId="2506935000" sldId="289"/>
        </pc:sldMkLst>
      </pc:sldChg>
      <pc:sldChg chg="modSp mod">
        <pc:chgData name="星达 魏" userId="ca17b13798aa44f7" providerId="LiveId" clId="{F660C235-4DFD-7042-9E2C-0890FBF3E91E}" dt="2024-11-11T14:38:06.085" v="1504" actId="20577"/>
        <pc:sldMkLst>
          <pc:docMk/>
          <pc:sldMk cId="2385953280" sldId="2675"/>
        </pc:sldMkLst>
        <pc:spChg chg="mod">
          <ac:chgData name="星达 魏" userId="ca17b13798aa44f7" providerId="LiveId" clId="{F660C235-4DFD-7042-9E2C-0890FBF3E91E}" dt="2024-11-11T14:38:06.085" v="1504" actId="20577"/>
          <ac:spMkLst>
            <pc:docMk/>
            <pc:sldMk cId="2385953280" sldId="2675"/>
            <ac:spMk id="6" creationId="{5D69EF60-0524-D946-A2C0-DF5616839FCF}"/>
          </ac:spMkLst>
        </pc:spChg>
      </pc:sldChg>
      <pc:sldChg chg="modSp mod">
        <pc:chgData name="星达 魏" userId="ca17b13798aa44f7" providerId="LiveId" clId="{F660C235-4DFD-7042-9E2C-0890FBF3E91E}" dt="2024-11-11T22:40:48.476" v="1571" actId="20577"/>
        <pc:sldMkLst>
          <pc:docMk/>
          <pc:sldMk cId="2777013555" sldId="2678"/>
        </pc:sldMkLst>
        <pc:spChg chg="mod">
          <ac:chgData name="星达 魏" userId="ca17b13798aa44f7" providerId="LiveId" clId="{F660C235-4DFD-7042-9E2C-0890FBF3E91E}" dt="2024-11-11T22:40:48.476" v="1571" actId="20577"/>
          <ac:spMkLst>
            <pc:docMk/>
            <pc:sldMk cId="2777013555" sldId="2678"/>
            <ac:spMk id="6" creationId="{5D69EF60-0524-D946-A2C0-DF5616839FCF}"/>
          </ac:spMkLst>
        </pc:spChg>
      </pc:sldChg>
      <pc:sldChg chg="del">
        <pc:chgData name="星达 魏" userId="ca17b13798aa44f7" providerId="LiveId" clId="{F660C235-4DFD-7042-9E2C-0890FBF3E91E}" dt="2024-11-11T10:39:00.298" v="225" actId="2696"/>
        <pc:sldMkLst>
          <pc:docMk/>
          <pc:sldMk cId="3170673017" sldId="2686"/>
        </pc:sldMkLst>
      </pc:sldChg>
      <pc:sldChg chg="delSp mod">
        <pc:chgData name="星达 魏" userId="ca17b13798aa44f7" providerId="LiveId" clId="{F660C235-4DFD-7042-9E2C-0890FBF3E91E}" dt="2024-11-11T22:53:35.989" v="1872" actId="478"/>
        <pc:sldMkLst>
          <pc:docMk/>
          <pc:sldMk cId="3566012932" sldId="2689"/>
        </pc:sldMkLst>
        <pc:spChg chg="del">
          <ac:chgData name="星达 魏" userId="ca17b13798aa44f7" providerId="LiveId" clId="{F660C235-4DFD-7042-9E2C-0890FBF3E91E}" dt="2024-11-11T22:53:35.989" v="1872" actId="478"/>
          <ac:spMkLst>
            <pc:docMk/>
            <pc:sldMk cId="3566012932" sldId="2689"/>
            <ac:spMk id="14" creationId="{ADD6BBAC-0960-A440-8D17-981F5D897015}"/>
          </ac:spMkLst>
        </pc:spChg>
      </pc:sldChg>
      <pc:sldChg chg="modSp mod">
        <pc:chgData name="星达 魏" userId="ca17b13798aa44f7" providerId="LiveId" clId="{F660C235-4DFD-7042-9E2C-0890FBF3E91E}" dt="2024-11-11T10:52:14.495" v="547" actId="14100"/>
        <pc:sldMkLst>
          <pc:docMk/>
          <pc:sldMk cId="16334437" sldId="2690"/>
        </pc:sldMkLst>
        <pc:spChg chg="mod">
          <ac:chgData name="星达 魏" userId="ca17b13798aa44f7" providerId="LiveId" clId="{F660C235-4DFD-7042-9E2C-0890FBF3E91E}" dt="2024-11-11T10:40:11.940" v="397" actId="20577"/>
          <ac:spMkLst>
            <pc:docMk/>
            <pc:sldMk cId="16334437" sldId="2690"/>
            <ac:spMk id="2" creationId="{3E46ED46-DB89-0743-B1AA-AF527239F980}"/>
          </ac:spMkLst>
        </pc:spChg>
        <pc:spChg chg="mod">
          <ac:chgData name="星达 魏" userId="ca17b13798aa44f7" providerId="LiveId" clId="{F660C235-4DFD-7042-9E2C-0890FBF3E91E}" dt="2024-11-11T10:52:14.495" v="547" actId="14100"/>
          <ac:spMkLst>
            <pc:docMk/>
            <pc:sldMk cId="16334437" sldId="2690"/>
            <ac:spMk id="3" creationId="{A0DC0AD8-9D0F-5B46-92F0-7474BD211147}"/>
          </ac:spMkLst>
        </pc:spChg>
      </pc:sldChg>
      <pc:sldChg chg="modSp mod">
        <pc:chgData name="星达 魏" userId="ca17b13798aa44f7" providerId="LiveId" clId="{F660C235-4DFD-7042-9E2C-0890FBF3E91E}" dt="2024-11-11T14:03:01.726" v="1092" actId="14100"/>
        <pc:sldMkLst>
          <pc:docMk/>
          <pc:sldMk cId="461105055" sldId="2695"/>
        </pc:sldMkLst>
        <pc:spChg chg="mod">
          <ac:chgData name="星达 魏" userId="ca17b13798aa44f7" providerId="LiveId" clId="{F660C235-4DFD-7042-9E2C-0890FBF3E91E}" dt="2024-11-11T14:03:01.726" v="1092" actId="14100"/>
          <ac:spMkLst>
            <pc:docMk/>
            <pc:sldMk cId="461105055" sldId="2695"/>
            <ac:spMk id="88" creationId="{02BF1ACF-D461-4B40-A8D8-4AF94046D2A8}"/>
          </ac:spMkLst>
        </pc:spChg>
        <pc:spChg chg="mod">
          <ac:chgData name="星达 魏" userId="ca17b13798aa44f7" providerId="LiveId" clId="{F660C235-4DFD-7042-9E2C-0890FBF3E91E}" dt="2024-11-11T14:02:58.284" v="1089" actId="14100"/>
          <ac:spMkLst>
            <pc:docMk/>
            <pc:sldMk cId="461105055" sldId="2695"/>
            <ac:spMk id="89" creationId="{A578B0FD-D504-204F-B241-FC732B88ED43}"/>
          </ac:spMkLst>
        </pc:spChg>
      </pc:sldChg>
      <pc:sldChg chg="modSp mod">
        <pc:chgData name="星达 魏" userId="ca17b13798aa44f7" providerId="LiveId" clId="{F660C235-4DFD-7042-9E2C-0890FBF3E91E}" dt="2024-11-11T14:03:19.685" v="1093" actId="20577"/>
        <pc:sldMkLst>
          <pc:docMk/>
          <pc:sldMk cId="35001208" sldId="2696"/>
        </pc:sldMkLst>
        <pc:spChg chg="mod">
          <ac:chgData name="星达 魏" userId="ca17b13798aa44f7" providerId="LiveId" clId="{F660C235-4DFD-7042-9E2C-0890FBF3E91E}" dt="2024-11-11T14:03:19.685" v="1093" actId="20577"/>
          <ac:spMkLst>
            <pc:docMk/>
            <pc:sldMk cId="35001208" sldId="2696"/>
            <ac:spMk id="69" creationId="{34C7972A-1C6F-1346-AE43-BCC887F088BF}"/>
          </ac:spMkLst>
        </pc:spChg>
        <pc:spChg chg="mod">
          <ac:chgData name="星达 魏" userId="ca17b13798aa44f7" providerId="LiveId" clId="{F660C235-4DFD-7042-9E2C-0890FBF3E91E}" dt="2024-11-11T14:02:52.317" v="1088" actId="14100"/>
          <ac:spMkLst>
            <pc:docMk/>
            <pc:sldMk cId="35001208" sldId="2696"/>
            <ac:spMk id="70" creationId="{566839A7-1A98-D54B-83D7-E118AB646431}"/>
          </ac:spMkLst>
        </pc:spChg>
      </pc:sldChg>
      <pc:sldChg chg="modSp mod">
        <pc:chgData name="星达 魏" userId="ca17b13798aa44f7" providerId="LiveId" clId="{F660C235-4DFD-7042-9E2C-0890FBF3E91E}" dt="2024-11-11T14:03:31.456" v="1097" actId="14100"/>
        <pc:sldMkLst>
          <pc:docMk/>
          <pc:sldMk cId="2511889815" sldId="2697"/>
        </pc:sldMkLst>
        <pc:spChg chg="mod">
          <ac:chgData name="星达 魏" userId="ca17b13798aa44f7" providerId="LiveId" clId="{F660C235-4DFD-7042-9E2C-0890FBF3E91E}" dt="2024-11-11T14:03:27.170" v="1094" actId="14100"/>
          <ac:spMkLst>
            <pc:docMk/>
            <pc:sldMk cId="2511889815" sldId="2697"/>
            <ac:spMk id="95" creationId="{EE97AE08-4A4E-8944-BB4F-33504264C210}"/>
          </ac:spMkLst>
        </pc:spChg>
        <pc:spChg chg="mod">
          <ac:chgData name="星达 魏" userId="ca17b13798aa44f7" providerId="LiveId" clId="{F660C235-4DFD-7042-9E2C-0890FBF3E91E}" dt="2024-11-11T14:03:31.456" v="1097" actId="14100"/>
          <ac:spMkLst>
            <pc:docMk/>
            <pc:sldMk cId="2511889815" sldId="2697"/>
            <ac:spMk id="96" creationId="{45BC7E8F-8382-A541-9CF3-E83B538B31FB}"/>
          </ac:spMkLst>
        </pc:spChg>
      </pc:sldChg>
      <pc:sldChg chg="modSp mod">
        <pc:chgData name="星达 魏" userId="ca17b13798aa44f7" providerId="LiveId" clId="{F660C235-4DFD-7042-9E2C-0890FBF3E91E}" dt="2024-11-11T14:03:38.585" v="1099" actId="14100"/>
        <pc:sldMkLst>
          <pc:docMk/>
          <pc:sldMk cId="2557181122" sldId="2699"/>
        </pc:sldMkLst>
        <pc:spChg chg="mod">
          <ac:chgData name="星达 魏" userId="ca17b13798aa44f7" providerId="LiveId" clId="{F660C235-4DFD-7042-9E2C-0890FBF3E91E}" dt="2024-11-11T14:03:36.872" v="1098" actId="14100"/>
          <ac:spMkLst>
            <pc:docMk/>
            <pc:sldMk cId="2557181122" sldId="2699"/>
            <ac:spMk id="65" creationId="{247ABFF1-3923-DF4D-AFED-924459829EFE}"/>
          </ac:spMkLst>
        </pc:spChg>
        <pc:spChg chg="mod">
          <ac:chgData name="星达 魏" userId="ca17b13798aa44f7" providerId="LiveId" clId="{F660C235-4DFD-7042-9E2C-0890FBF3E91E}" dt="2024-11-11T14:03:38.585" v="1099" actId="14100"/>
          <ac:spMkLst>
            <pc:docMk/>
            <pc:sldMk cId="2557181122" sldId="2699"/>
            <ac:spMk id="66" creationId="{7596ED8C-22CA-B941-81E6-922BE8059812}"/>
          </ac:spMkLst>
        </pc:spChg>
      </pc:sldChg>
      <pc:sldChg chg="modSp mod modAnim">
        <pc:chgData name="星达 魏" userId="ca17b13798aa44f7" providerId="LiveId" clId="{F660C235-4DFD-7042-9E2C-0890FBF3E91E}" dt="2024-11-11T23:04:25.781" v="2396"/>
        <pc:sldMkLst>
          <pc:docMk/>
          <pc:sldMk cId="3792611649" sldId="2701"/>
        </pc:sldMkLst>
        <pc:spChg chg="mod">
          <ac:chgData name="星达 魏" userId="ca17b13798aa44f7" providerId="LiveId" clId="{F660C235-4DFD-7042-9E2C-0890FBF3E91E}" dt="2024-11-11T23:04:13.863" v="2395" actId="20577"/>
          <ac:spMkLst>
            <pc:docMk/>
            <pc:sldMk cId="3792611649" sldId="2701"/>
            <ac:spMk id="6" creationId="{5D69EF60-0524-D946-A2C0-DF5616839FCF}"/>
          </ac:spMkLst>
        </pc:spChg>
      </pc:sldChg>
      <pc:sldChg chg="modSp mod">
        <pc:chgData name="星达 魏" userId="ca17b13798aa44f7" providerId="LiveId" clId="{F660C235-4DFD-7042-9E2C-0890FBF3E91E}" dt="2024-11-11T23:10:34.414" v="2794" actId="20577"/>
        <pc:sldMkLst>
          <pc:docMk/>
          <pc:sldMk cId="2907171452" sldId="2702"/>
        </pc:sldMkLst>
        <pc:spChg chg="mod">
          <ac:chgData name="星达 魏" userId="ca17b13798aa44f7" providerId="LiveId" clId="{F660C235-4DFD-7042-9E2C-0890FBF3E91E}" dt="2024-11-11T23:10:34.414" v="2794" actId="20577"/>
          <ac:spMkLst>
            <pc:docMk/>
            <pc:sldMk cId="2907171452" sldId="2702"/>
            <ac:spMk id="6" creationId="{5D69EF60-0524-D946-A2C0-DF5616839FCF}"/>
          </ac:spMkLst>
        </pc:spChg>
      </pc:sldChg>
      <pc:sldChg chg="modSp">
        <pc:chgData name="星达 魏" userId="ca17b13798aa44f7" providerId="LiveId" clId="{F660C235-4DFD-7042-9E2C-0890FBF3E91E}" dt="2024-11-11T23:11:42.037" v="2833" actId="20577"/>
        <pc:sldMkLst>
          <pc:docMk/>
          <pc:sldMk cId="1816079202" sldId="2703"/>
        </pc:sldMkLst>
        <pc:spChg chg="mod">
          <ac:chgData name="星达 魏" userId="ca17b13798aa44f7" providerId="LiveId" clId="{F660C235-4DFD-7042-9E2C-0890FBF3E91E}" dt="2024-11-11T23:11:42.037" v="2833" actId="20577"/>
          <ac:spMkLst>
            <pc:docMk/>
            <pc:sldMk cId="1816079202" sldId="2703"/>
            <ac:spMk id="6" creationId="{5D69EF60-0524-D946-A2C0-DF5616839FCF}"/>
          </ac:spMkLst>
        </pc:spChg>
      </pc:sldChg>
      <pc:sldChg chg="modSp mod">
        <pc:chgData name="星达 魏" userId="ca17b13798aa44f7" providerId="LiveId" clId="{F660C235-4DFD-7042-9E2C-0890FBF3E91E}" dt="2024-11-11T10:15:55.756" v="202" actId="20577"/>
        <pc:sldMkLst>
          <pc:docMk/>
          <pc:sldMk cId="2305974888" sldId="2922"/>
        </pc:sldMkLst>
        <pc:spChg chg="mod">
          <ac:chgData name="星达 魏" userId="ca17b13798aa44f7" providerId="LiveId" clId="{F660C235-4DFD-7042-9E2C-0890FBF3E91E}" dt="2024-11-11T10:15:55.756" v="202" actId="20577"/>
          <ac:spMkLst>
            <pc:docMk/>
            <pc:sldMk cId="2305974888" sldId="2922"/>
            <ac:spMk id="2" creationId="{DF4CA7D0-FFE0-8C40-B26F-BC4B5D1D62CE}"/>
          </ac:spMkLst>
        </pc:spChg>
      </pc:sldChg>
      <pc:sldChg chg="modSp mod">
        <pc:chgData name="星达 魏" userId="ca17b13798aa44f7" providerId="LiveId" clId="{F660C235-4DFD-7042-9E2C-0890FBF3E91E}" dt="2024-11-11T10:03:49.024" v="32" actId="20577"/>
        <pc:sldMkLst>
          <pc:docMk/>
          <pc:sldMk cId="4229876391" sldId="2924"/>
        </pc:sldMkLst>
        <pc:spChg chg="mod">
          <ac:chgData name="星达 魏" userId="ca17b13798aa44f7" providerId="LiveId" clId="{F660C235-4DFD-7042-9E2C-0890FBF3E91E}" dt="2024-11-11T10:03:43.735" v="13" actId="14100"/>
          <ac:spMkLst>
            <pc:docMk/>
            <pc:sldMk cId="4229876391" sldId="2924"/>
            <ac:spMk id="3" creationId="{39E47172-B358-2F43-8406-D009CCBA6B9B}"/>
          </ac:spMkLst>
        </pc:spChg>
        <pc:spChg chg="mod">
          <ac:chgData name="星达 魏" userId="ca17b13798aa44f7" providerId="LiveId" clId="{F660C235-4DFD-7042-9E2C-0890FBF3E91E}" dt="2024-11-11T10:03:49.024" v="32" actId="20577"/>
          <ac:spMkLst>
            <pc:docMk/>
            <pc:sldMk cId="4229876391" sldId="2924"/>
            <ac:spMk id="5" creationId="{62738096-6EB7-954E-AFA1-E37CC5256778}"/>
          </ac:spMkLst>
        </pc:spChg>
      </pc:sldChg>
      <pc:sldChg chg="modSp mod">
        <pc:chgData name="星达 魏" userId="ca17b13798aa44f7" providerId="LiveId" clId="{F660C235-4DFD-7042-9E2C-0890FBF3E91E}" dt="2024-11-11T23:16:36.372" v="2835"/>
        <pc:sldMkLst>
          <pc:docMk/>
          <pc:sldMk cId="523273128" sldId="2930"/>
        </pc:sldMkLst>
        <pc:spChg chg="mod">
          <ac:chgData name="星达 魏" userId="ca17b13798aa44f7" providerId="LiveId" clId="{F660C235-4DFD-7042-9E2C-0890FBF3E91E}" dt="2024-11-11T23:16:36.372" v="2835"/>
          <ac:spMkLst>
            <pc:docMk/>
            <pc:sldMk cId="523273128" sldId="2930"/>
            <ac:spMk id="3" creationId="{85846351-EA60-C04B-8A6A-F859E54BD5F1}"/>
          </ac:spMkLst>
        </pc:spChg>
      </pc:sldChg>
      <pc:sldChg chg="delSp modSp add mod modAnim">
        <pc:chgData name="星达 魏" userId="ca17b13798aa44f7" providerId="LiveId" clId="{F660C235-4DFD-7042-9E2C-0890FBF3E91E}" dt="2024-11-11T13:38:04.083" v="602"/>
        <pc:sldMkLst>
          <pc:docMk/>
          <pc:sldMk cId="1237534472" sldId="2932"/>
        </pc:sldMkLst>
        <pc:spChg chg="mod">
          <ac:chgData name="星达 魏" userId="ca17b13798aa44f7" providerId="LiveId" clId="{F660C235-4DFD-7042-9E2C-0890FBF3E91E}" dt="2024-11-11T10:39:37.077" v="316"/>
          <ac:spMkLst>
            <pc:docMk/>
            <pc:sldMk cId="1237534472" sldId="2932"/>
            <ac:spMk id="2" creationId="{993007A4-E60E-3DFB-46B8-EBEFCB542272}"/>
          </ac:spMkLst>
        </pc:spChg>
        <pc:spChg chg="mod">
          <ac:chgData name="星达 魏" userId="ca17b13798aa44f7" providerId="LiveId" clId="{F660C235-4DFD-7042-9E2C-0890FBF3E91E}" dt="2024-11-11T13:37:32.239" v="592" actId="20577"/>
          <ac:spMkLst>
            <pc:docMk/>
            <pc:sldMk cId="1237534472" sldId="2932"/>
            <ac:spMk id="3" creationId="{D7EA7042-09BB-1CE4-C51F-8EFF86808712}"/>
          </ac:spMkLst>
        </pc:spChg>
        <pc:spChg chg="del">
          <ac:chgData name="星达 魏" userId="ca17b13798aa44f7" providerId="LiveId" clId="{F660C235-4DFD-7042-9E2C-0890FBF3E91E}" dt="2024-11-11T13:37:53.584" v="598" actId="478"/>
          <ac:spMkLst>
            <pc:docMk/>
            <pc:sldMk cId="1237534472" sldId="2932"/>
            <ac:spMk id="8" creationId="{2BD1F74E-F327-1291-18B9-51244E4F5A86}"/>
          </ac:spMkLst>
        </pc:spChg>
        <pc:spChg chg="del">
          <ac:chgData name="星达 魏" userId="ca17b13798aa44f7" providerId="LiveId" clId="{F660C235-4DFD-7042-9E2C-0890FBF3E91E}" dt="2024-11-11T13:37:53.584" v="598" actId="478"/>
          <ac:spMkLst>
            <pc:docMk/>
            <pc:sldMk cId="1237534472" sldId="2932"/>
            <ac:spMk id="9" creationId="{C50A2CCB-E351-9772-48FA-D82F1D37ED56}"/>
          </ac:spMkLst>
        </pc:spChg>
        <pc:spChg chg="del">
          <ac:chgData name="星达 魏" userId="ca17b13798aa44f7" providerId="LiveId" clId="{F660C235-4DFD-7042-9E2C-0890FBF3E91E}" dt="2024-11-11T13:37:53.584" v="598" actId="478"/>
          <ac:spMkLst>
            <pc:docMk/>
            <pc:sldMk cId="1237534472" sldId="2932"/>
            <ac:spMk id="10" creationId="{2A709FC6-E3AC-59CA-6DDF-1AFB5A15B54A}"/>
          </ac:spMkLst>
        </pc:spChg>
        <pc:spChg chg="del">
          <ac:chgData name="星达 魏" userId="ca17b13798aa44f7" providerId="LiveId" clId="{F660C235-4DFD-7042-9E2C-0890FBF3E91E}" dt="2024-11-11T13:37:53.584" v="598" actId="478"/>
          <ac:spMkLst>
            <pc:docMk/>
            <pc:sldMk cId="1237534472" sldId="2932"/>
            <ac:spMk id="11" creationId="{A37BBA82-5E7E-BBBF-72AE-D26DF4F03386}"/>
          </ac:spMkLst>
        </pc:spChg>
        <pc:spChg chg="del">
          <ac:chgData name="星达 魏" userId="ca17b13798aa44f7" providerId="LiveId" clId="{F660C235-4DFD-7042-9E2C-0890FBF3E91E}" dt="2024-11-11T13:37:53.584" v="598" actId="478"/>
          <ac:spMkLst>
            <pc:docMk/>
            <pc:sldMk cId="1237534472" sldId="2932"/>
            <ac:spMk id="12" creationId="{EAD1DAA8-F81C-65AA-7D11-8E06D8C5B988}"/>
          </ac:spMkLst>
        </pc:spChg>
        <pc:spChg chg="del">
          <ac:chgData name="星达 魏" userId="ca17b13798aa44f7" providerId="LiveId" clId="{F660C235-4DFD-7042-9E2C-0890FBF3E91E}" dt="2024-11-11T13:37:53.584" v="598" actId="478"/>
          <ac:spMkLst>
            <pc:docMk/>
            <pc:sldMk cId="1237534472" sldId="2932"/>
            <ac:spMk id="13" creationId="{0E8ECA72-BECD-4656-1361-94562A47B545}"/>
          </ac:spMkLst>
        </pc:spChg>
        <pc:spChg chg="del">
          <ac:chgData name="星达 魏" userId="ca17b13798aa44f7" providerId="LiveId" clId="{F660C235-4DFD-7042-9E2C-0890FBF3E91E}" dt="2024-11-11T13:37:53.584" v="598" actId="478"/>
          <ac:spMkLst>
            <pc:docMk/>
            <pc:sldMk cId="1237534472" sldId="2932"/>
            <ac:spMk id="17" creationId="{15676BDF-7630-2EFC-4139-7DBAC2A52E11}"/>
          </ac:spMkLst>
        </pc:spChg>
        <pc:spChg chg="del">
          <ac:chgData name="星达 魏" userId="ca17b13798aa44f7" providerId="LiveId" clId="{F660C235-4DFD-7042-9E2C-0890FBF3E91E}" dt="2024-11-11T13:37:59.351" v="601" actId="478"/>
          <ac:spMkLst>
            <pc:docMk/>
            <pc:sldMk cId="1237534472" sldId="2932"/>
            <ac:spMk id="20" creationId="{39C0B143-7CCF-B113-CB24-498EAF8F734C}"/>
          </ac:spMkLst>
        </pc:spChg>
        <pc:spChg chg="del">
          <ac:chgData name="星达 魏" userId="ca17b13798aa44f7" providerId="LiveId" clId="{F660C235-4DFD-7042-9E2C-0890FBF3E91E}" dt="2024-11-11T13:37:53.584" v="598" actId="478"/>
          <ac:spMkLst>
            <pc:docMk/>
            <pc:sldMk cId="1237534472" sldId="2932"/>
            <ac:spMk id="22" creationId="{CDF9F811-444A-325F-CFC4-318570AC35D1}"/>
          </ac:spMkLst>
        </pc:spChg>
        <pc:spChg chg="mod">
          <ac:chgData name="星达 魏" userId="ca17b13798aa44f7" providerId="LiveId" clId="{F660C235-4DFD-7042-9E2C-0890FBF3E91E}" dt="2024-11-11T13:37:42.426" v="597" actId="20577"/>
          <ac:spMkLst>
            <pc:docMk/>
            <pc:sldMk cId="1237534472" sldId="2932"/>
            <ac:spMk id="26" creationId="{1549A781-EDC7-1975-45B2-495027B3B630}"/>
          </ac:spMkLst>
        </pc:spChg>
        <pc:spChg chg="mod">
          <ac:chgData name="星达 魏" userId="ca17b13798aa44f7" providerId="LiveId" clId="{F660C235-4DFD-7042-9E2C-0890FBF3E91E}" dt="2024-11-11T13:37:57.492" v="600" actId="1076"/>
          <ac:spMkLst>
            <pc:docMk/>
            <pc:sldMk cId="1237534472" sldId="2932"/>
            <ac:spMk id="33" creationId="{F55198BF-8DAD-5637-92F3-D68D682C98B0}"/>
          </ac:spMkLst>
        </pc:spChg>
        <pc:cxnChg chg="del mod">
          <ac:chgData name="星达 魏" userId="ca17b13798aa44f7" providerId="LiveId" clId="{F660C235-4DFD-7042-9E2C-0890FBF3E91E}" dt="2024-11-11T13:37:53.584" v="598" actId="478"/>
          <ac:cxnSpMkLst>
            <pc:docMk/>
            <pc:sldMk cId="1237534472" sldId="2932"/>
            <ac:cxnSpMk id="14" creationId="{379029C3-FECD-A6C5-4089-FD3DAF9C3ABA}"/>
          </ac:cxnSpMkLst>
        </pc:cxnChg>
        <pc:cxnChg chg="del mod">
          <ac:chgData name="星达 魏" userId="ca17b13798aa44f7" providerId="LiveId" clId="{F660C235-4DFD-7042-9E2C-0890FBF3E91E}" dt="2024-11-11T13:37:53.584" v="598" actId="478"/>
          <ac:cxnSpMkLst>
            <pc:docMk/>
            <pc:sldMk cId="1237534472" sldId="2932"/>
            <ac:cxnSpMk id="15" creationId="{CD840F8B-C382-57EC-D415-F30C696352B8}"/>
          </ac:cxnSpMkLst>
        </pc:cxnChg>
        <pc:cxnChg chg="del mod">
          <ac:chgData name="星达 魏" userId="ca17b13798aa44f7" providerId="LiveId" clId="{F660C235-4DFD-7042-9E2C-0890FBF3E91E}" dt="2024-11-11T13:37:53.584" v="598" actId="478"/>
          <ac:cxnSpMkLst>
            <pc:docMk/>
            <pc:sldMk cId="1237534472" sldId="2932"/>
            <ac:cxnSpMk id="16" creationId="{A355DB95-DFB7-5EAF-1B2E-C73933A6C721}"/>
          </ac:cxnSpMkLst>
        </pc:cxnChg>
        <pc:cxnChg chg="del mod">
          <ac:chgData name="星达 魏" userId="ca17b13798aa44f7" providerId="LiveId" clId="{F660C235-4DFD-7042-9E2C-0890FBF3E91E}" dt="2024-11-11T13:37:53.584" v="598" actId="478"/>
          <ac:cxnSpMkLst>
            <pc:docMk/>
            <pc:sldMk cId="1237534472" sldId="2932"/>
            <ac:cxnSpMk id="18" creationId="{394DD1FE-566B-8EA5-DD30-07C67E63E949}"/>
          </ac:cxnSpMkLst>
        </pc:cxnChg>
        <pc:cxnChg chg="del">
          <ac:chgData name="星达 魏" userId="ca17b13798aa44f7" providerId="LiveId" clId="{F660C235-4DFD-7042-9E2C-0890FBF3E91E}" dt="2024-11-11T13:37:53.584" v="598" actId="478"/>
          <ac:cxnSpMkLst>
            <pc:docMk/>
            <pc:sldMk cId="1237534472" sldId="2932"/>
            <ac:cxnSpMk id="19" creationId="{39483D79-F02A-E16D-871B-37622241FD03}"/>
          </ac:cxnSpMkLst>
        </pc:cxnChg>
        <pc:cxnChg chg="del">
          <ac:chgData name="星达 魏" userId="ca17b13798aa44f7" providerId="LiveId" clId="{F660C235-4DFD-7042-9E2C-0890FBF3E91E}" dt="2024-11-11T13:37:53.584" v="598" actId="478"/>
          <ac:cxnSpMkLst>
            <pc:docMk/>
            <pc:sldMk cId="1237534472" sldId="2932"/>
            <ac:cxnSpMk id="23" creationId="{7B476967-4C44-21E8-F491-3710ADAE31A5}"/>
          </ac:cxnSpMkLst>
        </pc:cxnChg>
        <pc:cxnChg chg="del">
          <ac:chgData name="星达 魏" userId="ca17b13798aa44f7" providerId="LiveId" clId="{F660C235-4DFD-7042-9E2C-0890FBF3E91E}" dt="2024-11-11T13:37:53.584" v="598" actId="478"/>
          <ac:cxnSpMkLst>
            <pc:docMk/>
            <pc:sldMk cId="1237534472" sldId="2932"/>
            <ac:cxnSpMk id="24" creationId="{2103BC27-B0F8-9EAB-04F6-00A9C115E90F}"/>
          </ac:cxnSpMkLst>
        </pc:cxnChg>
      </pc:sldChg>
      <pc:sldChg chg="add del">
        <pc:chgData name="星达 魏" userId="ca17b13798aa44f7" providerId="LiveId" clId="{F660C235-4DFD-7042-9E2C-0890FBF3E91E}" dt="2024-11-11T10:39:09.643" v="227"/>
        <pc:sldMkLst>
          <pc:docMk/>
          <pc:sldMk cId="3863773353" sldId="2932"/>
        </pc:sldMkLst>
      </pc:sldChg>
      <pc:sldChg chg="del">
        <pc:chgData name="星达 魏" userId="ca17b13798aa44f7" providerId="LiveId" clId="{F660C235-4DFD-7042-9E2C-0890FBF3E91E}" dt="2024-11-11T10:38:54.167" v="223" actId="2696"/>
        <pc:sldMkLst>
          <pc:docMk/>
          <pc:sldMk cId="4029343824" sldId="2932"/>
        </pc:sldMkLst>
      </pc:sldChg>
      <pc:sldChg chg="add del">
        <pc:chgData name="星达 魏" userId="ca17b13798aa44f7" providerId="LiveId" clId="{F660C235-4DFD-7042-9E2C-0890FBF3E91E}" dt="2024-11-11T10:39:09.643" v="227"/>
        <pc:sldMkLst>
          <pc:docMk/>
          <pc:sldMk cId="478904978" sldId="2942"/>
        </pc:sldMkLst>
      </pc:sldChg>
      <pc:sldChg chg="modSp del mod">
        <pc:chgData name="星达 魏" userId="ca17b13798aa44f7" providerId="LiveId" clId="{F660C235-4DFD-7042-9E2C-0890FBF3E91E}" dt="2024-11-11T10:38:54.170" v="224" actId="2696"/>
        <pc:sldMkLst>
          <pc:docMk/>
          <pc:sldMk cId="2884674613" sldId="2942"/>
        </pc:sldMkLst>
        <pc:spChg chg="mod">
          <ac:chgData name="星达 魏" userId="ca17b13798aa44f7" providerId="LiveId" clId="{F660C235-4DFD-7042-9E2C-0890FBF3E91E}" dt="2024-11-11T10:21:42.582" v="221" actId="20577"/>
          <ac:spMkLst>
            <pc:docMk/>
            <pc:sldMk cId="2884674613" sldId="2942"/>
            <ac:spMk id="3" creationId="{C80FBEDF-F8CF-A942-A06F-5A33524DB2E1}"/>
          </ac:spMkLst>
        </pc:spChg>
      </pc:sldChg>
      <pc:sldChg chg="modSp add mod">
        <pc:chgData name="星达 魏" userId="ca17b13798aa44f7" providerId="LiveId" clId="{F660C235-4DFD-7042-9E2C-0890FBF3E91E}" dt="2024-11-11T23:50:02.440" v="2839" actId="20577"/>
        <pc:sldMkLst>
          <pc:docMk/>
          <pc:sldMk cId="3380168356" sldId="2942"/>
        </pc:sldMkLst>
        <pc:spChg chg="mod">
          <ac:chgData name="星达 魏" userId="ca17b13798aa44f7" providerId="LiveId" clId="{F660C235-4DFD-7042-9E2C-0890FBF3E91E}" dt="2024-11-11T23:50:02.440" v="2839" actId="20577"/>
          <ac:spMkLst>
            <pc:docMk/>
            <pc:sldMk cId="3380168356" sldId="2942"/>
            <ac:spMk id="2" creationId="{A962FD95-C33D-D9FC-D68E-CD207B58843B}"/>
          </ac:spMkLst>
        </pc:spChg>
        <pc:spChg chg="mod">
          <ac:chgData name="星达 魏" userId="ca17b13798aa44f7" providerId="LiveId" clId="{F660C235-4DFD-7042-9E2C-0890FBF3E91E}" dt="2024-11-11T13:43:21.083" v="686" actId="20577"/>
          <ac:spMkLst>
            <pc:docMk/>
            <pc:sldMk cId="3380168356" sldId="2942"/>
            <ac:spMk id="3" creationId="{8658C007-CC3E-90DC-7B27-796605EF263C}"/>
          </ac:spMkLst>
        </pc:spChg>
      </pc:sldChg>
      <pc:sldChg chg="modSp mod">
        <pc:chgData name="星达 魏" userId="ca17b13798aa44f7" providerId="LiveId" clId="{F660C235-4DFD-7042-9E2C-0890FBF3E91E}" dt="2024-11-11T10:11:49.276" v="59" actId="20577"/>
        <pc:sldMkLst>
          <pc:docMk/>
          <pc:sldMk cId="3195445211" sldId="7648"/>
        </pc:sldMkLst>
        <pc:spChg chg="mod">
          <ac:chgData name="星达 魏" userId="ca17b13798aa44f7" providerId="LiveId" clId="{F660C235-4DFD-7042-9E2C-0890FBF3E91E}" dt="2024-11-11T10:11:49.276" v="59" actId="20577"/>
          <ac:spMkLst>
            <pc:docMk/>
            <pc:sldMk cId="3195445211" sldId="7648"/>
            <ac:spMk id="5" creationId="{375403D9-9667-EA4B-986A-9CD8EA818815}"/>
          </ac:spMkLst>
        </pc:spChg>
      </pc:sldChg>
      <pc:sldChg chg="modSp mod modAnim">
        <pc:chgData name="星达 魏" userId="ca17b13798aa44f7" providerId="LiveId" clId="{F660C235-4DFD-7042-9E2C-0890FBF3E91E}" dt="2024-11-11T13:26:44.111" v="551" actId="20577"/>
        <pc:sldMkLst>
          <pc:docMk/>
          <pc:sldMk cId="3121325231" sldId="7649"/>
        </pc:sldMkLst>
        <pc:spChg chg="mod">
          <ac:chgData name="星达 魏" userId="ca17b13798aa44f7" providerId="LiveId" clId="{F660C235-4DFD-7042-9E2C-0890FBF3E91E}" dt="2024-11-11T10:13:41.463" v="189" actId="20577"/>
          <ac:spMkLst>
            <pc:docMk/>
            <pc:sldMk cId="3121325231" sldId="7649"/>
            <ac:spMk id="2" creationId="{FF7328FF-051C-4284-B864-C09C8D36AA9F}"/>
          </ac:spMkLst>
        </pc:spChg>
        <pc:spChg chg="mod">
          <ac:chgData name="星达 魏" userId="ca17b13798aa44f7" providerId="LiveId" clId="{F660C235-4DFD-7042-9E2C-0890FBF3E91E}" dt="2024-11-11T13:26:43.528" v="550" actId="14100"/>
          <ac:spMkLst>
            <pc:docMk/>
            <pc:sldMk cId="3121325231" sldId="7649"/>
            <ac:spMk id="44" creationId="{F0E26B41-F483-6C78-4C54-253AAD74AC21}"/>
          </ac:spMkLst>
        </pc:spChg>
        <pc:spChg chg="mod">
          <ac:chgData name="星达 魏" userId="ca17b13798aa44f7" providerId="LiveId" clId="{F660C235-4DFD-7042-9E2C-0890FBF3E91E}" dt="2024-11-11T13:26:44.111" v="551" actId="20577"/>
          <ac:spMkLst>
            <pc:docMk/>
            <pc:sldMk cId="3121325231" sldId="7649"/>
            <ac:spMk id="45" creationId="{A70DE221-EC1A-A569-0E64-811406B15657}"/>
          </ac:spMkLst>
        </pc:spChg>
      </pc:sldChg>
      <pc:sldChg chg="del">
        <pc:chgData name="星达 魏" userId="ca17b13798aa44f7" providerId="LiveId" clId="{F660C235-4DFD-7042-9E2C-0890FBF3E91E}" dt="2024-11-11T10:01:01.538" v="0" actId="2696"/>
        <pc:sldMkLst>
          <pc:docMk/>
          <pc:sldMk cId="1744737065" sldId="7651"/>
        </pc:sldMkLst>
      </pc:sldChg>
      <pc:sldChg chg="modSp mod">
        <pc:chgData name="星达 魏" userId="ca17b13798aa44f7" providerId="LiveId" clId="{F660C235-4DFD-7042-9E2C-0890FBF3E91E}" dt="2024-11-11T23:16:02.171" v="2834" actId="207"/>
        <pc:sldMkLst>
          <pc:docMk/>
          <pc:sldMk cId="3784363123" sldId="7652"/>
        </pc:sldMkLst>
        <pc:spChg chg="mod">
          <ac:chgData name="星达 魏" userId="ca17b13798aa44f7" providerId="LiveId" clId="{F660C235-4DFD-7042-9E2C-0890FBF3E91E}" dt="2024-11-11T23:16:02.171" v="2834" actId="207"/>
          <ac:spMkLst>
            <pc:docMk/>
            <pc:sldMk cId="3784363123" sldId="7652"/>
            <ac:spMk id="27" creationId="{4942BEEC-36C3-5561-B987-973AC1DDA470}"/>
          </ac:spMkLst>
        </pc:spChg>
      </pc:sldChg>
      <pc:sldChg chg="modSp mod">
        <pc:chgData name="星达 魏" userId="ca17b13798aa44f7" providerId="LiveId" clId="{F660C235-4DFD-7042-9E2C-0890FBF3E91E}" dt="2024-11-11T22:56:00.582" v="2046" actId="20577"/>
        <pc:sldMkLst>
          <pc:docMk/>
          <pc:sldMk cId="2095324454" sldId="7654"/>
        </pc:sldMkLst>
        <pc:spChg chg="mod">
          <ac:chgData name="星达 魏" userId="ca17b13798aa44f7" providerId="LiveId" clId="{F660C235-4DFD-7042-9E2C-0890FBF3E91E}" dt="2024-11-11T22:56:00.582" v="2046" actId="20577"/>
          <ac:spMkLst>
            <pc:docMk/>
            <pc:sldMk cId="2095324454" sldId="7654"/>
            <ac:spMk id="6" creationId="{5D69EF60-0524-D946-A2C0-DF5616839FCF}"/>
          </ac:spMkLst>
        </pc:spChg>
      </pc:sldChg>
      <pc:sldChg chg="modSp mod modAnim">
        <pc:chgData name="星达 魏" userId="ca17b13798aa44f7" providerId="LiveId" clId="{F660C235-4DFD-7042-9E2C-0890FBF3E91E}" dt="2024-11-11T22:58:00.906" v="2264"/>
        <pc:sldMkLst>
          <pc:docMk/>
          <pc:sldMk cId="532339848" sldId="7655"/>
        </pc:sldMkLst>
        <pc:spChg chg="mod">
          <ac:chgData name="星达 魏" userId="ca17b13798aa44f7" providerId="LiveId" clId="{F660C235-4DFD-7042-9E2C-0890FBF3E91E}" dt="2024-11-11T22:57:57.764" v="2263" actId="20577"/>
          <ac:spMkLst>
            <pc:docMk/>
            <pc:sldMk cId="532339848" sldId="7655"/>
            <ac:spMk id="6" creationId="{5D69EF60-0524-D946-A2C0-DF5616839FCF}"/>
          </ac:spMkLst>
        </pc:spChg>
      </pc:sldChg>
      <pc:sldChg chg="modSp mod">
        <pc:chgData name="星达 魏" userId="ca17b13798aa44f7" providerId="LiveId" clId="{F660C235-4DFD-7042-9E2C-0890FBF3E91E}" dt="2024-11-11T22:59:03.649" v="2306" actId="20577"/>
        <pc:sldMkLst>
          <pc:docMk/>
          <pc:sldMk cId="543386275" sldId="7656"/>
        </pc:sldMkLst>
        <pc:spChg chg="mod">
          <ac:chgData name="星达 魏" userId="ca17b13798aa44f7" providerId="LiveId" clId="{F660C235-4DFD-7042-9E2C-0890FBF3E91E}" dt="2024-11-11T14:42:28.437" v="1528" actId="20577"/>
          <ac:spMkLst>
            <pc:docMk/>
            <pc:sldMk cId="543386275" sldId="7656"/>
            <ac:spMk id="2" creationId="{9F2AE898-0E7D-DE42-BE31-F65E60622E2A}"/>
          </ac:spMkLst>
        </pc:spChg>
        <pc:spChg chg="mod">
          <ac:chgData name="星达 魏" userId="ca17b13798aa44f7" providerId="LiveId" clId="{F660C235-4DFD-7042-9E2C-0890FBF3E91E}" dt="2024-11-11T22:59:03.649" v="2306" actId="20577"/>
          <ac:spMkLst>
            <pc:docMk/>
            <pc:sldMk cId="543386275" sldId="7656"/>
            <ac:spMk id="6" creationId="{5D69EF60-0524-D946-A2C0-DF5616839FCF}"/>
          </ac:spMkLst>
        </pc:spChg>
      </pc:sldChg>
      <pc:sldChg chg="modSp mod">
        <pc:chgData name="星达 魏" userId="ca17b13798aa44f7" providerId="LiveId" clId="{F660C235-4DFD-7042-9E2C-0890FBF3E91E}" dt="2024-11-11T23:02:46.043" v="2375" actId="20577"/>
        <pc:sldMkLst>
          <pc:docMk/>
          <pc:sldMk cId="2360174976" sldId="7661"/>
        </pc:sldMkLst>
        <pc:spChg chg="mod">
          <ac:chgData name="星达 魏" userId="ca17b13798aa44f7" providerId="LiveId" clId="{F660C235-4DFD-7042-9E2C-0890FBF3E91E}" dt="2024-11-11T23:02:46.043" v="2375" actId="20577"/>
          <ac:spMkLst>
            <pc:docMk/>
            <pc:sldMk cId="2360174976" sldId="7661"/>
            <ac:spMk id="6" creationId="{5D69EF60-0524-D946-A2C0-DF5616839FCF}"/>
          </ac:spMkLst>
        </pc:spChg>
      </pc:sldChg>
      <pc:sldChg chg="delSp mod delAnim">
        <pc:chgData name="星达 魏" userId="ca17b13798aa44f7" providerId="LiveId" clId="{F660C235-4DFD-7042-9E2C-0890FBF3E91E}" dt="2024-11-11T23:05:47.628" v="2397" actId="478"/>
        <pc:sldMkLst>
          <pc:docMk/>
          <pc:sldMk cId="4292340975" sldId="7662"/>
        </pc:sldMkLst>
        <pc:spChg chg="del">
          <ac:chgData name="星达 魏" userId="ca17b13798aa44f7" providerId="LiveId" clId="{F660C235-4DFD-7042-9E2C-0890FBF3E91E}" dt="2024-11-11T23:05:47.628" v="2397" actId="478"/>
          <ac:spMkLst>
            <pc:docMk/>
            <pc:sldMk cId="4292340975" sldId="7662"/>
            <ac:spMk id="14" creationId="{00000000-0000-0000-0000-000000000000}"/>
          </ac:spMkLst>
        </pc:spChg>
      </pc:sldChg>
      <pc:sldChg chg="add">
        <pc:chgData name="星达 魏" userId="ca17b13798aa44f7" providerId="LiveId" clId="{F660C235-4DFD-7042-9E2C-0890FBF3E91E}" dt="2024-11-11T10:38:46.263" v="222"/>
        <pc:sldMkLst>
          <pc:docMk/>
          <pc:sldMk cId="4265736810" sldId="7663"/>
        </pc:sldMkLst>
      </pc:sldChg>
      <pc:sldChg chg="modSp new mod">
        <pc:chgData name="星达 魏" userId="ca17b13798aa44f7" providerId="LiveId" clId="{F660C235-4DFD-7042-9E2C-0890FBF3E91E}" dt="2024-11-11T14:36:04.978" v="1452" actId="20577"/>
        <pc:sldMkLst>
          <pc:docMk/>
          <pc:sldMk cId="1465393542" sldId="7664"/>
        </pc:sldMkLst>
        <pc:spChg chg="mod">
          <ac:chgData name="星达 魏" userId="ca17b13798aa44f7" providerId="LiveId" clId="{F660C235-4DFD-7042-9E2C-0890FBF3E91E}" dt="2024-11-11T13:58:37.849" v="773" actId="20577"/>
          <ac:spMkLst>
            <pc:docMk/>
            <pc:sldMk cId="1465393542" sldId="7664"/>
            <ac:spMk id="2" creationId="{DE12A726-99D9-0D9C-1597-077991F21BD3}"/>
          </ac:spMkLst>
        </pc:spChg>
        <pc:spChg chg="mod">
          <ac:chgData name="星达 魏" userId="ca17b13798aa44f7" providerId="LiveId" clId="{F660C235-4DFD-7042-9E2C-0890FBF3E91E}" dt="2024-11-11T14:36:04.978" v="1452" actId="20577"/>
          <ac:spMkLst>
            <pc:docMk/>
            <pc:sldMk cId="1465393542" sldId="7664"/>
            <ac:spMk id="3" creationId="{627B6C03-641A-3BDB-B5EE-4B29B645F572}"/>
          </ac:spMkLst>
        </pc:spChg>
      </pc:sldChg>
      <pc:sldChg chg="modSp new del mod">
        <pc:chgData name="星达 魏" userId="ca17b13798aa44f7" providerId="LiveId" clId="{F660C235-4DFD-7042-9E2C-0890FBF3E91E}" dt="2024-11-11T10:39:39.076" v="317" actId="2696"/>
        <pc:sldMkLst>
          <pc:docMk/>
          <pc:sldMk cId="1982375361" sldId="7664"/>
        </pc:sldMkLst>
        <pc:spChg chg="mod">
          <ac:chgData name="星达 魏" userId="ca17b13798aa44f7" providerId="LiveId" clId="{F660C235-4DFD-7042-9E2C-0890FBF3E91E}" dt="2024-11-11T10:39:28.200" v="314" actId="20577"/>
          <ac:spMkLst>
            <pc:docMk/>
            <pc:sldMk cId="1982375361" sldId="7664"/>
            <ac:spMk id="2" creationId="{0AE95558-BDB4-3FBD-3C45-A6E4AB0E4076}"/>
          </ac:spMkLst>
        </pc:spChg>
      </pc:sldChg>
      <pc:sldChg chg="modSp add mod">
        <pc:chgData name="星达 魏" userId="ca17b13798aa44f7" providerId="LiveId" clId="{F660C235-4DFD-7042-9E2C-0890FBF3E91E}" dt="2024-11-11T22:53:45.320" v="1875" actId="1076"/>
        <pc:sldMkLst>
          <pc:docMk/>
          <pc:sldMk cId="767706300" sldId="7665"/>
        </pc:sldMkLst>
        <pc:spChg chg="mod">
          <ac:chgData name="星达 魏" userId="ca17b13798aa44f7" providerId="LiveId" clId="{F660C235-4DFD-7042-9E2C-0890FBF3E91E}" dt="2024-11-11T22:53:45.320" v="1875" actId="1076"/>
          <ac:spMkLst>
            <pc:docMk/>
            <pc:sldMk cId="767706300" sldId="7665"/>
            <ac:spMk id="7" creationId="{AFF01413-604C-E985-C82E-7768E1D4B678}"/>
          </ac:spMkLst>
        </pc:spChg>
        <pc:spChg chg="mod">
          <ac:chgData name="星达 魏" userId="ca17b13798aa44f7" providerId="LiveId" clId="{F660C235-4DFD-7042-9E2C-0890FBF3E91E}" dt="2024-11-11T22:53:45.320" v="1875" actId="1076"/>
          <ac:spMkLst>
            <pc:docMk/>
            <pc:sldMk cId="767706300" sldId="7665"/>
            <ac:spMk id="8" creationId="{58474FCC-F21A-DCB0-1EBD-C21596EEEFCE}"/>
          </ac:spMkLst>
        </pc:spChg>
      </pc:sldChg>
      <pc:sldChg chg="addSp modSp add mod modAnim">
        <pc:chgData name="星达 魏" userId="ca17b13798aa44f7" providerId="LiveId" clId="{F660C235-4DFD-7042-9E2C-0890FBF3E91E}" dt="2024-11-11T23:07:16.543" v="2492" actId="1076"/>
        <pc:sldMkLst>
          <pc:docMk/>
          <pc:sldMk cId="1923869981" sldId="7666"/>
        </pc:sldMkLst>
        <pc:spChg chg="add mod">
          <ac:chgData name="星达 魏" userId="ca17b13798aa44f7" providerId="LiveId" clId="{F660C235-4DFD-7042-9E2C-0890FBF3E91E}" dt="2024-11-11T23:07:16.543" v="2492" actId="1076"/>
          <ac:spMkLst>
            <pc:docMk/>
            <pc:sldMk cId="1923869981" sldId="7666"/>
            <ac:spMk id="3" creationId="{603069DE-8DDE-BC53-25C9-05F36A2D0B84}"/>
          </ac:spMkLst>
        </pc:spChg>
      </pc:sldChg>
      <pc:sldChg chg="add del">
        <pc:chgData name="星达 魏" userId="ca17b13798aa44f7" providerId="LiveId" clId="{F660C235-4DFD-7042-9E2C-0890FBF3E91E}" dt="2024-11-11T23:06:37.658" v="2400"/>
        <pc:sldMkLst>
          <pc:docMk/>
          <pc:sldMk cId="1101330725" sldId="76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84E5B-0B7C-A143-A087-04B582FC4BEF}" type="datetimeFigureOut">
              <a:rPr kumimoji="1" lang="zh-CN" altLang="en-US" smtClean="0"/>
              <a:t>2024/11/11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370ED-3FEA-E543-9D41-DF20FAD761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5191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7DB94-E0DE-4F0F-A9B7-54654CD8C8B1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4A077-83E9-49A7-9F59-234D78BD6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265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84A077-83E9-49A7-9F59-234D78BD694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7982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5772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3832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8751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2464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6928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7427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9513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1322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9917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9306FF-34C8-5DBE-FBF6-E2784AD3DD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9A0007C-0E51-E38A-24FA-616A5A3444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4ADA17F-34F3-AC7A-3FA0-1E7CA4A467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9E556A-E0B7-92C0-A315-F7B3D17BD8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10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因为执行的时间很长，所以会</a:t>
            </a:r>
            <a:r>
              <a:rPr kumimoji="1" lang="en-US" altLang="zh-CN" dirty="0"/>
              <a:t>abort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2249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93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435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988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Why 2 phase? Delay the commitment of TX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327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62C903-22F8-750A-B417-C26F590383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0654B34-E465-B420-9332-782FA8860B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1A42136-5EB3-2FFD-0A8D-6A9CC679DD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C7A1AF-5FA8-1F12-F0A2-A0A895667B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555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980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807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dirty="0"/>
              <a:t>workers write PREPARE records once prepared. the recovery process — reading through the log — will indicate which transactions are prepared but not committed 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158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8"/>
            <a:ext cx="7772400" cy="1225021"/>
          </a:xfrm>
        </p:spPr>
        <p:txBody>
          <a:bodyPr>
            <a:normAutofit/>
          </a:bodyPr>
          <a:lstStyle>
            <a:lvl1pPr algn="ctr">
              <a:defRPr sz="4400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58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228866"/>
            <a:ext cx="8229600" cy="900442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accent1"/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</a:lstStyle>
          <a:p>
            <a:r>
              <a:rPr lang="en-US" altLang="zh-CN" dirty="0"/>
              <a:t>xx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3771636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1800" b="1" i="0"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>
              <a:lnSpc>
                <a:spcPct val="120000"/>
              </a:lnSpc>
              <a:defRPr sz="1800" b="0" i="0">
                <a:latin typeface="+mn-lt"/>
                <a:ea typeface="+mn-ea"/>
                <a:cs typeface="PingFang SC" panose="020B0400000000000000" pitchFamily="34" charset="-122"/>
              </a:defRPr>
            </a:lvl2pPr>
            <a:lvl3pPr marL="846138" indent="-223838">
              <a:lnSpc>
                <a:spcPct val="120000"/>
              </a:lnSpc>
              <a:tabLst/>
              <a:defRPr sz="1800" b="0" i="0">
                <a:latin typeface="+mn-lt"/>
                <a:ea typeface="+mn-ea"/>
                <a:cs typeface="PingFang SC" panose="020B0400000000000000" pitchFamily="34" charset="-122"/>
              </a:defRPr>
            </a:lvl3pPr>
            <a:lvl4pPr>
              <a:lnSpc>
                <a:spcPct val="120000"/>
              </a:lnSpc>
              <a:defRPr sz="1800" b="0" i="0">
                <a:latin typeface="+mn-lt"/>
                <a:ea typeface="+mn-ea"/>
                <a:cs typeface="PingFang SC" panose="020B0400000000000000" pitchFamily="34" charset="-122"/>
              </a:defRPr>
            </a:lvl4pPr>
            <a:lvl5pPr>
              <a:lnSpc>
                <a:spcPct val="120000"/>
              </a:lnSpc>
              <a:defRPr sz="1800" b="0" i="0">
                <a:latin typeface="+mn-lt"/>
                <a:ea typeface="+mn-ea"/>
                <a:cs typeface="PingFang SC" panose="020B0400000000000000" pitchFamily="34" charset="-122"/>
              </a:defRPr>
            </a:lvl5pPr>
          </a:lstStyle>
          <a:p>
            <a:pPr lvl="0"/>
            <a:endParaRPr lang="zh-CN" altLang="en-US" dirty="0"/>
          </a:p>
          <a:p>
            <a:pPr lvl="1"/>
            <a:r>
              <a:rPr lang="en-US" altLang="zh-CN" dirty="0"/>
              <a:t>xx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80527" y="439062"/>
            <a:ext cx="164581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066DE83E-C489-9340-8A6C-F2C63F8574DC}"/>
              </a:ext>
            </a:extLst>
          </p:cNvPr>
          <p:cNvSpPr/>
          <p:nvPr userDrawn="1"/>
        </p:nvSpPr>
        <p:spPr>
          <a:xfrm rot="5400000">
            <a:off x="-160702" y="599536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624512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A8EE614D-B549-154F-943F-0F3919AB5939}"/>
              </a:ext>
            </a:extLst>
          </p:cNvPr>
          <p:cNvSpPr/>
          <p:nvPr userDrawn="1"/>
        </p:nvSpPr>
        <p:spPr>
          <a:xfrm rot="5400000">
            <a:off x="-160703" y="3920373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36057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5296962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814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微软雅黑 Light" panose="020B0502040204020203" pitchFamily="34" charset="-122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1200"/>
        </a:spcBef>
        <a:buFont typeface="Arial" pitchFamily="34" charset="0"/>
        <a:buChar char="•"/>
        <a:defRPr sz="2600" b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C7C6228-E47F-EA4B-8DD8-28647C76D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7238" y="1489348"/>
            <a:ext cx="7772400" cy="1225021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800" dirty="0">
                <a:latin typeface="+mn-lt"/>
              </a:rPr>
              <a:t>Multi-site atomicity </a:t>
            </a:r>
            <a:r>
              <a:rPr kumimoji="1" lang="en-US" altLang="zh-CN" sz="2800">
                <a:latin typeface="+mn-lt"/>
              </a:rPr>
              <a:t>&amp; Primary-backup replication </a:t>
            </a:r>
            <a:endParaRPr kumimoji="1" lang="zh-CN" altLang="en-US" sz="2800" dirty="0">
              <a:latin typeface="+mn-lt"/>
            </a:endParaRP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A89EB2B2-D46F-2643-A072-954E7921B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3412362"/>
            <a:ext cx="7772400" cy="12250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endParaRPr kumimoji="1"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IPADS,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Shanghai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Jiao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Tong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University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https://</a:t>
            </a:r>
            <a:r>
              <a:rPr kumimoji="1" lang="en-US" altLang="zh-CN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www.sjtu.edu.cn</a:t>
            </a:r>
            <a:endParaRPr kumimoji="1" lang="en" altLang="zh-CN" sz="1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3A70DCB-3E4D-4449-82B8-441C200ABD6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52120" y="252561"/>
            <a:ext cx="1362088" cy="492009"/>
          </a:xfrm>
          <a:prstGeom prst="rect">
            <a:avLst/>
          </a:prstGeom>
        </p:spPr>
      </p:pic>
      <p:sp>
        <p:nvSpPr>
          <p:cNvPr id="7" name="副标题 2">
            <a:extLst>
              <a:ext uri="{FF2B5EF4-FFF2-40B4-BE49-F238E27FC236}">
                <a16:creationId xmlns:a16="http://schemas.microsoft.com/office/drawing/2014/main" id="{E2120B98-7095-B94B-B13B-75606426BFB4}"/>
              </a:ext>
            </a:extLst>
          </p:cNvPr>
          <p:cNvSpPr txBox="1">
            <a:spLocks/>
          </p:cNvSpPr>
          <p:nvPr/>
        </p:nvSpPr>
        <p:spPr>
          <a:xfrm>
            <a:off x="467544" y="252559"/>
            <a:ext cx="3240360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zh-CN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SE3331-1 (2024 Fall)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+mj-lt"/>
              <a:ea typeface="微软雅黑"/>
            </a:endParaRPr>
          </a:p>
        </p:txBody>
      </p:sp>
      <p:pic>
        <p:nvPicPr>
          <p:cNvPr id="8" name="Picture 6" descr="http://korean.onlinesjtu.com/%E6%A0%A1%E5%BE%BD%E7%B3%BB%E5%88%97/%E7%BC%A9%E5%B0%8F%E7%89%88/%E8%93%9D%E8%89%B2%E7%B3%BB%20%E5%B0%8F%E5%B0%BA%E5%AF%B8%E6%A0%A1%E5%BE%BD%E5%B1%95%E5%BC%80%E5%BC%8F%20(10mm%E4%BB%A5%E4%B8%8B%E4%BD%BF%E7%94%A8)%20%5b%E8%BD%AC%E6%8D%A2%5d.png">
            <a:extLst>
              <a:ext uri="{FF2B5EF4-FFF2-40B4-BE49-F238E27FC236}">
                <a16:creationId xmlns:a16="http://schemas.microsoft.com/office/drawing/2014/main" id="{9D0C1772-9C9E-534B-9410-16BA28CA6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82539"/>
            <a:ext cx="1642840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96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26"/>
    </mc:Choice>
    <mc:Fallback xmlns="">
      <p:transition spd="slow" advTm="1162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846351-EA60-C04B-8A6A-F859E54BD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943196"/>
          </a:xfrm>
        </p:spPr>
        <p:txBody>
          <a:bodyPr/>
          <a:lstStyle/>
          <a:p>
            <a:r>
              <a:rPr kumimoji="1" lang="en-US" altLang="zh-CN" dirty="0"/>
              <a:t>e.g., coordinator sends multiple deposit to different servers</a:t>
            </a:r>
          </a:p>
          <a:p>
            <a:pPr lvl="1"/>
            <a:r>
              <a:rPr kumimoji="1" lang="en-US" altLang="zh-CN" dirty="0"/>
              <a:t>They use RPCs to send requests to the server  to execute transaction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B6D519-2320-1B45-993C-EFCFAAD29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529771C-5E1E-274C-B4B0-E5C8DAA3ECC4}"/>
              </a:ext>
            </a:extLst>
          </p:cNvPr>
          <p:cNvCxnSpPr/>
          <p:nvPr/>
        </p:nvCxnSpPr>
        <p:spPr>
          <a:xfrm>
            <a:off x="395536" y="5103928"/>
            <a:ext cx="8136904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9B941D70-BB89-BD4C-B268-34E9C10CC362}"/>
              </a:ext>
            </a:extLst>
          </p:cNvPr>
          <p:cNvSpPr txBox="1"/>
          <p:nvPr/>
        </p:nvSpPr>
        <p:spPr>
          <a:xfrm>
            <a:off x="229111" y="4919262"/>
            <a:ext cx="76489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dirty="0"/>
              <a:t>Time </a:t>
            </a:r>
            <a:endParaRPr lang="zh-CN" altLang="en-US" dirty="0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7D059D51-E145-1646-8E10-2B21A9D1C00F}"/>
              </a:ext>
            </a:extLst>
          </p:cNvPr>
          <p:cNvGrpSpPr/>
          <p:nvPr/>
        </p:nvGrpSpPr>
        <p:grpSpPr>
          <a:xfrm>
            <a:off x="230777" y="2447987"/>
            <a:ext cx="6703253" cy="2065697"/>
            <a:chOff x="8725" y="1655899"/>
            <a:chExt cx="6703253" cy="206569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BDAF3C3-006C-CE4F-9341-A7D33FBF22AC}"/>
                </a:ext>
              </a:extLst>
            </p:cNvPr>
            <p:cNvSpPr/>
            <p:nvPr/>
          </p:nvSpPr>
          <p:spPr>
            <a:xfrm>
              <a:off x="2159732" y="1655899"/>
              <a:ext cx="1224136" cy="57606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solidFill>
                    <a:schemeClr val="tx1"/>
                  </a:solidFill>
                </a:rPr>
                <a:t>发工资</a:t>
              </a:r>
            </a:p>
          </p:txBody>
        </p:sp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92CB8420-2CA7-5E4C-831B-4A95BAB3D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01374" y="1777380"/>
              <a:ext cx="534322" cy="534322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EDF4CB25-B02D-0643-88AD-CF4E292B0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01374" y="2683218"/>
              <a:ext cx="534322" cy="534322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AEF676C8-E567-E441-9088-83B996B394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01374" y="3187274"/>
              <a:ext cx="534322" cy="534322"/>
            </a:xfrm>
            <a:prstGeom prst="rect">
              <a:avLst/>
            </a:prstGeom>
          </p:spPr>
        </p:pic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02FE73EC-9529-FC41-A9C0-3AC5A30C615B}"/>
                </a:ext>
              </a:extLst>
            </p:cNvPr>
            <p:cNvSpPr txBox="1"/>
            <p:nvPr/>
          </p:nvSpPr>
          <p:spPr>
            <a:xfrm>
              <a:off x="8725" y="1804779"/>
              <a:ext cx="151216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dirty="0"/>
                <a:t>Coordinator</a:t>
              </a:r>
              <a:endParaRPr lang="zh-CN" altLang="en-US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0B827218-8BDD-3A47-865B-B5FB2EEC7BAD}"/>
                </a:ext>
              </a:extLst>
            </p:cNvPr>
            <p:cNvSpPr txBox="1"/>
            <p:nvPr/>
          </p:nvSpPr>
          <p:spPr>
            <a:xfrm>
              <a:off x="33315" y="2715433"/>
              <a:ext cx="151216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dirty="0"/>
                <a:t>Server 0</a:t>
              </a:r>
              <a:endParaRPr lang="zh-CN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CE67FA5D-853C-3648-A0DC-06DD91759C5D}"/>
                </a:ext>
              </a:extLst>
            </p:cNvPr>
            <p:cNvSpPr txBox="1"/>
            <p:nvPr/>
          </p:nvSpPr>
          <p:spPr>
            <a:xfrm>
              <a:off x="33315" y="3257008"/>
              <a:ext cx="151216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dirty="0"/>
                <a:t>Server 1</a:t>
              </a:r>
              <a:endParaRPr lang="zh-CN" altLang="en-US" dirty="0"/>
            </a:p>
          </p:txBody>
        </p:sp>
        <p:cxnSp>
          <p:nvCxnSpPr>
            <p:cNvPr id="24" name="直线箭头连接符 23">
              <a:extLst>
                <a:ext uri="{FF2B5EF4-FFF2-40B4-BE49-F238E27FC236}">
                  <a16:creationId xmlns:a16="http://schemas.microsoft.com/office/drawing/2014/main" id="{1B1A07D9-CA45-174C-979B-D2DE129E52CF}"/>
                </a:ext>
              </a:extLst>
            </p:cNvPr>
            <p:cNvCxnSpPr>
              <a:stCxn id="9" idx="2"/>
            </p:cNvCxnSpPr>
            <p:nvPr/>
          </p:nvCxnSpPr>
          <p:spPr>
            <a:xfrm>
              <a:off x="2771800" y="2231963"/>
              <a:ext cx="432048" cy="37633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3017F565-30BF-B345-85A4-3D0ADA69E35E}"/>
                </a:ext>
              </a:extLst>
            </p:cNvPr>
            <p:cNvSpPr/>
            <p:nvPr/>
          </p:nvSpPr>
          <p:spPr>
            <a:xfrm>
              <a:off x="2844075" y="2615680"/>
              <a:ext cx="1663385" cy="57606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deposit(“Alice”)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0A9F2ACF-3FF3-964B-B222-6F31B153E89D}"/>
                </a:ext>
              </a:extLst>
            </p:cNvPr>
            <p:cNvSpPr/>
            <p:nvPr/>
          </p:nvSpPr>
          <p:spPr>
            <a:xfrm>
              <a:off x="4882254" y="3091882"/>
              <a:ext cx="1829724" cy="57606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deposit(“Zack”)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直线箭头连接符 26">
              <a:extLst>
                <a:ext uri="{FF2B5EF4-FFF2-40B4-BE49-F238E27FC236}">
                  <a16:creationId xmlns:a16="http://schemas.microsoft.com/office/drawing/2014/main" id="{7A0CC781-CF03-A445-8CC5-3C1AE8F4BC46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>
              <a:off x="2771800" y="2231963"/>
              <a:ext cx="2894130" cy="7409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7FB8FF34-2BF2-B24D-997F-87DBAA2345C6}"/>
              </a:ext>
            </a:extLst>
          </p:cNvPr>
          <p:cNvSpPr/>
          <p:nvPr/>
        </p:nvSpPr>
        <p:spPr>
          <a:xfrm>
            <a:off x="4463988" y="2168944"/>
            <a:ext cx="4356992" cy="923330"/>
          </a:xfrm>
          <a:prstGeom prst="rect">
            <a:avLst/>
          </a:prstGeom>
          <a:ln w="381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发工资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(bank, accts, amt):</a:t>
            </a:r>
          </a:p>
          <a:p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  for acct in accts:</a:t>
            </a:r>
          </a:p>
          <a:p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	deposit(bank, acct, amt)</a:t>
            </a:r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74330931-A460-D548-87BA-37BBE7093F3F}"/>
              </a:ext>
            </a:extLst>
          </p:cNvPr>
          <p:cNvSpPr/>
          <p:nvPr/>
        </p:nvSpPr>
        <p:spPr>
          <a:xfrm>
            <a:off x="1077794" y="4853307"/>
            <a:ext cx="7152218" cy="405683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72000" tIns="0" rIns="72000" bIns="36000">
            <a:spAutoFit/>
          </a:bodyPr>
          <a:lstStyle/>
          <a:p>
            <a:pPr marL="441325" lvl="0" indent="-384175" algn="ctr" fontAlgn="auto">
              <a:spcBef>
                <a:spcPct val="20000"/>
              </a:spcBef>
              <a:spcAft>
                <a:spcPts val="0"/>
              </a:spcAft>
              <a:buClr>
                <a:srgbClr val="FF0066"/>
              </a:buClr>
            </a:pPr>
            <a:r>
              <a:rPr lang="en-US" altLang="zh-CN" sz="24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What if one server commits and the other aborts? </a:t>
            </a:r>
          </a:p>
        </p:txBody>
      </p:sp>
      <p:sp>
        <p:nvSpPr>
          <p:cNvPr id="6" name="闪电形 5">
            <a:extLst>
              <a:ext uri="{FF2B5EF4-FFF2-40B4-BE49-F238E27FC236}">
                <a16:creationId xmlns:a16="http://schemas.microsoft.com/office/drawing/2014/main" id="{307D404B-D9EB-F14B-A8B5-6366CFA85590}"/>
              </a:ext>
            </a:extLst>
          </p:cNvPr>
          <p:cNvSpPr/>
          <p:nvPr/>
        </p:nvSpPr>
        <p:spPr>
          <a:xfrm>
            <a:off x="5470122" y="3467116"/>
            <a:ext cx="1051124" cy="1185302"/>
          </a:xfrm>
          <a:prstGeom prst="lightningBolt">
            <a:avLst/>
          </a:prstGeom>
          <a:solidFill>
            <a:srgbClr val="C00000"/>
          </a:solidFill>
          <a:ln w="127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标题 1">
            <a:extLst>
              <a:ext uri="{FF2B5EF4-FFF2-40B4-BE49-F238E27FC236}">
                <a16:creationId xmlns:a16="http://schemas.microsoft.com/office/drawing/2014/main" id="{12615416-9BF2-934F-8ABD-AAF83AD7A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40" y="228866"/>
            <a:ext cx="8229600" cy="900442"/>
          </a:xfrm>
        </p:spPr>
        <p:txBody>
          <a:bodyPr/>
          <a:lstStyle/>
          <a:p>
            <a:r>
              <a:rPr kumimoji="1" lang="en-US" altLang="zh-CN" dirty="0"/>
              <a:t>Multi-site transaction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3273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78890-E7D1-5149-8AFA-90D869A07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75403D9-9667-EA4B-986A-9CD8EA818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440" y="2171700"/>
            <a:ext cx="781236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algn="ctr"/>
            <a:r>
              <a:rPr lang="en-US" altLang="zh-CN" kern="0" dirty="0">
                <a:solidFill>
                  <a:srgbClr val="BE384B"/>
                </a:solidFill>
                <a:ea typeface="+mn-ea"/>
              </a:rPr>
              <a:t>Goal: all sites either all commits or all aborts</a:t>
            </a:r>
          </a:p>
          <a:p>
            <a:pPr algn="ctr"/>
            <a:r>
              <a:rPr lang="en-US" altLang="zh-CN" kern="0" dirty="0">
                <a:solidFill>
                  <a:srgbClr val="BE384B"/>
                </a:solidFill>
                <a:ea typeface="+mn-ea"/>
              </a:rPr>
              <a:t>w/</a:t>
            </a:r>
            <a:r>
              <a:rPr lang="zh-CN" altLang="en-US" kern="0" dirty="0">
                <a:solidFill>
                  <a:srgbClr val="BE384B"/>
                </a:solidFill>
                <a:ea typeface="+mn-ea"/>
              </a:rPr>
              <a:t> </a:t>
            </a:r>
            <a:r>
              <a:rPr lang="en-US" altLang="zh-CN" kern="0" dirty="0">
                <a:solidFill>
                  <a:srgbClr val="BE384B"/>
                </a:solidFill>
                <a:ea typeface="+mn-ea"/>
              </a:rPr>
              <a:t>two-phase commit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505EFF-8601-A84A-A4E2-010CC79177D4}"/>
              </a:ext>
            </a:extLst>
          </p:cNvPr>
          <p:cNvSpPr/>
          <p:nvPr/>
        </p:nvSpPr>
        <p:spPr>
          <a:xfrm>
            <a:off x="-396552" y="228866"/>
            <a:ext cx="1728192" cy="1476506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5445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4CA7D0-FFE0-8C40-B26F-BC4B5D1D6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866"/>
            <a:ext cx="8486518" cy="900442"/>
          </a:xfrm>
        </p:spPr>
        <p:txBody>
          <a:bodyPr/>
          <a:lstStyle/>
          <a:p>
            <a:r>
              <a:rPr kumimoji="1" lang="en-US" altLang="zh-CN" dirty="0">
                <a:ea typeface="MS PGothic" charset="0"/>
              </a:rPr>
              <a:t>Multi-site case #1: compose multiple single-site</a:t>
            </a:r>
            <a:r>
              <a:rPr kumimoji="1" lang="zh-CN" altLang="en-US" dirty="0">
                <a:ea typeface="MS PGothic" charset="0"/>
              </a:rPr>
              <a:t> </a:t>
            </a:r>
            <a:r>
              <a:rPr kumimoji="1" lang="en-US" altLang="zh-CN" dirty="0">
                <a:ea typeface="MS PGothic" charset="0"/>
              </a:rPr>
              <a:t>TXs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CBF995-3F8A-A247-9763-C1E2E5629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3674984" cy="4356826"/>
          </a:xfrm>
        </p:spPr>
        <p:txBody>
          <a:bodyPr/>
          <a:lstStyle/>
          <a:p>
            <a:r>
              <a:rPr kumimoji="1" lang="en-US" altLang="zh-CN" dirty="0"/>
              <a:t>High-layer TX</a:t>
            </a:r>
          </a:p>
          <a:p>
            <a:pPr lvl="1"/>
            <a:r>
              <a:rPr kumimoji="1" lang="en-US" altLang="zh-CN" dirty="0"/>
              <a:t>The high-level view of the TX</a:t>
            </a:r>
          </a:p>
          <a:p>
            <a:r>
              <a:rPr kumimoji="1" lang="en-US" altLang="zh-CN" dirty="0"/>
              <a:t>Low-layer TX</a:t>
            </a:r>
          </a:p>
          <a:p>
            <a:pPr lvl="1"/>
            <a:r>
              <a:rPr kumimoji="1" lang="en-US" altLang="zh-CN" dirty="0"/>
              <a:t>Specific reads and writes that executed on a single machine</a:t>
            </a:r>
          </a:p>
          <a:p>
            <a:r>
              <a:rPr lang="en-US" altLang="zh-CN" dirty="0">
                <a:ea typeface="MS PGothic" charset="0"/>
              </a:rPr>
              <a:t>Higher-layer transaction coordinates the execution of lower-layer TXs </a:t>
            </a:r>
          </a:p>
          <a:p>
            <a:pPr lvl="1"/>
            <a:r>
              <a:rPr lang="en-US" altLang="zh-CN" dirty="0">
                <a:ea typeface="MS PGothic" charset="0"/>
              </a:rPr>
              <a:t>All low-layer TX either all commits or all aborts</a:t>
            </a:r>
          </a:p>
          <a:p>
            <a:endParaRPr kumimoji="1" lang="en-US" altLang="zh-CN" dirty="0"/>
          </a:p>
          <a:p>
            <a:pPr lvl="1"/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2857DA-3DF9-ED40-B6B8-FF8035D79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FC0E5AA-7758-0B47-A27C-E41B66BBE21C}"/>
              </a:ext>
            </a:extLst>
          </p:cNvPr>
          <p:cNvGrpSpPr/>
          <p:nvPr/>
        </p:nvGrpSpPr>
        <p:grpSpPr>
          <a:xfrm>
            <a:off x="4389102" y="1165763"/>
            <a:ext cx="4555563" cy="1763745"/>
            <a:chOff x="4396545" y="2462034"/>
            <a:chExt cx="4555563" cy="1763745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2811BC8-7E1B-DD4D-88D9-C8C76BB10D52}"/>
                </a:ext>
              </a:extLst>
            </p:cNvPr>
            <p:cNvSpPr/>
            <p:nvPr/>
          </p:nvSpPr>
          <p:spPr>
            <a:xfrm>
              <a:off x="4396545" y="2462034"/>
              <a:ext cx="4176464" cy="1477328"/>
            </a:xfrm>
            <a:prstGeom prst="rect">
              <a:avLst/>
            </a:prstGeom>
            <a:ln w="381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  <a:ea typeface="楷体"/>
                  <a:cs typeface="Courier"/>
                </a:rPr>
                <a:t>发工资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  <a:ea typeface="楷体"/>
                  <a:cs typeface="Courier"/>
                </a:rPr>
                <a:t>(bank, accts, amt):</a:t>
              </a:r>
            </a:p>
            <a:p>
              <a:r>
                <a:rPr lang="en-US" altLang="zh-CN" b="1" dirty="0">
                  <a:solidFill>
                    <a:srgbClr val="C00000"/>
                  </a:solidFill>
                  <a:latin typeface="Consolas" panose="020B0609020204030204" pitchFamily="49" charset="0"/>
                  <a:ea typeface="楷体"/>
                  <a:cs typeface="Courier"/>
                </a:rPr>
                <a:t>    </a:t>
              </a:r>
              <a:r>
                <a:rPr lang="en-US" altLang="zh-CN" b="1" dirty="0" err="1">
                  <a:solidFill>
                    <a:srgbClr val="C00000"/>
                  </a:solidFill>
                  <a:latin typeface="Consolas" panose="020B0609020204030204" pitchFamily="49" charset="0"/>
                  <a:ea typeface="楷体"/>
                  <a:cs typeface="Courier"/>
                </a:rPr>
                <a:t>tx.high_begin</a:t>
              </a:r>
              <a:r>
                <a:rPr lang="en-US" altLang="zh-CN" b="1" dirty="0">
                  <a:solidFill>
                    <a:srgbClr val="C00000"/>
                  </a:solidFill>
                  <a:latin typeface="Consolas" panose="020B0609020204030204" pitchFamily="49" charset="0"/>
                  <a:ea typeface="楷体"/>
                  <a:cs typeface="Courier"/>
                </a:rPr>
                <a:t>()</a:t>
              </a:r>
            </a:p>
            <a:p>
              <a:r>
                <a:rPr lang="is-IS" altLang="zh-CN" dirty="0">
                  <a:solidFill>
                    <a:prstClr val="black"/>
                  </a:solidFill>
                  <a:latin typeface="Consolas" panose="020B0609020204030204" pitchFamily="49" charset="0"/>
                  <a:ea typeface="楷体"/>
                  <a:cs typeface="Courier"/>
                </a:rPr>
                <a:t>    for acct in accts:</a:t>
              </a:r>
            </a:p>
            <a:p>
              <a:r>
                <a:rPr lang="is-IS" altLang="zh-CN" dirty="0">
                  <a:solidFill>
                    <a:prstClr val="black"/>
                  </a:solidFill>
                  <a:latin typeface="Consolas" panose="020B0609020204030204" pitchFamily="49" charset="0"/>
                  <a:ea typeface="楷体"/>
                  <a:cs typeface="Courier"/>
                </a:rPr>
                <a:t>	deposit(bank, acct, amt)</a:t>
              </a:r>
            </a:p>
            <a:p>
              <a:r>
                <a:rPr lang="is-IS" altLang="zh-CN" b="1" dirty="0">
                  <a:solidFill>
                    <a:srgbClr val="C00000"/>
                  </a:solidFill>
                  <a:latin typeface="Consolas" panose="020B0609020204030204" pitchFamily="49" charset="0"/>
                  <a:ea typeface="楷体"/>
                  <a:cs typeface="Courier"/>
                </a:rPr>
                <a:t>    tx.high_commit()</a:t>
              </a:r>
            </a:p>
          </p:txBody>
        </p:sp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1209FAD6-BC12-C340-B509-14046ECAE95B}"/>
                </a:ext>
              </a:extLst>
            </p:cNvPr>
            <p:cNvSpPr/>
            <p:nvPr/>
          </p:nvSpPr>
          <p:spPr>
            <a:xfrm>
              <a:off x="6480410" y="3820096"/>
              <a:ext cx="2471698" cy="405683"/>
            </a:xfrm>
            <a:prstGeom prst="rect">
              <a:avLst/>
            </a:prstGeom>
            <a:solidFill>
              <a:srgbClr val="F5FED6"/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0" rIns="72000" bIns="36000">
              <a:spAutoFit/>
            </a:bodyPr>
            <a:lstStyle/>
            <a:p>
              <a:pPr marL="441325" lvl="0" indent="-384175" algn="ctr" fontAlgn="auto">
                <a:spcBef>
                  <a:spcPct val="20000"/>
                </a:spcBef>
                <a:spcAft>
                  <a:spcPts val="0"/>
                </a:spcAft>
                <a:buClr>
                  <a:srgbClr val="FF0066"/>
                </a:buClr>
              </a:pPr>
              <a:r>
                <a:rPr lang="en-US" altLang="zh-CN" sz="2400" dirty="0">
                  <a:solidFill>
                    <a:prstClr val="black"/>
                  </a:solidFill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High-layer TX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6C928D74-9019-3C40-9C70-2946BE04A554}"/>
              </a:ext>
            </a:extLst>
          </p:cNvPr>
          <p:cNvGrpSpPr/>
          <p:nvPr/>
        </p:nvGrpSpPr>
        <p:grpSpPr>
          <a:xfrm>
            <a:off x="4389102" y="3251214"/>
            <a:ext cx="4594238" cy="1550502"/>
            <a:chOff x="4397492" y="1129308"/>
            <a:chExt cx="4594238" cy="1550502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8F6BEE5D-D53B-4241-B2F4-7C03E959B6F0}"/>
                </a:ext>
              </a:extLst>
            </p:cNvPr>
            <p:cNvSpPr/>
            <p:nvPr/>
          </p:nvSpPr>
          <p:spPr>
            <a:xfrm>
              <a:off x="4397492" y="1129308"/>
              <a:ext cx="4554616" cy="1200329"/>
            </a:xfrm>
            <a:prstGeom prst="rect">
              <a:avLst/>
            </a:prstGeom>
            <a:ln w="381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  <a:ea typeface="楷体"/>
                  <a:cs typeface="Courier"/>
                </a:rPr>
                <a:t>Deposit(bank, a, amt):</a:t>
              </a:r>
            </a:p>
            <a:p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  <a:ea typeface="楷体"/>
                  <a:cs typeface="Courier"/>
                </a:rPr>
                <a:t>    </a:t>
              </a:r>
              <a:r>
                <a:rPr lang="en-US" altLang="zh-CN" b="1" dirty="0" err="1">
                  <a:solidFill>
                    <a:srgbClr val="C00000"/>
                  </a:solidFill>
                  <a:latin typeface="Consolas" panose="020B0609020204030204" pitchFamily="49" charset="0"/>
                  <a:ea typeface="楷体"/>
                  <a:cs typeface="Courier"/>
                </a:rPr>
                <a:t>tx.low_begin</a:t>
              </a:r>
              <a:r>
                <a:rPr lang="en-US" altLang="zh-CN" b="1" dirty="0">
                  <a:solidFill>
                    <a:srgbClr val="C00000"/>
                  </a:solidFill>
                  <a:latin typeface="Consolas" panose="020B0609020204030204" pitchFamily="49" charset="0"/>
                  <a:ea typeface="楷体"/>
                  <a:cs typeface="Courier"/>
                </a:rPr>
                <a:t>()</a:t>
              </a:r>
              <a:endPara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endParaRPr>
            </a:p>
            <a:p>
              <a:r>
                <a:rPr lang="is-IS" altLang="zh-CN" dirty="0">
                  <a:solidFill>
                    <a:prstClr val="black"/>
                  </a:solidFill>
                  <a:latin typeface="Consolas" panose="020B0609020204030204" pitchFamily="49" charset="0"/>
                  <a:ea typeface="楷体"/>
                  <a:cs typeface="Courier"/>
                </a:rPr>
                <a:t>    bank[a] += amt</a:t>
              </a:r>
            </a:p>
            <a:p>
              <a:r>
                <a:rPr lang="is-IS" altLang="zh-CN" b="1" dirty="0">
                  <a:solidFill>
                    <a:srgbClr val="C00000"/>
                  </a:solidFill>
                  <a:latin typeface="Consolas" panose="020B0609020204030204" pitchFamily="49" charset="0"/>
                  <a:ea typeface="楷体"/>
                  <a:cs typeface="Courier"/>
                </a:rPr>
                <a:t>    tx.low_commit()</a:t>
              </a:r>
            </a:p>
          </p:txBody>
        </p:sp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B4B2DDE2-4B56-8844-9BE2-D2A9B9834A35}"/>
                </a:ext>
              </a:extLst>
            </p:cNvPr>
            <p:cNvSpPr/>
            <p:nvPr/>
          </p:nvSpPr>
          <p:spPr>
            <a:xfrm>
              <a:off x="6520032" y="2274127"/>
              <a:ext cx="2471698" cy="405683"/>
            </a:xfrm>
            <a:prstGeom prst="rect">
              <a:avLst/>
            </a:prstGeom>
            <a:solidFill>
              <a:srgbClr val="F5FED6"/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0" rIns="72000" bIns="36000">
              <a:spAutoFit/>
            </a:bodyPr>
            <a:lstStyle/>
            <a:p>
              <a:pPr marL="441325" lvl="0" indent="-384175" algn="ctr" fontAlgn="auto">
                <a:spcBef>
                  <a:spcPct val="20000"/>
                </a:spcBef>
                <a:spcAft>
                  <a:spcPts val="0"/>
                </a:spcAft>
                <a:buClr>
                  <a:srgbClr val="FF0066"/>
                </a:buClr>
              </a:pPr>
              <a:r>
                <a:rPr lang="en-US" altLang="zh-CN" sz="2400" dirty="0">
                  <a:solidFill>
                    <a:prstClr val="black"/>
                  </a:solidFill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Low-layer TX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5974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7328FF-051C-4284-B864-C09C8D36A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ea typeface="MS PGothic" charset="0"/>
              </a:rPr>
              <a:t>Multi-site case #2: a TX access data across sites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9681E6-1E70-93D4-C7F8-CAC2A035B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 coordinator can send scattered reads/writes to a site </a:t>
            </a:r>
          </a:p>
          <a:p>
            <a:pPr lvl="1"/>
            <a:r>
              <a:rPr kumimoji="1" lang="en-US" altLang="zh-CN" dirty="0"/>
              <a:t>The reads and writes on that site also form a low-layer TX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FACD9A-07B4-FC55-2DD5-E27AF4B5B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0AF6370-2C49-EBAA-1FF9-22A24A6C8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284" y="2311105"/>
            <a:ext cx="455499" cy="38261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AB4F579-CDCE-4B12-B194-7D2C379880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1840" y="2233730"/>
            <a:ext cx="537368" cy="53736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E3B8533-4EBD-1D21-3418-D4B0E64B72BF}"/>
              </a:ext>
            </a:extLst>
          </p:cNvPr>
          <p:cNvSpPr txBox="1"/>
          <p:nvPr/>
        </p:nvSpPr>
        <p:spPr>
          <a:xfrm>
            <a:off x="3669208" y="2137743"/>
            <a:ext cx="20549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Storage server</a:t>
            </a:r>
          </a:p>
          <a:p>
            <a:r>
              <a:rPr kumimoji="1" lang="en-US" altLang="zh-CN" dirty="0"/>
              <a:t>A - M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7C48647-228C-D421-6ACE-2F241EE468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5832" y="2233407"/>
            <a:ext cx="537368" cy="53736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9C9C971-4B46-D436-A688-09BEEE9FA15B}"/>
              </a:ext>
            </a:extLst>
          </p:cNvPr>
          <p:cNvSpPr txBox="1"/>
          <p:nvPr/>
        </p:nvSpPr>
        <p:spPr>
          <a:xfrm>
            <a:off x="6553200" y="2137420"/>
            <a:ext cx="20549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Storage server</a:t>
            </a:r>
          </a:p>
          <a:p>
            <a:r>
              <a:rPr kumimoji="1" lang="en-US" altLang="zh-CN" dirty="0"/>
              <a:t>N - Z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60D1D3C-22AE-211F-7C35-BC1237CE60A0}"/>
              </a:ext>
            </a:extLst>
          </p:cNvPr>
          <p:cNvSpPr txBox="1"/>
          <p:nvPr/>
        </p:nvSpPr>
        <p:spPr>
          <a:xfrm>
            <a:off x="1604156" y="2137743"/>
            <a:ext cx="15121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Coordinator</a:t>
            </a:r>
            <a:endParaRPr lang="zh-CN" altLang="en-US" dirty="0"/>
          </a:p>
        </p:txBody>
      </p: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613575A8-21B2-C97C-6235-58C5DBE81FAB}"/>
              </a:ext>
            </a:extLst>
          </p:cNvPr>
          <p:cNvCxnSpPr>
            <a:cxnSpLocks/>
          </p:cNvCxnSpPr>
          <p:nvPr/>
        </p:nvCxnSpPr>
        <p:spPr>
          <a:xfrm>
            <a:off x="1259632" y="2873521"/>
            <a:ext cx="0" cy="2619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EA3ADF3C-F106-5047-2881-0138101CDA49}"/>
              </a:ext>
            </a:extLst>
          </p:cNvPr>
          <p:cNvCxnSpPr>
            <a:cxnSpLocks/>
          </p:cNvCxnSpPr>
          <p:nvPr/>
        </p:nvCxnSpPr>
        <p:spPr>
          <a:xfrm>
            <a:off x="3419872" y="2873521"/>
            <a:ext cx="0" cy="2619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A33146DC-C5C9-5A88-68D0-74A02C47DA4E}"/>
              </a:ext>
            </a:extLst>
          </p:cNvPr>
          <p:cNvCxnSpPr/>
          <p:nvPr/>
        </p:nvCxnSpPr>
        <p:spPr>
          <a:xfrm>
            <a:off x="1259632" y="3887181"/>
            <a:ext cx="2160240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31324F87-626C-E6D7-BBC3-B16A31EE9B51}"/>
              </a:ext>
            </a:extLst>
          </p:cNvPr>
          <p:cNvSpPr txBox="1"/>
          <p:nvPr/>
        </p:nvSpPr>
        <p:spPr>
          <a:xfrm>
            <a:off x="1704406" y="3721596"/>
            <a:ext cx="123964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is-IS" altLang="zh-CN" dirty="0">
                <a:solidFill>
                  <a:srgbClr val="C00000"/>
                </a:solidFill>
                <a:latin typeface="Consolas" panose="020B0609020204030204" pitchFamily="49" charset="0"/>
                <a:ea typeface="楷体"/>
              </a:rPr>
              <a:t>A - amt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09FAB991-3035-5EA5-B182-26BE32657A57}"/>
              </a:ext>
            </a:extLst>
          </p:cNvPr>
          <p:cNvCxnSpPr/>
          <p:nvPr/>
        </p:nvCxnSpPr>
        <p:spPr>
          <a:xfrm>
            <a:off x="1259632" y="4176400"/>
            <a:ext cx="2160240" cy="0"/>
          </a:xfrm>
          <a:prstGeom prst="straightConnector1">
            <a:avLst/>
          </a:prstGeom>
          <a:ln w="12700">
            <a:solidFill>
              <a:srgbClr val="C0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18F447D8-8521-1134-2BA3-155DD5394314}"/>
              </a:ext>
            </a:extLst>
          </p:cNvPr>
          <p:cNvSpPr txBox="1"/>
          <p:nvPr/>
        </p:nvSpPr>
        <p:spPr>
          <a:xfrm>
            <a:off x="1704406" y="4010815"/>
            <a:ext cx="123964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is-IS" altLang="zh-CN" dirty="0">
                <a:solidFill>
                  <a:srgbClr val="C00000"/>
                </a:solidFill>
                <a:latin typeface="Consolas" panose="020B0609020204030204" pitchFamily="49" charset="0"/>
                <a:ea typeface="楷体"/>
              </a:rPr>
              <a:t>ok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70DE153B-310E-A76B-2A33-E77AFAA58689}"/>
              </a:ext>
            </a:extLst>
          </p:cNvPr>
          <p:cNvCxnSpPr>
            <a:cxnSpLocks/>
          </p:cNvCxnSpPr>
          <p:nvPr/>
        </p:nvCxnSpPr>
        <p:spPr>
          <a:xfrm>
            <a:off x="6300192" y="2873521"/>
            <a:ext cx="0" cy="27138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4EE15D03-7D58-D682-58F2-BBCDF6AA0614}"/>
              </a:ext>
            </a:extLst>
          </p:cNvPr>
          <p:cNvCxnSpPr>
            <a:cxnSpLocks/>
          </p:cNvCxnSpPr>
          <p:nvPr/>
        </p:nvCxnSpPr>
        <p:spPr>
          <a:xfrm>
            <a:off x="1256080" y="4489892"/>
            <a:ext cx="5044112" cy="0"/>
          </a:xfrm>
          <a:prstGeom prst="straightConnector1">
            <a:avLst/>
          </a:prstGeom>
          <a:ln w="12700">
            <a:solidFill>
              <a:srgbClr val="0432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B140B9B7-3178-8D1B-ACB2-61E8A285678D}"/>
              </a:ext>
            </a:extLst>
          </p:cNvPr>
          <p:cNvSpPr txBox="1"/>
          <p:nvPr/>
        </p:nvSpPr>
        <p:spPr>
          <a:xfrm>
            <a:off x="3895690" y="4286652"/>
            <a:ext cx="123964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is-IS" altLang="zh-CN" dirty="0">
                <a:solidFill>
                  <a:srgbClr val="0432FF"/>
                </a:solidFill>
                <a:latin typeface="Consolas" panose="020B0609020204030204" pitchFamily="49" charset="0"/>
                <a:ea typeface="楷体"/>
              </a:rPr>
              <a:t>Z + amt</a:t>
            </a:r>
            <a:endParaRPr lang="zh-CN" altLang="en-US" dirty="0">
              <a:solidFill>
                <a:srgbClr val="0432FF"/>
              </a:solidFill>
            </a:endParaRP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453BA9A0-1301-4AB5-4788-20921122D9AD}"/>
              </a:ext>
            </a:extLst>
          </p:cNvPr>
          <p:cNvCxnSpPr>
            <a:cxnSpLocks/>
          </p:cNvCxnSpPr>
          <p:nvPr/>
        </p:nvCxnSpPr>
        <p:spPr>
          <a:xfrm>
            <a:off x="1256080" y="4779111"/>
            <a:ext cx="5028436" cy="0"/>
          </a:xfrm>
          <a:prstGeom prst="straightConnector1">
            <a:avLst/>
          </a:prstGeom>
          <a:ln w="12700">
            <a:solidFill>
              <a:srgbClr val="0432FF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F03C66D9-26F4-9D33-49DE-6A7BEFFA66BF}"/>
              </a:ext>
            </a:extLst>
          </p:cNvPr>
          <p:cNvSpPr txBox="1"/>
          <p:nvPr/>
        </p:nvSpPr>
        <p:spPr>
          <a:xfrm>
            <a:off x="3770298" y="4546556"/>
            <a:ext cx="123964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is-IS" altLang="zh-CN" dirty="0">
                <a:solidFill>
                  <a:srgbClr val="0432FF"/>
                </a:solidFill>
                <a:latin typeface="Consolas" panose="020B0609020204030204" pitchFamily="49" charset="0"/>
                <a:ea typeface="楷体"/>
              </a:rPr>
              <a:t>ok</a:t>
            </a:r>
            <a:endParaRPr lang="zh-CN" altLang="en-US" dirty="0">
              <a:solidFill>
                <a:srgbClr val="0432FF"/>
              </a:solidFill>
            </a:endParaRPr>
          </a:p>
        </p:txBody>
      </p: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B85BD52F-A000-A5F7-EF5D-4E2F65FC4DCF}"/>
              </a:ext>
            </a:extLst>
          </p:cNvPr>
          <p:cNvCxnSpPr/>
          <p:nvPr/>
        </p:nvCxnSpPr>
        <p:spPr>
          <a:xfrm>
            <a:off x="1257883" y="5171274"/>
            <a:ext cx="2160240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3E49BCE7-3919-BF91-3AFF-4C0017094C7C}"/>
              </a:ext>
            </a:extLst>
          </p:cNvPr>
          <p:cNvSpPr txBox="1"/>
          <p:nvPr/>
        </p:nvSpPr>
        <p:spPr>
          <a:xfrm>
            <a:off x="1702657" y="5005689"/>
            <a:ext cx="123964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is-IS" altLang="zh-CN" dirty="0">
                <a:solidFill>
                  <a:srgbClr val="C00000"/>
                </a:solidFill>
                <a:latin typeface="Consolas" panose="020B0609020204030204" pitchFamily="49" charset="0"/>
                <a:ea typeface="楷体"/>
              </a:rPr>
              <a:t>B + amt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42018F49-6E73-B5F7-0470-69C233D8FF98}"/>
              </a:ext>
            </a:extLst>
          </p:cNvPr>
          <p:cNvCxnSpPr/>
          <p:nvPr/>
        </p:nvCxnSpPr>
        <p:spPr>
          <a:xfrm>
            <a:off x="1257883" y="5460493"/>
            <a:ext cx="2160240" cy="0"/>
          </a:xfrm>
          <a:prstGeom prst="straightConnector1">
            <a:avLst/>
          </a:prstGeom>
          <a:ln w="12700">
            <a:solidFill>
              <a:srgbClr val="C0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BB586884-994B-1716-D936-880A11F2E460}"/>
              </a:ext>
            </a:extLst>
          </p:cNvPr>
          <p:cNvSpPr txBox="1"/>
          <p:nvPr/>
        </p:nvSpPr>
        <p:spPr>
          <a:xfrm>
            <a:off x="1702657" y="5294908"/>
            <a:ext cx="123964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is-IS" altLang="zh-CN" dirty="0">
                <a:solidFill>
                  <a:srgbClr val="C00000"/>
                </a:solidFill>
                <a:latin typeface="Consolas" panose="020B0609020204030204" pitchFamily="49" charset="0"/>
                <a:ea typeface="楷体"/>
              </a:rPr>
              <a:t>ok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ABDA5AC-25AE-2042-37B0-E6312C25D6B5}"/>
              </a:ext>
            </a:extLst>
          </p:cNvPr>
          <p:cNvSpPr/>
          <p:nvPr/>
        </p:nvSpPr>
        <p:spPr>
          <a:xfrm>
            <a:off x="336256" y="2720233"/>
            <a:ext cx="3984765" cy="923330"/>
          </a:xfrm>
          <a:prstGeom prst="rect">
            <a:avLst/>
          </a:prstGeom>
          <a:solidFill>
            <a:schemeClr val="bg1"/>
          </a:solidFill>
          <a:ln w="381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  <a:ea typeface="楷体"/>
                <a:cs typeface="Courier"/>
              </a:rPr>
              <a:t>    </a:t>
            </a:r>
            <a:r>
              <a:rPr lang="is-IS" altLang="zh-CN" dirty="0">
                <a:latin typeface="Consolas" panose="020B0609020204030204" pitchFamily="49" charset="0"/>
                <a:ea typeface="楷体"/>
                <a:cs typeface="Courier"/>
              </a:rPr>
              <a:t>accts[“alice"] -= amt</a:t>
            </a:r>
          </a:p>
          <a:p>
            <a:r>
              <a:rPr lang="is-IS" altLang="zh-CN" dirty="0">
                <a:latin typeface="Consolas" panose="020B0609020204030204" pitchFamily="49" charset="0"/>
                <a:ea typeface="楷体"/>
                <a:cs typeface="Courier"/>
              </a:rPr>
              <a:t>    accts[“zack"] += amt</a:t>
            </a:r>
          </a:p>
          <a:p>
            <a:r>
              <a:rPr lang="zh-CN" altLang="en-US" dirty="0">
                <a:latin typeface="Consolas" panose="020B0609020204030204" pitchFamily="49" charset="0"/>
                <a:ea typeface="楷体"/>
                <a:cs typeface="Courier"/>
              </a:rPr>
              <a:t>    </a:t>
            </a:r>
            <a:r>
              <a:rPr lang="en-US" altLang="zh-CN" dirty="0">
                <a:latin typeface="Consolas" panose="020B0609020204030204" pitchFamily="49" charset="0"/>
                <a:ea typeface="楷体"/>
                <a:cs typeface="Courier"/>
              </a:rPr>
              <a:t>accts[“bob”] += amt </a:t>
            </a:r>
            <a:endParaRPr lang="is-IS" altLang="zh-CN" dirty="0">
              <a:latin typeface="Consolas" panose="020B0609020204030204" pitchFamily="49" charset="0"/>
              <a:ea typeface="楷体"/>
              <a:cs typeface="Courier"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B2ADE96A-A4D3-0120-5E37-05D28F23C326}"/>
              </a:ext>
            </a:extLst>
          </p:cNvPr>
          <p:cNvSpPr/>
          <p:nvPr/>
        </p:nvSpPr>
        <p:spPr>
          <a:xfrm>
            <a:off x="3131840" y="3612527"/>
            <a:ext cx="646296" cy="2004892"/>
          </a:xfrm>
          <a:prstGeom prst="ellipse">
            <a:avLst/>
          </a:pr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圆角矩形标注 43">
            <a:extLst>
              <a:ext uri="{FF2B5EF4-FFF2-40B4-BE49-F238E27FC236}">
                <a16:creationId xmlns:a16="http://schemas.microsoft.com/office/drawing/2014/main" id="{F0E26B41-F483-6C78-4C54-253AAD74AC21}"/>
              </a:ext>
            </a:extLst>
          </p:cNvPr>
          <p:cNvSpPr/>
          <p:nvPr/>
        </p:nvSpPr>
        <p:spPr>
          <a:xfrm>
            <a:off x="6709561" y="3035000"/>
            <a:ext cx="1738496" cy="2566233"/>
          </a:xfrm>
          <a:prstGeom prst="wedgeRoundRectCallout">
            <a:avLst>
              <a:gd name="adj1" fmla="val -233624"/>
              <a:gd name="adj2" fmla="val -3678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70DE221-EC1A-A569-0E64-811406B15657}"/>
              </a:ext>
            </a:extLst>
          </p:cNvPr>
          <p:cNvSpPr txBox="1"/>
          <p:nvPr/>
        </p:nvSpPr>
        <p:spPr>
          <a:xfrm>
            <a:off x="6534321" y="3433211"/>
            <a:ext cx="202244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1325" lvl="0" indent="-384175" algn="ctr" fontAlgn="auto">
              <a:spcBef>
                <a:spcPct val="20000"/>
              </a:spcBef>
              <a:spcAft>
                <a:spcPts val="0"/>
              </a:spcAft>
              <a:buClr>
                <a:srgbClr val="FF0066"/>
              </a:buClr>
            </a:pPr>
            <a:r>
              <a:rPr lang="en-US" altLang="zh-CN" sz="18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Low-layer TX:</a:t>
            </a:r>
          </a:p>
          <a:p>
            <a:pPr marL="441325" lvl="0" indent="-384175" algn="ctr" fontAlgn="auto">
              <a:spcBef>
                <a:spcPct val="20000"/>
              </a:spcBef>
              <a:spcAft>
                <a:spcPts val="0"/>
              </a:spcAft>
              <a:buClr>
                <a:srgbClr val="FF0066"/>
              </a:buClr>
            </a:pPr>
            <a:r>
              <a:rPr lang="en-US" altLang="zh-CN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READ(A) </a:t>
            </a:r>
          </a:p>
          <a:p>
            <a:pPr marL="441325" lvl="0" indent="-384175" algn="ctr" fontAlgn="auto">
              <a:spcBef>
                <a:spcPct val="20000"/>
              </a:spcBef>
              <a:spcAft>
                <a:spcPts val="0"/>
              </a:spcAft>
              <a:buClr>
                <a:srgbClr val="FF0066"/>
              </a:buClr>
            </a:pPr>
            <a:r>
              <a:rPr lang="en-US" altLang="zh-CN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WRITE(A)</a:t>
            </a:r>
          </a:p>
          <a:p>
            <a:pPr marL="441325" lvl="0" indent="-384175" algn="ctr" fontAlgn="auto">
              <a:spcBef>
                <a:spcPct val="20000"/>
              </a:spcBef>
              <a:spcAft>
                <a:spcPts val="0"/>
              </a:spcAft>
              <a:buClr>
                <a:srgbClr val="FF0066"/>
              </a:buClr>
            </a:pPr>
            <a:r>
              <a:rPr lang="en-US" altLang="zh-CN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READ(B)</a:t>
            </a:r>
          </a:p>
          <a:p>
            <a:pPr marL="441325" lvl="0" indent="-384175" algn="ctr" fontAlgn="auto">
              <a:spcBef>
                <a:spcPct val="20000"/>
              </a:spcBef>
              <a:spcAft>
                <a:spcPts val="0"/>
              </a:spcAft>
              <a:buClr>
                <a:srgbClr val="FF0066"/>
              </a:buClr>
            </a:pPr>
            <a:r>
              <a:rPr lang="en-US" altLang="zh-CN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WRITE(B)</a:t>
            </a:r>
          </a:p>
          <a:p>
            <a:pPr marL="441325" lvl="0" indent="-384175" algn="ctr" fontAlgn="auto">
              <a:spcBef>
                <a:spcPct val="20000"/>
              </a:spcBef>
              <a:spcAft>
                <a:spcPts val="0"/>
              </a:spcAft>
              <a:buClr>
                <a:srgbClr val="FF0066"/>
              </a:buClr>
            </a:pPr>
            <a:endParaRPr lang="en-US" altLang="zh-CN" dirty="0">
              <a:solidFill>
                <a:prstClr val="black"/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32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3" grpId="0" animBg="1"/>
      <p:bldP spid="44" grpId="0" animBg="1"/>
      <p:bldP spid="4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46ED46-DB89-0743-B1AA-AF527239F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866"/>
            <a:ext cx="8579296" cy="900442"/>
          </a:xfrm>
        </p:spPr>
        <p:txBody>
          <a:bodyPr/>
          <a:lstStyle/>
          <a:p>
            <a:r>
              <a:rPr lang="en-US" altLang="zh-CN" dirty="0">
                <a:ea typeface="MS PGothic" charset="0"/>
              </a:rPr>
              <a:t>Two-phase Commit: a way to ensure multi-site atomicity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DC0AD8-9D0F-5B46-92F0-7474BD211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MS PGothic" charset="0"/>
              </a:rPr>
              <a:t>Phase-1: preparation / voting</a:t>
            </a:r>
          </a:p>
          <a:p>
            <a:pPr lvl="1"/>
            <a:r>
              <a:rPr lang="en-US" altLang="zh-CN" dirty="0">
                <a:ea typeface="MS PGothic" charset="0"/>
              </a:rPr>
              <a:t>Delay the commitment of low-layer TXs </a:t>
            </a:r>
          </a:p>
          <a:p>
            <a:pPr lvl="1"/>
            <a:r>
              <a:rPr lang="en-US" altLang="zh-CN" dirty="0">
                <a:ea typeface="MS PGothic" charset="0"/>
              </a:rPr>
              <a:t>Lower-layer transactions either abort or </a:t>
            </a:r>
            <a:r>
              <a:rPr lang="en-US" altLang="zh-CN" i="1" dirty="0">
                <a:ea typeface="MS PGothic" charset="0"/>
              </a:rPr>
              <a:t>tentatively</a:t>
            </a:r>
            <a:r>
              <a:rPr lang="en-US" altLang="zh-CN" dirty="0">
                <a:ea typeface="MS PGothic" charset="0"/>
              </a:rPr>
              <a:t> committed</a:t>
            </a:r>
          </a:p>
          <a:p>
            <a:pPr lvl="1"/>
            <a:r>
              <a:rPr lang="en-US" altLang="zh-CN" dirty="0">
                <a:ea typeface="MS PGothic" charset="0"/>
              </a:rPr>
              <a:t>Higher-layer transaction evaluate lower situation</a:t>
            </a:r>
          </a:p>
          <a:p>
            <a:r>
              <a:rPr lang="en-US" altLang="zh-CN" dirty="0">
                <a:ea typeface="MS PGothic" charset="0"/>
              </a:rPr>
              <a:t>Phase-2: commitment</a:t>
            </a:r>
          </a:p>
          <a:p>
            <a:pPr lvl="1"/>
            <a:r>
              <a:rPr lang="en-US" altLang="zh-CN" dirty="0">
                <a:ea typeface="MS PGothic" charset="0"/>
              </a:rPr>
              <a:t>The high-layer decides whether low-layer TXs will commit or abort </a:t>
            </a:r>
          </a:p>
          <a:p>
            <a:pPr lvl="1"/>
            <a:r>
              <a:rPr kumimoji="1" lang="en-US" altLang="zh-CN" dirty="0">
                <a:ea typeface="MS PGothic" charset="0"/>
              </a:rPr>
              <a:t>It will also coordinate the commitment of lower-layer TXs</a:t>
            </a:r>
          </a:p>
          <a:p>
            <a:pPr lvl="1"/>
            <a:endParaRPr lang="en-US" altLang="zh-CN" dirty="0">
              <a:ea typeface="MS PGothic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6F1BF9-CB51-464A-9345-625DA7B16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14</a:t>
            </a:fld>
            <a:endParaRPr lang="zh-CN" altLang="en-US" dirty="0"/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4DCC0FEA-97DC-6140-912D-97B147ED8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029" y="3777972"/>
            <a:ext cx="4575139" cy="1823261"/>
          </a:xfrm>
          <a:prstGeom prst="rect">
            <a:avLst/>
          </a:prstGeom>
        </p:spPr>
      </p:pic>
      <p:sp>
        <p:nvSpPr>
          <p:cNvPr id="43" name="文本框 42">
            <a:extLst>
              <a:ext uri="{FF2B5EF4-FFF2-40B4-BE49-F238E27FC236}">
                <a16:creationId xmlns:a16="http://schemas.microsoft.com/office/drawing/2014/main" id="{DB00F68B-8149-BE4D-B9EF-5D85BD57B29F}"/>
              </a:ext>
            </a:extLst>
          </p:cNvPr>
          <p:cNvSpPr txBox="1"/>
          <p:nvPr/>
        </p:nvSpPr>
        <p:spPr>
          <a:xfrm>
            <a:off x="1835696" y="4881756"/>
            <a:ext cx="3096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ea typeface="MS PGothic" charset="0"/>
              </a:rPr>
              <a:t>State transitions of a TX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921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852C81-238F-0148-9177-4F8B5FCE9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866"/>
            <a:ext cx="8686800" cy="900442"/>
          </a:xfrm>
        </p:spPr>
        <p:txBody>
          <a:bodyPr/>
          <a:lstStyle/>
          <a:p>
            <a:r>
              <a:rPr lang="en-US" altLang="zh-CN" dirty="0">
                <a:ea typeface="MS PGothic" charset="0"/>
              </a:rPr>
              <a:t>Two-phase Commit: a way to ensure multi-site atomicity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746E7A-ED30-714A-9F57-D2826AA9B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High_begin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Mark itself as a high-level transaction</a:t>
            </a:r>
          </a:p>
          <a:p>
            <a:pPr>
              <a:spcBef>
                <a:spcPts val="1800"/>
              </a:spcBef>
            </a:pPr>
            <a:r>
              <a:rPr kumimoji="1" lang="en-US" altLang="zh-CN" dirty="0" err="1"/>
              <a:t>High_commit</a:t>
            </a:r>
            <a:r>
              <a:rPr kumimoji="1" lang="en-US" altLang="zh-CN" dirty="0"/>
              <a:t> </a:t>
            </a:r>
          </a:p>
          <a:p>
            <a:pPr lvl="1"/>
            <a:r>
              <a:rPr kumimoji="1" lang="en-US" altLang="zh-CN" dirty="0"/>
              <a:t>Send prepare messages to the low-level  transactions to check whether it can commit </a:t>
            </a:r>
          </a:p>
          <a:p>
            <a:pPr lvl="1"/>
            <a:endParaRPr kumimoji="1"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319218B-9359-B04C-88F6-9F028803FBD2}"/>
              </a:ext>
            </a:extLst>
          </p:cNvPr>
          <p:cNvGrpSpPr/>
          <p:nvPr/>
        </p:nvGrpSpPr>
        <p:grpSpPr>
          <a:xfrm>
            <a:off x="4716016" y="723625"/>
            <a:ext cx="4284772" cy="1738995"/>
            <a:chOff x="4396545" y="2200367"/>
            <a:chExt cx="4284772" cy="1738995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81ED09D-AA06-A449-8BBE-813556EEB8DC}"/>
                </a:ext>
              </a:extLst>
            </p:cNvPr>
            <p:cNvSpPr/>
            <p:nvPr/>
          </p:nvSpPr>
          <p:spPr>
            <a:xfrm>
              <a:off x="4396545" y="2462034"/>
              <a:ext cx="4176464" cy="1477328"/>
            </a:xfrm>
            <a:prstGeom prst="rect">
              <a:avLst/>
            </a:prstGeom>
            <a:ln w="381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  <a:ea typeface="楷体"/>
                  <a:cs typeface="Courier"/>
                </a:rPr>
                <a:t>发工资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  <a:ea typeface="楷体"/>
                  <a:cs typeface="Courier"/>
                </a:rPr>
                <a:t>(bank, accts, amt):</a:t>
              </a:r>
            </a:p>
            <a:p>
              <a:r>
                <a:rPr lang="en-US" altLang="zh-CN" b="1" dirty="0">
                  <a:solidFill>
                    <a:srgbClr val="C00000"/>
                  </a:solidFill>
                  <a:latin typeface="Consolas" panose="020B0609020204030204" pitchFamily="49" charset="0"/>
                  <a:ea typeface="楷体"/>
                  <a:cs typeface="Courier"/>
                </a:rPr>
                <a:t>    </a:t>
              </a:r>
              <a:r>
                <a:rPr lang="en-US" altLang="zh-CN" b="1" dirty="0" err="1">
                  <a:solidFill>
                    <a:srgbClr val="C00000"/>
                  </a:solidFill>
                  <a:latin typeface="Consolas" panose="020B0609020204030204" pitchFamily="49" charset="0"/>
                  <a:ea typeface="楷体"/>
                  <a:cs typeface="Courier"/>
                </a:rPr>
                <a:t>tx.high_begin</a:t>
              </a:r>
              <a:r>
                <a:rPr lang="en-US" altLang="zh-CN" b="1" dirty="0">
                  <a:solidFill>
                    <a:srgbClr val="C00000"/>
                  </a:solidFill>
                  <a:latin typeface="Consolas" panose="020B0609020204030204" pitchFamily="49" charset="0"/>
                  <a:ea typeface="楷体"/>
                  <a:cs typeface="Courier"/>
                </a:rPr>
                <a:t>()</a:t>
              </a:r>
            </a:p>
            <a:p>
              <a:r>
                <a:rPr lang="is-IS" altLang="zh-CN" dirty="0">
                  <a:solidFill>
                    <a:prstClr val="black"/>
                  </a:solidFill>
                  <a:latin typeface="Consolas" panose="020B0609020204030204" pitchFamily="49" charset="0"/>
                  <a:ea typeface="楷体"/>
                  <a:cs typeface="Courier"/>
                </a:rPr>
                <a:t>    for acct in accts:</a:t>
              </a:r>
            </a:p>
            <a:p>
              <a:r>
                <a:rPr lang="is-IS" altLang="zh-CN" dirty="0">
                  <a:solidFill>
                    <a:prstClr val="black"/>
                  </a:solidFill>
                  <a:latin typeface="Consolas" panose="020B0609020204030204" pitchFamily="49" charset="0"/>
                  <a:ea typeface="楷体"/>
                  <a:cs typeface="Courier"/>
                </a:rPr>
                <a:t>	deposit(bank, acct, amt)</a:t>
              </a:r>
            </a:p>
            <a:p>
              <a:r>
                <a:rPr lang="is-IS" altLang="zh-CN" b="1" dirty="0">
                  <a:solidFill>
                    <a:srgbClr val="C00000"/>
                  </a:solidFill>
                  <a:latin typeface="Consolas" panose="020B0609020204030204" pitchFamily="49" charset="0"/>
                  <a:ea typeface="楷体"/>
                  <a:cs typeface="Courier"/>
                </a:rPr>
                <a:t>    tx.high_commit()</a:t>
              </a:r>
            </a:p>
          </p:txBody>
        </p:sp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F35DB1B1-FECD-C946-96AE-1100A8EBE74B}"/>
                </a:ext>
              </a:extLst>
            </p:cNvPr>
            <p:cNvSpPr/>
            <p:nvPr/>
          </p:nvSpPr>
          <p:spPr>
            <a:xfrm>
              <a:off x="6484777" y="2200367"/>
              <a:ext cx="2196540" cy="405683"/>
            </a:xfrm>
            <a:prstGeom prst="rect">
              <a:avLst/>
            </a:prstGeom>
            <a:solidFill>
              <a:srgbClr val="F5FED6"/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0" rIns="72000" bIns="36000">
              <a:spAutoFit/>
            </a:bodyPr>
            <a:lstStyle/>
            <a:p>
              <a:pPr marL="441325" lvl="0" indent="-384175" algn="ctr" fontAlgn="auto">
                <a:spcBef>
                  <a:spcPct val="20000"/>
                </a:spcBef>
                <a:spcAft>
                  <a:spcPts val="0"/>
                </a:spcAft>
                <a:buClr>
                  <a:srgbClr val="FF0066"/>
                </a:buClr>
              </a:pPr>
              <a:r>
                <a:rPr lang="en-US" altLang="zh-CN" sz="2400" dirty="0">
                  <a:solidFill>
                    <a:prstClr val="black"/>
                  </a:solidFill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High-layer TX</a:t>
              </a:r>
            </a:p>
          </p:txBody>
        </p:sp>
      </p:grp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76645463-9CB1-6041-A249-DF377FF86DAC}"/>
              </a:ext>
            </a:extLst>
          </p:cNvPr>
          <p:cNvCxnSpPr/>
          <p:nvPr/>
        </p:nvCxnSpPr>
        <p:spPr>
          <a:xfrm>
            <a:off x="474403" y="5094121"/>
            <a:ext cx="8136904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0ADF2A93-03DF-3F49-8196-2A7EDDEE0211}"/>
              </a:ext>
            </a:extLst>
          </p:cNvPr>
          <p:cNvSpPr txBox="1"/>
          <p:nvPr/>
        </p:nvSpPr>
        <p:spPr>
          <a:xfrm>
            <a:off x="307978" y="4909455"/>
            <a:ext cx="76489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dirty="0"/>
              <a:t>Time 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92FB98E-24A8-9643-A155-D9EB0B916F3A}"/>
              </a:ext>
            </a:extLst>
          </p:cNvPr>
          <p:cNvSpPr/>
          <p:nvPr/>
        </p:nvSpPr>
        <p:spPr>
          <a:xfrm>
            <a:off x="1360803" y="4153644"/>
            <a:ext cx="1512168" cy="576064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Deposit(…)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892BAE0-1A88-3A44-A174-76C6B5687CA6}"/>
              </a:ext>
            </a:extLst>
          </p:cNvPr>
          <p:cNvSpPr/>
          <p:nvPr/>
        </p:nvSpPr>
        <p:spPr>
          <a:xfrm>
            <a:off x="3131840" y="4153644"/>
            <a:ext cx="1512168" cy="576064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Deposit(…)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7F16C9C2-463C-3C40-9E3F-DA103AA3C1FB}"/>
              </a:ext>
            </a:extLst>
          </p:cNvPr>
          <p:cNvSpPr/>
          <p:nvPr/>
        </p:nvSpPr>
        <p:spPr>
          <a:xfrm>
            <a:off x="1131289" y="4986121"/>
            <a:ext cx="216024" cy="216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3E95AA24-4924-F846-A172-EB8778DE98A9}"/>
              </a:ext>
            </a:extLst>
          </p:cNvPr>
          <p:cNvCxnSpPr>
            <a:stCxn id="17" idx="0"/>
          </p:cNvCxnSpPr>
          <p:nvPr/>
        </p:nvCxnSpPr>
        <p:spPr>
          <a:xfrm flipV="1">
            <a:off x="1239301" y="3793604"/>
            <a:ext cx="0" cy="119251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9D72030-0CDA-F740-B137-900D20847D72}"/>
              </a:ext>
            </a:extLst>
          </p:cNvPr>
          <p:cNvSpPr txBox="1"/>
          <p:nvPr/>
        </p:nvSpPr>
        <p:spPr>
          <a:xfrm>
            <a:off x="695739" y="3362400"/>
            <a:ext cx="4777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楷体"/>
                <a:cs typeface="Courier"/>
              </a:rPr>
              <a:t> </a:t>
            </a:r>
            <a:r>
              <a:rPr lang="en-US" altLang="zh-CN" b="1" dirty="0" err="1">
                <a:solidFill>
                  <a:srgbClr val="C00000"/>
                </a:solidFill>
                <a:latin typeface="Consolas" panose="020B0609020204030204" pitchFamily="49" charset="0"/>
                <a:ea typeface="楷体"/>
                <a:cs typeface="Courier"/>
              </a:rPr>
              <a:t>tx.high_begin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楷体"/>
                <a:cs typeface="Courier"/>
              </a:rPr>
              <a:t>()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2B3AFDB-799D-2040-816D-764C0CC93402}"/>
              </a:ext>
            </a:extLst>
          </p:cNvPr>
          <p:cNvSpPr txBox="1"/>
          <p:nvPr/>
        </p:nvSpPr>
        <p:spPr>
          <a:xfrm>
            <a:off x="4499992" y="3362400"/>
            <a:ext cx="4777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楷体"/>
                <a:cs typeface="Courier"/>
              </a:rPr>
              <a:t> </a:t>
            </a:r>
            <a:r>
              <a:rPr lang="en-US" altLang="zh-CN" b="1" dirty="0" err="1">
                <a:solidFill>
                  <a:srgbClr val="C00000"/>
                </a:solidFill>
                <a:latin typeface="Consolas" panose="020B0609020204030204" pitchFamily="49" charset="0"/>
                <a:ea typeface="楷体"/>
                <a:cs typeface="Courier"/>
              </a:rPr>
              <a:t>tx.high_commit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楷体"/>
                <a:cs typeface="Courier"/>
              </a:rPr>
              <a:t>()</a:t>
            </a:r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509E72E-D3EF-0145-97A7-FC43480AAFDC}"/>
              </a:ext>
            </a:extLst>
          </p:cNvPr>
          <p:cNvSpPr/>
          <p:nvPr/>
        </p:nvSpPr>
        <p:spPr>
          <a:xfrm>
            <a:off x="4683652" y="4986121"/>
            <a:ext cx="216024" cy="216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569EFD06-E5FC-F546-96E8-52ED174F867E}"/>
              </a:ext>
            </a:extLst>
          </p:cNvPr>
          <p:cNvCxnSpPr>
            <a:stCxn id="23" idx="0"/>
          </p:cNvCxnSpPr>
          <p:nvPr/>
        </p:nvCxnSpPr>
        <p:spPr>
          <a:xfrm flipV="1">
            <a:off x="4791664" y="3793604"/>
            <a:ext cx="0" cy="119251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2DC6CEA4-3746-9243-BBC0-23F9C208A407}"/>
              </a:ext>
            </a:extLst>
          </p:cNvPr>
          <p:cNvSpPr/>
          <p:nvPr/>
        </p:nvSpPr>
        <p:spPr>
          <a:xfrm>
            <a:off x="5127116" y="3902038"/>
            <a:ext cx="3873672" cy="13673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b="1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1"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each deposit:</a:t>
            </a:r>
          </a:p>
          <a:p>
            <a:r>
              <a:rPr kumimoji="1"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1" lang="en-US" altLang="zh-CN" b="1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1"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deposit.abort</a:t>
            </a:r>
            <a:r>
              <a:rPr kumimoji="1"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abort()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1"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each deposit:</a:t>
            </a:r>
          </a:p>
          <a:p>
            <a:r>
              <a:rPr kumimoji="1"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1" lang="en-US" altLang="zh-CN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deposit.commit</a:t>
            </a:r>
            <a:r>
              <a:rPr kumimoji="1"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endParaRPr kumimoji="1" lang="zh-CN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041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685546-6C8F-4D3A-63D5-D825B7EBA1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DC5C69-06A9-F837-FDA1-1B37FB381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440963B-85DE-5527-A6D0-A87F07158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836" y="1057299"/>
            <a:ext cx="7529390" cy="3949200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5A3388D3-6DA0-2A30-0352-B185F87A9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487" y="4756902"/>
            <a:ext cx="9309720" cy="1080120"/>
          </a:xfrm>
        </p:spPr>
        <p:txBody>
          <a:bodyPr>
            <a:normAutofit/>
          </a:bodyPr>
          <a:lstStyle/>
          <a:p>
            <a:r>
              <a:rPr lang="en-US" altLang="zh-CN" dirty="0"/>
              <a:t>Idea: the coordinator is responsible for committing all the TXs </a:t>
            </a:r>
          </a:p>
          <a:p>
            <a:pPr marL="560388" lvl="2" indent="0">
              <a:buNone/>
            </a:pPr>
            <a:r>
              <a:rPr lang="en-US" altLang="zh-CN" dirty="0">
                <a:ea typeface="MS PGothic" charset="0"/>
              </a:rPr>
              <a:t>How? By sending RPCs or Messages to all the other servers 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B5FEE1F1-F730-5A74-1047-4FEDACC2D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40" y="228866"/>
            <a:ext cx="8229600" cy="900442"/>
          </a:xfrm>
        </p:spPr>
        <p:txBody>
          <a:bodyPr/>
          <a:lstStyle/>
          <a:p>
            <a:r>
              <a:rPr kumimoji="1" lang="en-US" altLang="zh-CN" dirty="0"/>
              <a:t>Multi-site transactions under two-phase commit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5736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78890-E7D1-5149-8AFA-90D869A07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75403D9-9667-EA4B-986A-9CD8EA818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440" y="2171700"/>
            <a:ext cx="781236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algn="ctr"/>
            <a:r>
              <a:rPr lang="en-US" altLang="zh-CN" kern="0" dirty="0">
                <a:solidFill>
                  <a:srgbClr val="BE384B"/>
                </a:solidFill>
                <a:ea typeface="+mn-ea"/>
              </a:rPr>
              <a:t>Challenge: unreliable communications, coordinator &amp; worker 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505EFF-8601-A84A-A4E2-010CC79177D4}"/>
              </a:ext>
            </a:extLst>
          </p:cNvPr>
          <p:cNvSpPr/>
          <p:nvPr/>
        </p:nvSpPr>
        <p:spPr>
          <a:xfrm>
            <a:off x="-396552" y="228866"/>
            <a:ext cx="1728192" cy="1476506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7731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BCCC4A-BEF5-8D84-9A71-FDF240F03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3007A4-E60E-3DFB-46B8-EBEFCB542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Can we directly use the logging in low TX?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EA7042-09BB-1CE4-C51F-8EFF86808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39" y="1129308"/>
            <a:ext cx="4728477" cy="3771636"/>
          </a:xfrm>
        </p:spPr>
        <p:txBody>
          <a:bodyPr/>
          <a:lstStyle/>
          <a:p>
            <a:r>
              <a:rPr kumimoji="1" lang="en-US" altLang="zh-CN" dirty="0"/>
              <a:t>Recall: logging in the previous lecture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(e.g., redo-only)</a:t>
            </a:r>
          </a:p>
          <a:p>
            <a:pPr lvl="1"/>
            <a:r>
              <a:rPr kumimoji="1" lang="en" altLang="zh-CN" dirty="0"/>
              <a:t>At </a:t>
            </a:r>
            <a:r>
              <a:rPr kumimoji="1" lang="en" altLang="zh-CN" dirty="0">
                <a:solidFill>
                  <a:srgbClr val="C00000"/>
                </a:solidFill>
              </a:rPr>
              <a:t>commit point</a:t>
            </a:r>
            <a:r>
              <a:rPr kumimoji="1" lang="en" altLang="zh-CN" dirty="0"/>
              <a:t>, append a commit record to </a:t>
            </a:r>
            <a:r>
              <a:rPr kumimoji="1" lang="en-US" altLang="zh-CN" dirty="0"/>
              <a:t>the</a:t>
            </a:r>
            <a:r>
              <a:rPr kumimoji="1" lang="en" altLang="zh-CN" dirty="0"/>
              <a:t> </a:t>
            </a:r>
            <a:r>
              <a:rPr kumimoji="1" lang="en-US" altLang="zh-CN" dirty="0">
                <a:solidFill>
                  <a:srgbClr val="C00000"/>
                </a:solidFill>
              </a:rPr>
              <a:t>log</a:t>
            </a:r>
            <a:r>
              <a:rPr kumimoji="1" lang="zh-CN" altLang="en-US" dirty="0">
                <a:solidFill>
                  <a:srgbClr val="C00000"/>
                </a:solidFill>
              </a:rPr>
              <a:t> 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r>
              <a:rPr kumimoji="1" lang="en-US" altLang="zh-CN" dirty="0">
                <a:solidFill>
                  <a:schemeClr val="tx1"/>
                </a:solidFill>
              </a:rPr>
              <a:t>Question</a:t>
            </a:r>
          </a:p>
          <a:p>
            <a:pPr lvl="1"/>
            <a:r>
              <a:rPr kumimoji="1" lang="en-US" altLang="zh-CN" dirty="0"/>
              <a:t>Can we directly append the commit record to the lower-level transaction log? </a:t>
            </a:r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32FE62-7DD9-A3F5-BAB6-FB691CA6F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4BC5D8B-6123-8259-EF66-85A9BBD6B5A3}"/>
              </a:ext>
            </a:extLst>
          </p:cNvPr>
          <p:cNvGrpSpPr/>
          <p:nvPr/>
        </p:nvGrpSpPr>
        <p:grpSpPr>
          <a:xfrm>
            <a:off x="5011792" y="589376"/>
            <a:ext cx="4132208" cy="1527607"/>
            <a:chOff x="4397492" y="802030"/>
            <a:chExt cx="4132208" cy="1527607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1201EC0-1907-1CA1-E2B4-ECC46569050C}"/>
                </a:ext>
              </a:extLst>
            </p:cNvPr>
            <p:cNvSpPr/>
            <p:nvPr/>
          </p:nvSpPr>
          <p:spPr>
            <a:xfrm>
              <a:off x="4397492" y="1129308"/>
              <a:ext cx="3977848" cy="1200329"/>
            </a:xfrm>
            <a:prstGeom prst="rect">
              <a:avLst/>
            </a:prstGeom>
            <a:ln w="381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  <a:ea typeface="楷体"/>
                  <a:cs typeface="Courier"/>
                </a:rPr>
                <a:t>Deposit(bank, a, amt):</a:t>
              </a:r>
            </a:p>
            <a:p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  <a:ea typeface="楷体"/>
                  <a:cs typeface="Courier"/>
                </a:rPr>
                <a:t>    </a:t>
              </a:r>
              <a:r>
                <a:rPr lang="en-US" altLang="zh-CN" dirty="0" err="1">
                  <a:solidFill>
                    <a:prstClr val="black"/>
                  </a:solidFill>
                  <a:latin typeface="Consolas" panose="020B0609020204030204" pitchFamily="49" charset="0"/>
                  <a:ea typeface="楷体"/>
                  <a:cs typeface="Courier"/>
                </a:rPr>
                <a:t>tx.begin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  <a:ea typeface="楷体"/>
                  <a:cs typeface="Courier"/>
                </a:rPr>
                <a:t>()</a:t>
              </a:r>
            </a:p>
            <a:p>
              <a:r>
                <a:rPr lang="is-IS" altLang="zh-CN" dirty="0">
                  <a:solidFill>
                    <a:prstClr val="black"/>
                  </a:solidFill>
                  <a:latin typeface="Consolas" panose="020B0609020204030204" pitchFamily="49" charset="0"/>
                  <a:ea typeface="楷体"/>
                  <a:cs typeface="Courier"/>
                </a:rPr>
                <a:t>    bank[a] += amt</a:t>
              </a:r>
            </a:p>
            <a:p>
              <a:r>
                <a:rPr lang="is-IS" altLang="zh-CN" b="1" dirty="0">
                  <a:solidFill>
                    <a:srgbClr val="C00000"/>
                  </a:solidFill>
                  <a:latin typeface="Consolas" panose="020B0609020204030204" pitchFamily="49" charset="0"/>
                  <a:ea typeface="楷体"/>
                  <a:cs typeface="Courier"/>
                </a:rPr>
                <a:t>    tx.commit()</a:t>
              </a:r>
            </a:p>
          </p:txBody>
        </p:sp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9BA32F60-5E43-50B6-A352-B76CB78B8DC7}"/>
                </a:ext>
              </a:extLst>
            </p:cNvPr>
            <p:cNvSpPr/>
            <p:nvPr/>
          </p:nvSpPr>
          <p:spPr>
            <a:xfrm>
              <a:off x="6058002" y="802030"/>
              <a:ext cx="2471698" cy="405683"/>
            </a:xfrm>
            <a:prstGeom prst="rect">
              <a:avLst/>
            </a:prstGeom>
            <a:solidFill>
              <a:srgbClr val="F5FED6"/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0" rIns="72000" bIns="36000">
              <a:spAutoFit/>
            </a:bodyPr>
            <a:lstStyle/>
            <a:p>
              <a:pPr marL="441325" lvl="0" indent="-384175" algn="ctr" fontAlgn="auto">
                <a:spcBef>
                  <a:spcPct val="20000"/>
                </a:spcBef>
                <a:spcAft>
                  <a:spcPts val="0"/>
                </a:spcAft>
                <a:buClr>
                  <a:srgbClr val="FF0066"/>
                </a:buClr>
              </a:pPr>
              <a:r>
                <a:rPr lang="en-US" altLang="zh-CN" sz="2400" dirty="0">
                  <a:solidFill>
                    <a:prstClr val="black"/>
                  </a:solidFill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Low-layer TX</a:t>
              </a:r>
            </a:p>
          </p:txBody>
        </p:sp>
      </p:grpSp>
      <p:cxnSp>
        <p:nvCxnSpPr>
          <p:cNvPr id="25" name="Straight Connector 78">
            <a:extLst>
              <a:ext uri="{FF2B5EF4-FFF2-40B4-BE49-F238E27FC236}">
                <a16:creationId xmlns:a16="http://schemas.microsoft.com/office/drawing/2014/main" id="{572A05AE-257E-886E-28EA-36894190BE23}"/>
              </a:ext>
            </a:extLst>
          </p:cNvPr>
          <p:cNvCxnSpPr/>
          <p:nvPr/>
        </p:nvCxnSpPr>
        <p:spPr>
          <a:xfrm>
            <a:off x="323528" y="3821347"/>
            <a:ext cx="8001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1549A781-EDC7-1975-45B2-495027B3B630}"/>
              </a:ext>
            </a:extLst>
          </p:cNvPr>
          <p:cNvSpPr/>
          <p:nvPr/>
        </p:nvSpPr>
        <p:spPr>
          <a:xfrm>
            <a:off x="5011792" y="2342530"/>
            <a:ext cx="3977848" cy="1200329"/>
          </a:xfrm>
          <a:prstGeom prst="rect">
            <a:avLst/>
          </a:prstGeom>
          <a:ln w="381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...</a:t>
            </a:r>
            <a:endParaRPr lang="is-IS" altLang="zh-CN" dirty="0">
              <a:solidFill>
                <a:prstClr val="black"/>
              </a:solidFill>
              <a:latin typeface="Consolas" panose="020B0609020204030204" pitchFamily="49" charset="0"/>
              <a:ea typeface="楷体"/>
              <a:cs typeface="Courier"/>
            </a:endParaRPr>
          </a:p>
          <a:p>
            <a:r>
              <a:rPr lang="is-IS" altLang="zh-CN" b="1" dirty="0">
                <a:solidFill>
                  <a:srgbClr val="C00000"/>
                </a:solidFill>
                <a:latin typeface="Consolas" panose="020B0609020204030204" pitchFamily="49" charset="0"/>
                <a:ea typeface="楷体"/>
                <a:cs typeface="Courier"/>
              </a:rPr>
              <a:t>log.append("TX {id}</a:t>
            </a:r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楷体"/>
                <a:cs typeface="Courier"/>
              </a:rPr>
              <a:t> </a:t>
            </a:r>
            <a:r>
              <a:rPr lang="is-IS" altLang="zh-CN" b="1" dirty="0">
                <a:solidFill>
                  <a:srgbClr val="C00000"/>
                </a:solidFill>
                <a:latin typeface="Consolas" panose="020B0609020204030204" pitchFamily="49" charset="0"/>
                <a:ea typeface="楷体"/>
                <a:cs typeface="Courier"/>
              </a:rPr>
              <a:t>commit, ...”).sync()</a:t>
            </a:r>
          </a:p>
          <a:p>
            <a:r>
              <a:rPr lang="is-IS" altLang="zh-CN" dirty="0">
                <a:latin typeface="Consolas" panose="020B0609020204030204" pitchFamily="49" charset="0"/>
                <a:ea typeface="楷体"/>
                <a:cs typeface="Courier"/>
              </a:rPr>
              <a:t>...</a:t>
            </a:r>
          </a:p>
        </p:txBody>
      </p: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A00EA001-2B68-F477-1EB6-ED07B3459D0D}"/>
              </a:ext>
            </a:extLst>
          </p:cNvPr>
          <p:cNvCxnSpPr/>
          <p:nvPr/>
        </p:nvCxnSpPr>
        <p:spPr>
          <a:xfrm flipV="1">
            <a:off x="5011792" y="1993404"/>
            <a:ext cx="595160" cy="3491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3A1E5F32-6739-FC71-3BB5-D3669D5F934E}"/>
              </a:ext>
            </a:extLst>
          </p:cNvPr>
          <p:cNvCxnSpPr>
            <a:cxnSpLocks/>
          </p:cNvCxnSpPr>
          <p:nvPr/>
        </p:nvCxnSpPr>
        <p:spPr>
          <a:xfrm flipH="1" flipV="1">
            <a:off x="7000716" y="1993404"/>
            <a:ext cx="1988924" cy="3491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4">
            <a:extLst>
              <a:ext uri="{FF2B5EF4-FFF2-40B4-BE49-F238E27FC236}">
                <a16:creationId xmlns:a16="http://schemas.microsoft.com/office/drawing/2014/main" id="{F55198BF-8DAD-5637-92F3-D68D682C98B0}"/>
              </a:ext>
            </a:extLst>
          </p:cNvPr>
          <p:cNvSpPr/>
          <p:nvPr/>
        </p:nvSpPr>
        <p:spPr>
          <a:xfrm>
            <a:off x="1311066" y="4554696"/>
            <a:ext cx="6983617" cy="405683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72000" tIns="0" rIns="72000" bIns="36000">
            <a:spAutoFit/>
          </a:bodyPr>
          <a:lstStyle/>
          <a:p>
            <a:pPr marL="441325" lvl="0" indent="-384175" algn="ctr" fontAlgn="auto">
              <a:spcBef>
                <a:spcPct val="20000"/>
              </a:spcBef>
              <a:spcAft>
                <a:spcPts val="0"/>
              </a:spcAft>
              <a:buClr>
                <a:srgbClr val="FF0066"/>
              </a:buClr>
            </a:pPr>
            <a:r>
              <a:rPr lang="en-US" altLang="zh-CN" sz="2400" b="1" dirty="0">
                <a:solidFill>
                  <a:srgbClr val="C00000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No! </a:t>
            </a:r>
            <a:r>
              <a:rPr lang="en-US" altLang="zh-CN" sz="24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The high-level transaction can abort</a:t>
            </a:r>
          </a:p>
        </p:txBody>
      </p:sp>
    </p:spTree>
    <p:extLst>
      <p:ext uri="{BB962C8B-B14F-4D97-AF65-F5344CB8AC3E}">
        <p14:creationId xmlns:p14="http://schemas.microsoft.com/office/powerpoint/2010/main" val="1237534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38D99A-70A1-4EA3-9EEC-DA33FCE9A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62FD95-C33D-D9FC-D68E-CD207B588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Logging </a:t>
            </a:r>
            <a:r>
              <a:rPr kumimoji="1" lang="en-US" altLang="zh-CN"/>
              <a:t>rule under </a:t>
            </a:r>
            <a:r>
              <a:rPr kumimoji="1" lang="en-US" altLang="zh-CN" dirty="0"/>
              <a:t>2PC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58C007-CC3E-90DC-7B27-796605EF2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356826"/>
          </a:xfrm>
        </p:spPr>
        <p:txBody>
          <a:bodyPr/>
          <a:lstStyle/>
          <a:p>
            <a:r>
              <a:rPr kumimoji="1" lang="en-US" altLang="zh-CN" dirty="0"/>
              <a:t>Low-layer transaction </a:t>
            </a:r>
          </a:p>
          <a:p>
            <a:pPr lvl="1"/>
            <a:r>
              <a:rPr kumimoji="1" lang="en-US" altLang="zh-CN" dirty="0"/>
              <a:t>REDO-UNDO log entries: like normal</a:t>
            </a:r>
          </a:p>
          <a:p>
            <a:pPr lvl="1"/>
            <a:r>
              <a:rPr kumimoji="1" lang="en-US" altLang="zh-CN" dirty="0"/>
              <a:t>Commit log entry -&gt; Tentative commit log entry </a:t>
            </a:r>
            <a:r>
              <a:rPr kumimoji="1" lang="en-US" altLang="zh-CN" b="1" dirty="0">
                <a:highlight>
                  <a:srgbClr val="FFFF00"/>
                </a:highlight>
              </a:rPr>
              <a:t>(PREPARED)</a:t>
            </a:r>
          </a:p>
          <a:p>
            <a:pPr lvl="2"/>
            <a:r>
              <a:rPr kumimoji="1" lang="en-US" altLang="zh-CN" sz="1800" dirty="0"/>
              <a:t>Contains a reference to the high-layer TX </a:t>
            </a:r>
          </a:p>
          <a:p>
            <a:pPr lvl="2"/>
            <a:r>
              <a:rPr kumimoji="1" lang="en-US" altLang="zh-CN" dirty="0"/>
              <a:t>In case of failure: ask the high-layer TX’s coordinator to see if I can commit (described later) </a:t>
            </a:r>
          </a:p>
          <a:p>
            <a:r>
              <a:rPr kumimoji="1" lang="en-US" altLang="zh-CN" dirty="0"/>
              <a:t>High-layer transaction </a:t>
            </a:r>
            <a:r>
              <a:rPr kumimoji="1" lang="zh-CN" altLang="en-US" dirty="0"/>
              <a:t>（</a:t>
            </a:r>
            <a:r>
              <a:rPr kumimoji="1" lang="en-US" altLang="zh-CN" dirty="0"/>
              <a:t>Responsible for commit of low-layer TXs)  </a:t>
            </a:r>
          </a:p>
          <a:p>
            <a:pPr lvl="1"/>
            <a:r>
              <a:rPr kumimoji="1" lang="en-US" altLang="zh-CN" dirty="0"/>
              <a:t>Log the prepare log as a commitment of a high-layer TX </a:t>
            </a:r>
          </a:p>
          <a:p>
            <a:r>
              <a:rPr kumimoji="1" lang="en-US" altLang="zh-CN" dirty="0"/>
              <a:t>Challenge: the log can become partial</a:t>
            </a:r>
          </a:p>
          <a:p>
            <a:pPr lvl="1"/>
            <a:r>
              <a:rPr kumimoji="1" lang="en-US" altLang="zh-CN" dirty="0"/>
              <a:t>E.g., two workers tentatively committed, can the TX become committed?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CA1CF2-7B47-8FD2-8709-350743184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0168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7BC4D-1E6C-864D-83D5-4E64E0F87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/>
          <a:p>
            <a:r>
              <a:rPr lang="en-US" altLang="zh-CN" dirty="0"/>
              <a:t>Review: OCC &amp; 2PL are bad when TXs are long running w/ many reads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E0C4A4-8BFE-9C4A-8697-14DAB93AD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OCC: abort due to read validation fails </a:t>
            </a:r>
          </a:p>
          <a:p>
            <a:r>
              <a:rPr kumimoji="1" lang="en-US" altLang="zh-CN" dirty="0"/>
              <a:t>2PL:  read will hold the lock and block others</a:t>
            </a:r>
          </a:p>
          <a:p>
            <a:r>
              <a:rPr kumimoji="1" lang="en-US" altLang="zh-CN" dirty="0"/>
              <a:t>Yet, reads are common in applications </a:t>
            </a:r>
          </a:p>
          <a:p>
            <a:r>
              <a:rPr kumimoji="1" lang="en-US" altLang="zh-CN" dirty="0"/>
              <a:t>e.g., for Taobao, we rarely add items, but extensively read the items </a:t>
            </a:r>
          </a:p>
          <a:p>
            <a:pPr lvl="1"/>
            <a:r>
              <a:rPr kumimoji="1" lang="en-US" altLang="zh-CN" dirty="0"/>
              <a:t>Scenario: long-running read-only or read-mostly transactions 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05CD5E-A05A-3F43-A13A-F8D1092EE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1AF8BBD-C675-C6A2-2153-EEEADBB395D1}"/>
              </a:ext>
            </a:extLst>
          </p:cNvPr>
          <p:cNvSpPr/>
          <p:nvPr/>
        </p:nvSpPr>
        <p:spPr>
          <a:xfrm>
            <a:off x="457200" y="3531300"/>
            <a:ext cx="4290000" cy="614584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30000" rIns="90000" bIns="30000">
            <a:spAutoFit/>
          </a:bodyPr>
          <a:lstStyle/>
          <a:p>
            <a:r>
              <a:rPr lang="en-US" altLang="zh-CN" dirty="0">
                <a:latin typeface="Eras Medium ITC" pitchFamily="34" charset="0"/>
              </a:rPr>
              <a:t>run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analytics</a:t>
            </a:r>
            <a:r>
              <a:rPr lang="en-US" altLang="zh-CN" dirty="0">
                <a:latin typeface="Eras Medium ITC" pitchFamily="34" charset="0"/>
              </a:rPr>
              <a:t> on a companion data, while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update</a:t>
            </a:r>
            <a:r>
              <a:rPr lang="en-US" altLang="zh-CN" dirty="0">
                <a:latin typeface="Eras Medium ITC" pitchFamily="34" charset="0"/>
              </a:rPr>
              <a:t> a piece of data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8873664-8B95-B251-0250-5C37FB6C4AB3}"/>
              </a:ext>
            </a:extLst>
          </p:cNvPr>
          <p:cNvSpPr/>
          <p:nvPr/>
        </p:nvSpPr>
        <p:spPr>
          <a:xfrm>
            <a:off x="835383" y="4338748"/>
            <a:ext cx="3672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66"/>
                </a:solidFill>
              </a:rPr>
              <a:t>long running </a:t>
            </a:r>
            <a:r>
              <a:rPr lang="en-US" altLang="zh-CN" dirty="0"/>
              <a:t>read-only transaction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546C9E1-8256-245A-6AEF-3B067CF8C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8887" y="3495032"/>
            <a:ext cx="2898963" cy="1991102"/>
          </a:xfrm>
          <a:prstGeom prst="rect">
            <a:avLst/>
          </a:prstGeom>
        </p:spPr>
      </p:pic>
      <p:sp>
        <p:nvSpPr>
          <p:cNvPr id="8" name="任意形状 7">
            <a:extLst>
              <a:ext uri="{FF2B5EF4-FFF2-40B4-BE49-F238E27FC236}">
                <a16:creationId xmlns:a16="http://schemas.microsoft.com/office/drawing/2014/main" id="{B17B339F-C57A-47AB-7675-C7A092B4782C}"/>
              </a:ext>
            </a:extLst>
          </p:cNvPr>
          <p:cNvSpPr/>
          <p:nvPr/>
        </p:nvSpPr>
        <p:spPr>
          <a:xfrm>
            <a:off x="4517136" y="3328416"/>
            <a:ext cx="693361" cy="421003"/>
          </a:xfrm>
          <a:custGeom>
            <a:avLst/>
            <a:gdLst>
              <a:gd name="connsiteX0" fmla="*/ 420624 w 693361"/>
              <a:gd name="connsiteY0" fmla="*/ 0 h 421003"/>
              <a:gd name="connsiteX1" fmla="*/ 676656 w 693361"/>
              <a:gd name="connsiteY1" fmla="*/ 384048 h 421003"/>
              <a:gd name="connsiteX2" fmla="*/ 0 w 693361"/>
              <a:gd name="connsiteY2" fmla="*/ 384048 h 42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3361" h="421003">
                <a:moveTo>
                  <a:pt x="420624" y="0"/>
                </a:moveTo>
                <a:cubicBezTo>
                  <a:pt x="583692" y="160020"/>
                  <a:pt x="746760" y="320040"/>
                  <a:pt x="676656" y="384048"/>
                </a:cubicBezTo>
                <a:cubicBezTo>
                  <a:pt x="606552" y="448056"/>
                  <a:pt x="303276" y="416052"/>
                  <a:pt x="0" y="384048"/>
                </a:cubicBezTo>
              </a:path>
            </a:pathLst>
          </a:custGeom>
          <a:noFill/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8316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46ED46-DB89-0743-B1AA-AF527239F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MS PGothic" charset="0"/>
              </a:rPr>
              <a:t>Commit decision based on (possibly) partial log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DC0AD8-9D0F-5B46-92F0-7474BD211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5184576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C00000"/>
                </a:solidFill>
                <a:ea typeface="MS PGothic" charset="0"/>
              </a:rPr>
              <a:t>Goal: multi-site atomicity </a:t>
            </a:r>
          </a:p>
          <a:p>
            <a:r>
              <a:rPr lang="en-US" altLang="zh-CN" dirty="0">
                <a:solidFill>
                  <a:srgbClr val="C00000"/>
                </a:solidFill>
                <a:ea typeface="MS PGothic" charset="0"/>
              </a:rPr>
              <a:t>Principles: </a:t>
            </a:r>
          </a:p>
          <a:p>
            <a:pPr lvl="1"/>
            <a:r>
              <a:rPr lang="en-US" altLang="zh-CN" dirty="0">
                <a:solidFill>
                  <a:srgbClr val="C00000"/>
                </a:solidFill>
                <a:ea typeface="MS PGothic" charset="0"/>
              </a:rPr>
              <a:t>Following the coordinator’s decision </a:t>
            </a:r>
          </a:p>
          <a:p>
            <a:pPr lvl="1"/>
            <a:r>
              <a:rPr lang="en-US" altLang="zh-CN" dirty="0">
                <a:solidFill>
                  <a:srgbClr val="C00000"/>
                </a:solidFill>
                <a:ea typeface="MS PGothic" charset="0"/>
              </a:rPr>
              <a:t>Log sufficient state to tolerate failures (e.g., the coordinator’s decision)</a:t>
            </a:r>
          </a:p>
          <a:p>
            <a:r>
              <a:rPr lang="en-US" altLang="zh-CN" dirty="0">
                <a:ea typeface="MS PGothic" charset="0"/>
              </a:rPr>
              <a:t>Coordinator (do the decision &amp; maintain the state)</a:t>
            </a:r>
          </a:p>
          <a:p>
            <a:pPr lvl="1"/>
            <a:r>
              <a:rPr lang="en-US" altLang="zh-CN" dirty="0">
                <a:ea typeface="MS PGothic" charset="0"/>
              </a:rPr>
              <a:t>Collect some </a:t>
            </a:r>
            <a:r>
              <a:rPr lang="en-US" altLang="zh-CN" b="1" dirty="0">
                <a:highlight>
                  <a:srgbClr val="FFFF00"/>
                </a:highlight>
                <a:ea typeface="MS PGothic" charset="0"/>
              </a:rPr>
              <a:t>ABORT</a:t>
            </a:r>
            <a:r>
              <a:rPr lang="en-US" altLang="zh-CN" dirty="0">
                <a:ea typeface="MS PGothic" charset="0"/>
              </a:rPr>
              <a:t> or nothing: </a:t>
            </a:r>
            <a:r>
              <a:rPr lang="en-US" altLang="zh-CN" b="1" dirty="0">
                <a:highlight>
                  <a:srgbClr val="FFFF00"/>
                </a:highlight>
                <a:ea typeface="MS PGothic" charset="0"/>
              </a:rPr>
              <a:t>ABORT</a:t>
            </a:r>
            <a:r>
              <a:rPr lang="en-US" altLang="zh-CN" dirty="0">
                <a:ea typeface="MS PGothic" charset="0"/>
              </a:rPr>
              <a:t> or retry</a:t>
            </a:r>
          </a:p>
          <a:p>
            <a:pPr lvl="1"/>
            <a:r>
              <a:rPr lang="en-US" altLang="zh-CN" dirty="0">
                <a:ea typeface="MS PGothic" charset="0"/>
              </a:rPr>
              <a:t>Collect all </a:t>
            </a:r>
            <a:r>
              <a:rPr lang="en-US" altLang="zh-CN" b="1" dirty="0">
                <a:highlight>
                  <a:srgbClr val="FFFF00"/>
                </a:highlight>
                <a:ea typeface="MS PGothic" charset="0"/>
              </a:rPr>
              <a:t>COMMIT</a:t>
            </a:r>
            <a:r>
              <a:rPr lang="en-US" altLang="zh-CN" dirty="0">
                <a:ea typeface="MS PGothic" charset="0"/>
              </a:rPr>
              <a:t>: then </a:t>
            </a:r>
            <a:r>
              <a:rPr lang="en-US" altLang="zh-CN" b="1" dirty="0">
                <a:highlight>
                  <a:srgbClr val="FFFF00"/>
                </a:highlight>
                <a:ea typeface="MS PGothic" charset="0"/>
              </a:rPr>
              <a:t>COMMIT</a:t>
            </a:r>
            <a:endParaRPr lang="en-US" altLang="zh-CN" dirty="0">
              <a:ea typeface="MS PGothic" charset="0"/>
            </a:endParaRPr>
          </a:p>
          <a:p>
            <a:r>
              <a:rPr lang="en-US" altLang="zh-CN" dirty="0">
                <a:ea typeface="MS PGothic" charset="0"/>
              </a:rPr>
              <a:t>Worker passively react to the coordinator’s actions </a:t>
            </a:r>
          </a:p>
          <a:p>
            <a:pPr lvl="1"/>
            <a:r>
              <a:rPr lang="en-US" altLang="zh-CN" dirty="0">
                <a:ea typeface="MS PGothic" charset="0"/>
              </a:rPr>
              <a:t>If no message is sent from the coordinator, just wait </a:t>
            </a:r>
          </a:p>
          <a:p>
            <a:pPr lvl="1"/>
            <a:r>
              <a:rPr lang="en-US" altLang="zh-CN" dirty="0">
                <a:ea typeface="MS PGothic" charset="0"/>
              </a:rPr>
              <a:t>When receive </a:t>
            </a:r>
            <a:r>
              <a:rPr lang="en-US" altLang="zh-CN" b="1" dirty="0">
                <a:highlight>
                  <a:srgbClr val="FFFF00"/>
                </a:highlight>
                <a:ea typeface="MS PGothic" charset="0"/>
              </a:rPr>
              <a:t>COMMIT</a:t>
            </a:r>
            <a:r>
              <a:rPr lang="en-US" altLang="zh-CN" dirty="0">
                <a:ea typeface="MS PGothic" charset="0"/>
              </a:rPr>
              <a:t>: then </a:t>
            </a:r>
            <a:r>
              <a:rPr lang="en-US" altLang="zh-CN" b="1" dirty="0">
                <a:highlight>
                  <a:srgbClr val="FFFF00"/>
                </a:highlight>
                <a:ea typeface="MS PGothic" charset="0"/>
              </a:rPr>
              <a:t>COMMIT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6F1BF9-CB51-464A-9345-625DA7B16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44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E74FB8-CD37-AA4E-8DEA-6E35F9056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E3DDF9A0-431C-7143-9C07-B67C3C5B5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441676"/>
            <a:ext cx="8229600" cy="108012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BD374B"/>
                </a:solidFill>
              </a:rPr>
              <a:t>two-phase commit</a:t>
            </a:r>
            <a:r>
              <a:rPr lang="en-US" altLang="zh-CN" dirty="0"/>
              <a:t>: nodes agree that they are ready to commit before committing </a:t>
            </a:r>
          </a:p>
          <a:p>
            <a:pPr marL="74250" lvl="1" indent="0">
              <a:buNone/>
            </a:pPr>
            <a:endParaRPr lang="en-US" altLang="zh-CN" dirty="0">
              <a:ea typeface="MS PGothic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AD501D7-D47C-DC41-A668-CB0953ACE8C3}"/>
              </a:ext>
            </a:extLst>
          </p:cNvPr>
          <p:cNvSpPr/>
          <p:nvPr/>
        </p:nvSpPr>
        <p:spPr>
          <a:xfrm>
            <a:off x="0" y="1161161"/>
            <a:ext cx="9144000" cy="12380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A607917E-3655-AC47-A2A6-BBCBBDDF4AC1}"/>
              </a:ext>
            </a:extLst>
          </p:cNvPr>
          <p:cNvCxnSpPr/>
          <p:nvPr/>
        </p:nvCxnSpPr>
        <p:spPr>
          <a:xfrm>
            <a:off x="1007604" y="1057300"/>
            <a:ext cx="0" cy="316835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D58073E8-A992-3542-B8E7-BE112F5F0CCF}"/>
              </a:ext>
            </a:extLst>
          </p:cNvPr>
          <p:cNvSpPr txBox="1"/>
          <p:nvPr/>
        </p:nvSpPr>
        <p:spPr>
          <a:xfrm>
            <a:off x="467544" y="462072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Myriad Pro Light SemiCond"/>
                <a:ea typeface="MS PGothic" charset="0"/>
                <a:cs typeface="Arial" panose="020B0604020202020204" pitchFamily="34" charset="0"/>
              </a:rPr>
              <a:t>client</a:t>
            </a:r>
            <a:endParaRPr lang="zh-CN" altLang="en-US" sz="2400" b="1" dirty="0">
              <a:latin typeface="Myriad Pro Light SemiCond"/>
              <a:ea typeface="MS PGothic" charset="0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B4CFDF7-5B68-7944-B7A7-8D5492E0F2BB}"/>
              </a:ext>
            </a:extLst>
          </p:cNvPr>
          <p:cNvSpPr txBox="1"/>
          <p:nvPr/>
        </p:nvSpPr>
        <p:spPr>
          <a:xfrm>
            <a:off x="2339752" y="46207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Myriad Pro Light SemiCond"/>
                <a:ea typeface="MS PGothic" charset="0"/>
                <a:cs typeface="Arial" panose="020B0604020202020204" pitchFamily="34" charset="0"/>
              </a:rPr>
              <a:t>coordinator</a:t>
            </a:r>
            <a:endParaRPr lang="zh-CN" altLang="en-US" sz="2400" b="1" dirty="0">
              <a:latin typeface="Myriad Pro Light SemiCond"/>
              <a:ea typeface="MS PGothic" charset="0"/>
              <a:cs typeface="Arial" panose="020B0604020202020204" pitchFamily="34" charset="0"/>
            </a:endParaRPr>
          </a:p>
        </p:txBody>
      </p: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7718F388-BEF5-334E-B2B0-E6BC045E78DE}"/>
              </a:ext>
            </a:extLst>
          </p:cNvPr>
          <p:cNvCxnSpPr/>
          <p:nvPr/>
        </p:nvCxnSpPr>
        <p:spPr>
          <a:xfrm>
            <a:off x="3275856" y="1057300"/>
            <a:ext cx="0" cy="316835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BF0D8AA3-2596-8641-BF35-80B22CA2E0A6}"/>
              </a:ext>
            </a:extLst>
          </p:cNvPr>
          <p:cNvSpPr txBox="1"/>
          <p:nvPr/>
        </p:nvSpPr>
        <p:spPr>
          <a:xfrm>
            <a:off x="4644008" y="46207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BD374B"/>
                </a:solidFill>
                <a:latin typeface="Myriad Pro Light SemiCond"/>
                <a:ea typeface="MS PGothic" charset="0"/>
                <a:cs typeface="Arial" panose="020B0604020202020204" pitchFamily="34" charset="0"/>
              </a:rPr>
              <a:t>A-M</a:t>
            </a:r>
            <a:r>
              <a:rPr lang="zh-CN" altLang="en-US" sz="2400" b="1" dirty="0">
                <a:solidFill>
                  <a:srgbClr val="BD374B"/>
                </a:solidFill>
                <a:latin typeface="Myriad Pro Light SemiCond"/>
                <a:ea typeface="MS PGothic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solidFill>
                  <a:srgbClr val="BD374B"/>
                </a:solidFill>
                <a:latin typeface="Myriad Pro Light SemiCond"/>
                <a:ea typeface="MS PGothic" charset="0"/>
                <a:cs typeface="Arial" panose="020B0604020202020204" pitchFamily="34" charset="0"/>
              </a:rPr>
              <a:t>server</a:t>
            </a:r>
            <a:endParaRPr lang="zh-CN" altLang="en-US" sz="2400" b="1" dirty="0">
              <a:solidFill>
                <a:srgbClr val="BD374B"/>
              </a:solidFill>
              <a:latin typeface="Myriad Pro Light SemiCond"/>
              <a:ea typeface="MS PGothic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CA9132-AFDE-CA48-9692-8DE454A62F7C}"/>
              </a:ext>
            </a:extLst>
          </p:cNvPr>
          <p:cNvSpPr txBox="1"/>
          <p:nvPr/>
        </p:nvSpPr>
        <p:spPr>
          <a:xfrm>
            <a:off x="6876256" y="462071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Myriad Pro Light SemiCond"/>
                <a:ea typeface="MS PGothic" charset="0"/>
                <a:cs typeface="Arial" panose="020B0604020202020204" pitchFamily="34" charset="0"/>
              </a:rPr>
              <a:t>N-Z</a:t>
            </a:r>
            <a:r>
              <a:rPr lang="zh-CN" altLang="en-US" sz="2400" b="1" dirty="0">
                <a:solidFill>
                  <a:srgbClr val="0070C0"/>
                </a:solidFill>
                <a:latin typeface="Myriad Pro Light SemiCond"/>
                <a:ea typeface="MS PGothic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latin typeface="Myriad Pro Light SemiCond"/>
                <a:ea typeface="MS PGothic" charset="0"/>
                <a:cs typeface="Arial" panose="020B0604020202020204" pitchFamily="34" charset="0"/>
              </a:rPr>
              <a:t>server</a:t>
            </a:r>
            <a:endParaRPr lang="zh-CN" altLang="en-US" sz="2400" b="1" dirty="0">
              <a:solidFill>
                <a:srgbClr val="0070C0"/>
              </a:solidFill>
              <a:latin typeface="Myriad Pro Light SemiCond"/>
              <a:ea typeface="MS PGothic" charset="0"/>
              <a:cs typeface="Arial" panose="020B0604020202020204" pitchFamily="34" charset="0"/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D0F0B1F3-1D5D-3243-A6B2-F51D16A545F8}"/>
              </a:ext>
            </a:extLst>
          </p:cNvPr>
          <p:cNvCxnSpPr/>
          <p:nvPr/>
        </p:nvCxnSpPr>
        <p:spPr>
          <a:xfrm>
            <a:off x="5580112" y="1057300"/>
            <a:ext cx="0" cy="3168352"/>
          </a:xfrm>
          <a:prstGeom prst="line">
            <a:avLst/>
          </a:prstGeom>
          <a:ln w="38100">
            <a:solidFill>
              <a:srgbClr val="BD37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6BF61CAE-6177-C847-A29D-0035D46EC9AC}"/>
              </a:ext>
            </a:extLst>
          </p:cNvPr>
          <p:cNvCxnSpPr/>
          <p:nvPr/>
        </p:nvCxnSpPr>
        <p:spPr>
          <a:xfrm>
            <a:off x="7884368" y="1057300"/>
            <a:ext cx="0" cy="316835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E5E1C7F1-EF48-0C40-8977-2AD0B1908D59}"/>
              </a:ext>
            </a:extLst>
          </p:cNvPr>
          <p:cNvCxnSpPr/>
          <p:nvPr/>
        </p:nvCxnSpPr>
        <p:spPr>
          <a:xfrm>
            <a:off x="1115616" y="1273324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72D7FB37-0A1E-F94D-B522-A5B84A6202EE}"/>
              </a:ext>
            </a:extLst>
          </p:cNvPr>
          <p:cNvCxnSpPr/>
          <p:nvPr/>
        </p:nvCxnSpPr>
        <p:spPr>
          <a:xfrm>
            <a:off x="3419872" y="1489348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1946CD26-82B0-674C-941C-DE8697880597}"/>
              </a:ext>
            </a:extLst>
          </p:cNvPr>
          <p:cNvCxnSpPr/>
          <p:nvPr/>
        </p:nvCxnSpPr>
        <p:spPr>
          <a:xfrm>
            <a:off x="3419872" y="1641748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A0A885DF-4948-A842-80E3-F045BDEF2727}"/>
              </a:ext>
            </a:extLst>
          </p:cNvPr>
          <p:cNvCxnSpPr/>
          <p:nvPr/>
        </p:nvCxnSpPr>
        <p:spPr>
          <a:xfrm>
            <a:off x="3419872" y="1841004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038B7D99-A8C2-6142-8D34-45E5A5235145}"/>
              </a:ext>
            </a:extLst>
          </p:cNvPr>
          <p:cNvCxnSpPr/>
          <p:nvPr/>
        </p:nvCxnSpPr>
        <p:spPr>
          <a:xfrm>
            <a:off x="3419872" y="1993404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E15D577E-15DD-C042-B757-6F5BF918BA7B}"/>
              </a:ext>
            </a:extLst>
          </p:cNvPr>
          <p:cNvCxnSpPr/>
          <p:nvPr/>
        </p:nvCxnSpPr>
        <p:spPr>
          <a:xfrm>
            <a:off x="1085136" y="2209428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6852B0C9-6DF6-064A-AE2D-96E035648FFE}"/>
              </a:ext>
            </a:extLst>
          </p:cNvPr>
          <p:cNvSpPr txBox="1"/>
          <p:nvPr/>
        </p:nvSpPr>
        <p:spPr>
          <a:xfrm>
            <a:off x="1879888" y="2039124"/>
            <a:ext cx="50405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Arial" panose="020B0604020202020204" pitchFamily="34" charset="0"/>
              </a:rPr>
              <a:t>OK</a:t>
            </a:r>
            <a:endParaRPr lang="zh-CN" altLang="en-US" b="1" dirty="0">
              <a:latin typeface="Myriad Pro Light SemiCond"/>
              <a:ea typeface="MS PGothic" charset="0"/>
              <a:cs typeface="Arial" panose="020B0604020202020204" pitchFamily="34" charset="0"/>
            </a:endParaRPr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FA37EC6-F537-A547-AD2F-13DC9FDBF7F1}"/>
              </a:ext>
            </a:extLst>
          </p:cNvPr>
          <p:cNvCxnSpPr/>
          <p:nvPr/>
        </p:nvCxnSpPr>
        <p:spPr>
          <a:xfrm>
            <a:off x="1115616" y="2569468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964A021A-DD97-0E4C-8F7E-CF12A5D023AB}"/>
              </a:ext>
            </a:extLst>
          </p:cNvPr>
          <p:cNvSpPr txBox="1"/>
          <p:nvPr/>
        </p:nvSpPr>
        <p:spPr>
          <a:xfrm>
            <a:off x="1650152" y="2385680"/>
            <a:ext cx="9886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Arial" panose="020B0604020202020204" pitchFamily="34" charset="0"/>
              </a:rPr>
              <a:t>commit</a:t>
            </a:r>
            <a:endParaRPr lang="zh-CN" altLang="en-US" b="1" dirty="0">
              <a:latin typeface="Myriad Pro Light SemiCond"/>
              <a:ea typeface="MS PGothic" charset="0"/>
              <a:cs typeface="Arial" panose="020B060402020202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04CAD7A-E0CD-0547-81B4-778F6AE51395}"/>
              </a:ext>
            </a:extLst>
          </p:cNvPr>
          <p:cNvSpPr txBox="1"/>
          <p:nvPr/>
        </p:nvSpPr>
        <p:spPr>
          <a:xfrm>
            <a:off x="1079613" y="1296550"/>
            <a:ext cx="21962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assume all parts of the transactions prior to </a:t>
            </a:r>
          </a:p>
          <a:p>
            <a:r>
              <a:rPr lang="en-US" altLang="zh-CN" sz="1400" dirty="0"/>
              <a:t>commit have happened </a:t>
            </a:r>
            <a:endParaRPr lang="en-US" altLang="zh-CN" sz="1400" dirty="0">
              <a:effectLst/>
            </a:endParaRP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198E56FC-EDAD-E040-8CBA-C629370533D4}"/>
              </a:ext>
            </a:extLst>
          </p:cNvPr>
          <p:cNvCxnSpPr/>
          <p:nvPr/>
        </p:nvCxnSpPr>
        <p:spPr>
          <a:xfrm>
            <a:off x="3419872" y="2713484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C7A17161-F06B-5544-9D0A-F13EA7727989}"/>
              </a:ext>
            </a:extLst>
          </p:cNvPr>
          <p:cNvCxnSpPr/>
          <p:nvPr/>
        </p:nvCxnSpPr>
        <p:spPr>
          <a:xfrm>
            <a:off x="3419872" y="3065140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325BA654-E3DB-4A41-B437-F782F71B8D5C}"/>
              </a:ext>
            </a:extLst>
          </p:cNvPr>
          <p:cNvCxnSpPr/>
          <p:nvPr/>
        </p:nvCxnSpPr>
        <p:spPr>
          <a:xfrm>
            <a:off x="3419872" y="3217540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622A0F4E-7E51-5345-B0B2-56A8843CDB10}"/>
              </a:ext>
            </a:extLst>
          </p:cNvPr>
          <p:cNvCxnSpPr/>
          <p:nvPr/>
        </p:nvCxnSpPr>
        <p:spPr>
          <a:xfrm>
            <a:off x="3419872" y="3649588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F652C1DA-5A80-054E-9859-9F6A2A1BA998}"/>
              </a:ext>
            </a:extLst>
          </p:cNvPr>
          <p:cNvCxnSpPr/>
          <p:nvPr/>
        </p:nvCxnSpPr>
        <p:spPr>
          <a:xfrm>
            <a:off x="3419872" y="4001244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6833D3D5-5908-1B47-8AA2-4AD8D3B872BF}"/>
              </a:ext>
            </a:extLst>
          </p:cNvPr>
          <p:cNvCxnSpPr/>
          <p:nvPr/>
        </p:nvCxnSpPr>
        <p:spPr>
          <a:xfrm>
            <a:off x="3419872" y="4153644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BA5548FE-975A-B544-9F90-4B2381EB878A}"/>
              </a:ext>
            </a:extLst>
          </p:cNvPr>
          <p:cNvCxnSpPr/>
          <p:nvPr/>
        </p:nvCxnSpPr>
        <p:spPr>
          <a:xfrm>
            <a:off x="1089328" y="3450560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21A0A632-D5E8-BA4C-9232-59A360EA6FB5}"/>
              </a:ext>
            </a:extLst>
          </p:cNvPr>
          <p:cNvSpPr txBox="1"/>
          <p:nvPr/>
        </p:nvSpPr>
        <p:spPr>
          <a:xfrm>
            <a:off x="1884080" y="3280256"/>
            <a:ext cx="5040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Arial" panose="020B0604020202020204" pitchFamily="34" charset="0"/>
              </a:rPr>
              <a:t>OK</a:t>
            </a:r>
            <a:endParaRPr lang="zh-CN" altLang="en-US" b="1" dirty="0">
              <a:latin typeface="Myriad Pro Light SemiCond"/>
              <a:ea typeface="MS PGothic" charset="0"/>
              <a:cs typeface="Arial" panose="020B0604020202020204" pitchFamily="34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0DE566A-2EFE-3A45-B6CF-A289EB8DF7A9}"/>
              </a:ext>
            </a:extLst>
          </p:cNvPr>
          <p:cNvSpPr txBox="1"/>
          <p:nvPr/>
        </p:nvSpPr>
        <p:spPr>
          <a:xfrm>
            <a:off x="3995936" y="2482220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Arial" panose="020B0604020202020204" pitchFamily="34" charset="0"/>
              </a:rPr>
              <a:t>prepare</a:t>
            </a:r>
            <a:endParaRPr lang="zh-CN" altLang="en-US" b="1" dirty="0">
              <a:latin typeface="Myriad Pro Light SemiCond"/>
              <a:ea typeface="MS PGothic" charset="0"/>
              <a:cs typeface="Arial" panose="020B0604020202020204" pitchFamily="34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ADCC003-1107-A14F-8013-404DCC8E73DD}"/>
              </a:ext>
            </a:extLst>
          </p:cNvPr>
          <p:cNvSpPr txBox="1"/>
          <p:nvPr/>
        </p:nvSpPr>
        <p:spPr>
          <a:xfrm>
            <a:off x="4011176" y="2817728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Myriad Pro Light SemiCond"/>
                <a:ea typeface="MS PGothic" charset="0"/>
                <a:cs typeface="Arial" panose="020B0604020202020204" pitchFamily="34" charset="0"/>
              </a:rPr>
              <a:t>prepare</a:t>
            </a:r>
            <a:endParaRPr lang="zh-CN" altLang="en-US" b="1" dirty="0">
              <a:latin typeface="Myriad Pro Light SemiCond"/>
              <a:ea typeface="MS PGothic" charset="0"/>
              <a:cs typeface="Arial" panose="020B0604020202020204" pitchFamily="34" charset="0"/>
            </a:endParaRPr>
          </a:p>
        </p:txBody>
      </p: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789BC632-35CC-CE4E-BF8F-D03A8948EFAA}"/>
              </a:ext>
            </a:extLst>
          </p:cNvPr>
          <p:cNvCxnSpPr/>
          <p:nvPr/>
        </p:nvCxnSpPr>
        <p:spPr>
          <a:xfrm>
            <a:off x="3419872" y="2865884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03300742-AE9D-AC4A-8CA4-B1D88EF2C9B3}"/>
              </a:ext>
            </a:extLst>
          </p:cNvPr>
          <p:cNvSpPr txBox="1"/>
          <p:nvPr/>
        </p:nvSpPr>
        <p:spPr>
          <a:xfrm>
            <a:off x="4026416" y="3433564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Arial" panose="020B0604020202020204" pitchFamily="34" charset="0"/>
              </a:rPr>
              <a:t>commit</a:t>
            </a:r>
            <a:endParaRPr lang="zh-CN" altLang="en-US" b="1" dirty="0">
              <a:latin typeface="Myriad Pro Light SemiCond"/>
              <a:ea typeface="MS PGothic" charset="0"/>
              <a:cs typeface="Arial" panose="020B0604020202020204" pitchFamily="34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2C7A234-E8B8-934E-B071-02FCFACD0224}"/>
              </a:ext>
            </a:extLst>
          </p:cNvPr>
          <p:cNvSpPr txBox="1"/>
          <p:nvPr/>
        </p:nvSpPr>
        <p:spPr>
          <a:xfrm>
            <a:off x="4041656" y="3769072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Arial" panose="020B0604020202020204" pitchFamily="34" charset="0"/>
              </a:rPr>
              <a:t>commit</a:t>
            </a:r>
            <a:endParaRPr lang="zh-CN" altLang="en-US" b="1" dirty="0">
              <a:latin typeface="Myriad Pro Light SemiCond"/>
              <a:ea typeface="MS PGothic" charset="0"/>
              <a:cs typeface="Arial" panose="020B0604020202020204" pitchFamily="34" charset="0"/>
            </a:endParaRPr>
          </a:p>
        </p:txBody>
      </p: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CAE0E5CE-E87E-CD49-838D-779C691820B0}"/>
              </a:ext>
            </a:extLst>
          </p:cNvPr>
          <p:cNvCxnSpPr/>
          <p:nvPr/>
        </p:nvCxnSpPr>
        <p:spPr>
          <a:xfrm>
            <a:off x="3419872" y="3801988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6605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E74FB8-CD37-AA4E-8DEA-6E35F9056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C99B29D-7E71-824D-946D-3C8A8F6B7AA7}"/>
              </a:ext>
            </a:extLst>
          </p:cNvPr>
          <p:cNvSpPr/>
          <p:nvPr/>
        </p:nvSpPr>
        <p:spPr>
          <a:xfrm>
            <a:off x="0" y="1161161"/>
            <a:ext cx="9144000" cy="12380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4A7325D1-00DA-EE41-9E2C-D4AA4638EE92}"/>
              </a:ext>
            </a:extLst>
          </p:cNvPr>
          <p:cNvCxnSpPr/>
          <p:nvPr/>
        </p:nvCxnSpPr>
        <p:spPr>
          <a:xfrm>
            <a:off x="1007604" y="1057300"/>
            <a:ext cx="0" cy="3672408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608EAC80-CB31-D040-86AA-46D5029E8053}"/>
              </a:ext>
            </a:extLst>
          </p:cNvPr>
          <p:cNvSpPr txBox="1"/>
          <p:nvPr/>
        </p:nvSpPr>
        <p:spPr>
          <a:xfrm>
            <a:off x="467544" y="462072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Myriad Pro Light SemiCond"/>
                <a:ea typeface="MS PGothic" charset="0"/>
                <a:cs typeface="Myriad Pro Light SemiCond"/>
              </a:rPr>
              <a:t>client</a:t>
            </a:r>
            <a:endParaRPr lang="zh-CN" altLang="en-US" sz="2400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35F25E80-0591-5143-B1D9-1DADC5EE503B}"/>
              </a:ext>
            </a:extLst>
          </p:cNvPr>
          <p:cNvSpPr txBox="1"/>
          <p:nvPr/>
        </p:nvSpPr>
        <p:spPr>
          <a:xfrm>
            <a:off x="2339752" y="46207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>
                <a:latin typeface="Myriad Pro Light SemiCond"/>
                <a:ea typeface="MS PGothic" charset="0"/>
                <a:cs typeface="Myriad Pro Light SemiCond"/>
              </a:rPr>
              <a:t>coordinator</a:t>
            </a:r>
            <a:endParaRPr lang="zh-CN" altLang="en-US" sz="2400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BE3737D3-8E79-BF4E-B21A-CB693BC7602D}"/>
              </a:ext>
            </a:extLst>
          </p:cNvPr>
          <p:cNvCxnSpPr/>
          <p:nvPr/>
        </p:nvCxnSpPr>
        <p:spPr>
          <a:xfrm>
            <a:off x="3275856" y="1057300"/>
            <a:ext cx="0" cy="3672408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2ED5915F-640D-BD49-94D0-9987BD93267E}"/>
              </a:ext>
            </a:extLst>
          </p:cNvPr>
          <p:cNvSpPr txBox="1"/>
          <p:nvPr/>
        </p:nvSpPr>
        <p:spPr>
          <a:xfrm>
            <a:off x="4644008" y="46207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BD374B"/>
                </a:solidFill>
                <a:latin typeface="Myriad Pro Light SemiCond"/>
                <a:ea typeface="MS PGothic" charset="0"/>
                <a:cs typeface="Myriad Pro Light SemiCond"/>
              </a:rPr>
              <a:t>A-M</a:t>
            </a:r>
            <a:r>
              <a:rPr lang="zh-CN" altLang="en-US" sz="2400" b="1" dirty="0">
                <a:solidFill>
                  <a:srgbClr val="BD374B"/>
                </a:solidFill>
                <a:latin typeface="Myriad Pro Light SemiCond"/>
                <a:ea typeface="MS PGothic" charset="0"/>
                <a:cs typeface="Myriad Pro Light SemiCond"/>
              </a:rPr>
              <a:t> </a:t>
            </a:r>
            <a:r>
              <a:rPr lang="en-US" altLang="zh-CN" sz="2400" b="1" dirty="0">
                <a:solidFill>
                  <a:srgbClr val="BD374B"/>
                </a:solidFill>
                <a:latin typeface="Myriad Pro Light SemiCond"/>
                <a:ea typeface="MS PGothic" charset="0"/>
                <a:cs typeface="Myriad Pro Light SemiCond"/>
              </a:rPr>
              <a:t>server</a:t>
            </a:r>
            <a:endParaRPr lang="zh-CN" altLang="en-US" sz="2400" b="1" dirty="0">
              <a:solidFill>
                <a:srgbClr val="BD374B"/>
              </a:solidFill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956576D4-AF30-224D-9413-09BCAA5B5555}"/>
              </a:ext>
            </a:extLst>
          </p:cNvPr>
          <p:cNvSpPr txBox="1"/>
          <p:nvPr/>
        </p:nvSpPr>
        <p:spPr>
          <a:xfrm>
            <a:off x="6876256" y="462071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Myriad Pro Light SemiCond"/>
                <a:ea typeface="MS PGothic" charset="0"/>
                <a:cs typeface="Myriad Pro Light SemiCond"/>
              </a:rPr>
              <a:t>N-Z</a:t>
            </a:r>
            <a:r>
              <a:rPr lang="zh-CN" altLang="en-US" sz="2400" b="1" dirty="0">
                <a:solidFill>
                  <a:srgbClr val="0070C0"/>
                </a:solidFill>
                <a:latin typeface="Myriad Pro Light SemiCond"/>
                <a:ea typeface="MS PGothic" charset="0"/>
                <a:cs typeface="Myriad Pro Light SemiCond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latin typeface="Myriad Pro Light SemiCond"/>
                <a:ea typeface="MS PGothic" charset="0"/>
                <a:cs typeface="Myriad Pro Light SemiCond"/>
              </a:rPr>
              <a:t>server</a:t>
            </a:r>
            <a:endParaRPr lang="zh-CN" altLang="en-US" sz="2400" b="1" dirty="0">
              <a:solidFill>
                <a:srgbClr val="0070C0"/>
              </a:solidFill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C47D857A-13FD-454C-9E1F-4E9DCA830D13}"/>
              </a:ext>
            </a:extLst>
          </p:cNvPr>
          <p:cNvCxnSpPr/>
          <p:nvPr/>
        </p:nvCxnSpPr>
        <p:spPr>
          <a:xfrm>
            <a:off x="5580112" y="1057300"/>
            <a:ext cx="0" cy="3672408"/>
          </a:xfrm>
          <a:prstGeom prst="line">
            <a:avLst/>
          </a:prstGeom>
          <a:ln w="38100">
            <a:solidFill>
              <a:srgbClr val="BD37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7E0863D7-29F9-434F-B6FF-15F8F674811C}"/>
              </a:ext>
            </a:extLst>
          </p:cNvPr>
          <p:cNvCxnSpPr/>
          <p:nvPr/>
        </p:nvCxnSpPr>
        <p:spPr>
          <a:xfrm>
            <a:off x="7884368" y="1057300"/>
            <a:ext cx="0" cy="367240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8BB7F46C-BCB3-4A40-95F0-A9F589847CC3}"/>
              </a:ext>
            </a:extLst>
          </p:cNvPr>
          <p:cNvCxnSpPr/>
          <p:nvPr/>
        </p:nvCxnSpPr>
        <p:spPr>
          <a:xfrm>
            <a:off x="1115616" y="1273324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C6ADE9B0-A2EC-534F-BE69-4802C97673E0}"/>
              </a:ext>
            </a:extLst>
          </p:cNvPr>
          <p:cNvCxnSpPr/>
          <p:nvPr/>
        </p:nvCxnSpPr>
        <p:spPr>
          <a:xfrm>
            <a:off x="3419872" y="1489348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6F47EF30-FAA5-A341-87FA-5F77B57560DF}"/>
              </a:ext>
            </a:extLst>
          </p:cNvPr>
          <p:cNvCxnSpPr/>
          <p:nvPr/>
        </p:nvCxnSpPr>
        <p:spPr>
          <a:xfrm>
            <a:off x="3419872" y="1641748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D52B168E-520B-A44E-836D-6A8868297B95}"/>
              </a:ext>
            </a:extLst>
          </p:cNvPr>
          <p:cNvCxnSpPr/>
          <p:nvPr/>
        </p:nvCxnSpPr>
        <p:spPr>
          <a:xfrm>
            <a:off x="3419872" y="1841004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1487183D-E952-9543-BD4A-7865FDD343CA}"/>
              </a:ext>
            </a:extLst>
          </p:cNvPr>
          <p:cNvCxnSpPr/>
          <p:nvPr/>
        </p:nvCxnSpPr>
        <p:spPr>
          <a:xfrm>
            <a:off x="3419872" y="1993404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85E05B5D-D619-4C49-8F0A-EA46437DC783}"/>
              </a:ext>
            </a:extLst>
          </p:cNvPr>
          <p:cNvCxnSpPr/>
          <p:nvPr/>
        </p:nvCxnSpPr>
        <p:spPr>
          <a:xfrm>
            <a:off x="1085136" y="2209428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88046CAB-F37D-314A-87B8-D66BF8C72306}"/>
              </a:ext>
            </a:extLst>
          </p:cNvPr>
          <p:cNvSpPr txBox="1"/>
          <p:nvPr/>
        </p:nvSpPr>
        <p:spPr>
          <a:xfrm>
            <a:off x="1879888" y="2039124"/>
            <a:ext cx="50405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OK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552B5FC4-0728-8A44-85E2-08B0C25B6940}"/>
              </a:ext>
            </a:extLst>
          </p:cNvPr>
          <p:cNvCxnSpPr/>
          <p:nvPr/>
        </p:nvCxnSpPr>
        <p:spPr>
          <a:xfrm>
            <a:off x="1115616" y="2569468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C33691AA-EEAF-C44E-BFC2-1B0D425AE683}"/>
              </a:ext>
            </a:extLst>
          </p:cNvPr>
          <p:cNvSpPr txBox="1"/>
          <p:nvPr/>
        </p:nvSpPr>
        <p:spPr>
          <a:xfrm>
            <a:off x="1650152" y="2385680"/>
            <a:ext cx="9886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commit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E900147D-8978-6040-B957-A5EBAF8B745F}"/>
              </a:ext>
            </a:extLst>
          </p:cNvPr>
          <p:cNvCxnSpPr/>
          <p:nvPr/>
        </p:nvCxnSpPr>
        <p:spPr>
          <a:xfrm>
            <a:off x="3419872" y="2713484"/>
            <a:ext cx="1800200" cy="0"/>
          </a:xfrm>
          <a:prstGeom prst="straightConnector1">
            <a:avLst/>
          </a:prstGeom>
          <a:ln w="19050">
            <a:solidFill>
              <a:srgbClr val="BD374B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2CF8FF31-C90D-FB40-B2BA-54D08A1AC024}"/>
              </a:ext>
            </a:extLst>
          </p:cNvPr>
          <p:cNvCxnSpPr/>
          <p:nvPr/>
        </p:nvCxnSpPr>
        <p:spPr>
          <a:xfrm>
            <a:off x="3419872" y="3425180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B15E13EE-A04C-2845-A7CE-ACA46A516846}"/>
              </a:ext>
            </a:extLst>
          </p:cNvPr>
          <p:cNvCxnSpPr/>
          <p:nvPr/>
        </p:nvCxnSpPr>
        <p:spPr>
          <a:xfrm>
            <a:off x="3419872" y="3577580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453C70A6-E187-C940-91F7-997CD0D3205F}"/>
              </a:ext>
            </a:extLst>
          </p:cNvPr>
          <p:cNvCxnSpPr/>
          <p:nvPr/>
        </p:nvCxnSpPr>
        <p:spPr>
          <a:xfrm>
            <a:off x="3419872" y="4009628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601EC867-1259-DD4C-BF23-3F1F8CBE6F7F}"/>
              </a:ext>
            </a:extLst>
          </p:cNvPr>
          <p:cNvCxnSpPr/>
          <p:nvPr/>
        </p:nvCxnSpPr>
        <p:spPr>
          <a:xfrm>
            <a:off x="3419872" y="4361284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62B44E6D-E147-8040-97F2-9903149D8CC6}"/>
              </a:ext>
            </a:extLst>
          </p:cNvPr>
          <p:cNvCxnSpPr/>
          <p:nvPr/>
        </p:nvCxnSpPr>
        <p:spPr>
          <a:xfrm>
            <a:off x="3419872" y="4513684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F19B8968-9979-6F48-85C3-E4DA79F90030}"/>
              </a:ext>
            </a:extLst>
          </p:cNvPr>
          <p:cNvCxnSpPr/>
          <p:nvPr/>
        </p:nvCxnSpPr>
        <p:spPr>
          <a:xfrm>
            <a:off x="1089328" y="3810600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4FEDDD92-C288-FA4A-9932-45DA77B2757F}"/>
              </a:ext>
            </a:extLst>
          </p:cNvPr>
          <p:cNvSpPr txBox="1"/>
          <p:nvPr/>
        </p:nvSpPr>
        <p:spPr>
          <a:xfrm>
            <a:off x="1884080" y="3638540"/>
            <a:ext cx="5040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OK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57440DF3-80D0-994F-8844-E183CAF6C5D5}"/>
              </a:ext>
            </a:extLst>
          </p:cNvPr>
          <p:cNvSpPr txBox="1"/>
          <p:nvPr/>
        </p:nvSpPr>
        <p:spPr>
          <a:xfrm>
            <a:off x="4011175" y="3177768"/>
            <a:ext cx="106487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prepare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74700B74-7FCC-6441-B904-C52286679226}"/>
              </a:ext>
            </a:extLst>
          </p:cNvPr>
          <p:cNvSpPr txBox="1"/>
          <p:nvPr/>
        </p:nvSpPr>
        <p:spPr>
          <a:xfrm>
            <a:off x="4026416" y="3793604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commit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A895A02C-DECD-3A48-9C0E-DE567A6D9B1E}"/>
              </a:ext>
            </a:extLst>
          </p:cNvPr>
          <p:cNvSpPr txBox="1"/>
          <p:nvPr/>
        </p:nvSpPr>
        <p:spPr>
          <a:xfrm>
            <a:off x="4041656" y="4129112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commit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F54C8821-EE97-ED42-BF52-19E157AB0C37}"/>
              </a:ext>
            </a:extLst>
          </p:cNvPr>
          <p:cNvCxnSpPr/>
          <p:nvPr/>
        </p:nvCxnSpPr>
        <p:spPr>
          <a:xfrm>
            <a:off x="3419872" y="4162028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内容占位符 2">
            <a:extLst>
              <a:ext uri="{FF2B5EF4-FFF2-40B4-BE49-F238E27FC236}">
                <a16:creationId xmlns:a16="http://schemas.microsoft.com/office/drawing/2014/main" id="{632CC209-BBAE-DB4B-9B0E-1639FB59E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968226"/>
            <a:ext cx="8229600" cy="62557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b="1" dirty="0">
                <a:solidFill>
                  <a:srgbClr val="BD374B"/>
                </a:solidFill>
              </a:rPr>
              <a:t>failure</a:t>
            </a:r>
            <a:r>
              <a:rPr lang="en-US" altLang="zh-CN" b="1" dirty="0"/>
              <a:t>: </a:t>
            </a:r>
            <a:r>
              <a:rPr lang="en-US" altLang="zh-CN" dirty="0"/>
              <a:t>lost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BD374B"/>
                </a:solidFill>
              </a:rPr>
              <a:t>prepare</a:t>
            </a:r>
            <a:r>
              <a:rPr lang="en-US" altLang="zh-CN" b="1" dirty="0"/>
              <a:t> 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AC523ACA-4233-D244-826C-CBB29794F734}"/>
              </a:ext>
            </a:extLst>
          </p:cNvPr>
          <p:cNvSpPr/>
          <p:nvPr/>
        </p:nvSpPr>
        <p:spPr>
          <a:xfrm>
            <a:off x="5105430" y="2425452"/>
            <a:ext cx="5725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altLang="zh-CN" sz="3200" b="1" dirty="0">
                <a:latin typeface="Helvetica" charset="0"/>
              </a:rPr>
              <a:t>X </a:t>
            </a:r>
            <a:endParaRPr lang="da-DK" altLang="zh-CN" sz="3200" dirty="0">
              <a:effectLst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5A7E520-831C-5B48-81C2-8D8EA41A54A2}"/>
              </a:ext>
            </a:extLst>
          </p:cNvPr>
          <p:cNvSpPr txBox="1"/>
          <p:nvPr/>
        </p:nvSpPr>
        <p:spPr>
          <a:xfrm>
            <a:off x="1259632" y="2771478"/>
            <a:ext cx="1908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timeout;</a:t>
            </a:r>
            <a:r>
              <a:rPr lang="zh-CN" altLang="en-US" b="1" dirty="0"/>
              <a:t> </a:t>
            </a:r>
            <a:r>
              <a:rPr lang="en-US" altLang="zh-CN" b="1" dirty="0"/>
              <a:t>resend</a:t>
            </a:r>
            <a:endParaRPr lang="en-US" altLang="zh-CN" b="1" dirty="0">
              <a:effectLst/>
            </a:endParaRPr>
          </a:p>
        </p:txBody>
      </p:sp>
      <p:cxnSp>
        <p:nvCxnSpPr>
          <p:cNvPr id="73" name="直线箭头连接符 72">
            <a:extLst>
              <a:ext uri="{FF2B5EF4-FFF2-40B4-BE49-F238E27FC236}">
                <a16:creationId xmlns:a16="http://schemas.microsoft.com/office/drawing/2014/main" id="{13E7BD77-47F1-AE45-8F91-B3BB8B33C7E2}"/>
              </a:ext>
            </a:extLst>
          </p:cNvPr>
          <p:cNvCxnSpPr/>
          <p:nvPr/>
        </p:nvCxnSpPr>
        <p:spPr>
          <a:xfrm>
            <a:off x="3419872" y="3001516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箭头连接符 73">
            <a:extLst>
              <a:ext uri="{FF2B5EF4-FFF2-40B4-BE49-F238E27FC236}">
                <a16:creationId xmlns:a16="http://schemas.microsoft.com/office/drawing/2014/main" id="{593E8B86-E2F3-E74D-AF26-B653D6F5F626}"/>
              </a:ext>
            </a:extLst>
          </p:cNvPr>
          <p:cNvCxnSpPr/>
          <p:nvPr/>
        </p:nvCxnSpPr>
        <p:spPr>
          <a:xfrm>
            <a:off x="3419872" y="3145532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A4F738BD-9A53-DE4C-9DA2-89A75E26942E}"/>
              </a:ext>
            </a:extLst>
          </p:cNvPr>
          <p:cNvSpPr txBox="1"/>
          <p:nvPr/>
        </p:nvSpPr>
        <p:spPr>
          <a:xfrm>
            <a:off x="3995935" y="2760960"/>
            <a:ext cx="108011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prepare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60964F36-62B7-9440-B2E7-5EBB5BDCBC22}"/>
              </a:ext>
            </a:extLst>
          </p:cNvPr>
          <p:cNvSpPr txBox="1"/>
          <p:nvPr/>
        </p:nvSpPr>
        <p:spPr>
          <a:xfrm>
            <a:off x="3995935" y="2527940"/>
            <a:ext cx="10374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prepare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</p:spTree>
    <p:extLst>
      <p:ext uri="{BB962C8B-B14F-4D97-AF65-F5344CB8AC3E}">
        <p14:creationId xmlns:p14="http://schemas.microsoft.com/office/powerpoint/2010/main" val="1703028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  <p:bldP spid="67" grpId="0" animBg="1"/>
      <p:bldP spid="68" grpId="0" animBg="1"/>
      <p:bldP spid="72" grpId="0"/>
      <p:bldP spid="7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E74FB8-CD37-AA4E-8DEA-6E35F9056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5599872A-B5D4-124F-8929-F3EDA08F10A8}"/>
              </a:ext>
            </a:extLst>
          </p:cNvPr>
          <p:cNvSpPr/>
          <p:nvPr/>
        </p:nvSpPr>
        <p:spPr>
          <a:xfrm>
            <a:off x="0" y="1161161"/>
            <a:ext cx="9144000" cy="12380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E025AD2F-0E80-434F-B3CC-0ECCA0AA7B61}"/>
              </a:ext>
            </a:extLst>
          </p:cNvPr>
          <p:cNvCxnSpPr/>
          <p:nvPr/>
        </p:nvCxnSpPr>
        <p:spPr>
          <a:xfrm>
            <a:off x="1007604" y="1057300"/>
            <a:ext cx="0" cy="316835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E7E66DB1-383E-BB46-8DFC-8C176B6771D8}"/>
              </a:ext>
            </a:extLst>
          </p:cNvPr>
          <p:cNvSpPr txBox="1"/>
          <p:nvPr/>
        </p:nvSpPr>
        <p:spPr>
          <a:xfrm>
            <a:off x="467544" y="462072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Myriad Pro Light SemiCond"/>
                <a:ea typeface="MS PGothic" charset="0"/>
                <a:cs typeface="Myriad Pro Light SemiCond"/>
              </a:rPr>
              <a:t>client</a:t>
            </a:r>
            <a:endParaRPr lang="zh-CN" altLang="en-US" sz="2400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4D9DBD0E-0B32-594A-ACB9-53660F2D6830}"/>
              </a:ext>
            </a:extLst>
          </p:cNvPr>
          <p:cNvSpPr txBox="1"/>
          <p:nvPr/>
        </p:nvSpPr>
        <p:spPr>
          <a:xfrm>
            <a:off x="2339752" y="46207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>
                <a:latin typeface="Myriad Pro Light SemiCond"/>
                <a:ea typeface="MS PGothic" charset="0"/>
                <a:cs typeface="Myriad Pro Light SemiCond"/>
              </a:rPr>
              <a:t>coordinator</a:t>
            </a:r>
            <a:endParaRPr lang="zh-CN" altLang="en-US" sz="2400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81" name="直线连接符 80">
            <a:extLst>
              <a:ext uri="{FF2B5EF4-FFF2-40B4-BE49-F238E27FC236}">
                <a16:creationId xmlns:a16="http://schemas.microsoft.com/office/drawing/2014/main" id="{B06C264D-81F9-C147-B912-18A6C1EEFDE6}"/>
              </a:ext>
            </a:extLst>
          </p:cNvPr>
          <p:cNvCxnSpPr/>
          <p:nvPr/>
        </p:nvCxnSpPr>
        <p:spPr>
          <a:xfrm>
            <a:off x="3275856" y="1057300"/>
            <a:ext cx="0" cy="316835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B75DC7A6-CE50-9742-B160-DCE1866D84EF}"/>
              </a:ext>
            </a:extLst>
          </p:cNvPr>
          <p:cNvSpPr txBox="1"/>
          <p:nvPr/>
        </p:nvSpPr>
        <p:spPr>
          <a:xfrm>
            <a:off x="4644008" y="46207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BD374B"/>
                </a:solidFill>
                <a:latin typeface="Myriad Pro Light SemiCond"/>
                <a:ea typeface="MS PGothic" charset="0"/>
                <a:cs typeface="Myriad Pro Light SemiCond"/>
              </a:rPr>
              <a:t>A-M</a:t>
            </a:r>
            <a:r>
              <a:rPr lang="zh-CN" altLang="en-US" sz="2400" b="1" dirty="0">
                <a:solidFill>
                  <a:srgbClr val="BD374B"/>
                </a:solidFill>
                <a:latin typeface="Myriad Pro Light SemiCond"/>
                <a:ea typeface="MS PGothic" charset="0"/>
                <a:cs typeface="Myriad Pro Light SemiCond"/>
              </a:rPr>
              <a:t> </a:t>
            </a:r>
            <a:r>
              <a:rPr lang="en-US" altLang="zh-CN" sz="2400" b="1" dirty="0">
                <a:solidFill>
                  <a:srgbClr val="BD374B"/>
                </a:solidFill>
                <a:latin typeface="Myriad Pro Light SemiCond"/>
                <a:ea typeface="MS PGothic" charset="0"/>
                <a:cs typeface="Myriad Pro Light SemiCond"/>
              </a:rPr>
              <a:t>server</a:t>
            </a:r>
            <a:endParaRPr lang="zh-CN" altLang="en-US" sz="2400" b="1" dirty="0">
              <a:solidFill>
                <a:srgbClr val="BD374B"/>
              </a:solidFill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68638163-5ABA-124A-B0E8-C78EAC2EB78E}"/>
              </a:ext>
            </a:extLst>
          </p:cNvPr>
          <p:cNvSpPr txBox="1"/>
          <p:nvPr/>
        </p:nvSpPr>
        <p:spPr>
          <a:xfrm>
            <a:off x="6876256" y="462071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Myriad Pro Light SemiCond"/>
                <a:ea typeface="MS PGothic" charset="0"/>
                <a:cs typeface="Myriad Pro Light SemiCond"/>
              </a:rPr>
              <a:t>N-Z</a:t>
            </a:r>
            <a:r>
              <a:rPr lang="zh-CN" altLang="en-US" sz="2400" b="1" dirty="0">
                <a:solidFill>
                  <a:srgbClr val="0070C0"/>
                </a:solidFill>
                <a:latin typeface="Myriad Pro Light SemiCond"/>
                <a:ea typeface="MS PGothic" charset="0"/>
                <a:cs typeface="Myriad Pro Light SemiCond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latin typeface="Myriad Pro Light SemiCond"/>
                <a:ea typeface="MS PGothic" charset="0"/>
                <a:cs typeface="Myriad Pro Light SemiCond"/>
              </a:rPr>
              <a:t>server</a:t>
            </a:r>
            <a:endParaRPr lang="zh-CN" altLang="en-US" sz="2400" b="1" dirty="0">
              <a:solidFill>
                <a:srgbClr val="0070C0"/>
              </a:solidFill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9A01C483-8C03-0B4F-803F-318320BFDE4C}"/>
              </a:ext>
            </a:extLst>
          </p:cNvPr>
          <p:cNvCxnSpPr/>
          <p:nvPr/>
        </p:nvCxnSpPr>
        <p:spPr>
          <a:xfrm>
            <a:off x="5580112" y="1057300"/>
            <a:ext cx="0" cy="3168352"/>
          </a:xfrm>
          <a:prstGeom prst="line">
            <a:avLst/>
          </a:prstGeom>
          <a:ln w="38100">
            <a:solidFill>
              <a:srgbClr val="BD37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连接符 84">
            <a:extLst>
              <a:ext uri="{FF2B5EF4-FFF2-40B4-BE49-F238E27FC236}">
                <a16:creationId xmlns:a16="http://schemas.microsoft.com/office/drawing/2014/main" id="{23D08478-243E-0340-A6AF-46D1801BE012}"/>
              </a:ext>
            </a:extLst>
          </p:cNvPr>
          <p:cNvCxnSpPr/>
          <p:nvPr/>
        </p:nvCxnSpPr>
        <p:spPr>
          <a:xfrm>
            <a:off x="7884368" y="1057300"/>
            <a:ext cx="0" cy="316835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线箭头连接符 85">
            <a:extLst>
              <a:ext uri="{FF2B5EF4-FFF2-40B4-BE49-F238E27FC236}">
                <a16:creationId xmlns:a16="http://schemas.microsoft.com/office/drawing/2014/main" id="{CEC0C5C2-99E2-6B45-A5FB-14C30C30EEE9}"/>
              </a:ext>
            </a:extLst>
          </p:cNvPr>
          <p:cNvCxnSpPr/>
          <p:nvPr/>
        </p:nvCxnSpPr>
        <p:spPr>
          <a:xfrm>
            <a:off x="1115616" y="1273324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54067ABA-CAD8-C943-9772-6B9781264830}"/>
              </a:ext>
            </a:extLst>
          </p:cNvPr>
          <p:cNvCxnSpPr/>
          <p:nvPr/>
        </p:nvCxnSpPr>
        <p:spPr>
          <a:xfrm>
            <a:off x="3419872" y="1489348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A2F76695-E501-6D41-8263-999845579D83}"/>
              </a:ext>
            </a:extLst>
          </p:cNvPr>
          <p:cNvCxnSpPr/>
          <p:nvPr/>
        </p:nvCxnSpPr>
        <p:spPr>
          <a:xfrm>
            <a:off x="3419872" y="1641748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7D6B03E7-4DF7-9042-BF37-AB094D81EA2D}"/>
              </a:ext>
            </a:extLst>
          </p:cNvPr>
          <p:cNvCxnSpPr/>
          <p:nvPr/>
        </p:nvCxnSpPr>
        <p:spPr>
          <a:xfrm>
            <a:off x="3419872" y="1841004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09CED4BF-F999-6D43-B36E-8472C9C69CCD}"/>
              </a:ext>
            </a:extLst>
          </p:cNvPr>
          <p:cNvCxnSpPr/>
          <p:nvPr/>
        </p:nvCxnSpPr>
        <p:spPr>
          <a:xfrm>
            <a:off x="3419872" y="1993404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线箭头连接符 90">
            <a:extLst>
              <a:ext uri="{FF2B5EF4-FFF2-40B4-BE49-F238E27FC236}">
                <a16:creationId xmlns:a16="http://schemas.microsoft.com/office/drawing/2014/main" id="{626DFD21-1BB8-C549-8CBD-A4D249BFE40D}"/>
              </a:ext>
            </a:extLst>
          </p:cNvPr>
          <p:cNvCxnSpPr/>
          <p:nvPr/>
        </p:nvCxnSpPr>
        <p:spPr>
          <a:xfrm>
            <a:off x="1085136" y="2209428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AA91B523-0EC5-A74B-A76C-85AAF8D9AD5B}"/>
              </a:ext>
            </a:extLst>
          </p:cNvPr>
          <p:cNvSpPr txBox="1"/>
          <p:nvPr/>
        </p:nvSpPr>
        <p:spPr>
          <a:xfrm>
            <a:off x="1879888" y="2039124"/>
            <a:ext cx="50405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OK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93" name="直线箭头连接符 92">
            <a:extLst>
              <a:ext uri="{FF2B5EF4-FFF2-40B4-BE49-F238E27FC236}">
                <a16:creationId xmlns:a16="http://schemas.microsoft.com/office/drawing/2014/main" id="{87ACE75B-8B4E-E84A-B8AE-55B4D7A03056}"/>
              </a:ext>
            </a:extLst>
          </p:cNvPr>
          <p:cNvCxnSpPr/>
          <p:nvPr/>
        </p:nvCxnSpPr>
        <p:spPr>
          <a:xfrm>
            <a:off x="1115616" y="2569468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62321325-C20C-4844-926F-F0BCBA289686}"/>
              </a:ext>
            </a:extLst>
          </p:cNvPr>
          <p:cNvSpPr txBox="1"/>
          <p:nvPr/>
        </p:nvSpPr>
        <p:spPr>
          <a:xfrm>
            <a:off x="1650152" y="2385680"/>
            <a:ext cx="9886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Myriad Pro Light SemiCond"/>
                <a:ea typeface="MS PGothic" charset="0"/>
                <a:cs typeface="Myriad Pro Light SemiCond"/>
              </a:rPr>
              <a:t>commit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95" name="直线箭头连接符 94">
            <a:extLst>
              <a:ext uri="{FF2B5EF4-FFF2-40B4-BE49-F238E27FC236}">
                <a16:creationId xmlns:a16="http://schemas.microsoft.com/office/drawing/2014/main" id="{097ADDD6-8B59-9A46-B908-FAF942660467}"/>
              </a:ext>
            </a:extLst>
          </p:cNvPr>
          <p:cNvCxnSpPr/>
          <p:nvPr/>
        </p:nvCxnSpPr>
        <p:spPr>
          <a:xfrm>
            <a:off x="3419872" y="2713484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线箭头连接符 95">
            <a:extLst>
              <a:ext uri="{FF2B5EF4-FFF2-40B4-BE49-F238E27FC236}">
                <a16:creationId xmlns:a16="http://schemas.microsoft.com/office/drawing/2014/main" id="{1E8B796A-8AA6-E645-B34F-5912A4B50EE6}"/>
              </a:ext>
            </a:extLst>
          </p:cNvPr>
          <p:cNvCxnSpPr/>
          <p:nvPr/>
        </p:nvCxnSpPr>
        <p:spPr>
          <a:xfrm>
            <a:off x="3419872" y="3713212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线箭头连接符 96">
            <a:extLst>
              <a:ext uri="{FF2B5EF4-FFF2-40B4-BE49-F238E27FC236}">
                <a16:creationId xmlns:a16="http://schemas.microsoft.com/office/drawing/2014/main" id="{9D23A6D3-49F8-8C4E-A371-29049567F659}"/>
              </a:ext>
            </a:extLst>
          </p:cNvPr>
          <p:cNvCxnSpPr/>
          <p:nvPr/>
        </p:nvCxnSpPr>
        <p:spPr>
          <a:xfrm>
            <a:off x="3419872" y="3865612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B9060CE4-AF7A-2B47-A3B6-1AA113C2B504}"/>
              </a:ext>
            </a:extLst>
          </p:cNvPr>
          <p:cNvCxnSpPr/>
          <p:nvPr/>
        </p:nvCxnSpPr>
        <p:spPr>
          <a:xfrm>
            <a:off x="1089328" y="4098632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>
            <a:extLst>
              <a:ext uri="{FF2B5EF4-FFF2-40B4-BE49-F238E27FC236}">
                <a16:creationId xmlns:a16="http://schemas.microsoft.com/office/drawing/2014/main" id="{5D55B6A5-E320-654A-96F7-3DFAB37CECD0}"/>
              </a:ext>
            </a:extLst>
          </p:cNvPr>
          <p:cNvSpPr txBox="1"/>
          <p:nvPr/>
        </p:nvSpPr>
        <p:spPr>
          <a:xfrm>
            <a:off x="1884080" y="3928328"/>
            <a:ext cx="5040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OK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A37ABAD5-3BAA-244B-8B66-5A9288FABF24}"/>
              </a:ext>
            </a:extLst>
          </p:cNvPr>
          <p:cNvSpPr txBox="1"/>
          <p:nvPr/>
        </p:nvSpPr>
        <p:spPr>
          <a:xfrm>
            <a:off x="3995935" y="2482220"/>
            <a:ext cx="116183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prepare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F7DB67A1-F2C2-FF43-8447-7C2678025D46}"/>
              </a:ext>
            </a:extLst>
          </p:cNvPr>
          <p:cNvSpPr txBox="1"/>
          <p:nvPr/>
        </p:nvSpPr>
        <p:spPr>
          <a:xfrm>
            <a:off x="4011175" y="3465800"/>
            <a:ext cx="99286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Myriad Pro Light SemiCond"/>
                <a:ea typeface="MS PGothic" charset="0"/>
                <a:cs typeface="Myriad Pro Light SemiCond"/>
              </a:rPr>
              <a:t>prepare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5574CE72-5224-5A44-9C43-87C218037872}"/>
              </a:ext>
            </a:extLst>
          </p:cNvPr>
          <p:cNvCxnSpPr/>
          <p:nvPr/>
        </p:nvCxnSpPr>
        <p:spPr>
          <a:xfrm>
            <a:off x="3851920" y="2865884"/>
            <a:ext cx="1656184" cy="0"/>
          </a:xfrm>
          <a:prstGeom prst="straightConnector1">
            <a:avLst/>
          </a:prstGeom>
          <a:ln w="19050">
            <a:solidFill>
              <a:srgbClr val="BD374B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内容占位符 2">
            <a:extLst>
              <a:ext uri="{FF2B5EF4-FFF2-40B4-BE49-F238E27FC236}">
                <a16:creationId xmlns:a16="http://schemas.microsoft.com/office/drawing/2014/main" id="{D0AFE085-E6AD-7749-B26F-D822F0348CCD}"/>
              </a:ext>
            </a:extLst>
          </p:cNvPr>
          <p:cNvSpPr txBox="1">
            <a:spLocks/>
          </p:cNvSpPr>
          <p:nvPr/>
        </p:nvSpPr>
        <p:spPr>
          <a:xfrm>
            <a:off x="457200" y="4772389"/>
            <a:ext cx="8229600" cy="625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1368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altLang="zh-CN" sz="1800" b="1" dirty="0">
                <a:solidFill>
                  <a:srgbClr val="BD374B"/>
                </a:solidFill>
                <a:latin typeface="+mn-lt"/>
              </a:rPr>
              <a:t>failure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: lost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zh-CN" sz="1800" b="1" dirty="0">
                <a:solidFill>
                  <a:srgbClr val="BD374B"/>
                </a:solidFill>
                <a:latin typeface="+mn-lt"/>
              </a:rPr>
              <a:t>ACK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for </a:t>
            </a:r>
            <a:r>
              <a:rPr lang="en-US" altLang="zh-CN" sz="1800" b="1" dirty="0">
                <a:solidFill>
                  <a:srgbClr val="BD374B"/>
                </a:solidFill>
                <a:latin typeface="+mn-lt"/>
              </a:rPr>
              <a:t>prepare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76FB5162-58D6-D74F-8D9C-8B1AEE1E6B03}"/>
              </a:ext>
            </a:extLst>
          </p:cNvPr>
          <p:cNvSpPr txBox="1"/>
          <p:nvPr/>
        </p:nvSpPr>
        <p:spPr>
          <a:xfrm>
            <a:off x="1259632" y="2771478"/>
            <a:ext cx="1737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timeout;</a:t>
            </a:r>
            <a:r>
              <a:rPr lang="zh-CN" altLang="en-US" b="1" dirty="0"/>
              <a:t> </a:t>
            </a:r>
            <a:r>
              <a:rPr lang="en-US" altLang="zh-CN" b="1" dirty="0"/>
              <a:t>resend</a:t>
            </a:r>
            <a:endParaRPr lang="en-US" altLang="zh-CN" b="1" dirty="0">
              <a:effectLst/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851098E8-6CDA-5445-986A-AC79C33A2750}"/>
              </a:ext>
            </a:extLst>
          </p:cNvPr>
          <p:cNvSpPr/>
          <p:nvPr/>
        </p:nvSpPr>
        <p:spPr>
          <a:xfrm>
            <a:off x="3639367" y="2632765"/>
            <a:ext cx="4748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altLang="zh-CN" sz="2400" b="1" dirty="0">
                <a:latin typeface="Helvetica" charset="0"/>
              </a:rPr>
              <a:t>X </a:t>
            </a:r>
            <a:endParaRPr lang="da-DK" altLang="zh-CN" sz="2400" dirty="0">
              <a:effectLst/>
            </a:endParaRPr>
          </a:p>
        </p:txBody>
      </p: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A056CDA1-F819-C546-A3A7-FE4DCF3A21BF}"/>
              </a:ext>
            </a:extLst>
          </p:cNvPr>
          <p:cNvCxnSpPr/>
          <p:nvPr/>
        </p:nvCxnSpPr>
        <p:spPr>
          <a:xfrm>
            <a:off x="3419872" y="3160772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916B4C88-C9F9-D249-B2B3-93B911C7BC61}"/>
              </a:ext>
            </a:extLst>
          </p:cNvPr>
          <p:cNvSpPr txBox="1"/>
          <p:nvPr/>
        </p:nvSpPr>
        <p:spPr>
          <a:xfrm>
            <a:off x="3995935" y="2929508"/>
            <a:ext cx="11618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prepare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008404B3-FFA5-6C43-B95E-9BAADBFD5225}"/>
              </a:ext>
            </a:extLst>
          </p:cNvPr>
          <p:cNvCxnSpPr/>
          <p:nvPr/>
        </p:nvCxnSpPr>
        <p:spPr>
          <a:xfrm>
            <a:off x="3419872" y="3313172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70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1" grpId="0" animBg="1"/>
      <p:bldP spid="104" grpId="0"/>
      <p:bldP spid="10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E74FB8-CD37-AA4E-8DEA-6E35F9056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103" name="内容占位符 2">
            <a:extLst>
              <a:ext uri="{FF2B5EF4-FFF2-40B4-BE49-F238E27FC236}">
                <a16:creationId xmlns:a16="http://schemas.microsoft.com/office/drawing/2014/main" id="{D0AFE085-E6AD-7749-B26F-D822F0348CCD}"/>
              </a:ext>
            </a:extLst>
          </p:cNvPr>
          <p:cNvSpPr txBox="1">
            <a:spLocks/>
          </p:cNvSpPr>
          <p:nvPr/>
        </p:nvSpPr>
        <p:spPr>
          <a:xfrm>
            <a:off x="457200" y="4772388"/>
            <a:ext cx="8229600" cy="76639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ts val="1368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BD374B"/>
                </a:solidFill>
                <a:latin typeface="+mn-lt"/>
              </a:rPr>
              <a:t>failure: </a:t>
            </a:r>
            <a:r>
              <a:rPr lang="en-US" altLang="zh-CN" sz="1800" b="1" dirty="0">
                <a:latin typeface="+mn-lt"/>
              </a:rPr>
              <a:t>worker failure during prepare</a:t>
            </a:r>
          </a:p>
          <a:p>
            <a:pPr marL="0" indent="0" algn="ctr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+mn-lt"/>
              </a:rPr>
              <a:t>coordinator can safely abort transaction, will send explicit abort messages to live workers</a:t>
            </a:r>
            <a:r>
              <a:rPr lang="en-US" altLang="zh-CN" sz="1800" b="1" dirty="0">
                <a:latin typeface="+mn-lt"/>
              </a:rPr>
              <a:t> 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AA310F60-C721-0545-A2CF-69924E513D03}"/>
              </a:ext>
            </a:extLst>
          </p:cNvPr>
          <p:cNvSpPr/>
          <p:nvPr/>
        </p:nvSpPr>
        <p:spPr>
          <a:xfrm>
            <a:off x="0" y="1161161"/>
            <a:ext cx="9144000" cy="12380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E7BD6C6A-0D42-5641-BE16-714840C3C843}"/>
              </a:ext>
            </a:extLst>
          </p:cNvPr>
          <p:cNvCxnSpPr/>
          <p:nvPr/>
        </p:nvCxnSpPr>
        <p:spPr>
          <a:xfrm>
            <a:off x="7884368" y="1057300"/>
            <a:ext cx="0" cy="316835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图片 44">
            <a:extLst>
              <a:ext uri="{FF2B5EF4-FFF2-40B4-BE49-F238E27FC236}">
                <a16:creationId xmlns:a16="http://schemas.microsoft.com/office/drawing/2014/main" id="{75065D04-81A3-FF44-8C42-1D3C203AF5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020" y="2424942"/>
            <a:ext cx="892696" cy="785572"/>
          </a:xfrm>
          <a:prstGeom prst="rect">
            <a:avLst/>
          </a:prstGeom>
        </p:spPr>
      </p:pic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17216D31-53D7-D345-BC6B-EBEE7092C27E}"/>
              </a:ext>
            </a:extLst>
          </p:cNvPr>
          <p:cNvCxnSpPr/>
          <p:nvPr/>
        </p:nvCxnSpPr>
        <p:spPr>
          <a:xfrm>
            <a:off x="1007604" y="1057300"/>
            <a:ext cx="0" cy="316835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1BF2DCF5-A6D3-1349-90F7-641F6E0D7DCD}"/>
              </a:ext>
            </a:extLst>
          </p:cNvPr>
          <p:cNvSpPr txBox="1"/>
          <p:nvPr/>
        </p:nvSpPr>
        <p:spPr>
          <a:xfrm>
            <a:off x="467544" y="462072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Myriad Pro Light SemiCond"/>
                <a:ea typeface="MS PGothic" charset="0"/>
                <a:cs typeface="Myriad Pro Light SemiCond"/>
              </a:rPr>
              <a:t>client</a:t>
            </a:r>
            <a:endParaRPr lang="zh-CN" altLang="en-US" sz="2400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B2FF77D-039B-EB49-BBA2-FDED32EDE3C5}"/>
              </a:ext>
            </a:extLst>
          </p:cNvPr>
          <p:cNvSpPr txBox="1"/>
          <p:nvPr/>
        </p:nvSpPr>
        <p:spPr>
          <a:xfrm>
            <a:off x="2339752" y="46207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>
                <a:latin typeface="Myriad Pro Light SemiCond"/>
                <a:ea typeface="MS PGothic" charset="0"/>
                <a:cs typeface="Myriad Pro Light SemiCond"/>
              </a:rPr>
              <a:t>coordinator</a:t>
            </a:r>
            <a:endParaRPr lang="zh-CN" altLang="en-US" sz="2400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9782BB7B-F17C-C14C-9C24-F868FF9B1F18}"/>
              </a:ext>
            </a:extLst>
          </p:cNvPr>
          <p:cNvCxnSpPr/>
          <p:nvPr/>
        </p:nvCxnSpPr>
        <p:spPr>
          <a:xfrm>
            <a:off x="3275856" y="1057300"/>
            <a:ext cx="0" cy="316835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A172053E-D2F0-614F-8E3A-304B3A43CF09}"/>
              </a:ext>
            </a:extLst>
          </p:cNvPr>
          <p:cNvSpPr txBox="1"/>
          <p:nvPr/>
        </p:nvSpPr>
        <p:spPr>
          <a:xfrm>
            <a:off x="4644008" y="46207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BD374B"/>
                </a:solidFill>
                <a:latin typeface="Myriad Pro Light SemiCond"/>
                <a:ea typeface="MS PGothic" charset="0"/>
                <a:cs typeface="Myriad Pro Light SemiCond"/>
              </a:rPr>
              <a:t>A-M</a:t>
            </a:r>
            <a:r>
              <a:rPr lang="zh-CN" altLang="en-US" sz="2400" b="1" dirty="0">
                <a:solidFill>
                  <a:srgbClr val="BD374B"/>
                </a:solidFill>
                <a:latin typeface="Myriad Pro Light SemiCond"/>
                <a:ea typeface="MS PGothic" charset="0"/>
                <a:cs typeface="Myriad Pro Light SemiCond"/>
              </a:rPr>
              <a:t> </a:t>
            </a:r>
            <a:r>
              <a:rPr lang="en-US" altLang="zh-CN" sz="2400" b="1" dirty="0">
                <a:solidFill>
                  <a:srgbClr val="BD374B"/>
                </a:solidFill>
                <a:latin typeface="Myriad Pro Light SemiCond"/>
                <a:ea typeface="MS PGothic" charset="0"/>
                <a:cs typeface="Myriad Pro Light SemiCond"/>
              </a:rPr>
              <a:t>server</a:t>
            </a:r>
            <a:endParaRPr lang="zh-CN" altLang="en-US" sz="2400" b="1" dirty="0">
              <a:solidFill>
                <a:srgbClr val="BD374B"/>
              </a:solidFill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A4B92A2D-D46F-CF45-A9DB-C11F5D6FF8A1}"/>
              </a:ext>
            </a:extLst>
          </p:cNvPr>
          <p:cNvSpPr txBox="1"/>
          <p:nvPr/>
        </p:nvSpPr>
        <p:spPr>
          <a:xfrm>
            <a:off x="6876256" y="462071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Myriad Pro Light SemiCond"/>
                <a:ea typeface="MS PGothic" charset="0"/>
                <a:cs typeface="Myriad Pro Light SemiCond"/>
              </a:rPr>
              <a:t>N-Z</a:t>
            </a:r>
            <a:r>
              <a:rPr lang="zh-CN" altLang="en-US" sz="2400" b="1" dirty="0">
                <a:solidFill>
                  <a:srgbClr val="0070C0"/>
                </a:solidFill>
                <a:latin typeface="Myriad Pro Light SemiCond"/>
                <a:ea typeface="MS PGothic" charset="0"/>
                <a:cs typeface="Myriad Pro Light SemiCond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latin typeface="Myriad Pro Light SemiCond"/>
                <a:ea typeface="MS PGothic" charset="0"/>
                <a:cs typeface="Myriad Pro Light SemiCond"/>
              </a:rPr>
              <a:t>server</a:t>
            </a:r>
            <a:endParaRPr lang="zh-CN" altLang="en-US" sz="2400" b="1" dirty="0">
              <a:solidFill>
                <a:srgbClr val="0070C0"/>
              </a:solidFill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20DD1D9B-396C-534A-9FF0-8261FB21C03B}"/>
              </a:ext>
            </a:extLst>
          </p:cNvPr>
          <p:cNvCxnSpPr/>
          <p:nvPr/>
        </p:nvCxnSpPr>
        <p:spPr>
          <a:xfrm>
            <a:off x="5580112" y="1057300"/>
            <a:ext cx="0" cy="3168352"/>
          </a:xfrm>
          <a:prstGeom prst="line">
            <a:avLst/>
          </a:prstGeom>
          <a:ln w="38100">
            <a:solidFill>
              <a:srgbClr val="BD37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EE4D75AD-347F-A44D-A585-545CA48C038F}"/>
              </a:ext>
            </a:extLst>
          </p:cNvPr>
          <p:cNvCxnSpPr/>
          <p:nvPr/>
        </p:nvCxnSpPr>
        <p:spPr>
          <a:xfrm>
            <a:off x="1115616" y="1273324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DAC72AA0-D293-3A41-A6D1-15FE3B5B48FA}"/>
              </a:ext>
            </a:extLst>
          </p:cNvPr>
          <p:cNvCxnSpPr/>
          <p:nvPr/>
        </p:nvCxnSpPr>
        <p:spPr>
          <a:xfrm>
            <a:off x="3419872" y="1489348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61387245-CC26-8242-96D0-D5987A86F2F5}"/>
              </a:ext>
            </a:extLst>
          </p:cNvPr>
          <p:cNvCxnSpPr/>
          <p:nvPr/>
        </p:nvCxnSpPr>
        <p:spPr>
          <a:xfrm>
            <a:off x="3419872" y="1641748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DD4D4333-B51B-AC4F-BFFB-582F687C3671}"/>
              </a:ext>
            </a:extLst>
          </p:cNvPr>
          <p:cNvCxnSpPr/>
          <p:nvPr/>
        </p:nvCxnSpPr>
        <p:spPr>
          <a:xfrm>
            <a:off x="3419872" y="1841004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FA07B437-0A08-CC43-9378-0E2DF6F0CED5}"/>
              </a:ext>
            </a:extLst>
          </p:cNvPr>
          <p:cNvCxnSpPr/>
          <p:nvPr/>
        </p:nvCxnSpPr>
        <p:spPr>
          <a:xfrm>
            <a:off x="3419872" y="1993404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E3C6B941-3D6D-284B-AC82-A582D586F8B0}"/>
              </a:ext>
            </a:extLst>
          </p:cNvPr>
          <p:cNvCxnSpPr/>
          <p:nvPr/>
        </p:nvCxnSpPr>
        <p:spPr>
          <a:xfrm>
            <a:off x="1085136" y="2209428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271FAB43-7FD4-A04B-B165-1E7FCEE57911}"/>
              </a:ext>
            </a:extLst>
          </p:cNvPr>
          <p:cNvSpPr txBox="1"/>
          <p:nvPr/>
        </p:nvSpPr>
        <p:spPr>
          <a:xfrm>
            <a:off x="1879888" y="2039124"/>
            <a:ext cx="50405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OK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2DDC467D-3E40-2B48-9D0D-53D4147B4038}"/>
              </a:ext>
            </a:extLst>
          </p:cNvPr>
          <p:cNvCxnSpPr/>
          <p:nvPr/>
        </p:nvCxnSpPr>
        <p:spPr>
          <a:xfrm>
            <a:off x="1115616" y="2569468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D4443AFE-3FC6-EA44-815A-ACDC0E0B26AF}"/>
              </a:ext>
            </a:extLst>
          </p:cNvPr>
          <p:cNvSpPr txBox="1"/>
          <p:nvPr/>
        </p:nvSpPr>
        <p:spPr>
          <a:xfrm>
            <a:off x="1650152" y="2385680"/>
            <a:ext cx="9886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Myriad Pro Light SemiCond"/>
                <a:ea typeface="MS PGothic" charset="0"/>
                <a:cs typeface="Myriad Pro Light SemiCond"/>
              </a:rPr>
              <a:t>commit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EC89B616-4DA1-F146-B08B-5527201A4F0E}"/>
              </a:ext>
            </a:extLst>
          </p:cNvPr>
          <p:cNvCxnSpPr/>
          <p:nvPr/>
        </p:nvCxnSpPr>
        <p:spPr>
          <a:xfrm>
            <a:off x="3419872" y="2713484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D1CA8EF6-7002-8340-B15C-B3E44FA22316}"/>
              </a:ext>
            </a:extLst>
          </p:cNvPr>
          <p:cNvCxnSpPr/>
          <p:nvPr/>
        </p:nvCxnSpPr>
        <p:spPr>
          <a:xfrm>
            <a:off x="3419872" y="3065140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6BC886C8-C185-6B45-A7C7-8EF31723A0E9}"/>
              </a:ext>
            </a:extLst>
          </p:cNvPr>
          <p:cNvCxnSpPr/>
          <p:nvPr/>
        </p:nvCxnSpPr>
        <p:spPr>
          <a:xfrm>
            <a:off x="3419872" y="3496280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4617D347-E5A9-0A49-B59C-28D54B2820C7}"/>
              </a:ext>
            </a:extLst>
          </p:cNvPr>
          <p:cNvCxnSpPr/>
          <p:nvPr/>
        </p:nvCxnSpPr>
        <p:spPr>
          <a:xfrm>
            <a:off x="1089328" y="3882608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DF461BB4-FE41-8E4B-915E-FD9263DB88EE}"/>
              </a:ext>
            </a:extLst>
          </p:cNvPr>
          <p:cNvSpPr txBox="1"/>
          <p:nvPr/>
        </p:nvSpPr>
        <p:spPr>
          <a:xfrm>
            <a:off x="1763688" y="3712304"/>
            <a:ext cx="7547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abort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70932CFA-F657-5E4F-9CDA-E14443196CD7}"/>
              </a:ext>
            </a:extLst>
          </p:cNvPr>
          <p:cNvSpPr txBox="1"/>
          <p:nvPr/>
        </p:nvSpPr>
        <p:spPr>
          <a:xfrm>
            <a:off x="3995935" y="2482220"/>
            <a:ext cx="11378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prepare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FA7FC296-02C1-5944-A1CF-2AAF349119D1}"/>
              </a:ext>
            </a:extLst>
          </p:cNvPr>
          <p:cNvSpPr txBox="1"/>
          <p:nvPr/>
        </p:nvSpPr>
        <p:spPr>
          <a:xfrm>
            <a:off x="4011176" y="2817728"/>
            <a:ext cx="113781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prepare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89BAF407-9674-3542-9840-CB337C4E713E}"/>
              </a:ext>
            </a:extLst>
          </p:cNvPr>
          <p:cNvCxnSpPr/>
          <p:nvPr/>
        </p:nvCxnSpPr>
        <p:spPr>
          <a:xfrm>
            <a:off x="3419872" y="2865884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DBA6708F-3692-B24F-AC5A-F6C292DF495B}"/>
              </a:ext>
            </a:extLst>
          </p:cNvPr>
          <p:cNvSpPr txBox="1"/>
          <p:nvPr/>
        </p:nvSpPr>
        <p:spPr>
          <a:xfrm>
            <a:off x="4026416" y="3280256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abort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BDC3972E-7A4E-4C40-94EC-80076D75BF5A}"/>
              </a:ext>
            </a:extLst>
          </p:cNvPr>
          <p:cNvCxnSpPr/>
          <p:nvPr/>
        </p:nvCxnSpPr>
        <p:spPr>
          <a:xfrm>
            <a:off x="3419872" y="3648680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61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7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E74FB8-CD37-AA4E-8DEA-6E35F9056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103" name="内容占位符 2">
            <a:extLst>
              <a:ext uri="{FF2B5EF4-FFF2-40B4-BE49-F238E27FC236}">
                <a16:creationId xmlns:a16="http://schemas.microsoft.com/office/drawing/2014/main" id="{D0AFE085-E6AD-7749-B26F-D822F0348CCD}"/>
              </a:ext>
            </a:extLst>
          </p:cNvPr>
          <p:cNvSpPr txBox="1">
            <a:spLocks/>
          </p:cNvSpPr>
          <p:nvPr/>
        </p:nvSpPr>
        <p:spPr>
          <a:xfrm>
            <a:off x="394908" y="5093642"/>
            <a:ext cx="8229600" cy="625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1368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800" b="1" dirty="0">
                <a:solidFill>
                  <a:srgbClr val="BD374B"/>
                </a:solidFill>
                <a:latin typeface="+mn-lt"/>
              </a:rPr>
              <a:t>failure: </a:t>
            </a:r>
            <a:r>
              <a:rPr lang="en-US" altLang="zh-CN" sz="1800" b="1" dirty="0">
                <a:latin typeface="+mn-lt"/>
              </a:rPr>
              <a:t>lost</a:t>
            </a:r>
            <a:r>
              <a:rPr lang="en-US" altLang="zh-CN" sz="1800" b="1" dirty="0">
                <a:solidFill>
                  <a:srgbClr val="BD374B"/>
                </a:solidFill>
                <a:latin typeface="+mn-lt"/>
              </a:rPr>
              <a:t> commit </a:t>
            </a:r>
            <a:r>
              <a:rPr lang="en-US" altLang="zh-CN" sz="1800" b="1" dirty="0">
                <a:latin typeface="+mn-lt"/>
              </a:rPr>
              <a:t>message</a:t>
            </a:r>
            <a:r>
              <a:rPr lang="en-US" altLang="zh-CN" sz="1800" b="1" dirty="0">
                <a:solidFill>
                  <a:srgbClr val="BD374B"/>
                </a:solidFill>
                <a:latin typeface="+mn-lt"/>
              </a:rPr>
              <a:t> 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C96DD65-9FE6-2A47-9149-C83798896840}"/>
              </a:ext>
            </a:extLst>
          </p:cNvPr>
          <p:cNvSpPr/>
          <p:nvPr/>
        </p:nvSpPr>
        <p:spPr>
          <a:xfrm>
            <a:off x="0" y="1161161"/>
            <a:ext cx="9144000" cy="12380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193589B4-CB21-744D-AC33-AF77BEFB09FC}"/>
              </a:ext>
            </a:extLst>
          </p:cNvPr>
          <p:cNvCxnSpPr/>
          <p:nvPr/>
        </p:nvCxnSpPr>
        <p:spPr>
          <a:xfrm>
            <a:off x="1007604" y="1057300"/>
            <a:ext cx="0" cy="3910926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BAD749AC-1522-6F4F-B58D-BD4D2D058408}"/>
              </a:ext>
            </a:extLst>
          </p:cNvPr>
          <p:cNvSpPr txBox="1"/>
          <p:nvPr/>
        </p:nvSpPr>
        <p:spPr>
          <a:xfrm>
            <a:off x="467544" y="462072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Myriad Pro Light SemiCond"/>
                <a:ea typeface="MS PGothic" charset="0"/>
                <a:cs typeface="Myriad Pro Light SemiCond"/>
              </a:rPr>
              <a:t>client</a:t>
            </a:r>
            <a:endParaRPr lang="zh-CN" altLang="en-US" sz="2400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FB4DF2F-85F7-EF4A-91FB-E7BEE7882DE7}"/>
              </a:ext>
            </a:extLst>
          </p:cNvPr>
          <p:cNvSpPr txBox="1"/>
          <p:nvPr/>
        </p:nvSpPr>
        <p:spPr>
          <a:xfrm>
            <a:off x="2339752" y="46207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>
                <a:latin typeface="Myriad Pro Light SemiCond"/>
                <a:ea typeface="MS PGothic" charset="0"/>
                <a:cs typeface="Myriad Pro Light SemiCond"/>
              </a:rPr>
              <a:t>coordinator</a:t>
            </a:r>
            <a:endParaRPr lang="zh-CN" altLang="en-US" sz="2400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29B9FD66-B6F0-084E-BD9E-3298EDA0AC73}"/>
              </a:ext>
            </a:extLst>
          </p:cNvPr>
          <p:cNvCxnSpPr/>
          <p:nvPr/>
        </p:nvCxnSpPr>
        <p:spPr>
          <a:xfrm>
            <a:off x="3275856" y="1057300"/>
            <a:ext cx="0" cy="3910926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076CA828-7A7D-F149-AA87-21B5A138EBAF}"/>
              </a:ext>
            </a:extLst>
          </p:cNvPr>
          <p:cNvSpPr txBox="1"/>
          <p:nvPr/>
        </p:nvSpPr>
        <p:spPr>
          <a:xfrm>
            <a:off x="4644008" y="46207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BD374B"/>
                </a:solidFill>
                <a:latin typeface="Myriad Pro Light SemiCond"/>
                <a:ea typeface="MS PGothic" charset="0"/>
                <a:cs typeface="Myriad Pro Light SemiCond"/>
              </a:rPr>
              <a:t>A-M</a:t>
            </a:r>
            <a:r>
              <a:rPr lang="zh-CN" altLang="en-US" sz="2400" b="1" dirty="0">
                <a:solidFill>
                  <a:srgbClr val="BD374B"/>
                </a:solidFill>
                <a:latin typeface="Myriad Pro Light SemiCond"/>
                <a:ea typeface="MS PGothic" charset="0"/>
                <a:cs typeface="Myriad Pro Light SemiCond"/>
              </a:rPr>
              <a:t> </a:t>
            </a:r>
            <a:r>
              <a:rPr lang="en-US" altLang="zh-CN" sz="2400" b="1" dirty="0">
                <a:solidFill>
                  <a:srgbClr val="BD374B"/>
                </a:solidFill>
                <a:latin typeface="Myriad Pro Light SemiCond"/>
                <a:ea typeface="MS PGothic" charset="0"/>
                <a:cs typeface="Myriad Pro Light SemiCond"/>
              </a:rPr>
              <a:t>server</a:t>
            </a:r>
            <a:endParaRPr lang="zh-CN" altLang="en-US" sz="2400" b="1" dirty="0">
              <a:solidFill>
                <a:srgbClr val="BD374B"/>
              </a:solidFill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A5E52C4-3480-4949-A4CC-F82AD1775348}"/>
              </a:ext>
            </a:extLst>
          </p:cNvPr>
          <p:cNvSpPr txBox="1"/>
          <p:nvPr/>
        </p:nvSpPr>
        <p:spPr>
          <a:xfrm>
            <a:off x="6876256" y="462071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Myriad Pro Light SemiCond"/>
                <a:ea typeface="MS PGothic" charset="0"/>
                <a:cs typeface="Myriad Pro Light SemiCond"/>
              </a:rPr>
              <a:t>N-Z</a:t>
            </a:r>
            <a:r>
              <a:rPr lang="zh-CN" altLang="en-US" sz="2400" b="1" dirty="0">
                <a:solidFill>
                  <a:srgbClr val="0070C0"/>
                </a:solidFill>
                <a:latin typeface="Myriad Pro Light SemiCond"/>
                <a:ea typeface="MS PGothic" charset="0"/>
                <a:cs typeface="Myriad Pro Light SemiCond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latin typeface="Myriad Pro Light SemiCond"/>
                <a:ea typeface="MS PGothic" charset="0"/>
                <a:cs typeface="Myriad Pro Light SemiCond"/>
              </a:rPr>
              <a:t>server</a:t>
            </a:r>
            <a:endParaRPr lang="zh-CN" altLang="en-US" sz="2400" b="1" dirty="0">
              <a:solidFill>
                <a:srgbClr val="0070C0"/>
              </a:solidFill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6B56DEDE-8095-704F-827B-7E3EC87DD676}"/>
              </a:ext>
            </a:extLst>
          </p:cNvPr>
          <p:cNvCxnSpPr/>
          <p:nvPr/>
        </p:nvCxnSpPr>
        <p:spPr>
          <a:xfrm>
            <a:off x="5580112" y="1057300"/>
            <a:ext cx="0" cy="3910926"/>
          </a:xfrm>
          <a:prstGeom prst="line">
            <a:avLst/>
          </a:prstGeom>
          <a:ln w="38100">
            <a:solidFill>
              <a:srgbClr val="BD37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409DDF89-327E-2A41-9DD2-CB27EB78FCD9}"/>
              </a:ext>
            </a:extLst>
          </p:cNvPr>
          <p:cNvCxnSpPr/>
          <p:nvPr/>
        </p:nvCxnSpPr>
        <p:spPr>
          <a:xfrm>
            <a:off x="7884368" y="1057300"/>
            <a:ext cx="0" cy="391092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F8651502-82FB-504C-A8E5-00EF3DCFD235}"/>
              </a:ext>
            </a:extLst>
          </p:cNvPr>
          <p:cNvCxnSpPr/>
          <p:nvPr/>
        </p:nvCxnSpPr>
        <p:spPr>
          <a:xfrm>
            <a:off x="1115616" y="1273324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箭头连接符 71">
            <a:extLst>
              <a:ext uri="{FF2B5EF4-FFF2-40B4-BE49-F238E27FC236}">
                <a16:creationId xmlns:a16="http://schemas.microsoft.com/office/drawing/2014/main" id="{46F89468-EC56-114D-95E9-50E112B52B33}"/>
              </a:ext>
            </a:extLst>
          </p:cNvPr>
          <p:cNvCxnSpPr/>
          <p:nvPr/>
        </p:nvCxnSpPr>
        <p:spPr>
          <a:xfrm>
            <a:off x="3419872" y="1489348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线箭头连接符 72">
            <a:extLst>
              <a:ext uri="{FF2B5EF4-FFF2-40B4-BE49-F238E27FC236}">
                <a16:creationId xmlns:a16="http://schemas.microsoft.com/office/drawing/2014/main" id="{0698C6D4-9CB8-7C46-9AD8-1EF617D21ABB}"/>
              </a:ext>
            </a:extLst>
          </p:cNvPr>
          <p:cNvCxnSpPr/>
          <p:nvPr/>
        </p:nvCxnSpPr>
        <p:spPr>
          <a:xfrm>
            <a:off x="3419872" y="1641748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箭头连接符 73">
            <a:extLst>
              <a:ext uri="{FF2B5EF4-FFF2-40B4-BE49-F238E27FC236}">
                <a16:creationId xmlns:a16="http://schemas.microsoft.com/office/drawing/2014/main" id="{62242EAA-C763-944A-9849-47F2BC77E5A6}"/>
              </a:ext>
            </a:extLst>
          </p:cNvPr>
          <p:cNvCxnSpPr/>
          <p:nvPr/>
        </p:nvCxnSpPr>
        <p:spPr>
          <a:xfrm>
            <a:off x="3419872" y="1841004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74">
            <a:extLst>
              <a:ext uri="{FF2B5EF4-FFF2-40B4-BE49-F238E27FC236}">
                <a16:creationId xmlns:a16="http://schemas.microsoft.com/office/drawing/2014/main" id="{0FA8034D-F590-9142-8987-9F39AD019CC2}"/>
              </a:ext>
            </a:extLst>
          </p:cNvPr>
          <p:cNvCxnSpPr/>
          <p:nvPr/>
        </p:nvCxnSpPr>
        <p:spPr>
          <a:xfrm>
            <a:off x="3419872" y="1993404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箭头连接符 75">
            <a:extLst>
              <a:ext uri="{FF2B5EF4-FFF2-40B4-BE49-F238E27FC236}">
                <a16:creationId xmlns:a16="http://schemas.microsoft.com/office/drawing/2014/main" id="{59F1EF0B-666C-AD4A-A4FE-76D114C06679}"/>
              </a:ext>
            </a:extLst>
          </p:cNvPr>
          <p:cNvCxnSpPr/>
          <p:nvPr/>
        </p:nvCxnSpPr>
        <p:spPr>
          <a:xfrm>
            <a:off x="1085136" y="2209428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8BBF947E-E9FD-EB46-BBEE-218CE22D6EE4}"/>
              </a:ext>
            </a:extLst>
          </p:cNvPr>
          <p:cNvSpPr txBox="1"/>
          <p:nvPr/>
        </p:nvSpPr>
        <p:spPr>
          <a:xfrm>
            <a:off x="1879888" y="2039124"/>
            <a:ext cx="50405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OK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D39609AC-B194-754F-8EF2-3C8DC2BB45FB}"/>
              </a:ext>
            </a:extLst>
          </p:cNvPr>
          <p:cNvCxnSpPr/>
          <p:nvPr/>
        </p:nvCxnSpPr>
        <p:spPr>
          <a:xfrm>
            <a:off x="1115616" y="2569468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E81C4503-8ADC-4C48-A64A-38393F6C0E99}"/>
              </a:ext>
            </a:extLst>
          </p:cNvPr>
          <p:cNvSpPr txBox="1"/>
          <p:nvPr/>
        </p:nvSpPr>
        <p:spPr>
          <a:xfrm>
            <a:off x="1650152" y="2385680"/>
            <a:ext cx="9886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Myriad Pro Light SemiCond"/>
                <a:ea typeface="MS PGothic" charset="0"/>
                <a:cs typeface="Myriad Pro Light SemiCond"/>
              </a:rPr>
              <a:t>commit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F8AAEE08-A1F5-BF40-B9CC-AAF95F48E8DD}"/>
              </a:ext>
            </a:extLst>
          </p:cNvPr>
          <p:cNvCxnSpPr/>
          <p:nvPr/>
        </p:nvCxnSpPr>
        <p:spPr>
          <a:xfrm>
            <a:off x="3419872" y="2713484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896B201F-09DD-6A4E-8C7C-A934A0ED40A9}"/>
              </a:ext>
            </a:extLst>
          </p:cNvPr>
          <p:cNvCxnSpPr/>
          <p:nvPr/>
        </p:nvCxnSpPr>
        <p:spPr>
          <a:xfrm>
            <a:off x="3419872" y="3065140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线箭头连接符 81">
            <a:extLst>
              <a:ext uri="{FF2B5EF4-FFF2-40B4-BE49-F238E27FC236}">
                <a16:creationId xmlns:a16="http://schemas.microsoft.com/office/drawing/2014/main" id="{FC3A5145-004D-4646-95CC-4C5BD8BDAFB0}"/>
              </a:ext>
            </a:extLst>
          </p:cNvPr>
          <p:cNvCxnSpPr/>
          <p:nvPr/>
        </p:nvCxnSpPr>
        <p:spPr>
          <a:xfrm>
            <a:off x="3419872" y="3217540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线箭头连接符 82">
            <a:extLst>
              <a:ext uri="{FF2B5EF4-FFF2-40B4-BE49-F238E27FC236}">
                <a16:creationId xmlns:a16="http://schemas.microsoft.com/office/drawing/2014/main" id="{2890DCDB-51D9-E842-801E-38C8EDE2CE4F}"/>
              </a:ext>
            </a:extLst>
          </p:cNvPr>
          <p:cNvCxnSpPr/>
          <p:nvPr/>
        </p:nvCxnSpPr>
        <p:spPr>
          <a:xfrm>
            <a:off x="3419872" y="3649588"/>
            <a:ext cx="1728192" cy="0"/>
          </a:xfrm>
          <a:prstGeom prst="straightConnector1">
            <a:avLst/>
          </a:prstGeom>
          <a:ln w="19050">
            <a:solidFill>
              <a:srgbClr val="BD374B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线箭头连接符 83">
            <a:extLst>
              <a:ext uri="{FF2B5EF4-FFF2-40B4-BE49-F238E27FC236}">
                <a16:creationId xmlns:a16="http://schemas.microsoft.com/office/drawing/2014/main" id="{7E2428C8-D4D0-E546-A952-753F6C565AF1}"/>
              </a:ext>
            </a:extLst>
          </p:cNvPr>
          <p:cNvCxnSpPr/>
          <p:nvPr/>
        </p:nvCxnSpPr>
        <p:spPr>
          <a:xfrm>
            <a:off x="3419872" y="4649316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B0700382-C722-EC40-893F-C0BCD7C25E90}"/>
              </a:ext>
            </a:extLst>
          </p:cNvPr>
          <p:cNvCxnSpPr/>
          <p:nvPr/>
        </p:nvCxnSpPr>
        <p:spPr>
          <a:xfrm>
            <a:off x="3419872" y="4801716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线箭头连接符 85">
            <a:extLst>
              <a:ext uri="{FF2B5EF4-FFF2-40B4-BE49-F238E27FC236}">
                <a16:creationId xmlns:a16="http://schemas.microsoft.com/office/drawing/2014/main" id="{2ED5ACEF-5CB8-494B-88AF-F4D7F8B48805}"/>
              </a:ext>
            </a:extLst>
          </p:cNvPr>
          <p:cNvCxnSpPr/>
          <p:nvPr/>
        </p:nvCxnSpPr>
        <p:spPr>
          <a:xfrm>
            <a:off x="1089328" y="3450560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>
            <a:extLst>
              <a:ext uri="{FF2B5EF4-FFF2-40B4-BE49-F238E27FC236}">
                <a16:creationId xmlns:a16="http://schemas.microsoft.com/office/drawing/2014/main" id="{C298D5E7-9DD1-AC4F-ACD4-85EAEF2A30C4}"/>
              </a:ext>
            </a:extLst>
          </p:cNvPr>
          <p:cNvSpPr txBox="1"/>
          <p:nvPr/>
        </p:nvSpPr>
        <p:spPr>
          <a:xfrm>
            <a:off x="1884080" y="3280256"/>
            <a:ext cx="5040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OK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02BF1ACF-D461-4B40-A8D8-4AF94046D2A8}"/>
              </a:ext>
            </a:extLst>
          </p:cNvPr>
          <p:cNvSpPr txBox="1"/>
          <p:nvPr/>
        </p:nvSpPr>
        <p:spPr>
          <a:xfrm>
            <a:off x="3995936" y="2482220"/>
            <a:ext cx="10801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prepare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A578B0FD-D504-204F-B241-FC732B88ED43}"/>
              </a:ext>
            </a:extLst>
          </p:cNvPr>
          <p:cNvSpPr txBox="1"/>
          <p:nvPr/>
        </p:nvSpPr>
        <p:spPr>
          <a:xfrm>
            <a:off x="4011175" y="2817728"/>
            <a:ext cx="106487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prepare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2556BC1A-AD5B-DF4F-8BB0-77551E911325}"/>
              </a:ext>
            </a:extLst>
          </p:cNvPr>
          <p:cNvCxnSpPr/>
          <p:nvPr/>
        </p:nvCxnSpPr>
        <p:spPr>
          <a:xfrm>
            <a:off x="3419872" y="2865884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9F34B709-6EA8-A748-BB14-300E6C87D60A}"/>
              </a:ext>
            </a:extLst>
          </p:cNvPr>
          <p:cNvSpPr txBox="1"/>
          <p:nvPr/>
        </p:nvSpPr>
        <p:spPr>
          <a:xfrm>
            <a:off x="4041656" y="4417144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commit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E365B3C5-5CAC-8148-BD2E-B4A912AFD508}"/>
              </a:ext>
            </a:extLst>
          </p:cNvPr>
          <p:cNvCxnSpPr/>
          <p:nvPr/>
        </p:nvCxnSpPr>
        <p:spPr>
          <a:xfrm>
            <a:off x="3419872" y="3865612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D0784978-FEFF-0A45-A30C-4F26625614A8}"/>
              </a:ext>
            </a:extLst>
          </p:cNvPr>
          <p:cNvSpPr txBox="1"/>
          <p:nvPr/>
        </p:nvSpPr>
        <p:spPr>
          <a:xfrm>
            <a:off x="1275538" y="3856320"/>
            <a:ext cx="1737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timeout;</a:t>
            </a:r>
            <a:r>
              <a:rPr lang="zh-CN" altLang="en-US" b="1" dirty="0"/>
              <a:t> </a:t>
            </a:r>
            <a:r>
              <a:rPr lang="en-US" altLang="zh-CN" b="1" dirty="0"/>
              <a:t>resend</a:t>
            </a:r>
            <a:endParaRPr lang="en-US" altLang="zh-CN" b="1" dirty="0">
              <a:effectLst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1537A40E-1167-F04F-AA5D-7C02FA7BF86E}"/>
              </a:ext>
            </a:extLst>
          </p:cNvPr>
          <p:cNvSpPr/>
          <p:nvPr/>
        </p:nvSpPr>
        <p:spPr>
          <a:xfrm>
            <a:off x="5033294" y="3403947"/>
            <a:ext cx="4748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altLang="zh-CN" sz="2400" b="1" dirty="0">
                <a:latin typeface="Helvetica" charset="0"/>
              </a:rPr>
              <a:t>X </a:t>
            </a:r>
            <a:endParaRPr lang="da-DK" altLang="zh-CN" sz="2400" dirty="0">
              <a:effectLst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9387338C-4DFE-3C42-A64A-BD93364CCF79}"/>
              </a:ext>
            </a:extLst>
          </p:cNvPr>
          <p:cNvSpPr txBox="1"/>
          <p:nvPr/>
        </p:nvSpPr>
        <p:spPr>
          <a:xfrm>
            <a:off x="4257680" y="3712304"/>
            <a:ext cx="45833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>
                <a:latin typeface="Myriad Pro Light SemiCond"/>
                <a:ea typeface="MS PGothic" charset="0"/>
                <a:cs typeface="Myriad Pro Light SemiCond"/>
              </a:rPr>
              <a:t>tx</a:t>
            </a:r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?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7A5E9457-4690-CC4D-B08F-7ED90A79F894}"/>
              </a:ext>
            </a:extLst>
          </p:cNvPr>
          <p:cNvSpPr txBox="1"/>
          <p:nvPr/>
        </p:nvSpPr>
        <p:spPr>
          <a:xfrm>
            <a:off x="4026416" y="3433564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commit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97" name="直线箭头连接符 96">
            <a:extLst>
              <a:ext uri="{FF2B5EF4-FFF2-40B4-BE49-F238E27FC236}">
                <a16:creationId xmlns:a16="http://schemas.microsoft.com/office/drawing/2014/main" id="{1C2BFF68-E2E6-8C42-95AC-6A0BBCC02E2D}"/>
              </a:ext>
            </a:extLst>
          </p:cNvPr>
          <p:cNvCxnSpPr/>
          <p:nvPr/>
        </p:nvCxnSpPr>
        <p:spPr>
          <a:xfrm>
            <a:off x="3419872" y="4216360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97">
            <a:extLst>
              <a:ext uri="{FF2B5EF4-FFF2-40B4-BE49-F238E27FC236}">
                <a16:creationId xmlns:a16="http://schemas.microsoft.com/office/drawing/2014/main" id="{59C8D386-6EFC-114A-8D33-736EF9B584F5}"/>
              </a:ext>
            </a:extLst>
          </p:cNvPr>
          <p:cNvSpPr txBox="1"/>
          <p:nvPr/>
        </p:nvSpPr>
        <p:spPr>
          <a:xfrm>
            <a:off x="4026416" y="4000336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commit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99" name="直线箭头连接符 98">
            <a:extLst>
              <a:ext uri="{FF2B5EF4-FFF2-40B4-BE49-F238E27FC236}">
                <a16:creationId xmlns:a16="http://schemas.microsoft.com/office/drawing/2014/main" id="{0C67F971-590F-B145-AFA5-0023E046AC90}"/>
              </a:ext>
            </a:extLst>
          </p:cNvPr>
          <p:cNvCxnSpPr/>
          <p:nvPr/>
        </p:nvCxnSpPr>
        <p:spPr>
          <a:xfrm>
            <a:off x="3419872" y="4368760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>
            <a:extLst>
              <a:ext uri="{FF2B5EF4-FFF2-40B4-BE49-F238E27FC236}">
                <a16:creationId xmlns:a16="http://schemas.microsoft.com/office/drawing/2014/main" id="{275CF59E-8D63-4D4B-8B5C-D73B05B61D57}"/>
              </a:ext>
            </a:extLst>
          </p:cNvPr>
          <p:cNvSpPr txBox="1"/>
          <p:nvPr/>
        </p:nvSpPr>
        <p:spPr>
          <a:xfrm>
            <a:off x="5721014" y="3529876"/>
            <a:ext cx="2091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Why?</a:t>
            </a:r>
            <a:r>
              <a:rPr lang="zh-CN" altLang="en-US" b="1" dirty="0"/>
              <a:t> </a:t>
            </a:r>
            <a:r>
              <a:rPr lang="en-US" altLang="zh-CN" b="1" dirty="0"/>
              <a:t>Just</a:t>
            </a:r>
            <a:r>
              <a:rPr lang="zh-CN" altLang="en-US" b="1" dirty="0"/>
              <a:t> </a:t>
            </a:r>
            <a:r>
              <a:rPr lang="en-US" altLang="zh-CN" b="1" dirty="0"/>
              <a:t>wait..</a:t>
            </a:r>
            <a:endParaRPr lang="en-US" altLang="zh-CN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61105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3" grpId="0"/>
      <p:bldP spid="95" grpId="0" animBg="1"/>
      <p:bldP spid="9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E74FB8-CD37-AA4E-8DEA-6E35F9056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103" name="内容占位符 2">
            <a:extLst>
              <a:ext uri="{FF2B5EF4-FFF2-40B4-BE49-F238E27FC236}">
                <a16:creationId xmlns:a16="http://schemas.microsoft.com/office/drawing/2014/main" id="{D0AFE085-E6AD-7749-B26F-D822F0348CCD}"/>
              </a:ext>
            </a:extLst>
          </p:cNvPr>
          <p:cNvSpPr txBox="1">
            <a:spLocks/>
          </p:cNvSpPr>
          <p:nvPr/>
        </p:nvSpPr>
        <p:spPr>
          <a:xfrm>
            <a:off x="394908" y="5093642"/>
            <a:ext cx="8229600" cy="625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1368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800" b="1" dirty="0">
                <a:solidFill>
                  <a:srgbClr val="BD374B"/>
                </a:solidFill>
                <a:latin typeface="+mn-lt"/>
              </a:rPr>
              <a:t>failure: </a:t>
            </a:r>
            <a:r>
              <a:rPr lang="en-US" altLang="zh-CN" sz="1800" b="1" dirty="0">
                <a:latin typeface="+mn-lt"/>
              </a:rPr>
              <a:t>lost</a:t>
            </a:r>
            <a:r>
              <a:rPr lang="en-US" altLang="zh-CN" sz="1800" b="1" dirty="0">
                <a:solidFill>
                  <a:srgbClr val="BD374B"/>
                </a:solidFill>
                <a:latin typeface="+mn-lt"/>
              </a:rPr>
              <a:t> ACK </a:t>
            </a:r>
            <a:r>
              <a:rPr lang="en-US" altLang="zh-CN" sz="1800" b="1" dirty="0">
                <a:latin typeface="+mn-lt"/>
              </a:rPr>
              <a:t>of</a:t>
            </a:r>
            <a:r>
              <a:rPr lang="en-US" altLang="zh-CN" sz="1800" b="1" dirty="0">
                <a:solidFill>
                  <a:srgbClr val="BD374B"/>
                </a:solidFill>
                <a:latin typeface="+mn-lt"/>
              </a:rPr>
              <a:t> commit </a:t>
            </a:r>
            <a:r>
              <a:rPr lang="en-US" altLang="zh-CN" sz="1800" b="1" dirty="0">
                <a:latin typeface="+mn-lt"/>
              </a:rPr>
              <a:t>message</a:t>
            </a:r>
            <a:r>
              <a:rPr lang="en-US" altLang="zh-CN" sz="1800" b="1" dirty="0">
                <a:solidFill>
                  <a:srgbClr val="BD374B"/>
                </a:solidFill>
                <a:latin typeface="+mn-lt"/>
              </a:rPr>
              <a:t> 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A969B59-CB68-DD4F-8D96-AD3276477E5C}"/>
              </a:ext>
            </a:extLst>
          </p:cNvPr>
          <p:cNvSpPr/>
          <p:nvPr/>
        </p:nvSpPr>
        <p:spPr>
          <a:xfrm>
            <a:off x="0" y="1161161"/>
            <a:ext cx="9144000" cy="12380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41CD8397-4D3D-8440-8104-938B04EB86CC}"/>
              </a:ext>
            </a:extLst>
          </p:cNvPr>
          <p:cNvCxnSpPr/>
          <p:nvPr/>
        </p:nvCxnSpPr>
        <p:spPr>
          <a:xfrm>
            <a:off x="1007604" y="1057300"/>
            <a:ext cx="0" cy="3910926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75141C56-E1D0-ED4A-ACDE-B9828EFE9230}"/>
              </a:ext>
            </a:extLst>
          </p:cNvPr>
          <p:cNvSpPr txBox="1"/>
          <p:nvPr/>
        </p:nvSpPr>
        <p:spPr>
          <a:xfrm>
            <a:off x="467544" y="462072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Myriad Pro Light SemiCond"/>
                <a:ea typeface="MS PGothic" charset="0"/>
                <a:cs typeface="Myriad Pro Light SemiCond"/>
              </a:rPr>
              <a:t>client</a:t>
            </a:r>
            <a:endParaRPr lang="zh-CN" altLang="en-US" sz="2400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4085BF5E-8693-624C-A23E-009AD7160B9F}"/>
              </a:ext>
            </a:extLst>
          </p:cNvPr>
          <p:cNvSpPr txBox="1"/>
          <p:nvPr/>
        </p:nvSpPr>
        <p:spPr>
          <a:xfrm>
            <a:off x="2339752" y="46207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>
                <a:latin typeface="Myriad Pro Light SemiCond"/>
                <a:ea typeface="MS PGothic" charset="0"/>
                <a:cs typeface="Myriad Pro Light SemiCond"/>
              </a:rPr>
              <a:t>coordinator</a:t>
            </a:r>
            <a:endParaRPr lang="zh-CN" altLang="en-US" sz="2400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FD7D8337-C0EB-3B44-9354-4544146F7B4D}"/>
              </a:ext>
            </a:extLst>
          </p:cNvPr>
          <p:cNvCxnSpPr/>
          <p:nvPr/>
        </p:nvCxnSpPr>
        <p:spPr>
          <a:xfrm>
            <a:off x="3275856" y="1057300"/>
            <a:ext cx="0" cy="3910926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88C50B3E-CFDF-654B-90E0-2E4113FEAC8A}"/>
              </a:ext>
            </a:extLst>
          </p:cNvPr>
          <p:cNvSpPr txBox="1"/>
          <p:nvPr/>
        </p:nvSpPr>
        <p:spPr>
          <a:xfrm>
            <a:off x="4644008" y="46207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BD374B"/>
                </a:solidFill>
                <a:latin typeface="Myriad Pro Light SemiCond"/>
                <a:ea typeface="MS PGothic" charset="0"/>
                <a:cs typeface="Myriad Pro Light SemiCond"/>
              </a:rPr>
              <a:t>A-M</a:t>
            </a:r>
            <a:r>
              <a:rPr lang="zh-CN" altLang="en-US" sz="2400" b="1" dirty="0">
                <a:solidFill>
                  <a:srgbClr val="BD374B"/>
                </a:solidFill>
                <a:latin typeface="Myriad Pro Light SemiCond"/>
                <a:ea typeface="MS PGothic" charset="0"/>
                <a:cs typeface="Myriad Pro Light SemiCond"/>
              </a:rPr>
              <a:t> </a:t>
            </a:r>
            <a:r>
              <a:rPr lang="en-US" altLang="zh-CN" sz="2400" b="1" dirty="0">
                <a:solidFill>
                  <a:srgbClr val="BD374B"/>
                </a:solidFill>
                <a:latin typeface="Myriad Pro Light SemiCond"/>
                <a:ea typeface="MS PGothic" charset="0"/>
                <a:cs typeface="Myriad Pro Light SemiCond"/>
              </a:rPr>
              <a:t>server</a:t>
            </a:r>
            <a:endParaRPr lang="zh-CN" altLang="en-US" sz="2400" b="1" dirty="0">
              <a:solidFill>
                <a:srgbClr val="BD374B"/>
              </a:solidFill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639FB351-68A6-B241-85D3-FA61E71E89B8}"/>
              </a:ext>
            </a:extLst>
          </p:cNvPr>
          <p:cNvSpPr txBox="1"/>
          <p:nvPr/>
        </p:nvSpPr>
        <p:spPr>
          <a:xfrm>
            <a:off x="6876256" y="462071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Myriad Pro Light SemiCond"/>
                <a:ea typeface="MS PGothic" charset="0"/>
                <a:cs typeface="Myriad Pro Light SemiCond"/>
              </a:rPr>
              <a:t>N-Z</a:t>
            </a:r>
            <a:r>
              <a:rPr lang="zh-CN" altLang="en-US" sz="2400" b="1" dirty="0">
                <a:solidFill>
                  <a:srgbClr val="0070C0"/>
                </a:solidFill>
                <a:latin typeface="Myriad Pro Light SemiCond"/>
                <a:ea typeface="MS PGothic" charset="0"/>
                <a:cs typeface="Myriad Pro Light SemiCond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latin typeface="Myriad Pro Light SemiCond"/>
                <a:ea typeface="MS PGothic" charset="0"/>
                <a:cs typeface="Myriad Pro Light SemiCond"/>
              </a:rPr>
              <a:t>server</a:t>
            </a:r>
            <a:endParaRPr lang="zh-CN" altLang="en-US" sz="2400" b="1" dirty="0">
              <a:solidFill>
                <a:srgbClr val="0070C0"/>
              </a:solidFill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85256F62-279F-A648-A951-409E7EF54F1F}"/>
              </a:ext>
            </a:extLst>
          </p:cNvPr>
          <p:cNvCxnSpPr/>
          <p:nvPr/>
        </p:nvCxnSpPr>
        <p:spPr>
          <a:xfrm>
            <a:off x="5580112" y="1057300"/>
            <a:ext cx="0" cy="3910926"/>
          </a:xfrm>
          <a:prstGeom prst="line">
            <a:avLst/>
          </a:prstGeom>
          <a:ln w="38100">
            <a:solidFill>
              <a:srgbClr val="BD37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14E288FA-D8CF-9B40-A6C9-8561E7355533}"/>
              </a:ext>
            </a:extLst>
          </p:cNvPr>
          <p:cNvCxnSpPr/>
          <p:nvPr/>
        </p:nvCxnSpPr>
        <p:spPr>
          <a:xfrm>
            <a:off x="7884368" y="1057300"/>
            <a:ext cx="0" cy="391092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EAF09E64-D468-6945-8F0C-C7D95C797B1D}"/>
              </a:ext>
            </a:extLst>
          </p:cNvPr>
          <p:cNvCxnSpPr/>
          <p:nvPr/>
        </p:nvCxnSpPr>
        <p:spPr>
          <a:xfrm>
            <a:off x="1115616" y="1273324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451C3E96-414E-A84C-ADA0-79DBFD1AA31D}"/>
              </a:ext>
            </a:extLst>
          </p:cNvPr>
          <p:cNvCxnSpPr/>
          <p:nvPr/>
        </p:nvCxnSpPr>
        <p:spPr>
          <a:xfrm>
            <a:off x="3419872" y="1489348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EAE43FD9-1A65-1B41-923A-8D0003431073}"/>
              </a:ext>
            </a:extLst>
          </p:cNvPr>
          <p:cNvCxnSpPr/>
          <p:nvPr/>
        </p:nvCxnSpPr>
        <p:spPr>
          <a:xfrm>
            <a:off x="3419872" y="1641748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00192149-7AEF-6244-AA2D-A25E408B6310}"/>
              </a:ext>
            </a:extLst>
          </p:cNvPr>
          <p:cNvCxnSpPr/>
          <p:nvPr/>
        </p:nvCxnSpPr>
        <p:spPr>
          <a:xfrm>
            <a:off x="3419872" y="1841004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8A7D75FA-5ABA-5347-AB49-0B2191CFAF43}"/>
              </a:ext>
            </a:extLst>
          </p:cNvPr>
          <p:cNvCxnSpPr/>
          <p:nvPr/>
        </p:nvCxnSpPr>
        <p:spPr>
          <a:xfrm>
            <a:off x="3419872" y="1993404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37C3A30B-5BD2-4740-BA4B-0B5FBFBC2A2A}"/>
              </a:ext>
            </a:extLst>
          </p:cNvPr>
          <p:cNvCxnSpPr/>
          <p:nvPr/>
        </p:nvCxnSpPr>
        <p:spPr>
          <a:xfrm>
            <a:off x="1085136" y="2209428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65EEB79F-B702-7943-AED5-31BC45D5A29A}"/>
              </a:ext>
            </a:extLst>
          </p:cNvPr>
          <p:cNvSpPr txBox="1"/>
          <p:nvPr/>
        </p:nvSpPr>
        <p:spPr>
          <a:xfrm>
            <a:off x="1879888" y="2039124"/>
            <a:ext cx="50405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OK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E9E5BC2C-99AC-AF46-9D98-B94F3563CB3C}"/>
              </a:ext>
            </a:extLst>
          </p:cNvPr>
          <p:cNvCxnSpPr/>
          <p:nvPr/>
        </p:nvCxnSpPr>
        <p:spPr>
          <a:xfrm>
            <a:off x="1115616" y="2569468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11037DA4-EA10-4D4B-952A-0C8B40ED7F1B}"/>
              </a:ext>
            </a:extLst>
          </p:cNvPr>
          <p:cNvSpPr txBox="1"/>
          <p:nvPr/>
        </p:nvSpPr>
        <p:spPr>
          <a:xfrm>
            <a:off x="1650152" y="2385680"/>
            <a:ext cx="9886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Myriad Pro Light SemiCond"/>
                <a:ea typeface="MS PGothic" charset="0"/>
                <a:cs typeface="Myriad Pro Light SemiCond"/>
              </a:rPr>
              <a:t>commit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24B05827-4A13-C943-964F-E25B4FB05912}"/>
              </a:ext>
            </a:extLst>
          </p:cNvPr>
          <p:cNvCxnSpPr/>
          <p:nvPr/>
        </p:nvCxnSpPr>
        <p:spPr>
          <a:xfrm>
            <a:off x="3419872" y="2713484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A02FA83D-6114-B146-82FD-14AE6F86A211}"/>
              </a:ext>
            </a:extLst>
          </p:cNvPr>
          <p:cNvCxnSpPr/>
          <p:nvPr/>
        </p:nvCxnSpPr>
        <p:spPr>
          <a:xfrm>
            <a:off x="3419872" y="3065140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88ED33C8-FEDD-964E-997A-F55804B5B7D3}"/>
              </a:ext>
            </a:extLst>
          </p:cNvPr>
          <p:cNvCxnSpPr/>
          <p:nvPr/>
        </p:nvCxnSpPr>
        <p:spPr>
          <a:xfrm>
            <a:off x="3419872" y="3217540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39DFA2DE-70F7-F941-8D24-7108A2A60405}"/>
              </a:ext>
            </a:extLst>
          </p:cNvPr>
          <p:cNvCxnSpPr/>
          <p:nvPr/>
        </p:nvCxnSpPr>
        <p:spPr>
          <a:xfrm>
            <a:off x="3419872" y="3649588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05E598FD-9B07-0547-9E4E-CE73054A53B0}"/>
              </a:ext>
            </a:extLst>
          </p:cNvPr>
          <p:cNvCxnSpPr/>
          <p:nvPr/>
        </p:nvCxnSpPr>
        <p:spPr>
          <a:xfrm>
            <a:off x="3419872" y="4649316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972CED7A-F245-3849-A6C1-3C18DC71FDB0}"/>
              </a:ext>
            </a:extLst>
          </p:cNvPr>
          <p:cNvCxnSpPr/>
          <p:nvPr/>
        </p:nvCxnSpPr>
        <p:spPr>
          <a:xfrm>
            <a:off x="3419872" y="4801716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>
            <a:extLst>
              <a:ext uri="{FF2B5EF4-FFF2-40B4-BE49-F238E27FC236}">
                <a16:creationId xmlns:a16="http://schemas.microsoft.com/office/drawing/2014/main" id="{C6BB8DA2-C936-AF41-ADF4-A67BC84A338D}"/>
              </a:ext>
            </a:extLst>
          </p:cNvPr>
          <p:cNvCxnSpPr/>
          <p:nvPr/>
        </p:nvCxnSpPr>
        <p:spPr>
          <a:xfrm>
            <a:off x="1089328" y="3450560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C965B8E5-0B53-BB44-8E02-738D824FAAF1}"/>
              </a:ext>
            </a:extLst>
          </p:cNvPr>
          <p:cNvSpPr txBox="1"/>
          <p:nvPr/>
        </p:nvSpPr>
        <p:spPr>
          <a:xfrm>
            <a:off x="1884080" y="3280256"/>
            <a:ext cx="5040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OK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34C7972A-1C6F-1346-AE43-BCC887F088BF}"/>
              </a:ext>
            </a:extLst>
          </p:cNvPr>
          <p:cNvSpPr txBox="1"/>
          <p:nvPr/>
        </p:nvSpPr>
        <p:spPr>
          <a:xfrm>
            <a:off x="3995935" y="2482220"/>
            <a:ext cx="10801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prepare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566839A7-1A98-D54B-83D7-E118AB646431}"/>
              </a:ext>
            </a:extLst>
          </p:cNvPr>
          <p:cNvSpPr txBox="1"/>
          <p:nvPr/>
        </p:nvSpPr>
        <p:spPr>
          <a:xfrm>
            <a:off x="4011176" y="2817728"/>
            <a:ext cx="10801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prepare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63D08DB6-BEE0-A544-8830-B8E929E68B84}"/>
              </a:ext>
            </a:extLst>
          </p:cNvPr>
          <p:cNvCxnSpPr/>
          <p:nvPr/>
        </p:nvCxnSpPr>
        <p:spPr>
          <a:xfrm>
            <a:off x="3419872" y="2865884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F67A84CB-D4D8-EC4C-8EBF-2C0607B67F64}"/>
              </a:ext>
            </a:extLst>
          </p:cNvPr>
          <p:cNvSpPr txBox="1"/>
          <p:nvPr/>
        </p:nvSpPr>
        <p:spPr>
          <a:xfrm>
            <a:off x="4041656" y="4417144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commit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DE8A96A5-F734-8446-A538-F453D6F3361B}"/>
              </a:ext>
            </a:extLst>
          </p:cNvPr>
          <p:cNvCxnSpPr/>
          <p:nvPr/>
        </p:nvCxnSpPr>
        <p:spPr>
          <a:xfrm>
            <a:off x="3851920" y="3865612"/>
            <a:ext cx="1656184" cy="0"/>
          </a:xfrm>
          <a:prstGeom prst="straightConnector1">
            <a:avLst/>
          </a:prstGeom>
          <a:ln w="19050">
            <a:solidFill>
              <a:srgbClr val="BD374B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103">
            <a:extLst>
              <a:ext uri="{FF2B5EF4-FFF2-40B4-BE49-F238E27FC236}">
                <a16:creationId xmlns:a16="http://schemas.microsoft.com/office/drawing/2014/main" id="{E437C49C-7EA0-DA48-BCBE-1D13AF051E45}"/>
              </a:ext>
            </a:extLst>
          </p:cNvPr>
          <p:cNvSpPr txBox="1"/>
          <p:nvPr/>
        </p:nvSpPr>
        <p:spPr>
          <a:xfrm>
            <a:off x="1275538" y="3856320"/>
            <a:ext cx="1737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timeout;</a:t>
            </a:r>
            <a:r>
              <a:rPr lang="zh-CN" altLang="en-US" b="1" dirty="0"/>
              <a:t> </a:t>
            </a:r>
            <a:r>
              <a:rPr lang="en-US" altLang="zh-CN" b="1" dirty="0"/>
              <a:t>resend</a:t>
            </a:r>
            <a:endParaRPr lang="en-US" altLang="zh-CN" b="1" dirty="0">
              <a:effectLst/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361D2D6A-0C1A-3147-A823-FC061C0F11A2}"/>
              </a:ext>
            </a:extLst>
          </p:cNvPr>
          <p:cNvSpPr/>
          <p:nvPr/>
        </p:nvSpPr>
        <p:spPr>
          <a:xfrm>
            <a:off x="3635896" y="3649588"/>
            <a:ext cx="4748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altLang="zh-CN" sz="2400" b="1" dirty="0">
                <a:latin typeface="Helvetica" charset="0"/>
              </a:rPr>
              <a:t>X </a:t>
            </a:r>
            <a:endParaRPr lang="da-DK" altLang="zh-CN" sz="2400" dirty="0">
              <a:effectLst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7346CF8A-CCF4-1F4B-B6C4-FEFE36A3865C}"/>
              </a:ext>
            </a:extLst>
          </p:cNvPr>
          <p:cNvSpPr txBox="1"/>
          <p:nvPr/>
        </p:nvSpPr>
        <p:spPr>
          <a:xfrm>
            <a:off x="4026416" y="3433564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commit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488B79A9-D620-2349-9081-4127A49994DD}"/>
              </a:ext>
            </a:extLst>
          </p:cNvPr>
          <p:cNvCxnSpPr/>
          <p:nvPr/>
        </p:nvCxnSpPr>
        <p:spPr>
          <a:xfrm>
            <a:off x="3419872" y="4216360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696FBA9C-5290-444C-93FB-C2B003B1BD06}"/>
              </a:ext>
            </a:extLst>
          </p:cNvPr>
          <p:cNvSpPr txBox="1"/>
          <p:nvPr/>
        </p:nvSpPr>
        <p:spPr>
          <a:xfrm>
            <a:off x="4026416" y="4000336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commit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CCB73ACC-4CCA-8A40-8B72-936997AE694E}"/>
              </a:ext>
            </a:extLst>
          </p:cNvPr>
          <p:cNvCxnSpPr/>
          <p:nvPr/>
        </p:nvCxnSpPr>
        <p:spPr>
          <a:xfrm>
            <a:off x="3419872" y="4368760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1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104" grpId="0"/>
      <p:bldP spid="10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E74FB8-CD37-AA4E-8DEA-6E35F9056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3DF6F9F-4D94-C840-BBE7-41559E86FD70}"/>
              </a:ext>
            </a:extLst>
          </p:cNvPr>
          <p:cNvSpPr/>
          <p:nvPr/>
        </p:nvSpPr>
        <p:spPr>
          <a:xfrm>
            <a:off x="0" y="1161161"/>
            <a:ext cx="9144000" cy="12380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CF3264A0-6586-1347-8BF3-DBCB00E921CD}"/>
              </a:ext>
            </a:extLst>
          </p:cNvPr>
          <p:cNvCxnSpPr/>
          <p:nvPr/>
        </p:nvCxnSpPr>
        <p:spPr>
          <a:xfrm>
            <a:off x="1007604" y="1057300"/>
            <a:ext cx="0" cy="4025421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53E9F6DB-006F-5B47-BF36-5AF5EF03E2DE}"/>
              </a:ext>
            </a:extLst>
          </p:cNvPr>
          <p:cNvSpPr txBox="1"/>
          <p:nvPr/>
        </p:nvSpPr>
        <p:spPr>
          <a:xfrm>
            <a:off x="467544" y="462072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Myriad Pro Light SemiCond"/>
                <a:ea typeface="MS PGothic" charset="0"/>
                <a:cs typeface="Myriad Pro Light SemiCond"/>
              </a:rPr>
              <a:t>client</a:t>
            </a:r>
            <a:endParaRPr lang="zh-CN" altLang="en-US" sz="2400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11DF0BC7-7EC5-5142-B5EA-6635B7D778CF}"/>
              </a:ext>
            </a:extLst>
          </p:cNvPr>
          <p:cNvSpPr txBox="1"/>
          <p:nvPr/>
        </p:nvSpPr>
        <p:spPr>
          <a:xfrm>
            <a:off x="2339752" y="46207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>
                <a:latin typeface="Myriad Pro Light SemiCond"/>
                <a:ea typeface="MS PGothic" charset="0"/>
                <a:cs typeface="Myriad Pro Light SemiCond"/>
              </a:rPr>
              <a:t>coordinator</a:t>
            </a:r>
            <a:endParaRPr lang="zh-CN" altLang="en-US" sz="2400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4AB3C15F-EBFC-C545-A8B6-7CDB6056ADBC}"/>
              </a:ext>
            </a:extLst>
          </p:cNvPr>
          <p:cNvCxnSpPr/>
          <p:nvPr/>
        </p:nvCxnSpPr>
        <p:spPr>
          <a:xfrm>
            <a:off x="3275856" y="1057300"/>
            <a:ext cx="0" cy="4025421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6CAD84DE-0B60-EA42-9099-2BC5CCE4A99D}"/>
              </a:ext>
            </a:extLst>
          </p:cNvPr>
          <p:cNvSpPr txBox="1"/>
          <p:nvPr/>
        </p:nvSpPr>
        <p:spPr>
          <a:xfrm>
            <a:off x="4644008" y="46207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BD374B"/>
                </a:solidFill>
                <a:latin typeface="Myriad Pro Light SemiCond"/>
                <a:ea typeface="MS PGothic" charset="0"/>
                <a:cs typeface="Myriad Pro Light SemiCond"/>
              </a:rPr>
              <a:t>A-M</a:t>
            </a:r>
            <a:r>
              <a:rPr lang="zh-CN" altLang="en-US" sz="2400" b="1" dirty="0">
                <a:solidFill>
                  <a:srgbClr val="BD374B"/>
                </a:solidFill>
                <a:latin typeface="Myriad Pro Light SemiCond"/>
                <a:ea typeface="MS PGothic" charset="0"/>
                <a:cs typeface="Myriad Pro Light SemiCond"/>
              </a:rPr>
              <a:t> </a:t>
            </a:r>
            <a:r>
              <a:rPr lang="en-US" altLang="zh-CN" sz="2400" b="1" dirty="0">
                <a:solidFill>
                  <a:srgbClr val="BD374B"/>
                </a:solidFill>
                <a:latin typeface="Myriad Pro Light SemiCond"/>
                <a:ea typeface="MS PGothic" charset="0"/>
                <a:cs typeface="Myriad Pro Light SemiCond"/>
              </a:rPr>
              <a:t>server</a:t>
            </a:r>
            <a:endParaRPr lang="zh-CN" altLang="en-US" sz="2400" b="1" dirty="0">
              <a:solidFill>
                <a:srgbClr val="BD374B"/>
              </a:solidFill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CB86CF18-9B76-D347-8822-D19874D30C75}"/>
              </a:ext>
            </a:extLst>
          </p:cNvPr>
          <p:cNvSpPr txBox="1"/>
          <p:nvPr/>
        </p:nvSpPr>
        <p:spPr>
          <a:xfrm>
            <a:off x="6876256" y="462071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Myriad Pro Light SemiCond"/>
                <a:ea typeface="MS PGothic" charset="0"/>
                <a:cs typeface="Myriad Pro Light SemiCond"/>
              </a:rPr>
              <a:t>N-Z</a:t>
            </a:r>
            <a:r>
              <a:rPr lang="zh-CN" altLang="en-US" sz="2400" b="1" dirty="0">
                <a:solidFill>
                  <a:srgbClr val="0070C0"/>
                </a:solidFill>
                <a:latin typeface="Myriad Pro Light SemiCond"/>
                <a:ea typeface="MS PGothic" charset="0"/>
                <a:cs typeface="Myriad Pro Light SemiCond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latin typeface="Myriad Pro Light SemiCond"/>
                <a:ea typeface="MS PGothic" charset="0"/>
                <a:cs typeface="Myriad Pro Light SemiCond"/>
              </a:rPr>
              <a:t>server</a:t>
            </a:r>
            <a:endParaRPr lang="zh-CN" altLang="en-US" sz="2400" b="1" dirty="0">
              <a:solidFill>
                <a:srgbClr val="0070C0"/>
              </a:solidFill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8EC1F87F-A3C4-074E-8EF0-4EBA7A4282A2}"/>
              </a:ext>
            </a:extLst>
          </p:cNvPr>
          <p:cNvCxnSpPr/>
          <p:nvPr/>
        </p:nvCxnSpPr>
        <p:spPr>
          <a:xfrm>
            <a:off x="5580112" y="1057300"/>
            <a:ext cx="0" cy="3168352"/>
          </a:xfrm>
          <a:prstGeom prst="line">
            <a:avLst/>
          </a:prstGeom>
          <a:ln w="38100">
            <a:solidFill>
              <a:srgbClr val="BD37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8AB4EC4E-EF49-9444-B17E-9D37D7F52B01}"/>
              </a:ext>
            </a:extLst>
          </p:cNvPr>
          <p:cNvCxnSpPr/>
          <p:nvPr/>
        </p:nvCxnSpPr>
        <p:spPr>
          <a:xfrm>
            <a:off x="7884368" y="1057300"/>
            <a:ext cx="0" cy="402542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C2C0EE27-F3E5-034B-A022-5E6045E76C51}"/>
              </a:ext>
            </a:extLst>
          </p:cNvPr>
          <p:cNvCxnSpPr/>
          <p:nvPr/>
        </p:nvCxnSpPr>
        <p:spPr>
          <a:xfrm>
            <a:off x="1115616" y="1273324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D13C586E-3E2B-F245-90E0-3796A32A7C19}"/>
              </a:ext>
            </a:extLst>
          </p:cNvPr>
          <p:cNvCxnSpPr/>
          <p:nvPr/>
        </p:nvCxnSpPr>
        <p:spPr>
          <a:xfrm>
            <a:off x="3419872" y="1489348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8CEC80AF-4B76-994B-9309-01EA249E2A49}"/>
              </a:ext>
            </a:extLst>
          </p:cNvPr>
          <p:cNvCxnSpPr/>
          <p:nvPr/>
        </p:nvCxnSpPr>
        <p:spPr>
          <a:xfrm>
            <a:off x="3419872" y="1641748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线箭头连接符 81">
            <a:extLst>
              <a:ext uri="{FF2B5EF4-FFF2-40B4-BE49-F238E27FC236}">
                <a16:creationId xmlns:a16="http://schemas.microsoft.com/office/drawing/2014/main" id="{4363F878-A3F1-1941-82B0-E5F606CC38CE}"/>
              </a:ext>
            </a:extLst>
          </p:cNvPr>
          <p:cNvCxnSpPr/>
          <p:nvPr/>
        </p:nvCxnSpPr>
        <p:spPr>
          <a:xfrm>
            <a:off x="3419872" y="1841004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线箭头连接符 82">
            <a:extLst>
              <a:ext uri="{FF2B5EF4-FFF2-40B4-BE49-F238E27FC236}">
                <a16:creationId xmlns:a16="http://schemas.microsoft.com/office/drawing/2014/main" id="{9C0BB362-34D6-8F4E-B0DB-0DBEE7887945}"/>
              </a:ext>
            </a:extLst>
          </p:cNvPr>
          <p:cNvCxnSpPr/>
          <p:nvPr/>
        </p:nvCxnSpPr>
        <p:spPr>
          <a:xfrm>
            <a:off x="3419872" y="1993404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线箭头连接符 83">
            <a:extLst>
              <a:ext uri="{FF2B5EF4-FFF2-40B4-BE49-F238E27FC236}">
                <a16:creationId xmlns:a16="http://schemas.microsoft.com/office/drawing/2014/main" id="{6987F76B-A12A-A240-BD85-BB90B9093024}"/>
              </a:ext>
            </a:extLst>
          </p:cNvPr>
          <p:cNvCxnSpPr/>
          <p:nvPr/>
        </p:nvCxnSpPr>
        <p:spPr>
          <a:xfrm>
            <a:off x="1085136" y="2209428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465AF40F-C18E-A246-AA45-FD593B027F06}"/>
              </a:ext>
            </a:extLst>
          </p:cNvPr>
          <p:cNvSpPr txBox="1"/>
          <p:nvPr/>
        </p:nvSpPr>
        <p:spPr>
          <a:xfrm>
            <a:off x="1879888" y="2039124"/>
            <a:ext cx="50405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OK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86" name="直线箭头连接符 85">
            <a:extLst>
              <a:ext uri="{FF2B5EF4-FFF2-40B4-BE49-F238E27FC236}">
                <a16:creationId xmlns:a16="http://schemas.microsoft.com/office/drawing/2014/main" id="{B3E10A01-1FE8-DF43-A746-0DA01B68EFB6}"/>
              </a:ext>
            </a:extLst>
          </p:cNvPr>
          <p:cNvCxnSpPr/>
          <p:nvPr/>
        </p:nvCxnSpPr>
        <p:spPr>
          <a:xfrm>
            <a:off x="1115616" y="2569468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>
            <a:extLst>
              <a:ext uri="{FF2B5EF4-FFF2-40B4-BE49-F238E27FC236}">
                <a16:creationId xmlns:a16="http://schemas.microsoft.com/office/drawing/2014/main" id="{675CF166-46F9-8546-9644-36BE8F3BF25F}"/>
              </a:ext>
            </a:extLst>
          </p:cNvPr>
          <p:cNvSpPr txBox="1"/>
          <p:nvPr/>
        </p:nvSpPr>
        <p:spPr>
          <a:xfrm>
            <a:off x="1650152" y="2385680"/>
            <a:ext cx="9886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Myriad Pro Light SemiCond"/>
                <a:ea typeface="MS PGothic" charset="0"/>
                <a:cs typeface="Myriad Pro Light SemiCond"/>
              </a:rPr>
              <a:t>commit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A3427660-D70D-DE4D-90DE-2A815FC67B3A}"/>
              </a:ext>
            </a:extLst>
          </p:cNvPr>
          <p:cNvCxnSpPr/>
          <p:nvPr/>
        </p:nvCxnSpPr>
        <p:spPr>
          <a:xfrm>
            <a:off x="3419872" y="2713484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E82D8D68-211F-F04A-A1DF-B8809B706CB2}"/>
              </a:ext>
            </a:extLst>
          </p:cNvPr>
          <p:cNvCxnSpPr/>
          <p:nvPr/>
        </p:nvCxnSpPr>
        <p:spPr>
          <a:xfrm>
            <a:off x="3419872" y="3065140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9CAADA6A-6C9A-D34E-A124-B37F09B26FE8}"/>
              </a:ext>
            </a:extLst>
          </p:cNvPr>
          <p:cNvCxnSpPr/>
          <p:nvPr/>
        </p:nvCxnSpPr>
        <p:spPr>
          <a:xfrm>
            <a:off x="3419872" y="3217540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线箭头连接符 90">
            <a:extLst>
              <a:ext uri="{FF2B5EF4-FFF2-40B4-BE49-F238E27FC236}">
                <a16:creationId xmlns:a16="http://schemas.microsoft.com/office/drawing/2014/main" id="{A952D406-7C53-D349-81F8-83B1B4893C0E}"/>
              </a:ext>
            </a:extLst>
          </p:cNvPr>
          <p:cNvCxnSpPr/>
          <p:nvPr/>
        </p:nvCxnSpPr>
        <p:spPr>
          <a:xfrm>
            <a:off x="3419872" y="3649588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6C546759-65AC-AA46-9DE0-BDC4C4F993AA}"/>
              </a:ext>
            </a:extLst>
          </p:cNvPr>
          <p:cNvCxnSpPr/>
          <p:nvPr/>
        </p:nvCxnSpPr>
        <p:spPr>
          <a:xfrm>
            <a:off x="3419872" y="4001244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线箭头连接符 92">
            <a:extLst>
              <a:ext uri="{FF2B5EF4-FFF2-40B4-BE49-F238E27FC236}">
                <a16:creationId xmlns:a16="http://schemas.microsoft.com/office/drawing/2014/main" id="{FACF65EB-676D-5240-86FC-09050CD7B017}"/>
              </a:ext>
            </a:extLst>
          </p:cNvPr>
          <p:cNvCxnSpPr/>
          <p:nvPr/>
        </p:nvCxnSpPr>
        <p:spPr>
          <a:xfrm>
            <a:off x="1089328" y="3450560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A2228B8B-B42D-7F48-80FF-5257726E7829}"/>
              </a:ext>
            </a:extLst>
          </p:cNvPr>
          <p:cNvSpPr txBox="1"/>
          <p:nvPr/>
        </p:nvSpPr>
        <p:spPr>
          <a:xfrm>
            <a:off x="1884080" y="3280256"/>
            <a:ext cx="5040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OK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EE97AE08-4A4E-8944-BB4F-33504264C210}"/>
              </a:ext>
            </a:extLst>
          </p:cNvPr>
          <p:cNvSpPr txBox="1"/>
          <p:nvPr/>
        </p:nvSpPr>
        <p:spPr>
          <a:xfrm>
            <a:off x="3995935" y="2482220"/>
            <a:ext cx="9818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prepare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45BC7E8F-8382-A541-9CF3-E83B538B31FB}"/>
              </a:ext>
            </a:extLst>
          </p:cNvPr>
          <p:cNvSpPr txBox="1"/>
          <p:nvPr/>
        </p:nvSpPr>
        <p:spPr>
          <a:xfrm>
            <a:off x="4011175" y="2817728"/>
            <a:ext cx="106487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prepare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97" name="直线箭头连接符 96">
            <a:extLst>
              <a:ext uri="{FF2B5EF4-FFF2-40B4-BE49-F238E27FC236}">
                <a16:creationId xmlns:a16="http://schemas.microsoft.com/office/drawing/2014/main" id="{35C22C0A-00E7-304C-8C19-D3C853F3FC42}"/>
              </a:ext>
            </a:extLst>
          </p:cNvPr>
          <p:cNvCxnSpPr/>
          <p:nvPr/>
        </p:nvCxnSpPr>
        <p:spPr>
          <a:xfrm>
            <a:off x="3419872" y="2865884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97">
            <a:extLst>
              <a:ext uri="{FF2B5EF4-FFF2-40B4-BE49-F238E27FC236}">
                <a16:creationId xmlns:a16="http://schemas.microsoft.com/office/drawing/2014/main" id="{232E4644-D85E-074D-888F-F3A262138137}"/>
              </a:ext>
            </a:extLst>
          </p:cNvPr>
          <p:cNvSpPr txBox="1"/>
          <p:nvPr/>
        </p:nvSpPr>
        <p:spPr>
          <a:xfrm>
            <a:off x="4026416" y="3433564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commit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1006513C-ABA0-0646-97CF-DAEB6B858C5F}"/>
              </a:ext>
            </a:extLst>
          </p:cNvPr>
          <p:cNvSpPr txBox="1"/>
          <p:nvPr/>
        </p:nvSpPr>
        <p:spPr>
          <a:xfrm>
            <a:off x="4041656" y="3769072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commit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100" name="直线箭头连接符 99">
            <a:extLst>
              <a:ext uri="{FF2B5EF4-FFF2-40B4-BE49-F238E27FC236}">
                <a16:creationId xmlns:a16="http://schemas.microsoft.com/office/drawing/2014/main" id="{EEB7CEFA-6895-BF43-B74A-E1BF761A1C7F}"/>
              </a:ext>
            </a:extLst>
          </p:cNvPr>
          <p:cNvCxnSpPr/>
          <p:nvPr/>
        </p:nvCxnSpPr>
        <p:spPr>
          <a:xfrm>
            <a:off x="3419872" y="3801988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内容占位符 2">
            <a:extLst>
              <a:ext uri="{FF2B5EF4-FFF2-40B4-BE49-F238E27FC236}">
                <a16:creationId xmlns:a16="http://schemas.microsoft.com/office/drawing/2014/main" id="{FFFE8BD9-3686-2C4B-B25E-B25E3E1E9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082721"/>
            <a:ext cx="8229600" cy="5110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b="1" dirty="0">
                <a:solidFill>
                  <a:srgbClr val="BD374B"/>
                </a:solidFill>
              </a:rPr>
              <a:t>failure:</a:t>
            </a:r>
            <a:r>
              <a:rPr lang="en-US" altLang="zh-CN" dirty="0">
                <a:solidFill>
                  <a:srgbClr val="BD374B"/>
                </a:solidFill>
              </a:rPr>
              <a:t> </a:t>
            </a:r>
            <a:r>
              <a:rPr lang="en-US" altLang="zh-CN" dirty="0"/>
              <a:t>worker failure during commit </a:t>
            </a:r>
          </a:p>
        </p:txBody>
      </p:sp>
      <p:pic>
        <p:nvPicPr>
          <p:cNvPr id="111" name="图片 110">
            <a:extLst>
              <a:ext uri="{FF2B5EF4-FFF2-40B4-BE49-F238E27FC236}">
                <a16:creationId xmlns:a16="http://schemas.microsoft.com/office/drawing/2014/main" id="{ADDC725E-38A6-2B4F-ABAA-B877D7E6D4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4146617"/>
            <a:ext cx="590363" cy="51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8898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E74FB8-CD37-AA4E-8DEA-6E35F9056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462C627-B346-7F41-A767-66D55C4D0611}"/>
              </a:ext>
            </a:extLst>
          </p:cNvPr>
          <p:cNvSpPr/>
          <p:nvPr/>
        </p:nvSpPr>
        <p:spPr>
          <a:xfrm>
            <a:off x="0" y="1161161"/>
            <a:ext cx="9144000" cy="12380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71B13D56-927D-6149-A958-BDD6B39B981E}"/>
              </a:ext>
            </a:extLst>
          </p:cNvPr>
          <p:cNvCxnSpPr/>
          <p:nvPr/>
        </p:nvCxnSpPr>
        <p:spPr>
          <a:xfrm>
            <a:off x="1007604" y="1057300"/>
            <a:ext cx="0" cy="3952054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1ECC722F-6EBD-174F-ABA3-AE1AF022DCB7}"/>
              </a:ext>
            </a:extLst>
          </p:cNvPr>
          <p:cNvSpPr txBox="1"/>
          <p:nvPr/>
        </p:nvSpPr>
        <p:spPr>
          <a:xfrm>
            <a:off x="467544" y="462072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Myriad Pro Light SemiCond"/>
                <a:ea typeface="MS PGothic" charset="0"/>
                <a:cs typeface="Myriad Pro Light SemiCond"/>
              </a:rPr>
              <a:t>client</a:t>
            </a:r>
            <a:endParaRPr lang="zh-CN" altLang="en-US" sz="2400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022C3B02-96D2-6F42-AB3D-2C87F103916B}"/>
              </a:ext>
            </a:extLst>
          </p:cNvPr>
          <p:cNvSpPr txBox="1"/>
          <p:nvPr/>
        </p:nvSpPr>
        <p:spPr>
          <a:xfrm>
            <a:off x="2339752" y="46207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>
                <a:latin typeface="Myriad Pro Light SemiCond"/>
                <a:ea typeface="MS PGothic" charset="0"/>
                <a:cs typeface="Myriad Pro Light SemiCond"/>
              </a:rPr>
              <a:t>coordinator</a:t>
            </a:r>
            <a:endParaRPr lang="zh-CN" altLang="en-US" sz="2400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8A68530B-C51D-BD45-AE60-06DDD8833077}"/>
              </a:ext>
            </a:extLst>
          </p:cNvPr>
          <p:cNvCxnSpPr/>
          <p:nvPr/>
        </p:nvCxnSpPr>
        <p:spPr>
          <a:xfrm>
            <a:off x="3275856" y="1057300"/>
            <a:ext cx="0" cy="3952054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A16A94B9-D650-C749-B9C1-C89B73B06A95}"/>
              </a:ext>
            </a:extLst>
          </p:cNvPr>
          <p:cNvSpPr txBox="1"/>
          <p:nvPr/>
        </p:nvSpPr>
        <p:spPr>
          <a:xfrm>
            <a:off x="4644008" y="46207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BD374B"/>
                </a:solidFill>
                <a:latin typeface="Myriad Pro Light SemiCond"/>
                <a:ea typeface="MS PGothic" charset="0"/>
                <a:cs typeface="Myriad Pro Light SemiCond"/>
              </a:rPr>
              <a:t>A-M</a:t>
            </a:r>
            <a:r>
              <a:rPr lang="zh-CN" altLang="en-US" sz="2400" b="1" dirty="0">
                <a:solidFill>
                  <a:srgbClr val="BD374B"/>
                </a:solidFill>
                <a:latin typeface="Myriad Pro Light SemiCond"/>
                <a:ea typeface="MS PGothic" charset="0"/>
                <a:cs typeface="Myriad Pro Light SemiCond"/>
              </a:rPr>
              <a:t> </a:t>
            </a:r>
            <a:r>
              <a:rPr lang="en-US" altLang="zh-CN" sz="2400" b="1" dirty="0">
                <a:solidFill>
                  <a:srgbClr val="BD374B"/>
                </a:solidFill>
                <a:latin typeface="Myriad Pro Light SemiCond"/>
                <a:ea typeface="MS PGothic" charset="0"/>
                <a:cs typeface="Myriad Pro Light SemiCond"/>
              </a:rPr>
              <a:t>server</a:t>
            </a:r>
            <a:endParaRPr lang="zh-CN" altLang="en-US" sz="2400" b="1" dirty="0">
              <a:solidFill>
                <a:srgbClr val="BD374B"/>
              </a:solidFill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33103B1-5040-FA4D-AF36-150727803559}"/>
              </a:ext>
            </a:extLst>
          </p:cNvPr>
          <p:cNvSpPr txBox="1"/>
          <p:nvPr/>
        </p:nvSpPr>
        <p:spPr>
          <a:xfrm>
            <a:off x="6876256" y="462071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Myriad Pro Light SemiCond"/>
                <a:ea typeface="MS PGothic" charset="0"/>
                <a:cs typeface="Myriad Pro Light SemiCond"/>
              </a:rPr>
              <a:t>N-Z</a:t>
            </a:r>
            <a:r>
              <a:rPr lang="zh-CN" altLang="en-US" sz="2400" b="1" dirty="0">
                <a:solidFill>
                  <a:srgbClr val="0070C0"/>
                </a:solidFill>
                <a:latin typeface="Myriad Pro Light SemiCond"/>
                <a:ea typeface="MS PGothic" charset="0"/>
                <a:cs typeface="Myriad Pro Light SemiCond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latin typeface="Myriad Pro Light SemiCond"/>
                <a:ea typeface="MS PGothic" charset="0"/>
                <a:cs typeface="Myriad Pro Light SemiCond"/>
              </a:rPr>
              <a:t>server</a:t>
            </a:r>
            <a:endParaRPr lang="zh-CN" altLang="en-US" sz="2400" b="1" dirty="0">
              <a:solidFill>
                <a:srgbClr val="0070C0"/>
              </a:solidFill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8CC1C409-3F69-954F-872D-1803611FEAD7}"/>
              </a:ext>
            </a:extLst>
          </p:cNvPr>
          <p:cNvCxnSpPr/>
          <p:nvPr/>
        </p:nvCxnSpPr>
        <p:spPr>
          <a:xfrm>
            <a:off x="5580112" y="1057300"/>
            <a:ext cx="0" cy="3952054"/>
          </a:xfrm>
          <a:prstGeom prst="line">
            <a:avLst/>
          </a:prstGeom>
          <a:ln w="38100">
            <a:solidFill>
              <a:srgbClr val="BD37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772173ED-39EE-9545-B605-035D0E0C6684}"/>
              </a:ext>
            </a:extLst>
          </p:cNvPr>
          <p:cNvCxnSpPr/>
          <p:nvPr/>
        </p:nvCxnSpPr>
        <p:spPr>
          <a:xfrm>
            <a:off x="7884368" y="1057300"/>
            <a:ext cx="0" cy="395205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576BF47F-0EC2-0146-B5B9-DF2E52B3DAFB}"/>
              </a:ext>
            </a:extLst>
          </p:cNvPr>
          <p:cNvCxnSpPr/>
          <p:nvPr/>
        </p:nvCxnSpPr>
        <p:spPr>
          <a:xfrm>
            <a:off x="1115616" y="1273324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52DCAD63-4190-5046-B975-5FE8CA769A53}"/>
              </a:ext>
            </a:extLst>
          </p:cNvPr>
          <p:cNvCxnSpPr/>
          <p:nvPr/>
        </p:nvCxnSpPr>
        <p:spPr>
          <a:xfrm>
            <a:off x="3419872" y="1489348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447AB378-C39A-354C-8313-AE20EE5ABD17}"/>
              </a:ext>
            </a:extLst>
          </p:cNvPr>
          <p:cNvCxnSpPr/>
          <p:nvPr/>
        </p:nvCxnSpPr>
        <p:spPr>
          <a:xfrm>
            <a:off x="3419872" y="1641748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D688534E-A2AE-B949-BD40-AA06310E5D2D}"/>
              </a:ext>
            </a:extLst>
          </p:cNvPr>
          <p:cNvCxnSpPr/>
          <p:nvPr/>
        </p:nvCxnSpPr>
        <p:spPr>
          <a:xfrm>
            <a:off x="3419872" y="1841004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A8B71659-0C32-3147-ABD3-61CB817ADD6D}"/>
              </a:ext>
            </a:extLst>
          </p:cNvPr>
          <p:cNvCxnSpPr/>
          <p:nvPr/>
        </p:nvCxnSpPr>
        <p:spPr>
          <a:xfrm>
            <a:off x="3419872" y="1993404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58DE16E7-06D6-5442-B538-63F4475E0219}"/>
              </a:ext>
            </a:extLst>
          </p:cNvPr>
          <p:cNvCxnSpPr/>
          <p:nvPr/>
        </p:nvCxnSpPr>
        <p:spPr>
          <a:xfrm>
            <a:off x="1085136" y="2209428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E6C656EC-6315-7C41-8FA7-F11E3DA3B3E1}"/>
              </a:ext>
            </a:extLst>
          </p:cNvPr>
          <p:cNvSpPr txBox="1"/>
          <p:nvPr/>
        </p:nvSpPr>
        <p:spPr>
          <a:xfrm>
            <a:off x="1879888" y="2039124"/>
            <a:ext cx="50405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OK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EA6C0D32-B69B-E34C-80FC-D7C02017F6EF}"/>
              </a:ext>
            </a:extLst>
          </p:cNvPr>
          <p:cNvCxnSpPr/>
          <p:nvPr/>
        </p:nvCxnSpPr>
        <p:spPr>
          <a:xfrm>
            <a:off x="1115616" y="2569468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6320C807-FBB4-EE40-B63D-DA61BBC6CACB}"/>
              </a:ext>
            </a:extLst>
          </p:cNvPr>
          <p:cNvSpPr txBox="1"/>
          <p:nvPr/>
        </p:nvSpPr>
        <p:spPr>
          <a:xfrm>
            <a:off x="1650152" y="2385680"/>
            <a:ext cx="9886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Myriad Pro Light SemiCond"/>
                <a:ea typeface="MS PGothic" charset="0"/>
                <a:cs typeface="Myriad Pro Light SemiCond"/>
              </a:rPr>
              <a:t>commit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1349A668-C9C2-9A44-8C50-7EF47BFEF972}"/>
              </a:ext>
            </a:extLst>
          </p:cNvPr>
          <p:cNvCxnSpPr/>
          <p:nvPr/>
        </p:nvCxnSpPr>
        <p:spPr>
          <a:xfrm>
            <a:off x="3419872" y="2713484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4F2BC687-744E-8D42-B086-66B11DA4E188}"/>
              </a:ext>
            </a:extLst>
          </p:cNvPr>
          <p:cNvCxnSpPr/>
          <p:nvPr/>
        </p:nvCxnSpPr>
        <p:spPr>
          <a:xfrm>
            <a:off x="3419872" y="3065140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E40FB474-85B9-4E47-BCF3-8994D8D04425}"/>
              </a:ext>
            </a:extLst>
          </p:cNvPr>
          <p:cNvCxnSpPr/>
          <p:nvPr/>
        </p:nvCxnSpPr>
        <p:spPr>
          <a:xfrm>
            <a:off x="3419872" y="3217540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66B009FD-75ED-5D49-9846-040652B7262A}"/>
              </a:ext>
            </a:extLst>
          </p:cNvPr>
          <p:cNvCxnSpPr/>
          <p:nvPr/>
        </p:nvCxnSpPr>
        <p:spPr>
          <a:xfrm>
            <a:off x="3419872" y="3649588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C8EDDE2C-E561-9345-9D02-6D3CF1E8DDED}"/>
              </a:ext>
            </a:extLst>
          </p:cNvPr>
          <p:cNvCxnSpPr/>
          <p:nvPr/>
        </p:nvCxnSpPr>
        <p:spPr>
          <a:xfrm>
            <a:off x="3419872" y="4001244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D2522A14-014A-C543-8E38-9355E2D23BD8}"/>
              </a:ext>
            </a:extLst>
          </p:cNvPr>
          <p:cNvCxnSpPr/>
          <p:nvPr/>
        </p:nvCxnSpPr>
        <p:spPr>
          <a:xfrm>
            <a:off x="1089328" y="3450560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C33F4320-352B-2541-9B51-ADC9925CDBD7}"/>
              </a:ext>
            </a:extLst>
          </p:cNvPr>
          <p:cNvSpPr txBox="1"/>
          <p:nvPr/>
        </p:nvSpPr>
        <p:spPr>
          <a:xfrm>
            <a:off x="1884080" y="3280256"/>
            <a:ext cx="5040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OK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47ABFF1-3923-DF4D-AFED-924459829EFE}"/>
              </a:ext>
            </a:extLst>
          </p:cNvPr>
          <p:cNvSpPr txBox="1"/>
          <p:nvPr/>
        </p:nvSpPr>
        <p:spPr>
          <a:xfrm>
            <a:off x="3995935" y="2482220"/>
            <a:ext cx="122412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prepare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7596ED8C-22CA-B941-81E6-922BE8059812}"/>
              </a:ext>
            </a:extLst>
          </p:cNvPr>
          <p:cNvSpPr txBox="1"/>
          <p:nvPr/>
        </p:nvSpPr>
        <p:spPr>
          <a:xfrm>
            <a:off x="4011175" y="2817728"/>
            <a:ext cx="106487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prepare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67" name="直线箭头连接符 66">
            <a:extLst>
              <a:ext uri="{FF2B5EF4-FFF2-40B4-BE49-F238E27FC236}">
                <a16:creationId xmlns:a16="http://schemas.microsoft.com/office/drawing/2014/main" id="{BA01D816-D1E6-5D4E-9785-AD8D42BC7553}"/>
              </a:ext>
            </a:extLst>
          </p:cNvPr>
          <p:cNvCxnSpPr/>
          <p:nvPr/>
        </p:nvCxnSpPr>
        <p:spPr>
          <a:xfrm>
            <a:off x="3419872" y="2865884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4BE4A043-6CC9-6A47-8101-A5B319FC235E}"/>
              </a:ext>
            </a:extLst>
          </p:cNvPr>
          <p:cNvSpPr txBox="1"/>
          <p:nvPr/>
        </p:nvSpPr>
        <p:spPr>
          <a:xfrm>
            <a:off x="4026416" y="3433564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commit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31E0D7AE-7F85-4943-8225-A6253EA55659}"/>
              </a:ext>
            </a:extLst>
          </p:cNvPr>
          <p:cNvSpPr txBox="1"/>
          <p:nvPr/>
        </p:nvSpPr>
        <p:spPr>
          <a:xfrm>
            <a:off x="4041656" y="3769072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commit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70" name="直线箭头连接符 69">
            <a:extLst>
              <a:ext uri="{FF2B5EF4-FFF2-40B4-BE49-F238E27FC236}">
                <a16:creationId xmlns:a16="http://schemas.microsoft.com/office/drawing/2014/main" id="{971A0062-BEDC-E241-92DF-A76F59CC7281}"/>
              </a:ext>
            </a:extLst>
          </p:cNvPr>
          <p:cNvCxnSpPr/>
          <p:nvPr/>
        </p:nvCxnSpPr>
        <p:spPr>
          <a:xfrm>
            <a:off x="3419872" y="3801988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内容占位符 2">
            <a:extLst>
              <a:ext uri="{FF2B5EF4-FFF2-40B4-BE49-F238E27FC236}">
                <a16:creationId xmlns:a16="http://schemas.microsoft.com/office/drawing/2014/main" id="{CFF48B68-18A5-7B47-BF83-BA0342D16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081362"/>
            <a:ext cx="8229600" cy="5844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b="1" dirty="0">
                <a:solidFill>
                  <a:srgbClr val="BD374B"/>
                </a:solidFill>
              </a:rPr>
              <a:t>failure:</a:t>
            </a:r>
            <a:r>
              <a:rPr lang="en-US" altLang="zh-CN" dirty="0">
                <a:solidFill>
                  <a:srgbClr val="BD374B"/>
                </a:solidFill>
              </a:rPr>
              <a:t> </a:t>
            </a:r>
            <a:r>
              <a:rPr lang="en-US" altLang="zh-CN" dirty="0"/>
              <a:t>worker failure during commit </a:t>
            </a:r>
          </a:p>
        </p:txBody>
      </p:sp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id="{E4F0F461-6899-7246-A7DA-4959DB1E56C8}"/>
              </a:ext>
            </a:extLst>
          </p:cNvPr>
          <p:cNvCxnSpPr/>
          <p:nvPr/>
        </p:nvCxnSpPr>
        <p:spPr>
          <a:xfrm>
            <a:off x="3419872" y="4689088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603FA792-CF2A-AE4B-9A98-83A5055AA967}"/>
              </a:ext>
            </a:extLst>
          </p:cNvPr>
          <p:cNvCxnSpPr/>
          <p:nvPr/>
        </p:nvCxnSpPr>
        <p:spPr>
          <a:xfrm>
            <a:off x="3419872" y="4841488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55B75CEA-EF83-FF43-80C3-8C0BA79D9F07}"/>
              </a:ext>
            </a:extLst>
          </p:cNvPr>
          <p:cNvSpPr txBox="1"/>
          <p:nvPr/>
        </p:nvSpPr>
        <p:spPr>
          <a:xfrm>
            <a:off x="4011176" y="4456916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commit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70165154-C7CE-9C40-981C-FEAD130C37BF}"/>
              </a:ext>
            </a:extLst>
          </p:cNvPr>
          <p:cNvCxnSpPr/>
          <p:nvPr/>
        </p:nvCxnSpPr>
        <p:spPr>
          <a:xfrm>
            <a:off x="3419872" y="4441676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37B6CDB3-64C5-6943-92ED-B5E5A5BFD6EE}"/>
              </a:ext>
            </a:extLst>
          </p:cNvPr>
          <p:cNvSpPr txBox="1"/>
          <p:nvPr/>
        </p:nvSpPr>
        <p:spPr>
          <a:xfrm>
            <a:off x="4244618" y="4208074"/>
            <a:ext cx="4320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>
                <a:latin typeface="Myriad Pro Light SemiCond"/>
                <a:ea typeface="MS PGothic" charset="0"/>
                <a:cs typeface="Myriad Pro Light SemiCond"/>
              </a:rPr>
              <a:t>tx</a:t>
            </a:r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?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6DD28B42-4A27-EE4E-8D91-C7048C8AE0CA}"/>
              </a:ext>
            </a:extLst>
          </p:cNvPr>
          <p:cNvSpPr/>
          <p:nvPr/>
        </p:nvSpPr>
        <p:spPr>
          <a:xfrm>
            <a:off x="7884368" y="4138404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restart</a:t>
            </a:r>
            <a:endParaRPr lang="zh-CN" altLang="en-US" b="1" dirty="0"/>
          </a:p>
        </p:txBody>
      </p:sp>
      <p:pic>
        <p:nvPicPr>
          <p:cNvPr id="107" name="图片 106">
            <a:extLst>
              <a:ext uri="{FF2B5EF4-FFF2-40B4-BE49-F238E27FC236}">
                <a16:creationId xmlns:a16="http://schemas.microsoft.com/office/drawing/2014/main" id="{310C6821-346E-8945-924C-64E4A3A476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308" y="3834032"/>
            <a:ext cx="358431" cy="31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18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矩形 71">
            <a:extLst>
              <a:ext uri="{FF2B5EF4-FFF2-40B4-BE49-F238E27FC236}">
                <a16:creationId xmlns:a16="http://schemas.microsoft.com/office/drawing/2014/main" id="{2E19C1DF-D41E-6D4D-BDD4-25DB581C35C5}"/>
              </a:ext>
            </a:extLst>
          </p:cNvPr>
          <p:cNvSpPr/>
          <p:nvPr/>
        </p:nvSpPr>
        <p:spPr>
          <a:xfrm>
            <a:off x="0" y="1161161"/>
            <a:ext cx="9144000" cy="12380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F3267BC8-C2D8-F14F-A09E-EF1D0AB83AF1}"/>
              </a:ext>
            </a:extLst>
          </p:cNvPr>
          <p:cNvCxnSpPr/>
          <p:nvPr/>
        </p:nvCxnSpPr>
        <p:spPr>
          <a:xfrm>
            <a:off x="1007604" y="1057300"/>
            <a:ext cx="0" cy="3952054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24D5E4A5-F94E-674E-866A-24B8D47522F7}"/>
              </a:ext>
            </a:extLst>
          </p:cNvPr>
          <p:cNvSpPr txBox="1"/>
          <p:nvPr/>
        </p:nvSpPr>
        <p:spPr>
          <a:xfrm>
            <a:off x="467544" y="462072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Myriad Pro Light SemiCond"/>
                <a:ea typeface="MS PGothic" charset="0"/>
                <a:cs typeface="Myriad Pro Light SemiCond"/>
              </a:rPr>
              <a:t>client</a:t>
            </a:r>
            <a:endParaRPr lang="zh-CN" altLang="en-US" sz="2400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614ACA6A-270E-A343-AEBB-19375F0C2078}"/>
              </a:ext>
            </a:extLst>
          </p:cNvPr>
          <p:cNvSpPr txBox="1"/>
          <p:nvPr/>
        </p:nvSpPr>
        <p:spPr>
          <a:xfrm>
            <a:off x="2339752" y="46207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>
                <a:latin typeface="Myriad Pro Light SemiCond"/>
                <a:ea typeface="MS PGothic" charset="0"/>
                <a:cs typeface="Myriad Pro Light SemiCond"/>
              </a:rPr>
              <a:t>coordinator</a:t>
            </a:r>
            <a:endParaRPr lang="zh-CN" altLang="en-US" sz="2400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27CB3295-0168-1C4A-B467-B63479CD88A4}"/>
              </a:ext>
            </a:extLst>
          </p:cNvPr>
          <p:cNvCxnSpPr/>
          <p:nvPr/>
        </p:nvCxnSpPr>
        <p:spPr>
          <a:xfrm>
            <a:off x="3275856" y="1057300"/>
            <a:ext cx="0" cy="3952054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3E226AE5-FB37-B24A-9C6E-C6EBF409331E}"/>
              </a:ext>
            </a:extLst>
          </p:cNvPr>
          <p:cNvSpPr txBox="1"/>
          <p:nvPr/>
        </p:nvSpPr>
        <p:spPr>
          <a:xfrm>
            <a:off x="4644008" y="46207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BD374B"/>
                </a:solidFill>
                <a:latin typeface="Myriad Pro Light SemiCond"/>
                <a:ea typeface="MS PGothic" charset="0"/>
                <a:cs typeface="Myriad Pro Light SemiCond"/>
              </a:rPr>
              <a:t>A-M</a:t>
            </a:r>
            <a:r>
              <a:rPr lang="zh-CN" altLang="en-US" sz="2400" b="1" dirty="0">
                <a:solidFill>
                  <a:srgbClr val="BD374B"/>
                </a:solidFill>
                <a:latin typeface="Myriad Pro Light SemiCond"/>
                <a:ea typeface="MS PGothic" charset="0"/>
                <a:cs typeface="Myriad Pro Light SemiCond"/>
              </a:rPr>
              <a:t> </a:t>
            </a:r>
            <a:r>
              <a:rPr lang="en-US" altLang="zh-CN" sz="2400" b="1" dirty="0">
                <a:solidFill>
                  <a:srgbClr val="BD374B"/>
                </a:solidFill>
                <a:latin typeface="Myriad Pro Light SemiCond"/>
                <a:ea typeface="MS PGothic" charset="0"/>
                <a:cs typeface="Myriad Pro Light SemiCond"/>
              </a:rPr>
              <a:t>server</a:t>
            </a:r>
            <a:endParaRPr lang="zh-CN" altLang="en-US" sz="2400" b="1" dirty="0">
              <a:solidFill>
                <a:srgbClr val="BD374B"/>
              </a:solidFill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694E7E96-23A6-CE45-A0B5-597D0567763F}"/>
              </a:ext>
            </a:extLst>
          </p:cNvPr>
          <p:cNvSpPr txBox="1"/>
          <p:nvPr/>
        </p:nvSpPr>
        <p:spPr>
          <a:xfrm>
            <a:off x="6876256" y="462071"/>
            <a:ext cx="1872208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Myriad Pro Light SemiCond"/>
                <a:ea typeface="MS PGothic" charset="0"/>
                <a:cs typeface="Myriad Pro Light SemiCond"/>
              </a:rPr>
              <a:t>N-Z</a:t>
            </a:r>
            <a:r>
              <a:rPr lang="zh-CN" altLang="en-US" sz="2400" b="1" dirty="0">
                <a:solidFill>
                  <a:srgbClr val="0070C0"/>
                </a:solidFill>
                <a:latin typeface="Myriad Pro Light SemiCond"/>
                <a:ea typeface="MS PGothic" charset="0"/>
                <a:cs typeface="Myriad Pro Light SemiCond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latin typeface="Myriad Pro Light SemiCond"/>
                <a:ea typeface="MS PGothic" charset="0"/>
                <a:cs typeface="Myriad Pro Light SemiCond"/>
              </a:rPr>
              <a:t>server</a:t>
            </a:r>
            <a:endParaRPr lang="zh-CN" altLang="en-US" sz="2400" b="1" dirty="0">
              <a:solidFill>
                <a:srgbClr val="0070C0"/>
              </a:solidFill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A7641DD7-19ED-CE4B-AE47-33313B2465F0}"/>
              </a:ext>
            </a:extLst>
          </p:cNvPr>
          <p:cNvCxnSpPr/>
          <p:nvPr/>
        </p:nvCxnSpPr>
        <p:spPr>
          <a:xfrm>
            <a:off x="5580112" y="1057300"/>
            <a:ext cx="0" cy="3952054"/>
          </a:xfrm>
          <a:prstGeom prst="line">
            <a:avLst/>
          </a:prstGeom>
          <a:ln w="38100">
            <a:solidFill>
              <a:srgbClr val="BD37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7466D706-B586-BB46-A4BA-CA2BFA97B351}"/>
              </a:ext>
            </a:extLst>
          </p:cNvPr>
          <p:cNvCxnSpPr/>
          <p:nvPr/>
        </p:nvCxnSpPr>
        <p:spPr>
          <a:xfrm>
            <a:off x="7884368" y="1057300"/>
            <a:ext cx="0" cy="395205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EB3EF03C-F096-FB46-B2F0-19726AB1373E}"/>
              </a:ext>
            </a:extLst>
          </p:cNvPr>
          <p:cNvCxnSpPr/>
          <p:nvPr/>
        </p:nvCxnSpPr>
        <p:spPr>
          <a:xfrm>
            <a:off x="1115616" y="1273324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线箭头连接符 81">
            <a:extLst>
              <a:ext uri="{FF2B5EF4-FFF2-40B4-BE49-F238E27FC236}">
                <a16:creationId xmlns:a16="http://schemas.microsoft.com/office/drawing/2014/main" id="{4CD638DF-C9C0-544C-BD57-0747B1E9B961}"/>
              </a:ext>
            </a:extLst>
          </p:cNvPr>
          <p:cNvCxnSpPr/>
          <p:nvPr/>
        </p:nvCxnSpPr>
        <p:spPr>
          <a:xfrm>
            <a:off x="3419872" y="1489348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线箭头连接符 82">
            <a:extLst>
              <a:ext uri="{FF2B5EF4-FFF2-40B4-BE49-F238E27FC236}">
                <a16:creationId xmlns:a16="http://schemas.microsoft.com/office/drawing/2014/main" id="{C641A081-D90D-DE46-9B2F-391424AF51CE}"/>
              </a:ext>
            </a:extLst>
          </p:cNvPr>
          <p:cNvCxnSpPr/>
          <p:nvPr/>
        </p:nvCxnSpPr>
        <p:spPr>
          <a:xfrm>
            <a:off x="3419872" y="1641748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线箭头连接符 83">
            <a:extLst>
              <a:ext uri="{FF2B5EF4-FFF2-40B4-BE49-F238E27FC236}">
                <a16:creationId xmlns:a16="http://schemas.microsoft.com/office/drawing/2014/main" id="{19C79FCA-0CEF-ED48-9675-BBECC15BDDB7}"/>
              </a:ext>
            </a:extLst>
          </p:cNvPr>
          <p:cNvCxnSpPr/>
          <p:nvPr/>
        </p:nvCxnSpPr>
        <p:spPr>
          <a:xfrm>
            <a:off x="3419872" y="1841004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F6E27DEE-689E-6D4B-8A7E-DD02CFF03B2B}"/>
              </a:ext>
            </a:extLst>
          </p:cNvPr>
          <p:cNvCxnSpPr/>
          <p:nvPr/>
        </p:nvCxnSpPr>
        <p:spPr>
          <a:xfrm>
            <a:off x="3419872" y="1993404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线箭头连接符 85">
            <a:extLst>
              <a:ext uri="{FF2B5EF4-FFF2-40B4-BE49-F238E27FC236}">
                <a16:creationId xmlns:a16="http://schemas.microsoft.com/office/drawing/2014/main" id="{69B614E6-25A2-6D4B-BDA8-474DDAE3BE1A}"/>
              </a:ext>
            </a:extLst>
          </p:cNvPr>
          <p:cNvCxnSpPr/>
          <p:nvPr/>
        </p:nvCxnSpPr>
        <p:spPr>
          <a:xfrm>
            <a:off x="1085136" y="2209428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>
            <a:extLst>
              <a:ext uri="{FF2B5EF4-FFF2-40B4-BE49-F238E27FC236}">
                <a16:creationId xmlns:a16="http://schemas.microsoft.com/office/drawing/2014/main" id="{49E16B17-EF62-0943-92E9-61229141A1FD}"/>
              </a:ext>
            </a:extLst>
          </p:cNvPr>
          <p:cNvSpPr txBox="1"/>
          <p:nvPr/>
        </p:nvSpPr>
        <p:spPr>
          <a:xfrm>
            <a:off x="1879888" y="2039124"/>
            <a:ext cx="50405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OK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44AC77BD-8FB3-F64A-8229-8765087FAD17}"/>
              </a:ext>
            </a:extLst>
          </p:cNvPr>
          <p:cNvCxnSpPr/>
          <p:nvPr/>
        </p:nvCxnSpPr>
        <p:spPr>
          <a:xfrm>
            <a:off x="1115616" y="2569468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>
            <a:extLst>
              <a:ext uri="{FF2B5EF4-FFF2-40B4-BE49-F238E27FC236}">
                <a16:creationId xmlns:a16="http://schemas.microsoft.com/office/drawing/2014/main" id="{0A930B15-2502-724B-BAC7-28B7F422FE3F}"/>
              </a:ext>
            </a:extLst>
          </p:cNvPr>
          <p:cNvSpPr txBox="1"/>
          <p:nvPr/>
        </p:nvSpPr>
        <p:spPr>
          <a:xfrm>
            <a:off x="1650152" y="2385680"/>
            <a:ext cx="9886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Myriad Pro Light SemiCond"/>
                <a:ea typeface="MS PGothic" charset="0"/>
                <a:cs typeface="Myriad Pro Light SemiCond"/>
              </a:rPr>
              <a:t>commit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BF6CFB60-F8E8-1347-B378-1CC4F0DFC8AA}"/>
              </a:ext>
            </a:extLst>
          </p:cNvPr>
          <p:cNvCxnSpPr/>
          <p:nvPr/>
        </p:nvCxnSpPr>
        <p:spPr>
          <a:xfrm>
            <a:off x="3419872" y="2713484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线箭头连接符 90">
            <a:extLst>
              <a:ext uri="{FF2B5EF4-FFF2-40B4-BE49-F238E27FC236}">
                <a16:creationId xmlns:a16="http://schemas.microsoft.com/office/drawing/2014/main" id="{DF8B55A4-146B-E44E-AAF9-F8F19CD2E84F}"/>
              </a:ext>
            </a:extLst>
          </p:cNvPr>
          <p:cNvCxnSpPr/>
          <p:nvPr/>
        </p:nvCxnSpPr>
        <p:spPr>
          <a:xfrm>
            <a:off x="3419872" y="3937620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9835C34D-3307-5F49-ABCD-B0BE8123FDCF}"/>
              </a:ext>
            </a:extLst>
          </p:cNvPr>
          <p:cNvSpPr txBox="1"/>
          <p:nvPr/>
        </p:nvSpPr>
        <p:spPr>
          <a:xfrm>
            <a:off x="3995935" y="2482220"/>
            <a:ext cx="100811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prepare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93" name="直线箭头连接符 92">
            <a:extLst>
              <a:ext uri="{FF2B5EF4-FFF2-40B4-BE49-F238E27FC236}">
                <a16:creationId xmlns:a16="http://schemas.microsoft.com/office/drawing/2014/main" id="{1C567FB4-3B78-924D-8AF3-0D1D9E70F432}"/>
              </a:ext>
            </a:extLst>
          </p:cNvPr>
          <p:cNvCxnSpPr/>
          <p:nvPr/>
        </p:nvCxnSpPr>
        <p:spPr>
          <a:xfrm>
            <a:off x="3419872" y="2865884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BC1BA8CD-0110-4548-A9EC-4F935220291D}"/>
              </a:ext>
            </a:extLst>
          </p:cNvPr>
          <p:cNvSpPr txBox="1"/>
          <p:nvPr/>
        </p:nvSpPr>
        <p:spPr>
          <a:xfrm>
            <a:off x="4067944" y="3721596"/>
            <a:ext cx="7505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abort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95" name="直线箭头连接符 94">
            <a:extLst>
              <a:ext uri="{FF2B5EF4-FFF2-40B4-BE49-F238E27FC236}">
                <a16:creationId xmlns:a16="http://schemas.microsoft.com/office/drawing/2014/main" id="{601F58FC-F767-FD41-9BC2-17B9D725EFF3}"/>
              </a:ext>
            </a:extLst>
          </p:cNvPr>
          <p:cNvCxnSpPr/>
          <p:nvPr/>
        </p:nvCxnSpPr>
        <p:spPr>
          <a:xfrm>
            <a:off x="3419872" y="4090020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内容占位符 2">
            <a:extLst>
              <a:ext uri="{FF2B5EF4-FFF2-40B4-BE49-F238E27FC236}">
                <a16:creationId xmlns:a16="http://schemas.microsoft.com/office/drawing/2014/main" id="{8D5DABD9-0E82-0547-8A5D-BB8AC7E34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081362"/>
            <a:ext cx="8229600" cy="5844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b="1" dirty="0">
                <a:solidFill>
                  <a:srgbClr val="BD374B"/>
                </a:solidFill>
              </a:rPr>
              <a:t>failure</a:t>
            </a:r>
            <a:r>
              <a:rPr lang="en-US" altLang="zh-CN" dirty="0">
                <a:solidFill>
                  <a:srgbClr val="BD374B"/>
                </a:solidFill>
              </a:rPr>
              <a:t>: </a:t>
            </a:r>
            <a:r>
              <a:rPr lang="en-US" altLang="zh-CN" dirty="0"/>
              <a:t>coordinator failure during prepare </a:t>
            </a:r>
          </a:p>
        </p:txBody>
      </p:sp>
      <p:cxnSp>
        <p:nvCxnSpPr>
          <p:cNvPr id="97" name="直线箭头连接符 96">
            <a:extLst>
              <a:ext uri="{FF2B5EF4-FFF2-40B4-BE49-F238E27FC236}">
                <a16:creationId xmlns:a16="http://schemas.microsoft.com/office/drawing/2014/main" id="{DBF2C548-39A5-8143-8D61-73DEE43FE234}"/>
              </a:ext>
            </a:extLst>
          </p:cNvPr>
          <p:cNvCxnSpPr/>
          <p:nvPr/>
        </p:nvCxnSpPr>
        <p:spPr>
          <a:xfrm>
            <a:off x="3419872" y="4473064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6D1D7933-E2CE-5041-B668-E0CA5D45D855}"/>
              </a:ext>
            </a:extLst>
          </p:cNvPr>
          <p:cNvCxnSpPr/>
          <p:nvPr/>
        </p:nvCxnSpPr>
        <p:spPr>
          <a:xfrm>
            <a:off x="3419872" y="4625464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>
            <a:extLst>
              <a:ext uri="{FF2B5EF4-FFF2-40B4-BE49-F238E27FC236}">
                <a16:creationId xmlns:a16="http://schemas.microsoft.com/office/drawing/2014/main" id="{2C1F9241-81BA-6D4F-92D8-5ED1F45B4D2A}"/>
              </a:ext>
            </a:extLst>
          </p:cNvPr>
          <p:cNvSpPr txBox="1"/>
          <p:nvPr/>
        </p:nvSpPr>
        <p:spPr>
          <a:xfrm>
            <a:off x="4067944" y="4240892"/>
            <a:ext cx="7353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abort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100" name="直线箭头连接符 99">
            <a:extLst>
              <a:ext uri="{FF2B5EF4-FFF2-40B4-BE49-F238E27FC236}">
                <a16:creationId xmlns:a16="http://schemas.microsoft.com/office/drawing/2014/main" id="{F724AFF7-A792-B547-9876-5070ED5686F1}"/>
              </a:ext>
            </a:extLst>
          </p:cNvPr>
          <p:cNvCxnSpPr/>
          <p:nvPr/>
        </p:nvCxnSpPr>
        <p:spPr>
          <a:xfrm>
            <a:off x="1085136" y="3289548"/>
            <a:ext cx="6799232" cy="0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prstDash val="sys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818F2347-BBCB-FF4F-B707-2A78F1ED9330}"/>
              </a:ext>
            </a:extLst>
          </p:cNvPr>
          <p:cNvSpPr txBox="1"/>
          <p:nvPr/>
        </p:nvSpPr>
        <p:spPr>
          <a:xfrm>
            <a:off x="3389392" y="3115052"/>
            <a:ext cx="212423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Myriad Pro Light SemiCond"/>
                <a:ea typeface="MS PGothic" charset="0"/>
                <a:cs typeface="Myriad Pro Light SemiCond"/>
              </a:rPr>
              <a:t>coordinator</a:t>
            </a:r>
            <a:r>
              <a:rPr lang="zh-CN" altLang="en-US" sz="1600" b="1" dirty="0">
                <a:latin typeface="Myriad Pro Light SemiCond"/>
                <a:ea typeface="MS PGothic" charset="0"/>
                <a:cs typeface="Myriad Pro Light SemiCond"/>
              </a:rPr>
              <a:t> </a:t>
            </a:r>
            <a:r>
              <a:rPr lang="en-US" altLang="zh-CN" sz="1600" b="1" dirty="0">
                <a:latin typeface="Myriad Pro Light SemiCond"/>
                <a:ea typeface="MS PGothic" charset="0"/>
                <a:cs typeface="Myriad Pro Light SemiCond"/>
              </a:rPr>
              <a:t>recovers</a:t>
            </a:r>
            <a:endParaRPr lang="zh-CN" altLang="en-US" sz="1600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pic>
        <p:nvPicPr>
          <p:cNvPr id="109" name="图片 108">
            <a:extLst>
              <a:ext uri="{FF2B5EF4-FFF2-40B4-BE49-F238E27FC236}">
                <a16:creationId xmlns:a16="http://schemas.microsoft.com/office/drawing/2014/main" id="{AA74F8A7-A4DA-CE45-AFAA-8A5243A1AE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678" y="2881997"/>
            <a:ext cx="374340" cy="32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722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9" grpId="0" animBg="1"/>
      <p:bldP spid="10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B3B4AF-C2AD-F836-5D22-65DF61D33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Review: multi-versioning concurrency control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C2C4B4-9841-A085-1DF6-B5DCEB2CA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985292"/>
            <a:ext cx="9083349" cy="3771636"/>
          </a:xfrm>
        </p:spPr>
        <p:txBody>
          <a:bodyPr/>
          <a:lstStyle/>
          <a:p>
            <a:r>
              <a:rPr kumimoji="1" lang="en-US" altLang="zh-CN" dirty="0"/>
              <a:t>Read</a:t>
            </a:r>
          </a:p>
          <a:p>
            <a:pPr lvl="1"/>
            <a:r>
              <a:rPr kumimoji="1" lang="en-US" altLang="zh-CN" dirty="0"/>
              <a:t>Only read from a consistent snapshot at </a:t>
            </a:r>
            <a:r>
              <a:rPr kumimoji="1" lang="en-US" altLang="zh-CN" b="1" dirty="0">
                <a:solidFill>
                  <a:srgbClr val="C00000"/>
                </a:solidFill>
              </a:rPr>
              <a:t>a start time</a:t>
            </a:r>
          </a:p>
          <a:p>
            <a:r>
              <a:rPr kumimoji="1" lang="en-US" altLang="zh-CN" dirty="0"/>
              <a:t>Write</a:t>
            </a:r>
          </a:p>
          <a:p>
            <a:pPr lvl="1"/>
            <a:r>
              <a:rPr kumimoji="1" lang="en-US" altLang="zh-CN" dirty="0"/>
              <a:t>Install a new version of the data instead of overwriting the existing one </a:t>
            </a:r>
          </a:p>
          <a:p>
            <a:pPr lvl="1"/>
            <a:r>
              <a:rPr kumimoji="1" lang="en-US" altLang="zh-CN" dirty="0"/>
              <a:t>Version ~= the </a:t>
            </a:r>
            <a:r>
              <a:rPr kumimoji="1" lang="en-US" altLang="zh-CN" b="1" dirty="0">
                <a:solidFill>
                  <a:srgbClr val="C00000"/>
                </a:solidFill>
              </a:rPr>
              <a:t>commit time</a:t>
            </a:r>
            <a:r>
              <a:rPr kumimoji="1" lang="en-US" altLang="zh-CN" dirty="0"/>
              <a:t> of the TX</a:t>
            </a:r>
          </a:p>
          <a:p>
            <a:r>
              <a:rPr kumimoji="1" lang="en-US" altLang="zh-CN" dirty="0"/>
              <a:t>Goal: avoid race conditions </a:t>
            </a:r>
            <a:r>
              <a:rPr kumimoji="1" lang="en-US" altLang="zh-CN" dirty="0">
                <a:solidFill>
                  <a:srgbClr val="C00000"/>
                </a:solidFill>
              </a:rPr>
              <a:t>on reading a snapshot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8785B0-E25B-81B5-472E-9C417E98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E34D7EF-F62D-95A2-9248-6A0A78E80FB9}"/>
              </a:ext>
            </a:extLst>
          </p:cNvPr>
          <p:cNvSpPr/>
          <p:nvPr/>
        </p:nvSpPr>
        <p:spPr>
          <a:xfrm>
            <a:off x="395288" y="3968785"/>
            <a:ext cx="1689765" cy="1425612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7628E57-8D08-2FA7-C357-AC761CAD5581}"/>
              </a:ext>
            </a:extLst>
          </p:cNvPr>
          <p:cNvSpPr txBox="1"/>
          <p:nvPr/>
        </p:nvSpPr>
        <p:spPr>
          <a:xfrm>
            <a:off x="412800" y="4001182"/>
            <a:ext cx="16722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Struct Data {</a:t>
            </a:r>
          </a:p>
          <a:p>
            <a:r>
              <a:rPr kumimoji="1" lang="en-US" altLang="zh-CN" dirty="0"/>
              <a:t> value :  u8[…]</a:t>
            </a:r>
          </a:p>
          <a:p>
            <a:r>
              <a:rPr kumimoji="1" lang="en-US" altLang="zh-CN" dirty="0"/>
              <a:t> lock : </a:t>
            </a:r>
            <a:r>
              <a:rPr kumimoji="1" lang="en-US" altLang="zh-CN" dirty="0" err="1"/>
              <a:t>lock_t</a:t>
            </a:r>
            <a:r>
              <a:rPr kumimoji="1" lang="en-US" altLang="zh-CN" dirty="0"/>
              <a:t> </a:t>
            </a:r>
          </a:p>
          <a:p>
            <a:r>
              <a:rPr kumimoji="1" lang="en-US" altLang="zh-CN" dirty="0"/>
              <a:t>} 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D960CBA-ABB9-3695-9B82-003A16110B50}"/>
              </a:ext>
            </a:extLst>
          </p:cNvPr>
          <p:cNvSpPr/>
          <p:nvPr/>
        </p:nvSpPr>
        <p:spPr>
          <a:xfrm>
            <a:off x="2489757" y="3988471"/>
            <a:ext cx="3240360" cy="1425612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BE222FB-6D55-53F8-FCED-93138E5BBEED}"/>
              </a:ext>
            </a:extLst>
          </p:cNvPr>
          <p:cNvSpPr txBox="1"/>
          <p:nvPr/>
        </p:nvSpPr>
        <p:spPr>
          <a:xfrm>
            <a:off x="2507269" y="4020868"/>
            <a:ext cx="30701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Struct Data {</a:t>
            </a:r>
          </a:p>
          <a:p>
            <a:r>
              <a:rPr kumimoji="1" lang="en-US" altLang="zh-CN" dirty="0"/>
              <a:t> value: List&lt;</a:t>
            </a:r>
            <a:r>
              <a:rPr kumimoji="1" lang="en-US" altLang="zh-CN" dirty="0" err="1"/>
              <a:t>VersionedData</a:t>
            </a:r>
            <a:r>
              <a:rPr kumimoji="1" lang="en-US" altLang="zh-CN" dirty="0"/>
              <a:t>&gt;</a:t>
            </a:r>
          </a:p>
          <a:p>
            <a:r>
              <a:rPr kumimoji="1" lang="en-US" altLang="zh-CN" dirty="0"/>
              <a:t> lock : </a:t>
            </a:r>
            <a:r>
              <a:rPr kumimoji="1" lang="en-US" altLang="zh-CN" dirty="0" err="1"/>
              <a:t>lock_t</a:t>
            </a:r>
            <a:r>
              <a:rPr kumimoji="1" lang="en-US" altLang="zh-CN" dirty="0"/>
              <a:t> </a:t>
            </a:r>
          </a:p>
          <a:p>
            <a:r>
              <a:rPr kumimoji="1" lang="en-US" altLang="zh-CN" dirty="0"/>
              <a:t>} 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F2F415F-818F-EA27-641D-7D08A86FE35A}"/>
              </a:ext>
            </a:extLst>
          </p:cNvPr>
          <p:cNvSpPr/>
          <p:nvPr/>
        </p:nvSpPr>
        <p:spPr>
          <a:xfrm>
            <a:off x="5903640" y="3988471"/>
            <a:ext cx="3240360" cy="1425612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96ECF7D-427D-2390-8BA6-DDEA140FCF2A}"/>
              </a:ext>
            </a:extLst>
          </p:cNvPr>
          <p:cNvSpPr txBox="1"/>
          <p:nvPr/>
        </p:nvSpPr>
        <p:spPr>
          <a:xfrm>
            <a:off x="5921152" y="4020868"/>
            <a:ext cx="25058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Struct </a:t>
            </a:r>
            <a:r>
              <a:rPr kumimoji="1" lang="en-US" altLang="zh-CN" dirty="0" err="1"/>
              <a:t>VersionedData</a:t>
            </a:r>
            <a:r>
              <a:rPr kumimoji="1" lang="en-US" altLang="zh-CN" dirty="0"/>
              <a:t> {</a:t>
            </a:r>
          </a:p>
          <a:p>
            <a:r>
              <a:rPr kumimoji="1" lang="en-US" altLang="zh-CN" dirty="0"/>
              <a:t> value: u8[…]</a:t>
            </a:r>
          </a:p>
          <a:p>
            <a:r>
              <a:rPr kumimoji="1" lang="en-US" altLang="zh-CN" dirty="0"/>
              <a:t> version: u64</a:t>
            </a:r>
          </a:p>
          <a:p>
            <a:r>
              <a:rPr kumimoji="1" lang="en-US" altLang="zh-CN" dirty="0"/>
              <a:t>} </a:t>
            </a:r>
            <a:endParaRPr kumimoji="1" lang="zh-CN" altLang="en-US" dirty="0"/>
          </a:p>
        </p:txBody>
      </p:sp>
      <p:sp>
        <p:nvSpPr>
          <p:cNvPr id="11" name="Rounded Rectangle 19">
            <a:extLst>
              <a:ext uri="{FF2B5EF4-FFF2-40B4-BE49-F238E27FC236}">
                <a16:creationId xmlns:a16="http://schemas.microsoft.com/office/drawing/2014/main" id="{00DB90F5-E98E-2A80-F755-17577508EC06}"/>
              </a:ext>
            </a:extLst>
          </p:cNvPr>
          <p:cNvSpPr/>
          <p:nvPr/>
        </p:nvSpPr>
        <p:spPr>
          <a:xfrm>
            <a:off x="4474271" y="3534126"/>
            <a:ext cx="420000" cy="360000"/>
          </a:xfrm>
          <a:prstGeom prst="roundRect">
            <a:avLst/>
          </a:prstGeom>
          <a:solidFill>
            <a:srgbClr val="008000"/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X</a:t>
            </a:r>
            <a:r>
              <a:rPr lang="en-US" altLang="zh-CN" sz="15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0</a:t>
            </a:r>
            <a:endParaRPr lang="zh-CN" altLang="en-US" sz="1500" b="1" baseline="-2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Rounded Rectangle 21">
            <a:extLst>
              <a:ext uri="{FF2B5EF4-FFF2-40B4-BE49-F238E27FC236}">
                <a16:creationId xmlns:a16="http://schemas.microsoft.com/office/drawing/2014/main" id="{7083B128-3051-C32F-B5DB-C274F228FA99}"/>
              </a:ext>
            </a:extLst>
          </p:cNvPr>
          <p:cNvSpPr/>
          <p:nvPr/>
        </p:nvSpPr>
        <p:spPr>
          <a:xfrm>
            <a:off x="5088104" y="3534126"/>
            <a:ext cx="420000" cy="360000"/>
          </a:xfrm>
          <a:prstGeom prst="roundRect">
            <a:avLst/>
          </a:prstGeom>
          <a:solidFill>
            <a:srgbClr val="008000"/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X</a:t>
            </a:r>
            <a:r>
              <a:rPr lang="en-US" altLang="zh-CN" sz="15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1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Rounded Rectangle 19">
            <a:extLst>
              <a:ext uri="{FF2B5EF4-FFF2-40B4-BE49-F238E27FC236}">
                <a16:creationId xmlns:a16="http://schemas.microsoft.com/office/drawing/2014/main" id="{FAAAC256-93FA-FD2B-732A-5FFD8F531D5F}"/>
              </a:ext>
            </a:extLst>
          </p:cNvPr>
          <p:cNvSpPr/>
          <p:nvPr/>
        </p:nvSpPr>
        <p:spPr>
          <a:xfrm>
            <a:off x="1258812" y="3536777"/>
            <a:ext cx="420000" cy="360000"/>
          </a:xfrm>
          <a:prstGeom prst="roundRect">
            <a:avLst/>
          </a:prstGeom>
          <a:solidFill>
            <a:srgbClr val="008000"/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X</a:t>
            </a:r>
            <a:endParaRPr lang="zh-CN" altLang="en-US" sz="1500" b="1" baseline="-2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970A4DD-E812-3773-B965-5BDC3C35B741}"/>
              </a:ext>
            </a:extLst>
          </p:cNvPr>
          <p:cNvSpPr txBox="1"/>
          <p:nvPr/>
        </p:nvSpPr>
        <p:spPr>
          <a:xfrm>
            <a:off x="277242" y="3490255"/>
            <a:ext cx="13028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000" b="1" dirty="0"/>
              <a:t>Data</a:t>
            </a:r>
            <a:endParaRPr lang="zh-CN" altLang="en-US" sz="2000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1EF485B-3937-85C0-EAEF-31B195077611}"/>
              </a:ext>
            </a:extLst>
          </p:cNvPr>
          <p:cNvSpPr txBox="1"/>
          <p:nvPr/>
        </p:nvSpPr>
        <p:spPr>
          <a:xfrm>
            <a:off x="2461578" y="3490255"/>
            <a:ext cx="21104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000" b="1" dirty="0" err="1"/>
              <a:t>VersionedData</a:t>
            </a:r>
            <a:endParaRPr lang="zh-CN" altLang="en-US" sz="2000" b="1" dirty="0"/>
          </a:p>
        </p:txBody>
      </p: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F5C7F47B-84DB-6250-0E65-03A69A90D39E}"/>
              </a:ext>
            </a:extLst>
          </p:cNvPr>
          <p:cNvCxnSpPr>
            <a:cxnSpLocks/>
          </p:cNvCxnSpPr>
          <p:nvPr/>
        </p:nvCxnSpPr>
        <p:spPr>
          <a:xfrm>
            <a:off x="2267744" y="3534126"/>
            <a:ext cx="0" cy="2707750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245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直线箭头连接符 36"/>
          <p:cNvCxnSpPr/>
          <p:nvPr/>
        </p:nvCxnSpPr>
        <p:spPr>
          <a:xfrm>
            <a:off x="3419872" y="3577580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0" y="1161161"/>
            <a:ext cx="9144000" cy="12380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" name="直线连接符 4"/>
          <p:cNvCxnSpPr/>
          <p:nvPr/>
        </p:nvCxnSpPr>
        <p:spPr>
          <a:xfrm>
            <a:off x="1007604" y="1057300"/>
            <a:ext cx="0" cy="3952054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67544" y="462072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Myriad Pro Light SemiCond"/>
                <a:ea typeface="MS PGothic" charset="0"/>
                <a:cs typeface="Myriad Pro Light SemiCond"/>
              </a:rPr>
              <a:t>client</a:t>
            </a:r>
            <a:endParaRPr lang="zh-CN" altLang="en-US" sz="2400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39752" y="46207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>
                <a:latin typeface="Myriad Pro Light SemiCond"/>
                <a:ea typeface="MS PGothic" charset="0"/>
                <a:cs typeface="Myriad Pro Light SemiCond"/>
              </a:rPr>
              <a:t>coordinator</a:t>
            </a:r>
            <a:endParaRPr lang="zh-CN" altLang="en-US" sz="2400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8" name="直线连接符 7"/>
          <p:cNvCxnSpPr/>
          <p:nvPr/>
        </p:nvCxnSpPr>
        <p:spPr>
          <a:xfrm>
            <a:off x="3275856" y="1057300"/>
            <a:ext cx="0" cy="3952054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644008" y="46207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BD374B"/>
                </a:solidFill>
                <a:latin typeface="Myriad Pro Light SemiCond"/>
                <a:ea typeface="MS PGothic" charset="0"/>
                <a:cs typeface="Myriad Pro Light SemiCond"/>
              </a:rPr>
              <a:t>A-M</a:t>
            </a:r>
            <a:r>
              <a:rPr lang="zh-CN" altLang="en-US" sz="2400" b="1" dirty="0">
                <a:solidFill>
                  <a:srgbClr val="BD374B"/>
                </a:solidFill>
                <a:latin typeface="Myriad Pro Light SemiCond"/>
                <a:ea typeface="MS PGothic" charset="0"/>
                <a:cs typeface="Myriad Pro Light SemiCond"/>
              </a:rPr>
              <a:t> </a:t>
            </a:r>
            <a:r>
              <a:rPr lang="en-US" altLang="zh-CN" sz="2400" b="1" dirty="0">
                <a:solidFill>
                  <a:srgbClr val="BD374B"/>
                </a:solidFill>
                <a:latin typeface="Myriad Pro Light SemiCond"/>
                <a:ea typeface="MS PGothic" charset="0"/>
                <a:cs typeface="Myriad Pro Light SemiCond"/>
              </a:rPr>
              <a:t>server</a:t>
            </a:r>
            <a:endParaRPr lang="zh-CN" altLang="en-US" sz="2400" b="1" dirty="0">
              <a:solidFill>
                <a:srgbClr val="BD374B"/>
              </a:solidFill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876256" y="462071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Myriad Pro Light SemiCond"/>
                <a:ea typeface="MS PGothic" charset="0"/>
                <a:cs typeface="Myriad Pro Light SemiCond"/>
              </a:rPr>
              <a:t>N-Z</a:t>
            </a:r>
            <a:r>
              <a:rPr lang="zh-CN" altLang="en-US" sz="2400" b="1" dirty="0">
                <a:solidFill>
                  <a:srgbClr val="0070C0"/>
                </a:solidFill>
                <a:latin typeface="Myriad Pro Light SemiCond"/>
                <a:ea typeface="MS PGothic" charset="0"/>
                <a:cs typeface="Myriad Pro Light SemiCond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latin typeface="Myriad Pro Light SemiCond"/>
                <a:ea typeface="MS PGothic" charset="0"/>
                <a:cs typeface="Myriad Pro Light SemiCond"/>
              </a:rPr>
              <a:t>server</a:t>
            </a:r>
            <a:endParaRPr lang="zh-CN" altLang="en-US" sz="2400" b="1" dirty="0">
              <a:solidFill>
                <a:srgbClr val="0070C0"/>
              </a:solidFill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11" name="直线连接符 10"/>
          <p:cNvCxnSpPr/>
          <p:nvPr/>
        </p:nvCxnSpPr>
        <p:spPr>
          <a:xfrm>
            <a:off x="5580112" y="1057300"/>
            <a:ext cx="0" cy="3952054"/>
          </a:xfrm>
          <a:prstGeom prst="line">
            <a:avLst/>
          </a:prstGeom>
          <a:ln w="38100">
            <a:solidFill>
              <a:srgbClr val="BD37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7884368" y="1057300"/>
            <a:ext cx="0" cy="395205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>
            <a:off x="1115616" y="1273324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>
            <a:off x="3419872" y="1489348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>
            <a:off x="3419872" y="1641748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>
            <a:off x="3419872" y="1841004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>
            <a:off x="3419872" y="1993404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/>
          <p:nvPr/>
        </p:nvCxnSpPr>
        <p:spPr>
          <a:xfrm>
            <a:off x="1085136" y="2209428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879888" y="2039124"/>
            <a:ext cx="50405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OK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27" name="直线箭头连接符 26"/>
          <p:cNvCxnSpPr/>
          <p:nvPr/>
        </p:nvCxnSpPr>
        <p:spPr>
          <a:xfrm>
            <a:off x="1115616" y="2569468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650152" y="2385680"/>
            <a:ext cx="9886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Myriad Pro Light SemiCond"/>
                <a:ea typeface="MS PGothic" charset="0"/>
                <a:cs typeface="Myriad Pro Light SemiCond"/>
              </a:rPr>
              <a:t>commit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31" name="直线箭头连接符 30"/>
          <p:cNvCxnSpPr/>
          <p:nvPr/>
        </p:nvCxnSpPr>
        <p:spPr>
          <a:xfrm>
            <a:off x="3419872" y="2713484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/>
          <p:nvPr/>
        </p:nvCxnSpPr>
        <p:spPr>
          <a:xfrm>
            <a:off x="3419872" y="4369668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3995935" y="2482220"/>
            <a:ext cx="108010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prepare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32" name="直线箭头连接符 31"/>
          <p:cNvCxnSpPr/>
          <p:nvPr/>
        </p:nvCxnSpPr>
        <p:spPr>
          <a:xfrm>
            <a:off x="3419872" y="2865884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3976504" y="4153644"/>
            <a:ext cx="10081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commit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36" name="直线箭头连接符 35"/>
          <p:cNvCxnSpPr/>
          <p:nvPr/>
        </p:nvCxnSpPr>
        <p:spPr>
          <a:xfrm>
            <a:off x="3419872" y="4522068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内容占位符 2"/>
          <p:cNvSpPr>
            <a:spLocks noGrp="1"/>
          </p:cNvSpPr>
          <p:nvPr>
            <p:ph idx="1"/>
          </p:nvPr>
        </p:nvSpPr>
        <p:spPr>
          <a:xfrm>
            <a:off x="457200" y="4945732"/>
            <a:ext cx="8229600" cy="769268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300"/>
              </a:spcBef>
              <a:buNone/>
            </a:pPr>
            <a:r>
              <a:rPr lang="en-US" altLang="zh-CN" b="1" dirty="0">
                <a:solidFill>
                  <a:srgbClr val="BD374B"/>
                </a:solidFill>
              </a:rPr>
              <a:t>failure</a:t>
            </a:r>
            <a:r>
              <a:rPr lang="en-US" altLang="zh-CN" dirty="0">
                <a:solidFill>
                  <a:srgbClr val="BD374B"/>
                </a:solidFill>
              </a:rPr>
              <a:t>: </a:t>
            </a:r>
            <a:r>
              <a:rPr lang="en-US" altLang="zh-CN" dirty="0"/>
              <a:t>coordinator failure during commit</a:t>
            </a:r>
          </a:p>
          <a:p>
            <a:pPr marL="0" indent="0" algn="ctr">
              <a:spcBef>
                <a:spcPts val="300"/>
              </a:spcBef>
              <a:buNone/>
            </a:pPr>
            <a:r>
              <a:rPr lang="en-US" altLang="zh-CN" dirty="0"/>
              <a:t>Must log the decision before sending the commit messages</a:t>
            </a:r>
          </a:p>
        </p:txBody>
      </p:sp>
      <p:cxnSp>
        <p:nvCxnSpPr>
          <p:cNvPr id="45" name="直线箭头连接符 44"/>
          <p:cNvCxnSpPr/>
          <p:nvPr/>
        </p:nvCxnSpPr>
        <p:spPr>
          <a:xfrm>
            <a:off x="3419872" y="4698380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/>
          <p:cNvCxnSpPr/>
          <p:nvPr/>
        </p:nvCxnSpPr>
        <p:spPr>
          <a:xfrm>
            <a:off x="3419872" y="4850780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3976504" y="4466208"/>
            <a:ext cx="10081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commit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51" name="直线箭头连接符 50"/>
          <p:cNvCxnSpPr/>
          <p:nvPr/>
        </p:nvCxnSpPr>
        <p:spPr>
          <a:xfrm>
            <a:off x="1085136" y="4040108"/>
            <a:ext cx="6799232" cy="0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prstDash val="sys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3175176" y="3843971"/>
            <a:ext cx="24051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coordinator</a:t>
            </a:r>
            <a:r>
              <a:rPr lang="zh-CN" altLang="en-US" b="1" dirty="0">
                <a:latin typeface="Myriad Pro Light SemiCond"/>
                <a:ea typeface="MS PGothic" charset="0"/>
                <a:cs typeface="Myriad Pro Light SemiCond"/>
              </a:rPr>
              <a:t> </a:t>
            </a:r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recovers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976504" y="3361556"/>
            <a:ext cx="10081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Myriad Pro Light SemiCond"/>
                <a:ea typeface="MS PGothic" charset="0"/>
                <a:cs typeface="Myriad Pro Light SemiCond"/>
              </a:rPr>
              <a:t>commit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34" name="直线箭头连接符 33"/>
          <p:cNvCxnSpPr/>
          <p:nvPr/>
        </p:nvCxnSpPr>
        <p:spPr>
          <a:xfrm>
            <a:off x="3419872" y="3729980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/>
          <p:nvPr/>
        </p:nvCxnSpPr>
        <p:spPr>
          <a:xfrm>
            <a:off x="3419872" y="3137148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>
            <a:off x="3419872" y="3289548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4011176" y="2889736"/>
            <a:ext cx="10648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prepare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42" name="直线箭头连接符 41"/>
          <p:cNvCxnSpPr/>
          <p:nvPr/>
        </p:nvCxnSpPr>
        <p:spPr>
          <a:xfrm>
            <a:off x="1085136" y="3450560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1879888" y="3280256"/>
            <a:ext cx="5040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OK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pic>
        <p:nvPicPr>
          <p:cNvPr id="49" name="图片 4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678" y="3680209"/>
            <a:ext cx="374340" cy="32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126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8" grpId="0" animBg="1"/>
      <p:bldP spid="5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12A726-99D9-0D9C-1597-077991F21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Summary: the logging strategy of high TX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7B6C03-641A-3BDB-B5EE-4B29B645F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What must be logged? </a:t>
            </a:r>
          </a:p>
          <a:p>
            <a:pPr lvl="1"/>
            <a:r>
              <a:rPr kumimoji="1" lang="en-US" altLang="zh-CN" dirty="0"/>
              <a:t>Whether a TX is committed (or aborted) </a:t>
            </a:r>
          </a:p>
          <a:p>
            <a:r>
              <a:rPr kumimoji="1" lang="en-US" altLang="zh-CN" dirty="0"/>
              <a:t>Do we have to log the prepare? E.g., whether a TX has </a:t>
            </a:r>
            <a:r>
              <a:rPr kumimoji="1" lang="en-US" altLang="zh-CN" dirty="0" err="1"/>
              <a:t>acked</a:t>
            </a:r>
            <a:r>
              <a:rPr kumimoji="1" lang="en-US" altLang="zh-CN" dirty="0"/>
              <a:t> the prepare </a:t>
            </a:r>
          </a:p>
          <a:p>
            <a:pPr lvl="1"/>
            <a:r>
              <a:rPr kumimoji="1" lang="en-US" altLang="zh-CN" dirty="0"/>
              <a:t>Not necessary. We can just abort upon recovery</a:t>
            </a:r>
          </a:p>
          <a:p>
            <a:r>
              <a:rPr kumimoji="1" lang="en-US" altLang="zh-CN" dirty="0"/>
              <a:t>Recall: minimize logging is critical to performance </a:t>
            </a:r>
          </a:p>
          <a:p>
            <a:pPr lvl="1"/>
            <a:r>
              <a:rPr kumimoji="1" lang="en-US" altLang="zh-CN" dirty="0"/>
              <a:t>E.g., redo vs. undo-redo logging </a:t>
            </a:r>
          </a:p>
          <a:p>
            <a:r>
              <a:rPr kumimoji="1" lang="en-US" altLang="zh-CN" dirty="0"/>
              <a:t>Remaining question: what about checkpoint? </a:t>
            </a:r>
          </a:p>
          <a:p>
            <a:pPr lvl="1"/>
            <a:r>
              <a:rPr kumimoji="1" lang="en-US" altLang="zh-CN" dirty="0"/>
              <a:t>Easy to do with the low TX, but needs some additional work on the high TX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139179-C13B-C76A-70BB-39F0EA324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3935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09B190-CAE4-DA7F-B04A-A3DB8C157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What about 2PL or OCC in 2PC?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CD315A-E5E6-D906-C822-60A131915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Nearly identical </a:t>
            </a:r>
          </a:p>
          <a:p>
            <a:pPr lvl="1"/>
            <a:r>
              <a:rPr kumimoji="1" lang="en-US" altLang="zh-CN" dirty="0"/>
              <a:t>2PL: each low-layer TX cannot release its lock until the high-layer TX decides to commit </a:t>
            </a:r>
          </a:p>
          <a:p>
            <a:pPr lvl="1"/>
            <a:r>
              <a:rPr kumimoji="1" lang="en-US" altLang="zh-CN" dirty="0"/>
              <a:t>OCC: the validation &amp; commit phases are done by the coordinator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D310E7-5C98-6862-D8E1-C8292E9A0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9918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46ED46-DB89-0743-B1AA-AF527239F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2-phase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Commit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DC0AD8-9D0F-5B46-92F0-7474BD211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248472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Two-phase commit </a:t>
            </a:r>
            <a:r>
              <a:rPr lang="en-US" altLang="zh-CN" b="0" dirty="0"/>
              <a:t>allows us to achieve </a:t>
            </a:r>
            <a:r>
              <a:rPr lang="en-US" altLang="zh-CN" dirty="0">
                <a:solidFill>
                  <a:schemeClr val="tx1"/>
                </a:solidFill>
              </a:rPr>
              <a:t>multi-site atomicity</a:t>
            </a:r>
            <a:r>
              <a:rPr lang="en-US" altLang="zh-CN" b="0" dirty="0"/>
              <a:t>:</a:t>
            </a:r>
            <a:r>
              <a:rPr lang="zh-CN" altLang="en-US" b="0" dirty="0"/>
              <a:t> </a:t>
            </a:r>
            <a:r>
              <a:rPr lang="en-US" altLang="zh-CN" b="0" dirty="0"/>
              <a:t>transaction</a:t>
            </a:r>
            <a:r>
              <a:rPr lang="zh-CN" altLang="en-US" b="0" dirty="0"/>
              <a:t> </a:t>
            </a:r>
            <a:r>
              <a:rPr lang="en-US" altLang="zh-CN" b="0" dirty="0"/>
              <a:t>remains atomic</a:t>
            </a:r>
            <a:r>
              <a:rPr lang="zh-CN" altLang="en-US" b="0" dirty="0"/>
              <a:t> </a:t>
            </a:r>
            <a:r>
              <a:rPr lang="en-US" altLang="zh-CN" b="0" dirty="0"/>
              <a:t>even</a:t>
            </a:r>
            <a:r>
              <a:rPr lang="zh-CN" altLang="en-US" b="0" dirty="0"/>
              <a:t> </a:t>
            </a:r>
            <a:r>
              <a:rPr lang="en-US" altLang="zh-CN" b="0" dirty="0"/>
              <a:t>when</a:t>
            </a:r>
            <a:r>
              <a:rPr lang="zh-CN" altLang="en-US" b="0" dirty="0"/>
              <a:t> </a:t>
            </a:r>
            <a:r>
              <a:rPr lang="en-US" altLang="zh-CN" b="0" dirty="0"/>
              <a:t>they</a:t>
            </a:r>
            <a:r>
              <a:rPr lang="zh-CN" altLang="en-US" b="0" dirty="0"/>
              <a:t> </a:t>
            </a:r>
            <a:r>
              <a:rPr lang="en-US" altLang="zh-CN" b="0" dirty="0"/>
              <a:t>require communication with multiple machines </a:t>
            </a:r>
            <a:endParaRPr lang="zh-CN" altLang="en-US" b="0" dirty="0"/>
          </a:p>
          <a:p>
            <a:r>
              <a:rPr lang="en-US" altLang="zh-CN" b="0" dirty="0"/>
              <a:t>In two-phase commit, failures prior to the commit point can be aborted. If workers (or the coordinator) fail after the commit point, </a:t>
            </a:r>
            <a:r>
              <a:rPr lang="en-US" altLang="zh-CN" dirty="0">
                <a:solidFill>
                  <a:schemeClr val="tx1"/>
                </a:solidFill>
              </a:rPr>
              <a:t>they recover into the </a:t>
            </a:r>
            <a:r>
              <a:rPr lang="en-US" altLang="zh-CN" dirty="0">
                <a:solidFill>
                  <a:srgbClr val="BD374B"/>
                </a:solidFill>
                <a:highlight>
                  <a:srgbClr val="FFFF00"/>
                </a:highlight>
              </a:rPr>
              <a:t>PREPARED</a:t>
            </a:r>
            <a:r>
              <a:rPr lang="en-US" altLang="zh-CN" dirty="0">
                <a:solidFill>
                  <a:schemeClr val="tx1"/>
                </a:solidFill>
              </a:rPr>
              <a:t> state</a:t>
            </a:r>
            <a:r>
              <a:rPr lang="en-US" altLang="zh-CN" b="0" dirty="0"/>
              <a:t>, and complete the transaction</a:t>
            </a:r>
          </a:p>
          <a:p>
            <a:r>
              <a:rPr lang="en-US" altLang="zh-CN" dirty="0"/>
              <a:t>Remaining challenge: availability under coordinator failures </a:t>
            </a:r>
          </a:p>
          <a:p>
            <a:pPr lvl="1"/>
            <a:r>
              <a:rPr lang="en-US" altLang="zh-CN" dirty="0"/>
              <a:t>Follow the coordinator’s decision simplifies achieving multi-site atomicity, but what if the coordinator crashes for a long time? </a:t>
            </a:r>
          </a:p>
          <a:p>
            <a:pPr lvl="1"/>
            <a:r>
              <a:rPr lang="en-US" altLang="zh-CN" dirty="0"/>
              <a:t>We will see how to make the coordinator available in the next lecture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6F1BF9-CB51-464A-9345-625DA7B16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0456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78890-E7D1-5149-8AFA-90D869A07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75403D9-9667-EA4B-986A-9CD8EA818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8146" y="2281436"/>
            <a:ext cx="7307708" cy="2053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algn="ctr"/>
            <a:r>
              <a:rPr lang="en-US" altLang="zh-CN" kern="0" dirty="0">
                <a:solidFill>
                  <a:srgbClr val="C00000"/>
                </a:solidFill>
                <a:latin typeface="+mn-lt"/>
                <a:ea typeface="+mn-ea"/>
              </a:rPr>
              <a:t>2PC and CAP</a:t>
            </a:r>
            <a:endParaRPr kumimoji="0" lang="en-US" altLang="zh-CN" b="0" kern="0" dirty="0">
              <a:solidFill>
                <a:srgbClr val="C00000"/>
              </a:solidFill>
              <a:latin typeface="+mn-lt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505EFF-8601-A84A-A4E2-010CC79177D4}"/>
              </a:ext>
            </a:extLst>
          </p:cNvPr>
          <p:cNvSpPr/>
          <p:nvPr/>
        </p:nvSpPr>
        <p:spPr>
          <a:xfrm>
            <a:off x="-396552" y="228866"/>
            <a:ext cx="1728192" cy="1476506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28332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E2AC1C-C5B0-8049-A0DC-F729EFDBD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Review of The </a:t>
            </a:r>
            <a:r>
              <a:rPr kumimoji="1" lang="en-US" altLang="zh-CN" dirty="0">
                <a:solidFill>
                  <a:srgbClr val="C00000"/>
                </a:solidFill>
              </a:rPr>
              <a:t>CAP</a:t>
            </a:r>
            <a:r>
              <a:rPr kumimoji="1" lang="en-US" altLang="zh-CN" dirty="0">
                <a:solidFill>
                  <a:schemeClr val="tx1"/>
                </a:solidFill>
              </a:rPr>
              <a:t> theorem: </a:t>
            </a:r>
            <a:r>
              <a:rPr lang="en-US" altLang="zh-CN" dirty="0"/>
              <a:t>2 out of 3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496037-1CF0-084C-99F9-1F2FE632A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It is impossible for a distributed computer system to simultaneously provide all three of the following guarantees</a:t>
            </a:r>
          </a:p>
          <a:p>
            <a:pPr lvl="1"/>
            <a:r>
              <a:rPr lang="en-US" altLang="zh-CN" b="1" dirty="0">
                <a:solidFill>
                  <a:srgbClr val="C00000"/>
                </a:solidFill>
              </a:rPr>
              <a:t>Consistency</a:t>
            </a:r>
            <a:r>
              <a:rPr lang="en-US" altLang="zh-CN" dirty="0"/>
              <a:t> (all nodes see the same data at the same time, e.g., linearizability)</a:t>
            </a:r>
          </a:p>
          <a:p>
            <a:pPr lvl="1"/>
            <a:r>
              <a:rPr lang="en-US" altLang="zh-CN" b="1" dirty="0">
                <a:solidFill>
                  <a:srgbClr val="C00000"/>
                </a:solidFill>
              </a:rPr>
              <a:t>Availability</a:t>
            </a:r>
            <a:r>
              <a:rPr lang="en-US" altLang="zh-CN" dirty="0"/>
              <a:t> (a guarantee that every request receives a response about whether it succeeded or failed)</a:t>
            </a:r>
          </a:p>
          <a:p>
            <a:pPr lvl="1"/>
            <a:r>
              <a:rPr lang="en-US" altLang="zh-CN" b="1" dirty="0">
                <a:solidFill>
                  <a:srgbClr val="C00000"/>
                </a:solidFill>
              </a:rPr>
              <a:t>Partition tolerance </a:t>
            </a:r>
            <a:r>
              <a:rPr lang="en-US" altLang="zh-CN" dirty="0"/>
              <a:t>(the system continues to operate despite arbitrary message loss or failure of part of the system)</a:t>
            </a:r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85226D-5D9C-834E-8D6A-405E12D4E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1002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E2AC1C-C5B0-8049-A0DC-F729EFDBD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Review of The </a:t>
            </a:r>
            <a:r>
              <a:rPr kumimoji="1" lang="en-US" altLang="zh-CN" dirty="0">
                <a:solidFill>
                  <a:srgbClr val="C00000"/>
                </a:solidFill>
              </a:rPr>
              <a:t>CAP</a:t>
            </a:r>
            <a:r>
              <a:rPr kumimoji="1" lang="en-US" altLang="zh-CN" dirty="0">
                <a:solidFill>
                  <a:schemeClr val="tx1"/>
                </a:solidFill>
              </a:rPr>
              <a:t> theorem: </a:t>
            </a:r>
            <a:r>
              <a:rPr lang="en-US" altLang="zh-CN" dirty="0"/>
              <a:t>2 out of 3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496037-1CF0-084C-99F9-1F2FE632A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2791092"/>
          </a:xfrm>
        </p:spPr>
        <p:txBody>
          <a:bodyPr/>
          <a:lstStyle/>
          <a:p>
            <a:r>
              <a:rPr lang="en-US" altLang="zh-CN" sz="2000" dirty="0">
                <a:solidFill>
                  <a:schemeClr val="accent6"/>
                </a:solidFill>
              </a:rPr>
              <a:t>It is impossible for a distributed computer system to simultaneously provide all three of the following guarantees</a:t>
            </a:r>
          </a:p>
          <a:p>
            <a:pPr lvl="1"/>
            <a:r>
              <a:rPr lang="en-US" altLang="zh-CN" b="1" dirty="0">
                <a:solidFill>
                  <a:schemeClr val="accent6"/>
                </a:solidFill>
              </a:rPr>
              <a:t>Consistency</a:t>
            </a:r>
            <a:r>
              <a:rPr lang="en-US" altLang="zh-CN" dirty="0">
                <a:solidFill>
                  <a:schemeClr val="accent6"/>
                </a:solidFill>
              </a:rPr>
              <a:t> (all nodes see the same data at the same time)</a:t>
            </a:r>
          </a:p>
          <a:p>
            <a:pPr lvl="1"/>
            <a:r>
              <a:rPr lang="en-US" altLang="zh-CN" b="1" dirty="0">
                <a:solidFill>
                  <a:schemeClr val="accent6"/>
                </a:solidFill>
              </a:rPr>
              <a:t>Availability</a:t>
            </a:r>
            <a:r>
              <a:rPr lang="en-US" altLang="zh-CN" dirty="0">
                <a:solidFill>
                  <a:schemeClr val="accent6"/>
                </a:solidFill>
              </a:rPr>
              <a:t> (a guarantee that every request receives a response about whether it succeeded or failed)</a:t>
            </a:r>
          </a:p>
          <a:p>
            <a:pPr lvl="1"/>
            <a:r>
              <a:rPr lang="en-US" altLang="zh-CN" b="1" dirty="0">
                <a:solidFill>
                  <a:schemeClr val="accent6"/>
                </a:solidFill>
              </a:rPr>
              <a:t>Partition tolerance </a:t>
            </a:r>
            <a:r>
              <a:rPr lang="en-US" altLang="zh-CN" dirty="0">
                <a:solidFill>
                  <a:schemeClr val="accent6"/>
                </a:solidFill>
              </a:rPr>
              <a:t>(the system continues to operate despite arbitrary message loss or failure of part of the system)</a:t>
            </a:r>
            <a:endParaRPr lang="zh-CN" altLang="en-US" dirty="0">
              <a:solidFill>
                <a:schemeClr val="accent6"/>
              </a:solidFill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85226D-5D9C-834E-8D6A-405E12D4E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83" name="Rectangle 4">
            <a:extLst>
              <a:ext uri="{FF2B5EF4-FFF2-40B4-BE49-F238E27FC236}">
                <a16:creationId xmlns:a16="http://schemas.microsoft.com/office/drawing/2014/main" id="{929F2E7B-810C-CF4B-9667-ADA78069CBA1}"/>
              </a:ext>
            </a:extLst>
          </p:cNvPr>
          <p:cNvSpPr/>
          <p:nvPr/>
        </p:nvSpPr>
        <p:spPr>
          <a:xfrm>
            <a:off x="1340114" y="3243984"/>
            <a:ext cx="6336704" cy="405683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72000" tIns="0" rIns="72000" bIns="36000">
            <a:spAutoFit/>
          </a:bodyPr>
          <a:lstStyle/>
          <a:p>
            <a:pPr marL="441325" lvl="0" indent="-384175" algn="ctr" fontAlgn="auto">
              <a:spcBef>
                <a:spcPct val="20000"/>
              </a:spcBef>
              <a:spcAft>
                <a:spcPts val="0"/>
              </a:spcAft>
              <a:buClr>
                <a:srgbClr val="FF0066"/>
              </a:buClr>
            </a:pPr>
            <a:r>
              <a:rPr lang="en-US" altLang="zh-CN" sz="2400" b="1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Question: which property does 2PC achieve? </a:t>
            </a:r>
            <a:endParaRPr lang="en-US" altLang="zh-CN" sz="2400" dirty="0"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3337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70A96-5197-AA4D-BA59-014AD4467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2PC only guarantees consistency!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D057EF-79EB-8547-8EFF-AE433282A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39" y="1129308"/>
            <a:ext cx="8603035" cy="3031212"/>
          </a:xfrm>
        </p:spPr>
        <p:txBody>
          <a:bodyPr/>
          <a:lstStyle/>
          <a:p>
            <a:r>
              <a:rPr kumimoji="1" lang="en-US" altLang="zh-CN" dirty="0"/>
              <a:t>If the coordinator fails before sending the commit</a:t>
            </a:r>
          </a:p>
          <a:p>
            <a:pPr lvl="1"/>
            <a:r>
              <a:rPr kumimoji="1" lang="en-US" altLang="zh-CN" dirty="0"/>
              <a:t>All other transaction must wait until it wakes up </a:t>
            </a:r>
          </a:p>
          <a:p>
            <a:pPr lvl="1"/>
            <a:r>
              <a:rPr kumimoji="1" lang="en-US" altLang="zh-CN" dirty="0"/>
              <a:t>The coordinator logs its decisions to recovery &amp; resume after the failure </a:t>
            </a:r>
          </a:p>
          <a:p>
            <a:r>
              <a:rPr kumimoji="1" lang="en-US" altLang="zh-CN" dirty="0"/>
              <a:t>If one site fails during the transaction’s execution </a:t>
            </a:r>
          </a:p>
          <a:p>
            <a:pPr lvl="1"/>
            <a:r>
              <a:rPr kumimoji="1" lang="en-US" altLang="zh-CN" dirty="0"/>
              <a:t>All TX requiring this site’s involvement must wait until it wakes up </a:t>
            </a:r>
          </a:p>
          <a:p>
            <a:r>
              <a:rPr kumimoji="1" lang="en-US" altLang="zh-CN" dirty="0"/>
              <a:t>Only some corner cases can ensure availability or partition tolerant of a TX</a:t>
            </a:r>
          </a:p>
          <a:p>
            <a:pPr lvl="1"/>
            <a:r>
              <a:rPr kumimoji="1" lang="en-US" altLang="zh-CN" dirty="0"/>
              <a:t>By aborting TXs. But it doesn’t help much.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00193C-59BA-B04C-9E24-3126E3DC0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37</a:t>
            </a:fld>
            <a:endParaRPr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B12777-C9DB-8797-D802-9E50AEF6BCAA}"/>
              </a:ext>
            </a:extLst>
          </p:cNvPr>
          <p:cNvSpPr/>
          <p:nvPr/>
        </p:nvSpPr>
        <p:spPr>
          <a:xfrm>
            <a:off x="574232" y="4570452"/>
            <a:ext cx="7564896" cy="405683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72000" tIns="0" rIns="72000" bIns="36000">
            <a:spAutoFit/>
          </a:bodyPr>
          <a:lstStyle/>
          <a:p>
            <a:pPr marL="441325" lvl="0" indent="-384175" algn="ctr" fontAlgn="auto">
              <a:spcBef>
                <a:spcPct val="20000"/>
              </a:spcBef>
              <a:spcAft>
                <a:spcPts val="0"/>
              </a:spcAft>
              <a:buClr>
                <a:srgbClr val="FF0066"/>
              </a:buClr>
            </a:pPr>
            <a:r>
              <a:rPr lang="en-US" altLang="zh-CN" sz="2400" b="1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We need  replication to achieve high availability!</a:t>
            </a:r>
          </a:p>
        </p:txBody>
      </p:sp>
    </p:spTree>
    <p:extLst>
      <p:ext uri="{BB962C8B-B14F-4D97-AF65-F5344CB8AC3E}">
        <p14:creationId xmlns:p14="http://schemas.microsoft.com/office/powerpoint/2010/main" val="24768110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2AE898-0E7D-DE42-BE31-F65E6062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MS PGothic" charset="0"/>
              </a:rPr>
              <a:t>Review:</a:t>
            </a:r>
            <a:r>
              <a:rPr lang="zh-CN" altLang="en-US" dirty="0">
                <a:ea typeface="MS PGothic" charset="0"/>
              </a:rPr>
              <a:t> </a:t>
            </a:r>
            <a:r>
              <a:rPr lang="en-US" altLang="zh-CN" dirty="0">
                <a:ea typeface="MS PGothic" charset="0"/>
              </a:rPr>
              <a:t>Two-phase Commit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9C2C84-925A-A949-A314-13585DE3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38</a:t>
            </a:fld>
            <a:endParaRPr lang="zh-CN" altLang="en-US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D69EF60-0524-D946-A2C0-DF5616839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3771636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BE384B"/>
                </a:solidFill>
              </a:rPr>
              <a:t>Two-phase commit </a:t>
            </a:r>
            <a:r>
              <a:rPr lang="en-US" altLang="zh-CN" dirty="0"/>
              <a:t>allows us to achieve </a:t>
            </a:r>
            <a:r>
              <a:rPr lang="en-US" altLang="zh-CN" dirty="0">
                <a:solidFill>
                  <a:srgbClr val="BE384B"/>
                </a:solidFill>
              </a:rPr>
              <a:t>multi-site</a:t>
            </a:r>
            <a:r>
              <a:rPr lang="zh-CN" altLang="en-US" dirty="0">
                <a:solidFill>
                  <a:srgbClr val="BE384B"/>
                </a:solidFill>
              </a:rPr>
              <a:t> </a:t>
            </a:r>
            <a:r>
              <a:rPr lang="en-US" altLang="zh-CN" dirty="0">
                <a:solidFill>
                  <a:srgbClr val="BE384B"/>
                </a:solidFill>
              </a:rPr>
              <a:t>atomicity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transaction</a:t>
            </a:r>
            <a:r>
              <a:rPr lang="zh-CN" altLang="en-US" dirty="0"/>
              <a:t> </a:t>
            </a:r>
            <a:r>
              <a:rPr lang="en-US" altLang="zh-CN" dirty="0"/>
              <a:t>remains atomic</a:t>
            </a:r>
            <a:r>
              <a:rPr lang="zh-CN" altLang="en-US" dirty="0"/>
              <a:t> </a:t>
            </a:r>
            <a:r>
              <a:rPr lang="en-US" altLang="zh-CN" dirty="0"/>
              <a:t>even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they</a:t>
            </a:r>
            <a:r>
              <a:rPr lang="zh-CN" altLang="en-US" dirty="0"/>
              <a:t> </a:t>
            </a:r>
            <a:r>
              <a:rPr lang="en-US" altLang="zh-CN" dirty="0"/>
              <a:t>require communication with multiple machines </a:t>
            </a:r>
            <a:endParaRPr lang="zh-CN" altLang="en-US" dirty="0"/>
          </a:p>
          <a:p>
            <a:r>
              <a:rPr lang="en-US" altLang="zh-CN" dirty="0"/>
              <a:t>In two-phase commit, failures prior to the commit point can be aborted. If workers (or the coordinator) fail after the commit point, they </a:t>
            </a:r>
            <a:r>
              <a:rPr lang="en-US" altLang="zh-CN" dirty="0">
                <a:solidFill>
                  <a:srgbClr val="BE384B"/>
                </a:solidFill>
              </a:rPr>
              <a:t>recover into the </a:t>
            </a:r>
            <a:r>
              <a:rPr lang="en-US" altLang="zh-CN" dirty="0">
                <a:solidFill>
                  <a:srgbClr val="BE384B"/>
                </a:solidFill>
                <a:highlight>
                  <a:srgbClr val="FFFF00"/>
                </a:highlight>
              </a:rPr>
              <a:t>PREPARED</a:t>
            </a:r>
            <a:r>
              <a:rPr lang="en-US" altLang="zh-CN" dirty="0">
                <a:solidFill>
                  <a:srgbClr val="BE384B"/>
                </a:solidFill>
              </a:rPr>
              <a:t> state</a:t>
            </a:r>
            <a:r>
              <a:rPr lang="en-US" altLang="zh-CN" dirty="0"/>
              <a:t>, and complete the transaction</a:t>
            </a:r>
            <a:endParaRPr kumimoji="1" lang="en-US" altLang="zh-CN" dirty="0"/>
          </a:p>
          <a:p>
            <a:r>
              <a:rPr lang="en-US" altLang="zh-CN" dirty="0"/>
              <a:t>Our remaining issue deals with availability and replication: we will </a:t>
            </a:r>
            <a:r>
              <a:rPr lang="en-US" altLang="zh-CN" dirty="0">
                <a:highlight>
                  <a:srgbClr val="FFFF00"/>
                </a:highlight>
              </a:rPr>
              <a:t>replicate data across sites </a:t>
            </a:r>
            <a:r>
              <a:rPr lang="en-US" altLang="zh-CN" dirty="0"/>
              <a:t>to improve availability, we may also </a:t>
            </a:r>
            <a:r>
              <a:rPr lang="en-US" altLang="zh-CN" dirty="0">
                <a:highlight>
                  <a:srgbClr val="FFFF00"/>
                </a:highlight>
              </a:rPr>
              <a:t>replicate the coordinator</a:t>
            </a:r>
            <a:r>
              <a:rPr lang="en-US" altLang="zh-CN" dirty="0"/>
              <a:t>, but must deal with keeping multiple copies of the data </a:t>
            </a:r>
            <a:r>
              <a:rPr lang="en-US" altLang="zh-CN" dirty="0">
                <a:solidFill>
                  <a:srgbClr val="BE384B"/>
                </a:solidFill>
              </a:rPr>
              <a:t>consistent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DB9A05C-7B57-6743-9317-2E24A9CF52CA}"/>
              </a:ext>
            </a:extLst>
          </p:cNvPr>
          <p:cNvSpPr/>
          <p:nvPr/>
        </p:nvSpPr>
        <p:spPr>
          <a:xfrm>
            <a:off x="863792" y="4826218"/>
            <a:ext cx="7564896" cy="775015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72000" tIns="0" rIns="72000" bIns="36000">
            <a:spAutoFit/>
          </a:bodyPr>
          <a:lstStyle/>
          <a:p>
            <a:pPr marL="441325" lvl="0" indent="-384175" algn="ctr" fontAlgn="auto">
              <a:spcBef>
                <a:spcPct val="20000"/>
              </a:spcBef>
              <a:spcAft>
                <a:spcPts val="0"/>
              </a:spcAft>
              <a:buClr>
                <a:srgbClr val="FF0066"/>
              </a:buClr>
            </a:pPr>
            <a:r>
              <a:rPr lang="en-US" altLang="zh-CN" sz="2400" b="1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We focus on replicating the data. Replicating the coordinator is similar </a:t>
            </a:r>
          </a:p>
        </p:txBody>
      </p:sp>
    </p:spTree>
    <p:extLst>
      <p:ext uri="{BB962C8B-B14F-4D97-AF65-F5344CB8AC3E}">
        <p14:creationId xmlns:p14="http://schemas.microsoft.com/office/powerpoint/2010/main" val="211138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2AE898-0E7D-DE42-BE31-F65E6062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Replication is everywhere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9C2C84-925A-A949-A314-13585DE3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39</a:t>
            </a:fld>
            <a:endParaRPr lang="zh-CN" altLang="en-US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D69EF60-0524-D946-A2C0-DF5616839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3771636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Recall: GFS in distributed file system </a:t>
            </a:r>
          </a:p>
          <a:p>
            <a:r>
              <a:rPr kumimoji="1" lang="en-US" altLang="zh-CN" dirty="0"/>
              <a:t>For performance</a:t>
            </a:r>
          </a:p>
          <a:p>
            <a:pPr lvl="1"/>
            <a:r>
              <a:rPr kumimoji="1" lang="en-US" altLang="zh-CN" dirty="0"/>
              <a:t>Higher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BE384B"/>
                </a:solidFill>
              </a:rPr>
              <a:t>throughput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replicas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concurrently</a:t>
            </a:r>
          </a:p>
          <a:p>
            <a:pPr lvl="1"/>
            <a:r>
              <a:rPr kumimoji="1" lang="en-US" altLang="zh-CN" dirty="0"/>
              <a:t>Lower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BE384B"/>
                </a:solidFill>
              </a:rPr>
              <a:t>latency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cache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also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form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replication</a:t>
            </a:r>
          </a:p>
          <a:p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fault</a:t>
            </a:r>
            <a:r>
              <a:rPr kumimoji="1" lang="zh-CN" altLang="en-US" dirty="0"/>
              <a:t> </a:t>
            </a:r>
            <a:r>
              <a:rPr kumimoji="1" lang="en-US" altLang="zh-CN" dirty="0"/>
              <a:t>tolerance</a:t>
            </a:r>
          </a:p>
          <a:p>
            <a:pPr lvl="1"/>
            <a:r>
              <a:rPr kumimoji="1" lang="en-US" altLang="zh-CN" dirty="0"/>
              <a:t>Maintain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BE384B"/>
                </a:solidFill>
              </a:rPr>
              <a:t>availability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even</a:t>
            </a:r>
            <a:r>
              <a:rPr kumimoji="1" lang="zh-CN" altLang="en-US" dirty="0"/>
              <a:t> </a:t>
            </a:r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some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replicas</a:t>
            </a:r>
            <a:r>
              <a:rPr kumimoji="1" lang="zh-CN" altLang="en-US" dirty="0"/>
              <a:t> </a:t>
            </a:r>
            <a:r>
              <a:rPr kumimoji="1" lang="en-US" altLang="zh-CN" dirty="0"/>
              <a:t>fail</a:t>
            </a:r>
            <a:endParaRPr kumimoji="1" lang="zh-CN" altLang="en-US" dirty="0"/>
          </a:p>
          <a:p>
            <a:pPr lvl="1"/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85953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1D4921-1C7C-8140-880C-4C0C76BFB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Review: MVCC (Snapshot isolation)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229EA5-A1B5-814F-AD94-641E66B4F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</a:t>
            </a:fld>
            <a:endParaRPr lang="zh-CN" altLang="en-US"/>
          </a:p>
        </p:txBody>
      </p:sp>
      <p:cxnSp>
        <p:nvCxnSpPr>
          <p:cNvPr id="5" name="Straight Connector 36">
            <a:extLst>
              <a:ext uri="{FF2B5EF4-FFF2-40B4-BE49-F238E27FC236}">
                <a16:creationId xmlns:a16="http://schemas.microsoft.com/office/drawing/2014/main" id="{282478C2-5F96-F840-B53E-F7BCE16BAF65}"/>
              </a:ext>
            </a:extLst>
          </p:cNvPr>
          <p:cNvCxnSpPr>
            <a:stCxn id="12" idx="3"/>
            <a:endCxn id="9" idx="1"/>
          </p:cNvCxnSpPr>
          <p:nvPr/>
        </p:nvCxnSpPr>
        <p:spPr>
          <a:xfrm>
            <a:off x="2595000" y="3266849"/>
            <a:ext cx="3430000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15">
            <a:extLst>
              <a:ext uri="{FF2B5EF4-FFF2-40B4-BE49-F238E27FC236}">
                <a16:creationId xmlns:a16="http://schemas.microsoft.com/office/drawing/2014/main" id="{9C0CD16A-71FD-474A-BF57-3CB0CDC2C784}"/>
              </a:ext>
            </a:extLst>
          </p:cNvPr>
          <p:cNvSpPr/>
          <p:nvPr/>
        </p:nvSpPr>
        <p:spPr>
          <a:xfrm>
            <a:off x="2857500" y="3131849"/>
            <a:ext cx="990000" cy="27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r>
              <a:rPr lang="en-US" altLang="zh-CN" sz="1667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READ(X)</a:t>
            </a:r>
            <a:endParaRPr lang="zh-CN" altLang="en-US" sz="1667" dirty="0">
              <a:latin typeface="Eras Medium ITC" pitchFamily="34" charset="0"/>
              <a:cs typeface="Verdana" pitchFamily="34" charset="0"/>
            </a:endParaRPr>
          </a:p>
        </p:txBody>
      </p:sp>
      <p:cxnSp>
        <p:nvCxnSpPr>
          <p:cNvPr id="7" name="Straight Connector 19">
            <a:extLst>
              <a:ext uri="{FF2B5EF4-FFF2-40B4-BE49-F238E27FC236}">
                <a16:creationId xmlns:a16="http://schemas.microsoft.com/office/drawing/2014/main" id="{D481E6F4-F17F-254B-BAD2-341F28FE192F}"/>
              </a:ext>
            </a:extLst>
          </p:cNvPr>
          <p:cNvCxnSpPr/>
          <p:nvPr/>
        </p:nvCxnSpPr>
        <p:spPr>
          <a:xfrm>
            <a:off x="1460500" y="3496208"/>
            <a:ext cx="6300000" cy="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0">
            <a:extLst>
              <a:ext uri="{FF2B5EF4-FFF2-40B4-BE49-F238E27FC236}">
                <a16:creationId xmlns:a16="http://schemas.microsoft.com/office/drawing/2014/main" id="{00B7DC87-749C-B440-A078-A3A921211EDA}"/>
              </a:ext>
            </a:extLst>
          </p:cNvPr>
          <p:cNvSpPr/>
          <p:nvPr/>
        </p:nvSpPr>
        <p:spPr>
          <a:xfrm>
            <a:off x="7172419" y="3133861"/>
            <a:ext cx="59663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Time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9" name="Rectangle 21">
            <a:extLst>
              <a:ext uri="{FF2B5EF4-FFF2-40B4-BE49-F238E27FC236}">
                <a16:creationId xmlns:a16="http://schemas.microsoft.com/office/drawing/2014/main" id="{9F4BB4EE-1C63-6B4F-8156-88677AF3A84C}"/>
              </a:ext>
            </a:extLst>
          </p:cNvPr>
          <p:cNvSpPr/>
          <p:nvPr/>
        </p:nvSpPr>
        <p:spPr>
          <a:xfrm>
            <a:off x="6025000" y="3131849"/>
            <a:ext cx="960000" cy="27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r>
              <a:rPr lang="en-US" altLang="zh-CN" sz="1667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COMMIT</a:t>
            </a:r>
            <a:endParaRPr lang="zh-CN" altLang="en-US" sz="1667" dirty="0">
              <a:latin typeface="Eras Medium ITC" pitchFamily="34" charset="0"/>
              <a:cs typeface="Verdana" pitchFamily="34" charset="0"/>
            </a:endParaRPr>
          </a:p>
        </p:txBody>
      </p:sp>
      <p:sp>
        <p:nvSpPr>
          <p:cNvPr id="10" name="Rectangle 22">
            <a:extLst>
              <a:ext uri="{FF2B5EF4-FFF2-40B4-BE49-F238E27FC236}">
                <a16:creationId xmlns:a16="http://schemas.microsoft.com/office/drawing/2014/main" id="{22D43D36-47D1-9A44-A2A0-8D35C6968D0F}"/>
              </a:ext>
            </a:extLst>
          </p:cNvPr>
          <p:cNvSpPr/>
          <p:nvPr/>
        </p:nvSpPr>
        <p:spPr>
          <a:xfrm>
            <a:off x="4822000" y="3131849"/>
            <a:ext cx="1020000" cy="27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r>
              <a:rPr lang="en-US" altLang="zh-CN" sz="1667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WRITE(X)</a:t>
            </a:r>
            <a:endParaRPr lang="zh-CN" altLang="en-US" sz="1667" dirty="0">
              <a:latin typeface="Eras Medium ITC" pitchFamily="34" charset="0"/>
              <a:cs typeface="Verdana" pitchFamily="34" charset="0"/>
            </a:endParaRPr>
          </a:p>
        </p:txBody>
      </p:sp>
      <p:sp>
        <p:nvSpPr>
          <p:cNvPr id="11" name="Rectangle 34">
            <a:extLst>
              <a:ext uri="{FF2B5EF4-FFF2-40B4-BE49-F238E27FC236}">
                <a16:creationId xmlns:a16="http://schemas.microsoft.com/office/drawing/2014/main" id="{2E009950-C491-964C-B6B8-FDD6B1C627E2}"/>
              </a:ext>
            </a:extLst>
          </p:cNvPr>
          <p:cNvSpPr/>
          <p:nvPr/>
        </p:nvSpPr>
        <p:spPr>
          <a:xfrm>
            <a:off x="1541500" y="3082861"/>
            <a:ext cx="300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T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37">
            <a:extLst>
              <a:ext uri="{FF2B5EF4-FFF2-40B4-BE49-F238E27FC236}">
                <a16:creationId xmlns:a16="http://schemas.microsoft.com/office/drawing/2014/main" id="{79AD319C-44B7-3843-9AEC-E1E8D0B4712A}"/>
              </a:ext>
            </a:extLst>
          </p:cNvPr>
          <p:cNvSpPr/>
          <p:nvPr/>
        </p:nvSpPr>
        <p:spPr>
          <a:xfrm>
            <a:off x="1905000" y="3131849"/>
            <a:ext cx="690000" cy="27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r>
              <a:rPr lang="en-US" altLang="zh-CN" sz="1667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START</a:t>
            </a:r>
            <a:endParaRPr lang="zh-CN" altLang="en-US" sz="1667" dirty="0">
              <a:latin typeface="Eras Medium ITC" pitchFamily="34" charset="0"/>
              <a:cs typeface="Verdana" pitchFamily="34" charset="0"/>
            </a:endParaRPr>
          </a:p>
        </p:txBody>
      </p:sp>
      <p:sp>
        <p:nvSpPr>
          <p:cNvPr id="13" name="Text Box 16">
            <a:extLst>
              <a:ext uri="{FF2B5EF4-FFF2-40B4-BE49-F238E27FC236}">
                <a16:creationId xmlns:a16="http://schemas.microsoft.com/office/drawing/2014/main" id="{39DE0716-E50C-964B-AA5C-E3C66B18D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1" y="1886222"/>
            <a:ext cx="2476499" cy="522251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30000" rIns="90000" bIns="30000">
            <a:spAutoFit/>
          </a:bodyPr>
          <a:lstStyle>
            <a:defPPr>
              <a:defRPr lang="en-US"/>
            </a:defPPr>
            <a:lvl1pPr>
              <a:defRPr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</a:defRPr>
            </a:lvl1pPr>
          </a:lstStyle>
          <a:p>
            <a:pPr marL="144193" indent="-144193"/>
            <a:r>
              <a:rPr lang="en-US" altLang="zh-CN" sz="1500" b="1" i="0" dirty="0">
                <a:latin typeface="Eras Medium ITC" pitchFamily="34" charset="0"/>
              </a:rPr>
              <a:t>T</a:t>
            </a:r>
            <a:r>
              <a:rPr lang="en-US" altLang="zh-CN" sz="1500" i="0" dirty="0">
                <a:effectLst/>
                <a:latin typeface="Eras Medium ITC" pitchFamily="34" charset="0"/>
              </a:rPr>
              <a:t> is assigned a start timestamp </a:t>
            </a:r>
            <a:r>
              <a:rPr lang="en-US" altLang="zh-CN" sz="1500" i="0" dirty="0" err="1">
                <a:solidFill>
                  <a:srgbClr val="FF0066"/>
                </a:solidFill>
                <a:effectLst/>
                <a:latin typeface="Eras Medium ITC" pitchFamily="34" charset="0"/>
              </a:rPr>
              <a:t>T.sts</a:t>
            </a:r>
            <a:endParaRPr lang="en-US" altLang="zh-CN" sz="1500" i="0" dirty="0">
              <a:solidFill>
                <a:srgbClr val="FF0066"/>
              </a:solidFill>
              <a:effectLst/>
              <a:latin typeface="Eras Medium ITC" pitchFamily="34" charset="0"/>
            </a:endParaRPr>
          </a:p>
        </p:txBody>
      </p:sp>
      <p:sp>
        <p:nvSpPr>
          <p:cNvPr id="14" name="Right Triangle 39">
            <a:extLst>
              <a:ext uri="{FF2B5EF4-FFF2-40B4-BE49-F238E27FC236}">
                <a16:creationId xmlns:a16="http://schemas.microsoft.com/office/drawing/2014/main" id="{C39B2AAF-4AE0-7F46-96B8-3537A9285714}"/>
              </a:ext>
            </a:extLst>
          </p:cNvPr>
          <p:cNvSpPr/>
          <p:nvPr/>
        </p:nvSpPr>
        <p:spPr>
          <a:xfrm rot="10800000">
            <a:off x="3158999" y="1886222"/>
            <a:ext cx="270000" cy="270000"/>
          </a:xfrm>
          <a:prstGeom prst="rtTriangl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endParaRPr lang="zh-CN" altLang="en-US" sz="1667"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AD0CE2E9-A9FF-CE4D-967E-DD56733E0C13}"/>
              </a:ext>
            </a:extLst>
          </p:cNvPr>
          <p:cNvSpPr/>
          <p:nvPr/>
        </p:nvSpPr>
        <p:spPr>
          <a:xfrm>
            <a:off x="1589690" y="2560636"/>
            <a:ext cx="433552" cy="551793"/>
          </a:xfrm>
          <a:custGeom>
            <a:avLst/>
            <a:gdLst>
              <a:gd name="connsiteX0" fmla="*/ 520262 w 520262"/>
              <a:gd name="connsiteY0" fmla="*/ 662151 h 662151"/>
              <a:gd name="connsiteX1" fmla="*/ 47296 w 520262"/>
              <a:gd name="connsiteY1" fmla="*/ 520262 h 662151"/>
              <a:gd name="connsiteX2" fmla="*/ 204951 w 520262"/>
              <a:gd name="connsiteY2" fmla="*/ 315310 h 662151"/>
              <a:gd name="connsiteX3" fmla="*/ 0 w 520262"/>
              <a:gd name="connsiteY3" fmla="*/ 0 h 662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262" h="662151">
                <a:moveTo>
                  <a:pt x="520262" y="662151"/>
                </a:moveTo>
                <a:cubicBezTo>
                  <a:pt x="310055" y="620110"/>
                  <a:pt x="99848" y="578069"/>
                  <a:pt x="47296" y="520262"/>
                </a:cubicBezTo>
                <a:cubicBezTo>
                  <a:pt x="-5256" y="462455"/>
                  <a:pt x="212834" y="402020"/>
                  <a:pt x="204951" y="315310"/>
                </a:cubicBezTo>
                <a:cubicBezTo>
                  <a:pt x="197068" y="228600"/>
                  <a:pt x="98534" y="114300"/>
                  <a:pt x="0" y="0"/>
                </a:cubicBezTo>
              </a:path>
            </a:pathLst>
          </a:custGeom>
          <a:ln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16" name="Text Box 16">
            <a:extLst>
              <a:ext uri="{FF2B5EF4-FFF2-40B4-BE49-F238E27FC236}">
                <a16:creationId xmlns:a16="http://schemas.microsoft.com/office/drawing/2014/main" id="{D3EF3B01-A805-224A-8166-C55475AE67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886806"/>
            <a:ext cx="4127500" cy="522251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30000" rIns="90000" bIns="30000">
            <a:spAutoFit/>
          </a:bodyPr>
          <a:lstStyle>
            <a:defPPr>
              <a:defRPr lang="en-US"/>
            </a:defPPr>
            <a:lvl1pPr>
              <a:defRPr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</a:defRPr>
            </a:lvl1pPr>
          </a:lstStyle>
          <a:p>
            <a:pPr marL="144193" indent="-144193"/>
            <a:r>
              <a:rPr lang="en-US" altLang="zh-CN" sz="1500" b="1" i="0" dirty="0">
                <a:latin typeface="Eras Medium ITC" pitchFamily="34" charset="0"/>
              </a:rPr>
              <a:t>T</a:t>
            </a:r>
            <a:r>
              <a:rPr lang="en-US" altLang="zh-CN" sz="1500" i="0" dirty="0">
                <a:effectLst/>
                <a:latin typeface="Eras Medium ITC" pitchFamily="34" charset="0"/>
              </a:rPr>
              <a:t> reads the </a:t>
            </a:r>
            <a:r>
              <a:rPr lang="en-US" altLang="zh-CN" sz="1500" i="0" dirty="0">
                <a:latin typeface="Eras Medium ITC" pitchFamily="34" charset="0"/>
              </a:rPr>
              <a:t>biggest</a:t>
            </a:r>
            <a:r>
              <a:rPr lang="en-US" altLang="zh-CN" sz="1500" i="0" dirty="0">
                <a:effectLst/>
                <a:latin typeface="Eras Medium ITC" pitchFamily="34" charset="0"/>
              </a:rPr>
              <a:t> version of </a:t>
            </a:r>
            <a:r>
              <a:rPr lang="en-US" altLang="zh-CN" sz="1500" i="0" dirty="0">
                <a:solidFill>
                  <a:srgbClr val="0033CC"/>
                </a:solidFill>
                <a:effectLst/>
                <a:latin typeface="Eras Medium ITC" pitchFamily="34" charset="0"/>
              </a:rPr>
              <a:t>X(</a:t>
            </a:r>
            <a:r>
              <a:rPr lang="en-US" altLang="zh-CN" sz="1500" i="0" dirty="0" err="1">
                <a:solidFill>
                  <a:srgbClr val="0033CC"/>
                </a:solidFill>
                <a:effectLst/>
                <a:latin typeface="Eras Medium ITC" pitchFamily="34" charset="0"/>
              </a:rPr>
              <a:t>i</a:t>
            </a:r>
            <a:r>
              <a:rPr lang="en-US" altLang="zh-CN" sz="1500" i="0" dirty="0">
                <a:solidFill>
                  <a:srgbClr val="0033CC"/>
                </a:solidFill>
                <a:effectLst/>
                <a:latin typeface="Eras Medium ITC" pitchFamily="34" charset="0"/>
              </a:rPr>
              <a:t>)</a:t>
            </a:r>
            <a:r>
              <a:rPr lang="en-US" altLang="zh-CN" sz="1500" i="0" dirty="0">
                <a:effectLst/>
                <a:latin typeface="Eras Medium ITC" pitchFamily="34" charset="0"/>
              </a:rPr>
              <a:t>, such that </a:t>
            </a:r>
            <a:r>
              <a:rPr lang="en-US" altLang="zh-CN" sz="1500" i="0" dirty="0">
                <a:solidFill>
                  <a:srgbClr val="0033CC"/>
                </a:solidFill>
                <a:effectLst/>
                <a:latin typeface="Eras Medium ITC" pitchFamily="34" charset="0"/>
              </a:rPr>
              <a:t>X(</a:t>
            </a:r>
            <a:r>
              <a:rPr lang="en-US" altLang="zh-CN" sz="1500" i="0" dirty="0" err="1">
                <a:solidFill>
                  <a:srgbClr val="0033CC"/>
                </a:solidFill>
                <a:effectLst/>
                <a:latin typeface="Eras Medium ITC" pitchFamily="34" charset="0"/>
              </a:rPr>
              <a:t>i</a:t>
            </a:r>
            <a:r>
              <a:rPr lang="en-US" altLang="zh-CN" sz="1500" i="0" dirty="0">
                <a:solidFill>
                  <a:srgbClr val="0033CC"/>
                </a:solidFill>
                <a:effectLst/>
                <a:latin typeface="Eras Medium ITC" pitchFamily="34" charset="0"/>
              </a:rPr>
              <a:t>).</a:t>
            </a:r>
            <a:r>
              <a:rPr lang="en-US" altLang="zh-CN" sz="1500" i="0" dirty="0" err="1">
                <a:solidFill>
                  <a:srgbClr val="0033CC"/>
                </a:solidFill>
                <a:effectLst/>
                <a:latin typeface="Eras Medium ITC" pitchFamily="34" charset="0"/>
              </a:rPr>
              <a:t>cts</a:t>
            </a:r>
            <a:r>
              <a:rPr lang="en-US" altLang="zh-CN" sz="1500" i="0" dirty="0">
                <a:solidFill>
                  <a:srgbClr val="0033CC"/>
                </a:solidFill>
                <a:effectLst/>
                <a:latin typeface="Eras Medium ITC" pitchFamily="34" charset="0"/>
              </a:rPr>
              <a:t> </a:t>
            </a:r>
            <a:r>
              <a:rPr lang="en-US" altLang="zh-CN" sz="1500" i="0" dirty="0">
                <a:effectLst/>
                <a:latin typeface="Eras Medium ITC" pitchFamily="34" charset="0"/>
              </a:rPr>
              <a:t>&lt;= </a:t>
            </a:r>
            <a:r>
              <a:rPr lang="en-US" altLang="zh-CN" sz="1500" i="0" dirty="0" err="1">
                <a:solidFill>
                  <a:srgbClr val="FF0066"/>
                </a:solidFill>
                <a:effectLst/>
                <a:latin typeface="Eras Medium ITC" pitchFamily="34" charset="0"/>
              </a:rPr>
              <a:t>T.sts</a:t>
            </a:r>
            <a:endParaRPr lang="en-US" altLang="zh-CN" sz="1500" i="0" dirty="0">
              <a:solidFill>
                <a:srgbClr val="FF0066"/>
              </a:solidFill>
              <a:effectLst/>
              <a:latin typeface="Eras Medium ITC" pitchFamily="34" charset="0"/>
            </a:endParaRPr>
          </a:p>
        </p:txBody>
      </p:sp>
      <p:sp>
        <p:nvSpPr>
          <p:cNvPr id="17" name="Right Triangle 41">
            <a:extLst>
              <a:ext uri="{FF2B5EF4-FFF2-40B4-BE49-F238E27FC236}">
                <a16:creationId xmlns:a16="http://schemas.microsoft.com/office/drawing/2014/main" id="{D1413DA6-7443-B74E-8807-14E410230149}"/>
              </a:ext>
            </a:extLst>
          </p:cNvPr>
          <p:cNvSpPr/>
          <p:nvPr/>
        </p:nvSpPr>
        <p:spPr>
          <a:xfrm rot="10800000">
            <a:off x="4957112" y="3886806"/>
            <a:ext cx="313387" cy="270000"/>
          </a:xfrm>
          <a:prstGeom prst="rtTriangl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endParaRPr lang="zh-CN" altLang="en-US" sz="1667"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" name="Text Box 16">
            <a:extLst>
              <a:ext uri="{FF2B5EF4-FFF2-40B4-BE49-F238E27FC236}">
                <a16:creationId xmlns:a16="http://schemas.microsoft.com/office/drawing/2014/main" id="{EAED3743-B190-2541-BA6F-9496D6766E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501" y="4721361"/>
            <a:ext cx="4008499" cy="522251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30000" rIns="90000" bIns="30000">
            <a:spAutoFit/>
          </a:bodyPr>
          <a:lstStyle>
            <a:defPPr>
              <a:defRPr lang="en-US"/>
            </a:defPPr>
            <a:lvl1pPr>
              <a:defRPr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</a:defRPr>
            </a:lvl1pPr>
          </a:lstStyle>
          <a:p>
            <a:pPr marL="144193" indent="-144193"/>
            <a:r>
              <a:rPr lang="en-US" altLang="zh-CN" sz="1500" b="1" i="0" dirty="0">
                <a:latin typeface="Eras Medium ITC" pitchFamily="34" charset="0"/>
              </a:rPr>
              <a:t>T</a:t>
            </a:r>
            <a:r>
              <a:rPr lang="en-US" altLang="zh-CN" sz="1500" i="0" dirty="0">
                <a:effectLst/>
                <a:latin typeface="Eras Medium ITC" pitchFamily="34" charset="0"/>
              </a:rPr>
              <a:t> buffers writes to </a:t>
            </a:r>
            <a:r>
              <a:rPr lang="en-US" altLang="zh-CN" sz="1500" i="0" dirty="0">
                <a:solidFill>
                  <a:srgbClr val="0033CC"/>
                </a:solidFill>
                <a:effectLst/>
                <a:latin typeface="Eras Medium ITC" pitchFamily="34" charset="0"/>
              </a:rPr>
              <a:t>X</a:t>
            </a:r>
            <a:r>
              <a:rPr lang="en-US" altLang="zh-CN" sz="1500" i="0" dirty="0">
                <a:effectLst/>
                <a:latin typeface="Eras Medium ITC" pitchFamily="34" charset="0"/>
              </a:rPr>
              <a:t> and adds </a:t>
            </a:r>
            <a:r>
              <a:rPr lang="en-US" altLang="zh-CN" sz="1500" i="0" dirty="0">
                <a:solidFill>
                  <a:srgbClr val="0033CC"/>
                </a:solidFill>
                <a:effectLst/>
                <a:latin typeface="Eras Medium ITC" pitchFamily="34" charset="0"/>
              </a:rPr>
              <a:t>X</a:t>
            </a:r>
            <a:r>
              <a:rPr lang="en-US" altLang="zh-CN" sz="1500" i="0" dirty="0">
                <a:effectLst/>
                <a:latin typeface="Eras Medium ITC" pitchFamily="34" charset="0"/>
              </a:rPr>
              <a:t> to its write-set, </a:t>
            </a:r>
            <a:r>
              <a:rPr lang="en-US" altLang="zh-CN" sz="1500" i="0" dirty="0" err="1">
                <a:solidFill>
                  <a:srgbClr val="FF0066"/>
                </a:solidFill>
                <a:effectLst/>
                <a:latin typeface="Eras Medium ITC" pitchFamily="34" charset="0"/>
              </a:rPr>
              <a:t>T.wset</a:t>
            </a:r>
            <a:r>
              <a:rPr lang="en-US" altLang="zh-CN" sz="1500" i="0" dirty="0">
                <a:solidFill>
                  <a:srgbClr val="FF0066"/>
                </a:solidFill>
                <a:effectLst/>
                <a:latin typeface="Eras Medium ITC" pitchFamily="34" charset="0"/>
              </a:rPr>
              <a:t> </a:t>
            </a:r>
            <a:r>
              <a:rPr lang="en-US" altLang="zh-CN" sz="1500" i="0" dirty="0">
                <a:effectLst/>
                <a:latin typeface="Eras Medium ITC" pitchFamily="34" charset="0"/>
              </a:rPr>
              <a:t>+= {</a:t>
            </a:r>
            <a:r>
              <a:rPr lang="en-US" altLang="zh-CN" sz="1500" i="0" dirty="0">
                <a:solidFill>
                  <a:srgbClr val="0033CC"/>
                </a:solidFill>
                <a:effectLst/>
                <a:latin typeface="Eras Medium ITC" pitchFamily="34" charset="0"/>
              </a:rPr>
              <a:t>X</a:t>
            </a:r>
            <a:r>
              <a:rPr lang="en-US" altLang="zh-CN" sz="1500" i="0" dirty="0">
                <a:effectLst/>
                <a:latin typeface="Eras Medium ITC" pitchFamily="34" charset="0"/>
              </a:rPr>
              <a:t>}</a:t>
            </a:r>
          </a:p>
        </p:txBody>
      </p:sp>
      <p:sp>
        <p:nvSpPr>
          <p:cNvPr id="19" name="Right Triangle 43">
            <a:extLst>
              <a:ext uri="{FF2B5EF4-FFF2-40B4-BE49-F238E27FC236}">
                <a16:creationId xmlns:a16="http://schemas.microsoft.com/office/drawing/2014/main" id="{BEF7861E-7FB4-AB4F-8962-AF58D562C537}"/>
              </a:ext>
            </a:extLst>
          </p:cNvPr>
          <p:cNvSpPr/>
          <p:nvPr/>
        </p:nvSpPr>
        <p:spPr>
          <a:xfrm rot="10800000">
            <a:off x="7687612" y="4721361"/>
            <a:ext cx="313387" cy="270000"/>
          </a:xfrm>
          <a:prstGeom prst="rtTriangl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endParaRPr lang="zh-CN" altLang="en-US" sz="1667"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0" name="Text Box 16">
            <a:extLst>
              <a:ext uri="{FF2B5EF4-FFF2-40B4-BE49-F238E27FC236}">
                <a16:creationId xmlns:a16="http://schemas.microsoft.com/office/drawing/2014/main" id="{18A06E75-7A15-6544-B3F0-B51343ACF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500" y="1143000"/>
            <a:ext cx="4585145" cy="983916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30000" rIns="90000" bIns="30000">
            <a:spAutoFit/>
          </a:bodyPr>
          <a:lstStyle>
            <a:defPPr>
              <a:defRPr lang="en-US"/>
            </a:defPPr>
            <a:lvl1pPr>
              <a:defRPr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</a:defRPr>
            </a:lvl1pPr>
          </a:lstStyle>
          <a:p>
            <a:pPr marL="144193" indent="-144193"/>
            <a:r>
              <a:rPr lang="en-US" altLang="zh-CN" sz="1500" b="1" i="0" dirty="0">
                <a:latin typeface="Eras Medium ITC" pitchFamily="34" charset="0"/>
              </a:rPr>
              <a:t>T</a:t>
            </a:r>
            <a:r>
              <a:rPr lang="en-US" altLang="zh-CN" sz="1500" i="0" dirty="0">
                <a:effectLst/>
                <a:latin typeface="Eras Medium ITC" pitchFamily="34" charset="0"/>
              </a:rPr>
              <a:t> is assigned a commit timestamp </a:t>
            </a:r>
            <a:r>
              <a:rPr lang="en-US" altLang="zh-CN" sz="1500" i="0" dirty="0" err="1">
                <a:solidFill>
                  <a:srgbClr val="FF0066"/>
                </a:solidFill>
                <a:effectLst/>
                <a:latin typeface="Eras Medium ITC" pitchFamily="34" charset="0"/>
              </a:rPr>
              <a:t>T.cts</a:t>
            </a:r>
            <a:endParaRPr lang="en-US" altLang="zh-CN" sz="1500" i="0" dirty="0">
              <a:solidFill>
                <a:srgbClr val="FF0066"/>
              </a:solidFill>
              <a:effectLst/>
              <a:latin typeface="Eras Medium ITC" pitchFamily="34" charset="0"/>
            </a:endParaRPr>
          </a:p>
          <a:p>
            <a:pPr marL="144193" indent="-144193"/>
            <a:r>
              <a:rPr lang="en-US" altLang="zh-CN" sz="1500" i="0" dirty="0">
                <a:effectLst/>
                <a:latin typeface="Eras Medium ITC" pitchFamily="34" charset="0"/>
              </a:rPr>
              <a:t>System checks all data within </a:t>
            </a:r>
            <a:r>
              <a:rPr lang="en-US" altLang="zh-CN" sz="1500" i="0" dirty="0" err="1">
                <a:solidFill>
                  <a:srgbClr val="FF0066"/>
                </a:solidFill>
                <a:effectLst/>
                <a:latin typeface="Eras Medium ITC" pitchFamily="34" charset="0"/>
              </a:rPr>
              <a:t>T.wset</a:t>
            </a:r>
            <a:r>
              <a:rPr lang="en-US" altLang="zh-CN" sz="1500" i="0" dirty="0">
                <a:effectLst/>
                <a:latin typeface="Eras Medium ITC" pitchFamily="34" charset="0"/>
              </a:rPr>
              <a:t>, </a:t>
            </a:r>
            <a:br>
              <a:rPr lang="en-US" altLang="zh-CN" sz="1500" i="0" dirty="0">
                <a:effectLst/>
                <a:latin typeface="Eras Medium ITC" pitchFamily="34" charset="0"/>
              </a:rPr>
            </a:br>
            <a:r>
              <a:rPr lang="en-US" altLang="zh-CN" sz="1500" i="0" dirty="0">
                <a:effectLst/>
                <a:latin typeface="Eras Medium ITC" pitchFamily="34" charset="0"/>
              </a:rPr>
              <a:t>if </a:t>
            </a:r>
            <a:r>
              <a:rPr lang="en-US" altLang="zh-CN" sz="1500" i="0" dirty="0" err="1">
                <a:solidFill>
                  <a:srgbClr val="FF0066"/>
                </a:solidFill>
                <a:effectLst/>
                <a:latin typeface="Eras Medium ITC" pitchFamily="34" charset="0"/>
              </a:rPr>
              <a:t>T.sts</a:t>
            </a:r>
            <a:r>
              <a:rPr lang="en-US" altLang="zh-CN" sz="1500" i="0" dirty="0">
                <a:effectLst/>
                <a:latin typeface="Eras Medium ITC" pitchFamily="34" charset="0"/>
              </a:rPr>
              <a:t> &lt; </a:t>
            </a:r>
            <a:r>
              <a:rPr lang="en-US" altLang="zh-CN" sz="1500" i="0" dirty="0" err="1">
                <a:solidFill>
                  <a:srgbClr val="0033CC"/>
                </a:solidFill>
                <a:effectLst/>
                <a:latin typeface="Eras Medium ITC" pitchFamily="34" charset="0"/>
              </a:rPr>
              <a:t>X.cts</a:t>
            </a:r>
            <a:r>
              <a:rPr lang="en-US" altLang="zh-CN" sz="1500" i="0" dirty="0">
                <a:effectLst/>
                <a:latin typeface="Eras Medium ITC" pitchFamily="34" charset="0"/>
              </a:rPr>
              <a:t>,</a:t>
            </a:r>
            <a:r>
              <a:rPr lang="en-US" altLang="zh-CN" sz="1500" i="0" dirty="0">
                <a:effectLst/>
                <a:latin typeface="Eras Medium ITC" pitchFamily="34" charset="0"/>
                <a:sym typeface="Wingdings" pitchFamily="2" charset="2"/>
              </a:rPr>
              <a:t> then abort </a:t>
            </a:r>
            <a:r>
              <a:rPr lang="en-US" altLang="zh-CN" sz="1500" b="1" i="0" dirty="0">
                <a:latin typeface="Eras Medium ITC" pitchFamily="34" charset="0"/>
                <a:sym typeface="Wingdings" pitchFamily="2" charset="2"/>
              </a:rPr>
              <a:t>T</a:t>
            </a:r>
          </a:p>
          <a:p>
            <a:pPr marL="144193" indent="-144193"/>
            <a:r>
              <a:rPr lang="en-US" altLang="zh-CN" sz="1500" i="0" dirty="0">
                <a:effectLst/>
                <a:latin typeface="Eras Medium ITC" pitchFamily="34" charset="0"/>
              </a:rPr>
              <a:t>Update all data within </a:t>
            </a:r>
            <a:r>
              <a:rPr lang="en-US" altLang="zh-CN" sz="1500" i="0" dirty="0" err="1">
                <a:solidFill>
                  <a:srgbClr val="FF0066"/>
                </a:solidFill>
                <a:effectLst/>
                <a:latin typeface="Eras Medium ITC" pitchFamily="34" charset="0"/>
              </a:rPr>
              <a:t>T.wset</a:t>
            </a:r>
            <a:r>
              <a:rPr lang="en-US" altLang="zh-CN" sz="1500" i="0" dirty="0">
                <a:effectLst/>
                <a:latin typeface="Eras Medium ITC" pitchFamily="34" charset="0"/>
              </a:rPr>
              <a:t> with </a:t>
            </a:r>
            <a:r>
              <a:rPr lang="en-US" altLang="zh-CN" sz="1500" i="0" dirty="0" err="1">
                <a:solidFill>
                  <a:srgbClr val="FF0066"/>
                </a:solidFill>
                <a:effectLst/>
                <a:latin typeface="Eras Medium ITC" pitchFamily="34" charset="0"/>
              </a:rPr>
              <a:t>T.cts</a:t>
            </a:r>
            <a:endParaRPr lang="en-US" altLang="zh-CN" sz="1500" b="1" i="0" dirty="0">
              <a:solidFill>
                <a:srgbClr val="FF0066"/>
              </a:solidFill>
              <a:latin typeface="Eras Medium ITC" pitchFamily="34" charset="0"/>
            </a:endParaRPr>
          </a:p>
        </p:txBody>
      </p:sp>
      <p:sp>
        <p:nvSpPr>
          <p:cNvPr id="21" name="Right Triangle 45">
            <a:extLst>
              <a:ext uri="{FF2B5EF4-FFF2-40B4-BE49-F238E27FC236}">
                <a16:creationId xmlns:a16="http://schemas.microsoft.com/office/drawing/2014/main" id="{BCCFB4A7-D35C-B246-9FAD-E2DF75CC13CA}"/>
              </a:ext>
            </a:extLst>
          </p:cNvPr>
          <p:cNvSpPr/>
          <p:nvPr/>
        </p:nvSpPr>
        <p:spPr>
          <a:xfrm rot="10800000">
            <a:off x="7891257" y="1143000"/>
            <a:ext cx="313387" cy="270000"/>
          </a:xfrm>
          <a:prstGeom prst="rtTriangl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endParaRPr lang="zh-CN" altLang="en-US" sz="1667"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2" name="Freeform 2">
            <a:extLst>
              <a:ext uri="{FF2B5EF4-FFF2-40B4-BE49-F238E27FC236}">
                <a16:creationId xmlns:a16="http://schemas.microsoft.com/office/drawing/2014/main" id="{0D37FF5B-0FB4-E34B-994B-F1EB9335CFD2}"/>
              </a:ext>
            </a:extLst>
          </p:cNvPr>
          <p:cNvSpPr/>
          <p:nvPr/>
        </p:nvSpPr>
        <p:spPr>
          <a:xfrm>
            <a:off x="2877189" y="3407568"/>
            <a:ext cx="223363" cy="479238"/>
          </a:xfrm>
          <a:custGeom>
            <a:avLst/>
            <a:gdLst>
              <a:gd name="connsiteX0" fmla="*/ 268035 w 268035"/>
              <a:gd name="connsiteY0" fmla="*/ 0 h 551793"/>
              <a:gd name="connsiteX1" fmla="*/ 21 w 268035"/>
              <a:gd name="connsiteY1" fmla="*/ 204952 h 551793"/>
              <a:gd name="connsiteX2" fmla="*/ 252270 w 268035"/>
              <a:gd name="connsiteY2" fmla="*/ 315311 h 551793"/>
              <a:gd name="connsiteX3" fmla="*/ 63083 w 268035"/>
              <a:gd name="connsiteY3" fmla="*/ 551793 h 551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035" h="551793">
                <a:moveTo>
                  <a:pt x="268035" y="0"/>
                </a:moveTo>
                <a:cubicBezTo>
                  <a:pt x="135341" y="76200"/>
                  <a:pt x="2648" y="152400"/>
                  <a:pt x="21" y="204952"/>
                </a:cubicBezTo>
                <a:cubicBezTo>
                  <a:pt x="-2606" y="257504"/>
                  <a:pt x="241760" y="257504"/>
                  <a:pt x="252270" y="315311"/>
                </a:cubicBezTo>
                <a:cubicBezTo>
                  <a:pt x="262780" y="373118"/>
                  <a:pt x="162931" y="462455"/>
                  <a:pt x="63083" y="551793"/>
                </a:cubicBezTo>
              </a:path>
            </a:pathLst>
          </a:custGeom>
          <a:ln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23" name="Freeform 3">
            <a:extLst>
              <a:ext uri="{FF2B5EF4-FFF2-40B4-BE49-F238E27FC236}">
                <a16:creationId xmlns:a16="http://schemas.microsoft.com/office/drawing/2014/main" id="{64E3EC31-63C4-464B-BA17-59900825ECDC}"/>
              </a:ext>
            </a:extLst>
          </p:cNvPr>
          <p:cNvSpPr/>
          <p:nvPr/>
        </p:nvSpPr>
        <p:spPr>
          <a:xfrm>
            <a:off x="5491655" y="3407569"/>
            <a:ext cx="656897" cy="1313793"/>
          </a:xfrm>
          <a:custGeom>
            <a:avLst/>
            <a:gdLst>
              <a:gd name="connsiteX0" fmla="*/ 0 w 788276"/>
              <a:gd name="connsiteY0" fmla="*/ 0 h 1686911"/>
              <a:gd name="connsiteX1" fmla="*/ 204952 w 788276"/>
              <a:gd name="connsiteY1" fmla="*/ 835573 h 1686911"/>
              <a:gd name="connsiteX2" fmla="*/ 551793 w 788276"/>
              <a:gd name="connsiteY2" fmla="*/ 835573 h 1686911"/>
              <a:gd name="connsiteX3" fmla="*/ 788276 w 788276"/>
              <a:gd name="connsiteY3" fmla="*/ 1686911 h 1686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8276" h="1686911">
                <a:moveTo>
                  <a:pt x="0" y="0"/>
                </a:moveTo>
                <a:cubicBezTo>
                  <a:pt x="56493" y="348155"/>
                  <a:pt x="112987" y="696311"/>
                  <a:pt x="204952" y="835573"/>
                </a:cubicBezTo>
                <a:cubicBezTo>
                  <a:pt x="296917" y="974835"/>
                  <a:pt x="454572" y="693683"/>
                  <a:pt x="551793" y="835573"/>
                </a:cubicBezTo>
                <a:cubicBezTo>
                  <a:pt x="649014" y="977463"/>
                  <a:pt x="718645" y="1332187"/>
                  <a:pt x="788276" y="1686911"/>
                </a:cubicBezTo>
              </a:path>
            </a:pathLst>
          </a:custGeom>
          <a:ln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24" name="Freeform 4">
            <a:extLst>
              <a:ext uri="{FF2B5EF4-FFF2-40B4-BE49-F238E27FC236}">
                <a16:creationId xmlns:a16="http://schemas.microsoft.com/office/drawing/2014/main" id="{52C1890E-C450-504C-B40F-FC4C054CA175}"/>
              </a:ext>
            </a:extLst>
          </p:cNvPr>
          <p:cNvSpPr/>
          <p:nvPr/>
        </p:nvSpPr>
        <p:spPr>
          <a:xfrm>
            <a:off x="5806966" y="2434693"/>
            <a:ext cx="512379" cy="683841"/>
          </a:xfrm>
          <a:custGeom>
            <a:avLst/>
            <a:gdLst>
              <a:gd name="connsiteX0" fmla="*/ 614855 w 614855"/>
              <a:gd name="connsiteY0" fmla="*/ 1024759 h 1024759"/>
              <a:gd name="connsiteX1" fmla="*/ 157655 w 614855"/>
              <a:gd name="connsiteY1" fmla="*/ 772511 h 1024759"/>
              <a:gd name="connsiteX2" fmla="*/ 378372 w 614855"/>
              <a:gd name="connsiteY2" fmla="*/ 583324 h 1024759"/>
              <a:gd name="connsiteX3" fmla="*/ 0 w 614855"/>
              <a:gd name="connsiteY3" fmla="*/ 0 h 1024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855" h="1024759">
                <a:moveTo>
                  <a:pt x="614855" y="1024759"/>
                </a:moveTo>
                <a:cubicBezTo>
                  <a:pt x="405962" y="935421"/>
                  <a:pt x="197069" y="846083"/>
                  <a:pt x="157655" y="772511"/>
                </a:cubicBezTo>
                <a:cubicBezTo>
                  <a:pt x="118241" y="698939"/>
                  <a:pt x="404648" y="712076"/>
                  <a:pt x="378372" y="583324"/>
                </a:cubicBezTo>
                <a:cubicBezTo>
                  <a:pt x="352096" y="454572"/>
                  <a:pt x="176048" y="227286"/>
                  <a:pt x="0" y="0"/>
                </a:cubicBezTo>
              </a:path>
            </a:pathLst>
          </a:custGeom>
          <a:ln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</p:spTree>
    <p:extLst>
      <p:ext uri="{BB962C8B-B14F-4D97-AF65-F5344CB8AC3E}">
        <p14:creationId xmlns:p14="http://schemas.microsoft.com/office/powerpoint/2010/main" val="3655564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 animBg="1"/>
      <p:bldP spid="10" grpId="0" animBg="1"/>
      <p:bldP spid="11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2AE898-0E7D-DE42-BE31-F65E6062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Replication Consistency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9C2C84-925A-A949-A314-13585DE3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40</a:t>
            </a:fld>
            <a:endParaRPr lang="zh-CN" altLang="en-US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D69EF60-0524-D946-A2C0-DF5616839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3771636"/>
          </a:xfrm>
        </p:spPr>
        <p:txBody>
          <a:bodyPr>
            <a:normAutofit/>
          </a:bodyPr>
          <a:lstStyle/>
          <a:p>
            <a:r>
              <a:rPr lang="en-US" altLang="zh-CN" dirty="0"/>
              <a:t>Optimistic Replication (e.g., eventual consistency) </a:t>
            </a:r>
            <a:endParaRPr kumimoji="1" lang="en-US" altLang="zh-CN" dirty="0"/>
          </a:p>
          <a:p>
            <a:pPr lvl="1"/>
            <a:r>
              <a:rPr lang="en-US" altLang="zh-CN" dirty="0"/>
              <a:t>Tolerate inconsistency, and fix things up later</a:t>
            </a:r>
          </a:p>
          <a:p>
            <a:pPr lvl="1"/>
            <a:r>
              <a:rPr lang="en-US" altLang="zh-CN" dirty="0"/>
              <a:t>Works well when out-of-sync replicas are acceptable</a:t>
            </a:r>
            <a:endParaRPr kumimoji="1" lang="en-US" altLang="zh-CN" dirty="0"/>
          </a:p>
          <a:p>
            <a:r>
              <a:rPr lang="en-US" altLang="zh-CN" dirty="0"/>
              <a:t>Pessimistic Replication (e.g., linearizability)</a:t>
            </a:r>
            <a:endParaRPr kumimoji="1" lang="en-US" altLang="zh-CN" dirty="0"/>
          </a:p>
          <a:p>
            <a:pPr lvl="1"/>
            <a:r>
              <a:rPr lang="en-US" altLang="zh-CN" dirty="0"/>
              <a:t>Ensure strong consistency between replicas</a:t>
            </a:r>
          </a:p>
          <a:p>
            <a:pPr lvl="1"/>
            <a:r>
              <a:rPr lang="en-US" altLang="zh-CN" dirty="0"/>
              <a:t>Needed when out-of-sync replicas can cause serious problems</a:t>
            </a:r>
          </a:p>
          <a:p>
            <a:pPr lvl="1"/>
            <a:endParaRPr kumimoji="1" lang="zh-CN" altLang="en-US" dirty="0"/>
          </a:p>
          <a:p>
            <a:pPr lvl="1"/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037245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78890-E7D1-5149-8AFA-90D869A07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75403D9-9667-EA4B-986A-9CD8EA818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8146" y="1830524"/>
            <a:ext cx="7307708" cy="2053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algn="ctr"/>
            <a:r>
              <a:rPr lang="en-US" altLang="zh-CN" kern="0" dirty="0">
                <a:solidFill>
                  <a:srgbClr val="C00000"/>
                </a:solidFill>
                <a:ea typeface="+mn-ea"/>
              </a:rPr>
              <a:t>Pessimistic replication</a:t>
            </a:r>
            <a:endParaRPr lang="en-US" altLang="zh-CN" b="0" i="1" kern="0" dirty="0">
              <a:solidFill>
                <a:srgbClr val="C00000"/>
              </a:solidFill>
              <a:ea typeface="+mn-ea"/>
            </a:endParaRPr>
          </a:p>
          <a:p>
            <a:pPr algn="ctr"/>
            <a:endParaRPr kumimoji="0" lang="en-US" altLang="zh-CN" b="0" kern="0" dirty="0">
              <a:solidFill>
                <a:srgbClr val="C00000"/>
              </a:solidFill>
              <a:ea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505EFF-8601-A84A-A4E2-010CC79177D4}"/>
              </a:ext>
            </a:extLst>
          </p:cNvPr>
          <p:cNvSpPr/>
          <p:nvPr/>
        </p:nvSpPr>
        <p:spPr>
          <a:xfrm>
            <a:off x="-396552" y="228866"/>
            <a:ext cx="1728192" cy="1476506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18660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2AE898-0E7D-DE42-BE31-F65E6062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Pessimistic Replication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9C2C84-925A-A949-A314-13585DE3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42</a:t>
            </a:fld>
            <a:endParaRPr lang="zh-CN" altLang="en-US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D69EF60-0524-D946-A2C0-DF5616839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3771636"/>
          </a:xfrm>
        </p:spPr>
        <p:txBody>
          <a:bodyPr>
            <a:normAutofit/>
          </a:bodyPr>
          <a:lstStyle/>
          <a:p>
            <a:r>
              <a:rPr lang="en-US" altLang="zh-CN" dirty="0"/>
              <a:t>Some applications may prefer not to tolerate inconsistency</a:t>
            </a:r>
            <a:endParaRPr kumimoji="1" lang="en-US" altLang="zh-CN" dirty="0"/>
          </a:p>
          <a:p>
            <a:pPr lvl="1"/>
            <a:r>
              <a:rPr lang="en-US" altLang="zh-CN" dirty="0"/>
              <a:t>E.g., a replicated lock server, or replicated coordinator for 2PC</a:t>
            </a:r>
          </a:p>
          <a:p>
            <a:pPr lvl="2"/>
            <a:r>
              <a:rPr lang="en-US" altLang="zh-CN" dirty="0"/>
              <a:t>Better not give out the same lock twice</a:t>
            </a:r>
          </a:p>
          <a:p>
            <a:pPr lvl="1"/>
            <a:r>
              <a:rPr lang="en-US" altLang="zh-CN" dirty="0"/>
              <a:t>E.g., Better have a consistent decision about whether transaction commits</a:t>
            </a:r>
          </a:p>
          <a:p>
            <a:r>
              <a:rPr lang="en-US" altLang="zh-CN" dirty="0"/>
              <a:t>Trade-off: stronger consistency with pessimistic replication means:</a:t>
            </a:r>
            <a:endParaRPr kumimoji="1" lang="en-US" altLang="zh-CN" dirty="0"/>
          </a:p>
          <a:p>
            <a:pPr lvl="1"/>
            <a:r>
              <a:rPr lang="en-US" altLang="zh-CN" dirty="0"/>
              <a:t>Lower availability than what you might get with optimistic replication</a:t>
            </a:r>
          </a:p>
          <a:p>
            <a:pPr lvl="1"/>
            <a:r>
              <a:rPr lang="en-US" altLang="zh-CN" dirty="0"/>
              <a:t>Performance overhead for waiting syncing w/ other replicas </a:t>
            </a:r>
          </a:p>
          <a:p>
            <a:pPr lvl="1"/>
            <a:endParaRPr lang="en-US" altLang="zh-CN" dirty="0"/>
          </a:p>
          <a:p>
            <a:pPr lvl="1"/>
            <a:endParaRPr kumimoji="1" lang="zh-CN" altLang="en-US" dirty="0"/>
          </a:p>
          <a:p>
            <a:pPr lvl="1"/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080996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2AE898-0E7D-DE42-BE31-F65E6062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Goal: Single-copy Consistency (Linearizability)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9C2C84-925A-A949-A314-13585DE3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43</a:t>
            </a:fld>
            <a:endParaRPr lang="zh-CN" altLang="en-US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D69EF60-0524-D946-A2C0-DF5616839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3771636"/>
          </a:xfrm>
        </p:spPr>
        <p:txBody>
          <a:bodyPr>
            <a:normAutofit/>
          </a:bodyPr>
          <a:lstStyle/>
          <a:p>
            <a:r>
              <a:rPr lang="en-US" altLang="zh-CN" dirty="0"/>
              <a:t>Problem of optimistic way: replicas get out of sync</a:t>
            </a:r>
            <a:endParaRPr kumimoji="1" lang="en-US" altLang="zh-CN" dirty="0"/>
          </a:p>
          <a:p>
            <a:pPr lvl="1"/>
            <a:r>
              <a:rPr lang="en-US" altLang="zh-CN" dirty="0"/>
              <a:t>One replica writes data, another doesn't see the changes</a:t>
            </a:r>
          </a:p>
          <a:p>
            <a:pPr lvl="1"/>
            <a:r>
              <a:rPr lang="en-US" altLang="zh-CN" dirty="0"/>
              <a:t>This behavior was impossible with a single server</a:t>
            </a:r>
            <a:endParaRPr kumimoji="1" lang="en-US" altLang="zh-CN" dirty="0"/>
          </a:p>
          <a:p>
            <a:r>
              <a:rPr lang="en-US" altLang="zh-CN" dirty="0"/>
              <a:t>Ideal goal: single-copy consistency</a:t>
            </a:r>
          </a:p>
          <a:p>
            <a:pPr lvl="1"/>
            <a:r>
              <a:rPr lang="en-US" altLang="zh-CN" dirty="0"/>
              <a:t>Property of the externally-visible behavior of a replicated system</a:t>
            </a:r>
          </a:p>
          <a:p>
            <a:pPr lvl="1"/>
            <a:r>
              <a:rPr lang="en-US" altLang="zh-CN" dirty="0"/>
              <a:t>Operations appear to execute as if there's only a single copy of the data</a:t>
            </a:r>
          </a:p>
          <a:p>
            <a:pPr lvl="2"/>
            <a:r>
              <a:rPr lang="en-US" altLang="zh-CN" sz="1600" dirty="0"/>
              <a:t>Internally, there may be failures or disagreement, which we have to mask</a:t>
            </a:r>
          </a:p>
          <a:p>
            <a:pPr lvl="1"/>
            <a:endParaRPr lang="en-US" altLang="zh-CN" dirty="0"/>
          </a:p>
          <a:p>
            <a:pPr lvl="1"/>
            <a:endParaRPr kumimoji="1" lang="zh-CN" altLang="en-US" dirty="0"/>
          </a:p>
          <a:p>
            <a:pPr lvl="1"/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770135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78890-E7D1-5149-8AFA-90D869A07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75403D9-9667-EA4B-986A-9CD8EA818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8146" y="1830524"/>
            <a:ext cx="7307708" cy="2053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algn="ctr"/>
            <a:r>
              <a:rPr lang="en-US" altLang="zh-CN" kern="0" dirty="0">
                <a:solidFill>
                  <a:srgbClr val="C00000"/>
                </a:solidFill>
                <a:ea typeface="+mn-ea"/>
              </a:rPr>
              <a:t>Replicated State Machines (RSM)</a:t>
            </a:r>
            <a:endParaRPr lang="en-US" altLang="zh-CN" b="0" i="1" kern="0" dirty="0">
              <a:solidFill>
                <a:srgbClr val="C00000"/>
              </a:solidFill>
              <a:ea typeface="+mn-ea"/>
            </a:endParaRPr>
          </a:p>
          <a:p>
            <a:pPr algn="ctr"/>
            <a:endParaRPr kumimoji="0" lang="en-US" altLang="zh-CN" b="0" kern="0" dirty="0">
              <a:solidFill>
                <a:srgbClr val="C00000"/>
              </a:solidFill>
              <a:ea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505EFF-8601-A84A-A4E2-010CC79177D4}"/>
              </a:ext>
            </a:extLst>
          </p:cNvPr>
          <p:cNvSpPr/>
          <p:nvPr/>
        </p:nvSpPr>
        <p:spPr>
          <a:xfrm>
            <a:off x="-396552" y="228866"/>
            <a:ext cx="1728192" cy="1476506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36639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2AE898-0E7D-DE42-BE31-F65E6062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RSM: Replicated State Machines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9C2C84-925A-A949-A314-13585DE3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45</a:t>
            </a:fld>
            <a:endParaRPr lang="zh-CN" altLang="en-US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D69EF60-0524-D946-A2C0-DF5616839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3771636"/>
          </a:xfrm>
        </p:spPr>
        <p:txBody>
          <a:bodyPr>
            <a:normAutofit/>
          </a:bodyPr>
          <a:lstStyle/>
          <a:p>
            <a:r>
              <a:rPr lang="en-US" altLang="zh-CN" dirty="0"/>
              <a:t>A general model to simplify consistent replicas of a server:</a:t>
            </a:r>
            <a:endParaRPr kumimoji="1" lang="en-US" altLang="zh-CN" dirty="0"/>
          </a:p>
          <a:p>
            <a:pPr lvl="1"/>
            <a:r>
              <a:rPr lang="en-US" altLang="zh-CN" dirty="0"/>
              <a:t>Start with the </a:t>
            </a:r>
            <a:r>
              <a:rPr lang="en-US" altLang="zh-CN" b="1" dirty="0">
                <a:solidFill>
                  <a:srgbClr val="BE384B"/>
                </a:solidFill>
              </a:rPr>
              <a:t>same initial state</a:t>
            </a:r>
            <a:r>
              <a:rPr lang="en-US" altLang="zh-CN" dirty="0">
                <a:solidFill>
                  <a:srgbClr val="BE384B"/>
                </a:solidFill>
              </a:rPr>
              <a:t> </a:t>
            </a:r>
            <a:r>
              <a:rPr lang="en-US" altLang="zh-CN" dirty="0"/>
              <a:t>on each server</a:t>
            </a:r>
          </a:p>
          <a:p>
            <a:pPr lvl="1"/>
            <a:r>
              <a:rPr lang="en-US" altLang="zh-CN" dirty="0"/>
              <a:t>Provide each replica with the </a:t>
            </a:r>
            <a:r>
              <a:rPr lang="en-US" altLang="zh-CN" b="1" dirty="0">
                <a:solidFill>
                  <a:srgbClr val="BE384B"/>
                </a:solidFill>
              </a:rPr>
              <a:t>same input</a:t>
            </a:r>
            <a:r>
              <a:rPr lang="en-US" altLang="zh-CN" dirty="0">
                <a:solidFill>
                  <a:srgbClr val="0096FF"/>
                </a:solidFill>
              </a:rPr>
              <a:t> </a:t>
            </a:r>
            <a:r>
              <a:rPr lang="en-US" altLang="zh-CN" dirty="0"/>
              <a:t>operations, in the </a:t>
            </a:r>
            <a:r>
              <a:rPr lang="en-US" altLang="zh-CN" b="1" dirty="0">
                <a:solidFill>
                  <a:srgbClr val="BE384B"/>
                </a:solidFill>
              </a:rPr>
              <a:t>same order</a:t>
            </a:r>
          </a:p>
          <a:p>
            <a:pPr lvl="1"/>
            <a:r>
              <a:rPr lang="en-US" altLang="zh-CN" dirty="0"/>
              <a:t>Ensure all operations are </a:t>
            </a:r>
            <a:r>
              <a:rPr lang="en-US" altLang="zh-CN" b="1" dirty="0">
                <a:solidFill>
                  <a:srgbClr val="BE384B"/>
                </a:solidFill>
              </a:rPr>
              <a:t>deterministic</a:t>
            </a:r>
          </a:p>
          <a:p>
            <a:pPr lvl="2"/>
            <a:r>
              <a:rPr lang="en-US" altLang="zh-CN" sz="1600" dirty="0"/>
              <a:t>E.g., no randomness, no reading of current time, etc.</a:t>
            </a:r>
            <a:endParaRPr lang="en-US" altLang="zh-CN" dirty="0"/>
          </a:p>
          <a:p>
            <a:r>
              <a:rPr lang="en-US" altLang="zh-CN" dirty="0"/>
              <a:t>An RSM with the above three assumptions will ensure single-copy consistency </a:t>
            </a:r>
            <a:endParaRPr lang="en-US" altLang="zh-CN" dirty="0">
              <a:solidFill>
                <a:srgbClr val="BE384B"/>
              </a:solidFill>
            </a:endParaRPr>
          </a:p>
          <a:p>
            <a:pPr lvl="1"/>
            <a:endParaRPr kumimoji="1" lang="zh-CN" altLang="en-US" dirty="0"/>
          </a:p>
          <a:p>
            <a:pPr lvl="1"/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53244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78890-E7D1-5149-8AFA-90D869A07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75403D9-9667-EA4B-986A-9CD8EA818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8146" y="1830524"/>
            <a:ext cx="7307708" cy="2053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algn="ctr"/>
            <a:r>
              <a:rPr lang="en-US" altLang="zh-CN" kern="0" dirty="0">
                <a:solidFill>
                  <a:srgbClr val="C00000"/>
                </a:solidFill>
                <a:ea typeface="+mn-ea"/>
              </a:rPr>
              <a:t>RSM</a:t>
            </a:r>
            <a:endParaRPr lang="en-US" altLang="zh-CN" b="0" i="1" kern="0" dirty="0">
              <a:solidFill>
                <a:srgbClr val="C00000"/>
              </a:solidFill>
              <a:ea typeface="+mn-ea"/>
            </a:endParaRPr>
          </a:p>
          <a:p>
            <a:pPr algn="ctr"/>
            <a:endParaRPr kumimoji="0" lang="en-US" altLang="zh-CN" b="0" kern="0" dirty="0">
              <a:solidFill>
                <a:srgbClr val="C00000"/>
              </a:solidFill>
              <a:ea typeface="+mn-ea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4E9FD85E-B999-C042-AE13-7D65A03846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1196"/>
            <a:ext cx="8231827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32205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2AE898-0E7D-DE42-BE31-F65E6062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Inconsistency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Replicas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9C2C84-925A-A949-A314-13585DE3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47</a:t>
            </a:fld>
            <a:endParaRPr lang="zh-CN" altLang="en-US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D69EF60-0524-D946-A2C0-DF5616839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3771636"/>
          </a:xfrm>
        </p:spPr>
        <p:txBody>
          <a:bodyPr>
            <a:normAutofit/>
          </a:bodyPr>
          <a:lstStyle/>
          <a:p>
            <a:r>
              <a:rPr lang="en-US" altLang="zh-CN" dirty="0"/>
              <a:t>Problem: replicas can become inconsistent</a:t>
            </a:r>
            <a:endParaRPr kumimoji="1" lang="en-US" altLang="zh-CN" dirty="0"/>
          </a:p>
          <a:p>
            <a:pPr lvl="1"/>
            <a:r>
              <a:rPr lang="en-US" altLang="zh-CN" dirty="0"/>
              <a:t>Issue: clients' requests to different servers can arrive in different order</a:t>
            </a:r>
          </a:p>
          <a:p>
            <a:pPr lvl="1"/>
            <a:r>
              <a:rPr lang="en-US" altLang="zh-CN" dirty="0"/>
              <a:t>How do we ensure the servers remain consistent?</a:t>
            </a:r>
          </a:p>
          <a:p>
            <a:pPr lvl="2"/>
            <a:r>
              <a:rPr lang="en-US" altLang="zh-CN" dirty="0"/>
              <a:t>Unlike optimistic replication (e.g., eventual consistency), we cannot re-order events later, we must order it right now</a:t>
            </a:r>
          </a:p>
          <a:p>
            <a:pPr marL="74250" lvl="1" indent="0">
              <a:buNone/>
            </a:pPr>
            <a:endParaRPr lang="en-US" altLang="zh-CN" dirty="0"/>
          </a:p>
          <a:p>
            <a:pPr lvl="1"/>
            <a:endParaRPr kumimoji="1" lang="zh-CN" altLang="en-US" dirty="0"/>
          </a:p>
          <a:p>
            <a:pPr lvl="1"/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356229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7C382D1A-01E2-E444-A8DB-8964E460A111}"/>
              </a:ext>
            </a:extLst>
          </p:cNvPr>
          <p:cNvSpPr txBox="1"/>
          <p:nvPr/>
        </p:nvSpPr>
        <p:spPr>
          <a:xfrm>
            <a:off x="2195736" y="1798575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Consolas" charset="0"/>
                <a:ea typeface="Consolas" charset="0"/>
                <a:cs typeface="Consolas" charset="0"/>
              </a:rPr>
              <a:t>write</a:t>
            </a:r>
            <a:r>
              <a:rPr kumimoji="1" lang="en-US" altLang="zh-CN" sz="2400" baseline="-25000" dirty="0"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kumimoji="1" lang="en-US" altLang="zh-CN" sz="2400" dirty="0">
                <a:latin typeface="Consolas" charset="0"/>
                <a:ea typeface="Consolas" charset="0"/>
                <a:cs typeface="Consolas" charset="0"/>
              </a:rPr>
              <a:t>(x)</a:t>
            </a:r>
            <a:endParaRPr kumimoji="1" lang="zh-CN" alt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EE4CB00-D3B8-D047-A1BC-CF340CFB9B6F}"/>
              </a:ext>
            </a:extLst>
          </p:cNvPr>
          <p:cNvSpPr txBox="1"/>
          <p:nvPr/>
        </p:nvSpPr>
        <p:spPr>
          <a:xfrm>
            <a:off x="2195736" y="3670783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Consolas" charset="0"/>
                <a:ea typeface="Consolas" charset="0"/>
                <a:cs typeface="Consolas" charset="0"/>
              </a:rPr>
              <a:t>write</a:t>
            </a:r>
            <a:r>
              <a:rPr kumimoji="1" lang="en-US" altLang="zh-CN" sz="2400" baseline="-25000" dirty="0"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kumimoji="1" lang="en-US" altLang="zh-CN" sz="2400" dirty="0">
                <a:latin typeface="Consolas" charset="0"/>
                <a:ea typeface="Consolas" charset="0"/>
                <a:cs typeface="Consolas" charset="0"/>
              </a:rPr>
              <a:t>(x)</a:t>
            </a:r>
            <a:endParaRPr kumimoji="1" lang="zh-CN" alt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590DD66-9B53-364D-9F83-850C05434A62}"/>
              </a:ext>
            </a:extLst>
          </p:cNvPr>
          <p:cNvSpPr/>
          <p:nvPr/>
        </p:nvSpPr>
        <p:spPr>
          <a:xfrm>
            <a:off x="6084168" y="1633364"/>
            <a:ext cx="792088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kumimoji="1" lang="en-US" altLang="zh-CN" sz="2800" baseline="-25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endParaRPr kumimoji="1" lang="zh-CN" altLang="en-US" sz="2800" baseline="-25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FE0C6BA-93C0-E146-A5A2-800175AB94A4}"/>
              </a:ext>
            </a:extLst>
          </p:cNvPr>
          <p:cNvSpPr/>
          <p:nvPr/>
        </p:nvSpPr>
        <p:spPr>
          <a:xfrm>
            <a:off x="6084168" y="3505572"/>
            <a:ext cx="792088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kumimoji="1" lang="en-US" altLang="zh-CN" sz="2800" baseline="-25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endParaRPr kumimoji="1" lang="zh-CN" altLang="en-US" sz="2800" baseline="-25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4BDF887-6C38-0047-AE86-BE3A5009C17F}"/>
              </a:ext>
            </a:extLst>
          </p:cNvPr>
          <p:cNvSpPr txBox="1"/>
          <p:nvPr/>
        </p:nvSpPr>
        <p:spPr>
          <a:xfrm>
            <a:off x="5580112" y="4297660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(replica</a:t>
            </a:r>
            <a:r>
              <a:rPr kumimoji="1" lang="zh-CN" alt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of</a:t>
            </a:r>
            <a:r>
              <a:rPr kumimoji="1" lang="zh-CN" alt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kumimoji="1" lang="en-US" altLang="zh-CN" sz="1600" baseline="-25000" dirty="0"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)</a:t>
            </a:r>
            <a:endParaRPr kumimoji="1" lang="zh-CN" alt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A27F320-2B2A-3E4E-9603-24F7F8210DDE}"/>
              </a:ext>
            </a:extLst>
          </p:cNvPr>
          <p:cNvSpPr/>
          <p:nvPr/>
        </p:nvSpPr>
        <p:spPr>
          <a:xfrm>
            <a:off x="1092060" y="491587"/>
            <a:ext cx="11272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Clients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97758E0-173B-9548-979A-BCD5D350CD98}"/>
              </a:ext>
            </a:extLst>
          </p:cNvPr>
          <p:cNvSpPr/>
          <p:nvPr/>
        </p:nvSpPr>
        <p:spPr>
          <a:xfrm>
            <a:off x="5857286" y="491586"/>
            <a:ext cx="12458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Servers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FE896427-5842-554E-9EB0-DD1CB5EB2F2F}"/>
              </a:ext>
            </a:extLst>
          </p:cNvPr>
          <p:cNvSpPr/>
          <p:nvPr/>
        </p:nvSpPr>
        <p:spPr>
          <a:xfrm>
            <a:off x="1259632" y="1633364"/>
            <a:ext cx="792088" cy="7920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kumimoji="1" lang="en-US" altLang="zh-CN" sz="2800" baseline="-25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endParaRPr kumimoji="1" lang="zh-CN" altLang="en-US" sz="2800" baseline="-25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9D60A509-35CD-B845-AB7C-DA69FB99458A}"/>
              </a:ext>
            </a:extLst>
          </p:cNvPr>
          <p:cNvSpPr/>
          <p:nvPr/>
        </p:nvSpPr>
        <p:spPr>
          <a:xfrm>
            <a:off x="1259632" y="3505572"/>
            <a:ext cx="792088" cy="7920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kumimoji="1" lang="en-US" altLang="zh-CN" sz="2800" baseline="-25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endParaRPr kumimoji="1" lang="zh-CN" altLang="en-US" sz="2800" baseline="-25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684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EBA19B87-4C67-4845-9888-14C706023167}"/>
              </a:ext>
            </a:extLst>
          </p:cNvPr>
          <p:cNvSpPr txBox="1"/>
          <p:nvPr/>
        </p:nvSpPr>
        <p:spPr>
          <a:xfrm>
            <a:off x="6948264" y="1567743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Consolas" charset="0"/>
                <a:ea typeface="Consolas" charset="0"/>
                <a:cs typeface="Consolas" charset="0"/>
              </a:rPr>
              <a:t>write</a:t>
            </a:r>
            <a:r>
              <a:rPr kumimoji="1" lang="en-US" altLang="zh-CN" sz="2400" baseline="-25000" dirty="0"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kumimoji="1" lang="en-US" altLang="zh-CN" sz="2400" dirty="0">
                <a:latin typeface="Consolas" charset="0"/>
                <a:ea typeface="Consolas" charset="0"/>
                <a:cs typeface="Consolas" charset="0"/>
              </a:rPr>
              <a:t>(x)</a:t>
            </a:r>
            <a:endParaRPr kumimoji="1" lang="zh-CN" alt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DBABBDB-1AFE-E848-83C7-EFCCB41A7ADA}"/>
              </a:ext>
            </a:extLst>
          </p:cNvPr>
          <p:cNvSpPr txBox="1"/>
          <p:nvPr/>
        </p:nvSpPr>
        <p:spPr>
          <a:xfrm>
            <a:off x="6948264" y="2029408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Consolas" charset="0"/>
                <a:ea typeface="Consolas" charset="0"/>
                <a:cs typeface="Consolas" charset="0"/>
              </a:rPr>
              <a:t>write</a:t>
            </a:r>
            <a:r>
              <a:rPr kumimoji="1" lang="en-US" altLang="zh-CN" sz="2400" baseline="-25000" dirty="0"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kumimoji="1" lang="en-US" altLang="zh-CN" sz="2400" dirty="0">
                <a:latin typeface="Consolas" charset="0"/>
                <a:ea typeface="Consolas" charset="0"/>
                <a:cs typeface="Consolas" charset="0"/>
              </a:rPr>
              <a:t>(x)</a:t>
            </a:r>
            <a:endParaRPr kumimoji="1" lang="zh-CN" alt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6B8D0D3-AEDE-6740-B859-82CB3BC13B1E}"/>
              </a:ext>
            </a:extLst>
          </p:cNvPr>
          <p:cNvSpPr/>
          <p:nvPr/>
        </p:nvSpPr>
        <p:spPr>
          <a:xfrm>
            <a:off x="6084168" y="1633364"/>
            <a:ext cx="792088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kumimoji="1" lang="en-US" altLang="zh-CN" sz="2800" baseline="-25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endParaRPr kumimoji="1" lang="zh-CN" altLang="en-US" sz="2800" baseline="-25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AE60FF4-55A0-E748-98DB-97676BB7E01B}"/>
              </a:ext>
            </a:extLst>
          </p:cNvPr>
          <p:cNvSpPr/>
          <p:nvPr/>
        </p:nvSpPr>
        <p:spPr>
          <a:xfrm>
            <a:off x="6084168" y="3505572"/>
            <a:ext cx="792088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kumimoji="1" lang="en-US" altLang="zh-CN" sz="2800" baseline="-25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endParaRPr kumimoji="1" lang="zh-CN" altLang="en-US" sz="2800" baseline="-25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E914475-350A-4C4B-938D-D94957BDDF9C}"/>
              </a:ext>
            </a:extLst>
          </p:cNvPr>
          <p:cNvSpPr txBox="1"/>
          <p:nvPr/>
        </p:nvSpPr>
        <p:spPr>
          <a:xfrm>
            <a:off x="5580112" y="4297660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(replica</a:t>
            </a:r>
            <a:r>
              <a:rPr kumimoji="1" lang="zh-CN" alt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of</a:t>
            </a:r>
            <a:r>
              <a:rPr kumimoji="1" lang="zh-CN" alt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kumimoji="1" lang="en-US" altLang="zh-CN" sz="1600" baseline="-25000" dirty="0"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)</a:t>
            </a:r>
            <a:endParaRPr kumimoji="1" lang="zh-CN" alt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E91F7AD-5F9E-FE4F-879A-14BD55F0CF56}"/>
              </a:ext>
            </a:extLst>
          </p:cNvPr>
          <p:cNvSpPr txBox="1"/>
          <p:nvPr/>
        </p:nvSpPr>
        <p:spPr>
          <a:xfrm>
            <a:off x="6948264" y="3446338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Consolas" charset="0"/>
                <a:ea typeface="Consolas" charset="0"/>
                <a:cs typeface="Consolas" charset="0"/>
              </a:rPr>
              <a:t>write</a:t>
            </a:r>
            <a:r>
              <a:rPr kumimoji="1" lang="en-US" altLang="zh-CN" sz="2400" baseline="-25000" dirty="0"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kumimoji="1" lang="en-US" altLang="zh-CN" sz="2400" dirty="0">
                <a:latin typeface="Consolas" charset="0"/>
                <a:ea typeface="Consolas" charset="0"/>
                <a:cs typeface="Consolas" charset="0"/>
              </a:rPr>
              <a:t>(x)</a:t>
            </a:r>
            <a:endParaRPr kumimoji="1" lang="zh-CN" alt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CA9DF02-8E2E-574F-A3F7-7A6E289B5093}"/>
              </a:ext>
            </a:extLst>
          </p:cNvPr>
          <p:cNvSpPr txBox="1"/>
          <p:nvPr/>
        </p:nvSpPr>
        <p:spPr>
          <a:xfrm>
            <a:off x="6948264" y="3908003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Consolas" charset="0"/>
                <a:ea typeface="Consolas" charset="0"/>
                <a:cs typeface="Consolas" charset="0"/>
              </a:rPr>
              <a:t>write</a:t>
            </a:r>
            <a:r>
              <a:rPr kumimoji="1" lang="en-US" altLang="zh-CN" sz="2400" baseline="-25000" dirty="0"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kumimoji="1" lang="en-US" altLang="zh-CN" sz="2400" dirty="0">
                <a:latin typeface="Consolas" charset="0"/>
                <a:ea typeface="Consolas" charset="0"/>
                <a:cs typeface="Consolas" charset="0"/>
              </a:rPr>
              <a:t>(x)</a:t>
            </a:r>
            <a:endParaRPr kumimoji="1" lang="zh-CN" alt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8D49C0D-0F8C-5444-80EE-15400F264BA2}"/>
              </a:ext>
            </a:extLst>
          </p:cNvPr>
          <p:cNvSpPr/>
          <p:nvPr/>
        </p:nvSpPr>
        <p:spPr>
          <a:xfrm>
            <a:off x="1092060" y="491587"/>
            <a:ext cx="11272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Clients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8979B0C-AD1E-5B4D-9BFA-2FDB92E755B9}"/>
              </a:ext>
            </a:extLst>
          </p:cNvPr>
          <p:cNvSpPr/>
          <p:nvPr/>
        </p:nvSpPr>
        <p:spPr>
          <a:xfrm>
            <a:off x="5857286" y="491586"/>
            <a:ext cx="12458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Servers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2B468AE7-9538-BE43-B4D0-B3748B3F2E62}"/>
              </a:ext>
            </a:extLst>
          </p:cNvPr>
          <p:cNvSpPr/>
          <p:nvPr/>
        </p:nvSpPr>
        <p:spPr>
          <a:xfrm>
            <a:off x="1259632" y="1633364"/>
            <a:ext cx="792088" cy="7920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kumimoji="1" lang="en-US" altLang="zh-CN" sz="2800" baseline="-25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endParaRPr kumimoji="1" lang="zh-CN" altLang="en-US" sz="2800" baseline="-25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35ADFBD7-7E6C-6642-8DAA-63E391F83BD6}"/>
              </a:ext>
            </a:extLst>
          </p:cNvPr>
          <p:cNvSpPr/>
          <p:nvPr/>
        </p:nvSpPr>
        <p:spPr>
          <a:xfrm>
            <a:off x="1259632" y="3505572"/>
            <a:ext cx="792088" cy="7920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kumimoji="1" lang="en-US" altLang="zh-CN" sz="2800" baseline="-25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endParaRPr kumimoji="1" lang="zh-CN" altLang="en-US" sz="2800" baseline="-25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012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11323E-80B6-3A57-682B-CAAAED2D5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Review: partial snapshot example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1C4C5D-DAD6-A588-D096-D8625B4F0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F0ABA0F-AF0A-14D9-E33B-C57A134693D3}"/>
              </a:ext>
            </a:extLst>
          </p:cNvPr>
          <p:cNvSpPr/>
          <p:nvPr/>
        </p:nvSpPr>
        <p:spPr>
          <a:xfrm>
            <a:off x="5968414" y="165092"/>
            <a:ext cx="1581155" cy="688343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091766F-8FEB-7C40-65E2-7E0B5901FD32}"/>
              </a:ext>
            </a:extLst>
          </p:cNvPr>
          <p:cNvSpPr/>
          <p:nvPr/>
        </p:nvSpPr>
        <p:spPr>
          <a:xfrm>
            <a:off x="6084090" y="207104"/>
            <a:ext cx="14709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T1:</a:t>
            </a:r>
          </a:p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Print(A+B)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5BB8401-E939-007F-89B8-C7746C486BBB}"/>
              </a:ext>
            </a:extLst>
          </p:cNvPr>
          <p:cNvSpPr/>
          <p:nvPr/>
        </p:nvSpPr>
        <p:spPr>
          <a:xfrm>
            <a:off x="7851382" y="145323"/>
            <a:ext cx="1106042" cy="965342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2B0F58A-8ED2-9B91-4ACC-4B1B05D985A0}"/>
              </a:ext>
            </a:extLst>
          </p:cNvPr>
          <p:cNvSpPr/>
          <p:nvPr/>
        </p:nvSpPr>
        <p:spPr>
          <a:xfrm>
            <a:off x="7856869" y="187335"/>
            <a:ext cx="81785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T2:</a:t>
            </a:r>
          </a:p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B =</a:t>
            </a: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A =</a:t>
            </a: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1F7C36F4-CA70-B562-487A-80DD3A16E714}"/>
              </a:ext>
            </a:extLst>
          </p:cNvPr>
          <p:cNvSpPr txBox="1">
            <a:spLocks/>
          </p:cNvSpPr>
          <p:nvPr/>
        </p:nvSpPr>
        <p:spPr>
          <a:xfrm>
            <a:off x="3697560" y="1129308"/>
            <a:ext cx="802432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/>
              <a:t>T1</a:t>
            </a:r>
            <a:endParaRPr kumimoji="1" lang="zh-CN" altLang="en-US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78166029-004D-34A4-62D5-73950F8684B0}"/>
              </a:ext>
            </a:extLst>
          </p:cNvPr>
          <p:cNvSpPr txBox="1">
            <a:spLocks/>
          </p:cNvSpPr>
          <p:nvPr/>
        </p:nvSpPr>
        <p:spPr>
          <a:xfrm>
            <a:off x="5868144" y="1129308"/>
            <a:ext cx="802432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T2</a:t>
            </a:r>
            <a:endParaRPr kumimoji="1" lang="zh-CN" altLang="en-US" dirty="0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09821188-793B-4F8A-DBDF-E6FA1ECA59FD}"/>
              </a:ext>
            </a:extLst>
          </p:cNvPr>
          <p:cNvSpPr txBox="1">
            <a:spLocks/>
          </p:cNvSpPr>
          <p:nvPr/>
        </p:nvSpPr>
        <p:spPr>
          <a:xfrm>
            <a:off x="521138" y="1165363"/>
            <a:ext cx="2661775" cy="50405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Global  counter (initial 0)</a:t>
            </a:r>
            <a:endParaRPr kumimoji="1" lang="zh-CN" altLang="en-US" dirty="0"/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96022A05-B9B3-B3F6-2B54-B09507F94D8F}"/>
              </a:ext>
            </a:extLst>
          </p:cNvPr>
          <p:cNvCxnSpPr>
            <a:cxnSpLocks/>
          </p:cNvCxnSpPr>
          <p:nvPr/>
        </p:nvCxnSpPr>
        <p:spPr>
          <a:xfrm>
            <a:off x="1691680" y="1630793"/>
            <a:ext cx="0" cy="3666169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5E18B3EB-1266-C204-5FFB-2786469A9346}"/>
              </a:ext>
            </a:extLst>
          </p:cNvPr>
          <p:cNvGrpSpPr/>
          <p:nvPr/>
        </p:nvGrpSpPr>
        <p:grpSpPr>
          <a:xfrm>
            <a:off x="8144347" y="1681413"/>
            <a:ext cx="776177" cy="695343"/>
            <a:chOff x="8144350" y="1556829"/>
            <a:chExt cx="776177" cy="695343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940EBE1-A9AC-C75C-CE98-8051E4240112}"/>
                </a:ext>
              </a:extLst>
            </p:cNvPr>
            <p:cNvSpPr/>
            <p:nvPr/>
          </p:nvSpPr>
          <p:spPr>
            <a:xfrm>
              <a:off x="8144352" y="1556829"/>
              <a:ext cx="7761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A: A</a:t>
              </a:r>
              <a:r>
                <a:rPr kumimoji="1" lang="en-US" altLang="zh-CN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5A30D93-43B7-E686-2BBB-650B201ED657}"/>
                </a:ext>
              </a:extLst>
            </p:cNvPr>
            <p:cNvSpPr/>
            <p:nvPr/>
          </p:nvSpPr>
          <p:spPr>
            <a:xfrm>
              <a:off x="8144351" y="1882840"/>
              <a:ext cx="7761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B: B</a:t>
              </a:r>
              <a:r>
                <a:rPr kumimoji="1" lang="en-US" altLang="zh-CN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F26BA90D-E48C-BDE8-8F7D-02B66E5505BB}"/>
                </a:ext>
              </a:extLst>
            </p:cNvPr>
            <p:cNvSpPr/>
            <p:nvPr/>
          </p:nvSpPr>
          <p:spPr>
            <a:xfrm>
              <a:off x="8144350" y="1605371"/>
              <a:ext cx="776175" cy="59582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398E1A0C-CA48-DBEE-6927-A49F3282405A}"/>
              </a:ext>
            </a:extLst>
          </p:cNvPr>
          <p:cNvGrpSpPr/>
          <p:nvPr/>
        </p:nvGrpSpPr>
        <p:grpSpPr>
          <a:xfrm>
            <a:off x="7948880" y="2509828"/>
            <a:ext cx="1072731" cy="695343"/>
            <a:chOff x="8144350" y="1556829"/>
            <a:chExt cx="1072731" cy="695343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50BF5D1D-DC38-A0A2-5863-B7D00AAE7134}"/>
                </a:ext>
              </a:extLst>
            </p:cNvPr>
            <p:cNvSpPr/>
            <p:nvPr/>
          </p:nvSpPr>
          <p:spPr>
            <a:xfrm>
              <a:off x="8144352" y="1556829"/>
              <a:ext cx="7761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A: A</a:t>
              </a:r>
              <a:r>
                <a:rPr kumimoji="1" lang="en-US" altLang="zh-CN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219EDBBC-4616-E939-F670-4CA6D658AA6F}"/>
                </a:ext>
              </a:extLst>
            </p:cNvPr>
            <p:cNvSpPr/>
            <p:nvPr/>
          </p:nvSpPr>
          <p:spPr>
            <a:xfrm>
              <a:off x="8144351" y="1882840"/>
              <a:ext cx="1072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B: </a:t>
              </a:r>
              <a:r>
                <a:rPr kumimoji="1" lang="en-US" altLang="zh-CN" b="1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r>
                <a:rPr kumimoji="1" lang="en-US" altLang="zh-CN" b="1" baseline="-250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kumimoji="1" lang="en-US" altLang="zh-CN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r>
                <a:rPr kumimoji="1" lang="en-US" altLang="zh-CN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BA041CD-4189-F00C-B099-B371248C84FE}"/>
                </a:ext>
              </a:extLst>
            </p:cNvPr>
            <p:cNvSpPr/>
            <p:nvPr/>
          </p:nvSpPr>
          <p:spPr>
            <a:xfrm>
              <a:off x="8144350" y="1605371"/>
              <a:ext cx="1072730" cy="59582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6848D4B7-DBF2-DE7F-898A-0898B97FD40C}"/>
              </a:ext>
            </a:extLst>
          </p:cNvPr>
          <p:cNvGrpSpPr/>
          <p:nvPr/>
        </p:nvGrpSpPr>
        <p:grpSpPr>
          <a:xfrm>
            <a:off x="7942564" y="4122822"/>
            <a:ext cx="1114410" cy="695343"/>
            <a:chOff x="8144350" y="1556829"/>
            <a:chExt cx="1114410" cy="695343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234459A7-2AC0-A640-3B55-057C626138CF}"/>
                </a:ext>
              </a:extLst>
            </p:cNvPr>
            <p:cNvSpPr/>
            <p:nvPr/>
          </p:nvSpPr>
          <p:spPr>
            <a:xfrm>
              <a:off x="8144352" y="1556829"/>
              <a:ext cx="11144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A: </a:t>
              </a:r>
              <a:r>
                <a:rPr kumimoji="1" lang="en-US" altLang="zh-CN" b="1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kumimoji="1" lang="en-US" altLang="zh-CN" b="1" baseline="-250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 A</a:t>
              </a:r>
              <a:r>
                <a:rPr kumimoji="1" lang="en-US" altLang="zh-CN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F2B6B5FC-3783-D69D-442C-65D759A955C2}"/>
                </a:ext>
              </a:extLst>
            </p:cNvPr>
            <p:cNvSpPr/>
            <p:nvPr/>
          </p:nvSpPr>
          <p:spPr>
            <a:xfrm>
              <a:off x="8144351" y="1882840"/>
              <a:ext cx="1072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B: </a:t>
              </a:r>
              <a:r>
                <a:rPr kumimoji="1" lang="en-US" altLang="zh-CN" b="1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r>
                <a:rPr kumimoji="1" lang="en-US" altLang="zh-CN" b="1" baseline="-250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kumimoji="1" lang="en-US" altLang="zh-CN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r>
                <a:rPr kumimoji="1" lang="en-US" altLang="zh-CN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44FA736A-94E4-E171-AFA4-6248480CA99B}"/>
                </a:ext>
              </a:extLst>
            </p:cNvPr>
            <p:cNvSpPr/>
            <p:nvPr/>
          </p:nvSpPr>
          <p:spPr>
            <a:xfrm>
              <a:off x="8144350" y="1605371"/>
              <a:ext cx="1072730" cy="59582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1" name="内容占位符 2">
            <a:extLst>
              <a:ext uri="{FF2B5EF4-FFF2-40B4-BE49-F238E27FC236}">
                <a16:creationId xmlns:a16="http://schemas.microsoft.com/office/drawing/2014/main" id="{F0414B87-2D78-2BBA-E711-340372533B72}"/>
              </a:ext>
            </a:extLst>
          </p:cNvPr>
          <p:cNvSpPr txBox="1">
            <a:spLocks/>
          </p:cNvSpPr>
          <p:nvPr/>
        </p:nvSpPr>
        <p:spPr>
          <a:xfrm>
            <a:off x="5184804" y="1894475"/>
            <a:ext cx="2730051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 err="1"/>
              <a:t>Commit_time</a:t>
            </a:r>
            <a:r>
              <a:rPr kumimoji="1" lang="en-US" altLang="zh-CN" b="0" dirty="0"/>
              <a:t> = FAA(g)</a:t>
            </a:r>
            <a:endParaRPr kumimoji="1" lang="zh-CN" altLang="en-US" b="0" dirty="0"/>
          </a:p>
        </p:txBody>
      </p:sp>
      <p:sp>
        <p:nvSpPr>
          <p:cNvPr id="32" name="内容占位符 2">
            <a:extLst>
              <a:ext uri="{FF2B5EF4-FFF2-40B4-BE49-F238E27FC236}">
                <a16:creationId xmlns:a16="http://schemas.microsoft.com/office/drawing/2014/main" id="{41062302-9C7B-F203-6E9C-ACCC23645F67}"/>
              </a:ext>
            </a:extLst>
          </p:cNvPr>
          <p:cNvSpPr txBox="1">
            <a:spLocks/>
          </p:cNvSpPr>
          <p:nvPr/>
        </p:nvSpPr>
        <p:spPr>
          <a:xfrm>
            <a:off x="1148958" y="1872700"/>
            <a:ext cx="1758274" cy="50405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BCD55732-7A19-92BF-E545-65FC1B91FAD5}"/>
              </a:ext>
            </a:extLst>
          </p:cNvPr>
          <p:cNvCxnSpPr>
            <a:cxnSpLocks/>
          </p:cNvCxnSpPr>
          <p:nvPr/>
        </p:nvCxnSpPr>
        <p:spPr>
          <a:xfrm flipH="1">
            <a:off x="1824340" y="2099191"/>
            <a:ext cx="325171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内容占位符 2">
            <a:extLst>
              <a:ext uri="{FF2B5EF4-FFF2-40B4-BE49-F238E27FC236}">
                <a16:creationId xmlns:a16="http://schemas.microsoft.com/office/drawing/2014/main" id="{4A6DFEAB-CE71-FB55-77BC-15B779A3779D}"/>
              </a:ext>
            </a:extLst>
          </p:cNvPr>
          <p:cNvSpPr txBox="1">
            <a:spLocks/>
          </p:cNvSpPr>
          <p:nvPr/>
        </p:nvSpPr>
        <p:spPr>
          <a:xfrm>
            <a:off x="1148958" y="2857720"/>
            <a:ext cx="1758274" cy="50405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37" name="内容占位符 2">
            <a:extLst>
              <a:ext uri="{FF2B5EF4-FFF2-40B4-BE49-F238E27FC236}">
                <a16:creationId xmlns:a16="http://schemas.microsoft.com/office/drawing/2014/main" id="{2BE4CDAE-D99A-A4F1-8A90-8A68C11C7245}"/>
              </a:ext>
            </a:extLst>
          </p:cNvPr>
          <p:cNvSpPr txBox="1">
            <a:spLocks/>
          </p:cNvSpPr>
          <p:nvPr/>
        </p:nvSpPr>
        <p:spPr>
          <a:xfrm>
            <a:off x="5507137" y="2257800"/>
            <a:ext cx="1786435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/>
              <a:t>Write(B,  B</a:t>
            </a:r>
            <a:r>
              <a:rPr kumimoji="1" lang="en-US" altLang="zh-CN" b="0" baseline="-25000" dirty="0"/>
              <a:t>1</a:t>
            </a:r>
            <a:r>
              <a:rPr kumimoji="1" lang="en-US" altLang="zh-CN" b="0" dirty="0"/>
              <a:t>)</a:t>
            </a:r>
            <a:endParaRPr kumimoji="1" lang="zh-CN" altLang="en-US" b="0" dirty="0"/>
          </a:p>
        </p:txBody>
      </p: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BF25A04C-6867-5955-2381-91B81403C3B5}"/>
              </a:ext>
            </a:extLst>
          </p:cNvPr>
          <p:cNvCxnSpPr>
            <a:cxnSpLocks/>
          </p:cNvCxnSpPr>
          <p:nvPr/>
        </p:nvCxnSpPr>
        <p:spPr>
          <a:xfrm flipH="1">
            <a:off x="1844799" y="3067889"/>
            <a:ext cx="325171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内容占位符 2">
            <a:extLst>
              <a:ext uri="{FF2B5EF4-FFF2-40B4-BE49-F238E27FC236}">
                <a16:creationId xmlns:a16="http://schemas.microsoft.com/office/drawing/2014/main" id="{B60980BB-15EC-A81F-B119-2DEBDDEDBC5A}"/>
              </a:ext>
            </a:extLst>
          </p:cNvPr>
          <p:cNvSpPr txBox="1">
            <a:spLocks/>
          </p:cNvSpPr>
          <p:nvPr/>
        </p:nvSpPr>
        <p:spPr>
          <a:xfrm>
            <a:off x="2794175" y="2851135"/>
            <a:ext cx="2730051" cy="50405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 err="1"/>
              <a:t>start_time</a:t>
            </a:r>
            <a:r>
              <a:rPr kumimoji="1" lang="en-US" altLang="zh-CN" b="0" dirty="0"/>
              <a:t> = FAA(g)</a:t>
            </a:r>
            <a:endParaRPr kumimoji="1" lang="zh-CN" altLang="en-US" b="0" dirty="0"/>
          </a:p>
        </p:txBody>
      </p:sp>
      <p:sp>
        <p:nvSpPr>
          <p:cNvPr id="40" name="内容占位符 2">
            <a:extLst>
              <a:ext uri="{FF2B5EF4-FFF2-40B4-BE49-F238E27FC236}">
                <a16:creationId xmlns:a16="http://schemas.microsoft.com/office/drawing/2014/main" id="{290B812D-6839-52D6-C7FE-A27D025D84E6}"/>
              </a:ext>
            </a:extLst>
          </p:cNvPr>
          <p:cNvSpPr txBox="1">
            <a:spLocks/>
          </p:cNvSpPr>
          <p:nvPr/>
        </p:nvSpPr>
        <p:spPr>
          <a:xfrm>
            <a:off x="2963390" y="3202701"/>
            <a:ext cx="1786435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/>
              <a:t>Read(A) = A</a:t>
            </a:r>
            <a:r>
              <a:rPr kumimoji="1" lang="en-US" altLang="zh-CN" b="0" baseline="-25000" dirty="0"/>
              <a:t>0</a:t>
            </a:r>
            <a:endParaRPr kumimoji="1" lang="zh-CN" altLang="en-US" b="0" dirty="0"/>
          </a:p>
        </p:txBody>
      </p:sp>
      <p:sp>
        <p:nvSpPr>
          <p:cNvPr id="41" name="内容占位符 2">
            <a:extLst>
              <a:ext uri="{FF2B5EF4-FFF2-40B4-BE49-F238E27FC236}">
                <a16:creationId xmlns:a16="http://schemas.microsoft.com/office/drawing/2014/main" id="{7178188B-9653-9C27-2F4C-A0DE0BD26C69}"/>
              </a:ext>
            </a:extLst>
          </p:cNvPr>
          <p:cNvSpPr txBox="1">
            <a:spLocks/>
          </p:cNvSpPr>
          <p:nvPr/>
        </p:nvSpPr>
        <p:spPr>
          <a:xfrm>
            <a:off x="2963389" y="3618766"/>
            <a:ext cx="1786435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/>
              <a:t>Read(B) = B</a:t>
            </a:r>
            <a:r>
              <a:rPr kumimoji="1" lang="en-US" altLang="zh-CN" b="0" baseline="-25000" dirty="0"/>
              <a:t>1</a:t>
            </a:r>
            <a:endParaRPr kumimoji="1" lang="zh-CN" altLang="en-US" b="0" dirty="0"/>
          </a:p>
        </p:txBody>
      </p:sp>
      <p:sp>
        <p:nvSpPr>
          <p:cNvPr id="42" name="内容占位符 2">
            <a:extLst>
              <a:ext uri="{FF2B5EF4-FFF2-40B4-BE49-F238E27FC236}">
                <a16:creationId xmlns:a16="http://schemas.microsoft.com/office/drawing/2014/main" id="{B6C7CC1C-4D95-3AF4-DD4A-D74E5A0AEA9A}"/>
              </a:ext>
            </a:extLst>
          </p:cNvPr>
          <p:cNvSpPr txBox="1">
            <a:spLocks/>
          </p:cNvSpPr>
          <p:nvPr/>
        </p:nvSpPr>
        <p:spPr>
          <a:xfrm>
            <a:off x="5630861" y="4240126"/>
            <a:ext cx="1786435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/>
              <a:t>Write(A,  A</a:t>
            </a:r>
            <a:r>
              <a:rPr kumimoji="1" lang="en-US" altLang="zh-CN" b="0" baseline="-25000" dirty="0"/>
              <a:t>1</a:t>
            </a:r>
            <a:r>
              <a:rPr kumimoji="1" lang="en-US" altLang="zh-CN" b="0" dirty="0"/>
              <a:t>)</a:t>
            </a:r>
            <a:endParaRPr kumimoji="1" lang="zh-CN" altLang="en-US" b="0" dirty="0"/>
          </a:p>
        </p:txBody>
      </p:sp>
      <p:sp>
        <p:nvSpPr>
          <p:cNvPr id="47" name="任意形状 46">
            <a:extLst>
              <a:ext uri="{FF2B5EF4-FFF2-40B4-BE49-F238E27FC236}">
                <a16:creationId xmlns:a16="http://schemas.microsoft.com/office/drawing/2014/main" id="{0CE6B545-2CC4-145E-6BBA-C397D2502861}"/>
              </a:ext>
            </a:extLst>
          </p:cNvPr>
          <p:cNvSpPr/>
          <p:nvPr/>
        </p:nvSpPr>
        <p:spPr>
          <a:xfrm>
            <a:off x="4488873" y="3416059"/>
            <a:ext cx="1130531" cy="1067272"/>
          </a:xfrm>
          <a:custGeom>
            <a:avLst/>
            <a:gdLst>
              <a:gd name="connsiteX0" fmla="*/ 0 w 1130531"/>
              <a:gd name="connsiteY0" fmla="*/ 64203 h 1067272"/>
              <a:gd name="connsiteX1" fmla="*/ 232756 w 1130531"/>
              <a:gd name="connsiteY1" fmla="*/ 80828 h 1067272"/>
              <a:gd name="connsiteX2" fmla="*/ 277091 w 1130531"/>
              <a:gd name="connsiteY2" fmla="*/ 862225 h 1067272"/>
              <a:gd name="connsiteX3" fmla="*/ 1130531 w 1130531"/>
              <a:gd name="connsiteY3" fmla="*/ 1067272 h 1067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0531" h="1067272">
                <a:moveTo>
                  <a:pt x="0" y="64203"/>
                </a:moveTo>
                <a:cubicBezTo>
                  <a:pt x="93287" y="6013"/>
                  <a:pt x="186574" y="-52176"/>
                  <a:pt x="232756" y="80828"/>
                </a:cubicBezTo>
                <a:cubicBezTo>
                  <a:pt x="278938" y="213832"/>
                  <a:pt x="127462" y="697818"/>
                  <a:pt x="277091" y="862225"/>
                </a:cubicBezTo>
                <a:cubicBezTo>
                  <a:pt x="426720" y="1026632"/>
                  <a:pt x="778625" y="1046952"/>
                  <a:pt x="1130531" y="1067272"/>
                </a:cubicBezTo>
              </a:path>
            </a:pathLst>
          </a:custGeom>
          <a:noFill/>
          <a:ln w="127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019D7D85-5563-8922-D02E-56E555674EF2}"/>
              </a:ext>
            </a:extLst>
          </p:cNvPr>
          <p:cNvSpPr txBox="1"/>
          <p:nvPr/>
        </p:nvSpPr>
        <p:spPr>
          <a:xfrm>
            <a:off x="2896662" y="4753852"/>
            <a:ext cx="3754757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Missing the updates! We need T2’s write being before-or-after atomic!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2A79176-FD00-2404-A7D3-94CA26C3CDA8}"/>
              </a:ext>
            </a:extLst>
          </p:cNvPr>
          <p:cNvSpPr/>
          <p:nvPr/>
        </p:nvSpPr>
        <p:spPr>
          <a:xfrm>
            <a:off x="5096514" y="1760338"/>
            <a:ext cx="2705279" cy="3057822"/>
          </a:xfrm>
          <a:prstGeom prst="rect">
            <a:avLst/>
          </a:pr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B2ECFDB-1507-904B-7B10-C5DDB4C71248}"/>
              </a:ext>
            </a:extLst>
          </p:cNvPr>
          <p:cNvSpPr txBox="1"/>
          <p:nvPr/>
        </p:nvSpPr>
        <p:spPr>
          <a:xfrm>
            <a:off x="5162742" y="1539311"/>
            <a:ext cx="245725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en-US" altLang="zh-CN" dirty="0">
                <a:solidFill>
                  <a:srgbClr val="C00000"/>
                </a:solidFill>
              </a:rPr>
              <a:t>Needs to be atomic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499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 animBg="1"/>
      <p:bldP spid="34" grpId="0"/>
      <p:bldP spid="37" grpId="0"/>
      <p:bldP spid="38" grpId="0" animBg="1"/>
      <p:bldP spid="40" grpId="0"/>
      <p:bldP spid="41" grpId="0"/>
      <p:bldP spid="42" grpId="0"/>
      <p:bldP spid="47" grpId="0" animBg="1"/>
      <p:bldP spid="48" grpId="0" animBg="1"/>
      <p:bldP spid="3" grpId="0" animBg="1"/>
      <p:bldP spid="2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204033-EFF7-A2B6-841C-6375A2AF9C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AFF01413-604C-E985-C82E-7768E1D4B678}"/>
              </a:ext>
            </a:extLst>
          </p:cNvPr>
          <p:cNvSpPr txBox="1"/>
          <p:nvPr/>
        </p:nvSpPr>
        <p:spPr>
          <a:xfrm>
            <a:off x="6948264" y="203884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Consolas" charset="0"/>
                <a:ea typeface="Consolas" charset="0"/>
                <a:cs typeface="Consolas" charset="0"/>
              </a:rPr>
              <a:t>write</a:t>
            </a:r>
            <a:r>
              <a:rPr kumimoji="1" lang="en-US" altLang="zh-CN" sz="2400" baseline="-25000" dirty="0"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kumimoji="1" lang="en-US" altLang="zh-CN" sz="2400" dirty="0">
                <a:latin typeface="Consolas" charset="0"/>
                <a:ea typeface="Consolas" charset="0"/>
                <a:cs typeface="Consolas" charset="0"/>
              </a:rPr>
              <a:t>(x)</a:t>
            </a:r>
            <a:endParaRPr kumimoji="1" lang="zh-CN" alt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8474FCC-F21A-DCB0-1EBD-C21596EEEFCE}"/>
              </a:ext>
            </a:extLst>
          </p:cNvPr>
          <p:cNvSpPr txBox="1"/>
          <p:nvPr/>
        </p:nvSpPr>
        <p:spPr>
          <a:xfrm>
            <a:off x="6948264" y="1567743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Consolas" charset="0"/>
                <a:ea typeface="Consolas" charset="0"/>
                <a:cs typeface="Consolas" charset="0"/>
              </a:rPr>
              <a:t>write</a:t>
            </a:r>
            <a:r>
              <a:rPr kumimoji="1" lang="en-US" altLang="zh-CN" sz="2400" baseline="-25000" dirty="0"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kumimoji="1" lang="en-US" altLang="zh-CN" sz="2400" dirty="0">
                <a:latin typeface="Consolas" charset="0"/>
                <a:ea typeface="Consolas" charset="0"/>
                <a:cs typeface="Consolas" charset="0"/>
              </a:rPr>
              <a:t>(x)</a:t>
            </a:r>
            <a:endParaRPr kumimoji="1" lang="zh-CN" alt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5B872AD-EAF4-E5BB-B33B-F4ECEF3A1CB3}"/>
              </a:ext>
            </a:extLst>
          </p:cNvPr>
          <p:cNvSpPr/>
          <p:nvPr/>
        </p:nvSpPr>
        <p:spPr>
          <a:xfrm>
            <a:off x="6084168" y="1633364"/>
            <a:ext cx="792088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kumimoji="1" lang="en-US" altLang="zh-CN" sz="2800" baseline="-25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endParaRPr kumimoji="1" lang="zh-CN" altLang="en-US" sz="2800" baseline="-25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A205CAB-1B67-26B2-E199-E2F8805E93C2}"/>
              </a:ext>
            </a:extLst>
          </p:cNvPr>
          <p:cNvSpPr/>
          <p:nvPr/>
        </p:nvSpPr>
        <p:spPr>
          <a:xfrm>
            <a:off x="6084168" y="3505572"/>
            <a:ext cx="792088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kumimoji="1" lang="en-US" altLang="zh-CN" sz="2800" baseline="-25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endParaRPr kumimoji="1" lang="zh-CN" altLang="en-US" sz="2800" baseline="-25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251D2F9-E05F-6AF7-7E03-F947E9B222D0}"/>
              </a:ext>
            </a:extLst>
          </p:cNvPr>
          <p:cNvSpPr txBox="1"/>
          <p:nvPr/>
        </p:nvSpPr>
        <p:spPr>
          <a:xfrm>
            <a:off x="5580112" y="4297660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(replica</a:t>
            </a:r>
            <a:r>
              <a:rPr kumimoji="1" lang="zh-CN" alt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of</a:t>
            </a:r>
            <a:r>
              <a:rPr kumimoji="1" lang="zh-CN" alt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kumimoji="1" lang="en-US" altLang="zh-CN" sz="1600" baseline="-25000" dirty="0"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)</a:t>
            </a:r>
            <a:endParaRPr kumimoji="1" lang="zh-CN" alt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4D1B157-18C4-E890-4CB9-39A9E8566038}"/>
              </a:ext>
            </a:extLst>
          </p:cNvPr>
          <p:cNvSpPr txBox="1"/>
          <p:nvPr/>
        </p:nvSpPr>
        <p:spPr>
          <a:xfrm>
            <a:off x="6948264" y="3446338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Consolas" charset="0"/>
                <a:ea typeface="Consolas" charset="0"/>
                <a:cs typeface="Consolas" charset="0"/>
              </a:rPr>
              <a:t>write</a:t>
            </a:r>
            <a:r>
              <a:rPr kumimoji="1" lang="en-US" altLang="zh-CN" sz="2400" baseline="-25000" dirty="0"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kumimoji="1" lang="en-US" altLang="zh-CN" sz="2400" dirty="0">
                <a:latin typeface="Consolas" charset="0"/>
                <a:ea typeface="Consolas" charset="0"/>
                <a:cs typeface="Consolas" charset="0"/>
              </a:rPr>
              <a:t>(x)</a:t>
            </a:r>
            <a:endParaRPr kumimoji="1" lang="zh-CN" alt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85043E8-EA0D-E41B-33A2-CF56CCA98003}"/>
              </a:ext>
            </a:extLst>
          </p:cNvPr>
          <p:cNvSpPr txBox="1"/>
          <p:nvPr/>
        </p:nvSpPr>
        <p:spPr>
          <a:xfrm>
            <a:off x="6948264" y="3908003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Consolas" charset="0"/>
                <a:ea typeface="Consolas" charset="0"/>
                <a:cs typeface="Consolas" charset="0"/>
              </a:rPr>
              <a:t>write</a:t>
            </a:r>
            <a:r>
              <a:rPr kumimoji="1" lang="en-US" altLang="zh-CN" sz="2400" baseline="-25000" dirty="0"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kumimoji="1" lang="en-US" altLang="zh-CN" sz="2400" dirty="0">
                <a:latin typeface="Consolas" charset="0"/>
                <a:ea typeface="Consolas" charset="0"/>
                <a:cs typeface="Consolas" charset="0"/>
              </a:rPr>
              <a:t>(x)</a:t>
            </a:r>
            <a:endParaRPr kumimoji="1" lang="zh-CN" alt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665BC24-2C93-E4E2-EEB3-8C2EFDDE07EC}"/>
              </a:ext>
            </a:extLst>
          </p:cNvPr>
          <p:cNvSpPr txBox="1"/>
          <p:nvPr/>
        </p:nvSpPr>
        <p:spPr>
          <a:xfrm>
            <a:off x="467544" y="4998576"/>
            <a:ext cx="8075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rPr>
              <a:t>problem</a:t>
            </a:r>
            <a:r>
              <a:rPr lang="en-US" altLang="zh-CN" sz="2400" dirty="0"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rPr>
              <a:t>: How</a:t>
            </a:r>
            <a:r>
              <a:rPr lang="zh-CN" altLang="en-US" sz="2400" dirty="0"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rPr>
              <a:t>to</a:t>
            </a:r>
            <a:r>
              <a:rPr lang="zh-CN" altLang="en-US" sz="2400" dirty="0"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rPr>
              <a:t>ensure</a:t>
            </a:r>
            <a:r>
              <a:rPr lang="zh-CN" altLang="en-US" sz="2400" dirty="0"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rPr>
              <a:t>the</a:t>
            </a:r>
            <a:r>
              <a:rPr lang="zh-CN" altLang="en-US" sz="2400" dirty="0"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BE384B"/>
                </a:solidFill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rPr>
              <a:t>order</a:t>
            </a:r>
            <a:r>
              <a:rPr lang="zh-CN" altLang="en-US" sz="2400" dirty="0"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rPr>
              <a:t>of</a:t>
            </a:r>
            <a:r>
              <a:rPr lang="zh-CN" altLang="en-US" sz="2400" dirty="0"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rPr>
              <a:t>operations?</a:t>
            </a:r>
            <a:endParaRPr lang="zh-CN" altLang="en-US" sz="2400" dirty="0">
              <a:latin typeface="Arial" panose="020B0604020202020204" pitchFamily="34" charset="0"/>
              <a:ea typeface="MS PGothic" charset="0"/>
              <a:cs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C61E56D-AD0B-2841-6AE5-4EFDDD4A9F9D}"/>
              </a:ext>
            </a:extLst>
          </p:cNvPr>
          <p:cNvSpPr/>
          <p:nvPr/>
        </p:nvSpPr>
        <p:spPr>
          <a:xfrm>
            <a:off x="1092060" y="491587"/>
            <a:ext cx="11272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Clients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0A31CD2-13CA-8024-48CE-506ADFE22A75}"/>
              </a:ext>
            </a:extLst>
          </p:cNvPr>
          <p:cNvSpPr/>
          <p:nvPr/>
        </p:nvSpPr>
        <p:spPr>
          <a:xfrm>
            <a:off x="5857286" y="491586"/>
            <a:ext cx="12458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Servers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6B8F0142-B3A9-F764-002B-1D74A345BAA7}"/>
              </a:ext>
            </a:extLst>
          </p:cNvPr>
          <p:cNvSpPr/>
          <p:nvPr/>
        </p:nvSpPr>
        <p:spPr>
          <a:xfrm>
            <a:off x="1259632" y="1633364"/>
            <a:ext cx="792088" cy="7920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kumimoji="1" lang="en-US" altLang="zh-CN" sz="2800" baseline="-25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endParaRPr kumimoji="1" lang="zh-CN" altLang="en-US" sz="2800" baseline="-25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0669189E-1B89-D443-0324-47BA9C57A036}"/>
              </a:ext>
            </a:extLst>
          </p:cNvPr>
          <p:cNvSpPr/>
          <p:nvPr/>
        </p:nvSpPr>
        <p:spPr>
          <a:xfrm>
            <a:off x="1259632" y="3505572"/>
            <a:ext cx="792088" cy="7920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kumimoji="1" lang="en-US" altLang="zh-CN" sz="2800" baseline="-25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endParaRPr kumimoji="1" lang="zh-CN" altLang="en-US" sz="2800" baseline="-25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7063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2AE898-0E7D-DE42-BE31-F65E6062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Implementing RSM w/ Primary Backup model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9C2C84-925A-A949-A314-13585DE3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51</a:t>
            </a:fld>
            <a:endParaRPr lang="zh-CN" altLang="en-US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D69EF60-0524-D946-A2C0-DF5616839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585692"/>
          </a:xfrm>
        </p:spPr>
        <p:txBody>
          <a:bodyPr>
            <a:normAutofit/>
          </a:bodyPr>
          <a:lstStyle/>
          <a:p>
            <a:r>
              <a:rPr lang="en-US" altLang="zh-CN" dirty="0"/>
              <a:t>RSMs can use a primary-backup mechanism for replication</a:t>
            </a:r>
            <a:endParaRPr kumimoji="1" lang="en-US" altLang="zh-CN" dirty="0"/>
          </a:p>
          <a:p>
            <a:pPr lvl="1"/>
            <a:r>
              <a:rPr lang="en-US" altLang="zh-CN" dirty="0"/>
              <a:t>Ensure only </a:t>
            </a:r>
            <a:r>
              <a:rPr lang="en-US" altLang="zh-CN" b="1" dirty="0">
                <a:solidFill>
                  <a:srgbClr val="C00000"/>
                </a:solidFill>
              </a:rPr>
              <a:t>one server </a:t>
            </a:r>
            <a:r>
              <a:rPr lang="en-US" altLang="zh-CN" dirty="0"/>
              <a:t>for ordering inputs received from clients </a:t>
            </a:r>
          </a:p>
          <a:p>
            <a:r>
              <a:rPr kumimoji="1" lang="en-US" altLang="zh-CN" dirty="0"/>
              <a:t>Primary does important stuff     </a:t>
            </a:r>
          </a:p>
          <a:p>
            <a:pPr lvl="1"/>
            <a:r>
              <a:rPr kumimoji="1" lang="en-US" altLang="zh-CN" dirty="0"/>
              <a:t>Ensures that it sends all inputs to the backup before </a:t>
            </a:r>
            <a:r>
              <a:rPr kumimoji="1" lang="en-US" altLang="zh-CN" dirty="0" err="1"/>
              <a:t>ACKing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 ops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Chooses an ordering for all operations, so that the primary 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backup agree (i.e., one writer) 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Decides all </a:t>
            </a:r>
            <a:r>
              <a:rPr kumimoji="1" lang="en-US" altLang="zh-CN" dirty="0">
                <a:solidFill>
                  <a:srgbClr val="BE384B"/>
                </a:solidFill>
              </a:rPr>
              <a:t>non-deterministic</a:t>
            </a:r>
            <a:r>
              <a:rPr kumimoji="1" lang="en-US" altLang="zh-CN" dirty="0"/>
              <a:t> values (e.g., </a:t>
            </a:r>
            <a:r>
              <a:rPr kumimoji="1" lang="en-US" altLang="zh-CN" dirty="0">
                <a:latin typeface="Consolas" charset="0"/>
                <a:ea typeface="Consolas" charset="0"/>
                <a:cs typeface="Consolas" charset="0"/>
              </a:rPr>
              <a:t>random</a:t>
            </a:r>
            <a:r>
              <a:rPr kumimoji="1" lang="en-US" altLang="zh-CN" dirty="0"/>
              <a:t>(), </a:t>
            </a:r>
            <a:r>
              <a:rPr kumimoji="1" lang="en-US" altLang="zh-CN" dirty="0">
                <a:latin typeface="Consolas" charset="0"/>
                <a:ea typeface="Consolas" charset="0"/>
                <a:cs typeface="Consolas" charset="0"/>
              </a:rPr>
              <a:t>time</a:t>
            </a:r>
            <a:r>
              <a:rPr kumimoji="1" lang="en-US" altLang="zh-CN" dirty="0"/>
              <a:t>())   </a:t>
            </a:r>
          </a:p>
          <a:p>
            <a:r>
              <a:rPr lang="en-US" altLang="zh-CN" dirty="0"/>
              <a:t>It can also recruit new backups after servers fail, but needs to take care (see later) </a:t>
            </a:r>
          </a:p>
          <a:p>
            <a:r>
              <a:rPr lang="en-US" altLang="zh-CN" dirty="0"/>
              <a:t>Primary-backup can trivially support single-copy, like what we did in linearizability, but what is the problem of our previous protocol ? </a:t>
            </a:r>
          </a:p>
          <a:p>
            <a:endParaRPr kumimoji="1" lang="zh-CN" altLang="en-US" dirty="0"/>
          </a:p>
          <a:p>
            <a:endParaRPr kumimoji="1" lang="zh-CN" altLang="en-US" dirty="0"/>
          </a:p>
          <a:p>
            <a:pPr lvl="1"/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3233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2AE898-0E7D-DE42-BE31-F65E6062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What if Primary Fails? We want availability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9C2C84-925A-A949-A314-13585DE3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52</a:t>
            </a:fld>
            <a:endParaRPr lang="zh-CN" altLang="en-US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D69EF60-0524-D946-A2C0-DF5616839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167654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Idea 1: Have human decide when to switch from primary to backup</a:t>
            </a:r>
          </a:p>
          <a:p>
            <a:pPr lvl="1"/>
            <a:r>
              <a:rPr kumimoji="1" lang="en-US" altLang="zh-CN" dirty="0"/>
              <a:t>Not unreasonable for small web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services</a:t>
            </a:r>
          </a:p>
          <a:p>
            <a:r>
              <a:rPr kumimoji="1" lang="en-US" altLang="zh-CN" dirty="0"/>
              <a:t>Idea 2: </a:t>
            </a:r>
            <a:r>
              <a:rPr kumimoji="1" lang="en-US" altLang="zh-CN" dirty="0">
                <a:solidFill>
                  <a:srgbClr val="C00000"/>
                </a:solidFill>
              </a:rPr>
              <a:t>Coordinator (a computer problem)</a:t>
            </a:r>
            <a:r>
              <a:rPr kumimoji="1" lang="en-US" altLang="zh-CN" dirty="0"/>
              <a:t> knows about both primary and backup, 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decides which to use automatically </a:t>
            </a:r>
          </a:p>
          <a:p>
            <a:pPr lvl="1"/>
            <a:r>
              <a:rPr kumimoji="1" lang="en-US" altLang="zh-CN" dirty="0"/>
              <a:t>Won't work if using multiple coordinators: 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"split brain" syndrome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Multiple coordinators come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 independent, and different, conclusions about who is</a:t>
            </a:r>
            <a:r>
              <a:rPr kumimoji="1" lang="zh-CN" altLang="en-US" dirty="0"/>
              <a:t> </a:t>
            </a:r>
            <a:r>
              <a:rPr kumimoji="1" lang="en-US" altLang="zh-CN" dirty="0"/>
              <a:t>primary when there are network partitions</a:t>
            </a:r>
          </a:p>
          <a:p>
            <a:r>
              <a:rPr kumimoji="1" lang="en-US" altLang="zh-CN" dirty="0"/>
              <a:t>Idea 3: we have some black magic to select the primary after a previous primary fails </a:t>
            </a:r>
            <a:r>
              <a:rPr kumimoji="1" lang="en-US" altLang="zh-CN" dirty="0">
                <a:sym typeface="Wingdings" pitchFamily="2" charset="2"/>
              </a:rPr>
              <a:t> (Will talk about in the later part of this course) </a:t>
            </a:r>
            <a:endParaRPr kumimoji="1" lang="zh-CN" altLang="en-US" dirty="0"/>
          </a:p>
          <a:p>
            <a:pPr lvl="1"/>
            <a:endParaRPr lang="en-US" altLang="zh-CN" dirty="0"/>
          </a:p>
          <a:p>
            <a:pPr lvl="1"/>
            <a:endParaRPr kumimoji="1" lang="zh-CN" altLang="en-US" dirty="0"/>
          </a:p>
          <a:p>
            <a:pPr lvl="1"/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43386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2AE898-0E7D-DE42-BE31-F65E6062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Primary/Backup Model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9C2C84-925A-A949-A314-13585DE3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53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7514DAE-66C8-4446-84AC-548C946AB7B8}"/>
              </a:ext>
            </a:extLst>
          </p:cNvPr>
          <p:cNvSpPr/>
          <p:nvPr/>
        </p:nvSpPr>
        <p:spPr>
          <a:xfrm>
            <a:off x="2195736" y="2353444"/>
            <a:ext cx="792088" cy="792088"/>
          </a:xfrm>
          <a:prstGeom prst="rect">
            <a:avLst/>
          </a:prstGeom>
          <a:solidFill>
            <a:srgbClr val="FF9300">
              <a:alpha val="65098"/>
            </a:srgbClr>
          </a:solidFill>
          <a:ln>
            <a:solidFill>
              <a:srgbClr val="FF93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  <a:endParaRPr kumimoji="1" lang="zh-CN" altLang="en-US" sz="2800" baseline="-25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026140F-2AFF-9741-BA3F-B058C4CADA67}"/>
              </a:ext>
            </a:extLst>
          </p:cNvPr>
          <p:cNvSpPr/>
          <p:nvPr/>
        </p:nvSpPr>
        <p:spPr>
          <a:xfrm>
            <a:off x="971600" y="2281436"/>
            <a:ext cx="360040" cy="36004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ACB9103-71D1-2244-8B45-ED4AA0422C77}"/>
              </a:ext>
            </a:extLst>
          </p:cNvPr>
          <p:cNvSpPr/>
          <p:nvPr/>
        </p:nvSpPr>
        <p:spPr>
          <a:xfrm>
            <a:off x="539552" y="2497460"/>
            <a:ext cx="360040" cy="36004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E35AF3D9-BB12-A44F-8FCF-314B9508B35C}"/>
              </a:ext>
            </a:extLst>
          </p:cNvPr>
          <p:cNvCxnSpPr/>
          <p:nvPr/>
        </p:nvCxnSpPr>
        <p:spPr>
          <a:xfrm>
            <a:off x="1331640" y="2425452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CC66D806-BDDA-834F-BE96-47953C7A6919}"/>
              </a:ext>
            </a:extLst>
          </p:cNvPr>
          <p:cNvCxnSpPr/>
          <p:nvPr/>
        </p:nvCxnSpPr>
        <p:spPr>
          <a:xfrm>
            <a:off x="899592" y="2713484"/>
            <a:ext cx="129614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E3E6C152-BD9C-4A4F-A2AF-656DAA387E24}"/>
              </a:ext>
            </a:extLst>
          </p:cNvPr>
          <p:cNvCxnSpPr/>
          <p:nvPr/>
        </p:nvCxnSpPr>
        <p:spPr>
          <a:xfrm>
            <a:off x="1331640" y="3001516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8B9F59B3-C779-C041-8331-C499B2FB1663}"/>
              </a:ext>
            </a:extLst>
          </p:cNvPr>
          <p:cNvSpPr/>
          <p:nvPr/>
        </p:nvSpPr>
        <p:spPr>
          <a:xfrm>
            <a:off x="1043608" y="2785492"/>
            <a:ext cx="360040" cy="36004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8EF3F2E-F9B4-404C-863C-8088D6B404AE}"/>
              </a:ext>
            </a:extLst>
          </p:cNvPr>
          <p:cNvSpPr/>
          <p:nvPr/>
        </p:nvSpPr>
        <p:spPr>
          <a:xfrm>
            <a:off x="6300192" y="1465680"/>
            <a:ext cx="792088" cy="79208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kumimoji="1" lang="en-US" altLang="zh-CN" sz="2800" baseline="-25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endParaRPr kumimoji="1" lang="zh-CN" altLang="en-US" sz="2800" baseline="-25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7C58A7D-5744-AA47-BD3C-8AA975F9D2AF}"/>
              </a:ext>
            </a:extLst>
          </p:cNvPr>
          <p:cNvSpPr txBox="1"/>
          <p:nvPr/>
        </p:nvSpPr>
        <p:spPr>
          <a:xfrm>
            <a:off x="6156176" y="1127126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(primary)</a:t>
            </a:r>
            <a:endParaRPr kumimoji="1" lang="zh-CN" alt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783BB8D-7EEC-F64F-B44D-35990A7165E2}"/>
              </a:ext>
            </a:extLst>
          </p:cNvPr>
          <p:cNvSpPr/>
          <p:nvPr/>
        </p:nvSpPr>
        <p:spPr>
          <a:xfrm>
            <a:off x="6300192" y="3217540"/>
            <a:ext cx="792088" cy="792088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kumimoji="1" lang="en-US" altLang="zh-CN" sz="2800" baseline="-25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endParaRPr kumimoji="1" lang="zh-CN" altLang="en-US" sz="2800" baseline="-25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01E0C974-BA2D-EB4A-B24F-D7A81C30E1AC}"/>
              </a:ext>
            </a:extLst>
          </p:cNvPr>
          <p:cNvCxnSpPr/>
          <p:nvPr/>
        </p:nvCxnSpPr>
        <p:spPr>
          <a:xfrm>
            <a:off x="6588224" y="2257768"/>
            <a:ext cx="0" cy="9597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CA93DEA9-FBE2-D944-98EB-28A3AF4A7B0B}"/>
              </a:ext>
            </a:extLst>
          </p:cNvPr>
          <p:cNvCxnSpPr/>
          <p:nvPr/>
        </p:nvCxnSpPr>
        <p:spPr>
          <a:xfrm>
            <a:off x="6804248" y="2245053"/>
            <a:ext cx="0" cy="95977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60BE482B-F788-BF4F-BCEC-9E7CE3FDFF51}"/>
              </a:ext>
            </a:extLst>
          </p:cNvPr>
          <p:cNvSpPr txBox="1"/>
          <p:nvPr/>
        </p:nvSpPr>
        <p:spPr>
          <a:xfrm>
            <a:off x="6156176" y="4031114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(backup)</a:t>
            </a:r>
            <a:endParaRPr kumimoji="1" lang="zh-CN" alt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C4372B9-1615-FB41-BC64-8028295AEB4B}"/>
              </a:ext>
            </a:extLst>
          </p:cNvPr>
          <p:cNvSpPr txBox="1"/>
          <p:nvPr/>
        </p:nvSpPr>
        <p:spPr>
          <a:xfrm>
            <a:off x="457200" y="3361556"/>
            <a:ext cx="28083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等线" panose="02010600030101010101" pitchFamily="2" charset="-122"/>
                <a:ea typeface="MS PGothic" charset="0"/>
                <a:cs typeface="Arial" panose="020B0604020202020204" pitchFamily="34" charset="0"/>
              </a:rPr>
              <a:t>if primary fails, </a:t>
            </a:r>
            <a:r>
              <a:rPr lang="en-US" altLang="zh-CN" sz="2000" b="1" dirty="0">
                <a:latin typeface="等线" panose="02010600030101010101" pitchFamily="2" charset="-122"/>
                <a:ea typeface="MS PGothic" charset="0"/>
                <a:cs typeface="Arial" panose="020B0604020202020204" pitchFamily="34" charset="0"/>
              </a:rPr>
              <a:t>C</a:t>
            </a:r>
            <a:r>
              <a:rPr lang="en-US" altLang="zh-CN" sz="2000" dirty="0">
                <a:latin typeface="等线" panose="02010600030101010101" pitchFamily="2" charset="-122"/>
                <a:ea typeface="MS PGothic" charset="0"/>
                <a:cs typeface="Arial" panose="020B0604020202020204" pitchFamily="34" charset="0"/>
              </a:rPr>
              <a:t> knows about </a:t>
            </a:r>
            <a:r>
              <a:rPr lang="en-US" altLang="zh-CN" sz="2000" b="1" dirty="0">
                <a:latin typeface="等线" panose="02010600030101010101" pitchFamily="2" charset="-122"/>
                <a:ea typeface="MS PGothic" charset="0"/>
                <a:cs typeface="Arial" panose="020B0604020202020204" pitchFamily="34" charset="0"/>
              </a:rPr>
              <a:t>S</a:t>
            </a:r>
            <a:r>
              <a:rPr lang="en-US" altLang="zh-CN" sz="2000" b="1" baseline="-25000" dirty="0">
                <a:latin typeface="等线" panose="02010600030101010101" pitchFamily="2" charset="-122"/>
                <a:ea typeface="MS PGothic" charset="0"/>
                <a:cs typeface="Arial" panose="020B0604020202020204" pitchFamily="34" charset="0"/>
              </a:rPr>
              <a:t>2</a:t>
            </a:r>
            <a:r>
              <a:rPr lang="en-US" altLang="zh-CN" sz="2000" dirty="0">
                <a:latin typeface="等线" panose="02010600030101010101" pitchFamily="2" charset="-122"/>
                <a:ea typeface="MS PGothic" charset="0"/>
                <a:cs typeface="Arial" panose="020B0604020202020204" pitchFamily="34" charset="0"/>
              </a:rPr>
              <a:t>, and switches </a:t>
            </a:r>
          </a:p>
          <a:p>
            <a:endParaRPr kumimoji="1" lang="zh-CN" alt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3A45A0A-FEEA-B74B-B65F-FCD18004DE3D}"/>
              </a:ext>
            </a:extLst>
          </p:cNvPr>
          <p:cNvSpPr txBox="1"/>
          <p:nvPr/>
        </p:nvSpPr>
        <p:spPr>
          <a:xfrm>
            <a:off x="457200" y="4513267"/>
            <a:ext cx="8075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等线" panose="02010600030101010101" pitchFamily="2" charset="-122"/>
                <a:ea typeface="MS PGothic" charset="0"/>
                <a:cs typeface="Arial" panose="020B0604020202020204" pitchFamily="34" charset="0"/>
              </a:rPr>
              <a:t>attempt</a:t>
            </a:r>
            <a:r>
              <a:rPr lang="en-US" altLang="zh-CN" sz="2400" dirty="0">
                <a:latin typeface="等线" panose="02010600030101010101" pitchFamily="2" charset="-122"/>
                <a:ea typeface="MS PGothic" charset="0"/>
                <a:cs typeface="Arial" panose="020B0604020202020204" pitchFamily="34" charset="0"/>
              </a:rPr>
              <a:t>: coordinators communicate with primary </a:t>
            </a:r>
            <a:br>
              <a:rPr lang="zh-CN" altLang="en-US" sz="2400" dirty="0">
                <a:latin typeface="等线" panose="02010600030101010101" pitchFamily="2" charset="-122"/>
                <a:ea typeface="MS PGothic" charset="0"/>
                <a:cs typeface="Arial" panose="020B0604020202020204" pitchFamily="34" charset="0"/>
              </a:rPr>
            </a:br>
            <a:r>
              <a:rPr lang="en-US" altLang="zh-CN" sz="2400" dirty="0">
                <a:latin typeface="等线" panose="02010600030101010101" pitchFamily="2" charset="-122"/>
                <a:ea typeface="MS PGothic" charset="0"/>
                <a:cs typeface="Arial" panose="020B0604020202020204" pitchFamily="34" charset="0"/>
              </a:rPr>
              <a:t>servers, who communicate with backup servers</a:t>
            </a:r>
            <a:endParaRPr lang="zh-CN" altLang="en-US" sz="2400" dirty="0">
              <a:latin typeface="等线" panose="02010600030101010101" pitchFamily="2" charset="-122"/>
              <a:ea typeface="MS PGothic" charset="0"/>
              <a:cs typeface="Arial" panose="020B0604020202020204" pitchFamily="34" charset="0"/>
            </a:endParaRPr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8C1D6798-F003-8B45-A2CA-806C227E5B27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2987824" y="1861724"/>
            <a:ext cx="3312368" cy="8877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4950F61F-36FC-054F-AE00-C9411FDCC105}"/>
              </a:ext>
            </a:extLst>
          </p:cNvPr>
          <p:cNvCxnSpPr/>
          <p:nvPr/>
        </p:nvCxnSpPr>
        <p:spPr>
          <a:xfrm flipV="1">
            <a:off x="2987824" y="2014124"/>
            <a:ext cx="3312368" cy="88776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C2DDCADF-1EAC-404E-9EDB-37CC9EE25030}"/>
              </a:ext>
            </a:extLst>
          </p:cNvPr>
          <p:cNvSpPr/>
          <p:nvPr/>
        </p:nvSpPr>
        <p:spPr>
          <a:xfrm>
            <a:off x="479992" y="1552459"/>
            <a:ext cx="11272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Clients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D970B81-CC8E-D844-812E-9B6677F9A077}"/>
              </a:ext>
            </a:extLst>
          </p:cNvPr>
          <p:cNvSpPr/>
          <p:nvPr/>
        </p:nvSpPr>
        <p:spPr>
          <a:xfrm>
            <a:off x="1688271" y="1552459"/>
            <a:ext cx="17956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rgbClr val="945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Coordinator</a:t>
            </a:r>
            <a:endParaRPr lang="zh-CN" altLang="en-US" sz="2400" dirty="0">
              <a:solidFill>
                <a:srgbClr val="9452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8901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2AE898-0E7D-DE42-BE31-F65E6062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Primary/Backup Model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9C2C84-925A-A949-A314-13585DE3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54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7514DAE-66C8-4446-84AC-548C946AB7B8}"/>
              </a:ext>
            </a:extLst>
          </p:cNvPr>
          <p:cNvSpPr/>
          <p:nvPr/>
        </p:nvSpPr>
        <p:spPr>
          <a:xfrm>
            <a:off x="2195736" y="2353444"/>
            <a:ext cx="792088" cy="792088"/>
          </a:xfrm>
          <a:prstGeom prst="rect">
            <a:avLst/>
          </a:prstGeom>
          <a:solidFill>
            <a:srgbClr val="FF9300">
              <a:alpha val="65098"/>
            </a:srgbClr>
          </a:solidFill>
          <a:ln>
            <a:solidFill>
              <a:srgbClr val="FF93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  <a:endParaRPr kumimoji="1" lang="zh-CN" altLang="en-US" sz="2800" baseline="-25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026140F-2AFF-9741-BA3F-B058C4CADA67}"/>
              </a:ext>
            </a:extLst>
          </p:cNvPr>
          <p:cNvSpPr/>
          <p:nvPr/>
        </p:nvSpPr>
        <p:spPr>
          <a:xfrm>
            <a:off x="971600" y="2281436"/>
            <a:ext cx="360040" cy="36004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ACB9103-71D1-2244-8B45-ED4AA0422C77}"/>
              </a:ext>
            </a:extLst>
          </p:cNvPr>
          <p:cNvSpPr/>
          <p:nvPr/>
        </p:nvSpPr>
        <p:spPr>
          <a:xfrm>
            <a:off x="539552" y="2497460"/>
            <a:ext cx="360040" cy="36004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E35AF3D9-BB12-A44F-8FCF-314B9508B35C}"/>
              </a:ext>
            </a:extLst>
          </p:cNvPr>
          <p:cNvCxnSpPr/>
          <p:nvPr/>
        </p:nvCxnSpPr>
        <p:spPr>
          <a:xfrm>
            <a:off x="1331640" y="2425452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CC66D806-BDDA-834F-BE96-47953C7A6919}"/>
              </a:ext>
            </a:extLst>
          </p:cNvPr>
          <p:cNvCxnSpPr/>
          <p:nvPr/>
        </p:nvCxnSpPr>
        <p:spPr>
          <a:xfrm>
            <a:off x="899592" y="2713484"/>
            <a:ext cx="129614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E3E6C152-BD9C-4A4F-A2AF-656DAA387E24}"/>
              </a:ext>
            </a:extLst>
          </p:cNvPr>
          <p:cNvCxnSpPr/>
          <p:nvPr/>
        </p:nvCxnSpPr>
        <p:spPr>
          <a:xfrm>
            <a:off x="1331640" y="3001516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8B9F59B3-C779-C041-8331-C499B2FB1663}"/>
              </a:ext>
            </a:extLst>
          </p:cNvPr>
          <p:cNvSpPr/>
          <p:nvPr/>
        </p:nvSpPr>
        <p:spPr>
          <a:xfrm>
            <a:off x="1043608" y="2785492"/>
            <a:ext cx="360040" cy="36004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7C58A7D-5744-AA47-BD3C-8AA975F9D2AF}"/>
              </a:ext>
            </a:extLst>
          </p:cNvPr>
          <p:cNvSpPr txBox="1"/>
          <p:nvPr/>
        </p:nvSpPr>
        <p:spPr>
          <a:xfrm>
            <a:off x="6156176" y="1127126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(primary)</a:t>
            </a:r>
            <a:endParaRPr kumimoji="1" lang="zh-CN" alt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783BB8D-7EEC-F64F-B44D-35990A7165E2}"/>
              </a:ext>
            </a:extLst>
          </p:cNvPr>
          <p:cNvSpPr/>
          <p:nvPr/>
        </p:nvSpPr>
        <p:spPr>
          <a:xfrm>
            <a:off x="6300192" y="3217540"/>
            <a:ext cx="792088" cy="792088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kumimoji="1" lang="en-US" altLang="zh-CN" sz="2800" baseline="-25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endParaRPr kumimoji="1" lang="zh-CN" altLang="en-US" sz="2800" baseline="-25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CA93DEA9-FBE2-D944-98EB-28A3AF4A7B0B}"/>
              </a:ext>
            </a:extLst>
          </p:cNvPr>
          <p:cNvCxnSpPr/>
          <p:nvPr/>
        </p:nvCxnSpPr>
        <p:spPr>
          <a:xfrm>
            <a:off x="6804248" y="2245053"/>
            <a:ext cx="0" cy="95977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60BE482B-F788-BF4F-BCEC-9E7CE3FDFF51}"/>
              </a:ext>
            </a:extLst>
          </p:cNvPr>
          <p:cNvSpPr txBox="1"/>
          <p:nvPr/>
        </p:nvSpPr>
        <p:spPr>
          <a:xfrm>
            <a:off x="6156176" y="4031114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(backup)</a:t>
            </a:r>
            <a:endParaRPr kumimoji="1" lang="zh-CN" alt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C4372B9-1615-FB41-BC64-8028295AEB4B}"/>
              </a:ext>
            </a:extLst>
          </p:cNvPr>
          <p:cNvSpPr txBox="1"/>
          <p:nvPr/>
        </p:nvSpPr>
        <p:spPr>
          <a:xfrm>
            <a:off x="457200" y="3361556"/>
            <a:ext cx="28083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等线" panose="02010600030101010101" pitchFamily="2" charset="-122"/>
                <a:ea typeface="MS PGothic" charset="0"/>
                <a:cs typeface="Arial" panose="020B0604020202020204" pitchFamily="34" charset="0"/>
              </a:rPr>
              <a:t>if primary fails, </a:t>
            </a:r>
            <a:r>
              <a:rPr lang="en-US" altLang="zh-CN" sz="2000" b="1" dirty="0">
                <a:latin typeface="等线" panose="02010600030101010101" pitchFamily="2" charset="-122"/>
                <a:ea typeface="MS PGothic" charset="0"/>
                <a:cs typeface="Arial" panose="020B0604020202020204" pitchFamily="34" charset="0"/>
              </a:rPr>
              <a:t>C</a:t>
            </a:r>
            <a:r>
              <a:rPr lang="en-US" altLang="zh-CN" sz="2000" dirty="0">
                <a:latin typeface="等线" panose="02010600030101010101" pitchFamily="2" charset="-122"/>
                <a:ea typeface="MS PGothic" charset="0"/>
                <a:cs typeface="Arial" panose="020B0604020202020204" pitchFamily="34" charset="0"/>
              </a:rPr>
              <a:t> knows about </a:t>
            </a:r>
            <a:r>
              <a:rPr lang="en-US" altLang="zh-CN" sz="2000" b="1" dirty="0">
                <a:latin typeface="等线" panose="02010600030101010101" pitchFamily="2" charset="-122"/>
                <a:ea typeface="MS PGothic" charset="0"/>
                <a:cs typeface="Arial" panose="020B0604020202020204" pitchFamily="34" charset="0"/>
              </a:rPr>
              <a:t>S</a:t>
            </a:r>
            <a:r>
              <a:rPr lang="en-US" altLang="zh-CN" sz="2000" b="1" baseline="-25000" dirty="0">
                <a:latin typeface="等线" panose="02010600030101010101" pitchFamily="2" charset="-122"/>
                <a:ea typeface="MS PGothic" charset="0"/>
                <a:cs typeface="Arial" panose="020B0604020202020204" pitchFamily="34" charset="0"/>
              </a:rPr>
              <a:t>2</a:t>
            </a:r>
            <a:r>
              <a:rPr lang="en-US" altLang="zh-CN" sz="2000" dirty="0">
                <a:latin typeface="等线" panose="02010600030101010101" pitchFamily="2" charset="-122"/>
                <a:ea typeface="MS PGothic" charset="0"/>
                <a:cs typeface="Arial" panose="020B0604020202020204" pitchFamily="34" charset="0"/>
              </a:rPr>
              <a:t>, and switches </a:t>
            </a:r>
          </a:p>
          <a:p>
            <a:endParaRPr kumimoji="1" lang="zh-CN" alt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3A45A0A-FEEA-B74B-B65F-FCD18004DE3D}"/>
              </a:ext>
            </a:extLst>
          </p:cNvPr>
          <p:cNvSpPr txBox="1"/>
          <p:nvPr/>
        </p:nvSpPr>
        <p:spPr>
          <a:xfrm>
            <a:off x="457200" y="4513267"/>
            <a:ext cx="8075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等线" panose="02010600030101010101" pitchFamily="2" charset="-122"/>
                <a:ea typeface="MS PGothic" charset="0"/>
                <a:cs typeface="Arial" panose="020B0604020202020204" pitchFamily="34" charset="0"/>
              </a:rPr>
              <a:t>attempt</a:t>
            </a:r>
            <a:r>
              <a:rPr lang="en-US" altLang="zh-CN" sz="2400" dirty="0">
                <a:latin typeface="等线" panose="02010600030101010101" pitchFamily="2" charset="-122"/>
                <a:ea typeface="MS PGothic" charset="0"/>
                <a:cs typeface="Arial" panose="020B0604020202020204" pitchFamily="34" charset="0"/>
              </a:rPr>
              <a:t>: coordinators communicate with primary </a:t>
            </a:r>
            <a:br>
              <a:rPr lang="zh-CN" altLang="en-US" sz="2400" dirty="0">
                <a:latin typeface="等线" panose="02010600030101010101" pitchFamily="2" charset="-122"/>
                <a:ea typeface="MS PGothic" charset="0"/>
                <a:cs typeface="Arial" panose="020B0604020202020204" pitchFamily="34" charset="0"/>
              </a:rPr>
            </a:br>
            <a:r>
              <a:rPr lang="en-US" altLang="zh-CN" sz="2400" dirty="0">
                <a:latin typeface="等线" panose="02010600030101010101" pitchFamily="2" charset="-122"/>
                <a:ea typeface="MS PGothic" charset="0"/>
                <a:cs typeface="Arial" panose="020B0604020202020204" pitchFamily="34" charset="0"/>
              </a:rPr>
              <a:t>servers, who communicate with backup servers</a:t>
            </a:r>
            <a:endParaRPr lang="zh-CN" altLang="en-US" sz="2400" dirty="0">
              <a:latin typeface="等线" panose="02010600030101010101" pitchFamily="2" charset="-122"/>
              <a:ea typeface="MS PGothic" charset="0"/>
              <a:cs typeface="Arial" panose="020B0604020202020204" pitchFamily="34" charset="0"/>
            </a:endParaRPr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8C1D6798-F003-8B45-A2CA-806C227E5B27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987824" y="1861724"/>
            <a:ext cx="3312368" cy="8877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C2DDCADF-1EAC-404E-9EDB-37CC9EE25030}"/>
              </a:ext>
            </a:extLst>
          </p:cNvPr>
          <p:cNvSpPr/>
          <p:nvPr/>
        </p:nvSpPr>
        <p:spPr>
          <a:xfrm>
            <a:off x="479992" y="1552459"/>
            <a:ext cx="11272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Clients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D970B81-CC8E-D844-812E-9B6677F9A077}"/>
              </a:ext>
            </a:extLst>
          </p:cNvPr>
          <p:cNvSpPr/>
          <p:nvPr/>
        </p:nvSpPr>
        <p:spPr>
          <a:xfrm>
            <a:off x="1688271" y="1552459"/>
            <a:ext cx="17956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rgbClr val="945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Coordinator</a:t>
            </a:r>
            <a:endParaRPr lang="zh-CN" altLang="en-US" sz="2400" dirty="0">
              <a:solidFill>
                <a:srgbClr val="9452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D606BF5-38A0-1545-A866-DC5E697F118D}"/>
              </a:ext>
            </a:extLst>
          </p:cNvPr>
          <p:cNvSpPr/>
          <p:nvPr/>
        </p:nvSpPr>
        <p:spPr>
          <a:xfrm>
            <a:off x="6300192" y="1465680"/>
            <a:ext cx="792088" cy="7920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kumimoji="1" lang="en-US" altLang="zh-CN" sz="2800" baseline="-25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endParaRPr kumimoji="1" lang="zh-CN" altLang="en-US" sz="2800" baseline="-25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8F8EBA2-1E45-8A4C-ABD7-5304FDDFECAA}"/>
              </a:ext>
            </a:extLst>
          </p:cNvPr>
          <p:cNvSpPr txBox="1"/>
          <p:nvPr/>
        </p:nvSpPr>
        <p:spPr>
          <a:xfrm>
            <a:off x="6424366" y="1387344"/>
            <a:ext cx="5437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dirty="0"/>
              <a:t>X</a:t>
            </a:r>
            <a:endParaRPr kumimoji="1"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4189709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2AE898-0E7D-DE42-BE31-F65E6062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Multiple Coordinators + the Network = ?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9C2C84-925A-A949-A314-13585DE3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55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7514DAE-66C8-4446-84AC-548C946AB7B8}"/>
              </a:ext>
            </a:extLst>
          </p:cNvPr>
          <p:cNvSpPr/>
          <p:nvPr/>
        </p:nvSpPr>
        <p:spPr>
          <a:xfrm>
            <a:off x="2195736" y="2353444"/>
            <a:ext cx="792088" cy="792088"/>
          </a:xfrm>
          <a:prstGeom prst="rect">
            <a:avLst/>
          </a:prstGeom>
          <a:solidFill>
            <a:srgbClr val="FF9300">
              <a:alpha val="65098"/>
            </a:srgbClr>
          </a:solidFill>
          <a:ln>
            <a:solidFill>
              <a:srgbClr val="FF93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  <a:endParaRPr kumimoji="1" lang="zh-CN" altLang="en-US" sz="2800" baseline="-25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026140F-2AFF-9741-BA3F-B058C4CADA67}"/>
              </a:ext>
            </a:extLst>
          </p:cNvPr>
          <p:cNvSpPr/>
          <p:nvPr/>
        </p:nvSpPr>
        <p:spPr>
          <a:xfrm>
            <a:off x="971600" y="2281436"/>
            <a:ext cx="360040" cy="36004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ACB9103-71D1-2244-8B45-ED4AA0422C77}"/>
              </a:ext>
            </a:extLst>
          </p:cNvPr>
          <p:cNvSpPr/>
          <p:nvPr/>
        </p:nvSpPr>
        <p:spPr>
          <a:xfrm>
            <a:off x="539552" y="2497460"/>
            <a:ext cx="360040" cy="36004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E35AF3D9-BB12-A44F-8FCF-314B9508B35C}"/>
              </a:ext>
            </a:extLst>
          </p:cNvPr>
          <p:cNvCxnSpPr/>
          <p:nvPr/>
        </p:nvCxnSpPr>
        <p:spPr>
          <a:xfrm>
            <a:off x="1331640" y="2425452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CC66D806-BDDA-834F-BE96-47953C7A6919}"/>
              </a:ext>
            </a:extLst>
          </p:cNvPr>
          <p:cNvCxnSpPr/>
          <p:nvPr/>
        </p:nvCxnSpPr>
        <p:spPr>
          <a:xfrm>
            <a:off x="899592" y="2713484"/>
            <a:ext cx="129614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E3E6C152-BD9C-4A4F-A2AF-656DAA387E24}"/>
              </a:ext>
            </a:extLst>
          </p:cNvPr>
          <p:cNvCxnSpPr/>
          <p:nvPr/>
        </p:nvCxnSpPr>
        <p:spPr>
          <a:xfrm>
            <a:off x="1331640" y="3001516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8B9F59B3-C779-C041-8331-C499B2FB1663}"/>
              </a:ext>
            </a:extLst>
          </p:cNvPr>
          <p:cNvSpPr/>
          <p:nvPr/>
        </p:nvSpPr>
        <p:spPr>
          <a:xfrm>
            <a:off x="1043608" y="2785492"/>
            <a:ext cx="360040" cy="36004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7C58A7D-5744-AA47-BD3C-8AA975F9D2AF}"/>
              </a:ext>
            </a:extLst>
          </p:cNvPr>
          <p:cNvSpPr txBox="1"/>
          <p:nvPr/>
        </p:nvSpPr>
        <p:spPr>
          <a:xfrm>
            <a:off x="6120171" y="4010394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(primary)</a:t>
            </a:r>
            <a:endParaRPr kumimoji="1" lang="zh-CN" alt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783BB8D-7EEC-F64F-B44D-35990A7165E2}"/>
              </a:ext>
            </a:extLst>
          </p:cNvPr>
          <p:cNvSpPr/>
          <p:nvPr/>
        </p:nvSpPr>
        <p:spPr>
          <a:xfrm>
            <a:off x="6300192" y="3217540"/>
            <a:ext cx="792088" cy="79208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kumimoji="1" lang="en-US" altLang="zh-CN" sz="2800" baseline="-25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endParaRPr kumimoji="1" lang="zh-CN" altLang="en-US" sz="2800" baseline="-25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C4372B9-1615-FB41-BC64-8028295AEB4B}"/>
              </a:ext>
            </a:extLst>
          </p:cNvPr>
          <p:cNvSpPr txBox="1"/>
          <p:nvPr/>
        </p:nvSpPr>
        <p:spPr>
          <a:xfrm>
            <a:off x="457200" y="3361556"/>
            <a:ext cx="28083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等线" panose="02010600030101010101" pitchFamily="2" charset="-122"/>
                <a:ea typeface="MS PGothic" charset="0"/>
                <a:cs typeface="Arial" panose="020B0604020202020204" pitchFamily="34" charset="0"/>
              </a:rPr>
              <a:t>if primary fails, </a:t>
            </a:r>
            <a:r>
              <a:rPr lang="en-US" altLang="zh-CN" sz="2000" b="1" dirty="0">
                <a:latin typeface="等线" panose="02010600030101010101" pitchFamily="2" charset="-122"/>
                <a:ea typeface="MS PGothic" charset="0"/>
                <a:cs typeface="Arial" panose="020B0604020202020204" pitchFamily="34" charset="0"/>
              </a:rPr>
              <a:t>C</a:t>
            </a:r>
            <a:r>
              <a:rPr lang="en-US" altLang="zh-CN" sz="2000" dirty="0">
                <a:latin typeface="等线" panose="02010600030101010101" pitchFamily="2" charset="-122"/>
                <a:ea typeface="MS PGothic" charset="0"/>
                <a:cs typeface="Arial" panose="020B0604020202020204" pitchFamily="34" charset="0"/>
              </a:rPr>
              <a:t> knows about </a:t>
            </a:r>
            <a:r>
              <a:rPr lang="en-US" altLang="zh-CN" sz="2000" b="1" dirty="0">
                <a:latin typeface="等线" panose="02010600030101010101" pitchFamily="2" charset="-122"/>
                <a:ea typeface="MS PGothic" charset="0"/>
                <a:cs typeface="Arial" panose="020B0604020202020204" pitchFamily="34" charset="0"/>
              </a:rPr>
              <a:t>S</a:t>
            </a:r>
            <a:r>
              <a:rPr lang="en-US" altLang="zh-CN" sz="2000" b="1" baseline="-25000" dirty="0">
                <a:latin typeface="等线" panose="02010600030101010101" pitchFamily="2" charset="-122"/>
                <a:ea typeface="MS PGothic" charset="0"/>
                <a:cs typeface="Arial" panose="020B0604020202020204" pitchFamily="34" charset="0"/>
              </a:rPr>
              <a:t>2</a:t>
            </a:r>
            <a:r>
              <a:rPr lang="en-US" altLang="zh-CN" sz="2000" dirty="0">
                <a:latin typeface="等线" panose="02010600030101010101" pitchFamily="2" charset="-122"/>
                <a:ea typeface="MS PGothic" charset="0"/>
                <a:cs typeface="Arial" panose="020B0604020202020204" pitchFamily="34" charset="0"/>
              </a:rPr>
              <a:t>, and switches </a:t>
            </a:r>
          </a:p>
          <a:p>
            <a:endParaRPr kumimoji="1" lang="zh-CN" alt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3A45A0A-FEEA-B74B-B65F-FCD18004DE3D}"/>
              </a:ext>
            </a:extLst>
          </p:cNvPr>
          <p:cNvSpPr txBox="1"/>
          <p:nvPr/>
        </p:nvSpPr>
        <p:spPr>
          <a:xfrm>
            <a:off x="457200" y="4513267"/>
            <a:ext cx="8075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等线" panose="02010600030101010101" pitchFamily="2" charset="-122"/>
                <a:ea typeface="MS PGothic" charset="0"/>
                <a:cs typeface="Arial" panose="020B0604020202020204" pitchFamily="34" charset="0"/>
              </a:rPr>
              <a:t>attempt</a:t>
            </a:r>
            <a:r>
              <a:rPr lang="en-US" altLang="zh-CN" sz="2400" dirty="0">
                <a:latin typeface="等线" panose="02010600030101010101" pitchFamily="2" charset="-122"/>
                <a:ea typeface="MS PGothic" charset="0"/>
                <a:cs typeface="Arial" panose="020B0604020202020204" pitchFamily="34" charset="0"/>
              </a:rPr>
              <a:t>: coordinators communicate with primary </a:t>
            </a:r>
            <a:br>
              <a:rPr lang="zh-CN" altLang="en-US" sz="2400" dirty="0">
                <a:latin typeface="等线" panose="02010600030101010101" pitchFamily="2" charset="-122"/>
                <a:ea typeface="MS PGothic" charset="0"/>
                <a:cs typeface="Arial" panose="020B0604020202020204" pitchFamily="34" charset="0"/>
              </a:rPr>
            </a:br>
            <a:r>
              <a:rPr lang="en-US" altLang="zh-CN" sz="2400" dirty="0">
                <a:latin typeface="等线" panose="02010600030101010101" pitchFamily="2" charset="-122"/>
                <a:ea typeface="MS PGothic" charset="0"/>
                <a:cs typeface="Arial" panose="020B0604020202020204" pitchFamily="34" charset="0"/>
              </a:rPr>
              <a:t>servers, who communicate with backup servers</a:t>
            </a:r>
            <a:endParaRPr lang="zh-CN" altLang="en-US" sz="2400" dirty="0">
              <a:latin typeface="等线" panose="02010600030101010101" pitchFamily="2" charset="-122"/>
              <a:ea typeface="MS PGothic" charset="0"/>
              <a:cs typeface="Arial" panose="020B0604020202020204" pitchFamily="34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2DDCADF-1EAC-404E-9EDB-37CC9EE25030}"/>
              </a:ext>
            </a:extLst>
          </p:cNvPr>
          <p:cNvSpPr/>
          <p:nvPr/>
        </p:nvSpPr>
        <p:spPr>
          <a:xfrm>
            <a:off x="479992" y="1552459"/>
            <a:ext cx="11272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Clients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D970B81-CC8E-D844-812E-9B6677F9A077}"/>
              </a:ext>
            </a:extLst>
          </p:cNvPr>
          <p:cNvSpPr/>
          <p:nvPr/>
        </p:nvSpPr>
        <p:spPr>
          <a:xfrm>
            <a:off x="1688271" y="1552459"/>
            <a:ext cx="17956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rgbClr val="945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Coordinator</a:t>
            </a:r>
            <a:endParaRPr lang="zh-CN" altLang="en-US" sz="2400" dirty="0">
              <a:solidFill>
                <a:srgbClr val="9452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D606BF5-38A0-1545-A866-DC5E697F118D}"/>
              </a:ext>
            </a:extLst>
          </p:cNvPr>
          <p:cNvSpPr/>
          <p:nvPr/>
        </p:nvSpPr>
        <p:spPr>
          <a:xfrm>
            <a:off x="6300192" y="1465680"/>
            <a:ext cx="792088" cy="7920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kumimoji="1" lang="en-US" altLang="zh-CN" sz="2800" baseline="-25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endParaRPr kumimoji="1" lang="zh-CN" altLang="en-US" sz="2800" baseline="-25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8F8EBA2-1E45-8A4C-ABD7-5304FDDFECAA}"/>
              </a:ext>
            </a:extLst>
          </p:cNvPr>
          <p:cNvSpPr txBox="1"/>
          <p:nvPr/>
        </p:nvSpPr>
        <p:spPr>
          <a:xfrm>
            <a:off x="6424366" y="1387344"/>
            <a:ext cx="5437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dirty="0"/>
              <a:t>X</a:t>
            </a:r>
            <a:endParaRPr kumimoji="1" lang="zh-CN" altLang="en-US" sz="5400" dirty="0"/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B6E6C31D-4099-434C-BE65-5E7F18A7C261}"/>
              </a:ext>
            </a:extLst>
          </p:cNvPr>
          <p:cNvCxnSpPr/>
          <p:nvPr/>
        </p:nvCxnSpPr>
        <p:spPr>
          <a:xfrm>
            <a:off x="2987824" y="2749488"/>
            <a:ext cx="3312368" cy="864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4573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2AE898-0E7D-DE42-BE31-F65E6062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Multiple Coordinators + the Network = Problems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9C2C84-925A-A949-A314-13585DE3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56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A823B54-2234-FB45-86A5-DC586869982D}"/>
              </a:ext>
            </a:extLst>
          </p:cNvPr>
          <p:cNvSpPr/>
          <p:nvPr/>
        </p:nvSpPr>
        <p:spPr>
          <a:xfrm>
            <a:off x="2195736" y="1489348"/>
            <a:ext cx="792088" cy="792088"/>
          </a:xfrm>
          <a:prstGeom prst="rect">
            <a:avLst/>
          </a:prstGeom>
          <a:solidFill>
            <a:srgbClr val="FF9300">
              <a:alpha val="65000"/>
            </a:srgbClr>
          </a:solidFill>
          <a:ln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kumimoji="1" lang="en-US" altLang="zh-CN" sz="2800" baseline="-25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endParaRPr kumimoji="1" lang="zh-CN" altLang="en-US" sz="2800" baseline="-25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DA3C20F-35B6-1B4E-BB60-6C6951DA5D95}"/>
              </a:ext>
            </a:extLst>
          </p:cNvPr>
          <p:cNvSpPr/>
          <p:nvPr/>
        </p:nvSpPr>
        <p:spPr>
          <a:xfrm>
            <a:off x="971600" y="1417340"/>
            <a:ext cx="360040" cy="36004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82C0CD0-D034-B643-AC10-464FC77FAF8C}"/>
              </a:ext>
            </a:extLst>
          </p:cNvPr>
          <p:cNvSpPr/>
          <p:nvPr/>
        </p:nvSpPr>
        <p:spPr>
          <a:xfrm>
            <a:off x="539552" y="1633364"/>
            <a:ext cx="360040" cy="36004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F58332A6-2913-3446-95FB-C2A66E27BB9B}"/>
              </a:ext>
            </a:extLst>
          </p:cNvPr>
          <p:cNvCxnSpPr/>
          <p:nvPr/>
        </p:nvCxnSpPr>
        <p:spPr>
          <a:xfrm>
            <a:off x="1331640" y="1561356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E1FAE9E6-69DF-6343-B9BF-66D3208CCF19}"/>
              </a:ext>
            </a:extLst>
          </p:cNvPr>
          <p:cNvCxnSpPr/>
          <p:nvPr/>
        </p:nvCxnSpPr>
        <p:spPr>
          <a:xfrm>
            <a:off x="899592" y="1849388"/>
            <a:ext cx="129614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8D7FDC6A-29A3-AA44-9902-AE8C58A52A85}"/>
              </a:ext>
            </a:extLst>
          </p:cNvPr>
          <p:cNvCxnSpPr/>
          <p:nvPr/>
        </p:nvCxnSpPr>
        <p:spPr>
          <a:xfrm>
            <a:off x="1331640" y="2137420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EC789FFB-990A-654A-AD37-B1D60BC2A392}"/>
              </a:ext>
            </a:extLst>
          </p:cNvPr>
          <p:cNvSpPr/>
          <p:nvPr/>
        </p:nvSpPr>
        <p:spPr>
          <a:xfrm>
            <a:off x="1043608" y="1921396"/>
            <a:ext cx="360040" cy="36004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79BC60C9-18CC-A34E-A060-1CEC911391FC}"/>
              </a:ext>
            </a:extLst>
          </p:cNvPr>
          <p:cNvCxnSpPr>
            <a:stCxn id="5" idx="3"/>
          </p:cNvCxnSpPr>
          <p:nvPr/>
        </p:nvCxnSpPr>
        <p:spPr>
          <a:xfrm flipV="1">
            <a:off x="2987824" y="1861724"/>
            <a:ext cx="3312368" cy="236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FFE447DD-2B03-4346-BA1E-A79C31AAD806}"/>
              </a:ext>
            </a:extLst>
          </p:cNvPr>
          <p:cNvSpPr/>
          <p:nvPr/>
        </p:nvSpPr>
        <p:spPr>
          <a:xfrm>
            <a:off x="2195736" y="3217540"/>
            <a:ext cx="792088" cy="792088"/>
          </a:xfrm>
          <a:prstGeom prst="rect">
            <a:avLst/>
          </a:prstGeom>
          <a:solidFill>
            <a:srgbClr val="FF9300">
              <a:alpha val="65000"/>
            </a:srgbClr>
          </a:solidFill>
          <a:ln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kumimoji="1" lang="en-US" altLang="zh-CN" sz="2800" baseline="-25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endParaRPr kumimoji="1" lang="zh-CN" altLang="en-US" sz="2800" baseline="-25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09308C76-E950-8741-9912-33323A8BBB2E}"/>
              </a:ext>
            </a:extLst>
          </p:cNvPr>
          <p:cNvSpPr/>
          <p:nvPr/>
        </p:nvSpPr>
        <p:spPr>
          <a:xfrm>
            <a:off x="971600" y="3145532"/>
            <a:ext cx="360040" cy="36004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2F2B016-3783-A946-99F8-0BF3ACE6E104}"/>
              </a:ext>
            </a:extLst>
          </p:cNvPr>
          <p:cNvSpPr/>
          <p:nvPr/>
        </p:nvSpPr>
        <p:spPr>
          <a:xfrm>
            <a:off x="539552" y="3361556"/>
            <a:ext cx="360040" cy="36004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2A11608A-C186-BD4F-946D-7388D0303D5E}"/>
              </a:ext>
            </a:extLst>
          </p:cNvPr>
          <p:cNvCxnSpPr/>
          <p:nvPr/>
        </p:nvCxnSpPr>
        <p:spPr>
          <a:xfrm>
            <a:off x="1331640" y="3289548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3E7B3EA2-1597-6549-A475-BC6E2CFD2ED5}"/>
              </a:ext>
            </a:extLst>
          </p:cNvPr>
          <p:cNvCxnSpPr/>
          <p:nvPr/>
        </p:nvCxnSpPr>
        <p:spPr>
          <a:xfrm>
            <a:off x="899592" y="3577580"/>
            <a:ext cx="129614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A4D586FA-6EF6-2347-9DD1-D6D813B3E372}"/>
              </a:ext>
            </a:extLst>
          </p:cNvPr>
          <p:cNvCxnSpPr/>
          <p:nvPr/>
        </p:nvCxnSpPr>
        <p:spPr>
          <a:xfrm>
            <a:off x="1331640" y="3865612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FC817988-BC40-9947-B313-4C8B39DB0C5F}"/>
              </a:ext>
            </a:extLst>
          </p:cNvPr>
          <p:cNvSpPr/>
          <p:nvPr/>
        </p:nvSpPr>
        <p:spPr>
          <a:xfrm>
            <a:off x="1043608" y="3649588"/>
            <a:ext cx="360040" cy="36004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6DE18B89-8226-ED4A-BB02-77D689843C5B}"/>
              </a:ext>
            </a:extLst>
          </p:cNvPr>
          <p:cNvCxnSpPr/>
          <p:nvPr/>
        </p:nvCxnSpPr>
        <p:spPr>
          <a:xfrm flipV="1">
            <a:off x="2987824" y="2038565"/>
            <a:ext cx="3312368" cy="16138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69D84E08-BC4E-3B40-99AE-14D70D623A58}"/>
              </a:ext>
            </a:extLst>
          </p:cNvPr>
          <p:cNvCxnSpPr/>
          <p:nvPr/>
        </p:nvCxnSpPr>
        <p:spPr>
          <a:xfrm flipV="1">
            <a:off x="2987824" y="2179789"/>
            <a:ext cx="3312368" cy="161381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26999E3E-45A3-0541-B0A9-9CD11BBD8F22}"/>
              </a:ext>
            </a:extLst>
          </p:cNvPr>
          <p:cNvCxnSpPr/>
          <p:nvPr/>
        </p:nvCxnSpPr>
        <p:spPr>
          <a:xfrm flipV="1">
            <a:off x="2987824" y="1729122"/>
            <a:ext cx="3312368" cy="2366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7B9FD322-9BCA-9F4F-B541-D5E3799AAC70}"/>
              </a:ext>
            </a:extLst>
          </p:cNvPr>
          <p:cNvSpPr/>
          <p:nvPr/>
        </p:nvSpPr>
        <p:spPr>
          <a:xfrm>
            <a:off x="6300192" y="1465680"/>
            <a:ext cx="792088" cy="79208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kumimoji="1" lang="en-US" altLang="zh-CN" sz="2800" baseline="-25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endParaRPr kumimoji="1" lang="zh-CN" altLang="en-US" sz="2800" baseline="-25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2E987CC-D491-BE40-B719-483D84A4982D}"/>
              </a:ext>
            </a:extLst>
          </p:cNvPr>
          <p:cNvSpPr txBox="1"/>
          <p:nvPr/>
        </p:nvSpPr>
        <p:spPr>
          <a:xfrm>
            <a:off x="6156176" y="1127126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(primary)</a:t>
            </a:r>
            <a:endParaRPr kumimoji="1" lang="zh-CN" alt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7D13D90-2288-8844-863E-25841ED30FDB}"/>
              </a:ext>
            </a:extLst>
          </p:cNvPr>
          <p:cNvSpPr/>
          <p:nvPr/>
        </p:nvSpPr>
        <p:spPr>
          <a:xfrm>
            <a:off x="6300192" y="3217540"/>
            <a:ext cx="792088" cy="79208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kumimoji="1" lang="en-US" altLang="zh-CN" sz="2800" baseline="-25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endParaRPr kumimoji="1" lang="zh-CN" altLang="en-US" sz="2800" baseline="-25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AC2B520C-C0D9-9D4A-A87C-7C7DEFA02D26}"/>
              </a:ext>
            </a:extLst>
          </p:cNvPr>
          <p:cNvCxnSpPr/>
          <p:nvPr/>
        </p:nvCxnSpPr>
        <p:spPr>
          <a:xfrm>
            <a:off x="6588224" y="2257768"/>
            <a:ext cx="0" cy="9597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BB2C917B-A4D0-864E-AE5F-F7669B8AAA48}"/>
              </a:ext>
            </a:extLst>
          </p:cNvPr>
          <p:cNvCxnSpPr/>
          <p:nvPr/>
        </p:nvCxnSpPr>
        <p:spPr>
          <a:xfrm>
            <a:off x="6804248" y="2245053"/>
            <a:ext cx="0" cy="95977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377117FA-5C60-B240-8EAB-0FBB8878D54E}"/>
              </a:ext>
            </a:extLst>
          </p:cNvPr>
          <p:cNvSpPr txBox="1"/>
          <p:nvPr/>
        </p:nvSpPr>
        <p:spPr>
          <a:xfrm>
            <a:off x="6156176" y="4031114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(backup)</a:t>
            </a:r>
            <a:endParaRPr kumimoji="1" lang="zh-CN" alt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F1F0FDC5-B4E4-2843-A26E-C52627E0A2B9}"/>
              </a:ext>
            </a:extLst>
          </p:cNvPr>
          <p:cNvCxnSpPr/>
          <p:nvPr/>
        </p:nvCxnSpPr>
        <p:spPr>
          <a:xfrm>
            <a:off x="251520" y="2713484"/>
            <a:ext cx="7632848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5DD26BC1-D5E9-704D-BAD9-E0FA4490EAAE}"/>
              </a:ext>
            </a:extLst>
          </p:cNvPr>
          <p:cNvSpPr txBox="1"/>
          <p:nvPr/>
        </p:nvSpPr>
        <p:spPr>
          <a:xfrm>
            <a:off x="537593" y="2544206"/>
            <a:ext cx="209019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latin typeface="Consolas" charset="0"/>
                <a:ea typeface="Consolas" charset="0"/>
                <a:cs typeface="Consolas" charset="0"/>
              </a:rPr>
              <a:t>network</a:t>
            </a:r>
            <a:r>
              <a:rPr kumimoji="1" lang="zh-CN" altLang="en-US" sz="16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600" b="1" dirty="0">
                <a:latin typeface="Consolas" charset="0"/>
                <a:ea typeface="Consolas" charset="0"/>
                <a:cs typeface="Consolas" charset="0"/>
              </a:rPr>
              <a:t>partition</a:t>
            </a:r>
            <a:endParaRPr kumimoji="1" lang="zh-CN" altLang="en-US" sz="1600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89FA8B0-CBD5-704C-AAD3-8801EFCA1877}"/>
              </a:ext>
            </a:extLst>
          </p:cNvPr>
          <p:cNvSpPr txBox="1"/>
          <p:nvPr/>
        </p:nvSpPr>
        <p:spPr>
          <a:xfrm>
            <a:off x="467544" y="4657700"/>
            <a:ext cx="8075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等线" panose="02010600030101010101" pitchFamily="2" charset="-122"/>
                <a:ea typeface="MS PGothic" charset="0"/>
                <a:cs typeface="Myriad Pro Light SemiCond"/>
              </a:rPr>
              <a:t>attempt</a:t>
            </a:r>
            <a:r>
              <a:rPr lang="en-US" altLang="zh-CN" sz="2400" dirty="0">
                <a:latin typeface="等线" panose="02010600030101010101" pitchFamily="2" charset="-122"/>
                <a:ea typeface="MS PGothic" charset="0"/>
                <a:cs typeface="Myriad Pro Light SemiCond"/>
              </a:rPr>
              <a:t>: coordinators communicate with primary </a:t>
            </a:r>
            <a:br>
              <a:rPr lang="zh-CN" altLang="en-US" sz="2400" dirty="0">
                <a:latin typeface="等线" panose="02010600030101010101" pitchFamily="2" charset="-122"/>
                <a:ea typeface="MS PGothic" charset="0"/>
                <a:cs typeface="Myriad Pro Light SemiCond"/>
              </a:rPr>
            </a:br>
            <a:r>
              <a:rPr lang="en-US" altLang="zh-CN" sz="2400" dirty="0">
                <a:latin typeface="等线" panose="02010600030101010101" pitchFamily="2" charset="-122"/>
                <a:ea typeface="MS PGothic" charset="0"/>
                <a:cs typeface="Myriad Pro Light SemiCond"/>
              </a:rPr>
              <a:t>servers, who communicate with backup servers</a:t>
            </a:r>
            <a:endParaRPr lang="zh-CN" altLang="en-US" sz="2400" dirty="0">
              <a:latin typeface="等线" panose="02010600030101010101" pitchFamily="2" charset="-122"/>
              <a:ea typeface="MS PGothic" charset="0"/>
              <a:cs typeface="Myriad Pro Light SemiCond"/>
            </a:endParaRPr>
          </a:p>
        </p:txBody>
      </p:sp>
    </p:spTree>
    <p:extLst>
      <p:ext uri="{BB962C8B-B14F-4D97-AF65-F5344CB8AC3E}">
        <p14:creationId xmlns:p14="http://schemas.microsoft.com/office/powerpoint/2010/main" val="289200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2AE898-0E7D-DE42-BE31-F65E6062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Multiple Coordinators + the Network = Problems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9C2C84-925A-A949-A314-13585DE3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57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D9029D9-BFEB-9E49-8DFF-ED474C70B297}"/>
              </a:ext>
            </a:extLst>
          </p:cNvPr>
          <p:cNvSpPr/>
          <p:nvPr/>
        </p:nvSpPr>
        <p:spPr>
          <a:xfrm>
            <a:off x="2195736" y="1489348"/>
            <a:ext cx="792088" cy="792088"/>
          </a:xfrm>
          <a:prstGeom prst="rect">
            <a:avLst/>
          </a:prstGeom>
          <a:solidFill>
            <a:srgbClr val="FF9300">
              <a:alpha val="65000"/>
            </a:srgbClr>
          </a:solidFill>
          <a:ln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kumimoji="1" lang="en-US" altLang="zh-CN" sz="2800" baseline="-25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endParaRPr kumimoji="1" lang="zh-CN" altLang="en-US" sz="2800" baseline="-25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A1FEC5A-45F3-5844-AD69-66C3D1BDDCD6}"/>
              </a:ext>
            </a:extLst>
          </p:cNvPr>
          <p:cNvSpPr/>
          <p:nvPr/>
        </p:nvSpPr>
        <p:spPr>
          <a:xfrm>
            <a:off x="971600" y="1417340"/>
            <a:ext cx="360040" cy="36004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D456ECD-6870-BF4B-B98D-7D21517B7958}"/>
              </a:ext>
            </a:extLst>
          </p:cNvPr>
          <p:cNvSpPr/>
          <p:nvPr/>
        </p:nvSpPr>
        <p:spPr>
          <a:xfrm>
            <a:off x="539552" y="1633364"/>
            <a:ext cx="360040" cy="36004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10F3CEEF-2C4E-0046-ACD8-67127DB3C95F}"/>
              </a:ext>
            </a:extLst>
          </p:cNvPr>
          <p:cNvCxnSpPr/>
          <p:nvPr/>
        </p:nvCxnSpPr>
        <p:spPr>
          <a:xfrm>
            <a:off x="1331640" y="1561356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CE3204FB-27E2-854F-BB75-67197B7E2E4C}"/>
              </a:ext>
            </a:extLst>
          </p:cNvPr>
          <p:cNvCxnSpPr/>
          <p:nvPr/>
        </p:nvCxnSpPr>
        <p:spPr>
          <a:xfrm>
            <a:off x="899592" y="1849388"/>
            <a:ext cx="129614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2633F357-F8AC-214C-911B-B23C61B6F485}"/>
              </a:ext>
            </a:extLst>
          </p:cNvPr>
          <p:cNvCxnSpPr/>
          <p:nvPr/>
        </p:nvCxnSpPr>
        <p:spPr>
          <a:xfrm>
            <a:off x="1331640" y="2137420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985B00F8-818A-1E45-89B5-D849F69E8C01}"/>
              </a:ext>
            </a:extLst>
          </p:cNvPr>
          <p:cNvSpPr/>
          <p:nvPr/>
        </p:nvSpPr>
        <p:spPr>
          <a:xfrm>
            <a:off x="1043608" y="1921396"/>
            <a:ext cx="360040" cy="36004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73BD1A74-8E27-0F4E-97AD-CA8AE10F2154}"/>
              </a:ext>
            </a:extLst>
          </p:cNvPr>
          <p:cNvCxnSpPr>
            <a:stCxn id="5" idx="3"/>
          </p:cNvCxnSpPr>
          <p:nvPr/>
        </p:nvCxnSpPr>
        <p:spPr>
          <a:xfrm flipV="1">
            <a:off x="2987824" y="1861724"/>
            <a:ext cx="3312368" cy="236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6BD2758B-034B-ED4E-9DB0-F3E60227C5EE}"/>
              </a:ext>
            </a:extLst>
          </p:cNvPr>
          <p:cNvSpPr/>
          <p:nvPr/>
        </p:nvSpPr>
        <p:spPr>
          <a:xfrm>
            <a:off x="2195736" y="3217540"/>
            <a:ext cx="792088" cy="792088"/>
          </a:xfrm>
          <a:prstGeom prst="rect">
            <a:avLst/>
          </a:prstGeom>
          <a:solidFill>
            <a:srgbClr val="FF9300">
              <a:alpha val="65000"/>
            </a:srgbClr>
          </a:solidFill>
          <a:ln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kumimoji="1" lang="en-US" altLang="zh-CN" sz="2800" baseline="-25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endParaRPr kumimoji="1" lang="zh-CN" altLang="en-US" sz="2800" baseline="-25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A1CE356-2495-7846-949E-59488456153A}"/>
              </a:ext>
            </a:extLst>
          </p:cNvPr>
          <p:cNvSpPr/>
          <p:nvPr/>
        </p:nvSpPr>
        <p:spPr>
          <a:xfrm>
            <a:off x="971600" y="3145532"/>
            <a:ext cx="360040" cy="36004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69D51F2-236E-FE42-992A-6E14A7DBE3B9}"/>
              </a:ext>
            </a:extLst>
          </p:cNvPr>
          <p:cNvSpPr/>
          <p:nvPr/>
        </p:nvSpPr>
        <p:spPr>
          <a:xfrm>
            <a:off x="539552" y="3361556"/>
            <a:ext cx="360040" cy="36004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C28C1A48-4B56-CD44-969A-97EC5D81D7C8}"/>
              </a:ext>
            </a:extLst>
          </p:cNvPr>
          <p:cNvCxnSpPr/>
          <p:nvPr/>
        </p:nvCxnSpPr>
        <p:spPr>
          <a:xfrm>
            <a:off x="1331640" y="3289548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78311B38-797A-5E4F-B554-9845EBF882E9}"/>
              </a:ext>
            </a:extLst>
          </p:cNvPr>
          <p:cNvCxnSpPr/>
          <p:nvPr/>
        </p:nvCxnSpPr>
        <p:spPr>
          <a:xfrm>
            <a:off x="899592" y="3577580"/>
            <a:ext cx="129614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F60EC5DA-E255-C646-B2EB-6BA8E77BED3D}"/>
              </a:ext>
            </a:extLst>
          </p:cNvPr>
          <p:cNvCxnSpPr/>
          <p:nvPr/>
        </p:nvCxnSpPr>
        <p:spPr>
          <a:xfrm>
            <a:off x="1331640" y="3865612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964C6A1C-B040-A646-BEA1-AB830F89D1FF}"/>
              </a:ext>
            </a:extLst>
          </p:cNvPr>
          <p:cNvSpPr/>
          <p:nvPr/>
        </p:nvSpPr>
        <p:spPr>
          <a:xfrm>
            <a:off x="1043608" y="3649588"/>
            <a:ext cx="360040" cy="36004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DB62889F-51AF-474E-A4BF-A649CD860FFA}"/>
              </a:ext>
            </a:extLst>
          </p:cNvPr>
          <p:cNvCxnSpPr/>
          <p:nvPr/>
        </p:nvCxnSpPr>
        <p:spPr>
          <a:xfrm flipV="1">
            <a:off x="2987824" y="1729122"/>
            <a:ext cx="3312368" cy="2366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5927C2EA-48AF-2C41-9CE1-13FA19695C17}"/>
              </a:ext>
            </a:extLst>
          </p:cNvPr>
          <p:cNvSpPr/>
          <p:nvPr/>
        </p:nvSpPr>
        <p:spPr>
          <a:xfrm>
            <a:off x="6300192" y="1465680"/>
            <a:ext cx="792088" cy="79208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kumimoji="1" lang="en-US" altLang="zh-CN" sz="2800" baseline="-25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endParaRPr kumimoji="1" lang="zh-CN" altLang="en-US" sz="2800" baseline="-25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B842AC5-D161-8140-9E49-64DE0A384FEC}"/>
              </a:ext>
            </a:extLst>
          </p:cNvPr>
          <p:cNvSpPr txBox="1"/>
          <p:nvPr/>
        </p:nvSpPr>
        <p:spPr>
          <a:xfrm>
            <a:off x="6156176" y="1127126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(primary)</a:t>
            </a:r>
            <a:endParaRPr kumimoji="1" lang="zh-CN" alt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58A84B5-9C98-A446-BDD5-0883B5D48977}"/>
              </a:ext>
            </a:extLst>
          </p:cNvPr>
          <p:cNvSpPr/>
          <p:nvPr/>
        </p:nvSpPr>
        <p:spPr>
          <a:xfrm>
            <a:off x="6300192" y="3217540"/>
            <a:ext cx="792088" cy="79208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kumimoji="1" lang="en-US" altLang="zh-CN" sz="2800" baseline="-25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endParaRPr kumimoji="1" lang="zh-CN" altLang="en-US" sz="2800" baseline="-25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CA8C7592-391D-D743-A2CF-571BA497AA06}"/>
              </a:ext>
            </a:extLst>
          </p:cNvPr>
          <p:cNvCxnSpPr/>
          <p:nvPr/>
        </p:nvCxnSpPr>
        <p:spPr>
          <a:xfrm>
            <a:off x="6588224" y="2257768"/>
            <a:ext cx="0" cy="9597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A715E6F9-B017-A24C-9288-600CA7935EF4}"/>
              </a:ext>
            </a:extLst>
          </p:cNvPr>
          <p:cNvCxnSpPr/>
          <p:nvPr/>
        </p:nvCxnSpPr>
        <p:spPr>
          <a:xfrm>
            <a:off x="6804248" y="2245053"/>
            <a:ext cx="0" cy="95977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510D9ADD-5BDF-CE48-90CA-B81FE944D4A3}"/>
              </a:ext>
            </a:extLst>
          </p:cNvPr>
          <p:cNvSpPr txBox="1"/>
          <p:nvPr/>
        </p:nvSpPr>
        <p:spPr>
          <a:xfrm>
            <a:off x="5652120" y="4031114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945200"/>
                </a:solidFill>
                <a:latin typeface="Consolas" charset="0"/>
                <a:ea typeface="Consolas" charset="0"/>
                <a:cs typeface="Consolas" charset="0"/>
              </a:rPr>
              <a:t>(backup,</a:t>
            </a:r>
            <a:r>
              <a:rPr kumimoji="1" lang="zh-CN" altLang="en-US" sz="1600" b="1" dirty="0">
                <a:solidFill>
                  <a:srgbClr val="9452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600" b="1" dirty="0">
                <a:solidFill>
                  <a:srgbClr val="945200"/>
                </a:solidFill>
                <a:latin typeface="Consolas" charset="0"/>
                <a:ea typeface="Consolas" charset="0"/>
                <a:cs typeface="Consolas" charset="0"/>
              </a:rPr>
              <a:t>but</a:t>
            </a:r>
            <a:r>
              <a:rPr kumimoji="1" lang="zh-CN" altLang="en-US" sz="1600" b="1" dirty="0">
                <a:solidFill>
                  <a:srgbClr val="9452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600" b="1" dirty="0">
                <a:solidFill>
                  <a:srgbClr val="945200"/>
                </a:solidFill>
                <a:latin typeface="Consolas" charset="0"/>
                <a:ea typeface="Consolas" charset="0"/>
                <a:cs typeface="Consolas" charset="0"/>
              </a:rPr>
              <a:t>primary</a:t>
            </a:r>
            <a:r>
              <a:rPr kumimoji="1" lang="zh-CN" altLang="en-US" sz="1600" b="1" dirty="0">
                <a:solidFill>
                  <a:srgbClr val="9452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600" b="1" dirty="0">
                <a:solidFill>
                  <a:srgbClr val="945200"/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kumimoji="1" lang="zh-CN" altLang="en-US" sz="1600" b="1" dirty="0">
                <a:solidFill>
                  <a:srgbClr val="9452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600" b="1" dirty="0">
                <a:solidFill>
                  <a:srgbClr val="945200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kumimoji="1" lang="en-US" altLang="zh-CN" sz="1600" b="1" baseline="-25000" dirty="0">
                <a:solidFill>
                  <a:srgbClr val="945200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kumimoji="1" lang="en-US" altLang="zh-CN" sz="1600" b="1" dirty="0">
                <a:solidFill>
                  <a:srgbClr val="9452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endParaRPr kumimoji="1" lang="zh-CN" altLang="en-US" sz="1600" b="1" dirty="0">
              <a:solidFill>
                <a:srgbClr val="9452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0914F3F-4C25-5D4C-9305-88F3710F4C9D}"/>
              </a:ext>
            </a:extLst>
          </p:cNvPr>
          <p:cNvSpPr txBox="1"/>
          <p:nvPr/>
        </p:nvSpPr>
        <p:spPr>
          <a:xfrm>
            <a:off x="467544" y="4657700"/>
            <a:ext cx="8075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等线" panose="02010600030101010101" pitchFamily="2" charset="-122"/>
                <a:ea typeface="MS PGothic" charset="0"/>
                <a:cs typeface="Myriad Pro Light SemiCond"/>
              </a:rPr>
              <a:t>C</a:t>
            </a:r>
            <a:r>
              <a:rPr lang="en-US" altLang="zh-CN" sz="2400" b="1" baseline="-25000" dirty="0">
                <a:latin typeface="等线" panose="02010600030101010101" pitchFamily="2" charset="-122"/>
                <a:ea typeface="MS PGothic" charset="0"/>
                <a:cs typeface="Myriad Pro Light SemiCond"/>
              </a:rPr>
              <a:t>1</a:t>
            </a:r>
            <a:r>
              <a:rPr lang="en-US" altLang="zh-CN" sz="2400" dirty="0">
                <a:latin typeface="等线" panose="02010600030101010101" pitchFamily="2" charset="-122"/>
                <a:ea typeface="MS PGothic" charset="0"/>
                <a:cs typeface="Myriad Pro Light SemiCond"/>
              </a:rPr>
              <a:t> and </a:t>
            </a:r>
            <a:r>
              <a:rPr lang="en-US" altLang="zh-CN" sz="2400" b="1" dirty="0">
                <a:latin typeface="等线" panose="02010600030101010101" pitchFamily="2" charset="-122"/>
                <a:ea typeface="MS PGothic" charset="0"/>
                <a:cs typeface="Myriad Pro Light SemiCond"/>
              </a:rPr>
              <a:t>C</a:t>
            </a:r>
            <a:r>
              <a:rPr lang="en-US" altLang="zh-CN" sz="2400" b="1" baseline="-25000" dirty="0">
                <a:latin typeface="等线" panose="02010600030101010101" pitchFamily="2" charset="-122"/>
                <a:ea typeface="MS PGothic" charset="0"/>
                <a:cs typeface="Myriad Pro Light SemiCond"/>
              </a:rPr>
              <a:t>2</a:t>
            </a:r>
            <a:r>
              <a:rPr lang="en-US" altLang="zh-CN" sz="2400" dirty="0">
                <a:latin typeface="等线" panose="02010600030101010101" pitchFamily="2" charset="-122"/>
                <a:ea typeface="MS PGothic" charset="0"/>
                <a:cs typeface="Myriad Pro Light SemiCond"/>
              </a:rPr>
              <a:t> are using different primaries; </a:t>
            </a:r>
            <a:endParaRPr lang="zh-CN" altLang="en-US" sz="2400" dirty="0">
              <a:latin typeface="等线" panose="02010600030101010101" pitchFamily="2" charset="-122"/>
              <a:ea typeface="MS PGothic" charset="0"/>
              <a:cs typeface="Myriad Pro Light SemiCond"/>
            </a:endParaRPr>
          </a:p>
          <a:p>
            <a:pPr algn="ctr"/>
            <a:r>
              <a:rPr lang="en-US" altLang="zh-CN" sz="2400" b="1" dirty="0">
                <a:latin typeface="等线" panose="02010600030101010101" pitchFamily="2" charset="-122"/>
                <a:ea typeface="MS PGothic" charset="0"/>
                <a:cs typeface="Myriad Pro Light SemiCond"/>
              </a:rPr>
              <a:t>S</a:t>
            </a:r>
            <a:r>
              <a:rPr lang="en-US" altLang="zh-CN" sz="2400" b="1" baseline="-25000" dirty="0">
                <a:latin typeface="等线" panose="02010600030101010101" pitchFamily="2" charset="-122"/>
                <a:ea typeface="MS PGothic" charset="0"/>
                <a:cs typeface="Myriad Pro Light SemiCond"/>
              </a:rPr>
              <a:t>1</a:t>
            </a:r>
            <a:r>
              <a:rPr lang="en-US" altLang="zh-CN" sz="2400" dirty="0">
                <a:latin typeface="等线" panose="02010600030101010101" pitchFamily="2" charset="-122"/>
                <a:ea typeface="MS PGothic" charset="0"/>
                <a:cs typeface="Myriad Pro Light SemiCond"/>
              </a:rPr>
              <a:t> and </a:t>
            </a:r>
            <a:r>
              <a:rPr lang="en-US" altLang="zh-CN" sz="2400" b="1" dirty="0">
                <a:latin typeface="等线" panose="02010600030101010101" pitchFamily="2" charset="-122"/>
                <a:ea typeface="MS PGothic" charset="0"/>
                <a:cs typeface="Myriad Pro Light SemiCond"/>
              </a:rPr>
              <a:t>S</a:t>
            </a:r>
            <a:r>
              <a:rPr lang="en-US" altLang="zh-CN" sz="2400" b="1" baseline="-25000" dirty="0">
                <a:latin typeface="等线" panose="02010600030101010101" pitchFamily="2" charset="-122"/>
                <a:ea typeface="MS PGothic" charset="0"/>
                <a:cs typeface="Myriad Pro Light SemiCond"/>
              </a:rPr>
              <a:t>2</a:t>
            </a:r>
            <a:r>
              <a:rPr lang="en-US" altLang="zh-CN" sz="2400" dirty="0">
                <a:latin typeface="等线" panose="02010600030101010101" pitchFamily="2" charset="-122"/>
                <a:ea typeface="MS PGothic" charset="0"/>
                <a:cs typeface="Myriad Pro Light SemiCond"/>
              </a:rPr>
              <a:t> are no longer </a:t>
            </a:r>
            <a:r>
              <a:rPr lang="en-US" altLang="zh-CN" sz="2400" b="1" dirty="0">
                <a:latin typeface="等线" panose="02010600030101010101" pitchFamily="2" charset="-122"/>
                <a:ea typeface="MS PGothic" charset="0"/>
                <a:cs typeface="Myriad Pro Light SemiCond"/>
              </a:rPr>
              <a:t>consistent </a:t>
            </a:r>
          </a:p>
        </p:txBody>
      </p: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F3F4EBFD-D69B-3645-9DE2-D49C175DF0BB}"/>
              </a:ext>
            </a:extLst>
          </p:cNvPr>
          <p:cNvCxnSpPr/>
          <p:nvPr/>
        </p:nvCxnSpPr>
        <p:spPr>
          <a:xfrm>
            <a:off x="251520" y="2713484"/>
            <a:ext cx="7632848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A95C66EB-34D3-E040-8C52-637AB1AFF586}"/>
              </a:ext>
            </a:extLst>
          </p:cNvPr>
          <p:cNvSpPr txBox="1"/>
          <p:nvPr/>
        </p:nvSpPr>
        <p:spPr>
          <a:xfrm>
            <a:off x="537593" y="2544206"/>
            <a:ext cx="209019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latin typeface="Consolas" charset="0"/>
                <a:ea typeface="Consolas" charset="0"/>
                <a:cs typeface="Consolas" charset="0"/>
              </a:rPr>
              <a:t>network</a:t>
            </a:r>
            <a:r>
              <a:rPr kumimoji="1" lang="zh-CN" altLang="en-US" sz="16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600" b="1" dirty="0">
                <a:latin typeface="Consolas" charset="0"/>
                <a:ea typeface="Consolas" charset="0"/>
                <a:cs typeface="Consolas" charset="0"/>
              </a:rPr>
              <a:t>partition</a:t>
            </a:r>
            <a:endParaRPr kumimoji="1" lang="zh-CN" altLang="en-US" sz="1600" b="1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D511D60A-D233-A743-A01F-95ECBD14C003}"/>
              </a:ext>
            </a:extLst>
          </p:cNvPr>
          <p:cNvCxnSpPr/>
          <p:nvPr/>
        </p:nvCxnSpPr>
        <p:spPr>
          <a:xfrm flipV="1">
            <a:off x="2987824" y="3638174"/>
            <a:ext cx="3312368" cy="236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726575C7-D374-4748-8CAD-CA560AD655CB}"/>
              </a:ext>
            </a:extLst>
          </p:cNvPr>
          <p:cNvCxnSpPr/>
          <p:nvPr/>
        </p:nvCxnSpPr>
        <p:spPr>
          <a:xfrm flipV="1">
            <a:off x="2987824" y="3505572"/>
            <a:ext cx="3312368" cy="2366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12854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2AE898-0E7D-DE42-BE31-F65E6062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View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Server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9C2C84-925A-A949-A314-13585DE3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58</a:t>
            </a:fld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D69EF60-0524-D946-A2C0-DF5616839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7"/>
            <a:ext cx="8229600" cy="4471925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view server keeps a table that maintains a sequence of "view"</a:t>
            </a:r>
          </a:p>
          <a:p>
            <a:pPr lvl="1"/>
            <a:r>
              <a:rPr kumimoji="1" lang="en-US" altLang="zh-CN" dirty="0"/>
              <a:t>Each view contains view number, primary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server, and backup servers</a:t>
            </a:r>
          </a:p>
          <a:p>
            <a:r>
              <a:rPr kumimoji="1" lang="en-US" altLang="zh-CN" dirty="0"/>
              <a:t>The view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server alerts each server as to whether it's the primary 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 backup </a:t>
            </a:r>
          </a:p>
          <a:p>
            <a:r>
              <a:rPr kumimoji="1" lang="en-US" altLang="zh-CN" dirty="0"/>
              <a:t>Upon receiving any updates, the primary will receive an ACK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 the backup before responding to the view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server (just as before)    </a:t>
            </a:r>
            <a:endParaRPr kumimoji="1" lang="zh-CN" altLang="en-US" dirty="0"/>
          </a:p>
          <a:p>
            <a:r>
              <a:rPr kumimoji="1" lang="en-US" altLang="zh-CN" dirty="0"/>
              <a:t>Coordinators make requests to the view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server asking who is primary in </a:t>
            </a:r>
            <a:r>
              <a:rPr kumimoji="1" lang="en-US" altLang="zh-CN" dirty="0">
                <a:solidFill>
                  <a:srgbClr val="C00000"/>
                </a:solidFill>
              </a:rPr>
              <a:t>the background &amp; cache the primary status locally </a:t>
            </a:r>
          </a:p>
          <a:p>
            <a:pPr lvl="1"/>
            <a:r>
              <a:rPr kumimoji="1" lang="en-US" altLang="zh-CN" dirty="0"/>
              <a:t>Coordinators then contact the primary  </a:t>
            </a:r>
            <a:endParaRPr kumimoji="1" lang="zh-CN" altLang="en-US" dirty="0"/>
          </a:p>
          <a:p>
            <a:pPr lvl="1"/>
            <a:endParaRPr lang="en-US" altLang="zh-CN" dirty="0"/>
          </a:p>
          <a:p>
            <a:pPr lvl="1"/>
            <a:endParaRPr kumimoji="1" lang="zh-CN" altLang="en-US" dirty="0"/>
          </a:p>
          <a:p>
            <a:pPr lvl="1"/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6017497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View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Server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835696" y="2281436"/>
            <a:ext cx="792088" cy="792088"/>
          </a:xfrm>
          <a:prstGeom prst="rect">
            <a:avLst/>
          </a:prstGeom>
          <a:solidFill>
            <a:srgbClr val="FF9300">
              <a:alpha val="65000"/>
            </a:srgbClr>
          </a:solidFill>
          <a:ln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  <a:endParaRPr kumimoji="1" lang="zh-CN" altLang="en-US" sz="2800" baseline="-25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611560" y="2209428"/>
            <a:ext cx="360040" cy="36004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79512" y="2425452"/>
            <a:ext cx="360040" cy="36004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7" name="直线箭头连接符 6"/>
          <p:cNvCxnSpPr/>
          <p:nvPr/>
        </p:nvCxnSpPr>
        <p:spPr>
          <a:xfrm>
            <a:off x="971600" y="2353444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/>
          <p:cNvCxnSpPr/>
          <p:nvPr/>
        </p:nvCxnSpPr>
        <p:spPr>
          <a:xfrm>
            <a:off x="539552" y="2641476"/>
            <a:ext cx="129614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>
            <a:off x="971600" y="2929508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683568" y="2713484"/>
            <a:ext cx="360040" cy="36004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067944" y="2281436"/>
            <a:ext cx="792088" cy="7920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VS</a:t>
            </a:r>
            <a:endParaRPr kumimoji="1" lang="zh-CN" altLang="en-US" sz="28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08304" y="1465680"/>
            <a:ext cx="792088" cy="792088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kumimoji="1" lang="en-US" altLang="zh-CN" sz="2800" baseline="-25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endParaRPr kumimoji="1" lang="zh-CN" altLang="en-US" sz="2800" baseline="-25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308304" y="3217540"/>
            <a:ext cx="792088" cy="792088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kumimoji="1" lang="en-US" altLang="zh-CN" sz="2800" baseline="-25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endParaRPr kumimoji="1" lang="zh-CN" altLang="en-US" sz="2800" baseline="-25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7504" y="4744226"/>
            <a:ext cx="89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等线" panose="02010600030101010101" pitchFamily="2" charset="-122"/>
                <a:ea typeface="MS PGothic" charset="0"/>
                <a:cs typeface="Myriad Pro Light SemiCond"/>
              </a:rPr>
              <a:t>Use a </a:t>
            </a:r>
            <a:r>
              <a:rPr lang="en-US" altLang="zh-CN" sz="2400" b="1" dirty="0">
                <a:latin typeface="等线" panose="02010600030101010101" pitchFamily="2" charset="-122"/>
                <a:ea typeface="MS PGothic" charset="0"/>
                <a:cs typeface="Myriad Pro Light SemiCond"/>
              </a:rPr>
              <a:t>view server</a:t>
            </a:r>
            <a:r>
              <a:rPr lang="en-US" altLang="zh-CN" sz="2400" dirty="0">
                <a:latin typeface="等线" panose="02010600030101010101" pitchFamily="2" charset="-122"/>
                <a:ea typeface="MS PGothic" charset="0"/>
                <a:cs typeface="Myriad Pro Light SemiCond"/>
              </a:rPr>
              <a:t>, which determines which replica is the primary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828170" y="3073524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1:</a:t>
            </a:r>
            <a:r>
              <a:rPr kumimoji="1" lang="zh-CN" alt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kumimoji="1" lang="en-US" altLang="zh-CN" sz="1600" baseline="-25000" dirty="0"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kumimoji="1" lang="zh-CN" alt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kumimoji="1" lang="en-US" altLang="zh-CN" sz="1600" baseline="-25000" dirty="0">
                <a:latin typeface="Consolas" charset="0"/>
                <a:ea typeface="Consolas" charset="0"/>
                <a:cs typeface="Consolas" charset="0"/>
              </a:rPr>
              <a:t>2</a:t>
            </a:r>
            <a:endParaRPr kumimoji="1" lang="zh-CN" altLang="en-US" sz="1600" baseline="-25000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6" name="直线箭头连接符 15"/>
          <p:cNvCxnSpPr>
            <a:stCxn id="11" idx="3"/>
            <a:endCxn id="12" idx="1"/>
          </p:cNvCxnSpPr>
          <p:nvPr/>
        </p:nvCxnSpPr>
        <p:spPr>
          <a:xfrm flipV="1">
            <a:off x="4860032" y="1861724"/>
            <a:ext cx="2448272" cy="815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11" idx="3"/>
            <a:endCxn id="13" idx="1"/>
          </p:cNvCxnSpPr>
          <p:nvPr/>
        </p:nvCxnSpPr>
        <p:spPr>
          <a:xfrm>
            <a:off x="4860032" y="2677480"/>
            <a:ext cx="2448272" cy="9361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 rot="20442566">
            <a:off x="5383625" y="1954313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primary</a:t>
            </a:r>
            <a:endParaRPr kumimoji="1" lang="zh-CN" altLang="en-US" sz="1600" baseline="-250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 rot="1245948">
            <a:off x="5436095" y="2809492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backup</a:t>
            </a:r>
            <a:endParaRPr kumimoji="1" lang="zh-CN" altLang="en-US" sz="1600" baseline="-250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164288" y="1127126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(primary)</a:t>
            </a:r>
            <a:endParaRPr kumimoji="1" lang="zh-CN" alt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140538" y="4009628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(backup)</a:t>
            </a:r>
            <a:endParaRPr kumimoji="1" lang="zh-CN" alt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303783" y="1462201"/>
            <a:ext cx="792088" cy="79208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kumimoji="1" lang="en-US" altLang="zh-CN" sz="2800" baseline="-25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endParaRPr kumimoji="1" lang="zh-CN" altLang="en-US" sz="2800" baseline="-25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27" name="直线箭头连接符 26"/>
          <p:cNvCxnSpPr/>
          <p:nvPr/>
        </p:nvCxnSpPr>
        <p:spPr>
          <a:xfrm>
            <a:off x="7596336" y="2294151"/>
            <a:ext cx="0" cy="923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/>
          <p:nvPr/>
        </p:nvCxnSpPr>
        <p:spPr>
          <a:xfrm>
            <a:off x="7812360" y="2281436"/>
            <a:ext cx="0" cy="93610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/>
          <p:nvPr/>
        </p:nvCxnSpPr>
        <p:spPr>
          <a:xfrm>
            <a:off x="2609855" y="2553406"/>
            <a:ext cx="14401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/>
          <p:nvPr/>
        </p:nvCxnSpPr>
        <p:spPr>
          <a:xfrm>
            <a:off x="2609855" y="2713484"/>
            <a:ext cx="144016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2771800" y="2230914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primary?</a:t>
            </a:r>
            <a:endParaRPr kumimoji="1" lang="zh-CN" alt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2771800" y="2698820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kumimoji="1" lang="en-US" altLang="zh-CN" sz="1600" baseline="-25000" dirty="0">
                <a:latin typeface="Consolas" charset="0"/>
                <a:ea typeface="Consolas" charset="0"/>
                <a:cs typeface="Consolas" charset="0"/>
              </a:rPr>
              <a:t>1</a:t>
            </a:r>
            <a:endParaRPr kumimoji="1" lang="zh-CN" altLang="en-US" sz="1600" baseline="-25000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49" name="曲线连接符 48"/>
          <p:cNvCxnSpPr>
            <a:stCxn id="4" idx="0"/>
          </p:cNvCxnSpPr>
          <p:nvPr/>
        </p:nvCxnSpPr>
        <p:spPr>
          <a:xfrm rot="5400000" flipH="1" flipV="1">
            <a:off x="4409982" y="-616886"/>
            <a:ext cx="720080" cy="5076564"/>
          </a:xfrm>
          <a:prstGeom prst="curvedConnector2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图片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256" y="2062274"/>
            <a:ext cx="283511" cy="262114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256" y="3598846"/>
            <a:ext cx="283511" cy="262114"/>
          </a:xfrm>
          <a:prstGeom prst="rect">
            <a:avLst/>
          </a:prstGeom>
        </p:spPr>
      </p:pic>
      <p:cxnSp>
        <p:nvCxnSpPr>
          <p:cNvPr id="55" name="直线箭头连接符 54"/>
          <p:cNvCxnSpPr>
            <a:stCxn id="12" idx="1"/>
            <a:endCxn id="11" idx="3"/>
          </p:cNvCxnSpPr>
          <p:nvPr/>
        </p:nvCxnSpPr>
        <p:spPr>
          <a:xfrm flipH="1">
            <a:off x="4860032" y="1861724"/>
            <a:ext cx="2448272" cy="815756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/>
          <p:cNvCxnSpPr>
            <a:stCxn id="13" idx="1"/>
            <a:endCxn id="11" idx="3"/>
          </p:cNvCxnSpPr>
          <p:nvPr/>
        </p:nvCxnSpPr>
        <p:spPr>
          <a:xfrm flipH="1" flipV="1">
            <a:off x="4860032" y="2677480"/>
            <a:ext cx="2448272" cy="93610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灯片编号占位符 3">
            <a:extLst>
              <a:ext uri="{FF2B5EF4-FFF2-40B4-BE49-F238E27FC236}">
                <a16:creationId xmlns:a16="http://schemas.microsoft.com/office/drawing/2014/main" id="{3F2BC79B-9292-0B41-8686-05E50632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  <a:t>59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650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/>
      <p:bldP spid="22" grpId="1"/>
      <p:bldP spid="23" grpId="0"/>
      <p:bldP spid="23" grpId="1"/>
      <p:bldP spid="24" grpId="0"/>
      <p:bldP spid="25" grpId="0"/>
      <p:bldP spid="26" grpId="0" animBg="1"/>
      <p:bldP spid="45" grpId="0"/>
      <p:bldP spid="4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D5E509-77FE-23A4-1798-578767884D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CCC689-0E36-363B-0E6D-49A7E7603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Review: partial snapshot example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048BFF-65D7-206F-66A9-9A0DF09A8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0D091E0-AFB2-0D5B-C02D-9B775FEFBB98}"/>
              </a:ext>
            </a:extLst>
          </p:cNvPr>
          <p:cNvSpPr/>
          <p:nvPr/>
        </p:nvSpPr>
        <p:spPr>
          <a:xfrm>
            <a:off x="5968414" y="165092"/>
            <a:ext cx="1581155" cy="688343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F27009E-9A0E-EE48-B01A-3E3AEC458DDD}"/>
              </a:ext>
            </a:extLst>
          </p:cNvPr>
          <p:cNvSpPr/>
          <p:nvPr/>
        </p:nvSpPr>
        <p:spPr>
          <a:xfrm>
            <a:off x="6084090" y="207104"/>
            <a:ext cx="14709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T1:</a:t>
            </a:r>
          </a:p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Print(A+B)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5296F93-7C96-B0D2-1398-0DBCC5892B1E}"/>
              </a:ext>
            </a:extLst>
          </p:cNvPr>
          <p:cNvSpPr/>
          <p:nvPr/>
        </p:nvSpPr>
        <p:spPr>
          <a:xfrm>
            <a:off x="7851382" y="145323"/>
            <a:ext cx="1106042" cy="965342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06ECBA6-A170-57BC-664B-3961638B3706}"/>
              </a:ext>
            </a:extLst>
          </p:cNvPr>
          <p:cNvSpPr/>
          <p:nvPr/>
        </p:nvSpPr>
        <p:spPr>
          <a:xfrm>
            <a:off x="7856869" y="187335"/>
            <a:ext cx="81785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T2:</a:t>
            </a:r>
          </a:p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B =</a:t>
            </a: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A =</a:t>
            </a: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F39DC575-EFE3-32AD-4585-71B46D3C181D}"/>
              </a:ext>
            </a:extLst>
          </p:cNvPr>
          <p:cNvSpPr txBox="1">
            <a:spLocks/>
          </p:cNvSpPr>
          <p:nvPr/>
        </p:nvSpPr>
        <p:spPr>
          <a:xfrm>
            <a:off x="3697560" y="1129308"/>
            <a:ext cx="802432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/>
              <a:t>T1</a:t>
            </a:r>
            <a:endParaRPr kumimoji="1" lang="zh-CN" altLang="en-US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5E3B28B4-46CF-27EC-FA7D-CF510C5F3F46}"/>
              </a:ext>
            </a:extLst>
          </p:cNvPr>
          <p:cNvSpPr txBox="1">
            <a:spLocks/>
          </p:cNvSpPr>
          <p:nvPr/>
        </p:nvSpPr>
        <p:spPr>
          <a:xfrm>
            <a:off x="5868144" y="1129308"/>
            <a:ext cx="802432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T2</a:t>
            </a:r>
            <a:endParaRPr kumimoji="1" lang="zh-CN" altLang="en-US" dirty="0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3C0FFA53-2F7F-3A5F-3A26-7C4E2D0AE775}"/>
              </a:ext>
            </a:extLst>
          </p:cNvPr>
          <p:cNvSpPr txBox="1">
            <a:spLocks/>
          </p:cNvSpPr>
          <p:nvPr/>
        </p:nvSpPr>
        <p:spPr>
          <a:xfrm>
            <a:off x="521138" y="1165363"/>
            <a:ext cx="2661775" cy="50405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Global  counter (initial 0)</a:t>
            </a:r>
            <a:endParaRPr kumimoji="1" lang="zh-CN" altLang="en-US" dirty="0"/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5F3BF0B6-B55E-A6EA-6ECD-43E14842887B}"/>
              </a:ext>
            </a:extLst>
          </p:cNvPr>
          <p:cNvCxnSpPr>
            <a:cxnSpLocks/>
          </p:cNvCxnSpPr>
          <p:nvPr/>
        </p:nvCxnSpPr>
        <p:spPr>
          <a:xfrm>
            <a:off x="1691680" y="1630793"/>
            <a:ext cx="0" cy="3666169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0A4794C6-CC7F-429B-B814-F603132656CA}"/>
              </a:ext>
            </a:extLst>
          </p:cNvPr>
          <p:cNvGrpSpPr/>
          <p:nvPr/>
        </p:nvGrpSpPr>
        <p:grpSpPr>
          <a:xfrm>
            <a:off x="8144347" y="1681413"/>
            <a:ext cx="776177" cy="695343"/>
            <a:chOff x="8144350" y="1556829"/>
            <a:chExt cx="776177" cy="695343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A398AF8-C2FF-0C94-6B27-306D04A0ADC2}"/>
                </a:ext>
              </a:extLst>
            </p:cNvPr>
            <p:cNvSpPr/>
            <p:nvPr/>
          </p:nvSpPr>
          <p:spPr>
            <a:xfrm>
              <a:off x="8144352" y="1556829"/>
              <a:ext cx="7761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A: A</a:t>
              </a:r>
              <a:r>
                <a:rPr kumimoji="1" lang="en-US" altLang="zh-CN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0526C0D-8AB2-5480-B5C7-4D2C79A1334C}"/>
                </a:ext>
              </a:extLst>
            </p:cNvPr>
            <p:cNvSpPr/>
            <p:nvPr/>
          </p:nvSpPr>
          <p:spPr>
            <a:xfrm>
              <a:off x="8144351" y="1882840"/>
              <a:ext cx="7761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B: B</a:t>
              </a:r>
              <a:r>
                <a:rPr kumimoji="1" lang="en-US" altLang="zh-CN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0360244-5502-C0F9-6DD3-92CCA01BF62C}"/>
                </a:ext>
              </a:extLst>
            </p:cNvPr>
            <p:cNvSpPr/>
            <p:nvPr/>
          </p:nvSpPr>
          <p:spPr>
            <a:xfrm>
              <a:off x="8144350" y="1605371"/>
              <a:ext cx="776175" cy="59582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C20933C3-0676-CB39-D531-DCDAA44AA06F}"/>
              </a:ext>
            </a:extLst>
          </p:cNvPr>
          <p:cNvGrpSpPr/>
          <p:nvPr/>
        </p:nvGrpSpPr>
        <p:grpSpPr>
          <a:xfrm>
            <a:off x="7948880" y="2509828"/>
            <a:ext cx="1072731" cy="695343"/>
            <a:chOff x="8144350" y="1556829"/>
            <a:chExt cx="1072731" cy="695343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3FCB5B43-22B6-167F-9BA2-9F1FC53F0103}"/>
                </a:ext>
              </a:extLst>
            </p:cNvPr>
            <p:cNvSpPr/>
            <p:nvPr/>
          </p:nvSpPr>
          <p:spPr>
            <a:xfrm>
              <a:off x="8144352" y="1556829"/>
              <a:ext cx="7761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A: A</a:t>
              </a:r>
              <a:r>
                <a:rPr kumimoji="1" lang="en-US" altLang="zh-CN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C0A180C5-0A08-4BD2-9667-B908B9D48812}"/>
                </a:ext>
              </a:extLst>
            </p:cNvPr>
            <p:cNvSpPr/>
            <p:nvPr/>
          </p:nvSpPr>
          <p:spPr>
            <a:xfrm>
              <a:off x="8144351" y="1882840"/>
              <a:ext cx="1072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B: </a:t>
              </a:r>
              <a:r>
                <a:rPr kumimoji="1" lang="en-US" altLang="zh-CN" b="1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r>
                <a:rPr kumimoji="1" lang="en-US" altLang="zh-CN" b="1" baseline="-250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kumimoji="1" lang="en-US" altLang="zh-CN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r>
                <a:rPr kumimoji="1" lang="en-US" altLang="zh-CN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2F08D02A-DBD5-A77E-456E-8284E3699D8E}"/>
                </a:ext>
              </a:extLst>
            </p:cNvPr>
            <p:cNvSpPr/>
            <p:nvPr/>
          </p:nvSpPr>
          <p:spPr>
            <a:xfrm>
              <a:off x="8144350" y="1605371"/>
              <a:ext cx="1072730" cy="59582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A5383570-8DDD-A995-5CDB-470FE3E7F05D}"/>
              </a:ext>
            </a:extLst>
          </p:cNvPr>
          <p:cNvGrpSpPr/>
          <p:nvPr/>
        </p:nvGrpSpPr>
        <p:grpSpPr>
          <a:xfrm>
            <a:off x="7942564" y="4122822"/>
            <a:ext cx="1114410" cy="695343"/>
            <a:chOff x="8144350" y="1556829"/>
            <a:chExt cx="1114410" cy="695343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C1EE79E7-1EC6-0D11-800D-CBED29A30AEF}"/>
                </a:ext>
              </a:extLst>
            </p:cNvPr>
            <p:cNvSpPr/>
            <p:nvPr/>
          </p:nvSpPr>
          <p:spPr>
            <a:xfrm>
              <a:off x="8144352" y="1556829"/>
              <a:ext cx="11144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A: </a:t>
              </a:r>
              <a:r>
                <a:rPr kumimoji="1" lang="en-US" altLang="zh-CN" b="1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kumimoji="1" lang="en-US" altLang="zh-CN" b="1" baseline="-250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 A</a:t>
              </a:r>
              <a:r>
                <a:rPr kumimoji="1" lang="en-US" altLang="zh-CN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E0E53494-22F7-798B-1349-0E4D2F984359}"/>
                </a:ext>
              </a:extLst>
            </p:cNvPr>
            <p:cNvSpPr/>
            <p:nvPr/>
          </p:nvSpPr>
          <p:spPr>
            <a:xfrm>
              <a:off x="8144351" y="1882840"/>
              <a:ext cx="1072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B: </a:t>
              </a:r>
              <a:r>
                <a:rPr kumimoji="1" lang="en-US" altLang="zh-CN" b="1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r>
                <a:rPr kumimoji="1" lang="en-US" altLang="zh-CN" b="1" baseline="-250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kumimoji="1" lang="en-US" altLang="zh-CN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r>
                <a:rPr kumimoji="1" lang="en-US" altLang="zh-CN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557B44D4-BDE0-36AE-286D-44D5650DAC36}"/>
                </a:ext>
              </a:extLst>
            </p:cNvPr>
            <p:cNvSpPr/>
            <p:nvPr/>
          </p:nvSpPr>
          <p:spPr>
            <a:xfrm>
              <a:off x="8144350" y="1605371"/>
              <a:ext cx="1072730" cy="59582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1" name="内容占位符 2">
            <a:extLst>
              <a:ext uri="{FF2B5EF4-FFF2-40B4-BE49-F238E27FC236}">
                <a16:creationId xmlns:a16="http://schemas.microsoft.com/office/drawing/2014/main" id="{601F3F86-AD0E-B255-6419-3CE4539946C6}"/>
              </a:ext>
            </a:extLst>
          </p:cNvPr>
          <p:cNvSpPr txBox="1">
            <a:spLocks/>
          </p:cNvSpPr>
          <p:nvPr/>
        </p:nvSpPr>
        <p:spPr>
          <a:xfrm>
            <a:off x="5184804" y="1894475"/>
            <a:ext cx="2730051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 err="1"/>
              <a:t>Commit_time</a:t>
            </a:r>
            <a:r>
              <a:rPr kumimoji="1" lang="en-US" altLang="zh-CN" b="0" dirty="0"/>
              <a:t> = FAA(g)</a:t>
            </a:r>
            <a:endParaRPr kumimoji="1" lang="zh-CN" altLang="en-US" b="0" dirty="0"/>
          </a:p>
        </p:txBody>
      </p:sp>
      <p:sp>
        <p:nvSpPr>
          <p:cNvPr id="32" name="内容占位符 2">
            <a:extLst>
              <a:ext uri="{FF2B5EF4-FFF2-40B4-BE49-F238E27FC236}">
                <a16:creationId xmlns:a16="http://schemas.microsoft.com/office/drawing/2014/main" id="{79677CA0-C001-5170-3B70-403B4A310D61}"/>
              </a:ext>
            </a:extLst>
          </p:cNvPr>
          <p:cNvSpPr txBox="1">
            <a:spLocks/>
          </p:cNvSpPr>
          <p:nvPr/>
        </p:nvSpPr>
        <p:spPr>
          <a:xfrm>
            <a:off x="1148958" y="1872700"/>
            <a:ext cx="1758274" cy="50405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7EB751EF-06CE-E8B7-69E6-3267E632B039}"/>
              </a:ext>
            </a:extLst>
          </p:cNvPr>
          <p:cNvCxnSpPr>
            <a:cxnSpLocks/>
          </p:cNvCxnSpPr>
          <p:nvPr/>
        </p:nvCxnSpPr>
        <p:spPr>
          <a:xfrm flipH="1">
            <a:off x="1824340" y="2099191"/>
            <a:ext cx="325171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内容占位符 2">
            <a:extLst>
              <a:ext uri="{FF2B5EF4-FFF2-40B4-BE49-F238E27FC236}">
                <a16:creationId xmlns:a16="http://schemas.microsoft.com/office/drawing/2014/main" id="{0FDCC005-65A8-409E-96B0-58E603B87278}"/>
              </a:ext>
            </a:extLst>
          </p:cNvPr>
          <p:cNvSpPr txBox="1">
            <a:spLocks/>
          </p:cNvSpPr>
          <p:nvPr/>
        </p:nvSpPr>
        <p:spPr>
          <a:xfrm>
            <a:off x="1148958" y="2857720"/>
            <a:ext cx="1758274" cy="50405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37" name="内容占位符 2">
            <a:extLst>
              <a:ext uri="{FF2B5EF4-FFF2-40B4-BE49-F238E27FC236}">
                <a16:creationId xmlns:a16="http://schemas.microsoft.com/office/drawing/2014/main" id="{BF622824-F93B-3850-C3F9-3D0189912E19}"/>
              </a:ext>
            </a:extLst>
          </p:cNvPr>
          <p:cNvSpPr txBox="1">
            <a:spLocks/>
          </p:cNvSpPr>
          <p:nvPr/>
        </p:nvSpPr>
        <p:spPr>
          <a:xfrm>
            <a:off x="5507137" y="2257800"/>
            <a:ext cx="1786435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/>
              <a:t>Write(B,  B</a:t>
            </a:r>
            <a:r>
              <a:rPr kumimoji="1" lang="en-US" altLang="zh-CN" b="0" baseline="-25000" dirty="0"/>
              <a:t>1</a:t>
            </a:r>
            <a:r>
              <a:rPr kumimoji="1" lang="en-US" altLang="zh-CN" b="0" dirty="0"/>
              <a:t>)</a:t>
            </a:r>
            <a:endParaRPr kumimoji="1" lang="zh-CN" altLang="en-US" b="0" dirty="0"/>
          </a:p>
        </p:txBody>
      </p: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1ABF8DE1-F8DD-9A0D-ADFA-A9BF3A3C0215}"/>
              </a:ext>
            </a:extLst>
          </p:cNvPr>
          <p:cNvCxnSpPr>
            <a:cxnSpLocks/>
          </p:cNvCxnSpPr>
          <p:nvPr/>
        </p:nvCxnSpPr>
        <p:spPr>
          <a:xfrm flipH="1">
            <a:off x="1844799" y="3067889"/>
            <a:ext cx="325171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内容占位符 2">
            <a:extLst>
              <a:ext uri="{FF2B5EF4-FFF2-40B4-BE49-F238E27FC236}">
                <a16:creationId xmlns:a16="http://schemas.microsoft.com/office/drawing/2014/main" id="{F74EEEB6-7D6A-F78F-972A-6C7E5FE0815C}"/>
              </a:ext>
            </a:extLst>
          </p:cNvPr>
          <p:cNvSpPr txBox="1">
            <a:spLocks/>
          </p:cNvSpPr>
          <p:nvPr/>
        </p:nvSpPr>
        <p:spPr>
          <a:xfrm>
            <a:off x="2794175" y="2851135"/>
            <a:ext cx="2730051" cy="50405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 err="1"/>
              <a:t>start_time</a:t>
            </a:r>
            <a:r>
              <a:rPr kumimoji="1" lang="en-US" altLang="zh-CN" b="0" dirty="0"/>
              <a:t> = FAA(g)</a:t>
            </a:r>
            <a:endParaRPr kumimoji="1" lang="zh-CN" altLang="en-US" b="0" dirty="0"/>
          </a:p>
        </p:txBody>
      </p:sp>
      <p:sp>
        <p:nvSpPr>
          <p:cNvPr id="40" name="内容占位符 2">
            <a:extLst>
              <a:ext uri="{FF2B5EF4-FFF2-40B4-BE49-F238E27FC236}">
                <a16:creationId xmlns:a16="http://schemas.microsoft.com/office/drawing/2014/main" id="{11B1399B-4B16-BE81-2606-3B6854DC50C7}"/>
              </a:ext>
            </a:extLst>
          </p:cNvPr>
          <p:cNvSpPr txBox="1">
            <a:spLocks/>
          </p:cNvSpPr>
          <p:nvPr/>
        </p:nvSpPr>
        <p:spPr>
          <a:xfrm>
            <a:off x="2963390" y="3202701"/>
            <a:ext cx="1786435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/>
              <a:t>Read(A) = A</a:t>
            </a:r>
            <a:r>
              <a:rPr kumimoji="1" lang="en-US" altLang="zh-CN" b="0" baseline="-25000" dirty="0"/>
              <a:t>0</a:t>
            </a:r>
            <a:endParaRPr kumimoji="1" lang="zh-CN" altLang="en-US" b="0" dirty="0"/>
          </a:p>
        </p:txBody>
      </p:sp>
      <p:sp>
        <p:nvSpPr>
          <p:cNvPr id="41" name="内容占位符 2">
            <a:extLst>
              <a:ext uri="{FF2B5EF4-FFF2-40B4-BE49-F238E27FC236}">
                <a16:creationId xmlns:a16="http://schemas.microsoft.com/office/drawing/2014/main" id="{224FC11B-55E2-4E74-1143-960FDED2E3C8}"/>
              </a:ext>
            </a:extLst>
          </p:cNvPr>
          <p:cNvSpPr txBox="1">
            <a:spLocks/>
          </p:cNvSpPr>
          <p:nvPr/>
        </p:nvSpPr>
        <p:spPr>
          <a:xfrm>
            <a:off x="2963389" y="3618766"/>
            <a:ext cx="1786435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/>
              <a:t>Read(B) = B</a:t>
            </a:r>
            <a:r>
              <a:rPr kumimoji="1" lang="en-US" altLang="zh-CN" b="0" baseline="-25000" dirty="0"/>
              <a:t>1</a:t>
            </a:r>
            <a:endParaRPr kumimoji="1" lang="zh-CN" altLang="en-US" b="0" dirty="0"/>
          </a:p>
        </p:txBody>
      </p:sp>
      <p:sp>
        <p:nvSpPr>
          <p:cNvPr id="42" name="内容占位符 2">
            <a:extLst>
              <a:ext uri="{FF2B5EF4-FFF2-40B4-BE49-F238E27FC236}">
                <a16:creationId xmlns:a16="http://schemas.microsoft.com/office/drawing/2014/main" id="{EAAB3D46-CF1C-BAB1-FCB4-0CECF23C28A1}"/>
              </a:ext>
            </a:extLst>
          </p:cNvPr>
          <p:cNvSpPr txBox="1">
            <a:spLocks/>
          </p:cNvSpPr>
          <p:nvPr/>
        </p:nvSpPr>
        <p:spPr>
          <a:xfrm>
            <a:off x="5630861" y="4240126"/>
            <a:ext cx="1786435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/>
              <a:t>Write(A,  A</a:t>
            </a:r>
            <a:r>
              <a:rPr kumimoji="1" lang="en-US" altLang="zh-CN" b="0" baseline="-25000" dirty="0"/>
              <a:t>1</a:t>
            </a:r>
            <a:r>
              <a:rPr kumimoji="1" lang="en-US" altLang="zh-CN" b="0" dirty="0"/>
              <a:t>)</a:t>
            </a:r>
            <a:endParaRPr kumimoji="1" lang="zh-CN" altLang="en-US" b="0" dirty="0"/>
          </a:p>
        </p:txBody>
      </p:sp>
      <p:sp>
        <p:nvSpPr>
          <p:cNvPr id="25" name="圆角矩形标注 24">
            <a:extLst>
              <a:ext uri="{FF2B5EF4-FFF2-40B4-BE49-F238E27FC236}">
                <a16:creationId xmlns:a16="http://schemas.microsoft.com/office/drawing/2014/main" id="{60B55B4E-01D7-105F-CEA5-7ACE9A1CCE7A}"/>
              </a:ext>
            </a:extLst>
          </p:cNvPr>
          <p:cNvSpPr/>
          <p:nvPr/>
        </p:nvSpPr>
        <p:spPr>
          <a:xfrm>
            <a:off x="2234403" y="4549636"/>
            <a:ext cx="3224987" cy="976175"/>
          </a:xfrm>
          <a:prstGeom prst="wedgeRoundRectCallout">
            <a:avLst>
              <a:gd name="adj1" fmla="val 58178"/>
              <a:gd name="adj2" fmla="val -68332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内容占位符 2">
            <a:extLst>
              <a:ext uri="{FF2B5EF4-FFF2-40B4-BE49-F238E27FC236}">
                <a16:creationId xmlns:a16="http://schemas.microsoft.com/office/drawing/2014/main" id="{4942BEEC-36C3-5561-B987-973AC1DDA470}"/>
              </a:ext>
            </a:extLst>
          </p:cNvPr>
          <p:cNvSpPr txBox="1">
            <a:spLocks/>
          </p:cNvSpPr>
          <p:nvPr/>
        </p:nvSpPr>
        <p:spPr>
          <a:xfrm>
            <a:off x="2491580" y="4633499"/>
            <a:ext cx="2730051" cy="976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/>
              <a:t>Note that the write is at </a:t>
            </a:r>
            <a:r>
              <a:rPr kumimoji="1" lang="en-US" altLang="zh-CN" dirty="0">
                <a:solidFill>
                  <a:srgbClr val="C00000"/>
                </a:solidFill>
              </a:rPr>
              <a:t>the commit phase 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36312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2AE898-0E7D-DE42-BE31-F65E6062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View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Server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9C2C84-925A-A949-A314-13585DE3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60</a:t>
            </a:fld>
            <a:endParaRPr lang="zh-CN" altLang="en-US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D69EF60-0524-D946-A2C0-DF5616839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3771636"/>
          </a:xfrm>
        </p:spPr>
        <p:txBody>
          <a:bodyPr>
            <a:normAutofit fontScale="92500"/>
          </a:bodyPr>
          <a:lstStyle/>
          <a:p>
            <a:r>
              <a:rPr kumimoji="1" lang="en-US" altLang="zh-CN" sz="1900" dirty="0"/>
              <a:t>To discover failures via heartbeats </a:t>
            </a:r>
          </a:p>
          <a:p>
            <a:pPr lvl="1"/>
            <a:r>
              <a:rPr kumimoji="1" lang="en-US" altLang="zh-CN" sz="1900" dirty="0"/>
              <a:t>Replicas ping to the view</a:t>
            </a:r>
            <a:r>
              <a:rPr kumimoji="1" lang="zh-CN" altLang="en-US" sz="1900" dirty="0"/>
              <a:t> </a:t>
            </a:r>
            <a:r>
              <a:rPr kumimoji="1" lang="en-US" altLang="zh-CN" sz="1900" dirty="0"/>
              <a:t>server</a:t>
            </a:r>
            <a:endParaRPr kumimoji="1" lang="zh-CN" altLang="en-US" sz="1900" dirty="0"/>
          </a:p>
          <a:p>
            <a:pPr lvl="1"/>
            <a:r>
              <a:rPr kumimoji="1" lang="en-US" altLang="zh-CN" sz="1900" dirty="0"/>
              <a:t>If view</a:t>
            </a:r>
            <a:r>
              <a:rPr kumimoji="1" lang="zh-CN" altLang="en-US" sz="1900" dirty="0"/>
              <a:t> </a:t>
            </a:r>
            <a:r>
              <a:rPr kumimoji="1" lang="en-US" altLang="zh-CN" sz="1900" dirty="0"/>
              <a:t>server misses</a:t>
            </a:r>
            <a:r>
              <a:rPr kumimoji="1" lang="zh-CN" altLang="en-US" sz="1900" dirty="0"/>
              <a:t> </a:t>
            </a:r>
            <a:r>
              <a:rPr kumimoji="1" lang="en-US" altLang="zh-CN" sz="1900" dirty="0"/>
              <a:t>N pings in a row, it deems a server to be dead </a:t>
            </a:r>
          </a:p>
          <a:p>
            <a:r>
              <a:rPr kumimoji="1" lang="en-US" altLang="zh-CN" sz="1900" dirty="0"/>
              <a:t>Basic failure (actual worker crash):     </a:t>
            </a:r>
          </a:p>
          <a:p>
            <a:pPr lvl="1"/>
            <a:r>
              <a:rPr kumimoji="1" lang="en-US" altLang="zh-CN" sz="1900" dirty="0"/>
              <a:t>1. Primary fails; pings cease     </a:t>
            </a:r>
            <a:endParaRPr kumimoji="1" lang="zh-CN" altLang="en-US" sz="1900" dirty="0"/>
          </a:p>
          <a:p>
            <a:pPr lvl="1"/>
            <a:r>
              <a:rPr kumimoji="1" lang="en-US" altLang="zh-CN" sz="1900" dirty="0"/>
              <a:t>2. View</a:t>
            </a:r>
            <a:r>
              <a:rPr kumimoji="1" lang="zh-CN" altLang="en-US" sz="1900" dirty="0"/>
              <a:t> </a:t>
            </a:r>
            <a:r>
              <a:rPr kumimoji="1" lang="en-US" altLang="zh-CN" sz="1900" dirty="0"/>
              <a:t>server lets S2 know it's primary, and it handles any client</a:t>
            </a:r>
            <a:r>
              <a:rPr kumimoji="1" lang="zh-CN" altLang="en-US" sz="1900" dirty="0"/>
              <a:t> </a:t>
            </a:r>
            <a:r>
              <a:rPr kumimoji="1" lang="en-US" altLang="zh-CN" sz="1900" dirty="0"/>
              <a:t>requests</a:t>
            </a:r>
            <a:endParaRPr kumimoji="1" lang="zh-CN" altLang="en-US" sz="1900" dirty="0"/>
          </a:p>
          <a:p>
            <a:pPr lvl="2"/>
            <a:r>
              <a:rPr kumimoji="1" lang="en-US" altLang="zh-CN" sz="1900" dirty="0"/>
              <a:t>Before S2 knowing it's the primary, it will simply </a:t>
            </a:r>
            <a:r>
              <a:rPr kumimoji="1" lang="en-US" altLang="zh-CN" sz="1900" dirty="0">
                <a:solidFill>
                  <a:srgbClr val="C00000"/>
                </a:solidFill>
              </a:rPr>
              <a:t>reject</a:t>
            </a:r>
            <a:r>
              <a:rPr kumimoji="1" lang="zh-CN" altLang="en-US" sz="1900" dirty="0"/>
              <a:t> </a:t>
            </a:r>
            <a:r>
              <a:rPr kumimoji="1" lang="en-US" altLang="zh-CN" sz="1900" dirty="0"/>
              <a:t>requests that come directly from the coordinator      </a:t>
            </a:r>
            <a:endParaRPr kumimoji="1" lang="zh-CN" altLang="en-US" sz="1900" dirty="0"/>
          </a:p>
          <a:p>
            <a:pPr lvl="1"/>
            <a:r>
              <a:rPr kumimoji="1" lang="en-US" altLang="zh-CN" sz="1900" dirty="0"/>
              <a:t>3. View</a:t>
            </a:r>
            <a:r>
              <a:rPr kumimoji="1" lang="zh-CN" altLang="en-US" sz="1900" dirty="0"/>
              <a:t> </a:t>
            </a:r>
            <a:r>
              <a:rPr kumimoji="1" lang="en-US" altLang="zh-CN" sz="1900" dirty="0"/>
              <a:t>server will eventually recruit a new idle</a:t>
            </a:r>
            <a:r>
              <a:rPr kumimoji="1" lang="zh-CN" altLang="en-US" sz="1900" dirty="0"/>
              <a:t> </a:t>
            </a:r>
            <a:r>
              <a:rPr kumimoji="1" lang="en-US" altLang="zh-CN" sz="1900" dirty="0"/>
              <a:t>server to act as backup</a:t>
            </a:r>
            <a:endParaRPr kumimoji="1" lang="zh-CN" altLang="en-US" sz="1900" dirty="0"/>
          </a:p>
          <a:p>
            <a:pPr lvl="1"/>
            <a:endParaRPr lang="en-US" altLang="zh-CN" dirty="0"/>
          </a:p>
          <a:p>
            <a:pPr lvl="1"/>
            <a:endParaRPr kumimoji="1" lang="zh-CN" altLang="en-US" dirty="0"/>
          </a:p>
          <a:p>
            <a:pPr lvl="1"/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92611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Failure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Primary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835696" y="2281436"/>
            <a:ext cx="792088" cy="792088"/>
          </a:xfrm>
          <a:prstGeom prst="rect">
            <a:avLst/>
          </a:prstGeom>
          <a:solidFill>
            <a:srgbClr val="FF9300">
              <a:alpha val="65000"/>
            </a:srgbClr>
          </a:solidFill>
          <a:ln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  <a:endParaRPr kumimoji="1" lang="zh-CN" altLang="en-US" sz="2800" baseline="-25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611560" y="2209428"/>
            <a:ext cx="360040" cy="36004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79512" y="2425452"/>
            <a:ext cx="360040" cy="36004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7" name="直线箭头连接符 6"/>
          <p:cNvCxnSpPr/>
          <p:nvPr/>
        </p:nvCxnSpPr>
        <p:spPr>
          <a:xfrm>
            <a:off x="971600" y="2353444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/>
          <p:cNvCxnSpPr/>
          <p:nvPr/>
        </p:nvCxnSpPr>
        <p:spPr>
          <a:xfrm>
            <a:off x="539552" y="2641476"/>
            <a:ext cx="129614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>
            <a:off x="971600" y="2929508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683568" y="2713484"/>
            <a:ext cx="360040" cy="36004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067944" y="2281436"/>
            <a:ext cx="792088" cy="7920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VS</a:t>
            </a:r>
            <a:endParaRPr kumimoji="1" lang="zh-CN" altLang="en-US" sz="28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308304" y="3217540"/>
            <a:ext cx="792088" cy="792088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kumimoji="1" lang="en-US" altLang="zh-CN" sz="2800" baseline="-25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endParaRPr kumimoji="1" lang="zh-CN" altLang="en-US" sz="2800" baseline="-25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79511" y="4916115"/>
            <a:ext cx="8878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等线" panose="02010600030101010101" pitchFamily="2" charset="-122"/>
                <a:ea typeface="MS PGothic" charset="0"/>
                <a:cs typeface="Myriad Pro Light SemiCond"/>
              </a:rPr>
              <a:t>Use a </a:t>
            </a:r>
            <a:r>
              <a:rPr lang="en-US" altLang="zh-CN" sz="2400" b="1" dirty="0">
                <a:latin typeface="等线" panose="02010600030101010101" pitchFamily="2" charset="-122"/>
                <a:ea typeface="MS PGothic" charset="0"/>
                <a:cs typeface="Myriad Pro Light SemiCond"/>
              </a:rPr>
              <a:t>view server</a:t>
            </a:r>
            <a:r>
              <a:rPr lang="en-US" altLang="zh-CN" sz="2400" dirty="0">
                <a:latin typeface="等线" panose="02010600030101010101" pitchFamily="2" charset="-122"/>
                <a:ea typeface="MS PGothic" charset="0"/>
                <a:cs typeface="Myriad Pro Light SemiCond"/>
              </a:rPr>
              <a:t>, which determines which replica is the primary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828170" y="3073524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1:</a:t>
            </a:r>
            <a:r>
              <a:rPr kumimoji="1" lang="zh-CN" alt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kumimoji="1" lang="en-US" altLang="zh-CN" sz="1600" baseline="-25000" dirty="0"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kumimoji="1" lang="zh-CN" alt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kumimoji="1" lang="en-US" altLang="zh-CN" sz="1600" baseline="-25000" dirty="0">
                <a:latin typeface="Consolas" charset="0"/>
                <a:ea typeface="Consolas" charset="0"/>
                <a:cs typeface="Consolas" charset="0"/>
              </a:rPr>
              <a:t>2</a:t>
            </a:r>
            <a:endParaRPr kumimoji="1" lang="zh-CN" altLang="en-US" sz="1600" baseline="-250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164288" y="1127126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(dead)</a:t>
            </a:r>
            <a:endParaRPr kumimoji="1" lang="zh-CN" alt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140538" y="4009628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(backup)</a:t>
            </a:r>
            <a:endParaRPr kumimoji="1" lang="zh-CN" alt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308304" y="1489348"/>
            <a:ext cx="792088" cy="7920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kumimoji="1" lang="en-US" altLang="zh-CN" sz="2800" baseline="-25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endParaRPr kumimoji="1" lang="zh-CN" altLang="en-US" sz="2800" baseline="-25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53" name="图片 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256" y="3598846"/>
            <a:ext cx="283511" cy="262114"/>
          </a:xfrm>
          <a:prstGeom prst="rect">
            <a:avLst/>
          </a:prstGeom>
        </p:spPr>
      </p:pic>
      <p:cxnSp>
        <p:nvCxnSpPr>
          <p:cNvPr id="33" name="直线箭头连接符 32"/>
          <p:cNvCxnSpPr/>
          <p:nvPr/>
        </p:nvCxnSpPr>
        <p:spPr>
          <a:xfrm flipH="1" flipV="1">
            <a:off x="4860032" y="2677480"/>
            <a:ext cx="2448272" cy="93610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7452320" y="1387344"/>
            <a:ext cx="5437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dirty="0"/>
              <a:t>X</a:t>
            </a:r>
            <a:endParaRPr kumimoji="1" lang="zh-CN" altLang="en-US" sz="5400" dirty="0"/>
          </a:p>
        </p:txBody>
      </p:sp>
      <p:sp>
        <p:nvSpPr>
          <p:cNvPr id="3" name="矩形 2"/>
          <p:cNvSpPr/>
          <p:nvPr/>
        </p:nvSpPr>
        <p:spPr>
          <a:xfrm>
            <a:off x="6358382" y="2353444"/>
            <a:ext cx="269945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等线" panose="02010600030101010101" pitchFamily="2" charset="-122"/>
                <a:ea typeface="MS PGothic" charset="0"/>
                <a:cs typeface="Myriad Pro Light SemiCond"/>
              </a:rPr>
              <a:t>lack of pings indicates to </a:t>
            </a:r>
            <a:r>
              <a:rPr lang="en-US" altLang="zh-CN" sz="2000" b="1" dirty="0">
                <a:latin typeface="等线" panose="02010600030101010101" pitchFamily="2" charset="-122"/>
                <a:ea typeface="MS PGothic" charset="0"/>
                <a:cs typeface="Myriad Pro Light SemiCond"/>
              </a:rPr>
              <a:t>VS</a:t>
            </a:r>
            <a:r>
              <a:rPr lang="en-US" altLang="zh-CN" sz="2000" dirty="0">
                <a:latin typeface="等线" panose="02010600030101010101" pitchFamily="2" charset="-122"/>
                <a:ea typeface="MS PGothic" charset="0"/>
                <a:cs typeface="Myriad Pro Light SemiCond"/>
              </a:rPr>
              <a:t> that </a:t>
            </a:r>
            <a:r>
              <a:rPr lang="en-US" altLang="zh-CN" sz="2000" b="1" dirty="0">
                <a:latin typeface="等线" panose="02010600030101010101" pitchFamily="2" charset="-122"/>
                <a:ea typeface="MS PGothic" charset="0"/>
                <a:cs typeface="Myriad Pro Light SemiCond"/>
              </a:rPr>
              <a:t>S</a:t>
            </a:r>
            <a:r>
              <a:rPr lang="en-US" altLang="zh-CN" sz="2000" b="1" baseline="-25000" dirty="0">
                <a:latin typeface="等线" panose="02010600030101010101" pitchFamily="2" charset="-122"/>
                <a:ea typeface="MS PGothic" charset="0"/>
                <a:cs typeface="Myriad Pro Light SemiCond"/>
              </a:rPr>
              <a:t>1</a:t>
            </a:r>
            <a:r>
              <a:rPr lang="en-US" altLang="zh-CN" sz="2000" dirty="0">
                <a:latin typeface="等线" panose="02010600030101010101" pitchFamily="2" charset="-122"/>
                <a:ea typeface="MS PGothic" charset="0"/>
                <a:cs typeface="Myriad Pro Light SemiCond"/>
              </a:rPr>
              <a:t> is down </a:t>
            </a:r>
          </a:p>
        </p:txBody>
      </p:sp>
    </p:spTree>
    <p:extLst>
      <p:ext uri="{BB962C8B-B14F-4D97-AF65-F5344CB8AC3E}">
        <p14:creationId xmlns:p14="http://schemas.microsoft.com/office/powerpoint/2010/main" val="175297878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Failure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Primary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835696" y="2281436"/>
            <a:ext cx="792088" cy="792088"/>
          </a:xfrm>
          <a:prstGeom prst="rect">
            <a:avLst/>
          </a:prstGeom>
          <a:solidFill>
            <a:srgbClr val="FF9300">
              <a:alpha val="65000"/>
            </a:srgbClr>
          </a:solidFill>
          <a:ln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  <a:endParaRPr kumimoji="1" lang="zh-CN" altLang="en-US" sz="2800" baseline="-25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611560" y="2209428"/>
            <a:ext cx="360040" cy="36004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79512" y="2425452"/>
            <a:ext cx="360040" cy="36004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7" name="直线箭头连接符 6"/>
          <p:cNvCxnSpPr/>
          <p:nvPr/>
        </p:nvCxnSpPr>
        <p:spPr>
          <a:xfrm>
            <a:off x="971600" y="2353444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/>
          <p:cNvCxnSpPr/>
          <p:nvPr/>
        </p:nvCxnSpPr>
        <p:spPr>
          <a:xfrm>
            <a:off x="539552" y="2641476"/>
            <a:ext cx="129614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>
            <a:off x="971600" y="2929508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683568" y="2713484"/>
            <a:ext cx="360040" cy="36004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067944" y="2281436"/>
            <a:ext cx="792088" cy="7920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VS</a:t>
            </a:r>
            <a:endParaRPr kumimoji="1" lang="zh-CN" altLang="en-US" sz="28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308304" y="3217540"/>
            <a:ext cx="792088" cy="792088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kumimoji="1" lang="en-US" altLang="zh-CN" sz="2800" baseline="-25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endParaRPr kumimoji="1" lang="zh-CN" altLang="en-US" sz="2800" baseline="-25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23928" y="3073524"/>
            <a:ext cx="1296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1:</a:t>
            </a:r>
            <a:r>
              <a:rPr kumimoji="1" lang="zh-CN" alt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kumimoji="1" lang="en-US" altLang="zh-CN" sz="1600" baseline="-25000" dirty="0"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kumimoji="1" lang="zh-CN" alt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kumimoji="1" lang="en-US" altLang="zh-CN" sz="1600" baseline="-25000" dirty="0">
                <a:latin typeface="Consolas" charset="0"/>
                <a:ea typeface="Consolas" charset="0"/>
                <a:cs typeface="Consolas" charset="0"/>
              </a:rPr>
              <a:t>2</a:t>
            </a:r>
            <a:endParaRPr kumimoji="1" lang="zh-CN" altLang="en-US" sz="1600" baseline="-250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2:</a:t>
            </a:r>
            <a:r>
              <a:rPr kumimoji="1" lang="zh-CN" alt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kumimoji="1" lang="en-US" altLang="zh-CN" sz="1600" baseline="-25000" dirty="0"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kumimoji="1" lang="zh-CN" alt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--</a:t>
            </a:r>
            <a:endParaRPr kumimoji="1" lang="zh-CN" alt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164288" y="1127126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(dead)</a:t>
            </a:r>
            <a:endParaRPr kumimoji="1" lang="zh-CN" alt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140538" y="4009628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(primary)</a:t>
            </a:r>
            <a:endParaRPr kumimoji="1" lang="zh-CN" alt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308304" y="1489348"/>
            <a:ext cx="792088" cy="7920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kumimoji="1" lang="en-US" altLang="zh-CN" sz="2800" baseline="-25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endParaRPr kumimoji="1" lang="zh-CN" altLang="en-US" sz="2800" baseline="-25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53" name="图片 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256" y="3598846"/>
            <a:ext cx="283511" cy="262114"/>
          </a:xfrm>
          <a:prstGeom prst="rect">
            <a:avLst/>
          </a:prstGeom>
        </p:spPr>
      </p:pic>
      <p:cxnSp>
        <p:nvCxnSpPr>
          <p:cNvPr id="33" name="直线箭头连接符 32"/>
          <p:cNvCxnSpPr/>
          <p:nvPr/>
        </p:nvCxnSpPr>
        <p:spPr>
          <a:xfrm flipH="1" flipV="1">
            <a:off x="4860032" y="2677480"/>
            <a:ext cx="2448272" cy="936104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7452320" y="1387344"/>
            <a:ext cx="5437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dirty="0"/>
              <a:t>X</a:t>
            </a:r>
            <a:endParaRPr kumimoji="1" lang="zh-CN" altLang="en-US" sz="5400" dirty="0"/>
          </a:p>
        </p:txBody>
      </p:sp>
      <p:sp>
        <p:nvSpPr>
          <p:cNvPr id="36" name="矩形 35"/>
          <p:cNvSpPr/>
          <p:nvPr/>
        </p:nvSpPr>
        <p:spPr>
          <a:xfrm>
            <a:off x="7311273" y="3214357"/>
            <a:ext cx="792088" cy="79208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kumimoji="1" lang="en-US" altLang="zh-CN" sz="2800" baseline="-25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endParaRPr kumimoji="1" lang="zh-CN" altLang="en-US" sz="2800" baseline="-25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 rot="1266714">
            <a:off x="5508104" y="2826871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>
                <a:latin typeface="Consolas" charset="0"/>
                <a:ea typeface="Consolas" charset="0"/>
                <a:cs typeface="Consolas" charset="0"/>
              </a:rPr>
              <a:t>primary</a:t>
            </a:r>
            <a:endParaRPr kumimoji="1" lang="zh-CN" alt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23" name="直线箭头连接符 22"/>
          <p:cNvCxnSpPr/>
          <p:nvPr/>
        </p:nvCxnSpPr>
        <p:spPr>
          <a:xfrm flipH="1" flipV="1">
            <a:off x="4846177" y="2757782"/>
            <a:ext cx="2448272" cy="93610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/>
          <p:cNvCxnSpPr/>
          <p:nvPr/>
        </p:nvCxnSpPr>
        <p:spPr>
          <a:xfrm>
            <a:off x="2609855" y="2553406"/>
            <a:ext cx="14401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/>
          <p:nvPr/>
        </p:nvCxnSpPr>
        <p:spPr>
          <a:xfrm>
            <a:off x="2609855" y="2713484"/>
            <a:ext cx="144016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2771800" y="2230914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primary?</a:t>
            </a:r>
            <a:endParaRPr kumimoji="1" lang="zh-CN" alt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771800" y="2698820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kumimoji="1" lang="en-US" altLang="zh-CN" sz="1600" baseline="-25000" dirty="0">
                <a:latin typeface="Consolas" charset="0"/>
                <a:ea typeface="Consolas" charset="0"/>
                <a:cs typeface="Consolas" charset="0"/>
              </a:rPr>
              <a:t>2</a:t>
            </a:r>
            <a:endParaRPr kumimoji="1" lang="zh-CN" altLang="en-US" sz="1600" baseline="-25000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6" name="曲线连接符 15"/>
          <p:cNvCxnSpPr>
            <a:endCxn id="4" idx="2"/>
          </p:cNvCxnSpPr>
          <p:nvPr/>
        </p:nvCxnSpPr>
        <p:spPr>
          <a:xfrm rot="10800000">
            <a:off x="2231741" y="3073524"/>
            <a:ext cx="5062709" cy="787436"/>
          </a:xfrm>
          <a:prstGeom prst="curvedConnector2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34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9" grpId="1"/>
      <p:bldP spid="30" grpId="0"/>
      <p:bldP spid="30" grpId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71F209-EFE8-15FA-C45D-881D308C08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FF035-4EAE-2F7B-C92A-D00EC0627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Network Partitions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3015135-CC88-2FAA-78F0-5AF8EEFF5B85}"/>
              </a:ext>
            </a:extLst>
          </p:cNvPr>
          <p:cNvSpPr/>
          <p:nvPr/>
        </p:nvSpPr>
        <p:spPr>
          <a:xfrm>
            <a:off x="1835696" y="2281436"/>
            <a:ext cx="792088" cy="792088"/>
          </a:xfrm>
          <a:prstGeom prst="rect">
            <a:avLst/>
          </a:prstGeom>
          <a:solidFill>
            <a:srgbClr val="FF9300">
              <a:alpha val="65000"/>
            </a:srgbClr>
          </a:solidFill>
          <a:ln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  <a:endParaRPr kumimoji="1" lang="zh-CN" altLang="en-US" sz="2800" baseline="-25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0DFE137-A21B-B05F-9A1F-559415DB0895}"/>
              </a:ext>
            </a:extLst>
          </p:cNvPr>
          <p:cNvSpPr/>
          <p:nvPr/>
        </p:nvSpPr>
        <p:spPr>
          <a:xfrm>
            <a:off x="611560" y="2209428"/>
            <a:ext cx="360040" cy="36004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47E5871-7069-A34E-24DF-CE28B922B16A}"/>
              </a:ext>
            </a:extLst>
          </p:cNvPr>
          <p:cNvSpPr/>
          <p:nvPr/>
        </p:nvSpPr>
        <p:spPr>
          <a:xfrm>
            <a:off x="179512" y="2425452"/>
            <a:ext cx="360040" cy="36004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5BBDA056-CDD9-5D73-7D55-8554CC35323D}"/>
              </a:ext>
            </a:extLst>
          </p:cNvPr>
          <p:cNvCxnSpPr/>
          <p:nvPr/>
        </p:nvCxnSpPr>
        <p:spPr>
          <a:xfrm>
            <a:off x="971600" y="2353444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FB91C55E-97A8-E87D-0CDB-E7158D5F598C}"/>
              </a:ext>
            </a:extLst>
          </p:cNvPr>
          <p:cNvCxnSpPr/>
          <p:nvPr/>
        </p:nvCxnSpPr>
        <p:spPr>
          <a:xfrm>
            <a:off x="539552" y="2641476"/>
            <a:ext cx="129614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AC5B94A6-F410-78EE-B5FE-AB3EA74641CB}"/>
              </a:ext>
            </a:extLst>
          </p:cNvPr>
          <p:cNvCxnSpPr/>
          <p:nvPr/>
        </p:nvCxnSpPr>
        <p:spPr>
          <a:xfrm>
            <a:off x="971600" y="2929508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077E2059-AF49-A5E5-3D4B-EF5F16F59668}"/>
              </a:ext>
            </a:extLst>
          </p:cNvPr>
          <p:cNvSpPr/>
          <p:nvPr/>
        </p:nvSpPr>
        <p:spPr>
          <a:xfrm>
            <a:off x="683568" y="2713484"/>
            <a:ext cx="360040" cy="36004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C44CFB2-222A-86A3-4032-0D8910267603}"/>
              </a:ext>
            </a:extLst>
          </p:cNvPr>
          <p:cNvSpPr/>
          <p:nvPr/>
        </p:nvSpPr>
        <p:spPr>
          <a:xfrm>
            <a:off x="4067944" y="2281436"/>
            <a:ext cx="792088" cy="7920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VS</a:t>
            </a:r>
            <a:endParaRPr kumimoji="1" lang="zh-CN" altLang="en-US" sz="28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A131E57-9858-0258-D4A7-88EA7FA7965E}"/>
              </a:ext>
            </a:extLst>
          </p:cNvPr>
          <p:cNvSpPr/>
          <p:nvPr/>
        </p:nvSpPr>
        <p:spPr>
          <a:xfrm>
            <a:off x="7308304" y="1465680"/>
            <a:ext cx="792088" cy="792088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kumimoji="1" lang="en-US" altLang="zh-CN" sz="2800" baseline="-25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endParaRPr kumimoji="1" lang="zh-CN" altLang="en-US" sz="2800" baseline="-25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20B7491-6948-E86E-D233-ED2D9FCE03B3}"/>
              </a:ext>
            </a:extLst>
          </p:cNvPr>
          <p:cNvSpPr/>
          <p:nvPr/>
        </p:nvSpPr>
        <p:spPr>
          <a:xfrm>
            <a:off x="7308304" y="3217540"/>
            <a:ext cx="792088" cy="792088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kumimoji="1" lang="en-US" altLang="zh-CN" sz="2800" baseline="-25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endParaRPr kumimoji="1" lang="zh-CN" altLang="en-US" sz="2800" baseline="-25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62E051B-4588-32BD-4EF0-8B31504917CA}"/>
              </a:ext>
            </a:extLst>
          </p:cNvPr>
          <p:cNvSpPr txBox="1"/>
          <p:nvPr/>
        </p:nvSpPr>
        <p:spPr>
          <a:xfrm>
            <a:off x="457200" y="4873724"/>
            <a:ext cx="8075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等线" panose="02010600030101010101" pitchFamily="2" charset="-122"/>
                <a:ea typeface="MS PGothic" charset="0"/>
                <a:cs typeface="Myriad Pro Light SemiCond"/>
              </a:rPr>
              <a:t> </a:t>
            </a:r>
            <a:endParaRPr lang="en-US" altLang="zh-CN" sz="2400" dirty="0">
              <a:latin typeface="等线" panose="02010600030101010101" pitchFamily="2" charset="-122"/>
              <a:ea typeface="MS PGothic" charset="0"/>
              <a:cs typeface="Myriad Pro Light SemiCond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4BAAA84-DDD6-384C-E4C9-861235B28088}"/>
              </a:ext>
            </a:extLst>
          </p:cNvPr>
          <p:cNvSpPr txBox="1"/>
          <p:nvPr/>
        </p:nvSpPr>
        <p:spPr>
          <a:xfrm>
            <a:off x="3828170" y="3073524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1:</a:t>
            </a:r>
            <a:r>
              <a:rPr kumimoji="1" lang="zh-CN" alt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kumimoji="1" lang="en-US" altLang="zh-CN" sz="1600" baseline="-25000" dirty="0"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kumimoji="1" lang="zh-CN" alt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kumimoji="1" lang="en-US" altLang="zh-CN" sz="1600" baseline="-25000" dirty="0">
                <a:latin typeface="Consolas" charset="0"/>
                <a:ea typeface="Consolas" charset="0"/>
                <a:cs typeface="Consolas" charset="0"/>
              </a:rPr>
              <a:t>2</a:t>
            </a:r>
            <a:endParaRPr kumimoji="1" lang="zh-CN" altLang="en-US" sz="1600" baseline="-250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1FBCC35-4459-CE0C-2C7B-88F5997092BD}"/>
              </a:ext>
            </a:extLst>
          </p:cNvPr>
          <p:cNvSpPr txBox="1"/>
          <p:nvPr/>
        </p:nvSpPr>
        <p:spPr>
          <a:xfrm>
            <a:off x="7140538" y="4009628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(backup)</a:t>
            </a:r>
            <a:endParaRPr kumimoji="1" lang="zh-CN" alt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CF87F8F-D543-BB6B-ED41-8B4DBC9567BF}"/>
              </a:ext>
            </a:extLst>
          </p:cNvPr>
          <p:cNvSpPr/>
          <p:nvPr/>
        </p:nvSpPr>
        <p:spPr>
          <a:xfrm>
            <a:off x="7308304" y="1464940"/>
            <a:ext cx="792088" cy="79208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kumimoji="1" lang="en-US" altLang="zh-CN" sz="2800" baseline="-25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endParaRPr kumimoji="1" lang="zh-CN" altLang="en-US" sz="2800" baseline="-25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0BF0CA21-68C7-C054-C22F-CAB5EB7239FB}"/>
              </a:ext>
            </a:extLst>
          </p:cNvPr>
          <p:cNvCxnSpPr/>
          <p:nvPr/>
        </p:nvCxnSpPr>
        <p:spPr>
          <a:xfrm>
            <a:off x="7596336" y="2294151"/>
            <a:ext cx="0" cy="923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C9B72745-1061-1EDC-3A7C-37B7EF34CE31}"/>
              </a:ext>
            </a:extLst>
          </p:cNvPr>
          <p:cNvCxnSpPr/>
          <p:nvPr/>
        </p:nvCxnSpPr>
        <p:spPr>
          <a:xfrm>
            <a:off x="7812360" y="2281436"/>
            <a:ext cx="0" cy="93610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37D95AF5-83EE-D0F5-5DFA-FEC110D03A9A}"/>
              </a:ext>
            </a:extLst>
          </p:cNvPr>
          <p:cNvCxnSpPr/>
          <p:nvPr/>
        </p:nvCxnSpPr>
        <p:spPr>
          <a:xfrm>
            <a:off x="2609855" y="2553406"/>
            <a:ext cx="14401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F1AAEDE6-E327-4F6A-EE73-A67BE6D48B68}"/>
              </a:ext>
            </a:extLst>
          </p:cNvPr>
          <p:cNvCxnSpPr/>
          <p:nvPr/>
        </p:nvCxnSpPr>
        <p:spPr>
          <a:xfrm>
            <a:off x="2609855" y="2713484"/>
            <a:ext cx="144016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图片 52">
            <a:extLst>
              <a:ext uri="{FF2B5EF4-FFF2-40B4-BE49-F238E27FC236}">
                <a16:creationId xmlns:a16="http://schemas.microsoft.com/office/drawing/2014/main" id="{DAB95118-683E-7618-CA54-F0292A105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256" y="3598846"/>
            <a:ext cx="283511" cy="262114"/>
          </a:xfrm>
          <a:prstGeom prst="rect">
            <a:avLst/>
          </a:prstGeom>
        </p:spPr>
      </p:pic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61148EF1-3F53-0D80-1A8E-FEA37D30C171}"/>
              </a:ext>
            </a:extLst>
          </p:cNvPr>
          <p:cNvCxnSpPr/>
          <p:nvPr/>
        </p:nvCxnSpPr>
        <p:spPr>
          <a:xfrm flipH="1" flipV="1">
            <a:off x="4860032" y="2713484"/>
            <a:ext cx="2448272" cy="93610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D22E253F-0AFD-288E-3E0C-09E8792CC632}"/>
              </a:ext>
            </a:extLst>
          </p:cNvPr>
          <p:cNvSpPr/>
          <p:nvPr/>
        </p:nvSpPr>
        <p:spPr>
          <a:xfrm>
            <a:off x="3149266" y="1467864"/>
            <a:ext cx="26539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等线" panose="02010600030101010101" pitchFamily="2" charset="-122"/>
                <a:ea typeface="MS PGothic" charset="0"/>
                <a:cs typeface="Myriad Pro Light SemiCond"/>
              </a:rPr>
              <a:t>lack of pings indicates to </a:t>
            </a:r>
            <a:r>
              <a:rPr lang="en-US" altLang="zh-CN" sz="2000" b="1" dirty="0">
                <a:latin typeface="等线" panose="02010600030101010101" pitchFamily="2" charset="-122"/>
                <a:ea typeface="MS PGothic" charset="0"/>
                <a:cs typeface="Myriad Pro Light SemiCond"/>
              </a:rPr>
              <a:t>VS</a:t>
            </a:r>
            <a:r>
              <a:rPr lang="en-US" altLang="zh-CN" sz="2000" dirty="0">
                <a:latin typeface="等线" panose="02010600030101010101" pitchFamily="2" charset="-122"/>
                <a:ea typeface="MS PGothic" charset="0"/>
                <a:cs typeface="Myriad Pro Light SemiCond"/>
              </a:rPr>
              <a:t> that </a:t>
            </a:r>
            <a:r>
              <a:rPr lang="en-US" altLang="zh-CN" sz="2000" b="1" dirty="0">
                <a:latin typeface="等线" panose="02010600030101010101" pitchFamily="2" charset="-122"/>
                <a:ea typeface="MS PGothic" charset="0"/>
                <a:cs typeface="Myriad Pro Light SemiCond"/>
              </a:rPr>
              <a:t>S</a:t>
            </a:r>
            <a:r>
              <a:rPr lang="en-US" altLang="zh-CN" sz="2000" b="1" baseline="-25000" dirty="0">
                <a:latin typeface="等线" panose="02010600030101010101" pitchFamily="2" charset="-122"/>
                <a:ea typeface="MS PGothic" charset="0"/>
                <a:cs typeface="Myriad Pro Light SemiCond"/>
              </a:rPr>
              <a:t>1</a:t>
            </a:r>
            <a:r>
              <a:rPr lang="en-US" altLang="zh-CN" sz="2000" dirty="0">
                <a:latin typeface="等线" panose="02010600030101010101" pitchFamily="2" charset="-122"/>
                <a:ea typeface="MS PGothic" charset="0"/>
                <a:cs typeface="Myriad Pro Light SemiCond"/>
              </a:rPr>
              <a:t> is down </a:t>
            </a:r>
          </a:p>
        </p:txBody>
      </p:sp>
      <p:sp>
        <p:nvSpPr>
          <p:cNvPr id="29" name="任意形状 2">
            <a:extLst>
              <a:ext uri="{FF2B5EF4-FFF2-40B4-BE49-F238E27FC236}">
                <a16:creationId xmlns:a16="http://schemas.microsoft.com/office/drawing/2014/main" id="{36630154-248A-5E46-A2DB-3C88A8C985CB}"/>
              </a:ext>
            </a:extLst>
          </p:cNvPr>
          <p:cNvSpPr/>
          <p:nvPr/>
        </p:nvSpPr>
        <p:spPr>
          <a:xfrm>
            <a:off x="6221102" y="1682154"/>
            <a:ext cx="799171" cy="819958"/>
          </a:xfrm>
          <a:custGeom>
            <a:avLst/>
            <a:gdLst>
              <a:gd name="connsiteX0" fmla="*/ 0 w 2147455"/>
              <a:gd name="connsiteY0" fmla="*/ 0 h 2937164"/>
              <a:gd name="connsiteX1" fmla="*/ 443346 w 2147455"/>
              <a:gd name="connsiteY1" fmla="*/ 1787236 h 2937164"/>
              <a:gd name="connsiteX2" fmla="*/ 2147455 w 2147455"/>
              <a:gd name="connsiteY2" fmla="*/ 2937164 h 2937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7455" h="2937164">
                <a:moveTo>
                  <a:pt x="0" y="0"/>
                </a:moveTo>
                <a:cubicBezTo>
                  <a:pt x="42718" y="648854"/>
                  <a:pt x="85437" y="1297709"/>
                  <a:pt x="443346" y="1787236"/>
                </a:cubicBezTo>
                <a:cubicBezTo>
                  <a:pt x="801255" y="2276763"/>
                  <a:pt x="2147455" y="2937164"/>
                  <a:pt x="2147455" y="2937164"/>
                </a:cubicBezTo>
              </a:path>
            </a:pathLst>
          </a:custGeom>
          <a:noFill/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320E241-32A1-F71A-9DFF-1F728693AA2A}"/>
              </a:ext>
            </a:extLst>
          </p:cNvPr>
          <p:cNvSpPr txBox="1"/>
          <p:nvPr/>
        </p:nvSpPr>
        <p:spPr>
          <a:xfrm>
            <a:off x="5117613" y="844174"/>
            <a:ext cx="2255997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Network Partition between VS and S</a:t>
            </a:r>
            <a:r>
              <a:rPr kumimoji="1" lang="en-US" altLang="zh-CN" sz="1600" baseline="-25000" dirty="0">
                <a:latin typeface="Consolas" charset="0"/>
                <a:ea typeface="Consolas" charset="0"/>
                <a:cs typeface="Consolas" charset="0"/>
              </a:rPr>
              <a:t>1</a:t>
            </a:r>
            <a:endParaRPr kumimoji="1" lang="zh-CN" alt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4300219-7F03-DC4A-1839-D7057F0B31FF}"/>
              </a:ext>
            </a:extLst>
          </p:cNvPr>
          <p:cNvSpPr txBox="1"/>
          <p:nvPr/>
        </p:nvSpPr>
        <p:spPr>
          <a:xfrm>
            <a:off x="7164288" y="1127126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(primary)</a:t>
            </a:r>
            <a:endParaRPr kumimoji="1" lang="zh-CN" alt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C8C37968-67CC-0245-3D0B-C16D950B3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8931" y="1704569"/>
            <a:ext cx="283511" cy="262114"/>
          </a:xfrm>
          <a:prstGeom prst="rect">
            <a:avLst/>
          </a:prstGeom>
        </p:spPr>
      </p:pic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14C6162A-65DD-5B7B-725C-43D65D2D64DD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6516218" y="1860984"/>
            <a:ext cx="792086" cy="287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603069DE-8DDE-BC53-25C9-05F36A2D0B84}"/>
              </a:ext>
            </a:extLst>
          </p:cNvPr>
          <p:cNvSpPr txBox="1"/>
          <p:nvPr/>
        </p:nvSpPr>
        <p:spPr>
          <a:xfrm>
            <a:off x="457200" y="4729708"/>
            <a:ext cx="8075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b="1" dirty="0">
                <a:latin typeface="等线" panose="02010600030101010101" pitchFamily="2" charset="-122"/>
                <a:ea typeface="MS PGothic" charset="0"/>
                <a:cs typeface="Myriad Pro Light SemiCond"/>
              </a:rPr>
              <a:t>But</a:t>
            </a:r>
            <a:r>
              <a:rPr lang="en-US" altLang="zh-CN" sz="2200" dirty="0">
                <a:latin typeface="等线" panose="02010600030101010101" pitchFamily="2" charset="-122"/>
                <a:ea typeface="MS PGothic" charset="0"/>
                <a:cs typeface="Myriad Pro Light SemiCond"/>
              </a:rPr>
              <a:t>: </a:t>
            </a:r>
            <a:r>
              <a:rPr lang="en-US" altLang="zh-CN" sz="2200" b="1" dirty="0">
                <a:latin typeface="等线" panose="02010600030101010101" pitchFamily="2" charset="-122"/>
                <a:ea typeface="MS PGothic" charset="0"/>
                <a:cs typeface="Myriad Pro Light SemiCond"/>
              </a:rPr>
              <a:t>S</a:t>
            </a:r>
            <a:r>
              <a:rPr lang="en-US" altLang="zh-CN" sz="2200" b="1" baseline="-25000" dirty="0">
                <a:latin typeface="等线" panose="02010600030101010101" pitchFamily="2" charset="-122"/>
                <a:ea typeface="MS PGothic" charset="0"/>
                <a:cs typeface="Myriad Pro Light SemiCond"/>
              </a:rPr>
              <a:t>1</a:t>
            </a:r>
            <a:r>
              <a:rPr lang="en-US" altLang="zh-CN" sz="2200" dirty="0">
                <a:latin typeface="等线" panose="02010600030101010101" pitchFamily="2" charset="-122"/>
                <a:ea typeface="MS PGothic" charset="0"/>
                <a:cs typeface="Myriad Pro Light SemiCond"/>
              </a:rPr>
              <a:t> is still functioning as a primary, how to prevent split brain? </a:t>
            </a:r>
          </a:p>
          <a:p>
            <a:pPr algn="ctr"/>
            <a:endParaRPr lang="en-US" altLang="zh-CN" sz="2200" dirty="0">
              <a:latin typeface="等线" panose="02010600030101010101" pitchFamily="2" charset="-122"/>
              <a:ea typeface="MS PGothic" charset="0"/>
              <a:cs typeface="Myriad Pro Light SemiCond"/>
            </a:endParaRPr>
          </a:p>
        </p:txBody>
      </p:sp>
    </p:spTree>
    <p:extLst>
      <p:ext uri="{BB962C8B-B14F-4D97-AF65-F5344CB8AC3E}">
        <p14:creationId xmlns:p14="http://schemas.microsoft.com/office/powerpoint/2010/main" val="1923869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2AE898-0E7D-DE42-BE31-F65E6062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Rules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when</a:t>
            </a:r>
            <a:r>
              <a:rPr kumimoji="1" lang="zh-CN" altLang="en-US" dirty="0"/>
              <a:t> </a:t>
            </a:r>
            <a:r>
              <a:rPr kumimoji="1" lang="en-US" altLang="zh-CN" dirty="0"/>
              <a:t>Facing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Network Partitions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9C2C84-925A-A949-A314-13585DE3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64</a:t>
            </a:fld>
            <a:endParaRPr lang="zh-CN" altLang="en-US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D69EF60-0524-D946-A2C0-DF5616839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3771636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Primary must wait for backups to accept each request    </a:t>
            </a:r>
          </a:p>
          <a:p>
            <a:pPr lvl="1"/>
            <a:r>
              <a:rPr kumimoji="1" lang="en-US" altLang="zh-CN" dirty="0"/>
              <a:t>A backup accepts a request if it is in the same view of the primary </a:t>
            </a:r>
          </a:p>
          <a:p>
            <a:r>
              <a:rPr kumimoji="1" lang="en-US" altLang="zh-CN" dirty="0"/>
              <a:t>Non-primary must reject direct coordinator requests</a:t>
            </a:r>
          </a:p>
          <a:p>
            <a:pPr lvl="1"/>
            <a:r>
              <a:rPr kumimoji="1" lang="en-US" altLang="zh-CN" dirty="0"/>
              <a:t>That's</a:t>
            </a:r>
            <a:r>
              <a:rPr kumimoji="1" lang="zh-CN" altLang="en-US" dirty="0"/>
              <a:t> </a:t>
            </a:r>
            <a:r>
              <a:rPr kumimoji="1" lang="en-US" altLang="zh-CN" dirty="0"/>
              <a:t>what happened in the earlier failure, in the interim between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 failure and S2 hearing that it was primary</a:t>
            </a:r>
            <a:endParaRPr kumimoji="1" lang="zh-CN" altLang="en-US" dirty="0"/>
          </a:p>
          <a:p>
            <a:r>
              <a:rPr kumimoji="1" lang="en-US" altLang="zh-CN" dirty="0"/>
              <a:t>Primary must reject forwarded requests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i.e., it won't accept</a:t>
            </a:r>
            <a:r>
              <a:rPr kumimoji="1" lang="zh-CN" altLang="en-US" dirty="0"/>
              <a:t> </a:t>
            </a:r>
            <a:r>
              <a:rPr kumimoji="1" lang="en-US" altLang="zh-CN" dirty="0"/>
              <a:t>an update from the backup</a:t>
            </a:r>
            <a:endParaRPr kumimoji="1" lang="zh-CN" altLang="en-US" dirty="0"/>
          </a:p>
          <a:p>
            <a:r>
              <a:rPr kumimoji="1" lang="en-US" altLang="zh-CN" dirty="0"/>
              <a:t>Primary in view </a:t>
            </a:r>
            <a:r>
              <a:rPr kumimoji="1" lang="en-US" altLang="zh-CN" i="1" dirty="0" err="1"/>
              <a:t>i</a:t>
            </a:r>
            <a:r>
              <a:rPr kumimoji="1" lang="en-US" altLang="zh-CN" dirty="0"/>
              <a:t> must have been primary or backup in view </a:t>
            </a:r>
            <a:r>
              <a:rPr kumimoji="1" lang="en-US" altLang="zh-CN" i="1" dirty="0"/>
              <a:t>i-1</a:t>
            </a:r>
            <a:r>
              <a:rPr kumimoji="1" lang="en-US" altLang="zh-CN" dirty="0"/>
              <a:t>   </a:t>
            </a:r>
            <a:endParaRPr lang="en-US" altLang="zh-CN" dirty="0"/>
          </a:p>
          <a:p>
            <a:pPr lvl="1"/>
            <a:r>
              <a:rPr kumimoji="1" lang="en-US" altLang="zh-CN" dirty="0"/>
              <a:t>Otherwise, the backup’s data may not catch up </a:t>
            </a:r>
            <a:endParaRPr kumimoji="1" lang="zh-CN" altLang="en-US" dirty="0"/>
          </a:p>
          <a:p>
            <a:pPr lvl="1"/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071714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Network Partitions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835696" y="2281436"/>
            <a:ext cx="792088" cy="792088"/>
          </a:xfrm>
          <a:prstGeom prst="rect">
            <a:avLst/>
          </a:prstGeom>
          <a:solidFill>
            <a:srgbClr val="FF9300">
              <a:alpha val="65000"/>
            </a:srgbClr>
          </a:solidFill>
          <a:ln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  <a:endParaRPr kumimoji="1" lang="zh-CN" altLang="en-US" sz="2800" baseline="-25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611560" y="2209428"/>
            <a:ext cx="360040" cy="36004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79512" y="2425452"/>
            <a:ext cx="360040" cy="36004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7" name="直线箭头连接符 6"/>
          <p:cNvCxnSpPr/>
          <p:nvPr/>
        </p:nvCxnSpPr>
        <p:spPr>
          <a:xfrm>
            <a:off x="971600" y="2353444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/>
          <p:cNvCxnSpPr/>
          <p:nvPr/>
        </p:nvCxnSpPr>
        <p:spPr>
          <a:xfrm>
            <a:off x="539552" y="2641476"/>
            <a:ext cx="129614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>
            <a:off x="971600" y="2929508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683568" y="2713484"/>
            <a:ext cx="360040" cy="36004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067944" y="2281436"/>
            <a:ext cx="792088" cy="7920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VS</a:t>
            </a:r>
            <a:endParaRPr kumimoji="1" lang="zh-CN" altLang="en-US" sz="28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08304" y="1465680"/>
            <a:ext cx="792088" cy="792088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kumimoji="1" lang="en-US" altLang="zh-CN" sz="2800" baseline="-25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endParaRPr kumimoji="1" lang="zh-CN" altLang="en-US" sz="2800" baseline="-25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308304" y="3217540"/>
            <a:ext cx="792088" cy="792088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kumimoji="1" lang="en-US" altLang="zh-CN" sz="2800" baseline="-25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endParaRPr kumimoji="1" lang="zh-CN" altLang="en-US" sz="2800" baseline="-25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67544" y="5051410"/>
            <a:ext cx="8075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b="1" dirty="0">
                <a:latin typeface="等线" panose="02010600030101010101" pitchFamily="2" charset="-122"/>
                <a:ea typeface="MS PGothic" charset="0"/>
                <a:cs typeface="Myriad Pro Light SemiCond"/>
              </a:rPr>
              <a:t>problem</a:t>
            </a:r>
            <a:r>
              <a:rPr lang="en-US" altLang="zh-CN" sz="2200" dirty="0">
                <a:latin typeface="等线" panose="02010600030101010101" pitchFamily="2" charset="-122"/>
                <a:ea typeface="MS PGothic" charset="0"/>
                <a:cs typeface="Myriad Pro Light SemiCond"/>
              </a:rPr>
              <a:t>: what happens before </a:t>
            </a:r>
            <a:r>
              <a:rPr lang="en-US" altLang="zh-CN" sz="2200" b="1" dirty="0">
                <a:latin typeface="等线" panose="02010600030101010101" pitchFamily="2" charset="-122"/>
                <a:ea typeface="MS PGothic" charset="0"/>
                <a:cs typeface="Myriad Pro Light SemiCond"/>
              </a:rPr>
              <a:t>S</a:t>
            </a:r>
            <a:r>
              <a:rPr lang="en-US" altLang="zh-CN" sz="2200" b="1" baseline="-25000" dirty="0">
                <a:latin typeface="等线" panose="02010600030101010101" pitchFamily="2" charset="-122"/>
                <a:ea typeface="MS PGothic" charset="0"/>
                <a:cs typeface="Myriad Pro Light SemiCond"/>
              </a:rPr>
              <a:t>2</a:t>
            </a:r>
            <a:r>
              <a:rPr lang="en-US" altLang="zh-CN" sz="2200" dirty="0">
                <a:latin typeface="等线" panose="02010600030101010101" pitchFamily="2" charset="-122"/>
                <a:ea typeface="MS PGothic" charset="0"/>
                <a:cs typeface="Myriad Pro Light SemiCond"/>
              </a:rPr>
              <a:t> knows it's the primary? </a:t>
            </a:r>
          </a:p>
          <a:p>
            <a:pPr algn="ctr"/>
            <a:endParaRPr lang="en-US" altLang="zh-CN" sz="2200" dirty="0">
              <a:latin typeface="等线" panose="02010600030101010101" pitchFamily="2" charset="-122"/>
              <a:ea typeface="MS PGothic" charset="0"/>
              <a:cs typeface="Myriad Pro Light SemiCond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23928" y="3073524"/>
            <a:ext cx="1296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1:</a:t>
            </a:r>
            <a:r>
              <a:rPr kumimoji="1" lang="zh-CN" alt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kumimoji="1" lang="en-US" altLang="zh-CN" sz="1600" baseline="-25000" dirty="0"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kumimoji="1" lang="zh-CN" alt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kumimoji="1" lang="en-US" altLang="zh-CN" sz="1600" baseline="-25000" dirty="0">
                <a:latin typeface="Consolas" charset="0"/>
                <a:ea typeface="Consolas" charset="0"/>
                <a:cs typeface="Consolas" charset="0"/>
              </a:rPr>
              <a:t>2</a:t>
            </a:r>
            <a:endParaRPr kumimoji="1" lang="zh-CN" altLang="en-US" sz="1600" baseline="-250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2:</a:t>
            </a:r>
            <a:r>
              <a:rPr kumimoji="1" lang="zh-CN" alt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kumimoji="1" lang="en-US" altLang="zh-CN" sz="1600" baseline="-25000" dirty="0"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kumimoji="1" lang="zh-CN" alt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--</a:t>
            </a:r>
            <a:endParaRPr kumimoji="1" lang="zh-CN" alt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140538" y="4009628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(backup)</a:t>
            </a:r>
            <a:endParaRPr kumimoji="1" lang="zh-CN" alt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314239" y="1465680"/>
            <a:ext cx="792088" cy="79208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kumimoji="1" lang="en-US" altLang="zh-CN" sz="2800" baseline="-25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endParaRPr kumimoji="1" lang="zh-CN" altLang="en-US" sz="2800" baseline="-25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27" name="直线箭头连接符 26"/>
          <p:cNvCxnSpPr/>
          <p:nvPr/>
        </p:nvCxnSpPr>
        <p:spPr>
          <a:xfrm>
            <a:off x="7596336" y="2294151"/>
            <a:ext cx="0" cy="923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/>
          <p:nvPr/>
        </p:nvCxnSpPr>
        <p:spPr>
          <a:xfrm>
            <a:off x="7812360" y="2281436"/>
            <a:ext cx="0" cy="93610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/>
          <p:nvPr/>
        </p:nvCxnSpPr>
        <p:spPr>
          <a:xfrm>
            <a:off x="2609855" y="2553406"/>
            <a:ext cx="14401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/>
          <p:nvPr/>
        </p:nvCxnSpPr>
        <p:spPr>
          <a:xfrm>
            <a:off x="2609855" y="2713484"/>
            <a:ext cx="144016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图片 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256" y="3598846"/>
            <a:ext cx="283511" cy="262114"/>
          </a:xfrm>
          <a:prstGeom prst="rect">
            <a:avLst/>
          </a:prstGeom>
        </p:spPr>
      </p:pic>
      <p:cxnSp>
        <p:nvCxnSpPr>
          <p:cNvPr id="57" name="直线箭头连接符 56"/>
          <p:cNvCxnSpPr/>
          <p:nvPr/>
        </p:nvCxnSpPr>
        <p:spPr>
          <a:xfrm flipH="1" flipV="1">
            <a:off x="4860032" y="2713484"/>
            <a:ext cx="2448272" cy="93610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3187289" y="1825287"/>
            <a:ext cx="25533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等线" panose="02010600030101010101" pitchFamily="2" charset="-122"/>
                <a:ea typeface="MS PGothic" charset="0"/>
                <a:cs typeface="Myriad Pro Light SemiCond"/>
              </a:rPr>
              <a:t>VS</a:t>
            </a:r>
            <a:r>
              <a:rPr lang="en-US" altLang="zh-CN" sz="2000" dirty="0">
                <a:latin typeface="等线" panose="02010600030101010101" pitchFamily="2" charset="-122"/>
                <a:ea typeface="MS PGothic" charset="0"/>
                <a:cs typeface="Myriad Pro Light SemiCond"/>
              </a:rPr>
              <a:t> makes </a:t>
            </a:r>
            <a:r>
              <a:rPr lang="en-US" altLang="zh-CN" sz="2000" b="1" dirty="0">
                <a:latin typeface="等线" panose="02010600030101010101" pitchFamily="2" charset="-122"/>
                <a:ea typeface="MS PGothic" charset="0"/>
                <a:cs typeface="Myriad Pro Light SemiCond"/>
              </a:rPr>
              <a:t>S</a:t>
            </a:r>
            <a:r>
              <a:rPr lang="en-US" altLang="zh-CN" sz="2000" b="1" baseline="-25000" dirty="0">
                <a:latin typeface="等线" panose="02010600030101010101" pitchFamily="2" charset="-122"/>
                <a:ea typeface="MS PGothic" charset="0"/>
                <a:cs typeface="Myriad Pro Light SemiCond"/>
              </a:rPr>
              <a:t>2</a:t>
            </a:r>
            <a:r>
              <a:rPr lang="en-US" altLang="zh-CN" sz="2000" dirty="0">
                <a:latin typeface="等线" panose="02010600030101010101" pitchFamily="2" charset="-122"/>
                <a:ea typeface="MS PGothic" charset="0"/>
                <a:cs typeface="Myriad Pro Light SemiCond"/>
              </a:rPr>
              <a:t> primary</a:t>
            </a:r>
          </a:p>
        </p:txBody>
      </p:sp>
      <p:cxnSp>
        <p:nvCxnSpPr>
          <p:cNvPr id="29" name="直线箭头连接符 28"/>
          <p:cNvCxnSpPr/>
          <p:nvPr/>
        </p:nvCxnSpPr>
        <p:spPr>
          <a:xfrm flipH="1" flipV="1">
            <a:off x="4860032" y="2569468"/>
            <a:ext cx="1723036" cy="65880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 rot="1266714">
            <a:off x="5508104" y="2693591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>
                <a:latin typeface="Consolas" charset="0"/>
                <a:ea typeface="Consolas" charset="0"/>
                <a:cs typeface="Consolas" charset="0"/>
              </a:rPr>
              <a:t>primary</a:t>
            </a:r>
            <a:endParaRPr kumimoji="1" lang="zh-CN" alt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8" name="曲线连接符 17"/>
          <p:cNvCxnSpPr>
            <a:stCxn id="4" idx="0"/>
          </p:cNvCxnSpPr>
          <p:nvPr/>
        </p:nvCxnSpPr>
        <p:spPr>
          <a:xfrm rot="5400000" flipH="1" flipV="1">
            <a:off x="4409982" y="-616886"/>
            <a:ext cx="720080" cy="507656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曲线连接符 31"/>
          <p:cNvCxnSpPr>
            <a:stCxn id="4" idx="2"/>
          </p:cNvCxnSpPr>
          <p:nvPr/>
        </p:nvCxnSpPr>
        <p:spPr>
          <a:xfrm rot="16200000" flipH="1">
            <a:off x="4376304" y="928960"/>
            <a:ext cx="787436" cy="5076564"/>
          </a:xfrm>
          <a:prstGeom prst="curved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 rot="313494">
            <a:off x="3777089" y="3778651"/>
            <a:ext cx="2044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>
                <a:latin typeface="Consolas" charset="0"/>
                <a:ea typeface="Consolas" charset="0"/>
                <a:cs typeface="Consolas" charset="0"/>
              </a:rPr>
              <a:t>rejected</a:t>
            </a:r>
            <a:r>
              <a:rPr kumimoji="1" lang="zh-CN" alt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by</a:t>
            </a:r>
            <a:r>
              <a:rPr kumimoji="1" lang="zh-CN" alt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kumimoji="1" lang="en-US" altLang="zh-CN" sz="1600" baseline="-25000" dirty="0">
                <a:latin typeface="Consolas" charset="0"/>
                <a:ea typeface="Consolas" charset="0"/>
                <a:cs typeface="Consolas" charset="0"/>
              </a:rPr>
              <a:t>2</a:t>
            </a:r>
            <a:endParaRPr kumimoji="1" lang="zh-CN" altLang="en-US" sz="1600" baseline="-250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67544" y="4297660"/>
            <a:ext cx="8075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b="1" dirty="0">
                <a:latin typeface="等线" panose="02010600030101010101" pitchFamily="2" charset="-122"/>
                <a:ea typeface="MS PGothic" charset="0"/>
                <a:cs typeface="Myriad Pro Light SemiCond"/>
              </a:rPr>
              <a:t>it's okay! S2 will act as backup </a:t>
            </a:r>
            <a:endParaRPr lang="zh-CN" altLang="en-US" sz="2200" b="1" dirty="0">
              <a:latin typeface="等线" panose="02010600030101010101" pitchFamily="2" charset="-122"/>
              <a:ea typeface="MS PGothic" charset="0"/>
              <a:cs typeface="Myriad Pro Light SemiCond"/>
            </a:endParaRPr>
          </a:p>
          <a:p>
            <a:pPr algn="ctr"/>
            <a:r>
              <a:rPr lang="en-US" altLang="zh-CN" sz="2200" b="1" dirty="0">
                <a:latin typeface="等线" panose="02010600030101010101" pitchFamily="2" charset="-122"/>
                <a:ea typeface="MS PGothic" charset="0"/>
                <a:cs typeface="Myriad Pro Light SemiCond"/>
              </a:rPr>
              <a:t>(accept updates from S1, reject coordinator's requests) </a:t>
            </a:r>
          </a:p>
        </p:txBody>
      </p:sp>
      <p:sp>
        <p:nvSpPr>
          <p:cNvPr id="33" name="任意形状 2"/>
          <p:cNvSpPr/>
          <p:nvPr/>
        </p:nvSpPr>
        <p:spPr>
          <a:xfrm>
            <a:off x="6221102" y="1682154"/>
            <a:ext cx="799171" cy="819958"/>
          </a:xfrm>
          <a:custGeom>
            <a:avLst/>
            <a:gdLst>
              <a:gd name="connsiteX0" fmla="*/ 0 w 2147455"/>
              <a:gd name="connsiteY0" fmla="*/ 0 h 2937164"/>
              <a:gd name="connsiteX1" fmla="*/ 443346 w 2147455"/>
              <a:gd name="connsiteY1" fmla="*/ 1787236 h 2937164"/>
              <a:gd name="connsiteX2" fmla="*/ 2147455 w 2147455"/>
              <a:gd name="connsiteY2" fmla="*/ 2937164 h 2937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7455" h="2937164">
                <a:moveTo>
                  <a:pt x="0" y="0"/>
                </a:moveTo>
                <a:cubicBezTo>
                  <a:pt x="42718" y="648854"/>
                  <a:pt x="85437" y="1297709"/>
                  <a:pt x="443346" y="1787236"/>
                </a:cubicBezTo>
                <a:cubicBezTo>
                  <a:pt x="801255" y="2276763"/>
                  <a:pt x="2147455" y="2937164"/>
                  <a:pt x="2147455" y="2937164"/>
                </a:cubicBezTo>
              </a:path>
            </a:pathLst>
          </a:custGeom>
          <a:noFill/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5117613" y="844174"/>
            <a:ext cx="2255997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Network Partition between VS and S</a:t>
            </a:r>
            <a:r>
              <a:rPr kumimoji="1" lang="en-US" altLang="zh-CN" sz="1600" baseline="-25000" dirty="0">
                <a:latin typeface="Consolas" charset="0"/>
                <a:ea typeface="Consolas" charset="0"/>
                <a:cs typeface="Consolas" charset="0"/>
              </a:rPr>
              <a:t>1</a:t>
            </a:r>
            <a:endParaRPr kumimoji="1" lang="zh-CN" alt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65BD2F0-FE78-4B42-BDA6-A52A83E0C51F}"/>
              </a:ext>
            </a:extLst>
          </p:cNvPr>
          <p:cNvSpPr txBox="1"/>
          <p:nvPr/>
        </p:nvSpPr>
        <p:spPr>
          <a:xfrm>
            <a:off x="7164288" y="1127126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(primary)</a:t>
            </a:r>
            <a:endParaRPr kumimoji="1" lang="zh-CN" alt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5D49E1DA-0CA3-AA40-9208-CFC6750AA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8931" y="1704569"/>
            <a:ext cx="283511" cy="262114"/>
          </a:xfrm>
          <a:prstGeom prst="rect">
            <a:avLst/>
          </a:prstGeom>
        </p:spPr>
      </p:pic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1308346B-1BC0-3241-8419-C5AD685E5E65}"/>
              </a:ext>
            </a:extLst>
          </p:cNvPr>
          <p:cNvCxnSpPr>
            <a:cxnSpLocks/>
          </p:cNvCxnSpPr>
          <p:nvPr/>
        </p:nvCxnSpPr>
        <p:spPr>
          <a:xfrm flipH="1">
            <a:off x="6516218" y="1885392"/>
            <a:ext cx="792086" cy="287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839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6" grpId="0"/>
      <p:bldP spid="37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Network Partitions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835696" y="2281436"/>
            <a:ext cx="792088" cy="792088"/>
          </a:xfrm>
          <a:prstGeom prst="rect">
            <a:avLst/>
          </a:prstGeom>
          <a:solidFill>
            <a:srgbClr val="FF9300">
              <a:alpha val="65000"/>
            </a:srgbClr>
          </a:solidFill>
          <a:ln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  <a:endParaRPr kumimoji="1" lang="zh-CN" altLang="en-US" sz="2800" baseline="-25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611560" y="2209428"/>
            <a:ext cx="360040" cy="36004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79512" y="2425452"/>
            <a:ext cx="360040" cy="36004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7" name="直线箭头连接符 6"/>
          <p:cNvCxnSpPr/>
          <p:nvPr/>
        </p:nvCxnSpPr>
        <p:spPr>
          <a:xfrm>
            <a:off x="971600" y="2353444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/>
          <p:cNvCxnSpPr/>
          <p:nvPr/>
        </p:nvCxnSpPr>
        <p:spPr>
          <a:xfrm>
            <a:off x="539552" y="2641476"/>
            <a:ext cx="129614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>
            <a:off x="971600" y="2929508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683568" y="2713484"/>
            <a:ext cx="360040" cy="36004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067944" y="2281436"/>
            <a:ext cx="792088" cy="7920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VS</a:t>
            </a:r>
            <a:endParaRPr kumimoji="1" lang="zh-CN" altLang="en-US" sz="28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08304" y="1465680"/>
            <a:ext cx="792088" cy="792088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kumimoji="1" lang="en-US" altLang="zh-CN" sz="2800" baseline="-25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endParaRPr kumimoji="1" lang="zh-CN" altLang="en-US" sz="2800" baseline="-25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308304" y="3217540"/>
            <a:ext cx="792088" cy="79208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kumimoji="1" lang="en-US" altLang="zh-CN" sz="2800" baseline="-25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endParaRPr kumimoji="1" lang="zh-CN" altLang="en-US" sz="2800" baseline="-25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67544" y="4916115"/>
            <a:ext cx="807524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b="1" dirty="0">
                <a:latin typeface="等线" panose="02010600030101010101" pitchFamily="2" charset="-122"/>
                <a:ea typeface="MS PGothic" charset="0"/>
                <a:cs typeface="Myriad Pro Light SemiCond"/>
              </a:rPr>
              <a:t>problem</a:t>
            </a:r>
            <a:r>
              <a:rPr lang="en-US" altLang="zh-CN" sz="2200" dirty="0">
                <a:latin typeface="等线" panose="02010600030101010101" pitchFamily="2" charset="-122"/>
                <a:ea typeface="MS PGothic" charset="0"/>
                <a:cs typeface="Myriad Pro Light SemiCond"/>
              </a:rPr>
              <a:t>: what happens after S2 knows it's the primary, </a:t>
            </a:r>
            <a:endParaRPr lang="zh-CN" altLang="en-US" sz="2200" dirty="0">
              <a:latin typeface="等线" panose="02010600030101010101" pitchFamily="2" charset="-122"/>
              <a:ea typeface="MS PGothic" charset="0"/>
              <a:cs typeface="Myriad Pro Light SemiCond"/>
            </a:endParaRPr>
          </a:p>
          <a:p>
            <a:pPr algn="ctr"/>
            <a:r>
              <a:rPr lang="en-US" altLang="zh-CN" sz="2200" dirty="0">
                <a:latin typeface="等线" panose="02010600030101010101" pitchFamily="2" charset="-122"/>
                <a:ea typeface="MS PGothic" charset="0"/>
                <a:cs typeface="Myriad Pro Light SemiCond"/>
              </a:rPr>
              <a:t>but S1 also thinks it is? </a:t>
            </a:r>
          </a:p>
          <a:p>
            <a:pPr algn="ctr"/>
            <a:endParaRPr lang="en-US" altLang="zh-CN" sz="2400" dirty="0">
              <a:latin typeface="等线" panose="02010600030101010101" pitchFamily="2" charset="-122"/>
              <a:ea typeface="MS PGothic" charset="0"/>
              <a:cs typeface="Myriad Pro Light SemiCond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23928" y="3073524"/>
            <a:ext cx="1296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1:</a:t>
            </a:r>
            <a:r>
              <a:rPr kumimoji="1" lang="zh-CN" alt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kumimoji="1" lang="en-US" altLang="zh-CN" sz="1600" baseline="-25000" dirty="0"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kumimoji="1" lang="zh-CN" alt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kumimoji="1" lang="en-US" altLang="zh-CN" sz="1600" baseline="-25000" dirty="0">
                <a:latin typeface="Consolas" charset="0"/>
                <a:ea typeface="Consolas" charset="0"/>
                <a:cs typeface="Consolas" charset="0"/>
              </a:rPr>
              <a:t>2</a:t>
            </a:r>
            <a:endParaRPr kumimoji="1" lang="zh-CN" altLang="en-US" sz="1600" baseline="-250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2:</a:t>
            </a:r>
            <a:r>
              <a:rPr kumimoji="1" lang="zh-CN" alt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kumimoji="1" lang="en-US" altLang="zh-CN" sz="1600" baseline="-25000" dirty="0"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kumimoji="1" lang="zh-CN" alt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--</a:t>
            </a:r>
            <a:endParaRPr kumimoji="1" lang="zh-CN" alt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140538" y="4009628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(primary)</a:t>
            </a:r>
            <a:endParaRPr kumimoji="1" lang="zh-CN" alt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308304" y="1459702"/>
            <a:ext cx="792088" cy="79208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kumimoji="1" lang="en-US" altLang="zh-CN" sz="2800" baseline="-25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endParaRPr kumimoji="1" lang="zh-CN" altLang="en-US" sz="2800" baseline="-25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27" name="直线箭头连接符 26"/>
          <p:cNvCxnSpPr/>
          <p:nvPr/>
        </p:nvCxnSpPr>
        <p:spPr>
          <a:xfrm>
            <a:off x="7596336" y="2294151"/>
            <a:ext cx="0" cy="923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/>
          <p:nvPr/>
        </p:nvCxnSpPr>
        <p:spPr>
          <a:xfrm>
            <a:off x="7812360" y="2281436"/>
            <a:ext cx="0" cy="93610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/>
          <p:nvPr/>
        </p:nvCxnSpPr>
        <p:spPr>
          <a:xfrm>
            <a:off x="2609855" y="2553406"/>
            <a:ext cx="14401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/>
          <p:nvPr/>
        </p:nvCxnSpPr>
        <p:spPr>
          <a:xfrm>
            <a:off x="2609855" y="2713484"/>
            <a:ext cx="144016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图片 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256" y="3598846"/>
            <a:ext cx="283511" cy="262114"/>
          </a:xfrm>
          <a:prstGeom prst="rect">
            <a:avLst/>
          </a:prstGeom>
        </p:spPr>
      </p:pic>
      <p:cxnSp>
        <p:nvCxnSpPr>
          <p:cNvPr id="57" name="直线箭头连接符 56"/>
          <p:cNvCxnSpPr/>
          <p:nvPr/>
        </p:nvCxnSpPr>
        <p:spPr>
          <a:xfrm flipH="1" flipV="1">
            <a:off x="4860032" y="2713484"/>
            <a:ext cx="2448272" cy="93610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/>
          <p:cNvCxnSpPr>
            <a:stCxn id="4" idx="0"/>
          </p:cNvCxnSpPr>
          <p:nvPr/>
        </p:nvCxnSpPr>
        <p:spPr>
          <a:xfrm rot="5400000" flipH="1" flipV="1">
            <a:off x="4409982" y="-616886"/>
            <a:ext cx="720080" cy="5076564"/>
          </a:xfrm>
          <a:prstGeom prst="curved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曲线连接符 31"/>
          <p:cNvCxnSpPr>
            <a:stCxn id="4" idx="2"/>
          </p:cNvCxnSpPr>
          <p:nvPr/>
        </p:nvCxnSpPr>
        <p:spPr>
          <a:xfrm rot="16200000" flipH="1">
            <a:off x="4376304" y="928960"/>
            <a:ext cx="787436" cy="507656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457200" y="4203153"/>
            <a:ext cx="84623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b="1" dirty="0">
                <a:latin typeface="等线" panose="02010600030101010101" pitchFamily="2" charset="-122"/>
                <a:ea typeface="MS PGothic" charset="0"/>
                <a:cs typeface="Myriad Pro Light SemiCond"/>
              </a:rPr>
              <a:t>also okay! S1 won't be able to act as primary </a:t>
            </a:r>
            <a:endParaRPr lang="zh-CN" altLang="en-US" sz="2200" b="1" dirty="0">
              <a:latin typeface="等线" panose="02010600030101010101" pitchFamily="2" charset="-122"/>
              <a:ea typeface="MS PGothic" charset="0"/>
              <a:cs typeface="Myriad Pro Light SemiCond"/>
            </a:endParaRPr>
          </a:p>
          <a:p>
            <a:pPr algn="ctr"/>
            <a:r>
              <a:rPr lang="en-US" altLang="zh-CN" sz="2200" b="1" dirty="0">
                <a:latin typeface="等线" panose="02010600030101010101" pitchFamily="2" charset="-122"/>
                <a:ea typeface="MS PGothic" charset="0"/>
                <a:cs typeface="Myriad Pro Light SemiCond"/>
              </a:rPr>
              <a:t>(can't accept client requests because it won't get ACKs from S2) </a:t>
            </a:r>
          </a:p>
        </p:txBody>
      </p:sp>
      <p:sp>
        <p:nvSpPr>
          <p:cNvPr id="30" name="任意形状 2"/>
          <p:cNvSpPr/>
          <p:nvPr/>
        </p:nvSpPr>
        <p:spPr>
          <a:xfrm>
            <a:off x="6221102" y="1682154"/>
            <a:ext cx="799171" cy="819958"/>
          </a:xfrm>
          <a:custGeom>
            <a:avLst/>
            <a:gdLst>
              <a:gd name="connsiteX0" fmla="*/ 0 w 2147455"/>
              <a:gd name="connsiteY0" fmla="*/ 0 h 2937164"/>
              <a:gd name="connsiteX1" fmla="*/ 443346 w 2147455"/>
              <a:gd name="connsiteY1" fmla="*/ 1787236 h 2937164"/>
              <a:gd name="connsiteX2" fmla="*/ 2147455 w 2147455"/>
              <a:gd name="connsiteY2" fmla="*/ 2937164 h 2937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7455" h="2937164">
                <a:moveTo>
                  <a:pt x="0" y="0"/>
                </a:moveTo>
                <a:cubicBezTo>
                  <a:pt x="42718" y="648854"/>
                  <a:pt x="85437" y="1297709"/>
                  <a:pt x="443346" y="1787236"/>
                </a:cubicBezTo>
                <a:cubicBezTo>
                  <a:pt x="801255" y="2276763"/>
                  <a:pt x="2147455" y="2937164"/>
                  <a:pt x="2147455" y="2937164"/>
                </a:cubicBezTo>
              </a:path>
            </a:pathLst>
          </a:custGeom>
          <a:noFill/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5117613" y="844174"/>
            <a:ext cx="2255997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Network Partition between VS and S</a:t>
            </a:r>
            <a:r>
              <a:rPr kumimoji="1" lang="en-US" altLang="zh-CN" sz="1600" baseline="-25000" dirty="0">
                <a:latin typeface="Consolas" charset="0"/>
                <a:ea typeface="Consolas" charset="0"/>
                <a:cs typeface="Consolas" charset="0"/>
              </a:rPr>
              <a:t>1</a:t>
            </a:r>
            <a:endParaRPr kumimoji="1" lang="zh-CN" alt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 rot="21154324">
            <a:off x="2255816" y="1237637"/>
            <a:ext cx="3097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rejected</a:t>
            </a:r>
            <a:r>
              <a:rPr kumimoji="1" lang="zh-CN" alt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by</a:t>
            </a:r>
            <a:r>
              <a:rPr kumimoji="1" lang="zh-CN" alt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kumimoji="1" lang="en-US" altLang="zh-CN" sz="1600" baseline="-25000" dirty="0"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kumimoji="1" lang="zh-CN" altLang="en-US" sz="1600" baseline="-25000" dirty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algn="ctr"/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(Cannot</a:t>
            </a:r>
            <a:r>
              <a:rPr kumimoji="1" lang="zh-CN" alt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get</a:t>
            </a:r>
            <a:r>
              <a:rPr kumimoji="1" lang="zh-CN" alt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ACK</a:t>
            </a:r>
            <a:r>
              <a:rPr kumimoji="1" lang="zh-CN" alt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from</a:t>
            </a:r>
            <a:r>
              <a:rPr kumimoji="1" lang="zh-CN" alt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kumimoji="1" lang="en-US" altLang="zh-CN" sz="1600" baseline="-25000" dirty="0"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)</a:t>
            </a:r>
            <a:endParaRPr kumimoji="1" lang="zh-CN" altLang="en-US" sz="1600" baseline="-250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2CF4787-1A36-3F47-939A-077A5659752F}"/>
              </a:ext>
            </a:extLst>
          </p:cNvPr>
          <p:cNvSpPr txBox="1"/>
          <p:nvPr/>
        </p:nvSpPr>
        <p:spPr>
          <a:xfrm>
            <a:off x="7164288" y="1127126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(primary)</a:t>
            </a:r>
            <a:endParaRPr kumimoji="1" lang="zh-CN" alt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6D67E92C-D72C-A54C-90AF-F7F6F422C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8931" y="1704569"/>
            <a:ext cx="283511" cy="262114"/>
          </a:xfrm>
          <a:prstGeom prst="rect">
            <a:avLst/>
          </a:prstGeom>
        </p:spPr>
      </p:pic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CC091ECE-21B4-7648-BFAE-54E10C3635F9}"/>
              </a:ext>
            </a:extLst>
          </p:cNvPr>
          <p:cNvCxnSpPr>
            <a:cxnSpLocks/>
          </p:cNvCxnSpPr>
          <p:nvPr/>
        </p:nvCxnSpPr>
        <p:spPr>
          <a:xfrm flipH="1">
            <a:off x="6516218" y="1885392"/>
            <a:ext cx="792086" cy="287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33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7" grpId="0"/>
      <p:bldP spid="33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2AE898-0E7D-DE42-BE31-F65E6062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Consider S</a:t>
            </a:r>
            <a:r>
              <a:rPr kumimoji="1" lang="en-US" altLang="zh-CN" baseline="-25000" dirty="0"/>
              <a:t>1</a:t>
            </a:r>
            <a:r>
              <a:rPr kumimoji="1" lang="en-US" altLang="zh-CN" dirty="0"/>
              <a:t> being Partitioned from the VS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9C2C84-925A-A949-A314-13585DE3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67</a:t>
            </a:fld>
            <a:endParaRPr lang="zh-CN" altLang="en-US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D69EF60-0524-D946-A2C0-DF5616839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052292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sz="1900" dirty="0"/>
              <a:t>Before S2 hears about View #2:       </a:t>
            </a:r>
          </a:p>
          <a:p>
            <a:pPr lvl="1"/>
            <a:r>
              <a:rPr kumimoji="1" lang="en-US" altLang="zh-CN" sz="1900" dirty="0"/>
              <a:t>S1 can process operations from coordinators, S2 will accept</a:t>
            </a:r>
            <a:r>
              <a:rPr kumimoji="1" lang="zh-CN" altLang="en-US" sz="1900" dirty="0"/>
              <a:t> </a:t>
            </a:r>
            <a:r>
              <a:rPr kumimoji="1" lang="en-US" altLang="zh-CN" sz="1900" dirty="0"/>
              <a:t>forwarded requests (because they are all on view #1) </a:t>
            </a:r>
            <a:endParaRPr kumimoji="1" lang="zh-CN" altLang="en-US" sz="1900" dirty="0"/>
          </a:p>
          <a:p>
            <a:pPr lvl="1"/>
            <a:r>
              <a:rPr kumimoji="1" lang="en-US" altLang="zh-CN" sz="1900" dirty="0"/>
              <a:t>S2 will reject operations from coordinators who have heard</a:t>
            </a:r>
            <a:r>
              <a:rPr kumimoji="1" lang="zh-CN" altLang="en-US" sz="1900" dirty="0"/>
              <a:t> </a:t>
            </a:r>
            <a:r>
              <a:rPr kumimoji="1" lang="en-US" altLang="zh-CN" sz="1900" dirty="0"/>
              <a:t>about view #2    </a:t>
            </a:r>
          </a:p>
          <a:p>
            <a:r>
              <a:rPr kumimoji="1" lang="en-US" altLang="zh-CN" sz="1900" dirty="0"/>
              <a:t>After S2 hears about View #2:  </a:t>
            </a:r>
          </a:p>
          <a:p>
            <a:pPr lvl="1"/>
            <a:r>
              <a:rPr kumimoji="1" lang="en-US" altLang="zh-CN" sz="1900" dirty="0"/>
              <a:t>If S1 receives coordinator requests, it will forward.  S2</a:t>
            </a:r>
            <a:r>
              <a:rPr kumimoji="1" lang="zh-CN" altLang="en-US" sz="1900" dirty="0"/>
              <a:t> </a:t>
            </a:r>
            <a:r>
              <a:rPr kumimoji="1" lang="en-US" altLang="zh-CN" sz="1900" dirty="0"/>
              <a:t>will reject (not ACK), so S1 can no longer act as primary     </a:t>
            </a:r>
            <a:endParaRPr kumimoji="1" lang="zh-CN" altLang="en-US" sz="1900" dirty="0"/>
          </a:p>
          <a:p>
            <a:pPr lvl="1"/>
            <a:r>
              <a:rPr kumimoji="1" lang="en-US" altLang="zh-CN" sz="1900" dirty="0"/>
              <a:t>S1 will send error to coordinator, coordinator will ask VS for new view, learn about view #2, and coordinator will</a:t>
            </a:r>
            <a:r>
              <a:rPr kumimoji="1" lang="zh-CN" altLang="en-US" sz="1900" dirty="0"/>
              <a:t> </a:t>
            </a:r>
            <a:r>
              <a:rPr kumimoji="1" lang="en-US" altLang="zh-CN" sz="1900" dirty="0"/>
              <a:t>re-send to S2</a:t>
            </a:r>
            <a:endParaRPr kumimoji="1" lang="zh-CN" altLang="en-US" sz="1900" dirty="0"/>
          </a:p>
          <a:p>
            <a:r>
              <a:rPr kumimoji="1" lang="en-US" altLang="zh-CN" sz="1900" dirty="0"/>
              <a:t>The</a:t>
            </a:r>
            <a:r>
              <a:rPr kumimoji="1" lang="zh-CN" altLang="en-US" sz="1900" dirty="0"/>
              <a:t> </a:t>
            </a:r>
            <a:r>
              <a:rPr kumimoji="1" lang="en-US" altLang="zh-CN" sz="1900" dirty="0"/>
              <a:t>commit</a:t>
            </a:r>
            <a:r>
              <a:rPr kumimoji="1" lang="zh-CN" altLang="en-US" sz="1900" dirty="0"/>
              <a:t> </a:t>
            </a:r>
            <a:r>
              <a:rPr kumimoji="1" lang="en-US" altLang="zh-CN" sz="1900" dirty="0"/>
              <a:t>point of switch-over:</a:t>
            </a:r>
          </a:p>
          <a:p>
            <a:pPr lvl="1"/>
            <a:r>
              <a:rPr kumimoji="1" lang="en-US" altLang="zh-CN" sz="1900" dirty="0"/>
              <a:t>W</a:t>
            </a:r>
            <a:r>
              <a:rPr kumimoji="1" lang="en" altLang="zh-CN" sz="1900" dirty="0"/>
              <a:t>hen S2 hears about View #2</a:t>
            </a:r>
            <a:endParaRPr kumimoji="1" lang="zh-CN" altLang="en-US" sz="1900" dirty="0"/>
          </a:p>
          <a:p>
            <a:pPr lvl="1"/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1607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view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server</a:t>
            </a:r>
            <a:r>
              <a:rPr kumimoji="1" lang="zh-CN" altLang="en-US" dirty="0"/>
              <a:t> </a:t>
            </a:r>
            <a:r>
              <a:rPr kumimoji="1" lang="en-US" altLang="zh-CN" dirty="0"/>
              <a:t>fails?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835696" y="2281436"/>
            <a:ext cx="792088" cy="792088"/>
          </a:xfrm>
          <a:prstGeom prst="rect">
            <a:avLst/>
          </a:prstGeom>
          <a:solidFill>
            <a:srgbClr val="FF9300">
              <a:alpha val="65000"/>
            </a:srgbClr>
          </a:solidFill>
          <a:ln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  <a:endParaRPr kumimoji="1" lang="zh-CN" altLang="en-US" sz="2800" baseline="-25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611560" y="2209428"/>
            <a:ext cx="360040" cy="36004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79512" y="2425452"/>
            <a:ext cx="360040" cy="36004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7" name="直线箭头连接符 6"/>
          <p:cNvCxnSpPr/>
          <p:nvPr/>
        </p:nvCxnSpPr>
        <p:spPr>
          <a:xfrm>
            <a:off x="971600" y="2353444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/>
          <p:cNvCxnSpPr/>
          <p:nvPr/>
        </p:nvCxnSpPr>
        <p:spPr>
          <a:xfrm>
            <a:off x="539552" y="2641476"/>
            <a:ext cx="129614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>
            <a:off x="971600" y="2929508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683568" y="2713484"/>
            <a:ext cx="360040" cy="36004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067944" y="2281436"/>
            <a:ext cx="792088" cy="7920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VS</a:t>
            </a:r>
            <a:endParaRPr kumimoji="1" lang="zh-CN" altLang="en-US" sz="28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08304" y="1465680"/>
            <a:ext cx="792088" cy="792088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kumimoji="1" lang="en-US" altLang="zh-CN" sz="2800" baseline="-25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endParaRPr kumimoji="1" lang="zh-CN" altLang="en-US" sz="2800" baseline="-25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308304" y="3217540"/>
            <a:ext cx="792088" cy="792088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kumimoji="1" lang="en-US" altLang="zh-CN" sz="2800" baseline="-25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endParaRPr kumimoji="1" lang="zh-CN" altLang="en-US" sz="2800" baseline="-25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11560" y="4292723"/>
            <a:ext cx="8075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等线" panose="02010600030101010101" pitchFamily="2" charset="-122"/>
                <a:ea typeface="MS PGothic" charset="0"/>
                <a:cs typeface="Myriad Pro Light SemiCond"/>
              </a:rPr>
              <a:t>problem</a:t>
            </a:r>
            <a:r>
              <a:rPr lang="en-US" altLang="zh-CN" sz="2400" dirty="0">
                <a:latin typeface="等线" panose="02010600030101010101" pitchFamily="2" charset="-122"/>
                <a:ea typeface="MS PGothic" charset="0"/>
                <a:cs typeface="Myriad Pro Light SemiCond"/>
              </a:rPr>
              <a:t>: what if view server fails?</a:t>
            </a:r>
          </a:p>
          <a:p>
            <a:pPr algn="ctr"/>
            <a:endParaRPr lang="en-US" altLang="zh-CN" sz="2400" dirty="0">
              <a:latin typeface="等线" panose="02010600030101010101" pitchFamily="2" charset="-122"/>
              <a:ea typeface="MS PGothic" charset="0"/>
              <a:cs typeface="Myriad Pro Light SemiCond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23928" y="3073524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1:</a:t>
            </a:r>
            <a:r>
              <a:rPr kumimoji="1" lang="zh-CN" alt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kumimoji="1" lang="en-US" altLang="zh-CN" sz="1600" baseline="-25000" dirty="0"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kumimoji="1" lang="zh-CN" alt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kumimoji="1" lang="en-US" altLang="zh-CN" sz="1600" baseline="-25000" dirty="0">
                <a:latin typeface="Consolas" charset="0"/>
                <a:ea typeface="Consolas" charset="0"/>
                <a:cs typeface="Consolas" charset="0"/>
              </a:rPr>
              <a:t>2</a:t>
            </a:r>
            <a:endParaRPr kumimoji="1" lang="zh-CN" altLang="en-US" sz="1600" baseline="-250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164288" y="1127126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(primary)</a:t>
            </a:r>
            <a:endParaRPr kumimoji="1" lang="zh-CN" alt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140538" y="4009628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(backup)</a:t>
            </a:r>
            <a:endParaRPr kumimoji="1" lang="zh-CN" alt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304416" y="1460271"/>
            <a:ext cx="792088" cy="79208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kumimoji="1" lang="en-US" altLang="zh-CN" sz="2800" baseline="-25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endParaRPr kumimoji="1" lang="zh-CN" altLang="en-US" sz="2800" baseline="-25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27" name="直线箭头连接符 26"/>
          <p:cNvCxnSpPr/>
          <p:nvPr/>
        </p:nvCxnSpPr>
        <p:spPr>
          <a:xfrm>
            <a:off x="7596336" y="2294151"/>
            <a:ext cx="0" cy="923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/>
          <p:nvPr/>
        </p:nvCxnSpPr>
        <p:spPr>
          <a:xfrm>
            <a:off x="7812360" y="2281436"/>
            <a:ext cx="0" cy="93610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/>
          <p:nvPr/>
        </p:nvCxnSpPr>
        <p:spPr>
          <a:xfrm>
            <a:off x="2609855" y="2553406"/>
            <a:ext cx="14401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/>
          <p:nvPr/>
        </p:nvCxnSpPr>
        <p:spPr>
          <a:xfrm>
            <a:off x="2609855" y="2713484"/>
            <a:ext cx="144016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图片 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256" y="3598846"/>
            <a:ext cx="283511" cy="262114"/>
          </a:xfrm>
          <a:prstGeom prst="rect">
            <a:avLst/>
          </a:prstGeom>
        </p:spPr>
      </p:pic>
      <p:cxnSp>
        <p:nvCxnSpPr>
          <p:cNvPr id="57" name="直线箭头连接符 56"/>
          <p:cNvCxnSpPr/>
          <p:nvPr/>
        </p:nvCxnSpPr>
        <p:spPr>
          <a:xfrm flipH="1" flipV="1">
            <a:off x="4860032" y="2713484"/>
            <a:ext cx="2448272" cy="93610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>
            <a:stCxn id="26" idx="1"/>
            <a:endCxn id="11" idx="3"/>
          </p:cNvCxnSpPr>
          <p:nvPr/>
        </p:nvCxnSpPr>
        <p:spPr>
          <a:xfrm flipH="1">
            <a:off x="4860032" y="1856315"/>
            <a:ext cx="2444384" cy="82116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4172277" y="2179811"/>
            <a:ext cx="5437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dirty="0"/>
              <a:t>X</a:t>
            </a:r>
            <a:endParaRPr kumimoji="1" lang="zh-CN" altLang="en-US" sz="5400" dirty="0"/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256" y="2019322"/>
            <a:ext cx="283511" cy="262114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9745CEA9-16DC-254C-BB3A-D63F528734EC}"/>
              </a:ext>
            </a:extLst>
          </p:cNvPr>
          <p:cNvSpPr/>
          <p:nvPr/>
        </p:nvSpPr>
        <p:spPr>
          <a:xfrm>
            <a:off x="2978646" y="4844828"/>
            <a:ext cx="29706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latin typeface="等线" panose="02010600030101010101" pitchFamily="2" charset="-122"/>
                <a:ea typeface="MS PGothic" charset="0"/>
                <a:cs typeface="Myriad Pro Light SemiCond"/>
              </a:rPr>
              <a:t>Now,</a:t>
            </a:r>
            <a:r>
              <a:rPr lang="zh-CN" altLang="en-US" sz="2400" dirty="0">
                <a:latin typeface="等线" panose="02010600030101010101" pitchFamily="2" charset="-122"/>
                <a:ea typeface="MS PGothic" charset="0"/>
                <a:cs typeface="Myriad Pro Light SemiCond"/>
              </a:rPr>
              <a:t> </a:t>
            </a:r>
            <a:r>
              <a:rPr lang="en-US" altLang="zh-CN" sz="2400" dirty="0">
                <a:latin typeface="等线" panose="02010600030101010101" pitchFamily="2" charset="-122"/>
                <a:ea typeface="MS PGothic" charset="0"/>
                <a:cs typeface="Myriad Pro Light SemiCond"/>
              </a:rPr>
              <a:t>we</a:t>
            </a:r>
            <a:r>
              <a:rPr lang="zh-CN" altLang="en-US" sz="2400" dirty="0">
                <a:latin typeface="等线" panose="02010600030101010101" pitchFamily="2" charset="-122"/>
                <a:ea typeface="MS PGothic" charset="0"/>
                <a:cs typeface="Myriad Pro Light SemiCond"/>
              </a:rPr>
              <a:t> </a:t>
            </a:r>
            <a:r>
              <a:rPr lang="en-US" altLang="zh-CN" sz="2400" dirty="0">
                <a:latin typeface="等线" panose="02010600030101010101" pitchFamily="2" charset="-122"/>
                <a:ea typeface="MS PGothic" charset="0"/>
                <a:cs typeface="Myriad Pro Light SemiCond"/>
              </a:rPr>
              <a:t>need</a:t>
            </a:r>
            <a:r>
              <a:rPr lang="zh-CN" altLang="en-US" sz="2400" dirty="0">
                <a:latin typeface="等线" panose="02010600030101010101" pitchFamily="2" charset="-122"/>
                <a:ea typeface="MS PGothic" charset="0"/>
                <a:cs typeface="Myriad Pro Light SemiCond"/>
              </a:rPr>
              <a:t> </a:t>
            </a:r>
            <a:r>
              <a:rPr lang="en-US" altLang="zh-CN" sz="2400" b="1" dirty="0" err="1">
                <a:solidFill>
                  <a:srgbClr val="C00000"/>
                </a:solidFill>
                <a:latin typeface="等线" panose="02010600030101010101" pitchFamily="2" charset="-122"/>
                <a:ea typeface="MS PGothic" charset="0"/>
                <a:cs typeface="Myriad Pro Light SemiCond"/>
              </a:rPr>
              <a:t>Paxos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599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78890-E7D1-5149-8AFA-90D869A07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75403D9-9667-EA4B-986A-9CD8EA818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2137420"/>
            <a:ext cx="6659066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algn="ctr"/>
            <a:r>
              <a:rPr lang="en-US" altLang="zh-CN" kern="0" dirty="0">
                <a:solidFill>
                  <a:srgbClr val="BE384B"/>
                </a:solidFill>
                <a:ea typeface="+mn-ea"/>
              </a:rPr>
              <a:t>Multi-site transaction &amp;</a:t>
            </a:r>
          </a:p>
          <a:p>
            <a:pPr algn="ctr"/>
            <a:r>
              <a:rPr lang="en-US" altLang="zh-CN" kern="0" dirty="0">
                <a:solidFill>
                  <a:srgbClr val="BE384B"/>
                </a:solidFill>
                <a:ea typeface="+mn-ea"/>
              </a:rPr>
              <a:t> Multi-site atomicity 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505EFF-8601-A84A-A4E2-010CC79177D4}"/>
              </a:ext>
            </a:extLst>
          </p:cNvPr>
          <p:cNvSpPr/>
          <p:nvPr/>
        </p:nvSpPr>
        <p:spPr>
          <a:xfrm>
            <a:off x="-396552" y="228866"/>
            <a:ext cx="1728192" cy="1476506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480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F30D11-4F08-3941-B434-B011F8A39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Multi-site transaction: what if the data is distributed?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E47172-B358-2F43-8406-D009CCBA6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851" y="1070899"/>
            <a:ext cx="8229600" cy="1498569"/>
          </a:xfrm>
        </p:spPr>
        <p:txBody>
          <a:bodyPr/>
          <a:lstStyle/>
          <a:p>
            <a:r>
              <a:rPr kumimoji="1" lang="en-US" altLang="zh-CN" dirty="0"/>
              <a:t>The data accessed by TXs are stored on multiple machines </a:t>
            </a:r>
          </a:p>
          <a:p>
            <a:pPr lvl="1"/>
            <a:r>
              <a:rPr kumimoji="1" lang="en-US" altLang="zh-CN" dirty="0"/>
              <a:t>i.e., a single site cannot store all the bank accounts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27DDAB-BA75-AC4C-85F1-4A8BAF6AA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2738096-6EB7-954E-AFA1-E37CC5256778}"/>
              </a:ext>
            </a:extLst>
          </p:cNvPr>
          <p:cNvSpPr txBox="1">
            <a:spLocks/>
          </p:cNvSpPr>
          <p:nvPr/>
        </p:nvSpPr>
        <p:spPr>
          <a:xfrm>
            <a:off x="268529" y="1937663"/>
            <a:ext cx="8229600" cy="2186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setup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Client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coordinator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servers</a:t>
            </a:r>
          </a:p>
          <a:p>
            <a:pPr lvl="1"/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server</a:t>
            </a:r>
            <a:r>
              <a:rPr kumimoji="1" lang="zh-CN" altLang="en-US" dirty="0"/>
              <a:t> </a:t>
            </a:r>
            <a:r>
              <a:rPr kumimoji="1" lang="en-US" altLang="zh-CN" dirty="0"/>
              <a:t>handles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bank accounts A-M</a:t>
            </a:r>
            <a:endParaRPr kumimoji="1" lang="zh-CN" altLang="en-US" dirty="0"/>
          </a:p>
          <a:p>
            <a:pPr lvl="1"/>
            <a:r>
              <a:rPr kumimoji="1" lang="en" altLang="zh-CN" dirty="0"/>
              <a:t>The other server handles bank accounts N-Z</a:t>
            </a:r>
          </a:p>
          <a:p>
            <a:pPr lvl="1"/>
            <a:r>
              <a:rPr kumimoji="1" lang="en-US" altLang="zh-CN" dirty="0"/>
              <a:t>Servers 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logs to ensure single transaction atomicity (on a single site)</a:t>
            </a:r>
          </a:p>
          <a:p>
            <a:pPr lvl="1"/>
            <a:endParaRPr kumimoji="1"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30838C5-A84F-5244-AA58-AE8FC8608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6705" y="4449212"/>
            <a:ext cx="864096" cy="86409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952C497B-0527-734F-B751-18013DB17052}"/>
              </a:ext>
            </a:extLst>
          </p:cNvPr>
          <p:cNvSpPr txBox="1"/>
          <p:nvPr/>
        </p:nvSpPr>
        <p:spPr>
          <a:xfrm>
            <a:off x="268529" y="4558095"/>
            <a:ext cx="61306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Clients, </a:t>
            </a:r>
          </a:p>
          <a:p>
            <a:r>
              <a:rPr kumimoji="1" lang="en-US" altLang="zh-CN" dirty="0"/>
              <a:t>e.g., iPhone</a:t>
            </a:r>
            <a:endParaRPr lang="zh-CN" altLang="en-US" dirty="0"/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1C7A58E2-1278-2744-8BF6-E2B8C57144F1}"/>
              </a:ext>
            </a:extLst>
          </p:cNvPr>
          <p:cNvCxnSpPr>
            <a:cxnSpLocks/>
          </p:cNvCxnSpPr>
          <p:nvPr/>
        </p:nvCxnSpPr>
        <p:spPr>
          <a:xfrm>
            <a:off x="2838636" y="4900944"/>
            <a:ext cx="665629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>
            <a:extLst>
              <a:ext uri="{FF2B5EF4-FFF2-40B4-BE49-F238E27FC236}">
                <a16:creationId xmlns:a16="http://schemas.microsoft.com/office/drawing/2014/main" id="{CDF30A9E-8F57-E64E-8610-EC7C3DD4AE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4617" y="4741815"/>
            <a:ext cx="864096" cy="725841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193CBE3D-C17F-B341-94F5-88FC7C779ABE}"/>
              </a:ext>
            </a:extLst>
          </p:cNvPr>
          <p:cNvSpPr txBox="1"/>
          <p:nvPr/>
        </p:nvSpPr>
        <p:spPr>
          <a:xfrm>
            <a:off x="2554798" y="3978666"/>
            <a:ext cx="32837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dirty="0"/>
              <a:t>Coordinators </a:t>
            </a:r>
          </a:p>
          <a:p>
            <a:pPr algn="ctr"/>
            <a:r>
              <a:rPr kumimoji="1" lang="en-US" altLang="zh-CN" dirty="0"/>
              <a:t>e.g., frontend servers</a:t>
            </a:r>
            <a:endParaRPr lang="zh-CN" altLang="en-US" dirty="0"/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FF3BC5D4-50FF-BB40-AA92-AB6A0623F112}"/>
              </a:ext>
            </a:extLst>
          </p:cNvPr>
          <p:cNvCxnSpPr>
            <a:cxnSpLocks/>
          </p:cNvCxnSpPr>
          <p:nvPr/>
        </p:nvCxnSpPr>
        <p:spPr>
          <a:xfrm>
            <a:off x="4925411" y="4900944"/>
            <a:ext cx="665629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>
            <a:extLst>
              <a:ext uri="{FF2B5EF4-FFF2-40B4-BE49-F238E27FC236}">
                <a16:creationId xmlns:a16="http://schemas.microsoft.com/office/drawing/2014/main" id="{FE3E52E7-55BA-5E4F-818E-85CA3F83B1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1078" y="4481263"/>
            <a:ext cx="1024244" cy="1024244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FF6E77B6-6E27-B246-8828-A250D1620C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4542" y="4461890"/>
            <a:ext cx="1024244" cy="1024244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205BAB9C-2961-0F4F-A22A-D362BF0653C3}"/>
              </a:ext>
            </a:extLst>
          </p:cNvPr>
          <p:cNvSpPr txBox="1"/>
          <p:nvPr/>
        </p:nvSpPr>
        <p:spPr>
          <a:xfrm>
            <a:off x="5312675" y="3894674"/>
            <a:ext cx="32837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dirty="0"/>
              <a:t>Storage servers</a:t>
            </a:r>
          </a:p>
          <a:p>
            <a:pPr algn="ctr"/>
            <a:r>
              <a:rPr kumimoji="1" lang="en-US" altLang="zh-CN" dirty="0"/>
              <a:t>e.g., key-value stores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5071A41-09C9-7940-A765-1B01907CBE5B}"/>
              </a:ext>
            </a:extLst>
          </p:cNvPr>
          <p:cNvSpPr txBox="1"/>
          <p:nvPr/>
        </p:nvSpPr>
        <p:spPr>
          <a:xfrm>
            <a:off x="6247692" y="5368704"/>
            <a:ext cx="10201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A - M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EFEA6A4-B384-824A-9C35-5EAEF28586CA}"/>
              </a:ext>
            </a:extLst>
          </p:cNvPr>
          <p:cNvSpPr txBox="1"/>
          <p:nvPr/>
        </p:nvSpPr>
        <p:spPr>
          <a:xfrm>
            <a:off x="7139000" y="5368704"/>
            <a:ext cx="10201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N - Z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9876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846351-EA60-C04B-8A6A-F859E54BD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943196"/>
          </a:xfrm>
        </p:spPr>
        <p:txBody>
          <a:bodyPr/>
          <a:lstStyle/>
          <a:p>
            <a:r>
              <a:rPr kumimoji="1" lang="en-US" altLang="zh-CN" dirty="0"/>
              <a:t>e.g., coordinator sends multiple deposit to different servers</a:t>
            </a:r>
          </a:p>
          <a:p>
            <a:pPr lvl="1"/>
            <a:r>
              <a:rPr kumimoji="1" lang="en-US" altLang="zh-CN" dirty="0"/>
              <a:t>They use RPCs to send requests to the server to execute transaction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B6D519-2320-1B45-993C-EFCFAAD29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529771C-5E1E-274C-B4B0-E5C8DAA3ECC4}"/>
              </a:ext>
            </a:extLst>
          </p:cNvPr>
          <p:cNvCxnSpPr/>
          <p:nvPr/>
        </p:nvCxnSpPr>
        <p:spPr>
          <a:xfrm>
            <a:off x="395536" y="5103928"/>
            <a:ext cx="8136904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9B941D70-BB89-BD4C-B268-34E9C10CC362}"/>
              </a:ext>
            </a:extLst>
          </p:cNvPr>
          <p:cNvSpPr txBox="1"/>
          <p:nvPr/>
        </p:nvSpPr>
        <p:spPr>
          <a:xfrm>
            <a:off x="229111" y="4919262"/>
            <a:ext cx="76489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dirty="0"/>
              <a:t>Time </a:t>
            </a:r>
            <a:endParaRPr lang="zh-CN" altLang="en-US" dirty="0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7D059D51-E145-1646-8E10-2B21A9D1C00F}"/>
              </a:ext>
            </a:extLst>
          </p:cNvPr>
          <p:cNvGrpSpPr/>
          <p:nvPr/>
        </p:nvGrpSpPr>
        <p:grpSpPr>
          <a:xfrm>
            <a:off x="230777" y="2447987"/>
            <a:ext cx="6544475" cy="2065697"/>
            <a:chOff x="8725" y="1655899"/>
            <a:chExt cx="6544475" cy="206569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BDAF3C3-006C-CE4F-9341-A7D33FBF22AC}"/>
                </a:ext>
              </a:extLst>
            </p:cNvPr>
            <p:cNvSpPr/>
            <p:nvPr/>
          </p:nvSpPr>
          <p:spPr>
            <a:xfrm>
              <a:off x="2159732" y="1655899"/>
              <a:ext cx="1224136" cy="57606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solidFill>
                    <a:schemeClr val="tx1"/>
                  </a:solidFill>
                </a:rPr>
                <a:t>发工资</a:t>
              </a:r>
            </a:p>
          </p:txBody>
        </p:sp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92CB8420-2CA7-5E4C-831B-4A95BAB3D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01374" y="1777380"/>
              <a:ext cx="534322" cy="534322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EDF4CB25-B02D-0643-88AD-CF4E292B0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01374" y="2683218"/>
              <a:ext cx="534322" cy="534322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AEF676C8-E567-E441-9088-83B996B394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01374" y="3187274"/>
              <a:ext cx="534322" cy="534322"/>
            </a:xfrm>
            <a:prstGeom prst="rect">
              <a:avLst/>
            </a:prstGeom>
          </p:spPr>
        </p:pic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02FE73EC-9529-FC41-A9C0-3AC5A30C615B}"/>
                </a:ext>
              </a:extLst>
            </p:cNvPr>
            <p:cNvSpPr txBox="1"/>
            <p:nvPr/>
          </p:nvSpPr>
          <p:spPr>
            <a:xfrm>
              <a:off x="8725" y="1804779"/>
              <a:ext cx="151216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dirty="0"/>
                <a:t>Coordinator</a:t>
              </a:r>
              <a:endParaRPr lang="zh-CN" altLang="en-US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0B827218-8BDD-3A47-865B-B5FB2EEC7BAD}"/>
                </a:ext>
              </a:extLst>
            </p:cNvPr>
            <p:cNvSpPr txBox="1"/>
            <p:nvPr/>
          </p:nvSpPr>
          <p:spPr>
            <a:xfrm>
              <a:off x="33315" y="2715433"/>
              <a:ext cx="151216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dirty="0"/>
                <a:t>Server 0</a:t>
              </a:r>
              <a:endParaRPr lang="zh-CN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CE67FA5D-853C-3648-A0DC-06DD91759C5D}"/>
                </a:ext>
              </a:extLst>
            </p:cNvPr>
            <p:cNvSpPr txBox="1"/>
            <p:nvPr/>
          </p:nvSpPr>
          <p:spPr>
            <a:xfrm>
              <a:off x="33315" y="3257008"/>
              <a:ext cx="151216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dirty="0"/>
                <a:t>Server 1</a:t>
              </a:r>
              <a:endParaRPr lang="zh-CN" altLang="en-US" dirty="0"/>
            </a:p>
          </p:txBody>
        </p:sp>
        <p:cxnSp>
          <p:nvCxnSpPr>
            <p:cNvPr id="24" name="直线箭头连接符 23">
              <a:extLst>
                <a:ext uri="{FF2B5EF4-FFF2-40B4-BE49-F238E27FC236}">
                  <a16:creationId xmlns:a16="http://schemas.microsoft.com/office/drawing/2014/main" id="{1B1A07D9-CA45-174C-979B-D2DE129E52CF}"/>
                </a:ext>
              </a:extLst>
            </p:cNvPr>
            <p:cNvCxnSpPr>
              <a:stCxn id="9" idx="2"/>
            </p:cNvCxnSpPr>
            <p:nvPr/>
          </p:nvCxnSpPr>
          <p:spPr>
            <a:xfrm>
              <a:off x="2771800" y="2231963"/>
              <a:ext cx="432048" cy="37633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3017F565-30BF-B345-85A4-3D0ADA69E35E}"/>
                </a:ext>
              </a:extLst>
            </p:cNvPr>
            <p:cNvSpPr/>
            <p:nvPr/>
          </p:nvSpPr>
          <p:spPr>
            <a:xfrm>
              <a:off x="2771800" y="2615680"/>
              <a:ext cx="1660051" cy="57606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deposit(“Alice”)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0A9F2ACF-3FF3-964B-B222-6F31B153E89D}"/>
                </a:ext>
              </a:extLst>
            </p:cNvPr>
            <p:cNvSpPr/>
            <p:nvPr/>
          </p:nvSpPr>
          <p:spPr>
            <a:xfrm>
              <a:off x="5041032" y="3091882"/>
              <a:ext cx="1512168" cy="57606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Audit(“Zack”)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直线箭头连接符 26">
              <a:extLst>
                <a:ext uri="{FF2B5EF4-FFF2-40B4-BE49-F238E27FC236}">
                  <a16:creationId xmlns:a16="http://schemas.microsoft.com/office/drawing/2014/main" id="{7A0CC781-CF03-A445-8CC5-3C1AE8F4BC46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>
              <a:off x="2771800" y="2231963"/>
              <a:ext cx="2894130" cy="7409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7FB8FF34-2BF2-B24D-997F-87DBAA2345C6}"/>
              </a:ext>
            </a:extLst>
          </p:cNvPr>
          <p:cNvSpPr/>
          <p:nvPr/>
        </p:nvSpPr>
        <p:spPr>
          <a:xfrm>
            <a:off x="4463988" y="2168944"/>
            <a:ext cx="4356992" cy="923330"/>
          </a:xfrm>
          <a:prstGeom prst="rect">
            <a:avLst/>
          </a:prstGeom>
          <a:ln w="381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发工资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(bank, accts, amt):</a:t>
            </a:r>
          </a:p>
          <a:p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  for acct in accts:</a:t>
            </a:r>
          </a:p>
          <a:p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	deposit(bank, acct, amt)</a:t>
            </a:r>
          </a:p>
        </p:txBody>
      </p:sp>
      <p:sp>
        <p:nvSpPr>
          <p:cNvPr id="23" name="标题 1">
            <a:extLst>
              <a:ext uri="{FF2B5EF4-FFF2-40B4-BE49-F238E27FC236}">
                <a16:creationId xmlns:a16="http://schemas.microsoft.com/office/drawing/2014/main" id="{C5D83B35-AED2-794F-9DFC-CCDC6BCFFF72}"/>
              </a:ext>
            </a:extLst>
          </p:cNvPr>
          <p:cNvSpPr txBox="1">
            <a:spLocks/>
          </p:cNvSpPr>
          <p:nvPr/>
        </p:nvSpPr>
        <p:spPr>
          <a:xfrm>
            <a:off x="302840" y="228866"/>
            <a:ext cx="8229600" cy="900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accent1"/>
                </a:solidFill>
                <a:latin typeface="+mn-lt"/>
                <a:ea typeface="+mj-ea"/>
                <a:cs typeface="微软雅黑 Light" panose="020B0502040204020203" pitchFamily="34" charset="-122"/>
              </a:defRPr>
            </a:lvl1pPr>
          </a:lstStyle>
          <a:p>
            <a:r>
              <a:rPr kumimoji="1" lang="en-US" altLang="zh-CN" dirty="0"/>
              <a:t>Multi-site transaction 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B034DF6-D345-D059-2B5D-C8D2CCB7B1EE}"/>
              </a:ext>
            </a:extLst>
          </p:cNvPr>
          <p:cNvSpPr/>
          <p:nvPr/>
        </p:nvSpPr>
        <p:spPr>
          <a:xfrm>
            <a:off x="4463988" y="133382"/>
            <a:ext cx="4554616" cy="646331"/>
          </a:xfrm>
          <a:prstGeom prst="rect">
            <a:avLst/>
          </a:prstGeom>
          <a:ln w="381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Deposit(bank, a, amt):</a:t>
            </a:r>
          </a:p>
          <a:p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bank[a] += amt</a:t>
            </a:r>
          </a:p>
        </p:txBody>
      </p:sp>
    </p:spTree>
    <p:extLst>
      <p:ext uri="{BB962C8B-B14F-4D97-AF65-F5344CB8AC3E}">
        <p14:creationId xmlns:p14="http://schemas.microsoft.com/office/powerpoint/2010/main" val="395599658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BE384B"/>
      </a:accent1>
      <a:accent2>
        <a:srgbClr val="6A868F"/>
      </a:accent2>
      <a:accent3>
        <a:srgbClr val="32788E"/>
      </a:accent3>
      <a:accent4>
        <a:srgbClr val="D6C88B"/>
      </a:accent4>
      <a:accent5>
        <a:srgbClr val="D66E49"/>
      </a:accent5>
      <a:accent6>
        <a:srgbClr val="BFBFBF"/>
      </a:accent6>
      <a:hlink>
        <a:srgbClr val="BE384B"/>
      </a:hlink>
      <a:folHlink>
        <a:srgbClr val="BFBFBF"/>
      </a:folHlink>
    </a:clrScheme>
    <a:fontScheme name="2obzv3wc">
      <a:majorFont>
        <a:latin typeface="Arial" panose="020B0A04020102020204"/>
        <a:ea typeface="微软雅黑"/>
        <a:cs typeface=""/>
      </a:majorFont>
      <a:minorFont>
        <a:latin typeface="Arial" panose="020B060402020202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">
          <a:solidFill>
            <a:schemeClr val="tx1"/>
          </a:solidFill>
          <a:tailEnd type="arrow" w="lg" len="lg"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JTU-Red" id="{D8CCD1CF-4E9C-2949-907F-EF4853CAD992}" vid="{47F94616-763E-7D43-9BB0-722503DC19A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SJTU-Red</Template>
  <TotalTime>48981</TotalTime>
  <Words>4082</Words>
  <Application>Microsoft Macintosh PowerPoint</Application>
  <PresentationFormat>全屏显示(16:10)</PresentationFormat>
  <Paragraphs>794</Paragraphs>
  <Slides>68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68</vt:i4>
      </vt:variant>
    </vt:vector>
  </HeadingPairs>
  <TitlesOfParts>
    <vt:vector size="79" baseType="lpstr">
      <vt:lpstr>等线</vt:lpstr>
      <vt:lpstr>等线</vt:lpstr>
      <vt:lpstr>MS PGothic</vt:lpstr>
      <vt:lpstr>Myriad Pro Light SemiCond</vt:lpstr>
      <vt:lpstr>Arial</vt:lpstr>
      <vt:lpstr>Calibri</vt:lpstr>
      <vt:lpstr>Consolas</vt:lpstr>
      <vt:lpstr>Eras Medium ITC</vt:lpstr>
      <vt:lpstr>Helvetica</vt:lpstr>
      <vt:lpstr>Wingdings</vt:lpstr>
      <vt:lpstr>1_Office 主题​​</vt:lpstr>
      <vt:lpstr>Multi-site atomicity &amp; Primary-backup replication </vt:lpstr>
      <vt:lpstr>Review: OCC &amp; 2PL are bad when TXs are long running w/ many reads</vt:lpstr>
      <vt:lpstr>Review: multi-versioning concurrency control </vt:lpstr>
      <vt:lpstr>Review: MVCC (Snapshot isolation) </vt:lpstr>
      <vt:lpstr>Review: partial snapshot example </vt:lpstr>
      <vt:lpstr>Review: partial snapshot example </vt:lpstr>
      <vt:lpstr>PowerPoint 演示文稿</vt:lpstr>
      <vt:lpstr>Multi-site transaction: what if the data is distributed? </vt:lpstr>
      <vt:lpstr>PowerPoint 演示文稿</vt:lpstr>
      <vt:lpstr>Multi-site transaction </vt:lpstr>
      <vt:lpstr>PowerPoint 演示文稿</vt:lpstr>
      <vt:lpstr>Multi-site case #1: compose multiple single-site TXs </vt:lpstr>
      <vt:lpstr>Multi-site case #2: a TX access data across sites </vt:lpstr>
      <vt:lpstr>Two-phase Commit: a way to ensure multi-site atomicity</vt:lpstr>
      <vt:lpstr>Two-phase Commit: a way to ensure multi-site atomicity</vt:lpstr>
      <vt:lpstr>Multi-site transactions under two-phase commit </vt:lpstr>
      <vt:lpstr>PowerPoint 演示文稿</vt:lpstr>
      <vt:lpstr>Can we directly use the logging in low TX?</vt:lpstr>
      <vt:lpstr>Logging rule under 2PC </vt:lpstr>
      <vt:lpstr>Commit decision based on (possibly) partial log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Summary: the logging strategy of high TX </vt:lpstr>
      <vt:lpstr>What about 2PL or OCC in 2PC? </vt:lpstr>
      <vt:lpstr>Summary of 2-phase Commit</vt:lpstr>
      <vt:lpstr>PowerPoint 演示文稿</vt:lpstr>
      <vt:lpstr>Review of The CAP theorem: 2 out of 3</vt:lpstr>
      <vt:lpstr>Review of The CAP theorem: 2 out of 3</vt:lpstr>
      <vt:lpstr>2PC only guarantees consistency! </vt:lpstr>
      <vt:lpstr>Review: Two-phase Commit</vt:lpstr>
      <vt:lpstr>Replication is everywhere </vt:lpstr>
      <vt:lpstr>Replication Consistency</vt:lpstr>
      <vt:lpstr>PowerPoint 演示文稿</vt:lpstr>
      <vt:lpstr>Pessimistic Replication</vt:lpstr>
      <vt:lpstr>Goal: Single-copy Consistency (Linearizability) </vt:lpstr>
      <vt:lpstr>PowerPoint 演示文稿</vt:lpstr>
      <vt:lpstr>RSM: Replicated State Machines</vt:lpstr>
      <vt:lpstr>PowerPoint 演示文稿</vt:lpstr>
      <vt:lpstr>Inconsistency of Replicas</vt:lpstr>
      <vt:lpstr>PowerPoint 演示文稿</vt:lpstr>
      <vt:lpstr>PowerPoint 演示文稿</vt:lpstr>
      <vt:lpstr>PowerPoint 演示文稿</vt:lpstr>
      <vt:lpstr>Implementing RSM w/ Primary Backup model </vt:lpstr>
      <vt:lpstr>What if Primary Fails? We want availability </vt:lpstr>
      <vt:lpstr>Primary/Backup Model</vt:lpstr>
      <vt:lpstr>Primary/Backup Model</vt:lpstr>
      <vt:lpstr>Multiple Coordinators + the Network = ? </vt:lpstr>
      <vt:lpstr>Multiple Coordinators + the Network = Problems </vt:lpstr>
      <vt:lpstr>Multiple Coordinators + the Network = Problems </vt:lpstr>
      <vt:lpstr>View Server</vt:lpstr>
      <vt:lpstr>View Server</vt:lpstr>
      <vt:lpstr>View Server</vt:lpstr>
      <vt:lpstr>Failure of Primary</vt:lpstr>
      <vt:lpstr>Failure of Primary</vt:lpstr>
      <vt:lpstr>Network Partitions</vt:lpstr>
      <vt:lpstr>Rules when Facing Network Partitions</vt:lpstr>
      <vt:lpstr>Network Partitions</vt:lpstr>
      <vt:lpstr>Network Partitions</vt:lpstr>
      <vt:lpstr>Consider S1 being Partitioned from the VS</vt:lpstr>
      <vt:lpstr>What if view server fails?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虚拟机隔离与安全</dc:title>
  <dc:creator>Xia Yubin</dc:creator>
  <cp:lastModifiedBy>星达 魏</cp:lastModifiedBy>
  <cp:revision>2424</cp:revision>
  <cp:lastPrinted>2020-03-02T13:38:09Z</cp:lastPrinted>
  <dcterms:created xsi:type="dcterms:W3CDTF">2017-11-24T09:35:45Z</dcterms:created>
  <dcterms:modified xsi:type="dcterms:W3CDTF">2024-11-11T23:50:03Z</dcterms:modified>
</cp:coreProperties>
</file>