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67"/>
  </p:notesMasterIdLst>
  <p:handoutMasterIdLst>
    <p:handoutMasterId r:id="rId68"/>
  </p:handoutMasterIdLst>
  <p:sldIdLst>
    <p:sldId id="2241" r:id="rId2"/>
    <p:sldId id="2574" r:id="rId3"/>
    <p:sldId id="2299" r:id="rId4"/>
    <p:sldId id="2674" r:id="rId5"/>
    <p:sldId id="2675" r:id="rId6"/>
    <p:sldId id="2686" r:id="rId7"/>
    <p:sldId id="2685" r:id="rId8"/>
    <p:sldId id="2687" r:id="rId9"/>
    <p:sldId id="2688" r:id="rId10"/>
    <p:sldId id="2689" r:id="rId11"/>
    <p:sldId id="2690" r:id="rId12"/>
    <p:sldId id="2691" r:id="rId13"/>
    <p:sldId id="2692" r:id="rId14"/>
    <p:sldId id="2693" r:id="rId15"/>
    <p:sldId id="2697" r:id="rId16"/>
    <p:sldId id="2698" r:id="rId17"/>
    <p:sldId id="2695" r:id="rId18"/>
    <p:sldId id="2696" r:id="rId19"/>
    <p:sldId id="2700" r:id="rId20"/>
    <p:sldId id="284" r:id="rId21"/>
    <p:sldId id="2701" r:id="rId22"/>
    <p:sldId id="286" r:id="rId23"/>
    <p:sldId id="287" r:id="rId24"/>
    <p:sldId id="2702" r:id="rId25"/>
    <p:sldId id="289" r:id="rId26"/>
    <p:sldId id="290" r:id="rId27"/>
    <p:sldId id="291" r:id="rId28"/>
    <p:sldId id="2703" r:id="rId29"/>
    <p:sldId id="293" r:id="rId30"/>
    <p:sldId id="2704" r:id="rId31"/>
    <p:sldId id="295" r:id="rId32"/>
    <p:sldId id="2707" r:id="rId33"/>
    <p:sldId id="2710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2705" r:id="rId52"/>
    <p:sldId id="314" r:id="rId53"/>
    <p:sldId id="315" r:id="rId54"/>
    <p:sldId id="2712" r:id="rId55"/>
    <p:sldId id="317" r:id="rId56"/>
    <p:sldId id="318" r:id="rId57"/>
    <p:sldId id="2711" r:id="rId58"/>
    <p:sldId id="2713" r:id="rId59"/>
    <p:sldId id="2715" r:id="rId60"/>
    <p:sldId id="2718" r:id="rId61"/>
    <p:sldId id="2716" r:id="rId62"/>
    <p:sldId id="2720" r:id="rId63"/>
    <p:sldId id="2721" r:id="rId64"/>
    <p:sldId id="2722" r:id="rId65"/>
    <p:sldId id="319" r:id="rId66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3" pos="57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AF7"/>
    <a:srgbClr val="C00000"/>
    <a:srgbClr val="FF9300"/>
    <a:srgbClr val="945200"/>
    <a:srgbClr val="FF5F00"/>
    <a:srgbClr val="FFD579"/>
    <a:srgbClr val="BE384B"/>
    <a:srgbClr val="013D91"/>
    <a:srgbClr val="0432FF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13"/>
    <p:restoredTop sz="87542"/>
  </p:normalViewPr>
  <p:slideViewPr>
    <p:cSldViewPr snapToGrid="0">
      <p:cViewPr varScale="1">
        <p:scale>
          <a:sx n="161" d="100"/>
          <a:sy n="161" d="100"/>
        </p:scale>
        <p:origin x="1208" y="192"/>
      </p:cViewPr>
      <p:guideLst>
        <p:guide orient="horz" pos="2480"/>
        <p:guide pos="57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2024/11/14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No. What about configuration updates?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793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49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初始状态： 每个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都确认了</a:t>
            </a:r>
            <a:r>
              <a:rPr kumimoji="1" lang="en-US" altLang="zh-CN" dirty="0"/>
              <a:t>0</a:t>
            </a:r>
            <a:r>
              <a:rPr kumimoji="1" lang="zh-CN" altLang="en-US" dirty="0"/>
              <a:t>，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</a:t>
            </a:r>
            <a:r>
              <a:rPr kumimoji="1" lang="en-US" altLang="zh-CN" dirty="0"/>
              <a:t>2</a:t>
            </a:r>
            <a:r>
              <a:rPr kumimoji="1" lang="zh-CN" altLang="en-US" dirty="0"/>
              <a:t>的</a:t>
            </a:r>
            <a:r>
              <a:rPr kumimoji="1" lang="en-US" altLang="zh-CN" dirty="0"/>
              <a:t>value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133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216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次</a:t>
            </a:r>
            <a:r>
              <a:rPr kumimoji="1" lang="en-US" altLang="zh-CN" dirty="0"/>
              <a:t>prepare</a:t>
            </a:r>
            <a:r>
              <a:rPr kumimoji="1" lang="zh-CN" altLang="en-US" dirty="0"/>
              <a:t>，多次</a:t>
            </a:r>
            <a:r>
              <a:rPr kumimoji="1" lang="en-US" altLang="zh-CN" dirty="0"/>
              <a:t>accept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821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9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95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3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9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246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07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80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When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the value V </a:t>
            </a:r>
            <a:r>
              <a:rPr lang="en-US" altLang="zh-CN" sz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chosen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majority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&lt;accepted&gt;,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received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Why not the second case? </a:t>
            </a:r>
          </a:p>
          <a:p>
            <a:r>
              <a:rPr kumimoji="1" lang="en-US" altLang="zh-CN" dirty="0"/>
              <a:t>- The acceptor may receive the request, than fail 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 not remember Nh, than another leader may get the same promise 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2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57200" y="228866"/>
            <a:ext cx="8229600" cy="90044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accent1"/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</a:lstStyle>
          <a:p>
            <a:r>
              <a:rPr lang="en-US" altLang="zh-CN" dirty="0"/>
              <a:t>xx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800" b="1" i="0"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2pPr>
            <a:lvl3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+mn-ea"/>
                <a:cs typeface="PingFang SC" panose="020B0400000000000000" pitchFamily="34" charset="-122"/>
              </a:defRPr>
            </a:lvl5pPr>
          </a:lstStyle>
          <a:p>
            <a:pPr lvl="0"/>
            <a:endParaRPr lang="zh-CN" altLang="en-US" dirty="0"/>
          </a:p>
          <a:p>
            <a:pPr lvl="1"/>
            <a:r>
              <a:rPr lang="en-US" altLang="zh-CN" dirty="0"/>
              <a:t>xx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DengXian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7238" y="1690127"/>
            <a:ext cx="7772400" cy="122502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3600" dirty="0">
                <a:latin typeface="+mn-lt"/>
              </a:rPr>
              <a:t>RSM &amp; PAXOS</a:t>
            </a:r>
            <a:br>
              <a:rPr kumimoji="1" lang="en-US" altLang="zh-CN" sz="3600" dirty="0">
                <a:latin typeface="+mn-lt"/>
              </a:rPr>
            </a:br>
            <a:r>
              <a:rPr kumimoji="1" lang="en-US" altLang="zh-CN" sz="2400" dirty="0">
                <a:latin typeface="+mn-lt"/>
              </a:rPr>
              <a:t>Consistency across multiple machines</a:t>
            </a:r>
            <a:endParaRPr kumimoji="1" lang="zh-CN" altLang="en-US" sz="2400" dirty="0">
              <a:latin typeface="+mn-lt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IPADS,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Shanghai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Jiao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Tong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University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+mj-lt"/>
              </a:rPr>
              <a:t>SE3331-1 (2024 Fall)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j-lt"/>
              <a:ea typeface="微软雅黑"/>
            </a:endParaRP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副标题 5">
            <a:extLst>
              <a:ext uri="{FF2B5EF4-FFF2-40B4-BE49-F238E27FC236}">
                <a16:creationId xmlns:a16="http://schemas.microsoft.com/office/drawing/2014/main" id="{7E915EFA-A189-CE4A-85DE-16B8C81D607E}"/>
              </a:ext>
            </a:extLst>
          </p:cNvPr>
          <p:cNvSpPr txBox="1">
            <a:spLocks/>
          </p:cNvSpPr>
          <p:nvPr/>
        </p:nvSpPr>
        <p:spPr>
          <a:xfrm>
            <a:off x="-6647" y="5210411"/>
            <a:ext cx="888825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Credits: 	Rong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Chen@IPADS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&amp;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Jinyang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Li@NYU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&amp; John </a:t>
            </a:r>
            <a:r>
              <a:rPr kumimoji="1"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Ousterhout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&amp;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MIT</a:t>
            </a: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PDOS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96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EBA19B87-4C67-4845-9888-14C706023167}"/>
              </a:ext>
            </a:extLst>
          </p:cNvPr>
          <p:cNvSpPr txBox="1"/>
          <p:nvPr/>
        </p:nvSpPr>
        <p:spPr>
          <a:xfrm>
            <a:off x="6948264" y="156774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BABBDB-1AFE-E848-83C7-EFCCB41A7ADA}"/>
              </a:ext>
            </a:extLst>
          </p:cNvPr>
          <p:cNvSpPr txBox="1"/>
          <p:nvPr/>
        </p:nvSpPr>
        <p:spPr>
          <a:xfrm>
            <a:off x="6948264" y="202940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B8D0D3-AEDE-6740-B859-82CB3BC13B1E}"/>
              </a:ext>
            </a:extLst>
          </p:cNvPr>
          <p:cNvSpPr/>
          <p:nvPr/>
        </p:nvSpPr>
        <p:spPr>
          <a:xfrm>
            <a:off x="6084168" y="1633364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E60FF4-55A0-E748-98DB-97676BB7E01B}"/>
              </a:ext>
            </a:extLst>
          </p:cNvPr>
          <p:cNvSpPr/>
          <p:nvPr/>
        </p:nvSpPr>
        <p:spPr>
          <a:xfrm>
            <a:off x="6084168" y="350557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914475-350A-4C4B-938D-D94957BDDF9C}"/>
              </a:ext>
            </a:extLst>
          </p:cNvPr>
          <p:cNvSpPr txBox="1"/>
          <p:nvPr/>
        </p:nvSpPr>
        <p:spPr>
          <a:xfrm>
            <a:off x="5580112" y="42976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(replica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of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91F7AD-5F9E-FE4F-879A-14BD55F0CF56}"/>
              </a:ext>
            </a:extLst>
          </p:cNvPr>
          <p:cNvSpPr txBox="1"/>
          <p:nvPr/>
        </p:nvSpPr>
        <p:spPr>
          <a:xfrm>
            <a:off x="6948264" y="3446338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A9DF02-8E2E-574F-A3F7-7A6E289B5093}"/>
              </a:ext>
            </a:extLst>
          </p:cNvPr>
          <p:cNvSpPr txBox="1"/>
          <p:nvPr/>
        </p:nvSpPr>
        <p:spPr>
          <a:xfrm>
            <a:off x="6948264" y="390800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DD6BBAC-0960-A440-8D17-981F5D897015}"/>
              </a:ext>
            </a:extLst>
          </p:cNvPr>
          <p:cNvSpPr txBox="1"/>
          <p:nvPr/>
        </p:nvSpPr>
        <p:spPr>
          <a:xfrm>
            <a:off x="467544" y="4998576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problem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: How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to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ensure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the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BE384B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order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of</a:t>
            </a:r>
            <a:r>
              <a:rPr lang="zh-CN" altLang="en-US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rPr>
              <a:t>operations?</a:t>
            </a:r>
            <a:endParaRPr lang="zh-CN" altLang="en-US" sz="2400" dirty="0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8D49C0D-0F8C-5444-80EE-15400F264BA2}"/>
              </a:ext>
            </a:extLst>
          </p:cNvPr>
          <p:cNvSpPr/>
          <p:nvPr/>
        </p:nvSpPr>
        <p:spPr>
          <a:xfrm>
            <a:off x="1092060" y="491587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979B0C-AD1E-5B4D-9BFA-2FDB92E755B9}"/>
              </a:ext>
            </a:extLst>
          </p:cNvPr>
          <p:cNvSpPr/>
          <p:nvPr/>
        </p:nvSpPr>
        <p:spPr>
          <a:xfrm>
            <a:off x="5857286" y="491586"/>
            <a:ext cx="124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B468AE7-9538-BE43-B4D0-B3748B3F2E62}"/>
              </a:ext>
            </a:extLst>
          </p:cNvPr>
          <p:cNvSpPr/>
          <p:nvPr/>
        </p:nvSpPr>
        <p:spPr>
          <a:xfrm>
            <a:off x="1259632" y="16333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5ADFBD7-7E6C-6642-8DAA-63E391F83BD6}"/>
              </a:ext>
            </a:extLst>
          </p:cNvPr>
          <p:cNvSpPr/>
          <p:nvPr/>
        </p:nvSpPr>
        <p:spPr>
          <a:xfrm>
            <a:off x="1259632" y="350557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1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RSM: Replicated State Machines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RSMs provide single-copy consistency</a:t>
            </a:r>
            <a:endParaRPr kumimoji="1" lang="en-US" altLang="zh-CN" dirty="0"/>
          </a:p>
          <a:p>
            <a:pPr lvl="1"/>
            <a:r>
              <a:rPr lang="en-US" altLang="zh-CN" dirty="0"/>
              <a:t>Operations complete as if there is a single copy of the data</a:t>
            </a:r>
          </a:p>
          <a:p>
            <a:pPr lvl="1"/>
            <a:r>
              <a:rPr lang="en-US" altLang="zh-CN" dirty="0"/>
              <a:t>Though internally there are replicas</a:t>
            </a:r>
            <a:endParaRPr kumimoji="1" lang="en-US" altLang="zh-CN" dirty="0"/>
          </a:p>
          <a:p>
            <a:r>
              <a:rPr lang="en-US" altLang="zh-CN" dirty="0"/>
              <a:t>RSMs can use a primary-backup mechanism for replication</a:t>
            </a:r>
            <a:endParaRPr kumimoji="1" lang="en-US" altLang="zh-CN" dirty="0"/>
          </a:p>
          <a:p>
            <a:pPr lvl="1"/>
            <a:r>
              <a:rPr lang="en-US" altLang="zh-CN" dirty="0"/>
              <a:t>Using </a:t>
            </a:r>
            <a:r>
              <a:rPr lang="en-US" altLang="zh-CN" b="1" dirty="0">
                <a:solidFill>
                  <a:srgbClr val="BE384B"/>
                </a:solidFill>
              </a:rPr>
              <a:t>view server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ensure only one replica acts as the primary</a:t>
            </a:r>
          </a:p>
          <a:p>
            <a:pPr lvl="1"/>
            <a:r>
              <a:rPr lang="en-US" altLang="zh-CN" dirty="0"/>
              <a:t>It can also recruit new backups after servers fail</a:t>
            </a:r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33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Primary/Backup Model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Primary does important stuff     </a:t>
            </a:r>
          </a:p>
          <a:p>
            <a:pPr lvl="1"/>
            <a:r>
              <a:rPr kumimoji="1" lang="en-US" altLang="zh-CN" dirty="0"/>
              <a:t>Ensures that it sends all updates to the backup before </a:t>
            </a:r>
            <a:r>
              <a:rPr kumimoji="1" lang="en-US" altLang="zh-CN" dirty="0" err="1"/>
              <a:t>ACKing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coordinator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Chooses an ordering for all operations, so that the primary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backup agree (i.e., one writer) 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Decides all </a:t>
            </a:r>
            <a:r>
              <a:rPr kumimoji="1" lang="en-US" altLang="zh-CN" dirty="0">
                <a:solidFill>
                  <a:srgbClr val="BE384B"/>
                </a:solidFill>
              </a:rPr>
              <a:t>non-deterministic</a:t>
            </a:r>
            <a:r>
              <a:rPr kumimoji="1" lang="en-US" altLang="zh-CN" dirty="0"/>
              <a:t> values (e.g.,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random</a:t>
            </a:r>
            <a:r>
              <a:rPr kumimoji="1" lang="en-US" altLang="zh-CN" dirty="0"/>
              <a:t>(), </a:t>
            </a:r>
            <a:r>
              <a:rPr kumimoji="1" lang="en-US" altLang="zh-CN" dirty="0">
                <a:latin typeface="Consolas" charset="0"/>
                <a:ea typeface="Consolas" charset="0"/>
                <a:cs typeface="Consolas" charset="0"/>
              </a:rPr>
              <a:t>time</a:t>
            </a:r>
            <a:r>
              <a:rPr kumimoji="1" lang="en-US" altLang="zh-CN" dirty="0"/>
              <a:t>())   </a:t>
            </a:r>
            <a:endParaRPr kumimoji="1" lang="zh-CN" altLang="en-US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6366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 if Primary Fails?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Idea 1: Coordinator knows about both primary and backup,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decides which to use</a:t>
            </a:r>
          </a:p>
          <a:p>
            <a:pPr lvl="1"/>
            <a:r>
              <a:rPr kumimoji="1" lang="en-US" altLang="zh-CN" dirty="0"/>
              <a:t>Won't work: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"split brain" syndrome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Multiple coordinators come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 independent, and different, conclusions about who 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 when there are network partitions</a:t>
            </a:r>
          </a:p>
          <a:p>
            <a:r>
              <a:rPr kumimoji="1" lang="en-US" altLang="zh-CN" dirty="0"/>
              <a:t>Idea 2: Have human decide when to switch from primary to backup</a:t>
            </a:r>
          </a:p>
          <a:p>
            <a:pPr lvl="1"/>
            <a:r>
              <a:rPr kumimoji="1" lang="en-US" altLang="zh-CN" dirty="0"/>
              <a:t>Not unreasonable for small web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services</a:t>
            </a:r>
            <a:endParaRPr kumimoji="1" lang="zh-CN" altLang="en-US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38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Primary/Backup Model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14DAE-66C8-4446-84AC-548C946AB7B8}"/>
              </a:ext>
            </a:extLst>
          </p:cNvPr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26140F-2AFF-9741-BA3F-B058C4CADA67}"/>
              </a:ext>
            </a:extLst>
          </p:cNvPr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CB9103-71D1-2244-8B45-ED4AA0422C77}"/>
              </a:ext>
            </a:extLst>
          </p:cNvPr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35AF3D9-BB12-A44F-8FCF-314B9508B35C}"/>
              </a:ext>
            </a:extLst>
          </p:cNvPr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C66D806-BDDA-834F-BE96-47953C7A6919}"/>
              </a:ext>
            </a:extLst>
          </p:cNvPr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E6C152-BD9C-4A4F-A2AF-656DAA387E24}"/>
              </a:ext>
            </a:extLst>
          </p:cNvPr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B9F59B3-C779-C041-8331-C499B2FB1663}"/>
              </a:ext>
            </a:extLst>
          </p:cNvPr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EF3F2E-F9B4-404C-863C-8088D6B404AE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C58A7D-5744-AA47-BD3C-8AA975F9D2AF}"/>
              </a:ext>
            </a:extLst>
          </p:cNvPr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83BB8D-7EEC-F64F-B44D-35990A7165E2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1E0C974-BA2D-EB4A-B24F-D7A81C30E1AC}"/>
              </a:ext>
            </a:extLst>
          </p:cNvPr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A93DEA9-FBE2-D944-98EB-28A3AF4A7B0B}"/>
              </a:ext>
            </a:extLst>
          </p:cNvPr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0BE482B-F788-BF4F-BCEC-9E7CE3FDFF51}"/>
              </a:ext>
            </a:extLst>
          </p:cNvPr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372B9-1615-FB41-BC64-8028295AEB4B}"/>
              </a:ext>
            </a:extLst>
          </p:cNvPr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, and switches </a:t>
            </a:r>
          </a:p>
          <a:p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A45A0A-FEEA-B74B-B65F-FCD18004DE3D}"/>
              </a:ext>
            </a:extLst>
          </p:cNvPr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C1D6798-F003-8B45-A2CA-806C227E5B27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2987824" y="18617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4950F61F-36FC-054F-AE00-C9411FDCC105}"/>
              </a:ext>
            </a:extLst>
          </p:cNvPr>
          <p:cNvCxnSpPr/>
          <p:nvPr/>
        </p:nvCxnSpPr>
        <p:spPr>
          <a:xfrm flipV="1">
            <a:off x="2987824" y="20141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2DDCADF-1EAC-404E-9EDB-37CC9EE25030}"/>
              </a:ext>
            </a:extLst>
          </p:cNvPr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970B81-CC8E-D844-812E-9B6677F9A077}"/>
              </a:ext>
            </a:extLst>
          </p:cNvPr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9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Primary/Backup Model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14DAE-66C8-4446-84AC-548C946AB7B8}"/>
              </a:ext>
            </a:extLst>
          </p:cNvPr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26140F-2AFF-9741-BA3F-B058C4CADA67}"/>
              </a:ext>
            </a:extLst>
          </p:cNvPr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CB9103-71D1-2244-8B45-ED4AA0422C77}"/>
              </a:ext>
            </a:extLst>
          </p:cNvPr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35AF3D9-BB12-A44F-8FCF-314B9508B35C}"/>
              </a:ext>
            </a:extLst>
          </p:cNvPr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C66D806-BDDA-834F-BE96-47953C7A6919}"/>
              </a:ext>
            </a:extLst>
          </p:cNvPr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E6C152-BD9C-4A4F-A2AF-656DAA387E24}"/>
              </a:ext>
            </a:extLst>
          </p:cNvPr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B9F59B3-C779-C041-8331-C499B2FB1663}"/>
              </a:ext>
            </a:extLst>
          </p:cNvPr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C58A7D-5744-AA47-BD3C-8AA975F9D2AF}"/>
              </a:ext>
            </a:extLst>
          </p:cNvPr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83BB8D-7EEC-F64F-B44D-35990A7165E2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A93DEA9-FBE2-D944-98EB-28A3AF4A7B0B}"/>
              </a:ext>
            </a:extLst>
          </p:cNvPr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60BE482B-F788-BF4F-BCEC-9E7CE3FDFF51}"/>
              </a:ext>
            </a:extLst>
          </p:cNvPr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372B9-1615-FB41-BC64-8028295AEB4B}"/>
              </a:ext>
            </a:extLst>
          </p:cNvPr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, and switches </a:t>
            </a:r>
          </a:p>
          <a:p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A45A0A-FEEA-B74B-B65F-FCD18004DE3D}"/>
              </a:ext>
            </a:extLst>
          </p:cNvPr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Arial" panose="020B0604020202020204" pitchFamily="34" charset="0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8C1D6798-F003-8B45-A2CA-806C227E5B2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987824" y="1861724"/>
            <a:ext cx="3312368" cy="8877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C2DDCADF-1EAC-404E-9EDB-37CC9EE25030}"/>
              </a:ext>
            </a:extLst>
          </p:cNvPr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970B81-CC8E-D844-812E-9B6677F9A077}"/>
              </a:ext>
            </a:extLst>
          </p:cNvPr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606BF5-38A0-1545-A866-DC5E697F118D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F8EBA2-1E45-8A4C-ABD7-5304FDDFECAA}"/>
              </a:ext>
            </a:extLst>
          </p:cNvPr>
          <p:cNvSpPr txBox="1"/>
          <p:nvPr/>
        </p:nvSpPr>
        <p:spPr>
          <a:xfrm>
            <a:off x="6424366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418970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Problems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514DAE-66C8-4446-84AC-548C946AB7B8}"/>
              </a:ext>
            </a:extLst>
          </p:cNvPr>
          <p:cNvSpPr/>
          <p:nvPr/>
        </p:nvSpPr>
        <p:spPr>
          <a:xfrm>
            <a:off x="2195736" y="2353444"/>
            <a:ext cx="792088" cy="792088"/>
          </a:xfrm>
          <a:prstGeom prst="rect">
            <a:avLst/>
          </a:prstGeom>
          <a:solidFill>
            <a:srgbClr val="FF9300">
              <a:alpha val="65098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026140F-2AFF-9741-BA3F-B058C4CADA67}"/>
              </a:ext>
            </a:extLst>
          </p:cNvPr>
          <p:cNvSpPr/>
          <p:nvPr/>
        </p:nvSpPr>
        <p:spPr>
          <a:xfrm>
            <a:off x="971600" y="228143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ACB9103-71D1-2244-8B45-ED4AA0422C77}"/>
              </a:ext>
            </a:extLst>
          </p:cNvPr>
          <p:cNvSpPr/>
          <p:nvPr/>
        </p:nvSpPr>
        <p:spPr>
          <a:xfrm>
            <a:off x="539552" y="249746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35AF3D9-BB12-A44F-8FCF-314B9508B35C}"/>
              </a:ext>
            </a:extLst>
          </p:cNvPr>
          <p:cNvCxnSpPr/>
          <p:nvPr/>
        </p:nvCxnSpPr>
        <p:spPr>
          <a:xfrm>
            <a:off x="1331640" y="242545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C66D806-BDDA-834F-BE96-47953C7A6919}"/>
              </a:ext>
            </a:extLst>
          </p:cNvPr>
          <p:cNvCxnSpPr/>
          <p:nvPr/>
        </p:nvCxnSpPr>
        <p:spPr>
          <a:xfrm>
            <a:off x="899592" y="2713484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3E6C152-BD9C-4A4F-A2AF-656DAA387E24}"/>
              </a:ext>
            </a:extLst>
          </p:cNvPr>
          <p:cNvCxnSpPr/>
          <p:nvPr/>
        </p:nvCxnSpPr>
        <p:spPr>
          <a:xfrm>
            <a:off x="1331640" y="300151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B9F59B3-C779-C041-8331-C499B2FB1663}"/>
              </a:ext>
            </a:extLst>
          </p:cNvPr>
          <p:cNvSpPr/>
          <p:nvPr/>
        </p:nvSpPr>
        <p:spPr>
          <a:xfrm>
            <a:off x="1043608" y="2785492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C58A7D-5744-AA47-BD3C-8AA975F9D2AF}"/>
              </a:ext>
            </a:extLst>
          </p:cNvPr>
          <p:cNvSpPr txBox="1"/>
          <p:nvPr/>
        </p:nvSpPr>
        <p:spPr>
          <a:xfrm>
            <a:off x="6120171" y="401039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783BB8D-7EEC-F64F-B44D-35990A7165E2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4372B9-1615-FB41-BC64-8028295AEB4B}"/>
              </a:ext>
            </a:extLst>
          </p:cNvPr>
          <p:cNvSpPr txBox="1"/>
          <p:nvPr/>
        </p:nvSpPr>
        <p:spPr>
          <a:xfrm>
            <a:off x="457200" y="3361556"/>
            <a:ext cx="2808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if primary fails,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C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 knows about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, and switches </a:t>
            </a:r>
          </a:p>
          <a:p>
            <a:endParaRPr kumimoji="1" lang="zh-CN" alt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A45A0A-FEEA-B74B-B65F-FCD18004DE3D}"/>
              </a:ext>
            </a:extLst>
          </p:cNvPr>
          <p:cNvSpPr txBox="1"/>
          <p:nvPr/>
        </p:nvSpPr>
        <p:spPr>
          <a:xfrm>
            <a:off x="457200" y="4513267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attempt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: coordinators communicate with primary </a:t>
            </a:r>
            <a:br>
              <a:rPr lang="zh-CN" altLang="en-US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Arial" panose="020B0604020202020204" pitchFamily="34" charset="0"/>
              </a:rPr>
              <a:t>servers, who communicate with backup servers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2DDCADF-1EAC-404E-9EDB-37CC9EE25030}"/>
              </a:ext>
            </a:extLst>
          </p:cNvPr>
          <p:cNvSpPr/>
          <p:nvPr/>
        </p:nvSpPr>
        <p:spPr>
          <a:xfrm>
            <a:off x="479992" y="1552459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D970B81-CC8E-D844-812E-9B6677F9A077}"/>
              </a:ext>
            </a:extLst>
          </p:cNvPr>
          <p:cNvSpPr/>
          <p:nvPr/>
        </p:nvSpPr>
        <p:spPr>
          <a:xfrm>
            <a:off x="1688271" y="1552459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945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Coordinator</a:t>
            </a:r>
            <a:endParaRPr lang="zh-CN" altLang="en-US" sz="2400" dirty="0">
              <a:solidFill>
                <a:srgbClr val="945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606BF5-38A0-1545-A866-DC5E697F118D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8F8EBA2-1E45-8A4C-ABD7-5304FDDFECAA}"/>
              </a:ext>
            </a:extLst>
          </p:cNvPr>
          <p:cNvSpPr txBox="1"/>
          <p:nvPr/>
        </p:nvSpPr>
        <p:spPr>
          <a:xfrm>
            <a:off x="6424366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B6E6C31D-4099-434C-BE65-5E7F18A7C261}"/>
              </a:ext>
            </a:extLst>
          </p:cNvPr>
          <p:cNvCxnSpPr/>
          <p:nvPr/>
        </p:nvCxnSpPr>
        <p:spPr>
          <a:xfrm>
            <a:off x="2987824" y="2749488"/>
            <a:ext cx="3312368" cy="86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57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Problems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823B54-2234-FB45-86A5-DC586869982D}"/>
              </a:ext>
            </a:extLst>
          </p:cNvPr>
          <p:cNvSpPr/>
          <p:nvPr/>
        </p:nvSpPr>
        <p:spPr>
          <a:xfrm>
            <a:off x="2195736" y="1489348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A3C20F-35B6-1B4E-BB60-6C6951DA5D95}"/>
              </a:ext>
            </a:extLst>
          </p:cNvPr>
          <p:cNvSpPr/>
          <p:nvPr/>
        </p:nvSpPr>
        <p:spPr>
          <a:xfrm>
            <a:off x="971600" y="141734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82C0CD0-D034-B643-AC10-464FC77FAF8C}"/>
              </a:ext>
            </a:extLst>
          </p:cNvPr>
          <p:cNvSpPr/>
          <p:nvPr/>
        </p:nvSpPr>
        <p:spPr>
          <a:xfrm>
            <a:off x="539552" y="1633364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58332A6-2913-3446-95FB-C2A66E27BB9B}"/>
              </a:ext>
            </a:extLst>
          </p:cNvPr>
          <p:cNvCxnSpPr/>
          <p:nvPr/>
        </p:nvCxnSpPr>
        <p:spPr>
          <a:xfrm>
            <a:off x="1331640" y="156135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1FAE9E6-69DF-6343-B9BF-66D3208CCF19}"/>
              </a:ext>
            </a:extLst>
          </p:cNvPr>
          <p:cNvCxnSpPr/>
          <p:nvPr/>
        </p:nvCxnSpPr>
        <p:spPr>
          <a:xfrm>
            <a:off x="899592" y="1849388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8D7FDC6A-29A3-AA44-9902-AE8C58A52A85}"/>
              </a:ext>
            </a:extLst>
          </p:cNvPr>
          <p:cNvCxnSpPr/>
          <p:nvPr/>
        </p:nvCxnSpPr>
        <p:spPr>
          <a:xfrm>
            <a:off x="1331640" y="21374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EC789FFB-990A-654A-AD37-B1D60BC2A392}"/>
              </a:ext>
            </a:extLst>
          </p:cNvPr>
          <p:cNvSpPr/>
          <p:nvPr/>
        </p:nvSpPr>
        <p:spPr>
          <a:xfrm>
            <a:off x="1043608" y="1921396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9BC60C9-18CC-A34E-A060-1CEC911391FC}"/>
              </a:ext>
            </a:extLst>
          </p:cNvPr>
          <p:cNvCxnSpPr>
            <a:stCxn id="5" idx="3"/>
          </p:cNvCxnSpPr>
          <p:nvPr/>
        </p:nvCxnSpPr>
        <p:spPr>
          <a:xfrm flipV="1">
            <a:off x="2987824" y="186172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FFE447DD-2B03-4346-BA1E-A79C31AAD806}"/>
              </a:ext>
            </a:extLst>
          </p:cNvPr>
          <p:cNvSpPr/>
          <p:nvPr/>
        </p:nvSpPr>
        <p:spPr>
          <a:xfrm>
            <a:off x="2195736" y="3217540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9308C76-E950-8741-9912-33323A8BBB2E}"/>
              </a:ext>
            </a:extLst>
          </p:cNvPr>
          <p:cNvSpPr/>
          <p:nvPr/>
        </p:nvSpPr>
        <p:spPr>
          <a:xfrm>
            <a:off x="971600" y="314553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2F2B016-3783-A946-99F8-0BF3ACE6E104}"/>
              </a:ext>
            </a:extLst>
          </p:cNvPr>
          <p:cNvSpPr/>
          <p:nvPr/>
        </p:nvSpPr>
        <p:spPr>
          <a:xfrm>
            <a:off x="539552" y="336155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A11608A-C186-BD4F-946D-7388D0303D5E}"/>
              </a:ext>
            </a:extLst>
          </p:cNvPr>
          <p:cNvCxnSpPr/>
          <p:nvPr/>
        </p:nvCxnSpPr>
        <p:spPr>
          <a:xfrm>
            <a:off x="1331640" y="328954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E7B3EA2-1597-6549-A475-BC6E2CFD2ED5}"/>
              </a:ext>
            </a:extLst>
          </p:cNvPr>
          <p:cNvCxnSpPr/>
          <p:nvPr/>
        </p:nvCxnSpPr>
        <p:spPr>
          <a:xfrm>
            <a:off x="899592" y="3577580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4D586FA-6EF6-2347-9DD1-D6D813B3E372}"/>
              </a:ext>
            </a:extLst>
          </p:cNvPr>
          <p:cNvCxnSpPr/>
          <p:nvPr/>
        </p:nvCxnSpPr>
        <p:spPr>
          <a:xfrm>
            <a:off x="1331640" y="386561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FC817988-BC40-9947-B313-4C8B39DB0C5F}"/>
              </a:ext>
            </a:extLst>
          </p:cNvPr>
          <p:cNvSpPr/>
          <p:nvPr/>
        </p:nvSpPr>
        <p:spPr>
          <a:xfrm>
            <a:off x="1043608" y="3649588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DE18B89-8226-ED4A-BB02-77D689843C5B}"/>
              </a:ext>
            </a:extLst>
          </p:cNvPr>
          <p:cNvCxnSpPr/>
          <p:nvPr/>
        </p:nvCxnSpPr>
        <p:spPr>
          <a:xfrm flipV="1">
            <a:off x="2987824" y="2038565"/>
            <a:ext cx="3312368" cy="1613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9D84E08-BC4E-3B40-99AE-14D70D623A58}"/>
              </a:ext>
            </a:extLst>
          </p:cNvPr>
          <p:cNvCxnSpPr/>
          <p:nvPr/>
        </p:nvCxnSpPr>
        <p:spPr>
          <a:xfrm flipV="1">
            <a:off x="2987824" y="2179789"/>
            <a:ext cx="3312368" cy="1613815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6999E3E-45A3-0541-B0A9-9CD11BBD8F22}"/>
              </a:ext>
            </a:extLst>
          </p:cNvPr>
          <p:cNvCxnSpPr/>
          <p:nvPr/>
        </p:nvCxnSpPr>
        <p:spPr>
          <a:xfrm flipV="1">
            <a:off x="2987824" y="172912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B9FD322-9BCA-9F4F-B541-D5E3799AAC70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987CC-D491-BE40-B719-483D84A4982D}"/>
              </a:ext>
            </a:extLst>
          </p:cNvPr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D13D90-2288-8844-863E-25841ED30FDB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AC2B520C-C0D9-9D4A-A87C-7C7DEFA02D26}"/>
              </a:ext>
            </a:extLst>
          </p:cNvPr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BB2C917B-A4D0-864E-AE5F-F7669B8AAA48}"/>
              </a:ext>
            </a:extLst>
          </p:cNvPr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377117FA-5C60-B240-8EAB-0FBB8878D54E}"/>
              </a:ext>
            </a:extLst>
          </p:cNvPr>
          <p:cNvSpPr txBox="1"/>
          <p:nvPr/>
        </p:nvSpPr>
        <p:spPr>
          <a:xfrm>
            <a:off x="6156176" y="40311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F1F0FDC5-B4E4-2843-A26E-C52627E0A2B9}"/>
              </a:ext>
            </a:extLst>
          </p:cNvPr>
          <p:cNvCxnSpPr/>
          <p:nvPr/>
        </p:nvCxnSpPr>
        <p:spPr>
          <a:xfrm>
            <a:off x="251520" y="2713484"/>
            <a:ext cx="76328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DD26BC1-D5E9-704D-BAD9-E0FA4490EAAE}"/>
              </a:ext>
            </a:extLst>
          </p:cNvPr>
          <p:cNvSpPr txBox="1"/>
          <p:nvPr/>
        </p:nvSpPr>
        <p:spPr>
          <a:xfrm>
            <a:off x="537593" y="2544206"/>
            <a:ext cx="20901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Consolas" charset="0"/>
                <a:ea typeface="Consolas" charset="0"/>
                <a:cs typeface="Consolas" charset="0"/>
              </a:rPr>
              <a:t>network</a:t>
            </a:r>
            <a:r>
              <a:rPr kumimoji="1" lang="zh-CN" alt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latin typeface="Consolas" charset="0"/>
                <a:ea typeface="Consolas" charset="0"/>
                <a:cs typeface="Consolas" charset="0"/>
              </a:rPr>
              <a:t>partition</a:t>
            </a:r>
            <a:endParaRPr kumimoji="1" lang="zh-CN" altLang="en-US" sz="1600" b="1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9FA8B0-CBD5-704C-AAD3-8801EFCA1877}"/>
              </a:ext>
            </a:extLst>
          </p:cNvPr>
          <p:cNvSpPr txBox="1"/>
          <p:nvPr/>
        </p:nvSpPr>
        <p:spPr>
          <a:xfrm>
            <a:off x="467544" y="465770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attempt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coordinators communicate with primary </a:t>
            </a:r>
            <a:b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</a:b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servers, who communicate with backup servers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</p:spTree>
    <p:extLst>
      <p:ext uri="{BB962C8B-B14F-4D97-AF65-F5344CB8AC3E}">
        <p14:creationId xmlns:p14="http://schemas.microsoft.com/office/powerpoint/2010/main" val="2892009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 Coordinators + the Network = Problems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9029D9-BFEB-9E49-8DFF-ED474C70B297}"/>
              </a:ext>
            </a:extLst>
          </p:cNvPr>
          <p:cNvSpPr/>
          <p:nvPr/>
        </p:nvSpPr>
        <p:spPr>
          <a:xfrm>
            <a:off x="2195736" y="1489348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A1FEC5A-45F3-5844-AD69-66C3D1BDDCD6}"/>
              </a:ext>
            </a:extLst>
          </p:cNvPr>
          <p:cNvSpPr/>
          <p:nvPr/>
        </p:nvSpPr>
        <p:spPr>
          <a:xfrm>
            <a:off x="971600" y="1417340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D456ECD-6870-BF4B-B98D-7D21517B7958}"/>
              </a:ext>
            </a:extLst>
          </p:cNvPr>
          <p:cNvSpPr/>
          <p:nvPr/>
        </p:nvSpPr>
        <p:spPr>
          <a:xfrm>
            <a:off x="539552" y="1633364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10F3CEEF-2C4E-0046-ACD8-67127DB3C95F}"/>
              </a:ext>
            </a:extLst>
          </p:cNvPr>
          <p:cNvCxnSpPr/>
          <p:nvPr/>
        </p:nvCxnSpPr>
        <p:spPr>
          <a:xfrm>
            <a:off x="1331640" y="1561356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E3204FB-27E2-854F-BB75-67197B7E2E4C}"/>
              </a:ext>
            </a:extLst>
          </p:cNvPr>
          <p:cNvCxnSpPr/>
          <p:nvPr/>
        </p:nvCxnSpPr>
        <p:spPr>
          <a:xfrm>
            <a:off x="899592" y="1849388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633F357-F8AC-214C-911B-B23C61B6F485}"/>
              </a:ext>
            </a:extLst>
          </p:cNvPr>
          <p:cNvCxnSpPr/>
          <p:nvPr/>
        </p:nvCxnSpPr>
        <p:spPr>
          <a:xfrm>
            <a:off x="1331640" y="2137420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985B00F8-818A-1E45-89B5-D849F69E8C01}"/>
              </a:ext>
            </a:extLst>
          </p:cNvPr>
          <p:cNvSpPr/>
          <p:nvPr/>
        </p:nvSpPr>
        <p:spPr>
          <a:xfrm>
            <a:off x="1043608" y="1921396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3BD1A74-8E27-0F4E-97AD-CA8AE10F2154}"/>
              </a:ext>
            </a:extLst>
          </p:cNvPr>
          <p:cNvCxnSpPr>
            <a:stCxn id="5" idx="3"/>
          </p:cNvCxnSpPr>
          <p:nvPr/>
        </p:nvCxnSpPr>
        <p:spPr>
          <a:xfrm flipV="1">
            <a:off x="2987824" y="186172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6BD2758B-034B-ED4E-9DB0-F3E60227C5EE}"/>
              </a:ext>
            </a:extLst>
          </p:cNvPr>
          <p:cNvSpPr/>
          <p:nvPr/>
        </p:nvSpPr>
        <p:spPr>
          <a:xfrm>
            <a:off x="2195736" y="3217540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1CE356-2495-7846-949E-59488456153A}"/>
              </a:ext>
            </a:extLst>
          </p:cNvPr>
          <p:cNvSpPr/>
          <p:nvPr/>
        </p:nvSpPr>
        <p:spPr>
          <a:xfrm>
            <a:off x="971600" y="314553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69D51F2-236E-FE42-992A-6E14A7DBE3B9}"/>
              </a:ext>
            </a:extLst>
          </p:cNvPr>
          <p:cNvSpPr/>
          <p:nvPr/>
        </p:nvSpPr>
        <p:spPr>
          <a:xfrm>
            <a:off x="539552" y="3361556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28C1A48-4B56-CD44-969A-97EC5D81D7C8}"/>
              </a:ext>
            </a:extLst>
          </p:cNvPr>
          <p:cNvCxnSpPr/>
          <p:nvPr/>
        </p:nvCxnSpPr>
        <p:spPr>
          <a:xfrm>
            <a:off x="1331640" y="328954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8311B38-797A-5E4F-B554-9845EBF882E9}"/>
              </a:ext>
            </a:extLst>
          </p:cNvPr>
          <p:cNvCxnSpPr/>
          <p:nvPr/>
        </p:nvCxnSpPr>
        <p:spPr>
          <a:xfrm>
            <a:off x="899592" y="3577580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F60EC5DA-E255-C646-B2EB-6BA8E77BED3D}"/>
              </a:ext>
            </a:extLst>
          </p:cNvPr>
          <p:cNvCxnSpPr/>
          <p:nvPr/>
        </p:nvCxnSpPr>
        <p:spPr>
          <a:xfrm>
            <a:off x="1331640" y="3865612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>
            <a:extLst>
              <a:ext uri="{FF2B5EF4-FFF2-40B4-BE49-F238E27FC236}">
                <a16:creationId xmlns:a16="http://schemas.microsoft.com/office/drawing/2014/main" id="{964C6A1C-B040-A646-BEA1-AB830F89D1FF}"/>
              </a:ext>
            </a:extLst>
          </p:cNvPr>
          <p:cNvSpPr/>
          <p:nvPr/>
        </p:nvSpPr>
        <p:spPr>
          <a:xfrm>
            <a:off x="1043608" y="3649588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B62889F-51AF-474E-A4BF-A649CD860FFA}"/>
              </a:ext>
            </a:extLst>
          </p:cNvPr>
          <p:cNvCxnSpPr/>
          <p:nvPr/>
        </p:nvCxnSpPr>
        <p:spPr>
          <a:xfrm flipV="1">
            <a:off x="2987824" y="172912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5927C2EA-48AF-2C41-9CE1-13FA19695C17}"/>
              </a:ext>
            </a:extLst>
          </p:cNvPr>
          <p:cNvSpPr/>
          <p:nvPr/>
        </p:nvSpPr>
        <p:spPr>
          <a:xfrm>
            <a:off x="6300192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B842AC5-D161-8140-9E49-64DE0A384FEC}"/>
              </a:ext>
            </a:extLst>
          </p:cNvPr>
          <p:cNvSpPr txBox="1"/>
          <p:nvPr/>
        </p:nvSpPr>
        <p:spPr>
          <a:xfrm>
            <a:off x="6156176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58A84B5-9C98-A446-BDD5-0883B5D48977}"/>
              </a:ext>
            </a:extLst>
          </p:cNvPr>
          <p:cNvSpPr/>
          <p:nvPr/>
        </p:nvSpPr>
        <p:spPr>
          <a:xfrm>
            <a:off x="6300192" y="3217540"/>
            <a:ext cx="792088" cy="792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A8C7592-391D-D743-A2CF-571BA497AA06}"/>
              </a:ext>
            </a:extLst>
          </p:cNvPr>
          <p:cNvCxnSpPr/>
          <p:nvPr/>
        </p:nvCxnSpPr>
        <p:spPr>
          <a:xfrm>
            <a:off x="6588224" y="2257768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715E6F9-B017-A24C-9288-600CA7935EF4}"/>
              </a:ext>
            </a:extLst>
          </p:cNvPr>
          <p:cNvCxnSpPr/>
          <p:nvPr/>
        </p:nvCxnSpPr>
        <p:spPr>
          <a:xfrm>
            <a:off x="6804248" y="2245053"/>
            <a:ext cx="0" cy="95977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10D9ADD-5BDF-CE48-90CA-B81FE944D4A3}"/>
              </a:ext>
            </a:extLst>
          </p:cNvPr>
          <p:cNvSpPr txBox="1"/>
          <p:nvPr/>
        </p:nvSpPr>
        <p:spPr>
          <a:xfrm>
            <a:off x="5652120" y="403111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(backup,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but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primary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for</a:t>
            </a:r>
            <a:r>
              <a:rPr kumimoji="1" lang="zh-CN" altLang="en-US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1600" b="1" baseline="-25000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b="1" dirty="0">
                <a:solidFill>
                  <a:srgbClr val="9452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b="1" dirty="0">
              <a:solidFill>
                <a:srgbClr val="945200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0914F3F-4C25-5D4C-9305-88F3710F4C9D}"/>
              </a:ext>
            </a:extLst>
          </p:cNvPr>
          <p:cNvSpPr txBox="1"/>
          <p:nvPr/>
        </p:nvSpPr>
        <p:spPr>
          <a:xfrm>
            <a:off x="467544" y="4657700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C</a:t>
            </a:r>
            <a:r>
              <a:rPr lang="en-US" altLang="zh-CN" sz="24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and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C</a:t>
            </a:r>
            <a:r>
              <a:rPr lang="en-US" altLang="zh-CN" sz="24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are using different primaries; </a:t>
            </a:r>
            <a:endParaRPr lang="zh-CN" altLang="en-US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4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and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4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2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are no longer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consistent </a:t>
            </a: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3F4EBFD-D69B-3645-9DE2-D49C175DF0BB}"/>
              </a:ext>
            </a:extLst>
          </p:cNvPr>
          <p:cNvCxnSpPr/>
          <p:nvPr/>
        </p:nvCxnSpPr>
        <p:spPr>
          <a:xfrm>
            <a:off x="251520" y="2713484"/>
            <a:ext cx="7632848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A95C66EB-34D3-E040-8C52-637AB1AFF586}"/>
              </a:ext>
            </a:extLst>
          </p:cNvPr>
          <p:cNvSpPr txBox="1"/>
          <p:nvPr/>
        </p:nvSpPr>
        <p:spPr>
          <a:xfrm>
            <a:off x="537593" y="2544206"/>
            <a:ext cx="209019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latin typeface="Consolas" charset="0"/>
                <a:ea typeface="Consolas" charset="0"/>
                <a:cs typeface="Consolas" charset="0"/>
              </a:rPr>
              <a:t>network</a:t>
            </a:r>
            <a:r>
              <a:rPr kumimoji="1" lang="zh-CN" altLang="en-US" sz="16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b="1" dirty="0">
                <a:latin typeface="Consolas" charset="0"/>
                <a:ea typeface="Consolas" charset="0"/>
                <a:cs typeface="Consolas" charset="0"/>
              </a:rPr>
              <a:t>partition</a:t>
            </a:r>
            <a:endParaRPr kumimoji="1" lang="zh-CN" altLang="en-US" sz="1600" b="1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D511D60A-D233-A743-A01F-95ECBD14C003}"/>
              </a:ext>
            </a:extLst>
          </p:cNvPr>
          <p:cNvCxnSpPr/>
          <p:nvPr/>
        </p:nvCxnSpPr>
        <p:spPr>
          <a:xfrm flipV="1">
            <a:off x="2987824" y="3638174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726575C7-D374-4748-8CAD-CA560AD655CB}"/>
              </a:ext>
            </a:extLst>
          </p:cNvPr>
          <p:cNvCxnSpPr/>
          <p:nvPr/>
        </p:nvCxnSpPr>
        <p:spPr>
          <a:xfrm flipV="1">
            <a:off x="2987824" y="3505572"/>
            <a:ext cx="3312368" cy="23668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2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 server keeps a table that maintains a sequence of "view"</a:t>
            </a:r>
          </a:p>
          <a:p>
            <a:pPr lvl="1"/>
            <a:r>
              <a:rPr kumimoji="1" lang="en-US" altLang="zh-CN" dirty="0"/>
              <a:t>Each view contains view number, primary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server, and backup servers</a:t>
            </a:r>
          </a:p>
          <a:p>
            <a:r>
              <a:rPr kumimoji="1" lang="en-US" altLang="zh-CN" dirty="0"/>
              <a:t>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alerts each server as to whether it's the primary 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backup </a:t>
            </a:r>
          </a:p>
          <a:p>
            <a:r>
              <a:rPr kumimoji="1" lang="en-US" altLang="zh-CN" dirty="0"/>
              <a:t>Upon receiving any updates, the primary will receive an 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 the backup before responding to 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(just as before)    </a:t>
            </a:r>
            <a:endParaRPr kumimoji="1" lang="zh-CN" altLang="en-US" dirty="0"/>
          </a:p>
          <a:p>
            <a:r>
              <a:rPr kumimoji="1" lang="en-US" altLang="zh-CN" dirty="0"/>
              <a:t>Coordinators make requests to the 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 asking who is primary</a:t>
            </a:r>
          </a:p>
          <a:p>
            <a:pPr lvl="1"/>
            <a:r>
              <a:rPr kumimoji="1" lang="en-US" altLang="zh-CN" dirty="0"/>
              <a:t>Coordinators then contact the primary  </a:t>
            </a:r>
            <a:endParaRPr kumimoji="1" lang="zh-CN" altLang="en-US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017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Review: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Two-phase Commit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MS PGothic" charset="0"/>
              </a:rPr>
              <a:t>Phase-1: preparation / voting</a:t>
            </a:r>
            <a:endParaRPr kumimoji="1" lang="en-US" altLang="zh-CN" dirty="0"/>
          </a:p>
          <a:p>
            <a:pPr lvl="1"/>
            <a:r>
              <a:rPr lang="en-US" altLang="zh-CN" dirty="0">
                <a:ea typeface="MS PGothic" charset="0"/>
              </a:rPr>
              <a:t>Lower-layer transactions either aborts or </a:t>
            </a:r>
            <a:r>
              <a:rPr lang="en-US" altLang="zh-CN" i="1" dirty="0">
                <a:ea typeface="MS PGothic" charset="0"/>
              </a:rPr>
              <a:t>tentatively</a:t>
            </a:r>
            <a:r>
              <a:rPr lang="en-US" altLang="zh-CN" dirty="0">
                <a:ea typeface="MS PGothic" charset="0"/>
              </a:rPr>
              <a:t> committed</a:t>
            </a:r>
          </a:p>
          <a:p>
            <a:pPr lvl="1"/>
            <a:r>
              <a:rPr lang="en-US" altLang="zh-CN" dirty="0">
                <a:ea typeface="MS PGothic" charset="0"/>
              </a:rPr>
              <a:t>Higher-layer transaction evaluate lower situation</a:t>
            </a:r>
            <a:endParaRPr kumimoji="1" lang="en-US" altLang="zh-CN" dirty="0"/>
          </a:p>
          <a:p>
            <a:r>
              <a:rPr lang="en-US" altLang="zh-CN" dirty="0">
                <a:ea typeface="MS PGothic" charset="0"/>
              </a:rPr>
              <a:t>Phase-2: commitment</a:t>
            </a:r>
            <a:endParaRPr kumimoji="1" lang="en-US" altLang="zh-CN" dirty="0"/>
          </a:p>
          <a:p>
            <a:pPr lvl="1"/>
            <a:r>
              <a:rPr lang="en-US" altLang="zh-CN" dirty="0">
                <a:ea typeface="MS PGothic" charset="0"/>
              </a:rPr>
              <a:t>If top-layer, then COMMIT or ABORT</a:t>
            </a:r>
          </a:p>
          <a:p>
            <a:pPr lvl="1"/>
            <a:r>
              <a:rPr lang="en-US" altLang="zh-CN" dirty="0">
                <a:ea typeface="MS PGothic" charset="0"/>
              </a:rPr>
              <a:t>If nested itself, then become tentatively committed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5587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7504" y="4744226"/>
            <a:ext cx="8928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Use a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view server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, which determines which replica is the primary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直线箭头连接符 15"/>
          <p:cNvCxnSpPr>
            <a:stCxn id="11" idx="3"/>
            <a:endCxn id="12" idx="1"/>
          </p:cNvCxnSpPr>
          <p:nvPr/>
        </p:nvCxnSpPr>
        <p:spPr>
          <a:xfrm flipV="1">
            <a:off x="4860032" y="1861724"/>
            <a:ext cx="2448272" cy="815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/>
          <p:cNvCxnSpPr>
            <a:stCxn id="11" idx="3"/>
            <a:endCxn id="13" idx="1"/>
          </p:cNvCxnSpPr>
          <p:nvPr/>
        </p:nvCxnSpPr>
        <p:spPr>
          <a:xfrm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 rot="20442566">
            <a:off x="5383625" y="1954313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primary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 rot="1245948">
            <a:off x="5436095" y="2809492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backup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3783" y="1462201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771800" y="22309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primary?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771800" y="2698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49" name="曲线连接符 48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062274"/>
            <a:ext cx="283511" cy="26211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5" name="直线箭头连接符 54"/>
          <p:cNvCxnSpPr>
            <a:stCxn id="12" idx="1"/>
            <a:endCxn id="11" idx="3"/>
          </p:cNvCxnSpPr>
          <p:nvPr/>
        </p:nvCxnSpPr>
        <p:spPr>
          <a:xfrm flipH="1">
            <a:off x="4860032" y="1861724"/>
            <a:ext cx="2448272" cy="81575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13" idx="1"/>
            <a:endCxn id="11" idx="3"/>
          </p:cNvCxnSpPr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灯片编号占位符 3">
            <a:extLst>
              <a:ext uri="{FF2B5EF4-FFF2-40B4-BE49-F238E27FC236}">
                <a16:creationId xmlns:a16="http://schemas.microsoft.com/office/drawing/2014/main" id="{3F2BC79B-9292-0B41-8686-05E50632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50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22" grpId="1"/>
      <p:bldP spid="23" grpId="0"/>
      <p:bldP spid="23" grpId="1"/>
      <p:bldP spid="24" grpId="0"/>
      <p:bldP spid="25" grpId="0"/>
      <p:bldP spid="26" grpId="0" animBg="1"/>
      <p:bldP spid="45" grpId="0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 fontScale="92500"/>
          </a:bodyPr>
          <a:lstStyle/>
          <a:p>
            <a:r>
              <a:rPr kumimoji="1" lang="en-US" altLang="zh-CN" sz="1900" dirty="0"/>
              <a:t>To discover failures</a:t>
            </a:r>
          </a:p>
          <a:p>
            <a:pPr lvl="1"/>
            <a:r>
              <a:rPr kumimoji="1" lang="en-US" altLang="zh-CN" sz="1900" dirty="0"/>
              <a:t>Replicas ping to the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If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misses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N pings in a row, it deems a server to be dead </a:t>
            </a:r>
          </a:p>
          <a:p>
            <a:r>
              <a:rPr kumimoji="1" lang="en-US" altLang="zh-CN" sz="1900" dirty="0"/>
              <a:t>Basic failure (actual worker crash):     </a:t>
            </a:r>
          </a:p>
          <a:p>
            <a:pPr lvl="1"/>
            <a:r>
              <a:rPr kumimoji="1" lang="en-US" altLang="zh-CN" sz="1900" dirty="0"/>
              <a:t>1. Primary fails; pings cease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2.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lets S2 know it's primary, and it handles any client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requests</a:t>
            </a:r>
            <a:endParaRPr kumimoji="1" lang="zh-CN" altLang="en-US" sz="1900" dirty="0"/>
          </a:p>
          <a:p>
            <a:pPr lvl="2"/>
            <a:r>
              <a:rPr kumimoji="1" lang="en-US" altLang="zh-CN" sz="1900" dirty="0"/>
              <a:t>Before S2 knowing it's the primary, it will simply </a:t>
            </a:r>
            <a:r>
              <a:rPr kumimoji="1" lang="en-US" altLang="zh-CN" sz="1900" dirty="0">
                <a:solidFill>
                  <a:srgbClr val="C00000"/>
                </a:solidFill>
              </a:rPr>
              <a:t>reject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requests that come directly from the coordinator 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3. View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will eventually recruit a new idle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server to act as backup</a:t>
            </a:r>
            <a:endParaRPr kumimoji="1" lang="zh-CN" altLang="en-US" sz="1900" dirty="0"/>
          </a:p>
          <a:p>
            <a:pPr lvl="1"/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2611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Failure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9511" y="4916115"/>
            <a:ext cx="8878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Use a </a:t>
            </a:r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view server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, which determines which replica is the primary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(dead)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89348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/>
          <p:cNvCxnSpPr/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52320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sp>
        <p:nvSpPr>
          <p:cNvPr id="3" name="矩形 2"/>
          <p:cNvSpPr/>
          <p:nvPr/>
        </p:nvSpPr>
        <p:spPr>
          <a:xfrm>
            <a:off x="6358382" y="2353444"/>
            <a:ext cx="26994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lack of pings indicates to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that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is down </a:t>
            </a:r>
          </a:p>
        </p:txBody>
      </p:sp>
    </p:spTree>
    <p:extLst>
      <p:ext uri="{BB962C8B-B14F-4D97-AF65-F5344CB8AC3E}">
        <p14:creationId xmlns:p14="http://schemas.microsoft.com/office/powerpoint/2010/main" val="175297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Failure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Primary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-86749" y="4653048"/>
            <a:ext cx="9505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  <a:cs typeface="Myriad Pro Light SemiCond"/>
              </a:rPr>
              <a:t>before S</a:t>
            </a:r>
            <a:r>
              <a:rPr lang="en-US" altLang="zh-CN" sz="2400" baseline="-25000" dirty="0">
                <a:latin typeface="DengXian" panose="02010600030101010101" pitchFamily="2" charset="-122"/>
                <a:ea typeface="DengXian" panose="02010600030101010101" pitchFamily="2" charset="-122"/>
                <a:cs typeface="Myriad Pro Light SemiCond"/>
              </a:rPr>
              <a:t>2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  <a:cs typeface="Myriad Pro Light SemiCond"/>
              </a:rPr>
              <a:t> knows it's primary, it will </a:t>
            </a:r>
            <a:r>
              <a:rPr lang="en-US" altLang="zh-CN" sz="2400" dirty="0">
                <a:solidFill>
                  <a:srgbClr val="C00000"/>
                </a:solidFill>
                <a:latin typeface="DengXian" panose="02010600030101010101" pitchFamily="2" charset="-122"/>
                <a:ea typeface="DengXian" panose="02010600030101010101" pitchFamily="2" charset="-122"/>
                <a:cs typeface="Myriad Pro Light SemiCond"/>
              </a:rPr>
              <a:t>reject</a:t>
            </a:r>
            <a:r>
              <a:rPr lang="en-US" altLang="zh-CN" sz="2400" dirty="0">
                <a:latin typeface="DengXian" panose="02010600030101010101" pitchFamily="2" charset="-122"/>
                <a:ea typeface="DengXian" panose="02010600030101010101" pitchFamily="2" charset="-122"/>
                <a:cs typeface="Myriad Pro Light SemiCond"/>
              </a:rPr>
              <a:t> any requests from clients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2: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--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(dead)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89348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/>
          <p:cNvCxnSpPr/>
          <p:nvPr/>
        </p:nvCxnSpPr>
        <p:spPr>
          <a:xfrm flipH="1" flipV="1">
            <a:off x="4860032" y="2677480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7452320" y="1387344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sp>
        <p:nvSpPr>
          <p:cNvPr id="36" name="矩形 35"/>
          <p:cNvSpPr/>
          <p:nvPr/>
        </p:nvSpPr>
        <p:spPr>
          <a:xfrm>
            <a:off x="7311273" y="3214357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 rot="1266714">
            <a:off x="5508104" y="282687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charset="0"/>
                <a:ea typeface="Consolas" charset="0"/>
                <a:cs typeface="Consolas" charset="0"/>
              </a:rPr>
              <a:t>primary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3" name="直线箭头连接符 22"/>
          <p:cNvCxnSpPr/>
          <p:nvPr/>
        </p:nvCxnSpPr>
        <p:spPr>
          <a:xfrm flipH="1" flipV="1">
            <a:off x="4846177" y="2757782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771800" y="2230914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primary?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771800" y="2698820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6" name="曲线连接符 15"/>
          <p:cNvCxnSpPr>
            <a:endCxn id="4" idx="2"/>
          </p:cNvCxnSpPr>
          <p:nvPr/>
        </p:nvCxnSpPr>
        <p:spPr>
          <a:xfrm rot="10800000">
            <a:off x="2231741" y="3073524"/>
            <a:ext cx="5062709" cy="787436"/>
          </a:xfrm>
          <a:prstGeom prst="curvedConnector2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34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  <p:bldP spid="29" grpId="1"/>
      <p:bldP spid="30" grpId="0"/>
      <p:bldP spid="3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Primary must wait for backup to accept each request    </a:t>
            </a:r>
          </a:p>
          <a:p>
            <a:r>
              <a:rPr kumimoji="1" lang="en-US" altLang="zh-CN" dirty="0"/>
              <a:t>Non-primary must reject direct coordinator requests</a:t>
            </a:r>
          </a:p>
          <a:p>
            <a:pPr lvl="1"/>
            <a:r>
              <a:rPr kumimoji="1" lang="en-US" altLang="zh-CN" dirty="0"/>
              <a:t>That's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 happened in the earlier failure, in the interim between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 failure and S2 hearing that it was primary</a:t>
            </a:r>
            <a:endParaRPr kumimoji="1" lang="zh-CN" altLang="en-US" dirty="0"/>
          </a:p>
          <a:p>
            <a:r>
              <a:rPr kumimoji="1" lang="en-US" altLang="zh-CN" dirty="0"/>
              <a:t>Primary must reject forwarded requests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i.e., it won't accept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 update from the backup</a:t>
            </a:r>
            <a:endParaRPr kumimoji="1" lang="zh-CN" altLang="en-US" dirty="0"/>
          </a:p>
          <a:p>
            <a:r>
              <a:rPr kumimoji="1" lang="en-US" altLang="zh-CN" dirty="0"/>
              <a:t>Primary in view </a:t>
            </a:r>
            <a:r>
              <a:rPr kumimoji="1" lang="en-US" altLang="zh-CN" i="1" dirty="0" err="1"/>
              <a:t>i</a:t>
            </a:r>
            <a:r>
              <a:rPr kumimoji="1" lang="en-US" altLang="zh-CN" dirty="0"/>
              <a:t> must have been primary or backup in view </a:t>
            </a:r>
            <a:r>
              <a:rPr kumimoji="1" lang="en-US" altLang="zh-CN" i="1" dirty="0"/>
              <a:t>i-1</a:t>
            </a:r>
            <a:r>
              <a:rPr kumimoji="1" lang="en-US" altLang="zh-CN" dirty="0"/>
              <a:t>   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7171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57200" y="4873724"/>
            <a:ext cx="8075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</a:t>
            </a:r>
            <a:endParaRPr lang="en-US" altLang="zh-CN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28170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649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49266" y="1467864"/>
            <a:ext cx="26539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lack of pings indicates to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that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1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is down </a:t>
            </a:r>
          </a:p>
        </p:txBody>
      </p:sp>
      <p:sp>
        <p:nvSpPr>
          <p:cNvPr id="29" name="任意形状 2"/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Network Partition between VS and 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5AD29CB-4ECC-B14F-BA32-1815230A3628}"/>
              </a:ext>
            </a:extLst>
          </p:cNvPr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1377A782-E665-5D4E-9660-5809A1ED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784A2D10-7D17-B748-A1A8-EAE389E7AE4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6516218" y="1860984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93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5051410"/>
            <a:ext cx="8075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problem</a:t>
            </a:r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what happens before </a:t>
            </a:r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2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2</a:t>
            </a:r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knows it's the primary? </a:t>
            </a:r>
          </a:p>
          <a:p>
            <a:pPr algn="ctr"/>
            <a:endParaRPr lang="en-US" altLang="zh-CN" sz="22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2: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--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14239" y="146568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187289" y="1825287"/>
            <a:ext cx="255339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VS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makes </a:t>
            </a:r>
            <a:r>
              <a:rPr lang="en-US" altLang="zh-CN" sz="20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S</a:t>
            </a:r>
            <a:r>
              <a:rPr lang="en-US" altLang="zh-CN" sz="2000" b="1" baseline="-25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2</a:t>
            </a:r>
            <a:r>
              <a:rPr lang="en-US" altLang="zh-CN" sz="20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primary</a:t>
            </a:r>
          </a:p>
        </p:txBody>
      </p:sp>
      <p:cxnSp>
        <p:nvCxnSpPr>
          <p:cNvPr id="29" name="直线箭头连接符 28"/>
          <p:cNvCxnSpPr/>
          <p:nvPr/>
        </p:nvCxnSpPr>
        <p:spPr>
          <a:xfrm flipH="1" flipV="1">
            <a:off x="4860032" y="2569468"/>
            <a:ext cx="1723036" cy="65880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 rot="1266714">
            <a:off x="5508104" y="2693591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charset="0"/>
                <a:ea typeface="Consolas" charset="0"/>
                <a:cs typeface="Consolas" charset="0"/>
              </a:rPr>
              <a:t>primary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18" name="曲线连接符 17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" idx="2"/>
          </p:cNvCxnSpPr>
          <p:nvPr/>
        </p:nvCxnSpPr>
        <p:spPr>
          <a:xfrm rot="16200000" flipH="1">
            <a:off x="4376304" y="928960"/>
            <a:ext cx="787436" cy="507656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 rot="313494">
            <a:off x="3777089" y="3778651"/>
            <a:ext cx="2044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>
                <a:latin typeface="Consolas" charset="0"/>
                <a:ea typeface="Consolas" charset="0"/>
                <a:cs typeface="Consolas" charset="0"/>
              </a:rPr>
              <a:t>rejected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by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544" y="4297660"/>
            <a:ext cx="8075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it's okay! S2 will act as backup </a:t>
            </a:r>
            <a:endParaRPr lang="zh-CN" altLang="en-US" sz="2200" b="1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(accept updates from S1, reject coordinator's requests) </a:t>
            </a:r>
          </a:p>
        </p:txBody>
      </p:sp>
      <p:sp>
        <p:nvSpPr>
          <p:cNvPr id="33" name="任意形状 2"/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Network Partition between VS and 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65BD2F0-FE78-4B42-BDA6-A52A83E0C51F}"/>
              </a:ext>
            </a:extLst>
          </p:cNvPr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5D49E1DA-0CA3-AA40-9208-CFC6750AA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1308346B-1BC0-3241-8419-C5AD685E5E65}"/>
              </a:ext>
            </a:extLst>
          </p:cNvPr>
          <p:cNvCxnSpPr>
            <a:cxnSpLocks/>
          </p:cNvCxnSpPr>
          <p:nvPr/>
        </p:nvCxnSpPr>
        <p:spPr>
          <a:xfrm flipH="1">
            <a:off x="6516218" y="1885392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8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Network Partitions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7544" y="4916115"/>
            <a:ext cx="8075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problem</a:t>
            </a:r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what happens after S2 knows it's the primary, </a:t>
            </a:r>
            <a:endParaRPr lang="zh-CN" altLang="en-US" sz="22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  <a:p>
            <a:pPr algn="ctr"/>
            <a:r>
              <a:rPr lang="en-US" altLang="zh-CN" sz="22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but S1 also thinks it is? </a:t>
            </a:r>
          </a:p>
          <a:p>
            <a:pPr algn="ctr"/>
            <a:endParaRPr lang="en-US" altLang="zh-CN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2: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--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8304" y="1459702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4" idx="0"/>
          </p:cNvCxnSpPr>
          <p:nvPr/>
        </p:nvCxnSpPr>
        <p:spPr>
          <a:xfrm rot="5400000" flipH="1" flipV="1">
            <a:off x="4409982" y="-616886"/>
            <a:ext cx="720080" cy="507656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曲线连接符 31"/>
          <p:cNvCxnSpPr>
            <a:stCxn id="4" idx="2"/>
          </p:cNvCxnSpPr>
          <p:nvPr/>
        </p:nvCxnSpPr>
        <p:spPr>
          <a:xfrm rot="16200000" flipH="1">
            <a:off x="4376304" y="928960"/>
            <a:ext cx="787436" cy="507656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57200" y="4203153"/>
            <a:ext cx="8462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also okay! S1 won't be able to act as primary </a:t>
            </a:r>
            <a:endParaRPr lang="zh-CN" altLang="en-US" sz="2200" b="1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  <a:p>
            <a:pPr algn="ctr"/>
            <a:r>
              <a:rPr lang="en-US" altLang="zh-CN" sz="22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(can't accept client requests because it won't get ACKs from S2) </a:t>
            </a:r>
          </a:p>
        </p:txBody>
      </p:sp>
      <p:sp>
        <p:nvSpPr>
          <p:cNvPr id="30" name="任意形状 2"/>
          <p:cNvSpPr/>
          <p:nvPr/>
        </p:nvSpPr>
        <p:spPr>
          <a:xfrm>
            <a:off x="6221102" y="1682154"/>
            <a:ext cx="799171" cy="819958"/>
          </a:xfrm>
          <a:custGeom>
            <a:avLst/>
            <a:gdLst>
              <a:gd name="connsiteX0" fmla="*/ 0 w 2147455"/>
              <a:gd name="connsiteY0" fmla="*/ 0 h 2937164"/>
              <a:gd name="connsiteX1" fmla="*/ 443346 w 2147455"/>
              <a:gd name="connsiteY1" fmla="*/ 1787236 h 2937164"/>
              <a:gd name="connsiteX2" fmla="*/ 2147455 w 2147455"/>
              <a:gd name="connsiteY2" fmla="*/ 2937164 h 293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7455" h="2937164">
                <a:moveTo>
                  <a:pt x="0" y="0"/>
                </a:moveTo>
                <a:cubicBezTo>
                  <a:pt x="42718" y="648854"/>
                  <a:pt x="85437" y="1297709"/>
                  <a:pt x="443346" y="1787236"/>
                </a:cubicBezTo>
                <a:cubicBezTo>
                  <a:pt x="801255" y="2276763"/>
                  <a:pt x="2147455" y="2937164"/>
                  <a:pt x="2147455" y="2937164"/>
                </a:cubicBezTo>
              </a:path>
            </a:pathLst>
          </a:custGeom>
          <a:noFill/>
          <a:ln w="952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117613" y="844174"/>
            <a:ext cx="225599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Network Partition between VS and 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 rot="21154324">
            <a:off x="2255816" y="1237637"/>
            <a:ext cx="30972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rejected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by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zh-CN" altLang="en-US" sz="1600" baseline="-250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(Cannot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get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ACK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CF4787-1A36-3F47-939A-077A5659752F}"/>
              </a:ext>
            </a:extLst>
          </p:cNvPr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6D67E92C-D72C-A54C-90AF-F7F6F422C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931" y="1704569"/>
            <a:ext cx="283511" cy="262114"/>
          </a:xfrm>
          <a:prstGeom prst="rect">
            <a:avLst/>
          </a:prstGeom>
        </p:spPr>
      </p:pic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CC091ECE-21B4-7648-BFAE-54E10C3635F9}"/>
              </a:ext>
            </a:extLst>
          </p:cNvPr>
          <p:cNvCxnSpPr>
            <a:cxnSpLocks/>
          </p:cNvCxnSpPr>
          <p:nvPr/>
        </p:nvCxnSpPr>
        <p:spPr>
          <a:xfrm flipH="1">
            <a:off x="6516218" y="1885392"/>
            <a:ext cx="792086" cy="287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3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Consider S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being Partitioned from the VS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05229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1900" dirty="0"/>
              <a:t>Before S2 hears about View #2:       </a:t>
            </a:r>
          </a:p>
          <a:p>
            <a:pPr lvl="1"/>
            <a:r>
              <a:rPr kumimoji="1" lang="en-US" altLang="zh-CN" sz="1900" dirty="0"/>
              <a:t>S1 can process operations from coordinators, S2 will accept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forwarded requests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S2 will reject operations from coordinators who have heard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about view #2    </a:t>
            </a:r>
          </a:p>
          <a:p>
            <a:r>
              <a:rPr kumimoji="1" lang="en-US" altLang="zh-CN" sz="1900" dirty="0"/>
              <a:t>After S2 hears about View #2:  </a:t>
            </a:r>
          </a:p>
          <a:p>
            <a:pPr lvl="1"/>
            <a:r>
              <a:rPr kumimoji="1" lang="en-US" altLang="zh-CN" sz="1900" dirty="0"/>
              <a:t>If S1 receives coordinator requests, it will forward.  S2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will reject (not ACK), so S1 can no longer act as primary     </a:t>
            </a:r>
            <a:endParaRPr kumimoji="1" lang="zh-CN" altLang="en-US" sz="1900" dirty="0"/>
          </a:p>
          <a:p>
            <a:pPr lvl="1"/>
            <a:r>
              <a:rPr kumimoji="1" lang="en-US" altLang="zh-CN" sz="1900" dirty="0"/>
              <a:t>S1 will send error to coordinator, coordinator will ask VS for new view, learn about view #2, and coordinator will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re-send to S2</a:t>
            </a:r>
            <a:endParaRPr kumimoji="1" lang="zh-CN" altLang="en-US" sz="1900" dirty="0"/>
          </a:p>
          <a:p>
            <a:r>
              <a:rPr kumimoji="1" lang="en-US" altLang="zh-CN" sz="1900" dirty="0"/>
              <a:t>The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commit</a:t>
            </a:r>
            <a:r>
              <a:rPr kumimoji="1" lang="zh-CN" altLang="en-US" sz="1900" dirty="0"/>
              <a:t> </a:t>
            </a:r>
            <a:r>
              <a:rPr kumimoji="1" lang="en-US" altLang="zh-CN" sz="1900" dirty="0"/>
              <a:t>point of switch-over:</a:t>
            </a:r>
          </a:p>
          <a:p>
            <a:pPr lvl="1"/>
            <a:r>
              <a:rPr kumimoji="1" lang="en-US" altLang="zh-CN" sz="1900" dirty="0"/>
              <a:t>W</a:t>
            </a:r>
            <a:r>
              <a:rPr kumimoji="1" lang="en" altLang="zh-CN" sz="1900" dirty="0"/>
              <a:t>hen S2 hears about View #2</a:t>
            </a:r>
            <a:endParaRPr kumimoji="1" lang="zh-CN" altLang="en-US" sz="1900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607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fails?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35696" y="2281436"/>
            <a:ext cx="792088" cy="792088"/>
          </a:xfrm>
          <a:prstGeom prst="rect">
            <a:avLst/>
          </a:prstGeom>
          <a:solidFill>
            <a:srgbClr val="FF9300">
              <a:alpha val="65000"/>
            </a:srgbClr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11560" y="2209428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79512" y="2425452"/>
            <a:ext cx="360040" cy="36004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7" name="直线箭头连接符 6"/>
          <p:cNvCxnSpPr/>
          <p:nvPr/>
        </p:nvCxnSpPr>
        <p:spPr>
          <a:xfrm>
            <a:off x="971600" y="2353444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/>
          <p:cNvCxnSpPr/>
          <p:nvPr/>
        </p:nvCxnSpPr>
        <p:spPr>
          <a:xfrm>
            <a:off x="539552" y="2641476"/>
            <a:ext cx="12961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/>
          <p:cNvCxnSpPr/>
          <p:nvPr/>
        </p:nvCxnSpPr>
        <p:spPr>
          <a:xfrm>
            <a:off x="971600" y="2929508"/>
            <a:ext cx="8640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683568" y="2713484"/>
            <a:ext cx="360040" cy="36004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067944" y="2281436"/>
            <a:ext cx="792088" cy="79208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VS</a:t>
            </a:r>
            <a:endParaRPr kumimoji="1" lang="zh-CN" altLang="en-US" sz="28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08304" y="1465680"/>
            <a:ext cx="792088" cy="792088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308304" y="3217540"/>
            <a:ext cx="792088" cy="79208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560" y="4292723"/>
            <a:ext cx="8075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problem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: what if view server fails?</a:t>
            </a:r>
          </a:p>
          <a:p>
            <a:pPr algn="ctr"/>
            <a:endParaRPr lang="en-US" altLang="zh-CN" sz="2400" dirty="0">
              <a:latin typeface="等线" panose="02010600030101010101" pitchFamily="2" charset="-122"/>
              <a:ea typeface="MS PGothic" charset="0"/>
              <a:cs typeface="Myriad Pro Light SemiCond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3073524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1: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1600" baseline="-25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4288" y="1127126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(primary)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140538" y="4009628"/>
            <a:ext cx="1152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(backup)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304416" y="1460271"/>
            <a:ext cx="792088" cy="7920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cxnSp>
        <p:nvCxnSpPr>
          <p:cNvPr id="27" name="直线箭头连接符 26"/>
          <p:cNvCxnSpPr/>
          <p:nvPr/>
        </p:nvCxnSpPr>
        <p:spPr>
          <a:xfrm>
            <a:off x="7596336" y="2294151"/>
            <a:ext cx="0" cy="923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/>
          <p:cNvCxnSpPr/>
          <p:nvPr/>
        </p:nvCxnSpPr>
        <p:spPr>
          <a:xfrm>
            <a:off x="7812360" y="2281436"/>
            <a:ext cx="0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/>
          <p:cNvCxnSpPr/>
          <p:nvPr/>
        </p:nvCxnSpPr>
        <p:spPr>
          <a:xfrm>
            <a:off x="2609855" y="2553406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/>
          <p:nvPr/>
        </p:nvCxnSpPr>
        <p:spPr>
          <a:xfrm>
            <a:off x="2609855" y="2713484"/>
            <a:ext cx="144016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3598846"/>
            <a:ext cx="283511" cy="262114"/>
          </a:xfrm>
          <a:prstGeom prst="rect">
            <a:avLst/>
          </a:prstGeom>
        </p:spPr>
      </p:pic>
      <p:cxnSp>
        <p:nvCxnSpPr>
          <p:cNvPr id="57" name="直线箭头连接符 56"/>
          <p:cNvCxnSpPr/>
          <p:nvPr/>
        </p:nvCxnSpPr>
        <p:spPr>
          <a:xfrm flipH="1" flipV="1">
            <a:off x="4860032" y="2713484"/>
            <a:ext cx="2448272" cy="9361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/>
          <p:cNvCxnSpPr>
            <a:stCxn id="26" idx="1"/>
            <a:endCxn id="11" idx="3"/>
          </p:cNvCxnSpPr>
          <p:nvPr/>
        </p:nvCxnSpPr>
        <p:spPr>
          <a:xfrm flipH="1">
            <a:off x="4860032" y="1856315"/>
            <a:ext cx="2444384" cy="82116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172277" y="2179811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dirty="0"/>
              <a:t>X</a:t>
            </a:r>
            <a:endParaRPr kumimoji="1" lang="zh-CN" altLang="en-US" sz="54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019322"/>
            <a:ext cx="283511" cy="26211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9745CEA9-16DC-254C-BB3A-D63F528734EC}"/>
              </a:ext>
            </a:extLst>
          </p:cNvPr>
          <p:cNvSpPr/>
          <p:nvPr/>
        </p:nvSpPr>
        <p:spPr>
          <a:xfrm>
            <a:off x="2978646" y="4844828"/>
            <a:ext cx="2970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Now,</a:t>
            </a:r>
            <a: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we</a:t>
            </a:r>
            <a: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</a:t>
            </a:r>
            <a:r>
              <a:rPr lang="en-US" altLang="zh-CN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need</a:t>
            </a:r>
            <a:r>
              <a:rPr lang="zh-CN" altLang="en-US" sz="2400" dirty="0">
                <a:latin typeface="等线" panose="02010600030101010101" pitchFamily="2" charset="-122"/>
                <a:ea typeface="MS PGothic" charset="0"/>
                <a:cs typeface="Myriad Pro Light SemiCond"/>
              </a:rPr>
              <a:t> </a:t>
            </a:r>
            <a:r>
              <a:rPr lang="en-US" altLang="zh-CN" sz="2400" b="1" dirty="0" err="1">
                <a:solidFill>
                  <a:srgbClr val="C00000"/>
                </a:solidFill>
                <a:latin typeface="等线" panose="02010600030101010101" pitchFamily="2" charset="-122"/>
                <a:ea typeface="MS PGothic" charset="0"/>
                <a:cs typeface="Myriad Pro Light SemiCond"/>
              </a:rPr>
              <a:t>Paxos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9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2AC1C-C5B0-8049-A0DC-F729EFDB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Review of The </a:t>
            </a:r>
            <a:r>
              <a:rPr kumimoji="1" lang="en-US" altLang="zh-CN" dirty="0">
                <a:solidFill>
                  <a:srgbClr val="C00000"/>
                </a:solidFill>
              </a:rPr>
              <a:t>CAP</a:t>
            </a:r>
            <a:r>
              <a:rPr kumimoji="1" lang="en-US" altLang="zh-CN" dirty="0">
                <a:solidFill>
                  <a:schemeClr val="tx1"/>
                </a:solidFill>
              </a:rPr>
              <a:t> theorem: </a:t>
            </a:r>
            <a:r>
              <a:rPr lang="en-US" altLang="zh-CN" dirty="0"/>
              <a:t>2 out of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96037-1CF0-084C-99F9-1F2FE632A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It is impossible for a distributed computer system to simultaneously provide all three of the following guarantees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Consistency</a:t>
            </a:r>
            <a:r>
              <a:rPr lang="en-US" altLang="zh-CN" dirty="0"/>
              <a:t> (all nodes see the same data at the same time)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Availability</a:t>
            </a:r>
            <a:r>
              <a:rPr lang="en-US" altLang="zh-CN" dirty="0"/>
              <a:t> (a guarantee that every request receives a response about whether it succeeded or failed)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Partition tolerance </a:t>
            </a:r>
            <a:r>
              <a:rPr lang="en-US" altLang="zh-CN" dirty="0"/>
              <a:t>(the system continues to operate despite arbitrary message loss or failure of part of the system)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85226D-5D9C-834E-8D6A-405E12D4E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0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2251115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kern="0" dirty="0" err="1">
                <a:solidFill>
                  <a:srgbClr val="C00000"/>
                </a:solidFill>
                <a:ea typeface="+mn-ea"/>
              </a:rPr>
              <a:t>Paxos</a:t>
            </a:r>
            <a:endParaRPr kumimoji="0" lang="en-US" altLang="zh-CN" kern="0" dirty="0">
              <a:solidFill>
                <a:srgbClr val="C00000"/>
              </a:solidFill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0" kern="0" dirty="0">
                <a:solidFill>
                  <a:srgbClr val="C00000"/>
                </a:solidFill>
                <a:ea typeface="+mn-ea"/>
              </a:rPr>
              <a:t>Distributed consensus mechanism</a:t>
            </a:r>
          </a:p>
          <a:p>
            <a:pPr algn="ctr"/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89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Leslie </a:t>
            </a:r>
            <a:r>
              <a:rPr kumimoji="1" lang="en-US" altLang="zh-CN" dirty="0" err="1"/>
              <a:t>Lamport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273325"/>
            <a:ext cx="2736304" cy="371059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5360" y="5050906"/>
            <a:ext cx="86086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/>
              <a:t>http://</a:t>
            </a:r>
            <a:r>
              <a:rPr lang="en-US" altLang="zh-CN" i="1" dirty="0" err="1"/>
              <a:t>ipads.se.sjtu.edu.cn</a:t>
            </a:r>
            <a:r>
              <a:rPr lang="en-US" altLang="zh-CN" i="1" dirty="0"/>
              <a:t>/courses/</a:t>
            </a:r>
            <a:r>
              <a:rPr lang="en-US" altLang="zh-CN" i="1" dirty="0" err="1"/>
              <a:t>cse</a:t>
            </a:r>
            <a:r>
              <a:rPr lang="en-US" altLang="zh-CN" i="1" dirty="0"/>
              <a:t>-g/2012f/</a:t>
            </a:r>
            <a:r>
              <a:rPr lang="en-US" altLang="zh-CN" i="1" dirty="0" err="1"/>
              <a:t>Schedule_files</a:t>
            </a:r>
            <a:r>
              <a:rPr lang="en-US" altLang="zh-CN" i="1" dirty="0"/>
              <a:t>/</a:t>
            </a:r>
            <a:r>
              <a:rPr lang="en-US" altLang="zh-CN" i="1" dirty="0" err="1"/>
              <a:t>paxos-simple.pdf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27350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04509-40EE-414F-A692-441A267A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Paxos</a:t>
            </a:r>
            <a:r>
              <a:rPr kumimoji="1" lang="en-US" altLang="zh-CN" dirty="0"/>
              <a:t> solves the consensus problem </a:t>
            </a:r>
            <a:endParaRPr kumimoji="1" lang="zh-CN" altLang="en-US" dirty="0"/>
          </a:p>
        </p:txBody>
      </p:sp>
      <p:pic>
        <p:nvPicPr>
          <p:cNvPr id="6" name="内容占位符 5" descr="图形用户界面, 网站&#10;&#10;描述已自动生成">
            <a:extLst>
              <a:ext uri="{FF2B5EF4-FFF2-40B4-BE49-F238E27FC236}">
                <a16:creationId xmlns:a16="http://schemas.microsoft.com/office/drawing/2014/main" id="{49D33248-69DE-BF4F-97AA-AAC0AA2E4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20" y="1128713"/>
            <a:ext cx="7294959" cy="377190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5EE010-9146-3C4B-9FC5-2E84240F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795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Single-decree </a:t>
            </a:r>
            <a:r>
              <a:rPr lang="en-US" altLang="zh-CN" kern="0" dirty="0" err="1">
                <a:solidFill>
                  <a:srgbClr val="C00000"/>
                </a:solidFill>
                <a:ea typeface="+mn-ea"/>
              </a:rPr>
              <a:t>Paxos</a:t>
            </a:r>
            <a:endParaRPr lang="en-US" altLang="zh-CN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Agree on a single value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110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3566314" y="2720504"/>
            <a:ext cx="1694148" cy="1089803"/>
            <a:chOff x="3276496" y="3419714"/>
            <a:chExt cx="1896936" cy="1201097"/>
          </a:xfrm>
        </p:grpSpPr>
        <p:sp>
          <p:nvSpPr>
            <p:cNvPr id="7" name="Cloud 15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8" name="Rectangle 16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9" name="内容占位符 2"/>
          <p:cNvSpPr txBox="1">
            <a:spLocks/>
          </p:cNvSpPr>
          <p:nvPr/>
        </p:nvSpPr>
        <p:spPr>
          <a:xfrm>
            <a:off x="315706" y="437037"/>
            <a:ext cx="8072718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368"/>
              </a:spcBef>
              <a:buFont typeface="Arial" pitchFamily="34" charset="0"/>
              <a:buChar char="•"/>
              <a:defRPr sz="32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0" i="0" kern="1200">
                <a:solidFill>
                  <a:schemeClr val="tx1"/>
                </a:solidFill>
                <a:latin typeface="Myriad Pro Light SemiCond"/>
                <a:ea typeface="楷体"/>
                <a:cs typeface="Myriad Pro Light SemiCond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756" indent="-320133">
              <a:buClr>
                <a:srgbClr val="FF0066"/>
              </a:buClr>
              <a:buFont typeface="Arial" pitchFamily="34" charset="0"/>
              <a:buNone/>
            </a:pPr>
            <a:r>
              <a:rPr lang="en-US" altLang="zh-CN" sz="20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Paxos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'</a:t>
            </a:r>
            <a:r>
              <a:rPr lang="en-US" altLang="zh-CN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properties: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correct</a:t>
            </a:r>
            <a:r>
              <a:rPr lang="en-US" altLang="zh-CN" sz="2400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+ </a:t>
            </a:r>
            <a:r>
              <a:rPr lang="en-US" altLang="zh-CN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fault-tolerance</a:t>
            </a:r>
            <a:endParaRPr lang="en-US" altLang="zh-CN" sz="16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sz="1600" i="1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guaranteed </a:t>
            </a:r>
            <a:r>
              <a:rPr lang="en-US" altLang="zh-TW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termination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(i.e.,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lack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of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availability</a:t>
            </a:r>
            <a:r>
              <a:rPr lang="zh-CN" altLang="en-US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guarantee)</a:t>
            </a:r>
            <a:endParaRPr lang="en-US" altLang="zh-TW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4"/>
          <p:cNvSpPr/>
          <p:nvPr/>
        </p:nvSpPr>
        <p:spPr>
          <a:xfrm>
            <a:off x="1397000" y="3018504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5"/>
          <p:cNvSpPr/>
          <p:nvPr/>
        </p:nvSpPr>
        <p:spPr>
          <a:xfrm>
            <a:off x="4997500" y="2808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6"/>
          <p:cNvSpPr/>
          <p:nvPr/>
        </p:nvSpPr>
        <p:spPr>
          <a:xfrm>
            <a:off x="3537000" y="3673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7"/>
          <p:cNvSpPr/>
          <p:nvPr/>
        </p:nvSpPr>
        <p:spPr>
          <a:xfrm>
            <a:off x="2677314" y="2232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ounded Rectangle 8"/>
          <p:cNvSpPr/>
          <p:nvPr/>
        </p:nvSpPr>
        <p:spPr>
          <a:xfrm>
            <a:off x="2804314" y="2359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9"/>
          <p:cNvSpPr/>
          <p:nvPr/>
        </p:nvSpPr>
        <p:spPr>
          <a:xfrm>
            <a:off x="2931314" y="2486004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ounded Rectangle 10"/>
          <p:cNvSpPr/>
          <p:nvPr/>
        </p:nvSpPr>
        <p:spPr>
          <a:xfrm>
            <a:off x="5124500" y="2935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ounded Rectangle 11"/>
          <p:cNvSpPr/>
          <p:nvPr/>
        </p:nvSpPr>
        <p:spPr>
          <a:xfrm>
            <a:off x="5251500" y="3062504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ounded Rectangle 12"/>
          <p:cNvSpPr/>
          <p:nvPr/>
        </p:nvSpPr>
        <p:spPr>
          <a:xfrm>
            <a:off x="3664000" y="3800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ounded Rectangle 13"/>
          <p:cNvSpPr/>
          <p:nvPr/>
        </p:nvSpPr>
        <p:spPr>
          <a:xfrm>
            <a:off x="3791000" y="3927004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17"/>
          <p:cNvSpPr/>
          <p:nvPr/>
        </p:nvSpPr>
        <p:spPr>
          <a:xfrm>
            <a:off x="2486815" y="2022004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21" name="Rectangle 19"/>
          <p:cNvSpPr/>
          <p:nvPr/>
        </p:nvSpPr>
        <p:spPr>
          <a:xfrm>
            <a:off x="1714500" y="4701642"/>
            <a:ext cx="5070000" cy="39600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Paxos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one machine may serve several roles</a:t>
            </a:r>
          </a:p>
        </p:txBody>
      </p:sp>
      <p:sp>
        <p:nvSpPr>
          <p:cNvPr id="22" name="Rectangle 20"/>
          <p:cNvSpPr/>
          <p:nvPr/>
        </p:nvSpPr>
        <p:spPr>
          <a:xfrm>
            <a:off x="3627710" y="1840159"/>
            <a:ext cx="4440000" cy="7483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Goal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have all acceptors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agree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to a value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associated with a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proposal</a:t>
            </a:r>
            <a:endParaRPr lang="en-US" altLang="zh-CN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23" name="Rectangle 21"/>
          <p:cNvSpPr/>
          <p:nvPr/>
        </p:nvSpPr>
        <p:spPr>
          <a:xfrm>
            <a:off x="2521939" y="3228504"/>
            <a:ext cx="8980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24" name="Straight Arrow Connector 22"/>
          <p:cNvCxnSpPr/>
          <p:nvPr/>
        </p:nvCxnSpPr>
        <p:spPr>
          <a:xfrm flipV="1">
            <a:off x="3048000" y="2958504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3"/>
          <p:cNvSpPr/>
          <p:nvPr/>
        </p:nvSpPr>
        <p:spPr>
          <a:xfrm>
            <a:off x="5328812" y="3790544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26" name="Straight Arrow Connector 24"/>
          <p:cNvCxnSpPr/>
          <p:nvPr/>
        </p:nvCxnSpPr>
        <p:spPr>
          <a:xfrm flipV="1">
            <a:off x="5932618" y="3520544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06A32B9-E53F-4A48-A594-780D3D7B3C43}"/>
              </a:ext>
            </a:extLst>
          </p:cNvPr>
          <p:cNvSpPr txBox="1"/>
          <p:nvPr/>
        </p:nvSpPr>
        <p:spPr>
          <a:xfrm>
            <a:off x="6967283" y="2625431"/>
            <a:ext cx="15651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ＭＳ Ｐゴシック" charset="-128"/>
              </a:rPr>
              <a:t>E.g.,</a:t>
            </a:r>
            <a:r>
              <a:rPr lang="zh-CN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ＭＳ Ｐゴシック" charset="-128"/>
              </a:rPr>
              <a:t>a</a:t>
            </a:r>
            <a:r>
              <a:rPr lang="zh-CN" altLang="en-US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highlight>
                  <a:srgbClr val="FFFF00"/>
                </a:highlight>
                <a:latin typeface="Eras Medium ITC" pitchFamily="34" charset="0"/>
                <a:ea typeface="ＭＳ Ｐゴシック" charset="-128"/>
              </a:rPr>
              <a:t>view</a:t>
            </a:r>
            <a:endParaRPr lang="zh-CN" altLang="en-US" sz="2000" dirty="0">
              <a:solidFill>
                <a:prstClr val="black"/>
              </a:solidFill>
              <a:highlight>
                <a:srgbClr val="FFFF00"/>
              </a:highlight>
              <a:latin typeface="Eras Medium ITC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47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Players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63157" y="2187115"/>
            <a:ext cx="4699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93" indent="-14419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Get a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request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and run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protocol</a:t>
            </a:r>
          </a:p>
          <a:p>
            <a:pPr marL="144193" indent="-14419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elected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Coordinator</a:t>
            </a:r>
          </a:p>
        </p:txBody>
      </p:sp>
      <p:sp>
        <p:nvSpPr>
          <p:cNvPr id="5" name="Rectangle 4"/>
          <p:cNvSpPr/>
          <p:nvPr/>
        </p:nvSpPr>
        <p:spPr>
          <a:xfrm>
            <a:off x="3063157" y="3264666"/>
            <a:ext cx="4699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93" indent="-14419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Remember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state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of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protocol</a:t>
            </a:r>
          </a:p>
          <a:p>
            <a:pPr marL="144193" indent="-14419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Quorum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any majority of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Acceptors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063157" y="4342219"/>
            <a:ext cx="4699000" cy="983916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93" indent="-14419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When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agreement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has been reached, </a:t>
            </a:r>
            <a:b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</a:b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a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Learner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executes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request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and/or sends a response back to the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63157" y="1417340"/>
            <a:ext cx="198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0" bIns="30000">
            <a:spAutoFit/>
          </a:bodyPr>
          <a:lstStyle/>
          <a:p>
            <a:pPr marL="144193" indent="-14419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makes a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request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919177" y="141734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9177" y="2187115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475656" y="3264667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619177" y="4342219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9368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Approach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181366"/>
            <a:ext cx="7048500" cy="2982179"/>
          </a:xfrm>
        </p:spPr>
        <p:txBody>
          <a:bodyPr>
            <a:norm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sz="2400" b="0" dirty="0">
                <a:ea typeface="Verdana" pitchFamily="34" charset="0"/>
                <a:cs typeface="Verdana" pitchFamily="34" charset="0"/>
              </a:rPr>
              <a:t>One</a:t>
            </a:r>
            <a:r>
              <a:rPr lang="en-US" altLang="zh-CN" sz="24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proposer</a:t>
            </a:r>
            <a:r>
              <a:rPr lang="en-US" altLang="zh-CN" sz="20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decides to be the </a:t>
            </a:r>
            <a:r>
              <a:rPr lang="en-US" altLang="zh-CN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leader (optional)</a:t>
            </a: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sz="24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sz="20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proposes a value and solicits acceptance from </a:t>
            </a:r>
            <a:r>
              <a:rPr lang="en-US" altLang="zh-CN" sz="24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acceptors</a:t>
            </a:r>
            <a:r>
              <a:rPr lang="en-US" altLang="zh-CN" sz="20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(majority)</a:t>
            </a: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sz="2400" b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sz="20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400" b="0" dirty="0">
                <a:solidFill>
                  <a:prstClr val="black"/>
                </a:solidFill>
                <a:ea typeface="Verdana" pitchFamily="34" charset="0"/>
                <a:cs typeface="Verdana" pitchFamily="34" charset="0"/>
              </a:rPr>
              <a:t>announces result or try again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endParaRPr lang="en-US" altLang="zh-TW" sz="1600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3"/>
          <p:cNvSpPr/>
          <p:nvPr/>
        </p:nvSpPr>
        <p:spPr>
          <a:xfrm>
            <a:off x="1079500" y="3238500"/>
            <a:ext cx="6510000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What if </a:t>
            </a: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&gt;1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proposers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become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leaders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simultaneously?</a:t>
            </a:r>
          </a:p>
        </p:txBody>
      </p:sp>
      <p:sp>
        <p:nvSpPr>
          <p:cNvPr id="6" name="Rectangle 4"/>
          <p:cNvSpPr/>
          <p:nvPr/>
        </p:nvSpPr>
        <p:spPr>
          <a:xfrm>
            <a:off x="1853500" y="3762923"/>
            <a:ext cx="4560000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What if there is a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network partition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?</a:t>
            </a:r>
          </a:p>
        </p:txBody>
      </p:sp>
      <p:sp>
        <p:nvSpPr>
          <p:cNvPr id="7" name="Rectangle 5"/>
          <p:cNvSpPr/>
          <p:nvPr/>
        </p:nvSpPr>
        <p:spPr>
          <a:xfrm>
            <a:off x="1587500" y="4246134"/>
            <a:ext cx="6210000" cy="389302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What if a leader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crashes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in the middle of solicitation?</a:t>
            </a:r>
          </a:p>
        </p:txBody>
      </p:sp>
      <p:sp>
        <p:nvSpPr>
          <p:cNvPr id="8" name="Rectangle 6"/>
          <p:cNvSpPr/>
          <p:nvPr/>
        </p:nvSpPr>
        <p:spPr>
          <a:xfrm>
            <a:off x="7334250" y="5071634"/>
            <a:ext cx="603250" cy="38930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33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. . .</a:t>
            </a:r>
          </a:p>
        </p:txBody>
      </p:sp>
      <p:sp>
        <p:nvSpPr>
          <p:cNvPr id="9" name="Rectangle 8"/>
          <p:cNvSpPr/>
          <p:nvPr/>
        </p:nvSpPr>
        <p:spPr>
          <a:xfrm>
            <a:off x="2345500" y="4762500"/>
            <a:ext cx="4830000" cy="748310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What if a leader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crashes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after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deciding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but before </a:t>
            </a:r>
            <a:r>
              <a:rPr lang="en-US" altLang="zh-CN" sz="2333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announcing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results?</a:t>
            </a:r>
          </a:p>
        </p:txBody>
      </p:sp>
    </p:spTree>
    <p:extLst>
      <p:ext uri="{BB962C8B-B14F-4D97-AF65-F5344CB8AC3E}">
        <p14:creationId xmlns:p14="http://schemas.microsoft.com/office/powerpoint/2010/main" val="38849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ＭＳ Ｐゴシック" panose="020B0600070205080204" pitchFamily="34" charset="-128"/>
              </a:rPr>
              <a:t>Political Science 101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err="1">
                <a:ea typeface="ＭＳ Ｐゴシック" panose="020B0600070205080204" pitchFamily="34" charset="-128"/>
              </a:rPr>
              <a:t>Paxos</a:t>
            </a:r>
            <a:r>
              <a:rPr lang="en-US" altLang="zh-CN" dirty="0">
                <a:ea typeface="ＭＳ Ｐゴシック" panose="020B0600070205080204" pitchFamily="34" charset="-128"/>
              </a:rPr>
              <a:t> has </a:t>
            </a:r>
            <a:r>
              <a:rPr lang="en-US" altLang="zh-CN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rounds</a:t>
            </a:r>
            <a:r>
              <a:rPr lang="en-US" altLang="zh-CN" dirty="0">
                <a:ea typeface="ＭＳ Ｐゴシック" panose="020B0600070205080204" pitchFamily="34" charset="-128"/>
              </a:rPr>
              <a:t>; each round has a unique ID</a:t>
            </a:r>
            <a:r>
              <a:rPr lang="zh-CN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(N)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Rounds are </a:t>
            </a:r>
            <a:r>
              <a:rPr lang="en-US" altLang="zh-CN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asynchronous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Time synchronization not required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If you are in round </a:t>
            </a:r>
            <a:r>
              <a:rPr lang="en-US" altLang="zh-CN" i="1" dirty="0">
                <a:ea typeface="ＭＳ Ｐゴシック" panose="020B0600070205080204" pitchFamily="34" charset="-128"/>
              </a:rPr>
              <a:t>j </a:t>
            </a:r>
            <a:r>
              <a:rPr lang="en-US" altLang="zh-CN" dirty="0">
                <a:ea typeface="ＭＳ Ｐゴシック" panose="020B0600070205080204" pitchFamily="34" charset="-128"/>
              </a:rPr>
              <a:t>and hear a message from round </a:t>
            </a:r>
            <a:r>
              <a:rPr lang="en-US" altLang="zh-CN" i="1" dirty="0">
                <a:ea typeface="ＭＳ Ｐゴシック" panose="020B0600070205080204" pitchFamily="34" charset="-128"/>
              </a:rPr>
              <a:t>j+1</a:t>
            </a:r>
            <a:r>
              <a:rPr lang="en-US" altLang="zh-CN" dirty="0">
                <a:ea typeface="ＭＳ Ｐゴシック" panose="020B0600070205080204" pitchFamily="34" charset="-128"/>
              </a:rPr>
              <a:t>, abort everything and move over to round </a:t>
            </a:r>
            <a:r>
              <a:rPr lang="en-US" altLang="zh-CN" i="1" dirty="0">
                <a:ea typeface="ＭＳ Ｐゴシック" panose="020B0600070205080204" pitchFamily="34" charset="-128"/>
              </a:rPr>
              <a:t>j+1</a:t>
            </a: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Use timeouts; may be pessimistic</a:t>
            </a:r>
          </a:p>
          <a:p>
            <a:r>
              <a:rPr lang="en-US" altLang="zh-CN" dirty="0">
                <a:ea typeface="ＭＳ Ｐゴシック" panose="020B0600070205080204" pitchFamily="34" charset="-128"/>
              </a:rPr>
              <a:t>Each round itself broken into </a:t>
            </a:r>
            <a:r>
              <a:rPr lang="en-US" altLang="zh-CN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phases</a:t>
            </a:r>
            <a:r>
              <a:rPr lang="en-US" altLang="zh-CN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endParaRPr lang="zh-CN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>
                <a:ea typeface="ＭＳ Ｐゴシック" panose="020B0600070205080204" pitchFamily="34" charset="-128"/>
              </a:rPr>
              <a:t>Phases</a:t>
            </a:r>
            <a:r>
              <a:rPr lang="zh-CN" altLang="en-US" dirty="0">
                <a:ea typeface="ＭＳ Ｐゴシック" panose="020B0600070205080204" pitchFamily="34" charset="-128"/>
              </a:rPr>
              <a:t> </a:t>
            </a:r>
            <a:r>
              <a:rPr lang="en-US" altLang="zh-CN" dirty="0">
                <a:ea typeface="ＭＳ Ｐゴシック" panose="020B0600070205080204" pitchFamily="34" charset="-128"/>
              </a:rPr>
              <a:t>are also asynchronous</a:t>
            </a:r>
          </a:p>
        </p:txBody>
      </p:sp>
    </p:spTree>
    <p:extLst>
      <p:ext uri="{BB962C8B-B14F-4D97-AF65-F5344CB8AC3E}">
        <p14:creationId xmlns:p14="http://schemas.microsoft.com/office/powerpoint/2010/main" val="3316711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0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048500" cy="635000"/>
          </a:xfrm>
        </p:spPr>
        <p:txBody>
          <a:bodyPr>
            <a:normAutofit/>
          </a:bodyPr>
          <a:lstStyle/>
          <a:p>
            <a:pPr marL="367756" indent="-320133" algn="ctr">
              <a:buClr>
                <a:srgbClr val="FF0066"/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 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sends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request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to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77314" y="3067500"/>
            <a:ext cx="1260000" cy="420001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5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6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22"/>
          <p:cNvSpPr/>
          <p:nvPr/>
        </p:nvSpPr>
        <p:spPr>
          <a:xfrm>
            <a:off x="2243077" y="3437758"/>
            <a:ext cx="423923" cy="446690"/>
          </a:xfrm>
          <a:custGeom>
            <a:avLst/>
            <a:gdLst>
              <a:gd name="connsiteX0" fmla="*/ 51508 w 508708"/>
              <a:gd name="connsiteY0" fmla="*/ 536028 h 536028"/>
              <a:gd name="connsiteX1" fmla="*/ 256460 w 508708"/>
              <a:gd name="connsiteY1" fmla="*/ 378373 h 536028"/>
              <a:gd name="connsiteX2" fmla="*/ 4211 w 508708"/>
              <a:gd name="connsiteY2" fmla="*/ 189187 h 536028"/>
              <a:gd name="connsiteX3" fmla="*/ 508708 w 508708"/>
              <a:gd name="connsiteY3" fmla="*/ 0 h 53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708" h="536028">
                <a:moveTo>
                  <a:pt x="51508" y="536028"/>
                </a:moveTo>
                <a:cubicBezTo>
                  <a:pt x="157925" y="486104"/>
                  <a:pt x="264343" y="436180"/>
                  <a:pt x="256460" y="378373"/>
                </a:cubicBezTo>
                <a:cubicBezTo>
                  <a:pt x="248577" y="320566"/>
                  <a:pt x="-37830" y="252249"/>
                  <a:pt x="4211" y="189187"/>
                </a:cubicBezTo>
                <a:cubicBezTo>
                  <a:pt x="46252" y="126125"/>
                  <a:pt x="277480" y="63062"/>
                  <a:pt x="508708" y="0"/>
                </a:cubicBezTo>
              </a:path>
            </a:pathLst>
          </a:cu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8" name="Rectangle 23"/>
          <p:cNvSpPr/>
          <p:nvPr/>
        </p:nvSpPr>
        <p:spPr>
          <a:xfrm>
            <a:off x="1312468" y="3274279"/>
            <a:ext cx="10390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request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14265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1a (Prepare)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854" y="1172802"/>
            <a:ext cx="8181528" cy="1143000"/>
          </a:xfrm>
        </p:spPr>
        <p:txBody>
          <a:bodyPr>
            <a:norm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creates a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proposal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2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zh-CN" sz="22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and send to </a:t>
            </a:r>
            <a:r>
              <a:rPr lang="en-US" altLang="zh-CN" sz="2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en-US" altLang="zh-CN" sz="2200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7"/>
          <p:cNvSpPr/>
          <p:nvPr/>
        </p:nvSpPr>
        <p:spPr>
          <a:xfrm>
            <a:off x="2476500" y="2032000"/>
            <a:ext cx="483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is greater than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any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previous </a:t>
            </a:r>
            <a:b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</a:b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proposal number seen by this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proposer</a:t>
            </a:r>
          </a:p>
        </p:txBody>
      </p:sp>
      <p:grpSp>
        <p:nvGrpSpPr>
          <p:cNvPr id="17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8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9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20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Rectangle 33"/>
          <p:cNvSpPr/>
          <p:nvPr/>
        </p:nvSpPr>
        <p:spPr>
          <a:xfrm>
            <a:off x="4182376" y="3175000"/>
            <a:ext cx="14253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proposal N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24" name="Straight Arrow Connector 35"/>
          <p:cNvCxnSpPr/>
          <p:nvPr/>
        </p:nvCxnSpPr>
        <p:spPr>
          <a:xfrm>
            <a:off x="5364088" y="1575000"/>
            <a:ext cx="0" cy="420000"/>
          </a:xfrm>
          <a:prstGeom prst="straightConnector1">
            <a:avLst/>
          </a:prstGeom>
          <a:ln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74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MS PGothic" charset="0"/>
              </a:rPr>
              <a:t>Review:</a:t>
            </a:r>
            <a:r>
              <a:rPr lang="zh-CN" altLang="en-US" dirty="0">
                <a:ea typeface="MS PGothic" charset="0"/>
              </a:rPr>
              <a:t> </a:t>
            </a:r>
            <a:r>
              <a:rPr lang="en-US" altLang="zh-CN" dirty="0">
                <a:ea typeface="MS PGothic" charset="0"/>
              </a:rPr>
              <a:t>Two-phase Commit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BE384B"/>
                </a:solidFill>
              </a:rPr>
              <a:t>Two-phase commit </a:t>
            </a:r>
            <a:r>
              <a:rPr lang="en-US" altLang="zh-CN" dirty="0"/>
              <a:t>allows us to achieve </a:t>
            </a:r>
            <a:r>
              <a:rPr lang="en-US" altLang="zh-CN" dirty="0">
                <a:solidFill>
                  <a:srgbClr val="BE384B"/>
                </a:solidFill>
              </a:rPr>
              <a:t>multi-site</a:t>
            </a:r>
            <a:r>
              <a:rPr lang="zh-CN" altLang="en-US" dirty="0">
                <a:solidFill>
                  <a:srgbClr val="BE384B"/>
                </a:solidFill>
              </a:rPr>
              <a:t> </a:t>
            </a:r>
            <a:r>
              <a:rPr lang="en-US" altLang="zh-CN" dirty="0">
                <a:solidFill>
                  <a:srgbClr val="BE384B"/>
                </a:solidFill>
              </a:rPr>
              <a:t>atomicity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transaction</a:t>
            </a:r>
            <a:r>
              <a:rPr lang="zh-CN" altLang="en-US" dirty="0"/>
              <a:t> </a:t>
            </a:r>
            <a:r>
              <a:rPr lang="en-US" altLang="zh-CN" dirty="0"/>
              <a:t>remains atomic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require communication with multiple machines </a:t>
            </a:r>
            <a:endParaRPr lang="zh-CN" altLang="en-US" dirty="0"/>
          </a:p>
          <a:p>
            <a:r>
              <a:rPr lang="en-US" altLang="zh-CN" dirty="0"/>
              <a:t>In two-phase commit, failures prior to the commit point can be aborted. If workers (or the coordinator) fail after the commit point, they </a:t>
            </a:r>
            <a:r>
              <a:rPr lang="en-US" altLang="zh-CN" dirty="0">
                <a:solidFill>
                  <a:srgbClr val="BE384B"/>
                </a:solidFill>
              </a:rPr>
              <a:t>recover into the </a:t>
            </a:r>
            <a:r>
              <a:rPr lang="en-US" altLang="zh-CN" dirty="0">
                <a:solidFill>
                  <a:srgbClr val="BE384B"/>
                </a:solidFill>
                <a:highlight>
                  <a:srgbClr val="FFFF00"/>
                </a:highlight>
              </a:rPr>
              <a:t>PREPARED</a:t>
            </a:r>
            <a:r>
              <a:rPr lang="en-US" altLang="zh-CN" dirty="0">
                <a:solidFill>
                  <a:srgbClr val="BE384B"/>
                </a:solidFill>
              </a:rPr>
              <a:t> state</a:t>
            </a:r>
            <a:r>
              <a:rPr lang="en-US" altLang="zh-CN" dirty="0"/>
              <a:t>, and complete the transaction</a:t>
            </a:r>
            <a:endParaRPr kumimoji="1" lang="en-US" altLang="zh-CN" dirty="0"/>
          </a:p>
          <a:p>
            <a:r>
              <a:rPr lang="en-US" altLang="zh-CN" dirty="0"/>
              <a:t>Our remaining issue deals with availability and replication: we will </a:t>
            </a:r>
            <a:r>
              <a:rPr lang="en-US" altLang="zh-CN" dirty="0">
                <a:highlight>
                  <a:srgbClr val="FFFF00"/>
                </a:highlight>
              </a:rPr>
              <a:t>replicate data across sites </a:t>
            </a:r>
            <a:r>
              <a:rPr lang="en-US" altLang="zh-CN" dirty="0"/>
              <a:t>to improve availability, we may also </a:t>
            </a:r>
            <a:r>
              <a:rPr lang="en-US" altLang="zh-CN" dirty="0">
                <a:highlight>
                  <a:srgbClr val="FFFF00"/>
                </a:highlight>
              </a:rPr>
              <a:t>replicate the coordinator</a:t>
            </a:r>
            <a:r>
              <a:rPr lang="en-US" altLang="zh-CN" dirty="0"/>
              <a:t>, but must deal with keeping multiple copies of the data </a:t>
            </a:r>
            <a:r>
              <a:rPr lang="en-US" altLang="zh-CN" dirty="0">
                <a:solidFill>
                  <a:srgbClr val="BE384B"/>
                </a:solidFill>
              </a:rPr>
              <a:t>consistent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DB9A05C-7B57-6743-9317-2E24A9CF52CA}"/>
              </a:ext>
            </a:extLst>
          </p:cNvPr>
          <p:cNvSpPr/>
          <p:nvPr/>
        </p:nvSpPr>
        <p:spPr>
          <a:xfrm>
            <a:off x="863792" y="4826218"/>
            <a:ext cx="7564896" cy="775015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72000" tIns="0" rIns="72000" bIns="36000">
            <a:spAutoFit/>
          </a:bodyPr>
          <a:lstStyle/>
          <a:p>
            <a:pPr marL="441325" lvl="0" indent="-384175" algn="ctr" fontAlgn="auto">
              <a:spcBef>
                <a:spcPct val="20000"/>
              </a:spcBef>
              <a:spcAft>
                <a:spcPts val="0"/>
              </a:spcAft>
              <a:buClr>
                <a:srgbClr val="FF0066"/>
              </a:buClr>
            </a:pPr>
            <a:r>
              <a:rPr lang="en-US" altLang="zh-CN" sz="2400" b="1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We focus on replicating the data. Replicating the coordinator is similar </a:t>
            </a:r>
          </a:p>
        </p:txBody>
      </p:sp>
    </p:spTree>
    <p:extLst>
      <p:ext uri="{BB962C8B-B14F-4D97-AF65-F5344CB8AC3E}">
        <p14:creationId xmlns:p14="http://schemas.microsoft.com/office/powerpoint/2010/main" val="21113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1b (Prepare)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543800" cy="1524000"/>
          </a:xfrm>
        </p:spPr>
        <p:txBody>
          <a:bodyPr>
            <a:normAutofit fontScale="85000" lnSpcReduction="10000"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:      </a:t>
            </a:r>
            <a:r>
              <a:rPr lang="zh-CN" altLang="en-US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   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proposal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ID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&gt;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any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previous proposal</a:t>
            </a:r>
          </a:p>
          <a:p>
            <a:pPr marL="1865238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reply with the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highest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past proposal number and value</a:t>
            </a:r>
          </a:p>
          <a:p>
            <a:pPr marL="1865238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promise to ignore all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IDs &lt; N</a:t>
            </a:r>
          </a:p>
          <a:p>
            <a:pPr marL="367756" indent="1129726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ignore (proposal is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rejected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218443" y="3175000"/>
            <a:ext cx="1353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promise N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86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2a (Accept)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543800" cy="1640697"/>
          </a:xfrm>
        </p:spPr>
        <p:txBody>
          <a:bodyPr>
            <a:normAutofit lnSpcReduction="10000"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receive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enough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promise</a:t>
            </a:r>
          </a:p>
          <a:p>
            <a:pPr marL="1563625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set a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to the proposal V,  if any accepted value returned, replace V with the returned one</a:t>
            </a:r>
          </a:p>
          <a:p>
            <a:pPr marL="1563625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accept request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with </a:t>
            </a:r>
            <a:b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the chosen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125731" y="3175000"/>
            <a:ext cx="2533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 request(N, V)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5284077" y="5080000"/>
            <a:ext cx="2970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Ignore all proposals &lt; N</a:t>
            </a:r>
          </a:p>
        </p:txBody>
      </p:sp>
    </p:spTree>
    <p:extLst>
      <p:ext uri="{BB962C8B-B14F-4D97-AF65-F5344CB8AC3E}">
        <p14:creationId xmlns:p14="http://schemas.microsoft.com/office/powerpoint/2010/main" val="197416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2b (Accept)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7239000" cy="1628053"/>
          </a:xfrm>
        </p:spPr>
        <p:txBody>
          <a:bodyPr>
            <a:normAutofit fontScale="92500"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promise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still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holds</a:t>
            </a:r>
          </a:p>
          <a:p>
            <a:pPr marL="1865238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register the value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</a:p>
          <a:p>
            <a:pPr marL="1865238" indent="-223564">
              <a:lnSpc>
                <a:spcPct val="90000"/>
              </a:lnSpc>
              <a:buClr>
                <a:srgbClr val="0033CC"/>
              </a:buClr>
              <a:buSzPct val="90000"/>
              <a:buFont typeface="+mj-lt"/>
              <a:buAutoNum type="arabicPeriod"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 </a:t>
            </a:r>
            <a:r>
              <a:rPr lang="en-US" altLang="zh-CN" sz="2000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accepted message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Proposer/Learners</a:t>
            </a:r>
            <a:endParaRPr lang="en-US" altLang="zh-CN" sz="2000" dirty="0">
              <a:solidFill>
                <a:srgbClr val="FF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1129726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b="1" dirty="0">
                <a:solidFill>
                  <a:srgbClr val="0033CC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else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ignore the message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cxnSp>
        <p:nvCxnSpPr>
          <p:cNvPr id="19" name="Straight Arrow Connector 14"/>
          <p:cNvCxnSpPr/>
          <p:nvPr/>
        </p:nvCxnSpPr>
        <p:spPr>
          <a:xfrm>
            <a:off x="3937315" y="3445898"/>
            <a:ext cx="1060186" cy="215206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25"/>
          <p:cNvCxnSpPr/>
          <p:nvPr/>
        </p:nvCxnSpPr>
        <p:spPr>
          <a:xfrm>
            <a:off x="3937315" y="3487501"/>
            <a:ext cx="1187186" cy="396948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Arrow Connector 27"/>
          <p:cNvCxnSpPr/>
          <p:nvPr/>
        </p:nvCxnSpPr>
        <p:spPr>
          <a:xfrm>
            <a:off x="3862315" y="3507001"/>
            <a:ext cx="1389186" cy="620499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33"/>
          <p:cNvSpPr/>
          <p:nvPr/>
        </p:nvSpPr>
        <p:spPr>
          <a:xfrm>
            <a:off x="4282565" y="3175000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accepted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23" name="Straight Arrow Connector 24"/>
          <p:cNvCxnSpPr/>
          <p:nvPr/>
        </p:nvCxnSpPr>
        <p:spPr>
          <a:xfrm flipV="1">
            <a:off x="4997500" y="4064803"/>
            <a:ext cx="0" cy="824697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Arrow Connector 26"/>
          <p:cNvCxnSpPr/>
          <p:nvPr/>
        </p:nvCxnSpPr>
        <p:spPr>
          <a:xfrm flipV="1">
            <a:off x="4997500" y="4191000"/>
            <a:ext cx="127000" cy="6985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Arrow Connector 31"/>
          <p:cNvCxnSpPr/>
          <p:nvPr/>
        </p:nvCxnSpPr>
        <p:spPr>
          <a:xfrm flipV="1">
            <a:off x="4997500" y="4309305"/>
            <a:ext cx="262963" cy="580195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38"/>
          <p:cNvSpPr/>
          <p:nvPr/>
        </p:nvSpPr>
        <p:spPr>
          <a:xfrm>
            <a:off x="3744577" y="4318000"/>
            <a:ext cx="1225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accepted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27" name="Rounded Rectangle 39"/>
          <p:cNvSpPr/>
          <p:nvPr/>
        </p:nvSpPr>
        <p:spPr>
          <a:xfrm>
            <a:off x="3918000" y="4889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Rectangle 45"/>
          <p:cNvSpPr/>
          <p:nvPr/>
        </p:nvSpPr>
        <p:spPr>
          <a:xfrm>
            <a:off x="5284077" y="5080000"/>
            <a:ext cx="3097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Ignore all proposals &lt; N</a:t>
            </a:r>
          </a:p>
        </p:txBody>
      </p:sp>
    </p:spTree>
    <p:extLst>
      <p:ext uri="{BB962C8B-B14F-4D97-AF65-F5344CB8AC3E}">
        <p14:creationId xmlns:p14="http://schemas.microsoft.com/office/powerpoint/2010/main" val="21111023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C00000"/>
                </a:solidFill>
              </a:rPr>
              <a:t>Paxos</a:t>
            </a:r>
            <a:r>
              <a:rPr lang="en-US" altLang="zh-CN" dirty="0">
                <a:solidFill>
                  <a:srgbClr val="C00000"/>
                </a:solidFill>
              </a:rPr>
              <a:t> in Action: Phase 3 (Learn)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206500"/>
            <a:ext cx="6604000" cy="1333501"/>
          </a:xfrm>
        </p:spPr>
        <p:txBody>
          <a:bodyPr vert="horz" lIns="76200" tIns="38100" rIns="76200" bIns="38100" rtlCol="0">
            <a:normAutofit/>
          </a:bodyPr>
          <a:lstStyle/>
          <a:p>
            <a:pPr marL="1419433" indent="-1371810">
              <a:buClr>
                <a:srgbClr val="FF0066"/>
              </a:buClr>
              <a:buNone/>
            </a:pP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Learner: </a:t>
            </a:r>
            <a:r>
              <a:rPr lang="en-US" altLang="zh-CN" sz="2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responds to </a:t>
            </a:r>
            <a:r>
              <a:rPr lang="en-US" altLang="zh-CN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r>
              <a:rPr lang="en-US" altLang="zh-CN" sz="2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and/or take action on the request</a:t>
            </a:r>
          </a:p>
        </p:txBody>
      </p:sp>
      <p:grpSp>
        <p:nvGrpSpPr>
          <p:cNvPr id="5" name="Group 3"/>
          <p:cNvGrpSpPr/>
          <p:nvPr/>
        </p:nvGrpSpPr>
        <p:grpSpPr>
          <a:xfrm>
            <a:off x="3566314" y="3556000"/>
            <a:ext cx="1694148" cy="1089803"/>
            <a:chOff x="3276496" y="3419714"/>
            <a:chExt cx="1896936" cy="1201097"/>
          </a:xfrm>
        </p:grpSpPr>
        <p:sp>
          <p:nvSpPr>
            <p:cNvPr id="6" name="Cloud 4"/>
            <p:cNvSpPr/>
            <p:nvPr/>
          </p:nvSpPr>
          <p:spPr>
            <a:xfrm>
              <a:off x="3276496" y="3419714"/>
              <a:ext cx="1896936" cy="1201097"/>
            </a:xfrm>
            <a:prstGeom prst="cloud">
              <a:avLst/>
            </a:prstGeom>
            <a:solidFill>
              <a:schemeClr val="bg1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  <a:prstDash val="sysDot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tIns="30000" bIns="3000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1667">
                <a:solidFill>
                  <a:prstClr val="black"/>
                </a:solidFill>
                <a:latin typeface="Candara" pitchFamily="34" charset="0"/>
                <a:cs typeface="Verdana" pitchFamily="34" charset="0"/>
              </a:endParaRPr>
            </a:p>
          </p:txBody>
        </p:sp>
        <p:sp>
          <p:nvSpPr>
            <p:cNvPr id="7" name="Rectangle 5"/>
            <p:cNvSpPr/>
            <p:nvPr/>
          </p:nvSpPr>
          <p:spPr>
            <a:xfrm>
              <a:off x="3276497" y="3711007"/>
              <a:ext cx="1825835" cy="497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333" i="1" dirty="0">
                  <a:solidFill>
                    <a:prstClr val="white">
                      <a:lumMod val="65000"/>
                    </a:prstClr>
                  </a:solidFill>
                  <a:latin typeface="Candara" pitchFamily="34" charset="0"/>
                  <a:ea typeface="Verdana" pitchFamily="34" charset="0"/>
                  <a:cs typeface="Verdana" pitchFamily="34" charset="0"/>
                </a:rPr>
                <a:t>Network</a:t>
              </a:r>
              <a:endParaRPr lang="zh-CN" altLang="en-US" sz="2000" i="1" dirty="0">
                <a:solidFill>
                  <a:prstClr val="white">
                    <a:lumMod val="65000"/>
                  </a:prstClr>
                </a:solidFill>
                <a:latin typeface="Candara" pitchFamily="34" charset="0"/>
                <a:ea typeface="ＭＳ Ｐゴシック" charset="-128"/>
              </a:endParaRPr>
            </a:p>
          </p:txBody>
        </p:sp>
      </p:grpSp>
      <p:sp>
        <p:nvSpPr>
          <p:cNvPr id="8" name="Rounded Rectangle 6"/>
          <p:cNvSpPr/>
          <p:nvPr/>
        </p:nvSpPr>
        <p:spPr>
          <a:xfrm>
            <a:off x="1397000" y="38540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ounded Rectangle 7"/>
          <p:cNvSpPr/>
          <p:nvPr/>
        </p:nvSpPr>
        <p:spPr>
          <a:xfrm>
            <a:off x="4997500" y="3644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12"/>
          <p:cNvSpPr/>
          <p:nvPr/>
        </p:nvSpPr>
        <p:spPr>
          <a:xfrm>
            <a:off x="5124500" y="3771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5251500" y="3898000"/>
            <a:ext cx="1313521" cy="42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3791000" y="4762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16"/>
          <p:cNvSpPr/>
          <p:nvPr/>
        </p:nvSpPr>
        <p:spPr>
          <a:xfrm>
            <a:off x="2486815" y="2857500"/>
            <a:ext cx="4288686" cy="254000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4" name="Rectangle 20"/>
          <p:cNvSpPr/>
          <p:nvPr/>
        </p:nvSpPr>
        <p:spPr>
          <a:xfrm>
            <a:off x="5328812" y="4626040"/>
            <a:ext cx="10534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quorum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cxnSp>
        <p:nvCxnSpPr>
          <p:cNvPr id="15" name="Straight Arrow Connector 21"/>
          <p:cNvCxnSpPr/>
          <p:nvPr/>
        </p:nvCxnSpPr>
        <p:spPr>
          <a:xfrm flipV="1">
            <a:off x="5932618" y="4356040"/>
            <a:ext cx="0" cy="270000"/>
          </a:xfrm>
          <a:prstGeom prst="straightConnector1">
            <a:avLst/>
          </a:prstGeom>
          <a:ln w="31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0"/>
          <p:cNvGrpSpPr/>
          <p:nvPr/>
        </p:nvGrpSpPr>
        <p:grpSpPr>
          <a:xfrm>
            <a:off x="2677314" y="3067499"/>
            <a:ext cx="1260000" cy="420002"/>
            <a:chOff x="2298377" y="2842799"/>
            <a:chExt cx="1512000" cy="504002"/>
          </a:xfrm>
        </p:grpSpPr>
        <p:sp>
          <p:nvSpPr>
            <p:cNvPr id="17" name="Rounded Rectangle 9"/>
            <p:cNvSpPr/>
            <p:nvPr/>
          </p:nvSpPr>
          <p:spPr>
            <a:xfrm>
              <a:off x="2298377" y="2842800"/>
              <a:ext cx="1512000" cy="504001"/>
            </a:xfrm>
            <a:prstGeom prst="roundRect">
              <a:avLst/>
            </a:prstGeom>
            <a:solidFill>
              <a:srgbClr val="FF0066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ras Medium ITC" pitchFamily="34" charset="0"/>
                  <a:ea typeface="Verdana" pitchFamily="34" charset="0"/>
                  <a:cs typeface="Verdana" pitchFamily="34" charset="0"/>
                </a:rPr>
                <a:t>Leader</a:t>
              </a:r>
              <a:endParaRPr lang="zh-CN" altLang="en-US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18" name="Rectangle 8"/>
            <p:cNvSpPr/>
            <p:nvPr/>
          </p:nvSpPr>
          <p:spPr>
            <a:xfrm>
              <a:off x="3630377" y="2842799"/>
              <a:ext cx="180000" cy="144000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lIns="0" tIns="30000" rIns="0" bIns="0" rtlCol="0" anchor="ctr"/>
            <a:lstStyle/>
            <a:p>
              <a:pPr algn="ctr"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19" name="Rounded Rectangle 39"/>
          <p:cNvSpPr/>
          <p:nvPr/>
        </p:nvSpPr>
        <p:spPr>
          <a:xfrm>
            <a:off x="3918000" y="4889500"/>
            <a:ext cx="1170000" cy="42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0" name="Straight Arrow Connector 29"/>
          <p:cNvCxnSpPr/>
          <p:nvPr/>
        </p:nvCxnSpPr>
        <p:spPr>
          <a:xfrm>
            <a:off x="2243077" y="4274000"/>
            <a:ext cx="1619238" cy="6155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45"/>
          <p:cNvSpPr/>
          <p:nvPr/>
        </p:nvSpPr>
        <p:spPr>
          <a:xfrm>
            <a:off x="5284077" y="5080000"/>
            <a:ext cx="3097923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Ignore all proposals &lt; N</a:t>
            </a:r>
          </a:p>
        </p:txBody>
      </p:sp>
    </p:spTree>
    <p:extLst>
      <p:ext uri="{BB962C8B-B14F-4D97-AF65-F5344CB8AC3E}">
        <p14:creationId xmlns:p14="http://schemas.microsoft.com/office/powerpoint/2010/main" val="4150578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Setup</a:t>
            </a:r>
            <a:endParaRPr lang="zh-CN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415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8415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8415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510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52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Paxos Node</a:t>
            </a:r>
            <a:endParaRPr lang="zh-CN" altLang="en-US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6830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830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830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925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267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Paxos Node</a:t>
            </a:r>
            <a:endParaRPr lang="zh-CN" altLang="en-US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32500" y="2032000"/>
            <a:ext cx="1260000" cy="390000"/>
          </a:xfrm>
          <a:prstGeom prst="roundRect">
            <a:avLst/>
          </a:prstGeom>
          <a:solidFill>
            <a:srgbClr val="FF0066"/>
          </a:solidFill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30000" rIns="0" bIns="0" rtlCol="0" anchor="ctr"/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Proposer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032500" y="2540000"/>
            <a:ext cx="1260000" cy="390000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032500" y="3048000"/>
            <a:ext cx="1260000" cy="390000"/>
          </a:xfrm>
          <a:prstGeom prst="round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lIns="0" tIns="30000" r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Learner</a:t>
            </a:r>
            <a:endParaRPr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842000" y="1587500"/>
            <a:ext cx="1651000" cy="19685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76262" y="1651000"/>
            <a:ext cx="15824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Paxos Node</a:t>
            </a:r>
            <a:endParaRPr lang="zh-CN" altLang="en-US" sz="2000" u="sng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43500" y="2827359"/>
            <a:ext cx="698500" cy="38930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333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. . 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765896" y="7865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1" name="Straight Arrow Connector 20"/>
          <p:cNvCxnSpPr>
            <a:stCxn id="20" idx="2"/>
          </p:cNvCxnSpPr>
          <p:nvPr/>
        </p:nvCxnSpPr>
        <p:spPr>
          <a:xfrm flipH="1">
            <a:off x="3101500" y="1206500"/>
            <a:ext cx="99396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ounded Rectangle 23"/>
          <p:cNvSpPr/>
          <p:nvPr/>
        </p:nvSpPr>
        <p:spPr>
          <a:xfrm>
            <a:off x="6604000" y="698500"/>
            <a:ext cx="870000" cy="420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76200" tIns="30000" rIns="762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Client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23" name="Straight Arrow Connector 24"/>
          <p:cNvCxnSpPr/>
          <p:nvPr/>
        </p:nvCxnSpPr>
        <p:spPr>
          <a:xfrm>
            <a:off x="7112000" y="1118500"/>
            <a:ext cx="0" cy="46900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Rectangle 27"/>
          <p:cNvSpPr/>
          <p:nvPr/>
        </p:nvSpPr>
        <p:spPr>
          <a:xfrm>
            <a:off x="2738500" y="3746500"/>
            <a:ext cx="4554000" cy="1291692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  <p:sp>
        <p:nvSpPr>
          <p:cNvPr id="25" name="Rectangle 28"/>
          <p:cNvSpPr/>
          <p:nvPr/>
        </p:nvSpPr>
        <p:spPr>
          <a:xfrm>
            <a:off x="2603500" y="5012779"/>
            <a:ext cx="402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each round of Paxos, each Node</a:t>
            </a:r>
            <a:endParaRPr lang="zh-CN" altLang="en-US" sz="20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36576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Pseudo-code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00" y="4191000"/>
            <a:ext cx="2100000" cy="1245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1143000" y="1079501"/>
            <a:ext cx="7239000" cy="1920999"/>
          </a:xfrm>
        </p:spPr>
        <p:txBody>
          <a:bodyPr>
            <a:normAutofit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 node decides to be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chooses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&gt;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h</a:t>
            </a: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sends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&lt;proposal,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zh-CN" sz="2000" dirty="0"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to all nodes</a:t>
            </a: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333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Acceptor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receives 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&lt;proposal,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&gt;</a:t>
            </a:r>
            <a:endParaRPr lang="en-US" altLang="zh-CN" sz="2000" dirty="0"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b="1" baseline="-25000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87500" y="3019708"/>
            <a:ext cx="3429000" cy="171000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333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 &lt; 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h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	reply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&lt;promise-reject&gt;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333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else  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= N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	reply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&lt;promise-ok,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&gt;</a:t>
            </a:r>
          </a:p>
        </p:txBody>
      </p:sp>
      <p:sp>
        <p:nvSpPr>
          <p:cNvPr id="7" name="Rectangle 47"/>
          <p:cNvSpPr/>
          <p:nvPr/>
        </p:nvSpPr>
        <p:spPr>
          <a:xfrm>
            <a:off x="4621500" y="3012430"/>
            <a:ext cx="3118852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Ignore all proposals &lt; N</a:t>
            </a:r>
            <a:r>
              <a:rPr lang="en-US" altLang="zh-CN" sz="2000" baseline="-25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h</a:t>
            </a:r>
          </a:p>
        </p:txBody>
      </p:sp>
      <p:cxnSp>
        <p:nvCxnSpPr>
          <p:cNvPr id="8" name="Straight Connector 19"/>
          <p:cNvCxnSpPr/>
          <p:nvPr/>
        </p:nvCxnSpPr>
        <p:spPr>
          <a:xfrm>
            <a:off x="1206500" y="2353444"/>
            <a:ext cx="673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27">
            <a:extLst>
              <a:ext uri="{FF2B5EF4-FFF2-40B4-BE49-F238E27FC236}">
                <a16:creationId xmlns:a16="http://schemas.microsoft.com/office/drawing/2014/main" id="{BBE18394-4874-8347-ADF4-2E098BF35839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405292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Pseudo-code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079500"/>
            <a:ext cx="7239000" cy="2914681"/>
          </a:xfrm>
        </p:spPr>
        <p:txBody>
          <a:bodyPr>
            <a:normAutofit lnSpcReduction="10000"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gets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promise-ok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from 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majority</a:t>
            </a: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2167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2167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2167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fails to get majority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promise-ok</a:t>
            </a:r>
            <a:endParaRPr lang="en-US" altLang="zh-CN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sz="3000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Upon receiving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&lt;accept,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&gt;</a:t>
            </a: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b="1" baseline="-25000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587500" y="3955812"/>
            <a:ext cx="3175000" cy="171000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333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en-US" altLang="zh-CN" sz="2333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 &lt; 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h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	reply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&lt;accept-reject&gt;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333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else  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= N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; 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= V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;  </a:t>
            </a:r>
            <a:r>
              <a:rPr lang="en-US" altLang="zh-CN" sz="2000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zh-CN" sz="2000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= N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;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	reply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&lt;accept-ok&gt;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87500" y="1490000"/>
            <a:ext cx="5648796" cy="105000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zh-CN" alt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zh-CN" alt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!=</a:t>
            </a:r>
            <a:r>
              <a:rPr lang="zh-CN" alt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null,</a:t>
            </a:r>
            <a:r>
              <a:rPr lang="zh-CN" altLang="en-US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=</a:t>
            </a: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the value of</a:t>
            </a:r>
            <a:r>
              <a:rPr lang="zh-CN" altLang="en-US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the</a:t>
            </a:r>
            <a:r>
              <a:rPr lang="zh-CN" altLang="en-US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highest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18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received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en-US" altLang="zh-CN" sz="1800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 = null</a:t>
            </a: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, then Leader can pick any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 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&lt;accept,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CN" sz="18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18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1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zh-CN" sz="18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to all nodes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00" y="4191000"/>
            <a:ext cx="2100000" cy="1245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内容占位符 2"/>
          <p:cNvSpPr txBox="1">
            <a:spLocks/>
          </p:cNvSpPr>
          <p:nvPr/>
        </p:nvSpPr>
        <p:spPr>
          <a:xfrm>
            <a:off x="1587500" y="2984500"/>
            <a:ext cx="2730500" cy="36000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/>
          </a:bodyPr>
          <a:lstStyle>
            <a:defPPr>
              <a:defRPr lang="en-US"/>
            </a:defPPr>
            <a:lvl1pPr marL="441325" indent="-384175" defTabSz="914400" eaLnBrk="1" latinLnBrk="0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itchFamily="34" charset="0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ea typeface="+mn-ea"/>
                <a:cs typeface="Arial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>
                <a:latin typeface="Arial"/>
                <a:ea typeface="+mn-ea"/>
                <a:cs typeface="Arial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>
                <a:latin typeface="Arial"/>
                <a:ea typeface="+mn-ea"/>
                <a:cs typeface="Arial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>
                <a:latin typeface="Arial"/>
                <a:ea typeface="+mn-ea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000" b="0" dirty="0">
                <a:solidFill>
                  <a:prstClr val="black"/>
                </a:solidFill>
                <a:effectLst/>
              </a:rPr>
              <a:t>delay and </a:t>
            </a:r>
            <a:r>
              <a:rPr lang="en-US" altLang="zh-CN" sz="2000" b="0" dirty="0">
                <a:solidFill>
                  <a:prstClr val="black"/>
                </a:solidFill>
              </a:rPr>
              <a:t>restart</a:t>
            </a:r>
            <a:r>
              <a:rPr lang="en-US" altLang="zh-CN" sz="2000" b="0" dirty="0">
                <a:solidFill>
                  <a:prstClr val="black"/>
                </a:solidFill>
                <a:effectLst/>
              </a:rPr>
              <a:t> Paxos</a:t>
            </a:r>
          </a:p>
        </p:txBody>
      </p:sp>
      <p:cxnSp>
        <p:nvCxnSpPr>
          <p:cNvPr id="9" name="Straight Connector 49"/>
          <p:cNvCxnSpPr/>
          <p:nvPr/>
        </p:nvCxnSpPr>
        <p:spPr>
          <a:xfrm>
            <a:off x="1206500" y="3429000"/>
            <a:ext cx="6731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7">
            <a:extLst>
              <a:ext uri="{FF2B5EF4-FFF2-40B4-BE49-F238E27FC236}">
                <a16:creationId xmlns:a16="http://schemas.microsoft.com/office/drawing/2014/main" id="{ED81B55B-D913-A545-81C3-ABD1C08CFA67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8154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Pseudo-code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43000" y="1345332"/>
            <a:ext cx="7605464" cy="2648849"/>
          </a:xfrm>
        </p:spPr>
        <p:txBody>
          <a:bodyPr>
            <a:normAutofit/>
          </a:bodyPr>
          <a:lstStyle/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gets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accept-ok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from a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majority</a:t>
            </a:r>
          </a:p>
          <a:p>
            <a:pPr marL="367756" indent="-320133">
              <a:lnSpc>
                <a:spcPct val="150000"/>
              </a:lnSpc>
              <a:buClr>
                <a:srgbClr val="FF0066"/>
              </a:buClr>
              <a:buNone/>
            </a:pPr>
            <a:endParaRPr lang="en-US" altLang="zh-CN" sz="2667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If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fails to get majority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accept-ok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lnSpc>
                <a:spcPct val="90000"/>
              </a:lnSpc>
              <a:buClr>
                <a:srgbClr val="FF0066"/>
              </a:buClr>
              <a:buNone/>
            </a:pPr>
            <a:endParaRPr lang="en-US" altLang="zh-CN" b="1" baseline="-25000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587500" y="1954341"/>
            <a:ext cx="3560564" cy="36000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7756" indent="-320133" fontAlgn="base">
              <a:lnSpc>
                <a:spcPct val="80000"/>
              </a:lnSpc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&lt;decide,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&gt;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to all nodes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587500" y="3139841"/>
            <a:ext cx="2730500" cy="360000"/>
          </a:xfrm>
          <a:prstGeom prst="rect">
            <a:avLst/>
          </a:prstGeom>
          <a:ln w="3175">
            <a:solidFill>
              <a:schemeClr val="tx1"/>
            </a:solidFill>
            <a:prstDash val="sysDot"/>
          </a:ln>
        </p:spPr>
        <p:txBody>
          <a:bodyPr vert="horz" lIns="30000" tIns="30000" rIns="30000" bIns="30000" rtlCol="0" anchor="ctr" anchorCtr="0">
            <a:normAutofit/>
          </a:bodyPr>
          <a:lstStyle>
            <a:defPPr>
              <a:defRPr lang="en-US"/>
            </a:defPPr>
            <a:lvl1pPr marL="441325" indent="-384175" defTabSz="914400" eaLnBrk="1" latinLnBrk="0" hangingPunct="1">
              <a:lnSpc>
                <a:spcPct val="80000"/>
              </a:lnSpc>
              <a:spcBef>
                <a:spcPct val="20000"/>
              </a:spcBef>
              <a:buClr>
                <a:srgbClr val="FF0066"/>
              </a:buClr>
              <a:buFont typeface="Arial" pitchFamily="34" charset="0"/>
              <a:buNone/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defRPr>
            </a:lvl1pPr>
            <a:lvl2pPr marL="742950" indent="-28575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>
                <a:latin typeface="Arial"/>
                <a:ea typeface="+mn-ea"/>
                <a:cs typeface="Arial"/>
              </a:defRPr>
            </a:lvl2pPr>
            <a:lvl3pPr marL="1143000" indent="-228600" defTabSz="91440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>
                <a:latin typeface="Arial"/>
                <a:ea typeface="+mn-ea"/>
                <a:cs typeface="Arial"/>
              </a:defRPr>
            </a:lvl3pPr>
            <a:lvl4pPr marL="1600200" indent="-228600" defTabSz="91440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>
                <a:latin typeface="Arial"/>
                <a:ea typeface="+mn-ea"/>
                <a:cs typeface="Arial"/>
              </a:defRPr>
            </a:lvl4pPr>
            <a:lvl5pPr marL="2057400" indent="-228600" defTabSz="91440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>
                <a:latin typeface="Arial"/>
                <a:ea typeface="+mn-ea"/>
                <a:cs typeface="Arial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  <a:ea typeface="+mn-ea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US" altLang="zh-CN" sz="2000" b="0" dirty="0">
                <a:solidFill>
                  <a:prstClr val="black"/>
                </a:solidFill>
                <a:effectLst/>
              </a:rPr>
              <a:t>delay and </a:t>
            </a:r>
            <a:r>
              <a:rPr lang="en-US" altLang="zh-CN" sz="2000" b="0" dirty="0">
                <a:solidFill>
                  <a:prstClr val="black"/>
                </a:solidFill>
              </a:rPr>
              <a:t>restart</a:t>
            </a:r>
            <a:r>
              <a:rPr lang="en-US" altLang="zh-CN" sz="2000" b="0" dirty="0">
                <a:solidFill>
                  <a:prstClr val="black"/>
                </a:solidFill>
                <a:effectLst/>
              </a:rPr>
              <a:t> Paxos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500" y="4191000"/>
            <a:ext cx="2100000" cy="12826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7">
            <a:extLst>
              <a:ext uri="{FF2B5EF4-FFF2-40B4-BE49-F238E27FC236}">
                <a16:creationId xmlns:a16="http://schemas.microsoft.com/office/drawing/2014/main" id="{48F73C20-3EBF-2541-B593-C67FAB60543E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46973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Pseudo-code</a:t>
            </a:r>
            <a:endParaRPr lang="zh-CN" altLang="en-US" dirty="0"/>
          </a:p>
        </p:txBody>
      </p:sp>
      <p:sp>
        <p:nvSpPr>
          <p:cNvPr id="4" name="Rectangle 7"/>
          <p:cNvSpPr/>
          <p:nvPr/>
        </p:nvSpPr>
        <p:spPr>
          <a:xfrm>
            <a:off x="1079500" y="1201316"/>
            <a:ext cx="168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null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N0:0</a:t>
            </a:r>
          </a:p>
        </p:txBody>
      </p:sp>
      <p:sp>
        <p:nvSpPr>
          <p:cNvPr id="5" name="Rectangle 8"/>
          <p:cNvSpPr/>
          <p:nvPr/>
        </p:nvSpPr>
        <p:spPr>
          <a:xfrm>
            <a:off x="3746500" y="1201316"/>
            <a:ext cx="168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null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N1:0</a:t>
            </a:r>
          </a:p>
        </p:txBody>
      </p:sp>
      <p:sp>
        <p:nvSpPr>
          <p:cNvPr id="6" name="Rectangle 9"/>
          <p:cNvSpPr/>
          <p:nvPr/>
        </p:nvSpPr>
        <p:spPr>
          <a:xfrm>
            <a:off x="6413500" y="1201316"/>
            <a:ext cx="168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null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20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N2:0</a:t>
            </a:r>
          </a:p>
        </p:txBody>
      </p:sp>
      <p:cxnSp>
        <p:nvCxnSpPr>
          <p:cNvPr id="7" name="Straight Arrow Connector 4"/>
          <p:cNvCxnSpPr/>
          <p:nvPr/>
        </p:nvCxnSpPr>
        <p:spPr>
          <a:xfrm>
            <a:off x="2222500" y="1877455"/>
            <a:ext cx="0" cy="3720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>
            <a:off x="4586500" y="1877455"/>
            <a:ext cx="0" cy="3720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"/>
          <p:cNvCxnSpPr/>
          <p:nvPr/>
        </p:nvCxnSpPr>
        <p:spPr>
          <a:xfrm>
            <a:off x="6985000" y="1877455"/>
            <a:ext cx="0" cy="37200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0"/>
          <p:cNvSpPr/>
          <p:nvPr/>
        </p:nvSpPr>
        <p:spPr>
          <a:xfrm>
            <a:off x="1086069" y="5286178"/>
            <a:ext cx="746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Time</a:t>
            </a:r>
          </a:p>
        </p:txBody>
      </p:sp>
      <p:sp>
        <p:nvSpPr>
          <p:cNvPr id="11" name="Freeform 11"/>
          <p:cNvSpPr/>
          <p:nvPr/>
        </p:nvSpPr>
        <p:spPr>
          <a:xfrm>
            <a:off x="2222500" y="2280816"/>
            <a:ext cx="2364001" cy="486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2" name="Freeform 18"/>
          <p:cNvSpPr/>
          <p:nvPr/>
        </p:nvSpPr>
        <p:spPr>
          <a:xfrm flipH="1">
            <a:off x="4586500" y="2344316"/>
            <a:ext cx="2398500" cy="486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3" name="Rectangle 19"/>
          <p:cNvSpPr/>
          <p:nvPr/>
        </p:nvSpPr>
        <p:spPr>
          <a:xfrm>
            <a:off x="2444796" y="2137891"/>
            <a:ext cx="182293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&lt;proposal, N1:1&gt;</a:t>
            </a:r>
          </a:p>
        </p:txBody>
      </p:sp>
      <p:sp>
        <p:nvSpPr>
          <p:cNvPr id="14" name="Rectangle 14"/>
          <p:cNvSpPr/>
          <p:nvPr/>
        </p:nvSpPr>
        <p:spPr>
          <a:xfrm>
            <a:off x="4609472" y="1896095"/>
            <a:ext cx="1143262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N1:1</a:t>
            </a:r>
          </a:p>
        </p:txBody>
      </p:sp>
      <p:sp>
        <p:nvSpPr>
          <p:cNvPr id="15" name="Rectangle 15"/>
          <p:cNvSpPr/>
          <p:nvPr/>
        </p:nvSpPr>
        <p:spPr>
          <a:xfrm>
            <a:off x="1079501" y="2534816"/>
            <a:ext cx="1143000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1667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N1:1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null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667" b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null</a:t>
            </a:r>
          </a:p>
        </p:txBody>
      </p:sp>
      <p:sp>
        <p:nvSpPr>
          <p:cNvPr id="16" name="Rectangle 23"/>
          <p:cNvSpPr/>
          <p:nvPr/>
        </p:nvSpPr>
        <p:spPr>
          <a:xfrm>
            <a:off x="7048499" y="2598316"/>
            <a:ext cx="1306269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1667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N1:1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null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667" b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null</a:t>
            </a:r>
          </a:p>
        </p:txBody>
      </p:sp>
      <p:sp>
        <p:nvSpPr>
          <p:cNvPr id="17" name="Freeform 26"/>
          <p:cNvSpPr/>
          <p:nvPr/>
        </p:nvSpPr>
        <p:spPr>
          <a:xfrm flipH="1">
            <a:off x="2222499" y="3042816"/>
            <a:ext cx="2364001" cy="359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8" name="Rectangle 27"/>
          <p:cNvSpPr/>
          <p:nvPr/>
        </p:nvSpPr>
        <p:spPr>
          <a:xfrm>
            <a:off x="2413000" y="2836391"/>
            <a:ext cx="21590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&lt;promise, null, null&gt;</a:t>
            </a:r>
          </a:p>
        </p:txBody>
      </p:sp>
      <p:sp>
        <p:nvSpPr>
          <p:cNvPr id="19" name="Freeform 28"/>
          <p:cNvSpPr/>
          <p:nvPr/>
        </p:nvSpPr>
        <p:spPr>
          <a:xfrm>
            <a:off x="4586500" y="3169817"/>
            <a:ext cx="2413001" cy="270154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0" name="Rectangle 29"/>
          <p:cNvSpPr/>
          <p:nvPr/>
        </p:nvSpPr>
        <p:spPr>
          <a:xfrm>
            <a:off x="4598028" y="2979316"/>
            <a:ext cx="238697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&lt;promise, null, null&gt;</a:t>
            </a:r>
          </a:p>
        </p:txBody>
      </p:sp>
      <p:sp>
        <p:nvSpPr>
          <p:cNvPr id="21" name="Freeform 30"/>
          <p:cNvSpPr/>
          <p:nvPr/>
        </p:nvSpPr>
        <p:spPr>
          <a:xfrm>
            <a:off x="2222500" y="3757241"/>
            <a:ext cx="2364001" cy="3510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2" name="Freeform 31"/>
          <p:cNvSpPr/>
          <p:nvPr/>
        </p:nvSpPr>
        <p:spPr>
          <a:xfrm flipH="1">
            <a:off x="4586501" y="3868317"/>
            <a:ext cx="2398500" cy="313779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3" name="Rectangle 32"/>
          <p:cNvSpPr/>
          <p:nvPr/>
        </p:nvSpPr>
        <p:spPr>
          <a:xfrm>
            <a:off x="2406152" y="3550816"/>
            <a:ext cx="2013693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&lt;accept, N1:1, V1&gt;</a:t>
            </a:r>
          </a:p>
        </p:txBody>
      </p:sp>
      <p:sp>
        <p:nvSpPr>
          <p:cNvPr id="24" name="Rectangle 34"/>
          <p:cNvSpPr/>
          <p:nvPr/>
        </p:nvSpPr>
        <p:spPr>
          <a:xfrm>
            <a:off x="4637958" y="3614316"/>
            <a:ext cx="2029542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&lt;accept, N1:1, V1&gt;</a:t>
            </a:r>
          </a:p>
        </p:txBody>
      </p:sp>
      <p:sp>
        <p:nvSpPr>
          <p:cNvPr id="25" name="Rectangle 35"/>
          <p:cNvSpPr/>
          <p:nvPr/>
        </p:nvSpPr>
        <p:spPr>
          <a:xfrm>
            <a:off x="4953000" y="2217316"/>
            <a:ext cx="1822935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&lt;proposal, N1:1&gt;</a:t>
            </a:r>
          </a:p>
        </p:txBody>
      </p:sp>
      <p:sp>
        <p:nvSpPr>
          <p:cNvPr id="26" name="Freeform 36"/>
          <p:cNvSpPr/>
          <p:nvPr/>
        </p:nvSpPr>
        <p:spPr>
          <a:xfrm flipH="1">
            <a:off x="2222500" y="4380037"/>
            <a:ext cx="2364001" cy="359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7" name="Freeform 37"/>
          <p:cNvSpPr/>
          <p:nvPr/>
        </p:nvSpPr>
        <p:spPr>
          <a:xfrm>
            <a:off x="4586502" y="4508048"/>
            <a:ext cx="2413001" cy="23109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8" name="Rectangle 38"/>
          <p:cNvSpPr/>
          <p:nvPr/>
        </p:nvSpPr>
        <p:spPr>
          <a:xfrm>
            <a:off x="2476500" y="4185816"/>
            <a:ext cx="156913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&lt;accept-ok&gt;</a:t>
            </a:r>
          </a:p>
        </p:txBody>
      </p:sp>
      <p:sp>
        <p:nvSpPr>
          <p:cNvPr id="29" name="Rectangle 39"/>
          <p:cNvSpPr/>
          <p:nvPr/>
        </p:nvSpPr>
        <p:spPr>
          <a:xfrm>
            <a:off x="5098363" y="4296891"/>
            <a:ext cx="1569137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&lt;accept-ok&gt;</a:t>
            </a:r>
          </a:p>
        </p:txBody>
      </p:sp>
      <p:sp>
        <p:nvSpPr>
          <p:cNvPr id="30" name="Rectangle 40"/>
          <p:cNvSpPr/>
          <p:nvPr/>
        </p:nvSpPr>
        <p:spPr>
          <a:xfrm>
            <a:off x="1079501" y="3974431"/>
            <a:ext cx="1143000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N1:1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1667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N1:1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667" b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1667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V1</a:t>
            </a:r>
          </a:p>
        </p:txBody>
      </p:sp>
      <p:sp>
        <p:nvSpPr>
          <p:cNvPr id="31" name="Rectangle 41"/>
          <p:cNvSpPr/>
          <p:nvPr/>
        </p:nvSpPr>
        <p:spPr>
          <a:xfrm>
            <a:off x="7048501" y="3931816"/>
            <a:ext cx="1168766" cy="86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N1:1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1667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N1:1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667" b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</a:t>
            </a:r>
            <a:r>
              <a:rPr lang="en-US" altLang="zh-CN" sz="1667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V1</a:t>
            </a:r>
          </a:p>
        </p:txBody>
      </p:sp>
      <p:cxnSp>
        <p:nvCxnSpPr>
          <p:cNvPr id="32" name="Straight Arrow Connector 21"/>
          <p:cNvCxnSpPr/>
          <p:nvPr/>
        </p:nvCxnSpPr>
        <p:spPr>
          <a:xfrm flipH="1">
            <a:off x="2220042" y="5011316"/>
            <a:ext cx="2366457" cy="340222"/>
          </a:xfrm>
          <a:prstGeom prst="straightConnector1">
            <a:avLst/>
          </a:pr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44"/>
          <p:cNvCxnSpPr/>
          <p:nvPr/>
        </p:nvCxnSpPr>
        <p:spPr>
          <a:xfrm>
            <a:off x="4586499" y="5074816"/>
            <a:ext cx="2398502" cy="340222"/>
          </a:xfrm>
          <a:prstGeom prst="straightConnector1">
            <a:avLst/>
          </a:pr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48"/>
          <p:cNvSpPr/>
          <p:nvPr/>
        </p:nvSpPr>
        <p:spPr>
          <a:xfrm>
            <a:off x="2763344" y="4820816"/>
            <a:ext cx="1444626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&lt;decide, V1&gt;</a:t>
            </a:r>
          </a:p>
        </p:txBody>
      </p:sp>
      <p:sp>
        <p:nvSpPr>
          <p:cNvPr id="35" name="Rectangle 49"/>
          <p:cNvSpPr/>
          <p:nvPr/>
        </p:nvSpPr>
        <p:spPr>
          <a:xfrm>
            <a:off x="4953000" y="4884316"/>
            <a:ext cx="1646083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&lt;decide, V1&gt;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8A92E198-BE20-B949-9D82-6C45AD9D845F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68001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/>
      <p:bldP spid="29" grpId="0"/>
      <p:bldP spid="30" grpId="0"/>
      <p:bldP spid="31" grpId="0"/>
      <p:bldP spid="34" grpId="0"/>
      <p:bldP spid="3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Inside of </a:t>
            </a:r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1206500"/>
            <a:ext cx="8208912" cy="4318000"/>
          </a:xfrm>
        </p:spPr>
        <p:txBody>
          <a:bodyPr>
            <a:norm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Why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setups multiple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acceptors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Failure of the single acceptor halts decision</a:t>
            </a:r>
            <a:endParaRPr lang="en-US" altLang="zh-CN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Why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not accepts the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proposal and rejects the rest?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Multiple leaders result in no majority accepting 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Leader dies</a:t>
            </a:r>
            <a:endParaRPr lang="en-US" altLang="zh-CN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What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if more than one leader is active?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Can both leaders see a </a:t>
            </a: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majority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of promises?</a:t>
            </a: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13A8495E-9E10-F84D-9A81-EAD7394D1C4D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14085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Review:</a:t>
            </a:r>
            <a:r>
              <a:rPr kumimoji="1" lang="zh-CN" altLang="en-US" dirty="0"/>
              <a:t> </a:t>
            </a:r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Replication?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For performance</a:t>
            </a:r>
          </a:p>
          <a:p>
            <a:pPr lvl="1"/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throughput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concurrently</a:t>
            </a:r>
          </a:p>
          <a:p>
            <a:pPr lvl="1"/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latency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replication</a:t>
            </a: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tolerance</a:t>
            </a:r>
          </a:p>
          <a:p>
            <a:pPr lvl="1"/>
            <a:r>
              <a:rPr kumimoji="1" lang="en-US" altLang="zh-CN" dirty="0"/>
              <a:t>Maintain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BE384B"/>
                </a:solidFill>
              </a:rPr>
              <a:t>availability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even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replicas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</a:t>
            </a:r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5953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Inside of </a:t>
            </a:r>
            <a:r>
              <a:rPr lang="en-US" altLang="zh-CN" dirty="0" err="1"/>
              <a:t>Paxos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7861300" cy="4508500"/>
          </a:xfrm>
        </p:spPr>
        <p:txBody>
          <a:bodyPr>
            <a:no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When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is the value V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chosen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?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Leader receives a majority &lt;promise, …&gt;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majority acceptors receive &lt;accept, N, V&gt;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Leader receives a majority &lt;accepted, …&gt;</a:t>
            </a: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What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if acceptor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fails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after sending promise?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Must remember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endParaRPr lang="en-US" altLang="zh-TW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What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if acceptor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fails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after receiving accept?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Must remember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h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and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</a:t>
            </a:r>
            <a:endParaRPr lang="en-US" altLang="zh-TW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What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if leader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fails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while sending accept?</a:t>
            </a:r>
            <a:endParaRPr lang="en-US" altLang="zh-TW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</a:t>
            </a:r>
            <a:r>
              <a:rPr lang="en-US" altLang="zh-TW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n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again</a:t>
            </a:r>
          </a:p>
        </p:txBody>
      </p:sp>
      <p:sp>
        <p:nvSpPr>
          <p:cNvPr id="5" name="Rectangle 3"/>
          <p:cNvSpPr/>
          <p:nvPr/>
        </p:nvSpPr>
        <p:spPr>
          <a:xfrm>
            <a:off x="825500" y="2408862"/>
            <a:ext cx="5510645" cy="360040"/>
          </a:xfrm>
          <a:prstGeom prst="rect">
            <a:avLst/>
          </a:prstGeom>
          <a:noFill/>
          <a:ln w="12700">
            <a:solidFill>
              <a:srgbClr val="FF006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0717D953-405F-0F46-9AAF-489219877F64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335701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2603500"/>
            <a:ext cx="8363272" cy="2921000"/>
          </a:xfrm>
        </p:spPr>
        <p:txBody>
          <a:bodyPr>
            <a:noAutofit/>
          </a:bodyPr>
          <a:lstStyle/>
          <a:p>
            <a:pPr marL="301613" indent="-253990">
              <a:lnSpc>
                <a:spcPct val="80000"/>
              </a:lnSpc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sends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&lt;prepare, 1&gt;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requests with proposal number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, and gets responses from </a:t>
            </a: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altLang="zh-CN" sz="2000" b="1" dirty="0">
                <a:solidFill>
                  <a:srgbClr val="996600"/>
                </a:solidFill>
                <a:latin typeface="Eras Medium ITC" pitchFamily="34" charset="0"/>
                <a:ea typeface="ＭＳ Ｐゴシック" charset="-128"/>
                <a:cs typeface="+mn-cs"/>
              </a:rPr>
              <a:t>C</a:t>
            </a:r>
          </a:p>
          <a:p>
            <a:pPr marL="301613" indent="-253990">
              <a:lnSpc>
                <a:spcPct val="80000"/>
              </a:lnSpc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sends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&lt;accept,1, "foo"&gt;</a:t>
            </a:r>
            <a:r>
              <a:rPr lang="en-US" altLang="zh-CN" sz="2000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CN" sz="2000" b="1" dirty="0">
                <a:solidFill>
                  <a:srgbClr val="996600"/>
                </a:solidFill>
                <a:latin typeface="Eras Medium ITC" pitchFamily="34" charset="0"/>
                <a:ea typeface="ＭＳ Ｐゴシック" charset="-128"/>
                <a:cs typeface="+mn-cs"/>
              </a:rPr>
              <a:t>C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and gets responses from both. Because a majority accepted, </a:t>
            </a: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thinks that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"foo"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has been chosen. However, </a:t>
            </a: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crashes before sending an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&lt;accept, 1, "foo"&gt;</a:t>
            </a:r>
            <a:r>
              <a:rPr lang="en-US" altLang="zh-CN" sz="2000" b="1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to </a:t>
            </a:r>
            <a:r>
              <a:rPr lang="en-US" altLang="zh-CN" sz="2000" b="1" dirty="0">
                <a:solidFill>
                  <a:srgbClr val="0033CC"/>
                </a:solidFill>
                <a:latin typeface="Eras Medium ITC" pitchFamily="34" charset="0"/>
                <a:ea typeface="ＭＳ Ｐゴシック" charset="-128"/>
                <a:cs typeface="+mn-cs"/>
              </a:rPr>
              <a:t>B</a:t>
            </a:r>
          </a:p>
          <a:p>
            <a:pPr marL="301613" indent="-253990">
              <a:lnSpc>
                <a:spcPct val="80000"/>
              </a:lnSpc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Eras Medium ITC" pitchFamily="34" charset="0"/>
                <a:ea typeface="ＭＳ Ｐゴシック" charset="-128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sends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&lt;prepare, 2&gt;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messages with proposal number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, and gets responses from </a:t>
            </a:r>
            <a:r>
              <a:rPr lang="en-US" altLang="zh-CN" sz="2000" b="1" dirty="0">
                <a:solidFill>
                  <a:srgbClr val="0033CC"/>
                </a:solidFill>
                <a:latin typeface="Eras Medium ITC" pitchFamily="34" charset="0"/>
                <a:ea typeface="ＭＳ Ｐゴシック" charset="-128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CN" sz="2000" b="1" dirty="0">
                <a:solidFill>
                  <a:srgbClr val="996600"/>
                </a:solidFill>
                <a:latin typeface="Eras Medium ITC" pitchFamily="34" charset="0"/>
                <a:ea typeface="ＭＳ Ｐゴシック" charset="-128"/>
                <a:cs typeface="+mn-cs"/>
              </a:rPr>
              <a:t>C</a:t>
            </a:r>
          </a:p>
          <a:p>
            <a:pPr marL="301613" indent="-253990">
              <a:lnSpc>
                <a:spcPct val="80000"/>
              </a:lnSpc>
              <a:buClr>
                <a:srgbClr val="FF0066"/>
              </a:buClr>
              <a:buNone/>
            </a:pPr>
            <a:r>
              <a:rPr lang="en-US" altLang="zh-CN" sz="2000" b="1" dirty="0">
                <a:solidFill>
                  <a:srgbClr val="0033CC"/>
                </a:solidFill>
                <a:latin typeface="Eras Medium ITC" pitchFamily="34" charset="0"/>
                <a:ea typeface="ＭＳ Ｐゴシック" charset="-128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sends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&lt;accept, 2, "bar"&gt;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messages to </a:t>
            </a:r>
            <a:r>
              <a:rPr lang="en-US" altLang="zh-CN" sz="2000" b="1" dirty="0">
                <a:solidFill>
                  <a:srgbClr val="0033CC"/>
                </a:solidFill>
                <a:latin typeface="Eras Medium ITC" pitchFamily="34" charset="0"/>
                <a:ea typeface="ＭＳ Ｐゴシック" charset="-128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and </a:t>
            </a:r>
            <a:r>
              <a:rPr lang="en-US" altLang="zh-CN" sz="2000" b="1" dirty="0">
                <a:solidFill>
                  <a:srgbClr val="996600"/>
                </a:solidFill>
                <a:latin typeface="Eras Medium ITC" pitchFamily="34" charset="0"/>
                <a:ea typeface="ＭＳ Ｐゴシック" charset="-128"/>
                <a:cs typeface="+mn-cs"/>
              </a:rPr>
              <a:t>C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and gets responses from both, so </a:t>
            </a:r>
            <a:r>
              <a:rPr lang="en-US" altLang="zh-CN" sz="2000" b="1" dirty="0">
                <a:solidFill>
                  <a:srgbClr val="0033CC"/>
                </a:solidFill>
                <a:latin typeface="Eras Medium ITC" pitchFamily="34" charset="0"/>
                <a:ea typeface="ＭＳ Ｐゴシック" charset="-128"/>
                <a:cs typeface="+mn-cs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 thinks that </a:t>
            </a: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"bar" 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has been chosen </a:t>
            </a:r>
          </a:p>
        </p:txBody>
      </p:sp>
      <p:sp>
        <p:nvSpPr>
          <p:cNvPr id="5" name="Rectangle 3"/>
          <p:cNvSpPr/>
          <p:nvPr/>
        </p:nvSpPr>
        <p:spPr>
          <a:xfrm>
            <a:off x="686249" y="1088101"/>
            <a:ext cx="7845193" cy="1261399"/>
          </a:xfrm>
          <a:prstGeom prst="rect">
            <a:avLst/>
          </a:prstGeom>
          <a:solidFill>
            <a:srgbClr val="F5FED6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60000" tIns="0" rIns="60000" bIns="30000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Suppose that the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acceptors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are </a:t>
            </a: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, </a:t>
            </a:r>
            <a:r>
              <a:rPr lang="en-US" altLang="zh-CN" sz="2000" b="1" dirty="0">
                <a:solidFill>
                  <a:srgbClr val="0033CC"/>
                </a:solidFill>
                <a:latin typeface="Eras Medium ITC" pitchFamily="34" charset="0"/>
                <a:ea typeface="ＭＳ Ｐゴシック" charset="-128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, and </a:t>
            </a:r>
            <a:r>
              <a:rPr lang="en-US" altLang="zh-CN" sz="2000" b="1" dirty="0">
                <a:solidFill>
                  <a:srgbClr val="996600"/>
                </a:solidFill>
                <a:latin typeface="Eras Medium ITC" pitchFamily="34" charset="0"/>
                <a:ea typeface="ＭＳ Ｐゴシック" charset="-128"/>
              </a:rPr>
              <a:t>C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. </a:t>
            </a:r>
            <a:r>
              <a:rPr lang="en-US" altLang="zh-CN" sz="2000" b="1" dirty="0">
                <a:solidFill>
                  <a:srgbClr val="FF0066"/>
                </a:solidFill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and </a:t>
            </a:r>
            <a:r>
              <a:rPr lang="en-US" altLang="zh-CN" sz="2000" b="1" dirty="0">
                <a:solidFill>
                  <a:srgbClr val="0033CC"/>
                </a:solidFill>
                <a:latin typeface="Eras Medium ITC" pitchFamily="34" charset="0"/>
                <a:ea typeface="ＭＳ Ｐゴシック" charset="-128"/>
              </a:rPr>
              <a:t>B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are also </a:t>
            </a: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proposers</a:t>
            </a: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. How does Paxos ensure that the following sequence of events can't happen? What actually happens, and which value is ultimately chosen? </a:t>
            </a:r>
          </a:p>
        </p:txBody>
      </p:sp>
      <p:sp>
        <p:nvSpPr>
          <p:cNvPr id="6" name="Rectangle 27">
            <a:extLst>
              <a:ext uri="{FF2B5EF4-FFF2-40B4-BE49-F238E27FC236}">
                <a16:creationId xmlns:a16="http://schemas.microsoft.com/office/drawing/2014/main" id="{B1CBFA83-897E-5B42-A9D9-B108B19C9D69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38275433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4" name="Rectangle 5"/>
          <p:cNvSpPr/>
          <p:nvPr/>
        </p:nvSpPr>
        <p:spPr>
          <a:xfrm>
            <a:off x="2032000" y="10921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222749" y="10921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C</a:t>
            </a:r>
          </a:p>
        </p:txBody>
      </p:sp>
      <p:sp>
        <p:nvSpPr>
          <p:cNvPr id="6" name="Rectangle 7"/>
          <p:cNvSpPr/>
          <p:nvPr/>
        </p:nvSpPr>
        <p:spPr>
          <a:xfrm>
            <a:off x="6413499" y="24256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B</a:t>
            </a:r>
          </a:p>
        </p:txBody>
      </p:sp>
      <p:cxnSp>
        <p:nvCxnSpPr>
          <p:cNvPr id="7" name="Straight Arrow Connector 8"/>
          <p:cNvCxnSpPr>
            <a:stCxn id="4" idx="2"/>
          </p:cNvCxnSpPr>
          <p:nvPr/>
        </p:nvCxnSpPr>
        <p:spPr>
          <a:xfrm flipH="1">
            <a:off x="2207172" y="1460500"/>
            <a:ext cx="4828" cy="227999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>
            <a:stCxn id="5" idx="2"/>
          </p:cNvCxnSpPr>
          <p:nvPr/>
        </p:nvCxnSpPr>
        <p:spPr>
          <a:xfrm>
            <a:off x="4402749" y="1460500"/>
            <a:ext cx="0" cy="396000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>
            <a:stCxn id="6" idx="2"/>
          </p:cNvCxnSpPr>
          <p:nvPr/>
        </p:nvCxnSpPr>
        <p:spPr>
          <a:xfrm>
            <a:off x="6593499" y="2794000"/>
            <a:ext cx="0" cy="258000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/>
        </p:nvSpPr>
        <p:spPr>
          <a:xfrm>
            <a:off x="3692408" y="5100862"/>
            <a:ext cx="746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Time</a:t>
            </a:r>
          </a:p>
        </p:txBody>
      </p:sp>
      <p:sp>
        <p:nvSpPr>
          <p:cNvPr id="11" name="Freeform 13"/>
          <p:cNvSpPr/>
          <p:nvPr/>
        </p:nvSpPr>
        <p:spPr>
          <a:xfrm flipH="1">
            <a:off x="2207172" y="1964515"/>
            <a:ext cx="2195577" cy="331595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2649083" y="1778000"/>
            <a:ext cx="149111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&lt;proposal, 1&gt;</a:t>
            </a:r>
          </a:p>
        </p:txBody>
      </p:sp>
      <p:sp>
        <p:nvSpPr>
          <p:cNvPr id="13" name="Rectangle 15"/>
          <p:cNvSpPr/>
          <p:nvPr/>
        </p:nvSpPr>
        <p:spPr>
          <a:xfrm>
            <a:off x="1450120" y="1460500"/>
            <a:ext cx="81144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1</a:t>
            </a:r>
          </a:p>
        </p:txBody>
      </p:sp>
      <p:sp>
        <p:nvSpPr>
          <p:cNvPr id="14" name="Freeform 18"/>
          <p:cNvSpPr/>
          <p:nvPr/>
        </p:nvSpPr>
        <p:spPr>
          <a:xfrm flipH="1">
            <a:off x="2211262" y="3134089"/>
            <a:ext cx="2191488" cy="359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/>
          <p:nvPr/>
        </p:nvSpPr>
        <p:spPr>
          <a:xfrm>
            <a:off x="2413000" y="2281417"/>
            <a:ext cx="15875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&lt;promise, …&gt;</a:t>
            </a:r>
          </a:p>
        </p:txBody>
      </p:sp>
      <p:sp>
        <p:nvSpPr>
          <p:cNvPr id="16" name="Freeform 20"/>
          <p:cNvSpPr/>
          <p:nvPr/>
        </p:nvSpPr>
        <p:spPr>
          <a:xfrm>
            <a:off x="2212001" y="2482636"/>
            <a:ext cx="2190749" cy="241821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7" name="Rectangle 21"/>
          <p:cNvSpPr/>
          <p:nvPr/>
        </p:nvSpPr>
        <p:spPr>
          <a:xfrm>
            <a:off x="5042528" y="3984575"/>
            <a:ext cx="1642039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&lt;promise, …&gt;</a:t>
            </a:r>
          </a:p>
        </p:txBody>
      </p:sp>
      <p:sp>
        <p:nvSpPr>
          <p:cNvPr id="18" name="Freeform 23"/>
          <p:cNvSpPr/>
          <p:nvPr/>
        </p:nvSpPr>
        <p:spPr>
          <a:xfrm flipH="1">
            <a:off x="4402748" y="4178723"/>
            <a:ext cx="2196334" cy="268000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2554443" y="2982406"/>
            <a:ext cx="17508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&lt;accept, 1, </a:t>
            </a:r>
            <a:r>
              <a:rPr lang="en-US" altLang="zh-CN" sz="1667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foo</a:t>
            </a: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&gt;</a:t>
            </a:r>
          </a:p>
        </p:txBody>
      </p:sp>
      <p:sp>
        <p:nvSpPr>
          <p:cNvPr id="20" name="Rectangle 26"/>
          <p:cNvSpPr/>
          <p:nvPr/>
        </p:nvSpPr>
        <p:spPr>
          <a:xfrm>
            <a:off x="4826000" y="3492500"/>
            <a:ext cx="149111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&lt;proposal, 2&gt;</a:t>
            </a:r>
          </a:p>
        </p:txBody>
      </p:sp>
      <p:sp>
        <p:nvSpPr>
          <p:cNvPr id="21" name="Freeform 28"/>
          <p:cNvSpPr/>
          <p:nvPr/>
        </p:nvSpPr>
        <p:spPr>
          <a:xfrm>
            <a:off x="4393991" y="3685000"/>
            <a:ext cx="2199509" cy="315501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2" name="Freeform 42"/>
          <p:cNvSpPr/>
          <p:nvPr/>
        </p:nvSpPr>
        <p:spPr>
          <a:xfrm>
            <a:off x="1745904" y="3048693"/>
            <a:ext cx="461269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3" name="Freeform 43"/>
          <p:cNvSpPr/>
          <p:nvPr/>
        </p:nvSpPr>
        <p:spPr>
          <a:xfrm>
            <a:off x="1761231" y="2537404"/>
            <a:ext cx="461269" cy="381502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4" name="Freeform 44"/>
          <p:cNvSpPr/>
          <p:nvPr/>
        </p:nvSpPr>
        <p:spPr>
          <a:xfrm>
            <a:off x="1745903" y="1884454"/>
            <a:ext cx="461269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5" name="Rectangle 46"/>
          <p:cNvSpPr/>
          <p:nvPr/>
        </p:nvSpPr>
        <p:spPr>
          <a:xfrm>
            <a:off x="6599084" y="2984500"/>
            <a:ext cx="81144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2</a:t>
            </a:r>
          </a:p>
        </p:txBody>
      </p:sp>
      <p:sp>
        <p:nvSpPr>
          <p:cNvPr id="26" name="Freeform 47"/>
          <p:cNvSpPr/>
          <p:nvPr/>
        </p:nvSpPr>
        <p:spPr>
          <a:xfrm>
            <a:off x="4393990" y="4716166"/>
            <a:ext cx="2199509" cy="283297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7" name="Rectangle 48"/>
          <p:cNvSpPr/>
          <p:nvPr/>
        </p:nvSpPr>
        <p:spPr>
          <a:xfrm>
            <a:off x="4625656" y="4508500"/>
            <a:ext cx="1752403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&lt;accept, 2, </a:t>
            </a:r>
            <a:r>
              <a:rPr lang="en-US" altLang="zh-CN" sz="1667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bar</a:t>
            </a: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&gt;</a:t>
            </a:r>
          </a:p>
        </p:txBody>
      </p:sp>
      <p:sp>
        <p:nvSpPr>
          <p:cNvPr id="28" name="Freeform 49"/>
          <p:cNvSpPr/>
          <p:nvPr/>
        </p:nvSpPr>
        <p:spPr>
          <a:xfrm flipH="1">
            <a:off x="6604000" y="4635500"/>
            <a:ext cx="382533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9" name="Freeform 50"/>
          <p:cNvSpPr/>
          <p:nvPr/>
        </p:nvSpPr>
        <p:spPr>
          <a:xfrm flipH="1">
            <a:off x="6604000" y="4191000"/>
            <a:ext cx="381273" cy="393278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30" name="Freeform 51"/>
          <p:cNvSpPr/>
          <p:nvPr/>
        </p:nvSpPr>
        <p:spPr>
          <a:xfrm flipH="1">
            <a:off x="6602740" y="3619628"/>
            <a:ext cx="509260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pic>
        <p:nvPicPr>
          <p:cNvPr id="31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20" y="3556000"/>
            <a:ext cx="684280" cy="68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53"/>
          <p:cNvSpPr/>
          <p:nvPr/>
        </p:nvSpPr>
        <p:spPr>
          <a:xfrm>
            <a:off x="2220311" y="1651000"/>
            <a:ext cx="3093434" cy="315406"/>
          </a:xfrm>
          <a:custGeom>
            <a:avLst/>
            <a:gdLst>
              <a:gd name="connsiteX0" fmla="*/ 0 w 3957145"/>
              <a:gd name="connsiteY0" fmla="*/ 378487 h 378487"/>
              <a:gd name="connsiteX1" fmla="*/ 2065283 w 3957145"/>
              <a:gd name="connsiteY1" fmla="*/ 114 h 378487"/>
              <a:gd name="connsiteX2" fmla="*/ 3957145 w 3957145"/>
              <a:gd name="connsiteY2" fmla="*/ 346956 h 37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145" h="378487">
                <a:moveTo>
                  <a:pt x="0" y="378487"/>
                </a:moveTo>
                <a:cubicBezTo>
                  <a:pt x="702879" y="191928"/>
                  <a:pt x="1405759" y="5369"/>
                  <a:pt x="2065283" y="114"/>
                </a:cubicBezTo>
                <a:cubicBezTo>
                  <a:pt x="2724807" y="-5141"/>
                  <a:pt x="3340976" y="170907"/>
                  <a:pt x="3957145" y="346956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33" name="Multiply 54"/>
          <p:cNvSpPr/>
          <p:nvPr/>
        </p:nvSpPr>
        <p:spPr>
          <a:xfrm>
            <a:off x="4766627" y="1651000"/>
            <a:ext cx="360000" cy="360000"/>
          </a:xfrm>
          <a:prstGeom prst="mathMultiply">
            <a:avLst>
              <a:gd name="adj1" fmla="val 6110"/>
            </a:avLst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34" name="Freeform 58"/>
          <p:cNvSpPr/>
          <p:nvPr/>
        </p:nvSpPr>
        <p:spPr>
          <a:xfrm>
            <a:off x="3556000" y="3427631"/>
            <a:ext cx="3037498" cy="636369"/>
          </a:xfrm>
          <a:custGeom>
            <a:avLst/>
            <a:gdLst>
              <a:gd name="connsiteX0" fmla="*/ 3452648 w 3452648"/>
              <a:gd name="connsiteY0" fmla="*/ 151360 h 671623"/>
              <a:gd name="connsiteX1" fmla="*/ 1340069 w 3452648"/>
              <a:gd name="connsiteY1" fmla="*/ 9471 h 671623"/>
              <a:gd name="connsiteX2" fmla="*/ 1182414 w 3452648"/>
              <a:gd name="connsiteY2" fmla="*/ 387843 h 671623"/>
              <a:gd name="connsiteX3" fmla="*/ 0 w 3452648"/>
              <a:gd name="connsiteY3" fmla="*/ 671623 h 6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2648" h="671623">
                <a:moveTo>
                  <a:pt x="3452648" y="151360"/>
                </a:moveTo>
                <a:cubicBezTo>
                  <a:pt x="2585544" y="60708"/>
                  <a:pt x="1718441" y="-29943"/>
                  <a:pt x="1340069" y="9471"/>
                </a:cubicBezTo>
                <a:cubicBezTo>
                  <a:pt x="961697" y="48885"/>
                  <a:pt x="1405759" y="277484"/>
                  <a:pt x="1182414" y="387843"/>
                </a:cubicBezTo>
                <a:cubicBezTo>
                  <a:pt x="959069" y="498202"/>
                  <a:pt x="479534" y="584912"/>
                  <a:pt x="0" y="67162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35" name="Multiply 59"/>
          <p:cNvSpPr/>
          <p:nvPr/>
        </p:nvSpPr>
        <p:spPr>
          <a:xfrm>
            <a:off x="3647069" y="3842749"/>
            <a:ext cx="360000" cy="360000"/>
          </a:xfrm>
          <a:prstGeom prst="mathMultiply">
            <a:avLst>
              <a:gd name="adj1" fmla="val 6110"/>
            </a:avLst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382F66F5-FCF8-D44E-B0A9-D3CF3C65E28B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325263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4" name="Rectangle 5"/>
          <p:cNvSpPr/>
          <p:nvPr/>
        </p:nvSpPr>
        <p:spPr>
          <a:xfrm>
            <a:off x="2032000" y="10921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4222749" y="10921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C</a:t>
            </a:r>
          </a:p>
        </p:txBody>
      </p:sp>
      <p:sp>
        <p:nvSpPr>
          <p:cNvPr id="6" name="Rectangle 7"/>
          <p:cNvSpPr/>
          <p:nvPr/>
        </p:nvSpPr>
        <p:spPr>
          <a:xfrm>
            <a:off x="6413499" y="2425637"/>
            <a:ext cx="360000" cy="368363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B</a:t>
            </a:r>
          </a:p>
        </p:txBody>
      </p:sp>
      <p:cxnSp>
        <p:nvCxnSpPr>
          <p:cNvPr id="7" name="Straight Arrow Connector 8"/>
          <p:cNvCxnSpPr>
            <a:stCxn id="4" idx="2"/>
          </p:cNvCxnSpPr>
          <p:nvPr/>
        </p:nvCxnSpPr>
        <p:spPr>
          <a:xfrm flipH="1">
            <a:off x="2207172" y="1460500"/>
            <a:ext cx="4828" cy="227999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9"/>
          <p:cNvCxnSpPr>
            <a:stCxn id="5" idx="2"/>
          </p:cNvCxnSpPr>
          <p:nvPr/>
        </p:nvCxnSpPr>
        <p:spPr>
          <a:xfrm>
            <a:off x="4402749" y="1460500"/>
            <a:ext cx="0" cy="396000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0"/>
          <p:cNvCxnSpPr>
            <a:stCxn id="6" idx="2"/>
          </p:cNvCxnSpPr>
          <p:nvPr/>
        </p:nvCxnSpPr>
        <p:spPr>
          <a:xfrm>
            <a:off x="6593499" y="2794000"/>
            <a:ext cx="0" cy="258000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1"/>
          <p:cNvSpPr/>
          <p:nvPr/>
        </p:nvSpPr>
        <p:spPr>
          <a:xfrm>
            <a:off x="3692408" y="5100862"/>
            <a:ext cx="746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Time</a:t>
            </a:r>
          </a:p>
        </p:txBody>
      </p:sp>
      <p:sp>
        <p:nvSpPr>
          <p:cNvPr id="11" name="Freeform 13"/>
          <p:cNvSpPr/>
          <p:nvPr/>
        </p:nvSpPr>
        <p:spPr>
          <a:xfrm flipH="1">
            <a:off x="2207172" y="1964515"/>
            <a:ext cx="2195577" cy="331595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2" name="Rectangle 14"/>
          <p:cNvSpPr/>
          <p:nvPr/>
        </p:nvSpPr>
        <p:spPr>
          <a:xfrm>
            <a:off x="2649083" y="1778000"/>
            <a:ext cx="149111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&lt;proposal, 1&gt;</a:t>
            </a:r>
          </a:p>
        </p:txBody>
      </p:sp>
      <p:sp>
        <p:nvSpPr>
          <p:cNvPr id="13" name="Rectangle 15"/>
          <p:cNvSpPr/>
          <p:nvPr/>
        </p:nvSpPr>
        <p:spPr>
          <a:xfrm>
            <a:off x="1450120" y="1460500"/>
            <a:ext cx="81144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1</a:t>
            </a:r>
          </a:p>
        </p:txBody>
      </p:sp>
      <p:sp>
        <p:nvSpPr>
          <p:cNvPr id="14" name="Freeform 18"/>
          <p:cNvSpPr/>
          <p:nvPr/>
        </p:nvSpPr>
        <p:spPr>
          <a:xfrm flipH="1">
            <a:off x="2211262" y="3134089"/>
            <a:ext cx="2191488" cy="359103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5" name="Rectangle 19"/>
          <p:cNvSpPr/>
          <p:nvPr/>
        </p:nvSpPr>
        <p:spPr>
          <a:xfrm>
            <a:off x="2413000" y="2281417"/>
            <a:ext cx="158750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&lt;promise, …&gt;</a:t>
            </a:r>
          </a:p>
        </p:txBody>
      </p:sp>
      <p:sp>
        <p:nvSpPr>
          <p:cNvPr id="16" name="Freeform 20"/>
          <p:cNvSpPr/>
          <p:nvPr/>
        </p:nvSpPr>
        <p:spPr>
          <a:xfrm>
            <a:off x="2212001" y="2482636"/>
            <a:ext cx="2190749" cy="241821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7" name="Rectangle 21"/>
          <p:cNvSpPr/>
          <p:nvPr/>
        </p:nvSpPr>
        <p:spPr>
          <a:xfrm>
            <a:off x="4773250" y="3984575"/>
            <a:ext cx="2207170" cy="348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&lt;promise, 1, foo&gt;</a:t>
            </a:r>
          </a:p>
        </p:txBody>
      </p:sp>
      <p:sp>
        <p:nvSpPr>
          <p:cNvPr id="18" name="Freeform 23"/>
          <p:cNvSpPr/>
          <p:nvPr/>
        </p:nvSpPr>
        <p:spPr>
          <a:xfrm flipH="1">
            <a:off x="4402748" y="4178723"/>
            <a:ext cx="2196334" cy="268000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19" name="Rectangle 24"/>
          <p:cNvSpPr/>
          <p:nvPr/>
        </p:nvSpPr>
        <p:spPr>
          <a:xfrm>
            <a:off x="2554443" y="2982406"/>
            <a:ext cx="17508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&lt;accept, 1, </a:t>
            </a:r>
            <a:r>
              <a:rPr lang="en-US" altLang="zh-CN" sz="1667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foo</a:t>
            </a: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&gt;</a:t>
            </a:r>
          </a:p>
        </p:txBody>
      </p:sp>
      <p:sp>
        <p:nvSpPr>
          <p:cNvPr id="20" name="Rectangle 26"/>
          <p:cNvSpPr/>
          <p:nvPr/>
        </p:nvSpPr>
        <p:spPr>
          <a:xfrm>
            <a:off x="4826000" y="3492500"/>
            <a:ext cx="1491114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&lt;proposal, 2&gt;</a:t>
            </a:r>
          </a:p>
        </p:txBody>
      </p:sp>
      <p:sp>
        <p:nvSpPr>
          <p:cNvPr id="21" name="Freeform 28"/>
          <p:cNvSpPr/>
          <p:nvPr/>
        </p:nvSpPr>
        <p:spPr>
          <a:xfrm>
            <a:off x="4393991" y="3685000"/>
            <a:ext cx="2199509" cy="315501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2" name="Freeform 42"/>
          <p:cNvSpPr/>
          <p:nvPr/>
        </p:nvSpPr>
        <p:spPr>
          <a:xfrm>
            <a:off x="1745904" y="3048693"/>
            <a:ext cx="461269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3" name="Freeform 43"/>
          <p:cNvSpPr/>
          <p:nvPr/>
        </p:nvSpPr>
        <p:spPr>
          <a:xfrm>
            <a:off x="1761231" y="2537404"/>
            <a:ext cx="461269" cy="381502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4" name="Freeform 44"/>
          <p:cNvSpPr/>
          <p:nvPr/>
        </p:nvSpPr>
        <p:spPr>
          <a:xfrm>
            <a:off x="1745903" y="1884454"/>
            <a:ext cx="461269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5" name="Rectangle 46"/>
          <p:cNvSpPr/>
          <p:nvPr/>
        </p:nvSpPr>
        <p:spPr>
          <a:xfrm>
            <a:off x="6599084" y="2984500"/>
            <a:ext cx="811441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667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667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 = 2</a:t>
            </a:r>
          </a:p>
        </p:txBody>
      </p:sp>
      <p:sp>
        <p:nvSpPr>
          <p:cNvPr id="26" name="Freeform 47"/>
          <p:cNvSpPr/>
          <p:nvPr/>
        </p:nvSpPr>
        <p:spPr>
          <a:xfrm>
            <a:off x="4393990" y="4716166"/>
            <a:ext cx="2199509" cy="283297"/>
          </a:xfrm>
          <a:custGeom>
            <a:avLst/>
            <a:gdLst>
              <a:gd name="connsiteX0" fmla="*/ 3200400 w 3200400"/>
              <a:gd name="connsiteY0" fmla="*/ 0 h 583324"/>
              <a:gd name="connsiteX1" fmla="*/ 1529255 w 3200400"/>
              <a:gd name="connsiteY1" fmla="*/ 536028 h 583324"/>
              <a:gd name="connsiteX2" fmla="*/ 1403131 w 3200400"/>
              <a:gd name="connsiteY2" fmla="*/ 252248 h 583324"/>
              <a:gd name="connsiteX3" fmla="*/ 0 w 3200400"/>
              <a:gd name="connsiteY3" fmla="*/ 583324 h 58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583324">
                <a:moveTo>
                  <a:pt x="3200400" y="0"/>
                </a:moveTo>
                <a:cubicBezTo>
                  <a:pt x="2514600" y="246993"/>
                  <a:pt x="1828800" y="493987"/>
                  <a:pt x="1529255" y="536028"/>
                </a:cubicBezTo>
                <a:cubicBezTo>
                  <a:pt x="1229710" y="578069"/>
                  <a:pt x="1658007" y="244365"/>
                  <a:pt x="1403131" y="252248"/>
                </a:cubicBezTo>
                <a:cubicBezTo>
                  <a:pt x="1148255" y="260131"/>
                  <a:pt x="574127" y="421727"/>
                  <a:pt x="0" y="583324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7" name="Rectangle 48"/>
          <p:cNvSpPr/>
          <p:nvPr/>
        </p:nvSpPr>
        <p:spPr>
          <a:xfrm>
            <a:off x="4625656" y="4508500"/>
            <a:ext cx="1750800" cy="348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&lt;accept, 2, </a:t>
            </a:r>
            <a:r>
              <a:rPr lang="en-US" altLang="zh-CN" sz="1667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foo</a:t>
            </a:r>
            <a:r>
              <a:rPr lang="en-US" altLang="zh-CN" sz="1667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&gt;</a:t>
            </a:r>
          </a:p>
        </p:txBody>
      </p:sp>
      <p:sp>
        <p:nvSpPr>
          <p:cNvPr id="28" name="Freeform 49"/>
          <p:cNvSpPr/>
          <p:nvPr/>
        </p:nvSpPr>
        <p:spPr>
          <a:xfrm flipH="1">
            <a:off x="6604000" y="4635500"/>
            <a:ext cx="382533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29" name="Freeform 50"/>
          <p:cNvSpPr/>
          <p:nvPr/>
        </p:nvSpPr>
        <p:spPr>
          <a:xfrm flipH="1">
            <a:off x="6604000" y="4191000"/>
            <a:ext cx="381273" cy="393278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30" name="Freeform 51"/>
          <p:cNvSpPr/>
          <p:nvPr/>
        </p:nvSpPr>
        <p:spPr>
          <a:xfrm flipH="1">
            <a:off x="6602740" y="3619628"/>
            <a:ext cx="509260" cy="444373"/>
          </a:xfrm>
          <a:custGeom>
            <a:avLst/>
            <a:gdLst>
              <a:gd name="connsiteX0" fmla="*/ 553523 w 553523"/>
              <a:gd name="connsiteY0" fmla="*/ 75763 h 533247"/>
              <a:gd name="connsiteX1" fmla="*/ 222447 w 553523"/>
              <a:gd name="connsiteY1" fmla="*/ 12701 h 533247"/>
              <a:gd name="connsiteX2" fmla="*/ 1730 w 553523"/>
              <a:gd name="connsiteY2" fmla="*/ 296480 h 533247"/>
              <a:gd name="connsiteX3" fmla="*/ 143619 w 553523"/>
              <a:gd name="connsiteY3" fmla="*/ 532963 h 533247"/>
              <a:gd name="connsiteX4" fmla="*/ 553523 w 553523"/>
              <a:gd name="connsiteY4" fmla="*/ 249183 h 53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3523" h="533247">
                <a:moveTo>
                  <a:pt x="553523" y="75763"/>
                </a:moveTo>
                <a:cubicBezTo>
                  <a:pt x="433967" y="25839"/>
                  <a:pt x="314412" y="-24085"/>
                  <a:pt x="222447" y="12701"/>
                </a:cubicBezTo>
                <a:cubicBezTo>
                  <a:pt x="130482" y="49487"/>
                  <a:pt x="14868" y="209770"/>
                  <a:pt x="1730" y="296480"/>
                </a:cubicBezTo>
                <a:cubicBezTo>
                  <a:pt x="-11408" y="383190"/>
                  <a:pt x="51654" y="540846"/>
                  <a:pt x="143619" y="532963"/>
                </a:cubicBezTo>
                <a:cubicBezTo>
                  <a:pt x="235584" y="525080"/>
                  <a:pt x="394553" y="387131"/>
                  <a:pt x="553523" y="24918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pic>
        <p:nvPicPr>
          <p:cNvPr id="31" name="Picture 3" descr="Z:\Teaching\sjtu\DS\2013\slides\lec8-log\classic-lightning-storm-weather-icon_design.pn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20" y="3556000"/>
            <a:ext cx="684280" cy="68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53"/>
          <p:cNvSpPr/>
          <p:nvPr/>
        </p:nvSpPr>
        <p:spPr>
          <a:xfrm>
            <a:off x="2220311" y="1651000"/>
            <a:ext cx="3093434" cy="315406"/>
          </a:xfrm>
          <a:custGeom>
            <a:avLst/>
            <a:gdLst>
              <a:gd name="connsiteX0" fmla="*/ 0 w 3957145"/>
              <a:gd name="connsiteY0" fmla="*/ 378487 h 378487"/>
              <a:gd name="connsiteX1" fmla="*/ 2065283 w 3957145"/>
              <a:gd name="connsiteY1" fmla="*/ 114 h 378487"/>
              <a:gd name="connsiteX2" fmla="*/ 3957145 w 3957145"/>
              <a:gd name="connsiteY2" fmla="*/ 346956 h 37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57145" h="378487">
                <a:moveTo>
                  <a:pt x="0" y="378487"/>
                </a:moveTo>
                <a:cubicBezTo>
                  <a:pt x="702879" y="191928"/>
                  <a:pt x="1405759" y="5369"/>
                  <a:pt x="2065283" y="114"/>
                </a:cubicBezTo>
                <a:cubicBezTo>
                  <a:pt x="2724807" y="-5141"/>
                  <a:pt x="3340976" y="170907"/>
                  <a:pt x="3957145" y="346956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33" name="Multiply 54"/>
          <p:cNvSpPr/>
          <p:nvPr/>
        </p:nvSpPr>
        <p:spPr>
          <a:xfrm>
            <a:off x="4766627" y="1651000"/>
            <a:ext cx="360000" cy="360000"/>
          </a:xfrm>
          <a:prstGeom prst="mathMultiply">
            <a:avLst>
              <a:gd name="adj1" fmla="val 6110"/>
            </a:avLst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34" name="Freeform 58"/>
          <p:cNvSpPr/>
          <p:nvPr/>
        </p:nvSpPr>
        <p:spPr>
          <a:xfrm>
            <a:off x="3556000" y="3427631"/>
            <a:ext cx="3037498" cy="636369"/>
          </a:xfrm>
          <a:custGeom>
            <a:avLst/>
            <a:gdLst>
              <a:gd name="connsiteX0" fmla="*/ 3452648 w 3452648"/>
              <a:gd name="connsiteY0" fmla="*/ 151360 h 671623"/>
              <a:gd name="connsiteX1" fmla="*/ 1340069 w 3452648"/>
              <a:gd name="connsiteY1" fmla="*/ 9471 h 671623"/>
              <a:gd name="connsiteX2" fmla="*/ 1182414 w 3452648"/>
              <a:gd name="connsiteY2" fmla="*/ 387843 h 671623"/>
              <a:gd name="connsiteX3" fmla="*/ 0 w 3452648"/>
              <a:gd name="connsiteY3" fmla="*/ 671623 h 67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2648" h="671623">
                <a:moveTo>
                  <a:pt x="3452648" y="151360"/>
                </a:moveTo>
                <a:cubicBezTo>
                  <a:pt x="2585544" y="60708"/>
                  <a:pt x="1718441" y="-29943"/>
                  <a:pt x="1340069" y="9471"/>
                </a:cubicBezTo>
                <a:cubicBezTo>
                  <a:pt x="961697" y="48885"/>
                  <a:pt x="1405759" y="277484"/>
                  <a:pt x="1182414" y="387843"/>
                </a:cubicBezTo>
                <a:cubicBezTo>
                  <a:pt x="959069" y="498202"/>
                  <a:pt x="479534" y="584912"/>
                  <a:pt x="0" y="671623"/>
                </a:cubicBezTo>
              </a:path>
            </a:pathLst>
          </a:custGeom>
          <a:ln w="12700">
            <a:solidFill>
              <a:srgbClr val="FF006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black"/>
              </a:solidFill>
            </a:endParaRPr>
          </a:p>
        </p:txBody>
      </p:sp>
      <p:sp>
        <p:nvSpPr>
          <p:cNvPr id="35" name="Multiply 59"/>
          <p:cNvSpPr/>
          <p:nvPr/>
        </p:nvSpPr>
        <p:spPr>
          <a:xfrm>
            <a:off x="3647069" y="3842749"/>
            <a:ext cx="360000" cy="360000"/>
          </a:xfrm>
          <a:prstGeom prst="mathMultiply">
            <a:avLst>
              <a:gd name="adj1" fmla="val 6110"/>
            </a:avLst>
          </a:prstGeom>
          <a:solidFill>
            <a:srgbClr val="FF0066"/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prstClr val="white"/>
              </a:solidFill>
            </a:endParaRPr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37A36C30-1A99-DC4C-A225-58A12041D49F}"/>
              </a:ext>
            </a:extLst>
          </p:cNvPr>
          <p:cNvSpPr/>
          <p:nvPr/>
        </p:nvSpPr>
        <p:spPr>
          <a:xfrm>
            <a:off x="5436096" y="33241"/>
            <a:ext cx="3631704" cy="922360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60000" bIns="30000">
            <a:spAutoFit/>
          </a:bodyPr>
          <a:lstStyle/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accepted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V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accepted value of </a:t>
            </a: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a</a:t>
            </a:r>
            <a:endParaRPr lang="en-US" altLang="zh-CN" sz="14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h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highest proposal number seen</a:t>
            </a:r>
          </a:p>
          <a:p>
            <a:pPr marL="223564" indent="-223564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M</a:t>
            </a:r>
            <a:r>
              <a:rPr lang="en-US" altLang="zh-CN" sz="1400" b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n</a:t>
            </a:r>
            <a:r>
              <a:rPr lang="en-US" altLang="zh-CN" sz="1400" dirty="0">
                <a:solidFill>
                  <a:prstClr val="black"/>
                </a:solidFill>
                <a:latin typeface="Eras Medium ITC" pitchFamily="34" charset="0"/>
                <a:ea typeface="ＭＳ Ｐゴシック" charset="-128"/>
              </a:rPr>
              <a:t>: my proposal number</a:t>
            </a:r>
          </a:p>
        </p:txBody>
      </p:sp>
    </p:spTree>
    <p:extLst>
      <p:ext uri="{BB962C8B-B14F-4D97-AF65-F5344CB8AC3E}">
        <p14:creationId xmlns:p14="http://schemas.microsoft.com/office/powerpoint/2010/main" val="1083190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0F2F7-514D-D740-8BB7-9AB5C2AB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88F18-1673-1A42-919A-12245F80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Does single-decree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works fine for our view server example? </a:t>
            </a:r>
          </a:p>
          <a:p>
            <a:pPr lvl="1"/>
            <a:r>
              <a:rPr kumimoji="1" lang="en-US" altLang="zh-CN" dirty="0"/>
              <a:t>When can it go wrong? Accepting a single value is not enough (because view can change)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686E9-C9DA-ED4E-A5D2-D86EF62C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54</a:t>
            </a:fld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63FEB2C-1543-DF4E-9077-75DB4657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97" y="2029750"/>
            <a:ext cx="6252796" cy="253020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94420C3-D8A5-E949-B5A6-F7594E503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961" y="4027946"/>
            <a:ext cx="2452077" cy="1458188"/>
          </a:xfrm>
          <a:prstGeom prst="rect">
            <a:avLst/>
          </a:prstGeom>
        </p:spPr>
      </p:pic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87DB429-EA20-3443-B04D-2D1F533AF030}"/>
              </a:ext>
            </a:extLst>
          </p:cNvPr>
          <p:cNvCxnSpPr/>
          <p:nvPr/>
        </p:nvCxnSpPr>
        <p:spPr>
          <a:xfrm flipH="1">
            <a:off x="3345961" y="3525715"/>
            <a:ext cx="830385" cy="502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5C2F4569-5469-1741-9D32-87BF46F80CC7}"/>
              </a:ext>
            </a:extLst>
          </p:cNvPr>
          <p:cNvCxnSpPr>
            <a:cxnSpLocks/>
          </p:cNvCxnSpPr>
          <p:nvPr/>
        </p:nvCxnSpPr>
        <p:spPr>
          <a:xfrm>
            <a:off x="4765040" y="3525715"/>
            <a:ext cx="1023913" cy="502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5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Summary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363272" cy="4318000"/>
          </a:xfrm>
        </p:spPr>
        <p:txBody>
          <a:bodyPr>
            <a:norm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Paxos 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allows us to ensure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consistent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(total)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ordering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over a set of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events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in a group of nodes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Events = commands / actions / state updates</a:t>
            </a:r>
          </a:p>
          <a:p>
            <a:pPr marL="34394" lvl="1" indent="0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TW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Each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machine will have the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latest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state or </a:t>
            </a:r>
            <a:b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previous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version of the state</a:t>
            </a:r>
          </a:p>
        </p:txBody>
      </p:sp>
    </p:spTree>
    <p:extLst>
      <p:ext uri="{BB962C8B-B14F-4D97-AF65-F5344CB8AC3E}">
        <p14:creationId xmlns:p14="http://schemas.microsoft.com/office/powerpoint/2010/main" val="13695914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Summary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206500"/>
            <a:ext cx="8579296" cy="4171280"/>
          </a:xfrm>
        </p:spPr>
        <p:txBody>
          <a:bodyPr>
            <a:norm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To make 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change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the system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Tell the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proposer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 the </a:t>
            </a:r>
            <a:r>
              <a:rPr lang="en-US" altLang="zh-TW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event</a:t>
            </a:r>
          </a:p>
          <a:p>
            <a:pPr marL="367756" lvl="2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(NOTE: these requests may occur </a:t>
            </a: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concurrently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 startAt="2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leader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picks its next highest ID and asks proposal to all the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acceptors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with that ID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 startAt="3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When the majority of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acceptors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accept the </a:t>
            </a:r>
            <a:r>
              <a:rPr lang="en-US" altLang="zh-TW" dirty="0">
                <a:latin typeface="Verdana" pitchFamily="34" charset="0"/>
                <a:ea typeface="Verdana" pitchFamily="34" charset="0"/>
                <a:cs typeface="Verdana" pitchFamily="34" charset="0"/>
              </a:rPr>
              <a:t>proposal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accepted </a:t>
            </a:r>
            <a:r>
              <a:rPr lang="en-US" altLang="zh-TW" dirty="0">
                <a:solidFill>
                  <a:srgbClr val="FF0066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event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are sent to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learners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+mj-lt"/>
              <a:buAutoNum type="arabicPeriod" startAt="4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The </a:t>
            </a:r>
            <a:r>
              <a:rPr lang="en-US" altLang="zh-TW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learners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do event (e.g., update system state)</a:t>
            </a:r>
          </a:p>
        </p:txBody>
      </p:sp>
    </p:spTree>
    <p:extLst>
      <p:ext uri="{BB962C8B-B14F-4D97-AF65-F5344CB8AC3E}">
        <p14:creationId xmlns:p14="http://schemas.microsoft.com/office/powerpoint/2010/main" val="886290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Multi-</a:t>
            </a:r>
            <a:r>
              <a:rPr lang="en-US" altLang="zh-CN" kern="0" dirty="0" err="1">
                <a:solidFill>
                  <a:srgbClr val="C00000"/>
                </a:solidFill>
                <a:ea typeface="+mn-ea"/>
              </a:rPr>
              <a:t>Paxos</a:t>
            </a:r>
            <a:endParaRPr lang="en-US" altLang="zh-CN" kern="0" dirty="0">
              <a:solidFill>
                <a:srgbClr val="C00000"/>
              </a:solidFill>
              <a:ea typeface="+mn-ea"/>
            </a:endParaRPr>
          </a:p>
          <a:p>
            <a:pPr algn="ctr"/>
            <a:r>
              <a:rPr lang="en-US" altLang="zh-CN" sz="2600" b="0" kern="0" dirty="0">
                <a:solidFill>
                  <a:srgbClr val="C00000"/>
                </a:solidFill>
                <a:ea typeface="+mn-ea"/>
              </a:rPr>
              <a:t>Agree on a sequence of values</a:t>
            </a: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9070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EFFE8-D0D4-6748-B271-804DBCA5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builds on top of the basic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AA067-7D8C-F442-9185-A7CDDDED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4672052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Useful when agreeing on a </a:t>
            </a:r>
            <a:r>
              <a:rPr kumimoji="1" lang="en-US" altLang="zh-CN" dirty="0">
                <a:solidFill>
                  <a:schemeClr val="accent1"/>
                </a:solidFill>
              </a:rPr>
              <a:t>sequences</a:t>
            </a:r>
            <a:r>
              <a:rPr kumimoji="1" lang="en-US" altLang="zh-CN" dirty="0"/>
              <a:t> of values, examples including: </a:t>
            </a:r>
          </a:p>
          <a:p>
            <a:pPr lvl="1"/>
            <a:r>
              <a:rPr kumimoji="1" lang="en-US" altLang="zh-CN" dirty="0"/>
              <a:t>Views in primary-backup replication </a:t>
            </a:r>
          </a:p>
          <a:p>
            <a:pPr lvl="1"/>
            <a:r>
              <a:rPr kumimoji="1" lang="en-US" altLang="zh-CN" dirty="0"/>
              <a:t>Logs in a replicated state machine </a:t>
            </a:r>
          </a:p>
          <a:p>
            <a:pPr lvl="2"/>
            <a:r>
              <a:rPr kumimoji="1" lang="en-US" altLang="zh-CN" dirty="0"/>
              <a:t>i.e., use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to implement RSM  </a:t>
            </a:r>
          </a:p>
          <a:p>
            <a:r>
              <a:rPr kumimoji="1" lang="en-US" altLang="zh-CN" dirty="0"/>
              <a:t>The basic approach </a:t>
            </a:r>
          </a:p>
          <a:p>
            <a:pPr lvl="1"/>
            <a:r>
              <a:rPr kumimoji="1" lang="en-US" altLang="zh-CN" dirty="0"/>
              <a:t>Run a separate instance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to agree on the value of each index</a:t>
            </a:r>
          </a:p>
          <a:p>
            <a:pPr lvl="1"/>
            <a:r>
              <a:rPr kumimoji="1" lang="en-US" altLang="zh-CN" dirty="0"/>
              <a:t>Each instance of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has its own copy of state </a:t>
            </a:r>
          </a:p>
          <a:p>
            <a:pPr lvl="2"/>
            <a:r>
              <a:rPr lang="en" altLang="zh-CN" dirty="0"/>
              <a:t>highest proposal seen</a:t>
            </a:r>
          </a:p>
          <a:p>
            <a:pPr lvl="2"/>
            <a:r>
              <a:rPr lang="en" altLang="zh-CN" dirty="0"/>
              <a:t>accepted proposal number </a:t>
            </a:r>
          </a:p>
          <a:p>
            <a:pPr lvl="2"/>
            <a:r>
              <a:rPr lang="en" altLang="zh-CN" dirty="0"/>
              <a:t>accepted proposal value </a:t>
            </a:r>
          </a:p>
          <a:p>
            <a:pPr marL="914400" lvl="2" indent="0">
              <a:buNone/>
            </a:pPr>
            <a:br>
              <a:rPr lang="en" altLang="zh-CN" dirty="0"/>
            </a:br>
            <a:endParaRPr lang="en" altLang="zh-CN" dirty="0"/>
          </a:p>
          <a:p>
            <a:pPr lvl="2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B37D1-66E2-BB47-A869-121119E2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552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C269-3616-6D4F-92CE-0F76A00B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29445-62E2-1041-B852-0A640849D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7"/>
            <a:ext cx="8229600" cy="172688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Server simultaneously acts as proposer, acceptor &amp; learner</a:t>
            </a:r>
          </a:p>
          <a:p>
            <a:r>
              <a:rPr kumimoji="1" lang="en-US" altLang="zh-CN" dirty="0"/>
              <a:t>After receiving a value, the server: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Decides where to place the value (e.g., the latest) </a:t>
            </a:r>
          </a:p>
          <a:p>
            <a:pPr marL="417150" lvl="1" indent="-342900">
              <a:buFont typeface="+mj-ea"/>
              <a:buAutoNum type="circleNumDbPlain"/>
            </a:pPr>
            <a:r>
              <a:rPr kumimoji="1" lang="en-US" altLang="zh-CN" dirty="0"/>
              <a:t>Start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at the decided position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AE23A1-3DB5-0745-9094-FF64D4A4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FC214B5-ADF0-0A4D-BBC9-EA069A1C0EFA}"/>
              </a:ext>
            </a:extLst>
          </p:cNvPr>
          <p:cNvGrpSpPr/>
          <p:nvPr/>
        </p:nvGrpSpPr>
        <p:grpSpPr>
          <a:xfrm>
            <a:off x="457200" y="3662681"/>
            <a:ext cx="2148840" cy="369332"/>
            <a:chOff x="746760" y="3108682"/>
            <a:chExt cx="2148840" cy="36933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8444D60-922E-5448-AA05-D970F5B09F48}"/>
                </a:ext>
              </a:extLst>
            </p:cNvPr>
            <p:cNvGrpSpPr/>
            <p:nvPr/>
          </p:nvGrpSpPr>
          <p:grpSpPr>
            <a:xfrm>
              <a:off x="1290320" y="3220720"/>
              <a:ext cx="1605280" cy="203200"/>
              <a:chOff x="1290320" y="3220720"/>
              <a:chExt cx="1605280" cy="2032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8074AD4C-83F6-624B-9C5F-4EE57201D3B3}"/>
                  </a:ext>
                </a:extLst>
              </p:cNvPr>
              <p:cNvSpPr/>
              <p:nvPr/>
            </p:nvSpPr>
            <p:spPr>
              <a:xfrm>
                <a:off x="129032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D3C5DB9-6FE7-AE48-931B-9E30FA73E1C0}"/>
                  </a:ext>
                </a:extLst>
              </p:cNvPr>
              <p:cNvSpPr/>
              <p:nvPr/>
            </p:nvSpPr>
            <p:spPr>
              <a:xfrm>
                <a:off x="214376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16702C9-357A-7548-8EB3-69387F6C2EE4}"/>
                </a:ext>
              </a:extLst>
            </p:cNvPr>
            <p:cNvSpPr txBox="1"/>
            <p:nvPr/>
          </p:nvSpPr>
          <p:spPr>
            <a:xfrm>
              <a:off x="746760" y="3108682"/>
              <a:ext cx="635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S1</a:t>
              </a:r>
              <a:endParaRPr lang="zh-CN" altLang="en-US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EBBBE2B-F6C7-ED48-87BE-9F1972FC3DFC}"/>
              </a:ext>
            </a:extLst>
          </p:cNvPr>
          <p:cNvGrpSpPr/>
          <p:nvPr/>
        </p:nvGrpSpPr>
        <p:grpSpPr>
          <a:xfrm>
            <a:off x="457200" y="4144051"/>
            <a:ext cx="3002280" cy="369332"/>
            <a:chOff x="746760" y="3108682"/>
            <a:chExt cx="3002280" cy="369332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F092F7A5-13FB-FB4E-90A2-552EF59F4E9C}"/>
                </a:ext>
              </a:extLst>
            </p:cNvPr>
            <p:cNvGrpSpPr/>
            <p:nvPr/>
          </p:nvGrpSpPr>
          <p:grpSpPr>
            <a:xfrm>
              <a:off x="1290320" y="3220720"/>
              <a:ext cx="2458720" cy="203200"/>
              <a:chOff x="1290320" y="3220720"/>
              <a:chExt cx="2458720" cy="2032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D3AB63C-A27B-CF46-9866-AFDD87B8E071}"/>
                  </a:ext>
                </a:extLst>
              </p:cNvPr>
              <p:cNvSpPr/>
              <p:nvPr/>
            </p:nvSpPr>
            <p:spPr>
              <a:xfrm>
                <a:off x="129032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DA021B7-12F8-B247-B775-0A700D6DC968}"/>
                  </a:ext>
                </a:extLst>
              </p:cNvPr>
              <p:cNvSpPr/>
              <p:nvPr/>
            </p:nvSpPr>
            <p:spPr>
              <a:xfrm>
                <a:off x="214376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B345318-BA22-A046-B5C0-E747BC10E2A1}"/>
                  </a:ext>
                </a:extLst>
              </p:cNvPr>
              <p:cNvSpPr/>
              <p:nvPr/>
            </p:nvSpPr>
            <p:spPr>
              <a:xfrm>
                <a:off x="299720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78D6F73-135F-4249-A4BF-F0C2AE187848}"/>
                </a:ext>
              </a:extLst>
            </p:cNvPr>
            <p:cNvSpPr txBox="1"/>
            <p:nvPr/>
          </p:nvSpPr>
          <p:spPr>
            <a:xfrm>
              <a:off x="746760" y="3108682"/>
              <a:ext cx="635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S2</a:t>
              </a:r>
              <a:endParaRPr lang="zh-CN" altLang="en-US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ED1B5B4-5F62-9A47-A3B9-B3076EF4E7A0}"/>
              </a:ext>
            </a:extLst>
          </p:cNvPr>
          <p:cNvGrpSpPr/>
          <p:nvPr/>
        </p:nvGrpSpPr>
        <p:grpSpPr>
          <a:xfrm>
            <a:off x="457200" y="4683365"/>
            <a:ext cx="2148840" cy="369332"/>
            <a:chOff x="746760" y="3108682"/>
            <a:chExt cx="2148840" cy="36933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0B03B790-AB7C-B748-BD80-69114DA9B896}"/>
                </a:ext>
              </a:extLst>
            </p:cNvPr>
            <p:cNvGrpSpPr/>
            <p:nvPr/>
          </p:nvGrpSpPr>
          <p:grpSpPr>
            <a:xfrm>
              <a:off x="1290320" y="3220720"/>
              <a:ext cx="1605280" cy="203200"/>
              <a:chOff x="1290320" y="3220720"/>
              <a:chExt cx="1605280" cy="203200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5C7C1BF7-2EAC-9943-B919-3344D7695570}"/>
                  </a:ext>
                </a:extLst>
              </p:cNvPr>
              <p:cNvSpPr/>
              <p:nvPr/>
            </p:nvSpPr>
            <p:spPr>
              <a:xfrm>
                <a:off x="129032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E606C0A-B322-EA42-A019-0C549C613022}"/>
                  </a:ext>
                </a:extLst>
              </p:cNvPr>
              <p:cNvSpPr/>
              <p:nvPr/>
            </p:nvSpPr>
            <p:spPr>
              <a:xfrm>
                <a:off x="2143760" y="3220720"/>
                <a:ext cx="751840" cy="203200"/>
              </a:xfrm>
              <a:prstGeom prst="rect">
                <a:avLst/>
              </a:prstGeom>
              <a:solidFill>
                <a:srgbClr val="E2EAF7"/>
              </a:solidFill>
              <a:ln w="635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1D22B41-9847-FD49-9FAB-0B651A571E15}"/>
                </a:ext>
              </a:extLst>
            </p:cNvPr>
            <p:cNvSpPr txBox="1"/>
            <p:nvPr/>
          </p:nvSpPr>
          <p:spPr>
            <a:xfrm>
              <a:off x="746760" y="3108682"/>
              <a:ext cx="635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S3</a:t>
              </a:r>
              <a:endParaRPr lang="zh-CN" altLang="en-US" dirty="0"/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19E310F5-0435-DA4D-A8F8-B7314781F3AE}"/>
              </a:ext>
            </a:extLst>
          </p:cNvPr>
          <p:cNvSpPr txBox="1"/>
          <p:nvPr/>
        </p:nvSpPr>
        <p:spPr>
          <a:xfrm>
            <a:off x="4236720" y="3662681"/>
            <a:ext cx="6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S1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736AACE-1791-D541-9C15-AD29E6473AA0}"/>
              </a:ext>
            </a:extLst>
          </p:cNvPr>
          <p:cNvSpPr txBox="1"/>
          <p:nvPr/>
        </p:nvSpPr>
        <p:spPr>
          <a:xfrm>
            <a:off x="4236720" y="4149146"/>
            <a:ext cx="6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S2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77FC91-60E6-F24A-B512-35E6680FFE2E}"/>
              </a:ext>
            </a:extLst>
          </p:cNvPr>
          <p:cNvSpPr txBox="1"/>
          <p:nvPr/>
        </p:nvSpPr>
        <p:spPr>
          <a:xfrm>
            <a:off x="4236720" y="4683365"/>
            <a:ext cx="63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S3</a:t>
            </a:r>
            <a:endParaRPr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47D835DE-DE67-0548-BB6E-C34AAE45EA0D}"/>
              </a:ext>
            </a:extLst>
          </p:cNvPr>
          <p:cNvCxnSpPr>
            <a:stCxn id="24" idx="3"/>
          </p:cNvCxnSpPr>
          <p:nvPr/>
        </p:nvCxnSpPr>
        <p:spPr>
          <a:xfrm>
            <a:off x="4871720" y="3847347"/>
            <a:ext cx="3815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70258984-933B-5C40-A8EF-3790866FA467}"/>
              </a:ext>
            </a:extLst>
          </p:cNvPr>
          <p:cNvCxnSpPr/>
          <p:nvPr/>
        </p:nvCxnSpPr>
        <p:spPr>
          <a:xfrm>
            <a:off x="4861560" y="4374716"/>
            <a:ext cx="3815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D0C9B41B-117A-AE40-955F-3A5E120CF71C}"/>
              </a:ext>
            </a:extLst>
          </p:cNvPr>
          <p:cNvCxnSpPr/>
          <p:nvPr/>
        </p:nvCxnSpPr>
        <p:spPr>
          <a:xfrm>
            <a:off x="4871720" y="4924190"/>
            <a:ext cx="38150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1FC2FAC8-F3B2-B645-8526-A1631BD3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285" y="2825535"/>
            <a:ext cx="361950" cy="487069"/>
          </a:xfrm>
          <a:prstGeom prst="rect">
            <a:avLst/>
          </a:prstGeom>
        </p:spPr>
      </p:pic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EE038AB-9793-8347-A075-0C405745530C}"/>
              </a:ext>
            </a:extLst>
          </p:cNvPr>
          <p:cNvCxnSpPr/>
          <p:nvPr/>
        </p:nvCxnSpPr>
        <p:spPr>
          <a:xfrm>
            <a:off x="4053840" y="3259132"/>
            <a:ext cx="314960" cy="403549"/>
          </a:xfrm>
          <a:prstGeom prst="straightConnector1">
            <a:avLst/>
          </a:prstGeom>
          <a:ln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C524739D-B36C-9441-AB70-FC371CBC957E}"/>
              </a:ext>
            </a:extLst>
          </p:cNvPr>
          <p:cNvSpPr txBox="1"/>
          <p:nvPr/>
        </p:nvSpPr>
        <p:spPr>
          <a:xfrm>
            <a:off x="4187825" y="3055722"/>
            <a:ext cx="361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x</a:t>
            </a:r>
            <a:endParaRPr lang="zh-CN" altLang="en-US" dirty="0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FE85FDE-6936-8A4F-B9C6-217ACF729083}"/>
              </a:ext>
            </a:extLst>
          </p:cNvPr>
          <p:cNvSpPr/>
          <p:nvPr/>
        </p:nvSpPr>
        <p:spPr>
          <a:xfrm>
            <a:off x="4985760" y="3742947"/>
            <a:ext cx="208800" cy="20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圆角矩形标注 37">
            <a:extLst>
              <a:ext uri="{FF2B5EF4-FFF2-40B4-BE49-F238E27FC236}">
                <a16:creationId xmlns:a16="http://schemas.microsoft.com/office/drawing/2014/main" id="{F1CE560C-8E6E-8548-890D-F6CC6A4F4A47}"/>
              </a:ext>
            </a:extLst>
          </p:cNvPr>
          <p:cNvSpPr/>
          <p:nvPr/>
        </p:nvSpPr>
        <p:spPr>
          <a:xfrm>
            <a:off x="4985760" y="3193474"/>
            <a:ext cx="1110240" cy="372686"/>
          </a:xfrm>
          <a:prstGeom prst="wedgeRoundRectCallout">
            <a:avLst>
              <a:gd name="adj1" fmla="val -38219"/>
              <a:gd name="adj2" fmla="val 80414"/>
              <a:gd name="adj3" fmla="val 16667"/>
            </a:avLst>
          </a:prstGeom>
          <a:noFill/>
          <a:ln w="127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94D6BF6-DDB8-8E45-88B1-0B97AFFBADB6}"/>
              </a:ext>
            </a:extLst>
          </p:cNvPr>
          <p:cNvSpPr txBox="1"/>
          <p:nvPr/>
        </p:nvSpPr>
        <p:spPr>
          <a:xfrm>
            <a:off x="5059680" y="3194529"/>
            <a:ext cx="1127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Select 3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A44B9CE-BE79-6643-9309-785015D26E8F}"/>
              </a:ext>
            </a:extLst>
          </p:cNvPr>
          <p:cNvSpPr/>
          <p:nvPr/>
        </p:nvSpPr>
        <p:spPr>
          <a:xfrm>
            <a:off x="2707640" y="3774719"/>
            <a:ext cx="751840" cy="203200"/>
          </a:xfrm>
          <a:prstGeom prst="rect">
            <a:avLst/>
          </a:prstGeom>
          <a:solidFill>
            <a:srgbClr val="E2EAF7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4A38F14-00D7-414A-A1FA-96D964B2D22E}"/>
              </a:ext>
            </a:extLst>
          </p:cNvPr>
          <p:cNvSpPr/>
          <p:nvPr/>
        </p:nvSpPr>
        <p:spPr>
          <a:xfrm>
            <a:off x="2707640" y="4794850"/>
            <a:ext cx="751840" cy="203200"/>
          </a:xfrm>
          <a:prstGeom prst="rect">
            <a:avLst/>
          </a:prstGeom>
          <a:solidFill>
            <a:srgbClr val="E2EAF7"/>
          </a:solidFill>
          <a:ln w="635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7CA3F2A3-411B-8A43-A676-E2C3BF230C2A}"/>
              </a:ext>
            </a:extLst>
          </p:cNvPr>
          <p:cNvCxnSpPr>
            <a:cxnSpLocks/>
          </p:cNvCxnSpPr>
          <p:nvPr/>
        </p:nvCxnSpPr>
        <p:spPr>
          <a:xfrm>
            <a:off x="5394960" y="3847347"/>
            <a:ext cx="548640" cy="107684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A5F45C3-B85B-9347-B14F-A0133EFC0B7F}"/>
              </a:ext>
            </a:extLst>
          </p:cNvPr>
          <p:cNvCxnSpPr>
            <a:cxnSpLocks/>
          </p:cNvCxnSpPr>
          <p:nvPr/>
        </p:nvCxnSpPr>
        <p:spPr>
          <a:xfrm>
            <a:off x="5633590" y="3848738"/>
            <a:ext cx="310010" cy="52597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674CB61-3901-F441-843C-20F945DDB373}"/>
              </a:ext>
            </a:extLst>
          </p:cNvPr>
          <p:cNvCxnSpPr>
            <a:cxnSpLocks/>
          </p:cNvCxnSpPr>
          <p:nvPr/>
        </p:nvCxnSpPr>
        <p:spPr>
          <a:xfrm flipV="1">
            <a:off x="5943600" y="3789431"/>
            <a:ext cx="238630" cy="58722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F44CD73E-87A0-F24E-9310-991F79DD29C9}"/>
              </a:ext>
            </a:extLst>
          </p:cNvPr>
          <p:cNvCxnSpPr>
            <a:cxnSpLocks/>
          </p:cNvCxnSpPr>
          <p:nvPr/>
        </p:nvCxnSpPr>
        <p:spPr>
          <a:xfrm flipV="1">
            <a:off x="5976685" y="3845048"/>
            <a:ext cx="413955" cy="107089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AA48108-7918-E74C-AE08-1193544F9A3D}"/>
              </a:ext>
            </a:extLst>
          </p:cNvPr>
          <p:cNvCxnSpPr>
            <a:cxnSpLocks/>
          </p:cNvCxnSpPr>
          <p:nvPr/>
        </p:nvCxnSpPr>
        <p:spPr>
          <a:xfrm>
            <a:off x="6946510" y="3871533"/>
            <a:ext cx="548640" cy="1076843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03F78EE0-4B26-3245-B43E-8FA794FB110D}"/>
              </a:ext>
            </a:extLst>
          </p:cNvPr>
          <p:cNvCxnSpPr>
            <a:cxnSpLocks/>
          </p:cNvCxnSpPr>
          <p:nvPr/>
        </p:nvCxnSpPr>
        <p:spPr>
          <a:xfrm>
            <a:off x="7185140" y="3872924"/>
            <a:ext cx="310010" cy="525978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5D53234F-EC32-C042-85E8-17F824505C4E}"/>
              </a:ext>
            </a:extLst>
          </p:cNvPr>
          <p:cNvCxnSpPr>
            <a:cxnSpLocks/>
          </p:cNvCxnSpPr>
          <p:nvPr/>
        </p:nvCxnSpPr>
        <p:spPr>
          <a:xfrm flipV="1">
            <a:off x="7495150" y="3813617"/>
            <a:ext cx="238630" cy="58722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4BDC87C-3A77-6E44-8403-2B37F7F8FDC8}"/>
              </a:ext>
            </a:extLst>
          </p:cNvPr>
          <p:cNvCxnSpPr>
            <a:cxnSpLocks/>
          </p:cNvCxnSpPr>
          <p:nvPr/>
        </p:nvCxnSpPr>
        <p:spPr>
          <a:xfrm flipV="1">
            <a:off x="7528235" y="3869234"/>
            <a:ext cx="413955" cy="1070891"/>
          </a:xfrm>
          <a:prstGeom prst="straightConnector1">
            <a:avLst/>
          </a:prstGeom>
          <a:ln w="2222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70C3183-CA35-B748-8FBF-DDF9D9721EF2}"/>
              </a:ext>
            </a:extLst>
          </p:cNvPr>
          <p:cNvSpPr txBox="1"/>
          <p:nvPr/>
        </p:nvSpPr>
        <p:spPr>
          <a:xfrm>
            <a:off x="5315080" y="4996180"/>
            <a:ext cx="105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Prepare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D1EA34B-D2A5-8848-8B3D-C4E7A1A056DB}"/>
              </a:ext>
            </a:extLst>
          </p:cNvPr>
          <p:cNvSpPr txBox="1"/>
          <p:nvPr/>
        </p:nvSpPr>
        <p:spPr>
          <a:xfrm>
            <a:off x="7089385" y="4996180"/>
            <a:ext cx="1050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Accept</a:t>
            </a:r>
          </a:p>
        </p:txBody>
      </p:sp>
      <p:sp>
        <p:nvSpPr>
          <p:cNvPr id="67" name="Rectangle 19">
            <a:extLst>
              <a:ext uri="{FF2B5EF4-FFF2-40B4-BE49-F238E27FC236}">
                <a16:creationId xmlns:a16="http://schemas.microsoft.com/office/drawing/2014/main" id="{A94B5F90-C887-5249-AC6B-393204A3BC66}"/>
              </a:ext>
            </a:extLst>
          </p:cNvPr>
          <p:cNvSpPr/>
          <p:nvPr/>
        </p:nvSpPr>
        <p:spPr>
          <a:xfrm>
            <a:off x="3858260" y="220615"/>
            <a:ext cx="5070000" cy="676139"/>
          </a:xfrm>
          <a:prstGeom prst="rect">
            <a:avLst/>
          </a:prstGeom>
          <a:solidFill>
            <a:srgbClr val="FFE7FF"/>
          </a:solidFill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90000" tIns="30000" rIns="90000" bIns="3000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ＭＳ Ｐゴシック" charset="-128"/>
              </a:rPr>
              <a:t>Question: what could happen if instance 3 has already gotten a value?</a:t>
            </a:r>
            <a:endParaRPr lang="en-US" altLang="zh-CN" sz="2000" dirty="0">
              <a:solidFill>
                <a:prstClr val="black"/>
              </a:solidFill>
              <a:latin typeface="Eras Medium ITC" pitchFamily="34" charset="0"/>
              <a:ea typeface="ＭＳ Ｐゴシック" charset="-128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F78FB59-74B5-F24E-A9A2-7C7B8B17C3E5}"/>
              </a:ext>
            </a:extLst>
          </p:cNvPr>
          <p:cNvSpPr txBox="1"/>
          <p:nvPr/>
        </p:nvSpPr>
        <p:spPr>
          <a:xfrm>
            <a:off x="1000760" y="3304641"/>
            <a:ext cx="75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/>
              <a:t>0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5A3EFAC-3770-1348-B840-B1E73ACAA542}"/>
              </a:ext>
            </a:extLst>
          </p:cNvPr>
          <p:cNvSpPr txBox="1"/>
          <p:nvPr/>
        </p:nvSpPr>
        <p:spPr>
          <a:xfrm>
            <a:off x="1854200" y="3304641"/>
            <a:ext cx="75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/>
              <a:t>1</a:t>
            </a:r>
            <a:endParaRPr lang="zh-CN" altLang="en-US" sz="16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1D53562-9F84-494D-875F-6A09F4BD41F9}"/>
              </a:ext>
            </a:extLst>
          </p:cNvPr>
          <p:cNvSpPr txBox="1"/>
          <p:nvPr/>
        </p:nvSpPr>
        <p:spPr>
          <a:xfrm>
            <a:off x="2702560" y="3304641"/>
            <a:ext cx="7518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600" dirty="0"/>
              <a:t>2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032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Replicated State Machines (RSM)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505EFF-8601-A84A-A4E2-010CC79177D4}"/>
              </a:ext>
            </a:extLst>
          </p:cNvPr>
          <p:cNvSpPr/>
          <p:nvPr/>
        </p:nvSpPr>
        <p:spPr>
          <a:xfrm>
            <a:off x="-396552" y="228866"/>
            <a:ext cx="1728192" cy="1476506"/>
          </a:xfrm>
          <a:prstGeom prst="rect">
            <a:avLst/>
          </a:prstGeom>
          <a:solidFill>
            <a:schemeClr val="bg1"/>
          </a:solidFill>
          <a:ln w="127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6639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A6B642-4E54-1947-9D64-55BCA9D6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 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is inefficient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92BAC-6F25-5241-931C-94B58B3F9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With multiple concurrent proposers, </a:t>
            </a:r>
            <a:r>
              <a:rPr lang="en-US" altLang="zh-CN" dirty="0">
                <a:solidFill>
                  <a:srgbClr val="C00000"/>
                </a:solidFill>
              </a:rPr>
              <a:t>conflicts</a:t>
            </a:r>
            <a:r>
              <a:rPr lang="en-US" altLang="zh-CN" dirty="0"/>
              <a:t> and restarts are likely </a:t>
            </a:r>
          </a:p>
          <a:p>
            <a:pPr lvl="1"/>
            <a:r>
              <a:rPr lang="en-US" altLang="zh-CN" dirty="0"/>
              <a:t>higher load → more conflicts</a:t>
            </a:r>
          </a:p>
          <a:p>
            <a:pPr lvl="1"/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slow</a:t>
            </a:r>
            <a:r>
              <a:rPr lang="zh-CN" altLang="en-US" dirty="0"/>
              <a:t> </a:t>
            </a:r>
            <a:r>
              <a:rPr lang="en-US" altLang="zh-CN" dirty="0"/>
              <a:t>(but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correct!)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2 rounds </a:t>
            </a:r>
            <a:r>
              <a:rPr lang="en-US" altLang="zh-CN" dirty="0"/>
              <a:t>of RPCs for each value chosen </a:t>
            </a:r>
          </a:p>
          <a:p>
            <a:pPr lvl="1"/>
            <a:r>
              <a:rPr lang="en-US" altLang="zh-CN" dirty="0"/>
              <a:t>Prepare, Accept</a:t>
            </a:r>
          </a:p>
          <a:p>
            <a:endParaRPr lang="en-US" altLang="zh-CN" dirty="0"/>
          </a:p>
          <a:p>
            <a:r>
              <a:rPr lang="en-US" altLang="zh-CN" dirty="0"/>
              <a:t>Solution </a:t>
            </a:r>
          </a:p>
          <a:p>
            <a:pPr marL="417150" lvl="1" indent="-342900">
              <a:buFont typeface="+mj-ea"/>
              <a:buAutoNum type="circleNumDbPlain"/>
            </a:pPr>
            <a:r>
              <a:rPr lang="en-US" altLang="zh-CN" dirty="0"/>
              <a:t>Select a leader: most of the time, only one server can propose</a:t>
            </a:r>
          </a:p>
          <a:p>
            <a:pPr marL="417150" lvl="1" indent="-342900">
              <a:buFont typeface="+mj-ea"/>
              <a:buAutoNum type="circleNumDbPlain"/>
            </a:pPr>
            <a:r>
              <a:rPr lang="en-US" altLang="zh-CN" dirty="0"/>
              <a:t>Batch prepare requests from multiple instances sent from a leader 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4F3C91-C2E3-294F-93E3-D669CAB7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404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3BA3B-71F2-8E4E-97E9-9DFC8DA9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Multi-</a:t>
            </a:r>
            <a:r>
              <a:rPr lang="en" altLang="zh-CN" dirty="0" err="1"/>
              <a:t>paxos</a:t>
            </a:r>
            <a:r>
              <a:rPr lang="en" altLang="zh-CN" dirty="0"/>
              <a:t> uses a distinguished proposer (leader)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618C3-D346-2344-9927-3C5F3848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Distinguished proposer (aka. leader) </a:t>
            </a:r>
          </a:p>
          <a:p>
            <a:pPr lvl="1"/>
            <a:r>
              <a:rPr kumimoji="1" lang="en-US" altLang="zh-CN" dirty="0"/>
              <a:t>The only one that issues proposals </a:t>
            </a:r>
          </a:p>
          <a:p>
            <a:pPr lvl="2"/>
            <a:r>
              <a:rPr kumimoji="1" lang="en-US" altLang="zh-CN" dirty="0"/>
              <a:t>i.e., </a:t>
            </a:r>
            <a:r>
              <a:rPr lang="en-US" altLang="zh-CN" dirty="0"/>
              <a:t>reduce proposer conflicts</a:t>
            </a:r>
            <a:endParaRPr kumimoji="1" lang="en-US" altLang="zh-CN" dirty="0"/>
          </a:p>
          <a:p>
            <a:r>
              <a:rPr kumimoji="1" lang="en-US" altLang="zh-CN" dirty="0"/>
              <a:t>Client sends the commands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 to the leader </a:t>
            </a:r>
          </a:p>
          <a:p>
            <a:pPr lvl="1"/>
            <a:r>
              <a:rPr kumimoji="1" lang="en-US" altLang="zh-CN" dirty="0"/>
              <a:t>Decides the value position </a:t>
            </a:r>
          </a:p>
          <a:p>
            <a:r>
              <a:rPr kumimoji="1" lang="en-US" altLang="zh-CN" dirty="0"/>
              <a:t>Note,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necessary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Multi-</a:t>
            </a:r>
            <a:r>
              <a:rPr kumimoji="1" lang="en-US" altLang="zh-CN" dirty="0" err="1"/>
              <a:t>paxos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 two 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 act as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protocol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correctly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8D443F-418D-C64E-BB21-D2403936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577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F2B54-7B8A-2842-9C58-2AB0A22E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Prepare message batching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20051-6723-A540-9F9A-51DD1F5C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/>
          </a:p>
        </p:txBody>
      </p:sp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BEC7147B-FFE9-B24F-A35D-C22B4CEA0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254250"/>
            <a:ext cx="6972300" cy="33655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F10A457-20EE-1448-9294-68E9EF169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/>
          <a:lstStyle/>
          <a:p>
            <a:r>
              <a:rPr kumimoji="1" lang="en-US" altLang="zh-CN" dirty="0"/>
              <a:t>All instances of the leader share the same state </a:t>
            </a:r>
          </a:p>
          <a:p>
            <a:pPr lvl="1"/>
            <a:r>
              <a:rPr kumimoji="1" lang="en-US" altLang="zh-CN" dirty="0"/>
              <a:t>i.e., highest proposal number seen </a:t>
            </a:r>
          </a:p>
          <a:p>
            <a:r>
              <a:rPr kumimoji="1" lang="en-US" altLang="zh-CN" dirty="0"/>
              <a:t>Can use one message to prepare for a batch of instances </a:t>
            </a:r>
          </a:p>
        </p:txBody>
      </p:sp>
    </p:spTree>
    <p:extLst>
      <p:ext uri="{BB962C8B-B14F-4D97-AF65-F5344CB8AC3E}">
        <p14:creationId xmlns:p14="http://schemas.microsoft.com/office/powerpoint/2010/main" val="3083965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E677C-AA6B-B347-B55A-61054D70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Benefits of batched prepare message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AD2A3-DA9A-E144-B135-68D185376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1593572"/>
          </a:xfrm>
        </p:spPr>
        <p:txBody>
          <a:bodyPr/>
          <a:lstStyle/>
          <a:p>
            <a:r>
              <a:rPr kumimoji="1" lang="en-US" altLang="zh-CN" dirty="0"/>
              <a:t>Leader only needs to run the accept phase to replicate an operation during normal time 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085F74-924A-C644-932A-448CD7B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63</a:t>
            </a:fld>
            <a:endParaRPr lang="zh-CN" alt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333245B7-A1FE-DD46-8DE0-F36705C54F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029750"/>
            <a:ext cx="7863840" cy="290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893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30438-6D1A-0645-A52F-283F8692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can run multiple instances concurrently </a:t>
            </a:r>
            <a:endParaRPr kumimoji="1" lang="zh-CN" altLang="en-US" dirty="0"/>
          </a:p>
        </p:txBody>
      </p:sp>
      <p:pic>
        <p:nvPicPr>
          <p:cNvPr id="6" name="内容占位符 5" descr="图片包含 图表&#10;&#10;描述已自动生成">
            <a:extLst>
              <a:ext uri="{FF2B5EF4-FFF2-40B4-BE49-F238E27FC236}">
                <a16:creationId xmlns:a16="http://schemas.microsoft.com/office/drawing/2014/main" id="{EB03F0A5-3E35-2F4E-85BD-645700EA8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546" y="2376288"/>
            <a:ext cx="5202854" cy="2494067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F245D8-0D48-8B43-8CA9-98572CD1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6B00A70-33FB-F945-ABBC-CDA7CD2596EF}"/>
              </a:ext>
            </a:extLst>
          </p:cNvPr>
          <p:cNvSpPr txBox="1">
            <a:spLocks/>
          </p:cNvSpPr>
          <p:nvPr/>
        </p:nvSpPr>
        <p:spPr>
          <a:xfrm>
            <a:off x="457200" y="1129308"/>
            <a:ext cx="8229600" cy="159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Tx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 Bold" panose="020B0400000000000000" pitchFamily="34" charset="-122"/>
              </a:defRPr>
            </a:lvl1pPr>
            <a:lvl2pPr marL="36000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PingFang SC" panose="020B0400000000000000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i.e., the prefix of chosen values are not contiguous</a:t>
            </a:r>
          </a:p>
          <a:p>
            <a:pPr lvl="1"/>
            <a:r>
              <a:rPr kumimoji="1" lang="en-US" altLang="zh-CN" dirty="0"/>
              <a:t>Need to re-run </a:t>
            </a:r>
            <a:r>
              <a:rPr kumimoji="1" lang="en-US" altLang="zh-CN" dirty="0" err="1"/>
              <a:t>Paxos</a:t>
            </a:r>
            <a:r>
              <a:rPr kumimoji="1" lang="en-US" altLang="zh-CN" dirty="0"/>
              <a:t> after an old leader crashes to fill the holes </a:t>
            </a:r>
          </a:p>
          <a:p>
            <a:pPr lvl="1"/>
            <a:r>
              <a:rPr kumimoji="1" lang="en-US" altLang="zh-CN" dirty="0"/>
              <a:t>If there is no value chosen, use a </a:t>
            </a:r>
            <a:r>
              <a:rPr kumimoji="1" lang="en-US" altLang="zh-CN" dirty="0">
                <a:highlight>
                  <a:srgbClr val="FFFF00"/>
                </a:highlight>
              </a:rPr>
              <a:t>no-op</a:t>
            </a:r>
            <a:r>
              <a:rPr kumimoji="1" lang="en-US" altLang="zh-CN" dirty="0"/>
              <a:t> to fill the hole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7806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Paxos</a:t>
            </a:r>
            <a:r>
              <a:rPr lang="en-US" altLang="zh-CN" dirty="0"/>
              <a:t> for RSM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168133"/>
            <a:ext cx="8928992" cy="4723511"/>
          </a:xfrm>
        </p:spPr>
        <p:txBody>
          <a:bodyPr>
            <a:normAutofit/>
          </a:bodyPr>
          <a:lstStyle/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Fault-tolerant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RSM requires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consistent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replica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view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View: &lt;primary, backups&gt; (e.g., </a:t>
            </a:r>
            <a:r>
              <a:rPr lang="en-US" altLang="zh-TW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&lt;node1, node2&gt;</a:t>
            </a:r>
            <a:r>
              <a:rPr lang="en-US" altLang="zh-TW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)</a:t>
            </a:r>
            <a:endParaRPr lang="en-US" altLang="zh-CN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All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active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nodes must agree on the sequence of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view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changes 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&lt;vid-1, primary, backups&gt;, . . .</a:t>
            </a:r>
            <a:endParaRPr lang="en-US" altLang="zh-CN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67756" indent="-320133">
              <a:buClr>
                <a:srgbClr val="FF0066"/>
              </a:buClr>
              <a:buNone/>
            </a:pP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 </a:t>
            </a:r>
            <a:r>
              <a:rPr lang="en-US" altLang="zh-CN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Paxos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to agree on the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&lt;primary,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ras Medium ITC" pitchFamily="34" charset="0"/>
                <a:ea typeface="Verdana" pitchFamily="34" charset="0"/>
                <a:cs typeface="Verdana" pitchFamily="34" charset="0"/>
              </a:rPr>
              <a:t>backups&gt;</a:t>
            </a:r>
            <a:endParaRPr lang="en-US" altLang="zh-CN" b="1" dirty="0">
              <a:solidFill>
                <a:prstClr val="black"/>
              </a:solidFill>
              <a:latin typeface="Eras Medium ITC" pitchFamily="34" charset="0"/>
              <a:ea typeface="Verdana" pitchFamily="34" charset="0"/>
              <a:cs typeface="Verdana" pitchFamily="34" charset="0"/>
            </a:endParaRP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Paxos instance agree to a single </a:t>
            </a: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view</a:t>
            </a:r>
          </a:p>
          <a:p>
            <a:pPr marL="367756" lvl="2" indent="0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(</a:t>
            </a:r>
            <a:r>
              <a:rPr lang="en-US" altLang="zh-TW" dirty="0">
                <a:solidFill>
                  <a:prstClr val="black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e.g., </a:t>
            </a:r>
            <a:r>
              <a:rPr lang="en-US" altLang="zh-TW" dirty="0">
                <a:solidFill>
                  <a:srgbClr val="FF0066"/>
                </a:solidFill>
                <a:latin typeface="Eras Medium ITC" pitchFamily="34" charset="0"/>
                <a:ea typeface="Verdana" pitchFamily="34" charset="0"/>
                <a:cs typeface="Verdana" pitchFamily="34" charset="0"/>
              </a:rPr>
              <a:t>&lt;2, Node1, Node2&gt;</a:t>
            </a: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 marL="0" lvl="1" indent="-415244" fontAlgn="base">
              <a:spcAft>
                <a:spcPct val="0"/>
              </a:spcAft>
              <a:buClr>
                <a:srgbClr val="FF0066"/>
              </a:buClr>
              <a:buNone/>
            </a:pPr>
            <a:r>
              <a:rPr lang="en-US" altLang="zh-CN" b="1" dirty="0" err="1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Paxos</a:t>
            </a:r>
            <a:r>
              <a:rPr lang="en-US" altLang="zh-CN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itself can also be used to implement RSM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E.g., agree on multiple states 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Usually inefficient: e.g., two RTTs to agree on a value</a:t>
            </a:r>
          </a:p>
          <a:p>
            <a:pPr marL="748741" lvl="2" indent="-380985" fontAlgn="base">
              <a:spcAft>
                <a:spcPct val="0"/>
              </a:spcAft>
              <a:buClr>
                <a:srgbClr val="FF0066"/>
              </a:buClr>
              <a:buFont typeface="Verdana" pitchFamily="34" charset="0"/>
              <a:buChar char="□"/>
            </a:pP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Multi-</a:t>
            </a:r>
            <a:r>
              <a:rPr lang="en-US" altLang="zh-TW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Paxos</a:t>
            </a:r>
            <a:r>
              <a:rPr lang="en-US" altLang="zh-TW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Verdana" pitchFamily="34" charset="0"/>
                <a:cs typeface="Verdana" pitchFamily="34" charset="0"/>
              </a:rPr>
              <a:t> can batch prepares to improve the performance </a:t>
            </a:r>
          </a:p>
          <a:p>
            <a:pPr marL="0" lvl="1" indent="-415244" fontAlgn="base">
              <a:spcAft>
                <a:spcPct val="0"/>
              </a:spcAft>
              <a:buClr>
                <a:srgbClr val="FF0066"/>
              </a:buClr>
              <a:buNone/>
            </a:pPr>
            <a:endParaRPr lang="en-US" altLang="zh-CN" dirty="0">
              <a:solidFill>
                <a:prstClr val="black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AE898-0E7D-DE42-BE31-F65E6062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RSM: Replicated State Machines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C2C84-925A-A949-A314-13585DE3E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D69EF60-0524-D946-A2C0-DF561683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9308"/>
            <a:ext cx="8229600" cy="3771636"/>
          </a:xfrm>
        </p:spPr>
        <p:txBody>
          <a:bodyPr>
            <a:normAutofit/>
          </a:bodyPr>
          <a:lstStyle/>
          <a:p>
            <a:r>
              <a:rPr lang="en-US" altLang="zh-CN" dirty="0"/>
              <a:t>A general approach to making consistent replicas of a server:</a:t>
            </a:r>
            <a:endParaRPr kumimoji="1" lang="en-US" altLang="zh-CN" dirty="0"/>
          </a:p>
          <a:p>
            <a:pPr lvl="1"/>
            <a:r>
              <a:rPr lang="en-US" altLang="zh-CN" dirty="0"/>
              <a:t>Start with the </a:t>
            </a:r>
            <a:r>
              <a:rPr lang="en-US" altLang="zh-CN" b="1" dirty="0">
                <a:solidFill>
                  <a:srgbClr val="BE384B"/>
                </a:solidFill>
              </a:rPr>
              <a:t>same initial state</a:t>
            </a:r>
            <a:r>
              <a:rPr lang="en-US" altLang="zh-CN" dirty="0">
                <a:solidFill>
                  <a:srgbClr val="BE384B"/>
                </a:solidFill>
              </a:rPr>
              <a:t> </a:t>
            </a:r>
            <a:r>
              <a:rPr lang="en-US" altLang="zh-CN" dirty="0"/>
              <a:t>on each server</a:t>
            </a:r>
          </a:p>
          <a:p>
            <a:pPr lvl="1"/>
            <a:r>
              <a:rPr lang="en-US" altLang="zh-CN" dirty="0"/>
              <a:t>Provide each replica with the </a:t>
            </a:r>
            <a:r>
              <a:rPr lang="en-US" altLang="zh-CN" b="1" dirty="0">
                <a:solidFill>
                  <a:srgbClr val="BE384B"/>
                </a:solidFill>
              </a:rPr>
              <a:t>same input</a:t>
            </a:r>
            <a:r>
              <a:rPr lang="en-US" altLang="zh-CN" dirty="0">
                <a:solidFill>
                  <a:srgbClr val="0096FF"/>
                </a:solidFill>
              </a:rPr>
              <a:t> </a:t>
            </a:r>
            <a:r>
              <a:rPr lang="en-US" altLang="zh-CN" dirty="0"/>
              <a:t>operations, in </a:t>
            </a:r>
            <a:r>
              <a:rPr lang="en-US" altLang="zh-CN" b="1" dirty="0">
                <a:solidFill>
                  <a:srgbClr val="BE384B"/>
                </a:solidFill>
              </a:rPr>
              <a:t>same order</a:t>
            </a:r>
          </a:p>
          <a:p>
            <a:pPr lvl="1"/>
            <a:r>
              <a:rPr lang="en-US" altLang="zh-CN" dirty="0"/>
              <a:t>Ensure all operations are </a:t>
            </a:r>
            <a:r>
              <a:rPr lang="en-US" altLang="zh-CN" b="1" dirty="0">
                <a:solidFill>
                  <a:srgbClr val="BE384B"/>
                </a:solidFill>
              </a:rPr>
              <a:t>deterministic</a:t>
            </a:r>
          </a:p>
          <a:p>
            <a:pPr lvl="2"/>
            <a:r>
              <a:rPr lang="en-US" altLang="zh-CN" sz="1600" dirty="0"/>
              <a:t>E.g., no randomness, no reading of current time, etc.</a:t>
            </a:r>
            <a:endParaRPr lang="en-US" altLang="zh-CN" dirty="0"/>
          </a:p>
          <a:p>
            <a:r>
              <a:rPr lang="en-US" altLang="zh-CN" dirty="0"/>
              <a:t>These rules ensure each server will end up in the </a:t>
            </a:r>
            <a:r>
              <a:rPr lang="en-US" altLang="zh-CN" dirty="0">
                <a:solidFill>
                  <a:srgbClr val="BE384B"/>
                </a:solidFill>
              </a:rPr>
              <a:t>same final state</a:t>
            </a:r>
            <a:endParaRPr lang="en-US" altLang="zh-CN" dirty="0"/>
          </a:p>
          <a:p>
            <a:pPr lvl="1"/>
            <a:endParaRPr kumimoji="1" lang="zh-CN" altLang="en-US" dirty="0"/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532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78890-E7D1-5149-8AFA-90D869A0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75403D9-9667-EA4B-986A-9CD8EA818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6" y="1830524"/>
            <a:ext cx="7307708" cy="2053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ctr"/>
            <a:r>
              <a:rPr lang="en-US" altLang="zh-CN" kern="0" dirty="0">
                <a:solidFill>
                  <a:srgbClr val="C00000"/>
                </a:solidFill>
                <a:ea typeface="+mn-ea"/>
              </a:rPr>
              <a:t>RSM</a:t>
            </a:r>
            <a:endParaRPr lang="en-US" altLang="zh-CN" b="0" i="1" kern="0" dirty="0">
              <a:solidFill>
                <a:srgbClr val="C00000"/>
              </a:solidFill>
              <a:ea typeface="+mn-ea"/>
            </a:endParaRPr>
          </a:p>
          <a:p>
            <a:pPr algn="ctr"/>
            <a:endParaRPr kumimoji="0" lang="en-US" altLang="zh-CN" b="0" kern="0" dirty="0">
              <a:solidFill>
                <a:srgbClr val="C00000"/>
              </a:solidFill>
              <a:ea typeface="+mn-ea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E9FD85E-B999-C042-AE13-7D65A0384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1196"/>
            <a:ext cx="8231827" cy="5256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220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C382D1A-01E2-E444-A8DB-8964E460A111}"/>
              </a:ext>
            </a:extLst>
          </p:cNvPr>
          <p:cNvSpPr txBox="1"/>
          <p:nvPr/>
        </p:nvSpPr>
        <p:spPr>
          <a:xfrm>
            <a:off x="2195736" y="1798575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E4CB00-D3B8-D047-A1BC-CF340CFB9B6F}"/>
              </a:ext>
            </a:extLst>
          </p:cNvPr>
          <p:cNvSpPr txBox="1"/>
          <p:nvPr/>
        </p:nvSpPr>
        <p:spPr>
          <a:xfrm>
            <a:off x="2195736" y="3670783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write</a:t>
            </a:r>
            <a:r>
              <a:rPr kumimoji="1" lang="en-US" altLang="zh-CN" sz="2400" baseline="-25000" dirty="0">
                <a:latin typeface="Consolas" charset="0"/>
                <a:ea typeface="Consolas" charset="0"/>
                <a:cs typeface="Consolas" charset="0"/>
              </a:rPr>
              <a:t>2</a:t>
            </a:r>
            <a:r>
              <a:rPr kumimoji="1" lang="en-US" altLang="zh-CN" sz="2400" dirty="0">
                <a:latin typeface="Consolas" charset="0"/>
                <a:ea typeface="Consolas" charset="0"/>
                <a:cs typeface="Consolas" charset="0"/>
              </a:rPr>
              <a:t>(x)</a:t>
            </a:r>
            <a:endParaRPr kumimoji="1" lang="zh-CN" altLang="en-US" sz="2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90DD66-9B53-364D-9F83-850C05434A62}"/>
              </a:ext>
            </a:extLst>
          </p:cNvPr>
          <p:cNvSpPr/>
          <p:nvPr/>
        </p:nvSpPr>
        <p:spPr>
          <a:xfrm>
            <a:off x="6084168" y="1633364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E0C6BA-93C0-E146-A5A2-800175AB94A4}"/>
              </a:ext>
            </a:extLst>
          </p:cNvPr>
          <p:cNvSpPr/>
          <p:nvPr/>
        </p:nvSpPr>
        <p:spPr>
          <a:xfrm>
            <a:off x="6084168" y="3505572"/>
            <a:ext cx="792088" cy="792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BDF887-6C38-0047-AE86-BE3A5009C17F}"/>
              </a:ext>
            </a:extLst>
          </p:cNvPr>
          <p:cNvSpPr txBox="1"/>
          <p:nvPr/>
        </p:nvSpPr>
        <p:spPr>
          <a:xfrm>
            <a:off x="5580112" y="429766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(replica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of</a:t>
            </a:r>
            <a:r>
              <a:rPr kumimoji="1" lang="zh-CN" alt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S</a:t>
            </a:r>
            <a:r>
              <a:rPr kumimoji="1" lang="en-US" altLang="zh-CN" sz="1600" baseline="-250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kumimoji="1" lang="en-US" altLang="zh-CN" sz="1600" dirty="0">
                <a:latin typeface="Consolas" charset="0"/>
                <a:ea typeface="Consolas" charset="0"/>
                <a:cs typeface="Consolas" charset="0"/>
              </a:rPr>
              <a:t>)</a:t>
            </a:r>
            <a:endParaRPr kumimoji="1" lang="zh-CN" altLang="en-US" sz="16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A27F320-2B2A-3E4E-9603-24F7F8210DDE}"/>
              </a:ext>
            </a:extLst>
          </p:cNvPr>
          <p:cNvSpPr/>
          <p:nvPr/>
        </p:nvSpPr>
        <p:spPr>
          <a:xfrm>
            <a:off x="1092060" y="491587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97758E0-173B-9548-979A-BCD5D350CD98}"/>
              </a:ext>
            </a:extLst>
          </p:cNvPr>
          <p:cNvSpPr/>
          <p:nvPr/>
        </p:nvSpPr>
        <p:spPr>
          <a:xfrm>
            <a:off x="5857286" y="491586"/>
            <a:ext cx="1245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Servers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E896427-5842-554E-9EB0-DD1CB5EB2F2F}"/>
              </a:ext>
            </a:extLst>
          </p:cNvPr>
          <p:cNvSpPr/>
          <p:nvPr/>
        </p:nvSpPr>
        <p:spPr>
          <a:xfrm>
            <a:off x="1259632" y="1633364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1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D60A509-35CD-B845-AB7C-DA69FB99458A}"/>
              </a:ext>
            </a:extLst>
          </p:cNvPr>
          <p:cNvSpPr/>
          <p:nvPr/>
        </p:nvSpPr>
        <p:spPr>
          <a:xfrm>
            <a:off x="1259632" y="3505572"/>
            <a:ext cx="792088" cy="792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8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kumimoji="1" lang="en-US" altLang="zh-CN" sz="2800" baseline="-25000" dirty="0">
                <a:solidFill>
                  <a:schemeClr val="tx1"/>
                </a:solidFill>
                <a:latin typeface="Consolas" charset="0"/>
                <a:ea typeface="Consolas" charset="0"/>
                <a:cs typeface="Consolas" charset="0"/>
              </a:rPr>
              <a:t>2</a:t>
            </a:r>
            <a:endParaRPr kumimoji="1" lang="zh-CN" altLang="en-US" sz="2800" baseline="-25000" dirty="0">
              <a:solidFill>
                <a:schemeClr val="tx1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684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2414</TotalTime>
  <Words>3784</Words>
  <Application>Microsoft Macintosh PowerPoint</Application>
  <PresentationFormat>全屏显示(16:10)</PresentationFormat>
  <Paragraphs>709</Paragraphs>
  <Slides>65</Slides>
  <Notes>15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5" baseType="lpstr">
      <vt:lpstr>DengXian</vt:lpstr>
      <vt:lpstr>DengXian</vt:lpstr>
      <vt:lpstr>Arial</vt:lpstr>
      <vt:lpstr>Calibri</vt:lpstr>
      <vt:lpstr>Candara</vt:lpstr>
      <vt:lpstr>Consolas</vt:lpstr>
      <vt:lpstr>Eras Medium ITC</vt:lpstr>
      <vt:lpstr>Tahoma</vt:lpstr>
      <vt:lpstr>Verdana</vt:lpstr>
      <vt:lpstr>1_Office 主题​​</vt:lpstr>
      <vt:lpstr>RSM &amp; PAXOS Consistency across multiple machines</vt:lpstr>
      <vt:lpstr>Review: Two-phase Commit</vt:lpstr>
      <vt:lpstr>Review of The CAP theorem: 2 out of 3</vt:lpstr>
      <vt:lpstr>Review: Two-phase Commit</vt:lpstr>
      <vt:lpstr>Review: Why Replication?</vt:lpstr>
      <vt:lpstr>PowerPoint 演示文稿</vt:lpstr>
      <vt:lpstr>RSM: Replicated State Machines</vt:lpstr>
      <vt:lpstr>PowerPoint 演示文稿</vt:lpstr>
      <vt:lpstr>PowerPoint 演示文稿</vt:lpstr>
      <vt:lpstr>PowerPoint 演示文稿</vt:lpstr>
      <vt:lpstr>RSM: Replicated State Machines</vt:lpstr>
      <vt:lpstr>Primary/Backup Model</vt:lpstr>
      <vt:lpstr>What if Primary Fails?</vt:lpstr>
      <vt:lpstr>Primary/Backup Model</vt:lpstr>
      <vt:lpstr>Primary/Backup Model</vt:lpstr>
      <vt:lpstr>Multiple Coordinators + the Network = Problems </vt:lpstr>
      <vt:lpstr>Multiple Coordinators + the Network = Problems </vt:lpstr>
      <vt:lpstr>Multiple Coordinators + the Network = Problems </vt:lpstr>
      <vt:lpstr>View Server</vt:lpstr>
      <vt:lpstr>View Server</vt:lpstr>
      <vt:lpstr>View Server</vt:lpstr>
      <vt:lpstr>Failure of Primary</vt:lpstr>
      <vt:lpstr>Failure of Primary</vt:lpstr>
      <vt:lpstr>Rules when Facing Network Partitions</vt:lpstr>
      <vt:lpstr>Network Partitions</vt:lpstr>
      <vt:lpstr>Network Partitions</vt:lpstr>
      <vt:lpstr>Network Partitions</vt:lpstr>
      <vt:lpstr>Consider S1 being Partitioned from the VS</vt:lpstr>
      <vt:lpstr>What if view server fails?</vt:lpstr>
      <vt:lpstr>PowerPoint 演示文稿</vt:lpstr>
      <vt:lpstr>Leslie Lamport</vt:lpstr>
      <vt:lpstr>Paxos solves the consensus problem </vt:lpstr>
      <vt:lpstr>PowerPoint 演示文稿</vt:lpstr>
      <vt:lpstr>PowerPoint 演示文稿</vt:lpstr>
      <vt:lpstr>Paxos Players</vt:lpstr>
      <vt:lpstr>General Approach</vt:lpstr>
      <vt:lpstr>Political Science 101</vt:lpstr>
      <vt:lpstr>Paxos in Action: Phase 0</vt:lpstr>
      <vt:lpstr>Paxos in Action: Phase 1a (Prepare)</vt:lpstr>
      <vt:lpstr>Paxos in Action: Phase 1b (Prepare)</vt:lpstr>
      <vt:lpstr>Paxos in Action: Phase 2a (Accept)</vt:lpstr>
      <vt:lpstr>Paxos in Action: Phase 2b (Accept)</vt:lpstr>
      <vt:lpstr>Paxos in Action: Phase 3 (Learn)</vt:lpstr>
      <vt:lpstr>Paxos Setup</vt:lpstr>
      <vt:lpstr>Paxos Pseudo-code</vt:lpstr>
      <vt:lpstr>Paxos Pseudo-code</vt:lpstr>
      <vt:lpstr>Paxos Pseudo-code</vt:lpstr>
      <vt:lpstr>Paxos Pseudo-code</vt:lpstr>
      <vt:lpstr>Inside of Paxos</vt:lpstr>
      <vt:lpstr>Inside of Paxos</vt:lpstr>
      <vt:lpstr>Question</vt:lpstr>
      <vt:lpstr>Question</vt:lpstr>
      <vt:lpstr>Question</vt:lpstr>
      <vt:lpstr>Question</vt:lpstr>
      <vt:lpstr>Paxos Summary</vt:lpstr>
      <vt:lpstr>Paxos Summary</vt:lpstr>
      <vt:lpstr>PowerPoint 演示文稿</vt:lpstr>
      <vt:lpstr>Multi-Paxos builds on top of the basic Paxos </vt:lpstr>
      <vt:lpstr>Basic Multi-Paxos </vt:lpstr>
      <vt:lpstr>Basic Multi-Paxos is inefficient </vt:lpstr>
      <vt:lpstr>Multi-paxos uses a distinguished proposer (leader)</vt:lpstr>
      <vt:lpstr>Prepare message batching </vt:lpstr>
      <vt:lpstr>Benefits of batched prepare message</vt:lpstr>
      <vt:lpstr>Multi-Paxos can run multiple instances concurrently </vt:lpstr>
      <vt:lpstr>Paxos for RSM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Xia Yubin</cp:lastModifiedBy>
  <cp:revision>11</cp:revision>
  <cp:lastPrinted>2020-03-02T13:38:09Z</cp:lastPrinted>
  <dcterms:created xsi:type="dcterms:W3CDTF">2017-11-24T09:35:45Z</dcterms:created>
  <dcterms:modified xsi:type="dcterms:W3CDTF">2024-11-14T05:56:56Z</dcterms:modified>
</cp:coreProperties>
</file>