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31"/>
  </p:notesMasterIdLst>
  <p:handoutMasterIdLst>
    <p:handoutMasterId r:id="rId132"/>
  </p:handoutMasterIdLst>
  <p:sldIdLst>
    <p:sldId id="2241" r:id="rId2"/>
    <p:sldId id="2972" r:id="rId3"/>
    <p:sldId id="2985" r:id="rId4"/>
    <p:sldId id="300" r:id="rId5"/>
    <p:sldId id="301" r:id="rId6"/>
    <p:sldId id="302" r:id="rId7"/>
    <p:sldId id="303" r:id="rId8"/>
    <p:sldId id="304" r:id="rId9"/>
    <p:sldId id="305" r:id="rId10"/>
    <p:sldId id="2711" r:id="rId11"/>
    <p:sldId id="2712" r:id="rId12"/>
    <p:sldId id="2713" r:id="rId13"/>
    <p:sldId id="3033" r:id="rId14"/>
    <p:sldId id="3070" r:id="rId15"/>
    <p:sldId id="3034" r:id="rId16"/>
    <p:sldId id="3035" r:id="rId17"/>
    <p:sldId id="3036" r:id="rId18"/>
    <p:sldId id="3037" r:id="rId19"/>
    <p:sldId id="3041" r:id="rId20"/>
    <p:sldId id="3042" r:id="rId21"/>
    <p:sldId id="3043" r:id="rId22"/>
    <p:sldId id="3044" r:id="rId23"/>
    <p:sldId id="3038" r:id="rId24"/>
    <p:sldId id="3039" r:id="rId25"/>
    <p:sldId id="3040" r:id="rId26"/>
    <p:sldId id="3068" r:id="rId27"/>
    <p:sldId id="2988" r:id="rId28"/>
    <p:sldId id="2990" r:id="rId29"/>
    <p:sldId id="3031" r:id="rId30"/>
    <p:sldId id="3045" r:id="rId31"/>
    <p:sldId id="2992" r:id="rId32"/>
    <p:sldId id="3005" r:id="rId33"/>
    <p:sldId id="2980" r:id="rId34"/>
    <p:sldId id="3001" r:id="rId35"/>
    <p:sldId id="3002" r:id="rId36"/>
    <p:sldId id="3003" r:id="rId37"/>
    <p:sldId id="3007" r:id="rId38"/>
    <p:sldId id="3006" r:id="rId39"/>
    <p:sldId id="3050" r:id="rId40"/>
    <p:sldId id="3051" r:id="rId41"/>
    <p:sldId id="3052" r:id="rId42"/>
    <p:sldId id="3008" r:id="rId43"/>
    <p:sldId id="3053" r:id="rId44"/>
    <p:sldId id="3009" r:id="rId45"/>
    <p:sldId id="3010" r:id="rId46"/>
    <p:sldId id="3055" r:id="rId47"/>
    <p:sldId id="3054" r:id="rId48"/>
    <p:sldId id="3011" r:id="rId49"/>
    <p:sldId id="3012" r:id="rId50"/>
    <p:sldId id="3013" r:id="rId51"/>
    <p:sldId id="3056" r:id="rId52"/>
    <p:sldId id="3022" r:id="rId53"/>
    <p:sldId id="3057" r:id="rId54"/>
    <p:sldId id="3058" r:id="rId55"/>
    <p:sldId id="3046" r:id="rId56"/>
    <p:sldId id="3059" r:id="rId57"/>
    <p:sldId id="3060" r:id="rId58"/>
    <p:sldId id="3061" r:id="rId59"/>
    <p:sldId id="2984" r:id="rId60"/>
    <p:sldId id="3069" r:id="rId61"/>
    <p:sldId id="3049" r:id="rId62"/>
    <p:sldId id="3017" r:id="rId63"/>
    <p:sldId id="3062" r:id="rId64"/>
    <p:sldId id="3018" r:id="rId65"/>
    <p:sldId id="3063" r:id="rId66"/>
    <p:sldId id="3064" r:id="rId67"/>
    <p:sldId id="3015" r:id="rId68"/>
    <p:sldId id="3065" r:id="rId69"/>
    <p:sldId id="3066" r:id="rId70"/>
    <p:sldId id="3067" r:id="rId71"/>
    <p:sldId id="3026" r:id="rId72"/>
    <p:sldId id="2997" r:id="rId73"/>
    <p:sldId id="3087" r:id="rId74"/>
    <p:sldId id="3120" r:id="rId75"/>
    <p:sldId id="3088" r:id="rId76"/>
    <p:sldId id="3116" r:id="rId77"/>
    <p:sldId id="3117" r:id="rId78"/>
    <p:sldId id="3090" r:id="rId79"/>
    <p:sldId id="3118" r:id="rId80"/>
    <p:sldId id="2285" r:id="rId81"/>
    <p:sldId id="3089" r:id="rId82"/>
    <p:sldId id="3000" r:id="rId83"/>
    <p:sldId id="3092" r:id="rId84"/>
    <p:sldId id="3094" r:id="rId85"/>
    <p:sldId id="3121" r:id="rId86"/>
    <p:sldId id="3122" r:id="rId87"/>
    <p:sldId id="3123" r:id="rId88"/>
    <p:sldId id="3004" r:id="rId89"/>
    <p:sldId id="3124" r:id="rId90"/>
    <p:sldId id="3125" r:id="rId91"/>
    <p:sldId id="3126" r:id="rId92"/>
    <p:sldId id="2893" r:id="rId93"/>
    <p:sldId id="2894" r:id="rId94"/>
    <p:sldId id="2895" r:id="rId95"/>
    <p:sldId id="3082" r:id="rId96"/>
    <p:sldId id="3083" r:id="rId97"/>
    <p:sldId id="3127" r:id="rId98"/>
    <p:sldId id="3128" r:id="rId99"/>
    <p:sldId id="3093" r:id="rId100"/>
    <p:sldId id="3095" r:id="rId101"/>
    <p:sldId id="2681" r:id="rId102"/>
    <p:sldId id="3096" r:id="rId103"/>
    <p:sldId id="3098" r:id="rId104"/>
    <p:sldId id="3099" r:id="rId105"/>
    <p:sldId id="3103" r:id="rId106"/>
    <p:sldId id="3105" r:id="rId107"/>
    <p:sldId id="3106" r:id="rId108"/>
    <p:sldId id="3107" r:id="rId109"/>
    <p:sldId id="3108" r:id="rId110"/>
    <p:sldId id="3109" r:id="rId111"/>
    <p:sldId id="3110" r:id="rId112"/>
    <p:sldId id="3111" r:id="rId113"/>
    <p:sldId id="3112" r:id="rId114"/>
    <p:sldId id="3129" r:id="rId115"/>
    <p:sldId id="2905" r:id="rId116"/>
    <p:sldId id="2907" r:id="rId117"/>
    <p:sldId id="2910" r:id="rId118"/>
    <p:sldId id="2911" r:id="rId119"/>
    <p:sldId id="2908" r:id="rId120"/>
    <p:sldId id="2906" r:id="rId121"/>
    <p:sldId id="2909" r:id="rId122"/>
    <p:sldId id="2912" r:id="rId123"/>
    <p:sldId id="2913" r:id="rId124"/>
    <p:sldId id="2914" r:id="rId125"/>
    <p:sldId id="3130" r:id="rId126"/>
    <p:sldId id="2915" r:id="rId127"/>
    <p:sldId id="2916" r:id="rId128"/>
    <p:sldId id="2917" r:id="rId129"/>
    <p:sldId id="2478" r:id="rId130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3" pos="57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AF7"/>
    <a:srgbClr val="C00000"/>
    <a:srgbClr val="FF9300"/>
    <a:srgbClr val="945200"/>
    <a:srgbClr val="FF5F00"/>
    <a:srgbClr val="FFD579"/>
    <a:srgbClr val="BE384B"/>
    <a:srgbClr val="013D91"/>
    <a:srgbClr val="0432FF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E6B035-5D82-114E-BE13-6B471186C018}" v="23" dt="2024-11-18T13:20:42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54"/>
    <p:restoredTop sz="87411"/>
  </p:normalViewPr>
  <p:slideViewPr>
    <p:cSldViewPr snapToGrid="0">
      <p:cViewPr varScale="1">
        <p:scale>
          <a:sx n="126" d="100"/>
          <a:sy n="126" d="100"/>
        </p:scale>
        <p:origin x="280" y="192"/>
      </p:cViewPr>
      <p:guideLst>
        <p:guide orient="horz" pos="2480"/>
        <p:guide pos="573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microsoft.com/office/2015/10/relationships/revisionInfo" Target="revisionInfo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星达 魏" userId="ca17b13798aa44f7" providerId="LiveId" clId="{3EE6B035-5D82-114E-BE13-6B471186C018}"/>
    <pc:docChg chg="modSld">
      <pc:chgData name="星达 魏" userId="ca17b13798aa44f7" providerId="LiveId" clId="{3EE6B035-5D82-114E-BE13-6B471186C018}" dt="2024-11-18T23:54:36.619" v="14" actId="20577"/>
      <pc:docMkLst>
        <pc:docMk/>
      </pc:docMkLst>
      <pc:sldChg chg="modSp mod">
        <pc:chgData name="星达 魏" userId="ca17b13798aa44f7" providerId="LiveId" clId="{3EE6B035-5D82-114E-BE13-6B471186C018}" dt="2024-11-18T23:54:36.619" v="14" actId="20577"/>
        <pc:sldMkLst>
          <pc:docMk/>
          <pc:sldMk cId="3628960693" sldId="2241"/>
        </pc:sldMkLst>
        <pc:spChg chg="mod">
          <ac:chgData name="星达 魏" userId="ca17b13798aa44f7" providerId="LiveId" clId="{3EE6B035-5D82-114E-BE13-6B471186C018}" dt="2024-11-18T23:54:36.619" v="14" actId="20577"/>
          <ac:spMkLst>
            <pc:docMk/>
            <pc:sldMk cId="3628960693" sldId="2241"/>
            <ac:spMk id="5" creationId="{2C7C6228-E47F-EA4B-8DD8-28647C76DDD6}"/>
          </ac:spMkLst>
        </pc:spChg>
        <pc:spChg chg="mod">
          <ac:chgData name="星达 魏" userId="ca17b13798aa44f7" providerId="LiveId" clId="{3EE6B035-5D82-114E-BE13-6B471186C018}" dt="2024-11-18T23:54:30.651" v="1" actId="20577"/>
          <ac:spMkLst>
            <pc:docMk/>
            <pc:sldMk cId="3628960693" sldId="2241"/>
            <ac:spMk id="7" creationId="{E2120B98-7095-B94B-B13B-75606426BF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2024/11/19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2024/11/19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216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542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77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645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Safety can violate if a replication happens partially 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907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640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/>
              <a:t>obsolete information, e.g., as stale leaders</a:t>
            </a:r>
          </a:p>
          <a:p>
            <a:endParaRPr kumimoji="1" lang="en" altLang="zh-CN"/>
          </a:p>
          <a:p>
            <a:r>
              <a:rPr kumimoji="1" lang="en" altLang="zh-CN"/>
              <a:t>Servers exchange with others to build the global view of the terms 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62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/>
              <a:t>election timeout: a follower receives no communication over a period of time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119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Use heartbeat to announce the leadership. 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7407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817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492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Liveness: something good happens 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512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321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Safety can violate if a replication happens partially 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940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Interesting things:</a:t>
            </a:r>
          </a:p>
          <a:p>
            <a:pPr marL="228600" indent="-228600">
              <a:buAutoNum type="arabicPeriod"/>
            </a:pPr>
            <a:r>
              <a:rPr kumimoji="1" lang="en-US" altLang="zh-CN"/>
              <a:t>Each log entry store an additional term </a:t>
            </a:r>
          </a:p>
          <a:p>
            <a:pPr marL="228600" indent="-228600">
              <a:buAutoNum type="arabicPeriod"/>
            </a:pPr>
            <a:endParaRPr kumimoji="1" lang="en-US" altLang="zh-CN"/>
          </a:p>
          <a:p>
            <a:pPr marL="228600" indent="-228600">
              <a:buAutoNum type="arabicPeriod"/>
            </a:pPr>
            <a:r>
              <a:rPr kumimoji="1" lang="en-US" altLang="zh-CN"/>
              <a:t>Commit: can safely execute on the state machine, no others will execute a different command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714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5705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0560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Case in the example: server 4 crashes </a:t>
            </a:r>
          </a:p>
          <a:p>
            <a:endParaRPr kumimoji="1" lang="en-US" altLang="zh-CN"/>
          </a:p>
          <a:p>
            <a:r>
              <a:rPr kumimoji="1" lang="en-US" altLang="zh-CN"/>
              <a:t>Server 5 becomes the leader for 2, and keeps appending the logs from the clients 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8353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Commands</a:t>
            </a:r>
            <a:r>
              <a:rPr kumimoji="1" lang="zh-CN" altLang="en-US"/>
              <a:t> </a:t>
            </a:r>
            <a:r>
              <a:rPr kumimoji="1" lang="en-US" altLang="zh-CN"/>
              <a:t>must be equal: issued by the same leader 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1100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0951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71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No. What about configuration updates?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932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省去了</a:t>
            </a:r>
            <a:r>
              <a:rPr kumimoji="1" lang="en-US" altLang="zh-CN"/>
              <a:t>heartbeat</a:t>
            </a:r>
            <a:r>
              <a:rPr kumimoji="1" lang="zh-CN" altLang="en-US"/>
              <a:t>和</a:t>
            </a:r>
            <a:r>
              <a:rPr kumimoji="1" lang="en-US" altLang="zh-CN" err="1"/>
              <a:t>commmit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7244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Step down: </a:t>
            </a:r>
            <a:r>
              <a:rPr kumimoji="1" lang="zh-CN" altLang="en-US" dirty="0"/>
              <a:t>一个旧的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变回</a:t>
            </a:r>
            <a:r>
              <a:rPr kumimoji="1" lang="en-US" altLang="zh-CN" dirty="0"/>
              <a:t>follower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856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057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4398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8143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624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1. Delay the commitment of an entry until we know it is committed 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169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9353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9675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70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2033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8796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6768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4742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4783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How to shard? Range or hash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7812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// what is a read-write TX</a:t>
            </a:r>
          </a:p>
          <a:p>
            <a:r>
              <a:rPr kumimoji="1" lang="en-US" altLang="zh-CN" dirty="0"/>
              <a:t>Execution flow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4439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// what is a read-write TX</a:t>
            </a:r>
          </a:p>
          <a:p>
            <a:r>
              <a:rPr kumimoji="1" lang="en-US" altLang="zh-CN" dirty="0"/>
              <a:t>Execution flow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4258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Omit local replication for simplicity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7269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leader is responsible for accepting client requests and managing the replication of the log to other servers. The data flows only in one direction: from leader to other servers.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Proposal &amp; learned </a:t>
            </a:r>
          </a:p>
          <a:p>
            <a:r>
              <a:rPr kumimoji="1" lang="en-US" altLang="zh-CN" dirty="0"/>
              <a:t>Similar to the RAFT leader</a:t>
            </a:r>
          </a:p>
          <a:p>
            <a:r>
              <a:rPr kumimoji="1" lang="en-US" altLang="zh-CN" dirty="0"/>
              <a:t>Hold the latest value (w/o failure)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8795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516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AAE65-0A2E-D523-57AD-48CBF7E5B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4507FF-45C8-AD54-B927-0523690E95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E5EE901-A3DC-32A0-EAE1-880BAE83AD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6B411F-593E-BCCA-366D-E045D72CF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841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/>
              <a:t>Read locks are not replicated via </a:t>
            </a:r>
            <a:r>
              <a:rPr lang="en" altLang="zh-CN" dirty="0" err="1"/>
              <a:t>Paxos</a:t>
            </a:r>
            <a:r>
              <a:rPr lang="en" altLang="zh-CN" dirty="0"/>
              <a:t>, so leader failure -&gt; abort. </a:t>
            </a:r>
            <a:br>
              <a:rPr lang="en" altLang="zh-CN" dirty="0"/>
            </a:b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4577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8453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4696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为什么</a:t>
            </a:r>
            <a:r>
              <a:rPr kumimoji="1" lang="en-US" altLang="zh-CN" dirty="0"/>
              <a:t>client</a:t>
            </a:r>
            <a:r>
              <a:rPr kumimoji="1" lang="zh-CN" altLang="en-US" dirty="0"/>
              <a:t>单独没法做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618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798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Lock is replicated only at the prepare phase to improve the performance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416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Prepared: get the lock, record 2PC state and Paxos state</a:t>
            </a:r>
          </a:p>
          <a:p>
            <a:r>
              <a:rPr kumimoji="1" lang="en-US" altLang="zh-CN" dirty="0"/>
              <a:t>Applied: release the lock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Prepare + Commit both require </a:t>
            </a:r>
            <a:r>
              <a:rPr kumimoji="1" lang="en-US" altLang="zh-CN" dirty="0" err="1"/>
              <a:t>Paxos</a:t>
            </a:r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8937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Data: 2PC through three regions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78835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9048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947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初始状态： 每个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都确认了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的</a:t>
            </a:r>
            <a:r>
              <a:rPr kumimoji="1" lang="en-US" altLang="zh-CN" dirty="0"/>
              <a:t>value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13302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9015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72234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4788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667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Ma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zu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luo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6725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8058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5779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08213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Time server </a:t>
            </a:r>
            <a:r>
              <a:rPr kumimoji="1" lang="zh-CN" altLang="en-US" dirty="0"/>
              <a:t>挂了怎么办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6250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802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5806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dirty="0" err="1">
                <a:solidFill>
                  <a:srgbClr val="BE384B"/>
                </a:solidFill>
              </a:rPr>
              <a:t>Marzullo’s</a:t>
            </a:r>
            <a:r>
              <a:rPr lang="en" altLang="zh-CN" dirty="0">
                <a:solidFill>
                  <a:srgbClr val="BE384B"/>
                </a:solidFill>
              </a:rPr>
              <a:t> algorithm also considers the case of multiple time servers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00777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0609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12709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682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初始状态： 每个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都确认了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的</a:t>
            </a:r>
            <a:r>
              <a:rPr kumimoji="1" lang="en-US" altLang="zh-CN" dirty="0"/>
              <a:t>value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742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70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2pPr>
            <a:lvl3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5pPr>
          </a:lstStyle>
          <a:p>
            <a:pPr lvl="0"/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451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0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iff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0.jpe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Relationship Id="rId9" Type="http://schemas.openxmlformats.org/officeDocument/2006/relationships/image" Target="../media/image35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38.jpeg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10" Type="http://schemas.openxmlformats.org/officeDocument/2006/relationships/image" Target="../media/image40.jpeg"/><Relationship Id="rId4" Type="http://schemas.openxmlformats.org/officeDocument/2006/relationships/image" Target="../media/image28.jpeg"/><Relationship Id="rId9" Type="http://schemas.openxmlformats.org/officeDocument/2006/relationships/image" Target="../media/image39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3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3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3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56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238" y="1690127"/>
            <a:ext cx="7772400" cy="12250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dirty="0">
                <a:latin typeface="+mn-lt"/>
              </a:rPr>
              <a:t>Multi-</a:t>
            </a:r>
            <a:r>
              <a:rPr kumimoji="1" lang="en-US" altLang="zh-CN" sz="3600" dirty="0" err="1">
                <a:latin typeface="+mn-lt"/>
              </a:rPr>
              <a:t>Paxos</a:t>
            </a:r>
            <a:r>
              <a:rPr kumimoji="1" lang="en-US" altLang="zh-CN" sz="3600">
                <a:latin typeface="+mn-lt"/>
              </a:rPr>
              <a:t>, Raft </a:t>
            </a:r>
            <a:r>
              <a:rPr kumimoji="1" lang="en-US" altLang="zh-CN" sz="3600" dirty="0">
                <a:latin typeface="+mn-lt"/>
              </a:rPr>
              <a:t>&amp; NewSQL</a:t>
            </a:r>
            <a:br>
              <a:rPr kumimoji="1" lang="en-US" altLang="zh-CN" sz="3600" dirty="0">
                <a:latin typeface="+mn-lt"/>
              </a:rPr>
            </a:br>
            <a:r>
              <a:rPr kumimoji="1" lang="en-US" altLang="zh-CN" sz="2400" dirty="0">
                <a:latin typeface="+mn-lt"/>
              </a:rPr>
              <a:t>Consistency across replicas</a:t>
            </a:r>
            <a:endParaRPr kumimoji="1" lang="zh-CN" altLang="en-US" sz="2400" dirty="0">
              <a:latin typeface="+mn-lt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E2120B98-7095-B94B-B13B-75606426BFB4}"/>
              </a:ext>
            </a:extLst>
          </p:cNvPr>
          <p:cNvSpPr txBox="1">
            <a:spLocks/>
          </p:cNvSpPr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 (2024 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副标题 5">
            <a:extLst>
              <a:ext uri="{FF2B5EF4-FFF2-40B4-BE49-F238E27FC236}">
                <a16:creationId xmlns:a16="http://schemas.microsoft.com/office/drawing/2014/main" id="{7E915EFA-A189-CE4A-85DE-16B8C81D607E}"/>
              </a:ext>
            </a:extLst>
          </p:cNvPr>
          <p:cNvSpPr txBox="1">
            <a:spLocks/>
          </p:cNvSpPr>
          <p:nvPr/>
        </p:nvSpPr>
        <p:spPr>
          <a:xfrm>
            <a:off x="-6647" y="5210411"/>
            <a:ext cx="8224524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Credits: 	Rong </a:t>
            </a: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Chen@IPADS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&amp; </a:t>
            </a: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Jinyang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Li@NYU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&amp; John </a:t>
            </a: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Ousterhout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89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46" y="1830524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ea typeface="+mn-ea"/>
              </a:rPr>
              <a:t>Multi-</a:t>
            </a:r>
            <a:r>
              <a:rPr lang="en-US" altLang="zh-CN" kern="0" dirty="0" err="1">
                <a:solidFill>
                  <a:srgbClr val="C00000"/>
                </a:solidFill>
                <a:ea typeface="+mn-ea"/>
              </a:rPr>
              <a:t>Paxos</a:t>
            </a:r>
            <a:endParaRPr lang="en-US" altLang="zh-CN" kern="0" dirty="0">
              <a:solidFill>
                <a:srgbClr val="C00000"/>
              </a:solidFill>
              <a:ea typeface="+mn-ea"/>
            </a:endParaRPr>
          </a:p>
          <a:p>
            <a:pPr algn="ctr"/>
            <a:r>
              <a:rPr lang="en-US" altLang="zh-CN" sz="2600" b="0" kern="0" dirty="0">
                <a:solidFill>
                  <a:srgbClr val="C00000"/>
                </a:solidFill>
                <a:ea typeface="+mn-ea"/>
              </a:rPr>
              <a:t>Agree on a sequence of values</a:t>
            </a:r>
          </a:p>
          <a:p>
            <a:pPr algn="ctr"/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9070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96D88-B61C-1A4C-A264-F7C8DE47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Review: Multi-version Concurrency Control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2027E-57E3-5645-818B-47B73917D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Each data item has </a:t>
            </a:r>
            <a:r>
              <a:rPr kumimoji="1" lang="en" altLang="zh-CN" dirty="0">
                <a:solidFill>
                  <a:srgbClr val="C00000"/>
                </a:solidFill>
              </a:rPr>
              <a:t>multiple</a:t>
            </a:r>
            <a:r>
              <a:rPr kumimoji="1" lang="en" altLang="zh-CN" dirty="0"/>
              <a:t> versions</a:t>
            </a:r>
          </a:p>
          <a:p>
            <a:pPr lvl="1"/>
            <a:r>
              <a:rPr kumimoji="1" lang="en-US" altLang="zh-CN" dirty="0"/>
              <a:t>When accessing different versions of data, probably no conflict!</a:t>
            </a:r>
          </a:p>
          <a:p>
            <a:r>
              <a:rPr kumimoji="1" lang="en-US" altLang="zh-CN" dirty="0"/>
              <a:t>Key (high-level) idea</a:t>
            </a:r>
          </a:p>
          <a:p>
            <a:pPr lvl="1"/>
            <a:r>
              <a:rPr kumimoji="1" lang="en-US" altLang="zh-CN" dirty="0"/>
              <a:t>Writes </a:t>
            </a:r>
            <a:r>
              <a:rPr kumimoji="1" lang="en-US" altLang="zh-CN" b="1" dirty="0">
                <a:solidFill>
                  <a:srgbClr val="C00000"/>
                </a:solidFill>
              </a:rPr>
              <a:t>don’t overwrite </a:t>
            </a:r>
            <a:r>
              <a:rPr kumimoji="1" lang="en-US" altLang="zh-CN" dirty="0"/>
              <a:t>the original data</a:t>
            </a:r>
          </a:p>
          <a:p>
            <a:pPr lvl="1"/>
            <a:r>
              <a:rPr kumimoji="1" lang="en-US" altLang="zh-CN" dirty="0"/>
              <a:t>Instead, writes </a:t>
            </a:r>
            <a:r>
              <a:rPr kumimoji="1" lang="en-US" altLang="zh-CN" b="1" dirty="0">
                <a:solidFill>
                  <a:srgbClr val="C00000"/>
                </a:solidFill>
              </a:rPr>
              <a:t>install new versions </a:t>
            </a:r>
            <a:r>
              <a:rPr kumimoji="1" lang="en-US" altLang="zh-CN" dirty="0"/>
              <a:t>of data </a:t>
            </a:r>
          </a:p>
          <a:p>
            <a:pPr lvl="1"/>
            <a:r>
              <a:rPr kumimoji="1" lang="en-US" altLang="zh-CN" dirty="0"/>
              <a:t>Reads read from a "</a:t>
            </a:r>
            <a:r>
              <a:rPr kumimoji="1" lang="en-US" altLang="zh-CN" b="1" dirty="0">
                <a:solidFill>
                  <a:schemeClr val="accent1"/>
                </a:solidFill>
              </a:rPr>
              <a:t>snapshot</a:t>
            </a:r>
            <a:r>
              <a:rPr kumimoji="1" lang="en-US" altLang="zh-CN" dirty="0"/>
              <a:t>" of data </a:t>
            </a:r>
          </a:p>
          <a:p>
            <a:r>
              <a:rPr kumimoji="1" lang="en-US" altLang="zh-CN" dirty="0"/>
              <a:t>Benefits: no lock or validation during TX’s execution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986315-E255-5345-B09B-C2EF0194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6E83C3-FA01-3746-8852-53891D0AF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4225652"/>
            <a:ext cx="792088" cy="79208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B0AA41D-2FA8-0D49-BE65-7B493C202624}"/>
              </a:ext>
            </a:extLst>
          </p:cNvPr>
          <p:cNvSpPr/>
          <p:nvPr/>
        </p:nvSpPr>
        <p:spPr>
          <a:xfrm>
            <a:off x="2555776" y="4629761"/>
            <a:ext cx="648072" cy="188804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C814425-215D-A141-A8B6-0512062BE479}"/>
              </a:ext>
            </a:extLst>
          </p:cNvPr>
          <p:cNvSpPr/>
          <p:nvPr/>
        </p:nvSpPr>
        <p:spPr>
          <a:xfrm>
            <a:off x="920587" y="4560344"/>
            <a:ext cx="1404409" cy="312190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D4321A-0455-1B4A-9DD8-D089A60806D4}"/>
              </a:ext>
            </a:extLst>
          </p:cNvPr>
          <p:cNvSpPr/>
          <p:nvPr/>
        </p:nvSpPr>
        <p:spPr>
          <a:xfrm>
            <a:off x="907800" y="4513684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bankA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 100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CB824ED-CDC6-4744-AE82-B2246BE69154}"/>
              </a:ext>
            </a:extLst>
          </p:cNvPr>
          <p:cNvCxnSpPr/>
          <p:nvPr/>
        </p:nvCxnSpPr>
        <p:spPr>
          <a:xfrm>
            <a:off x="2324996" y="4547001"/>
            <a:ext cx="230780" cy="8276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24F73D24-98A6-D441-A4DB-22A3C7BFE545}"/>
              </a:ext>
            </a:extLst>
          </p:cNvPr>
          <p:cNvCxnSpPr>
            <a:cxnSpLocks/>
          </p:cNvCxnSpPr>
          <p:nvPr/>
        </p:nvCxnSpPr>
        <p:spPr>
          <a:xfrm flipV="1">
            <a:off x="2358838" y="4818565"/>
            <a:ext cx="196938" cy="4978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4">
            <a:extLst>
              <a:ext uri="{FF2B5EF4-FFF2-40B4-BE49-F238E27FC236}">
                <a16:creationId xmlns:a16="http://schemas.microsoft.com/office/drawing/2014/main" id="{17859308-9779-9046-9E8C-8DCE6B5A0A03}"/>
              </a:ext>
            </a:extLst>
          </p:cNvPr>
          <p:cNvSpPr/>
          <p:nvPr/>
        </p:nvSpPr>
        <p:spPr>
          <a:xfrm>
            <a:off x="1068327" y="5277033"/>
            <a:ext cx="2023198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Single-version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F01DEE3-ABE3-144E-A876-D904F7753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4233527"/>
            <a:ext cx="792088" cy="79208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514FE5B-8007-244D-B088-C6F5D57FF358}"/>
              </a:ext>
            </a:extLst>
          </p:cNvPr>
          <p:cNvSpPr/>
          <p:nvPr/>
        </p:nvSpPr>
        <p:spPr>
          <a:xfrm>
            <a:off x="4139952" y="4580201"/>
            <a:ext cx="648072" cy="14396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0A2DC09-D720-8948-8B5D-30C36584C440}"/>
              </a:ext>
            </a:extLst>
          </p:cNvPr>
          <p:cNvSpPr/>
          <p:nvPr/>
        </p:nvSpPr>
        <p:spPr>
          <a:xfrm>
            <a:off x="5026110" y="4354831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bankA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 100, </a:t>
            </a:r>
            <a:r>
              <a:rPr kumimoji="1"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: 12, </a:t>
            </a:r>
            <a:r>
              <a:rPr kumimoji="1"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pre:</a:t>
            </a:r>
            <a:r>
              <a:rPr kumimoji="1" lang="en-US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xx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6868706-3FB5-6244-B785-A1E05A1C4A91}"/>
              </a:ext>
            </a:extLst>
          </p:cNvPr>
          <p:cNvSpPr/>
          <p:nvPr/>
        </p:nvSpPr>
        <p:spPr>
          <a:xfrm>
            <a:off x="5026110" y="4393807"/>
            <a:ext cx="3673478" cy="312190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D19AE5E-6556-1749-8BC1-1F1FD2793A4F}"/>
              </a:ext>
            </a:extLst>
          </p:cNvPr>
          <p:cNvGrpSpPr/>
          <p:nvPr/>
        </p:nvGrpSpPr>
        <p:grpSpPr>
          <a:xfrm>
            <a:off x="5013322" y="4883016"/>
            <a:ext cx="3673478" cy="369332"/>
            <a:chOff x="5117028" y="5150014"/>
            <a:chExt cx="3673478" cy="36933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256D7CF-8B10-CA40-8994-72DCED7032C6}"/>
                </a:ext>
              </a:extLst>
            </p:cNvPr>
            <p:cNvSpPr/>
            <p:nvPr/>
          </p:nvSpPr>
          <p:spPr>
            <a:xfrm>
              <a:off x="5151831" y="5150014"/>
              <a:ext cx="36038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bankA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: 200, </a:t>
              </a:r>
              <a:r>
                <a:rPr kumimoji="1" lang="en-US" altLang="zh-CN" b="1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ver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: 10, </a:t>
              </a:r>
              <a:r>
                <a:rPr kumimoji="1" lang="en-US" altLang="zh-CN" b="1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pre:</a:t>
              </a:r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xx</a:t>
              </a:r>
              <a:endParaRPr lang="zh-CN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CD4A0DA-D315-EE40-9748-8802B51EB203}"/>
                </a:ext>
              </a:extLst>
            </p:cNvPr>
            <p:cNvSpPr/>
            <p:nvPr/>
          </p:nvSpPr>
          <p:spPr>
            <a:xfrm>
              <a:off x="5117028" y="5196588"/>
              <a:ext cx="3673478" cy="312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3247E0A9-CD62-2748-BDDE-AF358CE8978B}"/>
              </a:ext>
            </a:extLst>
          </p:cNvPr>
          <p:cNvSpPr/>
          <p:nvPr/>
        </p:nvSpPr>
        <p:spPr>
          <a:xfrm>
            <a:off x="4139952" y="4845372"/>
            <a:ext cx="648072" cy="143962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1C6B3CFD-A216-A444-A90B-176334AD7324}"/>
              </a:ext>
            </a:extLst>
          </p:cNvPr>
          <p:cNvCxnSpPr>
            <a:cxnSpLocks/>
          </p:cNvCxnSpPr>
          <p:nvPr/>
        </p:nvCxnSpPr>
        <p:spPr>
          <a:xfrm flipH="1">
            <a:off x="4786433" y="4383239"/>
            <a:ext cx="239677" cy="20750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79DAC71B-F836-D443-82F9-EA73873703D9}"/>
              </a:ext>
            </a:extLst>
          </p:cNvPr>
          <p:cNvCxnSpPr>
            <a:cxnSpLocks/>
          </p:cNvCxnSpPr>
          <p:nvPr/>
        </p:nvCxnSpPr>
        <p:spPr>
          <a:xfrm flipH="1">
            <a:off x="4786433" y="4719509"/>
            <a:ext cx="261692" cy="1269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AA161BC5-5274-DC42-B787-3A1A45BAA4E5}"/>
              </a:ext>
            </a:extLst>
          </p:cNvPr>
          <p:cNvCxnSpPr>
            <a:cxnSpLocks/>
          </p:cNvCxnSpPr>
          <p:nvPr/>
        </p:nvCxnSpPr>
        <p:spPr>
          <a:xfrm flipH="1" flipV="1">
            <a:off x="4788650" y="4855711"/>
            <a:ext cx="211884" cy="8942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AD4510AA-A731-9F40-AB38-AD7224B54B03}"/>
              </a:ext>
            </a:extLst>
          </p:cNvPr>
          <p:cNvCxnSpPr>
            <a:cxnSpLocks/>
          </p:cNvCxnSpPr>
          <p:nvPr/>
        </p:nvCxnSpPr>
        <p:spPr>
          <a:xfrm flipH="1" flipV="1">
            <a:off x="4788650" y="4996257"/>
            <a:ext cx="224672" cy="22632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形状 39">
            <a:extLst>
              <a:ext uri="{FF2B5EF4-FFF2-40B4-BE49-F238E27FC236}">
                <a16:creationId xmlns:a16="http://schemas.microsoft.com/office/drawing/2014/main" id="{DA03CC44-158C-ED4C-B305-13A1CD2B6F79}"/>
              </a:ext>
            </a:extLst>
          </p:cNvPr>
          <p:cNvSpPr/>
          <p:nvPr/>
        </p:nvSpPr>
        <p:spPr>
          <a:xfrm>
            <a:off x="3628746" y="4053098"/>
            <a:ext cx="4937556" cy="873232"/>
          </a:xfrm>
          <a:custGeom>
            <a:avLst/>
            <a:gdLst>
              <a:gd name="connsiteX0" fmla="*/ 4749444 w 4937556"/>
              <a:gd name="connsiteY0" fmla="*/ 427462 h 873232"/>
              <a:gd name="connsiteX1" fmla="*/ 4738014 w 4937556"/>
              <a:gd name="connsiteY1" fmla="*/ 107422 h 873232"/>
              <a:gd name="connsiteX2" fmla="*/ 2703474 w 4937556"/>
              <a:gd name="connsiteY2" fmla="*/ 95992 h 873232"/>
              <a:gd name="connsiteX3" fmla="*/ 1389024 w 4937556"/>
              <a:gd name="connsiteY3" fmla="*/ 153142 h 873232"/>
              <a:gd name="connsiteX4" fmla="*/ 97434 w 4937556"/>
              <a:gd name="connsiteY4" fmla="*/ 15982 h 873232"/>
              <a:gd name="connsiteX5" fmla="*/ 131724 w 4937556"/>
              <a:gd name="connsiteY5" fmla="*/ 587482 h 873232"/>
              <a:gd name="connsiteX6" fmla="*/ 451764 w 4937556"/>
              <a:gd name="connsiteY6" fmla="*/ 873232 h 87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37556" h="873232">
                <a:moveTo>
                  <a:pt x="4749444" y="427462"/>
                </a:moveTo>
                <a:cubicBezTo>
                  <a:pt x="4914226" y="295064"/>
                  <a:pt x="5079009" y="162667"/>
                  <a:pt x="4738014" y="107422"/>
                </a:cubicBezTo>
                <a:cubicBezTo>
                  <a:pt x="4397019" y="52177"/>
                  <a:pt x="3261639" y="88372"/>
                  <a:pt x="2703474" y="95992"/>
                </a:cubicBezTo>
                <a:cubicBezTo>
                  <a:pt x="2145309" y="103612"/>
                  <a:pt x="1823364" y="166477"/>
                  <a:pt x="1389024" y="153142"/>
                </a:cubicBezTo>
                <a:cubicBezTo>
                  <a:pt x="954684" y="139807"/>
                  <a:pt x="306984" y="-56408"/>
                  <a:pt x="97434" y="15982"/>
                </a:cubicBezTo>
                <a:cubicBezTo>
                  <a:pt x="-112116" y="88372"/>
                  <a:pt x="72669" y="444607"/>
                  <a:pt x="131724" y="587482"/>
                </a:cubicBezTo>
                <a:cubicBezTo>
                  <a:pt x="190779" y="730357"/>
                  <a:pt x="321271" y="801794"/>
                  <a:pt x="451764" y="873232"/>
                </a:cubicBezTo>
              </a:path>
            </a:pathLst>
          </a:custGeom>
          <a:noFill/>
          <a:ln w="63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71185890-D7C0-1A44-8F21-CF8C1242D3D7}"/>
              </a:ext>
            </a:extLst>
          </p:cNvPr>
          <p:cNvSpPr/>
          <p:nvPr/>
        </p:nvSpPr>
        <p:spPr>
          <a:xfrm>
            <a:off x="4139952" y="5296962"/>
            <a:ext cx="2023198" cy="344128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Multi-version</a:t>
            </a: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4EF339C6-D01A-1A40-9DFA-DBE9DC6AD98D}"/>
              </a:ext>
            </a:extLst>
          </p:cNvPr>
          <p:cNvCxnSpPr/>
          <p:nvPr/>
        </p:nvCxnSpPr>
        <p:spPr>
          <a:xfrm>
            <a:off x="3491880" y="4063304"/>
            <a:ext cx="0" cy="2044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6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4BF27-BEF4-714F-87E2-64A47546D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Review: Snapshot Isolation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02D63-58A8-8A43-B305-49716EC81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4471925"/>
          </a:xfrm>
        </p:spPr>
        <p:txBody>
          <a:bodyPr/>
          <a:lstStyle/>
          <a:p>
            <a:r>
              <a:rPr kumimoji="1" lang="en" altLang="zh-CN" dirty="0"/>
              <a:t>A popular multi-version concurrency control (MVCC) scheme</a:t>
            </a:r>
          </a:p>
          <a:p>
            <a:pPr lvl="1"/>
            <a:r>
              <a:rPr kumimoji="1" lang="en" altLang="zh-CN" dirty="0"/>
              <a:t>Transactions will get </a:t>
            </a:r>
            <a:r>
              <a:rPr kumimoji="1" lang="en" altLang="zh-CN" dirty="0">
                <a:highlight>
                  <a:srgbClr val="FFFF00"/>
                </a:highlight>
              </a:rPr>
              <a:t>start</a:t>
            </a:r>
            <a:r>
              <a:rPr kumimoji="1" lang="en" altLang="zh-CN" dirty="0"/>
              <a:t> and </a:t>
            </a:r>
            <a:r>
              <a:rPr kumimoji="1" lang="en" altLang="zh-CN" dirty="0">
                <a:highlight>
                  <a:srgbClr val="FFFF00"/>
                </a:highlight>
              </a:rPr>
              <a:t>commit</a:t>
            </a:r>
            <a:r>
              <a:rPr kumimoji="1" lang="en" altLang="zh-CN" dirty="0"/>
              <a:t> timestamp </a:t>
            </a:r>
          </a:p>
          <a:p>
            <a:pPr lvl="1"/>
            <a:r>
              <a:rPr kumimoji="1" lang="en" altLang="zh-CN" dirty="0"/>
              <a:t>Use start timestamp to find the snapshot to read</a:t>
            </a:r>
          </a:p>
          <a:p>
            <a:pPr lvl="1"/>
            <a:r>
              <a:rPr kumimoji="1" lang="en" altLang="zh-CN" dirty="0"/>
              <a:t>Use commit timestamp to install new versions </a:t>
            </a:r>
          </a:p>
          <a:p>
            <a:r>
              <a:rPr kumimoji="1" lang="en" altLang="zh-CN" dirty="0"/>
              <a:t>Transactions:</a:t>
            </a:r>
          </a:p>
          <a:p>
            <a:pPr lvl="1"/>
            <a:r>
              <a:rPr kumimoji="1" lang="en" altLang="zh-CN" b="1" dirty="0">
                <a:solidFill>
                  <a:srgbClr val="C00000"/>
                </a:solidFill>
              </a:rPr>
              <a:t>WRITEs</a:t>
            </a:r>
            <a:r>
              <a:rPr kumimoji="1" lang="en" altLang="zh-CN" dirty="0"/>
              <a:t> a local </a:t>
            </a:r>
            <a:r>
              <a:rPr kumimoji="1" lang="en" altLang="zh-CN" b="1" dirty="0">
                <a:solidFill>
                  <a:srgbClr val="C00000"/>
                </a:solidFill>
              </a:rPr>
              <a:t>buffer</a:t>
            </a:r>
            <a:r>
              <a:rPr kumimoji="1" lang="en" altLang="zh-CN" dirty="0"/>
              <a:t> (similar to OCC)</a:t>
            </a:r>
          </a:p>
          <a:p>
            <a:pPr lvl="1"/>
            <a:r>
              <a:rPr kumimoji="1" lang="en" altLang="zh-CN" b="1" dirty="0">
                <a:solidFill>
                  <a:srgbClr val="C00000"/>
                </a:solidFill>
              </a:rPr>
              <a:t>READs</a:t>
            </a:r>
            <a:r>
              <a:rPr kumimoji="1" lang="en" altLang="zh-CN" dirty="0"/>
              <a:t> a “</a:t>
            </a:r>
            <a:r>
              <a:rPr kumimoji="1" lang="en" altLang="zh-CN" b="1" dirty="0">
                <a:solidFill>
                  <a:srgbClr val="C00000"/>
                </a:solidFill>
              </a:rPr>
              <a:t>snapshot</a:t>
            </a:r>
            <a:r>
              <a:rPr kumimoji="1" lang="en" altLang="zh-CN" dirty="0"/>
              <a:t>” of entire data image</a:t>
            </a:r>
          </a:p>
          <a:p>
            <a:pPr lvl="1"/>
            <a:r>
              <a:rPr kumimoji="1" lang="en" altLang="zh-CN" b="1" dirty="0">
                <a:solidFill>
                  <a:srgbClr val="C00000"/>
                </a:solidFill>
              </a:rPr>
              <a:t>COMMIT</a:t>
            </a:r>
            <a:r>
              <a:rPr kumimoji="1" lang="en" altLang="zh-CN" dirty="0"/>
              <a:t> only if no </a:t>
            </a:r>
            <a:r>
              <a:rPr kumimoji="1" lang="en" altLang="zh-CN" b="1" dirty="0">
                <a:solidFill>
                  <a:srgbClr val="C00000"/>
                </a:solidFill>
              </a:rPr>
              <a:t>write-write</a:t>
            </a:r>
            <a:r>
              <a:rPr kumimoji="1" lang="en" altLang="zh-CN" dirty="0"/>
              <a:t> conflict</a:t>
            </a:r>
          </a:p>
          <a:p>
            <a:pPr lvl="2"/>
            <a:r>
              <a:rPr kumimoji="1" lang="en" altLang="zh-CN" sz="1800" dirty="0"/>
              <a:t>Install new versions of data</a:t>
            </a:r>
          </a:p>
          <a:p>
            <a:r>
              <a:rPr kumimoji="1" lang="en" altLang="zh-CN" dirty="0"/>
              <a:t>Drawback: no serializability guarantee !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3523D5-E5BE-4B41-8FE4-002B4E62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34608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93ABC-9F81-6205-FB74-4B5C2A20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Idea: use 2PL for read-write TX, MVCC for read-only TX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065DA-A90D-A1AA-FC70-00EE3B837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Still use 2PL for read-write TX</a:t>
            </a:r>
          </a:p>
          <a:p>
            <a:pPr lvl="1"/>
            <a:r>
              <a:rPr kumimoji="1" lang="en-US" altLang="zh-CN" dirty="0"/>
              <a:t>The execution of TXs is always serializable! </a:t>
            </a:r>
          </a:p>
          <a:p>
            <a:pPr indent="-285750"/>
            <a:r>
              <a:rPr kumimoji="1" lang="en-US" altLang="zh-CN" dirty="0"/>
              <a:t>Use MVCC to execute the read-only TX </a:t>
            </a:r>
          </a:p>
          <a:p>
            <a:pPr lvl="1"/>
            <a:r>
              <a:rPr kumimoji="1" lang="en-US" altLang="zh-CN" dirty="0"/>
              <a:t>Read-only TX no-longer to acquire locks for the execution </a:t>
            </a:r>
          </a:p>
          <a:p>
            <a:r>
              <a:rPr kumimoji="1" lang="en-US" altLang="zh-CN" dirty="0"/>
              <a:t>Note that similar technique also applies to OCC</a:t>
            </a:r>
          </a:p>
          <a:p>
            <a:pPr lvl="1"/>
            <a:r>
              <a:rPr kumimoji="1" lang="en-US" altLang="zh-CN" dirty="0"/>
              <a:t>E.g., we can use OCC for read-write TX, and MVCC for read-only TX</a:t>
            </a:r>
          </a:p>
          <a:p>
            <a:pPr lvl="2"/>
            <a:r>
              <a:rPr kumimoji="1" lang="en-US" altLang="zh-CN" sz="1800" dirty="0"/>
              <a:t>Out of the scope of this course </a:t>
            </a:r>
            <a:endParaRPr kumimoji="1"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B8372-6D4D-917E-749E-848BB09C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92878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8274A-14F2-E49D-A240-018762C3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MV-2PL: read-write TX (w/o 2PC &amp;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for simplicity)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E7C1B5-BB16-124B-1947-813DB3B8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103</a:t>
            </a:fld>
            <a:endParaRPr lang="zh-CN" altLang="en-US" dirty="0"/>
          </a:p>
        </p:txBody>
      </p:sp>
      <p:cxnSp>
        <p:nvCxnSpPr>
          <p:cNvPr id="5" name="Straight Connector 36">
            <a:extLst>
              <a:ext uri="{FF2B5EF4-FFF2-40B4-BE49-F238E27FC236}">
                <a16:creationId xmlns:a16="http://schemas.microsoft.com/office/drawing/2014/main" id="{52D6A3D8-B1A7-F217-6BB8-714E6FA695F7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2595000" y="3266849"/>
            <a:ext cx="34300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5">
            <a:extLst>
              <a:ext uri="{FF2B5EF4-FFF2-40B4-BE49-F238E27FC236}">
                <a16:creationId xmlns:a16="http://schemas.microsoft.com/office/drawing/2014/main" id="{89639668-9A5C-1BB8-7FDC-AD4151F1CFC9}"/>
              </a:ext>
            </a:extLst>
          </p:cNvPr>
          <p:cNvSpPr/>
          <p:nvPr/>
        </p:nvSpPr>
        <p:spPr>
          <a:xfrm>
            <a:off x="2857500" y="3131849"/>
            <a:ext cx="9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READ(X)</a:t>
            </a:r>
            <a:endParaRPr lang="zh-CN" altLang="en-US" sz="1667" dirty="0">
              <a:latin typeface="Eras Medium ITC" pitchFamily="34" charset="0"/>
              <a:cs typeface="Verdana" pitchFamily="34" charset="0"/>
            </a:endParaRPr>
          </a:p>
        </p:txBody>
      </p:sp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121F7119-7CA5-45E8-AE42-1B8705B60503}"/>
              </a:ext>
            </a:extLst>
          </p:cNvPr>
          <p:cNvCxnSpPr/>
          <p:nvPr/>
        </p:nvCxnSpPr>
        <p:spPr>
          <a:xfrm>
            <a:off x="1460500" y="3496208"/>
            <a:ext cx="63000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0">
            <a:extLst>
              <a:ext uri="{FF2B5EF4-FFF2-40B4-BE49-F238E27FC236}">
                <a16:creationId xmlns:a16="http://schemas.microsoft.com/office/drawing/2014/main" id="{0ECB172B-B81C-27DE-99A5-16AD15B01A94}"/>
              </a:ext>
            </a:extLst>
          </p:cNvPr>
          <p:cNvSpPr/>
          <p:nvPr/>
        </p:nvSpPr>
        <p:spPr>
          <a:xfrm>
            <a:off x="7172419" y="3133861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132B3D6A-4F41-3257-E7A8-253965303D6A}"/>
              </a:ext>
            </a:extLst>
          </p:cNvPr>
          <p:cNvSpPr/>
          <p:nvPr/>
        </p:nvSpPr>
        <p:spPr>
          <a:xfrm>
            <a:off x="6025000" y="3131849"/>
            <a:ext cx="96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COMMIT</a:t>
            </a:r>
            <a:endParaRPr lang="zh-CN" altLang="en-US" sz="1667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584C1042-2062-C48A-DB9D-7F2D45466A71}"/>
              </a:ext>
            </a:extLst>
          </p:cNvPr>
          <p:cNvSpPr/>
          <p:nvPr/>
        </p:nvSpPr>
        <p:spPr>
          <a:xfrm>
            <a:off x="4822000" y="3131849"/>
            <a:ext cx="102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WRITE(X)</a:t>
            </a:r>
            <a:endParaRPr lang="zh-CN" altLang="en-US" sz="1667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11" name="Rectangle 34">
            <a:extLst>
              <a:ext uri="{FF2B5EF4-FFF2-40B4-BE49-F238E27FC236}">
                <a16:creationId xmlns:a16="http://schemas.microsoft.com/office/drawing/2014/main" id="{718F3EBD-E35C-C9D6-6DDB-26FEA79BCE0C}"/>
              </a:ext>
            </a:extLst>
          </p:cNvPr>
          <p:cNvSpPr/>
          <p:nvPr/>
        </p:nvSpPr>
        <p:spPr>
          <a:xfrm>
            <a:off x="1541500" y="3082861"/>
            <a:ext cx="30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T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37">
            <a:extLst>
              <a:ext uri="{FF2B5EF4-FFF2-40B4-BE49-F238E27FC236}">
                <a16:creationId xmlns:a16="http://schemas.microsoft.com/office/drawing/2014/main" id="{A857B9CD-FDAD-1DBF-0176-B98E10FC8166}"/>
              </a:ext>
            </a:extLst>
          </p:cNvPr>
          <p:cNvSpPr/>
          <p:nvPr/>
        </p:nvSpPr>
        <p:spPr>
          <a:xfrm>
            <a:off x="1905000" y="3131849"/>
            <a:ext cx="6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START</a:t>
            </a:r>
            <a:endParaRPr lang="zh-CN" altLang="en-US" sz="1667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AAF6CE70-6DAE-A0EE-F1E9-303A4BDEA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86806"/>
            <a:ext cx="4127500" cy="52225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pPr marL="144193" indent="-144193"/>
            <a:r>
              <a:rPr lang="en-US" altLang="zh-CN" sz="1500" i="0" dirty="0">
                <a:latin typeface="Eras Medium ITC" pitchFamily="34" charset="0"/>
              </a:rPr>
              <a:t>Acquire the read lock on X and then </a:t>
            </a:r>
          </a:p>
          <a:p>
            <a:pPr marL="144193" indent="-144193"/>
            <a:r>
              <a:rPr lang="en-US" altLang="zh-CN" sz="1500" i="0" dirty="0">
                <a:solidFill>
                  <a:srgbClr val="FF0000"/>
                </a:solidFill>
                <a:latin typeface="Eras Medium ITC" pitchFamily="34" charset="0"/>
              </a:rPr>
              <a:t>read</a:t>
            </a:r>
            <a:r>
              <a:rPr lang="zh-CN" altLang="en-US" sz="1500" i="0" dirty="0">
                <a:solidFill>
                  <a:srgbClr val="FF0000"/>
                </a:solidFill>
                <a:latin typeface="Eras Medium ITC" pitchFamily="34" charset="0"/>
              </a:rPr>
              <a:t> </a:t>
            </a:r>
            <a:r>
              <a:rPr lang="en-US" altLang="zh-CN" sz="1500" i="0" dirty="0">
                <a:solidFill>
                  <a:srgbClr val="FF0000"/>
                </a:solidFill>
                <a:latin typeface="Eras Medium ITC" pitchFamily="34" charset="0"/>
              </a:rPr>
              <a:t>the latest </a:t>
            </a:r>
            <a:endParaRPr lang="en-US" altLang="zh-CN" sz="1500" i="0" dirty="0">
              <a:solidFill>
                <a:srgbClr val="FF0000"/>
              </a:solidFill>
              <a:effectLst/>
              <a:latin typeface="Eras Medium ITC" pitchFamily="34" charset="0"/>
            </a:endParaRPr>
          </a:p>
        </p:txBody>
      </p:sp>
      <p:sp>
        <p:nvSpPr>
          <p:cNvPr id="17" name="Right Triangle 41">
            <a:extLst>
              <a:ext uri="{FF2B5EF4-FFF2-40B4-BE49-F238E27FC236}">
                <a16:creationId xmlns:a16="http://schemas.microsoft.com/office/drawing/2014/main" id="{B50DD11D-794E-0F33-0957-2CEC48B461F7}"/>
              </a:ext>
            </a:extLst>
          </p:cNvPr>
          <p:cNvSpPr/>
          <p:nvPr/>
        </p:nvSpPr>
        <p:spPr>
          <a:xfrm rot="10800000">
            <a:off x="4957112" y="3886806"/>
            <a:ext cx="313387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7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6100B285-CC2F-F8F4-14DC-136EAF6F3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01" y="4721361"/>
            <a:ext cx="4008499" cy="291418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pPr marL="144193" indent="-144193"/>
            <a:r>
              <a:rPr lang="en-US" altLang="zh-CN" sz="1500" i="0" dirty="0">
                <a:latin typeface="Eras Medium ITC" pitchFamily="34" charset="0"/>
              </a:rPr>
              <a:t>Writes locally </a:t>
            </a:r>
            <a:endParaRPr lang="en-US" altLang="zh-CN" sz="1500" i="0" dirty="0">
              <a:effectLst/>
              <a:latin typeface="Eras Medium ITC" pitchFamily="34" charset="0"/>
            </a:endParaRPr>
          </a:p>
        </p:txBody>
      </p:sp>
      <p:sp>
        <p:nvSpPr>
          <p:cNvPr id="19" name="Right Triangle 43">
            <a:extLst>
              <a:ext uri="{FF2B5EF4-FFF2-40B4-BE49-F238E27FC236}">
                <a16:creationId xmlns:a16="http://schemas.microsoft.com/office/drawing/2014/main" id="{E168BFD9-88FF-CEAA-8828-59897735EACF}"/>
              </a:ext>
            </a:extLst>
          </p:cNvPr>
          <p:cNvSpPr/>
          <p:nvPr/>
        </p:nvSpPr>
        <p:spPr>
          <a:xfrm rot="10800000">
            <a:off x="7687612" y="4721361"/>
            <a:ext cx="313387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7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59936766-E40F-1C22-5F80-38BC07770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427" y="1540891"/>
            <a:ext cx="4585145" cy="983916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pPr marL="144193" indent="-144193"/>
            <a:r>
              <a:rPr lang="en-US" altLang="zh-CN" sz="1500" i="0" dirty="0">
                <a:effectLst/>
                <a:latin typeface="Eras Medium ITC" pitchFamily="34" charset="0"/>
              </a:rPr>
              <a:t>Acquire all the write locks, </a:t>
            </a:r>
            <a:r>
              <a:rPr lang="en-US" altLang="zh-CN" sz="1500" b="1" i="0" dirty="0">
                <a:latin typeface="Eras Medium ITC" pitchFamily="34" charset="0"/>
              </a:rPr>
              <a:t>T</a:t>
            </a:r>
            <a:r>
              <a:rPr lang="en-US" altLang="zh-CN" sz="1500" i="0" dirty="0">
                <a:effectLst/>
                <a:latin typeface="Eras Medium ITC" pitchFamily="34" charset="0"/>
              </a:rPr>
              <a:t> is assigned a commit timestamp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T.cts</a:t>
            </a:r>
            <a:endParaRPr lang="en-US" altLang="zh-CN" sz="1500" i="0" dirty="0">
              <a:effectLst/>
              <a:latin typeface="Eras Medium ITC" pitchFamily="34" charset="0"/>
            </a:endParaRPr>
          </a:p>
          <a:p>
            <a:pPr marL="144193" indent="-144193"/>
            <a:r>
              <a:rPr lang="en-US" altLang="zh-CN" sz="1500" i="0" dirty="0">
                <a:effectLst/>
                <a:latin typeface="Eras Medium ITC" pitchFamily="34" charset="0"/>
              </a:rPr>
              <a:t>update all data within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T.wset</a:t>
            </a:r>
            <a:r>
              <a:rPr lang="en-US" altLang="zh-CN" sz="1500" i="0" dirty="0">
                <a:effectLst/>
                <a:latin typeface="Eras Medium ITC" pitchFamily="34" charset="0"/>
              </a:rPr>
              <a:t> with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T.cts</a:t>
            </a:r>
            <a:endParaRPr lang="en-US" altLang="zh-CN" sz="1500" i="0" dirty="0">
              <a:solidFill>
                <a:srgbClr val="FF0066"/>
              </a:solidFill>
              <a:effectLst/>
              <a:latin typeface="Eras Medium ITC" pitchFamily="34" charset="0"/>
            </a:endParaRPr>
          </a:p>
          <a:p>
            <a:pPr marL="144193" indent="-144193"/>
            <a:r>
              <a:rPr lang="en-US" altLang="zh-CN" sz="1500" b="1" i="0" dirty="0">
                <a:effectLst/>
                <a:latin typeface="Eras Medium ITC" pitchFamily="34" charset="0"/>
              </a:rPr>
              <a:t>Release all the locks </a:t>
            </a:r>
            <a:endParaRPr lang="en-US" altLang="zh-CN" sz="1500" b="1" i="0" dirty="0">
              <a:latin typeface="Eras Medium ITC" pitchFamily="34" charset="0"/>
            </a:endParaRPr>
          </a:p>
        </p:txBody>
      </p:sp>
      <p:sp>
        <p:nvSpPr>
          <p:cNvPr id="21" name="Freeform 2">
            <a:extLst>
              <a:ext uri="{FF2B5EF4-FFF2-40B4-BE49-F238E27FC236}">
                <a16:creationId xmlns:a16="http://schemas.microsoft.com/office/drawing/2014/main" id="{F7ABECEF-C8D7-C821-A2B1-711659828238}"/>
              </a:ext>
            </a:extLst>
          </p:cNvPr>
          <p:cNvSpPr/>
          <p:nvPr/>
        </p:nvSpPr>
        <p:spPr>
          <a:xfrm>
            <a:off x="2877189" y="3407568"/>
            <a:ext cx="223363" cy="479238"/>
          </a:xfrm>
          <a:custGeom>
            <a:avLst/>
            <a:gdLst>
              <a:gd name="connsiteX0" fmla="*/ 268035 w 268035"/>
              <a:gd name="connsiteY0" fmla="*/ 0 h 551793"/>
              <a:gd name="connsiteX1" fmla="*/ 21 w 268035"/>
              <a:gd name="connsiteY1" fmla="*/ 204952 h 551793"/>
              <a:gd name="connsiteX2" fmla="*/ 252270 w 268035"/>
              <a:gd name="connsiteY2" fmla="*/ 315311 h 551793"/>
              <a:gd name="connsiteX3" fmla="*/ 63083 w 268035"/>
              <a:gd name="connsiteY3" fmla="*/ 551793 h 551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035" h="551793">
                <a:moveTo>
                  <a:pt x="268035" y="0"/>
                </a:moveTo>
                <a:cubicBezTo>
                  <a:pt x="135341" y="76200"/>
                  <a:pt x="2648" y="152400"/>
                  <a:pt x="21" y="204952"/>
                </a:cubicBezTo>
                <a:cubicBezTo>
                  <a:pt x="-2606" y="257504"/>
                  <a:pt x="241760" y="257504"/>
                  <a:pt x="252270" y="315311"/>
                </a:cubicBezTo>
                <a:cubicBezTo>
                  <a:pt x="262780" y="373118"/>
                  <a:pt x="162931" y="462455"/>
                  <a:pt x="63083" y="551793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931F5B95-143B-0A03-6D7F-690A1ED18191}"/>
              </a:ext>
            </a:extLst>
          </p:cNvPr>
          <p:cNvSpPr/>
          <p:nvPr/>
        </p:nvSpPr>
        <p:spPr>
          <a:xfrm>
            <a:off x="5491655" y="3407569"/>
            <a:ext cx="656897" cy="1313793"/>
          </a:xfrm>
          <a:custGeom>
            <a:avLst/>
            <a:gdLst>
              <a:gd name="connsiteX0" fmla="*/ 0 w 788276"/>
              <a:gd name="connsiteY0" fmla="*/ 0 h 1686911"/>
              <a:gd name="connsiteX1" fmla="*/ 204952 w 788276"/>
              <a:gd name="connsiteY1" fmla="*/ 835573 h 1686911"/>
              <a:gd name="connsiteX2" fmla="*/ 551793 w 788276"/>
              <a:gd name="connsiteY2" fmla="*/ 835573 h 1686911"/>
              <a:gd name="connsiteX3" fmla="*/ 788276 w 788276"/>
              <a:gd name="connsiteY3" fmla="*/ 1686911 h 168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276" h="1686911">
                <a:moveTo>
                  <a:pt x="0" y="0"/>
                </a:moveTo>
                <a:cubicBezTo>
                  <a:pt x="56493" y="348155"/>
                  <a:pt x="112987" y="696311"/>
                  <a:pt x="204952" y="835573"/>
                </a:cubicBezTo>
                <a:cubicBezTo>
                  <a:pt x="296917" y="974835"/>
                  <a:pt x="454572" y="693683"/>
                  <a:pt x="551793" y="835573"/>
                </a:cubicBezTo>
                <a:cubicBezTo>
                  <a:pt x="649014" y="977463"/>
                  <a:pt x="718645" y="1332187"/>
                  <a:pt x="788276" y="1686911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23" name="Freeform 4">
            <a:extLst>
              <a:ext uri="{FF2B5EF4-FFF2-40B4-BE49-F238E27FC236}">
                <a16:creationId xmlns:a16="http://schemas.microsoft.com/office/drawing/2014/main" id="{28FEC19B-F95C-6910-F492-C40AABD37033}"/>
              </a:ext>
            </a:extLst>
          </p:cNvPr>
          <p:cNvSpPr/>
          <p:nvPr/>
        </p:nvSpPr>
        <p:spPr>
          <a:xfrm>
            <a:off x="5806966" y="2434693"/>
            <a:ext cx="512379" cy="683841"/>
          </a:xfrm>
          <a:custGeom>
            <a:avLst/>
            <a:gdLst>
              <a:gd name="connsiteX0" fmla="*/ 614855 w 614855"/>
              <a:gd name="connsiteY0" fmla="*/ 1024759 h 1024759"/>
              <a:gd name="connsiteX1" fmla="*/ 157655 w 614855"/>
              <a:gd name="connsiteY1" fmla="*/ 772511 h 1024759"/>
              <a:gd name="connsiteX2" fmla="*/ 378372 w 614855"/>
              <a:gd name="connsiteY2" fmla="*/ 583324 h 1024759"/>
              <a:gd name="connsiteX3" fmla="*/ 0 w 614855"/>
              <a:gd name="connsiteY3" fmla="*/ 0 h 1024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855" h="1024759">
                <a:moveTo>
                  <a:pt x="614855" y="1024759"/>
                </a:moveTo>
                <a:cubicBezTo>
                  <a:pt x="405962" y="935421"/>
                  <a:pt x="197069" y="846083"/>
                  <a:pt x="157655" y="772511"/>
                </a:cubicBezTo>
                <a:cubicBezTo>
                  <a:pt x="118241" y="698939"/>
                  <a:pt x="404648" y="712076"/>
                  <a:pt x="378372" y="583324"/>
                </a:cubicBezTo>
                <a:cubicBezTo>
                  <a:pt x="352096" y="454572"/>
                  <a:pt x="176048" y="227286"/>
                  <a:pt x="0" y="0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</p:spTree>
    <p:extLst>
      <p:ext uri="{BB962C8B-B14F-4D97-AF65-F5344CB8AC3E}">
        <p14:creationId xmlns:p14="http://schemas.microsoft.com/office/powerpoint/2010/main" val="6096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 animBg="1"/>
      <p:bldP spid="11" grpId="0"/>
      <p:bldP spid="12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3A17D-E2EB-FA8E-EA8C-88CD1A74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MV-2PL: read-only TX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498CA8-394E-3E7E-32E0-DEDF3854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104</a:t>
            </a:fld>
            <a:endParaRPr lang="zh-CN" altLang="en-US" dirty="0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7609EFE7-363F-7F57-0C88-ACFAE86EE1F0}"/>
              </a:ext>
            </a:extLst>
          </p:cNvPr>
          <p:cNvSpPr/>
          <p:nvPr/>
        </p:nvSpPr>
        <p:spPr>
          <a:xfrm>
            <a:off x="2857500" y="3131849"/>
            <a:ext cx="9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READ(X)</a:t>
            </a:r>
            <a:endParaRPr lang="zh-CN" altLang="en-US" sz="1667" dirty="0">
              <a:latin typeface="Eras Medium ITC" pitchFamily="34" charset="0"/>
              <a:cs typeface="Verdana" pitchFamily="34" charset="0"/>
            </a:endParaRPr>
          </a:p>
        </p:txBody>
      </p:sp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8E693233-FC76-0D1F-C994-E778A754622F}"/>
              </a:ext>
            </a:extLst>
          </p:cNvPr>
          <p:cNvCxnSpPr/>
          <p:nvPr/>
        </p:nvCxnSpPr>
        <p:spPr>
          <a:xfrm>
            <a:off x="1460500" y="3496208"/>
            <a:ext cx="6300000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0">
            <a:extLst>
              <a:ext uri="{FF2B5EF4-FFF2-40B4-BE49-F238E27FC236}">
                <a16:creationId xmlns:a16="http://schemas.microsoft.com/office/drawing/2014/main" id="{2DF01B17-E379-ACE5-62D8-3A01A8B052C0}"/>
              </a:ext>
            </a:extLst>
          </p:cNvPr>
          <p:cNvSpPr/>
          <p:nvPr/>
        </p:nvSpPr>
        <p:spPr>
          <a:xfrm>
            <a:off x="7172419" y="3133861"/>
            <a:ext cx="596638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Time</a:t>
            </a:r>
            <a:endParaRPr lang="zh-CN" altLang="en-US" sz="1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</a:endParaRPr>
          </a:p>
        </p:txBody>
      </p:sp>
      <p:sp>
        <p:nvSpPr>
          <p:cNvPr id="10" name="Rectangle 34">
            <a:extLst>
              <a:ext uri="{FF2B5EF4-FFF2-40B4-BE49-F238E27FC236}">
                <a16:creationId xmlns:a16="http://schemas.microsoft.com/office/drawing/2014/main" id="{AD43B8E7-8BA7-D5A2-A989-CB65FD173D1C}"/>
              </a:ext>
            </a:extLst>
          </p:cNvPr>
          <p:cNvSpPr/>
          <p:nvPr/>
        </p:nvSpPr>
        <p:spPr>
          <a:xfrm>
            <a:off x="1541500" y="3082861"/>
            <a:ext cx="3000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</a:rPr>
              <a:t>T</a:t>
            </a:r>
            <a:endParaRPr lang="zh-CN" alt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37">
            <a:extLst>
              <a:ext uri="{FF2B5EF4-FFF2-40B4-BE49-F238E27FC236}">
                <a16:creationId xmlns:a16="http://schemas.microsoft.com/office/drawing/2014/main" id="{99BD9CA7-D53D-18F9-32A9-8E2EBA12980C}"/>
              </a:ext>
            </a:extLst>
          </p:cNvPr>
          <p:cNvSpPr/>
          <p:nvPr/>
        </p:nvSpPr>
        <p:spPr>
          <a:xfrm>
            <a:off x="1905000" y="3131849"/>
            <a:ext cx="690000" cy="27000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r>
              <a:rPr lang="en-US" altLang="zh-CN" sz="1667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START</a:t>
            </a:r>
            <a:endParaRPr lang="zh-CN" altLang="en-US" sz="1667" dirty="0">
              <a:latin typeface="Eras Medium ITC" pitchFamily="34" charset="0"/>
              <a:cs typeface="Verdana" pitchFamily="34" charset="0"/>
            </a:endParaRPr>
          </a:p>
        </p:txBody>
      </p:sp>
      <p:sp>
        <p:nvSpPr>
          <p:cNvPr id="12" name="Text Box 16">
            <a:extLst>
              <a:ext uri="{FF2B5EF4-FFF2-40B4-BE49-F238E27FC236}">
                <a16:creationId xmlns:a16="http://schemas.microsoft.com/office/drawing/2014/main" id="{5C96D935-871B-DCB2-B3C9-5F7EBB113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1" y="1886222"/>
            <a:ext cx="2476499" cy="52225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pPr marL="144193" indent="-144193"/>
            <a:r>
              <a:rPr lang="en-US" altLang="zh-CN" sz="1500" b="1" i="0" dirty="0">
                <a:latin typeface="Eras Medium ITC" pitchFamily="34" charset="0"/>
              </a:rPr>
              <a:t>T</a:t>
            </a:r>
            <a:r>
              <a:rPr lang="en-US" altLang="zh-CN" sz="1500" i="0" dirty="0">
                <a:effectLst/>
                <a:latin typeface="Eras Medium ITC" pitchFamily="34" charset="0"/>
              </a:rPr>
              <a:t> is assigned a start timestamp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T.sts</a:t>
            </a:r>
            <a:endParaRPr lang="en-US" altLang="zh-CN" sz="1500" i="0" dirty="0">
              <a:solidFill>
                <a:srgbClr val="FF0066"/>
              </a:solidFill>
              <a:effectLst/>
              <a:latin typeface="Eras Medium ITC" pitchFamily="34" charset="0"/>
            </a:endParaRPr>
          </a:p>
        </p:txBody>
      </p:sp>
      <p:sp>
        <p:nvSpPr>
          <p:cNvPr id="13" name="Right Triangle 39">
            <a:extLst>
              <a:ext uri="{FF2B5EF4-FFF2-40B4-BE49-F238E27FC236}">
                <a16:creationId xmlns:a16="http://schemas.microsoft.com/office/drawing/2014/main" id="{4A185158-DF5D-A833-B862-60D7824B3825}"/>
              </a:ext>
            </a:extLst>
          </p:cNvPr>
          <p:cNvSpPr/>
          <p:nvPr/>
        </p:nvSpPr>
        <p:spPr>
          <a:xfrm rot="10800000">
            <a:off x="3158999" y="1886222"/>
            <a:ext cx="270000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7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B367A82-FFBA-C1F9-DE78-4C10F268D270}"/>
              </a:ext>
            </a:extLst>
          </p:cNvPr>
          <p:cNvSpPr/>
          <p:nvPr/>
        </p:nvSpPr>
        <p:spPr>
          <a:xfrm>
            <a:off x="1589690" y="2560636"/>
            <a:ext cx="433552" cy="551793"/>
          </a:xfrm>
          <a:custGeom>
            <a:avLst/>
            <a:gdLst>
              <a:gd name="connsiteX0" fmla="*/ 520262 w 520262"/>
              <a:gd name="connsiteY0" fmla="*/ 662151 h 662151"/>
              <a:gd name="connsiteX1" fmla="*/ 47296 w 520262"/>
              <a:gd name="connsiteY1" fmla="*/ 520262 h 662151"/>
              <a:gd name="connsiteX2" fmla="*/ 204951 w 520262"/>
              <a:gd name="connsiteY2" fmla="*/ 315310 h 662151"/>
              <a:gd name="connsiteX3" fmla="*/ 0 w 520262"/>
              <a:gd name="connsiteY3" fmla="*/ 0 h 66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262" h="662151">
                <a:moveTo>
                  <a:pt x="520262" y="662151"/>
                </a:moveTo>
                <a:cubicBezTo>
                  <a:pt x="310055" y="620110"/>
                  <a:pt x="99848" y="578069"/>
                  <a:pt x="47296" y="520262"/>
                </a:cubicBezTo>
                <a:cubicBezTo>
                  <a:pt x="-5256" y="462455"/>
                  <a:pt x="212834" y="402020"/>
                  <a:pt x="204951" y="315310"/>
                </a:cubicBezTo>
                <a:cubicBezTo>
                  <a:pt x="197068" y="228600"/>
                  <a:pt x="98534" y="114300"/>
                  <a:pt x="0" y="0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A1D72D5A-243D-00BD-C70F-FCD2EE7A3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86806"/>
            <a:ext cx="4127500" cy="52225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>
            <a:defPPr>
              <a:defRPr lang="en-US"/>
            </a:defPPr>
            <a:lvl1pPr>
              <a:defRPr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itchFamily="34" charset="0"/>
              </a:defRPr>
            </a:lvl1pPr>
          </a:lstStyle>
          <a:p>
            <a:pPr marL="144193" indent="-144193"/>
            <a:r>
              <a:rPr lang="en-US" altLang="zh-CN" sz="1500" b="1" i="0" dirty="0">
                <a:latin typeface="Eras Medium ITC" pitchFamily="34" charset="0"/>
              </a:rPr>
              <a:t>T</a:t>
            </a:r>
            <a:r>
              <a:rPr lang="en-US" altLang="zh-CN" sz="1500" i="0" dirty="0">
                <a:effectLst/>
                <a:latin typeface="Eras Medium ITC" pitchFamily="34" charset="0"/>
              </a:rPr>
              <a:t> reads the </a:t>
            </a:r>
            <a:r>
              <a:rPr lang="en-US" altLang="zh-CN" sz="1500" i="0" dirty="0">
                <a:latin typeface="Eras Medium ITC" pitchFamily="34" charset="0"/>
              </a:rPr>
              <a:t>biggest</a:t>
            </a:r>
            <a:r>
              <a:rPr lang="en-US" altLang="zh-CN" sz="1500" i="0" dirty="0">
                <a:effectLst/>
                <a:latin typeface="Eras Medium ITC" pitchFamily="34" charset="0"/>
              </a:rPr>
              <a:t> version of 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X(</a:t>
            </a:r>
            <a:r>
              <a:rPr lang="en-US" altLang="zh-CN" sz="1500" i="0" dirty="0" err="1">
                <a:solidFill>
                  <a:srgbClr val="0033CC"/>
                </a:solidFill>
                <a:effectLst/>
                <a:latin typeface="Eras Medium ITC" pitchFamily="34" charset="0"/>
              </a:rPr>
              <a:t>i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)</a:t>
            </a:r>
            <a:r>
              <a:rPr lang="en-US" altLang="zh-CN" sz="1500" i="0" dirty="0">
                <a:effectLst/>
                <a:latin typeface="Eras Medium ITC" pitchFamily="34" charset="0"/>
              </a:rPr>
              <a:t>, such that 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X(</a:t>
            </a:r>
            <a:r>
              <a:rPr lang="en-US" altLang="zh-CN" sz="1500" i="0" dirty="0" err="1">
                <a:solidFill>
                  <a:srgbClr val="0033CC"/>
                </a:solidFill>
                <a:effectLst/>
                <a:latin typeface="Eras Medium ITC" pitchFamily="34" charset="0"/>
              </a:rPr>
              <a:t>i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).</a:t>
            </a:r>
            <a:r>
              <a:rPr lang="en-US" altLang="zh-CN" sz="1500" i="0" dirty="0" err="1">
                <a:solidFill>
                  <a:srgbClr val="0033CC"/>
                </a:solidFill>
                <a:effectLst/>
                <a:latin typeface="Eras Medium ITC" pitchFamily="34" charset="0"/>
              </a:rPr>
              <a:t>cts</a:t>
            </a:r>
            <a:r>
              <a:rPr lang="en-US" altLang="zh-CN" sz="1500" i="0" dirty="0">
                <a:solidFill>
                  <a:srgbClr val="0033CC"/>
                </a:solidFill>
                <a:effectLst/>
                <a:latin typeface="Eras Medium ITC" pitchFamily="34" charset="0"/>
              </a:rPr>
              <a:t> </a:t>
            </a:r>
            <a:r>
              <a:rPr lang="en-US" altLang="zh-CN" sz="1500" i="0" dirty="0">
                <a:effectLst/>
                <a:latin typeface="Eras Medium ITC" pitchFamily="34" charset="0"/>
              </a:rPr>
              <a:t>&lt;= </a:t>
            </a:r>
            <a:r>
              <a:rPr lang="en-US" altLang="zh-CN" sz="1500" i="0" dirty="0" err="1">
                <a:solidFill>
                  <a:srgbClr val="FF0066"/>
                </a:solidFill>
                <a:effectLst/>
                <a:latin typeface="Eras Medium ITC" pitchFamily="34" charset="0"/>
              </a:rPr>
              <a:t>T.sts</a:t>
            </a:r>
            <a:endParaRPr lang="en-US" altLang="zh-CN" sz="1500" i="0" dirty="0">
              <a:solidFill>
                <a:srgbClr val="FF0066"/>
              </a:solidFill>
              <a:effectLst/>
              <a:latin typeface="Eras Medium ITC" pitchFamily="34" charset="0"/>
            </a:endParaRPr>
          </a:p>
        </p:txBody>
      </p:sp>
      <p:sp>
        <p:nvSpPr>
          <p:cNvPr id="16" name="Right Triangle 41">
            <a:extLst>
              <a:ext uri="{FF2B5EF4-FFF2-40B4-BE49-F238E27FC236}">
                <a16:creationId xmlns:a16="http://schemas.microsoft.com/office/drawing/2014/main" id="{49DB6BE7-BBCB-9C55-1135-9DEC35CCBCD1}"/>
              </a:ext>
            </a:extLst>
          </p:cNvPr>
          <p:cNvSpPr/>
          <p:nvPr/>
        </p:nvSpPr>
        <p:spPr>
          <a:xfrm rot="10800000">
            <a:off x="4957112" y="3886806"/>
            <a:ext cx="313387" cy="270000"/>
          </a:xfrm>
          <a:prstGeom prst="rtTriangl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tIns="30000" bIns="30000" rtlCol="0" anchor="ctr"/>
          <a:lstStyle/>
          <a:p>
            <a:pPr algn="ctr"/>
            <a:endParaRPr lang="zh-CN" altLang="en-US" sz="1667"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Freeform 2">
            <a:extLst>
              <a:ext uri="{FF2B5EF4-FFF2-40B4-BE49-F238E27FC236}">
                <a16:creationId xmlns:a16="http://schemas.microsoft.com/office/drawing/2014/main" id="{F055936D-A809-C1AD-68A1-7FB288794D51}"/>
              </a:ext>
            </a:extLst>
          </p:cNvPr>
          <p:cNvSpPr/>
          <p:nvPr/>
        </p:nvSpPr>
        <p:spPr>
          <a:xfrm>
            <a:off x="2877189" y="3407568"/>
            <a:ext cx="223363" cy="479238"/>
          </a:xfrm>
          <a:custGeom>
            <a:avLst/>
            <a:gdLst>
              <a:gd name="connsiteX0" fmla="*/ 268035 w 268035"/>
              <a:gd name="connsiteY0" fmla="*/ 0 h 551793"/>
              <a:gd name="connsiteX1" fmla="*/ 21 w 268035"/>
              <a:gd name="connsiteY1" fmla="*/ 204952 h 551793"/>
              <a:gd name="connsiteX2" fmla="*/ 252270 w 268035"/>
              <a:gd name="connsiteY2" fmla="*/ 315311 h 551793"/>
              <a:gd name="connsiteX3" fmla="*/ 63083 w 268035"/>
              <a:gd name="connsiteY3" fmla="*/ 551793 h 551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035" h="551793">
                <a:moveTo>
                  <a:pt x="268035" y="0"/>
                </a:moveTo>
                <a:cubicBezTo>
                  <a:pt x="135341" y="76200"/>
                  <a:pt x="2648" y="152400"/>
                  <a:pt x="21" y="204952"/>
                </a:cubicBezTo>
                <a:cubicBezTo>
                  <a:pt x="-2606" y="257504"/>
                  <a:pt x="241760" y="257504"/>
                  <a:pt x="252270" y="315311"/>
                </a:cubicBezTo>
                <a:cubicBezTo>
                  <a:pt x="262780" y="373118"/>
                  <a:pt x="162931" y="462455"/>
                  <a:pt x="63083" y="551793"/>
                </a:cubicBezTo>
              </a:path>
            </a:pathLst>
          </a:custGeom>
          <a:ln>
            <a:solidFill>
              <a:schemeClr val="tx1"/>
            </a:solidFill>
            <a:prstDash val="sysDot"/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</p:spTree>
    <p:extLst>
      <p:ext uri="{BB962C8B-B14F-4D97-AF65-F5344CB8AC3E}">
        <p14:creationId xmlns:p14="http://schemas.microsoft.com/office/powerpoint/2010/main" val="175489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27165-C18F-4508-9434-F91C0E1A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 remains: how do we assign the time to TXs?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9EE9D-2986-FF3C-E9B9-FE2385581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9"/>
            <a:ext cx="8229600" cy="2088232"/>
          </a:xfrm>
        </p:spPr>
        <p:txBody>
          <a:bodyPr/>
          <a:lstStyle/>
          <a:p>
            <a:r>
              <a:rPr kumimoji="1" lang="en-US" altLang="zh-CN" dirty="0"/>
              <a:t>Timestamp of start &amp; commit should be </a:t>
            </a:r>
            <a:r>
              <a:rPr kumimoji="1" lang="en-US" altLang="zh-CN" dirty="0">
                <a:highlight>
                  <a:srgbClr val="FFFF00"/>
                </a:highlight>
              </a:rPr>
              <a:t>assigned in an increasing order</a:t>
            </a:r>
          </a:p>
          <a:p>
            <a:pPr lvl="1"/>
            <a:r>
              <a:rPr kumimoji="1" lang="en-US" altLang="zh-CN" dirty="0"/>
              <a:t>E.g., global counters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atomic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increase</a:t>
            </a:r>
          </a:p>
          <a:p>
            <a:pPr lvl="1"/>
            <a:r>
              <a:rPr kumimoji="1" lang="en-US" altLang="zh-CN" dirty="0"/>
              <a:t>Note: read-only TX does not necessary increase the time </a:t>
            </a:r>
          </a:p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global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counter (on a single machine)</a:t>
            </a:r>
          </a:p>
          <a:p>
            <a:pPr marL="131400" lvl="1" indent="0">
              <a:buNone/>
            </a:pPr>
            <a:endParaRPr kumimoji="1" lang="zh-CN" altLang="en-US" sz="1600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699959-E9BF-7C0D-F18F-93703752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798962-9563-3F4A-C641-EEFA2CCCE475}"/>
              </a:ext>
            </a:extLst>
          </p:cNvPr>
          <p:cNvSpPr/>
          <p:nvPr/>
        </p:nvSpPr>
        <p:spPr>
          <a:xfrm>
            <a:off x="393832" y="3324797"/>
            <a:ext cx="3438762" cy="409941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1FCE67-3A5E-7376-C7A0-28A1A63BCFE8}"/>
              </a:ext>
            </a:extLst>
          </p:cNvPr>
          <p:cNvSpPr txBox="1"/>
          <p:nvPr/>
        </p:nvSpPr>
        <p:spPr>
          <a:xfrm>
            <a:off x="393832" y="3345663"/>
            <a:ext cx="3438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u64 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global_time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; // initial 0</a:t>
            </a:r>
            <a:endParaRPr kumimoji="1"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6C0B31-9F52-0C40-6A79-AF62A41CA059}"/>
              </a:ext>
            </a:extLst>
          </p:cNvPr>
          <p:cNvSpPr/>
          <p:nvPr/>
        </p:nvSpPr>
        <p:spPr>
          <a:xfrm>
            <a:off x="392295" y="3845086"/>
            <a:ext cx="3438762" cy="1641048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BF09FE-F6E4-8750-0C8B-4E9B21368EFD}"/>
              </a:ext>
            </a:extLst>
          </p:cNvPr>
          <p:cNvSpPr txBox="1"/>
          <p:nvPr/>
        </p:nvSpPr>
        <p:spPr>
          <a:xfrm>
            <a:off x="393832" y="3916474"/>
            <a:ext cx="35627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TX { </a:t>
            </a:r>
          </a:p>
          <a:p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u64 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start_time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u64 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commit_time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set&lt;...&gt; 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write_set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...  </a:t>
            </a:r>
          </a:p>
          <a:p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65E2144-F9DA-CCF3-1021-7CDC395094E9}"/>
              </a:ext>
            </a:extLst>
          </p:cNvPr>
          <p:cNvSpPr/>
          <p:nvPr/>
        </p:nvSpPr>
        <p:spPr>
          <a:xfrm>
            <a:off x="4427984" y="3220914"/>
            <a:ext cx="4464496" cy="23902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3F1BB8-DC8F-331B-FAA1-2A005946F69B}"/>
              </a:ext>
            </a:extLst>
          </p:cNvPr>
          <p:cNvSpPr txBox="1"/>
          <p:nvPr/>
        </p:nvSpPr>
        <p:spPr>
          <a:xfrm>
            <a:off x="4429521" y="3292303"/>
            <a:ext cx="45349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tx_begin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r>
              <a:rPr kumimoji="1"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kumimoji="1" lang="zh-CN" alt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read-only</a:t>
            </a:r>
          </a:p>
          <a:p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tx.global_time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= READ(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global_time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... </a:t>
            </a:r>
          </a:p>
          <a:p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kumimoji="1"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tx_commit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 { // read-write </a:t>
            </a:r>
          </a:p>
          <a:p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tx.commit_time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= FAA(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global_time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</a:p>
          <a:p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kumimoji="1"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52236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kumimoji="0" lang="en-US" altLang="zh-CN" b="0" kern="0" dirty="0">
                <a:solidFill>
                  <a:srgbClr val="C00000"/>
                </a:solidFill>
                <a:ea typeface="+mn-ea"/>
              </a:rPr>
              <a:t>Question: is global counter suitable for Spanner’s use case?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456095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AF959F-5DB0-C847-AC12-AFF9D512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Global time is inefficient for Spanner’s use case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CF878-2962-BC4D-B6AA-90693EB2E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/>
          <a:lstStyle/>
          <a:p>
            <a:r>
              <a:rPr kumimoji="1" lang="en-US" altLang="zh-CN" dirty="0"/>
              <a:t>Performance overhead</a:t>
            </a:r>
          </a:p>
          <a:p>
            <a:pPr lvl="1"/>
            <a:r>
              <a:rPr kumimoji="1" lang="en-US" altLang="zh-CN" dirty="0"/>
              <a:t>1. Extra latency overhead </a:t>
            </a:r>
          </a:p>
          <a:p>
            <a:pPr lvl="1"/>
            <a:r>
              <a:rPr kumimoji="1" lang="en-US" altLang="zh-CN" dirty="0"/>
              <a:t>2. Scalability bottleneck</a:t>
            </a:r>
          </a:p>
          <a:p>
            <a:r>
              <a:rPr kumimoji="1" lang="en-US" altLang="zh-CN" dirty="0"/>
              <a:t>Question: can we avoid reading the global counter? </a:t>
            </a:r>
          </a:p>
          <a:p>
            <a:pPr lvl="1"/>
            <a:r>
              <a:rPr kumimoji="1" lang="en-US" altLang="zh-CN" dirty="0"/>
              <a:t>Possible when considering the read-only TX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23DDDF-88CF-764D-AF76-395A7325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107</a:t>
            </a:fld>
            <a:endParaRPr lang="zh-CN" altLang="en-US" dirty="0"/>
          </a:p>
        </p:txBody>
      </p:sp>
      <p:pic>
        <p:nvPicPr>
          <p:cNvPr id="5" name="Picture 6" descr="World Data Center Map, transparent png">
            <a:extLst>
              <a:ext uri="{FF2B5EF4-FFF2-40B4-BE49-F238E27FC236}">
                <a16:creationId xmlns:a16="http://schemas.microsoft.com/office/drawing/2014/main" id="{154C1AE2-E7A3-2B4A-A43D-6D3100AFA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123283"/>
            <a:ext cx="3495069" cy="1602513"/>
          </a:xfrm>
          <a:prstGeom prst="rect">
            <a:avLst/>
          </a:prstGeom>
          <a:noFill/>
          <a:scene3d>
            <a:camera prst="orthographicFront">
              <a:rot lat="222000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781CA9CC-9B94-DF44-AB85-5DBC975159F3}"/>
              </a:ext>
            </a:extLst>
          </p:cNvPr>
          <p:cNvGrpSpPr/>
          <p:nvPr/>
        </p:nvGrpSpPr>
        <p:grpSpPr>
          <a:xfrm>
            <a:off x="6536813" y="4010552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7" name="磁盘 6">
              <a:extLst>
                <a:ext uri="{FF2B5EF4-FFF2-40B4-BE49-F238E27FC236}">
                  <a16:creationId xmlns:a16="http://schemas.microsoft.com/office/drawing/2014/main" id="{37F2E572-C923-B641-B69C-3BB11FFB9454}"/>
                </a:ext>
              </a:extLst>
            </p:cNvPr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rgbClr val="C00000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4AC693E-62D3-5140-802B-951D453359B1}"/>
                </a:ext>
              </a:extLst>
            </p:cNvPr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DC1</a:t>
              </a:r>
              <a:endParaRPr lang="zh-CN" altLang="en-US" b="1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F15E3B4-40F2-1F4E-B4B6-6DE62A96A335}"/>
              </a:ext>
            </a:extLst>
          </p:cNvPr>
          <p:cNvGrpSpPr/>
          <p:nvPr/>
        </p:nvGrpSpPr>
        <p:grpSpPr>
          <a:xfrm>
            <a:off x="4303364" y="3932685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0" name="磁盘 9">
              <a:extLst>
                <a:ext uri="{FF2B5EF4-FFF2-40B4-BE49-F238E27FC236}">
                  <a16:creationId xmlns:a16="http://schemas.microsoft.com/office/drawing/2014/main" id="{C002E6BA-E8A5-CC4C-B5A3-C2F94CB14870}"/>
                </a:ext>
              </a:extLst>
            </p:cNvPr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rgbClr val="C00000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0FE22F6-BD6A-6C46-BCB7-EB69861F1010}"/>
                </a:ext>
              </a:extLst>
            </p:cNvPr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DC0</a:t>
              </a:r>
              <a:endParaRPr lang="zh-CN" altLang="en-US" b="1" dirty="0"/>
            </a:p>
          </p:txBody>
        </p:sp>
      </p:grpSp>
      <p:pic>
        <p:nvPicPr>
          <p:cNvPr id="13" name="Picture 8">
            <a:extLst>
              <a:ext uri="{FF2B5EF4-FFF2-40B4-BE49-F238E27FC236}">
                <a16:creationId xmlns:a16="http://schemas.microsoft.com/office/drawing/2014/main" id="{F8B801A9-DC0F-5D4B-AF39-8A2585EF0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15513" y="4549255"/>
            <a:ext cx="680542" cy="68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56B9B2B-CABD-BE48-9EAF-999C18C88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320" y="3762201"/>
            <a:ext cx="449545" cy="44954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1E7C3EE-64EF-CD42-BE5B-8A7980A3A8A6}"/>
              </a:ext>
            </a:extLst>
          </p:cNvPr>
          <p:cNvSpPr/>
          <p:nvPr/>
        </p:nvSpPr>
        <p:spPr>
          <a:xfrm>
            <a:off x="6080433" y="3382450"/>
            <a:ext cx="181331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b="1" dirty="0"/>
              <a:t>Global counter</a:t>
            </a:r>
            <a:endParaRPr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F6AF6A3-C2B6-7948-BD8A-14A1FEA51BFE}"/>
              </a:ext>
            </a:extLst>
          </p:cNvPr>
          <p:cNvSpPr/>
          <p:nvPr/>
        </p:nvSpPr>
        <p:spPr>
          <a:xfrm>
            <a:off x="4219202" y="3377603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User data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4B568C5-800F-7E44-AC9C-EF9D5DB87C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651" y="3739304"/>
            <a:ext cx="495338" cy="495338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7856F17F-B0B9-1040-A4E0-7CDD7C6EF07A}"/>
              </a:ext>
            </a:extLst>
          </p:cNvPr>
          <p:cNvCxnSpPr>
            <a:cxnSpLocks/>
          </p:cNvCxnSpPr>
          <p:nvPr/>
        </p:nvCxnSpPr>
        <p:spPr>
          <a:xfrm flipV="1">
            <a:off x="3553609" y="4690109"/>
            <a:ext cx="2890599" cy="444975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3927A09-4FA4-9B41-928A-BBAA7744AA9F}"/>
              </a:ext>
            </a:extLst>
          </p:cNvPr>
          <p:cNvCxnSpPr>
            <a:cxnSpLocks/>
          </p:cNvCxnSpPr>
          <p:nvPr/>
        </p:nvCxnSpPr>
        <p:spPr>
          <a:xfrm flipH="1">
            <a:off x="3496056" y="4924539"/>
            <a:ext cx="2912555" cy="39427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1E9E4FB-CA0F-C241-8DA0-5B52F8210FF6}"/>
              </a:ext>
            </a:extLst>
          </p:cNvPr>
          <p:cNvGrpSpPr/>
          <p:nvPr/>
        </p:nvGrpSpPr>
        <p:grpSpPr>
          <a:xfrm>
            <a:off x="5123819" y="4917956"/>
            <a:ext cx="312906" cy="369332"/>
            <a:chOff x="5923979" y="2810190"/>
            <a:chExt cx="312906" cy="369332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CD8A965-9905-6F4E-BFF8-AAEF04FBBDBA}"/>
                </a:ext>
              </a:extLst>
            </p:cNvPr>
            <p:cNvSpPr/>
            <p:nvPr/>
          </p:nvSpPr>
          <p:spPr>
            <a:xfrm>
              <a:off x="5937289" y="2838785"/>
              <a:ext cx="286287" cy="28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BB60E98-CFC1-8F4F-B505-F534256AA450}"/>
                </a:ext>
              </a:extLst>
            </p:cNvPr>
            <p:cNvSpPr/>
            <p:nvPr/>
          </p:nvSpPr>
          <p:spPr>
            <a:xfrm>
              <a:off x="5923979" y="281019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BE384B"/>
                  </a:solidFill>
                </a:rPr>
                <a:t>1</a:t>
              </a:r>
              <a:endParaRPr lang="zh-CN" altLang="en-US" b="1" dirty="0">
                <a:solidFill>
                  <a:srgbClr val="BE384B"/>
                </a:solidFill>
              </a:endParaRPr>
            </a:p>
          </p:txBody>
        </p:sp>
      </p:grp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188929C0-432D-3146-9931-BE3D6D14021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392020" y="4398644"/>
            <a:ext cx="911344" cy="37692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033B43FD-760D-BD40-81D5-163D85C83252}"/>
              </a:ext>
            </a:extLst>
          </p:cNvPr>
          <p:cNvCxnSpPr>
            <a:cxnSpLocks/>
          </p:cNvCxnSpPr>
          <p:nvPr/>
        </p:nvCxnSpPr>
        <p:spPr>
          <a:xfrm flipH="1">
            <a:off x="3392022" y="4583310"/>
            <a:ext cx="877134" cy="318258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359D519-9443-B54B-AAA7-EE606BA57D46}"/>
              </a:ext>
            </a:extLst>
          </p:cNvPr>
          <p:cNvGrpSpPr/>
          <p:nvPr/>
        </p:nvGrpSpPr>
        <p:grpSpPr>
          <a:xfrm>
            <a:off x="3746943" y="4468211"/>
            <a:ext cx="312906" cy="369332"/>
            <a:chOff x="5923979" y="2810190"/>
            <a:chExt cx="312906" cy="369332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C2FD377-299D-EB4A-87C8-10257FB01C69}"/>
                </a:ext>
              </a:extLst>
            </p:cNvPr>
            <p:cNvSpPr/>
            <p:nvPr/>
          </p:nvSpPr>
          <p:spPr>
            <a:xfrm>
              <a:off x="5937289" y="2838785"/>
              <a:ext cx="286287" cy="28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8190536-7EC0-D14E-AE77-F06F015D0F6D}"/>
                </a:ext>
              </a:extLst>
            </p:cNvPr>
            <p:cNvSpPr/>
            <p:nvPr/>
          </p:nvSpPr>
          <p:spPr>
            <a:xfrm>
              <a:off x="5923979" y="281019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BE384B"/>
                  </a:solidFill>
                </a:rPr>
                <a:t>2</a:t>
              </a:r>
              <a:endParaRPr lang="zh-CN" altLang="en-US" b="1" dirty="0">
                <a:solidFill>
                  <a:srgbClr val="BE384B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02125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AE462-5480-8F39-AC4F-E9D8D8F2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8841160" cy="900442"/>
          </a:xfrm>
        </p:spPr>
        <p:txBody>
          <a:bodyPr/>
          <a:lstStyle/>
          <a:p>
            <a:r>
              <a:rPr kumimoji="1" lang="en-US" altLang="zh-CN" dirty="0"/>
              <a:t>Cache the time locally to avoid querying the global counter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C1C3A-70E2-9126-625F-EC4F8D1E2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Observation: the read-only TX can read a stale timestamp </a:t>
            </a:r>
          </a:p>
          <a:p>
            <a:pPr lvl="1"/>
            <a:r>
              <a:rPr kumimoji="1" lang="en-US" altLang="zh-CN" dirty="0"/>
              <a:t>E.g., not reading from the latest global counter </a:t>
            </a:r>
          </a:p>
          <a:p>
            <a:pPr lvl="1"/>
            <a:r>
              <a:rPr kumimoji="1" lang="en-US" altLang="zh-CN" dirty="0"/>
              <a:t>Still </a:t>
            </a:r>
            <a:r>
              <a:rPr kumimoji="1" lang="en-US" altLang="zh-CN" dirty="0">
                <a:highlight>
                  <a:srgbClr val="FFFF00"/>
                </a:highlight>
              </a:rPr>
              <a:t>correct</a:t>
            </a:r>
            <a:r>
              <a:rPr kumimoji="1" lang="en-US" altLang="zh-CN" dirty="0"/>
              <a:t> </a:t>
            </a:r>
          </a:p>
          <a:p>
            <a:pPr lvl="2"/>
            <a:r>
              <a:rPr kumimoji="1" lang="en-US" altLang="zh-CN" sz="1800" dirty="0"/>
              <a:t>TX only reads from a (possible) stale snapshot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1FC14E-3914-EE46-3AA2-BB7067A8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00215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27165-C18F-4508-9434-F91C0E1A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Cache global counter to avoid frequently reads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9EE9D-2986-FF3C-E9B9-FE2385581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9"/>
            <a:ext cx="8229600" cy="2088232"/>
          </a:xfrm>
        </p:spPr>
        <p:txBody>
          <a:bodyPr/>
          <a:lstStyle/>
          <a:p>
            <a:r>
              <a:rPr kumimoji="1" lang="en-US" altLang="zh-CN" dirty="0"/>
              <a:t>Cache start timestamp for the read-only TX </a:t>
            </a:r>
          </a:p>
          <a:p>
            <a:pPr lvl="1"/>
            <a:r>
              <a:rPr kumimoji="1" lang="en-US" altLang="zh-CN" dirty="0"/>
              <a:t>The read-only TX no longer needs to do the FAA all the time  </a:t>
            </a:r>
          </a:p>
          <a:p>
            <a:r>
              <a:rPr kumimoji="1" lang="en-US" altLang="zh-CN" dirty="0"/>
              <a:t>Note: here FAA maybe implemented as a remote procedure call </a:t>
            </a:r>
          </a:p>
          <a:p>
            <a:pPr lvl="1"/>
            <a:r>
              <a:rPr kumimoji="1" lang="en-US" altLang="zh-CN" dirty="0"/>
              <a:t>To the server that stores the global counter 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699959-E9BF-7C0D-F18F-93703752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109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798962-9563-3F4A-C641-EEFA2CCCE475}"/>
              </a:ext>
            </a:extLst>
          </p:cNvPr>
          <p:cNvSpPr/>
          <p:nvPr/>
        </p:nvSpPr>
        <p:spPr>
          <a:xfrm>
            <a:off x="253057" y="3102160"/>
            <a:ext cx="3438762" cy="409941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1FCE67-3A5E-7376-C7A0-28A1A63BCFE8}"/>
              </a:ext>
            </a:extLst>
          </p:cNvPr>
          <p:cNvSpPr txBox="1"/>
          <p:nvPr/>
        </p:nvSpPr>
        <p:spPr>
          <a:xfrm>
            <a:off x="253057" y="3123026"/>
            <a:ext cx="3438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u64 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global_time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; // initial 0</a:t>
            </a:r>
            <a:endParaRPr kumimoji="1"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6C0B31-9F52-0C40-6A79-AF62A41CA059}"/>
              </a:ext>
            </a:extLst>
          </p:cNvPr>
          <p:cNvSpPr/>
          <p:nvPr/>
        </p:nvSpPr>
        <p:spPr>
          <a:xfrm>
            <a:off x="251520" y="3622449"/>
            <a:ext cx="3438762" cy="197878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BF09FE-F6E4-8750-0C8B-4E9B21368EFD}"/>
              </a:ext>
            </a:extLst>
          </p:cNvPr>
          <p:cNvSpPr txBox="1"/>
          <p:nvPr/>
        </p:nvSpPr>
        <p:spPr>
          <a:xfrm>
            <a:off x="253057" y="3693837"/>
            <a:ext cx="35627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TX { </a:t>
            </a:r>
          </a:p>
          <a:p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u64 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start_time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u64 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commit_time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zh-CN" sz="16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Option&lt;u64&gt; </a:t>
            </a:r>
            <a:r>
              <a:rPr kumimoji="1" lang="en-US" altLang="zh-CN" sz="16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cached_time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set&lt;...&gt; 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write_set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...  </a:t>
            </a:r>
          </a:p>
          <a:p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kumimoji="1"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65E2144-F9DA-CCF3-1021-7CDC395094E9}"/>
              </a:ext>
            </a:extLst>
          </p:cNvPr>
          <p:cNvSpPr/>
          <p:nvPr/>
        </p:nvSpPr>
        <p:spPr>
          <a:xfrm>
            <a:off x="3779912" y="3134080"/>
            <a:ext cx="5111031" cy="23902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3F1BB8-DC8F-331B-FAA1-2A005946F69B}"/>
              </a:ext>
            </a:extLst>
          </p:cNvPr>
          <p:cNvSpPr txBox="1"/>
          <p:nvPr/>
        </p:nvSpPr>
        <p:spPr>
          <a:xfrm>
            <a:off x="3923928" y="3205469"/>
            <a:ext cx="4915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tx_begin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zh-CN" sz="16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kumimoji="1" lang="en-US" altLang="zh-CN" sz="16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cached_time.is_none</a:t>
            </a:r>
            <a:r>
              <a:rPr kumimoji="1" lang="en-US" altLang="zh-CN" sz="16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kumimoji="1" lang="en-US" altLang="zh-CN" sz="16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1" lang="en-US" altLang="zh-CN" sz="16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tx.cached_time</a:t>
            </a:r>
            <a:r>
              <a:rPr kumimoji="1" lang="en-US" altLang="zh-CN" sz="16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 Some(READ(</a:t>
            </a:r>
            <a:r>
              <a:rPr kumimoji="1" lang="en-US" altLang="zh-CN" sz="16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global_time</a:t>
            </a:r>
            <a:r>
              <a:rPr kumimoji="1" lang="en-US" altLang="zh-CN" sz="16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1" lang="en-US" altLang="zh-CN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tx.start_time</a:t>
            </a:r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1" lang="en-US" altLang="zh-CN" sz="16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tx.cached_time.unwrap</a:t>
            </a:r>
            <a:r>
              <a:rPr kumimoji="1" lang="en-US" altLang="zh-CN" sz="16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   ... </a:t>
            </a:r>
          </a:p>
          <a:p>
            <a:r>
              <a:rPr kumimoji="1" lang="en-US" altLang="zh-CN" sz="16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kumimoji="1" lang="en-US" altLang="zh-CN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kumimoji="1" lang="zh-CN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25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0F2F7-514D-D740-8BB7-9AB5C2AB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88F18-1673-1A42-919A-12245F80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Does single-decree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works fine for our view server example? </a:t>
            </a:r>
          </a:p>
          <a:p>
            <a:pPr lvl="1"/>
            <a:r>
              <a:rPr kumimoji="1" lang="en-US" altLang="zh-CN" dirty="0"/>
              <a:t>When can it go wrong? Accepting a single value is not enough (because view can change)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F686E9-C9DA-ED4E-A5D2-D86EF62C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63FEB2C-1543-DF4E-9077-75DB46571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497" y="2029750"/>
            <a:ext cx="6252796" cy="2530201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294420C3-D8A5-E949-B5A6-F7594E503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961" y="4027946"/>
            <a:ext cx="2452077" cy="1458188"/>
          </a:xfrm>
          <a:prstGeom prst="rect">
            <a:avLst/>
          </a:prstGeom>
        </p:spPr>
      </p:pic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687DB429-EA20-3443-B04D-2D1F533AF030}"/>
              </a:ext>
            </a:extLst>
          </p:cNvPr>
          <p:cNvCxnSpPr/>
          <p:nvPr/>
        </p:nvCxnSpPr>
        <p:spPr>
          <a:xfrm flipH="1">
            <a:off x="3345961" y="3525715"/>
            <a:ext cx="830385" cy="502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5C2F4569-5469-1741-9D32-87BF46F80CC7}"/>
              </a:ext>
            </a:extLst>
          </p:cNvPr>
          <p:cNvCxnSpPr>
            <a:cxnSpLocks/>
          </p:cNvCxnSpPr>
          <p:nvPr/>
        </p:nvCxnSpPr>
        <p:spPr>
          <a:xfrm>
            <a:off x="4765040" y="3525715"/>
            <a:ext cx="1023913" cy="502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54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1323E-80B6-3A57-682B-CAAAED2D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revisit w/ cached time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1C4C5D-DAD6-A588-D096-D8625B4F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0ABA0F-AF0A-14D9-E33B-C57A134693D3}"/>
              </a:ext>
            </a:extLst>
          </p:cNvPr>
          <p:cNvSpPr/>
          <p:nvPr/>
        </p:nvSpPr>
        <p:spPr>
          <a:xfrm>
            <a:off x="5968414" y="165092"/>
            <a:ext cx="1581155" cy="688343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91766F-8FEB-7C40-65E2-7E0B5901FD32}"/>
              </a:ext>
            </a:extLst>
          </p:cNvPr>
          <p:cNvSpPr/>
          <p:nvPr/>
        </p:nvSpPr>
        <p:spPr>
          <a:xfrm>
            <a:off x="6084090" y="207104"/>
            <a:ext cx="14709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T1: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Print(A+B)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BB8401-E939-007F-89B8-C7746C486BBB}"/>
              </a:ext>
            </a:extLst>
          </p:cNvPr>
          <p:cNvSpPr/>
          <p:nvPr/>
        </p:nvSpPr>
        <p:spPr>
          <a:xfrm>
            <a:off x="7851382" y="145323"/>
            <a:ext cx="1106042" cy="965342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B0F58A-8ED2-9B91-4ACC-4B1B05D985A0}"/>
              </a:ext>
            </a:extLst>
          </p:cNvPr>
          <p:cNvSpPr/>
          <p:nvPr/>
        </p:nvSpPr>
        <p:spPr>
          <a:xfrm>
            <a:off x="7856869" y="187335"/>
            <a:ext cx="81785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T2: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B 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A =</a:t>
            </a:r>
            <a:r>
              <a:rPr kumimoji="1" lang="zh-CN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F7C36F4-CA70-B562-487A-80DD3A16E714}"/>
              </a:ext>
            </a:extLst>
          </p:cNvPr>
          <p:cNvSpPr txBox="1">
            <a:spLocks/>
          </p:cNvSpPr>
          <p:nvPr/>
        </p:nvSpPr>
        <p:spPr>
          <a:xfrm>
            <a:off x="3011694" y="1143024"/>
            <a:ext cx="2028302" cy="1128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T1 (</a:t>
            </a:r>
            <a:r>
              <a:rPr kumimoji="1" lang="en-US" altLang="zh-CN" dirty="0" err="1"/>
              <a:t>cached_time</a:t>
            </a:r>
            <a:r>
              <a:rPr kumimoji="1" lang="en-US" altLang="zh-CN" dirty="0"/>
              <a:t> = 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8166029-004D-34A4-62D5-73950F8684B0}"/>
              </a:ext>
            </a:extLst>
          </p:cNvPr>
          <p:cNvSpPr txBox="1">
            <a:spLocks/>
          </p:cNvSpPr>
          <p:nvPr/>
        </p:nvSpPr>
        <p:spPr>
          <a:xfrm>
            <a:off x="5868144" y="1129308"/>
            <a:ext cx="802432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T2</a:t>
            </a:r>
            <a:endParaRPr kumimoji="1"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09821188-793B-4F8A-DBDF-E6FA1ECA59FD}"/>
              </a:ext>
            </a:extLst>
          </p:cNvPr>
          <p:cNvSpPr txBox="1">
            <a:spLocks/>
          </p:cNvSpPr>
          <p:nvPr/>
        </p:nvSpPr>
        <p:spPr>
          <a:xfrm>
            <a:off x="521138" y="869512"/>
            <a:ext cx="2345748" cy="10920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Global  counter </a:t>
            </a:r>
          </a:p>
          <a:p>
            <a:r>
              <a:rPr kumimoji="1" lang="en-US" altLang="zh-CN" dirty="0"/>
              <a:t>(initial 2)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6022A05-B9B3-B3F6-2B54-B09507F94D8F}"/>
              </a:ext>
            </a:extLst>
          </p:cNvPr>
          <p:cNvCxnSpPr>
            <a:cxnSpLocks/>
          </p:cNvCxnSpPr>
          <p:nvPr/>
        </p:nvCxnSpPr>
        <p:spPr>
          <a:xfrm>
            <a:off x="1691680" y="1630793"/>
            <a:ext cx="0" cy="366616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848D4B7-DBF2-DE7F-898A-0898B97FD40C}"/>
              </a:ext>
            </a:extLst>
          </p:cNvPr>
          <p:cNvGrpSpPr/>
          <p:nvPr/>
        </p:nvGrpSpPr>
        <p:grpSpPr>
          <a:xfrm>
            <a:off x="7851382" y="1366971"/>
            <a:ext cx="1114410" cy="695343"/>
            <a:chOff x="8144350" y="1556829"/>
            <a:chExt cx="1114410" cy="69534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34459A7-2AC0-A640-3B55-057C626138CF}"/>
                </a:ext>
              </a:extLst>
            </p:cNvPr>
            <p:cNvSpPr/>
            <p:nvPr/>
          </p:nvSpPr>
          <p:spPr>
            <a:xfrm>
              <a:off x="8144352" y="1556829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A: A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A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2B6B5FC-3783-D69D-442C-65D759A955C2}"/>
                </a:ext>
              </a:extLst>
            </p:cNvPr>
            <p:cNvSpPr/>
            <p:nvPr/>
          </p:nvSpPr>
          <p:spPr>
            <a:xfrm>
              <a:off x="8144351" y="1882840"/>
              <a:ext cx="1072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B: B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 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4FA736A-94E4-E171-AFA4-6248480CA99B}"/>
                </a:ext>
              </a:extLst>
            </p:cNvPr>
            <p:cNvSpPr/>
            <p:nvPr/>
          </p:nvSpPr>
          <p:spPr>
            <a:xfrm>
              <a:off x="8144350" y="1605371"/>
              <a:ext cx="1072730" cy="5958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C0694491-2F72-0798-3766-F38A79541D04}"/>
              </a:ext>
            </a:extLst>
          </p:cNvPr>
          <p:cNvSpPr txBox="1">
            <a:spLocks/>
          </p:cNvSpPr>
          <p:nvPr/>
        </p:nvSpPr>
        <p:spPr>
          <a:xfrm>
            <a:off x="5184804" y="1894475"/>
            <a:ext cx="2730051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 err="1"/>
              <a:t>Commit_time</a:t>
            </a:r>
            <a:r>
              <a:rPr kumimoji="1" lang="en-US" altLang="zh-CN" b="0" dirty="0"/>
              <a:t> = FAA(G)</a:t>
            </a:r>
            <a:endParaRPr kumimoji="1" lang="zh-CN" altLang="en-US" b="0" dirty="0"/>
          </a:p>
        </p:txBody>
      </p:sp>
      <p:sp>
        <p:nvSpPr>
          <p:cNvPr id="36" name="内容占位符 2">
            <a:extLst>
              <a:ext uri="{FF2B5EF4-FFF2-40B4-BE49-F238E27FC236}">
                <a16:creationId xmlns:a16="http://schemas.microsoft.com/office/drawing/2014/main" id="{83D55878-4F68-C9E7-5A63-102FF0D4F3BA}"/>
              </a:ext>
            </a:extLst>
          </p:cNvPr>
          <p:cNvSpPr txBox="1">
            <a:spLocks/>
          </p:cNvSpPr>
          <p:nvPr/>
        </p:nvSpPr>
        <p:spPr>
          <a:xfrm>
            <a:off x="1123299" y="1903084"/>
            <a:ext cx="1758274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797F5E68-6A9F-C4EB-6A54-674CCE707472}"/>
              </a:ext>
            </a:extLst>
          </p:cNvPr>
          <p:cNvCxnSpPr>
            <a:cxnSpLocks/>
          </p:cNvCxnSpPr>
          <p:nvPr/>
        </p:nvCxnSpPr>
        <p:spPr>
          <a:xfrm flipH="1">
            <a:off x="1824340" y="2099191"/>
            <a:ext cx="32517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内容占位符 2">
            <a:extLst>
              <a:ext uri="{FF2B5EF4-FFF2-40B4-BE49-F238E27FC236}">
                <a16:creationId xmlns:a16="http://schemas.microsoft.com/office/drawing/2014/main" id="{F7683924-BFDA-3B1B-FF8C-88C3E3F07A14}"/>
              </a:ext>
            </a:extLst>
          </p:cNvPr>
          <p:cNvSpPr txBox="1">
            <a:spLocks/>
          </p:cNvSpPr>
          <p:nvPr/>
        </p:nvSpPr>
        <p:spPr>
          <a:xfrm>
            <a:off x="5507137" y="2257800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Write(B,  B</a:t>
            </a:r>
            <a:r>
              <a:rPr kumimoji="1" lang="en-US" altLang="zh-CN" b="0" baseline="-25000" dirty="0"/>
              <a:t>3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48" name="内容占位符 2">
            <a:extLst>
              <a:ext uri="{FF2B5EF4-FFF2-40B4-BE49-F238E27FC236}">
                <a16:creationId xmlns:a16="http://schemas.microsoft.com/office/drawing/2014/main" id="{68EF214E-0157-EA7E-3967-FD50ACEB6482}"/>
              </a:ext>
            </a:extLst>
          </p:cNvPr>
          <p:cNvSpPr txBox="1">
            <a:spLocks/>
          </p:cNvSpPr>
          <p:nvPr/>
        </p:nvSpPr>
        <p:spPr>
          <a:xfrm>
            <a:off x="5507136" y="2701117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Write(A,  A</a:t>
            </a:r>
            <a:r>
              <a:rPr kumimoji="1" lang="en-US" altLang="zh-CN" b="0" baseline="-25000" dirty="0"/>
              <a:t>3</a:t>
            </a:r>
            <a:r>
              <a:rPr kumimoji="1" lang="en-US" altLang="zh-CN" b="0" dirty="0"/>
              <a:t>)</a:t>
            </a:r>
            <a:endParaRPr kumimoji="1" lang="zh-CN" altLang="en-US" b="0" dirty="0"/>
          </a:p>
        </p:txBody>
      </p:sp>
      <p:sp>
        <p:nvSpPr>
          <p:cNvPr id="50" name="内容占位符 2">
            <a:extLst>
              <a:ext uri="{FF2B5EF4-FFF2-40B4-BE49-F238E27FC236}">
                <a16:creationId xmlns:a16="http://schemas.microsoft.com/office/drawing/2014/main" id="{6260A275-F679-7B97-99C0-54385F320525}"/>
              </a:ext>
            </a:extLst>
          </p:cNvPr>
          <p:cNvSpPr txBox="1">
            <a:spLocks/>
          </p:cNvSpPr>
          <p:nvPr/>
        </p:nvSpPr>
        <p:spPr>
          <a:xfrm>
            <a:off x="3138093" y="3684972"/>
            <a:ext cx="2730051" cy="50405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 err="1"/>
              <a:t>Start_time</a:t>
            </a:r>
            <a:r>
              <a:rPr kumimoji="1" lang="en-US" altLang="zh-CN" b="0" dirty="0"/>
              <a:t> = </a:t>
            </a:r>
            <a:r>
              <a:rPr kumimoji="1" lang="en-US" altLang="zh-CN" dirty="0">
                <a:solidFill>
                  <a:srgbClr val="C00000"/>
                </a:solidFill>
              </a:rPr>
              <a:t>0</a:t>
            </a:r>
            <a:r>
              <a:rPr kumimoji="1" lang="en-US" altLang="zh-CN" b="0" dirty="0"/>
              <a:t> // cached</a:t>
            </a:r>
            <a:endParaRPr kumimoji="1" lang="zh-CN" altLang="en-US" b="0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41E9A61-E999-83D7-930E-676F4A8EA12D}"/>
              </a:ext>
            </a:extLst>
          </p:cNvPr>
          <p:cNvGrpSpPr/>
          <p:nvPr/>
        </p:nvGrpSpPr>
        <p:grpSpPr>
          <a:xfrm>
            <a:off x="7517832" y="2288805"/>
            <a:ext cx="1495925" cy="695343"/>
            <a:chOff x="8144349" y="1556829"/>
            <a:chExt cx="1495925" cy="695343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A12B1B9-A8AB-656B-7C25-E25A8971C792}"/>
                </a:ext>
              </a:extLst>
            </p:cNvPr>
            <p:cNvSpPr/>
            <p:nvPr/>
          </p:nvSpPr>
          <p:spPr>
            <a:xfrm>
              <a:off x="8144352" y="1556829"/>
              <a:ext cx="1495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A: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kumimoji="1" lang="en-US" altLang="zh-CN" b="1" baseline="-25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  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A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5AD446A-0EDD-A1D1-6A9B-C7F2F11A5148}"/>
                </a:ext>
              </a:extLst>
            </p:cNvPr>
            <p:cNvSpPr/>
            <p:nvPr/>
          </p:nvSpPr>
          <p:spPr>
            <a:xfrm>
              <a:off x="8144351" y="1882840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B: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="1" baseline="-25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  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 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DDE9255-091C-2C35-74C2-84A67B0657DD}"/>
                </a:ext>
              </a:extLst>
            </p:cNvPr>
            <p:cNvSpPr/>
            <p:nvPr/>
          </p:nvSpPr>
          <p:spPr>
            <a:xfrm>
              <a:off x="8144349" y="1605371"/>
              <a:ext cx="1495921" cy="5958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0255F2E-CC97-C031-D62D-B77A7A101E29}"/>
              </a:ext>
            </a:extLst>
          </p:cNvPr>
          <p:cNvGrpSpPr/>
          <p:nvPr/>
        </p:nvGrpSpPr>
        <p:grpSpPr>
          <a:xfrm>
            <a:off x="7517828" y="4302489"/>
            <a:ext cx="1495925" cy="695343"/>
            <a:chOff x="8144349" y="1556829"/>
            <a:chExt cx="1495925" cy="695343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E9B23AF-55D0-8BD9-86D3-E58F194FC0A5}"/>
                </a:ext>
              </a:extLst>
            </p:cNvPr>
            <p:cNvSpPr/>
            <p:nvPr/>
          </p:nvSpPr>
          <p:spPr>
            <a:xfrm>
              <a:off x="8144352" y="1556829"/>
              <a:ext cx="1495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A: A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3  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kumimoji="1" lang="en-US" altLang="zh-CN" b="1" baseline="-25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988E9485-D071-F87B-CD9B-F67DF9A09DAF}"/>
                </a:ext>
              </a:extLst>
            </p:cNvPr>
            <p:cNvSpPr/>
            <p:nvPr/>
          </p:nvSpPr>
          <p:spPr>
            <a:xfrm>
              <a:off x="8144351" y="1882840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B: B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3  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aseline="-25000" dirty="0">
                  <a:latin typeface="Consolas" panose="020B0609020204030204" pitchFamily="49" charset="0"/>
                  <a:cs typeface="Consolas" panose="020B0609020204030204" pitchFamily="49" charset="0"/>
                </a:rPr>
                <a:t>1 </a:t>
              </a:r>
              <a:r>
                <a:rPr kumimoji="1" lang="en-US" altLang="zh-CN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kumimoji="1" lang="en-US" altLang="zh-CN" b="1" baseline="-25000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7988D3A8-D9B5-D91C-1E51-250885D1BF4E}"/>
                </a:ext>
              </a:extLst>
            </p:cNvPr>
            <p:cNvSpPr/>
            <p:nvPr/>
          </p:nvSpPr>
          <p:spPr>
            <a:xfrm>
              <a:off x="8144349" y="1605371"/>
              <a:ext cx="1495921" cy="59582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9" name="内容占位符 2">
            <a:extLst>
              <a:ext uri="{FF2B5EF4-FFF2-40B4-BE49-F238E27FC236}">
                <a16:creationId xmlns:a16="http://schemas.microsoft.com/office/drawing/2014/main" id="{6C8B86E3-06DB-2563-0B7F-726368D65FC3}"/>
              </a:ext>
            </a:extLst>
          </p:cNvPr>
          <p:cNvSpPr txBox="1">
            <a:spLocks/>
          </p:cNvSpPr>
          <p:nvPr/>
        </p:nvSpPr>
        <p:spPr>
          <a:xfrm>
            <a:off x="3096418" y="4150800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Read(A) = </a:t>
            </a:r>
            <a:r>
              <a:rPr kumimoji="1" lang="en-US" altLang="zh-CN" dirty="0">
                <a:solidFill>
                  <a:srgbClr val="C00000"/>
                </a:solidFill>
              </a:rPr>
              <a:t>A</a:t>
            </a:r>
            <a:r>
              <a:rPr kumimoji="1" lang="en-US" altLang="zh-CN" baseline="-25000" dirty="0">
                <a:solidFill>
                  <a:srgbClr val="C00000"/>
                </a:solidFill>
              </a:rPr>
              <a:t>0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60" name="内容占位符 2">
            <a:extLst>
              <a:ext uri="{FF2B5EF4-FFF2-40B4-BE49-F238E27FC236}">
                <a16:creationId xmlns:a16="http://schemas.microsoft.com/office/drawing/2014/main" id="{22A3706E-4F74-9BA1-6615-DC991942B41E}"/>
              </a:ext>
            </a:extLst>
          </p:cNvPr>
          <p:cNvSpPr txBox="1">
            <a:spLocks/>
          </p:cNvSpPr>
          <p:nvPr/>
        </p:nvSpPr>
        <p:spPr>
          <a:xfrm>
            <a:off x="3096417" y="4566865"/>
            <a:ext cx="178643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Read(B) = </a:t>
            </a:r>
            <a:r>
              <a:rPr kumimoji="1" lang="en-US" altLang="zh-CN" dirty="0">
                <a:solidFill>
                  <a:srgbClr val="C00000"/>
                </a:solidFill>
              </a:rPr>
              <a:t>B</a:t>
            </a:r>
            <a:r>
              <a:rPr kumimoji="1" lang="en-US" altLang="zh-CN" baseline="-25000" dirty="0">
                <a:solidFill>
                  <a:srgbClr val="C00000"/>
                </a:solidFill>
              </a:rPr>
              <a:t>0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81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6" grpId="0" animBg="1"/>
      <p:bldP spid="47" grpId="0"/>
      <p:bldP spid="48" grpId="0"/>
      <p:bldP spid="50" grpId="0" animBg="1"/>
      <p:bldP spid="59" grpId="0"/>
      <p:bldP spid="60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6CA8D-13B2-949E-FDB2-46EB9E88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Drawbacks of cached time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936DE-A8DE-C17F-34FF-825730B65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841160" cy="3771636"/>
          </a:xfrm>
        </p:spPr>
        <p:txBody>
          <a:bodyPr/>
          <a:lstStyle/>
          <a:p>
            <a:r>
              <a:rPr kumimoji="1" lang="en-US" altLang="zh-CN" dirty="0"/>
              <a:t>No freshness guarantees </a:t>
            </a:r>
          </a:p>
          <a:p>
            <a:pPr lvl="1"/>
            <a:r>
              <a:rPr kumimoji="1" lang="en-US" altLang="zh-CN" dirty="0"/>
              <a:t>i.e., no external consistency </a:t>
            </a:r>
          </a:p>
          <a:p>
            <a:r>
              <a:rPr kumimoji="1" lang="en-US" altLang="zh-CN" dirty="0"/>
              <a:t>External consistency is the most desirable for the programmer </a:t>
            </a:r>
          </a:p>
          <a:p>
            <a:pPr lvl="1"/>
            <a:r>
              <a:rPr kumimoji="1" lang="en-US" altLang="zh-CN" dirty="0"/>
              <a:t>Simplified definition: </a:t>
            </a:r>
            <a:r>
              <a:rPr lang="en" altLang="zh-CN" i="1" dirty="0"/>
              <a:t>If T1 completes before T2 starts, T2 must see T1's writes.</a:t>
            </a:r>
            <a:endParaRPr kumimoji="1" lang="en-US" altLang="zh-CN" i="1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7642A9-1650-E7FD-6DDE-1A5C38EA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111</a:t>
            </a:fld>
            <a:endParaRPr lang="zh-CN" altLang="en-US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F69F1373-FAEE-79DB-743A-047C06CACA1D}"/>
              </a:ext>
            </a:extLst>
          </p:cNvPr>
          <p:cNvCxnSpPr/>
          <p:nvPr/>
        </p:nvCxnSpPr>
        <p:spPr>
          <a:xfrm>
            <a:off x="968128" y="3962294"/>
            <a:ext cx="7200800" cy="0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304631E9-736F-796E-081B-9AC3CA83A33E}"/>
              </a:ext>
            </a:extLst>
          </p:cNvPr>
          <p:cNvSpPr/>
          <p:nvPr/>
        </p:nvSpPr>
        <p:spPr>
          <a:xfrm>
            <a:off x="7616528" y="4034313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pic>
        <p:nvPicPr>
          <p:cNvPr id="7" name="Picture 2" descr="circled-user-male-skin-type-1-2 | Focus Education">
            <a:extLst>
              <a:ext uri="{FF2B5EF4-FFF2-40B4-BE49-F238E27FC236}">
                <a16:creationId xmlns:a16="http://schemas.microsoft.com/office/drawing/2014/main" id="{9C8D2171-4CAF-1CC4-BCD2-8BD54C263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560" y="4336899"/>
            <a:ext cx="1080787" cy="108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User Experience (UX) &amp; CRO - Pavilion Web">
            <a:extLst>
              <a:ext uri="{FF2B5EF4-FFF2-40B4-BE49-F238E27FC236}">
                <a16:creationId xmlns:a16="http://schemas.microsoft.com/office/drawing/2014/main" id="{6BCB416D-E322-7E3B-701A-2EAF726FD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276" y="4564563"/>
            <a:ext cx="858833" cy="85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2279487-EF0E-1231-98F5-C805E5BBA60B}"/>
              </a:ext>
            </a:extLst>
          </p:cNvPr>
          <p:cNvSpPr/>
          <p:nvPr/>
        </p:nvSpPr>
        <p:spPr>
          <a:xfrm>
            <a:off x="1651477" y="5334937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John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7B86F7-F040-ADEB-74DE-9B7D75A83979}"/>
              </a:ext>
            </a:extLst>
          </p:cNvPr>
          <p:cNvSpPr/>
          <p:nvPr/>
        </p:nvSpPr>
        <p:spPr>
          <a:xfrm>
            <a:off x="6057615" y="5416567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Bob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6B5AC15-E2DE-4409-9679-77CF9677E78A}"/>
              </a:ext>
            </a:extLst>
          </p:cNvPr>
          <p:cNvGrpSpPr/>
          <p:nvPr/>
        </p:nvGrpSpPr>
        <p:grpSpPr>
          <a:xfrm>
            <a:off x="1112144" y="3335226"/>
            <a:ext cx="2448272" cy="927526"/>
            <a:chOff x="1187624" y="2137176"/>
            <a:chExt cx="2448272" cy="92752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673FDB5-98B1-722E-054A-8C8C2526DA23}"/>
                </a:ext>
              </a:extLst>
            </p:cNvPr>
            <p:cNvSpPr/>
            <p:nvPr/>
          </p:nvSpPr>
          <p:spPr>
            <a:xfrm>
              <a:off x="1187624" y="2337643"/>
              <a:ext cx="2448272" cy="72705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9FB1EB1-6CFB-CD01-BCC1-12EEF9B669C1}"/>
                </a:ext>
              </a:extLst>
            </p:cNvPr>
            <p:cNvSpPr/>
            <p:nvPr/>
          </p:nvSpPr>
          <p:spPr>
            <a:xfrm>
              <a:off x="2184775" y="2137176"/>
              <a:ext cx="4539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C00000"/>
                  </a:solidFill>
                </a:rPr>
                <a:t>T1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331E4A9-1308-E188-D9C0-7D2963FB46A2}"/>
                </a:ext>
              </a:extLst>
            </p:cNvPr>
            <p:cNvSpPr/>
            <p:nvPr/>
          </p:nvSpPr>
          <p:spPr>
            <a:xfrm>
              <a:off x="1402472" y="2486075"/>
              <a:ext cx="1858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/>
                <a:t>Bob.acct</a:t>
              </a:r>
              <a:r>
                <a:rPr kumimoji="1" lang="en-US" altLang="zh-CN" dirty="0"/>
                <a:t> = 100$</a:t>
              </a:r>
              <a:endParaRPr lang="zh-CN" altLang="en-US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A0F7FDA-A903-0FAB-B79E-85CBADF43CDA}"/>
              </a:ext>
            </a:extLst>
          </p:cNvPr>
          <p:cNvGrpSpPr/>
          <p:nvPr/>
        </p:nvGrpSpPr>
        <p:grpSpPr>
          <a:xfrm>
            <a:off x="4816100" y="3335903"/>
            <a:ext cx="2448272" cy="927526"/>
            <a:chOff x="1187624" y="2137176"/>
            <a:chExt cx="2448272" cy="92752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3EA1548-B364-F7A9-7D6E-EBEE8B6988D8}"/>
                </a:ext>
              </a:extLst>
            </p:cNvPr>
            <p:cNvSpPr/>
            <p:nvPr/>
          </p:nvSpPr>
          <p:spPr>
            <a:xfrm>
              <a:off x="1187624" y="2337643"/>
              <a:ext cx="2448272" cy="72705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A512026-F686-2455-E995-3DEA5B6C424F}"/>
                </a:ext>
              </a:extLst>
            </p:cNvPr>
            <p:cNvSpPr/>
            <p:nvPr/>
          </p:nvSpPr>
          <p:spPr>
            <a:xfrm>
              <a:off x="2184775" y="2137176"/>
              <a:ext cx="45397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C00000"/>
                  </a:solidFill>
                </a:rPr>
                <a:t>T2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81149B0-2857-A6BB-3181-AD8D9BD43CFD}"/>
                </a:ext>
              </a:extLst>
            </p:cNvPr>
            <p:cNvSpPr/>
            <p:nvPr/>
          </p:nvSpPr>
          <p:spPr>
            <a:xfrm>
              <a:off x="1402472" y="2486075"/>
              <a:ext cx="16850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Print(</a:t>
              </a:r>
              <a:r>
                <a:rPr kumimoji="1" lang="en-US" altLang="zh-CN" dirty="0" err="1"/>
                <a:t>bob.acct</a:t>
              </a:r>
              <a:r>
                <a:rPr kumimoji="1" lang="en-US" altLang="zh-CN" dirty="0"/>
                <a:t>)</a:t>
              </a:r>
              <a:endParaRPr lang="zh-CN" altLang="en-US" dirty="0"/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472AF398-75CE-4E02-D1FD-0A4DBE2798DF}"/>
              </a:ext>
            </a:extLst>
          </p:cNvPr>
          <p:cNvSpPr/>
          <p:nvPr/>
        </p:nvSpPr>
        <p:spPr>
          <a:xfrm>
            <a:off x="6716025" y="2857580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Should be 100!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BEA1AEEF-0AEA-F27D-64C0-2651E33A4528}"/>
              </a:ext>
            </a:extLst>
          </p:cNvPr>
          <p:cNvSpPr/>
          <p:nvPr/>
        </p:nvSpPr>
        <p:spPr>
          <a:xfrm>
            <a:off x="6196912" y="3009546"/>
            <a:ext cx="576197" cy="441933"/>
          </a:xfrm>
          <a:custGeom>
            <a:avLst/>
            <a:gdLst>
              <a:gd name="connsiteX0" fmla="*/ 0 w 576197"/>
              <a:gd name="connsiteY0" fmla="*/ 418926 h 441933"/>
              <a:gd name="connsiteX1" fmla="*/ 75156 w 576197"/>
              <a:gd name="connsiteY1" fmla="*/ 431452 h 441933"/>
              <a:gd name="connsiteX2" fmla="*/ 338202 w 576197"/>
              <a:gd name="connsiteY2" fmla="*/ 406400 h 441933"/>
              <a:gd name="connsiteX3" fmla="*/ 313150 w 576197"/>
              <a:gd name="connsiteY3" fmla="*/ 55671 h 441933"/>
              <a:gd name="connsiteX4" fmla="*/ 576197 w 576197"/>
              <a:gd name="connsiteY4" fmla="*/ 5567 h 44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197" h="441933">
                <a:moveTo>
                  <a:pt x="0" y="418926"/>
                </a:moveTo>
                <a:cubicBezTo>
                  <a:pt x="9394" y="426233"/>
                  <a:pt x="18789" y="433540"/>
                  <a:pt x="75156" y="431452"/>
                </a:cubicBezTo>
                <a:cubicBezTo>
                  <a:pt x="131523" y="429364"/>
                  <a:pt x="298536" y="469030"/>
                  <a:pt x="338202" y="406400"/>
                </a:cubicBezTo>
                <a:cubicBezTo>
                  <a:pt x="377868" y="343770"/>
                  <a:pt x="273484" y="122476"/>
                  <a:pt x="313150" y="55671"/>
                </a:cubicBezTo>
                <a:cubicBezTo>
                  <a:pt x="352816" y="-11134"/>
                  <a:pt x="464506" y="-2784"/>
                  <a:pt x="576197" y="5567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9409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2BFD5-8C1F-3D7B-35D8-DC0F28E6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Drawbacks of cached time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42844-78F5-F485-7523-15173FAB1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No freshness guarantees </a:t>
            </a:r>
          </a:p>
          <a:p>
            <a:pPr lvl="1"/>
            <a:r>
              <a:rPr kumimoji="1" lang="en-US" altLang="zh-CN" dirty="0"/>
              <a:t>i.e., no external consistency </a:t>
            </a:r>
          </a:p>
          <a:p>
            <a:r>
              <a:rPr kumimoji="1" lang="en-US" altLang="zh-CN" dirty="0"/>
              <a:t>Read-write TX still need to acquire the global counter </a:t>
            </a:r>
          </a:p>
          <a:p>
            <a:pPr lvl="1"/>
            <a:r>
              <a:rPr kumimoji="1" lang="en-US" altLang="zh-CN" dirty="0"/>
              <a:t>Extra latency to communicate with the server that stores the global time </a:t>
            </a:r>
          </a:p>
          <a:p>
            <a:pPr lvl="1"/>
            <a:r>
              <a:rPr kumimoji="1" lang="en-US" altLang="zh-CN" dirty="0"/>
              <a:t>Possible performance bottleneck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02691D-E1D2-9558-E04F-008CCA894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41142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09CF9-4745-077C-03D3-7BC803FE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 of the timing in MVCC so far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15427-A0A3-A1B3-237D-83173E63D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733656" cy="3771636"/>
          </a:xfrm>
        </p:spPr>
        <p:txBody>
          <a:bodyPr/>
          <a:lstStyle/>
          <a:p>
            <a:r>
              <a:rPr kumimoji="1" lang="en-US" altLang="zh-CN" dirty="0"/>
              <a:t>Time needs synchronization for </a:t>
            </a:r>
            <a:r>
              <a:rPr kumimoji="1" lang="en-US" altLang="zh-CN" dirty="0">
                <a:solidFill>
                  <a:srgbClr val="C00000"/>
                </a:solidFill>
              </a:rPr>
              <a:t>external consistency (strict serializability) </a:t>
            </a:r>
          </a:p>
          <a:p>
            <a:pPr lvl="1"/>
            <a:r>
              <a:rPr kumimoji="1" lang="en-US" altLang="zh-CN" dirty="0"/>
              <a:t>If a read-write TX has decided to commit, 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read-only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TX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starts,</a:t>
            </a:r>
            <a:br>
              <a:rPr kumimoji="1" lang="en-US" altLang="zh-CN" dirty="0"/>
            </a:b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ensure:</a:t>
            </a:r>
          </a:p>
          <a:p>
            <a:pPr lvl="2"/>
            <a:r>
              <a:rPr kumimoji="1" lang="en-US" altLang="zh-CN" dirty="0" err="1"/>
              <a:t>Time</a:t>
            </a:r>
            <a:r>
              <a:rPr kumimoji="1" lang="en-US" altLang="zh-CN" baseline="-25000" dirty="0" err="1"/>
              <a:t>read</a:t>
            </a:r>
            <a:r>
              <a:rPr kumimoji="1" lang="en-US" altLang="zh-CN" baseline="-25000" dirty="0"/>
              <a:t>-only</a:t>
            </a:r>
            <a:r>
              <a:rPr kumimoji="1" lang="en-US" altLang="zh-CN" dirty="0"/>
              <a:t> &gt;=  </a:t>
            </a:r>
            <a:r>
              <a:rPr kumimoji="1" lang="en-US" altLang="zh-CN" dirty="0" err="1"/>
              <a:t>Time</a:t>
            </a:r>
            <a:r>
              <a:rPr kumimoji="1" lang="en-US" altLang="zh-CN" baseline="-25000" dirty="0" err="1"/>
              <a:t>read</a:t>
            </a:r>
            <a:r>
              <a:rPr kumimoji="1" lang="en-US" altLang="zh-CN" baseline="-25000" dirty="0"/>
              <a:t>-write</a:t>
            </a:r>
          </a:p>
          <a:p>
            <a:r>
              <a:rPr kumimoji="1" lang="en-US" altLang="zh-CN" dirty="0"/>
              <a:t>Global counter trivially satisfies this requirement </a:t>
            </a:r>
          </a:p>
          <a:p>
            <a:pPr lvl="1"/>
            <a:r>
              <a:rPr kumimoji="1" lang="en-US" altLang="zh-CN" dirty="0"/>
              <a:t>But requires a centralized time server not suitable for geo-replicated databases</a:t>
            </a:r>
          </a:p>
          <a:p>
            <a:r>
              <a:rPr kumimoji="1" lang="en-US" altLang="zh-CN" dirty="0"/>
              <a:t>Can we use the </a:t>
            </a:r>
            <a:r>
              <a:rPr kumimoji="1" lang="en-US" altLang="zh-CN" dirty="0">
                <a:highlight>
                  <a:srgbClr val="FFFF00"/>
                </a:highlight>
              </a:rPr>
              <a:t>physical clock </a:t>
            </a:r>
            <a:r>
              <a:rPr kumimoji="1" lang="en-US" altLang="zh-CN" dirty="0"/>
              <a:t>of the machines? </a:t>
            </a:r>
          </a:p>
          <a:p>
            <a:pPr lvl="1"/>
            <a:r>
              <a:rPr kumimoji="1" lang="en-US" altLang="zh-CN" dirty="0"/>
              <a:t>No. Different machines’ time are different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6EEA17-7A0C-C5A2-8094-69FA1854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5808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18097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kumimoji="0" lang="en-US" altLang="zh-CN" b="0" kern="0" dirty="0">
                <a:solidFill>
                  <a:srgbClr val="C00000"/>
                </a:solidFill>
                <a:ea typeface="+mn-ea"/>
              </a:rPr>
              <a:t>Observation</a:t>
            </a:r>
            <a:r>
              <a:rPr lang="en-US" altLang="zh-CN" b="0" kern="0" dirty="0">
                <a:solidFill>
                  <a:srgbClr val="C00000"/>
                </a:solidFill>
                <a:ea typeface="+mn-ea"/>
              </a:rPr>
              <a:t>: we may not get the accurate physical time, but we can get an accurate </a:t>
            </a:r>
            <a:r>
              <a:rPr lang="en-US" altLang="zh-CN" kern="0" dirty="0">
                <a:solidFill>
                  <a:srgbClr val="C00000"/>
                </a:solidFill>
                <a:ea typeface="+mn-ea"/>
              </a:rPr>
              <a:t>bound</a:t>
            </a:r>
            <a:endParaRPr kumimoji="0" lang="en-US" altLang="zh-CN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532614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AA378AE-5B7B-D145-9DFD-CB09F78D72F5}"/>
              </a:ext>
            </a:extLst>
          </p:cNvPr>
          <p:cNvSpPr/>
          <p:nvPr/>
        </p:nvSpPr>
        <p:spPr>
          <a:xfrm>
            <a:off x="298210" y="2473105"/>
            <a:ext cx="4186808" cy="2544648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87154E-FAB3-F247-88B0-144885FC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TrueTime</a:t>
            </a:r>
            <a:r>
              <a:rPr kumimoji="1" lang="en-US" altLang="zh-CN" dirty="0"/>
              <a:t> API of Spanner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0FD53-BD66-A545-89F6-00643B21E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29308"/>
            <a:ext cx="8571751" cy="1728192"/>
          </a:xfrm>
        </p:spPr>
        <p:txBody>
          <a:bodyPr>
            <a:normAutofit/>
          </a:bodyPr>
          <a:lstStyle/>
          <a:p>
            <a:r>
              <a:rPr kumimoji="1" lang="en-US" altLang="zh-CN" dirty="0" err="1"/>
              <a:t>TrueTime</a:t>
            </a:r>
            <a:r>
              <a:rPr kumimoji="1" lang="en-US" altLang="zh-CN" dirty="0"/>
              <a:t> returns a time interval instead of a single point of time </a:t>
            </a:r>
          </a:p>
          <a:p>
            <a:pPr lvl="1"/>
            <a:r>
              <a:rPr kumimoji="1" lang="en-US" altLang="zh-CN" dirty="0"/>
              <a:t>The interval is </a:t>
            </a:r>
            <a:r>
              <a:rPr kumimoji="1" lang="en-US" altLang="zh-CN" dirty="0">
                <a:highlight>
                  <a:srgbClr val="FFFF00"/>
                </a:highlight>
              </a:rPr>
              <a:t>a bound</a:t>
            </a:r>
            <a:r>
              <a:rPr kumimoji="1" lang="en-US" altLang="zh-CN" dirty="0"/>
              <a:t>.  i.e., the time </a:t>
            </a:r>
            <a:r>
              <a:rPr kumimoji="1" lang="en-US" altLang="zh-CN" b="1" dirty="0">
                <a:solidFill>
                  <a:srgbClr val="C00000"/>
                </a:solidFill>
              </a:rPr>
              <a:t>of the time server </a:t>
            </a:r>
            <a:r>
              <a:rPr kumimoji="1" lang="en-US" altLang="zh-CN" dirty="0"/>
              <a:t>must be in this bound</a:t>
            </a:r>
          </a:p>
          <a:p>
            <a:pPr lvl="1"/>
            <a:r>
              <a:rPr kumimoji="1" lang="en-US" altLang="zh-CN" dirty="0"/>
              <a:t>The interval is the physical time. i.e., familiar to the user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EC913D-1DFC-F34D-B891-400EA6A2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49D774-BE41-B44F-BEA0-9D0C044ED36E}"/>
              </a:ext>
            </a:extLst>
          </p:cNvPr>
          <p:cNvSpPr/>
          <p:nvPr/>
        </p:nvSpPr>
        <p:spPr>
          <a:xfrm>
            <a:off x="458085" y="2593275"/>
            <a:ext cx="3816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timeval</a:t>
            </a:r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{  </a:t>
            </a:r>
          </a:p>
          <a:p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	</a:t>
            </a:r>
            <a:r>
              <a:rPr lang="en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time_t</a:t>
            </a:r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tv_sec</a:t>
            </a:r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 	</a:t>
            </a:r>
            <a:r>
              <a:rPr lang="en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suseconds_t</a:t>
            </a:r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tv_usec</a:t>
            </a:r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E1F951-1F6E-CA44-8206-7F43B812F824}"/>
              </a:ext>
            </a:extLst>
          </p:cNvPr>
          <p:cNvSpPr/>
          <p:nvPr/>
        </p:nvSpPr>
        <p:spPr>
          <a:xfrm>
            <a:off x="298210" y="3925490"/>
            <a:ext cx="4136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gettimeofday</a:t>
            </a:r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(struct </a:t>
            </a:r>
            <a:r>
              <a:rPr lang="en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timeval</a:t>
            </a:r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*restrict tv, ...)</a:t>
            </a:r>
            <a:endParaRPr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A7FB24AA-41F8-C942-BAFE-4E5FC206C971}"/>
              </a:ext>
            </a:extLst>
          </p:cNvPr>
          <p:cNvCxnSpPr/>
          <p:nvPr/>
        </p:nvCxnSpPr>
        <p:spPr>
          <a:xfrm>
            <a:off x="4629873" y="2220722"/>
            <a:ext cx="0" cy="38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>
            <a:extLst>
              <a:ext uri="{FF2B5EF4-FFF2-40B4-BE49-F238E27FC236}">
                <a16:creationId xmlns:a16="http://schemas.microsoft.com/office/drawing/2014/main" id="{B40A9DD0-2515-8947-A8CE-064885F225FB}"/>
              </a:ext>
            </a:extLst>
          </p:cNvPr>
          <p:cNvSpPr/>
          <p:nvPr/>
        </p:nvSpPr>
        <p:spPr>
          <a:xfrm>
            <a:off x="1061317" y="4968875"/>
            <a:ext cx="2701431" cy="349702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" altLang="zh-CN" dirty="0">
                <a:solidFill>
                  <a:srgbClr val="BE384B"/>
                </a:solidFill>
              </a:rPr>
              <a:t>Linux Time API</a:t>
            </a:r>
            <a:endParaRPr kumimoji="1" lang="en-US" altLang="zh-CN" dirty="0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96A3CB6D-B03B-7D41-9F72-D2784CE356A7}"/>
              </a:ext>
            </a:extLst>
          </p:cNvPr>
          <p:cNvSpPr/>
          <p:nvPr/>
        </p:nvSpPr>
        <p:spPr>
          <a:xfrm>
            <a:off x="5352143" y="4968875"/>
            <a:ext cx="3106679" cy="349702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" altLang="zh-CN" dirty="0" err="1">
                <a:solidFill>
                  <a:srgbClr val="BE384B"/>
                </a:solidFill>
              </a:rPr>
              <a:t>TrueTime</a:t>
            </a:r>
            <a:r>
              <a:rPr lang="en" altLang="zh-CN" dirty="0">
                <a:solidFill>
                  <a:srgbClr val="BE384B"/>
                </a:solidFill>
              </a:rPr>
              <a:t> API (Simplified)</a:t>
            </a:r>
            <a:endParaRPr kumimoji="1"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966941-0CCA-C048-BE31-DA137ED34C57}"/>
              </a:ext>
            </a:extLst>
          </p:cNvPr>
          <p:cNvSpPr/>
          <p:nvPr/>
        </p:nvSpPr>
        <p:spPr>
          <a:xfrm>
            <a:off x="4892782" y="2545497"/>
            <a:ext cx="4136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struct </a:t>
            </a:r>
            <a:r>
              <a:rPr lang="en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time_interval</a:t>
            </a:r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timeval</a:t>
            </a:r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Lower; </a:t>
            </a:r>
          </a:p>
          <a:p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timeval</a:t>
            </a:r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Upper;</a:t>
            </a:r>
          </a:p>
          <a:p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A69113A-EF5D-AD4E-84D6-75AD727C0C14}"/>
              </a:ext>
            </a:extLst>
          </p:cNvPr>
          <p:cNvSpPr/>
          <p:nvPr/>
        </p:nvSpPr>
        <p:spPr>
          <a:xfrm>
            <a:off x="4709736" y="3925490"/>
            <a:ext cx="43597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get_truetime</a:t>
            </a:r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time_interval</a:t>
            </a:r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 *interval); </a:t>
            </a:r>
          </a:p>
          <a:p>
            <a:r>
              <a:rPr lang="en" altLang="zh-CN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Server </a:t>
            </a:r>
            <a:r>
              <a:rPr lang="en" altLang="zh-CN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timeval</a:t>
            </a:r>
            <a:r>
              <a:rPr lang="en" altLang="zh-CN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must be in [L,U]</a:t>
            </a:r>
          </a:p>
        </p:txBody>
      </p:sp>
    </p:spTree>
    <p:extLst>
      <p:ext uri="{BB962C8B-B14F-4D97-AF65-F5344CB8AC3E}">
        <p14:creationId xmlns:p14="http://schemas.microsoft.com/office/powerpoint/2010/main" val="112714492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6B5B6-5517-194D-88CC-7277C30C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Power of </a:t>
            </a:r>
            <a:r>
              <a:rPr kumimoji="1" lang="en-US" altLang="zh-CN" dirty="0" err="1"/>
              <a:t>TrueTime</a:t>
            </a:r>
            <a:r>
              <a:rPr kumimoji="1" lang="en-US" altLang="zh-CN" dirty="0"/>
              <a:t> API (return [L,U])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20E6-67BF-7E4D-8908-3756F1CF9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2794075"/>
          </a:xfrm>
        </p:spPr>
        <p:txBody>
          <a:bodyPr/>
          <a:lstStyle/>
          <a:p>
            <a:r>
              <a:rPr kumimoji="1" lang="en-US" altLang="zh-CN" dirty="0"/>
              <a:t>Used to implement external consistency </a:t>
            </a:r>
          </a:p>
          <a:p>
            <a:pPr lvl="1"/>
            <a:r>
              <a:rPr kumimoji="1" lang="en-US" altLang="zh-CN" dirty="0"/>
              <a:t>If a read-write TX has decided to commit, then:</a:t>
            </a:r>
          </a:p>
          <a:p>
            <a:pPr lvl="2"/>
            <a:r>
              <a:rPr kumimoji="1" lang="en-US" altLang="zh-CN" dirty="0" err="1"/>
              <a:t>Time</a:t>
            </a:r>
            <a:r>
              <a:rPr kumimoji="1" lang="en-US" altLang="zh-CN" baseline="-25000" dirty="0" err="1"/>
              <a:t>read</a:t>
            </a:r>
            <a:r>
              <a:rPr kumimoji="1" lang="en-US" altLang="zh-CN" baseline="-25000" dirty="0"/>
              <a:t>-only</a:t>
            </a:r>
            <a:r>
              <a:rPr kumimoji="1" lang="en-US" altLang="zh-CN" dirty="0"/>
              <a:t> &gt;=  </a:t>
            </a:r>
            <a:r>
              <a:rPr kumimoji="1" lang="en-US" altLang="zh-CN" dirty="0" err="1"/>
              <a:t>Time</a:t>
            </a:r>
            <a:r>
              <a:rPr kumimoji="1" lang="en-US" altLang="zh-CN" baseline="-25000" dirty="0" err="1"/>
              <a:t>read</a:t>
            </a:r>
            <a:r>
              <a:rPr kumimoji="1" lang="en-US" altLang="zh-CN" baseline="-25000" dirty="0"/>
              <a:t>-write</a:t>
            </a:r>
          </a:p>
          <a:p>
            <a:r>
              <a:rPr kumimoji="1" lang="en-US" altLang="zh-CN" dirty="0"/>
              <a:t>How to achieve this? </a:t>
            </a:r>
          </a:p>
          <a:p>
            <a:pPr lvl="1"/>
            <a:r>
              <a:rPr kumimoji="1" lang="en-US" altLang="zh-CN" b="1" dirty="0">
                <a:solidFill>
                  <a:srgbClr val="BE384B"/>
                </a:solidFill>
              </a:rPr>
              <a:t>Commit wait</a:t>
            </a:r>
            <a:r>
              <a:rPr kumimoji="1" lang="en-US" altLang="zh-CN" dirty="0"/>
              <a:t> for read-write TX: after acquire the commit timestamp, the coordinator wait until (U – L) and uses U as </a:t>
            </a:r>
            <a:r>
              <a:rPr kumimoji="1" lang="en-US" altLang="zh-CN" dirty="0" err="1"/>
              <a:t>Time</a:t>
            </a:r>
            <a:r>
              <a:rPr kumimoji="1" lang="en-US" altLang="zh-CN" baseline="-25000" dirty="0" err="1"/>
              <a:t>read</a:t>
            </a:r>
            <a:r>
              <a:rPr kumimoji="1" lang="en-US" altLang="zh-CN" baseline="-25000" dirty="0"/>
              <a:t>-write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DDFB25-8B24-B040-9CB8-8CA148EB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116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D68D190-97ED-A54A-8705-81BE71CFB7D7}"/>
              </a:ext>
            </a:extLst>
          </p:cNvPr>
          <p:cNvCxnSpPr/>
          <p:nvPr/>
        </p:nvCxnSpPr>
        <p:spPr>
          <a:xfrm>
            <a:off x="2915816" y="4408147"/>
            <a:ext cx="4069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A476B48-7693-7844-B654-4EEBCF5002E7}"/>
              </a:ext>
            </a:extLst>
          </p:cNvPr>
          <p:cNvSpPr/>
          <p:nvPr/>
        </p:nvSpPr>
        <p:spPr>
          <a:xfrm>
            <a:off x="1730431" y="4223481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Real time</a:t>
            </a:r>
            <a:endParaRPr lang="zh-CN" altLang="en-US" b="1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CECC4025-414F-484C-A2B1-76524187CF89}"/>
              </a:ext>
            </a:extLst>
          </p:cNvPr>
          <p:cNvCxnSpPr>
            <a:cxnSpLocks/>
          </p:cNvCxnSpPr>
          <p:nvPr/>
        </p:nvCxnSpPr>
        <p:spPr>
          <a:xfrm>
            <a:off x="3563888" y="4009628"/>
            <a:ext cx="0" cy="10081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05CAAB2-C61C-7F49-9EAC-787CE16AC4E3}"/>
              </a:ext>
            </a:extLst>
          </p:cNvPr>
          <p:cNvSpPr/>
          <p:nvPr/>
        </p:nvSpPr>
        <p:spPr>
          <a:xfrm>
            <a:off x="1235431" y="4571307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Read-write TX</a:t>
            </a:r>
            <a:endParaRPr lang="zh-CN" altLang="en-US" b="1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60A6F4E-B614-0A44-B057-D2B8CCB60EF9}"/>
              </a:ext>
            </a:extLst>
          </p:cNvPr>
          <p:cNvGrpSpPr/>
          <p:nvPr/>
        </p:nvGrpSpPr>
        <p:grpSpPr>
          <a:xfrm>
            <a:off x="3203847" y="4651519"/>
            <a:ext cx="720080" cy="144130"/>
            <a:chOff x="6037559" y="5188039"/>
            <a:chExt cx="720080" cy="144130"/>
          </a:xfrm>
        </p:grpSpPr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1A0417E9-C210-4E41-9124-69FEFB84C899}"/>
                </a:ext>
              </a:extLst>
            </p:cNvPr>
            <p:cNvCxnSpPr/>
            <p:nvPr/>
          </p:nvCxnSpPr>
          <p:spPr>
            <a:xfrm>
              <a:off x="6037559" y="5260289"/>
              <a:ext cx="720080" cy="0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EB311955-E695-DE4F-A78F-030FB3232AB0}"/>
                </a:ext>
              </a:extLst>
            </p:cNvPr>
            <p:cNvCxnSpPr>
              <a:cxnSpLocks/>
            </p:cNvCxnSpPr>
            <p:nvPr/>
          </p:nvCxnSpPr>
          <p:spPr>
            <a:xfrm>
              <a:off x="6048440" y="5188040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BA000F34-6C18-BD4D-8B0C-6382B67FF706}"/>
                </a:ext>
              </a:extLst>
            </p:cNvPr>
            <p:cNvCxnSpPr>
              <a:cxnSpLocks/>
            </p:cNvCxnSpPr>
            <p:nvPr/>
          </p:nvCxnSpPr>
          <p:spPr>
            <a:xfrm>
              <a:off x="6757639" y="5188039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CF45AB09-F83D-DA42-924F-9BDE949170F3}"/>
              </a:ext>
            </a:extLst>
          </p:cNvPr>
          <p:cNvSpPr/>
          <p:nvPr/>
        </p:nvSpPr>
        <p:spPr>
          <a:xfrm>
            <a:off x="2864806" y="4544955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L1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71DD159-C1DB-1642-9597-953C42811E0C}"/>
              </a:ext>
            </a:extLst>
          </p:cNvPr>
          <p:cNvSpPr/>
          <p:nvPr/>
        </p:nvSpPr>
        <p:spPr>
          <a:xfrm>
            <a:off x="3948119" y="4580099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U1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9D4BA00D-6F51-9545-94CB-CC55ACA69EC5}"/>
              </a:ext>
            </a:extLst>
          </p:cNvPr>
          <p:cNvCxnSpPr>
            <a:cxnSpLocks/>
          </p:cNvCxnSpPr>
          <p:nvPr/>
        </p:nvCxnSpPr>
        <p:spPr>
          <a:xfrm>
            <a:off x="4288720" y="3992824"/>
            <a:ext cx="0" cy="10081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146A26AF-ABC3-6346-A03B-4789FCB226E0}"/>
              </a:ext>
            </a:extLst>
          </p:cNvPr>
          <p:cNvSpPr/>
          <p:nvPr/>
        </p:nvSpPr>
        <p:spPr>
          <a:xfrm>
            <a:off x="1979712" y="5008137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Get commit time-stamp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B29427E-29FF-8A44-944D-E54A92EE70C0}"/>
              </a:ext>
            </a:extLst>
          </p:cNvPr>
          <p:cNvGrpSpPr/>
          <p:nvPr/>
        </p:nvGrpSpPr>
        <p:grpSpPr>
          <a:xfrm>
            <a:off x="3568640" y="4469423"/>
            <a:ext cx="720080" cy="144130"/>
            <a:chOff x="6037559" y="5188039"/>
            <a:chExt cx="720080" cy="144130"/>
          </a:xfrm>
        </p:grpSpPr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C5A81DDB-ACE6-664D-8949-08D151CE3198}"/>
                </a:ext>
              </a:extLst>
            </p:cNvPr>
            <p:cNvCxnSpPr/>
            <p:nvPr/>
          </p:nvCxnSpPr>
          <p:spPr>
            <a:xfrm>
              <a:off x="6037559" y="5260289"/>
              <a:ext cx="720080" cy="0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AA39919-C82D-E941-BF4A-4394AFC52D47}"/>
                </a:ext>
              </a:extLst>
            </p:cNvPr>
            <p:cNvCxnSpPr>
              <a:cxnSpLocks/>
            </p:cNvCxnSpPr>
            <p:nvPr/>
          </p:nvCxnSpPr>
          <p:spPr>
            <a:xfrm>
              <a:off x="6048440" y="5188040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3DC41F4E-C992-D647-9B43-6402EA51EC4F}"/>
                </a:ext>
              </a:extLst>
            </p:cNvPr>
            <p:cNvCxnSpPr>
              <a:cxnSpLocks/>
            </p:cNvCxnSpPr>
            <p:nvPr/>
          </p:nvCxnSpPr>
          <p:spPr>
            <a:xfrm>
              <a:off x="6757639" y="5188039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E0D14B22-CDF0-3249-B152-EC463126CDC5}"/>
              </a:ext>
            </a:extLst>
          </p:cNvPr>
          <p:cNvSpPr/>
          <p:nvPr/>
        </p:nvSpPr>
        <p:spPr>
          <a:xfrm>
            <a:off x="4286787" y="3934618"/>
            <a:ext cx="4609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Commit wait done, time server.time1 &gt;= U1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B6E36AA-E47D-8F40-A5B6-2EE709778B10}"/>
              </a:ext>
            </a:extLst>
          </p:cNvPr>
          <p:cNvSpPr/>
          <p:nvPr/>
        </p:nvSpPr>
        <p:spPr>
          <a:xfrm>
            <a:off x="4505910" y="4500770"/>
            <a:ext cx="219217" cy="215549"/>
          </a:xfrm>
          <a:prstGeom prst="ellipse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BE384B"/>
                </a:solidFill>
              </a:rPr>
              <a:t>1</a:t>
            </a:r>
            <a:endParaRPr kumimoji="1" lang="zh-CN" altLang="en-US" dirty="0">
              <a:solidFill>
                <a:srgbClr val="BE384B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A2AE62DE-F999-CA40-902F-32BECEABBDF7}"/>
              </a:ext>
            </a:extLst>
          </p:cNvPr>
          <p:cNvCxnSpPr>
            <a:stCxn id="30" idx="2"/>
          </p:cNvCxnSpPr>
          <p:nvPr/>
        </p:nvCxnSpPr>
        <p:spPr>
          <a:xfrm flipH="1" flipV="1">
            <a:off x="4299497" y="4408147"/>
            <a:ext cx="206413" cy="20039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3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6B5B6-5517-194D-88CC-7277C30C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Power of </a:t>
            </a:r>
            <a:r>
              <a:rPr kumimoji="1" lang="en-US" altLang="zh-CN" dirty="0" err="1"/>
              <a:t>TrueTime</a:t>
            </a:r>
            <a:r>
              <a:rPr kumimoji="1" lang="en-US" altLang="zh-CN" dirty="0"/>
              <a:t> API (return [L,U])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20E6-67BF-7E4D-8908-3756F1CF9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686800" cy="279407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Used to implement external consistency </a:t>
            </a:r>
          </a:p>
          <a:p>
            <a:pPr lvl="1"/>
            <a:r>
              <a:rPr kumimoji="1" lang="en-US" altLang="zh-CN" dirty="0"/>
              <a:t>If a read-write TX has decided to commit, then:</a:t>
            </a:r>
          </a:p>
          <a:p>
            <a:pPr lvl="2"/>
            <a:r>
              <a:rPr kumimoji="1" lang="en-US" altLang="zh-CN" dirty="0" err="1"/>
              <a:t>Time</a:t>
            </a:r>
            <a:r>
              <a:rPr kumimoji="1" lang="en-US" altLang="zh-CN" baseline="-25000" dirty="0" err="1"/>
              <a:t>read</a:t>
            </a:r>
            <a:r>
              <a:rPr kumimoji="1" lang="en-US" altLang="zh-CN" baseline="-25000" dirty="0"/>
              <a:t>-only</a:t>
            </a:r>
            <a:r>
              <a:rPr kumimoji="1" lang="en-US" altLang="zh-CN" dirty="0"/>
              <a:t> &gt;=  </a:t>
            </a:r>
            <a:r>
              <a:rPr kumimoji="1" lang="en-US" altLang="zh-CN" dirty="0" err="1"/>
              <a:t>Time</a:t>
            </a:r>
            <a:r>
              <a:rPr kumimoji="1" lang="en-US" altLang="zh-CN" baseline="-25000" dirty="0" err="1"/>
              <a:t>read</a:t>
            </a:r>
            <a:r>
              <a:rPr kumimoji="1" lang="en-US" altLang="zh-CN" baseline="-25000" dirty="0"/>
              <a:t>-write</a:t>
            </a:r>
          </a:p>
          <a:p>
            <a:r>
              <a:rPr kumimoji="1" lang="en-US" altLang="zh-CN" dirty="0"/>
              <a:t>How to achieve this? </a:t>
            </a:r>
          </a:p>
          <a:p>
            <a:pPr lvl="1"/>
            <a:r>
              <a:rPr kumimoji="1" lang="en-US" altLang="zh-CN" b="1" dirty="0">
                <a:solidFill>
                  <a:srgbClr val="BE384B"/>
                </a:solidFill>
              </a:rPr>
              <a:t>Commit wait</a:t>
            </a:r>
            <a:r>
              <a:rPr kumimoji="1" lang="en-US" altLang="zh-CN" dirty="0"/>
              <a:t> for read-write TX: after acquire the commit timestamp, the coordinator wait until (U – L) and U1 as </a:t>
            </a:r>
            <a:r>
              <a:rPr kumimoji="1" lang="en-US" altLang="zh-CN" dirty="0" err="1"/>
              <a:t>Time</a:t>
            </a:r>
            <a:r>
              <a:rPr kumimoji="1" lang="en-US" altLang="zh-CN" baseline="-25000" dirty="0" err="1"/>
              <a:t>read</a:t>
            </a:r>
            <a:r>
              <a:rPr kumimoji="1" lang="en-US" altLang="zh-CN" baseline="-25000" dirty="0"/>
              <a:t>-write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For read-only TX, simply uses U as the read timestamp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DDFB25-8B24-B040-9CB8-8CA148EB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117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D68D190-97ED-A54A-8705-81BE71CFB7D7}"/>
              </a:ext>
            </a:extLst>
          </p:cNvPr>
          <p:cNvCxnSpPr/>
          <p:nvPr/>
        </p:nvCxnSpPr>
        <p:spPr>
          <a:xfrm>
            <a:off x="2915816" y="4408147"/>
            <a:ext cx="4069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CECC4025-414F-484C-A2B1-76524187CF89}"/>
              </a:ext>
            </a:extLst>
          </p:cNvPr>
          <p:cNvCxnSpPr>
            <a:cxnSpLocks/>
          </p:cNvCxnSpPr>
          <p:nvPr/>
        </p:nvCxnSpPr>
        <p:spPr>
          <a:xfrm>
            <a:off x="3563888" y="4009628"/>
            <a:ext cx="0" cy="10081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05CAAB2-C61C-7F49-9EAC-787CE16AC4E3}"/>
              </a:ext>
            </a:extLst>
          </p:cNvPr>
          <p:cNvSpPr/>
          <p:nvPr/>
        </p:nvSpPr>
        <p:spPr>
          <a:xfrm>
            <a:off x="1235431" y="4571307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Read-write TX</a:t>
            </a:r>
            <a:endParaRPr lang="zh-CN" altLang="en-US" b="1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60A6F4E-B614-0A44-B057-D2B8CCB60EF9}"/>
              </a:ext>
            </a:extLst>
          </p:cNvPr>
          <p:cNvGrpSpPr/>
          <p:nvPr/>
        </p:nvGrpSpPr>
        <p:grpSpPr>
          <a:xfrm>
            <a:off x="3203847" y="4651519"/>
            <a:ext cx="720080" cy="144130"/>
            <a:chOff x="6037559" y="5188039"/>
            <a:chExt cx="720080" cy="144130"/>
          </a:xfrm>
        </p:grpSpPr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1A0417E9-C210-4E41-9124-69FEFB84C899}"/>
                </a:ext>
              </a:extLst>
            </p:cNvPr>
            <p:cNvCxnSpPr/>
            <p:nvPr/>
          </p:nvCxnSpPr>
          <p:spPr>
            <a:xfrm>
              <a:off x="6037559" y="5260289"/>
              <a:ext cx="720080" cy="0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EB311955-E695-DE4F-A78F-030FB3232AB0}"/>
                </a:ext>
              </a:extLst>
            </p:cNvPr>
            <p:cNvCxnSpPr>
              <a:cxnSpLocks/>
            </p:cNvCxnSpPr>
            <p:nvPr/>
          </p:nvCxnSpPr>
          <p:spPr>
            <a:xfrm>
              <a:off x="6048440" y="5188040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BA000F34-6C18-BD4D-8B0C-6382B67FF706}"/>
                </a:ext>
              </a:extLst>
            </p:cNvPr>
            <p:cNvCxnSpPr>
              <a:cxnSpLocks/>
            </p:cNvCxnSpPr>
            <p:nvPr/>
          </p:nvCxnSpPr>
          <p:spPr>
            <a:xfrm>
              <a:off x="6757639" y="5188039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CF45AB09-F83D-DA42-924F-9BDE949170F3}"/>
              </a:ext>
            </a:extLst>
          </p:cNvPr>
          <p:cNvSpPr/>
          <p:nvPr/>
        </p:nvSpPr>
        <p:spPr>
          <a:xfrm>
            <a:off x="2864806" y="4544955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L1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71DD159-C1DB-1642-9597-953C42811E0C}"/>
              </a:ext>
            </a:extLst>
          </p:cNvPr>
          <p:cNvSpPr/>
          <p:nvPr/>
        </p:nvSpPr>
        <p:spPr>
          <a:xfrm>
            <a:off x="3948119" y="4580099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U1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9D4BA00D-6F51-9545-94CB-CC55ACA69EC5}"/>
              </a:ext>
            </a:extLst>
          </p:cNvPr>
          <p:cNvCxnSpPr>
            <a:cxnSpLocks/>
          </p:cNvCxnSpPr>
          <p:nvPr/>
        </p:nvCxnSpPr>
        <p:spPr>
          <a:xfrm>
            <a:off x="4288720" y="3992824"/>
            <a:ext cx="0" cy="10081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B29427E-29FF-8A44-944D-E54A92EE70C0}"/>
              </a:ext>
            </a:extLst>
          </p:cNvPr>
          <p:cNvGrpSpPr/>
          <p:nvPr/>
        </p:nvGrpSpPr>
        <p:grpSpPr>
          <a:xfrm>
            <a:off x="3568640" y="4469423"/>
            <a:ext cx="720080" cy="144130"/>
            <a:chOff x="6037559" y="5188039"/>
            <a:chExt cx="720080" cy="144130"/>
          </a:xfrm>
        </p:grpSpPr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C5A81DDB-ACE6-664D-8949-08D151CE3198}"/>
                </a:ext>
              </a:extLst>
            </p:cNvPr>
            <p:cNvCxnSpPr/>
            <p:nvPr/>
          </p:nvCxnSpPr>
          <p:spPr>
            <a:xfrm>
              <a:off x="6037559" y="5260289"/>
              <a:ext cx="720080" cy="0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AA39919-C82D-E941-BF4A-4394AFC52D47}"/>
                </a:ext>
              </a:extLst>
            </p:cNvPr>
            <p:cNvCxnSpPr>
              <a:cxnSpLocks/>
            </p:cNvCxnSpPr>
            <p:nvPr/>
          </p:nvCxnSpPr>
          <p:spPr>
            <a:xfrm>
              <a:off x="6048440" y="5188040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3DC41F4E-C992-D647-9B43-6402EA51EC4F}"/>
                </a:ext>
              </a:extLst>
            </p:cNvPr>
            <p:cNvCxnSpPr>
              <a:cxnSpLocks/>
            </p:cNvCxnSpPr>
            <p:nvPr/>
          </p:nvCxnSpPr>
          <p:spPr>
            <a:xfrm>
              <a:off x="6757639" y="5188039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E0D14B22-CDF0-3249-B152-EC463126CDC5}"/>
              </a:ext>
            </a:extLst>
          </p:cNvPr>
          <p:cNvSpPr/>
          <p:nvPr/>
        </p:nvSpPr>
        <p:spPr>
          <a:xfrm>
            <a:off x="4286787" y="3934618"/>
            <a:ext cx="4108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Commit wait done, server.time1 &gt;= U1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AF2A0A6-09A4-9447-8ED3-A3A09A5130ED}"/>
              </a:ext>
            </a:extLst>
          </p:cNvPr>
          <p:cNvSpPr/>
          <p:nvPr/>
        </p:nvSpPr>
        <p:spPr>
          <a:xfrm>
            <a:off x="1237559" y="4968461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Read-only TX</a:t>
            </a:r>
            <a:endParaRPr lang="zh-CN" altLang="en-US" b="1" dirty="0"/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F955DD80-EAD6-B146-B3D0-D79F78AFBC7D}"/>
              </a:ext>
            </a:extLst>
          </p:cNvPr>
          <p:cNvCxnSpPr>
            <a:cxnSpLocks/>
          </p:cNvCxnSpPr>
          <p:nvPr/>
        </p:nvCxnSpPr>
        <p:spPr>
          <a:xfrm>
            <a:off x="5364088" y="4408147"/>
            <a:ext cx="0" cy="10409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5349B12-23A4-234A-809C-5775A59531D7}"/>
              </a:ext>
            </a:extLst>
          </p:cNvPr>
          <p:cNvGrpSpPr/>
          <p:nvPr/>
        </p:nvGrpSpPr>
        <p:grpSpPr>
          <a:xfrm>
            <a:off x="5004048" y="5075085"/>
            <a:ext cx="720080" cy="144130"/>
            <a:chOff x="6037559" y="5188039"/>
            <a:chExt cx="720080" cy="144130"/>
          </a:xfrm>
        </p:grpSpPr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C7DAA03A-3571-0641-8C92-98BC6D660699}"/>
                </a:ext>
              </a:extLst>
            </p:cNvPr>
            <p:cNvCxnSpPr/>
            <p:nvPr/>
          </p:nvCxnSpPr>
          <p:spPr>
            <a:xfrm>
              <a:off x="6037559" y="5260289"/>
              <a:ext cx="720080" cy="0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B71CC5DF-DCE5-7848-ACD9-1DD10B0DA7F2}"/>
                </a:ext>
              </a:extLst>
            </p:cNvPr>
            <p:cNvCxnSpPr>
              <a:cxnSpLocks/>
            </p:cNvCxnSpPr>
            <p:nvPr/>
          </p:nvCxnSpPr>
          <p:spPr>
            <a:xfrm>
              <a:off x="6048440" y="5188040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42BA6EB9-1E10-E244-8115-D8F0C6BB8341}"/>
                </a:ext>
              </a:extLst>
            </p:cNvPr>
            <p:cNvCxnSpPr>
              <a:cxnSpLocks/>
            </p:cNvCxnSpPr>
            <p:nvPr/>
          </p:nvCxnSpPr>
          <p:spPr>
            <a:xfrm>
              <a:off x="6757639" y="5188039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id="{31608006-53FC-1A4A-AB91-B3D0B27AC0D2}"/>
              </a:ext>
            </a:extLst>
          </p:cNvPr>
          <p:cNvSpPr/>
          <p:nvPr/>
        </p:nvSpPr>
        <p:spPr>
          <a:xfrm>
            <a:off x="4427984" y="5237576"/>
            <a:ext cx="42884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Get read timestamp, U2 &gt;= server.time2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AB1903D-9124-1D48-9B0B-246B56FA8B1E}"/>
              </a:ext>
            </a:extLst>
          </p:cNvPr>
          <p:cNvSpPr/>
          <p:nvPr/>
        </p:nvSpPr>
        <p:spPr>
          <a:xfrm>
            <a:off x="4640815" y="495507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L2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F4532FE-86AE-C749-B5D7-AFDD7C44D296}"/>
              </a:ext>
            </a:extLst>
          </p:cNvPr>
          <p:cNvSpPr/>
          <p:nvPr/>
        </p:nvSpPr>
        <p:spPr>
          <a:xfrm>
            <a:off x="5724128" y="4990218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U2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BCE5D28-0F1E-E04B-973B-97699A43636B}"/>
              </a:ext>
            </a:extLst>
          </p:cNvPr>
          <p:cNvSpPr/>
          <p:nvPr/>
        </p:nvSpPr>
        <p:spPr>
          <a:xfrm>
            <a:off x="4505910" y="4500770"/>
            <a:ext cx="219217" cy="215549"/>
          </a:xfrm>
          <a:prstGeom prst="ellipse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BE384B"/>
                </a:solidFill>
              </a:rPr>
              <a:t>1</a:t>
            </a:r>
            <a:endParaRPr kumimoji="1" lang="zh-CN" altLang="en-US" dirty="0">
              <a:solidFill>
                <a:srgbClr val="BE384B"/>
              </a:solidFill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60A157DF-84A5-4B4F-8B4E-7D347E0AC694}"/>
              </a:ext>
            </a:extLst>
          </p:cNvPr>
          <p:cNvCxnSpPr>
            <a:stCxn id="8" idx="2"/>
          </p:cNvCxnSpPr>
          <p:nvPr/>
        </p:nvCxnSpPr>
        <p:spPr>
          <a:xfrm flipH="1" flipV="1">
            <a:off x="4299497" y="4408147"/>
            <a:ext cx="206413" cy="20039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DBC4A2F9-235B-0F47-9587-456C7243C2C5}"/>
              </a:ext>
            </a:extLst>
          </p:cNvPr>
          <p:cNvSpPr/>
          <p:nvPr/>
        </p:nvSpPr>
        <p:spPr>
          <a:xfrm>
            <a:off x="5603638" y="4509258"/>
            <a:ext cx="219217" cy="215549"/>
          </a:xfrm>
          <a:prstGeom prst="ellipse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BE384B"/>
                </a:solidFill>
              </a:rPr>
              <a:t>2</a:t>
            </a:r>
            <a:endParaRPr kumimoji="1" lang="zh-CN" altLang="en-US" dirty="0">
              <a:solidFill>
                <a:srgbClr val="BE384B"/>
              </a:solidFill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3174403B-8DFF-1846-BD63-E30EC18394B8}"/>
              </a:ext>
            </a:extLst>
          </p:cNvPr>
          <p:cNvCxnSpPr>
            <a:stCxn id="38" idx="2"/>
          </p:cNvCxnSpPr>
          <p:nvPr/>
        </p:nvCxnSpPr>
        <p:spPr>
          <a:xfrm flipH="1" flipV="1">
            <a:off x="5397225" y="4416635"/>
            <a:ext cx="206413" cy="20039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554A470-D290-FB6A-081C-069608B18588}"/>
              </a:ext>
            </a:extLst>
          </p:cNvPr>
          <p:cNvSpPr/>
          <p:nvPr/>
        </p:nvSpPr>
        <p:spPr>
          <a:xfrm>
            <a:off x="1730431" y="4223481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Real time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7531909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2AE2E-F00D-FA4C-BD5E-27EFFC78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Power of </a:t>
            </a:r>
            <a:r>
              <a:rPr kumimoji="1" lang="en-US" altLang="zh-CN" dirty="0" err="1"/>
              <a:t>TrueTime</a:t>
            </a:r>
            <a:r>
              <a:rPr kumimoji="1" lang="en-US" altLang="zh-CN" dirty="0"/>
              <a:t> API (return [L,U])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B637F-F550-A849-9911-0D5F4EE22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Used to implement external consistency </a:t>
            </a:r>
          </a:p>
          <a:p>
            <a:pPr lvl="1"/>
            <a:r>
              <a:rPr kumimoji="1" lang="en-US" altLang="zh-CN" dirty="0"/>
              <a:t>If a read-write TX has decided to commit, then:</a:t>
            </a:r>
          </a:p>
          <a:p>
            <a:pPr lvl="2"/>
            <a:r>
              <a:rPr kumimoji="1" lang="en-US" altLang="zh-CN" dirty="0" err="1"/>
              <a:t>Time</a:t>
            </a:r>
            <a:r>
              <a:rPr kumimoji="1" lang="en-US" altLang="zh-CN" baseline="-25000" dirty="0" err="1"/>
              <a:t>read</a:t>
            </a:r>
            <a:r>
              <a:rPr kumimoji="1" lang="en-US" altLang="zh-CN" baseline="-25000" dirty="0"/>
              <a:t>-only</a:t>
            </a:r>
            <a:r>
              <a:rPr kumimoji="1" lang="en-US" altLang="zh-CN" dirty="0"/>
              <a:t> &gt;=  </a:t>
            </a:r>
            <a:r>
              <a:rPr kumimoji="1" lang="en-US" altLang="zh-CN" dirty="0" err="1"/>
              <a:t>Time</a:t>
            </a:r>
            <a:r>
              <a:rPr kumimoji="1" lang="en-US" altLang="zh-CN" baseline="-25000" dirty="0" err="1"/>
              <a:t>read</a:t>
            </a:r>
            <a:r>
              <a:rPr kumimoji="1" lang="en-US" altLang="zh-CN" baseline="-25000" dirty="0"/>
              <a:t>-write</a:t>
            </a:r>
          </a:p>
          <a:p>
            <a:r>
              <a:rPr kumimoji="1" lang="en-US" altLang="zh-CN" dirty="0"/>
              <a:t>Correctness </a:t>
            </a:r>
          </a:p>
          <a:p>
            <a:pPr lvl="1"/>
            <a:r>
              <a:rPr kumimoji="1" lang="en-US" altLang="zh-CN" dirty="0" err="1"/>
              <a:t>Time</a:t>
            </a:r>
            <a:r>
              <a:rPr kumimoji="1" lang="en-US" altLang="zh-CN" baseline="-25000" dirty="0" err="1"/>
              <a:t>read</a:t>
            </a:r>
            <a:r>
              <a:rPr kumimoji="1" lang="en-US" altLang="zh-CN" baseline="-25000" dirty="0"/>
              <a:t>-write </a:t>
            </a:r>
            <a:r>
              <a:rPr kumimoji="1" lang="en-US" altLang="zh-CN" dirty="0"/>
              <a:t>(U1) &lt; server.time1 &lt; server.time2 &lt; U2 (</a:t>
            </a:r>
            <a:r>
              <a:rPr kumimoji="1" lang="en-US" altLang="zh-CN" dirty="0" err="1"/>
              <a:t>Time</a:t>
            </a:r>
            <a:r>
              <a:rPr kumimoji="1" lang="en-US" altLang="zh-CN" baseline="-25000" dirty="0" err="1"/>
              <a:t>read</a:t>
            </a:r>
            <a:r>
              <a:rPr kumimoji="1" lang="en-US" altLang="zh-CN" baseline="-25000" dirty="0"/>
              <a:t>-only</a:t>
            </a:r>
            <a:r>
              <a:rPr kumimoji="1" lang="en-US" altLang="zh-CN" dirty="0"/>
              <a:t>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B77782-1FB9-9740-BF5D-A0CF0672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118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16ED392E-DDE8-184B-879E-08FE0C24B894}"/>
              </a:ext>
            </a:extLst>
          </p:cNvPr>
          <p:cNvCxnSpPr/>
          <p:nvPr/>
        </p:nvCxnSpPr>
        <p:spPr>
          <a:xfrm>
            <a:off x="2915816" y="4408147"/>
            <a:ext cx="4069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704E00EE-CC07-1347-865B-776C1C313094}"/>
              </a:ext>
            </a:extLst>
          </p:cNvPr>
          <p:cNvCxnSpPr>
            <a:cxnSpLocks/>
          </p:cNvCxnSpPr>
          <p:nvPr/>
        </p:nvCxnSpPr>
        <p:spPr>
          <a:xfrm>
            <a:off x="3563888" y="4009628"/>
            <a:ext cx="0" cy="10081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76ABB7E1-7931-614A-97F7-CCB1B10E619A}"/>
              </a:ext>
            </a:extLst>
          </p:cNvPr>
          <p:cNvSpPr/>
          <p:nvPr/>
        </p:nvSpPr>
        <p:spPr>
          <a:xfrm>
            <a:off x="1235431" y="4571307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Read-write TX</a:t>
            </a:r>
            <a:endParaRPr lang="zh-CN" altLang="en-US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65947A5C-B2BC-5141-8E45-C72024F040D4}"/>
              </a:ext>
            </a:extLst>
          </p:cNvPr>
          <p:cNvGrpSpPr/>
          <p:nvPr/>
        </p:nvGrpSpPr>
        <p:grpSpPr>
          <a:xfrm>
            <a:off x="3203847" y="4651519"/>
            <a:ext cx="720080" cy="144130"/>
            <a:chOff x="6037559" y="5188039"/>
            <a:chExt cx="720080" cy="144130"/>
          </a:xfrm>
        </p:grpSpPr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697F917E-5E1E-1848-9509-D0A2C05A399C}"/>
                </a:ext>
              </a:extLst>
            </p:cNvPr>
            <p:cNvCxnSpPr/>
            <p:nvPr/>
          </p:nvCxnSpPr>
          <p:spPr>
            <a:xfrm>
              <a:off x="6037559" y="5260289"/>
              <a:ext cx="720080" cy="0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A78A5AA1-C20E-0E47-BFD0-57DBFB86AD79}"/>
                </a:ext>
              </a:extLst>
            </p:cNvPr>
            <p:cNvCxnSpPr>
              <a:cxnSpLocks/>
            </p:cNvCxnSpPr>
            <p:nvPr/>
          </p:nvCxnSpPr>
          <p:spPr>
            <a:xfrm>
              <a:off x="6048440" y="5188040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A614FA29-6509-C244-B1C6-33B0087020BC}"/>
                </a:ext>
              </a:extLst>
            </p:cNvPr>
            <p:cNvCxnSpPr>
              <a:cxnSpLocks/>
            </p:cNvCxnSpPr>
            <p:nvPr/>
          </p:nvCxnSpPr>
          <p:spPr>
            <a:xfrm>
              <a:off x="6757639" y="5188039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DD66FF01-3B1A-9A48-A13C-58DE40B889C6}"/>
              </a:ext>
            </a:extLst>
          </p:cNvPr>
          <p:cNvSpPr/>
          <p:nvPr/>
        </p:nvSpPr>
        <p:spPr>
          <a:xfrm>
            <a:off x="2864806" y="4544955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L1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88897CD-9B6B-8B41-B364-F8661BB8BBE6}"/>
              </a:ext>
            </a:extLst>
          </p:cNvPr>
          <p:cNvSpPr/>
          <p:nvPr/>
        </p:nvSpPr>
        <p:spPr>
          <a:xfrm>
            <a:off x="3948119" y="4580099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U1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8EFC6308-6923-E746-A461-C719A0A74ABC}"/>
              </a:ext>
            </a:extLst>
          </p:cNvPr>
          <p:cNvCxnSpPr>
            <a:cxnSpLocks/>
          </p:cNvCxnSpPr>
          <p:nvPr/>
        </p:nvCxnSpPr>
        <p:spPr>
          <a:xfrm>
            <a:off x="4288720" y="3992824"/>
            <a:ext cx="0" cy="10081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B3B0DDC-C7C3-1548-AFB0-7F27CBF8DE16}"/>
              </a:ext>
            </a:extLst>
          </p:cNvPr>
          <p:cNvGrpSpPr/>
          <p:nvPr/>
        </p:nvGrpSpPr>
        <p:grpSpPr>
          <a:xfrm>
            <a:off x="3568640" y="4469423"/>
            <a:ext cx="720080" cy="144130"/>
            <a:chOff x="6037559" y="5188039"/>
            <a:chExt cx="720080" cy="144130"/>
          </a:xfrm>
        </p:grpSpPr>
        <p:cxnSp>
          <p:nvCxnSpPr>
            <p:cNvPr id="17" name="直线连接符 16">
              <a:extLst>
                <a:ext uri="{FF2B5EF4-FFF2-40B4-BE49-F238E27FC236}">
                  <a16:creationId xmlns:a16="http://schemas.microsoft.com/office/drawing/2014/main" id="{D4666E20-3F40-8C4D-9BE5-0F565A7FC33D}"/>
                </a:ext>
              </a:extLst>
            </p:cNvPr>
            <p:cNvCxnSpPr/>
            <p:nvPr/>
          </p:nvCxnSpPr>
          <p:spPr>
            <a:xfrm>
              <a:off x="6037559" y="5260289"/>
              <a:ext cx="720080" cy="0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68115F2-7577-8B40-8E45-90DFAA8F2D30}"/>
                </a:ext>
              </a:extLst>
            </p:cNvPr>
            <p:cNvCxnSpPr>
              <a:cxnSpLocks/>
            </p:cNvCxnSpPr>
            <p:nvPr/>
          </p:nvCxnSpPr>
          <p:spPr>
            <a:xfrm>
              <a:off x="6048440" y="5188040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>
              <a:extLst>
                <a:ext uri="{FF2B5EF4-FFF2-40B4-BE49-F238E27FC236}">
                  <a16:creationId xmlns:a16="http://schemas.microsoft.com/office/drawing/2014/main" id="{C39DD892-F621-BB48-8F8A-00E1CE5FCCCF}"/>
                </a:ext>
              </a:extLst>
            </p:cNvPr>
            <p:cNvCxnSpPr>
              <a:cxnSpLocks/>
            </p:cNvCxnSpPr>
            <p:nvPr/>
          </p:nvCxnSpPr>
          <p:spPr>
            <a:xfrm>
              <a:off x="6757639" y="5188039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E4E7B356-E149-BF4F-9982-83B1C24664E1}"/>
              </a:ext>
            </a:extLst>
          </p:cNvPr>
          <p:cNvSpPr/>
          <p:nvPr/>
        </p:nvSpPr>
        <p:spPr>
          <a:xfrm>
            <a:off x="4286787" y="3934618"/>
            <a:ext cx="4108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Commit wait done, server.time1 &gt;= U1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60CDB1-EFEB-F24E-B1D9-AABEC47A4829}"/>
              </a:ext>
            </a:extLst>
          </p:cNvPr>
          <p:cNvSpPr/>
          <p:nvPr/>
        </p:nvSpPr>
        <p:spPr>
          <a:xfrm>
            <a:off x="1237559" y="4968461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Read-only TX</a:t>
            </a:r>
            <a:endParaRPr lang="zh-CN" altLang="en-US" b="1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9936B5E8-7290-254E-9594-D1315B04BD3A}"/>
              </a:ext>
            </a:extLst>
          </p:cNvPr>
          <p:cNvCxnSpPr>
            <a:cxnSpLocks/>
          </p:cNvCxnSpPr>
          <p:nvPr/>
        </p:nvCxnSpPr>
        <p:spPr>
          <a:xfrm>
            <a:off x="5364088" y="4303950"/>
            <a:ext cx="0" cy="114514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9F6AC1E-73CE-F947-980E-AA3F26346635}"/>
              </a:ext>
            </a:extLst>
          </p:cNvPr>
          <p:cNvGrpSpPr/>
          <p:nvPr/>
        </p:nvGrpSpPr>
        <p:grpSpPr>
          <a:xfrm>
            <a:off x="5004048" y="5075085"/>
            <a:ext cx="720080" cy="144130"/>
            <a:chOff x="6037559" y="5188039"/>
            <a:chExt cx="720080" cy="144130"/>
          </a:xfrm>
        </p:grpSpPr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AFA98D18-80BE-234F-A86E-836E4A31E66F}"/>
                </a:ext>
              </a:extLst>
            </p:cNvPr>
            <p:cNvCxnSpPr/>
            <p:nvPr/>
          </p:nvCxnSpPr>
          <p:spPr>
            <a:xfrm>
              <a:off x="6037559" y="5260289"/>
              <a:ext cx="720080" cy="0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AB03736A-48A6-F444-8658-70A27EB0D364}"/>
                </a:ext>
              </a:extLst>
            </p:cNvPr>
            <p:cNvCxnSpPr>
              <a:cxnSpLocks/>
            </p:cNvCxnSpPr>
            <p:nvPr/>
          </p:nvCxnSpPr>
          <p:spPr>
            <a:xfrm>
              <a:off x="6048440" y="5188040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4B7E6D91-4361-044A-8648-15A710DECA2B}"/>
                </a:ext>
              </a:extLst>
            </p:cNvPr>
            <p:cNvCxnSpPr>
              <a:cxnSpLocks/>
            </p:cNvCxnSpPr>
            <p:nvPr/>
          </p:nvCxnSpPr>
          <p:spPr>
            <a:xfrm>
              <a:off x="6757639" y="5188039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6F1337F8-C273-7744-B802-97B9CE542714}"/>
              </a:ext>
            </a:extLst>
          </p:cNvPr>
          <p:cNvSpPr/>
          <p:nvPr/>
        </p:nvSpPr>
        <p:spPr>
          <a:xfrm>
            <a:off x="4427984" y="5237576"/>
            <a:ext cx="42884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Get read timestamp, U2 &gt;= server.time2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7792FEF-3E9E-1E46-820B-005AB21A02E5}"/>
              </a:ext>
            </a:extLst>
          </p:cNvPr>
          <p:cNvSpPr/>
          <p:nvPr/>
        </p:nvSpPr>
        <p:spPr>
          <a:xfrm>
            <a:off x="4640815" y="4955074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L2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6FC8880-CD6A-B241-BC23-F61951D89297}"/>
              </a:ext>
            </a:extLst>
          </p:cNvPr>
          <p:cNvSpPr/>
          <p:nvPr/>
        </p:nvSpPr>
        <p:spPr>
          <a:xfrm>
            <a:off x="5724128" y="4990218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U2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0FEB350-09BD-5944-9EFA-7007FA6FC76B}"/>
              </a:ext>
            </a:extLst>
          </p:cNvPr>
          <p:cNvSpPr/>
          <p:nvPr/>
        </p:nvSpPr>
        <p:spPr>
          <a:xfrm>
            <a:off x="4505910" y="4500770"/>
            <a:ext cx="219217" cy="215549"/>
          </a:xfrm>
          <a:prstGeom prst="ellipse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BE384B"/>
                </a:solidFill>
              </a:rPr>
              <a:t>1</a:t>
            </a:r>
            <a:endParaRPr kumimoji="1" lang="zh-CN" altLang="en-US" dirty="0">
              <a:solidFill>
                <a:srgbClr val="BE384B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EBBB5D2F-B056-3B4C-B1C3-D2D2D066ACC0}"/>
              </a:ext>
            </a:extLst>
          </p:cNvPr>
          <p:cNvCxnSpPr>
            <a:stCxn id="30" idx="2"/>
          </p:cNvCxnSpPr>
          <p:nvPr/>
        </p:nvCxnSpPr>
        <p:spPr>
          <a:xfrm flipH="1" flipV="1">
            <a:off x="4299497" y="4408147"/>
            <a:ext cx="206413" cy="20039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>
            <a:extLst>
              <a:ext uri="{FF2B5EF4-FFF2-40B4-BE49-F238E27FC236}">
                <a16:creationId xmlns:a16="http://schemas.microsoft.com/office/drawing/2014/main" id="{5EFA351F-46AC-3849-A284-C54E4C6CAC22}"/>
              </a:ext>
            </a:extLst>
          </p:cNvPr>
          <p:cNvSpPr/>
          <p:nvPr/>
        </p:nvSpPr>
        <p:spPr>
          <a:xfrm>
            <a:off x="5603638" y="4509258"/>
            <a:ext cx="219217" cy="215549"/>
          </a:xfrm>
          <a:prstGeom prst="ellipse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BE384B"/>
                </a:solidFill>
              </a:rPr>
              <a:t>2</a:t>
            </a:r>
            <a:endParaRPr kumimoji="1" lang="zh-CN" altLang="en-US" dirty="0">
              <a:solidFill>
                <a:srgbClr val="BE384B"/>
              </a:solidFill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1DF7CD82-0EEB-6B47-B43C-73714261B902}"/>
              </a:ext>
            </a:extLst>
          </p:cNvPr>
          <p:cNvCxnSpPr>
            <a:stCxn id="32" idx="2"/>
          </p:cNvCxnSpPr>
          <p:nvPr/>
        </p:nvCxnSpPr>
        <p:spPr>
          <a:xfrm flipH="1" flipV="1">
            <a:off x="5397225" y="4416635"/>
            <a:ext cx="206413" cy="20039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68B0EC58-843F-55D7-C343-14A062956E33}"/>
              </a:ext>
            </a:extLst>
          </p:cNvPr>
          <p:cNvSpPr/>
          <p:nvPr/>
        </p:nvSpPr>
        <p:spPr>
          <a:xfrm>
            <a:off x="1730431" y="4223481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Real time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34547029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459" y="2425452"/>
            <a:ext cx="680308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kumimoji="0" lang="en-US" altLang="zh-CN" b="0" kern="0" dirty="0">
                <a:solidFill>
                  <a:srgbClr val="C00000"/>
                </a:solidFill>
                <a:ea typeface="+mn-ea"/>
              </a:rPr>
              <a:t>How to achieve the bound of </a:t>
            </a:r>
            <a:r>
              <a:rPr kumimoji="0" lang="en-US" altLang="zh-CN" b="0" kern="0" dirty="0" err="1">
                <a:solidFill>
                  <a:srgbClr val="C00000"/>
                </a:solidFill>
                <a:ea typeface="+mn-ea"/>
              </a:rPr>
              <a:t>TrueTime</a:t>
            </a:r>
            <a:r>
              <a:rPr kumimoji="0" lang="en-US" altLang="zh-CN" b="0" kern="0" dirty="0">
                <a:solidFill>
                  <a:srgbClr val="C00000"/>
                </a:solidFill>
                <a:ea typeface="+mn-ea"/>
              </a:rPr>
              <a:t>?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8534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EFFE8-D0D4-6748-B271-804DBCA5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Multi-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builds on top of the basic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AA067-7D8C-F442-9185-A7CDDDED5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672052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Useful when agreeing on a sequences of values, examples including: </a:t>
            </a:r>
          </a:p>
          <a:p>
            <a:pPr lvl="1"/>
            <a:r>
              <a:rPr kumimoji="1" lang="en-US" altLang="zh-CN" dirty="0"/>
              <a:t>Views in primary-backup replication </a:t>
            </a:r>
          </a:p>
          <a:p>
            <a:pPr lvl="1"/>
            <a:r>
              <a:rPr kumimoji="1" lang="en-US" altLang="zh-CN" dirty="0"/>
              <a:t>Logs in a replicated state machine </a:t>
            </a:r>
          </a:p>
          <a:p>
            <a:pPr lvl="2"/>
            <a:r>
              <a:rPr kumimoji="1" lang="en-US" altLang="zh-CN" dirty="0"/>
              <a:t>i.e., use Multi-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to implement RSM  </a:t>
            </a:r>
          </a:p>
          <a:p>
            <a:r>
              <a:rPr kumimoji="1" lang="en-US" altLang="zh-CN" dirty="0"/>
              <a:t>The basic approach </a:t>
            </a:r>
          </a:p>
          <a:p>
            <a:pPr lvl="1"/>
            <a:r>
              <a:rPr kumimoji="1" lang="en-US" altLang="zh-CN" dirty="0"/>
              <a:t>Run a separate instance of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to agree on the value of each index</a:t>
            </a:r>
          </a:p>
          <a:p>
            <a:pPr lvl="1"/>
            <a:r>
              <a:rPr kumimoji="1" lang="en-US" altLang="zh-CN" dirty="0"/>
              <a:t>Each instance of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has its own copy of state </a:t>
            </a:r>
          </a:p>
          <a:p>
            <a:pPr lvl="2"/>
            <a:r>
              <a:rPr lang="en" altLang="zh-CN" dirty="0"/>
              <a:t>highest proposal seen</a:t>
            </a:r>
          </a:p>
          <a:p>
            <a:pPr lvl="2"/>
            <a:r>
              <a:rPr lang="en" altLang="zh-CN" dirty="0"/>
              <a:t>accepted proposal number </a:t>
            </a:r>
          </a:p>
          <a:p>
            <a:pPr lvl="2"/>
            <a:r>
              <a:rPr lang="en" altLang="zh-CN" dirty="0"/>
              <a:t>accepted proposal value </a:t>
            </a:r>
          </a:p>
          <a:p>
            <a:pPr marL="914400" lvl="2" indent="0">
              <a:buNone/>
            </a:pPr>
            <a:br>
              <a:rPr lang="en" altLang="zh-CN" dirty="0"/>
            </a:br>
            <a:endParaRPr lang="en" altLang="zh-CN" dirty="0"/>
          </a:p>
          <a:p>
            <a:pPr lvl="2"/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DB37D1-66E2-BB47-A869-121119E2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5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0E38A-66B1-AA40-BAFB-7839AB68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TrueTime</a:t>
            </a:r>
            <a:r>
              <a:rPr kumimoji="1" lang="en-US" altLang="zh-CN" dirty="0"/>
              <a:t>: how to achieve the bound?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36223-C8C1-2444-AACB-E5510415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16765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bound is relative to the time servers as the ground truth</a:t>
            </a:r>
          </a:p>
          <a:p>
            <a:pPr lvl="1"/>
            <a:r>
              <a:rPr kumimoji="1" lang="en-US" altLang="zh-CN" dirty="0"/>
              <a:t>For simplicity, we first assume there is only one time server</a:t>
            </a:r>
          </a:p>
          <a:p>
            <a:r>
              <a:rPr kumimoji="1" lang="en-US" altLang="zh-CN" dirty="0"/>
              <a:t>Spanner adopts a variant of </a:t>
            </a:r>
            <a:r>
              <a:rPr lang="en" altLang="zh-CN" dirty="0" err="1">
                <a:solidFill>
                  <a:srgbClr val="BE384B"/>
                </a:solidFill>
              </a:rPr>
              <a:t>Marzullo’s</a:t>
            </a:r>
            <a:r>
              <a:rPr lang="en" altLang="zh-CN" dirty="0">
                <a:solidFill>
                  <a:srgbClr val="BE384B"/>
                </a:solidFill>
              </a:rPr>
              <a:t> algorithm</a:t>
            </a:r>
            <a:r>
              <a:rPr lang="en" altLang="zh-CN" baseline="30000" dirty="0"/>
              <a:t>[1]</a:t>
            </a:r>
          </a:p>
          <a:p>
            <a:pPr lvl="1"/>
            <a:r>
              <a:rPr lang="en" altLang="zh-CN" dirty="0"/>
              <a:t>Similar to NTP, sync w/ the time server to </a:t>
            </a:r>
            <a:r>
              <a:rPr lang="en" altLang="zh-CN" dirty="0">
                <a:highlight>
                  <a:srgbClr val="FFFF00"/>
                </a:highlight>
              </a:rPr>
              <a:t>calculate the bound </a:t>
            </a:r>
          </a:p>
          <a:p>
            <a:pPr lvl="1"/>
            <a:r>
              <a:rPr lang="en" altLang="zh-CN" dirty="0"/>
              <a:t>Even single time server will not become the bottleneck: syncing is not on the critical path of the TX’s execution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144E16-9D48-B646-A262-49801F75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E4C2B2-DD0D-9843-BD7F-DC378EB348DF}"/>
              </a:ext>
            </a:extLst>
          </p:cNvPr>
          <p:cNvSpPr/>
          <p:nvPr/>
        </p:nvSpPr>
        <p:spPr>
          <a:xfrm>
            <a:off x="-468560" y="5301468"/>
            <a:ext cx="6876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kumimoji="1" lang="en-US" altLang="zh-CN" dirty="0"/>
              <a:t>[1] </a:t>
            </a:r>
            <a:r>
              <a:rPr lang="en" altLang="zh-CN" dirty="0"/>
              <a:t>Maintaining the Time in a Distributed System </a:t>
            </a: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925594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B37519F-E7AB-8D48-96E7-23B1C2D7D239}"/>
              </a:ext>
            </a:extLst>
          </p:cNvPr>
          <p:cNvCxnSpPr>
            <a:cxnSpLocks/>
          </p:cNvCxnSpPr>
          <p:nvPr/>
        </p:nvCxnSpPr>
        <p:spPr>
          <a:xfrm flipH="1">
            <a:off x="6825673" y="3533456"/>
            <a:ext cx="3734" cy="1588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FB19F08C-9592-3A44-AFD9-CEE89D16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TrueTime</a:t>
            </a:r>
            <a:r>
              <a:rPr kumimoji="1" lang="en-US" altLang="zh-CN" dirty="0"/>
              <a:t>: how to calculate the bound?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4443E-E817-B14B-88AD-69C42DFB6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686800" cy="2248495"/>
          </a:xfrm>
        </p:spPr>
        <p:txBody>
          <a:bodyPr/>
          <a:lstStyle/>
          <a:p>
            <a:r>
              <a:rPr kumimoji="1" lang="en-US" altLang="zh-CN" dirty="0"/>
              <a:t>Problem statement</a:t>
            </a:r>
          </a:p>
          <a:p>
            <a:pPr lvl="1"/>
            <a:r>
              <a:rPr kumimoji="1" lang="en-US" altLang="zh-CN" dirty="0"/>
              <a:t>If the local clock of client is T, what is the time interval of the time server? </a:t>
            </a:r>
          </a:p>
          <a:p>
            <a:r>
              <a:rPr kumimoji="1" lang="en-US" altLang="zh-CN" dirty="0"/>
              <a:t>High-level idea: send RPC to the server for the query as the measurements!</a:t>
            </a:r>
          </a:p>
          <a:p>
            <a:pPr lvl="1"/>
            <a:r>
              <a:rPr kumimoji="1" lang="en-US" altLang="zh-CN" dirty="0"/>
              <a:t>But unlike NTP, we don’t adjust local time according to </a:t>
            </a:r>
            <a:r>
              <a:rPr kumimoji="1" lang="en-US" altLang="zh-CN" dirty="0" err="1"/>
              <a:t>tsrv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en-US" altLang="zh-CN" dirty="0"/>
              <a:t>We calculate the future time based on </a:t>
            </a:r>
            <a:r>
              <a:rPr kumimoji="1" lang="en-US" altLang="zh-CN" dirty="0" err="1"/>
              <a:t>tsrv</a:t>
            </a:r>
            <a:r>
              <a:rPr kumimoji="1" lang="en-US" altLang="zh-CN" dirty="0"/>
              <a:t> 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6056C2-5936-8046-A239-F321FE57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121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5FAD593-50AE-1B4E-BA3E-899672F36E14}"/>
              </a:ext>
            </a:extLst>
          </p:cNvPr>
          <p:cNvCxnSpPr>
            <a:cxnSpLocks/>
          </p:cNvCxnSpPr>
          <p:nvPr/>
        </p:nvCxnSpPr>
        <p:spPr>
          <a:xfrm>
            <a:off x="2628000" y="4900944"/>
            <a:ext cx="5760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BE32928-9F31-134E-A337-9739F831B2DE}"/>
              </a:ext>
            </a:extLst>
          </p:cNvPr>
          <p:cNvCxnSpPr>
            <a:cxnSpLocks/>
          </p:cNvCxnSpPr>
          <p:nvPr/>
        </p:nvCxnSpPr>
        <p:spPr>
          <a:xfrm>
            <a:off x="2628000" y="3773822"/>
            <a:ext cx="5760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10F09395-0234-2440-8580-C06E1855FA53}"/>
              </a:ext>
            </a:extLst>
          </p:cNvPr>
          <p:cNvSpPr/>
          <p:nvPr/>
        </p:nvSpPr>
        <p:spPr>
          <a:xfrm>
            <a:off x="1619672" y="471627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Client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01B82B-49EA-194A-ACB7-7B7DC4D2958E}"/>
              </a:ext>
            </a:extLst>
          </p:cNvPr>
          <p:cNvSpPr/>
          <p:nvPr/>
        </p:nvSpPr>
        <p:spPr>
          <a:xfrm>
            <a:off x="1619672" y="3538910"/>
            <a:ext cx="902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Time </a:t>
            </a:r>
          </a:p>
          <a:p>
            <a:r>
              <a:rPr kumimoji="1" lang="en-US" altLang="zh-CN" b="1" dirty="0"/>
              <a:t>Server</a:t>
            </a:r>
            <a:endParaRPr lang="zh-CN" altLang="en-US" b="1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A26DC526-73F7-B643-9658-63D25CCBD6F9}"/>
              </a:ext>
            </a:extLst>
          </p:cNvPr>
          <p:cNvCxnSpPr>
            <a:cxnSpLocks/>
          </p:cNvCxnSpPr>
          <p:nvPr/>
        </p:nvCxnSpPr>
        <p:spPr>
          <a:xfrm flipV="1">
            <a:off x="3167844" y="3773822"/>
            <a:ext cx="756084" cy="112712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06F4BA2-7058-3345-8CF3-CB4D29ED6FEA}"/>
              </a:ext>
            </a:extLst>
          </p:cNvPr>
          <p:cNvCxnSpPr>
            <a:cxnSpLocks/>
          </p:cNvCxnSpPr>
          <p:nvPr/>
        </p:nvCxnSpPr>
        <p:spPr>
          <a:xfrm>
            <a:off x="3923928" y="3773822"/>
            <a:ext cx="828092" cy="112712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9DFBBA7-D8C0-E44F-8B9C-3CC0AEB5A7ED}"/>
              </a:ext>
            </a:extLst>
          </p:cNvPr>
          <p:cNvSpPr/>
          <p:nvPr/>
        </p:nvSpPr>
        <p:spPr>
          <a:xfrm>
            <a:off x="3614647" y="3383355"/>
            <a:ext cx="5565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tsrv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42678DE-3270-8C4F-BF51-A5AF35CF149C}"/>
              </a:ext>
            </a:extLst>
          </p:cNvPr>
          <p:cNvSpPr/>
          <p:nvPr/>
        </p:nvSpPr>
        <p:spPr>
          <a:xfrm>
            <a:off x="2889562" y="4957775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tbegin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E4C867-0887-0F46-91AF-606989EB19B9}"/>
              </a:ext>
            </a:extLst>
          </p:cNvPr>
          <p:cNvSpPr/>
          <p:nvPr/>
        </p:nvSpPr>
        <p:spPr>
          <a:xfrm>
            <a:off x="4435268" y="4951437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tend</a:t>
            </a:r>
            <a:endParaRPr lang="zh-CN" altLang="en-US" dirty="0"/>
          </a:p>
        </p:txBody>
      </p: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5F583C77-D5D0-6148-B532-ACA89600A936}"/>
              </a:ext>
            </a:extLst>
          </p:cNvPr>
          <p:cNvCxnSpPr/>
          <p:nvPr/>
        </p:nvCxnSpPr>
        <p:spPr>
          <a:xfrm>
            <a:off x="5220072" y="3377803"/>
            <a:ext cx="0" cy="2337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CE4EEFE-E6CA-8044-85A7-60805C103E13}"/>
              </a:ext>
            </a:extLst>
          </p:cNvPr>
          <p:cNvSpPr/>
          <p:nvPr/>
        </p:nvSpPr>
        <p:spPr>
          <a:xfrm>
            <a:off x="4874705" y="3158161"/>
            <a:ext cx="69762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Sync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739247C-0205-6747-ACE3-D9984F04F35A}"/>
              </a:ext>
            </a:extLst>
          </p:cNvPr>
          <p:cNvSpPr/>
          <p:nvPr/>
        </p:nvSpPr>
        <p:spPr>
          <a:xfrm>
            <a:off x="5857472" y="4966327"/>
            <a:ext cx="195758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get_truetime</a:t>
            </a:r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2EEF864-5C8C-1042-8EE5-9365C15BE89E}"/>
              </a:ext>
            </a:extLst>
          </p:cNvPr>
          <p:cNvSpPr/>
          <p:nvPr/>
        </p:nvSpPr>
        <p:spPr>
          <a:xfrm>
            <a:off x="6737540" y="4786327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标注 20">
            <a:extLst>
              <a:ext uri="{FF2B5EF4-FFF2-40B4-BE49-F238E27FC236}">
                <a16:creationId xmlns:a16="http://schemas.microsoft.com/office/drawing/2014/main" id="{00470D6E-2F73-4D49-B4B9-D7A1A8790455}"/>
              </a:ext>
            </a:extLst>
          </p:cNvPr>
          <p:cNvSpPr/>
          <p:nvPr/>
        </p:nvSpPr>
        <p:spPr>
          <a:xfrm>
            <a:off x="6805707" y="3056864"/>
            <a:ext cx="2198257" cy="410324"/>
          </a:xfrm>
          <a:prstGeom prst="wedgeRoundRectCallout">
            <a:avLst>
              <a:gd name="adj1" fmla="val -43570"/>
              <a:gd name="adj2" fmla="val 99072"/>
              <a:gd name="adj3" fmla="val 16667"/>
            </a:avLst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3350376-A1EC-DD4F-BBF3-94936D3EEE28}"/>
              </a:ext>
            </a:extLst>
          </p:cNvPr>
          <p:cNvSpPr/>
          <p:nvPr/>
        </p:nvSpPr>
        <p:spPr>
          <a:xfrm>
            <a:off x="6737540" y="3683820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1133F5C-22D2-C94A-AD52-707A88C1A302}"/>
              </a:ext>
            </a:extLst>
          </p:cNvPr>
          <p:cNvSpPr/>
          <p:nvPr/>
        </p:nvSpPr>
        <p:spPr>
          <a:xfrm>
            <a:off x="6796593" y="3088393"/>
            <a:ext cx="1967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What is the time?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C63230E-7B07-274A-A27D-1324BE7A403C}"/>
              </a:ext>
            </a:extLst>
          </p:cNvPr>
          <p:cNvSpPr/>
          <p:nvPr/>
        </p:nvSpPr>
        <p:spPr>
          <a:xfrm>
            <a:off x="6411810" y="4517162"/>
            <a:ext cx="3257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6C9FFB5-D4B8-FA41-8D36-C63DC5A63BCC}"/>
              </a:ext>
            </a:extLst>
          </p:cNvPr>
          <p:cNvSpPr/>
          <p:nvPr/>
        </p:nvSpPr>
        <p:spPr>
          <a:xfrm>
            <a:off x="6411810" y="3287254"/>
            <a:ext cx="39356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BE384B"/>
                </a:solidFill>
              </a:rPr>
              <a:t>T</a:t>
            </a:r>
            <a:r>
              <a:rPr lang="en-US" altLang="zh-CN" b="1" baseline="-25000" dirty="0">
                <a:solidFill>
                  <a:srgbClr val="BE384B"/>
                </a:solidFill>
              </a:rPr>
              <a:t>s</a:t>
            </a:r>
            <a:endParaRPr lang="zh-CN" altLang="en-US" b="1" baseline="-25000" dirty="0">
              <a:solidFill>
                <a:srgbClr val="BE38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47848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FA23D-7D74-0043-B677-D52919E7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TrueTime</a:t>
            </a:r>
            <a:r>
              <a:rPr kumimoji="1" lang="en-US" altLang="zh-CN" dirty="0"/>
              <a:t>: how to calculate the bound?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6B3B0-69CF-8245-A152-24DB35F72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538320" cy="3771636"/>
          </a:xfrm>
        </p:spPr>
        <p:txBody>
          <a:bodyPr/>
          <a:lstStyle/>
          <a:p>
            <a:r>
              <a:rPr kumimoji="1" lang="en-US" altLang="zh-CN" dirty="0"/>
              <a:t>Simplification: first assuming server advances in the same speed as clients</a:t>
            </a:r>
          </a:p>
          <a:p>
            <a:pPr lvl="1"/>
            <a:r>
              <a:rPr kumimoji="1" lang="en-US" altLang="zh-CN" b="0" dirty="0">
                <a:solidFill>
                  <a:schemeClr val="tx1"/>
                </a:solidFill>
              </a:rPr>
              <a:t>Since we know the </a:t>
            </a:r>
            <a:r>
              <a:rPr kumimoji="1" lang="en-US" altLang="zh-CN" dirty="0" err="1">
                <a:solidFill>
                  <a:srgbClr val="C00000"/>
                </a:solidFill>
              </a:rPr>
              <a:t>tsrv</a:t>
            </a:r>
            <a:r>
              <a:rPr kumimoji="1" lang="en-US" altLang="zh-CN" b="0" dirty="0">
                <a:solidFill>
                  <a:schemeClr val="tx1"/>
                </a:solidFill>
              </a:rPr>
              <a:t>, the key question is how to calculate the </a:t>
            </a:r>
            <a:r>
              <a:rPr kumimoji="1" lang="en-US" altLang="zh-CN" dirty="0">
                <a:solidFill>
                  <a:srgbClr val="BE384B"/>
                </a:solidFill>
              </a:rPr>
              <a:t>interval</a:t>
            </a:r>
          </a:p>
          <a:p>
            <a:r>
              <a:rPr kumimoji="1" lang="en-US" altLang="zh-CN" b="1" dirty="0">
                <a:solidFill>
                  <a:schemeClr val="tx1"/>
                </a:solidFill>
              </a:rPr>
              <a:t>Question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How do we calculate the interval based on </a:t>
            </a:r>
            <a:r>
              <a:rPr kumimoji="1" lang="en-US" altLang="zh-CN" dirty="0" err="1">
                <a:solidFill>
                  <a:schemeClr val="tx1"/>
                </a:solidFill>
              </a:rPr>
              <a:t>tsrv</a:t>
            </a:r>
            <a:r>
              <a:rPr kumimoji="1" lang="en-US" altLang="zh-CN" dirty="0">
                <a:solidFill>
                  <a:schemeClr val="tx1"/>
                </a:solidFill>
              </a:rPr>
              <a:t>, </a:t>
            </a:r>
            <a:r>
              <a:rPr kumimoji="1" lang="en-US" altLang="zh-CN" dirty="0" err="1">
                <a:solidFill>
                  <a:schemeClr val="tx1"/>
                </a:solidFill>
              </a:rPr>
              <a:t>tbegin</a:t>
            </a:r>
            <a:r>
              <a:rPr kumimoji="1" lang="en-US" altLang="zh-CN" dirty="0">
                <a:solidFill>
                  <a:schemeClr val="tx1"/>
                </a:solidFill>
              </a:rPr>
              <a:t> &amp; tend?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2D13A3-252D-9F48-9921-30252EAA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122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4B4A4E3B-5980-8043-ABD1-75AA9D44A1E7}"/>
              </a:ext>
            </a:extLst>
          </p:cNvPr>
          <p:cNvCxnSpPr>
            <a:cxnSpLocks/>
          </p:cNvCxnSpPr>
          <p:nvPr/>
        </p:nvCxnSpPr>
        <p:spPr>
          <a:xfrm flipH="1">
            <a:off x="6825673" y="3533456"/>
            <a:ext cx="3734" cy="1588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39D94F9-EB85-F444-BD66-15F56AE7CE2D}"/>
              </a:ext>
            </a:extLst>
          </p:cNvPr>
          <p:cNvCxnSpPr>
            <a:cxnSpLocks/>
          </p:cNvCxnSpPr>
          <p:nvPr/>
        </p:nvCxnSpPr>
        <p:spPr>
          <a:xfrm>
            <a:off x="2628000" y="4900944"/>
            <a:ext cx="5760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86C8C2A3-2B5E-7845-AE42-7F677EDBEB1D}"/>
              </a:ext>
            </a:extLst>
          </p:cNvPr>
          <p:cNvCxnSpPr>
            <a:cxnSpLocks/>
          </p:cNvCxnSpPr>
          <p:nvPr/>
        </p:nvCxnSpPr>
        <p:spPr>
          <a:xfrm>
            <a:off x="2628000" y="3773822"/>
            <a:ext cx="5760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5864646-D5DA-B14A-9C59-D48920BBAD65}"/>
              </a:ext>
            </a:extLst>
          </p:cNvPr>
          <p:cNvSpPr/>
          <p:nvPr/>
        </p:nvSpPr>
        <p:spPr>
          <a:xfrm>
            <a:off x="1619672" y="471627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Client</a:t>
            </a:r>
            <a:endParaRPr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20B31F-3997-5049-9D1F-E2AF32EEE39F}"/>
              </a:ext>
            </a:extLst>
          </p:cNvPr>
          <p:cNvSpPr/>
          <p:nvPr/>
        </p:nvSpPr>
        <p:spPr>
          <a:xfrm>
            <a:off x="1619672" y="3538910"/>
            <a:ext cx="902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Time </a:t>
            </a:r>
          </a:p>
          <a:p>
            <a:r>
              <a:rPr kumimoji="1" lang="en-US" altLang="zh-CN" b="1" dirty="0"/>
              <a:t>Server</a:t>
            </a:r>
            <a:endParaRPr lang="zh-CN" altLang="en-US" b="1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013D2C7C-A4C8-984E-9F2C-95136DC0162D}"/>
              </a:ext>
            </a:extLst>
          </p:cNvPr>
          <p:cNvCxnSpPr>
            <a:cxnSpLocks/>
          </p:cNvCxnSpPr>
          <p:nvPr/>
        </p:nvCxnSpPr>
        <p:spPr>
          <a:xfrm flipV="1">
            <a:off x="3167844" y="3773822"/>
            <a:ext cx="756084" cy="112712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32160A8D-ADAC-F14C-9EC4-ED3CCA65A67A}"/>
              </a:ext>
            </a:extLst>
          </p:cNvPr>
          <p:cNvCxnSpPr>
            <a:cxnSpLocks/>
          </p:cNvCxnSpPr>
          <p:nvPr/>
        </p:nvCxnSpPr>
        <p:spPr>
          <a:xfrm>
            <a:off x="3923928" y="3773822"/>
            <a:ext cx="828092" cy="112712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D65A6F9-761B-5F48-9438-054D6C076D41}"/>
              </a:ext>
            </a:extLst>
          </p:cNvPr>
          <p:cNvSpPr/>
          <p:nvPr/>
        </p:nvSpPr>
        <p:spPr>
          <a:xfrm>
            <a:off x="3614647" y="3383355"/>
            <a:ext cx="5565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tsrv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255951-FE26-A44B-BC18-E9B6C431AE12}"/>
              </a:ext>
            </a:extLst>
          </p:cNvPr>
          <p:cNvSpPr/>
          <p:nvPr/>
        </p:nvSpPr>
        <p:spPr>
          <a:xfrm>
            <a:off x="2889562" y="4957775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tbegin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BCCAE12-8841-FE4F-B78B-4BAEA1918B6E}"/>
              </a:ext>
            </a:extLst>
          </p:cNvPr>
          <p:cNvSpPr/>
          <p:nvPr/>
        </p:nvSpPr>
        <p:spPr>
          <a:xfrm>
            <a:off x="4435268" y="4951437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tend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AF574AC-BF59-F745-8F14-ABAD93284F0B}"/>
              </a:ext>
            </a:extLst>
          </p:cNvPr>
          <p:cNvSpPr/>
          <p:nvPr/>
        </p:nvSpPr>
        <p:spPr>
          <a:xfrm>
            <a:off x="5857472" y="4966327"/>
            <a:ext cx="195758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latin typeface="Consolas" panose="020B0609020204030204" pitchFamily="49" charset="0"/>
                <a:cs typeface="Consolas" panose="020B0609020204030204" pitchFamily="49" charset="0"/>
              </a:rPr>
              <a:t>get_truetime</a:t>
            </a:r>
            <a:r>
              <a:rPr lang="en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D0A1ADB-3916-9340-A443-58F664D18FCC}"/>
              </a:ext>
            </a:extLst>
          </p:cNvPr>
          <p:cNvSpPr/>
          <p:nvPr/>
        </p:nvSpPr>
        <p:spPr>
          <a:xfrm>
            <a:off x="6737540" y="4786327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EFA4D84-C2C1-004E-A07B-C0DED13D0C0F}"/>
              </a:ext>
            </a:extLst>
          </p:cNvPr>
          <p:cNvSpPr/>
          <p:nvPr/>
        </p:nvSpPr>
        <p:spPr>
          <a:xfrm>
            <a:off x="6411810" y="4517162"/>
            <a:ext cx="3257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27DDA2F-CC17-704F-AB41-1F0F52A04E0E}"/>
              </a:ext>
            </a:extLst>
          </p:cNvPr>
          <p:cNvCxnSpPr/>
          <p:nvPr/>
        </p:nvCxnSpPr>
        <p:spPr>
          <a:xfrm>
            <a:off x="5220072" y="3377803"/>
            <a:ext cx="0" cy="2337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70B302E-1030-134E-8EA9-85AFA41940D5}"/>
              </a:ext>
            </a:extLst>
          </p:cNvPr>
          <p:cNvSpPr/>
          <p:nvPr/>
        </p:nvSpPr>
        <p:spPr>
          <a:xfrm>
            <a:off x="4874705" y="3158161"/>
            <a:ext cx="69762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Sync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88947AD-6B7C-6C4E-BED8-18AC94592925}"/>
              </a:ext>
            </a:extLst>
          </p:cNvPr>
          <p:cNvSpPr/>
          <p:nvPr/>
        </p:nvSpPr>
        <p:spPr>
          <a:xfrm>
            <a:off x="4844969" y="3860070"/>
            <a:ext cx="100540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Interval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CD505D2-3971-8B4A-BB3C-34DFF517C1EB}"/>
              </a:ext>
            </a:extLst>
          </p:cNvPr>
          <p:cNvSpPr/>
          <p:nvPr/>
        </p:nvSpPr>
        <p:spPr>
          <a:xfrm>
            <a:off x="6411810" y="3287254"/>
            <a:ext cx="39356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BE384B"/>
                </a:solidFill>
              </a:rPr>
              <a:t>T</a:t>
            </a:r>
            <a:r>
              <a:rPr lang="en-US" altLang="zh-CN" b="1" baseline="-25000" dirty="0">
                <a:solidFill>
                  <a:srgbClr val="BE384B"/>
                </a:solidFill>
              </a:rPr>
              <a:t>s</a:t>
            </a:r>
            <a:endParaRPr lang="zh-CN" altLang="en-US" b="1" baseline="-25000" dirty="0">
              <a:solidFill>
                <a:srgbClr val="BE384B"/>
              </a:solidFill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F6CB376F-01BE-EF4C-923C-D475E746F28A}"/>
              </a:ext>
            </a:extLst>
          </p:cNvPr>
          <p:cNvGrpSpPr/>
          <p:nvPr/>
        </p:nvGrpSpPr>
        <p:grpSpPr>
          <a:xfrm>
            <a:off x="3981061" y="3653570"/>
            <a:ext cx="2844612" cy="307804"/>
            <a:chOff x="3892928" y="2760360"/>
            <a:chExt cx="2844612" cy="307804"/>
          </a:xfrm>
        </p:grpSpPr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73EF9971-9FF7-AA47-A96E-8F62D8FA17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2929" y="2892587"/>
              <a:ext cx="2844611" cy="4710"/>
            </a:xfrm>
            <a:prstGeom prst="line">
              <a:avLst/>
            </a:prstGeom>
            <a:ln w="635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36">
              <a:extLst>
                <a:ext uri="{FF2B5EF4-FFF2-40B4-BE49-F238E27FC236}">
                  <a16:creationId xmlns:a16="http://schemas.microsoft.com/office/drawing/2014/main" id="{12E13449-52FE-A041-A91C-A4EA7D92242A}"/>
                </a:ext>
              </a:extLst>
            </p:cNvPr>
            <p:cNvCxnSpPr>
              <a:cxnSpLocks/>
            </p:cNvCxnSpPr>
            <p:nvPr/>
          </p:nvCxnSpPr>
          <p:spPr>
            <a:xfrm>
              <a:off x="3892928" y="2760360"/>
              <a:ext cx="0" cy="307804"/>
            </a:xfrm>
            <a:prstGeom prst="line">
              <a:avLst/>
            </a:prstGeom>
            <a:ln w="381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连接符 37">
              <a:extLst>
                <a:ext uri="{FF2B5EF4-FFF2-40B4-BE49-F238E27FC236}">
                  <a16:creationId xmlns:a16="http://schemas.microsoft.com/office/drawing/2014/main" id="{99564555-0937-6D46-A341-CEF2818B0FFE}"/>
                </a:ext>
              </a:extLst>
            </p:cNvPr>
            <p:cNvCxnSpPr>
              <a:cxnSpLocks/>
            </p:cNvCxnSpPr>
            <p:nvPr/>
          </p:nvCxnSpPr>
          <p:spPr>
            <a:xfrm>
              <a:off x="6737540" y="2760360"/>
              <a:ext cx="0" cy="307804"/>
            </a:xfrm>
            <a:prstGeom prst="line">
              <a:avLst/>
            </a:prstGeom>
            <a:ln w="381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椭圆 18">
            <a:extLst>
              <a:ext uri="{FF2B5EF4-FFF2-40B4-BE49-F238E27FC236}">
                <a16:creationId xmlns:a16="http://schemas.microsoft.com/office/drawing/2014/main" id="{EF22E534-1475-4347-A950-1DD39741C079}"/>
              </a:ext>
            </a:extLst>
          </p:cNvPr>
          <p:cNvSpPr/>
          <p:nvPr/>
        </p:nvSpPr>
        <p:spPr>
          <a:xfrm>
            <a:off x="6737540" y="3683820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305274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FA23D-7D74-0043-B677-D52919E7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TrueTime</a:t>
            </a:r>
            <a:r>
              <a:rPr kumimoji="1" lang="en-US" altLang="zh-CN" dirty="0"/>
              <a:t>: how to calculate the bound?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6B3B0-69CF-8245-A152-24DB35F72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0" dirty="0">
                <a:solidFill>
                  <a:schemeClr val="tx1"/>
                </a:solidFill>
              </a:rPr>
              <a:t>Since we know the </a:t>
            </a:r>
            <a:r>
              <a:rPr kumimoji="1" lang="en-US" altLang="zh-CN" dirty="0" err="1">
                <a:solidFill>
                  <a:srgbClr val="C00000"/>
                </a:solidFill>
              </a:rPr>
              <a:t>tsrv</a:t>
            </a:r>
            <a:r>
              <a:rPr kumimoji="1" lang="en-US" altLang="zh-CN" b="0" dirty="0">
                <a:solidFill>
                  <a:schemeClr val="tx1"/>
                </a:solidFill>
              </a:rPr>
              <a:t>, the key question is how to calculate the </a:t>
            </a:r>
            <a:r>
              <a:rPr kumimoji="1" lang="en-US" altLang="zh-CN" dirty="0">
                <a:solidFill>
                  <a:srgbClr val="BE384B"/>
                </a:solidFill>
              </a:rPr>
              <a:t>interval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Interval &gt;= T – tend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Interval &lt;= T – </a:t>
            </a:r>
            <a:r>
              <a:rPr kumimoji="1" lang="en-US" altLang="zh-CN" dirty="0" err="1">
                <a:solidFill>
                  <a:schemeClr val="tx1"/>
                </a:solidFill>
              </a:rPr>
              <a:t>tbegin</a:t>
            </a:r>
            <a:r>
              <a:rPr kumimoji="1" lang="en-US" altLang="zh-CN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s</a:t>
            </a:r>
            <a:r>
              <a:rPr kumimoji="1" lang="en-US" altLang="zh-CN" dirty="0">
                <a:solidFill>
                  <a:schemeClr val="tx1"/>
                </a:solidFill>
              </a:rPr>
              <a:t> = </a:t>
            </a:r>
            <a:r>
              <a:rPr kumimoji="1" lang="en-US" altLang="zh-CN" dirty="0" err="1">
                <a:solidFill>
                  <a:schemeClr val="tx1"/>
                </a:solidFill>
              </a:rPr>
              <a:t>tsrv</a:t>
            </a:r>
            <a:r>
              <a:rPr kumimoji="1" lang="en-US" altLang="zh-CN" dirty="0">
                <a:solidFill>
                  <a:schemeClr val="tx1"/>
                </a:solidFill>
              </a:rPr>
              <a:t> + Interval </a:t>
            </a:r>
          </a:p>
          <a:p>
            <a:pPr lvl="1">
              <a:buClr>
                <a:srgbClr val="BE384B"/>
              </a:buClr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tx1"/>
                </a:solidFill>
                <a:highlight>
                  <a:srgbClr val="FFFF00"/>
                </a:highlight>
              </a:rPr>
              <a:t>T – tend + </a:t>
            </a:r>
            <a:r>
              <a:rPr kumimoji="1" lang="en-US" altLang="zh-CN" dirty="0" err="1">
                <a:solidFill>
                  <a:schemeClr val="tx1"/>
                </a:solidFill>
                <a:highlight>
                  <a:srgbClr val="FFFF00"/>
                </a:highlight>
              </a:rPr>
              <a:t>tsrv</a:t>
            </a:r>
            <a:r>
              <a:rPr kumimoji="1" lang="en-US" altLang="zh-CN" dirty="0">
                <a:solidFill>
                  <a:schemeClr val="tx1"/>
                </a:solidFill>
                <a:highlight>
                  <a:srgbClr val="FFFF00"/>
                </a:highlight>
              </a:rPr>
              <a:t> &lt;= T</a:t>
            </a:r>
            <a:r>
              <a:rPr kumimoji="1" lang="en-US" altLang="zh-CN" baseline="-25000" dirty="0">
                <a:solidFill>
                  <a:schemeClr val="tx1"/>
                </a:solidFill>
                <a:highlight>
                  <a:srgbClr val="FFFF00"/>
                </a:highlight>
              </a:rPr>
              <a:t>s </a:t>
            </a:r>
            <a:r>
              <a:rPr kumimoji="1" lang="en-US" altLang="zh-CN" dirty="0">
                <a:solidFill>
                  <a:schemeClr val="tx1"/>
                </a:solidFill>
                <a:highlight>
                  <a:srgbClr val="FFFF00"/>
                </a:highlight>
              </a:rPr>
              <a:t>&lt;= T – </a:t>
            </a:r>
            <a:r>
              <a:rPr kumimoji="1" lang="en-US" altLang="zh-CN" dirty="0" err="1">
                <a:solidFill>
                  <a:schemeClr val="tx1"/>
                </a:solidFill>
                <a:highlight>
                  <a:srgbClr val="FFFF00"/>
                </a:highlight>
              </a:rPr>
              <a:t>tbegin</a:t>
            </a:r>
            <a:r>
              <a:rPr kumimoji="1" lang="en-US" altLang="zh-CN" dirty="0">
                <a:solidFill>
                  <a:schemeClr val="tx1"/>
                </a:solidFill>
                <a:highlight>
                  <a:srgbClr val="FFFF00"/>
                </a:highlight>
              </a:rPr>
              <a:t> + </a:t>
            </a:r>
            <a:r>
              <a:rPr kumimoji="1" lang="en-US" altLang="zh-CN" dirty="0" err="1">
                <a:solidFill>
                  <a:schemeClr val="tx1"/>
                </a:solidFill>
                <a:highlight>
                  <a:srgbClr val="FFFF00"/>
                </a:highlight>
              </a:rPr>
              <a:t>tsrv</a:t>
            </a:r>
            <a:r>
              <a:rPr kumimoji="1" lang="en-US" altLang="zh-CN" dirty="0">
                <a:solidFill>
                  <a:schemeClr val="tx1"/>
                </a:solidFill>
                <a:highlight>
                  <a:srgbClr val="FFFF00"/>
                </a:highlight>
              </a:rPr>
              <a:t> (based on our simplification)</a:t>
            </a:r>
            <a:endParaRPr kumimoji="1" lang="en-US" altLang="zh-CN" dirty="0">
              <a:solidFill>
                <a:srgbClr val="BE384B"/>
              </a:solidFill>
              <a:highlight>
                <a:srgbClr val="FFFF00"/>
              </a:highlight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2D13A3-252D-9F48-9921-30252EAA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123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4B4A4E3B-5980-8043-ABD1-75AA9D44A1E7}"/>
              </a:ext>
            </a:extLst>
          </p:cNvPr>
          <p:cNvCxnSpPr>
            <a:cxnSpLocks/>
          </p:cNvCxnSpPr>
          <p:nvPr/>
        </p:nvCxnSpPr>
        <p:spPr>
          <a:xfrm flipH="1">
            <a:off x="6825673" y="3533456"/>
            <a:ext cx="3734" cy="1588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39D94F9-EB85-F444-BD66-15F56AE7CE2D}"/>
              </a:ext>
            </a:extLst>
          </p:cNvPr>
          <p:cNvCxnSpPr>
            <a:cxnSpLocks/>
          </p:cNvCxnSpPr>
          <p:nvPr/>
        </p:nvCxnSpPr>
        <p:spPr>
          <a:xfrm>
            <a:off x="2628000" y="4900944"/>
            <a:ext cx="5760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86C8C2A3-2B5E-7845-AE42-7F677EDBEB1D}"/>
              </a:ext>
            </a:extLst>
          </p:cNvPr>
          <p:cNvCxnSpPr>
            <a:cxnSpLocks/>
          </p:cNvCxnSpPr>
          <p:nvPr/>
        </p:nvCxnSpPr>
        <p:spPr>
          <a:xfrm>
            <a:off x="2628000" y="3773822"/>
            <a:ext cx="5760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5864646-D5DA-B14A-9C59-D48920BBAD65}"/>
              </a:ext>
            </a:extLst>
          </p:cNvPr>
          <p:cNvSpPr/>
          <p:nvPr/>
        </p:nvSpPr>
        <p:spPr>
          <a:xfrm>
            <a:off x="1619672" y="471627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Client</a:t>
            </a:r>
            <a:endParaRPr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20B31F-3997-5049-9D1F-E2AF32EEE39F}"/>
              </a:ext>
            </a:extLst>
          </p:cNvPr>
          <p:cNvSpPr/>
          <p:nvPr/>
        </p:nvSpPr>
        <p:spPr>
          <a:xfrm>
            <a:off x="1619672" y="3538910"/>
            <a:ext cx="9028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Time </a:t>
            </a:r>
          </a:p>
          <a:p>
            <a:r>
              <a:rPr kumimoji="1" lang="en-US" altLang="zh-CN" b="1" dirty="0"/>
              <a:t>Server</a:t>
            </a:r>
            <a:endParaRPr lang="zh-CN" altLang="en-US" b="1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013D2C7C-A4C8-984E-9F2C-95136DC0162D}"/>
              </a:ext>
            </a:extLst>
          </p:cNvPr>
          <p:cNvCxnSpPr>
            <a:cxnSpLocks/>
          </p:cNvCxnSpPr>
          <p:nvPr/>
        </p:nvCxnSpPr>
        <p:spPr>
          <a:xfrm flipV="1">
            <a:off x="3167844" y="3773822"/>
            <a:ext cx="756084" cy="112712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32160A8D-ADAC-F14C-9EC4-ED3CCA65A67A}"/>
              </a:ext>
            </a:extLst>
          </p:cNvPr>
          <p:cNvCxnSpPr>
            <a:cxnSpLocks/>
          </p:cNvCxnSpPr>
          <p:nvPr/>
        </p:nvCxnSpPr>
        <p:spPr>
          <a:xfrm>
            <a:off x="3923928" y="3773822"/>
            <a:ext cx="828092" cy="112712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2D65A6F9-761B-5F48-9438-054D6C076D41}"/>
              </a:ext>
            </a:extLst>
          </p:cNvPr>
          <p:cNvSpPr/>
          <p:nvPr/>
        </p:nvSpPr>
        <p:spPr>
          <a:xfrm>
            <a:off x="3614647" y="3383355"/>
            <a:ext cx="5565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tsrv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255951-FE26-A44B-BC18-E9B6C431AE12}"/>
              </a:ext>
            </a:extLst>
          </p:cNvPr>
          <p:cNvSpPr/>
          <p:nvPr/>
        </p:nvSpPr>
        <p:spPr>
          <a:xfrm>
            <a:off x="2889562" y="4957775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tbegin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BCCAE12-8841-FE4F-B78B-4BAEA1918B6E}"/>
              </a:ext>
            </a:extLst>
          </p:cNvPr>
          <p:cNvSpPr/>
          <p:nvPr/>
        </p:nvSpPr>
        <p:spPr>
          <a:xfrm>
            <a:off x="4435268" y="4951437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tend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FD0A1ADB-3916-9340-A443-58F664D18FCC}"/>
              </a:ext>
            </a:extLst>
          </p:cNvPr>
          <p:cNvSpPr/>
          <p:nvPr/>
        </p:nvSpPr>
        <p:spPr>
          <a:xfrm>
            <a:off x="6737540" y="4786327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EFA4D84-C2C1-004E-A07B-C0DED13D0C0F}"/>
              </a:ext>
            </a:extLst>
          </p:cNvPr>
          <p:cNvSpPr/>
          <p:nvPr/>
        </p:nvSpPr>
        <p:spPr>
          <a:xfrm>
            <a:off x="6411810" y="4517162"/>
            <a:ext cx="3257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27DDA2F-CC17-704F-AB41-1F0F52A04E0E}"/>
              </a:ext>
            </a:extLst>
          </p:cNvPr>
          <p:cNvCxnSpPr/>
          <p:nvPr/>
        </p:nvCxnSpPr>
        <p:spPr>
          <a:xfrm>
            <a:off x="5220072" y="3377803"/>
            <a:ext cx="0" cy="2337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70B302E-1030-134E-8EA9-85AFA41940D5}"/>
              </a:ext>
            </a:extLst>
          </p:cNvPr>
          <p:cNvSpPr/>
          <p:nvPr/>
        </p:nvSpPr>
        <p:spPr>
          <a:xfrm>
            <a:off x="4874705" y="3158161"/>
            <a:ext cx="69762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Sync</a:t>
            </a:r>
            <a:endParaRPr lang="zh-CN" altLang="en-US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56F8C53-A84D-D144-AC12-B78AED644A9B}"/>
              </a:ext>
            </a:extLst>
          </p:cNvPr>
          <p:cNvGrpSpPr/>
          <p:nvPr/>
        </p:nvGrpSpPr>
        <p:grpSpPr>
          <a:xfrm>
            <a:off x="3981061" y="3653570"/>
            <a:ext cx="2844612" cy="307804"/>
            <a:chOff x="3892928" y="2760360"/>
            <a:chExt cx="2844612" cy="307804"/>
          </a:xfrm>
        </p:grpSpPr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3A6CE4CF-829E-3245-9FF7-299D4A41A9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2929" y="2892587"/>
              <a:ext cx="2844611" cy="4710"/>
            </a:xfrm>
            <a:prstGeom prst="line">
              <a:avLst/>
            </a:prstGeom>
            <a:ln w="635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9B1B9A3F-0B27-4F44-B7F6-9596240A9CEF}"/>
                </a:ext>
              </a:extLst>
            </p:cNvPr>
            <p:cNvCxnSpPr>
              <a:cxnSpLocks/>
            </p:cNvCxnSpPr>
            <p:nvPr/>
          </p:nvCxnSpPr>
          <p:spPr>
            <a:xfrm>
              <a:off x="3892928" y="2760360"/>
              <a:ext cx="0" cy="307804"/>
            </a:xfrm>
            <a:prstGeom prst="line">
              <a:avLst/>
            </a:prstGeom>
            <a:ln w="381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BCD8F202-92B1-2245-87E2-164417F4D81B}"/>
                </a:ext>
              </a:extLst>
            </p:cNvPr>
            <p:cNvCxnSpPr>
              <a:cxnSpLocks/>
            </p:cNvCxnSpPr>
            <p:nvPr/>
          </p:nvCxnSpPr>
          <p:spPr>
            <a:xfrm>
              <a:off x="6737540" y="2760360"/>
              <a:ext cx="0" cy="307804"/>
            </a:xfrm>
            <a:prstGeom prst="line">
              <a:avLst/>
            </a:prstGeom>
            <a:ln w="381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888947AD-6B7C-6C4E-BED8-18AC94592925}"/>
              </a:ext>
            </a:extLst>
          </p:cNvPr>
          <p:cNvSpPr/>
          <p:nvPr/>
        </p:nvSpPr>
        <p:spPr>
          <a:xfrm>
            <a:off x="4844969" y="3860070"/>
            <a:ext cx="100540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Interval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7306BBC-32A3-0F4A-B997-33CB5EFEA4BB}"/>
              </a:ext>
            </a:extLst>
          </p:cNvPr>
          <p:cNvSpPr/>
          <p:nvPr/>
        </p:nvSpPr>
        <p:spPr>
          <a:xfrm>
            <a:off x="6411810" y="3287254"/>
            <a:ext cx="39356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BE384B"/>
                </a:solidFill>
              </a:rPr>
              <a:t>T</a:t>
            </a:r>
            <a:r>
              <a:rPr lang="en-US" altLang="zh-CN" b="1" baseline="-25000" dirty="0">
                <a:solidFill>
                  <a:srgbClr val="BE384B"/>
                </a:solidFill>
              </a:rPr>
              <a:t>s</a:t>
            </a:r>
            <a:endParaRPr lang="zh-CN" altLang="en-US" b="1" baseline="-25000" dirty="0">
              <a:solidFill>
                <a:srgbClr val="BE384B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F22E534-1475-4347-A950-1DD39741C079}"/>
              </a:ext>
            </a:extLst>
          </p:cNvPr>
          <p:cNvSpPr/>
          <p:nvPr/>
        </p:nvSpPr>
        <p:spPr>
          <a:xfrm>
            <a:off x="6737540" y="3683820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Rectangle 13">
            <a:extLst>
              <a:ext uri="{FF2B5EF4-FFF2-40B4-BE49-F238E27FC236}">
                <a16:creationId xmlns:a16="http://schemas.microsoft.com/office/drawing/2014/main" id="{1BB2B1FB-FC8D-7648-9477-E22B20F1DF89}"/>
              </a:ext>
            </a:extLst>
          </p:cNvPr>
          <p:cNvSpPr/>
          <p:nvPr/>
        </p:nvSpPr>
        <p:spPr>
          <a:xfrm>
            <a:off x="5272333" y="1824863"/>
            <a:ext cx="3106679" cy="626701"/>
          </a:xfrm>
          <a:prstGeom prst="rect">
            <a:avLst/>
          </a:prstGeom>
          <a:solidFill>
            <a:srgbClr val="FFE7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" altLang="zh-CN" dirty="0"/>
              <a:t>Question: what if there is a drift between client &amp; server?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00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FA23D-7D74-0043-B677-D52919E7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TrueTime</a:t>
            </a:r>
            <a:r>
              <a:rPr kumimoji="1" lang="en-US" altLang="zh-CN" dirty="0"/>
              <a:t>: how to calculate the bound?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6B3B0-69CF-8245-A152-24DB35F72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trike="sngStrike" dirty="0"/>
              <a:t>Simplification: assuming server advances in the same speed as clients</a:t>
            </a:r>
          </a:p>
          <a:p>
            <a:pPr lvl="1">
              <a:buClr>
                <a:srgbClr val="BE384B"/>
              </a:buClr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tx1"/>
                </a:solidFill>
              </a:rPr>
              <a:t>T – tend + </a:t>
            </a:r>
            <a:r>
              <a:rPr kumimoji="1" lang="en-US" altLang="zh-CN" dirty="0" err="1">
                <a:solidFill>
                  <a:schemeClr val="tx1"/>
                </a:solidFill>
              </a:rPr>
              <a:t>tsrv</a:t>
            </a:r>
            <a:r>
              <a:rPr kumimoji="1" lang="en-US" altLang="zh-CN" dirty="0">
                <a:solidFill>
                  <a:schemeClr val="tx1"/>
                </a:solidFill>
              </a:rPr>
              <a:t> &lt;=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s </a:t>
            </a:r>
            <a:r>
              <a:rPr kumimoji="1" lang="en-US" altLang="zh-CN" dirty="0">
                <a:solidFill>
                  <a:schemeClr val="tx1"/>
                </a:solidFill>
              </a:rPr>
              <a:t>&lt;= T – </a:t>
            </a:r>
            <a:r>
              <a:rPr kumimoji="1" lang="en-US" altLang="zh-CN" dirty="0" err="1">
                <a:solidFill>
                  <a:schemeClr val="tx1"/>
                </a:solidFill>
              </a:rPr>
              <a:t>tbegin</a:t>
            </a:r>
            <a:r>
              <a:rPr kumimoji="1" lang="en-US" altLang="zh-CN" dirty="0">
                <a:solidFill>
                  <a:schemeClr val="tx1"/>
                </a:solidFill>
              </a:rPr>
              <a:t> + </a:t>
            </a:r>
            <a:r>
              <a:rPr kumimoji="1" lang="en-US" altLang="zh-CN" dirty="0" err="1">
                <a:solidFill>
                  <a:schemeClr val="tx1"/>
                </a:solidFill>
              </a:rPr>
              <a:t>tsrv</a:t>
            </a:r>
            <a:r>
              <a:rPr kumimoji="1" lang="en-US" altLang="zh-CN" dirty="0">
                <a:solidFill>
                  <a:schemeClr val="tx1"/>
                </a:solidFill>
              </a:rPr>
              <a:t> (based on our simplification)</a:t>
            </a:r>
            <a:endParaRPr kumimoji="1" lang="en-US" altLang="zh-CN" dirty="0">
              <a:solidFill>
                <a:srgbClr val="BE384B"/>
              </a:solidFill>
            </a:endParaRPr>
          </a:p>
          <a:p>
            <a:r>
              <a:rPr kumimoji="1" lang="en-US" altLang="zh-CN" dirty="0"/>
              <a:t>Assume</a:t>
            </a:r>
            <a:r>
              <a:rPr kumimoji="1" lang="zh-CN" altLang="en-US" dirty="0"/>
              <a:t> </a:t>
            </a:r>
            <a:r>
              <a:rPr kumimoji="1" lang="en-US" altLang="zh-CN" dirty="0"/>
              <a:t>a fixed </a:t>
            </a:r>
            <a:r>
              <a:rPr kumimoji="1" lang="en-US" altLang="zh-CN" sz="3200" dirty="0">
                <a:solidFill>
                  <a:srgbClr val="C00000"/>
                </a:solidFill>
                <a:latin typeface="Symbol" pitchFamily="2" charset="2"/>
              </a:rPr>
              <a:t>e </a:t>
            </a:r>
            <a:r>
              <a:rPr kumimoji="1" lang="en-US" altLang="zh-CN" dirty="0"/>
              <a:t>drift rate between client &amp; server</a:t>
            </a:r>
          </a:p>
          <a:p>
            <a:pPr lvl="1"/>
            <a:r>
              <a:rPr kumimoji="1" lang="en-US" altLang="zh-CN" dirty="0"/>
              <a:t>After t time, the drift between client &amp; server is </a:t>
            </a:r>
            <a:r>
              <a:rPr kumimoji="1" lang="en-US" altLang="zh-CN" b="1" dirty="0">
                <a:solidFill>
                  <a:srgbClr val="C00000"/>
                </a:solidFill>
              </a:rPr>
              <a:t>(1 + </a:t>
            </a:r>
            <a:r>
              <a:rPr kumimoji="1" lang="en-US" altLang="zh-CN" b="1" dirty="0">
                <a:solidFill>
                  <a:srgbClr val="C00000"/>
                </a:solidFill>
                <a:latin typeface="Symbol" pitchFamily="2" charset="2"/>
              </a:rPr>
              <a:t>e</a:t>
            </a:r>
            <a:r>
              <a:rPr kumimoji="1" lang="en-US" altLang="zh-CN" b="1" dirty="0">
                <a:solidFill>
                  <a:srgbClr val="C00000"/>
                </a:solidFill>
              </a:rPr>
              <a:t>) </a:t>
            </a:r>
            <a:r>
              <a:rPr kumimoji="1" lang="en-US" altLang="zh-CN" dirty="0"/>
              <a:t>or </a:t>
            </a:r>
            <a:r>
              <a:rPr kumimoji="1" lang="en-US" altLang="zh-CN" b="1" dirty="0">
                <a:solidFill>
                  <a:srgbClr val="C00000"/>
                </a:solidFill>
              </a:rPr>
              <a:t>(1 - </a:t>
            </a:r>
            <a:r>
              <a:rPr kumimoji="1" lang="en-US" altLang="zh-CN" b="1" dirty="0">
                <a:solidFill>
                  <a:srgbClr val="C00000"/>
                </a:solidFill>
                <a:latin typeface="Symbol" pitchFamily="2" charset="2"/>
              </a:rPr>
              <a:t>e</a:t>
            </a:r>
            <a:r>
              <a:rPr kumimoji="1" lang="en-US" altLang="zh-CN" b="1" dirty="0">
                <a:solidFill>
                  <a:srgbClr val="C00000"/>
                </a:solidFill>
              </a:rPr>
              <a:t>)</a:t>
            </a:r>
          </a:p>
          <a:p>
            <a:pPr lvl="2"/>
            <a:r>
              <a:rPr kumimoji="1" lang="en-US" altLang="zh-CN" sz="1800" dirty="0">
                <a:solidFill>
                  <a:schemeClr val="tx1"/>
                </a:solidFill>
              </a:rPr>
              <a:t>Spanner assumes a fixed as 200us / second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Then the interval is regulated as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(T – tend) *</a:t>
            </a:r>
            <a:r>
              <a:rPr kumimoji="1" lang="en-US" altLang="zh-CN" b="1" dirty="0">
                <a:solidFill>
                  <a:srgbClr val="C00000"/>
                </a:solidFill>
              </a:rPr>
              <a:t>  (1 - </a:t>
            </a:r>
            <a:r>
              <a:rPr kumimoji="1" lang="en-US" altLang="zh-CN" b="1" dirty="0">
                <a:solidFill>
                  <a:srgbClr val="C00000"/>
                </a:solidFill>
                <a:latin typeface="Symbol" pitchFamily="2" charset="2"/>
              </a:rPr>
              <a:t>e</a:t>
            </a:r>
            <a:r>
              <a:rPr kumimoji="1" lang="en-US" altLang="zh-CN" b="1" dirty="0">
                <a:solidFill>
                  <a:srgbClr val="C00000"/>
                </a:solidFill>
              </a:rPr>
              <a:t>)</a:t>
            </a:r>
            <a:r>
              <a:rPr kumimoji="1" lang="en-US" altLang="zh-CN" dirty="0">
                <a:solidFill>
                  <a:schemeClr val="tx1"/>
                </a:solidFill>
              </a:rPr>
              <a:t>  + </a:t>
            </a:r>
            <a:r>
              <a:rPr kumimoji="1" lang="en-US" altLang="zh-CN" dirty="0" err="1">
                <a:solidFill>
                  <a:schemeClr val="tx1"/>
                </a:solidFill>
              </a:rPr>
              <a:t>tsrv</a:t>
            </a:r>
            <a:r>
              <a:rPr kumimoji="1" lang="en-US" altLang="zh-CN" dirty="0">
                <a:solidFill>
                  <a:schemeClr val="tx1"/>
                </a:solidFill>
              </a:rPr>
              <a:t> &lt;= T</a:t>
            </a:r>
            <a:r>
              <a:rPr kumimoji="1" lang="en-US" altLang="zh-CN" baseline="-25000" dirty="0">
                <a:solidFill>
                  <a:schemeClr val="tx1"/>
                </a:solidFill>
              </a:rPr>
              <a:t>s </a:t>
            </a:r>
            <a:r>
              <a:rPr kumimoji="1" lang="en-US" altLang="zh-CN" dirty="0">
                <a:solidFill>
                  <a:schemeClr val="tx1"/>
                </a:solidFill>
              </a:rPr>
              <a:t>&lt;= (T – </a:t>
            </a:r>
            <a:r>
              <a:rPr kumimoji="1" lang="en-US" altLang="zh-CN" dirty="0" err="1">
                <a:solidFill>
                  <a:schemeClr val="tx1"/>
                </a:solidFill>
              </a:rPr>
              <a:t>tbegin</a:t>
            </a:r>
            <a:r>
              <a:rPr kumimoji="1" lang="en-US" altLang="zh-CN" dirty="0">
                <a:solidFill>
                  <a:schemeClr val="tx1"/>
                </a:solidFill>
              </a:rPr>
              <a:t>) * </a:t>
            </a:r>
            <a:r>
              <a:rPr kumimoji="1" lang="en-US" altLang="zh-CN" b="1" dirty="0">
                <a:solidFill>
                  <a:srgbClr val="C00000"/>
                </a:solidFill>
              </a:rPr>
              <a:t>(1 + </a:t>
            </a:r>
            <a:r>
              <a:rPr kumimoji="1" lang="en-US" altLang="zh-CN" b="1" dirty="0">
                <a:solidFill>
                  <a:srgbClr val="C00000"/>
                </a:solidFill>
                <a:latin typeface="Symbol" pitchFamily="2" charset="2"/>
              </a:rPr>
              <a:t>e</a:t>
            </a:r>
            <a:r>
              <a:rPr kumimoji="1" lang="en-US" altLang="zh-CN" b="1" dirty="0">
                <a:solidFill>
                  <a:srgbClr val="C00000"/>
                </a:solidFill>
              </a:rPr>
              <a:t>)</a:t>
            </a:r>
            <a:r>
              <a:rPr kumimoji="1" lang="en-US" altLang="zh-CN" dirty="0">
                <a:solidFill>
                  <a:schemeClr val="tx1"/>
                </a:solidFill>
              </a:rPr>
              <a:t> + </a:t>
            </a:r>
            <a:r>
              <a:rPr kumimoji="1" lang="en-US" altLang="zh-CN" dirty="0" err="1">
                <a:solidFill>
                  <a:schemeClr val="tx1"/>
                </a:solidFill>
              </a:rPr>
              <a:t>tsrv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Done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2D13A3-252D-9F48-9921-30252EAA7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124</a:t>
            </a:fld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80359B-0A82-A849-BA51-62E51225B08D}"/>
              </a:ext>
            </a:extLst>
          </p:cNvPr>
          <p:cNvSpPr/>
          <p:nvPr/>
        </p:nvSpPr>
        <p:spPr>
          <a:xfrm>
            <a:off x="827584" y="3937620"/>
            <a:ext cx="2664296" cy="360040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0EAB315-A87F-8F4E-B6B7-19A9B32F2B08}"/>
              </a:ext>
            </a:extLst>
          </p:cNvPr>
          <p:cNvSpPr/>
          <p:nvPr/>
        </p:nvSpPr>
        <p:spPr>
          <a:xfrm>
            <a:off x="4355976" y="3895086"/>
            <a:ext cx="2880320" cy="360040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E9556E8-13FE-254B-B96F-8DC2A437A4A0}"/>
              </a:ext>
            </a:extLst>
          </p:cNvPr>
          <p:cNvSpPr/>
          <p:nvPr/>
        </p:nvSpPr>
        <p:spPr>
          <a:xfrm>
            <a:off x="2483768" y="4297660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L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E70AECA-85EF-7E45-A2B1-06E6FF12DD57}"/>
              </a:ext>
            </a:extLst>
          </p:cNvPr>
          <p:cNvSpPr/>
          <p:nvPr/>
        </p:nvSpPr>
        <p:spPr>
          <a:xfrm>
            <a:off x="5422419" y="429766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U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F620DEA8-8511-294C-A9C0-2AA6DE646A1F}"/>
              </a:ext>
            </a:extLst>
          </p:cNvPr>
          <p:cNvSpPr/>
          <p:nvPr/>
        </p:nvSpPr>
        <p:spPr>
          <a:xfrm>
            <a:off x="6300191" y="1906762"/>
            <a:ext cx="2880321" cy="626701"/>
          </a:xfrm>
          <a:prstGeom prst="rect">
            <a:avLst/>
          </a:prstGeom>
          <a:solidFill>
            <a:srgbClr val="FFE7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-US" altLang="zh-CN" dirty="0"/>
              <a:t>Solution: regulate with the drift rate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822970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6B5B6-5517-194D-88CC-7277C30C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Commit </a:t>
            </a:r>
            <a:r>
              <a:rPr kumimoji="1" lang="en-US" altLang="zh-CN"/>
              <a:t>wait revisited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920E6-67BF-7E4D-8908-3756F1CF9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2794075"/>
          </a:xfrm>
        </p:spPr>
        <p:txBody>
          <a:bodyPr/>
          <a:lstStyle/>
          <a:p>
            <a:r>
              <a:rPr kumimoji="1" lang="en-US" altLang="zh-CN" dirty="0"/>
              <a:t>Used to implement external consistency </a:t>
            </a:r>
          </a:p>
          <a:p>
            <a:pPr lvl="1"/>
            <a:r>
              <a:rPr kumimoji="1" lang="en-US" altLang="zh-CN" dirty="0"/>
              <a:t>If a read-write TX has decided to commit, then:</a:t>
            </a:r>
          </a:p>
          <a:p>
            <a:pPr lvl="2"/>
            <a:r>
              <a:rPr kumimoji="1" lang="en-US" altLang="zh-CN" dirty="0" err="1"/>
              <a:t>Time</a:t>
            </a:r>
            <a:r>
              <a:rPr kumimoji="1" lang="en-US" altLang="zh-CN" baseline="-25000" dirty="0" err="1"/>
              <a:t>read</a:t>
            </a:r>
            <a:r>
              <a:rPr kumimoji="1" lang="en-US" altLang="zh-CN" baseline="-25000" dirty="0"/>
              <a:t>-only</a:t>
            </a:r>
            <a:r>
              <a:rPr kumimoji="1" lang="en-US" altLang="zh-CN" dirty="0"/>
              <a:t> &gt;=  </a:t>
            </a:r>
            <a:r>
              <a:rPr kumimoji="1" lang="en-US" altLang="zh-CN" dirty="0" err="1"/>
              <a:t>Time</a:t>
            </a:r>
            <a:r>
              <a:rPr kumimoji="1" lang="en-US" altLang="zh-CN" baseline="-25000" dirty="0" err="1"/>
              <a:t>read</a:t>
            </a:r>
            <a:r>
              <a:rPr kumimoji="1" lang="en-US" altLang="zh-CN" baseline="-25000" dirty="0"/>
              <a:t>-write</a:t>
            </a:r>
          </a:p>
          <a:p>
            <a:r>
              <a:rPr kumimoji="1" lang="en-US" altLang="zh-CN" dirty="0"/>
              <a:t>How to achieve this? </a:t>
            </a:r>
          </a:p>
          <a:p>
            <a:pPr lvl="1"/>
            <a:r>
              <a:rPr kumimoji="1" lang="en-US" altLang="zh-CN" b="1" dirty="0">
                <a:solidFill>
                  <a:srgbClr val="BE384B"/>
                </a:solidFill>
              </a:rPr>
              <a:t>Commit wait</a:t>
            </a:r>
            <a:r>
              <a:rPr kumimoji="1" lang="en-US" altLang="zh-CN" dirty="0"/>
              <a:t> for read-write TX: after acquire the commit timestamp, the coordinator wait until (U – L)</a:t>
            </a:r>
            <a:r>
              <a:rPr kumimoji="1" lang="en-US" altLang="zh-CN" b="1" dirty="0">
                <a:solidFill>
                  <a:srgbClr val="C00000"/>
                </a:solidFill>
              </a:rPr>
              <a:t>(1 + </a:t>
            </a:r>
            <a:r>
              <a:rPr kumimoji="1" lang="en-US" altLang="zh-CN" b="1" dirty="0">
                <a:solidFill>
                  <a:srgbClr val="C00000"/>
                </a:solidFill>
                <a:latin typeface="Symbol" pitchFamily="2" charset="2"/>
              </a:rPr>
              <a:t>e</a:t>
            </a:r>
            <a:r>
              <a:rPr kumimoji="1" lang="en-US" altLang="zh-CN" b="1" dirty="0">
                <a:solidFill>
                  <a:srgbClr val="C00000"/>
                </a:solidFill>
              </a:rPr>
              <a:t>)</a:t>
            </a:r>
            <a:r>
              <a:rPr kumimoji="1" lang="en-US" altLang="zh-CN" dirty="0"/>
              <a:t> and uses U as </a:t>
            </a:r>
            <a:r>
              <a:rPr kumimoji="1" lang="en-US" altLang="zh-CN" dirty="0" err="1"/>
              <a:t>Time</a:t>
            </a:r>
            <a:r>
              <a:rPr kumimoji="1" lang="en-US" altLang="zh-CN" baseline="-25000" dirty="0" err="1"/>
              <a:t>read</a:t>
            </a:r>
            <a:r>
              <a:rPr kumimoji="1" lang="en-US" altLang="zh-CN" baseline="-25000" dirty="0"/>
              <a:t>-write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DDFB25-8B24-B040-9CB8-8CA148EB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125</a:t>
            </a:fld>
            <a:endParaRPr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9D68D190-97ED-A54A-8705-81BE71CFB7D7}"/>
              </a:ext>
            </a:extLst>
          </p:cNvPr>
          <p:cNvCxnSpPr/>
          <p:nvPr/>
        </p:nvCxnSpPr>
        <p:spPr>
          <a:xfrm>
            <a:off x="2915816" y="4408147"/>
            <a:ext cx="4069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A476B48-7693-7844-B654-4EEBCF5002E7}"/>
              </a:ext>
            </a:extLst>
          </p:cNvPr>
          <p:cNvSpPr/>
          <p:nvPr/>
        </p:nvSpPr>
        <p:spPr>
          <a:xfrm>
            <a:off x="1730431" y="4223481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Real time</a:t>
            </a:r>
            <a:endParaRPr lang="zh-CN" altLang="en-US" b="1" dirty="0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CECC4025-414F-484C-A2B1-76524187CF89}"/>
              </a:ext>
            </a:extLst>
          </p:cNvPr>
          <p:cNvCxnSpPr>
            <a:cxnSpLocks/>
          </p:cNvCxnSpPr>
          <p:nvPr/>
        </p:nvCxnSpPr>
        <p:spPr>
          <a:xfrm>
            <a:off x="3563888" y="4009628"/>
            <a:ext cx="0" cy="10081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05CAAB2-C61C-7F49-9EAC-787CE16AC4E3}"/>
              </a:ext>
            </a:extLst>
          </p:cNvPr>
          <p:cNvSpPr/>
          <p:nvPr/>
        </p:nvSpPr>
        <p:spPr>
          <a:xfrm>
            <a:off x="1235431" y="4571307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Read-write TX</a:t>
            </a:r>
            <a:endParaRPr lang="zh-CN" altLang="en-US" b="1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60A6F4E-B614-0A44-B057-D2B8CCB60EF9}"/>
              </a:ext>
            </a:extLst>
          </p:cNvPr>
          <p:cNvGrpSpPr/>
          <p:nvPr/>
        </p:nvGrpSpPr>
        <p:grpSpPr>
          <a:xfrm>
            <a:off x="3203847" y="4651519"/>
            <a:ext cx="720080" cy="144130"/>
            <a:chOff x="6037559" y="5188039"/>
            <a:chExt cx="720080" cy="144130"/>
          </a:xfrm>
        </p:grpSpPr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1A0417E9-C210-4E41-9124-69FEFB84C899}"/>
                </a:ext>
              </a:extLst>
            </p:cNvPr>
            <p:cNvCxnSpPr/>
            <p:nvPr/>
          </p:nvCxnSpPr>
          <p:spPr>
            <a:xfrm>
              <a:off x="6037559" y="5260289"/>
              <a:ext cx="720080" cy="0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EB311955-E695-DE4F-A78F-030FB3232AB0}"/>
                </a:ext>
              </a:extLst>
            </p:cNvPr>
            <p:cNvCxnSpPr>
              <a:cxnSpLocks/>
            </p:cNvCxnSpPr>
            <p:nvPr/>
          </p:nvCxnSpPr>
          <p:spPr>
            <a:xfrm>
              <a:off x="6048440" y="5188040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BA000F34-6C18-BD4D-8B0C-6382B67FF706}"/>
                </a:ext>
              </a:extLst>
            </p:cNvPr>
            <p:cNvCxnSpPr>
              <a:cxnSpLocks/>
            </p:cNvCxnSpPr>
            <p:nvPr/>
          </p:nvCxnSpPr>
          <p:spPr>
            <a:xfrm>
              <a:off x="6757639" y="5188039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CF45AB09-F83D-DA42-924F-9BDE949170F3}"/>
              </a:ext>
            </a:extLst>
          </p:cNvPr>
          <p:cNvSpPr/>
          <p:nvPr/>
        </p:nvSpPr>
        <p:spPr>
          <a:xfrm>
            <a:off x="2864806" y="4544955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L1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71DD159-C1DB-1642-9597-953C42811E0C}"/>
              </a:ext>
            </a:extLst>
          </p:cNvPr>
          <p:cNvSpPr/>
          <p:nvPr/>
        </p:nvSpPr>
        <p:spPr>
          <a:xfrm>
            <a:off x="3948119" y="4580099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BE384B"/>
                </a:solidFill>
              </a:rPr>
              <a:t>U1</a:t>
            </a:r>
            <a:endParaRPr lang="zh-CN" altLang="en-US" b="1" dirty="0">
              <a:solidFill>
                <a:srgbClr val="BE384B"/>
              </a:solidFill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9D4BA00D-6F51-9545-94CB-CC55ACA69EC5}"/>
              </a:ext>
            </a:extLst>
          </p:cNvPr>
          <p:cNvCxnSpPr>
            <a:cxnSpLocks/>
          </p:cNvCxnSpPr>
          <p:nvPr/>
        </p:nvCxnSpPr>
        <p:spPr>
          <a:xfrm>
            <a:off x="4288720" y="3992824"/>
            <a:ext cx="0" cy="10081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146A26AF-ABC3-6346-A03B-4789FCB226E0}"/>
              </a:ext>
            </a:extLst>
          </p:cNvPr>
          <p:cNvSpPr/>
          <p:nvPr/>
        </p:nvSpPr>
        <p:spPr>
          <a:xfrm>
            <a:off x="1979712" y="5008137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Get commit time-stamp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B29427E-29FF-8A44-944D-E54A92EE70C0}"/>
              </a:ext>
            </a:extLst>
          </p:cNvPr>
          <p:cNvGrpSpPr/>
          <p:nvPr/>
        </p:nvGrpSpPr>
        <p:grpSpPr>
          <a:xfrm>
            <a:off x="3568640" y="4469423"/>
            <a:ext cx="720080" cy="144130"/>
            <a:chOff x="6037559" y="5188039"/>
            <a:chExt cx="720080" cy="144130"/>
          </a:xfrm>
        </p:grpSpPr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C5A81DDB-ACE6-664D-8949-08D151CE3198}"/>
                </a:ext>
              </a:extLst>
            </p:cNvPr>
            <p:cNvCxnSpPr/>
            <p:nvPr/>
          </p:nvCxnSpPr>
          <p:spPr>
            <a:xfrm>
              <a:off x="6037559" y="5260289"/>
              <a:ext cx="720080" cy="0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AA39919-C82D-E941-BF4A-4394AFC52D47}"/>
                </a:ext>
              </a:extLst>
            </p:cNvPr>
            <p:cNvCxnSpPr>
              <a:cxnSpLocks/>
            </p:cNvCxnSpPr>
            <p:nvPr/>
          </p:nvCxnSpPr>
          <p:spPr>
            <a:xfrm>
              <a:off x="6048440" y="5188040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3DC41F4E-C992-D647-9B43-6402EA51EC4F}"/>
                </a:ext>
              </a:extLst>
            </p:cNvPr>
            <p:cNvCxnSpPr>
              <a:cxnSpLocks/>
            </p:cNvCxnSpPr>
            <p:nvPr/>
          </p:nvCxnSpPr>
          <p:spPr>
            <a:xfrm>
              <a:off x="6757639" y="5188039"/>
              <a:ext cx="0" cy="144129"/>
            </a:xfrm>
            <a:prstGeom prst="line">
              <a:avLst/>
            </a:prstGeom>
            <a:ln w="25400"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E0D14B22-CDF0-3249-B152-EC463126CDC5}"/>
              </a:ext>
            </a:extLst>
          </p:cNvPr>
          <p:cNvSpPr/>
          <p:nvPr/>
        </p:nvSpPr>
        <p:spPr>
          <a:xfrm>
            <a:off x="4286787" y="3934618"/>
            <a:ext cx="4108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Commit wait done, server.time1 &gt;= U1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8B6E36AA-E47D-8F40-A5B6-2EE709778B10}"/>
              </a:ext>
            </a:extLst>
          </p:cNvPr>
          <p:cNvSpPr/>
          <p:nvPr/>
        </p:nvSpPr>
        <p:spPr>
          <a:xfrm>
            <a:off x="4505910" y="4500770"/>
            <a:ext cx="219217" cy="215549"/>
          </a:xfrm>
          <a:prstGeom prst="ellipse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BE384B"/>
                </a:solidFill>
              </a:rPr>
              <a:t>1</a:t>
            </a:r>
            <a:endParaRPr kumimoji="1" lang="zh-CN" altLang="en-US" dirty="0">
              <a:solidFill>
                <a:srgbClr val="BE384B"/>
              </a:solidFill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A2AE62DE-F999-CA40-902F-32BECEABBDF7}"/>
              </a:ext>
            </a:extLst>
          </p:cNvPr>
          <p:cNvCxnSpPr>
            <a:stCxn id="30" idx="2"/>
          </p:cNvCxnSpPr>
          <p:nvPr/>
        </p:nvCxnSpPr>
        <p:spPr>
          <a:xfrm flipH="1" flipV="1">
            <a:off x="4299497" y="4408147"/>
            <a:ext cx="206413" cy="200398"/>
          </a:xfrm>
          <a:prstGeom prst="straightConnector1">
            <a:avLst/>
          </a:prstGeom>
          <a:ln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3">
            <a:extLst>
              <a:ext uri="{FF2B5EF4-FFF2-40B4-BE49-F238E27FC236}">
                <a16:creationId xmlns:a16="http://schemas.microsoft.com/office/drawing/2014/main" id="{A6D169B7-B2ED-FBB8-0CF8-7F3A9C59B063}"/>
              </a:ext>
            </a:extLst>
          </p:cNvPr>
          <p:cNvSpPr/>
          <p:nvPr/>
        </p:nvSpPr>
        <p:spPr>
          <a:xfrm>
            <a:off x="5274477" y="4764765"/>
            <a:ext cx="2701431" cy="62670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" altLang="zh-CN" dirty="0">
                <a:solidFill>
                  <a:srgbClr val="BE384B"/>
                </a:solidFill>
              </a:rPr>
              <a:t>Note! During the interval, the TX is not committed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726993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28CB2-A5CF-B449-B894-B869EB80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TrueTime</a:t>
            </a:r>
            <a:r>
              <a:rPr kumimoji="1" lang="en-US" altLang="zh-CN" dirty="0"/>
              <a:t> adopts multiple time servers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D0A29C-63A7-A94C-8E5D-49032749F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91765"/>
            <a:ext cx="8229600" cy="684589"/>
          </a:xfrm>
        </p:spPr>
        <p:txBody>
          <a:bodyPr/>
          <a:lstStyle/>
          <a:p>
            <a:r>
              <a:rPr kumimoji="1" lang="en-US" altLang="zh-CN" dirty="0"/>
              <a:t>Called </a:t>
            </a:r>
            <a:r>
              <a:rPr kumimoji="1" lang="en-US" altLang="zh-CN" dirty="0" err="1"/>
              <a:t>timemaster</a:t>
            </a:r>
            <a:r>
              <a:rPr kumimoji="1" lang="en-US" altLang="zh-CN" dirty="0"/>
              <a:t> (</a:t>
            </a:r>
            <a:r>
              <a:rPr kumimoji="1" lang="en-US" altLang="zh-CN" dirty="0">
                <a:sym typeface="Wingdings" pitchFamily="2" charset="2"/>
              </a:rPr>
              <a:t>) in Spanner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46EF02-6795-1047-9D0D-6866B111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126</a:t>
            </a:fld>
            <a:endParaRPr lang="zh-CN" altLang="en-US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C638444-E925-F44C-8601-39DDE3D2ABAF}"/>
              </a:ext>
            </a:extLst>
          </p:cNvPr>
          <p:cNvSpPr txBox="1"/>
          <p:nvPr/>
        </p:nvSpPr>
        <p:spPr>
          <a:xfrm>
            <a:off x="1334454" y="4442765"/>
            <a:ext cx="140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Datacenter 1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5C4C8B3-D5AE-6447-8627-23616D3B145B}"/>
              </a:ext>
            </a:extLst>
          </p:cNvPr>
          <p:cNvSpPr txBox="1"/>
          <p:nvPr/>
        </p:nvSpPr>
        <p:spPr>
          <a:xfrm>
            <a:off x="6053195" y="4442765"/>
            <a:ext cx="140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Datacenter n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6C98779E-F51D-9E48-A4F1-39C81BB14E6F}"/>
              </a:ext>
            </a:extLst>
          </p:cNvPr>
          <p:cNvSpPr txBox="1"/>
          <p:nvPr/>
        </p:nvSpPr>
        <p:spPr>
          <a:xfrm>
            <a:off x="5260729" y="4442765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F4D1D731-03B9-A243-B5ED-89EAEA5E03AA}"/>
              </a:ext>
            </a:extLst>
          </p:cNvPr>
          <p:cNvSpPr txBox="1"/>
          <p:nvPr/>
        </p:nvSpPr>
        <p:spPr>
          <a:xfrm>
            <a:off x="3161220" y="4442765"/>
            <a:ext cx="140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Datacenter 2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831E78CC-1ECE-604E-A8F0-434C6E4C2D7C}"/>
              </a:ext>
            </a:extLst>
          </p:cNvPr>
          <p:cNvSpPr/>
          <p:nvPr/>
        </p:nvSpPr>
        <p:spPr>
          <a:xfrm>
            <a:off x="1279157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800000"/>
                </a:solidFill>
              </a:rPr>
              <a:t>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5D17D397-14CB-2C40-B099-94B021A2B9C8}"/>
              </a:ext>
            </a:extLst>
          </p:cNvPr>
          <p:cNvSpPr/>
          <p:nvPr/>
        </p:nvSpPr>
        <p:spPr>
          <a:xfrm>
            <a:off x="3105923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800000"/>
                </a:solidFill>
              </a:rPr>
              <a:t>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33175778-9E93-BF4D-B0C3-97DA53597E4A}"/>
              </a:ext>
            </a:extLst>
          </p:cNvPr>
          <p:cNvSpPr/>
          <p:nvPr/>
        </p:nvSpPr>
        <p:spPr>
          <a:xfrm>
            <a:off x="5997898" y="145415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800000"/>
                </a:solidFill>
              </a:rPr>
              <a:t>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6425E521-1ACD-5C4F-B93F-B14163A6F1AE}"/>
              </a:ext>
            </a:extLst>
          </p:cNvPr>
          <p:cNvSpPr/>
          <p:nvPr/>
        </p:nvSpPr>
        <p:spPr>
          <a:xfrm>
            <a:off x="3105923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800000"/>
                </a:solidFill>
              </a:rPr>
              <a:t>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4AC63B67-CD10-2E4A-8C7C-C99C2F2665D6}"/>
              </a:ext>
            </a:extLst>
          </p:cNvPr>
          <p:cNvSpPr/>
          <p:nvPr/>
        </p:nvSpPr>
        <p:spPr>
          <a:xfrm>
            <a:off x="5997898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800000"/>
                </a:solidFill>
              </a:rPr>
              <a:t>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3C743FB2-98BB-1940-A55A-04FCC86CFF68}"/>
              </a:ext>
            </a:extLst>
          </p:cNvPr>
          <p:cNvSpPr/>
          <p:nvPr/>
        </p:nvSpPr>
        <p:spPr>
          <a:xfrm>
            <a:off x="1279157" y="3759200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0000"/>
                </a:solidFill>
              </a:rPr>
              <a:t>Client</a:t>
            </a:r>
          </a:p>
        </p:txBody>
      </p:sp>
      <p:cxnSp>
        <p:nvCxnSpPr>
          <p:cNvPr id="16" name="Straight Connector 5">
            <a:extLst>
              <a:ext uri="{FF2B5EF4-FFF2-40B4-BE49-F238E27FC236}">
                <a16:creationId xmlns:a16="http://schemas.microsoft.com/office/drawing/2014/main" id="{9DEBD7EF-9EDE-E04B-B556-F74A20E4E404}"/>
              </a:ext>
            </a:extLst>
          </p:cNvPr>
          <p:cNvCxnSpPr/>
          <p:nvPr/>
        </p:nvCxnSpPr>
        <p:spPr>
          <a:xfrm>
            <a:off x="850900" y="3479800"/>
            <a:ext cx="6858000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4651CD-326A-B042-B0EC-73090A334B72}"/>
              </a:ext>
            </a:extLst>
          </p:cNvPr>
          <p:cNvCxnSpPr/>
          <p:nvPr/>
        </p:nvCxnSpPr>
        <p:spPr>
          <a:xfrm flipV="1">
            <a:off x="2590800" y="3089275"/>
            <a:ext cx="1016000" cy="669925"/>
          </a:xfrm>
          <a:prstGeom prst="line">
            <a:avLst/>
          </a:prstGeom>
          <a:ln>
            <a:solidFill>
              <a:schemeClr val="accent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9">
            <a:extLst>
              <a:ext uri="{FF2B5EF4-FFF2-40B4-BE49-F238E27FC236}">
                <a16:creationId xmlns:a16="http://schemas.microsoft.com/office/drawing/2014/main" id="{4D7D9F94-45CE-7149-B0EF-0BC9159A56B7}"/>
              </a:ext>
            </a:extLst>
          </p:cNvPr>
          <p:cNvCxnSpPr>
            <a:stCxn id="15" idx="3"/>
          </p:cNvCxnSpPr>
          <p:nvPr/>
        </p:nvCxnSpPr>
        <p:spPr>
          <a:xfrm flipV="1">
            <a:off x="2790457" y="2101851"/>
            <a:ext cx="3635743" cy="1981199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0">
            <a:extLst>
              <a:ext uri="{FF2B5EF4-FFF2-40B4-BE49-F238E27FC236}">
                <a16:creationId xmlns:a16="http://schemas.microsoft.com/office/drawing/2014/main" id="{3C92C22E-795E-1A45-B566-E1882AF92875}"/>
              </a:ext>
            </a:extLst>
          </p:cNvPr>
          <p:cNvCxnSpPr>
            <a:stCxn id="15" idx="0"/>
            <a:endCxn id="21" idx="2"/>
          </p:cNvCxnSpPr>
          <p:nvPr/>
        </p:nvCxnSpPr>
        <p:spPr>
          <a:xfrm flipV="1">
            <a:off x="2034807" y="3089275"/>
            <a:ext cx="0" cy="669925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3">
            <a:extLst>
              <a:ext uri="{FF2B5EF4-FFF2-40B4-BE49-F238E27FC236}">
                <a16:creationId xmlns:a16="http://schemas.microsoft.com/office/drawing/2014/main" id="{0D2C9358-6720-8A4B-9A72-159B79B065C6}"/>
              </a:ext>
            </a:extLst>
          </p:cNvPr>
          <p:cNvCxnSpPr/>
          <p:nvPr/>
        </p:nvCxnSpPr>
        <p:spPr>
          <a:xfrm flipV="1">
            <a:off x="1603007" y="2101851"/>
            <a:ext cx="0" cy="1657349"/>
          </a:xfrm>
          <a:prstGeom prst="line">
            <a:avLst/>
          </a:prstGeom>
          <a:ln>
            <a:solidFill>
              <a:srgbClr val="F79646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11">
            <a:extLst>
              <a:ext uri="{FF2B5EF4-FFF2-40B4-BE49-F238E27FC236}">
                <a16:creationId xmlns:a16="http://schemas.microsoft.com/office/drawing/2014/main" id="{FAF6C2B7-8134-5143-8961-BB845A795A1F}"/>
              </a:ext>
            </a:extLst>
          </p:cNvPr>
          <p:cNvSpPr/>
          <p:nvPr/>
        </p:nvSpPr>
        <p:spPr>
          <a:xfrm>
            <a:off x="1279157" y="2441575"/>
            <a:ext cx="1511300" cy="647700"/>
          </a:xfrm>
          <a:prstGeom prst="rect">
            <a:avLst/>
          </a:prstGeom>
          <a:ln>
            <a:solidFill>
              <a:srgbClr val="1F497D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800000"/>
                </a:solidFill>
              </a:rPr>
              <a:t>timemaster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A47504D-738D-AD4F-9804-C3E605E5754C}"/>
              </a:ext>
            </a:extLst>
          </p:cNvPr>
          <p:cNvSpPr/>
          <p:nvPr/>
        </p:nvSpPr>
        <p:spPr>
          <a:xfrm>
            <a:off x="1420313" y="2187056"/>
            <a:ext cx="6120680" cy="349702"/>
          </a:xfrm>
          <a:prstGeom prst="rect">
            <a:avLst/>
          </a:prstGeom>
          <a:solidFill>
            <a:srgbClr val="FFE7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" altLang="zh-CN" dirty="0"/>
              <a:t>Question: </a:t>
            </a:r>
            <a:r>
              <a:rPr lang="en-US" altLang="zh-CN" dirty="0"/>
              <a:t>how to keep different </a:t>
            </a:r>
            <a:r>
              <a:rPr lang="en-US" altLang="zh-CN" dirty="0" err="1"/>
              <a:t>timemasters</a:t>
            </a:r>
            <a:r>
              <a:rPr lang="en-US" altLang="zh-CN" dirty="0"/>
              <a:t> sync?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303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  <p:bldP spid="22" grpId="1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8B67CC-E8F8-1A45-AFC9-0DA6198A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TrueTime</a:t>
            </a:r>
            <a:r>
              <a:rPr kumimoji="1" lang="en-US" altLang="zh-CN" dirty="0"/>
              <a:t> adopts multiple time servers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7A620-F9A2-DA42-83A2-8F71DB9B3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Time servers are backed by GPS &amp; atomic clocks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High-precision clocks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E.g., 1 </a:t>
            </a:r>
            <a:r>
              <a:rPr kumimoji="1" lang="en-US" altLang="zh-CN" dirty="0">
                <a:solidFill>
                  <a:schemeClr val="tx1"/>
                </a:solidFill>
                <a:highlight>
                  <a:srgbClr val="FFFF00"/>
                </a:highlight>
              </a:rPr>
              <a:t>second</a:t>
            </a:r>
            <a:r>
              <a:rPr kumimoji="1" lang="en-US" altLang="zh-CN" dirty="0">
                <a:solidFill>
                  <a:schemeClr val="tx1"/>
                </a:solidFill>
              </a:rPr>
              <a:t> drift after 20,000,000 </a:t>
            </a:r>
            <a:r>
              <a:rPr kumimoji="1" lang="en-US" altLang="zh-CN" dirty="0">
                <a:solidFill>
                  <a:schemeClr val="tx1"/>
                </a:solidFill>
                <a:highlight>
                  <a:srgbClr val="FFFF00"/>
                </a:highlight>
              </a:rPr>
              <a:t>year</a:t>
            </a:r>
            <a:r>
              <a:rPr kumimoji="1" lang="en-US" altLang="zh-CN" dirty="0">
                <a:solidFill>
                  <a:schemeClr val="tx1"/>
                </a:solidFill>
              </a:rPr>
              <a:t>  (vs. 200us per second of CPU) 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Atomic clocks are synchronized with each other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97AB10-9975-2842-9608-6EDD1522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127</a:t>
            </a:fld>
            <a:endParaRPr lang="zh-CN" altLang="en-US" dirty="0"/>
          </a:p>
        </p:txBody>
      </p:sp>
      <p:pic>
        <p:nvPicPr>
          <p:cNvPr id="20482" name="Picture 2" descr="創新科技署- 銫原子鐘標準">
            <a:extLst>
              <a:ext uri="{FF2B5EF4-FFF2-40B4-BE49-F238E27FC236}">
                <a16:creationId xmlns:a16="http://schemas.microsoft.com/office/drawing/2014/main" id="{FAD4A87B-FA3A-8A46-BC55-98494D9C6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70102"/>
            <a:ext cx="2796942" cy="104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443A71-8795-FF4C-9956-9765AF3BA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188" y="3069819"/>
            <a:ext cx="5053623" cy="25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9357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92041-5DCB-E240-9765-DFF9374BE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866"/>
            <a:ext cx="8686800" cy="900442"/>
          </a:xfrm>
        </p:spPr>
        <p:txBody>
          <a:bodyPr/>
          <a:lstStyle/>
          <a:p>
            <a:r>
              <a:rPr kumimoji="1" lang="en-US" altLang="zh-CN" dirty="0"/>
              <a:t>Final takeaway of </a:t>
            </a:r>
            <a:r>
              <a:rPr kumimoji="1" lang="en-US" altLang="zh-CN" dirty="0" err="1"/>
              <a:t>TrueTime</a:t>
            </a:r>
            <a:r>
              <a:rPr kumimoji="1" lang="en-US" altLang="zh-CN" dirty="0"/>
              <a:t>: </a:t>
            </a:r>
            <a:r>
              <a:rPr lang="en-US" altLang="zh-CN" dirty="0"/>
              <a:t>Network-Induced Uncertainty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DD9A6-2874-D848-A4FA-C821B8F6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Interval of T</a:t>
            </a: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[ (T – tend) *</a:t>
            </a:r>
            <a:r>
              <a:rPr kumimoji="1" lang="en-US" altLang="zh-CN" b="1" dirty="0">
                <a:solidFill>
                  <a:srgbClr val="C00000"/>
                </a:solidFill>
              </a:rPr>
              <a:t>  </a:t>
            </a:r>
            <a:r>
              <a:rPr kumimoji="1" lang="en-US" altLang="zh-CN" dirty="0">
                <a:solidFill>
                  <a:schemeClr val="tx1"/>
                </a:solidFill>
              </a:rPr>
              <a:t>(1 - </a:t>
            </a:r>
            <a:r>
              <a:rPr kumimoji="1" lang="en-US" altLang="zh-CN" dirty="0">
                <a:solidFill>
                  <a:schemeClr val="tx1"/>
                </a:solidFill>
                <a:latin typeface="Symbol" pitchFamily="2" charset="2"/>
              </a:rPr>
              <a:t>e</a:t>
            </a:r>
            <a:r>
              <a:rPr kumimoji="1" lang="en-US" altLang="zh-CN" dirty="0">
                <a:solidFill>
                  <a:schemeClr val="tx1"/>
                </a:solidFill>
              </a:rPr>
              <a:t>)  + </a:t>
            </a:r>
            <a:r>
              <a:rPr kumimoji="1" lang="en-US" altLang="zh-CN" dirty="0" err="1">
                <a:solidFill>
                  <a:schemeClr val="tx1"/>
                </a:solidFill>
              </a:rPr>
              <a:t>tsrv</a:t>
            </a:r>
            <a:r>
              <a:rPr kumimoji="1" lang="en-US" altLang="zh-CN" dirty="0">
                <a:solidFill>
                  <a:schemeClr val="tx1"/>
                </a:solidFill>
              </a:rPr>
              <a:t>, (T – </a:t>
            </a:r>
            <a:r>
              <a:rPr kumimoji="1" lang="en-US" altLang="zh-CN" dirty="0" err="1">
                <a:solidFill>
                  <a:schemeClr val="tx1"/>
                </a:solidFill>
              </a:rPr>
              <a:t>tbegin</a:t>
            </a:r>
            <a:r>
              <a:rPr kumimoji="1" lang="en-US" altLang="zh-CN" dirty="0">
                <a:solidFill>
                  <a:schemeClr val="tx1"/>
                </a:solidFill>
              </a:rPr>
              <a:t>) * (1 + </a:t>
            </a:r>
            <a:r>
              <a:rPr kumimoji="1" lang="en-US" altLang="zh-CN" dirty="0">
                <a:solidFill>
                  <a:schemeClr val="tx1"/>
                </a:solidFill>
                <a:latin typeface="Symbol" pitchFamily="2" charset="2"/>
              </a:rPr>
              <a:t>e</a:t>
            </a:r>
            <a:r>
              <a:rPr kumimoji="1" lang="en-US" altLang="zh-CN" dirty="0">
                <a:solidFill>
                  <a:schemeClr val="tx1"/>
                </a:solidFill>
              </a:rPr>
              <a:t>) + </a:t>
            </a:r>
            <a:r>
              <a:rPr kumimoji="1" lang="en-US" altLang="zh-CN" dirty="0" err="1">
                <a:solidFill>
                  <a:schemeClr val="tx1"/>
                </a:solidFill>
              </a:rPr>
              <a:t>tsrv</a:t>
            </a:r>
            <a:r>
              <a:rPr kumimoji="1" lang="en-US" altLang="zh-CN" dirty="0">
                <a:solidFill>
                  <a:schemeClr val="tx1"/>
                </a:solidFill>
              </a:rPr>
              <a:t>]</a:t>
            </a:r>
          </a:p>
          <a:p>
            <a:pPr lvl="1"/>
            <a:r>
              <a:rPr kumimoji="1" lang="en-US" altLang="zh-CN" dirty="0" err="1">
                <a:solidFill>
                  <a:schemeClr val="tx1"/>
                </a:solidFill>
              </a:rPr>
              <a:t>tsrv</a:t>
            </a:r>
            <a:r>
              <a:rPr kumimoji="1" lang="en-US" altLang="zh-CN" dirty="0">
                <a:solidFill>
                  <a:schemeClr val="tx1"/>
                </a:solidFill>
              </a:rPr>
              <a:t> – </a:t>
            </a:r>
            <a:r>
              <a:rPr kumimoji="1" lang="en-US" altLang="zh-CN" dirty="0" err="1">
                <a:solidFill>
                  <a:schemeClr val="tx1"/>
                </a:solidFill>
              </a:rPr>
              <a:t>tbegin</a:t>
            </a:r>
            <a:r>
              <a:rPr kumimoji="1" lang="en-US" altLang="zh-CN" dirty="0">
                <a:solidFill>
                  <a:schemeClr val="tx1"/>
                </a:solidFill>
              </a:rPr>
              <a:t> is </a:t>
            </a:r>
            <a:r>
              <a:rPr kumimoji="1" lang="en-US" altLang="zh-CN" dirty="0" err="1">
                <a:solidFill>
                  <a:schemeClr val="tx1"/>
                </a:solidFill>
              </a:rPr>
              <a:t>rougly</a:t>
            </a:r>
            <a:r>
              <a:rPr kumimoji="1" lang="en-US" altLang="zh-CN" dirty="0">
                <a:solidFill>
                  <a:schemeClr val="tx1"/>
                </a:solidFill>
              </a:rPr>
              <a:t> estimated as the network delay </a:t>
            </a:r>
          </a:p>
          <a:p>
            <a:r>
              <a:rPr kumimoji="1" lang="en-US" altLang="zh-CN" dirty="0">
                <a:solidFill>
                  <a:schemeClr val="tx1"/>
                </a:solidFill>
              </a:rPr>
              <a:t>Can have spikes if </a:t>
            </a:r>
            <a:r>
              <a:rPr kumimoji="1" lang="en-US" altLang="zh-CN" dirty="0" err="1">
                <a:solidFill>
                  <a:schemeClr val="tx1"/>
                </a:solidFill>
              </a:rPr>
              <a:t>timemasters</a:t>
            </a:r>
            <a:r>
              <a:rPr kumimoji="1" lang="en-US" altLang="zh-CN" dirty="0">
                <a:solidFill>
                  <a:schemeClr val="tx1"/>
                </a:solidFill>
              </a:rPr>
              <a:t> are out of services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1FADEF-8F15-7543-BBF7-86B421A27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128</a:t>
            </a:fld>
            <a:endParaRPr lang="zh-CN" altLang="en-US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4AB99288-D184-6F41-B5B6-349420324E6E}"/>
              </a:ext>
            </a:extLst>
          </p:cNvPr>
          <p:cNvCxnSpPr/>
          <p:nvPr/>
        </p:nvCxnSpPr>
        <p:spPr>
          <a:xfrm>
            <a:off x="584157" y="3735009"/>
            <a:ext cx="3672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A353D688-3693-CF49-86F1-9F482C4843B9}"/>
              </a:ext>
            </a:extLst>
          </p:cNvPr>
          <p:cNvCxnSpPr/>
          <p:nvPr/>
        </p:nvCxnSpPr>
        <p:spPr>
          <a:xfrm>
            <a:off x="584157" y="4862131"/>
            <a:ext cx="3672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5B52E4CC-B080-7447-8834-3401FDD5D8DF}"/>
              </a:ext>
            </a:extLst>
          </p:cNvPr>
          <p:cNvSpPr/>
          <p:nvPr/>
        </p:nvSpPr>
        <p:spPr>
          <a:xfrm>
            <a:off x="373021" y="3538771"/>
            <a:ext cx="8643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BA9113-390D-9543-AC38-50A6007664E8}"/>
              </a:ext>
            </a:extLst>
          </p:cNvPr>
          <p:cNvSpPr/>
          <p:nvPr/>
        </p:nvSpPr>
        <p:spPr>
          <a:xfrm>
            <a:off x="373021" y="4626972"/>
            <a:ext cx="77457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Client</a:t>
            </a:r>
            <a:endParaRPr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839B11E9-1DA9-634E-862C-0CFA2CDEDC4F}"/>
              </a:ext>
            </a:extLst>
          </p:cNvPr>
          <p:cNvCxnSpPr>
            <a:cxnSpLocks/>
          </p:cNvCxnSpPr>
          <p:nvPr/>
        </p:nvCxnSpPr>
        <p:spPr>
          <a:xfrm flipV="1">
            <a:off x="1664277" y="3735009"/>
            <a:ext cx="756084" cy="1127122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C749BBEB-4152-1B40-9C8B-CFBF3147BB73}"/>
              </a:ext>
            </a:extLst>
          </p:cNvPr>
          <p:cNvSpPr/>
          <p:nvPr/>
        </p:nvSpPr>
        <p:spPr>
          <a:xfrm>
            <a:off x="2111080" y="3344542"/>
            <a:ext cx="55656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tsrv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F61A970-9E67-7941-BC22-528A158729B2}"/>
              </a:ext>
            </a:extLst>
          </p:cNvPr>
          <p:cNvSpPr/>
          <p:nvPr/>
        </p:nvSpPr>
        <p:spPr>
          <a:xfrm>
            <a:off x="1385995" y="4918962"/>
            <a:ext cx="81304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tbegin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1A1649C-1AC8-1F49-B7F6-6174C377720C}"/>
              </a:ext>
            </a:extLst>
          </p:cNvPr>
          <p:cNvSpPr/>
          <p:nvPr/>
        </p:nvSpPr>
        <p:spPr>
          <a:xfrm>
            <a:off x="2931701" y="4912624"/>
            <a:ext cx="63350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tend</a:t>
            </a:r>
            <a:endParaRPr lang="zh-CN" altLang="en-US" dirty="0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1BEE8FEB-9CA4-D34B-A5A2-874845B7CDF7}"/>
              </a:ext>
            </a:extLst>
          </p:cNvPr>
          <p:cNvCxnSpPr>
            <a:cxnSpLocks/>
          </p:cNvCxnSpPr>
          <p:nvPr/>
        </p:nvCxnSpPr>
        <p:spPr>
          <a:xfrm flipH="1">
            <a:off x="2420361" y="3756145"/>
            <a:ext cx="1" cy="11598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1C6DFBDF-2A09-A041-9CC0-58363C206C25}"/>
              </a:ext>
            </a:extLst>
          </p:cNvPr>
          <p:cNvCxnSpPr>
            <a:cxnSpLocks/>
          </p:cNvCxnSpPr>
          <p:nvPr/>
        </p:nvCxnSpPr>
        <p:spPr>
          <a:xfrm>
            <a:off x="1649825" y="3735009"/>
            <a:ext cx="1" cy="11187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3EF18DA-40AC-954D-A508-5583E0976E5E}"/>
              </a:ext>
            </a:extLst>
          </p:cNvPr>
          <p:cNvCxnSpPr>
            <a:cxnSpLocks/>
          </p:cNvCxnSpPr>
          <p:nvPr/>
        </p:nvCxnSpPr>
        <p:spPr>
          <a:xfrm>
            <a:off x="1649825" y="4503647"/>
            <a:ext cx="770536" cy="3002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7B48C43-25CA-E449-8917-31E1676F0991}"/>
              </a:ext>
            </a:extLst>
          </p:cNvPr>
          <p:cNvSpPr/>
          <p:nvPr/>
        </p:nvSpPr>
        <p:spPr>
          <a:xfrm>
            <a:off x="1685641" y="4088583"/>
            <a:ext cx="7360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delay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29D6D42-1CAA-E046-BC34-84DDA4E40004}"/>
              </a:ext>
            </a:extLst>
          </p:cNvPr>
          <p:cNvCxnSpPr>
            <a:cxnSpLocks/>
          </p:cNvCxnSpPr>
          <p:nvPr/>
        </p:nvCxnSpPr>
        <p:spPr>
          <a:xfrm>
            <a:off x="2443961" y="3756145"/>
            <a:ext cx="804493" cy="1097616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983EF26C-BA2D-7F4D-9E78-D0CCAED284E2}"/>
              </a:ext>
            </a:extLst>
          </p:cNvPr>
          <p:cNvCxnSpPr>
            <a:cxnSpLocks/>
          </p:cNvCxnSpPr>
          <p:nvPr/>
        </p:nvCxnSpPr>
        <p:spPr>
          <a:xfrm>
            <a:off x="3923928" y="1924782"/>
            <a:ext cx="8737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D594746-A2F1-2C4A-A078-9A1FDBE18BFF}"/>
              </a:ext>
            </a:extLst>
          </p:cNvPr>
          <p:cNvCxnSpPr>
            <a:cxnSpLocks/>
          </p:cNvCxnSpPr>
          <p:nvPr/>
        </p:nvCxnSpPr>
        <p:spPr>
          <a:xfrm>
            <a:off x="5796136" y="1921396"/>
            <a:ext cx="6480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>
            <a:extLst>
              <a:ext uri="{FF2B5EF4-FFF2-40B4-BE49-F238E27FC236}">
                <a16:creationId xmlns:a16="http://schemas.microsoft.com/office/drawing/2014/main" id="{B160FBDB-A33C-4E4C-95CE-70C02BD1F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696" y="3265200"/>
            <a:ext cx="4083774" cy="201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圆角矩形标注 24">
            <a:extLst>
              <a:ext uri="{FF2B5EF4-FFF2-40B4-BE49-F238E27FC236}">
                <a16:creationId xmlns:a16="http://schemas.microsoft.com/office/drawing/2014/main" id="{FAB5D311-29E8-1B47-AA06-A10F00291B90}"/>
              </a:ext>
            </a:extLst>
          </p:cNvPr>
          <p:cNvSpPr/>
          <p:nvPr/>
        </p:nvSpPr>
        <p:spPr>
          <a:xfrm>
            <a:off x="6444208" y="2671809"/>
            <a:ext cx="2717793" cy="575373"/>
          </a:xfrm>
          <a:prstGeom prst="wedgeRoundRectCallout">
            <a:avLst>
              <a:gd name="adj1" fmla="val 6275"/>
              <a:gd name="adj2" fmla="val 87595"/>
              <a:gd name="adj3" fmla="val 16667"/>
            </a:avLst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B039385-5937-7945-9333-505CC41AF0A0}"/>
              </a:ext>
            </a:extLst>
          </p:cNvPr>
          <p:cNvSpPr/>
          <p:nvPr/>
        </p:nvSpPr>
        <p:spPr>
          <a:xfrm>
            <a:off x="6444208" y="2777211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Maintain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2 </a:t>
            </a:r>
            <a:r>
              <a:rPr kumimoji="1" lang="en-US" altLang="zh-CN" dirty="0" err="1"/>
              <a:t>timemasters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01745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9B067-FAAA-194F-A0F6-EFB64072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6F644-CE36-1645-AAF6-7FE19AE34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356826"/>
          </a:xfrm>
        </p:spPr>
        <p:txBody>
          <a:bodyPr/>
          <a:lstStyle/>
          <a:p>
            <a:r>
              <a:rPr lang="en-US" altLang="zh-CN" dirty="0"/>
              <a:t>Reify clock uncertainty in time APIs</a:t>
            </a:r>
          </a:p>
          <a:p>
            <a:pPr lvl="1"/>
            <a:r>
              <a:rPr lang="en-US" altLang="zh-CN" dirty="0"/>
              <a:t>Known unknowns are better than unknown unknowns</a:t>
            </a:r>
          </a:p>
          <a:p>
            <a:pPr lvl="1"/>
            <a:r>
              <a:rPr lang="en-US" altLang="zh-CN" dirty="0"/>
              <a:t>Rethink algorithms (TX’s concurrency control) to make use of uncertainty</a:t>
            </a:r>
          </a:p>
          <a:p>
            <a:r>
              <a:rPr lang="en-US" altLang="zh-CN" dirty="0"/>
              <a:t>Stronger semantics are achievable</a:t>
            </a:r>
          </a:p>
          <a:p>
            <a:pPr lvl="1"/>
            <a:r>
              <a:rPr lang="en-US" altLang="zh-CN" dirty="0"/>
              <a:t>Greater scale != weaker semantics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CAF200-92DF-6843-BA60-11E15D36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4223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25CAA-C767-A8E4-237F-DCCA3290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Single-decree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vs. Multi-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614B1C-600C-9BB9-10EB-E7ABC357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FA93005E-BDE5-4B74-3308-5BD2C36909D4}"/>
              </a:ext>
            </a:extLst>
          </p:cNvPr>
          <p:cNvSpPr/>
          <p:nvPr/>
        </p:nvSpPr>
        <p:spPr>
          <a:xfrm>
            <a:off x="1118320" y="2653928"/>
            <a:ext cx="1260000" cy="390000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Proposer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E1FF08EA-D577-C24A-C1A8-0598EFB9DE6E}"/>
              </a:ext>
            </a:extLst>
          </p:cNvPr>
          <p:cNvSpPr/>
          <p:nvPr/>
        </p:nvSpPr>
        <p:spPr>
          <a:xfrm>
            <a:off x="1118320" y="3161928"/>
            <a:ext cx="1260000" cy="39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DD8EA9DB-1196-7BDB-DD2A-7126580AE205}"/>
              </a:ext>
            </a:extLst>
          </p:cNvPr>
          <p:cNvSpPr/>
          <p:nvPr/>
        </p:nvSpPr>
        <p:spPr>
          <a:xfrm>
            <a:off x="1118320" y="3669928"/>
            <a:ext cx="1260000" cy="39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69F75E3-55B8-E204-6EDF-4CAE67F2D714}"/>
              </a:ext>
            </a:extLst>
          </p:cNvPr>
          <p:cNvSpPr/>
          <p:nvPr/>
        </p:nvSpPr>
        <p:spPr>
          <a:xfrm>
            <a:off x="927820" y="2209428"/>
            <a:ext cx="1651000" cy="19685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9" name="Rounded Rectangle 19">
            <a:extLst>
              <a:ext uri="{FF2B5EF4-FFF2-40B4-BE49-F238E27FC236}">
                <a16:creationId xmlns:a16="http://schemas.microsoft.com/office/drawing/2014/main" id="{1C4E24A4-1DD2-443C-1BA1-3B3DEFB0CE74}"/>
              </a:ext>
            </a:extLst>
          </p:cNvPr>
          <p:cNvSpPr/>
          <p:nvPr/>
        </p:nvSpPr>
        <p:spPr>
          <a:xfrm>
            <a:off x="2042716" y="1408428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0" name="Straight Arrow Connector 20">
            <a:extLst>
              <a:ext uri="{FF2B5EF4-FFF2-40B4-BE49-F238E27FC236}">
                <a16:creationId xmlns:a16="http://schemas.microsoft.com/office/drawing/2014/main" id="{F045124E-E257-B03E-13CF-AB232005A343}"/>
              </a:ext>
            </a:extLst>
          </p:cNvPr>
          <p:cNvCxnSpPr>
            <a:stCxn id="9" idx="2"/>
          </p:cNvCxnSpPr>
          <p:nvPr/>
        </p:nvCxnSpPr>
        <p:spPr>
          <a:xfrm flipH="1">
            <a:off x="2378320" y="1828428"/>
            <a:ext cx="99396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6">
            <a:extLst>
              <a:ext uri="{FF2B5EF4-FFF2-40B4-BE49-F238E27FC236}">
                <a16:creationId xmlns:a16="http://schemas.microsoft.com/office/drawing/2014/main" id="{6B9B1408-4A5F-7023-EAF1-12D79780AEFB}"/>
              </a:ext>
            </a:extLst>
          </p:cNvPr>
          <p:cNvSpPr/>
          <p:nvPr/>
        </p:nvSpPr>
        <p:spPr>
          <a:xfrm>
            <a:off x="3923928" y="2209428"/>
            <a:ext cx="4074789" cy="19685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5" name="Rounded Rectangle 19">
            <a:extLst>
              <a:ext uri="{FF2B5EF4-FFF2-40B4-BE49-F238E27FC236}">
                <a16:creationId xmlns:a16="http://schemas.microsoft.com/office/drawing/2014/main" id="{CC7ED22A-4A07-40A9-5829-4AB08314111A}"/>
              </a:ext>
            </a:extLst>
          </p:cNvPr>
          <p:cNvSpPr/>
          <p:nvPr/>
        </p:nvSpPr>
        <p:spPr>
          <a:xfrm>
            <a:off x="5038825" y="1408428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6" name="Straight Arrow Connector 20">
            <a:extLst>
              <a:ext uri="{FF2B5EF4-FFF2-40B4-BE49-F238E27FC236}">
                <a16:creationId xmlns:a16="http://schemas.microsoft.com/office/drawing/2014/main" id="{2BDC8A3F-A82B-713D-5C53-560CD465A7E4}"/>
              </a:ext>
            </a:extLst>
          </p:cNvPr>
          <p:cNvCxnSpPr>
            <a:stCxn id="15" idx="2"/>
          </p:cNvCxnSpPr>
          <p:nvPr/>
        </p:nvCxnSpPr>
        <p:spPr>
          <a:xfrm flipH="1">
            <a:off x="5374429" y="1828428"/>
            <a:ext cx="99396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44">
            <a:extLst>
              <a:ext uri="{FF2B5EF4-FFF2-40B4-BE49-F238E27FC236}">
                <a16:creationId xmlns:a16="http://schemas.microsoft.com/office/drawing/2014/main" id="{4D5C825A-64D6-57D5-7991-7658C3B331DF}"/>
              </a:ext>
            </a:extLst>
          </p:cNvPr>
          <p:cNvSpPr txBox="1"/>
          <p:nvPr/>
        </p:nvSpPr>
        <p:spPr>
          <a:xfrm>
            <a:off x="541464" y="4374262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Single-decree </a:t>
            </a:r>
            <a:r>
              <a:rPr lang="en-US" b="1" dirty="0" err="1"/>
              <a:t>Paxos</a:t>
            </a:r>
            <a:r>
              <a:rPr lang="en-US" b="1" dirty="0"/>
              <a:t> </a:t>
            </a:r>
          </a:p>
        </p:txBody>
      </p:sp>
      <p:sp>
        <p:nvSpPr>
          <p:cNvPr id="24" name="TextBox 244">
            <a:extLst>
              <a:ext uri="{FF2B5EF4-FFF2-40B4-BE49-F238E27FC236}">
                <a16:creationId xmlns:a16="http://schemas.microsoft.com/office/drawing/2014/main" id="{9748B21B-FB45-EE5D-E500-C61C3ED2B3E7}"/>
              </a:ext>
            </a:extLst>
          </p:cNvPr>
          <p:cNvSpPr txBox="1"/>
          <p:nvPr/>
        </p:nvSpPr>
        <p:spPr>
          <a:xfrm>
            <a:off x="5325889" y="511680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Multi-</a:t>
            </a:r>
            <a:r>
              <a:rPr lang="en-US" b="1" dirty="0" err="1"/>
              <a:t>Paxos</a:t>
            </a:r>
            <a:r>
              <a:rPr lang="en-US" b="1" dirty="0"/>
              <a:t> 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BC0D198-79DA-B374-9755-1BAEB96E06CB}"/>
              </a:ext>
            </a:extLst>
          </p:cNvPr>
          <p:cNvSpPr/>
          <p:nvPr/>
        </p:nvSpPr>
        <p:spPr>
          <a:xfrm>
            <a:off x="3923928" y="2423761"/>
            <a:ext cx="1500199" cy="1876802"/>
          </a:xfrm>
          <a:prstGeom prst="rect">
            <a:avLst/>
          </a:prstGeom>
          <a:noFill/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8D7477D-4622-B7C5-DD27-53DD2FC0B969}"/>
              </a:ext>
            </a:extLst>
          </p:cNvPr>
          <p:cNvSpPr/>
          <p:nvPr/>
        </p:nvSpPr>
        <p:spPr>
          <a:xfrm>
            <a:off x="5462564" y="2427987"/>
            <a:ext cx="1341175" cy="1876802"/>
          </a:xfrm>
          <a:prstGeom prst="rect">
            <a:avLst/>
          </a:prstGeom>
          <a:noFill/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9BB2201-CFBD-3B21-58F0-74BA32A6B764}"/>
              </a:ext>
            </a:extLst>
          </p:cNvPr>
          <p:cNvSpPr/>
          <p:nvPr/>
        </p:nvSpPr>
        <p:spPr>
          <a:xfrm>
            <a:off x="6869901" y="2413566"/>
            <a:ext cx="1446516" cy="1876802"/>
          </a:xfrm>
          <a:prstGeom prst="rect">
            <a:avLst/>
          </a:prstGeom>
          <a:noFill/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TextBox 244">
            <a:extLst>
              <a:ext uri="{FF2B5EF4-FFF2-40B4-BE49-F238E27FC236}">
                <a16:creationId xmlns:a16="http://schemas.microsoft.com/office/drawing/2014/main" id="{E104C871-56EC-B05C-78A2-C09E246BC678}"/>
              </a:ext>
            </a:extLst>
          </p:cNvPr>
          <p:cNvSpPr txBox="1"/>
          <p:nvPr/>
        </p:nvSpPr>
        <p:spPr>
          <a:xfrm>
            <a:off x="3627988" y="4430501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Single-decree</a:t>
            </a:r>
          </a:p>
          <a:p>
            <a:pPr algn="ctr"/>
            <a:r>
              <a:rPr lang="en-US" b="1" dirty="0"/>
              <a:t>instance for 0</a:t>
            </a:r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4729C8F8-3701-B62D-05EF-4BFFDCF18F56}"/>
              </a:ext>
            </a:extLst>
          </p:cNvPr>
          <p:cNvSpPr/>
          <p:nvPr/>
        </p:nvSpPr>
        <p:spPr>
          <a:xfrm>
            <a:off x="7244919" y="850009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01ED2745-4592-FCC1-473B-BF2301A0ED8B}"/>
              </a:ext>
            </a:extLst>
          </p:cNvPr>
          <p:cNvSpPr/>
          <p:nvPr/>
        </p:nvSpPr>
        <p:spPr>
          <a:xfrm>
            <a:off x="7625919" y="850009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32" name="TextBox 45">
            <a:extLst>
              <a:ext uri="{FF2B5EF4-FFF2-40B4-BE49-F238E27FC236}">
                <a16:creationId xmlns:a16="http://schemas.microsoft.com/office/drawing/2014/main" id="{A85459B2-94E5-CF56-B7BD-82FBB9248BFC}"/>
              </a:ext>
            </a:extLst>
          </p:cNvPr>
          <p:cNvSpPr txBox="1"/>
          <p:nvPr/>
        </p:nvSpPr>
        <p:spPr>
          <a:xfrm>
            <a:off x="6673419" y="906985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Log</a:t>
            </a:r>
            <a:endParaRPr lang="en-US" baseline="-25000" dirty="0"/>
          </a:p>
        </p:txBody>
      </p:sp>
      <p:sp>
        <p:nvSpPr>
          <p:cNvPr id="33" name="TextBox 6">
            <a:extLst>
              <a:ext uri="{FF2B5EF4-FFF2-40B4-BE49-F238E27FC236}">
                <a16:creationId xmlns:a16="http://schemas.microsoft.com/office/drawing/2014/main" id="{4E790CFF-D0C7-C361-79A5-2B9F92A39583}"/>
              </a:ext>
            </a:extLst>
          </p:cNvPr>
          <p:cNvSpPr txBox="1"/>
          <p:nvPr/>
        </p:nvSpPr>
        <p:spPr>
          <a:xfrm>
            <a:off x="7295967" y="40312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736CE045-9111-60E4-FC6C-E0F111509F3C}"/>
              </a:ext>
            </a:extLst>
          </p:cNvPr>
          <p:cNvSpPr txBox="1"/>
          <p:nvPr/>
        </p:nvSpPr>
        <p:spPr>
          <a:xfrm>
            <a:off x="7676967" y="40312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5" name="TextBox 8">
            <a:extLst>
              <a:ext uri="{FF2B5EF4-FFF2-40B4-BE49-F238E27FC236}">
                <a16:creationId xmlns:a16="http://schemas.microsoft.com/office/drawing/2014/main" id="{CF36D3AC-E9DB-71D2-43A6-4BF006E7D1E5}"/>
              </a:ext>
            </a:extLst>
          </p:cNvPr>
          <p:cNvSpPr txBox="1"/>
          <p:nvPr/>
        </p:nvSpPr>
        <p:spPr>
          <a:xfrm>
            <a:off x="8248467" y="40312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35563C99-59BE-8B79-9652-96BADCEE8344}"/>
              </a:ext>
            </a:extLst>
          </p:cNvPr>
          <p:cNvSpPr/>
          <p:nvPr/>
        </p:nvSpPr>
        <p:spPr>
          <a:xfrm>
            <a:off x="8129975" y="850009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xxx</a:t>
            </a:r>
          </a:p>
        </p:txBody>
      </p:sp>
      <p:sp>
        <p:nvSpPr>
          <p:cNvPr id="38" name="TextBox 244">
            <a:extLst>
              <a:ext uri="{FF2B5EF4-FFF2-40B4-BE49-F238E27FC236}">
                <a16:creationId xmlns:a16="http://schemas.microsoft.com/office/drawing/2014/main" id="{04B6E019-2D72-931F-1901-3EBDABC0E54D}"/>
              </a:ext>
            </a:extLst>
          </p:cNvPr>
          <p:cNvSpPr txBox="1"/>
          <p:nvPr/>
        </p:nvSpPr>
        <p:spPr>
          <a:xfrm>
            <a:off x="5391633" y="4430501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Single-decree</a:t>
            </a:r>
          </a:p>
          <a:p>
            <a:pPr algn="ctr"/>
            <a:r>
              <a:rPr lang="en-US" b="1" dirty="0"/>
              <a:t>instance for 1</a:t>
            </a:r>
          </a:p>
        </p:txBody>
      </p:sp>
      <p:sp>
        <p:nvSpPr>
          <p:cNvPr id="39" name="TextBox 244">
            <a:extLst>
              <a:ext uri="{FF2B5EF4-FFF2-40B4-BE49-F238E27FC236}">
                <a16:creationId xmlns:a16="http://schemas.microsoft.com/office/drawing/2014/main" id="{B5739920-2ED6-79DB-DF32-C29848541B8E}"/>
              </a:ext>
            </a:extLst>
          </p:cNvPr>
          <p:cNvSpPr txBox="1"/>
          <p:nvPr/>
        </p:nvSpPr>
        <p:spPr>
          <a:xfrm>
            <a:off x="7209016" y="4430501"/>
            <a:ext cx="169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Single-decree</a:t>
            </a:r>
          </a:p>
          <a:p>
            <a:pPr algn="ctr"/>
            <a:r>
              <a:rPr lang="en-US" b="1" dirty="0"/>
              <a:t>instance for 2</a:t>
            </a:r>
          </a:p>
        </p:txBody>
      </p:sp>
      <p:sp>
        <p:nvSpPr>
          <p:cNvPr id="53" name="Rectangle 6">
            <a:extLst>
              <a:ext uri="{FF2B5EF4-FFF2-40B4-BE49-F238E27FC236}">
                <a16:creationId xmlns:a16="http://schemas.microsoft.com/office/drawing/2014/main" id="{5E944A42-2C26-F1E7-1077-AB1F5E02F4A8}"/>
              </a:ext>
            </a:extLst>
          </p:cNvPr>
          <p:cNvSpPr/>
          <p:nvPr/>
        </p:nvSpPr>
        <p:spPr>
          <a:xfrm>
            <a:off x="1345932" y="2319668"/>
            <a:ext cx="1651000" cy="170142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50" name="Rounded Rectangle 3">
            <a:extLst>
              <a:ext uri="{FF2B5EF4-FFF2-40B4-BE49-F238E27FC236}">
                <a16:creationId xmlns:a16="http://schemas.microsoft.com/office/drawing/2014/main" id="{CA6C5D34-670E-6FEC-84ED-4C7A378DA6AB}"/>
              </a:ext>
            </a:extLst>
          </p:cNvPr>
          <p:cNvSpPr/>
          <p:nvPr/>
        </p:nvSpPr>
        <p:spPr>
          <a:xfrm>
            <a:off x="1570430" y="2517928"/>
            <a:ext cx="1260000" cy="390000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Proposer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1" name="Rounded Rectangle 4">
            <a:extLst>
              <a:ext uri="{FF2B5EF4-FFF2-40B4-BE49-F238E27FC236}">
                <a16:creationId xmlns:a16="http://schemas.microsoft.com/office/drawing/2014/main" id="{45A9E3C3-980D-F3F0-4096-8AF6790C2BED}"/>
              </a:ext>
            </a:extLst>
          </p:cNvPr>
          <p:cNvSpPr/>
          <p:nvPr/>
        </p:nvSpPr>
        <p:spPr>
          <a:xfrm>
            <a:off x="1570430" y="3025928"/>
            <a:ext cx="1260000" cy="39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2" name="Rounded Rectangle 5">
            <a:extLst>
              <a:ext uri="{FF2B5EF4-FFF2-40B4-BE49-F238E27FC236}">
                <a16:creationId xmlns:a16="http://schemas.microsoft.com/office/drawing/2014/main" id="{7094AC2E-E9B6-44D7-2E5A-B5D9C0742AA1}"/>
              </a:ext>
            </a:extLst>
          </p:cNvPr>
          <p:cNvSpPr/>
          <p:nvPr/>
        </p:nvSpPr>
        <p:spPr>
          <a:xfrm>
            <a:off x="1570430" y="3533928"/>
            <a:ext cx="1260000" cy="39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684EEA9-EC3E-EFC6-9B11-57B98EC99706}"/>
              </a:ext>
            </a:extLst>
          </p:cNvPr>
          <p:cNvGrpSpPr/>
          <p:nvPr/>
        </p:nvGrpSpPr>
        <p:grpSpPr>
          <a:xfrm>
            <a:off x="1764044" y="2501884"/>
            <a:ext cx="1651000" cy="1701428"/>
            <a:chOff x="2112034" y="2896716"/>
            <a:chExt cx="1651000" cy="1701428"/>
          </a:xfrm>
        </p:grpSpPr>
        <p:sp>
          <p:nvSpPr>
            <p:cNvPr id="54" name="Rectangle 6">
              <a:extLst>
                <a:ext uri="{FF2B5EF4-FFF2-40B4-BE49-F238E27FC236}">
                  <a16:creationId xmlns:a16="http://schemas.microsoft.com/office/drawing/2014/main" id="{4673AB05-4958-AEB3-7652-107D0D591860}"/>
                </a:ext>
              </a:extLst>
            </p:cNvPr>
            <p:cNvSpPr/>
            <p:nvPr/>
          </p:nvSpPr>
          <p:spPr>
            <a:xfrm>
              <a:off x="2112034" y="2896716"/>
              <a:ext cx="1651000" cy="17014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55" name="Rounded Rectangle 3">
              <a:extLst>
                <a:ext uri="{FF2B5EF4-FFF2-40B4-BE49-F238E27FC236}">
                  <a16:creationId xmlns:a16="http://schemas.microsoft.com/office/drawing/2014/main" id="{5B4AFFF0-E597-CDC8-E5BF-731E5367DAFC}"/>
                </a:ext>
              </a:extLst>
            </p:cNvPr>
            <p:cNvSpPr/>
            <p:nvPr/>
          </p:nvSpPr>
          <p:spPr>
            <a:xfrm>
              <a:off x="2302534" y="3074144"/>
              <a:ext cx="1260000" cy="390000"/>
            </a:xfrm>
            <a:prstGeom prst="roundRect">
              <a:avLst/>
            </a:prstGeom>
            <a:solidFill>
              <a:srgbClr val="FF0066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Proposer</a:t>
              </a:r>
              <a:endParaRPr lang="zh-CN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6" name="Rounded Rectangle 4">
              <a:extLst>
                <a:ext uri="{FF2B5EF4-FFF2-40B4-BE49-F238E27FC236}">
                  <a16:creationId xmlns:a16="http://schemas.microsoft.com/office/drawing/2014/main" id="{8E87464D-5C8D-33B2-BD9D-CC758DF74607}"/>
                </a:ext>
              </a:extLst>
            </p:cNvPr>
            <p:cNvSpPr/>
            <p:nvPr/>
          </p:nvSpPr>
          <p:spPr>
            <a:xfrm>
              <a:off x="2302534" y="3582144"/>
              <a:ext cx="1260000" cy="390000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Acceptor</a:t>
              </a:r>
              <a:endParaRPr lang="zh-CN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57" name="Rounded Rectangle 5">
              <a:extLst>
                <a:ext uri="{FF2B5EF4-FFF2-40B4-BE49-F238E27FC236}">
                  <a16:creationId xmlns:a16="http://schemas.microsoft.com/office/drawing/2014/main" id="{131217F8-9156-B5B5-2084-3959195600C0}"/>
                </a:ext>
              </a:extLst>
            </p:cNvPr>
            <p:cNvSpPr/>
            <p:nvPr/>
          </p:nvSpPr>
          <p:spPr>
            <a:xfrm>
              <a:off x="2302534" y="4090144"/>
              <a:ext cx="1260000" cy="390000"/>
            </a:xfrm>
            <a:prstGeom prst="round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lIns="0" tIns="30000" r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Learner</a:t>
              </a:r>
              <a:endParaRPr lang="zh-CN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pic>
        <p:nvPicPr>
          <p:cNvPr id="59" name="图片 58">
            <a:extLst>
              <a:ext uri="{FF2B5EF4-FFF2-40B4-BE49-F238E27FC236}">
                <a16:creationId xmlns:a16="http://schemas.microsoft.com/office/drawing/2014/main" id="{1C72A17F-4912-3003-B3FB-5F23E1F18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952" y="2618260"/>
            <a:ext cx="1736149" cy="1446791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9AE4BDA5-38BC-C317-16B0-4258BCEA5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465" y="2618260"/>
            <a:ext cx="1736149" cy="1446791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F5F53CA4-2D8D-2D9F-6F36-D1C5729C0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652" y="2628571"/>
            <a:ext cx="1736149" cy="144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28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1A5F1-DFBC-DF79-ACED-4CE745829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D781C-8DFA-5FBC-64E4-E37F3F5D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DF7C35-86DB-674F-6B50-B74716E10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46" y="1830524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ea typeface="+mn-ea"/>
              </a:rPr>
              <a:t>Note</a:t>
            </a:r>
          </a:p>
          <a:p>
            <a:pPr algn="ctr"/>
            <a:r>
              <a:rPr lang="en-US" altLang="zh-CN" sz="2600" b="0" kern="0" dirty="0">
                <a:solidFill>
                  <a:srgbClr val="C00000"/>
                </a:solidFill>
                <a:ea typeface="+mn-ea"/>
              </a:rPr>
              <a:t>The proposers/acceptors can of different instances can be  on the same machine</a:t>
            </a:r>
          </a:p>
          <a:p>
            <a:pPr algn="ctr"/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D19FA9-C93E-31D8-B8EF-9D575B72FAF3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4540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C269-3616-6D4F-92CE-0F76A00B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Multi-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29445-62E2-1041-B852-0A640849D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172688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Server simultaneously acts as proposer, acceptor &amp; learner</a:t>
            </a:r>
          </a:p>
          <a:p>
            <a:r>
              <a:rPr kumimoji="1" lang="en-US" altLang="zh-CN" dirty="0"/>
              <a:t>Example</a:t>
            </a:r>
          </a:p>
          <a:p>
            <a:pPr lvl="1"/>
            <a:r>
              <a:rPr kumimoji="1" lang="en-US" altLang="zh-CN" dirty="0"/>
              <a:t>Suppose we want to append an entry to the log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AE23A1-3DB5-0745-9094-FF64D4A4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7E660773-94E2-2E77-DB98-DCEB263CBE70}"/>
              </a:ext>
            </a:extLst>
          </p:cNvPr>
          <p:cNvSpPr/>
          <p:nvPr/>
        </p:nvSpPr>
        <p:spPr>
          <a:xfrm>
            <a:off x="1039044" y="34721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79054FE4-981F-55B4-4F9D-9C90EE4C216A}"/>
              </a:ext>
            </a:extLst>
          </p:cNvPr>
          <p:cNvSpPr/>
          <p:nvPr/>
        </p:nvSpPr>
        <p:spPr>
          <a:xfrm>
            <a:off x="1420044" y="3472130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23" name="TextBox 45">
            <a:extLst>
              <a:ext uri="{FF2B5EF4-FFF2-40B4-BE49-F238E27FC236}">
                <a16:creationId xmlns:a16="http://schemas.microsoft.com/office/drawing/2014/main" id="{25878643-01E0-EEF0-5D64-79F82F8A3692}"/>
              </a:ext>
            </a:extLst>
          </p:cNvPr>
          <p:cNvSpPr txBox="1"/>
          <p:nvPr/>
        </p:nvSpPr>
        <p:spPr>
          <a:xfrm>
            <a:off x="467544" y="3529106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S1</a:t>
            </a:r>
            <a:endParaRPr lang="en-US" baseline="-25000" dirty="0"/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5F53E3F1-52DA-8865-9824-6B41A366C18F}"/>
              </a:ext>
            </a:extLst>
          </p:cNvPr>
          <p:cNvSpPr txBox="1"/>
          <p:nvPr/>
        </p:nvSpPr>
        <p:spPr>
          <a:xfrm>
            <a:off x="1090092" y="302524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82DBEDBC-43EF-7482-3C86-8F1114297702}"/>
              </a:ext>
            </a:extLst>
          </p:cNvPr>
          <p:cNvSpPr txBox="1"/>
          <p:nvPr/>
        </p:nvSpPr>
        <p:spPr>
          <a:xfrm>
            <a:off x="1471092" y="302524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F51F80B1-CEE1-4C39-16EB-0ACD8845FC3F}"/>
              </a:ext>
            </a:extLst>
          </p:cNvPr>
          <p:cNvSpPr txBox="1"/>
          <p:nvPr/>
        </p:nvSpPr>
        <p:spPr>
          <a:xfrm>
            <a:off x="2042592" y="302524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EC7B1C0B-7781-A636-3CF8-30C2224C7F2E}"/>
              </a:ext>
            </a:extLst>
          </p:cNvPr>
          <p:cNvSpPr/>
          <p:nvPr/>
        </p:nvSpPr>
        <p:spPr>
          <a:xfrm>
            <a:off x="1924100" y="3472130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xxx</a:t>
            </a:r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74205803-241F-C712-4D47-6800F9850EE5}"/>
              </a:ext>
            </a:extLst>
          </p:cNvPr>
          <p:cNvSpPr/>
          <p:nvPr/>
        </p:nvSpPr>
        <p:spPr>
          <a:xfrm>
            <a:off x="1039044" y="4145048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EF2BD22F-1801-3BF0-BACB-9FCB59C4DE56}"/>
              </a:ext>
            </a:extLst>
          </p:cNvPr>
          <p:cNvSpPr/>
          <p:nvPr/>
        </p:nvSpPr>
        <p:spPr>
          <a:xfrm>
            <a:off x="1420044" y="4145048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44" name="TextBox 45">
            <a:extLst>
              <a:ext uri="{FF2B5EF4-FFF2-40B4-BE49-F238E27FC236}">
                <a16:creationId xmlns:a16="http://schemas.microsoft.com/office/drawing/2014/main" id="{1B309686-7349-C02E-5D0D-19E1267B18E1}"/>
              </a:ext>
            </a:extLst>
          </p:cNvPr>
          <p:cNvSpPr txBox="1"/>
          <p:nvPr/>
        </p:nvSpPr>
        <p:spPr>
          <a:xfrm>
            <a:off x="467544" y="4202024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S2</a:t>
            </a:r>
            <a:endParaRPr lang="en-US" baseline="-25000" dirty="0"/>
          </a:p>
        </p:txBody>
      </p:sp>
      <p:sp>
        <p:nvSpPr>
          <p:cNvPr id="49" name="Rectangle 16">
            <a:extLst>
              <a:ext uri="{FF2B5EF4-FFF2-40B4-BE49-F238E27FC236}">
                <a16:creationId xmlns:a16="http://schemas.microsoft.com/office/drawing/2014/main" id="{BAF1AF17-761E-9F9C-E816-042E692FCCCF}"/>
              </a:ext>
            </a:extLst>
          </p:cNvPr>
          <p:cNvSpPr/>
          <p:nvPr/>
        </p:nvSpPr>
        <p:spPr>
          <a:xfrm>
            <a:off x="1924100" y="4145048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xxx</a:t>
            </a:r>
          </a:p>
        </p:txBody>
      </p:sp>
      <p:sp>
        <p:nvSpPr>
          <p:cNvPr id="51" name="Rectangle 15">
            <a:extLst>
              <a:ext uri="{FF2B5EF4-FFF2-40B4-BE49-F238E27FC236}">
                <a16:creationId xmlns:a16="http://schemas.microsoft.com/office/drawing/2014/main" id="{BA3D3A5D-1494-2E58-030B-FA88E363B696}"/>
              </a:ext>
            </a:extLst>
          </p:cNvPr>
          <p:cNvSpPr/>
          <p:nvPr/>
        </p:nvSpPr>
        <p:spPr>
          <a:xfrm>
            <a:off x="1039044" y="481796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8D366D57-36E9-BE51-A8E4-7985AD8AFB5B}"/>
              </a:ext>
            </a:extLst>
          </p:cNvPr>
          <p:cNvSpPr/>
          <p:nvPr/>
        </p:nvSpPr>
        <p:spPr>
          <a:xfrm>
            <a:off x="1420044" y="4817966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55" name="TextBox 45">
            <a:extLst>
              <a:ext uri="{FF2B5EF4-FFF2-40B4-BE49-F238E27FC236}">
                <a16:creationId xmlns:a16="http://schemas.microsoft.com/office/drawing/2014/main" id="{D34C9AB5-5420-72A0-5325-F4467D4FAF39}"/>
              </a:ext>
            </a:extLst>
          </p:cNvPr>
          <p:cNvSpPr txBox="1"/>
          <p:nvPr/>
        </p:nvSpPr>
        <p:spPr>
          <a:xfrm>
            <a:off x="467544" y="4874942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S3</a:t>
            </a:r>
            <a:endParaRPr lang="en-US" baseline="-25000" dirty="0"/>
          </a:p>
        </p:txBody>
      </p:sp>
      <p:sp>
        <p:nvSpPr>
          <p:cNvPr id="60" name="Rectangle 16">
            <a:extLst>
              <a:ext uri="{FF2B5EF4-FFF2-40B4-BE49-F238E27FC236}">
                <a16:creationId xmlns:a16="http://schemas.microsoft.com/office/drawing/2014/main" id="{5AEDF45D-61C5-A27E-6534-BD51FF951144}"/>
              </a:ext>
            </a:extLst>
          </p:cNvPr>
          <p:cNvSpPr/>
          <p:nvPr/>
        </p:nvSpPr>
        <p:spPr>
          <a:xfrm>
            <a:off x="1924100" y="4817966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xxx</a:t>
            </a:r>
          </a:p>
        </p:txBody>
      </p:sp>
      <p:sp>
        <p:nvSpPr>
          <p:cNvPr id="61" name="TextBox 45">
            <a:extLst>
              <a:ext uri="{FF2B5EF4-FFF2-40B4-BE49-F238E27FC236}">
                <a16:creationId xmlns:a16="http://schemas.microsoft.com/office/drawing/2014/main" id="{3485296D-81CD-E619-D10A-35979FAADB32}"/>
              </a:ext>
            </a:extLst>
          </p:cNvPr>
          <p:cNvSpPr txBox="1"/>
          <p:nvPr/>
        </p:nvSpPr>
        <p:spPr>
          <a:xfrm>
            <a:off x="3878884" y="3528864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S1</a:t>
            </a:r>
            <a:endParaRPr lang="en-US" baseline="-25000" dirty="0"/>
          </a:p>
        </p:txBody>
      </p:sp>
      <p:sp>
        <p:nvSpPr>
          <p:cNvPr id="62" name="TextBox 45">
            <a:extLst>
              <a:ext uri="{FF2B5EF4-FFF2-40B4-BE49-F238E27FC236}">
                <a16:creationId xmlns:a16="http://schemas.microsoft.com/office/drawing/2014/main" id="{4753CD0F-21EC-3D8F-CFE5-6EEC2BD6172D}"/>
              </a:ext>
            </a:extLst>
          </p:cNvPr>
          <p:cNvSpPr txBox="1"/>
          <p:nvPr/>
        </p:nvSpPr>
        <p:spPr>
          <a:xfrm>
            <a:off x="3878884" y="4201782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S2</a:t>
            </a:r>
            <a:endParaRPr lang="en-US" baseline="-25000" dirty="0"/>
          </a:p>
        </p:txBody>
      </p:sp>
      <p:sp>
        <p:nvSpPr>
          <p:cNvPr id="63" name="TextBox 45">
            <a:extLst>
              <a:ext uri="{FF2B5EF4-FFF2-40B4-BE49-F238E27FC236}">
                <a16:creationId xmlns:a16="http://schemas.microsoft.com/office/drawing/2014/main" id="{EFB95C06-6C58-69D2-5CC4-B7400EF829B0}"/>
              </a:ext>
            </a:extLst>
          </p:cNvPr>
          <p:cNvSpPr txBox="1"/>
          <p:nvPr/>
        </p:nvSpPr>
        <p:spPr>
          <a:xfrm>
            <a:off x="3878884" y="487470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S3</a:t>
            </a:r>
            <a:endParaRPr lang="en-US" baseline="-250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CAB9C7F1-04DC-5F29-7557-70783EBF2E88}"/>
              </a:ext>
            </a:extLst>
          </p:cNvPr>
          <p:cNvCxnSpPr>
            <a:cxnSpLocks/>
          </p:cNvCxnSpPr>
          <p:nvPr/>
        </p:nvCxnSpPr>
        <p:spPr>
          <a:xfrm flipV="1">
            <a:off x="4259884" y="3645425"/>
            <a:ext cx="3984524" cy="17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E9283174-6E25-FF9D-B005-A57A1D3895EB}"/>
              </a:ext>
            </a:extLst>
          </p:cNvPr>
          <p:cNvCxnSpPr>
            <a:cxnSpLocks/>
          </p:cNvCxnSpPr>
          <p:nvPr/>
        </p:nvCxnSpPr>
        <p:spPr>
          <a:xfrm flipV="1">
            <a:off x="4259884" y="4372657"/>
            <a:ext cx="3984524" cy="17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CE7C085-A51F-3CCB-9F4F-E880FAB90386}"/>
              </a:ext>
            </a:extLst>
          </p:cNvPr>
          <p:cNvCxnSpPr>
            <a:cxnSpLocks/>
          </p:cNvCxnSpPr>
          <p:nvPr/>
        </p:nvCxnSpPr>
        <p:spPr>
          <a:xfrm flipV="1">
            <a:off x="4259884" y="5099889"/>
            <a:ext cx="3984524" cy="17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19">
            <a:extLst>
              <a:ext uri="{FF2B5EF4-FFF2-40B4-BE49-F238E27FC236}">
                <a16:creationId xmlns:a16="http://schemas.microsoft.com/office/drawing/2014/main" id="{36F4FFA4-BC24-5720-0D7C-FC39BCCFE45F}"/>
              </a:ext>
            </a:extLst>
          </p:cNvPr>
          <p:cNvSpPr/>
          <p:nvPr/>
        </p:nvSpPr>
        <p:spPr>
          <a:xfrm>
            <a:off x="3563888" y="2642902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72" name="Straight Arrow Connector 20">
            <a:extLst>
              <a:ext uri="{FF2B5EF4-FFF2-40B4-BE49-F238E27FC236}">
                <a16:creationId xmlns:a16="http://schemas.microsoft.com/office/drawing/2014/main" id="{261386E1-EDD1-580B-7613-A4439F87BA41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3976443" y="3062902"/>
            <a:ext cx="22445" cy="474564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75844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C269-3616-6D4F-92CE-0F76A00B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Multi-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29445-62E2-1041-B852-0A640849D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172688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After receiving the request from a client, the server will 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Decide the number of the instance to append (3 in our example)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Do the single-decree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to append the log entry to the instance 3 </a:t>
            </a:r>
          </a:p>
          <a:p>
            <a:pPr marL="1200150" lvl="2" indent="-342900">
              <a:buFont typeface="+mj-ea"/>
              <a:buAutoNum type="circleNumDbPlain"/>
            </a:pPr>
            <a:r>
              <a:rPr kumimoji="1" lang="en-US" altLang="zh-CN" sz="1800" dirty="0"/>
              <a:t>Prepare + Accept </a:t>
            </a:r>
            <a:endParaRPr kumimoji="1"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AE23A1-3DB5-0745-9094-FF64D4A4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7" name="Rectangle 19">
            <a:extLst>
              <a:ext uri="{FF2B5EF4-FFF2-40B4-BE49-F238E27FC236}">
                <a16:creationId xmlns:a16="http://schemas.microsoft.com/office/drawing/2014/main" id="{A94B5F90-C887-5249-AC6B-393204A3BC66}"/>
              </a:ext>
            </a:extLst>
          </p:cNvPr>
          <p:cNvSpPr/>
          <p:nvPr/>
        </p:nvSpPr>
        <p:spPr>
          <a:xfrm>
            <a:off x="3858260" y="220615"/>
            <a:ext cx="5070000" cy="676139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Question: what could happen if instance 3 has already gotten a value?</a:t>
            </a:r>
            <a:endParaRPr lang="en-US" altLang="zh-CN" sz="2000" dirty="0">
              <a:solidFill>
                <a:prstClr val="black"/>
              </a:solidFill>
              <a:latin typeface="Eras Medium ITC" pitchFamily="34" charset="0"/>
              <a:ea typeface="ＭＳ Ｐゴシック" charset="-128"/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7E660773-94E2-2E77-DB98-DCEB263CBE70}"/>
              </a:ext>
            </a:extLst>
          </p:cNvPr>
          <p:cNvSpPr/>
          <p:nvPr/>
        </p:nvSpPr>
        <p:spPr>
          <a:xfrm>
            <a:off x="1039044" y="34721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79054FE4-981F-55B4-4F9D-9C90EE4C216A}"/>
              </a:ext>
            </a:extLst>
          </p:cNvPr>
          <p:cNvSpPr/>
          <p:nvPr/>
        </p:nvSpPr>
        <p:spPr>
          <a:xfrm>
            <a:off x="1420044" y="3472130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23" name="TextBox 45">
            <a:extLst>
              <a:ext uri="{FF2B5EF4-FFF2-40B4-BE49-F238E27FC236}">
                <a16:creationId xmlns:a16="http://schemas.microsoft.com/office/drawing/2014/main" id="{25878643-01E0-EEF0-5D64-79F82F8A3692}"/>
              </a:ext>
            </a:extLst>
          </p:cNvPr>
          <p:cNvSpPr txBox="1"/>
          <p:nvPr/>
        </p:nvSpPr>
        <p:spPr>
          <a:xfrm>
            <a:off x="467544" y="3529106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S1</a:t>
            </a:r>
            <a:endParaRPr lang="en-US" baseline="-25000" dirty="0"/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5F53E3F1-52DA-8865-9824-6B41A366C18F}"/>
              </a:ext>
            </a:extLst>
          </p:cNvPr>
          <p:cNvSpPr txBox="1"/>
          <p:nvPr/>
        </p:nvSpPr>
        <p:spPr>
          <a:xfrm>
            <a:off x="1090092" y="302524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82DBEDBC-43EF-7482-3C86-8F1114297702}"/>
              </a:ext>
            </a:extLst>
          </p:cNvPr>
          <p:cNvSpPr txBox="1"/>
          <p:nvPr/>
        </p:nvSpPr>
        <p:spPr>
          <a:xfrm>
            <a:off x="1471092" y="302524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F51F80B1-CEE1-4C39-16EB-0ACD8845FC3F}"/>
              </a:ext>
            </a:extLst>
          </p:cNvPr>
          <p:cNvSpPr txBox="1"/>
          <p:nvPr/>
        </p:nvSpPr>
        <p:spPr>
          <a:xfrm>
            <a:off x="2042592" y="302524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EC7B1C0B-7781-A636-3CF8-30C2224C7F2E}"/>
              </a:ext>
            </a:extLst>
          </p:cNvPr>
          <p:cNvSpPr/>
          <p:nvPr/>
        </p:nvSpPr>
        <p:spPr>
          <a:xfrm>
            <a:off x="1924100" y="3472130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xxx</a:t>
            </a:r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74205803-241F-C712-4D47-6800F9850EE5}"/>
              </a:ext>
            </a:extLst>
          </p:cNvPr>
          <p:cNvSpPr/>
          <p:nvPr/>
        </p:nvSpPr>
        <p:spPr>
          <a:xfrm>
            <a:off x="1039044" y="4145048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EF2BD22F-1801-3BF0-BACB-9FCB59C4DE56}"/>
              </a:ext>
            </a:extLst>
          </p:cNvPr>
          <p:cNvSpPr/>
          <p:nvPr/>
        </p:nvSpPr>
        <p:spPr>
          <a:xfrm>
            <a:off x="1420044" y="4145048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44" name="TextBox 45">
            <a:extLst>
              <a:ext uri="{FF2B5EF4-FFF2-40B4-BE49-F238E27FC236}">
                <a16:creationId xmlns:a16="http://schemas.microsoft.com/office/drawing/2014/main" id="{1B309686-7349-C02E-5D0D-19E1267B18E1}"/>
              </a:ext>
            </a:extLst>
          </p:cNvPr>
          <p:cNvSpPr txBox="1"/>
          <p:nvPr/>
        </p:nvSpPr>
        <p:spPr>
          <a:xfrm>
            <a:off x="467544" y="4202024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S2</a:t>
            </a:r>
            <a:endParaRPr lang="en-US" baseline="-25000" dirty="0"/>
          </a:p>
        </p:txBody>
      </p:sp>
      <p:sp>
        <p:nvSpPr>
          <p:cNvPr id="49" name="Rectangle 16">
            <a:extLst>
              <a:ext uri="{FF2B5EF4-FFF2-40B4-BE49-F238E27FC236}">
                <a16:creationId xmlns:a16="http://schemas.microsoft.com/office/drawing/2014/main" id="{BAF1AF17-761E-9F9C-E816-042E692FCCCF}"/>
              </a:ext>
            </a:extLst>
          </p:cNvPr>
          <p:cNvSpPr/>
          <p:nvPr/>
        </p:nvSpPr>
        <p:spPr>
          <a:xfrm>
            <a:off x="1924100" y="4145048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xxx</a:t>
            </a:r>
          </a:p>
        </p:txBody>
      </p:sp>
      <p:sp>
        <p:nvSpPr>
          <p:cNvPr id="51" name="Rectangle 15">
            <a:extLst>
              <a:ext uri="{FF2B5EF4-FFF2-40B4-BE49-F238E27FC236}">
                <a16:creationId xmlns:a16="http://schemas.microsoft.com/office/drawing/2014/main" id="{BA3D3A5D-1494-2E58-030B-FA88E363B696}"/>
              </a:ext>
            </a:extLst>
          </p:cNvPr>
          <p:cNvSpPr/>
          <p:nvPr/>
        </p:nvSpPr>
        <p:spPr>
          <a:xfrm>
            <a:off x="1039044" y="481796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8D366D57-36E9-BE51-A8E4-7985AD8AFB5B}"/>
              </a:ext>
            </a:extLst>
          </p:cNvPr>
          <p:cNvSpPr/>
          <p:nvPr/>
        </p:nvSpPr>
        <p:spPr>
          <a:xfrm>
            <a:off x="1420044" y="4817966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55" name="TextBox 45">
            <a:extLst>
              <a:ext uri="{FF2B5EF4-FFF2-40B4-BE49-F238E27FC236}">
                <a16:creationId xmlns:a16="http://schemas.microsoft.com/office/drawing/2014/main" id="{D34C9AB5-5420-72A0-5325-F4467D4FAF39}"/>
              </a:ext>
            </a:extLst>
          </p:cNvPr>
          <p:cNvSpPr txBox="1"/>
          <p:nvPr/>
        </p:nvSpPr>
        <p:spPr>
          <a:xfrm>
            <a:off x="467544" y="4874942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S3</a:t>
            </a:r>
            <a:endParaRPr lang="en-US" baseline="-25000" dirty="0"/>
          </a:p>
        </p:txBody>
      </p:sp>
      <p:sp>
        <p:nvSpPr>
          <p:cNvPr id="60" name="Rectangle 16">
            <a:extLst>
              <a:ext uri="{FF2B5EF4-FFF2-40B4-BE49-F238E27FC236}">
                <a16:creationId xmlns:a16="http://schemas.microsoft.com/office/drawing/2014/main" id="{5AEDF45D-61C5-A27E-6534-BD51FF951144}"/>
              </a:ext>
            </a:extLst>
          </p:cNvPr>
          <p:cNvSpPr/>
          <p:nvPr/>
        </p:nvSpPr>
        <p:spPr>
          <a:xfrm>
            <a:off x="1924100" y="4817966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xxx</a:t>
            </a:r>
          </a:p>
        </p:txBody>
      </p:sp>
      <p:sp>
        <p:nvSpPr>
          <p:cNvPr id="61" name="TextBox 45">
            <a:extLst>
              <a:ext uri="{FF2B5EF4-FFF2-40B4-BE49-F238E27FC236}">
                <a16:creationId xmlns:a16="http://schemas.microsoft.com/office/drawing/2014/main" id="{3485296D-81CD-E619-D10A-35979FAADB32}"/>
              </a:ext>
            </a:extLst>
          </p:cNvPr>
          <p:cNvSpPr txBox="1"/>
          <p:nvPr/>
        </p:nvSpPr>
        <p:spPr>
          <a:xfrm>
            <a:off x="3878884" y="3528864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S1</a:t>
            </a:r>
            <a:endParaRPr lang="en-US" baseline="-25000" dirty="0"/>
          </a:p>
        </p:txBody>
      </p:sp>
      <p:sp>
        <p:nvSpPr>
          <p:cNvPr id="62" name="TextBox 45">
            <a:extLst>
              <a:ext uri="{FF2B5EF4-FFF2-40B4-BE49-F238E27FC236}">
                <a16:creationId xmlns:a16="http://schemas.microsoft.com/office/drawing/2014/main" id="{4753CD0F-21EC-3D8F-CFE5-6EEC2BD6172D}"/>
              </a:ext>
            </a:extLst>
          </p:cNvPr>
          <p:cNvSpPr txBox="1"/>
          <p:nvPr/>
        </p:nvSpPr>
        <p:spPr>
          <a:xfrm>
            <a:off x="3878884" y="4201782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S2</a:t>
            </a:r>
            <a:endParaRPr lang="en-US" baseline="-25000" dirty="0"/>
          </a:p>
        </p:txBody>
      </p:sp>
      <p:sp>
        <p:nvSpPr>
          <p:cNvPr id="63" name="TextBox 45">
            <a:extLst>
              <a:ext uri="{FF2B5EF4-FFF2-40B4-BE49-F238E27FC236}">
                <a16:creationId xmlns:a16="http://schemas.microsoft.com/office/drawing/2014/main" id="{EFB95C06-6C58-69D2-5CC4-B7400EF829B0}"/>
              </a:ext>
            </a:extLst>
          </p:cNvPr>
          <p:cNvSpPr txBox="1"/>
          <p:nvPr/>
        </p:nvSpPr>
        <p:spPr>
          <a:xfrm>
            <a:off x="3878884" y="487470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S3</a:t>
            </a:r>
            <a:endParaRPr lang="en-US" baseline="-250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CAB9C7F1-04DC-5F29-7557-70783EBF2E88}"/>
              </a:ext>
            </a:extLst>
          </p:cNvPr>
          <p:cNvCxnSpPr>
            <a:cxnSpLocks/>
          </p:cNvCxnSpPr>
          <p:nvPr/>
        </p:nvCxnSpPr>
        <p:spPr>
          <a:xfrm flipV="1">
            <a:off x="4259884" y="3645425"/>
            <a:ext cx="3984524" cy="17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E9283174-6E25-FF9D-B005-A57A1D3895EB}"/>
              </a:ext>
            </a:extLst>
          </p:cNvPr>
          <p:cNvCxnSpPr>
            <a:cxnSpLocks/>
          </p:cNvCxnSpPr>
          <p:nvPr/>
        </p:nvCxnSpPr>
        <p:spPr>
          <a:xfrm flipV="1">
            <a:off x="4259884" y="4372657"/>
            <a:ext cx="3984524" cy="17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CE7C085-A51F-3CCB-9F4F-E880FAB90386}"/>
              </a:ext>
            </a:extLst>
          </p:cNvPr>
          <p:cNvCxnSpPr>
            <a:cxnSpLocks/>
          </p:cNvCxnSpPr>
          <p:nvPr/>
        </p:nvCxnSpPr>
        <p:spPr>
          <a:xfrm flipV="1">
            <a:off x="4259884" y="5099889"/>
            <a:ext cx="3984524" cy="17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19">
            <a:extLst>
              <a:ext uri="{FF2B5EF4-FFF2-40B4-BE49-F238E27FC236}">
                <a16:creationId xmlns:a16="http://schemas.microsoft.com/office/drawing/2014/main" id="{36F4FFA4-BC24-5720-0D7C-FC39BCCFE45F}"/>
              </a:ext>
            </a:extLst>
          </p:cNvPr>
          <p:cNvSpPr/>
          <p:nvPr/>
        </p:nvSpPr>
        <p:spPr>
          <a:xfrm>
            <a:off x="3563888" y="2642902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72" name="Straight Arrow Connector 20">
            <a:extLst>
              <a:ext uri="{FF2B5EF4-FFF2-40B4-BE49-F238E27FC236}">
                <a16:creationId xmlns:a16="http://schemas.microsoft.com/office/drawing/2014/main" id="{261386E1-EDD1-580B-7613-A4439F87BA41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3976443" y="3062902"/>
            <a:ext cx="22445" cy="474564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8">
            <a:extLst>
              <a:ext uri="{FF2B5EF4-FFF2-40B4-BE49-F238E27FC236}">
                <a16:creationId xmlns:a16="http://schemas.microsoft.com/office/drawing/2014/main" id="{460FADB6-29FD-C742-A676-5B8D8928211F}"/>
              </a:ext>
            </a:extLst>
          </p:cNvPr>
          <p:cNvSpPr txBox="1"/>
          <p:nvPr/>
        </p:nvSpPr>
        <p:spPr>
          <a:xfrm>
            <a:off x="2555776" y="302524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0685A3-1F6C-B9A1-77B8-0B6809D8DFC5}"/>
              </a:ext>
            </a:extLst>
          </p:cNvPr>
          <p:cNvSpPr txBox="1"/>
          <p:nvPr/>
        </p:nvSpPr>
        <p:spPr>
          <a:xfrm>
            <a:off x="4414663" y="3453531"/>
            <a:ext cx="106517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Select 3</a:t>
            </a:r>
            <a:endParaRPr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621328A-3197-EE68-AD83-31BC68DE8E2C}"/>
              </a:ext>
            </a:extLst>
          </p:cNvPr>
          <p:cNvCxnSpPr>
            <a:cxnSpLocks/>
          </p:cNvCxnSpPr>
          <p:nvPr/>
        </p:nvCxnSpPr>
        <p:spPr>
          <a:xfrm>
            <a:off x="5495528" y="3663201"/>
            <a:ext cx="609600" cy="143668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5D9484A-DBE3-C4E9-5AF4-B384DF15052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479840" y="3638197"/>
            <a:ext cx="547898" cy="73446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3DC4B6AC-84A0-2397-D2A2-A38F554B4E1C}"/>
              </a:ext>
            </a:extLst>
          </p:cNvPr>
          <p:cNvCxnSpPr>
            <a:cxnSpLocks/>
          </p:cNvCxnSpPr>
          <p:nvPr/>
        </p:nvCxnSpPr>
        <p:spPr>
          <a:xfrm flipV="1">
            <a:off x="6060508" y="3601920"/>
            <a:ext cx="191638" cy="767123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BE75ED1-35D3-74E3-1E9E-371E63F826C3}"/>
              </a:ext>
            </a:extLst>
          </p:cNvPr>
          <p:cNvCxnSpPr>
            <a:cxnSpLocks/>
          </p:cNvCxnSpPr>
          <p:nvPr/>
        </p:nvCxnSpPr>
        <p:spPr>
          <a:xfrm flipV="1">
            <a:off x="6102468" y="3654313"/>
            <a:ext cx="290792" cy="148908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98A68E8-1F52-BC7B-8744-209060089DD1}"/>
              </a:ext>
            </a:extLst>
          </p:cNvPr>
          <p:cNvSpPr txBox="1"/>
          <p:nvPr/>
        </p:nvSpPr>
        <p:spPr>
          <a:xfrm>
            <a:off x="5434112" y="3070059"/>
            <a:ext cx="106517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Prepare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D67BDCD-C8AB-7602-7574-F0BAC6E909ED}"/>
              </a:ext>
            </a:extLst>
          </p:cNvPr>
          <p:cNvSpPr txBox="1"/>
          <p:nvPr/>
        </p:nvSpPr>
        <p:spPr>
          <a:xfrm>
            <a:off x="6665888" y="3081377"/>
            <a:ext cx="106517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Accept </a:t>
            </a:r>
            <a:endParaRPr lang="zh-CN" altLang="en-US" dirty="0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C1D20AF2-5153-1E97-E773-3753A4F3D556}"/>
              </a:ext>
            </a:extLst>
          </p:cNvPr>
          <p:cNvSpPr/>
          <p:nvPr/>
        </p:nvSpPr>
        <p:spPr>
          <a:xfrm>
            <a:off x="2431067" y="3477423"/>
            <a:ext cx="504056" cy="381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endParaRPr lang="en-US" sz="1600" dirty="0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5080BE0B-940C-16F7-D886-FC89BCA3C9E5}"/>
              </a:ext>
            </a:extLst>
          </p:cNvPr>
          <p:cNvSpPr/>
          <p:nvPr/>
        </p:nvSpPr>
        <p:spPr>
          <a:xfrm>
            <a:off x="2425829" y="4139755"/>
            <a:ext cx="504056" cy="381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endParaRPr lang="en-US" sz="1600" dirty="0"/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05AEBAE1-66BF-EA1C-068C-BB552E28C1C0}"/>
              </a:ext>
            </a:extLst>
          </p:cNvPr>
          <p:cNvSpPr/>
          <p:nvPr/>
        </p:nvSpPr>
        <p:spPr>
          <a:xfrm>
            <a:off x="2432296" y="4817966"/>
            <a:ext cx="504056" cy="381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endParaRPr lang="en-US" sz="1600" dirty="0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6F253B35-5EE5-A1E3-25EE-26315431DA7D}"/>
              </a:ext>
            </a:extLst>
          </p:cNvPr>
          <p:cNvSpPr/>
          <p:nvPr/>
        </p:nvSpPr>
        <p:spPr>
          <a:xfrm>
            <a:off x="2431067" y="3463813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yyy</a:t>
            </a:r>
            <a:endParaRPr lang="en-US" sz="1600" dirty="0"/>
          </a:p>
        </p:txBody>
      </p:sp>
      <p:sp>
        <p:nvSpPr>
          <p:cNvPr id="41" name="Rectangle 16">
            <a:extLst>
              <a:ext uri="{FF2B5EF4-FFF2-40B4-BE49-F238E27FC236}">
                <a16:creationId xmlns:a16="http://schemas.microsoft.com/office/drawing/2014/main" id="{BF42B705-2F8B-3634-5281-3CA0891F1164}"/>
              </a:ext>
            </a:extLst>
          </p:cNvPr>
          <p:cNvSpPr/>
          <p:nvPr/>
        </p:nvSpPr>
        <p:spPr>
          <a:xfrm>
            <a:off x="2431067" y="4136731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yyy</a:t>
            </a:r>
            <a:endParaRPr lang="en-US" sz="1600" dirty="0"/>
          </a:p>
        </p:txBody>
      </p:sp>
      <p:sp>
        <p:nvSpPr>
          <p:cNvPr id="42" name="Rectangle 16">
            <a:extLst>
              <a:ext uri="{FF2B5EF4-FFF2-40B4-BE49-F238E27FC236}">
                <a16:creationId xmlns:a16="http://schemas.microsoft.com/office/drawing/2014/main" id="{04E2CEDC-61BB-0B62-81D8-884B82335F68}"/>
              </a:ext>
            </a:extLst>
          </p:cNvPr>
          <p:cNvSpPr/>
          <p:nvPr/>
        </p:nvSpPr>
        <p:spPr>
          <a:xfrm>
            <a:off x="2431067" y="4809649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yyy</a:t>
            </a:r>
            <a:endParaRPr lang="en-US" sz="16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E541793-D54A-9C49-2E08-E308377C2EBC}"/>
              </a:ext>
            </a:extLst>
          </p:cNvPr>
          <p:cNvGrpSpPr/>
          <p:nvPr/>
        </p:nvGrpSpPr>
        <p:grpSpPr>
          <a:xfrm>
            <a:off x="6462466" y="3626072"/>
            <a:ext cx="1161118" cy="1541474"/>
            <a:chOff x="6462466" y="3626072"/>
            <a:chExt cx="1161118" cy="1541474"/>
          </a:xfrm>
        </p:grpSpPr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E7E8B525-7F72-A933-8AD9-0D422A51BB7B}"/>
                </a:ext>
              </a:extLst>
            </p:cNvPr>
            <p:cNvCxnSpPr>
              <a:cxnSpLocks/>
            </p:cNvCxnSpPr>
            <p:nvPr/>
          </p:nvCxnSpPr>
          <p:spPr>
            <a:xfrm>
              <a:off x="6725852" y="3687353"/>
              <a:ext cx="609600" cy="14366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6380C81E-44D9-5FF5-4933-2DD51A89A180}"/>
                </a:ext>
              </a:extLst>
            </p:cNvPr>
            <p:cNvCxnSpPr>
              <a:cxnSpLocks/>
            </p:cNvCxnSpPr>
            <p:nvPr/>
          </p:nvCxnSpPr>
          <p:spPr>
            <a:xfrm>
              <a:off x="6710164" y="3662349"/>
              <a:ext cx="547898" cy="7344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6258679B-CB7A-0986-C978-76CF2D14FB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0832" y="3626072"/>
              <a:ext cx="191638" cy="7671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5C2739AF-12BA-190F-4011-2028BF436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2792" y="3678465"/>
              <a:ext cx="290792" cy="14890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219BA5F-A6D3-28BC-455C-BD8D2D918D60}"/>
                </a:ext>
              </a:extLst>
            </p:cNvPr>
            <p:cNvSpPr txBox="1"/>
            <p:nvPr/>
          </p:nvSpPr>
          <p:spPr>
            <a:xfrm>
              <a:off x="6643606" y="4584744"/>
              <a:ext cx="713188" cy="3103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altLang="zh-CN" sz="1800" b="1" dirty="0" err="1"/>
                <a:t>yyy</a:t>
              </a:r>
              <a:endParaRPr lang="en-US" altLang="zh-CN" sz="1800" b="1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A8FDF57-F5E2-52F4-0F9B-B013AEF47976}"/>
                </a:ext>
              </a:extLst>
            </p:cNvPr>
            <p:cNvSpPr txBox="1"/>
            <p:nvPr/>
          </p:nvSpPr>
          <p:spPr>
            <a:xfrm>
              <a:off x="6462466" y="3988898"/>
              <a:ext cx="713188" cy="3103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altLang="zh-CN" sz="1800" b="1" dirty="0" err="1"/>
                <a:t>yyy</a:t>
              </a:r>
              <a:endParaRPr lang="en-US" altLang="zh-CN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6628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0" grpId="0" animBg="1"/>
      <p:bldP spid="41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C269-3616-6D4F-92CE-0F76A00B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Multi-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29445-62E2-1041-B852-0A640849D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172688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Example: S1 receives the request, but S2 and S3 has already accepted the value (</a:t>
            </a:r>
            <a:r>
              <a:rPr kumimoji="1" lang="en-US" altLang="zh-CN" dirty="0" err="1"/>
              <a:t>zzz</a:t>
            </a:r>
            <a:r>
              <a:rPr kumimoji="1" lang="en-US" altLang="zh-CN"/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Our single-decree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will not choose the value client sent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AE23A1-3DB5-0745-9094-FF64D4A4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7" name="Rectangle 19">
            <a:extLst>
              <a:ext uri="{FF2B5EF4-FFF2-40B4-BE49-F238E27FC236}">
                <a16:creationId xmlns:a16="http://schemas.microsoft.com/office/drawing/2014/main" id="{A94B5F90-C887-5249-AC6B-393204A3BC66}"/>
              </a:ext>
            </a:extLst>
          </p:cNvPr>
          <p:cNvSpPr/>
          <p:nvPr/>
        </p:nvSpPr>
        <p:spPr>
          <a:xfrm>
            <a:off x="3858260" y="220615"/>
            <a:ext cx="5070000" cy="676139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Question: what could happen if instance 3 has already gotten a value?</a:t>
            </a:r>
            <a:endParaRPr lang="en-US" altLang="zh-CN" sz="2000" dirty="0">
              <a:solidFill>
                <a:prstClr val="black"/>
              </a:solidFill>
              <a:latin typeface="Eras Medium ITC" pitchFamily="34" charset="0"/>
              <a:ea typeface="ＭＳ Ｐゴシック" charset="-128"/>
            </a:endParaRP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7E660773-94E2-2E77-DB98-DCEB263CBE70}"/>
              </a:ext>
            </a:extLst>
          </p:cNvPr>
          <p:cNvSpPr/>
          <p:nvPr/>
        </p:nvSpPr>
        <p:spPr>
          <a:xfrm>
            <a:off x="1039044" y="34721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79054FE4-981F-55B4-4F9D-9C90EE4C216A}"/>
              </a:ext>
            </a:extLst>
          </p:cNvPr>
          <p:cNvSpPr/>
          <p:nvPr/>
        </p:nvSpPr>
        <p:spPr>
          <a:xfrm>
            <a:off x="1420044" y="3472130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23" name="TextBox 45">
            <a:extLst>
              <a:ext uri="{FF2B5EF4-FFF2-40B4-BE49-F238E27FC236}">
                <a16:creationId xmlns:a16="http://schemas.microsoft.com/office/drawing/2014/main" id="{25878643-01E0-EEF0-5D64-79F82F8A3692}"/>
              </a:ext>
            </a:extLst>
          </p:cNvPr>
          <p:cNvSpPr txBox="1"/>
          <p:nvPr/>
        </p:nvSpPr>
        <p:spPr>
          <a:xfrm>
            <a:off x="467544" y="3529106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S1</a:t>
            </a:r>
            <a:endParaRPr lang="en-US" baseline="-25000" dirty="0"/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5F53E3F1-52DA-8865-9824-6B41A366C18F}"/>
              </a:ext>
            </a:extLst>
          </p:cNvPr>
          <p:cNvSpPr txBox="1"/>
          <p:nvPr/>
        </p:nvSpPr>
        <p:spPr>
          <a:xfrm>
            <a:off x="1090092" y="302524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82DBEDBC-43EF-7482-3C86-8F1114297702}"/>
              </a:ext>
            </a:extLst>
          </p:cNvPr>
          <p:cNvSpPr txBox="1"/>
          <p:nvPr/>
        </p:nvSpPr>
        <p:spPr>
          <a:xfrm>
            <a:off x="1471092" y="302524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4" name="TextBox 8">
            <a:extLst>
              <a:ext uri="{FF2B5EF4-FFF2-40B4-BE49-F238E27FC236}">
                <a16:creationId xmlns:a16="http://schemas.microsoft.com/office/drawing/2014/main" id="{F51F80B1-CEE1-4C39-16EB-0ACD8845FC3F}"/>
              </a:ext>
            </a:extLst>
          </p:cNvPr>
          <p:cNvSpPr txBox="1"/>
          <p:nvPr/>
        </p:nvSpPr>
        <p:spPr>
          <a:xfrm>
            <a:off x="2042592" y="302524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6" name="Rectangle 16">
            <a:extLst>
              <a:ext uri="{FF2B5EF4-FFF2-40B4-BE49-F238E27FC236}">
                <a16:creationId xmlns:a16="http://schemas.microsoft.com/office/drawing/2014/main" id="{EC7B1C0B-7781-A636-3CF8-30C2224C7F2E}"/>
              </a:ext>
            </a:extLst>
          </p:cNvPr>
          <p:cNvSpPr/>
          <p:nvPr/>
        </p:nvSpPr>
        <p:spPr>
          <a:xfrm>
            <a:off x="1924100" y="3472130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xxx</a:t>
            </a:r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74205803-241F-C712-4D47-6800F9850EE5}"/>
              </a:ext>
            </a:extLst>
          </p:cNvPr>
          <p:cNvSpPr/>
          <p:nvPr/>
        </p:nvSpPr>
        <p:spPr>
          <a:xfrm>
            <a:off x="1039044" y="4145048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EF2BD22F-1801-3BF0-BACB-9FCB59C4DE56}"/>
              </a:ext>
            </a:extLst>
          </p:cNvPr>
          <p:cNvSpPr/>
          <p:nvPr/>
        </p:nvSpPr>
        <p:spPr>
          <a:xfrm>
            <a:off x="1420044" y="4145048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44" name="TextBox 45">
            <a:extLst>
              <a:ext uri="{FF2B5EF4-FFF2-40B4-BE49-F238E27FC236}">
                <a16:creationId xmlns:a16="http://schemas.microsoft.com/office/drawing/2014/main" id="{1B309686-7349-C02E-5D0D-19E1267B18E1}"/>
              </a:ext>
            </a:extLst>
          </p:cNvPr>
          <p:cNvSpPr txBox="1"/>
          <p:nvPr/>
        </p:nvSpPr>
        <p:spPr>
          <a:xfrm>
            <a:off x="467544" y="4202024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S2</a:t>
            </a:r>
            <a:endParaRPr lang="en-US" baseline="-25000" dirty="0"/>
          </a:p>
        </p:txBody>
      </p:sp>
      <p:sp>
        <p:nvSpPr>
          <p:cNvPr id="49" name="Rectangle 16">
            <a:extLst>
              <a:ext uri="{FF2B5EF4-FFF2-40B4-BE49-F238E27FC236}">
                <a16:creationId xmlns:a16="http://schemas.microsoft.com/office/drawing/2014/main" id="{BAF1AF17-761E-9F9C-E816-042E692FCCCF}"/>
              </a:ext>
            </a:extLst>
          </p:cNvPr>
          <p:cNvSpPr/>
          <p:nvPr/>
        </p:nvSpPr>
        <p:spPr>
          <a:xfrm>
            <a:off x="1924100" y="4145048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xxx</a:t>
            </a:r>
          </a:p>
        </p:txBody>
      </p:sp>
      <p:sp>
        <p:nvSpPr>
          <p:cNvPr id="51" name="Rectangle 15">
            <a:extLst>
              <a:ext uri="{FF2B5EF4-FFF2-40B4-BE49-F238E27FC236}">
                <a16:creationId xmlns:a16="http://schemas.microsoft.com/office/drawing/2014/main" id="{BA3D3A5D-1494-2E58-030B-FA88E363B696}"/>
              </a:ext>
            </a:extLst>
          </p:cNvPr>
          <p:cNvSpPr/>
          <p:nvPr/>
        </p:nvSpPr>
        <p:spPr>
          <a:xfrm>
            <a:off x="1039044" y="481796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8D366D57-36E9-BE51-A8E4-7985AD8AFB5B}"/>
              </a:ext>
            </a:extLst>
          </p:cNvPr>
          <p:cNvSpPr/>
          <p:nvPr/>
        </p:nvSpPr>
        <p:spPr>
          <a:xfrm>
            <a:off x="1420044" y="4817966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55" name="TextBox 45">
            <a:extLst>
              <a:ext uri="{FF2B5EF4-FFF2-40B4-BE49-F238E27FC236}">
                <a16:creationId xmlns:a16="http://schemas.microsoft.com/office/drawing/2014/main" id="{D34C9AB5-5420-72A0-5325-F4467D4FAF39}"/>
              </a:ext>
            </a:extLst>
          </p:cNvPr>
          <p:cNvSpPr txBox="1"/>
          <p:nvPr/>
        </p:nvSpPr>
        <p:spPr>
          <a:xfrm>
            <a:off x="467544" y="4874942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S3</a:t>
            </a:r>
            <a:endParaRPr lang="en-US" baseline="-25000" dirty="0"/>
          </a:p>
        </p:txBody>
      </p:sp>
      <p:sp>
        <p:nvSpPr>
          <p:cNvPr id="60" name="Rectangle 16">
            <a:extLst>
              <a:ext uri="{FF2B5EF4-FFF2-40B4-BE49-F238E27FC236}">
                <a16:creationId xmlns:a16="http://schemas.microsoft.com/office/drawing/2014/main" id="{5AEDF45D-61C5-A27E-6534-BD51FF951144}"/>
              </a:ext>
            </a:extLst>
          </p:cNvPr>
          <p:cNvSpPr/>
          <p:nvPr/>
        </p:nvSpPr>
        <p:spPr>
          <a:xfrm>
            <a:off x="1924100" y="4817966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xxx</a:t>
            </a:r>
          </a:p>
        </p:txBody>
      </p:sp>
      <p:sp>
        <p:nvSpPr>
          <p:cNvPr id="61" name="TextBox 45">
            <a:extLst>
              <a:ext uri="{FF2B5EF4-FFF2-40B4-BE49-F238E27FC236}">
                <a16:creationId xmlns:a16="http://schemas.microsoft.com/office/drawing/2014/main" id="{3485296D-81CD-E619-D10A-35979FAADB32}"/>
              </a:ext>
            </a:extLst>
          </p:cNvPr>
          <p:cNvSpPr txBox="1"/>
          <p:nvPr/>
        </p:nvSpPr>
        <p:spPr>
          <a:xfrm>
            <a:off x="3878884" y="3528864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S1</a:t>
            </a:r>
            <a:endParaRPr lang="en-US" baseline="-25000" dirty="0"/>
          </a:p>
        </p:txBody>
      </p:sp>
      <p:sp>
        <p:nvSpPr>
          <p:cNvPr id="62" name="TextBox 45">
            <a:extLst>
              <a:ext uri="{FF2B5EF4-FFF2-40B4-BE49-F238E27FC236}">
                <a16:creationId xmlns:a16="http://schemas.microsoft.com/office/drawing/2014/main" id="{4753CD0F-21EC-3D8F-CFE5-6EEC2BD6172D}"/>
              </a:ext>
            </a:extLst>
          </p:cNvPr>
          <p:cNvSpPr txBox="1"/>
          <p:nvPr/>
        </p:nvSpPr>
        <p:spPr>
          <a:xfrm>
            <a:off x="3878884" y="4201782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S2</a:t>
            </a:r>
            <a:endParaRPr lang="en-US" baseline="-25000" dirty="0"/>
          </a:p>
        </p:txBody>
      </p:sp>
      <p:sp>
        <p:nvSpPr>
          <p:cNvPr id="63" name="TextBox 45">
            <a:extLst>
              <a:ext uri="{FF2B5EF4-FFF2-40B4-BE49-F238E27FC236}">
                <a16:creationId xmlns:a16="http://schemas.microsoft.com/office/drawing/2014/main" id="{EFB95C06-6C58-69D2-5CC4-B7400EF829B0}"/>
              </a:ext>
            </a:extLst>
          </p:cNvPr>
          <p:cNvSpPr txBox="1"/>
          <p:nvPr/>
        </p:nvSpPr>
        <p:spPr>
          <a:xfrm>
            <a:off x="3878884" y="487470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S3</a:t>
            </a:r>
            <a:endParaRPr lang="en-US" baseline="-25000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CAB9C7F1-04DC-5F29-7557-70783EBF2E88}"/>
              </a:ext>
            </a:extLst>
          </p:cNvPr>
          <p:cNvCxnSpPr>
            <a:cxnSpLocks/>
          </p:cNvCxnSpPr>
          <p:nvPr/>
        </p:nvCxnSpPr>
        <p:spPr>
          <a:xfrm flipV="1">
            <a:off x="4259884" y="3645425"/>
            <a:ext cx="3984524" cy="17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E9283174-6E25-FF9D-B005-A57A1D3895EB}"/>
              </a:ext>
            </a:extLst>
          </p:cNvPr>
          <p:cNvCxnSpPr>
            <a:cxnSpLocks/>
          </p:cNvCxnSpPr>
          <p:nvPr/>
        </p:nvCxnSpPr>
        <p:spPr>
          <a:xfrm flipV="1">
            <a:off x="4259884" y="4372657"/>
            <a:ext cx="3984524" cy="17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CE7C085-A51F-3CCB-9F4F-E880FAB90386}"/>
              </a:ext>
            </a:extLst>
          </p:cNvPr>
          <p:cNvCxnSpPr>
            <a:cxnSpLocks/>
          </p:cNvCxnSpPr>
          <p:nvPr/>
        </p:nvCxnSpPr>
        <p:spPr>
          <a:xfrm flipV="1">
            <a:off x="4259884" y="5099889"/>
            <a:ext cx="3984524" cy="177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19">
            <a:extLst>
              <a:ext uri="{FF2B5EF4-FFF2-40B4-BE49-F238E27FC236}">
                <a16:creationId xmlns:a16="http://schemas.microsoft.com/office/drawing/2014/main" id="{36F4FFA4-BC24-5720-0D7C-FC39BCCFE45F}"/>
              </a:ext>
            </a:extLst>
          </p:cNvPr>
          <p:cNvSpPr/>
          <p:nvPr/>
        </p:nvSpPr>
        <p:spPr>
          <a:xfrm>
            <a:off x="3563888" y="2642902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72" name="Straight Arrow Connector 20">
            <a:extLst>
              <a:ext uri="{FF2B5EF4-FFF2-40B4-BE49-F238E27FC236}">
                <a16:creationId xmlns:a16="http://schemas.microsoft.com/office/drawing/2014/main" id="{261386E1-EDD1-580B-7613-A4439F87BA41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3976443" y="3062902"/>
            <a:ext cx="22445" cy="474564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TextBox 8">
            <a:extLst>
              <a:ext uri="{FF2B5EF4-FFF2-40B4-BE49-F238E27FC236}">
                <a16:creationId xmlns:a16="http://schemas.microsoft.com/office/drawing/2014/main" id="{460FADB6-29FD-C742-A676-5B8D8928211F}"/>
              </a:ext>
            </a:extLst>
          </p:cNvPr>
          <p:cNvSpPr txBox="1"/>
          <p:nvPr/>
        </p:nvSpPr>
        <p:spPr>
          <a:xfrm>
            <a:off x="2555776" y="302524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0685A3-1F6C-B9A1-77B8-0B6809D8DFC5}"/>
              </a:ext>
            </a:extLst>
          </p:cNvPr>
          <p:cNvSpPr txBox="1"/>
          <p:nvPr/>
        </p:nvSpPr>
        <p:spPr>
          <a:xfrm>
            <a:off x="4414663" y="3453531"/>
            <a:ext cx="106517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Select 3</a:t>
            </a:r>
            <a:endParaRPr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621328A-3197-EE68-AD83-31BC68DE8E2C}"/>
              </a:ext>
            </a:extLst>
          </p:cNvPr>
          <p:cNvCxnSpPr>
            <a:cxnSpLocks/>
          </p:cNvCxnSpPr>
          <p:nvPr/>
        </p:nvCxnSpPr>
        <p:spPr>
          <a:xfrm>
            <a:off x="5495528" y="3663201"/>
            <a:ext cx="609600" cy="143668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5D9484A-DBE3-C4E9-5AF4-B384DF15052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479840" y="3638197"/>
            <a:ext cx="547898" cy="73446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3DC4B6AC-84A0-2397-D2A2-A38F554B4E1C}"/>
              </a:ext>
            </a:extLst>
          </p:cNvPr>
          <p:cNvCxnSpPr>
            <a:cxnSpLocks/>
          </p:cNvCxnSpPr>
          <p:nvPr/>
        </p:nvCxnSpPr>
        <p:spPr>
          <a:xfrm flipV="1">
            <a:off x="6060508" y="3601920"/>
            <a:ext cx="191638" cy="767123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BE75ED1-35D3-74E3-1E9E-371E63F826C3}"/>
              </a:ext>
            </a:extLst>
          </p:cNvPr>
          <p:cNvCxnSpPr>
            <a:cxnSpLocks/>
          </p:cNvCxnSpPr>
          <p:nvPr/>
        </p:nvCxnSpPr>
        <p:spPr>
          <a:xfrm flipV="1">
            <a:off x="6102468" y="3654313"/>
            <a:ext cx="290792" cy="148908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D732F1A-E180-C90F-2FCD-0B43896B66CD}"/>
              </a:ext>
            </a:extLst>
          </p:cNvPr>
          <p:cNvGrpSpPr/>
          <p:nvPr/>
        </p:nvGrpSpPr>
        <p:grpSpPr>
          <a:xfrm>
            <a:off x="6710164" y="3626072"/>
            <a:ext cx="913420" cy="1541474"/>
            <a:chOff x="6710164" y="3626072"/>
            <a:chExt cx="913420" cy="1541474"/>
          </a:xfrm>
        </p:grpSpPr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E7E8B525-7F72-A933-8AD9-0D422A51BB7B}"/>
                </a:ext>
              </a:extLst>
            </p:cNvPr>
            <p:cNvCxnSpPr>
              <a:cxnSpLocks/>
            </p:cNvCxnSpPr>
            <p:nvPr/>
          </p:nvCxnSpPr>
          <p:spPr>
            <a:xfrm>
              <a:off x="6725852" y="3687353"/>
              <a:ext cx="609600" cy="14366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6380C81E-44D9-5FF5-4933-2DD51A89A180}"/>
                </a:ext>
              </a:extLst>
            </p:cNvPr>
            <p:cNvCxnSpPr>
              <a:cxnSpLocks/>
            </p:cNvCxnSpPr>
            <p:nvPr/>
          </p:nvCxnSpPr>
          <p:spPr>
            <a:xfrm>
              <a:off x="6710164" y="3662349"/>
              <a:ext cx="547898" cy="7344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6258679B-CB7A-0986-C978-76CF2D14FB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0832" y="3626072"/>
              <a:ext cx="191638" cy="7671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5C2739AF-12BA-190F-4011-2028BF436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2792" y="3678465"/>
              <a:ext cx="290792" cy="14890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A98A68E8-1F52-BC7B-8744-209060089DD1}"/>
              </a:ext>
            </a:extLst>
          </p:cNvPr>
          <p:cNvSpPr txBox="1"/>
          <p:nvPr/>
        </p:nvSpPr>
        <p:spPr>
          <a:xfrm>
            <a:off x="5434112" y="3070059"/>
            <a:ext cx="106517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Prepare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D67BDCD-C8AB-7602-7574-F0BAC6E909ED}"/>
              </a:ext>
            </a:extLst>
          </p:cNvPr>
          <p:cNvSpPr txBox="1"/>
          <p:nvPr/>
        </p:nvSpPr>
        <p:spPr>
          <a:xfrm>
            <a:off x="6665888" y="3081377"/>
            <a:ext cx="106517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Accept </a:t>
            </a:r>
            <a:endParaRPr lang="zh-CN" altLang="en-US" dirty="0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5080BE0B-940C-16F7-D886-FC89BCA3C9E5}"/>
              </a:ext>
            </a:extLst>
          </p:cNvPr>
          <p:cNvSpPr/>
          <p:nvPr/>
        </p:nvSpPr>
        <p:spPr>
          <a:xfrm>
            <a:off x="2425829" y="4139755"/>
            <a:ext cx="504056" cy="381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xxx</a:t>
            </a:r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05AEBAE1-66BF-EA1C-068C-BB552E28C1C0}"/>
              </a:ext>
            </a:extLst>
          </p:cNvPr>
          <p:cNvSpPr/>
          <p:nvPr/>
        </p:nvSpPr>
        <p:spPr>
          <a:xfrm>
            <a:off x="2432296" y="4817966"/>
            <a:ext cx="504056" cy="381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xxx</a:t>
            </a:r>
          </a:p>
        </p:txBody>
      </p:sp>
      <p:sp>
        <p:nvSpPr>
          <p:cNvPr id="41" name="Rectangle 16">
            <a:extLst>
              <a:ext uri="{FF2B5EF4-FFF2-40B4-BE49-F238E27FC236}">
                <a16:creationId xmlns:a16="http://schemas.microsoft.com/office/drawing/2014/main" id="{BF42B705-2F8B-3634-5281-3CA0891F1164}"/>
              </a:ext>
            </a:extLst>
          </p:cNvPr>
          <p:cNvSpPr/>
          <p:nvPr/>
        </p:nvSpPr>
        <p:spPr>
          <a:xfrm>
            <a:off x="2429507" y="4150029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zzz</a:t>
            </a:r>
            <a:endParaRPr lang="en-US" sz="1600" dirty="0"/>
          </a:p>
        </p:txBody>
      </p:sp>
      <p:sp>
        <p:nvSpPr>
          <p:cNvPr id="42" name="Rectangle 16">
            <a:extLst>
              <a:ext uri="{FF2B5EF4-FFF2-40B4-BE49-F238E27FC236}">
                <a16:creationId xmlns:a16="http://schemas.microsoft.com/office/drawing/2014/main" id="{04E2CEDC-61BB-0B62-81D8-884B82335F68}"/>
              </a:ext>
            </a:extLst>
          </p:cNvPr>
          <p:cNvSpPr/>
          <p:nvPr/>
        </p:nvSpPr>
        <p:spPr>
          <a:xfrm>
            <a:off x="2429507" y="4822947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zzz</a:t>
            </a:r>
            <a:endParaRPr lang="en-US" sz="16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D797A4C-4BE5-9780-C1BE-921A510B6292}"/>
              </a:ext>
            </a:extLst>
          </p:cNvPr>
          <p:cNvGrpSpPr/>
          <p:nvPr/>
        </p:nvGrpSpPr>
        <p:grpSpPr>
          <a:xfrm>
            <a:off x="6058946" y="3975472"/>
            <a:ext cx="828551" cy="891844"/>
            <a:chOff x="6058946" y="3975472"/>
            <a:chExt cx="828551" cy="891844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27FBA39-7C9F-665F-C37C-3AFC650CD13D}"/>
                </a:ext>
              </a:extLst>
            </p:cNvPr>
            <p:cNvSpPr txBox="1"/>
            <p:nvPr/>
          </p:nvSpPr>
          <p:spPr>
            <a:xfrm>
              <a:off x="6058946" y="4556975"/>
              <a:ext cx="713188" cy="3103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altLang="zh-CN" sz="1800" b="1" dirty="0" err="1"/>
                <a:t>zzz</a:t>
              </a:r>
              <a:endParaRPr lang="en-US" altLang="zh-CN" sz="1800" b="1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A62B104-4772-E7C4-C8E4-C08FE91C376C}"/>
                </a:ext>
              </a:extLst>
            </p:cNvPr>
            <p:cNvSpPr txBox="1"/>
            <p:nvPr/>
          </p:nvSpPr>
          <p:spPr>
            <a:xfrm>
              <a:off x="6174309" y="3975472"/>
              <a:ext cx="713188" cy="3103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altLang="zh-CN" sz="1800" b="1" dirty="0" err="1"/>
                <a:t>zzz</a:t>
              </a:r>
              <a:endParaRPr lang="en-US" altLang="zh-CN" sz="1800" b="1" dirty="0"/>
            </a:p>
          </p:txBody>
        </p:sp>
      </p:grpSp>
      <p:sp>
        <p:nvSpPr>
          <p:cNvPr id="16" name="Rectangle 16">
            <a:extLst>
              <a:ext uri="{FF2B5EF4-FFF2-40B4-BE49-F238E27FC236}">
                <a16:creationId xmlns:a16="http://schemas.microsoft.com/office/drawing/2014/main" id="{A96415C5-F744-3001-E5FB-4333C4C3092E}"/>
              </a:ext>
            </a:extLst>
          </p:cNvPr>
          <p:cNvSpPr/>
          <p:nvPr/>
        </p:nvSpPr>
        <p:spPr>
          <a:xfrm>
            <a:off x="2439100" y="3477111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zzz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3604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7DDD6-E4BE-0D15-1657-F06CE1A8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Multi-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F83ECF-183E-6898-CA88-252B78C3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 case of conflict, S1 will choose a larger instance (e.g., 4) </a:t>
            </a:r>
          </a:p>
          <a:p>
            <a:pPr lvl="1"/>
            <a:r>
              <a:rPr kumimoji="1" lang="en-US" altLang="zh-CN" dirty="0"/>
              <a:t>And re-run the instance until find the largest available instance </a:t>
            </a:r>
          </a:p>
          <a:p>
            <a:pPr lvl="1"/>
            <a:r>
              <a:rPr kumimoji="1" lang="en-US" altLang="zh-CN" dirty="0"/>
              <a:t>May possible try many times until find an available slot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506F27-2914-0D13-6419-7A0825AC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4A4ED3C4-0039-C9CE-9E9B-45B94C129305}"/>
              </a:ext>
            </a:extLst>
          </p:cNvPr>
          <p:cNvSpPr/>
          <p:nvPr/>
        </p:nvSpPr>
        <p:spPr>
          <a:xfrm>
            <a:off x="606996" y="34721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08BBBC8-2620-F12D-50A7-18E6B33BADD9}"/>
              </a:ext>
            </a:extLst>
          </p:cNvPr>
          <p:cNvSpPr/>
          <p:nvPr/>
        </p:nvSpPr>
        <p:spPr>
          <a:xfrm>
            <a:off x="987996" y="3472130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52D4836E-D3B8-D7D4-A8B7-F18D171628DE}"/>
              </a:ext>
            </a:extLst>
          </p:cNvPr>
          <p:cNvSpPr txBox="1"/>
          <p:nvPr/>
        </p:nvSpPr>
        <p:spPr>
          <a:xfrm>
            <a:off x="35496" y="3529106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S1</a:t>
            </a:r>
            <a:endParaRPr lang="en-US" baseline="-25000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79BC1B9-C176-0B7B-FE18-72A20D83BDCA}"/>
              </a:ext>
            </a:extLst>
          </p:cNvPr>
          <p:cNvSpPr txBox="1"/>
          <p:nvPr/>
        </p:nvSpPr>
        <p:spPr>
          <a:xfrm>
            <a:off x="658044" y="302524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6EA1DA01-B9AE-4B10-6BCA-5720858F81C7}"/>
              </a:ext>
            </a:extLst>
          </p:cNvPr>
          <p:cNvSpPr txBox="1"/>
          <p:nvPr/>
        </p:nvSpPr>
        <p:spPr>
          <a:xfrm>
            <a:off x="1039044" y="302524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2CA10ED-ACBA-88A4-4C29-F4181DE78E81}"/>
              </a:ext>
            </a:extLst>
          </p:cNvPr>
          <p:cNvSpPr txBox="1"/>
          <p:nvPr/>
        </p:nvSpPr>
        <p:spPr>
          <a:xfrm>
            <a:off x="1610544" y="302524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02752C51-AFCB-9701-6EA0-28F073813247}"/>
              </a:ext>
            </a:extLst>
          </p:cNvPr>
          <p:cNvSpPr/>
          <p:nvPr/>
        </p:nvSpPr>
        <p:spPr>
          <a:xfrm>
            <a:off x="1492052" y="3472130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xxx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FB586B80-F341-31B6-0070-1DE3117F8C5F}"/>
              </a:ext>
            </a:extLst>
          </p:cNvPr>
          <p:cNvSpPr/>
          <p:nvPr/>
        </p:nvSpPr>
        <p:spPr>
          <a:xfrm>
            <a:off x="606996" y="4145048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18A2267C-65B0-CF36-BA06-78634B8FDF42}"/>
              </a:ext>
            </a:extLst>
          </p:cNvPr>
          <p:cNvSpPr/>
          <p:nvPr/>
        </p:nvSpPr>
        <p:spPr>
          <a:xfrm>
            <a:off x="987996" y="4145048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14" name="TextBox 45">
            <a:extLst>
              <a:ext uri="{FF2B5EF4-FFF2-40B4-BE49-F238E27FC236}">
                <a16:creationId xmlns:a16="http://schemas.microsoft.com/office/drawing/2014/main" id="{F28C8DDB-AAEF-EEAD-719E-3433C875439E}"/>
              </a:ext>
            </a:extLst>
          </p:cNvPr>
          <p:cNvSpPr txBox="1"/>
          <p:nvPr/>
        </p:nvSpPr>
        <p:spPr>
          <a:xfrm>
            <a:off x="35496" y="4202024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S2</a:t>
            </a:r>
            <a:endParaRPr lang="en-US" baseline="-25000" dirty="0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FBF36E5A-F18A-1A32-8896-C4C7BF5A1169}"/>
              </a:ext>
            </a:extLst>
          </p:cNvPr>
          <p:cNvSpPr/>
          <p:nvPr/>
        </p:nvSpPr>
        <p:spPr>
          <a:xfrm>
            <a:off x="1492052" y="4145048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xxx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2451F3-13B6-0E28-4BDA-241029216681}"/>
              </a:ext>
            </a:extLst>
          </p:cNvPr>
          <p:cNvSpPr/>
          <p:nvPr/>
        </p:nvSpPr>
        <p:spPr>
          <a:xfrm>
            <a:off x="606996" y="481796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A62BF1-9E09-CAE9-B81E-47434ED9E1F1}"/>
              </a:ext>
            </a:extLst>
          </p:cNvPr>
          <p:cNvSpPr/>
          <p:nvPr/>
        </p:nvSpPr>
        <p:spPr>
          <a:xfrm>
            <a:off x="987996" y="4817966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18" name="TextBox 45">
            <a:extLst>
              <a:ext uri="{FF2B5EF4-FFF2-40B4-BE49-F238E27FC236}">
                <a16:creationId xmlns:a16="http://schemas.microsoft.com/office/drawing/2014/main" id="{F1CC69E7-08D7-9C91-07D1-0E853E4C584A}"/>
              </a:ext>
            </a:extLst>
          </p:cNvPr>
          <p:cNvSpPr txBox="1"/>
          <p:nvPr/>
        </p:nvSpPr>
        <p:spPr>
          <a:xfrm>
            <a:off x="35496" y="4874942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S3</a:t>
            </a:r>
            <a:endParaRPr lang="en-US" baseline="-25000" dirty="0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BA360589-3E33-9E46-86C1-66C2ED03F277}"/>
              </a:ext>
            </a:extLst>
          </p:cNvPr>
          <p:cNvSpPr/>
          <p:nvPr/>
        </p:nvSpPr>
        <p:spPr>
          <a:xfrm>
            <a:off x="1492052" y="4817966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xxx</a:t>
            </a:r>
          </a:p>
        </p:txBody>
      </p:sp>
      <p:sp>
        <p:nvSpPr>
          <p:cNvPr id="20" name="TextBox 45">
            <a:extLst>
              <a:ext uri="{FF2B5EF4-FFF2-40B4-BE49-F238E27FC236}">
                <a16:creationId xmlns:a16="http://schemas.microsoft.com/office/drawing/2014/main" id="{719A31E0-5634-7D7A-7074-485C480CC073}"/>
              </a:ext>
            </a:extLst>
          </p:cNvPr>
          <p:cNvSpPr txBox="1"/>
          <p:nvPr/>
        </p:nvSpPr>
        <p:spPr>
          <a:xfrm>
            <a:off x="3446836" y="3528864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S1</a:t>
            </a:r>
            <a:endParaRPr lang="en-US" baseline="-25000" dirty="0"/>
          </a:p>
        </p:txBody>
      </p:sp>
      <p:sp>
        <p:nvSpPr>
          <p:cNvPr id="21" name="TextBox 45">
            <a:extLst>
              <a:ext uri="{FF2B5EF4-FFF2-40B4-BE49-F238E27FC236}">
                <a16:creationId xmlns:a16="http://schemas.microsoft.com/office/drawing/2014/main" id="{0CA32B5B-DAA8-8A5F-B9F6-F34A5EB57ADB}"/>
              </a:ext>
            </a:extLst>
          </p:cNvPr>
          <p:cNvSpPr txBox="1"/>
          <p:nvPr/>
        </p:nvSpPr>
        <p:spPr>
          <a:xfrm>
            <a:off x="3446836" y="4201782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S2</a:t>
            </a:r>
            <a:endParaRPr lang="en-US" baseline="-25000" dirty="0"/>
          </a:p>
        </p:txBody>
      </p:sp>
      <p:sp>
        <p:nvSpPr>
          <p:cNvPr id="22" name="TextBox 45">
            <a:extLst>
              <a:ext uri="{FF2B5EF4-FFF2-40B4-BE49-F238E27FC236}">
                <a16:creationId xmlns:a16="http://schemas.microsoft.com/office/drawing/2014/main" id="{F5771042-BE11-EA6F-51C1-0D522207265B}"/>
              </a:ext>
            </a:extLst>
          </p:cNvPr>
          <p:cNvSpPr txBox="1"/>
          <p:nvPr/>
        </p:nvSpPr>
        <p:spPr>
          <a:xfrm>
            <a:off x="3446836" y="487470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S3</a:t>
            </a:r>
            <a:endParaRPr lang="en-US" baseline="-25000" dirty="0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B59AAA24-2554-0D7E-82E3-F86B41163158}"/>
              </a:ext>
            </a:extLst>
          </p:cNvPr>
          <p:cNvCxnSpPr>
            <a:cxnSpLocks/>
          </p:cNvCxnSpPr>
          <p:nvPr/>
        </p:nvCxnSpPr>
        <p:spPr>
          <a:xfrm flipV="1">
            <a:off x="3827836" y="3639547"/>
            <a:ext cx="5301930" cy="23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C89C8E2B-EEED-50FA-4159-AE7B1E612F81}"/>
              </a:ext>
            </a:extLst>
          </p:cNvPr>
          <p:cNvCxnSpPr>
            <a:cxnSpLocks/>
          </p:cNvCxnSpPr>
          <p:nvPr/>
        </p:nvCxnSpPr>
        <p:spPr>
          <a:xfrm flipV="1">
            <a:off x="3827836" y="4368088"/>
            <a:ext cx="5008760" cy="223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E832ADB4-34C0-B32A-37E1-C9655DF2E49D}"/>
              </a:ext>
            </a:extLst>
          </p:cNvPr>
          <p:cNvCxnSpPr>
            <a:cxnSpLocks/>
          </p:cNvCxnSpPr>
          <p:nvPr/>
        </p:nvCxnSpPr>
        <p:spPr>
          <a:xfrm flipV="1">
            <a:off x="3827836" y="5091215"/>
            <a:ext cx="5928740" cy="26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19">
            <a:extLst>
              <a:ext uri="{FF2B5EF4-FFF2-40B4-BE49-F238E27FC236}">
                <a16:creationId xmlns:a16="http://schemas.microsoft.com/office/drawing/2014/main" id="{94ED88F3-4646-7918-C989-D9DE581AD359}"/>
              </a:ext>
            </a:extLst>
          </p:cNvPr>
          <p:cNvSpPr/>
          <p:nvPr/>
        </p:nvSpPr>
        <p:spPr>
          <a:xfrm>
            <a:off x="3131840" y="2642902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7" name="Straight Arrow Connector 20">
            <a:extLst>
              <a:ext uri="{FF2B5EF4-FFF2-40B4-BE49-F238E27FC236}">
                <a16:creationId xmlns:a16="http://schemas.microsoft.com/office/drawing/2014/main" id="{BD9FD982-1920-93C5-7060-23385AE8E0A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544395" y="3062902"/>
            <a:ext cx="22445" cy="474564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57F3A16-233A-4EF9-B13B-EC4FABA5661A}"/>
              </a:ext>
            </a:extLst>
          </p:cNvPr>
          <p:cNvSpPr txBox="1"/>
          <p:nvPr/>
        </p:nvSpPr>
        <p:spPr>
          <a:xfrm>
            <a:off x="3982615" y="3453531"/>
            <a:ext cx="106517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Select 3</a:t>
            </a:r>
            <a:endParaRPr lang="zh-CN" altLang="en-US" dirty="0"/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5D69D1C7-48C9-D873-8B09-5C9E8E6266DE}"/>
              </a:ext>
            </a:extLst>
          </p:cNvPr>
          <p:cNvCxnSpPr>
            <a:cxnSpLocks/>
          </p:cNvCxnSpPr>
          <p:nvPr/>
        </p:nvCxnSpPr>
        <p:spPr>
          <a:xfrm>
            <a:off x="5063480" y="3663201"/>
            <a:ext cx="609600" cy="143668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10C4964A-333A-8ADA-DD4E-A2CDA321E3F4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047792" y="3638197"/>
            <a:ext cx="547898" cy="73446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6B2474A3-0056-1F60-64C6-6EE2AD93E79F}"/>
              </a:ext>
            </a:extLst>
          </p:cNvPr>
          <p:cNvCxnSpPr>
            <a:cxnSpLocks/>
          </p:cNvCxnSpPr>
          <p:nvPr/>
        </p:nvCxnSpPr>
        <p:spPr>
          <a:xfrm flipV="1">
            <a:off x="5628460" y="3601920"/>
            <a:ext cx="191638" cy="767123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CB57E9A0-1B5F-D30D-15AC-C486E4DA8CED}"/>
              </a:ext>
            </a:extLst>
          </p:cNvPr>
          <p:cNvCxnSpPr>
            <a:cxnSpLocks/>
          </p:cNvCxnSpPr>
          <p:nvPr/>
        </p:nvCxnSpPr>
        <p:spPr>
          <a:xfrm flipV="1">
            <a:off x="5670420" y="3654313"/>
            <a:ext cx="290792" cy="148908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9EFEE77-7977-81E2-1534-3EEBD46CAA6E}"/>
              </a:ext>
            </a:extLst>
          </p:cNvPr>
          <p:cNvCxnSpPr>
            <a:cxnSpLocks/>
          </p:cNvCxnSpPr>
          <p:nvPr/>
        </p:nvCxnSpPr>
        <p:spPr>
          <a:xfrm>
            <a:off x="6293804" y="3687353"/>
            <a:ext cx="609600" cy="143668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8E308A6B-EC0A-807B-CF79-77AE7BA3F217}"/>
              </a:ext>
            </a:extLst>
          </p:cNvPr>
          <p:cNvCxnSpPr>
            <a:cxnSpLocks/>
          </p:cNvCxnSpPr>
          <p:nvPr/>
        </p:nvCxnSpPr>
        <p:spPr>
          <a:xfrm>
            <a:off x="6278116" y="3662349"/>
            <a:ext cx="547898" cy="73446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097CEEA0-5C33-22C8-13F5-51500C3E6221}"/>
              </a:ext>
            </a:extLst>
          </p:cNvPr>
          <p:cNvCxnSpPr>
            <a:cxnSpLocks/>
          </p:cNvCxnSpPr>
          <p:nvPr/>
        </p:nvCxnSpPr>
        <p:spPr>
          <a:xfrm flipV="1">
            <a:off x="6858784" y="3626072"/>
            <a:ext cx="191638" cy="767123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DAD2D420-849A-BD61-4771-F55D2E3DC8AF}"/>
              </a:ext>
            </a:extLst>
          </p:cNvPr>
          <p:cNvCxnSpPr>
            <a:cxnSpLocks/>
          </p:cNvCxnSpPr>
          <p:nvPr/>
        </p:nvCxnSpPr>
        <p:spPr>
          <a:xfrm flipV="1">
            <a:off x="6900744" y="3678465"/>
            <a:ext cx="290792" cy="1489081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E24B1FE-6B6C-281F-CF4E-B36A33D678B4}"/>
              </a:ext>
            </a:extLst>
          </p:cNvPr>
          <p:cNvSpPr txBox="1"/>
          <p:nvPr/>
        </p:nvSpPr>
        <p:spPr>
          <a:xfrm>
            <a:off x="5002064" y="3070059"/>
            <a:ext cx="106517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Prepare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8B97BDA-9AD0-9C7B-4923-3927A67654DA}"/>
              </a:ext>
            </a:extLst>
          </p:cNvPr>
          <p:cNvSpPr txBox="1"/>
          <p:nvPr/>
        </p:nvSpPr>
        <p:spPr>
          <a:xfrm>
            <a:off x="6233840" y="3081377"/>
            <a:ext cx="106517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Accept </a:t>
            </a:r>
            <a:endParaRPr lang="zh-CN" altLang="en-US" dirty="0"/>
          </a:p>
        </p:txBody>
      </p:sp>
      <p:sp>
        <p:nvSpPr>
          <p:cNvPr id="40" name="Rectangle 16">
            <a:extLst>
              <a:ext uri="{FF2B5EF4-FFF2-40B4-BE49-F238E27FC236}">
                <a16:creationId xmlns:a16="http://schemas.microsoft.com/office/drawing/2014/main" id="{87B603A2-01AF-0A78-E1B5-1263709AC809}"/>
              </a:ext>
            </a:extLst>
          </p:cNvPr>
          <p:cNvSpPr/>
          <p:nvPr/>
        </p:nvSpPr>
        <p:spPr>
          <a:xfrm>
            <a:off x="1993781" y="4139755"/>
            <a:ext cx="504056" cy="381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xxx</a:t>
            </a:r>
          </a:p>
        </p:txBody>
      </p:sp>
      <p:sp>
        <p:nvSpPr>
          <p:cNvPr id="41" name="Rectangle 16">
            <a:extLst>
              <a:ext uri="{FF2B5EF4-FFF2-40B4-BE49-F238E27FC236}">
                <a16:creationId xmlns:a16="http://schemas.microsoft.com/office/drawing/2014/main" id="{6E09B9C2-10FE-D74A-BE4D-D88CEA6DEC62}"/>
              </a:ext>
            </a:extLst>
          </p:cNvPr>
          <p:cNvSpPr/>
          <p:nvPr/>
        </p:nvSpPr>
        <p:spPr>
          <a:xfrm>
            <a:off x="2000248" y="4817966"/>
            <a:ext cx="504056" cy="38100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xxx</a:t>
            </a:r>
          </a:p>
        </p:txBody>
      </p:sp>
      <p:sp>
        <p:nvSpPr>
          <p:cNvPr id="42" name="Rectangle 16">
            <a:extLst>
              <a:ext uri="{FF2B5EF4-FFF2-40B4-BE49-F238E27FC236}">
                <a16:creationId xmlns:a16="http://schemas.microsoft.com/office/drawing/2014/main" id="{5ED64148-4E0D-5720-0503-E8B44117FD11}"/>
              </a:ext>
            </a:extLst>
          </p:cNvPr>
          <p:cNvSpPr/>
          <p:nvPr/>
        </p:nvSpPr>
        <p:spPr>
          <a:xfrm>
            <a:off x="1997459" y="4150029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zzz</a:t>
            </a:r>
            <a:endParaRPr lang="en-US" sz="1600" dirty="0"/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926348D2-3198-63D9-7655-2FF11C7A65A3}"/>
              </a:ext>
            </a:extLst>
          </p:cNvPr>
          <p:cNvSpPr/>
          <p:nvPr/>
        </p:nvSpPr>
        <p:spPr>
          <a:xfrm>
            <a:off x="1997459" y="4822947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zzz</a:t>
            </a:r>
            <a:endParaRPr lang="en-US" sz="16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D2FC860-89F3-00C4-C9AB-AD950A10EF18}"/>
              </a:ext>
            </a:extLst>
          </p:cNvPr>
          <p:cNvSpPr txBox="1"/>
          <p:nvPr/>
        </p:nvSpPr>
        <p:spPr>
          <a:xfrm>
            <a:off x="5626898" y="4556975"/>
            <a:ext cx="713188" cy="3103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altLang="zh-CN" sz="1800" b="1" dirty="0" err="1"/>
              <a:t>zzz</a:t>
            </a:r>
            <a:endParaRPr lang="en-US" altLang="zh-CN" sz="18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A561D6C-FB05-3A82-A3CB-DF903922A296}"/>
              </a:ext>
            </a:extLst>
          </p:cNvPr>
          <p:cNvSpPr txBox="1"/>
          <p:nvPr/>
        </p:nvSpPr>
        <p:spPr>
          <a:xfrm>
            <a:off x="5742261" y="3975472"/>
            <a:ext cx="713188" cy="3103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ts val="1700"/>
              </a:lnSpc>
            </a:pPr>
            <a:r>
              <a:rPr lang="en-US" altLang="zh-CN" sz="1800" b="1" dirty="0" err="1"/>
              <a:t>zzz</a:t>
            </a:r>
            <a:endParaRPr lang="en-US" altLang="zh-CN" sz="1800" b="1" dirty="0"/>
          </a:p>
        </p:txBody>
      </p:sp>
      <p:sp>
        <p:nvSpPr>
          <p:cNvPr id="46" name="TextBox 8">
            <a:extLst>
              <a:ext uri="{FF2B5EF4-FFF2-40B4-BE49-F238E27FC236}">
                <a16:creationId xmlns:a16="http://schemas.microsoft.com/office/drawing/2014/main" id="{A3916958-BB7A-7C42-0181-28A0FE6290EE}"/>
              </a:ext>
            </a:extLst>
          </p:cNvPr>
          <p:cNvSpPr txBox="1"/>
          <p:nvPr/>
        </p:nvSpPr>
        <p:spPr>
          <a:xfrm>
            <a:off x="2669131" y="302524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7" name="TextBox 8">
            <a:extLst>
              <a:ext uri="{FF2B5EF4-FFF2-40B4-BE49-F238E27FC236}">
                <a16:creationId xmlns:a16="http://schemas.microsoft.com/office/drawing/2014/main" id="{6267E6A2-5802-3805-7F54-781DB020237D}"/>
              </a:ext>
            </a:extLst>
          </p:cNvPr>
          <p:cNvSpPr txBox="1"/>
          <p:nvPr/>
        </p:nvSpPr>
        <p:spPr>
          <a:xfrm>
            <a:off x="2137224" y="302524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8" name="Rectangle 16">
            <a:extLst>
              <a:ext uri="{FF2B5EF4-FFF2-40B4-BE49-F238E27FC236}">
                <a16:creationId xmlns:a16="http://schemas.microsoft.com/office/drawing/2014/main" id="{FEC895E0-1B89-949A-F971-F8383F28780A}"/>
              </a:ext>
            </a:extLst>
          </p:cNvPr>
          <p:cNvSpPr/>
          <p:nvPr/>
        </p:nvSpPr>
        <p:spPr>
          <a:xfrm>
            <a:off x="2007052" y="3477111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zzz</a:t>
            </a:r>
            <a:endParaRPr lang="en-US" sz="1600" dirty="0"/>
          </a:p>
        </p:txBody>
      </p:sp>
      <p:sp>
        <p:nvSpPr>
          <p:cNvPr id="50" name="Rectangle 16">
            <a:extLst>
              <a:ext uri="{FF2B5EF4-FFF2-40B4-BE49-F238E27FC236}">
                <a16:creationId xmlns:a16="http://schemas.microsoft.com/office/drawing/2014/main" id="{9AB4A94F-6199-B194-E8B9-6A863593BABF}"/>
              </a:ext>
            </a:extLst>
          </p:cNvPr>
          <p:cNvSpPr/>
          <p:nvPr/>
        </p:nvSpPr>
        <p:spPr>
          <a:xfrm>
            <a:off x="2521426" y="3471849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yyy</a:t>
            </a:r>
            <a:endParaRPr lang="en-US" sz="1600" dirty="0"/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5DDD5FA5-86E0-F8BD-89D8-2F2AD9068E47}"/>
              </a:ext>
            </a:extLst>
          </p:cNvPr>
          <p:cNvSpPr/>
          <p:nvPr/>
        </p:nvSpPr>
        <p:spPr>
          <a:xfrm>
            <a:off x="2521426" y="4144767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yyy</a:t>
            </a:r>
            <a:endParaRPr lang="en-US" sz="1600" dirty="0"/>
          </a:p>
        </p:txBody>
      </p:sp>
      <p:sp>
        <p:nvSpPr>
          <p:cNvPr id="52" name="Rectangle 16">
            <a:extLst>
              <a:ext uri="{FF2B5EF4-FFF2-40B4-BE49-F238E27FC236}">
                <a16:creationId xmlns:a16="http://schemas.microsoft.com/office/drawing/2014/main" id="{B5EB7770-C4B1-E0CE-2D58-24E4FB1EE3E4}"/>
              </a:ext>
            </a:extLst>
          </p:cNvPr>
          <p:cNvSpPr/>
          <p:nvPr/>
        </p:nvSpPr>
        <p:spPr>
          <a:xfrm>
            <a:off x="2521426" y="4817685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yyy</a:t>
            </a:r>
            <a:endParaRPr lang="en-US" sz="16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C70BB27-36C9-8317-53F0-96A62563234F}"/>
              </a:ext>
            </a:extLst>
          </p:cNvPr>
          <p:cNvSpPr txBox="1"/>
          <p:nvPr/>
        </p:nvSpPr>
        <p:spPr>
          <a:xfrm>
            <a:off x="7456569" y="3502687"/>
            <a:ext cx="106517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Select 4</a:t>
            </a:r>
            <a:endParaRPr lang="zh-CN" altLang="en-US" dirty="0"/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8B79DCB7-AA0B-A9DB-B3F1-2D1789859FCA}"/>
              </a:ext>
            </a:extLst>
          </p:cNvPr>
          <p:cNvCxnSpPr>
            <a:cxnSpLocks/>
          </p:cNvCxnSpPr>
          <p:nvPr/>
        </p:nvCxnSpPr>
        <p:spPr>
          <a:xfrm>
            <a:off x="8468765" y="3701680"/>
            <a:ext cx="609600" cy="1436688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20547528-0982-21C2-7280-183F7ED078EB}"/>
              </a:ext>
            </a:extLst>
          </p:cNvPr>
          <p:cNvCxnSpPr>
            <a:cxnSpLocks/>
          </p:cNvCxnSpPr>
          <p:nvPr/>
        </p:nvCxnSpPr>
        <p:spPr>
          <a:xfrm>
            <a:off x="8453077" y="3676676"/>
            <a:ext cx="547898" cy="73446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B066ABBB-0F21-EF60-5223-1EEBDB9CE529}"/>
              </a:ext>
            </a:extLst>
          </p:cNvPr>
          <p:cNvSpPr txBox="1"/>
          <p:nvPr/>
        </p:nvSpPr>
        <p:spPr>
          <a:xfrm>
            <a:off x="8234119" y="3078014"/>
            <a:ext cx="106517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Prepare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079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46" y="1830524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ea typeface="+mn-ea"/>
              </a:rPr>
              <a:t>Question</a:t>
            </a:r>
          </a:p>
          <a:p>
            <a:pPr algn="ctr"/>
            <a:r>
              <a:rPr lang="en-US" altLang="zh-CN" sz="2600" b="0" kern="0" dirty="0">
                <a:solidFill>
                  <a:srgbClr val="C00000"/>
                </a:solidFill>
                <a:ea typeface="+mn-ea"/>
              </a:rPr>
              <a:t>How many RTTs are required for appending a single log entry? </a:t>
            </a:r>
          </a:p>
          <a:p>
            <a:pPr algn="ctr"/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132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en-US" altLang="zh-CN" dirty="0"/>
              <a:t> Summary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206500"/>
            <a:ext cx="8363272" cy="4318000"/>
          </a:xfrm>
        </p:spPr>
        <p:txBody>
          <a:bodyPr>
            <a:normAutofit/>
          </a:bodyPr>
          <a:lstStyle/>
          <a:p>
            <a:pPr marL="367756" indent="-320133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Paxos 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allows us to ensure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consistent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(total)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ordering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over a set of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events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in a group of nodes</a:t>
            </a:r>
          </a:p>
          <a:p>
            <a:pPr marL="748741" lvl="2" indent="-380985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Events = commands / actions / state updates</a:t>
            </a:r>
          </a:p>
          <a:p>
            <a:pPr marL="34394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7756" indent="-320133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Each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machine will have the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latest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state or </a:t>
            </a:r>
            <a:b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previous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version of the state</a:t>
            </a:r>
          </a:p>
          <a:p>
            <a:pPr marL="367756" indent="-320133">
              <a:buClr>
                <a:srgbClr val="FF0066"/>
              </a:buClr>
              <a:buNone/>
            </a:pPr>
            <a:endParaRPr lang="en-US" altLang="zh-CN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757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6B642-4E54-1947-9D64-55BCA9D6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Multi-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is correct but inefficient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92BAC-6F25-5241-931C-94B58B3F9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4824537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2 rounds </a:t>
            </a:r>
            <a:r>
              <a:rPr lang="en-US" altLang="zh-CN" dirty="0"/>
              <a:t>of RPCs for each value chosen in the </a:t>
            </a:r>
            <a:r>
              <a:rPr lang="en-US" altLang="zh-CN" dirty="0">
                <a:highlight>
                  <a:srgbClr val="FFFF00"/>
                </a:highlight>
              </a:rPr>
              <a:t>optimal</a:t>
            </a:r>
            <a:r>
              <a:rPr lang="en-US" altLang="zh-CN" dirty="0"/>
              <a:t> case </a:t>
            </a:r>
          </a:p>
          <a:p>
            <a:pPr lvl="1"/>
            <a:r>
              <a:rPr lang="en-US" altLang="zh-CN" dirty="0"/>
              <a:t>Prepare, Accept</a:t>
            </a:r>
          </a:p>
          <a:p>
            <a:r>
              <a:rPr lang="en-US" altLang="zh-CN" dirty="0"/>
              <a:t>With multiple concurrent proposers, </a:t>
            </a:r>
            <a:r>
              <a:rPr lang="en-US" altLang="zh-CN" dirty="0">
                <a:solidFill>
                  <a:srgbClr val="C00000"/>
                </a:solidFill>
              </a:rPr>
              <a:t>conflicts</a:t>
            </a:r>
            <a:r>
              <a:rPr lang="en-US" altLang="zh-CN" dirty="0"/>
              <a:t> and restarts are likely </a:t>
            </a:r>
          </a:p>
          <a:p>
            <a:pPr lvl="1"/>
            <a:r>
              <a:rPr lang="en-US" altLang="zh-CN" dirty="0"/>
              <a:t>1. The server may conflict on the position of the new log entry to insert </a:t>
            </a:r>
          </a:p>
          <a:p>
            <a:pPr marL="74250" lvl="1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(our previous example)</a:t>
            </a:r>
          </a:p>
          <a:p>
            <a:pPr lvl="1"/>
            <a:r>
              <a:rPr lang="en-US" altLang="zh-CN" dirty="0"/>
              <a:t>2. Even in the same </a:t>
            </a:r>
            <a:r>
              <a:rPr lang="en-US" altLang="zh-CN" dirty="0" err="1"/>
              <a:t>Paxos</a:t>
            </a:r>
            <a:r>
              <a:rPr lang="en-US" altLang="zh-CN" dirty="0"/>
              <a:t> instance, different proposer may conflict </a:t>
            </a:r>
          </a:p>
          <a:p>
            <a:pPr lvl="2"/>
            <a:r>
              <a:rPr lang="en-US" altLang="zh-CN" sz="1800" dirty="0"/>
              <a:t>Only the proposers with the highest number can win  </a:t>
            </a:r>
          </a:p>
          <a:p>
            <a:r>
              <a:rPr lang="en-US" altLang="zh-CN" dirty="0"/>
              <a:t>Solution </a:t>
            </a:r>
          </a:p>
          <a:p>
            <a:pPr marL="417150" lvl="1" indent="-342900">
              <a:buFont typeface="+mj-ea"/>
              <a:buAutoNum type="circleNumDbPlain"/>
            </a:pPr>
            <a:r>
              <a:rPr lang="en-US" altLang="zh-CN" dirty="0"/>
              <a:t>Select a leader: most of the time, only one server can propose</a:t>
            </a:r>
          </a:p>
          <a:p>
            <a:pPr marL="417150" lvl="1" indent="-342900">
              <a:buFont typeface="+mj-ea"/>
              <a:buAutoNum type="circleNumDbPlain"/>
            </a:pPr>
            <a:r>
              <a:rPr lang="en-US" altLang="zh-CN" dirty="0"/>
              <a:t>Batch the</a:t>
            </a:r>
            <a:r>
              <a:rPr lang="zh-CN" altLang="en-US" dirty="0"/>
              <a:t> </a:t>
            </a:r>
            <a:r>
              <a:rPr lang="en-US" altLang="zh-CN" dirty="0"/>
              <a:t>prepare requests from multiple instances sent from a leader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4F3C91-C2E3-294F-93E3-D669CAB7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733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3BA3B-71F2-8E4E-97E9-9DFC8DA9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Multi-</a:t>
            </a:r>
            <a:r>
              <a:rPr lang="en" altLang="zh-CN" dirty="0" err="1"/>
              <a:t>paxos</a:t>
            </a:r>
            <a:r>
              <a:rPr lang="en" altLang="zh-CN" dirty="0"/>
              <a:t> uses a distinguished proposer (leader)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618C3-D346-2344-9927-3C5F38482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167654"/>
          </a:xfrm>
        </p:spPr>
        <p:txBody>
          <a:bodyPr/>
          <a:lstStyle/>
          <a:p>
            <a:r>
              <a:rPr kumimoji="1" lang="en-US" altLang="zh-CN" dirty="0"/>
              <a:t>Distinguished proposer (aka. leader) </a:t>
            </a:r>
          </a:p>
          <a:p>
            <a:pPr lvl="1"/>
            <a:r>
              <a:rPr kumimoji="1" lang="en-US" altLang="zh-CN" dirty="0"/>
              <a:t>The only one that issues proposals </a:t>
            </a:r>
          </a:p>
          <a:p>
            <a:pPr lvl="2"/>
            <a:r>
              <a:rPr kumimoji="1" lang="en-US" altLang="zh-CN" sz="1800" dirty="0"/>
              <a:t>i.e., </a:t>
            </a:r>
            <a:r>
              <a:rPr lang="en-US" altLang="zh-CN" sz="1800" dirty="0"/>
              <a:t>no proposer conflicts in the optimal case </a:t>
            </a:r>
            <a:endParaRPr kumimoji="1" lang="en-US" altLang="zh-CN" sz="1800" dirty="0"/>
          </a:p>
          <a:p>
            <a:r>
              <a:rPr kumimoji="1" lang="en-US" altLang="zh-CN" dirty="0"/>
              <a:t>Client only sends the commands to the leader </a:t>
            </a:r>
          </a:p>
          <a:p>
            <a:pPr lvl="1"/>
            <a:r>
              <a:rPr kumimoji="1" lang="en-US" altLang="zh-CN" dirty="0"/>
              <a:t>Decides the value position </a:t>
            </a:r>
          </a:p>
          <a:p>
            <a:r>
              <a:rPr kumimoji="1" lang="en-US" altLang="zh-CN" dirty="0"/>
              <a:t>Question: is single leader necessary for multi-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? </a:t>
            </a:r>
          </a:p>
          <a:p>
            <a:pPr lvl="1"/>
            <a:r>
              <a:rPr kumimoji="1" lang="en-US" altLang="zh-CN" dirty="0"/>
              <a:t>No:</a:t>
            </a:r>
            <a:r>
              <a:rPr kumimoji="1" lang="zh-CN" altLang="en-US" dirty="0"/>
              <a:t> </a:t>
            </a:r>
            <a:r>
              <a:rPr kumimoji="1" lang="en-US" altLang="zh-CN" dirty="0"/>
              <a:t>if two 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servers act as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protocol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correctly</a:t>
            </a:r>
          </a:p>
          <a:p>
            <a:pPr lvl="2"/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8D443F-418D-C64E-BB21-D2403936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10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34D1C-5184-F7C7-4E17-DACAAB05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40" y="228866"/>
            <a:ext cx="9021688" cy="900442"/>
          </a:xfrm>
        </p:spPr>
        <p:txBody>
          <a:bodyPr/>
          <a:lstStyle/>
          <a:p>
            <a:r>
              <a:rPr kumimoji="1" lang="en-US" altLang="zh-CN" dirty="0"/>
              <a:t>Not relying a single leader simplifies user implementation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50C50-D08A-D43E-8D2C-40E2674C3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i.e., the user can choose the leader in an arbitrary way </a:t>
            </a:r>
          </a:p>
          <a:p>
            <a:pPr lvl="1"/>
            <a:r>
              <a:rPr kumimoji="1" lang="en-US" altLang="zh-CN" dirty="0"/>
              <a:t>i.e., all the server don't need to agree on the same leader</a:t>
            </a:r>
          </a:p>
          <a:p>
            <a:pPr lvl="1"/>
            <a:r>
              <a:rPr kumimoji="1" lang="en-US" altLang="zh-CN" dirty="0"/>
              <a:t>Performance degradations if multiple leaders exist  </a:t>
            </a:r>
          </a:p>
          <a:p>
            <a:r>
              <a:rPr kumimoji="1" lang="en-US" altLang="zh-CN" dirty="0"/>
              <a:t>We can also use multi-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for the leader election </a:t>
            </a:r>
            <a:r>
              <a:rPr kumimoji="1" lang="en-US" altLang="zh-CN" dirty="0">
                <a:sym typeface="Wingdings" pitchFamily="2" charset="2"/>
              </a:rPr>
              <a:t> </a:t>
            </a:r>
          </a:p>
          <a:p>
            <a:pPr lvl="1"/>
            <a:r>
              <a:rPr kumimoji="1" lang="en-US" altLang="zh-CN" dirty="0">
                <a:sym typeface="Wingdings" pitchFamily="2" charset="2"/>
              </a:rPr>
              <a:t>Similar to implementing a view server</a:t>
            </a:r>
          </a:p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F73F70-74D2-28C9-2B87-7E753CC6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920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>
            <a:extLst>
              <a:ext uri="{FF2B5EF4-FFF2-40B4-BE49-F238E27FC236}">
                <a16:creationId xmlns:a16="http://schemas.microsoft.com/office/drawing/2014/main" id="{4608BA2C-B6E6-D1F4-0E4E-55FE416370BC}"/>
              </a:ext>
            </a:extLst>
          </p:cNvPr>
          <p:cNvSpPr txBox="1"/>
          <p:nvPr/>
        </p:nvSpPr>
        <p:spPr>
          <a:xfrm>
            <a:off x="2513316" y="3385339"/>
            <a:ext cx="106517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xxx, </a:t>
            </a:r>
            <a:r>
              <a:rPr kumimoji="1" lang="en-US" altLang="zh-CN" dirty="0" err="1"/>
              <a:t>yyy</a:t>
            </a:r>
            <a:endParaRPr lang="zh-CN" altLang="en-US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2926671-2F83-7A79-6DBE-53241D0F5F40}"/>
              </a:ext>
            </a:extLst>
          </p:cNvPr>
          <p:cNvGrpSpPr/>
          <p:nvPr/>
        </p:nvGrpSpPr>
        <p:grpSpPr>
          <a:xfrm>
            <a:off x="817676" y="1968836"/>
            <a:ext cx="1476605" cy="1754326"/>
            <a:chOff x="699963" y="1803188"/>
            <a:chExt cx="1476605" cy="175432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B2370AC-84EC-A102-AB49-B22BE59D344E}"/>
                </a:ext>
              </a:extLst>
            </p:cNvPr>
            <p:cNvSpPr/>
            <p:nvPr/>
          </p:nvSpPr>
          <p:spPr>
            <a:xfrm>
              <a:off x="699963" y="1836737"/>
              <a:ext cx="1476605" cy="12317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3D79F0BC-1C04-0284-0257-C116143105CC}"/>
                </a:ext>
              </a:extLst>
            </p:cNvPr>
            <p:cNvSpPr txBox="1"/>
            <p:nvPr/>
          </p:nvSpPr>
          <p:spPr>
            <a:xfrm>
              <a:off x="761798" y="1803188"/>
              <a:ext cx="141095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N</a:t>
              </a:r>
              <a:r>
                <a:rPr lang="en-US" altLang="zh-CN" sz="1800" baseline="-25000" dirty="0"/>
                <a:t>a</a:t>
              </a:r>
              <a:r>
                <a:rPr lang="en-US" altLang="zh-CN" sz="1800" dirty="0"/>
                <a:t> : S1.19</a:t>
              </a:r>
            </a:p>
            <a:p>
              <a:r>
                <a:rPr lang="en-US" altLang="zh-CN" sz="1800" dirty="0" err="1"/>
                <a:t>V</a:t>
              </a:r>
              <a:r>
                <a:rPr lang="en-US" altLang="zh-CN" sz="1800" baseline="-25000" dirty="0" err="1"/>
                <a:t>a</a:t>
              </a:r>
              <a:r>
                <a:rPr lang="en-US" altLang="zh-CN" sz="1800" dirty="0"/>
                <a:t> :  add</a:t>
              </a:r>
            </a:p>
            <a:p>
              <a:r>
                <a:rPr lang="en-US" altLang="zh-CN" sz="1800" dirty="0"/>
                <a:t>N</a:t>
              </a:r>
              <a:r>
                <a:rPr lang="en-US" altLang="zh-CN" baseline="-25000" dirty="0"/>
                <a:t>h</a:t>
              </a:r>
              <a:r>
                <a:rPr lang="en-US" altLang="zh-CN" sz="1800" dirty="0"/>
                <a:t> : S1.19</a:t>
              </a:r>
            </a:p>
            <a:p>
              <a:r>
                <a:rPr lang="en-US" altLang="zh-CN" sz="1800" dirty="0" err="1"/>
                <a:t>M</a:t>
              </a:r>
              <a:r>
                <a:rPr lang="en-US" altLang="zh-CN" baseline="-25000" dirty="0" err="1"/>
                <a:t>h</a:t>
              </a:r>
              <a:r>
                <a:rPr lang="en-US" altLang="zh-CN" sz="1800" dirty="0"/>
                <a:t> : S1.19</a:t>
              </a:r>
            </a:p>
            <a:p>
              <a:endParaRPr lang="en-US" altLang="zh-CN" sz="1800" dirty="0"/>
            </a:p>
            <a:p>
              <a:pPr algn="ctr"/>
              <a:endParaRPr lang="en-US" altLang="zh-CN" sz="1800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A5BD995-1638-0863-F6E2-9F9526D2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Benefits of leader election: prepare message batching </a:t>
            </a:r>
            <a:endParaRPr kumimoji="1" lang="zh-CN" altLang="en-US" dirty="0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FCFE4C95-6499-7841-CD5C-D7688B5D2822}"/>
              </a:ext>
            </a:extLst>
          </p:cNvPr>
          <p:cNvSpPr/>
          <p:nvPr/>
        </p:nvSpPr>
        <p:spPr>
          <a:xfrm>
            <a:off x="688245" y="3814458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128163E-EC1A-60EE-86F2-946E9070CB29}"/>
              </a:ext>
            </a:extLst>
          </p:cNvPr>
          <p:cNvSpPr/>
          <p:nvPr/>
        </p:nvSpPr>
        <p:spPr>
          <a:xfrm>
            <a:off x="1069245" y="3814458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27EF0B82-CDD4-88EA-798F-DDC3D8DA503E}"/>
              </a:ext>
            </a:extLst>
          </p:cNvPr>
          <p:cNvSpPr txBox="1"/>
          <p:nvPr/>
        </p:nvSpPr>
        <p:spPr>
          <a:xfrm>
            <a:off x="116745" y="3871434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S1</a:t>
            </a:r>
            <a:endParaRPr lang="en-US" baseline="-25000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B3EAFC68-6159-E564-AA0D-FB72E5023E2D}"/>
              </a:ext>
            </a:extLst>
          </p:cNvPr>
          <p:cNvSpPr txBox="1"/>
          <p:nvPr/>
        </p:nvSpPr>
        <p:spPr>
          <a:xfrm>
            <a:off x="744355" y="338304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905D156-4C67-7EC2-8BB0-CCF43DC020C8}"/>
              </a:ext>
            </a:extLst>
          </p:cNvPr>
          <p:cNvSpPr txBox="1"/>
          <p:nvPr/>
        </p:nvSpPr>
        <p:spPr>
          <a:xfrm>
            <a:off x="1125355" y="338304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FC9917BC-BB73-568E-E26F-EF2DD4A11E55}"/>
              </a:ext>
            </a:extLst>
          </p:cNvPr>
          <p:cNvSpPr/>
          <p:nvPr/>
        </p:nvSpPr>
        <p:spPr>
          <a:xfrm>
            <a:off x="688245" y="448737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13B33ECB-19B2-07B2-BB38-6E11C06F0B4B}"/>
              </a:ext>
            </a:extLst>
          </p:cNvPr>
          <p:cNvSpPr/>
          <p:nvPr/>
        </p:nvSpPr>
        <p:spPr>
          <a:xfrm>
            <a:off x="1069245" y="4487376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14" name="TextBox 45">
            <a:extLst>
              <a:ext uri="{FF2B5EF4-FFF2-40B4-BE49-F238E27FC236}">
                <a16:creationId xmlns:a16="http://schemas.microsoft.com/office/drawing/2014/main" id="{D159AA02-4C19-E47C-99DB-FBB7E5ECFAB8}"/>
              </a:ext>
            </a:extLst>
          </p:cNvPr>
          <p:cNvSpPr txBox="1"/>
          <p:nvPr/>
        </p:nvSpPr>
        <p:spPr>
          <a:xfrm>
            <a:off x="116745" y="4544352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S2</a:t>
            </a:r>
            <a:endParaRPr lang="en-US" baseline="-25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DC4D9D-93E6-C19D-8751-6622DE92C1D4}"/>
              </a:ext>
            </a:extLst>
          </p:cNvPr>
          <p:cNvSpPr/>
          <p:nvPr/>
        </p:nvSpPr>
        <p:spPr>
          <a:xfrm>
            <a:off x="688245" y="516029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06B2E5-4F88-69AF-F76F-ACE4EA9CBD5E}"/>
              </a:ext>
            </a:extLst>
          </p:cNvPr>
          <p:cNvSpPr/>
          <p:nvPr/>
        </p:nvSpPr>
        <p:spPr>
          <a:xfrm>
            <a:off x="1069245" y="5160294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18" name="TextBox 45">
            <a:extLst>
              <a:ext uri="{FF2B5EF4-FFF2-40B4-BE49-F238E27FC236}">
                <a16:creationId xmlns:a16="http://schemas.microsoft.com/office/drawing/2014/main" id="{74B76BE2-F227-480B-5833-0E0EA05DA8E3}"/>
              </a:ext>
            </a:extLst>
          </p:cNvPr>
          <p:cNvSpPr txBox="1"/>
          <p:nvPr/>
        </p:nvSpPr>
        <p:spPr>
          <a:xfrm>
            <a:off x="116745" y="521727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S3</a:t>
            </a:r>
            <a:endParaRPr lang="en-US" baseline="-25000" dirty="0"/>
          </a:p>
        </p:txBody>
      </p:sp>
      <p:sp>
        <p:nvSpPr>
          <p:cNvPr id="20" name="TextBox 45">
            <a:extLst>
              <a:ext uri="{FF2B5EF4-FFF2-40B4-BE49-F238E27FC236}">
                <a16:creationId xmlns:a16="http://schemas.microsoft.com/office/drawing/2014/main" id="{68655DCC-63C4-CB78-DD48-C4F6E51C6EBF}"/>
              </a:ext>
            </a:extLst>
          </p:cNvPr>
          <p:cNvSpPr txBox="1"/>
          <p:nvPr/>
        </p:nvSpPr>
        <p:spPr>
          <a:xfrm>
            <a:off x="2744740" y="3897333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S1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21" name="TextBox 45">
            <a:extLst>
              <a:ext uri="{FF2B5EF4-FFF2-40B4-BE49-F238E27FC236}">
                <a16:creationId xmlns:a16="http://schemas.microsoft.com/office/drawing/2014/main" id="{815F446C-5484-6976-FEA9-838F49DE31D7}"/>
              </a:ext>
            </a:extLst>
          </p:cNvPr>
          <p:cNvSpPr txBox="1"/>
          <p:nvPr/>
        </p:nvSpPr>
        <p:spPr>
          <a:xfrm>
            <a:off x="2744740" y="457025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S2</a:t>
            </a:r>
            <a:endParaRPr lang="en-US" baseline="-25000" dirty="0"/>
          </a:p>
        </p:txBody>
      </p:sp>
      <p:sp>
        <p:nvSpPr>
          <p:cNvPr id="22" name="TextBox 45">
            <a:extLst>
              <a:ext uri="{FF2B5EF4-FFF2-40B4-BE49-F238E27FC236}">
                <a16:creationId xmlns:a16="http://schemas.microsoft.com/office/drawing/2014/main" id="{B00307BB-0246-E9BA-782D-420F134673BF}"/>
              </a:ext>
            </a:extLst>
          </p:cNvPr>
          <p:cNvSpPr txBox="1"/>
          <p:nvPr/>
        </p:nvSpPr>
        <p:spPr>
          <a:xfrm>
            <a:off x="2744740" y="5243169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S3</a:t>
            </a:r>
            <a:endParaRPr lang="en-US" baseline="-25000" dirty="0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E0070F07-4F39-F105-C5C3-CE9EDB0C516C}"/>
              </a:ext>
            </a:extLst>
          </p:cNvPr>
          <p:cNvCxnSpPr>
            <a:cxnSpLocks/>
          </p:cNvCxnSpPr>
          <p:nvPr/>
        </p:nvCxnSpPr>
        <p:spPr>
          <a:xfrm flipV="1">
            <a:off x="3125740" y="4005742"/>
            <a:ext cx="5811727" cy="25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641E8319-B26A-572D-3FED-DF6A094D8F56}"/>
              </a:ext>
            </a:extLst>
          </p:cNvPr>
          <p:cNvCxnSpPr>
            <a:cxnSpLocks/>
          </p:cNvCxnSpPr>
          <p:nvPr/>
        </p:nvCxnSpPr>
        <p:spPr>
          <a:xfrm flipV="1">
            <a:off x="3125740" y="4732867"/>
            <a:ext cx="5835896" cy="26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B84BFBA0-9759-D211-BF2A-85BEDC910D93}"/>
              </a:ext>
            </a:extLst>
          </p:cNvPr>
          <p:cNvCxnSpPr>
            <a:cxnSpLocks/>
          </p:cNvCxnSpPr>
          <p:nvPr/>
        </p:nvCxnSpPr>
        <p:spPr>
          <a:xfrm flipV="1">
            <a:off x="3125740" y="5460099"/>
            <a:ext cx="5835896" cy="26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内容占位符 2">
            <a:extLst>
              <a:ext uri="{FF2B5EF4-FFF2-40B4-BE49-F238E27FC236}">
                <a16:creationId xmlns:a16="http://schemas.microsoft.com/office/drawing/2014/main" id="{AE81286E-9D9F-63E1-4FE3-BE00E75C1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40644"/>
          </a:xfrm>
        </p:spPr>
        <p:txBody>
          <a:bodyPr/>
          <a:lstStyle/>
          <a:p>
            <a:r>
              <a:rPr kumimoji="1" lang="en-US" altLang="zh-CN" dirty="0"/>
              <a:t>Suppose S1 </a:t>
            </a:r>
            <a:r>
              <a:rPr kumimoji="1" lang="en" altLang="zh-CN" dirty="0"/>
              <a:t>is the leader (w/o batching) </a:t>
            </a:r>
            <a:endParaRPr lang="en" altLang="zh-CN" dirty="0"/>
          </a:p>
          <a:p>
            <a:pPr lvl="2"/>
            <a:endParaRPr lang="en" altLang="zh-CN" sz="1800" dirty="0"/>
          </a:p>
          <a:p>
            <a:pPr marL="914400" lvl="2" indent="0">
              <a:buNone/>
            </a:pPr>
            <a:endParaRPr kumimoji="1" lang="en-US" altLang="zh-CN" sz="1800" dirty="0"/>
          </a:p>
          <a:p>
            <a:pPr marL="131400" lvl="1" indent="0">
              <a:buNone/>
            </a:pPr>
            <a:endParaRPr kumimoji="1" lang="zh-CN" altLang="en-US" sz="1600" dirty="0"/>
          </a:p>
        </p:txBody>
      </p:sp>
      <p:sp>
        <p:nvSpPr>
          <p:cNvPr id="52" name="TextBox 6">
            <a:extLst>
              <a:ext uri="{FF2B5EF4-FFF2-40B4-BE49-F238E27FC236}">
                <a16:creationId xmlns:a16="http://schemas.microsoft.com/office/drawing/2014/main" id="{89B52621-9F8F-51B0-F855-4D0A8FA3228B}"/>
              </a:ext>
            </a:extLst>
          </p:cNvPr>
          <p:cNvSpPr txBox="1"/>
          <p:nvPr/>
        </p:nvSpPr>
        <p:spPr>
          <a:xfrm>
            <a:off x="1170084" y="1633364"/>
            <a:ext cx="1563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</a:rPr>
              <a:t>Paxos</a:t>
            </a:r>
            <a:r>
              <a:rPr lang="en-US" sz="1600" dirty="0">
                <a:solidFill>
                  <a:schemeClr val="tx2"/>
                </a:solidFill>
              </a:rPr>
              <a:t> 0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4366A18-6F6A-2C95-49EF-EA70AC22E428}"/>
              </a:ext>
            </a:extLst>
          </p:cNvPr>
          <p:cNvGrpSpPr/>
          <p:nvPr/>
        </p:nvGrpSpPr>
        <p:grpSpPr>
          <a:xfrm>
            <a:off x="2806140" y="1991356"/>
            <a:ext cx="1476605" cy="1754326"/>
            <a:chOff x="699963" y="1810372"/>
            <a:chExt cx="1476605" cy="1754326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2CE3AE51-6599-9F78-A4E6-4AEB6B084CF1}"/>
                </a:ext>
              </a:extLst>
            </p:cNvPr>
            <p:cNvSpPr/>
            <p:nvPr/>
          </p:nvSpPr>
          <p:spPr>
            <a:xfrm>
              <a:off x="699963" y="1836737"/>
              <a:ext cx="1476605" cy="12317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66174DF-F8A7-7A88-2B1B-9BE912E53948}"/>
                </a:ext>
              </a:extLst>
            </p:cNvPr>
            <p:cNvSpPr txBox="1"/>
            <p:nvPr/>
          </p:nvSpPr>
          <p:spPr>
            <a:xfrm>
              <a:off x="742753" y="1810372"/>
              <a:ext cx="141095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N</a:t>
              </a:r>
              <a:r>
                <a:rPr lang="en-US" altLang="zh-CN" sz="1800" baseline="-25000" dirty="0"/>
                <a:t>a</a:t>
              </a:r>
              <a:r>
                <a:rPr lang="en-US" altLang="zh-CN" sz="1800" dirty="0"/>
                <a:t> : S1.19</a:t>
              </a:r>
            </a:p>
            <a:p>
              <a:r>
                <a:rPr lang="en-US" altLang="zh-CN" sz="1800" dirty="0" err="1"/>
                <a:t>V</a:t>
              </a:r>
              <a:r>
                <a:rPr lang="en-US" altLang="zh-CN" sz="1800" baseline="-25000" dirty="0" err="1"/>
                <a:t>a</a:t>
              </a:r>
              <a:r>
                <a:rPr lang="en-US" altLang="zh-CN" sz="1800" dirty="0"/>
                <a:t> :  </a:t>
              </a:r>
              <a:r>
                <a:rPr lang="en-US" altLang="zh-CN" sz="1800" dirty="0" err="1"/>
                <a:t>cmp</a:t>
              </a:r>
              <a:endParaRPr lang="en-US" altLang="zh-CN" sz="1800" dirty="0"/>
            </a:p>
            <a:p>
              <a:r>
                <a:rPr lang="en-US" altLang="zh-CN" sz="1800" dirty="0"/>
                <a:t>N</a:t>
              </a:r>
              <a:r>
                <a:rPr lang="en-US" altLang="zh-CN" baseline="-25000" dirty="0"/>
                <a:t>h</a:t>
              </a:r>
              <a:r>
                <a:rPr lang="en-US" altLang="zh-CN" sz="1800" dirty="0"/>
                <a:t> : S1.19</a:t>
              </a:r>
            </a:p>
            <a:p>
              <a:r>
                <a:rPr lang="en-US" altLang="zh-CN" sz="1800" dirty="0" err="1"/>
                <a:t>M</a:t>
              </a:r>
              <a:r>
                <a:rPr lang="en-US" altLang="zh-CN" baseline="-25000" dirty="0" err="1"/>
                <a:t>h</a:t>
              </a:r>
              <a:r>
                <a:rPr lang="en-US" altLang="zh-CN" sz="1800" dirty="0"/>
                <a:t> : S1.19</a:t>
              </a:r>
            </a:p>
            <a:p>
              <a:endParaRPr lang="en-US" altLang="zh-CN" sz="1800" dirty="0"/>
            </a:p>
            <a:p>
              <a:pPr algn="ctr"/>
              <a:endParaRPr lang="en-US" altLang="zh-CN" sz="1800" dirty="0"/>
            </a:p>
          </p:txBody>
        </p:sp>
      </p:grpSp>
      <p:sp>
        <p:nvSpPr>
          <p:cNvPr id="57" name="TextBox 6">
            <a:extLst>
              <a:ext uri="{FF2B5EF4-FFF2-40B4-BE49-F238E27FC236}">
                <a16:creationId xmlns:a16="http://schemas.microsoft.com/office/drawing/2014/main" id="{A1BEB6EB-CCE9-C62B-A3AD-7E33CF5C3F12}"/>
              </a:ext>
            </a:extLst>
          </p:cNvPr>
          <p:cNvSpPr txBox="1"/>
          <p:nvPr/>
        </p:nvSpPr>
        <p:spPr>
          <a:xfrm>
            <a:off x="3158548" y="1648700"/>
            <a:ext cx="1563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</a:rPr>
              <a:t>Paxos</a:t>
            </a:r>
            <a:r>
              <a:rPr lang="en-US" sz="1600" dirty="0">
                <a:solidFill>
                  <a:schemeClr val="tx2"/>
                </a:solidFill>
              </a:rPr>
              <a:t> 1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DE936F8-D4CA-08FA-BCE4-DE102404B0C9}"/>
              </a:ext>
            </a:extLst>
          </p:cNvPr>
          <p:cNvGrpSpPr/>
          <p:nvPr/>
        </p:nvGrpSpPr>
        <p:grpSpPr>
          <a:xfrm>
            <a:off x="4860255" y="1993529"/>
            <a:ext cx="1476605" cy="1754326"/>
            <a:chOff x="699963" y="1797488"/>
            <a:chExt cx="1476605" cy="1754326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A209787-D473-D20B-D002-CF021C18D6DC}"/>
                </a:ext>
              </a:extLst>
            </p:cNvPr>
            <p:cNvSpPr/>
            <p:nvPr/>
          </p:nvSpPr>
          <p:spPr>
            <a:xfrm>
              <a:off x="699963" y="1836737"/>
              <a:ext cx="1476605" cy="12329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77FCCA2-02B0-462A-B242-E5C30251F045}"/>
                </a:ext>
              </a:extLst>
            </p:cNvPr>
            <p:cNvSpPr txBox="1"/>
            <p:nvPr/>
          </p:nvSpPr>
          <p:spPr>
            <a:xfrm>
              <a:off x="765614" y="1797488"/>
              <a:ext cx="141095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N</a:t>
              </a:r>
              <a:r>
                <a:rPr lang="en-US" altLang="zh-CN" sz="1800" baseline="-25000" dirty="0"/>
                <a:t>a</a:t>
              </a:r>
              <a:r>
                <a:rPr lang="en-US" altLang="zh-CN" sz="1800" dirty="0"/>
                <a:t> : </a:t>
              </a:r>
            </a:p>
            <a:p>
              <a:r>
                <a:rPr lang="en-US" altLang="zh-CN" sz="1800" dirty="0" err="1"/>
                <a:t>V</a:t>
              </a:r>
              <a:r>
                <a:rPr lang="en-US" altLang="zh-CN" sz="1800" baseline="-25000" dirty="0" err="1"/>
                <a:t>a</a:t>
              </a:r>
              <a:r>
                <a:rPr lang="en-US" altLang="zh-CN" sz="1800" dirty="0"/>
                <a:t> :  </a:t>
              </a:r>
            </a:p>
            <a:p>
              <a:r>
                <a:rPr lang="en-US" altLang="zh-CN" sz="1800" dirty="0"/>
                <a:t>N</a:t>
              </a:r>
              <a:r>
                <a:rPr lang="en-US" altLang="zh-CN" baseline="-25000" dirty="0"/>
                <a:t>h</a:t>
              </a:r>
              <a:r>
                <a:rPr lang="en-US" altLang="zh-CN" sz="1800" dirty="0"/>
                <a:t> : </a:t>
              </a:r>
            </a:p>
            <a:p>
              <a:r>
                <a:rPr lang="en-US" altLang="zh-CN" sz="1800" dirty="0" err="1"/>
                <a:t>M</a:t>
              </a:r>
              <a:r>
                <a:rPr lang="en-US" altLang="zh-CN" baseline="-25000" dirty="0" err="1"/>
                <a:t>h</a:t>
              </a:r>
              <a:r>
                <a:rPr lang="en-US" altLang="zh-CN" sz="1800" dirty="0"/>
                <a:t> : </a:t>
              </a:r>
            </a:p>
            <a:p>
              <a:endParaRPr lang="en-US" altLang="zh-CN" sz="1800" dirty="0"/>
            </a:p>
            <a:p>
              <a:pPr algn="ctr"/>
              <a:endParaRPr lang="en-US" altLang="zh-CN" sz="1800" dirty="0"/>
            </a:p>
          </p:txBody>
        </p:sp>
      </p:grpSp>
      <p:sp>
        <p:nvSpPr>
          <p:cNvPr id="61" name="TextBox 6">
            <a:extLst>
              <a:ext uri="{FF2B5EF4-FFF2-40B4-BE49-F238E27FC236}">
                <a16:creationId xmlns:a16="http://schemas.microsoft.com/office/drawing/2014/main" id="{4C88E7D7-0E1A-C15E-F905-54B1065309C5}"/>
              </a:ext>
            </a:extLst>
          </p:cNvPr>
          <p:cNvSpPr txBox="1"/>
          <p:nvPr/>
        </p:nvSpPr>
        <p:spPr>
          <a:xfrm>
            <a:off x="5212663" y="1663757"/>
            <a:ext cx="1563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</a:rPr>
              <a:t>Paxos</a:t>
            </a:r>
            <a:r>
              <a:rPr lang="en-US" sz="1600" dirty="0">
                <a:solidFill>
                  <a:schemeClr val="tx2"/>
                </a:solidFill>
              </a:rPr>
              <a:t> 2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7269737-3FF0-24F8-2679-02677A46B9FF}"/>
              </a:ext>
            </a:extLst>
          </p:cNvPr>
          <p:cNvGrpSpPr/>
          <p:nvPr/>
        </p:nvGrpSpPr>
        <p:grpSpPr>
          <a:xfrm>
            <a:off x="6924692" y="1987254"/>
            <a:ext cx="1476605" cy="1754326"/>
            <a:chOff x="699963" y="1797488"/>
            <a:chExt cx="1476605" cy="1754326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5FBF58F-F2F2-BCBB-1DB0-D8851CE11790}"/>
                </a:ext>
              </a:extLst>
            </p:cNvPr>
            <p:cNvSpPr/>
            <p:nvPr/>
          </p:nvSpPr>
          <p:spPr>
            <a:xfrm>
              <a:off x="699963" y="1836737"/>
              <a:ext cx="1476605" cy="12329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9A4ED644-0BC5-5E25-BF27-A51043678D9F}"/>
                </a:ext>
              </a:extLst>
            </p:cNvPr>
            <p:cNvSpPr txBox="1"/>
            <p:nvPr/>
          </p:nvSpPr>
          <p:spPr>
            <a:xfrm>
              <a:off x="765614" y="1797488"/>
              <a:ext cx="141095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N</a:t>
              </a:r>
              <a:r>
                <a:rPr lang="en-US" altLang="zh-CN" sz="1800" baseline="-25000" dirty="0"/>
                <a:t>a</a:t>
              </a:r>
              <a:r>
                <a:rPr lang="en-US" altLang="zh-CN" sz="1800" dirty="0"/>
                <a:t> : </a:t>
              </a:r>
            </a:p>
            <a:p>
              <a:r>
                <a:rPr lang="en-US" altLang="zh-CN" sz="1800" dirty="0" err="1"/>
                <a:t>V</a:t>
              </a:r>
              <a:r>
                <a:rPr lang="en-US" altLang="zh-CN" sz="1800" baseline="-25000" dirty="0" err="1"/>
                <a:t>a</a:t>
              </a:r>
              <a:r>
                <a:rPr lang="en-US" altLang="zh-CN" sz="1800" dirty="0"/>
                <a:t> :  </a:t>
              </a:r>
            </a:p>
            <a:p>
              <a:r>
                <a:rPr lang="en-US" altLang="zh-CN" sz="1800" dirty="0"/>
                <a:t>N</a:t>
              </a:r>
              <a:r>
                <a:rPr lang="en-US" altLang="zh-CN" baseline="-25000" dirty="0"/>
                <a:t>h</a:t>
              </a:r>
              <a:r>
                <a:rPr lang="en-US" altLang="zh-CN" sz="1800" dirty="0"/>
                <a:t> : </a:t>
              </a:r>
            </a:p>
            <a:p>
              <a:r>
                <a:rPr lang="en-US" altLang="zh-CN" sz="1800" dirty="0" err="1"/>
                <a:t>M</a:t>
              </a:r>
              <a:r>
                <a:rPr lang="en-US" altLang="zh-CN" baseline="-25000" dirty="0" err="1"/>
                <a:t>h</a:t>
              </a:r>
              <a:r>
                <a:rPr lang="en-US" altLang="zh-CN" sz="1800" dirty="0"/>
                <a:t> : </a:t>
              </a:r>
            </a:p>
            <a:p>
              <a:endParaRPr lang="en-US" altLang="zh-CN" sz="1800" dirty="0"/>
            </a:p>
            <a:p>
              <a:pPr algn="ctr"/>
              <a:endParaRPr lang="en-US" altLang="zh-CN" sz="1800" dirty="0"/>
            </a:p>
          </p:txBody>
        </p:sp>
      </p:grpSp>
      <p:sp>
        <p:nvSpPr>
          <p:cNvPr id="65" name="TextBox 6">
            <a:extLst>
              <a:ext uri="{FF2B5EF4-FFF2-40B4-BE49-F238E27FC236}">
                <a16:creationId xmlns:a16="http://schemas.microsoft.com/office/drawing/2014/main" id="{B8B42A8D-76EC-1F68-4373-510EA1B917E5}"/>
              </a:ext>
            </a:extLst>
          </p:cNvPr>
          <p:cNvSpPr txBox="1"/>
          <p:nvPr/>
        </p:nvSpPr>
        <p:spPr>
          <a:xfrm>
            <a:off x="7277100" y="1657482"/>
            <a:ext cx="1563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</a:rPr>
              <a:t>Paxos</a:t>
            </a:r>
            <a:r>
              <a:rPr lang="en-US" sz="1600" dirty="0">
                <a:solidFill>
                  <a:schemeClr val="tx2"/>
                </a:solidFill>
              </a:rPr>
              <a:t> 3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B6E8288-532E-EC33-1E05-BC57910937B2}"/>
              </a:ext>
            </a:extLst>
          </p:cNvPr>
          <p:cNvSpPr txBox="1"/>
          <p:nvPr/>
        </p:nvSpPr>
        <p:spPr>
          <a:xfrm>
            <a:off x="3194707" y="3834040"/>
            <a:ext cx="1065177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Select </a:t>
            </a:r>
          </a:p>
          <a:p>
            <a:r>
              <a:rPr kumimoji="1" lang="en-US" altLang="zh-CN" dirty="0"/>
              <a:t>2</a:t>
            </a:r>
            <a:endParaRPr lang="zh-CN" altLang="en-US" dirty="0"/>
          </a:p>
        </p:txBody>
      </p:sp>
      <p:sp>
        <p:nvSpPr>
          <p:cNvPr id="71" name="Rounded Rectangle 19">
            <a:extLst>
              <a:ext uri="{FF2B5EF4-FFF2-40B4-BE49-F238E27FC236}">
                <a16:creationId xmlns:a16="http://schemas.microsoft.com/office/drawing/2014/main" id="{199EB7BB-DC08-7AB2-0242-A2404797C44C}"/>
              </a:ext>
            </a:extLst>
          </p:cNvPr>
          <p:cNvSpPr/>
          <p:nvPr/>
        </p:nvSpPr>
        <p:spPr>
          <a:xfrm>
            <a:off x="1809496" y="3036689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72" name="Straight Arrow Connector 20">
            <a:extLst>
              <a:ext uri="{FF2B5EF4-FFF2-40B4-BE49-F238E27FC236}">
                <a16:creationId xmlns:a16="http://schemas.microsoft.com/office/drawing/2014/main" id="{2839D8C4-B852-BA73-006E-56FAD91B7A49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244496" y="3456689"/>
            <a:ext cx="500244" cy="41474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4F0F651C-1AED-7BBA-E069-19F524507AFC}"/>
              </a:ext>
            </a:extLst>
          </p:cNvPr>
          <p:cNvGrpSpPr/>
          <p:nvPr/>
        </p:nvGrpSpPr>
        <p:grpSpPr>
          <a:xfrm>
            <a:off x="3851920" y="3468404"/>
            <a:ext cx="1065177" cy="2073335"/>
            <a:chOff x="3851920" y="3468404"/>
            <a:chExt cx="1065177" cy="2073335"/>
          </a:xfrm>
        </p:grpSpPr>
        <p:cxnSp>
          <p:nvCxnSpPr>
            <p:cNvPr id="76" name="直线箭头连接符 75">
              <a:extLst>
                <a:ext uri="{FF2B5EF4-FFF2-40B4-BE49-F238E27FC236}">
                  <a16:creationId xmlns:a16="http://schemas.microsoft.com/office/drawing/2014/main" id="{514D52A9-2451-4AF8-6DAC-62C385860980}"/>
                </a:ext>
              </a:extLst>
            </p:cNvPr>
            <p:cNvCxnSpPr>
              <a:cxnSpLocks/>
            </p:cNvCxnSpPr>
            <p:nvPr/>
          </p:nvCxnSpPr>
          <p:spPr>
            <a:xfrm>
              <a:off x="3913336" y="4061546"/>
              <a:ext cx="609600" cy="14366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A267ACE5-DD1C-ABBB-91AD-80BFADAD1E4D}"/>
                </a:ext>
              </a:extLst>
            </p:cNvPr>
            <p:cNvCxnSpPr>
              <a:cxnSpLocks/>
            </p:cNvCxnSpPr>
            <p:nvPr/>
          </p:nvCxnSpPr>
          <p:spPr>
            <a:xfrm>
              <a:off x="3897648" y="4036542"/>
              <a:ext cx="547898" cy="7344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18FD0E02-01C2-999E-A06A-349103A162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8316" y="4000265"/>
              <a:ext cx="191638" cy="7671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箭头连接符 78">
              <a:extLst>
                <a:ext uri="{FF2B5EF4-FFF2-40B4-BE49-F238E27FC236}">
                  <a16:creationId xmlns:a16="http://schemas.microsoft.com/office/drawing/2014/main" id="{B28B1619-544F-0765-2F88-661F3E8ED3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0276" y="4052658"/>
              <a:ext cx="290792" cy="14890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92CADA06-2FF2-6B5E-239A-8133184A6D39}"/>
                </a:ext>
              </a:extLst>
            </p:cNvPr>
            <p:cNvSpPr txBox="1"/>
            <p:nvPr/>
          </p:nvSpPr>
          <p:spPr>
            <a:xfrm>
              <a:off x="3851920" y="3468404"/>
              <a:ext cx="106517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Prepare</a:t>
              </a:r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804D18E-845C-F661-04E8-37214FE5CD18}"/>
              </a:ext>
            </a:extLst>
          </p:cNvPr>
          <p:cNvGrpSpPr/>
          <p:nvPr/>
        </p:nvGrpSpPr>
        <p:grpSpPr>
          <a:xfrm>
            <a:off x="4876322" y="3478839"/>
            <a:ext cx="1071444" cy="2087052"/>
            <a:chOff x="4876322" y="3478839"/>
            <a:chExt cx="1071444" cy="2087052"/>
          </a:xfrm>
        </p:grpSpPr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C873719-9E50-4A8C-5056-9416834EC962}"/>
                </a:ext>
              </a:extLst>
            </p:cNvPr>
            <p:cNvSpPr txBox="1"/>
            <p:nvPr/>
          </p:nvSpPr>
          <p:spPr>
            <a:xfrm>
              <a:off x="4882589" y="3478839"/>
              <a:ext cx="106517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Accept </a:t>
              </a:r>
              <a:endParaRPr lang="zh-CN" altLang="en-US" dirty="0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6F1B469-7552-E32F-8876-6FA34B184C3E}"/>
                </a:ext>
              </a:extLst>
            </p:cNvPr>
            <p:cNvGrpSpPr/>
            <p:nvPr/>
          </p:nvGrpSpPr>
          <p:grpSpPr>
            <a:xfrm>
              <a:off x="4876322" y="4024417"/>
              <a:ext cx="969138" cy="1541474"/>
              <a:chOff x="4876322" y="4024417"/>
              <a:chExt cx="969138" cy="1541474"/>
            </a:xfrm>
          </p:grpSpPr>
          <p:cxnSp>
            <p:nvCxnSpPr>
              <p:cNvPr id="80" name="直线箭头连接符 79">
                <a:extLst>
                  <a:ext uri="{FF2B5EF4-FFF2-40B4-BE49-F238E27FC236}">
                    <a16:creationId xmlns:a16="http://schemas.microsoft.com/office/drawing/2014/main" id="{CBF8F5D5-B735-43B0-A9BF-E9930B727A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7728" y="4085698"/>
                <a:ext cx="609600" cy="14366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线箭头连接符 80">
                <a:extLst>
                  <a:ext uri="{FF2B5EF4-FFF2-40B4-BE49-F238E27FC236}">
                    <a16:creationId xmlns:a16="http://schemas.microsoft.com/office/drawing/2014/main" id="{A8046922-4AFF-6F52-CD40-E6B6135494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2040" y="4060694"/>
                <a:ext cx="547898" cy="7344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箭头连接符 81">
                <a:extLst>
                  <a:ext uri="{FF2B5EF4-FFF2-40B4-BE49-F238E27FC236}">
                    <a16:creationId xmlns:a16="http://schemas.microsoft.com/office/drawing/2014/main" id="{9BFFC315-0841-D2A5-73E4-74CB6D9BE6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2708" y="4024417"/>
                <a:ext cx="191638" cy="7671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线箭头连接符 82">
                <a:extLst>
                  <a:ext uri="{FF2B5EF4-FFF2-40B4-BE49-F238E27FC236}">
                    <a16:creationId xmlns:a16="http://schemas.microsoft.com/office/drawing/2014/main" id="{655BA78D-B5D9-7D74-6A59-763388B222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54668" y="4076810"/>
                <a:ext cx="290792" cy="14890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81752D9F-49E2-A84B-FBB1-ECF4CD9B52C6}"/>
                  </a:ext>
                </a:extLst>
              </p:cNvPr>
              <p:cNvSpPr txBox="1"/>
              <p:nvPr/>
            </p:nvSpPr>
            <p:spPr>
              <a:xfrm>
                <a:off x="4876322" y="4996669"/>
                <a:ext cx="713188" cy="3103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700"/>
                  </a:lnSpc>
                </a:pPr>
                <a:r>
                  <a:rPr lang="en-US" altLang="zh-CN" sz="1800" b="1" dirty="0"/>
                  <a:t>xxx</a:t>
                </a: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97E4E2F8-3E3D-58EE-36E0-1110C0BCCB9D}"/>
                  </a:ext>
                </a:extLst>
              </p:cNvPr>
              <p:cNvSpPr txBox="1"/>
              <p:nvPr/>
            </p:nvSpPr>
            <p:spPr>
              <a:xfrm>
                <a:off x="5104098" y="4199313"/>
                <a:ext cx="713188" cy="3103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700"/>
                  </a:lnSpc>
                </a:pPr>
                <a:r>
                  <a:rPr lang="en-US" altLang="zh-CN" sz="1800" b="1" dirty="0"/>
                  <a:t>xxx</a:t>
                </a:r>
              </a:p>
            </p:txBody>
          </p:sp>
        </p:grpSp>
      </p:grpSp>
      <p:sp>
        <p:nvSpPr>
          <p:cNvPr id="89" name="文本框 88">
            <a:extLst>
              <a:ext uri="{FF2B5EF4-FFF2-40B4-BE49-F238E27FC236}">
                <a16:creationId xmlns:a16="http://schemas.microsoft.com/office/drawing/2014/main" id="{3EA267DA-B8F2-FCEC-3B30-76105E1873CD}"/>
              </a:ext>
            </a:extLst>
          </p:cNvPr>
          <p:cNvSpPr txBox="1"/>
          <p:nvPr/>
        </p:nvSpPr>
        <p:spPr>
          <a:xfrm>
            <a:off x="5415369" y="2854024"/>
            <a:ext cx="951136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</a:rPr>
              <a:t>S1.19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pPr algn="ctr"/>
            <a:endParaRPr lang="en-US" altLang="zh-CN" sz="18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2E6D343-7CC8-4977-4943-287C6DB91078}"/>
              </a:ext>
            </a:extLst>
          </p:cNvPr>
          <p:cNvSpPr txBox="1"/>
          <p:nvPr/>
        </p:nvSpPr>
        <p:spPr>
          <a:xfrm>
            <a:off x="5428581" y="2531362"/>
            <a:ext cx="951136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</a:rPr>
              <a:t>S1.19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pPr algn="ctr"/>
            <a:endParaRPr lang="en-US" altLang="zh-CN" sz="18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9034C81-679D-E4B5-02A3-B32157CD53C1}"/>
              </a:ext>
            </a:extLst>
          </p:cNvPr>
          <p:cNvGrpSpPr/>
          <p:nvPr/>
        </p:nvGrpSpPr>
        <p:grpSpPr>
          <a:xfrm>
            <a:off x="5448194" y="2032653"/>
            <a:ext cx="954317" cy="594028"/>
            <a:chOff x="5448194" y="2032653"/>
            <a:chExt cx="954317" cy="594028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89E131B9-F2CD-960C-3101-34635F8D1C30}"/>
                </a:ext>
              </a:extLst>
            </p:cNvPr>
            <p:cNvSpPr txBox="1"/>
            <p:nvPr/>
          </p:nvSpPr>
          <p:spPr>
            <a:xfrm>
              <a:off x="5451375" y="2032653"/>
              <a:ext cx="951136" cy="360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C00000"/>
                  </a:solidFill>
                </a:rPr>
                <a:t>S1.19</a:t>
              </a:r>
            </a:p>
            <a:p>
              <a:endParaRPr lang="en-US" altLang="zh-CN" sz="1800" dirty="0"/>
            </a:p>
            <a:p>
              <a:endParaRPr lang="en-US" altLang="zh-CN" sz="1800" dirty="0"/>
            </a:p>
            <a:p>
              <a:pPr algn="ctr"/>
              <a:endParaRPr lang="en-US" altLang="zh-CN" sz="1800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4015BBEC-8AC4-B77B-0CC4-C6CFE7207D7B}"/>
                </a:ext>
              </a:extLst>
            </p:cNvPr>
            <p:cNvSpPr txBox="1"/>
            <p:nvPr/>
          </p:nvSpPr>
          <p:spPr>
            <a:xfrm>
              <a:off x="5448194" y="2266681"/>
              <a:ext cx="951136" cy="360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C00000"/>
                  </a:solidFill>
                </a:rPr>
                <a:t>xxx</a:t>
              </a:r>
            </a:p>
            <a:p>
              <a:endParaRPr lang="en-US" altLang="zh-CN" sz="1800" dirty="0"/>
            </a:p>
            <a:p>
              <a:endParaRPr lang="en-US" altLang="zh-CN" sz="1800" dirty="0"/>
            </a:p>
            <a:p>
              <a:pPr algn="ctr"/>
              <a:endParaRPr lang="en-US" altLang="zh-CN" sz="1800" dirty="0"/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37EFD21B-065E-4554-7D0B-D493F5433488}"/>
              </a:ext>
            </a:extLst>
          </p:cNvPr>
          <p:cNvSpPr txBox="1"/>
          <p:nvPr/>
        </p:nvSpPr>
        <p:spPr>
          <a:xfrm>
            <a:off x="6066087" y="3868101"/>
            <a:ext cx="1065177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Select </a:t>
            </a:r>
          </a:p>
          <a:p>
            <a:r>
              <a:rPr kumimoji="1" lang="en-US" altLang="zh-CN" dirty="0"/>
              <a:t>3</a:t>
            </a:r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DDEE867-F469-3EE8-27F3-FCAD210119EA}"/>
              </a:ext>
            </a:extLst>
          </p:cNvPr>
          <p:cNvGrpSpPr/>
          <p:nvPr/>
        </p:nvGrpSpPr>
        <p:grpSpPr>
          <a:xfrm>
            <a:off x="7002464" y="3474061"/>
            <a:ext cx="1065177" cy="2021955"/>
            <a:chOff x="7002464" y="3474061"/>
            <a:chExt cx="1065177" cy="2021955"/>
          </a:xfrm>
        </p:grpSpPr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5B5A8F48-2BAB-4532-23BD-EE191AF3CB1A}"/>
                </a:ext>
              </a:extLst>
            </p:cNvPr>
            <p:cNvCxnSpPr>
              <a:cxnSpLocks/>
            </p:cNvCxnSpPr>
            <p:nvPr/>
          </p:nvCxnSpPr>
          <p:spPr>
            <a:xfrm>
              <a:off x="7126315" y="4015823"/>
              <a:ext cx="609600" cy="14366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箭头连接符 93">
              <a:extLst>
                <a:ext uri="{FF2B5EF4-FFF2-40B4-BE49-F238E27FC236}">
                  <a16:creationId xmlns:a16="http://schemas.microsoft.com/office/drawing/2014/main" id="{BDAA7B75-F0EB-D6AD-2FE5-BFBC9DC2DA7E}"/>
                </a:ext>
              </a:extLst>
            </p:cNvPr>
            <p:cNvCxnSpPr>
              <a:cxnSpLocks/>
            </p:cNvCxnSpPr>
            <p:nvPr/>
          </p:nvCxnSpPr>
          <p:spPr>
            <a:xfrm>
              <a:off x="7110627" y="3990819"/>
              <a:ext cx="547898" cy="7344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线箭头连接符 94">
              <a:extLst>
                <a:ext uri="{FF2B5EF4-FFF2-40B4-BE49-F238E27FC236}">
                  <a16:creationId xmlns:a16="http://schemas.microsoft.com/office/drawing/2014/main" id="{5321FFF8-A03B-ADE6-F6F5-E8A44D86B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1295" y="3954542"/>
              <a:ext cx="191638" cy="7671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27F20DBB-B444-BF91-BF4A-219C386C2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3255" y="4006935"/>
              <a:ext cx="290792" cy="14890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4A62BF02-D527-C2AF-9BFF-6031FFA4EE35}"/>
                </a:ext>
              </a:extLst>
            </p:cNvPr>
            <p:cNvSpPr txBox="1"/>
            <p:nvPr/>
          </p:nvSpPr>
          <p:spPr>
            <a:xfrm>
              <a:off x="7002464" y="3474061"/>
              <a:ext cx="106517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Prepare</a:t>
              </a:r>
              <a:endParaRPr lang="zh-CN" altLang="en-US" dirty="0"/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AC53C29-E505-71C8-E335-1BD5B97144DD}"/>
              </a:ext>
            </a:extLst>
          </p:cNvPr>
          <p:cNvSpPr txBox="1"/>
          <p:nvPr/>
        </p:nvSpPr>
        <p:spPr>
          <a:xfrm>
            <a:off x="7535248" y="2852072"/>
            <a:ext cx="951136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</a:rPr>
              <a:t>S1.19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pPr algn="ctr"/>
            <a:endParaRPr lang="en-US" altLang="zh-CN" sz="18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48BD060-2B42-2EB8-3917-D051720208BC}"/>
              </a:ext>
            </a:extLst>
          </p:cNvPr>
          <p:cNvSpPr txBox="1"/>
          <p:nvPr/>
        </p:nvSpPr>
        <p:spPr>
          <a:xfrm>
            <a:off x="7535248" y="2527345"/>
            <a:ext cx="951136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</a:rPr>
              <a:t>S1.19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pPr algn="ctr"/>
            <a:endParaRPr lang="en-US" altLang="zh-CN" sz="1800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8714B2B-D1F3-DF1E-396F-FF642EE5204B}"/>
              </a:ext>
            </a:extLst>
          </p:cNvPr>
          <p:cNvGrpSpPr/>
          <p:nvPr/>
        </p:nvGrpSpPr>
        <p:grpSpPr>
          <a:xfrm>
            <a:off x="1583904" y="3814458"/>
            <a:ext cx="504056" cy="1726836"/>
            <a:chOff x="1583904" y="3814458"/>
            <a:chExt cx="504056" cy="1726836"/>
          </a:xfrm>
        </p:grpSpPr>
        <p:sp>
          <p:nvSpPr>
            <p:cNvPr id="108" name="Rectangle 16">
              <a:extLst>
                <a:ext uri="{FF2B5EF4-FFF2-40B4-BE49-F238E27FC236}">
                  <a16:creationId xmlns:a16="http://schemas.microsoft.com/office/drawing/2014/main" id="{71ED076F-D7A8-2E84-548C-34D766CF26BF}"/>
                </a:ext>
              </a:extLst>
            </p:cNvPr>
            <p:cNvSpPr/>
            <p:nvPr/>
          </p:nvSpPr>
          <p:spPr>
            <a:xfrm>
              <a:off x="1583904" y="3814458"/>
              <a:ext cx="504056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/>
                <a:t>xxx</a:t>
              </a:r>
            </a:p>
          </p:txBody>
        </p:sp>
        <p:sp>
          <p:nvSpPr>
            <p:cNvPr id="109" name="Rectangle 16">
              <a:extLst>
                <a:ext uri="{FF2B5EF4-FFF2-40B4-BE49-F238E27FC236}">
                  <a16:creationId xmlns:a16="http://schemas.microsoft.com/office/drawing/2014/main" id="{DFA4F0AE-80EB-7F3F-387A-7607546DACF3}"/>
                </a:ext>
              </a:extLst>
            </p:cNvPr>
            <p:cNvSpPr/>
            <p:nvPr/>
          </p:nvSpPr>
          <p:spPr>
            <a:xfrm>
              <a:off x="1583904" y="4487376"/>
              <a:ext cx="504056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/>
                <a:t>xxx</a:t>
              </a:r>
            </a:p>
          </p:txBody>
        </p:sp>
        <p:sp>
          <p:nvSpPr>
            <p:cNvPr id="110" name="Rectangle 16">
              <a:extLst>
                <a:ext uri="{FF2B5EF4-FFF2-40B4-BE49-F238E27FC236}">
                  <a16:creationId xmlns:a16="http://schemas.microsoft.com/office/drawing/2014/main" id="{29B9621F-57C7-C39A-71EE-CD854034AEAC}"/>
                </a:ext>
              </a:extLst>
            </p:cNvPr>
            <p:cNvSpPr/>
            <p:nvPr/>
          </p:nvSpPr>
          <p:spPr>
            <a:xfrm>
              <a:off x="1583904" y="5160294"/>
              <a:ext cx="504056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/>
                <a:t>xxx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056BB34-BC51-7937-9848-5088868D94FD}"/>
              </a:ext>
            </a:extLst>
          </p:cNvPr>
          <p:cNvGrpSpPr/>
          <p:nvPr/>
        </p:nvGrpSpPr>
        <p:grpSpPr>
          <a:xfrm>
            <a:off x="2089311" y="3819439"/>
            <a:ext cx="504056" cy="1726836"/>
            <a:chOff x="2089311" y="3819439"/>
            <a:chExt cx="504056" cy="1726836"/>
          </a:xfrm>
        </p:grpSpPr>
        <p:sp>
          <p:nvSpPr>
            <p:cNvPr id="111" name="Rectangle 16">
              <a:extLst>
                <a:ext uri="{FF2B5EF4-FFF2-40B4-BE49-F238E27FC236}">
                  <a16:creationId xmlns:a16="http://schemas.microsoft.com/office/drawing/2014/main" id="{0DB9EC18-AEBD-F819-EF01-52C9DB633E30}"/>
                </a:ext>
              </a:extLst>
            </p:cNvPr>
            <p:cNvSpPr/>
            <p:nvPr/>
          </p:nvSpPr>
          <p:spPr>
            <a:xfrm>
              <a:off x="2089311" y="3819439"/>
              <a:ext cx="504056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 err="1"/>
                <a:t>yyy</a:t>
              </a:r>
              <a:endParaRPr lang="en-US" sz="1600" dirty="0"/>
            </a:p>
          </p:txBody>
        </p:sp>
        <p:sp>
          <p:nvSpPr>
            <p:cNvPr id="112" name="Rectangle 16">
              <a:extLst>
                <a:ext uri="{FF2B5EF4-FFF2-40B4-BE49-F238E27FC236}">
                  <a16:creationId xmlns:a16="http://schemas.microsoft.com/office/drawing/2014/main" id="{53FDAAE2-C4EB-4674-3CB9-054AB4EC5919}"/>
                </a:ext>
              </a:extLst>
            </p:cNvPr>
            <p:cNvSpPr/>
            <p:nvPr/>
          </p:nvSpPr>
          <p:spPr>
            <a:xfrm>
              <a:off x="2089311" y="4492357"/>
              <a:ext cx="504056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 err="1"/>
                <a:t>yyy</a:t>
              </a:r>
              <a:endParaRPr lang="en-US" sz="1600" dirty="0"/>
            </a:p>
          </p:txBody>
        </p:sp>
        <p:sp>
          <p:nvSpPr>
            <p:cNvPr id="113" name="Rectangle 16">
              <a:extLst>
                <a:ext uri="{FF2B5EF4-FFF2-40B4-BE49-F238E27FC236}">
                  <a16:creationId xmlns:a16="http://schemas.microsoft.com/office/drawing/2014/main" id="{013E233B-1A1D-DA7B-E21F-4A29486DAA9A}"/>
                </a:ext>
              </a:extLst>
            </p:cNvPr>
            <p:cNvSpPr/>
            <p:nvPr/>
          </p:nvSpPr>
          <p:spPr>
            <a:xfrm>
              <a:off x="2089311" y="5165275"/>
              <a:ext cx="504056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 err="1"/>
                <a:t>yyy</a:t>
              </a:r>
              <a:endParaRPr lang="en-US" sz="1600" dirty="0"/>
            </a:p>
          </p:txBody>
        </p:sp>
      </p:grpSp>
      <p:sp>
        <p:nvSpPr>
          <p:cNvPr id="114" name="TextBox 6">
            <a:extLst>
              <a:ext uri="{FF2B5EF4-FFF2-40B4-BE49-F238E27FC236}">
                <a16:creationId xmlns:a16="http://schemas.microsoft.com/office/drawing/2014/main" id="{39162FB5-3FFC-6817-09AD-DDDFA94F71F3}"/>
              </a:ext>
            </a:extLst>
          </p:cNvPr>
          <p:cNvSpPr txBox="1"/>
          <p:nvPr/>
        </p:nvSpPr>
        <p:spPr>
          <a:xfrm>
            <a:off x="1668389" y="338304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15" name="TextBox 7">
            <a:extLst>
              <a:ext uri="{FF2B5EF4-FFF2-40B4-BE49-F238E27FC236}">
                <a16:creationId xmlns:a16="http://schemas.microsoft.com/office/drawing/2014/main" id="{9194F94C-1438-D239-5C0E-40388E258FDC}"/>
              </a:ext>
            </a:extLst>
          </p:cNvPr>
          <p:cNvSpPr txBox="1"/>
          <p:nvPr/>
        </p:nvSpPr>
        <p:spPr>
          <a:xfrm>
            <a:off x="2049389" y="338304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3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66DB75E-0CAD-94FF-CC1E-55F37EBBC9CD}"/>
              </a:ext>
            </a:extLst>
          </p:cNvPr>
          <p:cNvGrpSpPr/>
          <p:nvPr/>
        </p:nvGrpSpPr>
        <p:grpSpPr>
          <a:xfrm>
            <a:off x="7548479" y="2028635"/>
            <a:ext cx="1549831" cy="3491533"/>
            <a:chOff x="7548479" y="2028635"/>
            <a:chExt cx="1549831" cy="3491533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9408720E-F0B3-990E-9583-EFA8034BCC0B}"/>
                </a:ext>
              </a:extLst>
            </p:cNvPr>
            <p:cNvSpPr txBox="1"/>
            <p:nvPr/>
          </p:nvSpPr>
          <p:spPr>
            <a:xfrm>
              <a:off x="7551660" y="2028635"/>
              <a:ext cx="951136" cy="360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C00000"/>
                  </a:solidFill>
                </a:rPr>
                <a:t>S1.19</a:t>
              </a:r>
            </a:p>
            <a:p>
              <a:endParaRPr lang="en-US" altLang="zh-CN" sz="1800" dirty="0"/>
            </a:p>
            <a:p>
              <a:endParaRPr lang="en-US" altLang="zh-CN" sz="1800" dirty="0"/>
            </a:p>
            <a:p>
              <a:pPr algn="ctr"/>
              <a:endParaRPr lang="en-US" altLang="zh-CN" sz="1800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7E4CB56-DEA8-4058-CF5E-7DC038282F33}"/>
                </a:ext>
              </a:extLst>
            </p:cNvPr>
            <p:cNvSpPr txBox="1"/>
            <p:nvPr/>
          </p:nvSpPr>
          <p:spPr>
            <a:xfrm>
              <a:off x="7548479" y="2262663"/>
              <a:ext cx="95113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 err="1">
                  <a:solidFill>
                    <a:srgbClr val="C00000"/>
                  </a:solidFill>
                </a:rPr>
                <a:t>yyy</a:t>
              </a:r>
              <a:endParaRPr lang="en-US" altLang="zh-CN" sz="1800" b="1" dirty="0">
                <a:solidFill>
                  <a:srgbClr val="C00000"/>
                </a:solidFill>
              </a:endParaRPr>
            </a:p>
            <a:p>
              <a:endParaRPr lang="en-US" altLang="zh-CN" sz="1800" dirty="0"/>
            </a:p>
            <a:p>
              <a:endParaRPr lang="en-US" altLang="zh-CN" sz="1800" dirty="0"/>
            </a:p>
            <a:p>
              <a:pPr algn="ctr"/>
              <a:endParaRPr lang="en-US" altLang="zh-CN" sz="1800" dirty="0"/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2EF4EAAE-39C9-C73D-2DAE-1B0870645C38}"/>
                </a:ext>
              </a:extLst>
            </p:cNvPr>
            <p:cNvGrpSpPr/>
            <p:nvPr/>
          </p:nvGrpSpPr>
          <p:grpSpPr>
            <a:xfrm>
              <a:off x="8033133" y="3484496"/>
              <a:ext cx="1065177" cy="2035672"/>
              <a:chOff x="8033133" y="3484496"/>
              <a:chExt cx="1065177" cy="2035672"/>
            </a:xfrm>
          </p:grpSpPr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A7315CBA-9702-56A6-2772-080ED32321ED}"/>
                  </a:ext>
                </a:extLst>
              </p:cNvPr>
              <p:cNvSpPr txBox="1"/>
              <p:nvPr/>
            </p:nvSpPr>
            <p:spPr>
              <a:xfrm>
                <a:off x="8317077" y="4153590"/>
                <a:ext cx="713188" cy="3103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700"/>
                  </a:lnSpc>
                </a:pPr>
                <a:r>
                  <a:rPr lang="en-US" altLang="zh-CN" sz="1800" b="1" dirty="0" err="1"/>
                  <a:t>yyy</a:t>
                </a:r>
                <a:endParaRPr lang="en-US" altLang="zh-CN" sz="1800" b="1" dirty="0"/>
              </a:p>
            </p:txBody>
          </p: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9C982E3-9127-F6CA-3ACA-C2FF64CB527A}"/>
                  </a:ext>
                </a:extLst>
              </p:cNvPr>
              <p:cNvGrpSpPr/>
              <p:nvPr/>
            </p:nvGrpSpPr>
            <p:grpSpPr>
              <a:xfrm>
                <a:off x="8033133" y="3484496"/>
                <a:ext cx="1065177" cy="2035672"/>
                <a:chOff x="8033133" y="3484496"/>
                <a:chExt cx="1065177" cy="2035672"/>
              </a:xfrm>
            </p:grpSpPr>
            <p:cxnSp>
              <p:nvCxnSpPr>
                <p:cNvPr id="97" name="直线箭头连接符 96">
                  <a:extLst>
                    <a:ext uri="{FF2B5EF4-FFF2-40B4-BE49-F238E27FC236}">
                      <a16:creationId xmlns:a16="http://schemas.microsoft.com/office/drawing/2014/main" id="{ADB0E5B2-A9BF-0A0F-35C2-A016FE3603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60707" y="4039975"/>
                  <a:ext cx="609600" cy="14366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线箭头连接符 97">
                  <a:extLst>
                    <a:ext uri="{FF2B5EF4-FFF2-40B4-BE49-F238E27FC236}">
                      <a16:creationId xmlns:a16="http://schemas.microsoft.com/office/drawing/2014/main" id="{36887199-4AD9-4587-4D9D-EE77BE725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25687" y="3978694"/>
                  <a:ext cx="191638" cy="76712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线箭头连接符 98">
                  <a:extLst>
                    <a:ext uri="{FF2B5EF4-FFF2-40B4-BE49-F238E27FC236}">
                      <a16:creationId xmlns:a16="http://schemas.microsoft.com/office/drawing/2014/main" id="{8D07F9C6-145C-5730-A0A0-3DA9F5123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67647" y="4031087"/>
                  <a:ext cx="290792" cy="148908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4AC48EE8-C72F-3EAC-AEA3-0B21C6FE5761}"/>
                    </a:ext>
                  </a:extLst>
                </p:cNvPr>
                <p:cNvSpPr txBox="1"/>
                <p:nvPr/>
              </p:nvSpPr>
              <p:spPr>
                <a:xfrm>
                  <a:off x="8089301" y="4950946"/>
                  <a:ext cx="713188" cy="31034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ts val="1700"/>
                    </a:lnSpc>
                  </a:pPr>
                  <a:r>
                    <a:rPr lang="en-US" altLang="zh-CN" sz="1800" b="1" dirty="0" err="1"/>
                    <a:t>yyy</a:t>
                  </a:r>
                  <a:endParaRPr lang="en-US" altLang="zh-CN" sz="1800" b="1" dirty="0"/>
                </a:p>
              </p:txBody>
            </p:sp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08142DE4-F200-2E38-D0DF-5FCCAB1E4C1C}"/>
                    </a:ext>
                  </a:extLst>
                </p:cNvPr>
                <p:cNvSpPr txBox="1"/>
                <p:nvPr/>
              </p:nvSpPr>
              <p:spPr>
                <a:xfrm>
                  <a:off x="8033133" y="3484496"/>
                  <a:ext cx="106517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r>
                    <a:rPr kumimoji="1" lang="en-US" altLang="zh-CN" dirty="0"/>
                    <a:t>Accept </a:t>
                  </a:r>
                  <a:endParaRPr lang="zh-CN" altLang="en-US" dirty="0"/>
                </a:p>
              </p:txBody>
            </p:sp>
            <p:cxnSp>
              <p:nvCxnSpPr>
                <p:cNvPr id="26" name="直线箭头连接符 25">
                  <a:extLst>
                    <a:ext uri="{FF2B5EF4-FFF2-40B4-BE49-F238E27FC236}">
                      <a16:creationId xmlns:a16="http://schemas.microsoft.com/office/drawing/2014/main" id="{E2048207-9B7B-CD65-1F02-78F3284B10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58708" y="4036667"/>
                  <a:ext cx="547898" cy="7344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8857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89" grpId="0"/>
      <p:bldP spid="90" grpId="0"/>
      <p:bldP spid="92" grpId="0" animBg="1"/>
      <p:bldP spid="106" grpId="0"/>
      <p:bldP spid="10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>
            <a:extLst>
              <a:ext uri="{FF2B5EF4-FFF2-40B4-BE49-F238E27FC236}">
                <a16:creationId xmlns:a16="http://schemas.microsoft.com/office/drawing/2014/main" id="{4608BA2C-B6E6-D1F4-0E4E-55FE416370BC}"/>
              </a:ext>
            </a:extLst>
          </p:cNvPr>
          <p:cNvSpPr txBox="1"/>
          <p:nvPr/>
        </p:nvSpPr>
        <p:spPr>
          <a:xfrm>
            <a:off x="2513316" y="3385339"/>
            <a:ext cx="106517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xxx, </a:t>
            </a:r>
            <a:r>
              <a:rPr kumimoji="1" lang="en-US" altLang="zh-CN" dirty="0" err="1"/>
              <a:t>yyy</a:t>
            </a:r>
            <a:endParaRPr lang="zh-CN" altLang="en-US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22926671-2F83-7A79-6DBE-53241D0F5F40}"/>
              </a:ext>
            </a:extLst>
          </p:cNvPr>
          <p:cNvGrpSpPr/>
          <p:nvPr/>
        </p:nvGrpSpPr>
        <p:grpSpPr>
          <a:xfrm>
            <a:off x="817676" y="1968836"/>
            <a:ext cx="1476605" cy="1754326"/>
            <a:chOff x="699963" y="1803188"/>
            <a:chExt cx="1476605" cy="1754326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3B2370AC-84EC-A102-AB49-B22BE59D344E}"/>
                </a:ext>
              </a:extLst>
            </p:cNvPr>
            <p:cNvSpPr/>
            <p:nvPr/>
          </p:nvSpPr>
          <p:spPr>
            <a:xfrm>
              <a:off x="699963" y="1836737"/>
              <a:ext cx="1476605" cy="12317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3D79F0BC-1C04-0284-0257-C116143105CC}"/>
                </a:ext>
              </a:extLst>
            </p:cNvPr>
            <p:cNvSpPr txBox="1"/>
            <p:nvPr/>
          </p:nvSpPr>
          <p:spPr>
            <a:xfrm>
              <a:off x="761798" y="1803188"/>
              <a:ext cx="141095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N</a:t>
              </a:r>
              <a:r>
                <a:rPr lang="en-US" altLang="zh-CN" sz="1800" baseline="-25000" dirty="0"/>
                <a:t>a</a:t>
              </a:r>
              <a:r>
                <a:rPr lang="en-US" altLang="zh-CN" sz="1800" dirty="0"/>
                <a:t> : S1.19</a:t>
              </a:r>
            </a:p>
            <a:p>
              <a:r>
                <a:rPr lang="en-US" altLang="zh-CN" sz="1800" dirty="0" err="1"/>
                <a:t>V</a:t>
              </a:r>
              <a:r>
                <a:rPr lang="en-US" altLang="zh-CN" sz="1800" baseline="-25000" dirty="0" err="1"/>
                <a:t>a</a:t>
              </a:r>
              <a:r>
                <a:rPr lang="en-US" altLang="zh-CN" sz="1800" dirty="0"/>
                <a:t> :  add</a:t>
              </a:r>
            </a:p>
            <a:p>
              <a:r>
                <a:rPr lang="en-US" altLang="zh-CN" sz="1800" dirty="0"/>
                <a:t>N</a:t>
              </a:r>
              <a:r>
                <a:rPr lang="en-US" altLang="zh-CN" baseline="-25000" dirty="0"/>
                <a:t>h</a:t>
              </a:r>
              <a:r>
                <a:rPr lang="en-US" altLang="zh-CN" sz="1800" dirty="0"/>
                <a:t> : S1.19</a:t>
              </a:r>
            </a:p>
            <a:p>
              <a:r>
                <a:rPr lang="en-US" altLang="zh-CN" sz="1800" dirty="0" err="1"/>
                <a:t>M</a:t>
              </a:r>
              <a:r>
                <a:rPr lang="en-US" altLang="zh-CN" baseline="-25000" dirty="0" err="1"/>
                <a:t>h</a:t>
              </a:r>
              <a:r>
                <a:rPr lang="en-US" altLang="zh-CN" sz="1800" dirty="0"/>
                <a:t> : S1.19</a:t>
              </a:r>
            </a:p>
            <a:p>
              <a:endParaRPr lang="en-US" altLang="zh-CN" sz="1800" dirty="0"/>
            </a:p>
            <a:p>
              <a:pPr algn="ctr"/>
              <a:endParaRPr lang="en-US" altLang="zh-CN" sz="1800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A5BD995-1638-0863-F6E2-9F9526D2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Benefits of leader election: prepare message batching </a:t>
            </a:r>
            <a:endParaRPr kumimoji="1" lang="zh-CN" altLang="en-US" dirty="0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FCFE4C95-6499-7841-CD5C-D7688B5D2822}"/>
              </a:ext>
            </a:extLst>
          </p:cNvPr>
          <p:cNvSpPr/>
          <p:nvPr/>
        </p:nvSpPr>
        <p:spPr>
          <a:xfrm>
            <a:off x="688245" y="3814458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128163E-EC1A-60EE-86F2-946E9070CB29}"/>
              </a:ext>
            </a:extLst>
          </p:cNvPr>
          <p:cNvSpPr/>
          <p:nvPr/>
        </p:nvSpPr>
        <p:spPr>
          <a:xfrm>
            <a:off x="1069245" y="3814458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7" name="TextBox 45">
            <a:extLst>
              <a:ext uri="{FF2B5EF4-FFF2-40B4-BE49-F238E27FC236}">
                <a16:creationId xmlns:a16="http://schemas.microsoft.com/office/drawing/2014/main" id="{27EF0B82-CDD4-88EA-798F-DDC3D8DA503E}"/>
              </a:ext>
            </a:extLst>
          </p:cNvPr>
          <p:cNvSpPr txBox="1"/>
          <p:nvPr/>
        </p:nvSpPr>
        <p:spPr>
          <a:xfrm>
            <a:off x="116745" y="3871434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S1</a:t>
            </a:r>
            <a:endParaRPr lang="en-US" baseline="-25000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B3EAFC68-6159-E564-AA0D-FB72E5023E2D}"/>
              </a:ext>
            </a:extLst>
          </p:cNvPr>
          <p:cNvSpPr txBox="1"/>
          <p:nvPr/>
        </p:nvSpPr>
        <p:spPr>
          <a:xfrm>
            <a:off x="744355" y="338304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905D156-4C67-7EC2-8BB0-CCF43DC020C8}"/>
              </a:ext>
            </a:extLst>
          </p:cNvPr>
          <p:cNvSpPr txBox="1"/>
          <p:nvPr/>
        </p:nvSpPr>
        <p:spPr>
          <a:xfrm>
            <a:off x="1125355" y="338304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FC9917BC-BB73-568E-E26F-EF2DD4A11E55}"/>
              </a:ext>
            </a:extLst>
          </p:cNvPr>
          <p:cNvSpPr/>
          <p:nvPr/>
        </p:nvSpPr>
        <p:spPr>
          <a:xfrm>
            <a:off x="688245" y="448737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13B33ECB-19B2-07B2-BB38-6E11C06F0B4B}"/>
              </a:ext>
            </a:extLst>
          </p:cNvPr>
          <p:cNvSpPr/>
          <p:nvPr/>
        </p:nvSpPr>
        <p:spPr>
          <a:xfrm>
            <a:off x="1069245" y="4487376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14" name="TextBox 45">
            <a:extLst>
              <a:ext uri="{FF2B5EF4-FFF2-40B4-BE49-F238E27FC236}">
                <a16:creationId xmlns:a16="http://schemas.microsoft.com/office/drawing/2014/main" id="{D159AA02-4C19-E47C-99DB-FBB7E5ECFAB8}"/>
              </a:ext>
            </a:extLst>
          </p:cNvPr>
          <p:cNvSpPr txBox="1"/>
          <p:nvPr/>
        </p:nvSpPr>
        <p:spPr>
          <a:xfrm>
            <a:off x="116745" y="4544352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S2</a:t>
            </a:r>
            <a:endParaRPr lang="en-US" baseline="-25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DC4D9D-93E6-C19D-8751-6622DE92C1D4}"/>
              </a:ext>
            </a:extLst>
          </p:cNvPr>
          <p:cNvSpPr/>
          <p:nvPr/>
        </p:nvSpPr>
        <p:spPr>
          <a:xfrm>
            <a:off x="688245" y="516029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06B2E5-4F88-69AF-F76F-ACE4EA9CBD5E}"/>
              </a:ext>
            </a:extLst>
          </p:cNvPr>
          <p:cNvSpPr/>
          <p:nvPr/>
        </p:nvSpPr>
        <p:spPr>
          <a:xfrm>
            <a:off x="1069245" y="5160294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18" name="TextBox 45">
            <a:extLst>
              <a:ext uri="{FF2B5EF4-FFF2-40B4-BE49-F238E27FC236}">
                <a16:creationId xmlns:a16="http://schemas.microsoft.com/office/drawing/2014/main" id="{74B76BE2-F227-480B-5833-0E0EA05DA8E3}"/>
              </a:ext>
            </a:extLst>
          </p:cNvPr>
          <p:cNvSpPr txBox="1"/>
          <p:nvPr/>
        </p:nvSpPr>
        <p:spPr>
          <a:xfrm>
            <a:off x="116745" y="521727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S3</a:t>
            </a:r>
            <a:endParaRPr lang="en-US" baseline="-25000" dirty="0"/>
          </a:p>
        </p:txBody>
      </p:sp>
      <p:sp>
        <p:nvSpPr>
          <p:cNvPr id="20" name="TextBox 45">
            <a:extLst>
              <a:ext uri="{FF2B5EF4-FFF2-40B4-BE49-F238E27FC236}">
                <a16:creationId xmlns:a16="http://schemas.microsoft.com/office/drawing/2014/main" id="{68655DCC-63C4-CB78-DD48-C4F6E51C6EBF}"/>
              </a:ext>
            </a:extLst>
          </p:cNvPr>
          <p:cNvSpPr txBox="1"/>
          <p:nvPr/>
        </p:nvSpPr>
        <p:spPr>
          <a:xfrm>
            <a:off x="2744740" y="3897333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S1</a:t>
            </a:r>
            <a:endParaRPr lang="en-US" b="1" baseline="-25000" dirty="0">
              <a:solidFill>
                <a:srgbClr val="C00000"/>
              </a:solidFill>
            </a:endParaRPr>
          </a:p>
        </p:txBody>
      </p:sp>
      <p:sp>
        <p:nvSpPr>
          <p:cNvPr id="21" name="TextBox 45">
            <a:extLst>
              <a:ext uri="{FF2B5EF4-FFF2-40B4-BE49-F238E27FC236}">
                <a16:creationId xmlns:a16="http://schemas.microsoft.com/office/drawing/2014/main" id="{815F446C-5484-6976-FEA9-838F49DE31D7}"/>
              </a:ext>
            </a:extLst>
          </p:cNvPr>
          <p:cNvSpPr txBox="1"/>
          <p:nvPr/>
        </p:nvSpPr>
        <p:spPr>
          <a:xfrm>
            <a:off x="2744740" y="457025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S2</a:t>
            </a:r>
            <a:endParaRPr lang="en-US" baseline="-25000" dirty="0"/>
          </a:p>
        </p:txBody>
      </p:sp>
      <p:sp>
        <p:nvSpPr>
          <p:cNvPr id="22" name="TextBox 45">
            <a:extLst>
              <a:ext uri="{FF2B5EF4-FFF2-40B4-BE49-F238E27FC236}">
                <a16:creationId xmlns:a16="http://schemas.microsoft.com/office/drawing/2014/main" id="{B00307BB-0246-E9BA-782D-420F134673BF}"/>
              </a:ext>
            </a:extLst>
          </p:cNvPr>
          <p:cNvSpPr txBox="1"/>
          <p:nvPr/>
        </p:nvSpPr>
        <p:spPr>
          <a:xfrm>
            <a:off x="2744740" y="5243169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S3</a:t>
            </a:r>
            <a:endParaRPr lang="en-US" baseline="-25000" dirty="0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E0070F07-4F39-F105-C5C3-CE9EDB0C516C}"/>
              </a:ext>
            </a:extLst>
          </p:cNvPr>
          <p:cNvCxnSpPr>
            <a:cxnSpLocks/>
          </p:cNvCxnSpPr>
          <p:nvPr/>
        </p:nvCxnSpPr>
        <p:spPr>
          <a:xfrm flipV="1">
            <a:off x="3125740" y="4005742"/>
            <a:ext cx="5811727" cy="25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641E8319-B26A-572D-3FED-DF6A094D8F56}"/>
              </a:ext>
            </a:extLst>
          </p:cNvPr>
          <p:cNvCxnSpPr>
            <a:cxnSpLocks/>
          </p:cNvCxnSpPr>
          <p:nvPr/>
        </p:nvCxnSpPr>
        <p:spPr>
          <a:xfrm flipV="1">
            <a:off x="3125740" y="4732867"/>
            <a:ext cx="5835896" cy="26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B84BFBA0-9759-D211-BF2A-85BEDC910D93}"/>
              </a:ext>
            </a:extLst>
          </p:cNvPr>
          <p:cNvCxnSpPr>
            <a:cxnSpLocks/>
          </p:cNvCxnSpPr>
          <p:nvPr/>
        </p:nvCxnSpPr>
        <p:spPr>
          <a:xfrm flipV="1">
            <a:off x="3125740" y="5460099"/>
            <a:ext cx="5835896" cy="26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内容占位符 2">
            <a:extLst>
              <a:ext uri="{FF2B5EF4-FFF2-40B4-BE49-F238E27FC236}">
                <a16:creationId xmlns:a16="http://schemas.microsoft.com/office/drawing/2014/main" id="{AE81286E-9D9F-63E1-4FE3-BE00E75C1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40644"/>
          </a:xfrm>
        </p:spPr>
        <p:txBody>
          <a:bodyPr/>
          <a:lstStyle/>
          <a:p>
            <a:r>
              <a:rPr kumimoji="1" lang="en-US" altLang="zh-CN" dirty="0"/>
              <a:t>Suppose S1 </a:t>
            </a:r>
            <a:r>
              <a:rPr kumimoji="1" lang="en" altLang="zh-CN" dirty="0"/>
              <a:t>is the leader (+ batching) </a:t>
            </a:r>
            <a:endParaRPr lang="en" altLang="zh-CN" dirty="0"/>
          </a:p>
          <a:p>
            <a:pPr lvl="2"/>
            <a:endParaRPr lang="en" altLang="zh-CN" sz="1800" dirty="0"/>
          </a:p>
          <a:p>
            <a:pPr marL="914400" lvl="2" indent="0">
              <a:buNone/>
            </a:pPr>
            <a:endParaRPr kumimoji="1" lang="en-US" altLang="zh-CN" sz="1800" dirty="0"/>
          </a:p>
          <a:p>
            <a:pPr marL="131400" lvl="1" indent="0">
              <a:buNone/>
            </a:pPr>
            <a:endParaRPr kumimoji="1" lang="zh-CN" altLang="en-US" sz="1600" dirty="0"/>
          </a:p>
        </p:txBody>
      </p:sp>
      <p:sp>
        <p:nvSpPr>
          <p:cNvPr id="52" name="TextBox 6">
            <a:extLst>
              <a:ext uri="{FF2B5EF4-FFF2-40B4-BE49-F238E27FC236}">
                <a16:creationId xmlns:a16="http://schemas.microsoft.com/office/drawing/2014/main" id="{89B52621-9F8F-51B0-F855-4D0A8FA3228B}"/>
              </a:ext>
            </a:extLst>
          </p:cNvPr>
          <p:cNvSpPr txBox="1"/>
          <p:nvPr/>
        </p:nvSpPr>
        <p:spPr>
          <a:xfrm>
            <a:off x="1170084" y="1633364"/>
            <a:ext cx="1563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</a:rPr>
              <a:t>Paxos</a:t>
            </a:r>
            <a:r>
              <a:rPr lang="en-US" sz="1600" dirty="0">
                <a:solidFill>
                  <a:schemeClr val="tx2"/>
                </a:solidFill>
              </a:rPr>
              <a:t> 0</a:t>
            </a: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4366A18-6F6A-2C95-49EF-EA70AC22E428}"/>
              </a:ext>
            </a:extLst>
          </p:cNvPr>
          <p:cNvGrpSpPr/>
          <p:nvPr/>
        </p:nvGrpSpPr>
        <p:grpSpPr>
          <a:xfrm>
            <a:off x="2806140" y="1991356"/>
            <a:ext cx="1476605" cy="1754326"/>
            <a:chOff x="699963" y="1810372"/>
            <a:chExt cx="1476605" cy="1754326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2CE3AE51-6599-9F78-A4E6-4AEB6B084CF1}"/>
                </a:ext>
              </a:extLst>
            </p:cNvPr>
            <p:cNvSpPr/>
            <p:nvPr/>
          </p:nvSpPr>
          <p:spPr>
            <a:xfrm>
              <a:off x="699963" y="1836737"/>
              <a:ext cx="1476605" cy="123178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66174DF-F8A7-7A88-2B1B-9BE912E53948}"/>
                </a:ext>
              </a:extLst>
            </p:cNvPr>
            <p:cNvSpPr txBox="1"/>
            <p:nvPr/>
          </p:nvSpPr>
          <p:spPr>
            <a:xfrm>
              <a:off x="742753" y="1810372"/>
              <a:ext cx="141095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N</a:t>
              </a:r>
              <a:r>
                <a:rPr lang="en-US" altLang="zh-CN" sz="1800" baseline="-25000" dirty="0"/>
                <a:t>a</a:t>
              </a:r>
              <a:r>
                <a:rPr lang="en-US" altLang="zh-CN" sz="1800" dirty="0"/>
                <a:t> : S1.19</a:t>
              </a:r>
            </a:p>
            <a:p>
              <a:r>
                <a:rPr lang="en-US" altLang="zh-CN" sz="1800" dirty="0" err="1"/>
                <a:t>V</a:t>
              </a:r>
              <a:r>
                <a:rPr lang="en-US" altLang="zh-CN" sz="1800" baseline="-25000" dirty="0" err="1"/>
                <a:t>a</a:t>
              </a:r>
              <a:r>
                <a:rPr lang="en-US" altLang="zh-CN" sz="1800" dirty="0"/>
                <a:t> :  </a:t>
              </a:r>
              <a:r>
                <a:rPr lang="en-US" altLang="zh-CN" sz="1800" dirty="0" err="1"/>
                <a:t>cmp</a:t>
              </a:r>
              <a:endParaRPr lang="en-US" altLang="zh-CN" sz="1800" dirty="0"/>
            </a:p>
            <a:p>
              <a:r>
                <a:rPr lang="en-US" altLang="zh-CN" sz="1800" dirty="0"/>
                <a:t>N</a:t>
              </a:r>
              <a:r>
                <a:rPr lang="en-US" altLang="zh-CN" baseline="-25000" dirty="0"/>
                <a:t>h</a:t>
              </a:r>
              <a:r>
                <a:rPr lang="en-US" altLang="zh-CN" sz="1800" dirty="0"/>
                <a:t> : S1.19</a:t>
              </a:r>
            </a:p>
            <a:p>
              <a:r>
                <a:rPr lang="en-US" altLang="zh-CN" sz="1800" dirty="0" err="1"/>
                <a:t>M</a:t>
              </a:r>
              <a:r>
                <a:rPr lang="en-US" altLang="zh-CN" baseline="-25000" dirty="0" err="1"/>
                <a:t>h</a:t>
              </a:r>
              <a:r>
                <a:rPr lang="en-US" altLang="zh-CN" sz="1800" dirty="0"/>
                <a:t> : S1.19</a:t>
              </a:r>
            </a:p>
            <a:p>
              <a:endParaRPr lang="en-US" altLang="zh-CN" sz="1800" dirty="0"/>
            </a:p>
            <a:p>
              <a:pPr algn="ctr"/>
              <a:endParaRPr lang="en-US" altLang="zh-CN" sz="1800" dirty="0"/>
            </a:p>
          </p:txBody>
        </p:sp>
      </p:grpSp>
      <p:sp>
        <p:nvSpPr>
          <p:cNvPr id="57" name="TextBox 6">
            <a:extLst>
              <a:ext uri="{FF2B5EF4-FFF2-40B4-BE49-F238E27FC236}">
                <a16:creationId xmlns:a16="http://schemas.microsoft.com/office/drawing/2014/main" id="{A1BEB6EB-CCE9-C62B-A3AD-7E33CF5C3F12}"/>
              </a:ext>
            </a:extLst>
          </p:cNvPr>
          <p:cNvSpPr txBox="1"/>
          <p:nvPr/>
        </p:nvSpPr>
        <p:spPr>
          <a:xfrm>
            <a:off x="3158548" y="1648700"/>
            <a:ext cx="1563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</a:rPr>
              <a:t>Paxos</a:t>
            </a:r>
            <a:r>
              <a:rPr lang="en-US" sz="1600" dirty="0">
                <a:solidFill>
                  <a:schemeClr val="tx2"/>
                </a:solidFill>
              </a:rPr>
              <a:t> 1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DE936F8-D4CA-08FA-BCE4-DE102404B0C9}"/>
              </a:ext>
            </a:extLst>
          </p:cNvPr>
          <p:cNvGrpSpPr/>
          <p:nvPr/>
        </p:nvGrpSpPr>
        <p:grpSpPr>
          <a:xfrm>
            <a:off x="4860255" y="1993529"/>
            <a:ext cx="1476605" cy="1754326"/>
            <a:chOff x="699963" y="1797488"/>
            <a:chExt cx="1476605" cy="1754326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DA209787-D473-D20B-D002-CF021C18D6DC}"/>
                </a:ext>
              </a:extLst>
            </p:cNvPr>
            <p:cNvSpPr/>
            <p:nvPr/>
          </p:nvSpPr>
          <p:spPr>
            <a:xfrm>
              <a:off x="699963" y="1836737"/>
              <a:ext cx="1476605" cy="12329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77FCCA2-02B0-462A-B242-E5C30251F045}"/>
                </a:ext>
              </a:extLst>
            </p:cNvPr>
            <p:cNvSpPr txBox="1"/>
            <p:nvPr/>
          </p:nvSpPr>
          <p:spPr>
            <a:xfrm>
              <a:off x="765614" y="1797488"/>
              <a:ext cx="141095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N</a:t>
              </a:r>
              <a:r>
                <a:rPr lang="en-US" altLang="zh-CN" sz="1800" baseline="-25000" dirty="0"/>
                <a:t>a</a:t>
              </a:r>
              <a:r>
                <a:rPr lang="en-US" altLang="zh-CN" sz="1800" dirty="0"/>
                <a:t> : </a:t>
              </a:r>
            </a:p>
            <a:p>
              <a:r>
                <a:rPr lang="en-US" altLang="zh-CN" sz="1800" dirty="0" err="1"/>
                <a:t>V</a:t>
              </a:r>
              <a:r>
                <a:rPr lang="en-US" altLang="zh-CN" sz="1800" baseline="-25000" dirty="0" err="1"/>
                <a:t>a</a:t>
              </a:r>
              <a:r>
                <a:rPr lang="en-US" altLang="zh-CN" sz="1800" dirty="0"/>
                <a:t> :  </a:t>
              </a:r>
            </a:p>
            <a:p>
              <a:r>
                <a:rPr lang="en-US" altLang="zh-CN" sz="1800" dirty="0"/>
                <a:t>N</a:t>
              </a:r>
              <a:r>
                <a:rPr lang="en-US" altLang="zh-CN" baseline="-25000" dirty="0"/>
                <a:t>h</a:t>
              </a:r>
              <a:r>
                <a:rPr lang="en-US" altLang="zh-CN" sz="1800" dirty="0"/>
                <a:t> : </a:t>
              </a:r>
            </a:p>
            <a:p>
              <a:r>
                <a:rPr lang="en-US" altLang="zh-CN" sz="1800" dirty="0" err="1"/>
                <a:t>M</a:t>
              </a:r>
              <a:r>
                <a:rPr lang="en-US" altLang="zh-CN" baseline="-25000" dirty="0" err="1"/>
                <a:t>h</a:t>
              </a:r>
              <a:r>
                <a:rPr lang="en-US" altLang="zh-CN" sz="1800" dirty="0"/>
                <a:t> : </a:t>
              </a:r>
            </a:p>
            <a:p>
              <a:endParaRPr lang="en-US" altLang="zh-CN" sz="1800" dirty="0"/>
            </a:p>
            <a:p>
              <a:pPr algn="ctr"/>
              <a:endParaRPr lang="en-US" altLang="zh-CN" sz="1800" dirty="0"/>
            </a:p>
          </p:txBody>
        </p:sp>
      </p:grpSp>
      <p:sp>
        <p:nvSpPr>
          <p:cNvPr id="61" name="TextBox 6">
            <a:extLst>
              <a:ext uri="{FF2B5EF4-FFF2-40B4-BE49-F238E27FC236}">
                <a16:creationId xmlns:a16="http://schemas.microsoft.com/office/drawing/2014/main" id="{4C88E7D7-0E1A-C15E-F905-54B1065309C5}"/>
              </a:ext>
            </a:extLst>
          </p:cNvPr>
          <p:cNvSpPr txBox="1"/>
          <p:nvPr/>
        </p:nvSpPr>
        <p:spPr>
          <a:xfrm>
            <a:off x="5212663" y="1663757"/>
            <a:ext cx="1563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</a:rPr>
              <a:t>Paxos</a:t>
            </a:r>
            <a:r>
              <a:rPr lang="en-US" sz="1600" dirty="0">
                <a:solidFill>
                  <a:schemeClr val="tx2"/>
                </a:solidFill>
              </a:rPr>
              <a:t> 2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57269737-3FF0-24F8-2679-02677A46B9FF}"/>
              </a:ext>
            </a:extLst>
          </p:cNvPr>
          <p:cNvGrpSpPr/>
          <p:nvPr/>
        </p:nvGrpSpPr>
        <p:grpSpPr>
          <a:xfrm>
            <a:off x="6924692" y="1987254"/>
            <a:ext cx="1476605" cy="1754326"/>
            <a:chOff x="699963" y="1797488"/>
            <a:chExt cx="1476605" cy="1754326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5FBF58F-F2F2-BCBB-1DB0-D8851CE11790}"/>
                </a:ext>
              </a:extLst>
            </p:cNvPr>
            <p:cNvSpPr/>
            <p:nvPr/>
          </p:nvSpPr>
          <p:spPr>
            <a:xfrm>
              <a:off x="699963" y="1836737"/>
              <a:ext cx="1476605" cy="12329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9A4ED644-0BC5-5E25-BF27-A51043678D9F}"/>
                </a:ext>
              </a:extLst>
            </p:cNvPr>
            <p:cNvSpPr txBox="1"/>
            <p:nvPr/>
          </p:nvSpPr>
          <p:spPr>
            <a:xfrm>
              <a:off x="765614" y="1797488"/>
              <a:ext cx="1410954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/>
                <a:t>N</a:t>
              </a:r>
              <a:r>
                <a:rPr lang="en-US" altLang="zh-CN" sz="1800" baseline="-25000" dirty="0"/>
                <a:t>a</a:t>
              </a:r>
              <a:r>
                <a:rPr lang="en-US" altLang="zh-CN" sz="1800" dirty="0"/>
                <a:t> : </a:t>
              </a:r>
            </a:p>
            <a:p>
              <a:r>
                <a:rPr lang="en-US" altLang="zh-CN" sz="1800" dirty="0" err="1"/>
                <a:t>V</a:t>
              </a:r>
              <a:r>
                <a:rPr lang="en-US" altLang="zh-CN" sz="1800" baseline="-25000" dirty="0" err="1"/>
                <a:t>a</a:t>
              </a:r>
              <a:r>
                <a:rPr lang="en-US" altLang="zh-CN" sz="1800" dirty="0"/>
                <a:t> :  </a:t>
              </a:r>
            </a:p>
            <a:p>
              <a:r>
                <a:rPr lang="en-US" altLang="zh-CN" sz="1800" dirty="0"/>
                <a:t>N</a:t>
              </a:r>
              <a:r>
                <a:rPr lang="en-US" altLang="zh-CN" baseline="-25000" dirty="0"/>
                <a:t>h</a:t>
              </a:r>
              <a:r>
                <a:rPr lang="en-US" altLang="zh-CN" sz="1800" dirty="0"/>
                <a:t> : </a:t>
              </a:r>
            </a:p>
            <a:p>
              <a:r>
                <a:rPr lang="en-US" altLang="zh-CN" sz="1800" dirty="0" err="1"/>
                <a:t>M</a:t>
              </a:r>
              <a:r>
                <a:rPr lang="en-US" altLang="zh-CN" baseline="-25000" dirty="0" err="1"/>
                <a:t>h</a:t>
              </a:r>
              <a:r>
                <a:rPr lang="en-US" altLang="zh-CN" sz="1800" dirty="0"/>
                <a:t> : </a:t>
              </a:r>
            </a:p>
            <a:p>
              <a:endParaRPr lang="en-US" altLang="zh-CN" sz="1800" dirty="0"/>
            </a:p>
            <a:p>
              <a:pPr algn="ctr"/>
              <a:endParaRPr lang="en-US" altLang="zh-CN" sz="1800" dirty="0"/>
            </a:p>
          </p:txBody>
        </p:sp>
      </p:grpSp>
      <p:sp>
        <p:nvSpPr>
          <p:cNvPr id="65" name="TextBox 6">
            <a:extLst>
              <a:ext uri="{FF2B5EF4-FFF2-40B4-BE49-F238E27FC236}">
                <a16:creationId xmlns:a16="http://schemas.microsoft.com/office/drawing/2014/main" id="{B8B42A8D-76EC-1F68-4373-510EA1B917E5}"/>
              </a:ext>
            </a:extLst>
          </p:cNvPr>
          <p:cNvSpPr txBox="1"/>
          <p:nvPr/>
        </p:nvSpPr>
        <p:spPr>
          <a:xfrm>
            <a:off x="7277100" y="1657482"/>
            <a:ext cx="1563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</a:rPr>
              <a:t>Paxos</a:t>
            </a:r>
            <a:r>
              <a:rPr lang="en-US" sz="1600" dirty="0">
                <a:solidFill>
                  <a:schemeClr val="tx2"/>
                </a:solidFill>
              </a:rPr>
              <a:t> 3</a:t>
            </a:r>
          </a:p>
        </p:txBody>
      </p:sp>
      <p:sp>
        <p:nvSpPr>
          <p:cNvPr id="71" name="Rounded Rectangle 19">
            <a:extLst>
              <a:ext uri="{FF2B5EF4-FFF2-40B4-BE49-F238E27FC236}">
                <a16:creationId xmlns:a16="http://schemas.microsoft.com/office/drawing/2014/main" id="{199EB7BB-DC08-7AB2-0242-A2404797C44C}"/>
              </a:ext>
            </a:extLst>
          </p:cNvPr>
          <p:cNvSpPr/>
          <p:nvPr/>
        </p:nvSpPr>
        <p:spPr>
          <a:xfrm>
            <a:off x="1809496" y="3036689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72" name="Straight Arrow Connector 20">
            <a:extLst>
              <a:ext uri="{FF2B5EF4-FFF2-40B4-BE49-F238E27FC236}">
                <a16:creationId xmlns:a16="http://schemas.microsoft.com/office/drawing/2014/main" id="{2839D8C4-B852-BA73-006E-56FAD91B7A49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2244496" y="3456689"/>
            <a:ext cx="500244" cy="41474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3EA267DA-B8F2-FCEC-3B30-76105E1873CD}"/>
              </a:ext>
            </a:extLst>
          </p:cNvPr>
          <p:cNvSpPr txBox="1"/>
          <p:nvPr/>
        </p:nvSpPr>
        <p:spPr>
          <a:xfrm>
            <a:off x="5415369" y="2854024"/>
            <a:ext cx="951136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</a:rPr>
              <a:t>S1.19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pPr algn="ctr"/>
            <a:endParaRPr lang="en-US" altLang="zh-CN" sz="18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2E6D343-7CC8-4977-4943-287C6DB91078}"/>
              </a:ext>
            </a:extLst>
          </p:cNvPr>
          <p:cNvSpPr txBox="1"/>
          <p:nvPr/>
        </p:nvSpPr>
        <p:spPr>
          <a:xfrm>
            <a:off x="5445013" y="2555090"/>
            <a:ext cx="951136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</a:rPr>
              <a:t>S1.19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pPr algn="ctr"/>
            <a:endParaRPr lang="en-US" altLang="zh-CN" sz="1800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5AC53C29-E505-71C8-E335-1BD5B97144DD}"/>
              </a:ext>
            </a:extLst>
          </p:cNvPr>
          <p:cNvSpPr txBox="1"/>
          <p:nvPr/>
        </p:nvSpPr>
        <p:spPr>
          <a:xfrm>
            <a:off x="7535248" y="2852072"/>
            <a:ext cx="951136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</a:rPr>
              <a:t>S1.19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pPr algn="ctr"/>
            <a:endParaRPr lang="en-US" altLang="zh-CN" sz="18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48BD060-2B42-2EB8-3917-D051720208BC}"/>
              </a:ext>
            </a:extLst>
          </p:cNvPr>
          <p:cNvSpPr txBox="1"/>
          <p:nvPr/>
        </p:nvSpPr>
        <p:spPr>
          <a:xfrm>
            <a:off x="7515812" y="2555090"/>
            <a:ext cx="951136" cy="36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</a:rPr>
              <a:t>S1.19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pPr algn="ctr"/>
            <a:endParaRPr lang="en-US" altLang="zh-CN" sz="1800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7B5E2DC-4276-8636-D727-ACC5AB84C843}"/>
              </a:ext>
            </a:extLst>
          </p:cNvPr>
          <p:cNvGrpSpPr/>
          <p:nvPr/>
        </p:nvGrpSpPr>
        <p:grpSpPr>
          <a:xfrm>
            <a:off x="1583904" y="3814458"/>
            <a:ext cx="504056" cy="1726836"/>
            <a:chOff x="1583904" y="3814458"/>
            <a:chExt cx="504056" cy="1726836"/>
          </a:xfrm>
        </p:grpSpPr>
        <p:sp>
          <p:nvSpPr>
            <p:cNvPr id="108" name="Rectangle 16">
              <a:extLst>
                <a:ext uri="{FF2B5EF4-FFF2-40B4-BE49-F238E27FC236}">
                  <a16:creationId xmlns:a16="http://schemas.microsoft.com/office/drawing/2014/main" id="{71ED076F-D7A8-2E84-548C-34D766CF26BF}"/>
                </a:ext>
              </a:extLst>
            </p:cNvPr>
            <p:cNvSpPr/>
            <p:nvPr/>
          </p:nvSpPr>
          <p:spPr>
            <a:xfrm>
              <a:off x="1583904" y="3814458"/>
              <a:ext cx="504056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/>
                <a:t>xxx</a:t>
              </a:r>
            </a:p>
          </p:txBody>
        </p:sp>
        <p:sp>
          <p:nvSpPr>
            <p:cNvPr id="109" name="Rectangle 16">
              <a:extLst>
                <a:ext uri="{FF2B5EF4-FFF2-40B4-BE49-F238E27FC236}">
                  <a16:creationId xmlns:a16="http://schemas.microsoft.com/office/drawing/2014/main" id="{DFA4F0AE-80EB-7F3F-387A-7607546DACF3}"/>
                </a:ext>
              </a:extLst>
            </p:cNvPr>
            <p:cNvSpPr/>
            <p:nvPr/>
          </p:nvSpPr>
          <p:spPr>
            <a:xfrm>
              <a:off x="1583904" y="4487376"/>
              <a:ext cx="504056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/>
                <a:t>xxx</a:t>
              </a:r>
            </a:p>
          </p:txBody>
        </p:sp>
        <p:sp>
          <p:nvSpPr>
            <p:cNvPr id="110" name="Rectangle 16">
              <a:extLst>
                <a:ext uri="{FF2B5EF4-FFF2-40B4-BE49-F238E27FC236}">
                  <a16:creationId xmlns:a16="http://schemas.microsoft.com/office/drawing/2014/main" id="{29B9621F-57C7-C39A-71EE-CD854034AEAC}"/>
                </a:ext>
              </a:extLst>
            </p:cNvPr>
            <p:cNvSpPr/>
            <p:nvPr/>
          </p:nvSpPr>
          <p:spPr>
            <a:xfrm>
              <a:off x="1583904" y="5160294"/>
              <a:ext cx="504056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/>
                <a:t>xxx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D46500D-C7FD-D490-A530-67FAB195AAF2}"/>
              </a:ext>
            </a:extLst>
          </p:cNvPr>
          <p:cNvGrpSpPr/>
          <p:nvPr/>
        </p:nvGrpSpPr>
        <p:grpSpPr>
          <a:xfrm>
            <a:off x="2089311" y="3819439"/>
            <a:ext cx="504056" cy="1726836"/>
            <a:chOff x="2089311" y="3819439"/>
            <a:chExt cx="504056" cy="1726836"/>
          </a:xfrm>
        </p:grpSpPr>
        <p:sp>
          <p:nvSpPr>
            <p:cNvPr id="111" name="Rectangle 16">
              <a:extLst>
                <a:ext uri="{FF2B5EF4-FFF2-40B4-BE49-F238E27FC236}">
                  <a16:creationId xmlns:a16="http://schemas.microsoft.com/office/drawing/2014/main" id="{0DB9EC18-AEBD-F819-EF01-52C9DB633E30}"/>
                </a:ext>
              </a:extLst>
            </p:cNvPr>
            <p:cNvSpPr/>
            <p:nvPr/>
          </p:nvSpPr>
          <p:spPr>
            <a:xfrm>
              <a:off x="2089311" y="3819439"/>
              <a:ext cx="504056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 err="1"/>
                <a:t>yyy</a:t>
              </a:r>
              <a:endParaRPr lang="en-US" sz="1600" dirty="0"/>
            </a:p>
          </p:txBody>
        </p:sp>
        <p:sp>
          <p:nvSpPr>
            <p:cNvPr id="112" name="Rectangle 16">
              <a:extLst>
                <a:ext uri="{FF2B5EF4-FFF2-40B4-BE49-F238E27FC236}">
                  <a16:creationId xmlns:a16="http://schemas.microsoft.com/office/drawing/2014/main" id="{53FDAAE2-C4EB-4674-3CB9-054AB4EC5919}"/>
                </a:ext>
              </a:extLst>
            </p:cNvPr>
            <p:cNvSpPr/>
            <p:nvPr/>
          </p:nvSpPr>
          <p:spPr>
            <a:xfrm>
              <a:off x="2089311" y="4492357"/>
              <a:ext cx="504056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 err="1"/>
                <a:t>yyy</a:t>
              </a:r>
              <a:endParaRPr lang="en-US" sz="1600" dirty="0"/>
            </a:p>
          </p:txBody>
        </p:sp>
        <p:sp>
          <p:nvSpPr>
            <p:cNvPr id="113" name="Rectangle 16">
              <a:extLst>
                <a:ext uri="{FF2B5EF4-FFF2-40B4-BE49-F238E27FC236}">
                  <a16:creationId xmlns:a16="http://schemas.microsoft.com/office/drawing/2014/main" id="{013E233B-1A1D-DA7B-E21F-4A29486DAA9A}"/>
                </a:ext>
              </a:extLst>
            </p:cNvPr>
            <p:cNvSpPr/>
            <p:nvPr/>
          </p:nvSpPr>
          <p:spPr>
            <a:xfrm>
              <a:off x="2089311" y="5165275"/>
              <a:ext cx="504056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 err="1"/>
                <a:t>yyy</a:t>
              </a:r>
              <a:endParaRPr lang="en-US" sz="1600" dirty="0"/>
            </a:p>
          </p:txBody>
        </p:sp>
      </p:grpSp>
      <p:sp>
        <p:nvSpPr>
          <p:cNvPr id="114" name="TextBox 6">
            <a:extLst>
              <a:ext uri="{FF2B5EF4-FFF2-40B4-BE49-F238E27FC236}">
                <a16:creationId xmlns:a16="http://schemas.microsoft.com/office/drawing/2014/main" id="{39162FB5-3FFC-6817-09AD-DDDFA94F71F3}"/>
              </a:ext>
            </a:extLst>
          </p:cNvPr>
          <p:cNvSpPr txBox="1"/>
          <p:nvPr/>
        </p:nvSpPr>
        <p:spPr>
          <a:xfrm>
            <a:off x="1668389" y="338304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15" name="TextBox 7">
            <a:extLst>
              <a:ext uri="{FF2B5EF4-FFF2-40B4-BE49-F238E27FC236}">
                <a16:creationId xmlns:a16="http://schemas.microsoft.com/office/drawing/2014/main" id="{9194F94C-1438-D239-5C0E-40388E258FDC}"/>
              </a:ext>
            </a:extLst>
          </p:cNvPr>
          <p:cNvSpPr txBox="1"/>
          <p:nvPr/>
        </p:nvSpPr>
        <p:spPr>
          <a:xfrm>
            <a:off x="2049389" y="338304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3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F5FEE73-3582-CC63-1593-F56DBE47C6A4}"/>
              </a:ext>
            </a:extLst>
          </p:cNvPr>
          <p:cNvGrpSpPr/>
          <p:nvPr/>
        </p:nvGrpSpPr>
        <p:grpSpPr>
          <a:xfrm>
            <a:off x="3644595" y="3450354"/>
            <a:ext cx="1599455" cy="2091385"/>
            <a:chOff x="3644595" y="3450354"/>
            <a:chExt cx="1599455" cy="2091385"/>
          </a:xfrm>
        </p:grpSpPr>
        <p:cxnSp>
          <p:nvCxnSpPr>
            <p:cNvPr id="3" name="直线箭头连接符 2">
              <a:extLst>
                <a:ext uri="{FF2B5EF4-FFF2-40B4-BE49-F238E27FC236}">
                  <a16:creationId xmlns:a16="http://schemas.microsoft.com/office/drawing/2014/main" id="{E2111D8D-B76C-BD69-005F-224EB3EA6C59}"/>
                </a:ext>
              </a:extLst>
            </p:cNvPr>
            <p:cNvCxnSpPr>
              <a:cxnSpLocks/>
            </p:cNvCxnSpPr>
            <p:nvPr/>
          </p:nvCxnSpPr>
          <p:spPr>
            <a:xfrm>
              <a:off x="3913336" y="4061546"/>
              <a:ext cx="609600" cy="14366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线箭头连接符 3">
              <a:extLst>
                <a:ext uri="{FF2B5EF4-FFF2-40B4-BE49-F238E27FC236}">
                  <a16:creationId xmlns:a16="http://schemas.microsoft.com/office/drawing/2014/main" id="{72D07C93-6092-C3A8-3705-D49EE5377F24}"/>
                </a:ext>
              </a:extLst>
            </p:cNvPr>
            <p:cNvCxnSpPr>
              <a:cxnSpLocks/>
            </p:cNvCxnSpPr>
            <p:nvPr/>
          </p:nvCxnSpPr>
          <p:spPr>
            <a:xfrm>
              <a:off x="3897648" y="4036542"/>
              <a:ext cx="547898" cy="7344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89730112-9369-E10B-8C12-020D7F9486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8316" y="4000265"/>
              <a:ext cx="191638" cy="7671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BDD1AFE1-23F4-C3CC-94B0-917BB565E1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0276" y="4052658"/>
              <a:ext cx="290792" cy="14890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46A8E14-F358-5A7E-C908-D8125162C040}"/>
                </a:ext>
              </a:extLst>
            </p:cNvPr>
            <p:cNvSpPr txBox="1"/>
            <p:nvPr/>
          </p:nvSpPr>
          <p:spPr>
            <a:xfrm>
              <a:off x="3644595" y="3450354"/>
              <a:ext cx="159945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Prepare 2 + 3</a:t>
              </a:r>
              <a:endParaRPr lang="zh-CN" altLang="en-US" dirty="0"/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15A4C94E-ABEB-0BE9-5B83-7FF6AC1CD9DB}"/>
              </a:ext>
            </a:extLst>
          </p:cNvPr>
          <p:cNvSpPr txBox="1"/>
          <p:nvPr/>
        </p:nvSpPr>
        <p:spPr>
          <a:xfrm>
            <a:off x="5040554" y="3806423"/>
            <a:ext cx="1065177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Select </a:t>
            </a:r>
          </a:p>
          <a:p>
            <a:r>
              <a:rPr kumimoji="1" lang="en-US" altLang="zh-CN" dirty="0"/>
              <a:t>2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8E64EE5-7150-18BF-2B14-8FD11E359903}"/>
              </a:ext>
            </a:extLst>
          </p:cNvPr>
          <p:cNvSpPr txBox="1"/>
          <p:nvPr/>
        </p:nvSpPr>
        <p:spPr>
          <a:xfrm>
            <a:off x="7175683" y="3632810"/>
            <a:ext cx="917973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Select </a:t>
            </a:r>
          </a:p>
          <a:p>
            <a:r>
              <a:rPr kumimoji="1" lang="en-US" altLang="zh-CN" dirty="0"/>
              <a:t>3</a:t>
            </a:r>
            <a:endParaRPr lang="zh-CN" altLang="en-US" dirty="0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0963A8B-5874-F82A-5AA1-8BF6966A7E96}"/>
              </a:ext>
            </a:extLst>
          </p:cNvPr>
          <p:cNvGrpSpPr/>
          <p:nvPr/>
        </p:nvGrpSpPr>
        <p:grpSpPr>
          <a:xfrm>
            <a:off x="5448194" y="2032653"/>
            <a:ext cx="1427418" cy="3513748"/>
            <a:chOff x="5448194" y="2032653"/>
            <a:chExt cx="1427418" cy="3513748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89E131B9-F2CD-960C-3101-34635F8D1C30}"/>
                </a:ext>
              </a:extLst>
            </p:cNvPr>
            <p:cNvSpPr txBox="1"/>
            <p:nvPr/>
          </p:nvSpPr>
          <p:spPr>
            <a:xfrm>
              <a:off x="5451375" y="2032653"/>
              <a:ext cx="951136" cy="360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C00000"/>
                  </a:solidFill>
                </a:rPr>
                <a:t>S1.19</a:t>
              </a:r>
            </a:p>
            <a:p>
              <a:endParaRPr lang="en-US" altLang="zh-CN" sz="1800" dirty="0"/>
            </a:p>
            <a:p>
              <a:endParaRPr lang="en-US" altLang="zh-CN" sz="1800" dirty="0"/>
            </a:p>
            <a:p>
              <a:pPr algn="ctr"/>
              <a:endParaRPr lang="en-US" altLang="zh-CN" sz="1800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4015BBEC-8AC4-B77B-0CC4-C6CFE7207D7B}"/>
                </a:ext>
              </a:extLst>
            </p:cNvPr>
            <p:cNvSpPr txBox="1"/>
            <p:nvPr/>
          </p:nvSpPr>
          <p:spPr>
            <a:xfrm>
              <a:off x="5448194" y="2266681"/>
              <a:ext cx="951136" cy="360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C00000"/>
                  </a:solidFill>
                </a:rPr>
                <a:t>xxx</a:t>
              </a:r>
            </a:p>
            <a:p>
              <a:endParaRPr lang="en-US" altLang="zh-CN" sz="1800" dirty="0"/>
            </a:p>
            <a:p>
              <a:endParaRPr lang="en-US" altLang="zh-CN" sz="1800" dirty="0"/>
            </a:p>
            <a:p>
              <a:pPr algn="ctr"/>
              <a:endParaRPr lang="en-US" altLang="zh-CN" sz="1800" dirty="0"/>
            </a:p>
          </p:txBody>
        </p: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530CE409-EDAE-DA44-8DA1-E21AEE6B2FBC}"/>
                </a:ext>
              </a:extLst>
            </p:cNvPr>
            <p:cNvCxnSpPr>
              <a:cxnSpLocks/>
            </p:cNvCxnSpPr>
            <p:nvPr/>
          </p:nvCxnSpPr>
          <p:spPr>
            <a:xfrm>
              <a:off x="5965239" y="4066208"/>
              <a:ext cx="609600" cy="14366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D0275E93-38AE-335B-A379-90F60CFEDBF0}"/>
                </a:ext>
              </a:extLst>
            </p:cNvPr>
            <p:cNvCxnSpPr>
              <a:cxnSpLocks/>
            </p:cNvCxnSpPr>
            <p:nvPr/>
          </p:nvCxnSpPr>
          <p:spPr>
            <a:xfrm>
              <a:off x="5949551" y="4041204"/>
              <a:ext cx="547898" cy="7344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7B5E497A-3EDB-B3D2-9364-DAD1BD449D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0219" y="4004927"/>
              <a:ext cx="191638" cy="7671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94BF9D2F-C7FE-2BFA-0C79-54859F94E6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2179" y="4057320"/>
              <a:ext cx="290792" cy="14890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B5833D9-6A63-0CA5-814F-6F2D6FB6D522}"/>
                </a:ext>
              </a:extLst>
            </p:cNvPr>
            <p:cNvSpPr txBox="1"/>
            <p:nvPr/>
          </p:nvSpPr>
          <p:spPr>
            <a:xfrm>
              <a:off x="5893833" y="4977179"/>
              <a:ext cx="713188" cy="3103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altLang="zh-CN" sz="1800" b="1" dirty="0"/>
                <a:t>xxx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C77796F-09C2-6176-7537-BE2F7F6B6C33}"/>
                </a:ext>
              </a:extLst>
            </p:cNvPr>
            <p:cNvSpPr txBox="1"/>
            <p:nvPr/>
          </p:nvSpPr>
          <p:spPr>
            <a:xfrm>
              <a:off x="6121609" y="4179823"/>
              <a:ext cx="713188" cy="3103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altLang="zh-CN" sz="1800" b="1" dirty="0"/>
                <a:t>xxx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CE982E3-2659-E687-554C-F9593FD7B221}"/>
                </a:ext>
              </a:extLst>
            </p:cNvPr>
            <p:cNvSpPr txBox="1"/>
            <p:nvPr/>
          </p:nvSpPr>
          <p:spPr>
            <a:xfrm>
              <a:off x="5884855" y="3456689"/>
              <a:ext cx="9907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Accept</a:t>
              </a:r>
              <a:endParaRPr lang="zh-CN" altLang="en-US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E6C6758-39D7-EE16-2751-2707A6A5762C}"/>
              </a:ext>
            </a:extLst>
          </p:cNvPr>
          <p:cNvGrpSpPr/>
          <p:nvPr/>
        </p:nvGrpSpPr>
        <p:grpSpPr>
          <a:xfrm>
            <a:off x="7548479" y="2028635"/>
            <a:ext cx="1579573" cy="3473750"/>
            <a:chOff x="7548479" y="2028635"/>
            <a:chExt cx="1579573" cy="3473750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9408720E-F0B3-990E-9583-EFA8034BCC0B}"/>
                </a:ext>
              </a:extLst>
            </p:cNvPr>
            <p:cNvSpPr txBox="1"/>
            <p:nvPr/>
          </p:nvSpPr>
          <p:spPr>
            <a:xfrm>
              <a:off x="7551660" y="2028635"/>
              <a:ext cx="951136" cy="360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C00000"/>
                  </a:solidFill>
                </a:rPr>
                <a:t>S1.19</a:t>
              </a:r>
            </a:p>
            <a:p>
              <a:endParaRPr lang="en-US" altLang="zh-CN" sz="1800" dirty="0"/>
            </a:p>
            <a:p>
              <a:endParaRPr lang="en-US" altLang="zh-CN" sz="1800" dirty="0"/>
            </a:p>
            <a:p>
              <a:pPr algn="ctr"/>
              <a:endParaRPr lang="en-US" altLang="zh-CN" sz="1800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7E4CB56-DEA8-4058-CF5E-7DC038282F33}"/>
                </a:ext>
              </a:extLst>
            </p:cNvPr>
            <p:cNvSpPr txBox="1"/>
            <p:nvPr/>
          </p:nvSpPr>
          <p:spPr>
            <a:xfrm>
              <a:off x="7548479" y="2262663"/>
              <a:ext cx="951136" cy="360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C00000"/>
                  </a:solidFill>
                </a:rPr>
                <a:t>xxx</a:t>
              </a:r>
            </a:p>
            <a:p>
              <a:endParaRPr lang="en-US" altLang="zh-CN" sz="1800" dirty="0"/>
            </a:p>
            <a:p>
              <a:endParaRPr lang="en-US" altLang="zh-CN" sz="1800" dirty="0"/>
            </a:p>
            <a:p>
              <a:pPr algn="ctr"/>
              <a:endParaRPr lang="en-US" altLang="zh-CN" sz="1800" dirty="0"/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648BF886-19DA-9050-2D77-5961AF88BA3B}"/>
                </a:ext>
              </a:extLst>
            </p:cNvPr>
            <p:cNvCxnSpPr>
              <a:cxnSpLocks/>
            </p:cNvCxnSpPr>
            <p:nvPr/>
          </p:nvCxnSpPr>
          <p:spPr>
            <a:xfrm>
              <a:off x="7996404" y="4022192"/>
              <a:ext cx="609600" cy="14366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9ACAFED6-4F39-15D4-7A25-26896249B687}"/>
                </a:ext>
              </a:extLst>
            </p:cNvPr>
            <p:cNvCxnSpPr>
              <a:cxnSpLocks/>
            </p:cNvCxnSpPr>
            <p:nvPr/>
          </p:nvCxnSpPr>
          <p:spPr>
            <a:xfrm>
              <a:off x="7980716" y="3997188"/>
              <a:ext cx="547898" cy="73446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45BF80B0-948F-6A75-12C7-DDB8A67AE3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61384" y="3960911"/>
              <a:ext cx="191638" cy="76712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667D2F5C-9AC6-0508-218F-92993676B0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3344" y="4013304"/>
              <a:ext cx="290792" cy="14890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3BC9FF8-0D02-E422-77B1-BEFF4006E3DA}"/>
                </a:ext>
              </a:extLst>
            </p:cNvPr>
            <p:cNvSpPr txBox="1"/>
            <p:nvPr/>
          </p:nvSpPr>
          <p:spPr>
            <a:xfrm>
              <a:off x="7924998" y="4933163"/>
              <a:ext cx="713188" cy="3103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altLang="zh-CN" sz="1800" b="1" dirty="0" err="1"/>
                <a:t>yyy</a:t>
              </a:r>
              <a:endParaRPr lang="en-US" altLang="zh-CN" sz="1800" b="1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F66D6D8-F875-E59F-39CD-5250AC1DCB26}"/>
                </a:ext>
              </a:extLst>
            </p:cNvPr>
            <p:cNvSpPr txBox="1"/>
            <p:nvPr/>
          </p:nvSpPr>
          <p:spPr>
            <a:xfrm>
              <a:off x="8152774" y="4135807"/>
              <a:ext cx="713188" cy="3103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>
                <a:lnSpc>
                  <a:spcPts val="1700"/>
                </a:lnSpc>
              </a:pPr>
              <a:r>
                <a:rPr lang="en-US" altLang="zh-CN" sz="1800" b="1" dirty="0" err="1"/>
                <a:t>yyy</a:t>
              </a:r>
              <a:endParaRPr lang="en-US" altLang="zh-CN" sz="1800" b="1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F01571B-43A2-81AC-F701-CEB31B9016A2}"/>
                </a:ext>
              </a:extLst>
            </p:cNvPr>
            <p:cNvSpPr txBox="1"/>
            <p:nvPr/>
          </p:nvSpPr>
          <p:spPr>
            <a:xfrm>
              <a:off x="8137295" y="3481132"/>
              <a:ext cx="99075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Accept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4230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106" grpId="0"/>
      <p:bldP spid="107" grpId="0"/>
      <p:bldP spid="19" grpId="0" animBg="1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CBCFB-6FAA-5994-8DD8-CC943259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Problem: hole in the log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D0B39D-81D3-A8E3-1080-AFE4BCD8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CE0D5E20-FD0E-74FB-FC6C-53EFF9C5A315}"/>
              </a:ext>
            </a:extLst>
          </p:cNvPr>
          <p:cNvSpPr/>
          <p:nvPr/>
        </p:nvSpPr>
        <p:spPr>
          <a:xfrm>
            <a:off x="6936038" y="1172477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A235AD40-FE08-2C8E-56D0-6C2BF13D03A7}"/>
              </a:ext>
            </a:extLst>
          </p:cNvPr>
          <p:cNvSpPr/>
          <p:nvPr/>
        </p:nvSpPr>
        <p:spPr>
          <a:xfrm>
            <a:off x="7317038" y="1172477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20" name="TextBox 45">
            <a:extLst>
              <a:ext uri="{FF2B5EF4-FFF2-40B4-BE49-F238E27FC236}">
                <a16:creationId xmlns:a16="http://schemas.microsoft.com/office/drawing/2014/main" id="{EE5CD2B3-1152-F5B2-EA47-8CE13F42AFBD}"/>
              </a:ext>
            </a:extLst>
          </p:cNvPr>
          <p:cNvSpPr txBox="1"/>
          <p:nvPr/>
        </p:nvSpPr>
        <p:spPr>
          <a:xfrm>
            <a:off x="6364538" y="1229453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S1</a:t>
            </a:r>
            <a:endParaRPr lang="en-US" baseline="-25000" dirty="0"/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26FD27FE-9107-0518-1BBE-6FA578EE17DD}"/>
              </a:ext>
            </a:extLst>
          </p:cNvPr>
          <p:cNvSpPr txBox="1"/>
          <p:nvPr/>
        </p:nvSpPr>
        <p:spPr>
          <a:xfrm>
            <a:off x="6992148" y="74106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A4F7A060-401A-8E80-37B1-BECAC70790D5}"/>
              </a:ext>
            </a:extLst>
          </p:cNvPr>
          <p:cNvSpPr txBox="1"/>
          <p:nvPr/>
        </p:nvSpPr>
        <p:spPr>
          <a:xfrm>
            <a:off x="7373148" y="74106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31B778A8-86FC-E991-0C59-367670B278E5}"/>
              </a:ext>
            </a:extLst>
          </p:cNvPr>
          <p:cNvSpPr/>
          <p:nvPr/>
        </p:nvSpPr>
        <p:spPr>
          <a:xfrm>
            <a:off x="6936038" y="1845395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805C38D5-EA51-4B46-7706-BDE80D57539A}"/>
              </a:ext>
            </a:extLst>
          </p:cNvPr>
          <p:cNvSpPr/>
          <p:nvPr/>
        </p:nvSpPr>
        <p:spPr>
          <a:xfrm>
            <a:off x="7317038" y="1845395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cmp</a:t>
            </a:r>
            <a:endParaRPr lang="en-US" sz="1600" dirty="0"/>
          </a:p>
        </p:txBody>
      </p:sp>
      <p:sp>
        <p:nvSpPr>
          <p:cNvPr id="25" name="TextBox 45">
            <a:extLst>
              <a:ext uri="{FF2B5EF4-FFF2-40B4-BE49-F238E27FC236}">
                <a16:creationId xmlns:a16="http://schemas.microsoft.com/office/drawing/2014/main" id="{A8A1B75A-DB86-473D-FFF0-34F3B20C132C}"/>
              </a:ext>
            </a:extLst>
          </p:cNvPr>
          <p:cNvSpPr txBox="1"/>
          <p:nvPr/>
        </p:nvSpPr>
        <p:spPr>
          <a:xfrm>
            <a:off x="6364538" y="190237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S2</a:t>
            </a:r>
            <a:endParaRPr lang="en-US" baseline="-25000" dirty="0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4F303CC8-F144-8CC9-E95C-0778C8BCA737}"/>
              </a:ext>
            </a:extLst>
          </p:cNvPr>
          <p:cNvSpPr/>
          <p:nvPr/>
        </p:nvSpPr>
        <p:spPr>
          <a:xfrm>
            <a:off x="6936038" y="25183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add</a:t>
            </a: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906AD87A-50E1-D51E-F62E-274D7F5EC066}"/>
              </a:ext>
            </a:extLst>
          </p:cNvPr>
          <p:cNvSpPr/>
          <p:nvPr/>
        </p:nvSpPr>
        <p:spPr>
          <a:xfrm>
            <a:off x="7831697" y="1172477"/>
            <a:ext cx="504056" cy="381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endParaRPr lang="en-US" sz="1600" dirty="0"/>
          </a:p>
        </p:txBody>
      </p:sp>
      <p:sp>
        <p:nvSpPr>
          <p:cNvPr id="32" name="Rectangle 16">
            <a:extLst>
              <a:ext uri="{FF2B5EF4-FFF2-40B4-BE49-F238E27FC236}">
                <a16:creationId xmlns:a16="http://schemas.microsoft.com/office/drawing/2014/main" id="{1986C851-1B10-3D24-D3C4-44A91ABFA4C3}"/>
              </a:ext>
            </a:extLst>
          </p:cNvPr>
          <p:cNvSpPr/>
          <p:nvPr/>
        </p:nvSpPr>
        <p:spPr>
          <a:xfrm>
            <a:off x="8337104" y="1177458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yyy</a:t>
            </a:r>
            <a:endParaRPr lang="en-US" sz="1600" dirty="0"/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80C753D3-E6DD-0659-26A5-4F284E87F336}"/>
              </a:ext>
            </a:extLst>
          </p:cNvPr>
          <p:cNvSpPr/>
          <p:nvPr/>
        </p:nvSpPr>
        <p:spPr>
          <a:xfrm>
            <a:off x="8337104" y="2523294"/>
            <a:ext cx="504056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 err="1"/>
              <a:t>yyy</a:t>
            </a:r>
            <a:endParaRPr lang="en-US" sz="1600" dirty="0"/>
          </a:p>
        </p:txBody>
      </p:sp>
      <p:sp>
        <p:nvSpPr>
          <p:cNvPr id="35" name="TextBox 6">
            <a:extLst>
              <a:ext uri="{FF2B5EF4-FFF2-40B4-BE49-F238E27FC236}">
                <a16:creationId xmlns:a16="http://schemas.microsoft.com/office/drawing/2014/main" id="{503953EC-B45A-F0E2-7C29-EE14D3BD26FE}"/>
              </a:ext>
            </a:extLst>
          </p:cNvPr>
          <p:cNvSpPr txBox="1"/>
          <p:nvPr/>
        </p:nvSpPr>
        <p:spPr>
          <a:xfrm>
            <a:off x="7916182" y="74106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6" name="TextBox 7">
            <a:extLst>
              <a:ext uri="{FF2B5EF4-FFF2-40B4-BE49-F238E27FC236}">
                <a16:creationId xmlns:a16="http://schemas.microsoft.com/office/drawing/2014/main" id="{D3515057-DEE6-1E47-0436-E4AB2AAF25CF}"/>
              </a:ext>
            </a:extLst>
          </p:cNvPr>
          <p:cNvSpPr txBox="1"/>
          <p:nvPr/>
        </p:nvSpPr>
        <p:spPr>
          <a:xfrm>
            <a:off x="8297182" y="74106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4068B2CE-5CCE-351D-AF3B-A2565D19A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1811557"/>
          </a:xfrm>
        </p:spPr>
        <p:txBody>
          <a:bodyPr/>
          <a:lstStyle/>
          <a:p>
            <a:r>
              <a:rPr kumimoji="1" lang="en-US" altLang="zh-CN" dirty="0"/>
              <a:t>Suppose S1 </a:t>
            </a:r>
            <a:r>
              <a:rPr kumimoji="1" lang="en" altLang="zh-CN" dirty="0"/>
              <a:t>is the leader (with batching)</a:t>
            </a:r>
          </a:p>
          <a:p>
            <a:pPr lvl="1"/>
            <a:r>
              <a:rPr kumimoji="1" lang="en" altLang="zh-CN" dirty="0"/>
              <a:t>What happens after S1 crashes w/ unfinished entry? </a:t>
            </a:r>
          </a:p>
          <a:p>
            <a:pPr lvl="1"/>
            <a:r>
              <a:rPr kumimoji="1" lang="en" altLang="zh-CN" dirty="0"/>
              <a:t>Entry 2 will be empty </a:t>
            </a:r>
          </a:p>
          <a:p>
            <a:r>
              <a:rPr lang="en" altLang="zh-CN" dirty="0"/>
              <a:t>Application should fill the gap itself, e.g., w/ </a:t>
            </a:r>
            <a:r>
              <a:rPr lang="en" altLang="zh-CN" dirty="0">
                <a:highlight>
                  <a:srgbClr val="FFFF00"/>
                </a:highlight>
              </a:rPr>
              <a:t>no-op</a:t>
            </a:r>
          </a:p>
          <a:p>
            <a:pPr lvl="2"/>
            <a:endParaRPr lang="en" altLang="zh-CN" sz="1800" dirty="0"/>
          </a:p>
          <a:p>
            <a:pPr marL="914400" lvl="2" indent="0">
              <a:buNone/>
            </a:pPr>
            <a:endParaRPr kumimoji="1" lang="en-US" altLang="zh-CN" sz="1800" dirty="0"/>
          </a:p>
          <a:p>
            <a:pPr marL="131400" lvl="1" indent="0">
              <a:buNone/>
            </a:pP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48820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68F05-8A6C-5D5C-559E-5D011CEA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 of Multi-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2958E-27C6-69AF-2546-47A24489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Based on single-decree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, realizing RSM </a:t>
            </a:r>
          </a:p>
          <a:p>
            <a:pPr lvl="1"/>
            <a:r>
              <a:rPr kumimoji="1" lang="en-US" altLang="zh-CN" dirty="0"/>
              <a:t>i.e., agree on a sequence of values </a:t>
            </a:r>
          </a:p>
          <a:p>
            <a:r>
              <a:rPr kumimoji="1" lang="en-US" altLang="zh-CN" dirty="0"/>
              <a:t>Needs non-trivial application efforts to make it work</a:t>
            </a:r>
          </a:p>
          <a:p>
            <a:pPr lvl="1"/>
            <a:r>
              <a:rPr kumimoji="1" lang="en-US" altLang="zh-CN" dirty="0"/>
              <a:t>E.g., should use a leader for better performance</a:t>
            </a:r>
          </a:p>
          <a:p>
            <a:pPr lvl="1"/>
            <a:r>
              <a:rPr kumimoji="1" lang="en-US" altLang="zh-CN" dirty="0"/>
              <a:t>Should fill the holes of the log entries </a:t>
            </a:r>
          </a:p>
          <a:p>
            <a:pPr lvl="1"/>
            <a:r>
              <a:rPr kumimoji="1" lang="en-US" altLang="zh-CN" dirty="0" err="1"/>
              <a:t>Paxos</a:t>
            </a:r>
            <a:r>
              <a:rPr kumimoji="1" lang="en-US" altLang="zh-CN" dirty="0"/>
              <a:t> itself is not friendly to the programmers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747571-E571-15BD-12E1-D71FBDA4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262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6487B-A044-DA49-A438-A538BD82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More: Raft replicated log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0E74D-4C90-F941-BD71-A4B4EC94F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356826"/>
          </a:xfrm>
        </p:spPr>
        <p:txBody>
          <a:bodyPr/>
          <a:lstStyle/>
          <a:p>
            <a:r>
              <a:rPr kumimoji="1" lang="en-US" altLang="zh-CN"/>
              <a:t>A different approach for consensus</a:t>
            </a:r>
          </a:p>
          <a:p>
            <a:pPr lvl="1"/>
            <a:r>
              <a:rPr kumimoji="1" lang="en-US" altLang="zh-CN" err="1"/>
              <a:t>Paxos’s</a:t>
            </a:r>
            <a:r>
              <a:rPr kumimoji="1" lang="en-US" altLang="zh-CN"/>
              <a:t> approach (bottom-up)</a:t>
            </a:r>
          </a:p>
          <a:p>
            <a:pPr lvl="2"/>
            <a:r>
              <a:rPr lang="en" altLang="zh-CN" sz="1800"/>
              <a:t>solve single-decree consensus first </a:t>
            </a:r>
          </a:p>
          <a:p>
            <a:pPr lvl="2"/>
            <a:r>
              <a:rPr lang="en" altLang="zh-CN" sz="1800"/>
              <a:t>replicate a sequence of values using single-decree consensus</a:t>
            </a:r>
          </a:p>
          <a:p>
            <a:pPr lvl="1"/>
            <a:r>
              <a:rPr lang="en" altLang="zh-CN"/>
              <a:t>Raft’s approach (top-down) </a:t>
            </a:r>
            <a:endParaRPr lang="en" altLang="zh-CN" sz="1600"/>
          </a:p>
          <a:p>
            <a:pPr lvl="2"/>
            <a:r>
              <a:rPr lang="en" altLang="zh-CN" sz="1800"/>
              <a:t>directly solve log replication without first solving single-decree consensus </a:t>
            </a:r>
          </a:p>
          <a:p>
            <a:endParaRPr lang="en-US" altLang="zh-CN"/>
          </a:p>
          <a:p>
            <a:endParaRPr lang="en" altLang="zh-CN"/>
          </a:p>
          <a:p>
            <a:pPr lvl="2"/>
            <a:endParaRPr lang="en" altLang="zh-CN" sz="1800"/>
          </a:p>
          <a:p>
            <a:pPr marL="914400" lvl="2" indent="0">
              <a:buNone/>
            </a:pPr>
            <a:endParaRPr kumimoji="1" lang="en-US" altLang="zh-CN" sz="1800"/>
          </a:p>
          <a:p>
            <a:pPr marL="131400" lvl="1" indent="0">
              <a:buNone/>
            </a:pPr>
            <a:endParaRPr kumimoji="1" lang="zh-CN" altLang="en-US" sz="16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BD272A-1A1B-8F42-A699-C49C93FC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25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F63BF-B0C7-4F4C-8CF5-3BE8DE9C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Why learn raft?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2A2B8-2D94-524D-B8F6-92546A8C5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224136"/>
          </a:xfrm>
        </p:spPr>
        <p:txBody>
          <a:bodyPr/>
          <a:lstStyle/>
          <a:p>
            <a:r>
              <a:rPr kumimoji="1" lang="en-US" altLang="zh-CN" dirty="0"/>
              <a:t>Raft is described in a concrete form that favors system design &amp; </a:t>
            </a:r>
            <a:r>
              <a:rPr kumimoji="1" lang="en-US" altLang="zh-CN" dirty="0" err="1"/>
              <a:t>impl</a:t>
            </a:r>
            <a:r>
              <a:rPr kumimoji="1" lang="en-US" altLang="zh-CN" dirty="0"/>
              <a:t>. </a:t>
            </a:r>
          </a:p>
          <a:p>
            <a:pPr lvl="1"/>
            <a:r>
              <a:rPr kumimoji="1" lang="en-US" altLang="zh-CN" dirty="0"/>
              <a:t>Widely implemented and deployed nowadays</a:t>
            </a:r>
          </a:p>
          <a:p>
            <a:pPr lvl="1"/>
            <a:r>
              <a:rPr kumimoji="1" lang="en-US" altLang="zh-CN" dirty="0"/>
              <a:t>Especially for open-source projects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A3B6BD-9B04-5144-A56C-0F9D823F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28</a:t>
            </a:fld>
            <a:endParaRPr lang="zh-CN" altLang="en-US"/>
          </a:p>
        </p:txBody>
      </p:sp>
      <p:pic>
        <p:nvPicPr>
          <p:cNvPr id="1026" name="Picture 2" descr="Kubernetes on AWS | Amazon Web Services">
            <a:extLst>
              <a:ext uri="{FF2B5EF4-FFF2-40B4-BE49-F238E27FC236}">
                <a16:creationId xmlns:a16="http://schemas.microsoft.com/office/drawing/2014/main" id="{BAABB245-2593-164C-8017-AC7B1A1F5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91987"/>
            <a:ext cx="1440160" cy="109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 does not Start after Disk is Full">
            <a:extLst>
              <a:ext uri="{FF2B5EF4-FFF2-40B4-BE49-F238E27FC236}">
                <a16:creationId xmlns:a16="http://schemas.microsoft.com/office/drawing/2014/main" id="{3435B032-A3B7-EB48-89FD-56FAB3958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760" y="2646104"/>
            <a:ext cx="2160240" cy="78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ckroachDB : NewSQL as a Choice of Database | by Timothy Agustian | Level  Up Coding">
            <a:extLst>
              <a:ext uri="{FF2B5EF4-FFF2-40B4-BE49-F238E27FC236}">
                <a16:creationId xmlns:a16="http://schemas.microsoft.com/office/drawing/2014/main" id="{03BD254C-24C9-444E-BE1A-D89420939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007" y="2455798"/>
            <a:ext cx="2679793" cy="89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TiDB - Revision #18 - Database of Databases">
            <a:extLst>
              <a:ext uri="{FF2B5EF4-FFF2-40B4-BE49-F238E27FC236}">
                <a16:creationId xmlns:a16="http://schemas.microsoft.com/office/drawing/2014/main" id="{31CF402D-C56F-4F4C-9848-F23404EAE7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1968500"/>
            <a:ext cx="4572000" cy="1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6" name="Picture 12" descr="TiDB 在实时分析应用场景下的探索_大数据_PingCAP技术团队_InfoQ精选文章">
            <a:extLst>
              <a:ext uri="{FF2B5EF4-FFF2-40B4-BE49-F238E27FC236}">
                <a16:creationId xmlns:a16="http://schemas.microsoft.com/office/drawing/2014/main" id="{794324FB-F431-3D4A-8CF6-1E78D2CCC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39045"/>
            <a:ext cx="2874450" cy="143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ongoDB - 维基百科，自由的百科全书">
            <a:extLst>
              <a:ext uri="{FF2B5EF4-FFF2-40B4-BE49-F238E27FC236}">
                <a16:creationId xmlns:a16="http://schemas.microsoft.com/office/drawing/2014/main" id="{2077010F-A2D7-6441-BC4B-86BFD8411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577" y="4039160"/>
            <a:ext cx="2841377" cy="94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Yugabyte第二屆年度分散式SQL亞洲高峰會(DSS)開放註冊| Business Wire">
            <a:extLst>
              <a:ext uri="{FF2B5EF4-FFF2-40B4-BE49-F238E27FC236}">
                <a16:creationId xmlns:a16="http://schemas.microsoft.com/office/drawing/2014/main" id="{9959308A-8E4B-BC47-96C6-312B50DCF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603" y="4059335"/>
            <a:ext cx="2356265" cy="123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904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F8BC2-5419-DB4D-A1A9-C40EC783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Abstraction of the operations: replicated log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DAD6D3-5E35-404C-8480-53CFB6445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grpSp>
        <p:nvGrpSpPr>
          <p:cNvPr id="5" name="Group 193">
            <a:extLst>
              <a:ext uri="{FF2B5EF4-FFF2-40B4-BE49-F238E27FC236}">
                <a16:creationId xmlns:a16="http://schemas.microsoft.com/office/drawing/2014/main" id="{E55D0B52-35A0-8944-AAAF-879BEA8BCFA2}"/>
              </a:ext>
            </a:extLst>
          </p:cNvPr>
          <p:cNvGrpSpPr/>
          <p:nvPr/>
        </p:nvGrpSpPr>
        <p:grpSpPr>
          <a:xfrm>
            <a:off x="533400" y="2133600"/>
            <a:ext cx="2286000" cy="1905000"/>
            <a:chOff x="533400" y="2133600"/>
            <a:chExt cx="2286000" cy="1905000"/>
          </a:xfrm>
        </p:grpSpPr>
        <p:sp>
          <p:nvSpPr>
            <p:cNvPr id="6" name="Rounded Rectangle 63">
              <a:extLst>
                <a:ext uri="{FF2B5EF4-FFF2-40B4-BE49-F238E27FC236}">
                  <a16:creationId xmlns:a16="http://schemas.microsoft.com/office/drawing/2014/main" id="{10F5226C-B454-3A4C-9FC4-B2E3A8339B30}"/>
                </a:ext>
              </a:extLst>
            </p:cNvPr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90">
              <a:extLst>
                <a:ext uri="{FF2B5EF4-FFF2-40B4-BE49-F238E27FC236}">
                  <a16:creationId xmlns:a16="http://schemas.microsoft.com/office/drawing/2014/main" id="{FAED2D3C-7B38-5D4E-B4B5-BE45F62CC427}"/>
                </a:ext>
              </a:extLst>
            </p:cNvPr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6" name="Rectangle 65">
                <a:extLst>
                  <a:ext uri="{FF2B5EF4-FFF2-40B4-BE49-F238E27FC236}">
                    <a16:creationId xmlns:a16="http://schemas.microsoft.com/office/drawing/2014/main" id="{62FE9BB7-F98E-A44A-A3AA-D3DE390D37C5}"/>
                  </a:ext>
                </a:extLst>
              </p:cNvPr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add</a:t>
                </a:r>
              </a:p>
            </p:txBody>
          </p:sp>
          <p:sp>
            <p:nvSpPr>
              <p:cNvPr id="27" name="Rectangle 66">
                <a:extLst>
                  <a:ext uri="{FF2B5EF4-FFF2-40B4-BE49-F238E27FC236}">
                    <a16:creationId xmlns:a16="http://schemas.microsoft.com/office/drawing/2014/main" id="{984547A1-1854-D94C-8D63-2B8334173DF5}"/>
                  </a:ext>
                </a:extLst>
              </p:cNvPr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8" name="Rectangle 67">
                <a:extLst>
                  <a:ext uri="{FF2B5EF4-FFF2-40B4-BE49-F238E27FC236}">
                    <a16:creationId xmlns:a16="http://schemas.microsoft.com/office/drawing/2014/main" id="{EE8A59E9-6AFB-BD4B-920C-96E22C6EE72F}"/>
                  </a:ext>
                </a:extLst>
              </p:cNvPr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9" name="Rectangle 68">
                <a:extLst>
                  <a:ext uri="{FF2B5EF4-FFF2-40B4-BE49-F238E27FC236}">
                    <a16:creationId xmlns:a16="http://schemas.microsoft.com/office/drawing/2014/main" id="{A4C7C105-2E9A-A947-A7B8-9C608DBA9453}"/>
                  </a:ext>
                </a:extLst>
              </p:cNvPr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8" name="TextBox 69">
              <a:extLst>
                <a:ext uri="{FF2B5EF4-FFF2-40B4-BE49-F238E27FC236}">
                  <a16:creationId xmlns:a16="http://schemas.microsoft.com/office/drawing/2014/main" id="{6E89D1E7-6179-0D4B-9716-9A3AD10B9C7D}"/>
                </a:ext>
              </a:extLst>
            </p:cNvPr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/>
                <a:t>Log</a:t>
              </a:r>
            </a:p>
          </p:txBody>
        </p:sp>
        <p:grpSp>
          <p:nvGrpSpPr>
            <p:cNvPr id="9" name="Group 89">
              <a:extLst>
                <a:ext uri="{FF2B5EF4-FFF2-40B4-BE49-F238E27FC236}">
                  <a16:creationId xmlns:a16="http://schemas.microsoft.com/office/drawing/2014/main" id="{51A345F1-F79D-E349-A680-5C1BCC16090F}"/>
                </a:ext>
              </a:extLst>
            </p:cNvPr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16" name="Oval 71">
                <a:extLst>
                  <a:ext uri="{FF2B5EF4-FFF2-40B4-BE49-F238E27FC236}">
                    <a16:creationId xmlns:a16="http://schemas.microsoft.com/office/drawing/2014/main" id="{1FA566C8-0F3B-0644-88AF-D9E4B900D96B}"/>
                  </a:ext>
                </a:extLst>
              </p:cNvPr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72">
                <a:extLst>
                  <a:ext uri="{FF2B5EF4-FFF2-40B4-BE49-F238E27FC236}">
                    <a16:creationId xmlns:a16="http://schemas.microsoft.com/office/drawing/2014/main" id="{A5165525-4FCC-E444-8F48-42867D153F0C}"/>
                  </a:ext>
                </a:extLst>
              </p:cNvPr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73">
                <a:extLst>
                  <a:ext uri="{FF2B5EF4-FFF2-40B4-BE49-F238E27FC236}">
                    <a16:creationId xmlns:a16="http://schemas.microsoft.com/office/drawing/2014/main" id="{1EE2F4A7-F05B-9441-9A54-12D92FEAF639}"/>
                  </a:ext>
                </a:extLst>
              </p:cNvPr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74">
                <a:extLst>
                  <a:ext uri="{FF2B5EF4-FFF2-40B4-BE49-F238E27FC236}">
                    <a16:creationId xmlns:a16="http://schemas.microsoft.com/office/drawing/2014/main" id="{2C1B3F0E-0208-3D46-B40D-306719B45265}"/>
                  </a:ext>
                </a:extLst>
              </p:cNvPr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75">
                <a:extLst>
                  <a:ext uri="{FF2B5EF4-FFF2-40B4-BE49-F238E27FC236}">
                    <a16:creationId xmlns:a16="http://schemas.microsoft.com/office/drawing/2014/main" id="{3996C362-6F0F-3049-8E87-87A98050866E}"/>
                  </a:ext>
                </a:extLst>
              </p:cNvPr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76">
                <a:extLst>
                  <a:ext uri="{FF2B5EF4-FFF2-40B4-BE49-F238E27FC236}">
                    <a16:creationId xmlns:a16="http://schemas.microsoft.com/office/drawing/2014/main" id="{CF48241A-1C5A-4940-90C5-573E9D501A7B}"/>
                  </a:ext>
                </a:extLst>
              </p:cNvPr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77">
                <a:extLst>
                  <a:ext uri="{FF2B5EF4-FFF2-40B4-BE49-F238E27FC236}">
                    <a16:creationId xmlns:a16="http://schemas.microsoft.com/office/drawing/2014/main" id="{515A5F58-606A-3242-962F-142295F5D648}"/>
                  </a:ext>
                </a:extLst>
              </p:cNvPr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78">
                <a:extLst>
                  <a:ext uri="{FF2B5EF4-FFF2-40B4-BE49-F238E27FC236}">
                    <a16:creationId xmlns:a16="http://schemas.microsoft.com/office/drawing/2014/main" id="{2809E42E-2F74-1145-8847-2E9285F1A370}"/>
                  </a:ext>
                </a:extLst>
              </p:cNvPr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79">
                <a:extLst>
                  <a:ext uri="{FF2B5EF4-FFF2-40B4-BE49-F238E27FC236}">
                    <a16:creationId xmlns:a16="http://schemas.microsoft.com/office/drawing/2014/main" id="{BF05C94D-8CAD-0740-A606-D6A129F96714}"/>
                  </a:ext>
                </a:extLst>
              </p:cNvPr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80">
                <a:extLst>
                  <a:ext uri="{FF2B5EF4-FFF2-40B4-BE49-F238E27FC236}">
                    <a16:creationId xmlns:a16="http://schemas.microsoft.com/office/drawing/2014/main" id="{C313B87B-5381-FE40-B96D-45C6FA7BC60C}"/>
                  </a:ext>
                </a:extLst>
              </p:cNvPr>
              <p:cNvCxnSpPr>
                <a:stCxn id="18" idx="0"/>
                <a:endCxn id="16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0" name="Group 88">
              <a:extLst>
                <a:ext uri="{FF2B5EF4-FFF2-40B4-BE49-F238E27FC236}">
                  <a16:creationId xmlns:a16="http://schemas.microsoft.com/office/drawing/2014/main" id="{F2D6B39D-0BAB-4247-95D0-B6D6C8116F3D}"/>
                </a:ext>
              </a:extLst>
            </p:cNvPr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13" name="AutoShape 568">
                <a:extLst>
                  <a:ext uri="{FF2B5EF4-FFF2-40B4-BE49-F238E27FC236}">
                    <a16:creationId xmlns:a16="http://schemas.microsoft.com/office/drawing/2014/main" id="{357B2316-4297-3147-821E-5B375E70B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569">
                <a:extLst>
                  <a:ext uri="{FF2B5EF4-FFF2-40B4-BE49-F238E27FC236}">
                    <a16:creationId xmlns:a16="http://schemas.microsoft.com/office/drawing/2014/main" id="{FEC3A722-6DFC-C048-B60F-00054A718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AutoShape 570">
                <a:extLst>
                  <a:ext uri="{FF2B5EF4-FFF2-40B4-BE49-F238E27FC236}">
                    <a16:creationId xmlns:a16="http://schemas.microsoft.com/office/drawing/2014/main" id="{BF1809C3-44B9-3744-815B-CDA388813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TextBox 86">
              <a:extLst>
                <a:ext uri="{FF2B5EF4-FFF2-40B4-BE49-F238E27FC236}">
                  <a16:creationId xmlns:a16="http://schemas.microsoft.com/office/drawing/2014/main" id="{693C3F13-14AD-9148-89EC-388BDB7B7402}"/>
                </a:ext>
              </a:extLst>
            </p:cNvPr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Consensus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12" name="TextBox 62">
              <a:extLst>
                <a:ext uri="{FF2B5EF4-FFF2-40B4-BE49-F238E27FC236}">
                  <a16:creationId xmlns:a16="http://schemas.microsoft.com/office/drawing/2014/main" id="{18078FCA-27FE-0D4F-B85A-D28277584959}"/>
                </a:ext>
              </a:extLst>
            </p:cNvPr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State</a:t>
              </a:r>
              <a:br>
                <a:rPr lang="en-US" sz="1400" b="1" dirty="0"/>
              </a:br>
              <a:r>
                <a:rPr lang="en-US" sz="1400" b="1" dirty="0"/>
                <a:t>Machine</a:t>
              </a:r>
            </a:p>
          </p:txBody>
        </p:sp>
      </p:grpSp>
      <p:grpSp>
        <p:nvGrpSpPr>
          <p:cNvPr id="30" name="Group 194">
            <a:extLst>
              <a:ext uri="{FF2B5EF4-FFF2-40B4-BE49-F238E27FC236}">
                <a16:creationId xmlns:a16="http://schemas.microsoft.com/office/drawing/2014/main" id="{8CB2DD48-7403-5F4A-BC6B-824CF04E9F70}"/>
              </a:ext>
            </a:extLst>
          </p:cNvPr>
          <p:cNvGrpSpPr/>
          <p:nvPr/>
        </p:nvGrpSpPr>
        <p:grpSpPr>
          <a:xfrm>
            <a:off x="2971800" y="2133600"/>
            <a:ext cx="2286000" cy="1905000"/>
            <a:chOff x="533400" y="2133600"/>
            <a:chExt cx="2286000" cy="1905000"/>
          </a:xfrm>
        </p:grpSpPr>
        <p:sp>
          <p:nvSpPr>
            <p:cNvPr id="31" name="Rounded Rectangle 195">
              <a:extLst>
                <a:ext uri="{FF2B5EF4-FFF2-40B4-BE49-F238E27FC236}">
                  <a16:creationId xmlns:a16="http://schemas.microsoft.com/office/drawing/2014/main" id="{AC88CA1A-4F31-4643-B95A-57DF08AA75B9}"/>
                </a:ext>
              </a:extLst>
            </p:cNvPr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196">
              <a:extLst>
                <a:ext uri="{FF2B5EF4-FFF2-40B4-BE49-F238E27FC236}">
                  <a16:creationId xmlns:a16="http://schemas.microsoft.com/office/drawing/2014/main" id="{4D931592-F9FB-5545-8DFA-82B863048FC0}"/>
                </a:ext>
              </a:extLst>
            </p:cNvPr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51" name="Rectangle 215">
                <a:extLst>
                  <a:ext uri="{FF2B5EF4-FFF2-40B4-BE49-F238E27FC236}">
                    <a16:creationId xmlns:a16="http://schemas.microsoft.com/office/drawing/2014/main" id="{F67D2557-A289-9A4E-856C-7C663C9BE294}"/>
                  </a:ext>
                </a:extLst>
              </p:cNvPr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add</a:t>
                </a:r>
              </a:p>
            </p:txBody>
          </p:sp>
          <p:sp>
            <p:nvSpPr>
              <p:cNvPr id="52" name="Rectangle 216">
                <a:extLst>
                  <a:ext uri="{FF2B5EF4-FFF2-40B4-BE49-F238E27FC236}">
                    <a16:creationId xmlns:a16="http://schemas.microsoft.com/office/drawing/2014/main" id="{AC377A97-D424-1945-B834-0F7564D065AD}"/>
                  </a:ext>
                </a:extLst>
              </p:cNvPr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53" name="Rectangle 217">
                <a:extLst>
                  <a:ext uri="{FF2B5EF4-FFF2-40B4-BE49-F238E27FC236}">
                    <a16:creationId xmlns:a16="http://schemas.microsoft.com/office/drawing/2014/main" id="{C7228F84-B2BA-6545-963E-5263E1E2F1C3}"/>
                  </a:ext>
                </a:extLst>
              </p:cNvPr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54" name="Rectangle 218">
                <a:extLst>
                  <a:ext uri="{FF2B5EF4-FFF2-40B4-BE49-F238E27FC236}">
                    <a16:creationId xmlns:a16="http://schemas.microsoft.com/office/drawing/2014/main" id="{1EBC7868-136B-604B-A436-8CA0100EFEF1}"/>
                  </a:ext>
                </a:extLst>
              </p:cNvPr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33" name="TextBox 197">
              <a:extLst>
                <a:ext uri="{FF2B5EF4-FFF2-40B4-BE49-F238E27FC236}">
                  <a16:creationId xmlns:a16="http://schemas.microsoft.com/office/drawing/2014/main" id="{E34A0E7B-1CE7-AC4F-AFBF-F0A2317A79B9}"/>
                </a:ext>
              </a:extLst>
            </p:cNvPr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/>
                <a:t>Log</a:t>
              </a:r>
            </a:p>
          </p:txBody>
        </p:sp>
        <p:grpSp>
          <p:nvGrpSpPr>
            <p:cNvPr id="34" name="Group 198">
              <a:extLst>
                <a:ext uri="{FF2B5EF4-FFF2-40B4-BE49-F238E27FC236}">
                  <a16:creationId xmlns:a16="http://schemas.microsoft.com/office/drawing/2014/main" id="{EBD9A6EC-BCDB-0D48-90AE-71C1543AE026}"/>
                </a:ext>
              </a:extLst>
            </p:cNvPr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41" name="Oval 205">
                <a:extLst>
                  <a:ext uri="{FF2B5EF4-FFF2-40B4-BE49-F238E27FC236}">
                    <a16:creationId xmlns:a16="http://schemas.microsoft.com/office/drawing/2014/main" id="{59838F85-5F18-A04A-B60B-E52B66C2754E}"/>
                  </a:ext>
                </a:extLst>
              </p:cNvPr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206">
                <a:extLst>
                  <a:ext uri="{FF2B5EF4-FFF2-40B4-BE49-F238E27FC236}">
                    <a16:creationId xmlns:a16="http://schemas.microsoft.com/office/drawing/2014/main" id="{4D4AC981-6931-984A-8BDB-E81DAF881578}"/>
                  </a:ext>
                </a:extLst>
              </p:cNvPr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207">
                <a:extLst>
                  <a:ext uri="{FF2B5EF4-FFF2-40B4-BE49-F238E27FC236}">
                    <a16:creationId xmlns:a16="http://schemas.microsoft.com/office/drawing/2014/main" id="{B387055A-7D44-844F-B6A5-29B0BA2214DD}"/>
                  </a:ext>
                </a:extLst>
              </p:cNvPr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208">
                <a:extLst>
                  <a:ext uri="{FF2B5EF4-FFF2-40B4-BE49-F238E27FC236}">
                    <a16:creationId xmlns:a16="http://schemas.microsoft.com/office/drawing/2014/main" id="{FA4073C4-D536-CB41-87D5-4D1637CE41FA}"/>
                  </a:ext>
                </a:extLst>
              </p:cNvPr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209">
                <a:extLst>
                  <a:ext uri="{FF2B5EF4-FFF2-40B4-BE49-F238E27FC236}">
                    <a16:creationId xmlns:a16="http://schemas.microsoft.com/office/drawing/2014/main" id="{A0D89FFC-919D-0147-8CCF-91558B19C38C}"/>
                  </a:ext>
                </a:extLst>
              </p:cNvPr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210">
                <a:extLst>
                  <a:ext uri="{FF2B5EF4-FFF2-40B4-BE49-F238E27FC236}">
                    <a16:creationId xmlns:a16="http://schemas.microsoft.com/office/drawing/2014/main" id="{CA4148A5-24C8-3743-9ADD-9A673EC450D4}"/>
                  </a:ext>
                </a:extLst>
              </p:cNvPr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211">
                <a:extLst>
                  <a:ext uri="{FF2B5EF4-FFF2-40B4-BE49-F238E27FC236}">
                    <a16:creationId xmlns:a16="http://schemas.microsoft.com/office/drawing/2014/main" id="{1D940B4C-6D00-7E42-9E7B-198B827A1F63}"/>
                  </a:ext>
                </a:extLst>
              </p:cNvPr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212">
                <a:extLst>
                  <a:ext uri="{FF2B5EF4-FFF2-40B4-BE49-F238E27FC236}">
                    <a16:creationId xmlns:a16="http://schemas.microsoft.com/office/drawing/2014/main" id="{E9CDBC57-9177-7E47-81D7-3CE6E06EFDA4}"/>
                  </a:ext>
                </a:extLst>
              </p:cNvPr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 213">
                <a:extLst>
                  <a:ext uri="{FF2B5EF4-FFF2-40B4-BE49-F238E27FC236}">
                    <a16:creationId xmlns:a16="http://schemas.microsoft.com/office/drawing/2014/main" id="{5F01FEC9-4E2B-E542-9491-FE32B8F0A335}"/>
                  </a:ext>
                </a:extLst>
              </p:cNvPr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214">
                <a:extLst>
                  <a:ext uri="{FF2B5EF4-FFF2-40B4-BE49-F238E27FC236}">
                    <a16:creationId xmlns:a16="http://schemas.microsoft.com/office/drawing/2014/main" id="{268FB7ED-CB98-FC42-B642-404C23F04E28}"/>
                  </a:ext>
                </a:extLst>
              </p:cNvPr>
              <p:cNvCxnSpPr>
                <a:stCxn id="43" idx="0"/>
                <a:endCxn id="41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35" name="Group 199">
              <a:extLst>
                <a:ext uri="{FF2B5EF4-FFF2-40B4-BE49-F238E27FC236}">
                  <a16:creationId xmlns:a16="http://schemas.microsoft.com/office/drawing/2014/main" id="{612F93B7-1433-954C-AA52-B50B3E8444CF}"/>
                </a:ext>
              </a:extLst>
            </p:cNvPr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38" name="AutoShape 568">
                <a:extLst>
                  <a:ext uri="{FF2B5EF4-FFF2-40B4-BE49-F238E27FC236}">
                    <a16:creationId xmlns:a16="http://schemas.microsoft.com/office/drawing/2014/main" id="{EB1D3635-9F93-D940-9F81-502092C23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utoShape 569">
                <a:extLst>
                  <a:ext uri="{FF2B5EF4-FFF2-40B4-BE49-F238E27FC236}">
                    <a16:creationId xmlns:a16="http://schemas.microsoft.com/office/drawing/2014/main" id="{F4016FB4-DAB0-F34F-81FF-138CDD992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570">
                <a:extLst>
                  <a:ext uri="{FF2B5EF4-FFF2-40B4-BE49-F238E27FC236}">
                    <a16:creationId xmlns:a16="http://schemas.microsoft.com/office/drawing/2014/main" id="{C1145B3B-4ECB-4340-AB14-13A9E84A5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Box 200">
              <a:extLst>
                <a:ext uri="{FF2B5EF4-FFF2-40B4-BE49-F238E27FC236}">
                  <a16:creationId xmlns:a16="http://schemas.microsoft.com/office/drawing/2014/main" id="{0F3629F2-F2B5-2C4E-B414-F5A538C93F8F}"/>
                </a:ext>
              </a:extLst>
            </p:cNvPr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Consensus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37" name="TextBox 201">
              <a:extLst>
                <a:ext uri="{FF2B5EF4-FFF2-40B4-BE49-F238E27FC236}">
                  <a16:creationId xmlns:a16="http://schemas.microsoft.com/office/drawing/2014/main" id="{5D95B51D-951B-F640-AF29-CDCB8EC9F124}"/>
                </a:ext>
              </a:extLst>
            </p:cNvPr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State</a:t>
              </a:r>
              <a:br>
                <a:rPr lang="en-US" sz="1400" b="1" dirty="0"/>
              </a:br>
              <a:r>
                <a:rPr lang="en-US" sz="1400" b="1" dirty="0"/>
                <a:t>Machine</a:t>
              </a:r>
            </a:p>
          </p:txBody>
        </p:sp>
      </p:grpSp>
      <p:grpSp>
        <p:nvGrpSpPr>
          <p:cNvPr id="55" name="Group 219">
            <a:extLst>
              <a:ext uri="{FF2B5EF4-FFF2-40B4-BE49-F238E27FC236}">
                <a16:creationId xmlns:a16="http://schemas.microsoft.com/office/drawing/2014/main" id="{3AF42B05-1E77-F945-B0F1-F036781CDA71}"/>
              </a:ext>
            </a:extLst>
          </p:cNvPr>
          <p:cNvGrpSpPr/>
          <p:nvPr/>
        </p:nvGrpSpPr>
        <p:grpSpPr>
          <a:xfrm>
            <a:off x="5410200" y="2133600"/>
            <a:ext cx="2286000" cy="1905000"/>
            <a:chOff x="533400" y="2133600"/>
            <a:chExt cx="2286000" cy="1905000"/>
          </a:xfrm>
        </p:grpSpPr>
        <p:sp>
          <p:nvSpPr>
            <p:cNvPr id="56" name="Rounded Rectangle 220">
              <a:extLst>
                <a:ext uri="{FF2B5EF4-FFF2-40B4-BE49-F238E27FC236}">
                  <a16:creationId xmlns:a16="http://schemas.microsoft.com/office/drawing/2014/main" id="{4BC2D31C-2FBB-4E4E-BC0D-0CBA9DC00D4C}"/>
                </a:ext>
              </a:extLst>
            </p:cNvPr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221">
              <a:extLst>
                <a:ext uri="{FF2B5EF4-FFF2-40B4-BE49-F238E27FC236}">
                  <a16:creationId xmlns:a16="http://schemas.microsoft.com/office/drawing/2014/main" id="{CF72A59D-DED0-1442-95DD-CE6DE3F47D93}"/>
                </a:ext>
              </a:extLst>
            </p:cNvPr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76" name="Rectangle 240">
                <a:extLst>
                  <a:ext uri="{FF2B5EF4-FFF2-40B4-BE49-F238E27FC236}">
                    <a16:creationId xmlns:a16="http://schemas.microsoft.com/office/drawing/2014/main" id="{167E9F9A-3D4F-D44D-8771-52AA378C8E5E}"/>
                  </a:ext>
                </a:extLst>
              </p:cNvPr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add</a:t>
                </a:r>
              </a:p>
            </p:txBody>
          </p:sp>
          <p:sp>
            <p:nvSpPr>
              <p:cNvPr id="77" name="Rectangle 241">
                <a:extLst>
                  <a:ext uri="{FF2B5EF4-FFF2-40B4-BE49-F238E27FC236}">
                    <a16:creationId xmlns:a16="http://schemas.microsoft.com/office/drawing/2014/main" id="{84E1B336-5F1F-A142-B486-4CBC498D9689}"/>
                  </a:ext>
                </a:extLst>
              </p:cNvPr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78" name="Rectangle 242">
                <a:extLst>
                  <a:ext uri="{FF2B5EF4-FFF2-40B4-BE49-F238E27FC236}">
                    <a16:creationId xmlns:a16="http://schemas.microsoft.com/office/drawing/2014/main" id="{8D89AA63-5AFB-EC49-B7A6-EFD9ED9D8C09}"/>
                  </a:ext>
                </a:extLst>
              </p:cNvPr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79" name="Rectangle 243">
                <a:extLst>
                  <a:ext uri="{FF2B5EF4-FFF2-40B4-BE49-F238E27FC236}">
                    <a16:creationId xmlns:a16="http://schemas.microsoft.com/office/drawing/2014/main" id="{2BB6531A-BAEF-2449-AE54-ED1D86B0E6FD}"/>
                  </a:ext>
                </a:extLst>
              </p:cNvPr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58" name="TextBox 222">
              <a:extLst>
                <a:ext uri="{FF2B5EF4-FFF2-40B4-BE49-F238E27FC236}">
                  <a16:creationId xmlns:a16="http://schemas.microsoft.com/office/drawing/2014/main" id="{9DF0B7AF-7761-4147-9D19-B377EE3D6790}"/>
                </a:ext>
              </a:extLst>
            </p:cNvPr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/>
                <a:t>Log</a:t>
              </a:r>
            </a:p>
          </p:txBody>
        </p:sp>
        <p:grpSp>
          <p:nvGrpSpPr>
            <p:cNvPr id="59" name="Group 223">
              <a:extLst>
                <a:ext uri="{FF2B5EF4-FFF2-40B4-BE49-F238E27FC236}">
                  <a16:creationId xmlns:a16="http://schemas.microsoft.com/office/drawing/2014/main" id="{4B884268-3F54-9641-A897-9FA520F43D66}"/>
                </a:ext>
              </a:extLst>
            </p:cNvPr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66" name="Oval 230">
                <a:extLst>
                  <a:ext uri="{FF2B5EF4-FFF2-40B4-BE49-F238E27FC236}">
                    <a16:creationId xmlns:a16="http://schemas.microsoft.com/office/drawing/2014/main" id="{FEB960DD-69EC-3A4B-BE9C-51987424FA55}"/>
                  </a:ext>
                </a:extLst>
              </p:cNvPr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231">
                <a:extLst>
                  <a:ext uri="{FF2B5EF4-FFF2-40B4-BE49-F238E27FC236}">
                    <a16:creationId xmlns:a16="http://schemas.microsoft.com/office/drawing/2014/main" id="{2F8BDD23-AF7C-5E45-A999-F021B0E1D7A9}"/>
                  </a:ext>
                </a:extLst>
              </p:cNvPr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232">
                <a:extLst>
                  <a:ext uri="{FF2B5EF4-FFF2-40B4-BE49-F238E27FC236}">
                    <a16:creationId xmlns:a16="http://schemas.microsoft.com/office/drawing/2014/main" id="{1BB494C1-0F39-884E-8072-4BA1CD36F36E}"/>
                  </a:ext>
                </a:extLst>
              </p:cNvPr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233">
                <a:extLst>
                  <a:ext uri="{FF2B5EF4-FFF2-40B4-BE49-F238E27FC236}">
                    <a16:creationId xmlns:a16="http://schemas.microsoft.com/office/drawing/2014/main" id="{40B6519F-2389-2742-B252-3BB426A76809}"/>
                  </a:ext>
                </a:extLst>
              </p:cNvPr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 234">
                <a:extLst>
                  <a:ext uri="{FF2B5EF4-FFF2-40B4-BE49-F238E27FC236}">
                    <a16:creationId xmlns:a16="http://schemas.microsoft.com/office/drawing/2014/main" id="{C22E18E8-B96F-3A49-B286-E2422383A347}"/>
                  </a:ext>
                </a:extLst>
              </p:cNvPr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 235">
                <a:extLst>
                  <a:ext uri="{FF2B5EF4-FFF2-40B4-BE49-F238E27FC236}">
                    <a16:creationId xmlns:a16="http://schemas.microsoft.com/office/drawing/2014/main" id="{378F00B4-4309-D04A-951F-19E28B0D5B20}"/>
                  </a:ext>
                </a:extLst>
              </p:cNvPr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236">
                <a:extLst>
                  <a:ext uri="{FF2B5EF4-FFF2-40B4-BE49-F238E27FC236}">
                    <a16:creationId xmlns:a16="http://schemas.microsoft.com/office/drawing/2014/main" id="{7FD8670E-C7FE-2A43-937B-CFAE3449537A}"/>
                  </a:ext>
                </a:extLst>
              </p:cNvPr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 237">
                <a:extLst>
                  <a:ext uri="{FF2B5EF4-FFF2-40B4-BE49-F238E27FC236}">
                    <a16:creationId xmlns:a16="http://schemas.microsoft.com/office/drawing/2014/main" id="{4A038311-07FF-2444-868E-A0BB121F6997}"/>
                  </a:ext>
                </a:extLst>
              </p:cNvPr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238">
                <a:extLst>
                  <a:ext uri="{FF2B5EF4-FFF2-40B4-BE49-F238E27FC236}">
                    <a16:creationId xmlns:a16="http://schemas.microsoft.com/office/drawing/2014/main" id="{079AB30B-D0F2-E44F-9F55-E3BFBA4FFD7E}"/>
                  </a:ext>
                </a:extLst>
              </p:cNvPr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239">
                <a:extLst>
                  <a:ext uri="{FF2B5EF4-FFF2-40B4-BE49-F238E27FC236}">
                    <a16:creationId xmlns:a16="http://schemas.microsoft.com/office/drawing/2014/main" id="{5EA96072-2607-E048-A0C2-8ECE495A66A6}"/>
                  </a:ext>
                </a:extLst>
              </p:cNvPr>
              <p:cNvCxnSpPr>
                <a:stCxn id="68" idx="0"/>
                <a:endCxn id="66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60" name="Group 224">
              <a:extLst>
                <a:ext uri="{FF2B5EF4-FFF2-40B4-BE49-F238E27FC236}">
                  <a16:creationId xmlns:a16="http://schemas.microsoft.com/office/drawing/2014/main" id="{E354459C-84A2-8D4C-89C4-EB85D06CC3DA}"/>
                </a:ext>
              </a:extLst>
            </p:cNvPr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63" name="AutoShape 568">
                <a:extLst>
                  <a:ext uri="{FF2B5EF4-FFF2-40B4-BE49-F238E27FC236}">
                    <a16:creationId xmlns:a16="http://schemas.microsoft.com/office/drawing/2014/main" id="{908D9EBD-724A-BB42-80BB-BC6CA9769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utoShape 569">
                <a:extLst>
                  <a:ext uri="{FF2B5EF4-FFF2-40B4-BE49-F238E27FC236}">
                    <a16:creationId xmlns:a16="http://schemas.microsoft.com/office/drawing/2014/main" id="{00ACF2BE-7629-754A-843B-3BC023977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AutoShape 570">
                <a:extLst>
                  <a:ext uri="{FF2B5EF4-FFF2-40B4-BE49-F238E27FC236}">
                    <a16:creationId xmlns:a16="http://schemas.microsoft.com/office/drawing/2014/main" id="{736E0C92-5D58-E645-A181-6D0D0C76F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" name="TextBox 225">
              <a:extLst>
                <a:ext uri="{FF2B5EF4-FFF2-40B4-BE49-F238E27FC236}">
                  <a16:creationId xmlns:a16="http://schemas.microsoft.com/office/drawing/2014/main" id="{2CE6BEA2-A10D-F34D-9B06-843F3D789ADB}"/>
                </a:ext>
              </a:extLst>
            </p:cNvPr>
            <p:cNvSpPr txBox="1"/>
            <p:nvPr/>
          </p:nvSpPr>
          <p:spPr>
            <a:xfrm>
              <a:off x="685800" y="2209800"/>
              <a:ext cx="963405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Consensus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62" name="TextBox 226">
              <a:extLst>
                <a:ext uri="{FF2B5EF4-FFF2-40B4-BE49-F238E27FC236}">
                  <a16:creationId xmlns:a16="http://schemas.microsoft.com/office/drawing/2014/main" id="{FE8D812F-BCBF-2F42-ADC7-C6541FCA758F}"/>
                </a:ext>
              </a:extLst>
            </p:cNvPr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/>
                <a:t>State</a:t>
              </a:r>
              <a:br>
                <a:rPr lang="en-US" sz="1400" b="1" dirty="0"/>
              </a:br>
              <a:r>
                <a:rPr lang="en-US" sz="1400" b="1" dirty="0"/>
                <a:t>Machine</a:t>
              </a:r>
            </a:p>
          </p:txBody>
        </p:sp>
      </p:grpSp>
      <p:sp>
        <p:nvSpPr>
          <p:cNvPr id="80" name="TextBox 244">
            <a:extLst>
              <a:ext uri="{FF2B5EF4-FFF2-40B4-BE49-F238E27FC236}">
                <a16:creationId xmlns:a16="http://schemas.microsoft.com/office/drawing/2014/main" id="{C8D233C4-EDFE-5242-A0B8-7F0035263FDE}"/>
              </a:ext>
            </a:extLst>
          </p:cNvPr>
          <p:cNvSpPr txBox="1"/>
          <p:nvPr/>
        </p:nvSpPr>
        <p:spPr>
          <a:xfrm>
            <a:off x="7866474" y="2901434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Servers</a:t>
            </a:r>
          </a:p>
        </p:txBody>
      </p:sp>
      <p:sp>
        <p:nvSpPr>
          <p:cNvPr id="81" name="TextBox 261">
            <a:extLst>
              <a:ext uri="{FF2B5EF4-FFF2-40B4-BE49-F238E27FC236}">
                <a16:creationId xmlns:a16="http://schemas.microsoft.com/office/drawing/2014/main" id="{4758E5B6-9B25-C846-BB77-FC350CF0BB8D}"/>
              </a:ext>
            </a:extLst>
          </p:cNvPr>
          <p:cNvSpPr txBox="1"/>
          <p:nvPr/>
        </p:nvSpPr>
        <p:spPr>
          <a:xfrm>
            <a:off x="7904947" y="12954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Clients</a:t>
            </a:r>
          </a:p>
        </p:txBody>
      </p:sp>
      <p:pic>
        <p:nvPicPr>
          <p:cNvPr id="82" name="Picture 559" descr="j0431564">
            <a:extLst>
              <a:ext uri="{FF2B5EF4-FFF2-40B4-BE49-F238E27FC236}">
                <a16:creationId xmlns:a16="http://schemas.microsoft.com/office/drawing/2014/main" id="{8687B4F3-DB52-614A-9BE0-BB0F1FEB2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" name="Picture 559" descr="j0431564">
            <a:extLst>
              <a:ext uri="{FF2B5EF4-FFF2-40B4-BE49-F238E27FC236}">
                <a16:creationId xmlns:a16="http://schemas.microsoft.com/office/drawing/2014/main" id="{0EA0A9B6-A80A-7242-A877-40E79174F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559" descr="j0431564">
            <a:extLst>
              <a:ext uri="{FF2B5EF4-FFF2-40B4-BE49-F238E27FC236}">
                <a16:creationId xmlns:a16="http://schemas.microsoft.com/office/drawing/2014/main" id="{6467AC20-2161-4E4E-A5E2-5ABC3B74B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" name="Picture 559" descr="j0431564">
            <a:extLst>
              <a:ext uri="{FF2B5EF4-FFF2-40B4-BE49-F238E27FC236}">
                <a16:creationId xmlns:a16="http://schemas.microsoft.com/office/drawing/2014/main" id="{6D2C507F-1FAD-754C-A7F7-BC8AD66E7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559" descr="j0431564">
            <a:extLst>
              <a:ext uri="{FF2B5EF4-FFF2-40B4-BE49-F238E27FC236}">
                <a16:creationId xmlns:a16="http://schemas.microsoft.com/office/drawing/2014/main" id="{A0CC99FD-57CB-224C-8C65-B7EC04742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Picture 559" descr="j0431564">
            <a:extLst>
              <a:ext uri="{FF2B5EF4-FFF2-40B4-BE49-F238E27FC236}">
                <a16:creationId xmlns:a16="http://schemas.microsoft.com/office/drawing/2014/main" id="{3E3250AD-46D8-E849-8C70-1BD098302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559" descr="j0431564">
            <a:extLst>
              <a:ext uri="{FF2B5EF4-FFF2-40B4-BE49-F238E27FC236}">
                <a16:creationId xmlns:a16="http://schemas.microsoft.com/office/drawing/2014/main" id="{073AFFF1-1891-F140-ACBB-EF52D955D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113842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9" name="Straight Connector 271">
            <a:extLst>
              <a:ext uri="{FF2B5EF4-FFF2-40B4-BE49-F238E27FC236}">
                <a16:creationId xmlns:a16="http://schemas.microsoft.com/office/drawing/2014/main" id="{06D4225E-9A79-3443-8438-BF2A10F0A730}"/>
              </a:ext>
            </a:extLst>
          </p:cNvPr>
          <p:cNvCxnSpPr/>
          <p:nvPr/>
        </p:nvCxnSpPr>
        <p:spPr>
          <a:xfrm>
            <a:off x="6019800" y="182880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Freeform 272">
            <a:extLst>
              <a:ext uri="{FF2B5EF4-FFF2-40B4-BE49-F238E27FC236}">
                <a16:creationId xmlns:a16="http://schemas.microsoft.com/office/drawing/2014/main" id="{BEB3FFAD-8AC6-EF42-9571-905B10F93190}"/>
              </a:ext>
            </a:extLst>
          </p:cNvPr>
          <p:cNvSpPr/>
          <p:nvPr/>
        </p:nvSpPr>
        <p:spPr>
          <a:xfrm>
            <a:off x="3828081" y="2325422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273">
            <a:extLst>
              <a:ext uri="{FF2B5EF4-FFF2-40B4-BE49-F238E27FC236}">
                <a16:creationId xmlns:a16="http://schemas.microsoft.com/office/drawing/2014/main" id="{03FB7318-70F4-D14A-9009-4BE762F673D7}"/>
              </a:ext>
            </a:extLst>
          </p:cNvPr>
          <p:cNvSpPr/>
          <p:nvPr/>
        </p:nvSpPr>
        <p:spPr>
          <a:xfrm>
            <a:off x="1371601" y="2081773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274">
            <a:extLst>
              <a:ext uri="{FF2B5EF4-FFF2-40B4-BE49-F238E27FC236}">
                <a16:creationId xmlns:a16="http://schemas.microsoft.com/office/drawing/2014/main" id="{D79C61AA-B47D-9843-91DE-595A9E9DD8BA}"/>
              </a:ext>
            </a:extLst>
          </p:cNvPr>
          <p:cNvSpPr/>
          <p:nvPr/>
        </p:nvSpPr>
        <p:spPr>
          <a:xfrm>
            <a:off x="3611105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276">
            <a:extLst>
              <a:ext uri="{FF2B5EF4-FFF2-40B4-BE49-F238E27FC236}">
                <a16:creationId xmlns:a16="http://schemas.microsoft.com/office/drawing/2014/main" id="{93BAD9C7-A34F-304B-90B4-D7DCC00B657F}"/>
              </a:ext>
            </a:extLst>
          </p:cNvPr>
          <p:cNvCxnSpPr/>
          <p:nvPr/>
        </p:nvCxnSpPr>
        <p:spPr>
          <a:xfrm flipV="1">
            <a:off x="469469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Freeform 277">
            <a:extLst>
              <a:ext uri="{FF2B5EF4-FFF2-40B4-BE49-F238E27FC236}">
                <a16:creationId xmlns:a16="http://schemas.microsoft.com/office/drawing/2014/main" id="{E032496F-02A8-184C-B5DB-96D56F163CE4}"/>
              </a:ext>
            </a:extLst>
          </p:cNvPr>
          <p:cNvSpPr/>
          <p:nvPr/>
        </p:nvSpPr>
        <p:spPr>
          <a:xfrm>
            <a:off x="60430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reeform 278">
            <a:extLst>
              <a:ext uri="{FF2B5EF4-FFF2-40B4-BE49-F238E27FC236}">
                <a16:creationId xmlns:a16="http://schemas.microsoft.com/office/drawing/2014/main" id="{8859D78C-2627-7245-95F5-8036FEA172CA}"/>
              </a:ext>
            </a:extLst>
          </p:cNvPr>
          <p:cNvSpPr/>
          <p:nvPr/>
        </p:nvSpPr>
        <p:spPr>
          <a:xfrm>
            <a:off x="1166248" y="323914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282">
            <a:extLst>
              <a:ext uri="{FF2B5EF4-FFF2-40B4-BE49-F238E27FC236}">
                <a16:creationId xmlns:a16="http://schemas.microsoft.com/office/drawing/2014/main" id="{C55097F7-C5DC-5E45-9AC5-4EC574560046}"/>
              </a:ext>
            </a:extLst>
          </p:cNvPr>
          <p:cNvCxnSpPr/>
          <p:nvPr/>
        </p:nvCxnSpPr>
        <p:spPr>
          <a:xfrm flipV="1">
            <a:off x="713180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283">
            <a:extLst>
              <a:ext uri="{FF2B5EF4-FFF2-40B4-BE49-F238E27FC236}">
                <a16:creationId xmlns:a16="http://schemas.microsoft.com/office/drawing/2014/main" id="{C26F1270-ADBD-A14B-8FDF-F783F7D1B381}"/>
              </a:ext>
            </a:extLst>
          </p:cNvPr>
          <p:cNvCxnSpPr/>
          <p:nvPr/>
        </p:nvCxnSpPr>
        <p:spPr>
          <a:xfrm flipV="1">
            <a:off x="2255004" y="330630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Freeform 284">
            <a:extLst>
              <a:ext uri="{FF2B5EF4-FFF2-40B4-BE49-F238E27FC236}">
                <a16:creationId xmlns:a16="http://schemas.microsoft.com/office/drawing/2014/main" id="{D4981E7D-C383-1949-B006-BC9E0A73ED79}"/>
              </a:ext>
            </a:extLst>
          </p:cNvPr>
          <p:cNvSpPr/>
          <p:nvPr/>
        </p:nvSpPr>
        <p:spPr>
          <a:xfrm>
            <a:off x="6207071" y="155758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6">
            <a:extLst>
              <a:ext uri="{FF2B5EF4-FFF2-40B4-BE49-F238E27FC236}">
                <a16:creationId xmlns:a16="http://schemas.microsoft.com/office/drawing/2014/main" id="{6C984BBA-AB33-2D42-8599-9A43FDE16DEE}"/>
              </a:ext>
            </a:extLst>
          </p:cNvPr>
          <p:cNvSpPr txBox="1"/>
          <p:nvPr/>
        </p:nvSpPr>
        <p:spPr>
          <a:xfrm>
            <a:off x="5648425" y="1800725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shl</a:t>
            </a:r>
            <a:endParaRPr lang="en-US" sz="1400" dirty="0"/>
          </a:p>
        </p:txBody>
      </p:sp>
      <p:sp>
        <p:nvSpPr>
          <p:cNvPr id="102" name="内容占位符 2">
            <a:extLst>
              <a:ext uri="{FF2B5EF4-FFF2-40B4-BE49-F238E27FC236}">
                <a16:creationId xmlns:a16="http://schemas.microsoft.com/office/drawing/2014/main" id="{DB8077F0-6883-D34D-A257-3DF26F63C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4211442"/>
            <a:ext cx="8229600" cy="1389791"/>
          </a:xfrm>
        </p:spPr>
        <p:txBody>
          <a:bodyPr>
            <a:normAutofit/>
          </a:bodyPr>
          <a:lstStyle/>
          <a:p>
            <a:r>
              <a:rPr lang="en-US" altLang="zh-CN" dirty="0"/>
              <a:t>Replicated log =&gt; </a:t>
            </a:r>
            <a:r>
              <a:rPr lang="en-US" altLang="zh-CN" dirty="0">
                <a:solidFill>
                  <a:srgbClr val="C00000"/>
                </a:solidFill>
              </a:rPr>
              <a:t>replicated state machine</a:t>
            </a:r>
          </a:p>
          <a:p>
            <a:pPr lvl="1"/>
            <a:r>
              <a:rPr lang="en-US" altLang="zh-CN" dirty="0"/>
              <a:t>All servers execute same (deterministic) commands in same order </a:t>
            </a:r>
            <a:endParaRPr lang="en-US" altLang="zh-CN" sz="2400" dirty="0">
              <a:solidFill>
                <a:schemeClr val="accent4"/>
              </a:solidFill>
            </a:endParaRPr>
          </a:p>
          <a:p>
            <a:r>
              <a:rPr lang="en-US" altLang="zh-CN" dirty="0"/>
              <a:t>Consensus module ensures </a:t>
            </a:r>
            <a:r>
              <a:rPr lang="en-US" altLang="zh-CN" dirty="0">
                <a:solidFill>
                  <a:srgbClr val="FF0000"/>
                </a:solidFill>
              </a:rPr>
              <a:t>proper</a:t>
            </a:r>
            <a:r>
              <a:rPr lang="en-US" altLang="zh-CN" dirty="0"/>
              <a:t> logs are the same! </a:t>
            </a:r>
          </a:p>
        </p:txBody>
      </p:sp>
    </p:spTree>
    <p:extLst>
      <p:ext uri="{BB962C8B-B14F-4D97-AF65-F5344CB8AC3E}">
        <p14:creationId xmlns:p14="http://schemas.microsoft.com/office/powerpoint/2010/main" val="394586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Paxos</a:t>
            </a:r>
            <a:r>
              <a:rPr lang="en-US" altLang="zh-CN" dirty="0"/>
              <a:t> Setup</a:t>
            </a: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41500" y="2032000"/>
            <a:ext cx="1260000" cy="390000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Proposer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41500" y="2540000"/>
            <a:ext cx="1260000" cy="39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41500" y="3048000"/>
            <a:ext cx="1260000" cy="39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1000" y="1587500"/>
            <a:ext cx="1651000" cy="19685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5262" y="1651000"/>
            <a:ext cx="1582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Paxos Node</a:t>
            </a:r>
            <a:endParaRPr lang="zh-CN" altLang="en-US" sz="2000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683000" y="2032000"/>
            <a:ext cx="1260000" cy="390000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Proposer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683000" y="2540000"/>
            <a:ext cx="1260000" cy="39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683000" y="3048000"/>
            <a:ext cx="1260000" cy="39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92500" y="1587500"/>
            <a:ext cx="1651000" cy="19685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26762" y="1651000"/>
            <a:ext cx="1582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Paxos Node</a:t>
            </a:r>
            <a:endParaRPr lang="zh-CN" altLang="en-US" sz="2000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32500" y="2032000"/>
            <a:ext cx="1260000" cy="390000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Proposer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32500" y="2540000"/>
            <a:ext cx="1260000" cy="39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32500" y="3048000"/>
            <a:ext cx="1260000" cy="39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42000" y="1587500"/>
            <a:ext cx="1651000" cy="19685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76262" y="1651000"/>
            <a:ext cx="1582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Paxos Node</a:t>
            </a:r>
            <a:endParaRPr lang="zh-CN" altLang="en-US" sz="2000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43500" y="2827359"/>
            <a:ext cx="698500" cy="38930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33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. . 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765896" y="786500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3101500" y="1206500"/>
            <a:ext cx="99396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ounded Rectangle 23"/>
          <p:cNvSpPr/>
          <p:nvPr/>
        </p:nvSpPr>
        <p:spPr>
          <a:xfrm>
            <a:off x="6604000" y="698500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3" name="Straight Arrow Connector 24"/>
          <p:cNvCxnSpPr/>
          <p:nvPr/>
        </p:nvCxnSpPr>
        <p:spPr>
          <a:xfrm>
            <a:off x="7112000" y="1118500"/>
            <a:ext cx="0" cy="46900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27"/>
          <p:cNvSpPr/>
          <p:nvPr/>
        </p:nvSpPr>
        <p:spPr>
          <a:xfrm>
            <a:off x="2738500" y="3746500"/>
            <a:ext cx="4554000" cy="1599469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highest proposal number accepted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V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accepted value of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h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highest proposal number seen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M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my proposal number</a:t>
            </a:r>
            <a:endParaRPr lang="en-US" altLang="zh-CN" sz="20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solidFill>
                <a:prstClr val="black"/>
              </a:solidFill>
              <a:latin typeface="Eras Medium ITC" pitchFamily="34" charset="0"/>
              <a:ea typeface="ＭＳ Ｐゴシック" charset="-128"/>
            </a:endParaRPr>
          </a:p>
        </p:txBody>
      </p:sp>
      <p:sp>
        <p:nvSpPr>
          <p:cNvPr id="25" name="Rectangle 28"/>
          <p:cNvSpPr/>
          <p:nvPr/>
        </p:nvSpPr>
        <p:spPr>
          <a:xfrm>
            <a:off x="2603500" y="5012779"/>
            <a:ext cx="40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each round of Paxos, each Node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6078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10302-6749-64C0-8013-209FAAC6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Raft’s high-level approach: problem decomposition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F4BA8-1A03-9EFE-588B-2A2BCDAD3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39248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kumimoji="1" lang="en-US" altLang="zh-CN"/>
              <a:t>Leader election </a:t>
            </a:r>
          </a:p>
          <a:p>
            <a:pPr marL="360000" marR="0" lvl="1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Select one server as the leader </a:t>
            </a:r>
          </a:p>
          <a:p>
            <a:pPr marL="360000" marR="0" lvl="1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zh-CN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Detect crashes, choose new leader </a:t>
            </a:r>
            <a:endParaRPr kumimoji="1" lang="en-US" altLang="zh-CN"/>
          </a:p>
          <a:p>
            <a:pPr marL="342900" indent="-342900">
              <a:buAutoNum type="arabicPeriod"/>
            </a:pPr>
            <a:r>
              <a:rPr kumimoji="1" lang="en-US" altLang="zh-CN"/>
              <a:t>Log replication (normal operation) </a:t>
            </a:r>
          </a:p>
          <a:p>
            <a:pPr lvl="1" indent="0">
              <a:buNone/>
            </a:pPr>
            <a:r>
              <a:rPr kumimoji="1" lang="en-US" altLang="zh-CN"/>
              <a:t>Leader accepts commands from clients, append to its log </a:t>
            </a:r>
          </a:p>
          <a:p>
            <a:pPr lvl="1" indent="0">
              <a:buNone/>
            </a:pPr>
            <a:r>
              <a:rPr kumimoji="1" lang="en-US" altLang="zh-CN"/>
              <a:t>Leader replicates its log to other servers (overwrites inconsistencies)</a:t>
            </a:r>
          </a:p>
          <a:p>
            <a:pPr marL="342900" indent="-342900">
              <a:buAutoNum type="arabicPeriod"/>
            </a:pPr>
            <a:r>
              <a:rPr kumimoji="1" lang="en-US" altLang="zh-CN"/>
              <a:t>Safety </a:t>
            </a:r>
          </a:p>
          <a:p>
            <a:pPr lvl="1" indent="0">
              <a:buNone/>
            </a:pPr>
            <a:r>
              <a:rPr kumimoji="1" lang="en-US" altLang="zh-CN"/>
              <a:t>Keep logs consistent </a:t>
            </a:r>
          </a:p>
          <a:p>
            <a:pPr lvl="1" indent="0">
              <a:buNone/>
            </a:pPr>
            <a:r>
              <a:rPr kumimoji="1" lang="en-US" altLang="zh-CN"/>
              <a:t>Only servers with up-to-date logs can become the leader  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030BE3-A953-412A-7176-704FA368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773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4E7227-A684-BB4E-A6AC-418A8488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Raft server states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31019-4F24-844E-805B-DB7AD3BCC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3164842"/>
          </a:xfrm>
        </p:spPr>
        <p:txBody>
          <a:bodyPr/>
          <a:lstStyle/>
          <a:p>
            <a:r>
              <a:rPr kumimoji="1" lang="en-US" altLang="zh-CN" dirty="0"/>
              <a:t>At any time, each server is either: </a:t>
            </a:r>
          </a:p>
          <a:p>
            <a:pPr lvl="1"/>
            <a:r>
              <a:rPr kumimoji="1" lang="en-US" altLang="zh-CN" b="1" dirty="0">
                <a:solidFill>
                  <a:srgbClr val="C00000"/>
                </a:solidFill>
              </a:rPr>
              <a:t>Leader</a:t>
            </a:r>
            <a:r>
              <a:rPr kumimoji="1" lang="en-US" altLang="zh-CN" dirty="0"/>
              <a:t>: </a:t>
            </a:r>
            <a:r>
              <a:rPr lang="en" altLang="zh-CN" dirty="0"/>
              <a:t>handles all client interactions, log replication</a:t>
            </a:r>
          </a:p>
          <a:p>
            <a:pPr lvl="2"/>
            <a:r>
              <a:rPr lang="en" altLang="zh-CN" sz="1800" dirty="0"/>
              <a:t>Invariant</a:t>
            </a:r>
            <a:r>
              <a:rPr lang="zh-CN" altLang="en-US" sz="1800" dirty="0"/>
              <a:t> </a:t>
            </a:r>
            <a:r>
              <a:rPr lang="en-US" altLang="zh-CN" sz="1800" dirty="0"/>
              <a:t>achieved</a:t>
            </a:r>
            <a:r>
              <a:rPr lang="en" altLang="zh-CN" sz="1800" dirty="0"/>
              <a:t>: At most 1 viable leader at a time </a:t>
            </a:r>
          </a:p>
          <a:p>
            <a:pPr lvl="1"/>
            <a:r>
              <a:rPr lang="en" altLang="zh-CN" b="1" dirty="0">
                <a:solidFill>
                  <a:srgbClr val="C00000"/>
                </a:solidFill>
              </a:rPr>
              <a:t>Follower</a:t>
            </a:r>
            <a:r>
              <a:rPr lang="en" altLang="zh-CN" dirty="0"/>
              <a:t>: passive (only responds to incoming RPCs) </a:t>
            </a:r>
          </a:p>
          <a:p>
            <a:pPr lvl="1"/>
            <a:r>
              <a:rPr lang="en" altLang="zh-CN" b="1" dirty="0">
                <a:solidFill>
                  <a:srgbClr val="C00000"/>
                </a:solidFill>
              </a:rPr>
              <a:t>Candidate</a:t>
            </a:r>
            <a:r>
              <a:rPr lang="en" altLang="zh-CN" dirty="0"/>
              <a:t>: used to elect a new leader </a:t>
            </a:r>
          </a:p>
          <a:p>
            <a:r>
              <a:rPr lang="en" altLang="zh-CN" dirty="0"/>
              <a:t>Normal workloads</a:t>
            </a:r>
          </a:p>
          <a:p>
            <a:pPr lvl="1"/>
            <a:r>
              <a:rPr lang="en" altLang="zh-CN" dirty="0"/>
              <a:t>1 server is the leader, others are the followers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9F42B5-D40E-4E48-838C-954F39DF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31</a:t>
            </a:fld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81C5414-3C33-BB41-A4CA-48CDBE72E73D}"/>
              </a:ext>
            </a:extLst>
          </p:cNvPr>
          <p:cNvGrpSpPr/>
          <p:nvPr/>
        </p:nvGrpSpPr>
        <p:grpSpPr>
          <a:xfrm>
            <a:off x="5868144" y="228866"/>
            <a:ext cx="3102274" cy="1520849"/>
            <a:chOff x="5156082" y="573312"/>
            <a:chExt cx="3102274" cy="1520849"/>
          </a:xfrm>
        </p:grpSpPr>
        <p:grpSp>
          <p:nvGrpSpPr>
            <p:cNvPr id="5" name="Group 14">
              <a:extLst>
                <a:ext uri="{FF2B5EF4-FFF2-40B4-BE49-F238E27FC236}">
                  <a16:creationId xmlns:a16="http://schemas.microsoft.com/office/drawing/2014/main" id="{B070ABEB-CF9C-DD49-BEC2-B4E1A53F397A}"/>
                </a:ext>
              </a:extLst>
            </p:cNvPr>
            <p:cNvGrpSpPr/>
            <p:nvPr/>
          </p:nvGrpSpPr>
          <p:grpSpPr>
            <a:xfrm>
              <a:off x="5791082" y="807812"/>
              <a:ext cx="1694148" cy="1089803"/>
              <a:chOff x="3276496" y="3419714"/>
              <a:chExt cx="1896936" cy="1201097"/>
            </a:xfrm>
          </p:grpSpPr>
          <p:sp>
            <p:nvSpPr>
              <p:cNvPr id="6" name="Cloud 15">
                <a:extLst>
                  <a:ext uri="{FF2B5EF4-FFF2-40B4-BE49-F238E27FC236}">
                    <a16:creationId xmlns:a16="http://schemas.microsoft.com/office/drawing/2014/main" id="{1C379E36-1353-924E-A29A-0A980A5FBFFF}"/>
                  </a:ext>
                </a:extLst>
              </p:cNvPr>
              <p:cNvSpPr/>
              <p:nvPr/>
            </p:nvSpPr>
            <p:spPr>
              <a:xfrm>
                <a:off x="3276496" y="3419714"/>
                <a:ext cx="1896936" cy="1201097"/>
              </a:xfrm>
              <a:prstGeom prst="cloud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none" tIns="30000" bIns="30000"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67">
                  <a:solidFill>
                    <a:prstClr val="black"/>
                  </a:solidFill>
                  <a:latin typeface="Candara" pitchFamily="34" charset="0"/>
                  <a:cs typeface="Verdana" pitchFamily="34" charset="0"/>
                </a:endParaRPr>
              </a:p>
            </p:txBody>
          </p:sp>
          <p:sp>
            <p:nvSpPr>
              <p:cNvPr id="7" name="Rectangle 16">
                <a:extLst>
                  <a:ext uri="{FF2B5EF4-FFF2-40B4-BE49-F238E27FC236}">
                    <a16:creationId xmlns:a16="http://schemas.microsoft.com/office/drawing/2014/main" id="{5D6BE21F-2A9B-4E4B-A4A7-E617C4285A13}"/>
                  </a:ext>
                </a:extLst>
              </p:cNvPr>
              <p:cNvSpPr/>
              <p:nvPr/>
            </p:nvSpPr>
            <p:spPr>
              <a:xfrm>
                <a:off x="3276497" y="3711007"/>
                <a:ext cx="1825835" cy="497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333" i="1">
                    <a:solidFill>
                      <a:prstClr val="white">
                        <a:lumMod val="65000"/>
                      </a:prstClr>
                    </a:solidFill>
                    <a:latin typeface="Candara" pitchFamily="34" charset="0"/>
                    <a:ea typeface="Verdana" pitchFamily="34" charset="0"/>
                    <a:cs typeface="Verdana" pitchFamily="34" charset="0"/>
                  </a:rPr>
                  <a:t>Network</a:t>
                </a:r>
                <a:endParaRPr lang="zh-CN" altLang="en-US" sz="2000" i="1">
                  <a:solidFill>
                    <a:prstClr val="white">
                      <a:lumMod val="65000"/>
                    </a:prstClr>
                  </a:solidFill>
                  <a:latin typeface="Candara" pitchFamily="34" charset="0"/>
                  <a:ea typeface="ＭＳ Ｐゴシック" charset="-128"/>
                </a:endParaRPr>
              </a:p>
            </p:txBody>
          </p:sp>
        </p:grpSp>
        <p:sp>
          <p:nvSpPr>
            <p:cNvPr id="8" name="Rounded Rectangle 9">
              <a:extLst>
                <a:ext uri="{FF2B5EF4-FFF2-40B4-BE49-F238E27FC236}">
                  <a16:creationId xmlns:a16="http://schemas.microsoft.com/office/drawing/2014/main" id="{057662B6-3025-5C4F-B02C-4225EA0D23E1}"/>
                </a:ext>
              </a:extLst>
            </p:cNvPr>
            <p:cNvSpPr/>
            <p:nvPr/>
          </p:nvSpPr>
          <p:spPr>
            <a:xfrm>
              <a:off x="5156082" y="573312"/>
              <a:ext cx="1260000" cy="420001"/>
            </a:xfrm>
            <a:prstGeom prst="roundRect">
              <a:avLst/>
            </a:prstGeom>
            <a:solidFill>
              <a:srgbClr val="FF0066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Server</a:t>
              </a:r>
              <a:endParaRPr lang="zh-CN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9" name="Rounded Rectangle 9">
              <a:extLst>
                <a:ext uri="{FF2B5EF4-FFF2-40B4-BE49-F238E27FC236}">
                  <a16:creationId xmlns:a16="http://schemas.microsoft.com/office/drawing/2014/main" id="{FB62927E-695E-764E-8C6A-71EAC5CBA961}"/>
                </a:ext>
              </a:extLst>
            </p:cNvPr>
            <p:cNvSpPr/>
            <p:nvPr/>
          </p:nvSpPr>
          <p:spPr>
            <a:xfrm>
              <a:off x="6008156" y="1674160"/>
              <a:ext cx="1260000" cy="420001"/>
            </a:xfrm>
            <a:prstGeom prst="roundRect">
              <a:avLst/>
            </a:prstGeom>
            <a:solidFill>
              <a:srgbClr val="FF0066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Server</a:t>
              </a:r>
              <a:endParaRPr lang="zh-CN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54665E7-823A-6841-8721-05068E92B43C}"/>
                </a:ext>
              </a:extLst>
            </p:cNvPr>
            <p:cNvSpPr/>
            <p:nvPr/>
          </p:nvSpPr>
          <p:spPr>
            <a:xfrm>
              <a:off x="6998356" y="671348"/>
              <a:ext cx="1260000" cy="420001"/>
            </a:xfrm>
            <a:prstGeom prst="roundRect">
              <a:avLst/>
            </a:prstGeom>
            <a:solidFill>
              <a:srgbClr val="FF0066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Server</a:t>
              </a:r>
              <a:endParaRPr lang="zh-CN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7C1A3F0-570B-2241-B591-3D009E1B1BF9}"/>
              </a:ext>
            </a:extLst>
          </p:cNvPr>
          <p:cNvGrpSpPr/>
          <p:nvPr/>
        </p:nvGrpSpPr>
        <p:grpSpPr>
          <a:xfrm>
            <a:off x="1703702" y="4441678"/>
            <a:ext cx="1491480" cy="573501"/>
            <a:chOff x="1125960" y="4556364"/>
            <a:chExt cx="1491480" cy="573501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8811D2B-5966-8F47-BFAD-789682627D77}"/>
                </a:ext>
              </a:extLst>
            </p:cNvPr>
            <p:cNvSpPr/>
            <p:nvPr/>
          </p:nvSpPr>
          <p:spPr>
            <a:xfrm>
              <a:off x="1331640" y="4556364"/>
              <a:ext cx="1080120" cy="57350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F6F8668-F997-D842-9A74-EC5BBB4E80AB}"/>
                </a:ext>
              </a:extLst>
            </p:cNvPr>
            <p:cNvSpPr txBox="1"/>
            <p:nvPr/>
          </p:nvSpPr>
          <p:spPr>
            <a:xfrm>
              <a:off x="1125960" y="4705414"/>
              <a:ext cx="1491480" cy="317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Follower</a:t>
              </a:r>
              <a:endParaRPr lang="zh-CN" alt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AF3894E-106B-2E45-BB73-52F43462C1AB}"/>
              </a:ext>
            </a:extLst>
          </p:cNvPr>
          <p:cNvGrpSpPr/>
          <p:nvPr/>
        </p:nvGrpSpPr>
        <p:grpSpPr>
          <a:xfrm>
            <a:off x="3898468" y="4441676"/>
            <a:ext cx="1491480" cy="573501"/>
            <a:chOff x="1125960" y="4556364"/>
            <a:chExt cx="1491480" cy="573501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37C8AF1F-52BC-924E-B20B-6AD3146024C0}"/>
                </a:ext>
              </a:extLst>
            </p:cNvPr>
            <p:cNvSpPr/>
            <p:nvPr/>
          </p:nvSpPr>
          <p:spPr>
            <a:xfrm>
              <a:off x="1331640" y="4556364"/>
              <a:ext cx="1080120" cy="57350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62BAA6D-E3E3-EB41-97FC-FBFEE3B07182}"/>
                </a:ext>
              </a:extLst>
            </p:cNvPr>
            <p:cNvSpPr txBox="1"/>
            <p:nvPr/>
          </p:nvSpPr>
          <p:spPr>
            <a:xfrm>
              <a:off x="1125960" y="4705414"/>
              <a:ext cx="1491480" cy="317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Candidate</a:t>
              </a:r>
              <a:endParaRPr lang="zh-CN" alt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A080FE9E-725C-0144-B2FC-3270C1945255}"/>
              </a:ext>
            </a:extLst>
          </p:cNvPr>
          <p:cNvSpPr txBox="1"/>
          <p:nvPr/>
        </p:nvSpPr>
        <p:spPr>
          <a:xfrm>
            <a:off x="573753" y="4511124"/>
            <a:ext cx="924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/>
              <a:t>Start</a:t>
            </a:r>
            <a:endParaRPr lang="zh-CN" altLang="en-US"/>
          </a:p>
        </p:txBody>
      </p:sp>
      <p:sp>
        <p:nvSpPr>
          <p:cNvPr id="14" name="任意形状 13">
            <a:extLst>
              <a:ext uri="{FF2B5EF4-FFF2-40B4-BE49-F238E27FC236}">
                <a16:creationId xmlns:a16="http://schemas.microsoft.com/office/drawing/2014/main" id="{99D0ABF4-F866-AD4F-B52B-639198D697D7}"/>
              </a:ext>
            </a:extLst>
          </p:cNvPr>
          <p:cNvSpPr/>
          <p:nvPr/>
        </p:nvSpPr>
        <p:spPr>
          <a:xfrm>
            <a:off x="3024054" y="4342796"/>
            <a:ext cx="924025" cy="346810"/>
          </a:xfrm>
          <a:custGeom>
            <a:avLst/>
            <a:gdLst>
              <a:gd name="connsiteX0" fmla="*/ 0 w 924025"/>
              <a:gd name="connsiteY0" fmla="*/ 298684 h 346810"/>
              <a:gd name="connsiteX1" fmla="*/ 317634 w 924025"/>
              <a:gd name="connsiteY1" fmla="*/ 301 h 346810"/>
              <a:gd name="connsiteX2" fmla="*/ 924025 w 924025"/>
              <a:gd name="connsiteY2" fmla="*/ 346810 h 34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025" h="346810">
                <a:moveTo>
                  <a:pt x="0" y="298684"/>
                </a:moveTo>
                <a:cubicBezTo>
                  <a:pt x="81815" y="145482"/>
                  <a:pt x="163630" y="-7720"/>
                  <a:pt x="317634" y="301"/>
                </a:cubicBezTo>
                <a:cubicBezTo>
                  <a:pt x="471638" y="8322"/>
                  <a:pt x="697831" y="177566"/>
                  <a:pt x="924025" y="34681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任意形状 23">
            <a:extLst>
              <a:ext uri="{FF2B5EF4-FFF2-40B4-BE49-F238E27FC236}">
                <a16:creationId xmlns:a16="http://schemas.microsoft.com/office/drawing/2014/main" id="{E30B2A44-7DCE-4F48-8B88-6A44DF5B9F82}"/>
              </a:ext>
            </a:extLst>
          </p:cNvPr>
          <p:cNvSpPr/>
          <p:nvPr/>
        </p:nvSpPr>
        <p:spPr>
          <a:xfrm>
            <a:off x="1317057" y="4281337"/>
            <a:ext cx="686911" cy="304355"/>
          </a:xfrm>
          <a:custGeom>
            <a:avLst/>
            <a:gdLst>
              <a:gd name="connsiteX0" fmla="*/ 0 w 924025"/>
              <a:gd name="connsiteY0" fmla="*/ 298684 h 346810"/>
              <a:gd name="connsiteX1" fmla="*/ 317634 w 924025"/>
              <a:gd name="connsiteY1" fmla="*/ 301 h 346810"/>
              <a:gd name="connsiteX2" fmla="*/ 924025 w 924025"/>
              <a:gd name="connsiteY2" fmla="*/ 346810 h 34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025" h="346810">
                <a:moveTo>
                  <a:pt x="0" y="298684"/>
                </a:moveTo>
                <a:cubicBezTo>
                  <a:pt x="81815" y="145482"/>
                  <a:pt x="163630" y="-7720"/>
                  <a:pt x="317634" y="301"/>
                </a:cubicBezTo>
                <a:cubicBezTo>
                  <a:pt x="471638" y="8322"/>
                  <a:pt x="697831" y="177566"/>
                  <a:pt x="924025" y="34681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2CA3B11-ECF8-9948-A551-8FAFAA4554CC}"/>
              </a:ext>
            </a:extLst>
          </p:cNvPr>
          <p:cNvSpPr txBox="1"/>
          <p:nvPr/>
        </p:nvSpPr>
        <p:spPr>
          <a:xfrm>
            <a:off x="2852548" y="4081420"/>
            <a:ext cx="466344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" altLang="zh-CN" sz="1600"/>
              <a:t>Timeout</a:t>
            </a:r>
            <a:r>
              <a:rPr lang="en-US" altLang="zh-CN" sz="1600"/>
              <a:t>, start election</a:t>
            </a:r>
            <a:endParaRPr lang="zh-CN" altLang="en-US" sz="1600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397EC25E-9CBB-FA49-91AE-4E22A8FD784B}"/>
              </a:ext>
            </a:extLst>
          </p:cNvPr>
          <p:cNvSpPr/>
          <p:nvPr/>
        </p:nvSpPr>
        <p:spPr>
          <a:xfrm>
            <a:off x="5256860" y="4337719"/>
            <a:ext cx="924025" cy="346810"/>
          </a:xfrm>
          <a:custGeom>
            <a:avLst/>
            <a:gdLst>
              <a:gd name="connsiteX0" fmla="*/ 0 w 924025"/>
              <a:gd name="connsiteY0" fmla="*/ 298684 h 346810"/>
              <a:gd name="connsiteX1" fmla="*/ 317634 w 924025"/>
              <a:gd name="connsiteY1" fmla="*/ 301 h 346810"/>
              <a:gd name="connsiteX2" fmla="*/ 924025 w 924025"/>
              <a:gd name="connsiteY2" fmla="*/ 346810 h 346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025" h="346810">
                <a:moveTo>
                  <a:pt x="0" y="298684"/>
                </a:moveTo>
                <a:cubicBezTo>
                  <a:pt x="81815" y="145482"/>
                  <a:pt x="163630" y="-7720"/>
                  <a:pt x="317634" y="301"/>
                </a:cubicBezTo>
                <a:cubicBezTo>
                  <a:pt x="471638" y="8322"/>
                  <a:pt x="697831" y="177566"/>
                  <a:pt x="924025" y="34681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853B05D-FD44-BB46-BC5D-56282B3C4B0A}"/>
              </a:ext>
            </a:extLst>
          </p:cNvPr>
          <p:cNvSpPr txBox="1"/>
          <p:nvPr/>
        </p:nvSpPr>
        <p:spPr>
          <a:xfrm>
            <a:off x="5297034" y="4145052"/>
            <a:ext cx="466344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600"/>
              <a:t>Receive acks from majority of servers</a:t>
            </a:r>
            <a:endParaRPr lang="zh-CN" altLang="en-US" sz="160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DA1E199-2CA2-C14F-A63A-A9401AF94F02}"/>
              </a:ext>
            </a:extLst>
          </p:cNvPr>
          <p:cNvGrpSpPr/>
          <p:nvPr/>
        </p:nvGrpSpPr>
        <p:grpSpPr>
          <a:xfrm>
            <a:off x="6032848" y="4441676"/>
            <a:ext cx="1491480" cy="573501"/>
            <a:chOff x="1125960" y="4556364"/>
            <a:chExt cx="1491480" cy="573501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552BB60-2107-B54C-92D1-F5A38193E66D}"/>
                </a:ext>
              </a:extLst>
            </p:cNvPr>
            <p:cNvSpPr/>
            <p:nvPr/>
          </p:nvSpPr>
          <p:spPr>
            <a:xfrm>
              <a:off x="1331640" y="4556364"/>
              <a:ext cx="1080120" cy="57350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3189D85-1740-A848-99A6-35BBE3005589}"/>
                </a:ext>
              </a:extLst>
            </p:cNvPr>
            <p:cNvSpPr txBox="1"/>
            <p:nvPr/>
          </p:nvSpPr>
          <p:spPr>
            <a:xfrm>
              <a:off x="1125960" y="4705414"/>
              <a:ext cx="1491480" cy="317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Leader</a:t>
              </a:r>
              <a:endParaRPr lang="zh-CN" alt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29" name="任意形状 28">
            <a:extLst>
              <a:ext uri="{FF2B5EF4-FFF2-40B4-BE49-F238E27FC236}">
                <a16:creationId xmlns:a16="http://schemas.microsoft.com/office/drawing/2014/main" id="{D3C2A0FD-BD79-6D46-9AD7-F8C46578EA19}"/>
              </a:ext>
            </a:extLst>
          </p:cNvPr>
          <p:cNvSpPr/>
          <p:nvPr/>
        </p:nvSpPr>
        <p:spPr>
          <a:xfrm>
            <a:off x="2935111" y="5000978"/>
            <a:ext cx="3533422" cy="372547"/>
          </a:xfrm>
          <a:custGeom>
            <a:avLst/>
            <a:gdLst>
              <a:gd name="connsiteX0" fmla="*/ 3533422 w 3533422"/>
              <a:gd name="connsiteY0" fmla="*/ 11289 h 372547"/>
              <a:gd name="connsiteX1" fmla="*/ 2111022 w 3533422"/>
              <a:gd name="connsiteY1" fmla="*/ 372533 h 372547"/>
              <a:gd name="connsiteX2" fmla="*/ 0 w 3533422"/>
              <a:gd name="connsiteY2" fmla="*/ 0 h 372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3422" h="372547">
                <a:moveTo>
                  <a:pt x="3533422" y="11289"/>
                </a:moveTo>
                <a:cubicBezTo>
                  <a:pt x="3116674" y="192852"/>
                  <a:pt x="2699926" y="374415"/>
                  <a:pt x="2111022" y="372533"/>
                </a:cubicBezTo>
                <a:cubicBezTo>
                  <a:pt x="1522118" y="370652"/>
                  <a:pt x="761059" y="185326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9372A6B-5757-3B48-A30C-C4D80C6BDECA}"/>
              </a:ext>
            </a:extLst>
          </p:cNvPr>
          <p:cNvSpPr txBox="1"/>
          <p:nvPr/>
        </p:nvSpPr>
        <p:spPr>
          <a:xfrm>
            <a:off x="4616178" y="5278983"/>
            <a:ext cx="312021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600"/>
              <a:t>Discover server w/ high term </a:t>
            </a:r>
            <a:endParaRPr lang="zh-CN" altLang="en-US" sz="1600"/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A729A380-3273-BC4E-98D5-87744DB42D6E}"/>
              </a:ext>
            </a:extLst>
          </p:cNvPr>
          <p:cNvSpPr/>
          <p:nvPr/>
        </p:nvSpPr>
        <p:spPr>
          <a:xfrm>
            <a:off x="1656095" y="4971393"/>
            <a:ext cx="2548043" cy="575729"/>
          </a:xfrm>
          <a:custGeom>
            <a:avLst/>
            <a:gdLst>
              <a:gd name="connsiteX0" fmla="*/ 2548043 w 2548043"/>
              <a:gd name="connsiteY0" fmla="*/ 84083 h 575729"/>
              <a:gd name="connsiteX1" fmla="*/ 1518029 w 2548043"/>
              <a:gd name="connsiteY1" fmla="*/ 504497 h 575729"/>
              <a:gd name="connsiteX2" fmla="*/ 78112 w 2548043"/>
              <a:gd name="connsiteY2" fmla="*/ 525517 h 575729"/>
              <a:gd name="connsiteX3" fmla="*/ 319850 w 2548043"/>
              <a:gd name="connsiteY3" fmla="*/ 0 h 575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8043" h="575729">
                <a:moveTo>
                  <a:pt x="2548043" y="84083"/>
                </a:moveTo>
                <a:cubicBezTo>
                  <a:pt x="2238863" y="257504"/>
                  <a:pt x="1929684" y="430925"/>
                  <a:pt x="1518029" y="504497"/>
                </a:cubicBezTo>
                <a:cubicBezTo>
                  <a:pt x="1106374" y="578069"/>
                  <a:pt x="277809" y="609600"/>
                  <a:pt x="78112" y="525517"/>
                </a:cubicBezTo>
                <a:cubicBezTo>
                  <a:pt x="-121585" y="441434"/>
                  <a:pt x="99132" y="220717"/>
                  <a:pt x="31985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9469347-072F-6C46-9CC4-E43D5E6AE493}"/>
              </a:ext>
            </a:extLst>
          </p:cNvPr>
          <p:cNvSpPr txBox="1"/>
          <p:nvPr/>
        </p:nvSpPr>
        <p:spPr>
          <a:xfrm>
            <a:off x="138906" y="5178168"/>
            <a:ext cx="2622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/>
              <a:t>Discover current</a:t>
            </a:r>
            <a:r>
              <a:rPr lang="zh-CN" altLang="en-US" sz="1600"/>
              <a:t> </a:t>
            </a:r>
            <a:r>
              <a:rPr lang="en-US" altLang="zh-CN" sz="1600"/>
              <a:t>server or  </a:t>
            </a:r>
          </a:p>
          <a:p>
            <a:r>
              <a:rPr lang="en-US" altLang="zh-CN" sz="1600"/>
              <a:t>w/ high term </a:t>
            </a:r>
            <a:endParaRPr lang="zh-CN" altLang="en-US" sz="160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6D41E11-496F-C04F-8194-B5FD8012A4D5}"/>
              </a:ext>
            </a:extLst>
          </p:cNvPr>
          <p:cNvGrpSpPr/>
          <p:nvPr/>
        </p:nvGrpSpPr>
        <p:grpSpPr>
          <a:xfrm>
            <a:off x="6367272" y="2366525"/>
            <a:ext cx="2686291" cy="747309"/>
            <a:chOff x="911200" y="1040360"/>
            <a:chExt cx="2686291" cy="747309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50C32F9-07AE-6B4E-9981-E5C3D07BE736}"/>
                </a:ext>
              </a:extLst>
            </p:cNvPr>
            <p:cNvSpPr/>
            <p:nvPr/>
          </p:nvSpPr>
          <p:spPr>
            <a:xfrm>
              <a:off x="912507" y="1040360"/>
              <a:ext cx="2684984" cy="747309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7B559B3-3611-CE47-9E24-6FDC220837E4}"/>
                </a:ext>
              </a:extLst>
            </p:cNvPr>
            <p:cNvSpPr/>
            <p:nvPr/>
          </p:nvSpPr>
          <p:spPr>
            <a:xfrm>
              <a:off x="911200" y="1092301"/>
              <a:ext cx="259558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cs typeface="Consolas" panose="020B0609020204030204" pitchFamily="49" charset="0"/>
                </a:rPr>
                <a:t>Servers communicates </a:t>
              </a:r>
            </a:p>
            <a:p>
              <a:r>
                <a:rPr kumimoji="1" lang="en-US" altLang="zh-CN">
                  <a:cs typeface="Consolas" panose="020B0609020204030204" pitchFamily="49" charset="0"/>
                </a:rPr>
                <a:t>w/ RPCs</a:t>
              </a:r>
              <a:endParaRPr lang="zh-CN" altLang="en-US"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855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A9EF6-DD37-104E-8B2A-6655D8A7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Raft server states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E219D1-D99E-F248-A9A3-C3A8A608A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Leader is active </a:t>
            </a:r>
          </a:p>
          <a:p>
            <a:pPr lvl="1"/>
            <a:r>
              <a:rPr kumimoji="1" lang="en-US" altLang="zh-CN"/>
              <a:t>Receive client requests, replicate logs to the followers </a:t>
            </a:r>
          </a:p>
          <a:p>
            <a:r>
              <a:rPr kumimoji="1" lang="en-US" altLang="zh-CN"/>
              <a:t>Followers are passive </a:t>
            </a:r>
          </a:p>
          <a:p>
            <a:pPr lvl="1"/>
            <a:r>
              <a:rPr kumimoji="1" lang="en-US" altLang="zh-CN"/>
              <a:t>Only respond to the requests from leaders or candidates 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9A05EF-2F5A-6744-9EFE-A6CC0F81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32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07E49EB-EB95-5E48-ABAF-71052A3825B0}"/>
              </a:ext>
            </a:extLst>
          </p:cNvPr>
          <p:cNvGrpSpPr/>
          <p:nvPr/>
        </p:nvGrpSpPr>
        <p:grpSpPr>
          <a:xfrm>
            <a:off x="1729162" y="3793606"/>
            <a:ext cx="1491480" cy="573501"/>
            <a:chOff x="1125960" y="4556364"/>
            <a:chExt cx="1491480" cy="573501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92E71C8-E647-5E49-AE4C-C32C1F246075}"/>
                </a:ext>
              </a:extLst>
            </p:cNvPr>
            <p:cNvSpPr/>
            <p:nvPr/>
          </p:nvSpPr>
          <p:spPr>
            <a:xfrm>
              <a:off x="1331640" y="4556364"/>
              <a:ext cx="1080120" cy="57350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D34A283-1D2D-CB47-A36A-6BAFE05BB3C3}"/>
                </a:ext>
              </a:extLst>
            </p:cNvPr>
            <p:cNvSpPr txBox="1"/>
            <p:nvPr/>
          </p:nvSpPr>
          <p:spPr>
            <a:xfrm>
              <a:off x="1125960" y="4705414"/>
              <a:ext cx="1491480" cy="317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Follower</a:t>
              </a:r>
              <a:endParaRPr lang="zh-CN" alt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0C402B4-12CE-C14D-8901-4D56FDC17E42}"/>
              </a:ext>
            </a:extLst>
          </p:cNvPr>
          <p:cNvGrpSpPr/>
          <p:nvPr/>
        </p:nvGrpSpPr>
        <p:grpSpPr>
          <a:xfrm>
            <a:off x="3923928" y="3793604"/>
            <a:ext cx="1491480" cy="573501"/>
            <a:chOff x="1125960" y="4556364"/>
            <a:chExt cx="1491480" cy="573501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41D5F4A-1497-5346-A48F-613FEC6F2637}"/>
                </a:ext>
              </a:extLst>
            </p:cNvPr>
            <p:cNvSpPr/>
            <p:nvPr/>
          </p:nvSpPr>
          <p:spPr>
            <a:xfrm>
              <a:off x="1331640" y="4556364"/>
              <a:ext cx="1080120" cy="57350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F2478FC-6644-CC4B-BB35-FCE4D0DD6E52}"/>
                </a:ext>
              </a:extLst>
            </p:cNvPr>
            <p:cNvSpPr txBox="1"/>
            <p:nvPr/>
          </p:nvSpPr>
          <p:spPr>
            <a:xfrm>
              <a:off x="1125960" y="4705414"/>
              <a:ext cx="1491480" cy="317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Candidate</a:t>
              </a:r>
              <a:endParaRPr lang="zh-CN" alt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C0ECD68-7868-E247-9A8A-3AD193107347}"/>
              </a:ext>
            </a:extLst>
          </p:cNvPr>
          <p:cNvGrpSpPr/>
          <p:nvPr/>
        </p:nvGrpSpPr>
        <p:grpSpPr>
          <a:xfrm>
            <a:off x="6058308" y="3793604"/>
            <a:ext cx="1491480" cy="573501"/>
            <a:chOff x="1125960" y="4556364"/>
            <a:chExt cx="1491480" cy="573501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947D50B-77CE-EF46-A0DD-1AB0EF3008AF}"/>
                </a:ext>
              </a:extLst>
            </p:cNvPr>
            <p:cNvSpPr/>
            <p:nvPr/>
          </p:nvSpPr>
          <p:spPr>
            <a:xfrm>
              <a:off x="1331640" y="4556364"/>
              <a:ext cx="1080120" cy="57350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5A4744A-9521-3B4E-8E84-1DDCFEAE057B}"/>
                </a:ext>
              </a:extLst>
            </p:cNvPr>
            <p:cNvSpPr txBox="1"/>
            <p:nvPr/>
          </p:nvSpPr>
          <p:spPr>
            <a:xfrm>
              <a:off x="1125960" y="4705414"/>
              <a:ext cx="1491480" cy="317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Leader</a:t>
              </a:r>
              <a:endParaRPr lang="zh-CN" alt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F1A71338-01AF-444B-B63D-29F25998E7DC}"/>
              </a:ext>
            </a:extLst>
          </p:cNvPr>
          <p:cNvSpPr/>
          <p:nvPr/>
        </p:nvSpPr>
        <p:spPr>
          <a:xfrm>
            <a:off x="3707904" y="3649588"/>
            <a:ext cx="4176464" cy="936104"/>
          </a:xfrm>
          <a:prstGeom prst="rect">
            <a:avLst/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CEAAD8F-70C8-B047-8FE2-78A1673DD2D0}"/>
              </a:ext>
            </a:extLst>
          </p:cNvPr>
          <p:cNvGrpSpPr/>
          <p:nvPr/>
        </p:nvGrpSpPr>
        <p:grpSpPr>
          <a:xfrm>
            <a:off x="4417640" y="3335835"/>
            <a:ext cx="2684984" cy="421602"/>
            <a:chOff x="912507" y="1040361"/>
            <a:chExt cx="2684984" cy="42160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7587CCF-7975-FA4C-9249-E47F5EE2E473}"/>
                </a:ext>
              </a:extLst>
            </p:cNvPr>
            <p:cNvSpPr/>
            <p:nvPr/>
          </p:nvSpPr>
          <p:spPr>
            <a:xfrm>
              <a:off x="912507" y="1040361"/>
              <a:ext cx="2684984" cy="421602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6659304-CC50-8D4B-A1B8-FC1EA0CA29C2}"/>
                </a:ext>
              </a:extLst>
            </p:cNvPr>
            <p:cNvSpPr/>
            <p:nvPr/>
          </p:nvSpPr>
          <p:spPr>
            <a:xfrm>
              <a:off x="1773103" y="1062969"/>
              <a:ext cx="10054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cs typeface="Consolas" panose="020B0609020204030204" pitchFamily="49" charset="0"/>
                </a:rPr>
                <a:t>Activate</a:t>
              </a:r>
              <a:endParaRPr lang="zh-CN" altLang="en-US">
                <a:cs typeface="Consolas" panose="020B0609020204030204" pitchFamily="49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4FA0DBD3-5571-6946-AB1C-9FDC48C4E311}"/>
              </a:ext>
            </a:extLst>
          </p:cNvPr>
          <p:cNvGrpSpPr/>
          <p:nvPr/>
        </p:nvGrpSpPr>
        <p:grpSpPr>
          <a:xfrm>
            <a:off x="1730924" y="3332308"/>
            <a:ext cx="1491480" cy="421602"/>
            <a:chOff x="912507" y="1040361"/>
            <a:chExt cx="2684984" cy="42160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F8ECF8B-B16C-9648-8CC3-E9EF431FE3CD}"/>
                </a:ext>
              </a:extLst>
            </p:cNvPr>
            <p:cNvSpPr/>
            <p:nvPr/>
          </p:nvSpPr>
          <p:spPr>
            <a:xfrm>
              <a:off x="912507" y="1040361"/>
              <a:ext cx="2684984" cy="421602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04F466E-DFA2-FF46-B9E9-56812A2EDCE0}"/>
                </a:ext>
              </a:extLst>
            </p:cNvPr>
            <p:cNvSpPr/>
            <p:nvPr/>
          </p:nvSpPr>
          <p:spPr>
            <a:xfrm>
              <a:off x="1377636" y="1066496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cs typeface="Consolas" panose="020B0609020204030204" pitchFamily="49" charset="0"/>
                </a:rPr>
                <a:t>Passive</a:t>
              </a:r>
              <a:endParaRPr lang="zh-CN" altLang="en-US"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3004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E635BC-A29F-D946-A4CA-EB04657F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Raft basics: terms for one leader 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D38533-1574-CD4C-BDC0-27FC7143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33</a:t>
            </a:fld>
            <a:endParaRPr lang="zh-CN" altLang="en-US"/>
          </a:p>
        </p:txBody>
      </p:sp>
      <p:pic>
        <p:nvPicPr>
          <p:cNvPr id="8" name="图片 7" descr="图示, 日程表&#10;&#10;描述已自动生成">
            <a:extLst>
              <a:ext uri="{FF2B5EF4-FFF2-40B4-BE49-F238E27FC236}">
                <a16:creationId xmlns:a16="http://schemas.microsoft.com/office/drawing/2014/main" id="{8629DB78-3F8D-804E-9D51-C23999080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80" y="957313"/>
            <a:ext cx="7452320" cy="1916765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0E5991FC-C020-904A-8B45-85FE34C95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920" y="3175266"/>
            <a:ext cx="8229600" cy="3164842"/>
          </a:xfrm>
        </p:spPr>
        <p:txBody>
          <a:bodyPr/>
          <a:lstStyle/>
          <a:p>
            <a:r>
              <a:rPr kumimoji="1" lang="en-US" altLang="zh-CN"/>
              <a:t>Raft divides time into terms (with arbitrary length):</a:t>
            </a:r>
          </a:p>
          <a:p>
            <a:pPr lvl="1"/>
            <a:r>
              <a:rPr kumimoji="1" lang="en-US" altLang="zh-CN"/>
              <a:t>Each term starts with an election </a:t>
            </a:r>
          </a:p>
          <a:p>
            <a:pPr lvl="1"/>
            <a:r>
              <a:rPr kumimoji="1" lang="en-US" altLang="zh-CN"/>
              <a:t>Ends with one leader or no leader</a:t>
            </a:r>
          </a:p>
          <a:p>
            <a:pPr lvl="1"/>
            <a:r>
              <a:rPr kumimoji="1" lang="en-US" altLang="zh-CN"/>
              <a:t>At most one leader per term  </a:t>
            </a:r>
          </a:p>
          <a:p>
            <a:r>
              <a:rPr kumimoji="1" lang="en-US" altLang="zh-CN"/>
              <a:t>Each leader is uniquely associated with a term </a:t>
            </a:r>
            <a:endParaRPr lang="en" altLang="zh-CN"/>
          </a:p>
          <a:p>
            <a:pPr lvl="1"/>
            <a:r>
              <a:rPr kumimoji="1" lang="en-US" altLang="zh-CN"/>
              <a:t>Key role: identify obsolete information 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5964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B4B9E-8E38-D244-99AB-F4D05377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Raft server state switch: Heartbeats &amp; Timeouts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43FC2B-A912-DE4E-AC00-1E3033DF3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Servers start as followers (except one server is assigned as the leader)</a:t>
            </a:r>
          </a:p>
          <a:p>
            <a:pPr lvl="1"/>
            <a:r>
              <a:rPr kumimoji="1" lang="en-US" altLang="zh-CN" dirty="0"/>
              <a:t>Followers expect to receive RPCs from leaders or candidates </a:t>
            </a:r>
          </a:p>
          <a:p>
            <a:r>
              <a:rPr kumimoji="1" lang="en-US" altLang="zh-CN" dirty="0"/>
              <a:t>Leaders must send </a:t>
            </a:r>
            <a:r>
              <a:rPr kumimoji="1" lang="en-US" altLang="zh-CN" dirty="0">
                <a:solidFill>
                  <a:srgbClr val="C00000"/>
                </a:solidFill>
              </a:rPr>
              <a:t>heartbeats</a:t>
            </a:r>
            <a:r>
              <a:rPr kumimoji="1" lang="en-US" altLang="zh-CN" dirty="0"/>
              <a:t> to maintain </a:t>
            </a:r>
            <a:r>
              <a:rPr lang="en" altLang="zh-CN" dirty="0"/>
              <a:t>authority in a term </a:t>
            </a:r>
          </a:p>
          <a:p>
            <a:pPr lvl="1"/>
            <a:r>
              <a:rPr lang="en" altLang="zh-CN" dirty="0"/>
              <a:t>If election timeout elapses with no RPCs: </a:t>
            </a:r>
          </a:p>
          <a:p>
            <a:pPr lvl="2"/>
            <a:r>
              <a:rPr kumimoji="1" lang="en" altLang="zh-CN" sz="1800" dirty="0"/>
              <a:t>Follower assumes leader has crashed </a:t>
            </a:r>
          </a:p>
          <a:p>
            <a:pPr lvl="2"/>
            <a:r>
              <a:rPr kumimoji="1" lang="en" altLang="zh-CN" sz="1800" dirty="0"/>
              <a:t>Follower starts </a:t>
            </a:r>
            <a:r>
              <a:rPr kumimoji="1" lang="en" altLang="zh-CN" sz="1800" b="1" dirty="0">
                <a:solidFill>
                  <a:srgbClr val="FF0000"/>
                </a:solidFill>
              </a:rPr>
              <a:t>new election </a:t>
            </a:r>
          </a:p>
          <a:p>
            <a:pPr lvl="2"/>
            <a:r>
              <a:rPr kumimoji="1" lang="en" altLang="zh-CN" sz="1800" dirty="0"/>
              <a:t>Timeouts typically 100-500ms </a:t>
            </a:r>
          </a:p>
          <a:p>
            <a:pPr lvl="2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1A17BC-A7D1-E442-BF08-5500ABC8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872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, 日程表&#10;&#10;描述已自动生成">
            <a:extLst>
              <a:ext uri="{FF2B5EF4-FFF2-40B4-BE49-F238E27FC236}">
                <a16:creationId xmlns:a16="http://schemas.microsoft.com/office/drawing/2014/main" id="{98BECD81-F6DC-304C-BEEB-4E00A110C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91" y="96701"/>
            <a:ext cx="4528592" cy="116477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5BE0348-88A7-374B-980F-1188C84D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/>
              <a:t>Election Basics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BCB27-3074-C745-A6E3-112358CEF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9" y="1129308"/>
            <a:ext cx="8625743" cy="3771636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kumimoji="1" lang="en-US" altLang="zh-CN" b="0"/>
              <a:t>Change its</a:t>
            </a:r>
            <a:r>
              <a:rPr kumimoji="1" lang="zh-CN" altLang="en-US" b="0"/>
              <a:t> </a:t>
            </a:r>
            <a:r>
              <a:rPr kumimoji="1" lang="en-US" altLang="zh-CN" b="0"/>
              <a:t>state to the candidate state </a:t>
            </a:r>
          </a:p>
          <a:p>
            <a:pPr marL="342900" indent="-342900">
              <a:buAutoNum type="arabicPeriod"/>
            </a:pPr>
            <a:r>
              <a:rPr kumimoji="1" lang="en" altLang="zh-CN" b="0"/>
              <a:t>Increment current term </a:t>
            </a:r>
          </a:p>
          <a:p>
            <a:pPr marL="342900" indent="-342900">
              <a:buAutoNum type="arabicPeriod"/>
            </a:pPr>
            <a:r>
              <a:rPr kumimoji="1" lang="en" altLang="zh-CN" b="0"/>
              <a:t>Vote for </a:t>
            </a:r>
            <a:r>
              <a:rPr kumimoji="1" lang="en-US" altLang="zh-CN" b="0"/>
              <a:t>it</a:t>
            </a:r>
            <a:r>
              <a:rPr kumimoji="1" lang="en" altLang="zh-CN" b="0"/>
              <a:t>self </a:t>
            </a:r>
          </a:p>
          <a:p>
            <a:pPr lvl="1" indent="0">
              <a:buNone/>
            </a:pPr>
            <a:r>
              <a:rPr lang="en" altLang="zh-CN"/>
              <a:t>Send </a:t>
            </a:r>
            <a:r>
              <a:rPr lang="en" altLang="zh-CN" b="1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RequestVote</a:t>
            </a:r>
            <a:r>
              <a:rPr lang="en" altLang="zh-CN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RPC</a:t>
            </a:r>
            <a:r>
              <a:rPr lang="en" altLang="zh-CN"/>
              <a:t>s to all other servers, retry until either </a:t>
            </a:r>
          </a:p>
          <a:p>
            <a:pPr marL="1600200" lvl="2" indent="-457200">
              <a:buFont typeface="+mj-ea"/>
              <a:buAutoNum type="circleNumDbPlain"/>
            </a:pPr>
            <a:r>
              <a:rPr lang="en" altLang="zh-CN" sz="1800"/>
              <a:t>Receive votes from majority of servers </a:t>
            </a:r>
            <a:r>
              <a:rPr lang="en-US" altLang="zh-CN" sz="1800"/>
              <a:t>➔ Become</a:t>
            </a:r>
            <a:r>
              <a:rPr lang="zh-CN" altLang="en-US" sz="1800"/>
              <a:t> </a:t>
            </a:r>
            <a:r>
              <a:rPr lang="en-US" altLang="zh-CN" sz="1800"/>
              <a:t>the leader!</a:t>
            </a:r>
          </a:p>
          <a:p>
            <a:pPr marL="1600200" lvl="2" indent="-457200">
              <a:buFont typeface="+mj-ea"/>
              <a:buAutoNum type="circleNumDbPlain"/>
            </a:pPr>
            <a:r>
              <a:rPr lang="en-US" altLang="zh-CN" sz="1800"/>
              <a:t>Receiver RPC from a valid leader  ➔ Return to the follower </a:t>
            </a:r>
          </a:p>
          <a:p>
            <a:pPr lvl="2" indent="0">
              <a:buNone/>
            </a:pPr>
            <a:endParaRPr lang="en" altLang="zh-CN" sz="1800"/>
          </a:p>
          <a:p>
            <a:pPr marL="1600200" lvl="2" indent="-457200">
              <a:buFont typeface="+mj-ea"/>
              <a:buAutoNum type="circleNumDbPlain"/>
            </a:pPr>
            <a:endParaRPr kumimoji="1" lang="zh-CN" altLang="en-US" b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17A775-AE91-0F4E-AF7D-7A9415AA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35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5CF28BA-E1E4-1244-AFB4-E0B234A0C092}"/>
              </a:ext>
            </a:extLst>
          </p:cNvPr>
          <p:cNvGrpSpPr/>
          <p:nvPr/>
        </p:nvGrpSpPr>
        <p:grpSpPr>
          <a:xfrm>
            <a:off x="1326314" y="3796889"/>
            <a:ext cx="6141141" cy="583586"/>
            <a:chOff x="403124" y="989206"/>
            <a:chExt cx="6141141" cy="58358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D8E3675-3814-104D-B89C-7547C12CBF3A}"/>
                </a:ext>
              </a:extLst>
            </p:cNvPr>
            <p:cNvSpPr/>
            <p:nvPr/>
          </p:nvSpPr>
          <p:spPr>
            <a:xfrm>
              <a:off x="403124" y="989206"/>
              <a:ext cx="6141141" cy="583586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4237A53-0CAA-BE41-91A2-AF279A3CD9D3}"/>
                </a:ext>
              </a:extLst>
            </p:cNvPr>
            <p:cNvSpPr/>
            <p:nvPr/>
          </p:nvSpPr>
          <p:spPr>
            <a:xfrm>
              <a:off x="665490" y="1074946"/>
              <a:ext cx="58528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cs typeface="Consolas" panose="020B0609020204030204" pitchFamily="49" charset="0"/>
                </a:rPr>
                <a:t>Question: what is the condition for the follower to vote? </a:t>
              </a:r>
              <a:endParaRPr lang="zh-CN" altLang="en-US" dirty="0">
                <a:cs typeface="Consolas" panose="020B0609020204030204" pitchFamily="49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4248750-4375-6440-8514-0D5DEF9AE9F1}"/>
              </a:ext>
            </a:extLst>
          </p:cNvPr>
          <p:cNvGrpSpPr/>
          <p:nvPr/>
        </p:nvGrpSpPr>
        <p:grpSpPr>
          <a:xfrm>
            <a:off x="1828119" y="4599104"/>
            <a:ext cx="5575181" cy="583586"/>
            <a:chOff x="882101" y="1040361"/>
            <a:chExt cx="5575181" cy="58358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57344A1-9355-564C-BC5A-667B65671DBD}"/>
                </a:ext>
              </a:extLst>
            </p:cNvPr>
            <p:cNvSpPr/>
            <p:nvPr/>
          </p:nvSpPr>
          <p:spPr>
            <a:xfrm>
              <a:off x="912506" y="1040361"/>
              <a:ext cx="5457357" cy="583586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77815F9-C77B-AE46-AFA9-0F7D4B6A5CDD}"/>
                </a:ext>
              </a:extLst>
            </p:cNvPr>
            <p:cNvSpPr/>
            <p:nvPr/>
          </p:nvSpPr>
          <p:spPr>
            <a:xfrm>
              <a:off x="882101" y="1147488"/>
              <a:ext cx="55751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cs typeface="Consolas" panose="020B0609020204030204" pitchFamily="49" charset="0"/>
                </a:rPr>
                <a:t>The leader’s term &gt;= self’s term &amp; never vote before </a:t>
              </a:r>
              <a:endParaRPr lang="zh-CN" altLang="en-US" dirty="0"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907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, 日程表&#10;&#10;描述已自动生成">
            <a:extLst>
              <a:ext uri="{FF2B5EF4-FFF2-40B4-BE49-F238E27FC236}">
                <a16:creationId xmlns:a16="http://schemas.microsoft.com/office/drawing/2014/main" id="{98BECD81-F6DC-304C-BEEB-4E00A110C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991" y="96701"/>
            <a:ext cx="4528592" cy="116477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5BE0348-88A7-374B-980F-1188C84D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/>
              <a:t>Election Basics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BCB27-3074-C745-A6E3-112358CEF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39" y="1129308"/>
            <a:ext cx="8625743" cy="3771636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kumimoji="1" lang="en-US" altLang="zh-CN" b="0"/>
              <a:t>Change its</a:t>
            </a:r>
            <a:r>
              <a:rPr kumimoji="1" lang="zh-CN" altLang="en-US" b="0"/>
              <a:t> </a:t>
            </a:r>
            <a:r>
              <a:rPr kumimoji="1" lang="en-US" altLang="zh-CN" b="0"/>
              <a:t>state to the candidate state </a:t>
            </a:r>
          </a:p>
          <a:p>
            <a:pPr marL="342900" indent="-342900">
              <a:buAutoNum type="arabicPeriod"/>
            </a:pPr>
            <a:r>
              <a:rPr kumimoji="1" lang="en" altLang="zh-CN" b="0"/>
              <a:t>Increment current term </a:t>
            </a:r>
          </a:p>
          <a:p>
            <a:pPr marL="342900" indent="-342900">
              <a:buAutoNum type="arabicPeriod"/>
            </a:pPr>
            <a:r>
              <a:rPr kumimoji="1" lang="en" altLang="zh-CN" b="0"/>
              <a:t>Vote for </a:t>
            </a:r>
            <a:r>
              <a:rPr kumimoji="1" lang="en-US" altLang="zh-CN" b="0"/>
              <a:t>it</a:t>
            </a:r>
            <a:r>
              <a:rPr kumimoji="1" lang="en" altLang="zh-CN" b="0"/>
              <a:t>self </a:t>
            </a:r>
          </a:p>
          <a:p>
            <a:pPr lvl="1" indent="0">
              <a:buNone/>
            </a:pPr>
            <a:r>
              <a:rPr lang="en" altLang="zh-CN"/>
              <a:t>Send </a:t>
            </a:r>
            <a:r>
              <a:rPr lang="en" altLang="zh-CN" b="1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RequestVote</a:t>
            </a:r>
            <a:r>
              <a:rPr lang="en" altLang="zh-CN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RPC</a:t>
            </a:r>
            <a:r>
              <a:rPr lang="en" altLang="zh-CN"/>
              <a:t>s to all other servers, retry until either </a:t>
            </a:r>
          </a:p>
          <a:p>
            <a:pPr marL="1600200" lvl="2" indent="-457200">
              <a:buFont typeface="+mj-ea"/>
              <a:buAutoNum type="circleNumDbPlain"/>
            </a:pPr>
            <a:r>
              <a:rPr lang="en" altLang="zh-CN" sz="1800"/>
              <a:t>Receive votes from majority of servers </a:t>
            </a:r>
            <a:r>
              <a:rPr lang="en-US" altLang="zh-CN" sz="1800"/>
              <a:t>➔ Become</a:t>
            </a:r>
            <a:r>
              <a:rPr lang="zh-CN" altLang="en-US" sz="1800"/>
              <a:t> </a:t>
            </a:r>
            <a:r>
              <a:rPr lang="en-US" altLang="zh-CN" sz="1800"/>
              <a:t>the leader!</a:t>
            </a:r>
          </a:p>
          <a:p>
            <a:pPr marL="1600200" lvl="2" indent="-457200">
              <a:buFont typeface="+mj-ea"/>
              <a:buAutoNum type="circleNumDbPlain"/>
            </a:pPr>
            <a:r>
              <a:rPr lang="en-US" altLang="zh-CN" sz="1800"/>
              <a:t>Receiver RPC from a valid leader  ➔ Return to the follower </a:t>
            </a:r>
          </a:p>
          <a:p>
            <a:pPr marL="1600200" lvl="2" indent="-457200">
              <a:buFont typeface="+mj-ea"/>
              <a:buAutoNum type="circleNumDbPlain"/>
            </a:pPr>
            <a:r>
              <a:rPr lang="en-US" altLang="zh-CN" sz="1800"/>
              <a:t>No one wins election (timeouts on the election) </a:t>
            </a:r>
            <a:r>
              <a:rPr lang="en-US" altLang="zh-CN" sz="1600"/>
              <a:t>➔ </a:t>
            </a:r>
            <a:r>
              <a:rPr lang="en-US" altLang="zh-CN" sz="1800"/>
              <a:t>Increase the term, start the new election   </a:t>
            </a:r>
          </a:p>
          <a:p>
            <a:pPr lvl="2" indent="0">
              <a:buNone/>
            </a:pPr>
            <a:endParaRPr lang="en" altLang="zh-CN" sz="1800"/>
          </a:p>
          <a:p>
            <a:pPr marL="1600200" lvl="2" indent="-457200">
              <a:buFont typeface="+mj-ea"/>
              <a:buAutoNum type="circleNumDbPlain"/>
            </a:pPr>
            <a:endParaRPr kumimoji="1" lang="zh-CN" altLang="en-US" b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17A775-AE91-0F4E-AF7D-7A9415AA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39A937F8-6B3F-2F43-BCF2-4415593A845C}"/>
              </a:ext>
            </a:extLst>
          </p:cNvPr>
          <p:cNvSpPr/>
          <p:nvPr/>
        </p:nvSpPr>
        <p:spPr>
          <a:xfrm>
            <a:off x="-14971" y="1450428"/>
            <a:ext cx="3683732" cy="3581063"/>
          </a:xfrm>
          <a:custGeom>
            <a:avLst/>
            <a:gdLst>
              <a:gd name="connsiteX0" fmla="*/ 3378281 w 3683732"/>
              <a:gd name="connsiteY0" fmla="*/ 2806262 h 3581063"/>
              <a:gd name="connsiteX1" fmla="*/ 3388792 w 3683732"/>
              <a:gd name="connsiteY1" fmla="*/ 3363310 h 3581063"/>
              <a:gd name="connsiteX2" fmla="*/ 288240 w 3683732"/>
              <a:gd name="connsiteY2" fmla="*/ 3289738 h 3581063"/>
              <a:gd name="connsiteX3" fmla="*/ 319771 w 3683732"/>
              <a:gd name="connsiteY3" fmla="*/ 0 h 3581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732" h="3581063">
                <a:moveTo>
                  <a:pt x="3378281" y="2806262"/>
                </a:moveTo>
                <a:cubicBezTo>
                  <a:pt x="3641040" y="3044496"/>
                  <a:pt x="3903799" y="3282731"/>
                  <a:pt x="3388792" y="3363310"/>
                </a:cubicBezTo>
                <a:cubicBezTo>
                  <a:pt x="2873785" y="3443889"/>
                  <a:pt x="799743" y="3850290"/>
                  <a:pt x="288240" y="3289738"/>
                </a:cubicBezTo>
                <a:cubicBezTo>
                  <a:pt x="-223263" y="2729186"/>
                  <a:pt x="48254" y="1364593"/>
                  <a:pt x="319771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0918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9D8CF-D408-2245-BE78-97A2B135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Election requirements: safety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58455-6F2C-444E-8B09-80DDB3394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538320" cy="3771636"/>
          </a:xfrm>
        </p:spPr>
        <p:txBody>
          <a:bodyPr/>
          <a:lstStyle/>
          <a:p>
            <a:r>
              <a:rPr kumimoji="1" lang="en-US" altLang="zh-CN" dirty="0"/>
              <a:t>At most one winner per term </a:t>
            </a:r>
          </a:p>
          <a:p>
            <a:pPr lvl="1"/>
            <a:r>
              <a:rPr kumimoji="1" lang="en-US" altLang="zh-CN" dirty="0"/>
              <a:t>How to achieve so? Each server only gives one vote per term (persist on disk)</a:t>
            </a:r>
          </a:p>
          <a:p>
            <a:pPr lvl="1"/>
            <a:r>
              <a:rPr kumimoji="1" lang="en-US" altLang="zh-CN" dirty="0"/>
              <a:t>Majority ensures at least one leader (similar to phase #1 of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Question</a:t>
            </a:r>
          </a:p>
          <a:p>
            <a:pPr lvl="1"/>
            <a:r>
              <a:rPr kumimoji="1" lang="en-US" altLang="zh-CN" dirty="0"/>
              <a:t>Can different candidates exist in the same term? </a:t>
            </a:r>
          </a:p>
          <a:p>
            <a:pPr lvl="1"/>
            <a:r>
              <a:rPr kumimoji="1" lang="en-US" altLang="zh-CN" dirty="0"/>
              <a:t>Yes. Each server should keep a </a:t>
            </a:r>
            <a:r>
              <a:rPr kumimoji="1" lang="en-US" altLang="zh-CN" dirty="0" err="1">
                <a:highlight>
                  <a:srgbClr val="FFFF00"/>
                </a:highlight>
              </a:rPr>
              <a:t>VotedFor</a:t>
            </a:r>
            <a:r>
              <a:rPr kumimoji="1" lang="en-US" altLang="zh-CN" dirty="0"/>
              <a:t> variable to ensure it only gives vote to one candidate.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7322A7-C7BC-BC49-BE40-554BC435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37</a:t>
            </a:fld>
            <a:endParaRPr lang="zh-CN" altLang="en-US"/>
          </a:p>
        </p:txBody>
      </p:sp>
      <p:pic>
        <p:nvPicPr>
          <p:cNvPr id="6" name="图片 5" descr="图片包含 图形用户界面&#10;&#10;描述已自动生成">
            <a:extLst>
              <a:ext uri="{FF2B5EF4-FFF2-40B4-BE49-F238E27FC236}">
                <a16:creationId xmlns:a16="http://schemas.microsoft.com/office/drawing/2014/main" id="{3601FB93-53D6-CB4C-BAA8-289303565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08" y="4241568"/>
            <a:ext cx="6948264" cy="131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13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60231-47D6-224D-B72B-5113DCD6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Election requirements: liveness 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75760-E498-3448-A077-6BD6D1DE7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538320" cy="3771636"/>
          </a:xfrm>
        </p:spPr>
        <p:txBody>
          <a:bodyPr/>
          <a:lstStyle/>
          <a:p>
            <a:r>
              <a:rPr lang="en" altLang="zh-CN"/>
              <a:t>Some candidate must eventually win </a:t>
            </a:r>
          </a:p>
          <a:p>
            <a:pPr lvl="1"/>
            <a:r>
              <a:rPr lang="en" altLang="zh-CN"/>
              <a:t>If multiple candidates started, non will win </a:t>
            </a:r>
          </a:p>
          <a:p>
            <a:r>
              <a:rPr lang="en" altLang="zh-CN"/>
              <a:t>Raft’s key idea: use random timeout before the retry </a:t>
            </a:r>
          </a:p>
          <a:p>
            <a:pPr lvl="1"/>
            <a:r>
              <a:rPr lang="en" altLang="zh-CN"/>
              <a:t>So as to minimize the possibilities that two candidates retry at the same time </a:t>
            </a:r>
          </a:p>
          <a:p>
            <a:pPr lvl="1"/>
            <a:r>
              <a:rPr kumimoji="1" lang="en-US" altLang="zh-CN"/>
              <a:t>Typically, it randomly selects a time between </a:t>
            </a:r>
            <a:r>
              <a:rPr kumimoji="1"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[T, 2T] </a:t>
            </a:r>
          </a:p>
          <a:p>
            <a:pPr lvl="2"/>
            <a:r>
              <a:rPr kumimoji="1" lang="en-US" altLang="zh-CN" sz="1800"/>
              <a:t>T is the election timeout </a:t>
            </a:r>
            <a:endParaRPr kumimoji="1" lang="zh-CN" altLang="en-US" sz="18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290899-647C-F548-BCDB-C3AC6EB2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87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C18E4-A9FA-2B17-A8D0-6B5515E0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Persistent state of each server so far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EF9AB-9A86-4403-1A19-3650AD949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60" y="1201316"/>
            <a:ext cx="8229600" cy="2088232"/>
          </a:xfrm>
          <a:ln>
            <a:solidFill>
              <a:schemeClr val="tx1"/>
            </a:solidFill>
          </a:ln>
        </p:spPr>
        <p:txBody>
          <a:bodyPr/>
          <a:lstStyle/>
          <a:p>
            <a:pPr marL="796925" indent="-796925">
              <a:buNone/>
            </a:pPr>
            <a:r>
              <a:rPr lang="en-US" altLang="zh-CN" b="1" err="1"/>
              <a:t>currentTerm</a:t>
            </a:r>
            <a:r>
              <a:rPr lang="en-US" altLang="zh-CN"/>
              <a:t>	</a:t>
            </a:r>
          </a:p>
          <a:p>
            <a:pPr marL="1156925" lvl="1" indent="-796925">
              <a:buNone/>
            </a:pPr>
            <a:r>
              <a:rPr lang="en-US" altLang="zh-CN"/>
              <a:t>Latest term server has seen (initialized to 0 on first boot)</a:t>
            </a:r>
          </a:p>
          <a:p>
            <a:pPr marL="796925" indent="-796925">
              <a:buNone/>
            </a:pPr>
            <a:r>
              <a:rPr lang="en-US" altLang="zh-CN" b="1" err="1"/>
              <a:t>votedFor</a:t>
            </a:r>
            <a:r>
              <a:rPr lang="en-US" altLang="zh-CN"/>
              <a:t>	</a:t>
            </a:r>
          </a:p>
          <a:p>
            <a:pPr marL="1156925" lvl="1" indent="-796925">
              <a:buNone/>
            </a:pPr>
            <a:r>
              <a:rPr lang="en-US" altLang="zh-CN"/>
              <a:t>Candidate</a:t>
            </a:r>
            <a:r>
              <a:rPr lang="zh-CN" altLang="en-US"/>
              <a:t> </a:t>
            </a:r>
            <a:r>
              <a:rPr lang="en-US" altLang="zh-CN"/>
              <a:t>Id that received vote in current term (or null if none)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30A2FE-ECAC-9D7B-EFF4-98EE1365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64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Paxos</a:t>
            </a:r>
            <a:r>
              <a:rPr lang="en-US" altLang="zh-CN" dirty="0">
                <a:solidFill>
                  <a:srgbClr val="C00000"/>
                </a:solidFill>
              </a:rPr>
              <a:t> in Action: Phase 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43000" y="1206500"/>
            <a:ext cx="7048500" cy="635000"/>
          </a:xfrm>
        </p:spPr>
        <p:txBody>
          <a:bodyPr>
            <a:normAutofit/>
          </a:bodyPr>
          <a:lstStyle/>
          <a:p>
            <a:pPr marL="367756" indent="-320133" algn="ctr">
              <a:buClr>
                <a:srgbClr val="FF0066"/>
              </a:buClr>
              <a:buNone/>
            </a:pPr>
            <a:r>
              <a:rPr lang="en-US" altLang="zh-C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 </a:t>
            </a:r>
            <a:r>
              <a:rPr lang="en-US" altLang="zh-CN" sz="22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sends a </a:t>
            </a:r>
            <a:r>
              <a:rPr lang="en-US" altLang="zh-C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request</a:t>
            </a:r>
            <a:r>
              <a:rPr lang="en-US" altLang="zh-CN" sz="22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to a </a:t>
            </a:r>
            <a:r>
              <a:rPr lang="en-US" altLang="zh-C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proposer</a:t>
            </a:r>
          </a:p>
        </p:txBody>
      </p:sp>
      <p:grpSp>
        <p:nvGrpSpPr>
          <p:cNvPr id="5" name="Group 3"/>
          <p:cNvGrpSpPr/>
          <p:nvPr/>
        </p:nvGrpSpPr>
        <p:grpSpPr>
          <a:xfrm>
            <a:off x="3566314" y="3556000"/>
            <a:ext cx="1694148" cy="1089803"/>
            <a:chOff x="3276496" y="3419714"/>
            <a:chExt cx="1896936" cy="1201097"/>
          </a:xfrm>
        </p:grpSpPr>
        <p:sp>
          <p:nvSpPr>
            <p:cNvPr id="6" name="Cloud 4"/>
            <p:cNvSpPr/>
            <p:nvPr/>
          </p:nvSpPr>
          <p:spPr>
            <a:xfrm>
              <a:off x="3276496" y="3419714"/>
              <a:ext cx="1896936" cy="1201097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67">
                <a:solidFill>
                  <a:prstClr val="black"/>
                </a:solidFill>
                <a:latin typeface="Candara" pitchFamily="34" charset="0"/>
                <a:cs typeface="Verdana" pitchFamily="34" charset="0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3276497" y="3711007"/>
              <a:ext cx="1825835" cy="49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33" i="1" dirty="0">
                  <a:solidFill>
                    <a:prstClr val="white">
                      <a:lumMod val="65000"/>
                    </a:prstClr>
                  </a:solidFill>
                  <a:latin typeface="Candara" pitchFamily="34" charset="0"/>
                  <a:ea typeface="Verdana" pitchFamily="34" charset="0"/>
                  <a:cs typeface="Verdana" pitchFamily="34" charset="0"/>
                </a:rPr>
                <a:t>Network</a:t>
              </a:r>
              <a:endParaRPr lang="zh-CN" altLang="en-US" sz="2000" i="1" dirty="0">
                <a:solidFill>
                  <a:prstClr val="white">
                    <a:lumMod val="65000"/>
                  </a:prstClr>
                </a:solidFill>
                <a:latin typeface="Candara" pitchFamily="34" charset="0"/>
                <a:ea typeface="ＭＳ Ｐゴシック" charset="-128"/>
              </a:endParaRPr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397000" y="3854000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7"/>
          <p:cNvSpPr/>
          <p:nvPr/>
        </p:nvSpPr>
        <p:spPr>
          <a:xfrm>
            <a:off x="4997500" y="3644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77314" y="3067500"/>
            <a:ext cx="1260000" cy="420001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Proposer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12"/>
          <p:cNvSpPr/>
          <p:nvPr/>
        </p:nvSpPr>
        <p:spPr>
          <a:xfrm>
            <a:off x="5124500" y="3771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13"/>
          <p:cNvSpPr/>
          <p:nvPr/>
        </p:nvSpPr>
        <p:spPr>
          <a:xfrm>
            <a:off x="5251500" y="3898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5"/>
          <p:cNvSpPr/>
          <p:nvPr/>
        </p:nvSpPr>
        <p:spPr>
          <a:xfrm>
            <a:off x="3791000" y="4762500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ctangle 16"/>
          <p:cNvSpPr/>
          <p:nvPr/>
        </p:nvSpPr>
        <p:spPr>
          <a:xfrm>
            <a:off x="2486815" y="2857500"/>
            <a:ext cx="4288686" cy="25400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5" name="Rectangle 20"/>
          <p:cNvSpPr/>
          <p:nvPr/>
        </p:nvSpPr>
        <p:spPr>
          <a:xfrm>
            <a:off x="5328812" y="4626040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quorum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  <p:cxnSp>
        <p:nvCxnSpPr>
          <p:cNvPr id="16" name="Straight Arrow Connector 21"/>
          <p:cNvCxnSpPr/>
          <p:nvPr/>
        </p:nvCxnSpPr>
        <p:spPr>
          <a:xfrm flipV="1">
            <a:off x="5932618" y="4356040"/>
            <a:ext cx="0" cy="270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22"/>
          <p:cNvSpPr/>
          <p:nvPr/>
        </p:nvSpPr>
        <p:spPr>
          <a:xfrm>
            <a:off x="2243077" y="3437758"/>
            <a:ext cx="423923" cy="446690"/>
          </a:xfrm>
          <a:custGeom>
            <a:avLst/>
            <a:gdLst>
              <a:gd name="connsiteX0" fmla="*/ 51508 w 508708"/>
              <a:gd name="connsiteY0" fmla="*/ 536028 h 536028"/>
              <a:gd name="connsiteX1" fmla="*/ 256460 w 508708"/>
              <a:gd name="connsiteY1" fmla="*/ 378373 h 536028"/>
              <a:gd name="connsiteX2" fmla="*/ 4211 w 508708"/>
              <a:gd name="connsiteY2" fmla="*/ 189187 h 536028"/>
              <a:gd name="connsiteX3" fmla="*/ 508708 w 508708"/>
              <a:gd name="connsiteY3" fmla="*/ 0 h 53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708" h="536028">
                <a:moveTo>
                  <a:pt x="51508" y="536028"/>
                </a:moveTo>
                <a:cubicBezTo>
                  <a:pt x="157925" y="486104"/>
                  <a:pt x="264343" y="436180"/>
                  <a:pt x="256460" y="378373"/>
                </a:cubicBezTo>
                <a:cubicBezTo>
                  <a:pt x="248577" y="320566"/>
                  <a:pt x="-37830" y="252249"/>
                  <a:pt x="4211" y="189187"/>
                </a:cubicBezTo>
                <a:cubicBezTo>
                  <a:pt x="46252" y="126125"/>
                  <a:pt x="277480" y="63062"/>
                  <a:pt x="508708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8" name="Rectangle 23"/>
          <p:cNvSpPr/>
          <p:nvPr/>
        </p:nvSpPr>
        <p:spPr>
          <a:xfrm>
            <a:off x="1312468" y="3274279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request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1426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2A81F-AA75-897E-5A8F-04E0BF39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Basic request vote RPC so far  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8B6FE2-E56A-32D0-426F-DF3E11C7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A7A0F4D0-D12F-8A6D-769B-B2351EDE705F}"/>
              </a:ext>
            </a:extLst>
          </p:cNvPr>
          <p:cNvSpPr txBox="1"/>
          <p:nvPr/>
        </p:nvSpPr>
        <p:spPr>
          <a:xfrm>
            <a:off x="1162184" y="1095812"/>
            <a:ext cx="7344816" cy="44781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Invoked by candidates to gather votes.</a:t>
            </a:r>
          </a:p>
          <a:p>
            <a:pPr marL="798513" indent="-798513" algn="l">
              <a:spcBef>
                <a:spcPts val="600"/>
              </a:spcBef>
              <a:tabLst>
                <a:tab pos="798513" algn="l"/>
              </a:tabLst>
            </a:pPr>
            <a:r>
              <a:rPr lang="en-US" b="1">
                <a:solidFill>
                  <a:srgbClr val="0432FF"/>
                </a:solidFill>
                <a:latin typeface="+mn-lt"/>
                <a:cs typeface="Times New Roman" pitchFamily="18" charset="0"/>
              </a:rPr>
              <a:t>Arguments:</a:t>
            </a:r>
          </a:p>
          <a:p>
            <a:pPr marL="798513" indent="-798513" algn="l">
              <a:tabLst>
                <a:tab pos="798513" algn="l"/>
              </a:tabLst>
            </a:pPr>
            <a:r>
              <a:rPr lang="en-US" b="1" err="1">
                <a:latin typeface="Times New Roman" pitchFamily="18" charset="0"/>
                <a:cs typeface="Times New Roman" pitchFamily="18" charset="0"/>
              </a:rPr>
              <a:t>candidateId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	candidate requesting vote</a:t>
            </a:r>
          </a:p>
          <a:p>
            <a:pPr marL="798513" indent="-798513" algn="l">
              <a:tabLst>
                <a:tab pos="798513" algn="l"/>
              </a:tabLst>
            </a:pPr>
            <a:r>
              <a:rPr lang="en-US" b="1">
                <a:latin typeface="Times New Roman" pitchFamily="18" charset="0"/>
                <a:cs typeface="Times New Roman" pitchFamily="18" charset="0"/>
              </a:rPr>
              <a:t>term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	candidate's term</a:t>
            </a:r>
          </a:p>
          <a:p>
            <a:pPr marL="798513" indent="-798513" algn="l">
              <a:tabLst>
                <a:tab pos="798513" algn="l"/>
              </a:tabLst>
            </a:pPr>
            <a:endParaRPr lang="en-US" b="1">
              <a:latin typeface="Times New Roman" pitchFamily="18" charset="0"/>
              <a:cs typeface="Times New Roman" pitchFamily="18" charset="0"/>
            </a:endParaRPr>
          </a:p>
          <a:p>
            <a:pPr marL="798513" indent="-798513" algn="l">
              <a:tabLst>
                <a:tab pos="798513" algn="l"/>
              </a:tabLst>
            </a:pP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798513" indent="-798513" algn="l">
              <a:spcBef>
                <a:spcPts val="600"/>
              </a:spcBef>
              <a:tabLst>
                <a:tab pos="798513" algn="l"/>
              </a:tabLst>
            </a:pPr>
            <a:r>
              <a:rPr lang="en-US" b="1">
                <a:solidFill>
                  <a:srgbClr val="0432FF"/>
                </a:solidFill>
                <a:latin typeface="+mn-lt"/>
                <a:cs typeface="Times New Roman" pitchFamily="18" charset="0"/>
              </a:rPr>
              <a:t>Results:</a:t>
            </a:r>
          </a:p>
          <a:p>
            <a:pPr marL="798513" indent="-798513" algn="l">
              <a:tabLst>
                <a:tab pos="798513" algn="l"/>
              </a:tabLst>
            </a:pPr>
            <a:r>
              <a:rPr lang="en-US" b="1">
                <a:latin typeface="Times New Roman" pitchFamily="18" charset="0"/>
                <a:cs typeface="Times New Roman" pitchFamily="18" charset="0"/>
              </a:rPr>
              <a:t>term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currentTerm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for candidate to update itself</a:t>
            </a:r>
          </a:p>
          <a:p>
            <a:pPr marL="798513" indent="-798513" algn="l">
              <a:tabLst>
                <a:tab pos="798513" algn="l"/>
              </a:tabLst>
            </a:pPr>
            <a:r>
              <a:rPr lang="en-US" b="1" err="1">
                <a:latin typeface="Times New Roman" pitchFamily="18" charset="0"/>
                <a:cs typeface="Times New Roman" pitchFamily="18" charset="0"/>
              </a:rPr>
              <a:t>voteGranted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true means candidate received vote</a:t>
            </a:r>
          </a:p>
          <a:p>
            <a:pPr marL="798513" indent="-798513" algn="l">
              <a:spcBef>
                <a:spcPts val="600"/>
              </a:spcBef>
              <a:tabLst>
                <a:tab pos="798513" algn="l"/>
              </a:tabLst>
            </a:pPr>
            <a:r>
              <a:rPr lang="en-US" b="1">
                <a:solidFill>
                  <a:srgbClr val="0432FF"/>
                </a:solidFill>
                <a:latin typeface="+mn-lt"/>
                <a:cs typeface="Times New Roman" pitchFamily="18" charset="0"/>
              </a:rPr>
              <a:t>Implementation:</a:t>
            </a:r>
          </a:p>
          <a:p>
            <a:pPr marL="169863" indent="-169863" algn="l">
              <a:buFont typeface="+mj-lt"/>
              <a:buAutoNum type="arabicPeriod"/>
              <a:tabLst>
                <a:tab pos="169863" algn="l"/>
              </a:tabLst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If term &gt;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currentTerm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currentTerm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← term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(step down if leader or candidate)</a:t>
            </a:r>
          </a:p>
          <a:p>
            <a:pPr marL="169863" indent="-169863">
              <a:buFont typeface="+mj-lt"/>
              <a:buAutoNum type="arabicPeriod"/>
              <a:tabLst>
                <a:tab pos="169863" algn="l"/>
              </a:tabLst>
            </a:pPr>
            <a:r>
              <a:rPr lang="en-US" altLang="zh-CN" sz="1800">
                <a:latin typeface="Times New Roman" pitchFamily="18" charset="0"/>
                <a:cs typeface="Times New Roman" pitchFamily="18" charset="0"/>
              </a:rPr>
              <a:t>If term == </a:t>
            </a:r>
            <a:r>
              <a:rPr lang="en-US" altLang="zh-CN" sz="1800" err="1">
                <a:latin typeface="Times New Roman" pitchFamily="18" charset="0"/>
                <a:cs typeface="Times New Roman" pitchFamily="18" charset="0"/>
              </a:rPr>
              <a:t>currentTerm</a:t>
            </a:r>
            <a:r>
              <a:rPr lang="en-US" altLang="zh-CN" sz="18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800" err="1">
                <a:latin typeface="Times New Roman" pitchFamily="18" charset="0"/>
                <a:cs typeface="Times New Roman" pitchFamily="18" charset="0"/>
              </a:rPr>
              <a:t>votedFor</a:t>
            </a:r>
            <a:r>
              <a:rPr lang="en-US" altLang="zh-CN" sz="1800">
                <a:latin typeface="Times New Roman" pitchFamily="18" charset="0"/>
                <a:cs typeface="Times New Roman" pitchFamily="18" charset="0"/>
              </a:rPr>
              <a:t> is null or </a:t>
            </a:r>
            <a:r>
              <a:rPr lang="en-US" altLang="zh-CN" sz="1800" err="1">
                <a:latin typeface="Times New Roman" pitchFamily="18" charset="0"/>
                <a:cs typeface="Times New Roman" pitchFamily="18" charset="0"/>
              </a:rPr>
              <a:t>candidateId</a:t>
            </a:r>
            <a:r>
              <a:rPr lang="en-US" altLang="zh-CN" sz="1800">
                <a:latin typeface="Times New Roman" pitchFamily="18" charset="0"/>
                <a:cs typeface="Times New Roman" pitchFamily="18" charset="0"/>
              </a:rPr>
              <a:t>, grant vote and reset election timeout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	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169863" indent="-169863" algn="l">
              <a:buFont typeface="+mj-lt"/>
              <a:buAutoNum type="arabicPeriod"/>
              <a:tabLst>
                <a:tab pos="169863" algn="l"/>
              </a:tabLst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69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10302-6749-64C0-8013-209FAAC6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Raft’s high-level approach: problem decomposition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F4BA8-1A03-9EFE-588B-2A2BCDAD3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39248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kumimoji="1" lang="en-US" altLang="zh-CN"/>
              <a:t>Leader election </a:t>
            </a:r>
          </a:p>
          <a:p>
            <a:pPr marL="360000" marR="0" lvl="1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Select one server as the leader </a:t>
            </a:r>
          </a:p>
          <a:p>
            <a:pPr marL="360000" marR="0" lvl="1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zh-CN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Detect crashes, choose new leader </a:t>
            </a:r>
            <a:endParaRPr kumimoji="1" lang="en-US" altLang="zh-CN"/>
          </a:p>
          <a:p>
            <a:pPr marL="342900" indent="-342900">
              <a:buAutoNum type="arabicPeriod"/>
            </a:pPr>
            <a:r>
              <a:rPr kumimoji="1" lang="en-US" altLang="zh-CN"/>
              <a:t>Log replication (normal operation) </a:t>
            </a:r>
          </a:p>
          <a:p>
            <a:pPr lvl="1" indent="0">
              <a:buNone/>
            </a:pPr>
            <a:r>
              <a:rPr kumimoji="1" lang="en-US" altLang="zh-CN"/>
              <a:t>Leader accepts commands from clients, append to its log </a:t>
            </a:r>
          </a:p>
          <a:p>
            <a:pPr lvl="1" indent="0">
              <a:buNone/>
            </a:pPr>
            <a:r>
              <a:rPr kumimoji="1" lang="en-US" altLang="zh-CN"/>
              <a:t>Leader replicates its log to other servers (overwrites inconsistencies)</a:t>
            </a:r>
          </a:p>
          <a:p>
            <a:pPr marL="342900" indent="-342900">
              <a:buAutoNum type="arabicPeriod"/>
            </a:pPr>
            <a:r>
              <a:rPr kumimoji="1" lang="en-US" altLang="zh-CN"/>
              <a:t>Safety </a:t>
            </a:r>
          </a:p>
          <a:p>
            <a:pPr lvl="1" indent="0">
              <a:buNone/>
            </a:pPr>
            <a:r>
              <a:rPr kumimoji="1" lang="en-US" altLang="zh-CN"/>
              <a:t>Keep logs consistent </a:t>
            </a:r>
          </a:p>
          <a:p>
            <a:pPr lvl="1" indent="0">
              <a:buNone/>
            </a:pPr>
            <a:r>
              <a:rPr kumimoji="1" lang="en-US" altLang="zh-CN"/>
              <a:t>Only servers with up-to-date logs can become the leader  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030BE3-A953-412A-7176-704FA368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2214C8-B1FC-E444-8376-73E721E6ABC4}"/>
              </a:ext>
            </a:extLst>
          </p:cNvPr>
          <p:cNvSpPr/>
          <p:nvPr/>
        </p:nvSpPr>
        <p:spPr>
          <a:xfrm>
            <a:off x="268221" y="2353444"/>
            <a:ext cx="8136904" cy="1296144"/>
          </a:xfrm>
          <a:prstGeom prst="rect">
            <a:avLst/>
          </a:prstGeom>
          <a:noFill/>
          <a:ln w="127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948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BA25C-34B2-CF48-B649-BD034A04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Log structure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6582D9-F1D4-594C-83DE-B411B64CF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3433564"/>
            <a:ext cx="8229600" cy="2383693"/>
          </a:xfrm>
        </p:spPr>
        <p:txBody>
          <a:bodyPr>
            <a:normAutofit/>
          </a:bodyPr>
          <a:lstStyle/>
          <a:p>
            <a:r>
              <a:rPr kumimoji="1" lang="en-US" altLang="zh-CN"/>
              <a:t>Log entry = index, term, command </a:t>
            </a:r>
          </a:p>
          <a:p>
            <a:pPr lvl="1"/>
            <a:r>
              <a:rPr kumimoji="1" lang="en-US" altLang="zh-CN"/>
              <a:t>Stored on the disk to tolerate failures </a:t>
            </a:r>
          </a:p>
          <a:p>
            <a:r>
              <a:rPr kumimoji="1" lang="en-US" altLang="zh-CN"/>
              <a:t>A log is committed if it can be safely applied to the state machine </a:t>
            </a:r>
          </a:p>
          <a:p>
            <a:pPr lvl="1"/>
            <a:r>
              <a:rPr kumimoji="1" lang="en-US" altLang="zh-CN"/>
              <a:t>i.e., eventually stored on all the servers with the same value </a:t>
            </a:r>
          </a:p>
          <a:p>
            <a:r>
              <a:rPr kumimoji="1" lang="en-US" altLang="zh-CN">
                <a:solidFill>
                  <a:srgbClr val="C00000"/>
                </a:solidFill>
              </a:rPr>
              <a:t>Not all </a:t>
            </a:r>
            <a:r>
              <a:rPr kumimoji="1" lang="en-US" altLang="zh-CN"/>
              <a:t>entries are </a:t>
            </a:r>
            <a:r>
              <a:rPr kumimoji="1" lang="en-US" altLang="zh-CN">
                <a:solidFill>
                  <a:srgbClr val="C00000"/>
                </a:solidFill>
              </a:rPr>
              <a:t>committed </a:t>
            </a:r>
            <a:r>
              <a:rPr kumimoji="1" lang="en-US" altLang="zh-CN" b="0">
                <a:solidFill>
                  <a:schemeClr val="tx1"/>
                </a:solidFill>
              </a:rPr>
              <a:t>(will talk about later)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AFCBFB-1902-FF44-9079-CDC77108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42</a:t>
            </a:fld>
            <a:endParaRPr lang="zh-CN" altLang="en-US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52606AB8-B104-F745-A374-E5B079BD9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584" y="337562"/>
            <a:ext cx="6607576" cy="287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682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C18E4-A9FA-2B17-A8D0-6B5515E0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Persistent state of each server + log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EF9AB-9A86-4403-1A19-3650AD949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60" y="1201316"/>
            <a:ext cx="8229600" cy="273568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796925" indent="-796925">
              <a:buNone/>
            </a:pPr>
            <a:r>
              <a:rPr lang="en-US" altLang="zh-CN" b="1" err="1"/>
              <a:t>currentTerm</a:t>
            </a:r>
            <a:r>
              <a:rPr lang="en-US" altLang="zh-CN"/>
              <a:t>	</a:t>
            </a:r>
          </a:p>
          <a:p>
            <a:pPr marL="1156925" lvl="1" indent="-796925">
              <a:buNone/>
            </a:pPr>
            <a:r>
              <a:rPr lang="en-US" altLang="zh-CN"/>
              <a:t>Latest term server has seen (initialized to 0 on first boot)</a:t>
            </a:r>
          </a:p>
          <a:p>
            <a:pPr marL="796925" indent="-796925">
              <a:buNone/>
            </a:pPr>
            <a:r>
              <a:rPr lang="en-US" altLang="zh-CN" b="1" err="1"/>
              <a:t>votedFor</a:t>
            </a:r>
            <a:r>
              <a:rPr lang="en-US" altLang="zh-CN"/>
              <a:t>	</a:t>
            </a:r>
          </a:p>
          <a:p>
            <a:pPr marL="1156925" lvl="1" indent="-796925">
              <a:buNone/>
            </a:pPr>
            <a:r>
              <a:rPr lang="en-US" altLang="zh-CN"/>
              <a:t>Candidate</a:t>
            </a:r>
            <a:r>
              <a:rPr lang="zh-CN" altLang="en-US"/>
              <a:t> </a:t>
            </a:r>
            <a:r>
              <a:rPr lang="en-US" altLang="zh-CN"/>
              <a:t>Id that received vote in current term (or null if none)</a:t>
            </a:r>
          </a:p>
          <a:p>
            <a:pPr marL="796925" indent="-796925"/>
            <a:r>
              <a:rPr lang="en-US" altLang="zh-CN"/>
              <a:t>Log[]</a:t>
            </a:r>
          </a:p>
          <a:p>
            <a:pPr lvl="1" indent="0">
              <a:buNone/>
            </a:pPr>
            <a:r>
              <a:rPr lang="en-US" altLang="zh-CN"/>
              <a:t>Log entries 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30A2FE-ECAC-9D7B-EFF4-98EE1365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516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73ECD-B4FF-444C-8580-AE8392BE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Normal operations to update the log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E89D5-6E7F-724E-91AF-6CD84537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558" y="2529333"/>
            <a:ext cx="8843442" cy="307189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kumimoji="1" lang="en-US" altLang="zh-CN" b="0" dirty="0"/>
              <a:t>Send command to the leader </a:t>
            </a: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kumimoji="1" lang="en" altLang="zh-CN" b="0" dirty="0"/>
              <a:t>Leader appends command to its log</a:t>
            </a: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kumimoji="1" lang="en" altLang="zh-CN" b="0" dirty="0"/>
              <a:t>Leader sends </a:t>
            </a:r>
            <a:r>
              <a:rPr kumimoji="1" lang="en" altLang="zh-CN" b="0" dirty="0" err="1">
                <a:latin typeface="Consolas" panose="020B0609020204030204" pitchFamily="49" charset="0"/>
                <a:cs typeface="Consolas" panose="020B0609020204030204" pitchFamily="49" charset="0"/>
              </a:rPr>
              <a:t>AppendEntries</a:t>
            </a:r>
            <a:r>
              <a:rPr kumimoji="1" lang="en" altLang="zh-CN" b="0" dirty="0"/>
              <a:t> RPCs to followers</a:t>
            </a:r>
          </a:p>
          <a:p>
            <a:pPr marL="342900" indent="-342900">
              <a:lnSpc>
                <a:spcPct val="100000"/>
              </a:lnSpc>
              <a:buFont typeface="+mj-ea"/>
              <a:buAutoNum type="circleNumDbPlain"/>
            </a:pPr>
            <a:r>
              <a:rPr kumimoji="1" lang="en" altLang="zh-CN" b="0" dirty="0"/>
              <a:t>Once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a</a:t>
            </a:r>
            <a:r>
              <a:rPr kumimoji="1" lang="en" altLang="zh-CN" b="0" dirty="0"/>
              <a:t> new entry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(of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log)</a:t>
            </a:r>
            <a:r>
              <a:rPr kumimoji="1" lang="en" altLang="zh-CN" b="0" dirty="0"/>
              <a:t> </a:t>
            </a:r>
            <a:r>
              <a:rPr kumimoji="1" lang="en" altLang="zh-CN" dirty="0">
                <a:solidFill>
                  <a:srgbClr val="C00000"/>
                </a:solidFill>
              </a:rPr>
              <a:t>committed</a:t>
            </a:r>
            <a:r>
              <a:rPr kumimoji="1" lang="en" altLang="zh-CN" b="0" dirty="0"/>
              <a:t>:</a:t>
            </a:r>
          </a:p>
          <a:p>
            <a:pPr lvl="1" indent="0">
              <a:buNone/>
            </a:pPr>
            <a:r>
              <a:rPr kumimoji="1" lang="en-US" altLang="zh-CN" b="0" dirty="0"/>
              <a:t>Leader passes command to its state machine, returns results to client </a:t>
            </a:r>
          </a:p>
          <a:p>
            <a:pPr lvl="1" indent="0">
              <a:buNone/>
            </a:pPr>
            <a:r>
              <a:rPr kumimoji="1" lang="en-US" altLang="zh-CN" b="0" dirty="0"/>
              <a:t>Notifies followers </a:t>
            </a:r>
            <a:r>
              <a:rPr kumimoji="1" lang="en-US" altLang="zh-CN" dirty="0"/>
              <a:t>of committed entries, </a:t>
            </a:r>
            <a:r>
              <a:rPr kumimoji="1" lang="en" altLang="zh-CN" dirty="0"/>
              <a:t> </a:t>
            </a:r>
            <a:r>
              <a:rPr kumimoji="1" lang="en" altLang="zh-CN" b="0" dirty="0"/>
              <a:t>Follower pass committed commands to their state machines </a:t>
            </a:r>
            <a:endParaRPr kumimoji="1" lang="zh-CN" altLang="en-US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125458-E51D-444F-9C78-0199A181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AA699B-947D-FF4D-BCD6-00CAF62DC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346" y="1212670"/>
            <a:ext cx="883816" cy="88381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025C1FA-86C8-8D4C-8A77-F33A605B1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692" y="1051445"/>
            <a:ext cx="2664296" cy="146378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D09DAD7-6AD2-764F-8A9A-ABB6E0B24432}"/>
              </a:ext>
            </a:extLst>
          </p:cNvPr>
          <p:cNvSpPr txBox="1"/>
          <p:nvPr/>
        </p:nvSpPr>
        <p:spPr>
          <a:xfrm>
            <a:off x="2038176" y="2111644"/>
            <a:ext cx="1051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/>
          </a:p>
        </p:txBody>
      </p:sp>
      <p:sp>
        <p:nvSpPr>
          <p:cNvPr id="17" name="任意形状 16">
            <a:extLst>
              <a:ext uri="{FF2B5EF4-FFF2-40B4-BE49-F238E27FC236}">
                <a16:creationId xmlns:a16="http://schemas.microsoft.com/office/drawing/2014/main" id="{956A5055-C7D3-9643-AA14-3B9CC8D613EB}"/>
              </a:ext>
            </a:extLst>
          </p:cNvPr>
          <p:cNvSpPr/>
          <p:nvPr/>
        </p:nvSpPr>
        <p:spPr>
          <a:xfrm>
            <a:off x="2931090" y="1289717"/>
            <a:ext cx="1866378" cy="1091934"/>
          </a:xfrm>
          <a:custGeom>
            <a:avLst/>
            <a:gdLst>
              <a:gd name="connsiteX0" fmla="*/ 0 w 1866378"/>
              <a:gd name="connsiteY0" fmla="*/ 1027598 h 1091934"/>
              <a:gd name="connsiteX1" fmla="*/ 1002083 w 1866378"/>
              <a:gd name="connsiteY1" fmla="*/ 1002546 h 1091934"/>
              <a:gd name="connsiteX2" fmla="*/ 951978 w 1866378"/>
              <a:gd name="connsiteY2" fmla="*/ 163302 h 1091934"/>
              <a:gd name="connsiteX3" fmla="*/ 1866378 w 1866378"/>
              <a:gd name="connsiteY3" fmla="*/ 464 h 109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378" h="1091934">
                <a:moveTo>
                  <a:pt x="0" y="1027598"/>
                </a:moveTo>
                <a:cubicBezTo>
                  <a:pt x="421710" y="1087096"/>
                  <a:pt x="843420" y="1146595"/>
                  <a:pt x="1002083" y="1002546"/>
                </a:cubicBezTo>
                <a:cubicBezTo>
                  <a:pt x="1160746" y="858497"/>
                  <a:pt x="807929" y="330316"/>
                  <a:pt x="951978" y="163302"/>
                </a:cubicBezTo>
                <a:cubicBezTo>
                  <a:pt x="1096027" y="-3712"/>
                  <a:pt x="1481202" y="-1624"/>
                  <a:pt x="1866378" y="464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C1B166-FF55-4B48-9013-90DE2BBCA105}"/>
              </a:ext>
            </a:extLst>
          </p:cNvPr>
          <p:cNvSpPr txBox="1"/>
          <p:nvPr/>
        </p:nvSpPr>
        <p:spPr>
          <a:xfrm>
            <a:off x="3320881" y="1533622"/>
            <a:ext cx="134696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Command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311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3ED58-3CA5-174B-AF78-D9F80BD3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Normal operations to update the log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B7072-41CE-A541-9527-217402DF7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2918412"/>
            <a:ext cx="8229600" cy="2567722"/>
          </a:xfrm>
        </p:spPr>
        <p:txBody>
          <a:bodyPr/>
          <a:lstStyle/>
          <a:p>
            <a:r>
              <a:rPr kumimoji="1" lang="en-US" altLang="zh-CN" dirty="0"/>
              <a:t>Crashed/slow followers? </a:t>
            </a:r>
          </a:p>
          <a:p>
            <a:pPr lvl="1"/>
            <a:r>
              <a:rPr kumimoji="1" lang="en-US" altLang="zh-CN" dirty="0"/>
              <a:t>Leader retries RPCs until they succeed (at least once) </a:t>
            </a:r>
          </a:p>
          <a:p>
            <a:r>
              <a:rPr kumimoji="1" lang="en-US" altLang="zh-CN" dirty="0"/>
              <a:t>Performance is optimal in the common case (like Multi-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w/ batching)</a:t>
            </a:r>
          </a:p>
          <a:p>
            <a:pPr lvl="1"/>
            <a:r>
              <a:rPr lang="en-US" altLang="zh-CN" dirty="0"/>
              <a:t>One successful RPC to any majority of servers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3D2DCB-562A-F446-A365-A8D3B485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B7F411E-E449-3948-9C43-6AE83B63A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346" y="1212670"/>
            <a:ext cx="883816" cy="8838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677C8E-BB81-7F42-8E95-F7F59EF13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692" y="1051445"/>
            <a:ext cx="2664296" cy="14637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64D893E-87C0-CD42-BDFF-F85823B7F2AD}"/>
              </a:ext>
            </a:extLst>
          </p:cNvPr>
          <p:cNvSpPr txBox="1"/>
          <p:nvPr/>
        </p:nvSpPr>
        <p:spPr>
          <a:xfrm>
            <a:off x="2038176" y="2111644"/>
            <a:ext cx="1051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/>
          </a:p>
        </p:txBody>
      </p:sp>
      <p:sp>
        <p:nvSpPr>
          <p:cNvPr id="8" name="任意形状 7">
            <a:extLst>
              <a:ext uri="{FF2B5EF4-FFF2-40B4-BE49-F238E27FC236}">
                <a16:creationId xmlns:a16="http://schemas.microsoft.com/office/drawing/2014/main" id="{E3BF7E25-804D-304F-ABE7-6014875ED459}"/>
              </a:ext>
            </a:extLst>
          </p:cNvPr>
          <p:cNvSpPr/>
          <p:nvPr/>
        </p:nvSpPr>
        <p:spPr>
          <a:xfrm>
            <a:off x="2931090" y="1289717"/>
            <a:ext cx="1866378" cy="1091934"/>
          </a:xfrm>
          <a:custGeom>
            <a:avLst/>
            <a:gdLst>
              <a:gd name="connsiteX0" fmla="*/ 0 w 1866378"/>
              <a:gd name="connsiteY0" fmla="*/ 1027598 h 1091934"/>
              <a:gd name="connsiteX1" fmla="*/ 1002083 w 1866378"/>
              <a:gd name="connsiteY1" fmla="*/ 1002546 h 1091934"/>
              <a:gd name="connsiteX2" fmla="*/ 951978 w 1866378"/>
              <a:gd name="connsiteY2" fmla="*/ 163302 h 1091934"/>
              <a:gd name="connsiteX3" fmla="*/ 1866378 w 1866378"/>
              <a:gd name="connsiteY3" fmla="*/ 464 h 1091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6378" h="1091934">
                <a:moveTo>
                  <a:pt x="0" y="1027598"/>
                </a:moveTo>
                <a:cubicBezTo>
                  <a:pt x="421710" y="1087096"/>
                  <a:pt x="843420" y="1146595"/>
                  <a:pt x="1002083" y="1002546"/>
                </a:cubicBezTo>
                <a:cubicBezTo>
                  <a:pt x="1160746" y="858497"/>
                  <a:pt x="807929" y="330316"/>
                  <a:pt x="951978" y="163302"/>
                </a:cubicBezTo>
                <a:cubicBezTo>
                  <a:pt x="1096027" y="-3712"/>
                  <a:pt x="1481202" y="-1624"/>
                  <a:pt x="1866378" y="464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01F8E0-93E9-CF41-B1AB-243447235A55}"/>
              </a:ext>
            </a:extLst>
          </p:cNvPr>
          <p:cNvSpPr txBox="1"/>
          <p:nvPr/>
        </p:nvSpPr>
        <p:spPr>
          <a:xfrm>
            <a:off x="3320881" y="1533622"/>
            <a:ext cx="134696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Command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4729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C635B-A6A3-FE75-D75E-EFB74A8F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Challenge: crash can cause log to inconsistencies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045519-205E-E58D-062C-1B17286A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6E78B3-CDD2-A9B8-815A-855B8FABA5A5}"/>
              </a:ext>
            </a:extLst>
          </p:cNvPr>
          <p:cNvSpPr/>
          <p:nvPr/>
        </p:nvSpPr>
        <p:spPr>
          <a:xfrm>
            <a:off x="1168996" y="2657728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add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66B2C5-1207-CC61-96C7-ECAB134E0986}"/>
              </a:ext>
            </a:extLst>
          </p:cNvPr>
          <p:cNvSpPr/>
          <p:nvPr/>
        </p:nvSpPr>
        <p:spPr>
          <a:xfrm>
            <a:off x="1673052" y="2657728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 err="1">
                <a:solidFill>
                  <a:schemeClr val="tx1"/>
                </a:solidFill>
              </a:rPr>
              <a:t>cmp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5EA88E1-845F-16E1-E4D2-443A797BC097}"/>
              </a:ext>
            </a:extLst>
          </p:cNvPr>
          <p:cNvSpPr/>
          <p:nvPr/>
        </p:nvSpPr>
        <p:spPr>
          <a:xfrm>
            <a:off x="1168996" y="3314110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add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CA79469-2AE2-87FC-4141-2E7B0998FA08}"/>
              </a:ext>
            </a:extLst>
          </p:cNvPr>
          <p:cNvSpPr/>
          <p:nvPr/>
        </p:nvSpPr>
        <p:spPr>
          <a:xfrm>
            <a:off x="1673052" y="3314110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 err="1">
                <a:solidFill>
                  <a:schemeClr val="tx1"/>
                </a:solidFill>
              </a:rPr>
              <a:t>cmp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DF968D8-B7F1-4790-6177-8D4C73F57459}"/>
              </a:ext>
            </a:extLst>
          </p:cNvPr>
          <p:cNvSpPr/>
          <p:nvPr/>
        </p:nvSpPr>
        <p:spPr>
          <a:xfrm>
            <a:off x="1168996" y="4055382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add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56F10C5-A8F1-75C4-546C-97880FFC820F}"/>
              </a:ext>
            </a:extLst>
          </p:cNvPr>
          <p:cNvSpPr/>
          <p:nvPr/>
        </p:nvSpPr>
        <p:spPr>
          <a:xfrm>
            <a:off x="1673052" y="4055382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 err="1">
                <a:solidFill>
                  <a:schemeClr val="tx1"/>
                </a:solidFill>
              </a:rPr>
              <a:t>cmp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0D271158-BFBF-1618-CF8A-BE5120976A43}"/>
              </a:ext>
            </a:extLst>
          </p:cNvPr>
          <p:cNvCxnSpPr>
            <a:cxnSpLocks/>
          </p:cNvCxnSpPr>
          <p:nvPr/>
        </p:nvCxnSpPr>
        <p:spPr>
          <a:xfrm>
            <a:off x="34142" y="5165389"/>
            <a:ext cx="893933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8985711D-4C4D-BFF0-5ED0-CA002BE51BE9}"/>
              </a:ext>
            </a:extLst>
          </p:cNvPr>
          <p:cNvSpPr txBox="1"/>
          <p:nvPr/>
        </p:nvSpPr>
        <p:spPr>
          <a:xfrm>
            <a:off x="1159506" y="4980723"/>
            <a:ext cx="8992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/>
              <a:t>Term 1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96AFC2-3F31-D2ED-61CF-005F947A5A97}"/>
              </a:ext>
            </a:extLst>
          </p:cNvPr>
          <p:cNvSpPr txBox="1"/>
          <p:nvPr/>
        </p:nvSpPr>
        <p:spPr>
          <a:xfrm>
            <a:off x="531776" y="2640901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/>
              <a:t>S1</a:t>
            </a:r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B273557-4A55-8219-6544-4AA762E717FC}"/>
              </a:ext>
            </a:extLst>
          </p:cNvPr>
          <p:cNvSpPr txBox="1"/>
          <p:nvPr/>
        </p:nvSpPr>
        <p:spPr>
          <a:xfrm>
            <a:off x="531776" y="3301197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/>
              <a:t>S2</a:t>
            </a:r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6A059FF-1D59-8AFD-59AF-5D4FC7AE51E3}"/>
              </a:ext>
            </a:extLst>
          </p:cNvPr>
          <p:cNvSpPr txBox="1"/>
          <p:nvPr/>
        </p:nvSpPr>
        <p:spPr>
          <a:xfrm>
            <a:off x="531776" y="4072664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/>
              <a:t>S3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2B5400E-2732-DB00-1B69-7719586E1432}"/>
              </a:ext>
            </a:extLst>
          </p:cNvPr>
          <p:cNvSpPr/>
          <p:nvPr/>
        </p:nvSpPr>
        <p:spPr>
          <a:xfrm>
            <a:off x="531776" y="2657728"/>
            <a:ext cx="504056" cy="368350"/>
          </a:xfrm>
          <a:prstGeom prst="rect">
            <a:avLst/>
          </a:prstGeom>
          <a:noFill/>
          <a:ln w="28575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9EC1122-3C58-F916-4BB8-8480D1FE6880}"/>
              </a:ext>
            </a:extLst>
          </p:cNvPr>
          <p:cNvSpPr txBox="1"/>
          <p:nvPr/>
        </p:nvSpPr>
        <p:spPr>
          <a:xfrm>
            <a:off x="494066" y="2228040"/>
            <a:ext cx="11512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b="1">
                <a:solidFill>
                  <a:srgbClr val="C00000"/>
                </a:solidFill>
              </a:rPr>
              <a:t>Leader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9C179B2-E9B9-7461-3A28-FAB41B17A979}"/>
              </a:ext>
            </a:extLst>
          </p:cNvPr>
          <p:cNvSpPr/>
          <p:nvPr/>
        </p:nvSpPr>
        <p:spPr>
          <a:xfrm>
            <a:off x="3562534" y="2657728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add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36F36C3-2E6B-4D3D-24C2-D845D99E0085}"/>
              </a:ext>
            </a:extLst>
          </p:cNvPr>
          <p:cNvSpPr/>
          <p:nvPr/>
        </p:nvSpPr>
        <p:spPr>
          <a:xfrm>
            <a:off x="4066590" y="2657728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 err="1">
                <a:solidFill>
                  <a:schemeClr val="tx1"/>
                </a:solidFill>
              </a:rPr>
              <a:t>cmp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A4EF959-85DF-30A6-F13F-9EC243B2E369}"/>
              </a:ext>
            </a:extLst>
          </p:cNvPr>
          <p:cNvSpPr/>
          <p:nvPr/>
        </p:nvSpPr>
        <p:spPr>
          <a:xfrm>
            <a:off x="3562534" y="3314110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add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D8D9299-139C-7C80-C716-DA0DB35CBAC6}"/>
              </a:ext>
            </a:extLst>
          </p:cNvPr>
          <p:cNvSpPr/>
          <p:nvPr/>
        </p:nvSpPr>
        <p:spPr>
          <a:xfrm>
            <a:off x="4066590" y="3314110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 err="1">
                <a:solidFill>
                  <a:schemeClr val="tx1"/>
                </a:solidFill>
              </a:rPr>
              <a:t>cmp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58A09E4-AC9A-2B9E-DDD9-1742B3FA159E}"/>
              </a:ext>
            </a:extLst>
          </p:cNvPr>
          <p:cNvSpPr/>
          <p:nvPr/>
        </p:nvSpPr>
        <p:spPr>
          <a:xfrm>
            <a:off x="3562534" y="4055382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add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60B8617-5C3D-3570-1362-51D7AD25B201}"/>
              </a:ext>
            </a:extLst>
          </p:cNvPr>
          <p:cNvSpPr/>
          <p:nvPr/>
        </p:nvSpPr>
        <p:spPr>
          <a:xfrm>
            <a:off x="4066590" y="4055382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 err="1">
                <a:solidFill>
                  <a:schemeClr val="tx1"/>
                </a:solidFill>
              </a:rPr>
              <a:t>cmp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D8F66DE-8EE6-EF21-4464-99110F410A1D}"/>
              </a:ext>
            </a:extLst>
          </p:cNvPr>
          <p:cNvSpPr txBox="1"/>
          <p:nvPr/>
        </p:nvSpPr>
        <p:spPr>
          <a:xfrm>
            <a:off x="2925314" y="2640901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/>
              <a:t>S1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1DEE0A2-5888-AF21-8D98-31B6E2811DED}"/>
              </a:ext>
            </a:extLst>
          </p:cNvPr>
          <p:cNvSpPr txBox="1"/>
          <p:nvPr/>
        </p:nvSpPr>
        <p:spPr>
          <a:xfrm>
            <a:off x="2925314" y="3301197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/>
              <a:t>S2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080FC79-33D9-EEA2-17EB-31922780C0D6}"/>
              </a:ext>
            </a:extLst>
          </p:cNvPr>
          <p:cNvSpPr txBox="1"/>
          <p:nvPr/>
        </p:nvSpPr>
        <p:spPr>
          <a:xfrm>
            <a:off x="2925314" y="4072664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/>
              <a:t>S3</a:t>
            </a:r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9AB3BE9-62F9-2CCD-58EE-ED8143F185F4}"/>
              </a:ext>
            </a:extLst>
          </p:cNvPr>
          <p:cNvSpPr/>
          <p:nvPr/>
        </p:nvSpPr>
        <p:spPr>
          <a:xfrm>
            <a:off x="2925314" y="2657728"/>
            <a:ext cx="504056" cy="368350"/>
          </a:xfrm>
          <a:prstGeom prst="rect">
            <a:avLst/>
          </a:prstGeom>
          <a:noFill/>
          <a:ln w="28575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8DB0E55-A26F-2E7C-3786-E0B04E15C812}"/>
              </a:ext>
            </a:extLst>
          </p:cNvPr>
          <p:cNvSpPr txBox="1"/>
          <p:nvPr/>
        </p:nvSpPr>
        <p:spPr>
          <a:xfrm>
            <a:off x="2887604" y="2228040"/>
            <a:ext cx="11512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b="1">
                <a:solidFill>
                  <a:srgbClr val="C00000"/>
                </a:solidFill>
              </a:rPr>
              <a:t>Leader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39" name="内容占位符 38">
            <a:extLst>
              <a:ext uri="{FF2B5EF4-FFF2-40B4-BE49-F238E27FC236}">
                <a16:creationId xmlns:a16="http://schemas.microsoft.com/office/drawing/2014/main" id="{BFDCB5ED-FFF7-9FE3-DF09-346DD5148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1312971"/>
          </a:xfrm>
        </p:spPr>
        <p:txBody>
          <a:bodyPr/>
          <a:lstStyle/>
          <a:p>
            <a:r>
              <a:rPr lang="en-US" altLang="zh-CN"/>
              <a:t>Case: an old leader is unaware of the new leader due to network partition</a:t>
            </a:r>
          </a:p>
          <a:p>
            <a:pPr lvl="1"/>
            <a:r>
              <a:rPr lang="en-US" altLang="zh-CN"/>
              <a:t>Yet, it can still get commands from the clients </a:t>
            </a:r>
            <a:endParaRPr lang="zh-CN" altLang="en-US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82702034-A34F-30CA-521E-7A47283D5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769" y="4836483"/>
            <a:ext cx="738706" cy="653581"/>
          </a:xfrm>
          <a:prstGeom prst="rect">
            <a:avLst/>
          </a:prstGeom>
        </p:spPr>
      </p:pic>
      <p:sp>
        <p:nvSpPr>
          <p:cNvPr id="43" name="任意形状 42">
            <a:extLst>
              <a:ext uri="{FF2B5EF4-FFF2-40B4-BE49-F238E27FC236}">
                <a16:creationId xmlns:a16="http://schemas.microsoft.com/office/drawing/2014/main" id="{28B160E0-B129-8DC0-9D9A-70920E466C1A}"/>
              </a:ext>
            </a:extLst>
          </p:cNvPr>
          <p:cNvSpPr/>
          <p:nvPr/>
        </p:nvSpPr>
        <p:spPr>
          <a:xfrm>
            <a:off x="2786038" y="3136695"/>
            <a:ext cx="2245360" cy="417218"/>
          </a:xfrm>
          <a:custGeom>
            <a:avLst/>
            <a:gdLst>
              <a:gd name="connsiteX0" fmla="*/ 0 w 2245360"/>
              <a:gd name="connsiteY0" fmla="*/ 417218 h 417218"/>
              <a:gd name="connsiteX1" fmla="*/ 436880 w 2245360"/>
              <a:gd name="connsiteY1" fmla="*/ 31138 h 417218"/>
              <a:gd name="connsiteX2" fmla="*/ 1239520 w 2245360"/>
              <a:gd name="connsiteY2" fmla="*/ 61618 h 417218"/>
              <a:gd name="connsiteX3" fmla="*/ 2245360 w 2245360"/>
              <a:gd name="connsiteY3" fmla="*/ 366418 h 41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5360" h="417218">
                <a:moveTo>
                  <a:pt x="0" y="417218"/>
                </a:moveTo>
                <a:cubicBezTo>
                  <a:pt x="115146" y="253811"/>
                  <a:pt x="230293" y="90405"/>
                  <a:pt x="436880" y="31138"/>
                </a:cubicBezTo>
                <a:cubicBezTo>
                  <a:pt x="643467" y="-28129"/>
                  <a:pt x="938107" y="5738"/>
                  <a:pt x="1239520" y="61618"/>
                </a:cubicBezTo>
                <a:cubicBezTo>
                  <a:pt x="1540933" y="117498"/>
                  <a:pt x="1893146" y="241958"/>
                  <a:pt x="2245360" y="366418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2C14B02-7F6D-7211-E27E-653698442322}"/>
              </a:ext>
            </a:extLst>
          </p:cNvPr>
          <p:cNvSpPr/>
          <p:nvPr/>
        </p:nvSpPr>
        <p:spPr>
          <a:xfrm>
            <a:off x="6083794" y="2657728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add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F70D30C-8DD1-A39D-E2D8-D6915B33082F}"/>
              </a:ext>
            </a:extLst>
          </p:cNvPr>
          <p:cNvSpPr/>
          <p:nvPr/>
        </p:nvSpPr>
        <p:spPr>
          <a:xfrm>
            <a:off x="6587850" y="2657728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 err="1">
                <a:solidFill>
                  <a:schemeClr val="tx1"/>
                </a:solidFill>
              </a:rPr>
              <a:t>cmp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3CCB57E-07C0-A9AC-71DD-0BF1D7D70EDB}"/>
              </a:ext>
            </a:extLst>
          </p:cNvPr>
          <p:cNvSpPr/>
          <p:nvPr/>
        </p:nvSpPr>
        <p:spPr>
          <a:xfrm>
            <a:off x="6083794" y="3314110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add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49A0AD4-85FD-D348-93C6-388D8C9CF87B}"/>
              </a:ext>
            </a:extLst>
          </p:cNvPr>
          <p:cNvSpPr/>
          <p:nvPr/>
        </p:nvSpPr>
        <p:spPr>
          <a:xfrm>
            <a:off x="6587850" y="3314110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 err="1">
                <a:solidFill>
                  <a:schemeClr val="tx1"/>
                </a:solidFill>
              </a:rPr>
              <a:t>cmp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4967119-657E-5B43-1C5E-4C58146DAD54}"/>
              </a:ext>
            </a:extLst>
          </p:cNvPr>
          <p:cNvSpPr/>
          <p:nvPr/>
        </p:nvSpPr>
        <p:spPr>
          <a:xfrm>
            <a:off x="6083794" y="4055382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add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08C5D42-8CFD-C29E-1C01-D74E59C77266}"/>
              </a:ext>
            </a:extLst>
          </p:cNvPr>
          <p:cNvSpPr/>
          <p:nvPr/>
        </p:nvSpPr>
        <p:spPr>
          <a:xfrm>
            <a:off x="6587850" y="4055382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 err="1">
                <a:solidFill>
                  <a:schemeClr val="tx1"/>
                </a:solidFill>
              </a:rPr>
              <a:t>cmp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1EB9DBD-C66D-CB60-EF26-FCB8834CF69B}"/>
              </a:ext>
            </a:extLst>
          </p:cNvPr>
          <p:cNvSpPr txBox="1"/>
          <p:nvPr/>
        </p:nvSpPr>
        <p:spPr>
          <a:xfrm>
            <a:off x="5446574" y="2640901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/>
              <a:t>S1</a:t>
            </a:r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5CEB19F-E864-A5FF-3302-BD6FC4024AFC}"/>
              </a:ext>
            </a:extLst>
          </p:cNvPr>
          <p:cNvSpPr txBox="1"/>
          <p:nvPr/>
        </p:nvSpPr>
        <p:spPr>
          <a:xfrm>
            <a:off x="5446574" y="3301197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/>
              <a:t>S2</a:t>
            </a:r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4D88467-0D4E-107C-E246-42DAAAC694F6}"/>
              </a:ext>
            </a:extLst>
          </p:cNvPr>
          <p:cNvSpPr txBox="1"/>
          <p:nvPr/>
        </p:nvSpPr>
        <p:spPr>
          <a:xfrm>
            <a:off x="5446574" y="4072664"/>
            <a:ext cx="50405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/>
              <a:t>S3</a:t>
            </a:r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DE98CC6-5717-60F5-7121-68DC11D755E1}"/>
              </a:ext>
            </a:extLst>
          </p:cNvPr>
          <p:cNvSpPr/>
          <p:nvPr/>
        </p:nvSpPr>
        <p:spPr>
          <a:xfrm>
            <a:off x="5446574" y="2657728"/>
            <a:ext cx="504056" cy="368350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6C0E278-5297-6832-007D-AF2A0080B9E3}"/>
              </a:ext>
            </a:extLst>
          </p:cNvPr>
          <p:cNvSpPr txBox="1"/>
          <p:nvPr/>
        </p:nvSpPr>
        <p:spPr>
          <a:xfrm>
            <a:off x="5408864" y="2228040"/>
            <a:ext cx="182607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b="1">
                <a:solidFill>
                  <a:srgbClr val="C00000"/>
                </a:solidFill>
              </a:rPr>
              <a:t>Leader (stale)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55" name="任意形状 54">
            <a:extLst>
              <a:ext uri="{FF2B5EF4-FFF2-40B4-BE49-F238E27FC236}">
                <a16:creationId xmlns:a16="http://schemas.microsoft.com/office/drawing/2014/main" id="{A7BB5C91-FA96-00C3-F624-7FE3FFBC94C8}"/>
              </a:ext>
            </a:extLst>
          </p:cNvPr>
          <p:cNvSpPr/>
          <p:nvPr/>
        </p:nvSpPr>
        <p:spPr>
          <a:xfrm>
            <a:off x="5294144" y="3197012"/>
            <a:ext cx="3556000" cy="417218"/>
          </a:xfrm>
          <a:custGeom>
            <a:avLst/>
            <a:gdLst>
              <a:gd name="connsiteX0" fmla="*/ 0 w 2245360"/>
              <a:gd name="connsiteY0" fmla="*/ 417218 h 417218"/>
              <a:gd name="connsiteX1" fmla="*/ 436880 w 2245360"/>
              <a:gd name="connsiteY1" fmla="*/ 31138 h 417218"/>
              <a:gd name="connsiteX2" fmla="*/ 1239520 w 2245360"/>
              <a:gd name="connsiteY2" fmla="*/ 61618 h 417218"/>
              <a:gd name="connsiteX3" fmla="*/ 2245360 w 2245360"/>
              <a:gd name="connsiteY3" fmla="*/ 366418 h 417218"/>
              <a:gd name="connsiteX0" fmla="*/ 0 w 3556000"/>
              <a:gd name="connsiteY0" fmla="*/ 417218 h 417218"/>
              <a:gd name="connsiteX1" fmla="*/ 436880 w 3556000"/>
              <a:gd name="connsiteY1" fmla="*/ 31138 h 417218"/>
              <a:gd name="connsiteX2" fmla="*/ 1239520 w 3556000"/>
              <a:gd name="connsiteY2" fmla="*/ 61618 h 417218"/>
              <a:gd name="connsiteX3" fmla="*/ 3556000 w 3556000"/>
              <a:gd name="connsiteY3" fmla="*/ 112418 h 41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6000" h="417218">
                <a:moveTo>
                  <a:pt x="0" y="417218"/>
                </a:moveTo>
                <a:cubicBezTo>
                  <a:pt x="115146" y="253811"/>
                  <a:pt x="230293" y="90405"/>
                  <a:pt x="436880" y="31138"/>
                </a:cubicBezTo>
                <a:cubicBezTo>
                  <a:pt x="643467" y="-28129"/>
                  <a:pt x="938107" y="5738"/>
                  <a:pt x="1239520" y="61618"/>
                </a:cubicBezTo>
                <a:cubicBezTo>
                  <a:pt x="1540933" y="117498"/>
                  <a:pt x="3203786" y="-12042"/>
                  <a:pt x="3556000" y="112418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3D82258-3E2A-8C04-48B4-3780CF1D807F}"/>
              </a:ext>
            </a:extLst>
          </p:cNvPr>
          <p:cNvSpPr/>
          <p:nvPr/>
        </p:nvSpPr>
        <p:spPr>
          <a:xfrm>
            <a:off x="5450496" y="4095919"/>
            <a:ext cx="504056" cy="368350"/>
          </a:xfrm>
          <a:prstGeom prst="rect">
            <a:avLst/>
          </a:prstGeom>
          <a:noFill/>
          <a:ln w="28575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8ABBF3A-584C-CF50-77D3-103DE21D0C18}"/>
              </a:ext>
            </a:extLst>
          </p:cNvPr>
          <p:cNvSpPr txBox="1"/>
          <p:nvPr/>
        </p:nvSpPr>
        <p:spPr>
          <a:xfrm>
            <a:off x="5353820" y="4586822"/>
            <a:ext cx="182607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b="1">
                <a:solidFill>
                  <a:srgbClr val="C00000"/>
                </a:solidFill>
              </a:rPr>
              <a:t>Leader (term2)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5574C80B-984E-62F8-18B3-B878782712BB}"/>
              </a:ext>
            </a:extLst>
          </p:cNvPr>
          <p:cNvSpPr txBox="1"/>
          <p:nvPr/>
        </p:nvSpPr>
        <p:spPr>
          <a:xfrm>
            <a:off x="5872303" y="4978608"/>
            <a:ext cx="8992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/>
              <a:t>Term 2</a:t>
            </a:r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CE26F787-6AA0-1DE3-D409-3E7B11AE442A}"/>
              </a:ext>
            </a:extLst>
          </p:cNvPr>
          <p:cNvSpPr/>
          <p:nvPr/>
        </p:nvSpPr>
        <p:spPr>
          <a:xfrm>
            <a:off x="7091906" y="4055382"/>
            <a:ext cx="504056" cy="419083"/>
          </a:xfrm>
          <a:prstGeom prst="rect">
            <a:avLst/>
          </a:prstGeom>
          <a:solidFill>
            <a:srgbClr val="FFFF9B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kumimoji="1" lang="en-US" altLang="zh-CN" sz="1200" b="1" err="1">
                <a:solidFill>
                  <a:schemeClr val="tx1"/>
                </a:solidFill>
              </a:rPr>
              <a:t>shi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8BF87DB-8B48-3824-B402-D373D1B3F8AE}"/>
              </a:ext>
            </a:extLst>
          </p:cNvPr>
          <p:cNvSpPr/>
          <p:nvPr/>
        </p:nvSpPr>
        <p:spPr>
          <a:xfrm>
            <a:off x="7102030" y="3314110"/>
            <a:ext cx="504056" cy="419083"/>
          </a:xfrm>
          <a:prstGeom prst="rect">
            <a:avLst/>
          </a:prstGeom>
          <a:solidFill>
            <a:srgbClr val="FFFF9B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kumimoji="1" lang="en-US" altLang="zh-CN" sz="1200" b="1" err="1">
                <a:solidFill>
                  <a:schemeClr val="tx1"/>
                </a:solidFill>
              </a:rPr>
              <a:t>shi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3CCC665-4364-9609-1685-D7F45720F0B9}"/>
              </a:ext>
            </a:extLst>
          </p:cNvPr>
          <p:cNvSpPr/>
          <p:nvPr/>
        </p:nvSpPr>
        <p:spPr>
          <a:xfrm>
            <a:off x="7591946" y="4055382"/>
            <a:ext cx="504056" cy="419083"/>
          </a:xfrm>
          <a:prstGeom prst="rect">
            <a:avLst/>
          </a:prstGeom>
          <a:solidFill>
            <a:srgbClr val="FFFF9B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ret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B35FDD4-07FB-AAD2-EBBF-D9FE3EEE078C}"/>
              </a:ext>
            </a:extLst>
          </p:cNvPr>
          <p:cNvSpPr/>
          <p:nvPr/>
        </p:nvSpPr>
        <p:spPr>
          <a:xfrm>
            <a:off x="7102030" y="2657728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xxx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6320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EDE69-0838-A38A-E8CE-38E24B17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Challenge: crash can cause log to inconsistencies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B12B8-F80E-5C22-1CA7-D0EFAC621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57" y="4081635"/>
            <a:ext cx="8229600" cy="1519597"/>
          </a:xfrm>
        </p:spPr>
        <p:txBody>
          <a:bodyPr/>
          <a:lstStyle/>
          <a:p>
            <a:r>
              <a:rPr kumimoji="1" lang="en-US" altLang="zh-CN"/>
              <a:t>Raft minimizes special code for repairing inconsistencies </a:t>
            </a:r>
          </a:p>
          <a:p>
            <a:pPr lvl="1"/>
            <a:r>
              <a:rPr kumimoji="1" lang="en-US" altLang="zh-CN"/>
              <a:t>Leaders assume its log is correct </a:t>
            </a:r>
          </a:p>
          <a:p>
            <a:pPr lvl="1"/>
            <a:r>
              <a:rPr kumimoji="1" lang="en-US" altLang="zh-CN"/>
              <a:t>Normal operation will repair all inconsistencies 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1F8462-4D48-5AE2-3726-82130F6E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B054F9-1B82-A4FA-1F6E-54B396B63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57" y="1086487"/>
            <a:ext cx="7772400" cy="283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458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C7A17-C7FF-5242-BBE1-6788E92D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Consistency of the log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CE9D9-E1FA-AB43-80DC-2764F4F47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4471925"/>
          </a:xfrm>
        </p:spPr>
        <p:txBody>
          <a:bodyPr/>
          <a:lstStyle/>
          <a:p>
            <a:r>
              <a:rPr kumimoji="1" lang="en" altLang="zh-CN" dirty="0"/>
              <a:t>High level of </a:t>
            </a:r>
            <a:r>
              <a:rPr kumimoji="1" lang="en" altLang="zh-CN" dirty="0">
                <a:highlight>
                  <a:srgbClr val="FFFF00"/>
                </a:highlight>
              </a:rPr>
              <a:t>coherency</a:t>
            </a:r>
            <a:r>
              <a:rPr kumimoji="1" lang="en" altLang="zh-CN" dirty="0"/>
              <a:t> between logs </a:t>
            </a:r>
            <a:r>
              <a:rPr kumimoji="1" lang="en" altLang="zh-CN" dirty="0">
                <a:highlight>
                  <a:srgbClr val="FFFF00"/>
                </a:highlight>
              </a:rPr>
              <a:t>maintained by the raft</a:t>
            </a:r>
            <a:r>
              <a:rPr kumimoji="1" lang="en" altLang="zh-CN" dirty="0"/>
              <a:t>:</a:t>
            </a:r>
          </a:p>
          <a:p>
            <a:pPr lvl="1"/>
            <a:r>
              <a:rPr kumimoji="1" lang="en-US" altLang="zh-CN" dirty="0"/>
              <a:t>If log entries on different servers have the same index &amp; term </a:t>
            </a:r>
          </a:p>
          <a:p>
            <a:pPr lvl="2"/>
            <a:r>
              <a:rPr kumimoji="1" lang="en-US" altLang="zh-CN" sz="1800" dirty="0"/>
              <a:t>They store the same command </a:t>
            </a:r>
          </a:p>
          <a:p>
            <a:pPr lvl="2"/>
            <a:r>
              <a:rPr kumimoji="1" lang="en" altLang="zh-CN" sz="1800" dirty="0"/>
              <a:t>The logs are identical in all preceding entries</a:t>
            </a:r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/>
          </a:p>
          <a:p>
            <a:pPr lvl="2"/>
            <a:endParaRPr kumimoji="1" lang="en-US" altLang="zh-CN" dirty="0"/>
          </a:p>
          <a:p>
            <a:r>
              <a:rPr lang="en-US" altLang="zh-CN" dirty="0"/>
              <a:t>If a given entry is committed, all preceding entries are also committed</a:t>
            </a:r>
          </a:p>
          <a:p>
            <a:pPr lvl="1"/>
            <a:r>
              <a:rPr kumimoji="1" lang="en-US" altLang="zh-CN" dirty="0"/>
              <a:t>Note that not all log entries are committed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B237CE-4EDE-0D4A-AA01-4C52B19F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48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685FE7-200C-5745-AAC9-BE7C48A0E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2785492"/>
            <a:ext cx="2984500" cy="15875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9B304AEB-65A7-3C43-87A1-701F6CC3D209}"/>
              </a:ext>
            </a:extLst>
          </p:cNvPr>
          <p:cNvGrpSpPr/>
          <p:nvPr/>
        </p:nvGrpSpPr>
        <p:grpSpPr>
          <a:xfrm>
            <a:off x="6276854" y="212009"/>
            <a:ext cx="2686291" cy="747309"/>
            <a:chOff x="911200" y="1040360"/>
            <a:chExt cx="2686291" cy="747309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2CE7CD-A916-1348-88C7-7E98AF9D2E0E}"/>
                </a:ext>
              </a:extLst>
            </p:cNvPr>
            <p:cNvSpPr/>
            <p:nvPr/>
          </p:nvSpPr>
          <p:spPr>
            <a:xfrm>
              <a:off x="912507" y="1040360"/>
              <a:ext cx="2684984" cy="747309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2972ED9-77F0-D34C-A636-07A0939BE7BF}"/>
                </a:ext>
              </a:extLst>
            </p:cNvPr>
            <p:cNvSpPr/>
            <p:nvPr/>
          </p:nvSpPr>
          <p:spPr>
            <a:xfrm>
              <a:off x="911200" y="1092301"/>
              <a:ext cx="268498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>
                  <a:cs typeface="Consolas" panose="020B0609020204030204" pitchFamily="49" charset="0"/>
                </a:rPr>
                <a:t>Question: how to achieve this property? </a:t>
              </a:r>
              <a:endParaRPr lang="zh-CN" altLang="en-US"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41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C7B5E-35FD-6A49-95AC-7E63623B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err="1">
                <a:latin typeface="Consolas" panose="020B0609020204030204" pitchFamily="49" charset="0"/>
                <a:cs typeface="Consolas" panose="020B0609020204030204" pitchFamily="49" charset="0"/>
              </a:rPr>
              <a:t>AppendEntries</a:t>
            </a:r>
            <a:r>
              <a:rPr kumimoji="1" lang="en" altLang="zh-CN"/>
              <a:t> consistency checks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FD8B9-A498-4443-ADFD-533CECEAC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016224"/>
          </a:xfrm>
        </p:spPr>
        <p:txBody>
          <a:bodyPr/>
          <a:lstStyle/>
          <a:p>
            <a:r>
              <a:rPr kumimoji="1" lang="en-US" altLang="zh-CN"/>
              <a:t>Each</a:t>
            </a:r>
            <a:r>
              <a:rPr kumimoji="1" lang="zh-CN" altLang="en-US"/>
              <a:t> </a:t>
            </a:r>
            <a:r>
              <a:rPr kumimoji="1" lang="en-US" altLang="zh-CN"/>
              <a:t>RPC argument contains </a:t>
            </a:r>
          </a:p>
          <a:p>
            <a:pPr lvl="1"/>
            <a:r>
              <a:rPr kumimoji="1" lang="en-US" altLang="zh-CN"/>
              <a:t>Append index, term, </a:t>
            </a:r>
            <a:r>
              <a:rPr lang="en-US" altLang="zh-CN" b="1"/>
              <a:t>term of entry preceding new ones</a:t>
            </a:r>
          </a:p>
          <a:p>
            <a:r>
              <a:rPr kumimoji="1" lang="en-US" altLang="zh-CN"/>
              <a:t>Follower checks whether it has the </a:t>
            </a:r>
            <a:r>
              <a:rPr kumimoji="1" lang="en-US" altLang="zh-CN">
                <a:highlight>
                  <a:srgbClr val="FFFF00"/>
                </a:highlight>
              </a:rPr>
              <a:t>matching</a:t>
            </a:r>
            <a:r>
              <a:rPr kumimoji="1" lang="en-US" altLang="zh-CN"/>
              <a:t> entry</a:t>
            </a:r>
          </a:p>
          <a:p>
            <a:pPr lvl="1"/>
            <a:r>
              <a:rPr kumimoji="1" lang="en-US" altLang="zh-CN"/>
              <a:t>Otherwise, it rejects the request </a:t>
            </a:r>
          </a:p>
          <a:p>
            <a:pPr lvl="1"/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A99A57-6494-6B4E-898B-C86D5B73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49</a:t>
            </a:fld>
            <a:endParaRPr lang="zh-CN" altLang="en-US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B6AE9BBF-95B5-9E46-ADBD-2A4DB30B2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24" y="3026894"/>
            <a:ext cx="7308552" cy="2338737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EB9D49BA-22E7-6445-AF07-40984577A630}"/>
              </a:ext>
            </a:extLst>
          </p:cNvPr>
          <p:cNvGrpSpPr/>
          <p:nvPr/>
        </p:nvGrpSpPr>
        <p:grpSpPr>
          <a:xfrm>
            <a:off x="6188299" y="387828"/>
            <a:ext cx="2686291" cy="975271"/>
            <a:chOff x="911200" y="1040360"/>
            <a:chExt cx="2686291" cy="97527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68954F1-5B72-2A45-9E65-90416FEF60B5}"/>
                </a:ext>
              </a:extLst>
            </p:cNvPr>
            <p:cNvSpPr/>
            <p:nvPr/>
          </p:nvSpPr>
          <p:spPr>
            <a:xfrm>
              <a:off x="912507" y="1040360"/>
              <a:ext cx="2684984" cy="747309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F5AFC2D-B541-B846-9A91-555231D43711}"/>
                </a:ext>
              </a:extLst>
            </p:cNvPr>
            <p:cNvSpPr/>
            <p:nvPr/>
          </p:nvSpPr>
          <p:spPr>
            <a:xfrm>
              <a:off x="911200" y="1092301"/>
              <a:ext cx="268498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>
                  <a:cs typeface="Consolas" panose="020B0609020204030204" pitchFamily="49" charset="0"/>
                </a:rPr>
                <a:t>Implements an induction step, ensures coherency</a:t>
              </a:r>
            </a:p>
            <a:p>
              <a:r>
                <a:rPr kumimoji="1" lang="en-US" altLang="zh-CN">
                  <a:cs typeface="Consolas" panose="020B0609020204030204" pitchFamily="49" charset="0"/>
                </a:rPr>
                <a:t> </a:t>
              </a:r>
              <a:endParaRPr lang="zh-CN" altLang="en-US"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81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Paxos</a:t>
            </a:r>
            <a:r>
              <a:rPr lang="en-US" altLang="zh-CN" dirty="0">
                <a:solidFill>
                  <a:srgbClr val="C00000"/>
                </a:solidFill>
              </a:rPr>
              <a:t> in Action: Phase 1a (Prepare)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41854" y="1172802"/>
            <a:ext cx="8181528" cy="1143000"/>
          </a:xfrm>
        </p:spPr>
        <p:txBody>
          <a:bodyPr>
            <a:normAutofit/>
          </a:bodyPr>
          <a:lstStyle/>
          <a:p>
            <a:pPr marL="367756" indent="-320133">
              <a:buClr>
                <a:srgbClr val="FF0066"/>
              </a:buClr>
              <a:buNone/>
            </a:pPr>
            <a:r>
              <a:rPr lang="en-US" altLang="zh-C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Leader</a:t>
            </a:r>
            <a:r>
              <a:rPr lang="en-US" altLang="zh-CN" sz="22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creates a </a:t>
            </a:r>
            <a:r>
              <a:rPr lang="en-US" altLang="zh-C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proposal</a:t>
            </a:r>
            <a:r>
              <a:rPr lang="en-US" altLang="zh-CN" sz="22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 </a:t>
            </a:r>
            <a:r>
              <a:rPr lang="en-US" altLang="zh-CN" sz="22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and send to </a:t>
            </a:r>
            <a:r>
              <a:rPr lang="en-US" altLang="zh-C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quorum</a:t>
            </a:r>
            <a:endParaRPr lang="en-US" altLang="zh-CN" sz="2200" dirty="0">
              <a:solidFill>
                <a:prstClr val="black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566314" y="3556000"/>
            <a:ext cx="1694148" cy="1089803"/>
            <a:chOff x="3276496" y="3419714"/>
            <a:chExt cx="1896936" cy="1201097"/>
          </a:xfrm>
        </p:grpSpPr>
        <p:sp>
          <p:nvSpPr>
            <p:cNvPr id="6" name="Cloud 4"/>
            <p:cNvSpPr/>
            <p:nvPr/>
          </p:nvSpPr>
          <p:spPr>
            <a:xfrm>
              <a:off x="3276496" y="3419714"/>
              <a:ext cx="1896936" cy="1201097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67">
                <a:solidFill>
                  <a:prstClr val="black"/>
                </a:solidFill>
                <a:latin typeface="Candara" pitchFamily="34" charset="0"/>
                <a:cs typeface="Verdana" pitchFamily="34" charset="0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3276497" y="3711007"/>
              <a:ext cx="1825835" cy="49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33" i="1" dirty="0">
                  <a:solidFill>
                    <a:prstClr val="white">
                      <a:lumMod val="65000"/>
                    </a:prstClr>
                  </a:solidFill>
                  <a:latin typeface="Candara" pitchFamily="34" charset="0"/>
                  <a:ea typeface="Verdana" pitchFamily="34" charset="0"/>
                  <a:cs typeface="Verdana" pitchFamily="34" charset="0"/>
                </a:rPr>
                <a:t>Network</a:t>
              </a:r>
              <a:endParaRPr lang="zh-CN" altLang="en-US" sz="2000" i="1" dirty="0">
                <a:solidFill>
                  <a:prstClr val="white">
                    <a:lumMod val="65000"/>
                  </a:prstClr>
                </a:solidFill>
                <a:latin typeface="Candara" pitchFamily="34" charset="0"/>
                <a:ea typeface="ＭＳ Ｐゴシック" charset="-128"/>
              </a:endParaRPr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397000" y="3854000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7"/>
          <p:cNvSpPr/>
          <p:nvPr/>
        </p:nvSpPr>
        <p:spPr>
          <a:xfrm>
            <a:off x="4997500" y="3644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12"/>
          <p:cNvSpPr/>
          <p:nvPr/>
        </p:nvSpPr>
        <p:spPr>
          <a:xfrm>
            <a:off x="5124500" y="3771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13"/>
          <p:cNvSpPr/>
          <p:nvPr/>
        </p:nvSpPr>
        <p:spPr>
          <a:xfrm>
            <a:off x="5251500" y="3898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15"/>
          <p:cNvSpPr/>
          <p:nvPr/>
        </p:nvSpPr>
        <p:spPr>
          <a:xfrm>
            <a:off x="3791000" y="4762500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6"/>
          <p:cNvSpPr/>
          <p:nvPr/>
        </p:nvSpPr>
        <p:spPr>
          <a:xfrm>
            <a:off x="2486815" y="2857500"/>
            <a:ext cx="4288686" cy="25400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4" name="Rectangle 20"/>
          <p:cNvSpPr/>
          <p:nvPr/>
        </p:nvSpPr>
        <p:spPr>
          <a:xfrm>
            <a:off x="5328812" y="4626040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quorum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  <p:cxnSp>
        <p:nvCxnSpPr>
          <p:cNvPr id="15" name="Straight Arrow Connector 21"/>
          <p:cNvCxnSpPr/>
          <p:nvPr/>
        </p:nvCxnSpPr>
        <p:spPr>
          <a:xfrm flipV="1">
            <a:off x="5932618" y="4356040"/>
            <a:ext cx="0" cy="270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7"/>
          <p:cNvSpPr/>
          <p:nvPr/>
        </p:nvSpPr>
        <p:spPr>
          <a:xfrm>
            <a:off x="2476500" y="2032000"/>
            <a:ext cx="4830000" cy="676139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is greater than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any</a:t>
            </a:r>
            <a:r>
              <a:rPr lang="en-US" altLang="zh-CN" sz="1667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previous </a:t>
            </a:r>
            <a:b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</a:b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proposal number seen by this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proposer</a:t>
            </a:r>
          </a:p>
        </p:txBody>
      </p:sp>
      <p:grpSp>
        <p:nvGrpSpPr>
          <p:cNvPr id="17" name="Group 10"/>
          <p:cNvGrpSpPr/>
          <p:nvPr/>
        </p:nvGrpSpPr>
        <p:grpSpPr>
          <a:xfrm>
            <a:off x="2677314" y="3067499"/>
            <a:ext cx="1260000" cy="420002"/>
            <a:chOff x="2298377" y="2842799"/>
            <a:chExt cx="1512000" cy="504002"/>
          </a:xfrm>
        </p:grpSpPr>
        <p:sp>
          <p:nvSpPr>
            <p:cNvPr id="18" name="Rounded Rectangle 9"/>
            <p:cNvSpPr/>
            <p:nvPr/>
          </p:nvSpPr>
          <p:spPr>
            <a:xfrm>
              <a:off x="2298377" y="2842800"/>
              <a:ext cx="1512000" cy="504001"/>
            </a:xfrm>
            <a:prstGeom prst="roundRect">
              <a:avLst/>
            </a:prstGeom>
            <a:solidFill>
              <a:srgbClr val="FF0066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Leader</a:t>
              </a:r>
              <a:endParaRPr lang="zh-CN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9" name="Rectangle 8"/>
            <p:cNvSpPr/>
            <p:nvPr/>
          </p:nvSpPr>
          <p:spPr>
            <a:xfrm>
              <a:off x="3630377" y="2842799"/>
              <a:ext cx="180000" cy="144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20" name="Straight Arrow Connector 14"/>
          <p:cNvCxnSpPr/>
          <p:nvPr/>
        </p:nvCxnSpPr>
        <p:spPr>
          <a:xfrm>
            <a:off x="3937315" y="3445898"/>
            <a:ext cx="1060186" cy="21520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5"/>
          <p:cNvCxnSpPr/>
          <p:nvPr/>
        </p:nvCxnSpPr>
        <p:spPr>
          <a:xfrm>
            <a:off x="3937315" y="3487501"/>
            <a:ext cx="1187186" cy="39694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7"/>
          <p:cNvCxnSpPr/>
          <p:nvPr/>
        </p:nvCxnSpPr>
        <p:spPr>
          <a:xfrm>
            <a:off x="3862315" y="3507001"/>
            <a:ext cx="1389186" cy="620499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tangle 33"/>
          <p:cNvSpPr/>
          <p:nvPr/>
        </p:nvSpPr>
        <p:spPr>
          <a:xfrm>
            <a:off x="4182376" y="3175000"/>
            <a:ext cx="14253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proposal N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  <p:cxnSp>
        <p:nvCxnSpPr>
          <p:cNvPr id="24" name="Straight Arrow Connector 35"/>
          <p:cNvCxnSpPr/>
          <p:nvPr/>
        </p:nvCxnSpPr>
        <p:spPr>
          <a:xfrm>
            <a:off x="5364088" y="1575000"/>
            <a:ext cx="0" cy="420000"/>
          </a:xfrm>
          <a:prstGeom prst="straightConnector1">
            <a:avLst/>
          </a:prstGeom>
          <a:ln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427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4F951-983D-5B46-BFC7-F8E71AD2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 can rejection happens? Leader changes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877F9-D0E0-4E45-B3D7-EEC3ED80C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 beginning of new leader’s term:</a:t>
            </a:r>
          </a:p>
          <a:p>
            <a:pPr lvl="1"/>
            <a:r>
              <a:rPr lang="en-US" altLang="zh-CN" dirty="0"/>
              <a:t>Old leader may have left entries partially replicated</a:t>
            </a:r>
          </a:p>
          <a:p>
            <a:r>
              <a:rPr lang="en-US" altLang="zh-CN" dirty="0"/>
              <a:t>No special steps by new leader: just start normal operation, w/ different position </a:t>
            </a:r>
          </a:p>
          <a:p>
            <a:pPr lvl="1"/>
            <a:r>
              <a:rPr lang="en-US" altLang="zh-CN" dirty="0">
                <a:highlight>
                  <a:srgbClr val="FFFF00"/>
                </a:highlight>
              </a:rPr>
              <a:t>Leader’s log is “the truth”</a:t>
            </a:r>
          </a:p>
          <a:p>
            <a:pPr lvl="1"/>
            <a:r>
              <a:rPr lang="en-US" altLang="zh-CN" dirty="0"/>
              <a:t>Will eventually make follower’s logs identical to leader’s (overwrite the divergent log entries with the leader’s ones) </a:t>
            </a:r>
          </a:p>
          <a:p>
            <a:r>
              <a:rPr lang="en-US" altLang="zh-CN" dirty="0"/>
              <a:t>The rejected entries will be overwritten by the leader’s log entry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E49DBE-BB82-6D41-AEE6-301D00D8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1428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C7B5E-35FD-6A49-95AC-7E63623B7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>
                <a:latin typeface="+mj-lt"/>
                <a:cs typeface="Consolas" panose="020B0609020204030204" pitchFamily="49" charset="0"/>
              </a:rPr>
              <a:t>Handle rejections </a:t>
            </a:r>
            <a:endParaRPr kumimoji="1" lang="zh-CN" altLang="en-US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FD8B9-A498-4443-ADFD-533CECEAC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016224"/>
          </a:xfrm>
        </p:spPr>
        <p:txBody>
          <a:bodyPr/>
          <a:lstStyle/>
          <a:p>
            <a:r>
              <a:rPr kumimoji="1" lang="en-US" altLang="zh-CN"/>
              <a:t>In this example, the leader will </a:t>
            </a:r>
          </a:p>
          <a:p>
            <a:pPr lvl="1"/>
            <a:r>
              <a:rPr kumimoji="1" lang="en-US" altLang="zh-CN"/>
              <a:t>Overwrite index 4 with [2 mov] with </a:t>
            </a:r>
            <a:r>
              <a:rPr kumimoji="1" lang="en-US" altLang="zh-CN" err="1"/>
              <a:t>AppendEntries</a:t>
            </a:r>
            <a:r>
              <a:rPr kumimoji="1" lang="en-US" altLang="zh-CN"/>
              <a:t> </a:t>
            </a:r>
          </a:p>
          <a:p>
            <a:pPr lvl="1"/>
            <a:r>
              <a:rPr kumimoji="1" lang="en-US" altLang="zh-CN"/>
              <a:t>Then append entry [3 </a:t>
            </a:r>
            <a:r>
              <a:rPr kumimoji="1" lang="en-US" altLang="zh-CN" err="1"/>
              <a:t>jmp</a:t>
            </a:r>
            <a:r>
              <a:rPr kumimoji="1" lang="en-US" altLang="zh-CN"/>
              <a:t>] to the end of the follower </a:t>
            </a:r>
          </a:p>
          <a:p>
            <a:pPr lvl="1"/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A99A57-6494-6B4E-898B-C86D5B73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51</a:t>
            </a:fld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B9D49BA-22E7-6445-AF07-40984577A630}"/>
              </a:ext>
            </a:extLst>
          </p:cNvPr>
          <p:cNvGrpSpPr/>
          <p:nvPr/>
        </p:nvGrpSpPr>
        <p:grpSpPr>
          <a:xfrm>
            <a:off x="6188299" y="387828"/>
            <a:ext cx="2686291" cy="975271"/>
            <a:chOff x="911200" y="1040360"/>
            <a:chExt cx="2686291" cy="975271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68954F1-5B72-2A45-9E65-90416FEF60B5}"/>
                </a:ext>
              </a:extLst>
            </p:cNvPr>
            <p:cNvSpPr/>
            <p:nvPr/>
          </p:nvSpPr>
          <p:spPr>
            <a:xfrm>
              <a:off x="912507" y="1040360"/>
              <a:ext cx="2684984" cy="747309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F5AFC2D-B541-B846-9A91-555231D43711}"/>
                </a:ext>
              </a:extLst>
            </p:cNvPr>
            <p:cNvSpPr/>
            <p:nvPr/>
          </p:nvSpPr>
          <p:spPr>
            <a:xfrm>
              <a:off x="911200" y="1092301"/>
              <a:ext cx="268498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>
                  <a:cs typeface="Consolas" panose="020B0609020204030204" pitchFamily="49" charset="0"/>
                </a:rPr>
                <a:t>Implements an induction step, ensures coherency</a:t>
              </a:r>
            </a:p>
            <a:p>
              <a:r>
                <a:rPr kumimoji="1" lang="en-US" altLang="zh-CN">
                  <a:cs typeface="Consolas" panose="020B0609020204030204" pitchFamily="49" charset="0"/>
                </a:rPr>
                <a:t> </a:t>
              </a:r>
              <a:endParaRPr lang="zh-CN" altLang="en-US">
                <a:cs typeface="Consolas" panose="020B0609020204030204" pitchFamily="49" charset="0"/>
              </a:endParaRP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E10DB092-DD51-F0A4-BB66-8965737D84C2}"/>
              </a:ext>
            </a:extLst>
          </p:cNvPr>
          <p:cNvSpPr/>
          <p:nvPr/>
        </p:nvSpPr>
        <p:spPr>
          <a:xfrm>
            <a:off x="1367642" y="2760290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add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3AE9F4-F89F-6026-5C93-51ABD033A303}"/>
              </a:ext>
            </a:extLst>
          </p:cNvPr>
          <p:cNvSpPr/>
          <p:nvPr/>
        </p:nvSpPr>
        <p:spPr>
          <a:xfrm>
            <a:off x="1871698" y="2760290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 err="1">
                <a:solidFill>
                  <a:schemeClr val="tx1"/>
                </a:solidFill>
              </a:rPr>
              <a:t>cmp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2A7310-41C0-9407-4BD4-2D18A6CAC296}"/>
              </a:ext>
            </a:extLst>
          </p:cNvPr>
          <p:cNvSpPr/>
          <p:nvPr/>
        </p:nvSpPr>
        <p:spPr>
          <a:xfrm>
            <a:off x="2375754" y="2760289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ret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8DF2B1-B636-08CC-B530-7C095FC17667}"/>
              </a:ext>
            </a:extLst>
          </p:cNvPr>
          <p:cNvSpPr/>
          <p:nvPr/>
        </p:nvSpPr>
        <p:spPr>
          <a:xfrm>
            <a:off x="2879810" y="2760289"/>
            <a:ext cx="504056" cy="419083"/>
          </a:xfrm>
          <a:prstGeom prst="rect">
            <a:avLst/>
          </a:prstGeom>
          <a:solidFill>
            <a:srgbClr val="FFFF9B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mov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F0B4D0-2C5B-087C-B0FE-061FC691F601}"/>
              </a:ext>
            </a:extLst>
          </p:cNvPr>
          <p:cNvSpPr/>
          <p:nvPr/>
        </p:nvSpPr>
        <p:spPr>
          <a:xfrm>
            <a:off x="3387588" y="2760289"/>
            <a:ext cx="504056" cy="419083"/>
          </a:xfrm>
          <a:prstGeom prst="rect">
            <a:avLst/>
          </a:prstGeom>
          <a:solidFill>
            <a:srgbClr val="CCDAF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kumimoji="1" lang="en-US" altLang="zh-CN" sz="1200" b="1" err="1">
                <a:solidFill>
                  <a:schemeClr val="tx1"/>
                </a:solidFill>
              </a:rPr>
              <a:t>jmp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274DD1E-0CCD-2E1A-DF00-DF398367F96D}"/>
              </a:ext>
            </a:extLst>
          </p:cNvPr>
          <p:cNvSpPr/>
          <p:nvPr/>
        </p:nvSpPr>
        <p:spPr>
          <a:xfrm>
            <a:off x="1367642" y="3523670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add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E9E7FFC-257F-F58C-D3B5-89E15F0999DC}"/>
              </a:ext>
            </a:extLst>
          </p:cNvPr>
          <p:cNvSpPr/>
          <p:nvPr/>
        </p:nvSpPr>
        <p:spPr>
          <a:xfrm>
            <a:off x="1871698" y="3523670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 err="1">
                <a:solidFill>
                  <a:schemeClr val="tx1"/>
                </a:solidFill>
              </a:rPr>
              <a:t>cmp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14098D7-6E9C-EE89-668B-0E2893AD220F}"/>
              </a:ext>
            </a:extLst>
          </p:cNvPr>
          <p:cNvSpPr/>
          <p:nvPr/>
        </p:nvSpPr>
        <p:spPr>
          <a:xfrm>
            <a:off x="2375754" y="3523669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ret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57B4839-1405-81BB-2F0F-D6AE42816F80}"/>
              </a:ext>
            </a:extLst>
          </p:cNvPr>
          <p:cNvSpPr/>
          <p:nvPr/>
        </p:nvSpPr>
        <p:spPr>
          <a:xfrm>
            <a:off x="2879810" y="3523669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 err="1">
                <a:solidFill>
                  <a:schemeClr val="tx1"/>
                </a:solidFill>
              </a:rPr>
              <a:t>shi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18D1A388-81F6-AD3A-A901-951D09023B68}"/>
              </a:ext>
            </a:extLst>
          </p:cNvPr>
          <p:cNvSpPr/>
          <p:nvPr/>
        </p:nvSpPr>
        <p:spPr>
          <a:xfrm>
            <a:off x="3475124" y="3009455"/>
            <a:ext cx="812698" cy="784698"/>
          </a:xfrm>
          <a:custGeom>
            <a:avLst/>
            <a:gdLst>
              <a:gd name="connsiteX0" fmla="*/ 603115 w 812698"/>
              <a:gd name="connsiteY0" fmla="*/ 0 h 784698"/>
              <a:gd name="connsiteX1" fmla="*/ 778213 w 812698"/>
              <a:gd name="connsiteY1" fmla="*/ 376136 h 784698"/>
              <a:gd name="connsiteX2" fmla="*/ 0 w 812698"/>
              <a:gd name="connsiteY2" fmla="*/ 784698 h 78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2698" h="784698">
                <a:moveTo>
                  <a:pt x="603115" y="0"/>
                </a:moveTo>
                <a:cubicBezTo>
                  <a:pt x="740923" y="122676"/>
                  <a:pt x="878732" y="245353"/>
                  <a:pt x="778213" y="376136"/>
                </a:cubicBezTo>
                <a:cubicBezTo>
                  <a:pt x="677694" y="506919"/>
                  <a:pt x="338847" y="645808"/>
                  <a:pt x="0" y="784698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5B4C36-C5BA-DBFD-2214-1E85AAED8CD1}"/>
              </a:ext>
            </a:extLst>
          </p:cNvPr>
          <p:cNvSpPr txBox="1"/>
          <p:nvPr/>
        </p:nvSpPr>
        <p:spPr>
          <a:xfrm>
            <a:off x="772328" y="2760289"/>
            <a:ext cx="472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/>
              <a:t>L</a:t>
            </a:r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2D41819-F177-FE7C-AF85-06A416C96F19}"/>
              </a:ext>
            </a:extLst>
          </p:cNvPr>
          <p:cNvSpPr txBox="1"/>
          <p:nvPr/>
        </p:nvSpPr>
        <p:spPr>
          <a:xfrm>
            <a:off x="769147" y="3543665"/>
            <a:ext cx="472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/>
              <a:t>F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822C084-B22D-7374-AD44-C4F3417C4ABE}"/>
              </a:ext>
            </a:extLst>
          </p:cNvPr>
          <p:cNvSpPr/>
          <p:nvPr/>
        </p:nvSpPr>
        <p:spPr>
          <a:xfrm>
            <a:off x="5364088" y="2758540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add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4551156-E337-0A80-5E33-9F1C88E3F631}"/>
              </a:ext>
            </a:extLst>
          </p:cNvPr>
          <p:cNvSpPr/>
          <p:nvPr/>
        </p:nvSpPr>
        <p:spPr>
          <a:xfrm>
            <a:off x="5868144" y="2758540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 err="1">
                <a:solidFill>
                  <a:schemeClr val="tx1"/>
                </a:solidFill>
              </a:rPr>
              <a:t>cmp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341C4EA-B240-63E2-407E-4E2B161AE550}"/>
              </a:ext>
            </a:extLst>
          </p:cNvPr>
          <p:cNvSpPr/>
          <p:nvPr/>
        </p:nvSpPr>
        <p:spPr>
          <a:xfrm>
            <a:off x="6372200" y="2758539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ret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9D39B94-7C3F-F51C-AD3D-F1B20623CE05}"/>
              </a:ext>
            </a:extLst>
          </p:cNvPr>
          <p:cNvSpPr/>
          <p:nvPr/>
        </p:nvSpPr>
        <p:spPr>
          <a:xfrm>
            <a:off x="6876256" y="2758539"/>
            <a:ext cx="504056" cy="419083"/>
          </a:xfrm>
          <a:prstGeom prst="rect">
            <a:avLst/>
          </a:prstGeom>
          <a:solidFill>
            <a:srgbClr val="FFFF9B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mov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CD7294F-3B6E-5A8B-0CD5-8662BB9CDD4A}"/>
              </a:ext>
            </a:extLst>
          </p:cNvPr>
          <p:cNvSpPr/>
          <p:nvPr/>
        </p:nvSpPr>
        <p:spPr>
          <a:xfrm>
            <a:off x="7384034" y="2758539"/>
            <a:ext cx="504056" cy="419083"/>
          </a:xfrm>
          <a:prstGeom prst="rect">
            <a:avLst/>
          </a:prstGeom>
          <a:solidFill>
            <a:srgbClr val="CCDAF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kumimoji="1" lang="en-US" altLang="zh-CN" sz="1200" b="1" err="1">
                <a:solidFill>
                  <a:schemeClr val="tx1"/>
                </a:solidFill>
              </a:rPr>
              <a:t>jmp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8D24AB1-CADF-05B5-AD14-70F8AFA5C7D8}"/>
              </a:ext>
            </a:extLst>
          </p:cNvPr>
          <p:cNvSpPr/>
          <p:nvPr/>
        </p:nvSpPr>
        <p:spPr>
          <a:xfrm>
            <a:off x="5364088" y="3521920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add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106D5BF-9C19-C37E-BE5F-864F0D205CD0}"/>
              </a:ext>
            </a:extLst>
          </p:cNvPr>
          <p:cNvSpPr/>
          <p:nvPr/>
        </p:nvSpPr>
        <p:spPr>
          <a:xfrm>
            <a:off x="5868144" y="3521920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 err="1">
                <a:solidFill>
                  <a:schemeClr val="tx1"/>
                </a:solidFill>
              </a:rPr>
              <a:t>cmp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D16A2A1-F060-6CCA-5916-231E011301C0}"/>
              </a:ext>
            </a:extLst>
          </p:cNvPr>
          <p:cNvSpPr/>
          <p:nvPr/>
        </p:nvSpPr>
        <p:spPr>
          <a:xfrm>
            <a:off x="6372200" y="3521919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ret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A311FB7-0651-8A6D-159B-0A320EE7BD25}"/>
              </a:ext>
            </a:extLst>
          </p:cNvPr>
          <p:cNvSpPr/>
          <p:nvPr/>
        </p:nvSpPr>
        <p:spPr>
          <a:xfrm>
            <a:off x="6876256" y="3521919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 err="1">
                <a:solidFill>
                  <a:schemeClr val="tx1"/>
                </a:solidFill>
              </a:rPr>
              <a:t>shi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41DCA10-50D7-1C6A-41BE-87CEFC61DF38}"/>
              </a:ext>
            </a:extLst>
          </p:cNvPr>
          <p:cNvSpPr txBox="1"/>
          <p:nvPr/>
        </p:nvSpPr>
        <p:spPr>
          <a:xfrm>
            <a:off x="4768774" y="2758539"/>
            <a:ext cx="472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/>
              <a:t>L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A9E1CA0-5E4F-1289-1F20-24C6338A0579}"/>
              </a:ext>
            </a:extLst>
          </p:cNvPr>
          <p:cNvSpPr txBox="1"/>
          <p:nvPr/>
        </p:nvSpPr>
        <p:spPr>
          <a:xfrm>
            <a:off x="4765593" y="3541915"/>
            <a:ext cx="472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/>
              <a:t>F</a:t>
            </a:r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165F2CF-3B07-20C9-FF22-429BF2CD6068}"/>
              </a:ext>
            </a:extLst>
          </p:cNvPr>
          <p:cNvSpPr/>
          <p:nvPr/>
        </p:nvSpPr>
        <p:spPr>
          <a:xfrm>
            <a:off x="6884390" y="3517039"/>
            <a:ext cx="504056" cy="419083"/>
          </a:xfrm>
          <a:prstGeom prst="rect">
            <a:avLst/>
          </a:prstGeom>
          <a:solidFill>
            <a:srgbClr val="FFFF9B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mov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2" name="任意形状 31">
            <a:extLst>
              <a:ext uri="{FF2B5EF4-FFF2-40B4-BE49-F238E27FC236}">
                <a16:creationId xmlns:a16="http://schemas.microsoft.com/office/drawing/2014/main" id="{5D99CDF3-867A-6384-18CF-72A3E217F035}"/>
              </a:ext>
            </a:extLst>
          </p:cNvPr>
          <p:cNvSpPr/>
          <p:nvPr/>
        </p:nvSpPr>
        <p:spPr>
          <a:xfrm>
            <a:off x="7151665" y="3052750"/>
            <a:ext cx="305948" cy="564205"/>
          </a:xfrm>
          <a:custGeom>
            <a:avLst/>
            <a:gdLst>
              <a:gd name="connsiteX0" fmla="*/ 0 w 305948"/>
              <a:gd name="connsiteY0" fmla="*/ 0 h 564205"/>
              <a:gd name="connsiteX1" fmla="*/ 304800 w 305948"/>
              <a:gd name="connsiteY1" fmla="*/ 298315 h 564205"/>
              <a:gd name="connsiteX2" fmla="*/ 84306 w 305948"/>
              <a:gd name="connsiteY2" fmla="*/ 564205 h 56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948" h="564205">
                <a:moveTo>
                  <a:pt x="0" y="0"/>
                </a:moveTo>
                <a:cubicBezTo>
                  <a:pt x="145374" y="102140"/>
                  <a:pt x="290749" y="204281"/>
                  <a:pt x="304800" y="298315"/>
                </a:cubicBezTo>
                <a:cubicBezTo>
                  <a:pt x="318851" y="392349"/>
                  <a:pt x="201578" y="478277"/>
                  <a:pt x="84306" y="56420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ABFB8D-276F-6A90-A9E2-26AD6FC1C0C4}"/>
              </a:ext>
            </a:extLst>
          </p:cNvPr>
          <p:cNvSpPr/>
          <p:nvPr/>
        </p:nvSpPr>
        <p:spPr>
          <a:xfrm>
            <a:off x="3339730" y="4328921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add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E13B3DA-3790-97F3-6A33-32E54305CB6D}"/>
              </a:ext>
            </a:extLst>
          </p:cNvPr>
          <p:cNvSpPr/>
          <p:nvPr/>
        </p:nvSpPr>
        <p:spPr>
          <a:xfrm>
            <a:off x="3843786" y="4328921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 err="1">
                <a:solidFill>
                  <a:schemeClr val="tx1"/>
                </a:solidFill>
              </a:rPr>
              <a:t>cmp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12C3879-A020-133E-E289-D3FCA983FE14}"/>
              </a:ext>
            </a:extLst>
          </p:cNvPr>
          <p:cNvSpPr/>
          <p:nvPr/>
        </p:nvSpPr>
        <p:spPr>
          <a:xfrm>
            <a:off x="4347842" y="4328920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ret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F2CAACB-4387-642D-D743-AAAB50AB124B}"/>
              </a:ext>
            </a:extLst>
          </p:cNvPr>
          <p:cNvSpPr/>
          <p:nvPr/>
        </p:nvSpPr>
        <p:spPr>
          <a:xfrm>
            <a:off x="4851898" y="4328920"/>
            <a:ext cx="504056" cy="419083"/>
          </a:xfrm>
          <a:prstGeom prst="rect">
            <a:avLst/>
          </a:prstGeom>
          <a:solidFill>
            <a:srgbClr val="FFFF9B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mov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B6DA410-0CC1-09F4-DF37-DD4E3A582B33}"/>
              </a:ext>
            </a:extLst>
          </p:cNvPr>
          <p:cNvSpPr/>
          <p:nvPr/>
        </p:nvSpPr>
        <p:spPr>
          <a:xfrm>
            <a:off x="5359676" y="4328920"/>
            <a:ext cx="504056" cy="419083"/>
          </a:xfrm>
          <a:prstGeom prst="rect">
            <a:avLst/>
          </a:prstGeom>
          <a:solidFill>
            <a:srgbClr val="CCDAF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kumimoji="1" lang="en-US" altLang="zh-CN" sz="1200" b="1" err="1">
                <a:solidFill>
                  <a:schemeClr val="tx1"/>
                </a:solidFill>
              </a:rPr>
              <a:t>jmp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31FF937-7824-66D4-DBED-EBA7089FF667}"/>
              </a:ext>
            </a:extLst>
          </p:cNvPr>
          <p:cNvSpPr/>
          <p:nvPr/>
        </p:nvSpPr>
        <p:spPr>
          <a:xfrm>
            <a:off x="3339730" y="5092301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add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C99C58A-D39E-D1F0-095A-B7D8DD65C2D4}"/>
              </a:ext>
            </a:extLst>
          </p:cNvPr>
          <p:cNvSpPr/>
          <p:nvPr/>
        </p:nvSpPr>
        <p:spPr>
          <a:xfrm>
            <a:off x="3843786" y="5092301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 err="1">
                <a:solidFill>
                  <a:schemeClr val="tx1"/>
                </a:solidFill>
              </a:rPr>
              <a:t>cmp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1B12938-0E16-9B81-DDD7-EF0A0CA505B2}"/>
              </a:ext>
            </a:extLst>
          </p:cNvPr>
          <p:cNvSpPr/>
          <p:nvPr/>
        </p:nvSpPr>
        <p:spPr>
          <a:xfrm>
            <a:off x="4347842" y="5092300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ret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4F1DD3C-35DD-DD36-65D8-EE463650533B}"/>
              </a:ext>
            </a:extLst>
          </p:cNvPr>
          <p:cNvSpPr/>
          <p:nvPr/>
        </p:nvSpPr>
        <p:spPr>
          <a:xfrm>
            <a:off x="4851898" y="5092300"/>
            <a:ext cx="504056" cy="419083"/>
          </a:xfrm>
          <a:prstGeom prst="rect">
            <a:avLst/>
          </a:prstGeom>
          <a:solidFill>
            <a:srgbClr val="D5FFD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kumimoji="1" lang="en-US" altLang="zh-CN" sz="1200" b="1" err="1">
                <a:solidFill>
                  <a:schemeClr val="tx1"/>
                </a:solidFill>
              </a:rPr>
              <a:t>shi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69A63EC-BE5A-59DA-44F9-7CC990944325}"/>
              </a:ext>
            </a:extLst>
          </p:cNvPr>
          <p:cNvSpPr txBox="1"/>
          <p:nvPr/>
        </p:nvSpPr>
        <p:spPr>
          <a:xfrm>
            <a:off x="2744416" y="4328920"/>
            <a:ext cx="472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/>
              <a:t>L</a:t>
            </a:r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46D15F4-FBEF-6CF4-3E12-A4EA3601CFE6}"/>
              </a:ext>
            </a:extLst>
          </p:cNvPr>
          <p:cNvSpPr txBox="1"/>
          <p:nvPr/>
        </p:nvSpPr>
        <p:spPr>
          <a:xfrm>
            <a:off x="2741235" y="5112296"/>
            <a:ext cx="472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/>
              <a:t>F</a:t>
            </a:r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C94BC72-44B5-D053-D327-0134937923D8}"/>
              </a:ext>
            </a:extLst>
          </p:cNvPr>
          <p:cNvSpPr/>
          <p:nvPr/>
        </p:nvSpPr>
        <p:spPr>
          <a:xfrm>
            <a:off x="4860032" y="5087420"/>
            <a:ext cx="504056" cy="419083"/>
          </a:xfrm>
          <a:prstGeom prst="rect">
            <a:avLst/>
          </a:prstGeom>
          <a:solidFill>
            <a:srgbClr val="FFFF9B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mov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sp>
        <p:nvSpPr>
          <p:cNvPr id="50" name="任意形状 49">
            <a:extLst>
              <a:ext uri="{FF2B5EF4-FFF2-40B4-BE49-F238E27FC236}">
                <a16:creationId xmlns:a16="http://schemas.microsoft.com/office/drawing/2014/main" id="{4C473151-140F-D1F5-51A0-98FEE6F2EA97}"/>
              </a:ext>
            </a:extLst>
          </p:cNvPr>
          <p:cNvSpPr/>
          <p:nvPr/>
        </p:nvSpPr>
        <p:spPr>
          <a:xfrm>
            <a:off x="5814224" y="4698252"/>
            <a:ext cx="305948" cy="564205"/>
          </a:xfrm>
          <a:custGeom>
            <a:avLst/>
            <a:gdLst>
              <a:gd name="connsiteX0" fmla="*/ 0 w 305948"/>
              <a:gd name="connsiteY0" fmla="*/ 0 h 564205"/>
              <a:gd name="connsiteX1" fmla="*/ 304800 w 305948"/>
              <a:gd name="connsiteY1" fmla="*/ 298315 h 564205"/>
              <a:gd name="connsiteX2" fmla="*/ 84306 w 305948"/>
              <a:gd name="connsiteY2" fmla="*/ 564205 h 56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948" h="564205">
                <a:moveTo>
                  <a:pt x="0" y="0"/>
                </a:moveTo>
                <a:cubicBezTo>
                  <a:pt x="145374" y="102140"/>
                  <a:pt x="290749" y="204281"/>
                  <a:pt x="304800" y="298315"/>
                </a:cubicBezTo>
                <a:cubicBezTo>
                  <a:pt x="318851" y="392349"/>
                  <a:pt x="201578" y="478277"/>
                  <a:pt x="84306" y="564205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92DEEE6-D86C-DB35-6DB7-B2F6454AEABA}"/>
              </a:ext>
            </a:extLst>
          </p:cNvPr>
          <p:cNvSpPr/>
          <p:nvPr/>
        </p:nvSpPr>
        <p:spPr>
          <a:xfrm>
            <a:off x="5370655" y="5087420"/>
            <a:ext cx="504056" cy="419083"/>
          </a:xfrm>
          <a:prstGeom prst="rect">
            <a:avLst/>
          </a:prstGeom>
          <a:solidFill>
            <a:srgbClr val="CCDAF5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kumimoji="1" lang="en-US" altLang="zh-CN" sz="1200" b="1" err="1">
                <a:solidFill>
                  <a:schemeClr val="tx1"/>
                </a:solidFill>
              </a:rPr>
              <a:t>jmp</a:t>
            </a:r>
            <a:endParaRPr kumimoji="1"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4BF6FBE3-F46F-53FE-B598-DA0E4AD1A130}"/>
              </a:ext>
            </a:extLst>
          </p:cNvPr>
          <p:cNvCxnSpPr/>
          <p:nvPr/>
        </p:nvCxnSpPr>
        <p:spPr>
          <a:xfrm>
            <a:off x="4022976" y="3395381"/>
            <a:ext cx="180018" cy="25657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70D72561-31B8-5845-2933-282C8585297F}"/>
              </a:ext>
            </a:extLst>
          </p:cNvPr>
          <p:cNvCxnSpPr>
            <a:cxnSpLocks/>
          </p:cNvCxnSpPr>
          <p:nvPr/>
        </p:nvCxnSpPr>
        <p:spPr>
          <a:xfrm flipH="1">
            <a:off x="4019254" y="3395381"/>
            <a:ext cx="183740" cy="25657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5D1B922D-833F-3B9F-7E7A-8B7625F4E31A}"/>
              </a:ext>
            </a:extLst>
          </p:cNvPr>
          <p:cNvSpPr txBox="1"/>
          <p:nvPr/>
        </p:nvSpPr>
        <p:spPr>
          <a:xfrm>
            <a:off x="300875" y="2379652"/>
            <a:ext cx="2388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/>
              <a:t>Fail to append case 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5E95C17-CF7A-79AA-858B-5FDEE46F1EE7}"/>
              </a:ext>
            </a:extLst>
          </p:cNvPr>
          <p:cNvSpPr txBox="1"/>
          <p:nvPr/>
        </p:nvSpPr>
        <p:spPr>
          <a:xfrm>
            <a:off x="5058837" y="2377475"/>
            <a:ext cx="3596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/>
              <a:t>Overwrite mismatched entry 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0091689-5C9C-E26B-6FF6-79CE8FB56EC3}"/>
              </a:ext>
            </a:extLst>
          </p:cNvPr>
          <p:cNvSpPr txBox="1"/>
          <p:nvPr/>
        </p:nvSpPr>
        <p:spPr>
          <a:xfrm>
            <a:off x="1156861" y="4616126"/>
            <a:ext cx="16662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/>
              <a:t>Append the new entry</a:t>
            </a:r>
          </a:p>
        </p:txBody>
      </p:sp>
    </p:spTree>
    <p:extLst>
      <p:ext uri="{BB962C8B-B14F-4D97-AF65-F5344CB8AC3E}">
        <p14:creationId xmlns:p14="http://schemas.microsoft.com/office/powerpoint/2010/main" val="42937010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30B4C-1E2A-8244-9733-EA6F21FF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More on Repairing Follower Logs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225DA-65F9-254C-A4AC-A8028C93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971682"/>
            <a:ext cx="8229600" cy="3771636"/>
          </a:xfrm>
        </p:spPr>
        <p:txBody>
          <a:bodyPr/>
          <a:lstStyle/>
          <a:p>
            <a:r>
              <a:rPr lang="en-US" altLang="zh-CN" sz="2000"/>
              <a:t>New leader must make follower logs consistent with its own</a:t>
            </a:r>
          </a:p>
          <a:p>
            <a:pPr lvl="1">
              <a:spcBef>
                <a:spcPts val="300"/>
              </a:spcBef>
            </a:pPr>
            <a:r>
              <a:rPr lang="en-US" altLang="zh-CN"/>
              <a:t>Delete extraneous entries</a:t>
            </a:r>
          </a:p>
          <a:p>
            <a:pPr lvl="1">
              <a:spcBef>
                <a:spcPts val="300"/>
              </a:spcBef>
            </a:pPr>
            <a:r>
              <a:rPr lang="en-US" altLang="zh-CN"/>
              <a:t>Fill in missing entries</a:t>
            </a:r>
          </a:p>
          <a:p>
            <a:pPr>
              <a:spcBef>
                <a:spcPts val="600"/>
              </a:spcBef>
            </a:pPr>
            <a:r>
              <a:rPr lang="en-US" altLang="zh-CN" sz="2000"/>
              <a:t>Leader keeps </a:t>
            </a:r>
            <a:r>
              <a:rPr lang="en-US" altLang="zh-CN" sz="2000" err="1">
                <a:latin typeface="Consolas" panose="020B0609020204030204" pitchFamily="49" charset="0"/>
                <a:cs typeface="Consolas" panose="020B0609020204030204" pitchFamily="49" charset="0"/>
              </a:rPr>
              <a:t>nextIndex</a:t>
            </a:r>
            <a:r>
              <a:rPr lang="en-US" altLang="zh-CN" sz="2000"/>
              <a:t> for each follower:</a:t>
            </a:r>
          </a:p>
          <a:p>
            <a:pPr lvl="1">
              <a:spcBef>
                <a:spcPts val="300"/>
              </a:spcBef>
            </a:pPr>
            <a:r>
              <a:rPr lang="en-US" altLang="zh-CN"/>
              <a:t>Index of next log entry to send to that follower</a:t>
            </a:r>
          </a:p>
          <a:p>
            <a:pPr lvl="1">
              <a:spcBef>
                <a:spcPts val="300"/>
              </a:spcBef>
            </a:pPr>
            <a:r>
              <a:rPr lang="en-US" altLang="zh-CN"/>
              <a:t>Initialized to (1 + leader’s last index)</a:t>
            </a:r>
          </a:p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F69CAE-CF1C-0C40-A69F-814B6878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65E94A-FE6E-C21E-E34F-397A299F6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146" y="3184968"/>
            <a:ext cx="5462679" cy="230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974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2A81F-AA75-897E-5A8F-04E0BF39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err="1"/>
              <a:t>AppendEntries</a:t>
            </a:r>
            <a:r>
              <a:rPr kumimoji="1" lang="en-US" altLang="zh-CN"/>
              <a:t> RPC (Simplified) 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8B6FE2-E56A-32D0-426F-DF3E11C7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53</a:t>
            </a:fld>
            <a:endParaRPr lang="zh-CN" altLang="en-US"/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A7A0F4D0-D12F-8A6D-769B-B2351EDE705F}"/>
              </a:ext>
            </a:extLst>
          </p:cNvPr>
          <p:cNvSpPr txBox="1"/>
          <p:nvPr/>
        </p:nvSpPr>
        <p:spPr>
          <a:xfrm>
            <a:off x="292968" y="1249367"/>
            <a:ext cx="7344816" cy="32162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Invoked by leader to replicate log entries and discover inconsistencies</a:t>
            </a:r>
          </a:p>
          <a:p>
            <a:pPr algn="l"/>
            <a:r>
              <a:rPr lang="en-US" b="1" dirty="0">
                <a:solidFill>
                  <a:srgbClr val="0432FF"/>
                </a:solidFill>
                <a:latin typeface="+mn-lt"/>
                <a:cs typeface="Times New Roman" pitchFamily="18" charset="0"/>
              </a:rPr>
              <a:t>Arguments:</a:t>
            </a:r>
          </a:p>
          <a:p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term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	leader's term</a:t>
            </a:r>
            <a:endParaRPr lang="en-US" b="1" dirty="0">
              <a:solidFill>
                <a:srgbClr val="0432FF"/>
              </a:solidFill>
              <a:latin typeface="+mn-lt"/>
              <a:cs typeface="Times New Roman" pitchFamily="18" charset="0"/>
            </a:endParaRPr>
          </a:p>
          <a:p>
            <a:pPr marL="798513" indent="-798513" algn="l">
              <a:tabLst>
                <a:tab pos="798513" algn="l"/>
              </a:tabLst>
            </a:pP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prevLogIndex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	index of log entry immediately preceding new ones</a:t>
            </a:r>
          </a:p>
          <a:p>
            <a:pPr marL="798513" indent="-798513" algn="l">
              <a:tabLst>
                <a:tab pos="798513" algn="l"/>
              </a:tabLst>
            </a:pPr>
            <a:r>
              <a:rPr lang="en-US" altLang="zh-CN" sz="1800" b="1" dirty="0" err="1">
                <a:latin typeface="Times New Roman" pitchFamily="18" charset="0"/>
                <a:cs typeface="Times New Roman" pitchFamily="18" charset="0"/>
              </a:rPr>
              <a:t>prevLogTerm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	term of 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prevLogIndex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entry</a:t>
            </a:r>
          </a:p>
          <a:p>
            <a:pPr marL="798513" indent="-798513">
              <a:tabLst>
                <a:tab pos="798513" algn="l"/>
              </a:tabLst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entries[]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	log entries to store (empty for heartbeat)</a:t>
            </a:r>
          </a:p>
          <a:p>
            <a:pPr marL="798513" indent="-798513" algn="l">
              <a:tabLst>
                <a:tab pos="798513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798513" indent="-798513" algn="l">
              <a:spcBef>
                <a:spcPts val="600"/>
              </a:spcBef>
              <a:tabLst>
                <a:tab pos="798513" algn="l"/>
              </a:tabLst>
            </a:pPr>
            <a:r>
              <a:rPr lang="en-US" b="1" dirty="0">
                <a:solidFill>
                  <a:srgbClr val="0432FF"/>
                </a:solidFill>
                <a:latin typeface="+mn-lt"/>
                <a:cs typeface="Times New Roman" pitchFamily="18" charset="0"/>
              </a:rPr>
              <a:t>Results:</a:t>
            </a:r>
          </a:p>
          <a:p>
            <a:pPr marL="798513" indent="-798513" algn="l">
              <a:tabLst>
                <a:tab pos="798513" algn="l"/>
              </a:tabLst>
            </a:pPr>
            <a:r>
              <a:rPr lang="en-US" altLang="zh-CN" sz="1800" b="1" dirty="0">
                <a:latin typeface="Times New Roman" pitchFamily="18" charset="0"/>
                <a:cs typeface="Times New Roman" pitchFamily="18" charset="0"/>
              </a:rPr>
              <a:t>success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	true if follower contained entry matching 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prevLogIndex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zh-CN" sz="1800" dirty="0" err="1">
                <a:latin typeface="Times New Roman" pitchFamily="18" charset="0"/>
                <a:cs typeface="Times New Roman" pitchFamily="18" charset="0"/>
              </a:rPr>
              <a:t>prevLogTerm</a:t>
            </a: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  <a:p>
            <a:pPr marL="798513" indent="-798513" algn="l">
              <a:tabLst>
                <a:tab pos="798513" algn="l"/>
              </a:tabLst>
            </a:pPr>
            <a:endParaRPr lang="en-US" altLang="zh-C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5185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2A81F-AA75-897E-5A8F-04E0BF39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err="1"/>
              <a:t>AppendEntries</a:t>
            </a:r>
            <a:r>
              <a:rPr kumimoji="1" lang="en-US" altLang="zh-CN"/>
              <a:t> RPC (Simplified) 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8B6FE2-E56A-32D0-426F-DF3E11C7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54</a:t>
            </a:fld>
            <a:endParaRPr lang="zh-CN" altLang="en-US"/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A7A0F4D0-D12F-8A6D-769B-B2351EDE705F}"/>
              </a:ext>
            </a:extLst>
          </p:cNvPr>
          <p:cNvSpPr txBox="1"/>
          <p:nvPr/>
        </p:nvSpPr>
        <p:spPr>
          <a:xfrm>
            <a:off x="292968" y="1249367"/>
            <a:ext cx="7344816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798513" indent="-798513" algn="l">
              <a:spcBef>
                <a:spcPts val="600"/>
              </a:spcBef>
              <a:tabLst>
                <a:tab pos="798513" algn="l"/>
              </a:tabLst>
            </a:pPr>
            <a:r>
              <a:rPr lang="en-US" altLang="zh-CN" sz="1800" b="1">
                <a:solidFill>
                  <a:srgbClr val="0432FF"/>
                </a:solidFill>
                <a:latin typeface="+mn-lt"/>
                <a:cs typeface="Times New Roman" pitchFamily="18" charset="0"/>
              </a:rPr>
              <a:t>Implementation:</a:t>
            </a:r>
          </a:p>
          <a:p>
            <a:pPr marL="169863" indent="-169863" algn="l">
              <a:buFont typeface="+mj-lt"/>
              <a:buAutoNum type="arabicPeriod"/>
              <a:tabLst>
                <a:tab pos="169863" algn="l"/>
              </a:tabLst>
            </a:pPr>
            <a:r>
              <a:rPr lang="en-US" altLang="zh-CN" sz="1800">
                <a:latin typeface="Times New Roman" pitchFamily="18" charset="0"/>
                <a:cs typeface="Times New Roman" pitchFamily="18" charset="0"/>
              </a:rPr>
              <a:t>Return false if term &lt; </a:t>
            </a:r>
            <a:r>
              <a:rPr lang="en-US" altLang="zh-CN" sz="1800" err="1">
                <a:latin typeface="Times New Roman" pitchFamily="18" charset="0"/>
                <a:cs typeface="Times New Roman" pitchFamily="18" charset="0"/>
              </a:rPr>
              <a:t>currentTerm</a:t>
            </a:r>
            <a:endParaRPr lang="en-US" altLang="zh-CN" sz="1800">
              <a:latin typeface="Times New Roman" pitchFamily="18" charset="0"/>
              <a:cs typeface="Times New Roman" pitchFamily="18" charset="0"/>
            </a:endParaRPr>
          </a:p>
          <a:p>
            <a:pPr marL="169863" indent="-169863" algn="l">
              <a:buFont typeface="+mj-lt"/>
              <a:buAutoNum type="arabicPeriod"/>
              <a:tabLst>
                <a:tab pos="169863" algn="l"/>
              </a:tabLst>
            </a:pPr>
            <a:r>
              <a:rPr lang="en-US" altLang="zh-CN" sz="1800">
                <a:latin typeface="Times New Roman" pitchFamily="18" charset="0"/>
                <a:cs typeface="Times New Roman" pitchFamily="18" charset="0"/>
              </a:rPr>
              <a:t>If term &gt; </a:t>
            </a:r>
            <a:r>
              <a:rPr lang="en-US" altLang="zh-CN" sz="1800" err="1">
                <a:latin typeface="Times New Roman" pitchFamily="18" charset="0"/>
                <a:cs typeface="Times New Roman" pitchFamily="18" charset="0"/>
              </a:rPr>
              <a:t>currentTerm</a:t>
            </a:r>
            <a:r>
              <a:rPr lang="en-US" altLang="zh-CN" sz="18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800" err="1">
                <a:latin typeface="Times New Roman" pitchFamily="18" charset="0"/>
                <a:cs typeface="Times New Roman" pitchFamily="18" charset="0"/>
              </a:rPr>
              <a:t>currentTerm</a:t>
            </a:r>
            <a:r>
              <a:rPr lang="en-US" altLang="zh-CN" sz="1800">
                <a:latin typeface="Times New Roman" pitchFamily="18" charset="0"/>
                <a:cs typeface="Times New Roman" pitchFamily="18" charset="0"/>
              </a:rPr>
              <a:t> ← term</a:t>
            </a:r>
          </a:p>
          <a:p>
            <a:pPr marL="169863" indent="-169863" algn="l">
              <a:buFont typeface="+mj-lt"/>
              <a:buAutoNum type="arabicPeriod"/>
              <a:tabLst>
                <a:tab pos="169863" algn="l"/>
              </a:tabLst>
            </a:pPr>
            <a:r>
              <a:rPr lang="en-US" altLang="zh-CN" sz="1800">
                <a:latin typeface="Times New Roman" pitchFamily="18" charset="0"/>
                <a:cs typeface="Times New Roman" pitchFamily="18" charset="0"/>
              </a:rPr>
              <a:t>If candidate or leader, step down</a:t>
            </a:r>
          </a:p>
          <a:p>
            <a:pPr marL="169863" indent="-169863" algn="l">
              <a:buFont typeface="+mj-lt"/>
              <a:buAutoNum type="arabicPeriod"/>
              <a:tabLst>
                <a:tab pos="169863" algn="l"/>
              </a:tabLst>
            </a:pPr>
            <a:r>
              <a:rPr lang="en-US" altLang="zh-CN" sz="1800">
                <a:latin typeface="Times New Roman" pitchFamily="18" charset="0"/>
                <a:cs typeface="Times New Roman" pitchFamily="18" charset="0"/>
              </a:rPr>
              <a:t>Reset election timeout</a:t>
            </a:r>
          </a:p>
          <a:p>
            <a:pPr marL="169863" indent="-169863" algn="l">
              <a:buFont typeface="+mj-lt"/>
              <a:buAutoNum type="arabicPeriod"/>
              <a:tabLst>
                <a:tab pos="169863" algn="l"/>
              </a:tabLst>
            </a:pPr>
            <a:r>
              <a:rPr lang="en-US" altLang="zh-CN" sz="1800">
                <a:latin typeface="Times New Roman" pitchFamily="18" charset="0"/>
                <a:cs typeface="Times New Roman" pitchFamily="18" charset="0"/>
              </a:rPr>
              <a:t>Return failure if log doesn’t contain </a:t>
            </a:r>
            <a:r>
              <a:rPr lang="en-US" altLang="zh-CN" sz="180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an entry at </a:t>
            </a:r>
            <a:r>
              <a:rPr lang="en-US" altLang="zh-CN" sz="180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prevLogIndex</a:t>
            </a:r>
            <a:r>
              <a:rPr lang="en-US" altLang="zh-CN" sz="180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whose term matches </a:t>
            </a:r>
            <a:r>
              <a:rPr lang="en-US" altLang="zh-CN" sz="1800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prevLogTerm</a:t>
            </a:r>
            <a:endParaRPr lang="en-US" altLang="zh-CN" sz="1800">
              <a:highlight>
                <a:srgbClr val="FFFF00"/>
              </a:highlight>
              <a:latin typeface="Times New Roman" pitchFamily="18" charset="0"/>
              <a:cs typeface="Times New Roman" pitchFamily="18" charset="0"/>
            </a:endParaRPr>
          </a:p>
          <a:p>
            <a:pPr marL="169863" indent="-169863" algn="l">
              <a:buFont typeface="+mj-lt"/>
              <a:buAutoNum type="arabicPeriod"/>
              <a:tabLst>
                <a:tab pos="169863" algn="l"/>
              </a:tabLst>
            </a:pPr>
            <a:r>
              <a:rPr lang="en-US" altLang="zh-CN" sz="1800">
                <a:latin typeface="Times New Roman" pitchFamily="18" charset="0"/>
                <a:cs typeface="Times New Roman" pitchFamily="18" charset="0"/>
              </a:rPr>
              <a:t>If existing entries conflict with new entries, delete all existing entries starting with first conflicting entry</a:t>
            </a:r>
          </a:p>
          <a:p>
            <a:pPr marL="169863" indent="-169863" algn="l">
              <a:buFont typeface="+mj-lt"/>
              <a:buAutoNum type="arabicPeriod"/>
              <a:tabLst>
                <a:tab pos="169863" algn="l"/>
              </a:tabLst>
            </a:pPr>
            <a:r>
              <a:rPr lang="en-US" altLang="zh-CN" sz="1800">
                <a:latin typeface="Times New Roman" pitchFamily="18" charset="0"/>
                <a:cs typeface="Times New Roman" pitchFamily="18" charset="0"/>
              </a:rPr>
              <a:t>Append any new entries not already in the log</a:t>
            </a:r>
          </a:p>
          <a:p>
            <a:pPr algn="l">
              <a:tabLst>
                <a:tab pos="169863" algn="l"/>
              </a:tabLst>
            </a:pPr>
            <a:endParaRPr lang="en-US" altLang="zh-CN" sz="1800">
              <a:latin typeface="Times New Roman" pitchFamily="18" charset="0"/>
              <a:cs typeface="Times New Roman" pitchFamily="18" charset="0"/>
            </a:endParaRPr>
          </a:p>
          <a:p>
            <a:pPr marL="798513" indent="-798513" algn="l">
              <a:tabLst>
                <a:tab pos="798513" algn="l"/>
              </a:tabLst>
            </a:pPr>
            <a:endParaRPr lang="en-US" altLang="zh-CN" sz="18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251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46" y="1830524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ea typeface="+mn-ea"/>
              </a:rPr>
              <a:t>Overwrite can ensure consistency. </a:t>
            </a:r>
          </a:p>
          <a:p>
            <a:pPr algn="ctr"/>
            <a:r>
              <a:rPr lang="en-US" altLang="zh-CN" kern="0" dirty="0">
                <a:solidFill>
                  <a:srgbClr val="C00000"/>
                </a:solidFill>
                <a:ea typeface="+mn-ea"/>
              </a:rPr>
              <a:t>But it makes a subtle issue:</a:t>
            </a:r>
          </a:p>
          <a:p>
            <a:pPr algn="ctr"/>
            <a:r>
              <a:rPr lang="en-US" altLang="zh-CN" sz="2600" kern="0" dirty="0">
                <a:solidFill>
                  <a:srgbClr val="C00000"/>
                </a:solidFill>
                <a:ea typeface="+mn-ea"/>
              </a:rPr>
              <a:t>When can we commit a log entry? (Since an appended log entry may be overwritten)</a:t>
            </a:r>
          </a:p>
          <a:p>
            <a:pPr algn="ctr"/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889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C8BA-FC88-1E93-5248-601B05B6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Intuitive result:  replicating on a majority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CF363-9717-2244-BB52-4614536BB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If the log </a:t>
            </a:r>
            <a:r>
              <a:rPr kumimoji="1" lang="en-US" altLang="zh-CN" dirty="0">
                <a:highlight>
                  <a:srgbClr val="FFFF00"/>
                </a:highlight>
              </a:rPr>
              <a:t>is replicated on a majority of servers</a:t>
            </a:r>
            <a:r>
              <a:rPr kumimoji="1" lang="en-US" altLang="zh-CN" dirty="0"/>
              <a:t>, it can be applied on the state machine </a:t>
            </a:r>
          </a:p>
          <a:p>
            <a:pPr lvl="1"/>
            <a:r>
              <a:rPr kumimoji="1" lang="en-US" altLang="zh-CN" dirty="0"/>
              <a:t>Not always true on raft so far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2CB93E-B618-D98E-C984-680F8F8E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250D95-DFFB-9993-4EB9-5C818F8EF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830" y="2236459"/>
            <a:ext cx="5461000" cy="30226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7491328A-E8B5-DCB3-BE4B-D9CBA19F2C5A}"/>
              </a:ext>
            </a:extLst>
          </p:cNvPr>
          <p:cNvGrpSpPr/>
          <p:nvPr/>
        </p:nvGrpSpPr>
        <p:grpSpPr>
          <a:xfrm>
            <a:off x="107504" y="3217540"/>
            <a:ext cx="3999920" cy="1060438"/>
            <a:chOff x="912507" y="1361998"/>
            <a:chExt cx="1420968" cy="106043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45AE76F-3881-D348-D96D-E23D3D08A02D}"/>
                </a:ext>
              </a:extLst>
            </p:cNvPr>
            <p:cNvSpPr/>
            <p:nvPr/>
          </p:nvSpPr>
          <p:spPr>
            <a:xfrm>
              <a:off x="912507" y="1361998"/>
              <a:ext cx="1420968" cy="1060438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DE2F080-378A-C5F4-9A10-5E1903BC86DD}"/>
                </a:ext>
              </a:extLst>
            </p:cNvPr>
            <p:cNvSpPr/>
            <p:nvPr/>
          </p:nvSpPr>
          <p:spPr>
            <a:xfrm>
              <a:off x="937790" y="1499106"/>
              <a:ext cx="139568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>
                  <a:cs typeface="Consolas" panose="020B0609020204030204" pitchFamily="49" charset="0"/>
                </a:rPr>
                <a:t>Question: can index 4 be overwritten after appending to S3?  </a:t>
              </a:r>
            </a:p>
            <a:p>
              <a:r>
                <a:rPr kumimoji="1" lang="en-US" altLang="zh-CN">
                  <a:cs typeface="Consolas" panose="020B0609020204030204" pitchFamily="49" charset="0"/>
                </a:rPr>
                <a:t> </a:t>
              </a:r>
              <a:endParaRPr lang="zh-CN" altLang="en-US"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22011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F9A1F-BF01-D5BE-2D42-B8F1C9C3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Case study: raft overwriting 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241963-4858-AD96-D13B-93C6E0F9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E2E1FE33-18BA-6B6B-C1AB-8C2C8F792BB7}"/>
              </a:ext>
            </a:extLst>
          </p:cNvPr>
          <p:cNvSpPr/>
          <p:nvPr/>
        </p:nvSpPr>
        <p:spPr>
          <a:xfrm>
            <a:off x="560512" y="20164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8794B28-FBB1-CF78-39E9-5D21786351EB}"/>
              </a:ext>
            </a:extLst>
          </p:cNvPr>
          <p:cNvSpPr/>
          <p:nvPr/>
        </p:nvSpPr>
        <p:spPr>
          <a:xfrm>
            <a:off x="941512" y="20164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77285815-ED19-1A9B-9D74-7F29A7A2E424}"/>
              </a:ext>
            </a:extLst>
          </p:cNvPr>
          <p:cNvSpPr/>
          <p:nvPr/>
        </p:nvSpPr>
        <p:spPr>
          <a:xfrm>
            <a:off x="560512" y="25498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5C23D18A-E8D8-B691-F9E8-57A40C980CF0}"/>
              </a:ext>
            </a:extLst>
          </p:cNvPr>
          <p:cNvSpPr/>
          <p:nvPr/>
        </p:nvSpPr>
        <p:spPr>
          <a:xfrm>
            <a:off x="941512" y="25498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9" name="Rectangle 25">
            <a:extLst>
              <a:ext uri="{FF2B5EF4-FFF2-40B4-BE49-F238E27FC236}">
                <a16:creationId xmlns:a16="http://schemas.microsoft.com/office/drawing/2014/main" id="{3A377068-D0A1-642C-6AB7-5483F5B34D89}"/>
              </a:ext>
            </a:extLst>
          </p:cNvPr>
          <p:cNvSpPr/>
          <p:nvPr/>
        </p:nvSpPr>
        <p:spPr>
          <a:xfrm>
            <a:off x="560512" y="30832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7A382DE1-1E6F-7C9C-6C99-534035D7C719}"/>
              </a:ext>
            </a:extLst>
          </p:cNvPr>
          <p:cNvSpPr/>
          <p:nvPr/>
        </p:nvSpPr>
        <p:spPr>
          <a:xfrm>
            <a:off x="941512" y="30832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3DA3E2C7-67EB-280A-0475-BCA3E7BA0485}"/>
              </a:ext>
            </a:extLst>
          </p:cNvPr>
          <p:cNvSpPr/>
          <p:nvPr/>
        </p:nvSpPr>
        <p:spPr>
          <a:xfrm>
            <a:off x="560512" y="36166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2" name="Rectangle 30">
            <a:extLst>
              <a:ext uri="{FF2B5EF4-FFF2-40B4-BE49-F238E27FC236}">
                <a16:creationId xmlns:a16="http://schemas.microsoft.com/office/drawing/2014/main" id="{429C62BC-0F7B-0853-9784-249411E8965E}"/>
              </a:ext>
            </a:extLst>
          </p:cNvPr>
          <p:cNvSpPr/>
          <p:nvPr/>
        </p:nvSpPr>
        <p:spPr>
          <a:xfrm>
            <a:off x="1322512" y="201640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13" name="Rectangle 31">
            <a:extLst>
              <a:ext uri="{FF2B5EF4-FFF2-40B4-BE49-F238E27FC236}">
                <a16:creationId xmlns:a16="http://schemas.microsoft.com/office/drawing/2014/main" id="{1D6C44F7-36BB-E811-2C8A-0950A95AF5DA}"/>
              </a:ext>
            </a:extLst>
          </p:cNvPr>
          <p:cNvSpPr/>
          <p:nvPr/>
        </p:nvSpPr>
        <p:spPr>
          <a:xfrm>
            <a:off x="941512" y="36166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4" name="Rectangle 32">
            <a:extLst>
              <a:ext uri="{FF2B5EF4-FFF2-40B4-BE49-F238E27FC236}">
                <a16:creationId xmlns:a16="http://schemas.microsoft.com/office/drawing/2014/main" id="{C02FEE31-42D9-1D55-8FEB-0C7553FF00D0}"/>
              </a:ext>
            </a:extLst>
          </p:cNvPr>
          <p:cNvSpPr/>
          <p:nvPr/>
        </p:nvSpPr>
        <p:spPr>
          <a:xfrm>
            <a:off x="560512" y="41500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5" name="Rectangle 33">
            <a:extLst>
              <a:ext uri="{FF2B5EF4-FFF2-40B4-BE49-F238E27FC236}">
                <a16:creationId xmlns:a16="http://schemas.microsoft.com/office/drawing/2014/main" id="{C99D582E-625A-F2DC-4ED8-1270D9D4CBF1}"/>
              </a:ext>
            </a:extLst>
          </p:cNvPr>
          <p:cNvSpPr/>
          <p:nvPr/>
        </p:nvSpPr>
        <p:spPr>
          <a:xfrm>
            <a:off x="941512" y="41500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6" name="TextBox 45">
            <a:extLst>
              <a:ext uri="{FF2B5EF4-FFF2-40B4-BE49-F238E27FC236}">
                <a16:creationId xmlns:a16="http://schemas.microsoft.com/office/drawing/2014/main" id="{70263A81-E51B-93BE-1E14-52BE06F36F1E}"/>
              </a:ext>
            </a:extLst>
          </p:cNvPr>
          <p:cNvSpPr txBox="1"/>
          <p:nvPr/>
        </p:nvSpPr>
        <p:spPr>
          <a:xfrm>
            <a:off x="179512" y="2068403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1</a:t>
            </a:r>
          </a:p>
        </p:txBody>
      </p:sp>
      <p:sp>
        <p:nvSpPr>
          <p:cNvPr id="17" name="TextBox 46">
            <a:extLst>
              <a:ext uri="{FF2B5EF4-FFF2-40B4-BE49-F238E27FC236}">
                <a16:creationId xmlns:a16="http://schemas.microsoft.com/office/drawing/2014/main" id="{E3518037-CAF3-63C1-DB5A-2CB897939886}"/>
              </a:ext>
            </a:extLst>
          </p:cNvPr>
          <p:cNvSpPr txBox="1"/>
          <p:nvPr/>
        </p:nvSpPr>
        <p:spPr>
          <a:xfrm>
            <a:off x="179512" y="2601803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2</a:t>
            </a:r>
          </a:p>
        </p:txBody>
      </p:sp>
      <p:sp>
        <p:nvSpPr>
          <p:cNvPr id="18" name="TextBox 47">
            <a:extLst>
              <a:ext uri="{FF2B5EF4-FFF2-40B4-BE49-F238E27FC236}">
                <a16:creationId xmlns:a16="http://schemas.microsoft.com/office/drawing/2014/main" id="{2D4C4700-F86B-DAC6-48F6-7A4E16B3DB9F}"/>
              </a:ext>
            </a:extLst>
          </p:cNvPr>
          <p:cNvSpPr txBox="1"/>
          <p:nvPr/>
        </p:nvSpPr>
        <p:spPr>
          <a:xfrm>
            <a:off x="179512" y="3135203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3</a:t>
            </a:r>
          </a:p>
        </p:txBody>
      </p:sp>
      <p:sp>
        <p:nvSpPr>
          <p:cNvPr id="19" name="TextBox 48">
            <a:extLst>
              <a:ext uri="{FF2B5EF4-FFF2-40B4-BE49-F238E27FC236}">
                <a16:creationId xmlns:a16="http://schemas.microsoft.com/office/drawing/2014/main" id="{A738B785-DFAB-7D2C-7B8E-9D53D02626E9}"/>
              </a:ext>
            </a:extLst>
          </p:cNvPr>
          <p:cNvSpPr txBox="1"/>
          <p:nvPr/>
        </p:nvSpPr>
        <p:spPr>
          <a:xfrm>
            <a:off x="179512" y="3668603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4</a:t>
            </a:r>
          </a:p>
        </p:txBody>
      </p:sp>
      <p:sp>
        <p:nvSpPr>
          <p:cNvPr id="20" name="TextBox 49">
            <a:extLst>
              <a:ext uri="{FF2B5EF4-FFF2-40B4-BE49-F238E27FC236}">
                <a16:creationId xmlns:a16="http://schemas.microsoft.com/office/drawing/2014/main" id="{0A8D3AC3-FF02-8767-CAD0-64CBCE4D5ED8}"/>
              </a:ext>
            </a:extLst>
          </p:cNvPr>
          <p:cNvSpPr txBox="1"/>
          <p:nvPr/>
        </p:nvSpPr>
        <p:spPr>
          <a:xfrm>
            <a:off x="179512" y="4202003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5</a:t>
            </a:r>
          </a:p>
        </p:txBody>
      </p:sp>
      <p:sp>
        <p:nvSpPr>
          <p:cNvPr id="21" name="Rectangle 51">
            <a:extLst>
              <a:ext uri="{FF2B5EF4-FFF2-40B4-BE49-F238E27FC236}">
                <a16:creationId xmlns:a16="http://schemas.microsoft.com/office/drawing/2014/main" id="{FEB8DA63-669F-EC80-2544-6A7E7132C597}"/>
              </a:ext>
            </a:extLst>
          </p:cNvPr>
          <p:cNvSpPr/>
          <p:nvPr/>
        </p:nvSpPr>
        <p:spPr>
          <a:xfrm>
            <a:off x="1322512" y="254980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1D156F65-F8A7-C827-DF4C-5AB0029BCB52}"/>
              </a:ext>
            </a:extLst>
          </p:cNvPr>
          <p:cNvSpPr txBox="1"/>
          <p:nvPr/>
        </p:nvSpPr>
        <p:spPr>
          <a:xfrm>
            <a:off x="611560" y="1569513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0B1BEDA4-CAFF-0943-1E03-F96EC6D74EA9}"/>
              </a:ext>
            </a:extLst>
          </p:cNvPr>
          <p:cNvSpPr txBox="1"/>
          <p:nvPr/>
        </p:nvSpPr>
        <p:spPr>
          <a:xfrm>
            <a:off x="992560" y="1569513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C14BB7AC-8B0B-55F8-72EE-1702760355B4}"/>
              </a:ext>
            </a:extLst>
          </p:cNvPr>
          <p:cNvSpPr txBox="1"/>
          <p:nvPr/>
        </p:nvSpPr>
        <p:spPr>
          <a:xfrm>
            <a:off x="1373560" y="1569513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9EEA12-692D-347E-EAB7-243647D92D77}"/>
              </a:ext>
            </a:extLst>
          </p:cNvPr>
          <p:cNvSpPr txBox="1"/>
          <p:nvPr/>
        </p:nvSpPr>
        <p:spPr>
          <a:xfrm>
            <a:off x="443109" y="1156603"/>
            <a:ext cx="136249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/>
              <a:t>Leader S1</a:t>
            </a:r>
            <a:endParaRPr lang="zh-CN" altLang="en-US"/>
          </a:p>
        </p:txBody>
      </p:sp>
      <p:sp>
        <p:nvSpPr>
          <p:cNvPr id="26" name="Rectangle 51">
            <a:extLst>
              <a:ext uri="{FF2B5EF4-FFF2-40B4-BE49-F238E27FC236}">
                <a16:creationId xmlns:a16="http://schemas.microsoft.com/office/drawing/2014/main" id="{FB05B6FB-7D8C-9B63-1A4E-3A1683A518FD}"/>
              </a:ext>
            </a:extLst>
          </p:cNvPr>
          <p:cNvSpPr/>
          <p:nvPr/>
        </p:nvSpPr>
        <p:spPr>
          <a:xfrm>
            <a:off x="1322512" y="308320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27" name="Rectangle 51">
            <a:extLst>
              <a:ext uri="{FF2B5EF4-FFF2-40B4-BE49-F238E27FC236}">
                <a16:creationId xmlns:a16="http://schemas.microsoft.com/office/drawing/2014/main" id="{275981D8-9D89-A7DB-DA21-644D9FDA056B}"/>
              </a:ext>
            </a:extLst>
          </p:cNvPr>
          <p:cNvSpPr/>
          <p:nvPr/>
        </p:nvSpPr>
        <p:spPr>
          <a:xfrm>
            <a:off x="1322512" y="361660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513373E2-76E2-ABDA-A868-578B72461D3A}"/>
              </a:ext>
            </a:extLst>
          </p:cNvPr>
          <p:cNvSpPr/>
          <p:nvPr/>
        </p:nvSpPr>
        <p:spPr>
          <a:xfrm>
            <a:off x="1703512" y="201322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30" name="Rectangle 51">
            <a:extLst>
              <a:ext uri="{FF2B5EF4-FFF2-40B4-BE49-F238E27FC236}">
                <a16:creationId xmlns:a16="http://schemas.microsoft.com/office/drawing/2014/main" id="{67E8107E-D210-3D77-91A4-C2474E070F59}"/>
              </a:ext>
            </a:extLst>
          </p:cNvPr>
          <p:cNvSpPr/>
          <p:nvPr/>
        </p:nvSpPr>
        <p:spPr>
          <a:xfrm>
            <a:off x="1703512" y="254662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31" name="Rectangle 51">
            <a:extLst>
              <a:ext uri="{FF2B5EF4-FFF2-40B4-BE49-F238E27FC236}">
                <a16:creationId xmlns:a16="http://schemas.microsoft.com/office/drawing/2014/main" id="{7316C9EE-0B99-D029-AE07-E2ED77A4A87A}"/>
              </a:ext>
            </a:extLst>
          </p:cNvPr>
          <p:cNvSpPr/>
          <p:nvPr/>
        </p:nvSpPr>
        <p:spPr>
          <a:xfrm>
            <a:off x="1703512" y="308002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id="{2BA7A3F6-5224-BD89-7D5D-A5D0D142E223}"/>
              </a:ext>
            </a:extLst>
          </p:cNvPr>
          <p:cNvSpPr txBox="1"/>
          <p:nvPr/>
        </p:nvSpPr>
        <p:spPr>
          <a:xfrm>
            <a:off x="1754560" y="1569513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2016E67C-DAD9-51A1-C48E-0E84B457A9FF}"/>
              </a:ext>
            </a:extLst>
          </p:cNvPr>
          <p:cNvSpPr/>
          <p:nvPr/>
        </p:nvSpPr>
        <p:spPr>
          <a:xfrm>
            <a:off x="2084512" y="201004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98F690BF-7DEE-5FCC-A8FF-587E7FBDC0BE}"/>
              </a:ext>
            </a:extLst>
          </p:cNvPr>
          <p:cNvCxnSpPr>
            <a:cxnSpLocks/>
          </p:cNvCxnSpPr>
          <p:nvPr/>
        </p:nvCxnSpPr>
        <p:spPr>
          <a:xfrm>
            <a:off x="34142" y="5165389"/>
            <a:ext cx="893933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7A4AF4C-9E92-2FEC-B22E-129B01916C03}"/>
              </a:ext>
            </a:extLst>
          </p:cNvPr>
          <p:cNvSpPr txBox="1"/>
          <p:nvPr/>
        </p:nvSpPr>
        <p:spPr>
          <a:xfrm>
            <a:off x="854271" y="4980723"/>
            <a:ext cx="8992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/>
              <a:t>Term 2</a:t>
            </a:r>
            <a:endParaRPr lang="zh-CN" altLang="en-US"/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8B0C04B8-FE84-D373-E670-065F8EF74A1E}"/>
              </a:ext>
            </a:extLst>
          </p:cNvPr>
          <p:cNvCxnSpPr/>
          <p:nvPr/>
        </p:nvCxnSpPr>
        <p:spPr>
          <a:xfrm>
            <a:off x="2699792" y="1110530"/>
            <a:ext cx="0" cy="4699298"/>
          </a:xfrm>
          <a:prstGeom prst="line">
            <a:avLst/>
          </a:prstGeom>
          <a:ln>
            <a:solidFill>
              <a:schemeClr val="accent6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D2899BA4-556C-FB51-EA25-A2306489D91C}"/>
              </a:ext>
            </a:extLst>
          </p:cNvPr>
          <p:cNvGrpSpPr/>
          <p:nvPr/>
        </p:nvGrpSpPr>
        <p:grpSpPr>
          <a:xfrm>
            <a:off x="2862064" y="1110530"/>
            <a:ext cx="2381601" cy="4239525"/>
            <a:chOff x="2862064" y="1110530"/>
            <a:chExt cx="2381601" cy="4239525"/>
          </a:xfrm>
        </p:grpSpPr>
        <p:sp>
          <p:nvSpPr>
            <p:cNvPr id="61" name="Rectangle 15">
              <a:extLst>
                <a:ext uri="{FF2B5EF4-FFF2-40B4-BE49-F238E27FC236}">
                  <a16:creationId xmlns:a16="http://schemas.microsoft.com/office/drawing/2014/main" id="{55DA5A86-326E-D0F5-D689-9AFCB9A37CF9}"/>
                </a:ext>
              </a:extLst>
            </p:cNvPr>
            <p:cNvSpPr/>
            <p:nvPr/>
          </p:nvSpPr>
          <p:spPr>
            <a:xfrm>
              <a:off x="3243064" y="1970329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/>
                <a:t>1</a:t>
              </a:r>
            </a:p>
          </p:txBody>
        </p:sp>
        <p:sp>
          <p:nvSpPr>
            <p:cNvPr id="62" name="Rectangle 16">
              <a:extLst>
                <a:ext uri="{FF2B5EF4-FFF2-40B4-BE49-F238E27FC236}">
                  <a16:creationId xmlns:a16="http://schemas.microsoft.com/office/drawing/2014/main" id="{5503CFD2-DE3D-C7DA-D1C0-F53F48C44010}"/>
                </a:ext>
              </a:extLst>
            </p:cNvPr>
            <p:cNvSpPr/>
            <p:nvPr/>
          </p:nvSpPr>
          <p:spPr>
            <a:xfrm>
              <a:off x="3624064" y="1970329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/>
                <a:t>1</a:t>
              </a:r>
            </a:p>
          </p:txBody>
        </p:sp>
        <p:sp>
          <p:nvSpPr>
            <p:cNvPr id="63" name="Rectangle 17">
              <a:extLst>
                <a:ext uri="{FF2B5EF4-FFF2-40B4-BE49-F238E27FC236}">
                  <a16:creationId xmlns:a16="http://schemas.microsoft.com/office/drawing/2014/main" id="{1DA248E9-B0DE-CEBD-6045-D2A4BAA8A231}"/>
                </a:ext>
              </a:extLst>
            </p:cNvPr>
            <p:cNvSpPr/>
            <p:nvPr/>
          </p:nvSpPr>
          <p:spPr>
            <a:xfrm>
              <a:off x="3243064" y="2503729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/>
                <a:t>1</a:t>
              </a:r>
            </a:p>
          </p:txBody>
        </p:sp>
        <p:sp>
          <p:nvSpPr>
            <p:cNvPr id="64" name="Rectangle 18">
              <a:extLst>
                <a:ext uri="{FF2B5EF4-FFF2-40B4-BE49-F238E27FC236}">
                  <a16:creationId xmlns:a16="http://schemas.microsoft.com/office/drawing/2014/main" id="{5556D637-7078-B022-24F8-9EFBB594E9F1}"/>
                </a:ext>
              </a:extLst>
            </p:cNvPr>
            <p:cNvSpPr/>
            <p:nvPr/>
          </p:nvSpPr>
          <p:spPr>
            <a:xfrm>
              <a:off x="3624064" y="2503729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/>
                <a:t>1</a:t>
              </a:r>
            </a:p>
          </p:txBody>
        </p:sp>
        <p:sp>
          <p:nvSpPr>
            <p:cNvPr id="65" name="Rectangle 25">
              <a:extLst>
                <a:ext uri="{FF2B5EF4-FFF2-40B4-BE49-F238E27FC236}">
                  <a16:creationId xmlns:a16="http://schemas.microsoft.com/office/drawing/2014/main" id="{913F81FE-7CB4-AA2E-C861-35F774E11546}"/>
                </a:ext>
              </a:extLst>
            </p:cNvPr>
            <p:cNvSpPr/>
            <p:nvPr/>
          </p:nvSpPr>
          <p:spPr>
            <a:xfrm>
              <a:off x="3243064" y="3037129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/>
                <a:t>1</a:t>
              </a:r>
            </a:p>
          </p:txBody>
        </p:sp>
        <p:sp>
          <p:nvSpPr>
            <p:cNvPr id="66" name="Rectangle 26">
              <a:extLst>
                <a:ext uri="{FF2B5EF4-FFF2-40B4-BE49-F238E27FC236}">
                  <a16:creationId xmlns:a16="http://schemas.microsoft.com/office/drawing/2014/main" id="{10449138-022B-16E0-53C1-8D0AADF8E27E}"/>
                </a:ext>
              </a:extLst>
            </p:cNvPr>
            <p:cNvSpPr/>
            <p:nvPr/>
          </p:nvSpPr>
          <p:spPr>
            <a:xfrm>
              <a:off x="3624064" y="3037129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/>
                <a:t>1</a:t>
              </a:r>
            </a:p>
          </p:txBody>
        </p:sp>
        <p:sp>
          <p:nvSpPr>
            <p:cNvPr id="67" name="Rectangle 29">
              <a:extLst>
                <a:ext uri="{FF2B5EF4-FFF2-40B4-BE49-F238E27FC236}">
                  <a16:creationId xmlns:a16="http://schemas.microsoft.com/office/drawing/2014/main" id="{D3DD2685-DDEF-15A1-A74A-599A05260224}"/>
                </a:ext>
              </a:extLst>
            </p:cNvPr>
            <p:cNvSpPr/>
            <p:nvPr/>
          </p:nvSpPr>
          <p:spPr>
            <a:xfrm>
              <a:off x="3243064" y="3570529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/>
                <a:t>1</a:t>
              </a:r>
            </a:p>
          </p:txBody>
        </p:sp>
        <p:sp>
          <p:nvSpPr>
            <p:cNvPr id="68" name="Rectangle 30">
              <a:extLst>
                <a:ext uri="{FF2B5EF4-FFF2-40B4-BE49-F238E27FC236}">
                  <a16:creationId xmlns:a16="http://schemas.microsoft.com/office/drawing/2014/main" id="{E0431588-0C14-9F5B-6441-0C5B42BDE884}"/>
                </a:ext>
              </a:extLst>
            </p:cNvPr>
            <p:cNvSpPr/>
            <p:nvPr/>
          </p:nvSpPr>
          <p:spPr>
            <a:xfrm>
              <a:off x="4005064" y="1970329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/>
                <a:t>2</a:t>
              </a:r>
            </a:p>
          </p:txBody>
        </p:sp>
        <p:sp>
          <p:nvSpPr>
            <p:cNvPr id="69" name="Rectangle 31">
              <a:extLst>
                <a:ext uri="{FF2B5EF4-FFF2-40B4-BE49-F238E27FC236}">
                  <a16:creationId xmlns:a16="http://schemas.microsoft.com/office/drawing/2014/main" id="{954DE8A9-B17B-2DE6-44B7-4E8F270E2F5D}"/>
                </a:ext>
              </a:extLst>
            </p:cNvPr>
            <p:cNvSpPr/>
            <p:nvPr/>
          </p:nvSpPr>
          <p:spPr>
            <a:xfrm>
              <a:off x="3624064" y="3570529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/>
                <a:t>1</a:t>
              </a:r>
            </a:p>
          </p:txBody>
        </p:sp>
        <p:sp>
          <p:nvSpPr>
            <p:cNvPr id="70" name="Rectangle 32">
              <a:extLst>
                <a:ext uri="{FF2B5EF4-FFF2-40B4-BE49-F238E27FC236}">
                  <a16:creationId xmlns:a16="http://schemas.microsoft.com/office/drawing/2014/main" id="{55D32D69-B7BD-64DF-7154-25BB7E06B87D}"/>
                </a:ext>
              </a:extLst>
            </p:cNvPr>
            <p:cNvSpPr/>
            <p:nvPr/>
          </p:nvSpPr>
          <p:spPr>
            <a:xfrm>
              <a:off x="3243064" y="4103929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/>
                <a:t>1</a:t>
              </a:r>
            </a:p>
          </p:txBody>
        </p:sp>
        <p:sp>
          <p:nvSpPr>
            <p:cNvPr id="71" name="Rectangle 33">
              <a:extLst>
                <a:ext uri="{FF2B5EF4-FFF2-40B4-BE49-F238E27FC236}">
                  <a16:creationId xmlns:a16="http://schemas.microsoft.com/office/drawing/2014/main" id="{433C4F3D-4AAF-8A23-E28B-13D98548B15A}"/>
                </a:ext>
              </a:extLst>
            </p:cNvPr>
            <p:cNvSpPr/>
            <p:nvPr/>
          </p:nvSpPr>
          <p:spPr>
            <a:xfrm>
              <a:off x="3624064" y="4103929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/>
                <a:t>1</a:t>
              </a:r>
            </a:p>
          </p:txBody>
        </p:sp>
        <p:sp>
          <p:nvSpPr>
            <p:cNvPr id="72" name="TextBox 45">
              <a:extLst>
                <a:ext uri="{FF2B5EF4-FFF2-40B4-BE49-F238E27FC236}">
                  <a16:creationId xmlns:a16="http://schemas.microsoft.com/office/drawing/2014/main" id="{29C36498-FF94-36DD-13B6-EF5017FAC850}"/>
                </a:ext>
              </a:extLst>
            </p:cNvPr>
            <p:cNvSpPr txBox="1"/>
            <p:nvPr/>
          </p:nvSpPr>
          <p:spPr>
            <a:xfrm>
              <a:off x="2862064" y="2022330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1</a:t>
              </a:r>
            </a:p>
          </p:txBody>
        </p:sp>
        <p:sp>
          <p:nvSpPr>
            <p:cNvPr id="73" name="TextBox 46">
              <a:extLst>
                <a:ext uri="{FF2B5EF4-FFF2-40B4-BE49-F238E27FC236}">
                  <a16:creationId xmlns:a16="http://schemas.microsoft.com/office/drawing/2014/main" id="{EE0B10F5-2AA1-FCDC-50BD-03101E85D4B1}"/>
                </a:ext>
              </a:extLst>
            </p:cNvPr>
            <p:cNvSpPr txBox="1"/>
            <p:nvPr/>
          </p:nvSpPr>
          <p:spPr>
            <a:xfrm>
              <a:off x="2862064" y="2555730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2</a:t>
              </a:r>
            </a:p>
          </p:txBody>
        </p:sp>
        <p:sp>
          <p:nvSpPr>
            <p:cNvPr id="74" name="TextBox 47">
              <a:extLst>
                <a:ext uri="{FF2B5EF4-FFF2-40B4-BE49-F238E27FC236}">
                  <a16:creationId xmlns:a16="http://schemas.microsoft.com/office/drawing/2014/main" id="{0A2BAF1D-D764-3511-9F7F-1ABB509A6ADC}"/>
                </a:ext>
              </a:extLst>
            </p:cNvPr>
            <p:cNvSpPr txBox="1"/>
            <p:nvPr/>
          </p:nvSpPr>
          <p:spPr>
            <a:xfrm>
              <a:off x="2862064" y="3089130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3</a:t>
              </a:r>
            </a:p>
          </p:txBody>
        </p:sp>
        <p:sp>
          <p:nvSpPr>
            <p:cNvPr id="75" name="TextBox 48">
              <a:extLst>
                <a:ext uri="{FF2B5EF4-FFF2-40B4-BE49-F238E27FC236}">
                  <a16:creationId xmlns:a16="http://schemas.microsoft.com/office/drawing/2014/main" id="{E94E7CB3-87C7-A188-9B44-B0B848B43D62}"/>
                </a:ext>
              </a:extLst>
            </p:cNvPr>
            <p:cNvSpPr txBox="1"/>
            <p:nvPr/>
          </p:nvSpPr>
          <p:spPr>
            <a:xfrm>
              <a:off x="2862064" y="3622530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4</a:t>
              </a:r>
            </a:p>
          </p:txBody>
        </p:sp>
        <p:sp>
          <p:nvSpPr>
            <p:cNvPr id="76" name="TextBox 49">
              <a:extLst>
                <a:ext uri="{FF2B5EF4-FFF2-40B4-BE49-F238E27FC236}">
                  <a16:creationId xmlns:a16="http://schemas.microsoft.com/office/drawing/2014/main" id="{D654623C-0CAF-FE4E-582C-2FDD147C275F}"/>
                </a:ext>
              </a:extLst>
            </p:cNvPr>
            <p:cNvSpPr txBox="1"/>
            <p:nvPr/>
          </p:nvSpPr>
          <p:spPr>
            <a:xfrm>
              <a:off x="2862064" y="4155930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5</a:t>
              </a:r>
            </a:p>
          </p:txBody>
        </p:sp>
        <p:sp>
          <p:nvSpPr>
            <p:cNvPr id="77" name="Rectangle 51">
              <a:extLst>
                <a:ext uri="{FF2B5EF4-FFF2-40B4-BE49-F238E27FC236}">
                  <a16:creationId xmlns:a16="http://schemas.microsoft.com/office/drawing/2014/main" id="{07297175-6FC6-26AE-9D39-AAD2010D09F9}"/>
                </a:ext>
              </a:extLst>
            </p:cNvPr>
            <p:cNvSpPr/>
            <p:nvPr/>
          </p:nvSpPr>
          <p:spPr>
            <a:xfrm>
              <a:off x="4005064" y="2503729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/>
                <a:t>2</a:t>
              </a:r>
            </a:p>
          </p:txBody>
        </p:sp>
        <p:sp>
          <p:nvSpPr>
            <p:cNvPr id="78" name="TextBox 6">
              <a:extLst>
                <a:ext uri="{FF2B5EF4-FFF2-40B4-BE49-F238E27FC236}">
                  <a16:creationId xmlns:a16="http://schemas.microsoft.com/office/drawing/2014/main" id="{50EE26D5-73A7-19CE-FCD9-8BCFDF3A7410}"/>
                </a:ext>
              </a:extLst>
            </p:cNvPr>
            <p:cNvSpPr txBox="1"/>
            <p:nvPr/>
          </p:nvSpPr>
          <p:spPr>
            <a:xfrm>
              <a:off x="3294112" y="152344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79" name="TextBox 7">
              <a:extLst>
                <a:ext uri="{FF2B5EF4-FFF2-40B4-BE49-F238E27FC236}">
                  <a16:creationId xmlns:a16="http://schemas.microsoft.com/office/drawing/2014/main" id="{DCBAC154-778E-511A-4400-0435B4698851}"/>
                </a:ext>
              </a:extLst>
            </p:cNvPr>
            <p:cNvSpPr txBox="1"/>
            <p:nvPr/>
          </p:nvSpPr>
          <p:spPr>
            <a:xfrm>
              <a:off x="3675112" y="152344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80" name="TextBox 8">
              <a:extLst>
                <a:ext uri="{FF2B5EF4-FFF2-40B4-BE49-F238E27FC236}">
                  <a16:creationId xmlns:a16="http://schemas.microsoft.com/office/drawing/2014/main" id="{95661B09-160D-E896-2273-BEF431538526}"/>
                </a:ext>
              </a:extLst>
            </p:cNvPr>
            <p:cNvSpPr txBox="1"/>
            <p:nvPr/>
          </p:nvSpPr>
          <p:spPr>
            <a:xfrm>
              <a:off x="4056112" y="152344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F5A4F4B0-DBEC-8F38-E68D-73BC8F4583E8}"/>
                </a:ext>
              </a:extLst>
            </p:cNvPr>
            <p:cNvSpPr txBox="1"/>
            <p:nvPr/>
          </p:nvSpPr>
          <p:spPr>
            <a:xfrm>
              <a:off x="3125661" y="1110530"/>
              <a:ext cx="136249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zh-CN"/>
                <a:t>Leader </a:t>
              </a:r>
              <a:r>
                <a:rPr kumimoji="1" lang="en-US" altLang="zh-CN" b="1">
                  <a:solidFill>
                    <a:srgbClr val="C00000"/>
                  </a:solidFill>
                </a:rPr>
                <a:t>?</a:t>
              </a:r>
              <a:endParaRPr lang="zh-CN" altLang="en-US" b="1">
                <a:solidFill>
                  <a:srgbClr val="C00000"/>
                </a:solidFill>
              </a:endParaRPr>
            </a:p>
          </p:txBody>
        </p:sp>
        <p:sp>
          <p:nvSpPr>
            <p:cNvPr id="82" name="Rectangle 51">
              <a:extLst>
                <a:ext uri="{FF2B5EF4-FFF2-40B4-BE49-F238E27FC236}">
                  <a16:creationId xmlns:a16="http://schemas.microsoft.com/office/drawing/2014/main" id="{4D4C0F36-5333-8A49-3E7E-83476EAA4365}"/>
                </a:ext>
              </a:extLst>
            </p:cNvPr>
            <p:cNvSpPr/>
            <p:nvPr/>
          </p:nvSpPr>
          <p:spPr>
            <a:xfrm>
              <a:off x="4005064" y="3037129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/>
                <a:t>2</a:t>
              </a:r>
            </a:p>
          </p:txBody>
        </p:sp>
        <p:sp>
          <p:nvSpPr>
            <p:cNvPr id="83" name="Rectangle 51">
              <a:extLst>
                <a:ext uri="{FF2B5EF4-FFF2-40B4-BE49-F238E27FC236}">
                  <a16:creationId xmlns:a16="http://schemas.microsoft.com/office/drawing/2014/main" id="{670E6F1F-CE23-419D-0348-2EFF9D8FCCF1}"/>
                </a:ext>
              </a:extLst>
            </p:cNvPr>
            <p:cNvSpPr/>
            <p:nvPr/>
          </p:nvSpPr>
          <p:spPr>
            <a:xfrm>
              <a:off x="4005064" y="3570529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/>
                <a:t>2</a:t>
              </a:r>
            </a:p>
          </p:txBody>
        </p:sp>
        <p:sp>
          <p:nvSpPr>
            <p:cNvPr id="84" name="Rectangle 30">
              <a:extLst>
                <a:ext uri="{FF2B5EF4-FFF2-40B4-BE49-F238E27FC236}">
                  <a16:creationId xmlns:a16="http://schemas.microsoft.com/office/drawing/2014/main" id="{65AB1661-43F2-DE54-7183-A165947AC7E9}"/>
                </a:ext>
              </a:extLst>
            </p:cNvPr>
            <p:cNvSpPr/>
            <p:nvPr/>
          </p:nvSpPr>
          <p:spPr>
            <a:xfrm>
              <a:off x="4386064" y="1967149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/>
                <a:t>2</a:t>
              </a:r>
            </a:p>
          </p:txBody>
        </p:sp>
        <p:sp>
          <p:nvSpPr>
            <p:cNvPr id="85" name="Rectangle 51">
              <a:extLst>
                <a:ext uri="{FF2B5EF4-FFF2-40B4-BE49-F238E27FC236}">
                  <a16:creationId xmlns:a16="http://schemas.microsoft.com/office/drawing/2014/main" id="{59A73937-45F1-EBB4-FA0D-EBA7B03FE820}"/>
                </a:ext>
              </a:extLst>
            </p:cNvPr>
            <p:cNvSpPr/>
            <p:nvPr/>
          </p:nvSpPr>
          <p:spPr>
            <a:xfrm>
              <a:off x="4386064" y="2500549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/>
                <a:t>2</a:t>
              </a:r>
            </a:p>
          </p:txBody>
        </p:sp>
        <p:sp>
          <p:nvSpPr>
            <p:cNvPr id="86" name="Rectangle 51">
              <a:extLst>
                <a:ext uri="{FF2B5EF4-FFF2-40B4-BE49-F238E27FC236}">
                  <a16:creationId xmlns:a16="http://schemas.microsoft.com/office/drawing/2014/main" id="{C0CCFCD7-F688-3E61-F897-678B1577F06A}"/>
                </a:ext>
              </a:extLst>
            </p:cNvPr>
            <p:cNvSpPr/>
            <p:nvPr/>
          </p:nvSpPr>
          <p:spPr>
            <a:xfrm>
              <a:off x="4386064" y="3033949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/>
                <a:t>2</a:t>
              </a:r>
            </a:p>
          </p:txBody>
        </p:sp>
        <p:sp>
          <p:nvSpPr>
            <p:cNvPr id="87" name="TextBox 8">
              <a:extLst>
                <a:ext uri="{FF2B5EF4-FFF2-40B4-BE49-F238E27FC236}">
                  <a16:creationId xmlns:a16="http://schemas.microsoft.com/office/drawing/2014/main" id="{E667F071-BE13-5EDA-3781-A880A26726CC}"/>
                </a:ext>
              </a:extLst>
            </p:cNvPr>
            <p:cNvSpPr txBox="1"/>
            <p:nvPr/>
          </p:nvSpPr>
          <p:spPr>
            <a:xfrm>
              <a:off x="4437112" y="152344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88" name="Rectangle 30">
              <a:extLst>
                <a:ext uri="{FF2B5EF4-FFF2-40B4-BE49-F238E27FC236}">
                  <a16:creationId xmlns:a16="http://schemas.microsoft.com/office/drawing/2014/main" id="{E16D7559-B635-B42D-DEAB-C86230E50304}"/>
                </a:ext>
              </a:extLst>
            </p:cNvPr>
            <p:cNvSpPr/>
            <p:nvPr/>
          </p:nvSpPr>
          <p:spPr>
            <a:xfrm>
              <a:off x="4767064" y="1963969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/>
                <a:t>2</a:t>
              </a: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10EEC2BE-9279-B632-724F-FE4408247B3E}"/>
                </a:ext>
              </a:extLst>
            </p:cNvPr>
            <p:cNvSpPr txBox="1"/>
            <p:nvPr/>
          </p:nvSpPr>
          <p:spPr>
            <a:xfrm>
              <a:off x="3110183" y="4980723"/>
              <a:ext cx="140975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S1 crashes</a:t>
              </a:r>
              <a:endParaRPr lang="zh-CN" altLang="en-US" dirty="0"/>
            </a:p>
          </p:txBody>
        </p:sp>
        <p:cxnSp>
          <p:nvCxnSpPr>
            <p:cNvPr id="121" name="直线连接符 120">
              <a:extLst>
                <a:ext uri="{FF2B5EF4-FFF2-40B4-BE49-F238E27FC236}">
                  <a16:creationId xmlns:a16="http://schemas.microsoft.com/office/drawing/2014/main" id="{60D9EF6A-63A0-9E38-E473-F67D63D69E95}"/>
                </a:ext>
              </a:extLst>
            </p:cNvPr>
            <p:cNvCxnSpPr/>
            <p:nvPr/>
          </p:nvCxnSpPr>
          <p:spPr>
            <a:xfrm>
              <a:off x="2989760" y="1843256"/>
              <a:ext cx="2253905" cy="529048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线连接符 121">
              <a:extLst>
                <a:ext uri="{FF2B5EF4-FFF2-40B4-BE49-F238E27FC236}">
                  <a16:creationId xmlns:a16="http://schemas.microsoft.com/office/drawing/2014/main" id="{62CE460A-AF2E-4755-B913-AEA381C76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9600" y="1872975"/>
              <a:ext cx="2264065" cy="375525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B5DD81A-297D-6F7E-527F-84F4D389E667}"/>
              </a:ext>
            </a:extLst>
          </p:cNvPr>
          <p:cNvSpPr txBox="1"/>
          <p:nvPr/>
        </p:nvSpPr>
        <p:spPr>
          <a:xfrm>
            <a:off x="5994609" y="4980723"/>
            <a:ext cx="8992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/>
              <a:t>Term 3</a:t>
            </a:r>
            <a:endParaRPr lang="zh-CN" altLang="en-US"/>
          </a:p>
        </p:txBody>
      </p:sp>
      <p:sp>
        <p:nvSpPr>
          <p:cNvPr id="127" name="Rectangle 17">
            <a:extLst>
              <a:ext uri="{FF2B5EF4-FFF2-40B4-BE49-F238E27FC236}">
                <a16:creationId xmlns:a16="http://schemas.microsoft.com/office/drawing/2014/main" id="{5EF2D1B8-272D-D7B6-F87F-3A66653D33A9}"/>
              </a:ext>
            </a:extLst>
          </p:cNvPr>
          <p:cNvSpPr/>
          <p:nvPr/>
        </p:nvSpPr>
        <p:spPr>
          <a:xfrm>
            <a:off x="5946576" y="247062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28" name="Rectangle 18">
            <a:extLst>
              <a:ext uri="{FF2B5EF4-FFF2-40B4-BE49-F238E27FC236}">
                <a16:creationId xmlns:a16="http://schemas.microsoft.com/office/drawing/2014/main" id="{B2013483-A112-DC5B-2468-C107AA1C86D4}"/>
              </a:ext>
            </a:extLst>
          </p:cNvPr>
          <p:cNvSpPr/>
          <p:nvPr/>
        </p:nvSpPr>
        <p:spPr>
          <a:xfrm>
            <a:off x="6327576" y="247062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29" name="Rectangle 25">
            <a:extLst>
              <a:ext uri="{FF2B5EF4-FFF2-40B4-BE49-F238E27FC236}">
                <a16:creationId xmlns:a16="http://schemas.microsoft.com/office/drawing/2014/main" id="{C862CFAC-960C-F973-9213-64C1FE3B3357}"/>
              </a:ext>
            </a:extLst>
          </p:cNvPr>
          <p:cNvSpPr/>
          <p:nvPr/>
        </p:nvSpPr>
        <p:spPr>
          <a:xfrm>
            <a:off x="5946576" y="300402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30" name="Rectangle 26">
            <a:extLst>
              <a:ext uri="{FF2B5EF4-FFF2-40B4-BE49-F238E27FC236}">
                <a16:creationId xmlns:a16="http://schemas.microsoft.com/office/drawing/2014/main" id="{2ACC6E64-3577-4258-43DB-E42EC346F4E1}"/>
              </a:ext>
            </a:extLst>
          </p:cNvPr>
          <p:cNvSpPr/>
          <p:nvPr/>
        </p:nvSpPr>
        <p:spPr>
          <a:xfrm>
            <a:off x="6327576" y="300402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31" name="Rectangle 29">
            <a:extLst>
              <a:ext uri="{FF2B5EF4-FFF2-40B4-BE49-F238E27FC236}">
                <a16:creationId xmlns:a16="http://schemas.microsoft.com/office/drawing/2014/main" id="{5C7237EB-E18E-A446-EC3F-A6E0B6A94417}"/>
              </a:ext>
            </a:extLst>
          </p:cNvPr>
          <p:cNvSpPr/>
          <p:nvPr/>
        </p:nvSpPr>
        <p:spPr>
          <a:xfrm>
            <a:off x="5946576" y="353742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33" name="Rectangle 31">
            <a:extLst>
              <a:ext uri="{FF2B5EF4-FFF2-40B4-BE49-F238E27FC236}">
                <a16:creationId xmlns:a16="http://schemas.microsoft.com/office/drawing/2014/main" id="{F4796A81-EA1D-104A-FEE6-B991FA5CE0DC}"/>
              </a:ext>
            </a:extLst>
          </p:cNvPr>
          <p:cNvSpPr/>
          <p:nvPr/>
        </p:nvSpPr>
        <p:spPr>
          <a:xfrm>
            <a:off x="6327576" y="353742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34" name="Rectangle 32">
            <a:extLst>
              <a:ext uri="{FF2B5EF4-FFF2-40B4-BE49-F238E27FC236}">
                <a16:creationId xmlns:a16="http://schemas.microsoft.com/office/drawing/2014/main" id="{496E8D7A-ED0F-83A2-CAE7-E0E6DC62CF71}"/>
              </a:ext>
            </a:extLst>
          </p:cNvPr>
          <p:cNvSpPr/>
          <p:nvPr/>
        </p:nvSpPr>
        <p:spPr>
          <a:xfrm>
            <a:off x="5946576" y="407082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35" name="Rectangle 33">
            <a:extLst>
              <a:ext uri="{FF2B5EF4-FFF2-40B4-BE49-F238E27FC236}">
                <a16:creationId xmlns:a16="http://schemas.microsoft.com/office/drawing/2014/main" id="{AF9073D5-49B1-ECB5-28B8-5FF25315C1B3}"/>
              </a:ext>
            </a:extLst>
          </p:cNvPr>
          <p:cNvSpPr/>
          <p:nvPr/>
        </p:nvSpPr>
        <p:spPr>
          <a:xfrm>
            <a:off x="6327576" y="407082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37" name="TextBox 46">
            <a:extLst>
              <a:ext uri="{FF2B5EF4-FFF2-40B4-BE49-F238E27FC236}">
                <a16:creationId xmlns:a16="http://schemas.microsoft.com/office/drawing/2014/main" id="{21244EDB-4970-6CEC-EC19-CA662A7906DA}"/>
              </a:ext>
            </a:extLst>
          </p:cNvPr>
          <p:cNvSpPr txBox="1"/>
          <p:nvPr/>
        </p:nvSpPr>
        <p:spPr>
          <a:xfrm>
            <a:off x="5565576" y="252262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2</a:t>
            </a:r>
          </a:p>
        </p:txBody>
      </p:sp>
      <p:sp>
        <p:nvSpPr>
          <p:cNvPr id="138" name="TextBox 47">
            <a:extLst>
              <a:ext uri="{FF2B5EF4-FFF2-40B4-BE49-F238E27FC236}">
                <a16:creationId xmlns:a16="http://schemas.microsoft.com/office/drawing/2014/main" id="{EC0AE85E-3271-1B91-0E46-DD843B7777EB}"/>
              </a:ext>
            </a:extLst>
          </p:cNvPr>
          <p:cNvSpPr txBox="1"/>
          <p:nvPr/>
        </p:nvSpPr>
        <p:spPr>
          <a:xfrm>
            <a:off x="5565576" y="305602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3</a:t>
            </a:r>
          </a:p>
        </p:txBody>
      </p:sp>
      <p:sp>
        <p:nvSpPr>
          <p:cNvPr id="139" name="TextBox 48">
            <a:extLst>
              <a:ext uri="{FF2B5EF4-FFF2-40B4-BE49-F238E27FC236}">
                <a16:creationId xmlns:a16="http://schemas.microsoft.com/office/drawing/2014/main" id="{AB68AC97-881A-2935-7C61-544D1B1BA667}"/>
              </a:ext>
            </a:extLst>
          </p:cNvPr>
          <p:cNvSpPr txBox="1"/>
          <p:nvPr/>
        </p:nvSpPr>
        <p:spPr>
          <a:xfrm>
            <a:off x="5565576" y="358942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4</a:t>
            </a:r>
          </a:p>
        </p:txBody>
      </p:sp>
      <p:sp>
        <p:nvSpPr>
          <p:cNvPr id="140" name="TextBox 49">
            <a:extLst>
              <a:ext uri="{FF2B5EF4-FFF2-40B4-BE49-F238E27FC236}">
                <a16:creationId xmlns:a16="http://schemas.microsoft.com/office/drawing/2014/main" id="{6EA017FF-4297-A835-B58F-6AE395D38E47}"/>
              </a:ext>
            </a:extLst>
          </p:cNvPr>
          <p:cNvSpPr txBox="1"/>
          <p:nvPr/>
        </p:nvSpPr>
        <p:spPr>
          <a:xfrm>
            <a:off x="5565576" y="412282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5</a:t>
            </a:r>
          </a:p>
        </p:txBody>
      </p:sp>
      <p:sp>
        <p:nvSpPr>
          <p:cNvPr id="141" name="Rectangle 51">
            <a:extLst>
              <a:ext uri="{FF2B5EF4-FFF2-40B4-BE49-F238E27FC236}">
                <a16:creationId xmlns:a16="http://schemas.microsoft.com/office/drawing/2014/main" id="{0CA1ABC2-6101-EF2B-2641-DCFC0DE0B322}"/>
              </a:ext>
            </a:extLst>
          </p:cNvPr>
          <p:cNvSpPr/>
          <p:nvPr/>
        </p:nvSpPr>
        <p:spPr>
          <a:xfrm>
            <a:off x="6708576" y="247062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142" name="TextBox 6">
            <a:extLst>
              <a:ext uri="{FF2B5EF4-FFF2-40B4-BE49-F238E27FC236}">
                <a16:creationId xmlns:a16="http://schemas.microsoft.com/office/drawing/2014/main" id="{A01A6A2E-C0D8-7DC9-A678-2CDB080E60AD}"/>
              </a:ext>
            </a:extLst>
          </p:cNvPr>
          <p:cNvSpPr txBox="1"/>
          <p:nvPr/>
        </p:nvSpPr>
        <p:spPr>
          <a:xfrm>
            <a:off x="5997624" y="149033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3" name="TextBox 7">
            <a:extLst>
              <a:ext uri="{FF2B5EF4-FFF2-40B4-BE49-F238E27FC236}">
                <a16:creationId xmlns:a16="http://schemas.microsoft.com/office/drawing/2014/main" id="{64F8189A-5E54-FCCF-F171-C7066A484BC8}"/>
              </a:ext>
            </a:extLst>
          </p:cNvPr>
          <p:cNvSpPr txBox="1"/>
          <p:nvPr/>
        </p:nvSpPr>
        <p:spPr>
          <a:xfrm>
            <a:off x="6378624" y="149033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4" name="TextBox 8">
            <a:extLst>
              <a:ext uri="{FF2B5EF4-FFF2-40B4-BE49-F238E27FC236}">
                <a16:creationId xmlns:a16="http://schemas.microsoft.com/office/drawing/2014/main" id="{4190A9A0-F3C4-C9D6-E4FB-B55AB183F374}"/>
              </a:ext>
            </a:extLst>
          </p:cNvPr>
          <p:cNvSpPr txBox="1"/>
          <p:nvPr/>
        </p:nvSpPr>
        <p:spPr>
          <a:xfrm>
            <a:off x="6759624" y="149033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A04D2F55-5394-2013-F7C9-3B92EFA0A900}"/>
              </a:ext>
            </a:extLst>
          </p:cNvPr>
          <p:cNvSpPr txBox="1"/>
          <p:nvPr/>
        </p:nvSpPr>
        <p:spPr>
          <a:xfrm>
            <a:off x="5829173" y="1077421"/>
            <a:ext cx="136249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Leader S3</a:t>
            </a:r>
            <a:endParaRPr lang="zh-CN" altLang="en-US" dirty="0"/>
          </a:p>
        </p:txBody>
      </p:sp>
      <p:sp>
        <p:nvSpPr>
          <p:cNvPr id="146" name="Rectangle 51">
            <a:extLst>
              <a:ext uri="{FF2B5EF4-FFF2-40B4-BE49-F238E27FC236}">
                <a16:creationId xmlns:a16="http://schemas.microsoft.com/office/drawing/2014/main" id="{84DB779C-251B-7A39-F5DC-E43DBD14B6E8}"/>
              </a:ext>
            </a:extLst>
          </p:cNvPr>
          <p:cNvSpPr/>
          <p:nvPr/>
        </p:nvSpPr>
        <p:spPr>
          <a:xfrm>
            <a:off x="6708576" y="300402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147" name="Rectangle 51">
            <a:extLst>
              <a:ext uri="{FF2B5EF4-FFF2-40B4-BE49-F238E27FC236}">
                <a16:creationId xmlns:a16="http://schemas.microsoft.com/office/drawing/2014/main" id="{7F14E58C-5D77-BE5F-A3AC-0F1B6258F2BD}"/>
              </a:ext>
            </a:extLst>
          </p:cNvPr>
          <p:cNvSpPr/>
          <p:nvPr/>
        </p:nvSpPr>
        <p:spPr>
          <a:xfrm>
            <a:off x="6708576" y="353742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149" name="Rectangle 51">
            <a:extLst>
              <a:ext uri="{FF2B5EF4-FFF2-40B4-BE49-F238E27FC236}">
                <a16:creationId xmlns:a16="http://schemas.microsoft.com/office/drawing/2014/main" id="{66991DED-6C1C-6A53-6071-3CDA30AB86ED}"/>
              </a:ext>
            </a:extLst>
          </p:cNvPr>
          <p:cNvSpPr/>
          <p:nvPr/>
        </p:nvSpPr>
        <p:spPr>
          <a:xfrm>
            <a:off x="7089576" y="246744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150" name="Rectangle 51">
            <a:extLst>
              <a:ext uri="{FF2B5EF4-FFF2-40B4-BE49-F238E27FC236}">
                <a16:creationId xmlns:a16="http://schemas.microsoft.com/office/drawing/2014/main" id="{3BFA27D6-DD81-3FBF-4273-2FBF314CF8D4}"/>
              </a:ext>
            </a:extLst>
          </p:cNvPr>
          <p:cNvSpPr/>
          <p:nvPr/>
        </p:nvSpPr>
        <p:spPr>
          <a:xfrm>
            <a:off x="7089576" y="300084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151" name="TextBox 8">
            <a:extLst>
              <a:ext uri="{FF2B5EF4-FFF2-40B4-BE49-F238E27FC236}">
                <a16:creationId xmlns:a16="http://schemas.microsoft.com/office/drawing/2014/main" id="{D3E5E886-4593-8B3C-36C1-A3BDB52D17B9}"/>
              </a:ext>
            </a:extLst>
          </p:cNvPr>
          <p:cNvSpPr txBox="1"/>
          <p:nvPr/>
        </p:nvSpPr>
        <p:spPr>
          <a:xfrm>
            <a:off x="7140624" y="149033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53" name="Rectangle 51">
            <a:extLst>
              <a:ext uri="{FF2B5EF4-FFF2-40B4-BE49-F238E27FC236}">
                <a16:creationId xmlns:a16="http://schemas.microsoft.com/office/drawing/2014/main" id="{138FA465-F0A6-CF04-DA86-61F7F8FA9388}"/>
              </a:ext>
            </a:extLst>
          </p:cNvPr>
          <p:cNvSpPr/>
          <p:nvPr/>
        </p:nvSpPr>
        <p:spPr>
          <a:xfrm>
            <a:off x="7452320" y="3000840"/>
            <a:ext cx="381000" cy="381000"/>
          </a:xfrm>
          <a:prstGeom prst="rect">
            <a:avLst/>
          </a:prstGeom>
          <a:solidFill>
            <a:srgbClr val="CCDAF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3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EC02DB8F-4F8E-691D-08DB-071282379609}"/>
              </a:ext>
            </a:extLst>
          </p:cNvPr>
          <p:cNvGrpSpPr/>
          <p:nvPr/>
        </p:nvGrpSpPr>
        <p:grpSpPr>
          <a:xfrm>
            <a:off x="6055943" y="120008"/>
            <a:ext cx="3173753" cy="737393"/>
            <a:chOff x="1038399" y="1493332"/>
            <a:chExt cx="1127473" cy="737393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00BCA20E-B9C3-FFEE-5077-BA5E40891DCF}"/>
                </a:ext>
              </a:extLst>
            </p:cNvPr>
            <p:cNvSpPr/>
            <p:nvPr/>
          </p:nvSpPr>
          <p:spPr>
            <a:xfrm>
              <a:off x="1163126" y="1493332"/>
              <a:ext cx="902137" cy="737393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346E49F6-2340-1F39-F9E8-AFB7531B1CBE}"/>
                </a:ext>
              </a:extLst>
            </p:cNvPr>
            <p:cNvSpPr/>
            <p:nvPr/>
          </p:nvSpPr>
          <p:spPr>
            <a:xfrm>
              <a:off x="1038399" y="1519662"/>
              <a:ext cx="11274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>
                  <a:cs typeface="Consolas" panose="020B0609020204030204" pitchFamily="49" charset="0"/>
                </a:rPr>
                <a:t>Question: can index 4 </a:t>
              </a:r>
            </a:p>
            <a:p>
              <a:pPr algn="ctr"/>
              <a:r>
                <a:rPr kumimoji="1" lang="en-US" altLang="zh-CN">
                  <a:cs typeface="Consolas" panose="020B0609020204030204" pitchFamily="49" charset="0"/>
                </a:rPr>
                <a:t>be overwritten?</a:t>
              </a:r>
              <a:endParaRPr lang="zh-CN" altLang="en-US"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295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3" grpId="0" animBg="1"/>
      <p:bldP spid="134" grpId="0" animBg="1"/>
      <p:bldP spid="135" grpId="0" animBg="1"/>
      <p:bldP spid="137" grpId="0"/>
      <p:bldP spid="138" grpId="0"/>
      <p:bldP spid="139" grpId="0"/>
      <p:bldP spid="140" grpId="0"/>
      <p:bldP spid="141" grpId="0" animBg="1"/>
      <p:bldP spid="142" grpId="0"/>
      <p:bldP spid="143" grpId="0"/>
      <p:bldP spid="144" grpId="0"/>
      <p:bldP spid="145" grpId="0" animBg="1"/>
      <p:bldP spid="146" grpId="0" animBg="1"/>
      <p:bldP spid="147" grpId="0" animBg="1"/>
      <p:bldP spid="149" grpId="0" animBg="1"/>
      <p:bldP spid="150" grpId="0" animBg="1"/>
      <p:bldP spid="151" grpId="0"/>
      <p:bldP spid="15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F9A1F-BF01-D5BE-2D42-B8F1C9C3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Case study: raft overwriting 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241963-4858-AD96-D13B-93C6E0F9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E2E1FE33-18BA-6B6B-C1AB-8C2C8F792BB7}"/>
              </a:ext>
            </a:extLst>
          </p:cNvPr>
          <p:cNvSpPr/>
          <p:nvPr/>
        </p:nvSpPr>
        <p:spPr>
          <a:xfrm>
            <a:off x="560512" y="20164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8794B28-FBB1-CF78-39E9-5D21786351EB}"/>
              </a:ext>
            </a:extLst>
          </p:cNvPr>
          <p:cNvSpPr/>
          <p:nvPr/>
        </p:nvSpPr>
        <p:spPr>
          <a:xfrm>
            <a:off x="941512" y="20164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77285815-ED19-1A9B-9D74-7F29A7A2E424}"/>
              </a:ext>
            </a:extLst>
          </p:cNvPr>
          <p:cNvSpPr/>
          <p:nvPr/>
        </p:nvSpPr>
        <p:spPr>
          <a:xfrm>
            <a:off x="560512" y="25498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5C23D18A-E8D8-B691-F9E8-57A40C980CF0}"/>
              </a:ext>
            </a:extLst>
          </p:cNvPr>
          <p:cNvSpPr/>
          <p:nvPr/>
        </p:nvSpPr>
        <p:spPr>
          <a:xfrm>
            <a:off x="941512" y="25498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9" name="Rectangle 25">
            <a:extLst>
              <a:ext uri="{FF2B5EF4-FFF2-40B4-BE49-F238E27FC236}">
                <a16:creationId xmlns:a16="http://schemas.microsoft.com/office/drawing/2014/main" id="{3A377068-D0A1-642C-6AB7-5483F5B34D89}"/>
              </a:ext>
            </a:extLst>
          </p:cNvPr>
          <p:cNvSpPr/>
          <p:nvPr/>
        </p:nvSpPr>
        <p:spPr>
          <a:xfrm>
            <a:off x="560512" y="30832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7A382DE1-1E6F-7C9C-6C99-534035D7C719}"/>
              </a:ext>
            </a:extLst>
          </p:cNvPr>
          <p:cNvSpPr/>
          <p:nvPr/>
        </p:nvSpPr>
        <p:spPr>
          <a:xfrm>
            <a:off x="941512" y="30832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3DA3E2C7-67EB-280A-0475-BCA3E7BA0485}"/>
              </a:ext>
            </a:extLst>
          </p:cNvPr>
          <p:cNvSpPr/>
          <p:nvPr/>
        </p:nvSpPr>
        <p:spPr>
          <a:xfrm>
            <a:off x="560512" y="36166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2" name="Rectangle 30">
            <a:extLst>
              <a:ext uri="{FF2B5EF4-FFF2-40B4-BE49-F238E27FC236}">
                <a16:creationId xmlns:a16="http://schemas.microsoft.com/office/drawing/2014/main" id="{429C62BC-0F7B-0853-9784-249411E8965E}"/>
              </a:ext>
            </a:extLst>
          </p:cNvPr>
          <p:cNvSpPr/>
          <p:nvPr/>
        </p:nvSpPr>
        <p:spPr>
          <a:xfrm>
            <a:off x="1322512" y="201640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13" name="Rectangle 31">
            <a:extLst>
              <a:ext uri="{FF2B5EF4-FFF2-40B4-BE49-F238E27FC236}">
                <a16:creationId xmlns:a16="http://schemas.microsoft.com/office/drawing/2014/main" id="{1D6C44F7-36BB-E811-2C8A-0950A95AF5DA}"/>
              </a:ext>
            </a:extLst>
          </p:cNvPr>
          <p:cNvSpPr/>
          <p:nvPr/>
        </p:nvSpPr>
        <p:spPr>
          <a:xfrm>
            <a:off x="941512" y="36166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4" name="Rectangle 32">
            <a:extLst>
              <a:ext uri="{FF2B5EF4-FFF2-40B4-BE49-F238E27FC236}">
                <a16:creationId xmlns:a16="http://schemas.microsoft.com/office/drawing/2014/main" id="{C02FEE31-42D9-1D55-8FEB-0C7553FF00D0}"/>
              </a:ext>
            </a:extLst>
          </p:cNvPr>
          <p:cNvSpPr/>
          <p:nvPr/>
        </p:nvSpPr>
        <p:spPr>
          <a:xfrm>
            <a:off x="560512" y="41500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5" name="Rectangle 33">
            <a:extLst>
              <a:ext uri="{FF2B5EF4-FFF2-40B4-BE49-F238E27FC236}">
                <a16:creationId xmlns:a16="http://schemas.microsoft.com/office/drawing/2014/main" id="{C99D582E-625A-F2DC-4ED8-1270D9D4CBF1}"/>
              </a:ext>
            </a:extLst>
          </p:cNvPr>
          <p:cNvSpPr/>
          <p:nvPr/>
        </p:nvSpPr>
        <p:spPr>
          <a:xfrm>
            <a:off x="941512" y="415000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6" name="TextBox 45">
            <a:extLst>
              <a:ext uri="{FF2B5EF4-FFF2-40B4-BE49-F238E27FC236}">
                <a16:creationId xmlns:a16="http://schemas.microsoft.com/office/drawing/2014/main" id="{70263A81-E51B-93BE-1E14-52BE06F36F1E}"/>
              </a:ext>
            </a:extLst>
          </p:cNvPr>
          <p:cNvSpPr txBox="1"/>
          <p:nvPr/>
        </p:nvSpPr>
        <p:spPr>
          <a:xfrm>
            <a:off x="179512" y="2068403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1</a:t>
            </a:r>
          </a:p>
        </p:txBody>
      </p:sp>
      <p:sp>
        <p:nvSpPr>
          <p:cNvPr id="17" name="TextBox 46">
            <a:extLst>
              <a:ext uri="{FF2B5EF4-FFF2-40B4-BE49-F238E27FC236}">
                <a16:creationId xmlns:a16="http://schemas.microsoft.com/office/drawing/2014/main" id="{E3518037-CAF3-63C1-DB5A-2CB897939886}"/>
              </a:ext>
            </a:extLst>
          </p:cNvPr>
          <p:cNvSpPr txBox="1"/>
          <p:nvPr/>
        </p:nvSpPr>
        <p:spPr>
          <a:xfrm>
            <a:off x="179512" y="2601803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2</a:t>
            </a:r>
          </a:p>
        </p:txBody>
      </p:sp>
      <p:sp>
        <p:nvSpPr>
          <p:cNvPr id="18" name="TextBox 47">
            <a:extLst>
              <a:ext uri="{FF2B5EF4-FFF2-40B4-BE49-F238E27FC236}">
                <a16:creationId xmlns:a16="http://schemas.microsoft.com/office/drawing/2014/main" id="{2D4C4700-F86B-DAC6-48F6-7A4E16B3DB9F}"/>
              </a:ext>
            </a:extLst>
          </p:cNvPr>
          <p:cNvSpPr txBox="1"/>
          <p:nvPr/>
        </p:nvSpPr>
        <p:spPr>
          <a:xfrm>
            <a:off x="179512" y="3135203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3</a:t>
            </a:r>
          </a:p>
        </p:txBody>
      </p:sp>
      <p:sp>
        <p:nvSpPr>
          <p:cNvPr id="19" name="TextBox 48">
            <a:extLst>
              <a:ext uri="{FF2B5EF4-FFF2-40B4-BE49-F238E27FC236}">
                <a16:creationId xmlns:a16="http://schemas.microsoft.com/office/drawing/2014/main" id="{A738B785-DFAB-7D2C-7B8E-9D53D02626E9}"/>
              </a:ext>
            </a:extLst>
          </p:cNvPr>
          <p:cNvSpPr txBox="1"/>
          <p:nvPr/>
        </p:nvSpPr>
        <p:spPr>
          <a:xfrm>
            <a:off x="179512" y="3668603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4</a:t>
            </a:r>
          </a:p>
        </p:txBody>
      </p:sp>
      <p:sp>
        <p:nvSpPr>
          <p:cNvPr id="20" name="TextBox 49">
            <a:extLst>
              <a:ext uri="{FF2B5EF4-FFF2-40B4-BE49-F238E27FC236}">
                <a16:creationId xmlns:a16="http://schemas.microsoft.com/office/drawing/2014/main" id="{0A8D3AC3-FF02-8767-CAD0-64CBCE4D5ED8}"/>
              </a:ext>
            </a:extLst>
          </p:cNvPr>
          <p:cNvSpPr txBox="1"/>
          <p:nvPr/>
        </p:nvSpPr>
        <p:spPr>
          <a:xfrm>
            <a:off x="179512" y="4202003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5</a:t>
            </a:r>
          </a:p>
        </p:txBody>
      </p:sp>
      <p:sp>
        <p:nvSpPr>
          <p:cNvPr id="21" name="Rectangle 51">
            <a:extLst>
              <a:ext uri="{FF2B5EF4-FFF2-40B4-BE49-F238E27FC236}">
                <a16:creationId xmlns:a16="http://schemas.microsoft.com/office/drawing/2014/main" id="{FEB8DA63-669F-EC80-2544-6A7E7132C597}"/>
              </a:ext>
            </a:extLst>
          </p:cNvPr>
          <p:cNvSpPr/>
          <p:nvPr/>
        </p:nvSpPr>
        <p:spPr>
          <a:xfrm>
            <a:off x="1322512" y="254980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1D156F65-F8A7-C827-DF4C-5AB0029BCB52}"/>
              </a:ext>
            </a:extLst>
          </p:cNvPr>
          <p:cNvSpPr txBox="1"/>
          <p:nvPr/>
        </p:nvSpPr>
        <p:spPr>
          <a:xfrm>
            <a:off x="611560" y="1569513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0B1BEDA4-CAFF-0943-1E03-F96EC6D74EA9}"/>
              </a:ext>
            </a:extLst>
          </p:cNvPr>
          <p:cNvSpPr txBox="1"/>
          <p:nvPr/>
        </p:nvSpPr>
        <p:spPr>
          <a:xfrm>
            <a:off x="992560" y="1569513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C14BB7AC-8B0B-55F8-72EE-1702760355B4}"/>
              </a:ext>
            </a:extLst>
          </p:cNvPr>
          <p:cNvSpPr txBox="1"/>
          <p:nvPr/>
        </p:nvSpPr>
        <p:spPr>
          <a:xfrm>
            <a:off x="1373560" y="1569513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99EEA12-692D-347E-EAB7-243647D92D77}"/>
              </a:ext>
            </a:extLst>
          </p:cNvPr>
          <p:cNvSpPr txBox="1"/>
          <p:nvPr/>
        </p:nvSpPr>
        <p:spPr>
          <a:xfrm>
            <a:off x="443109" y="1156603"/>
            <a:ext cx="136249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/>
              <a:t>Leader S1</a:t>
            </a:r>
            <a:endParaRPr lang="zh-CN" altLang="en-US"/>
          </a:p>
        </p:txBody>
      </p:sp>
      <p:sp>
        <p:nvSpPr>
          <p:cNvPr id="26" name="Rectangle 51">
            <a:extLst>
              <a:ext uri="{FF2B5EF4-FFF2-40B4-BE49-F238E27FC236}">
                <a16:creationId xmlns:a16="http://schemas.microsoft.com/office/drawing/2014/main" id="{FB05B6FB-7D8C-9B63-1A4E-3A1683A518FD}"/>
              </a:ext>
            </a:extLst>
          </p:cNvPr>
          <p:cNvSpPr/>
          <p:nvPr/>
        </p:nvSpPr>
        <p:spPr>
          <a:xfrm>
            <a:off x="1322512" y="308320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27" name="Rectangle 51">
            <a:extLst>
              <a:ext uri="{FF2B5EF4-FFF2-40B4-BE49-F238E27FC236}">
                <a16:creationId xmlns:a16="http://schemas.microsoft.com/office/drawing/2014/main" id="{275981D8-9D89-A7DB-DA21-644D9FDA056B}"/>
              </a:ext>
            </a:extLst>
          </p:cNvPr>
          <p:cNvSpPr/>
          <p:nvPr/>
        </p:nvSpPr>
        <p:spPr>
          <a:xfrm>
            <a:off x="1322512" y="361660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513373E2-76E2-ABDA-A868-578B72461D3A}"/>
              </a:ext>
            </a:extLst>
          </p:cNvPr>
          <p:cNvSpPr/>
          <p:nvPr/>
        </p:nvSpPr>
        <p:spPr>
          <a:xfrm>
            <a:off x="1703512" y="201322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30" name="Rectangle 51">
            <a:extLst>
              <a:ext uri="{FF2B5EF4-FFF2-40B4-BE49-F238E27FC236}">
                <a16:creationId xmlns:a16="http://schemas.microsoft.com/office/drawing/2014/main" id="{67E8107E-D210-3D77-91A4-C2474E070F59}"/>
              </a:ext>
            </a:extLst>
          </p:cNvPr>
          <p:cNvSpPr/>
          <p:nvPr/>
        </p:nvSpPr>
        <p:spPr>
          <a:xfrm>
            <a:off x="1703512" y="254662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31" name="Rectangle 51">
            <a:extLst>
              <a:ext uri="{FF2B5EF4-FFF2-40B4-BE49-F238E27FC236}">
                <a16:creationId xmlns:a16="http://schemas.microsoft.com/office/drawing/2014/main" id="{7316C9EE-0B99-D029-AE07-E2ED77A4A87A}"/>
              </a:ext>
            </a:extLst>
          </p:cNvPr>
          <p:cNvSpPr/>
          <p:nvPr/>
        </p:nvSpPr>
        <p:spPr>
          <a:xfrm>
            <a:off x="1703512" y="308002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32" name="TextBox 8">
            <a:extLst>
              <a:ext uri="{FF2B5EF4-FFF2-40B4-BE49-F238E27FC236}">
                <a16:creationId xmlns:a16="http://schemas.microsoft.com/office/drawing/2014/main" id="{2BA7A3F6-5224-BD89-7D5D-A5D0D142E223}"/>
              </a:ext>
            </a:extLst>
          </p:cNvPr>
          <p:cNvSpPr txBox="1"/>
          <p:nvPr/>
        </p:nvSpPr>
        <p:spPr>
          <a:xfrm>
            <a:off x="1754560" y="1569513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2016E67C-DAD9-51A1-C48E-0E84B457A9FF}"/>
              </a:ext>
            </a:extLst>
          </p:cNvPr>
          <p:cNvSpPr/>
          <p:nvPr/>
        </p:nvSpPr>
        <p:spPr>
          <a:xfrm>
            <a:off x="2084512" y="201004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98F690BF-7DEE-5FCC-A8FF-587E7FBDC0BE}"/>
              </a:ext>
            </a:extLst>
          </p:cNvPr>
          <p:cNvCxnSpPr>
            <a:cxnSpLocks/>
          </p:cNvCxnSpPr>
          <p:nvPr/>
        </p:nvCxnSpPr>
        <p:spPr>
          <a:xfrm>
            <a:off x="34142" y="5165389"/>
            <a:ext cx="893933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7A4AF4C-9E92-2FEC-B22E-129B01916C03}"/>
              </a:ext>
            </a:extLst>
          </p:cNvPr>
          <p:cNvSpPr txBox="1"/>
          <p:nvPr/>
        </p:nvSpPr>
        <p:spPr>
          <a:xfrm>
            <a:off x="854271" y="4980723"/>
            <a:ext cx="8992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/>
              <a:t>Term 2</a:t>
            </a:r>
            <a:endParaRPr lang="zh-CN" altLang="en-US"/>
          </a:p>
        </p:txBody>
      </p:sp>
      <p:sp>
        <p:nvSpPr>
          <p:cNvPr id="61" name="Rectangle 15">
            <a:extLst>
              <a:ext uri="{FF2B5EF4-FFF2-40B4-BE49-F238E27FC236}">
                <a16:creationId xmlns:a16="http://schemas.microsoft.com/office/drawing/2014/main" id="{55DA5A86-326E-D0F5-D689-9AFCB9A37CF9}"/>
              </a:ext>
            </a:extLst>
          </p:cNvPr>
          <p:cNvSpPr/>
          <p:nvPr/>
        </p:nvSpPr>
        <p:spPr>
          <a:xfrm>
            <a:off x="3243064" y="1970329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62" name="Rectangle 16">
            <a:extLst>
              <a:ext uri="{FF2B5EF4-FFF2-40B4-BE49-F238E27FC236}">
                <a16:creationId xmlns:a16="http://schemas.microsoft.com/office/drawing/2014/main" id="{5503CFD2-DE3D-C7DA-D1C0-F53F48C44010}"/>
              </a:ext>
            </a:extLst>
          </p:cNvPr>
          <p:cNvSpPr/>
          <p:nvPr/>
        </p:nvSpPr>
        <p:spPr>
          <a:xfrm>
            <a:off x="3624064" y="1970329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63" name="Rectangle 17">
            <a:extLst>
              <a:ext uri="{FF2B5EF4-FFF2-40B4-BE49-F238E27FC236}">
                <a16:creationId xmlns:a16="http://schemas.microsoft.com/office/drawing/2014/main" id="{1DA248E9-B0DE-CEBD-6045-D2A4BAA8A231}"/>
              </a:ext>
            </a:extLst>
          </p:cNvPr>
          <p:cNvSpPr/>
          <p:nvPr/>
        </p:nvSpPr>
        <p:spPr>
          <a:xfrm>
            <a:off x="3243064" y="2503729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64" name="Rectangle 18">
            <a:extLst>
              <a:ext uri="{FF2B5EF4-FFF2-40B4-BE49-F238E27FC236}">
                <a16:creationId xmlns:a16="http://schemas.microsoft.com/office/drawing/2014/main" id="{5556D637-7078-B022-24F8-9EFBB594E9F1}"/>
              </a:ext>
            </a:extLst>
          </p:cNvPr>
          <p:cNvSpPr/>
          <p:nvPr/>
        </p:nvSpPr>
        <p:spPr>
          <a:xfrm>
            <a:off x="3624064" y="2503729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65" name="Rectangle 25">
            <a:extLst>
              <a:ext uri="{FF2B5EF4-FFF2-40B4-BE49-F238E27FC236}">
                <a16:creationId xmlns:a16="http://schemas.microsoft.com/office/drawing/2014/main" id="{913F81FE-7CB4-AA2E-C861-35F774E11546}"/>
              </a:ext>
            </a:extLst>
          </p:cNvPr>
          <p:cNvSpPr/>
          <p:nvPr/>
        </p:nvSpPr>
        <p:spPr>
          <a:xfrm>
            <a:off x="3243064" y="3037129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66" name="Rectangle 26">
            <a:extLst>
              <a:ext uri="{FF2B5EF4-FFF2-40B4-BE49-F238E27FC236}">
                <a16:creationId xmlns:a16="http://schemas.microsoft.com/office/drawing/2014/main" id="{10449138-022B-16E0-53C1-8D0AADF8E27E}"/>
              </a:ext>
            </a:extLst>
          </p:cNvPr>
          <p:cNvSpPr/>
          <p:nvPr/>
        </p:nvSpPr>
        <p:spPr>
          <a:xfrm>
            <a:off x="3624064" y="3037129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67" name="Rectangle 29">
            <a:extLst>
              <a:ext uri="{FF2B5EF4-FFF2-40B4-BE49-F238E27FC236}">
                <a16:creationId xmlns:a16="http://schemas.microsoft.com/office/drawing/2014/main" id="{D3DD2685-DDEF-15A1-A74A-599A05260224}"/>
              </a:ext>
            </a:extLst>
          </p:cNvPr>
          <p:cNvSpPr/>
          <p:nvPr/>
        </p:nvSpPr>
        <p:spPr>
          <a:xfrm>
            <a:off x="3243064" y="3570529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68" name="Rectangle 30">
            <a:extLst>
              <a:ext uri="{FF2B5EF4-FFF2-40B4-BE49-F238E27FC236}">
                <a16:creationId xmlns:a16="http://schemas.microsoft.com/office/drawing/2014/main" id="{E0431588-0C14-9F5B-6441-0C5B42BDE884}"/>
              </a:ext>
            </a:extLst>
          </p:cNvPr>
          <p:cNvSpPr/>
          <p:nvPr/>
        </p:nvSpPr>
        <p:spPr>
          <a:xfrm>
            <a:off x="4005064" y="1970329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69" name="Rectangle 31">
            <a:extLst>
              <a:ext uri="{FF2B5EF4-FFF2-40B4-BE49-F238E27FC236}">
                <a16:creationId xmlns:a16="http://schemas.microsoft.com/office/drawing/2014/main" id="{954DE8A9-B17B-2DE6-44B7-4E8F270E2F5D}"/>
              </a:ext>
            </a:extLst>
          </p:cNvPr>
          <p:cNvSpPr/>
          <p:nvPr/>
        </p:nvSpPr>
        <p:spPr>
          <a:xfrm>
            <a:off x="3624064" y="3570529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70" name="Rectangle 32">
            <a:extLst>
              <a:ext uri="{FF2B5EF4-FFF2-40B4-BE49-F238E27FC236}">
                <a16:creationId xmlns:a16="http://schemas.microsoft.com/office/drawing/2014/main" id="{55D32D69-B7BD-64DF-7154-25BB7E06B87D}"/>
              </a:ext>
            </a:extLst>
          </p:cNvPr>
          <p:cNvSpPr/>
          <p:nvPr/>
        </p:nvSpPr>
        <p:spPr>
          <a:xfrm>
            <a:off x="3243064" y="4103929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71" name="Rectangle 33">
            <a:extLst>
              <a:ext uri="{FF2B5EF4-FFF2-40B4-BE49-F238E27FC236}">
                <a16:creationId xmlns:a16="http://schemas.microsoft.com/office/drawing/2014/main" id="{433C4F3D-4AAF-8A23-E28B-13D98548B15A}"/>
              </a:ext>
            </a:extLst>
          </p:cNvPr>
          <p:cNvSpPr/>
          <p:nvPr/>
        </p:nvSpPr>
        <p:spPr>
          <a:xfrm>
            <a:off x="3624064" y="4103929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72" name="TextBox 45">
            <a:extLst>
              <a:ext uri="{FF2B5EF4-FFF2-40B4-BE49-F238E27FC236}">
                <a16:creationId xmlns:a16="http://schemas.microsoft.com/office/drawing/2014/main" id="{29C36498-FF94-36DD-13B6-EF5017FAC850}"/>
              </a:ext>
            </a:extLst>
          </p:cNvPr>
          <p:cNvSpPr txBox="1"/>
          <p:nvPr/>
        </p:nvSpPr>
        <p:spPr>
          <a:xfrm>
            <a:off x="2862064" y="202233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1</a:t>
            </a:r>
          </a:p>
        </p:txBody>
      </p:sp>
      <p:sp>
        <p:nvSpPr>
          <p:cNvPr id="73" name="TextBox 46">
            <a:extLst>
              <a:ext uri="{FF2B5EF4-FFF2-40B4-BE49-F238E27FC236}">
                <a16:creationId xmlns:a16="http://schemas.microsoft.com/office/drawing/2014/main" id="{EE0B10F5-2AA1-FCDC-50BD-03101E85D4B1}"/>
              </a:ext>
            </a:extLst>
          </p:cNvPr>
          <p:cNvSpPr txBox="1"/>
          <p:nvPr/>
        </p:nvSpPr>
        <p:spPr>
          <a:xfrm>
            <a:off x="2862064" y="255573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2</a:t>
            </a:r>
          </a:p>
        </p:txBody>
      </p:sp>
      <p:sp>
        <p:nvSpPr>
          <p:cNvPr id="74" name="TextBox 47">
            <a:extLst>
              <a:ext uri="{FF2B5EF4-FFF2-40B4-BE49-F238E27FC236}">
                <a16:creationId xmlns:a16="http://schemas.microsoft.com/office/drawing/2014/main" id="{0A2BAF1D-D764-3511-9F7F-1ABB509A6ADC}"/>
              </a:ext>
            </a:extLst>
          </p:cNvPr>
          <p:cNvSpPr txBox="1"/>
          <p:nvPr/>
        </p:nvSpPr>
        <p:spPr>
          <a:xfrm>
            <a:off x="2862064" y="308913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3</a:t>
            </a:r>
          </a:p>
        </p:txBody>
      </p:sp>
      <p:sp>
        <p:nvSpPr>
          <p:cNvPr id="75" name="TextBox 48">
            <a:extLst>
              <a:ext uri="{FF2B5EF4-FFF2-40B4-BE49-F238E27FC236}">
                <a16:creationId xmlns:a16="http://schemas.microsoft.com/office/drawing/2014/main" id="{E94E7CB3-87C7-A188-9B44-B0B848B43D62}"/>
              </a:ext>
            </a:extLst>
          </p:cNvPr>
          <p:cNvSpPr txBox="1"/>
          <p:nvPr/>
        </p:nvSpPr>
        <p:spPr>
          <a:xfrm>
            <a:off x="2862064" y="362253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4</a:t>
            </a:r>
          </a:p>
        </p:txBody>
      </p:sp>
      <p:sp>
        <p:nvSpPr>
          <p:cNvPr id="76" name="TextBox 49">
            <a:extLst>
              <a:ext uri="{FF2B5EF4-FFF2-40B4-BE49-F238E27FC236}">
                <a16:creationId xmlns:a16="http://schemas.microsoft.com/office/drawing/2014/main" id="{D654623C-0CAF-FE4E-582C-2FDD147C275F}"/>
              </a:ext>
            </a:extLst>
          </p:cNvPr>
          <p:cNvSpPr txBox="1"/>
          <p:nvPr/>
        </p:nvSpPr>
        <p:spPr>
          <a:xfrm>
            <a:off x="2862064" y="415593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5</a:t>
            </a:r>
          </a:p>
        </p:txBody>
      </p:sp>
      <p:sp>
        <p:nvSpPr>
          <p:cNvPr id="77" name="Rectangle 51">
            <a:extLst>
              <a:ext uri="{FF2B5EF4-FFF2-40B4-BE49-F238E27FC236}">
                <a16:creationId xmlns:a16="http://schemas.microsoft.com/office/drawing/2014/main" id="{07297175-6FC6-26AE-9D39-AAD2010D09F9}"/>
              </a:ext>
            </a:extLst>
          </p:cNvPr>
          <p:cNvSpPr/>
          <p:nvPr/>
        </p:nvSpPr>
        <p:spPr>
          <a:xfrm>
            <a:off x="4005064" y="2503729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78" name="TextBox 6">
            <a:extLst>
              <a:ext uri="{FF2B5EF4-FFF2-40B4-BE49-F238E27FC236}">
                <a16:creationId xmlns:a16="http://schemas.microsoft.com/office/drawing/2014/main" id="{50EE26D5-73A7-19CE-FCD9-8BCFDF3A7410}"/>
              </a:ext>
            </a:extLst>
          </p:cNvPr>
          <p:cNvSpPr txBox="1"/>
          <p:nvPr/>
        </p:nvSpPr>
        <p:spPr>
          <a:xfrm>
            <a:off x="3294112" y="152344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9" name="TextBox 7">
            <a:extLst>
              <a:ext uri="{FF2B5EF4-FFF2-40B4-BE49-F238E27FC236}">
                <a16:creationId xmlns:a16="http://schemas.microsoft.com/office/drawing/2014/main" id="{DCBAC154-778E-511A-4400-0435B4698851}"/>
              </a:ext>
            </a:extLst>
          </p:cNvPr>
          <p:cNvSpPr txBox="1"/>
          <p:nvPr/>
        </p:nvSpPr>
        <p:spPr>
          <a:xfrm>
            <a:off x="3675112" y="152344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0" name="TextBox 8">
            <a:extLst>
              <a:ext uri="{FF2B5EF4-FFF2-40B4-BE49-F238E27FC236}">
                <a16:creationId xmlns:a16="http://schemas.microsoft.com/office/drawing/2014/main" id="{95661B09-160D-E896-2273-BEF431538526}"/>
              </a:ext>
            </a:extLst>
          </p:cNvPr>
          <p:cNvSpPr txBox="1"/>
          <p:nvPr/>
        </p:nvSpPr>
        <p:spPr>
          <a:xfrm>
            <a:off x="4056112" y="152344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5A4F4B0-DBEC-8F38-E68D-73BC8F4583E8}"/>
              </a:ext>
            </a:extLst>
          </p:cNvPr>
          <p:cNvSpPr txBox="1"/>
          <p:nvPr/>
        </p:nvSpPr>
        <p:spPr>
          <a:xfrm>
            <a:off x="3125661" y="1110530"/>
            <a:ext cx="136249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/>
              <a:t>Leader </a:t>
            </a:r>
            <a:r>
              <a:rPr kumimoji="1" lang="en-US" altLang="zh-CN" b="1">
                <a:solidFill>
                  <a:srgbClr val="C00000"/>
                </a:solidFill>
              </a:rPr>
              <a:t>?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82" name="Rectangle 51">
            <a:extLst>
              <a:ext uri="{FF2B5EF4-FFF2-40B4-BE49-F238E27FC236}">
                <a16:creationId xmlns:a16="http://schemas.microsoft.com/office/drawing/2014/main" id="{4D4C0F36-5333-8A49-3E7E-83476EAA4365}"/>
              </a:ext>
            </a:extLst>
          </p:cNvPr>
          <p:cNvSpPr/>
          <p:nvPr/>
        </p:nvSpPr>
        <p:spPr>
          <a:xfrm>
            <a:off x="4005064" y="3037129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83" name="Rectangle 51">
            <a:extLst>
              <a:ext uri="{FF2B5EF4-FFF2-40B4-BE49-F238E27FC236}">
                <a16:creationId xmlns:a16="http://schemas.microsoft.com/office/drawing/2014/main" id="{670E6F1F-CE23-419D-0348-2EFF9D8FCCF1}"/>
              </a:ext>
            </a:extLst>
          </p:cNvPr>
          <p:cNvSpPr/>
          <p:nvPr/>
        </p:nvSpPr>
        <p:spPr>
          <a:xfrm>
            <a:off x="4005064" y="3570529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84" name="Rectangle 30">
            <a:extLst>
              <a:ext uri="{FF2B5EF4-FFF2-40B4-BE49-F238E27FC236}">
                <a16:creationId xmlns:a16="http://schemas.microsoft.com/office/drawing/2014/main" id="{65AB1661-43F2-DE54-7183-A165947AC7E9}"/>
              </a:ext>
            </a:extLst>
          </p:cNvPr>
          <p:cNvSpPr/>
          <p:nvPr/>
        </p:nvSpPr>
        <p:spPr>
          <a:xfrm>
            <a:off x="4386064" y="1967149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85" name="Rectangle 51">
            <a:extLst>
              <a:ext uri="{FF2B5EF4-FFF2-40B4-BE49-F238E27FC236}">
                <a16:creationId xmlns:a16="http://schemas.microsoft.com/office/drawing/2014/main" id="{59A73937-45F1-EBB4-FA0D-EBA7B03FE820}"/>
              </a:ext>
            </a:extLst>
          </p:cNvPr>
          <p:cNvSpPr/>
          <p:nvPr/>
        </p:nvSpPr>
        <p:spPr>
          <a:xfrm>
            <a:off x="4386064" y="2500549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86" name="Rectangle 51">
            <a:extLst>
              <a:ext uri="{FF2B5EF4-FFF2-40B4-BE49-F238E27FC236}">
                <a16:creationId xmlns:a16="http://schemas.microsoft.com/office/drawing/2014/main" id="{C0CCFCD7-F688-3E61-F897-678B1577F06A}"/>
              </a:ext>
            </a:extLst>
          </p:cNvPr>
          <p:cNvSpPr/>
          <p:nvPr/>
        </p:nvSpPr>
        <p:spPr>
          <a:xfrm>
            <a:off x="4386064" y="3033949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87" name="TextBox 8">
            <a:extLst>
              <a:ext uri="{FF2B5EF4-FFF2-40B4-BE49-F238E27FC236}">
                <a16:creationId xmlns:a16="http://schemas.microsoft.com/office/drawing/2014/main" id="{E667F071-BE13-5EDA-3781-A880A26726CC}"/>
              </a:ext>
            </a:extLst>
          </p:cNvPr>
          <p:cNvSpPr txBox="1"/>
          <p:nvPr/>
        </p:nvSpPr>
        <p:spPr>
          <a:xfrm>
            <a:off x="4437112" y="152344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8" name="Rectangle 30">
            <a:extLst>
              <a:ext uri="{FF2B5EF4-FFF2-40B4-BE49-F238E27FC236}">
                <a16:creationId xmlns:a16="http://schemas.microsoft.com/office/drawing/2014/main" id="{E16D7559-B635-B42D-DEAB-C86230E50304}"/>
              </a:ext>
            </a:extLst>
          </p:cNvPr>
          <p:cNvSpPr/>
          <p:nvPr/>
        </p:nvSpPr>
        <p:spPr>
          <a:xfrm>
            <a:off x="4767064" y="1963969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8B0C04B8-FE84-D373-E670-065F8EF74A1E}"/>
              </a:ext>
            </a:extLst>
          </p:cNvPr>
          <p:cNvCxnSpPr/>
          <p:nvPr/>
        </p:nvCxnSpPr>
        <p:spPr>
          <a:xfrm>
            <a:off x="2699792" y="1110530"/>
            <a:ext cx="0" cy="4699298"/>
          </a:xfrm>
          <a:prstGeom prst="line">
            <a:avLst/>
          </a:prstGeom>
          <a:ln>
            <a:solidFill>
              <a:schemeClr val="accent6"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0EEC2BE-9279-B632-724F-FE4408247B3E}"/>
              </a:ext>
            </a:extLst>
          </p:cNvPr>
          <p:cNvSpPr txBox="1"/>
          <p:nvPr/>
        </p:nvSpPr>
        <p:spPr>
          <a:xfrm>
            <a:off x="3110183" y="4980723"/>
            <a:ext cx="140975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/>
              <a:t>S1 crashes</a:t>
            </a:r>
            <a:endParaRPr lang="zh-CN" altLang="en-US"/>
          </a:p>
        </p:txBody>
      </p: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60D9EF6A-63A0-9E38-E473-F67D63D69E95}"/>
              </a:ext>
            </a:extLst>
          </p:cNvPr>
          <p:cNvCxnSpPr/>
          <p:nvPr/>
        </p:nvCxnSpPr>
        <p:spPr>
          <a:xfrm>
            <a:off x="2989760" y="1843256"/>
            <a:ext cx="2253905" cy="52904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62CE460A-AF2E-4755-B913-AEA381C76C11}"/>
              </a:ext>
            </a:extLst>
          </p:cNvPr>
          <p:cNvCxnSpPr>
            <a:cxnSpLocks/>
          </p:cNvCxnSpPr>
          <p:nvPr/>
        </p:nvCxnSpPr>
        <p:spPr>
          <a:xfrm flipV="1">
            <a:off x="2979600" y="1872975"/>
            <a:ext cx="2264065" cy="37552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3B5DD81A-297D-6F7E-527F-84F4D389E667}"/>
              </a:ext>
            </a:extLst>
          </p:cNvPr>
          <p:cNvSpPr txBox="1"/>
          <p:nvPr/>
        </p:nvSpPr>
        <p:spPr>
          <a:xfrm>
            <a:off x="5994609" y="4980723"/>
            <a:ext cx="8992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/>
              <a:t>Term 3</a:t>
            </a:r>
            <a:endParaRPr lang="zh-CN" altLang="en-US"/>
          </a:p>
        </p:txBody>
      </p:sp>
      <p:sp>
        <p:nvSpPr>
          <p:cNvPr id="127" name="Rectangle 17">
            <a:extLst>
              <a:ext uri="{FF2B5EF4-FFF2-40B4-BE49-F238E27FC236}">
                <a16:creationId xmlns:a16="http://schemas.microsoft.com/office/drawing/2014/main" id="{5EF2D1B8-272D-D7B6-F87F-3A66653D33A9}"/>
              </a:ext>
            </a:extLst>
          </p:cNvPr>
          <p:cNvSpPr/>
          <p:nvPr/>
        </p:nvSpPr>
        <p:spPr>
          <a:xfrm>
            <a:off x="5946576" y="247062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28" name="Rectangle 18">
            <a:extLst>
              <a:ext uri="{FF2B5EF4-FFF2-40B4-BE49-F238E27FC236}">
                <a16:creationId xmlns:a16="http://schemas.microsoft.com/office/drawing/2014/main" id="{B2013483-A112-DC5B-2468-C107AA1C86D4}"/>
              </a:ext>
            </a:extLst>
          </p:cNvPr>
          <p:cNvSpPr/>
          <p:nvPr/>
        </p:nvSpPr>
        <p:spPr>
          <a:xfrm>
            <a:off x="6327576" y="247062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29" name="Rectangle 25">
            <a:extLst>
              <a:ext uri="{FF2B5EF4-FFF2-40B4-BE49-F238E27FC236}">
                <a16:creationId xmlns:a16="http://schemas.microsoft.com/office/drawing/2014/main" id="{C862CFAC-960C-F973-9213-64C1FE3B3357}"/>
              </a:ext>
            </a:extLst>
          </p:cNvPr>
          <p:cNvSpPr/>
          <p:nvPr/>
        </p:nvSpPr>
        <p:spPr>
          <a:xfrm>
            <a:off x="5946576" y="300402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30" name="Rectangle 26">
            <a:extLst>
              <a:ext uri="{FF2B5EF4-FFF2-40B4-BE49-F238E27FC236}">
                <a16:creationId xmlns:a16="http://schemas.microsoft.com/office/drawing/2014/main" id="{2ACC6E64-3577-4258-43DB-E42EC346F4E1}"/>
              </a:ext>
            </a:extLst>
          </p:cNvPr>
          <p:cNvSpPr/>
          <p:nvPr/>
        </p:nvSpPr>
        <p:spPr>
          <a:xfrm>
            <a:off x="6327576" y="300402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31" name="Rectangle 29">
            <a:extLst>
              <a:ext uri="{FF2B5EF4-FFF2-40B4-BE49-F238E27FC236}">
                <a16:creationId xmlns:a16="http://schemas.microsoft.com/office/drawing/2014/main" id="{5C7237EB-E18E-A446-EC3F-A6E0B6A94417}"/>
              </a:ext>
            </a:extLst>
          </p:cNvPr>
          <p:cNvSpPr/>
          <p:nvPr/>
        </p:nvSpPr>
        <p:spPr>
          <a:xfrm>
            <a:off x="5946576" y="353742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33" name="Rectangle 31">
            <a:extLst>
              <a:ext uri="{FF2B5EF4-FFF2-40B4-BE49-F238E27FC236}">
                <a16:creationId xmlns:a16="http://schemas.microsoft.com/office/drawing/2014/main" id="{F4796A81-EA1D-104A-FEE6-B991FA5CE0DC}"/>
              </a:ext>
            </a:extLst>
          </p:cNvPr>
          <p:cNvSpPr/>
          <p:nvPr/>
        </p:nvSpPr>
        <p:spPr>
          <a:xfrm>
            <a:off x="6327576" y="353742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34" name="Rectangle 32">
            <a:extLst>
              <a:ext uri="{FF2B5EF4-FFF2-40B4-BE49-F238E27FC236}">
                <a16:creationId xmlns:a16="http://schemas.microsoft.com/office/drawing/2014/main" id="{496E8D7A-ED0F-83A2-CAE7-E0E6DC62CF71}"/>
              </a:ext>
            </a:extLst>
          </p:cNvPr>
          <p:cNvSpPr/>
          <p:nvPr/>
        </p:nvSpPr>
        <p:spPr>
          <a:xfrm>
            <a:off x="5946576" y="407082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35" name="Rectangle 33">
            <a:extLst>
              <a:ext uri="{FF2B5EF4-FFF2-40B4-BE49-F238E27FC236}">
                <a16:creationId xmlns:a16="http://schemas.microsoft.com/office/drawing/2014/main" id="{AF9073D5-49B1-ECB5-28B8-5FF25315C1B3}"/>
              </a:ext>
            </a:extLst>
          </p:cNvPr>
          <p:cNvSpPr/>
          <p:nvPr/>
        </p:nvSpPr>
        <p:spPr>
          <a:xfrm>
            <a:off x="6327576" y="407082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37" name="TextBox 46">
            <a:extLst>
              <a:ext uri="{FF2B5EF4-FFF2-40B4-BE49-F238E27FC236}">
                <a16:creationId xmlns:a16="http://schemas.microsoft.com/office/drawing/2014/main" id="{21244EDB-4970-6CEC-EC19-CA662A7906DA}"/>
              </a:ext>
            </a:extLst>
          </p:cNvPr>
          <p:cNvSpPr txBox="1"/>
          <p:nvPr/>
        </p:nvSpPr>
        <p:spPr>
          <a:xfrm>
            <a:off x="5565576" y="252262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2</a:t>
            </a:r>
          </a:p>
        </p:txBody>
      </p:sp>
      <p:sp>
        <p:nvSpPr>
          <p:cNvPr id="138" name="TextBox 47">
            <a:extLst>
              <a:ext uri="{FF2B5EF4-FFF2-40B4-BE49-F238E27FC236}">
                <a16:creationId xmlns:a16="http://schemas.microsoft.com/office/drawing/2014/main" id="{EC0AE85E-3271-1B91-0E46-DD843B7777EB}"/>
              </a:ext>
            </a:extLst>
          </p:cNvPr>
          <p:cNvSpPr txBox="1"/>
          <p:nvPr/>
        </p:nvSpPr>
        <p:spPr>
          <a:xfrm>
            <a:off x="5565576" y="305602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3</a:t>
            </a:r>
          </a:p>
        </p:txBody>
      </p:sp>
      <p:sp>
        <p:nvSpPr>
          <p:cNvPr id="139" name="TextBox 48">
            <a:extLst>
              <a:ext uri="{FF2B5EF4-FFF2-40B4-BE49-F238E27FC236}">
                <a16:creationId xmlns:a16="http://schemas.microsoft.com/office/drawing/2014/main" id="{AB68AC97-881A-2935-7C61-544D1B1BA667}"/>
              </a:ext>
            </a:extLst>
          </p:cNvPr>
          <p:cNvSpPr txBox="1"/>
          <p:nvPr/>
        </p:nvSpPr>
        <p:spPr>
          <a:xfrm>
            <a:off x="5565576" y="358942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4</a:t>
            </a:r>
          </a:p>
        </p:txBody>
      </p:sp>
      <p:sp>
        <p:nvSpPr>
          <p:cNvPr id="140" name="TextBox 49">
            <a:extLst>
              <a:ext uri="{FF2B5EF4-FFF2-40B4-BE49-F238E27FC236}">
                <a16:creationId xmlns:a16="http://schemas.microsoft.com/office/drawing/2014/main" id="{6EA017FF-4297-A835-B58F-6AE395D38E47}"/>
              </a:ext>
            </a:extLst>
          </p:cNvPr>
          <p:cNvSpPr txBox="1"/>
          <p:nvPr/>
        </p:nvSpPr>
        <p:spPr>
          <a:xfrm>
            <a:off x="5565576" y="412282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5</a:t>
            </a:r>
          </a:p>
        </p:txBody>
      </p:sp>
      <p:sp>
        <p:nvSpPr>
          <p:cNvPr id="141" name="Rectangle 51">
            <a:extLst>
              <a:ext uri="{FF2B5EF4-FFF2-40B4-BE49-F238E27FC236}">
                <a16:creationId xmlns:a16="http://schemas.microsoft.com/office/drawing/2014/main" id="{0CA1ABC2-6101-EF2B-2641-DCFC0DE0B322}"/>
              </a:ext>
            </a:extLst>
          </p:cNvPr>
          <p:cNvSpPr/>
          <p:nvPr/>
        </p:nvSpPr>
        <p:spPr>
          <a:xfrm>
            <a:off x="6708576" y="247062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142" name="TextBox 6">
            <a:extLst>
              <a:ext uri="{FF2B5EF4-FFF2-40B4-BE49-F238E27FC236}">
                <a16:creationId xmlns:a16="http://schemas.microsoft.com/office/drawing/2014/main" id="{A01A6A2E-C0D8-7DC9-A678-2CDB080E60AD}"/>
              </a:ext>
            </a:extLst>
          </p:cNvPr>
          <p:cNvSpPr txBox="1"/>
          <p:nvPr/>
        </p:nvSpPr>
        <p:spPr>
          <a:xfrm>
            <a:off x="5997624" y="149033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3" name="TextBox 7">
            <a:extLst>
              <a:ext uri="{FF2B5EF4-FFF2-40B4-BE49-F238E27FC236}">
                <a16:creationId xmlns:a16="http://schemas.microsoft.com/office/drawing/2014/main" id="{64F8189A-5E54-FCCF-F171-C7066A484BC8}"/>
              </a:ext>
            </a:extLst>
          </p:cNvPr>
          <p:cNvSpPr txBox="1"/>
          <p:nvPr/>
        </p:nvSpPr>
        <p:spPr>
          <a:xfrm>
            <a:off x="6378624" y="149033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4" name="TextBox 8">
            <a:extLst>
              <a:ext uri="{FF2B5EF4-FFF2-40B4-BE49-F238E27FC236}">
                <a16:creationId xmlns:a16="http://schemas.microsoft.com/office/drawing/2014/main" id="{4190A9A0-F3C4-C9D6-E4FB-B55AB183F374}"/>
              </a:ext>
            </a:extLst>
          </p:cNvPr>
          <p:cNvSpPr txBox="1"/>
          <p:nvPr/>
        </p:nvSpPr>
        <p:spPr>
          <a:xfrm>
            <a:off x="6759624" y="149033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A04D2F55-5394-2013-F7C9-3B92EFA0A900}"/>
              </a:ext>
            </a:extLst>
          </p:cNvPr>
          <p:cNvSpPr txBox="1"/>
          <p:nvPr/>
        </p:nvSpPr>
        <p:spPr>
          <a:xfrm>
            <a:off x="5829173" y="1077421"/>
            <a:ext cx="136249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/>
              <a:t>Leader </a:t>
            </a:r>
            <a:r>
              <a:rPr kumimoji="1" lang="en-US" altLang="zh-CN" b="1">
                <a:solidFill>
                  <a:srgbClr val="C00000"/>
                </a:solidFill>
              </a:rPr>
              <a:t>S5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146" name="Rectangle 51">
            <a:extLst>
              <a:ext uri="{FF2B5EF4-FFF2-40B4-BE49-F238E27FC236}">
                <a16:creationId xmlns:a16="http://schemas.microsoft.com/office/drawing/2014/main" id="{84DB779C-251B-7A39-F5DC-E43DBD14B6E8}"/>
              </a:ext>
            </a:extLst>
          </p:cNvPr>
          <p:cNvSpPr/>
          <p:nvPr/>
        </p:nvSpPr>
        <p:spPr>
          <a:xfrm>
            <a:off x="6708576" y="300402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147" name="Rectangle 51">
            <a:extLst>
              <a:ext uri="{FF2B5EF4-FFF2-40B4-BE49-F238E27FC236}">
                <a16:creationId xmlns:a16="http://schemas.microsoft.com/office/drawing/2014/main" id="{7F14E58C-5D77-BE5F-A3AC-0F1B6258F2BD}"/>
              </a:ext>
            </a:extLst>
          </p:cNvPr>
          <p:cNvSpPr/>
          <p:nvPr/>
        </p:nvSpPr>
        <p:spPr>
          <a:xfrm>
            <a:off x="6708576" y="353742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149" name="Rectangle 51">
            <a:extLst>
              <a:ext uri="{FF2B5EF4-FFF2-40B4-BE49-F238E27FC236}">
                <a16:creationId xmlns:a16="http://schemas.microsoft.com/office/drawing/2014/main" id="{66991DED-6C1C-6A53-6071-3CDA30AB86ED}"/>
              </a:ext>
            </a:extLst>
          </p:cNvPr>
          <p:cNvSpPr/>
          <p:nvPr/>
        </p:nvSpPr>
        <p:spPr>
          <a:xfrm>
            <a:off x="7089576" y="246744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150" name="Rectangle 51">
            <a:extLst>
              <a:ext uri="{FF2B5EF4-FFF2-40B4-BE49-F238E27FC236}">
                <a16:creationId xmlns:a16="http://schemas.microsoft.com/office/drawing/2014/main" id="{3BFA27D6-DD81-3FBF-4273-2FBF314CF8D4}"/>
              </a:ext>
            </a:extLst>
          </p:cNvPr>
          <p:cNvSpPr/>
          <p:nvPr/>
        </p:nvSpPr>
        <p:spPr>
          <a:xfrm>
            <a:off x="7089576" y="300084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151" name="TextBox 8">
            <a:extLst>
              <a:ext uri="{FF2B5EF4-FFF2-40B4-BE49-F238E27FC236}">
                <a16:creationId xmlns:a16="http://schemas.microsoft.com/office/drawing/2014/main" id="{D3E5E886-4593-8B3C-36C1-A3BDB52D17B9}"/>
              </a:ext>
            </a:extLst>
          </p:cNvPr>
          <p:cNvSpPr txBox="1"/>
          <p:nvPr/>
        </p:nvSpPr>
        <p:spPr>
          <a:xfrm>
            <a:off x="7140624" y="149033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53" name="Rectangle 51">
            <a:extLst>
              <a:ext uri="{FF2B5EF4-FFF2-40B4-BE49-F238E27FC236}">
                <a16:creationId xmlns:a16="http://schemas.microsoft.com/office/drawing/2014/main" id="{138FA465-F0A6-CF04-DA86-61F7F8FA9388}"/>
              </a:ext>
            </a:extLst>
          </p:cNvPr>
          <p:cNvSpPr/>
          <p:nvPr/>
        </p:nvSpPr>
        <p:spPr>
          <a:xfrm>
            <a:off x="6717168" y="4068571"/>
            <a:ext cx="381000" cy="381000"/>
          </a:xfrm>
          <a:prstGeom prst="rect">
            <a:avLst/>
          </a:prstGeom>
          <a:solidFill>
            <a:srgbClr val="CCDAF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3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EC02DB8F-4F8E-691D-08DB-071282379609}"/>
              </a:ext>
            </a:extLst>
          </p:cNvPr>
          <p:cNvGrpSpPr/>
          <p:nvPr/>
        </p:nvGrpSpPr>
        <p:grpSpPr>
          <a:xfrm>
            <a:off x="6055943" y="120008"/>
            <a:ext cx="3173753" cy="737393"/>
            <a:chOff x="1038399" y="1493332"/>
            <a:chExt cx="1127473" cy="737393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00BCA20E-B9C3-FFEE-5077-BA5E40891DCF}"/>
                </a:ext>
              </a:extLst>
            </p:cNvPr>
            <p:cNvSpPr/>
            <p:nvPr/>
          </p:nvSpPr>
          <p:spPr>
            <a:xfrm>
              <a:off x="1163126" y="1493332"/>
              <a:ext cx="902137" cy="737393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346E49F6-2340-1F39-F9E8-AFB7531B1CBE}"/>
                </a:ext>
              </a:extLst>
            </p:cNvPr>
            <p:cNvSpPr/>
            <p:nvPr/>
          </p:nvSpPr>
          <p:spPr>
            <a:xfrm>
              <a:off x="1038399" y="1519662"/>
              <a:ext cx="11274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>
                  <a:cs typeface="Consolas" panose="020B0609020204030204" pitchFamily="49" charset="0"/>
                </a:rPr>
                <a:t>Question: can index 4 </a:t>
              </a:r>
            </a:p>
            <a:p>
              <a:pPr algn="ctr"/>
              <a:r>
                <a:rPr kumimoji="1" lang="en-US" altLang="zh-CN">
                  <a:cs typeface="Consolas" panose="020B0609020204030204" pitchFamily="49" charset="0"/>
                </a:rPr>
                <a:t>be overwritten?</a:t>
              </a:r>
              <a:endParaRPr lang="zh-CN" altLang="en-US">
                <a:cs typeface="Consolas" panose="020B0609020204030204" pitchFamily="49" charset="0"/>
              </a:endParaRPr>
            </a:p>
          </p:txBody>
        </p:sp>
      </p:grpSp>
      <p:sp>
        <p:nvSpPr>
          <p:cNvPr id="3" name="Rectangle 51">
            <a:extLst>
              <a:ext uri="{FF2B5EF4-FFF2-40B4-BE49-F238E27FC236}">
                <a16:creationId xmlns:a16="http://schemas.microsoft.com/office/drawing/2014/main" id="{58907704-4D97-E714-DC14-BC86643603B7}"/>
              </a:ext>
            </a:extLst>
          </p:cNvPr>
          <p:cNvSpPr/>
          <p:nvPr/>
        </p:nvSpPr>
        <p:spPr>
          <a:xfrm>
            <a:off x="7110828" y="4068571"/>
            <a:ext cx="381000" cy="381000"/>
          </a:xfrm>
          <a:prstGeom prst="rect">
            <a:avLst/>
          </a:prstGeom>
          <a:solidFill>
            <a:srgbClr val="CCDAF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3</a:t>
            </a:r>
          </a:p>
        </p:txBody>
      </p:sp>
      <p:sp>
        <p:nvSpPr>
          <p:cNvPr id="28" name="Rectangle 51">
            <a:extLst>
              <a:ext uri="{FF2B5EF4-FFF2-40B4-BE49-F238E27FC236}">
                <a16:creationId xmlns:a16="http://schemas.microsoft.com/office/drawing/2014/main" id="{5413DA2E-4E7B-FB0C-E768-FB44CE10C28F}"/>
              </a:ext>
            </a:extLst>
          </p:cNvPr>
          <p:cNvSpPr/>
          <p:nvPr/>
        </p:nvSpPr>
        <p:spPr>
          <a:xfrm>
            <a:off x="6717168" y="3529743"/>
            <a:ext cx="381000" cy="381000"/>
          </a:xfrm>
          <a:prstGeom prst="rect">
            <a:avLst/>
          </a:prstGeom>
          <a:solidFill>
            <a:srgbClr val="CCDAF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3</a:t>
            </a:r>
          </a:p>
        </p:txBody>
      </p:sp>
      <p:sp>
        <p:nvSpPr>
          <p:cNvPr id="36" name="Rectangle 51">
            <a:extLst>
              <a:ext uri="{FF2B5EF4-FFF2-40B4-BE49-F238E27FC236}">
                <a16:creationId xmlns:a16="http://schemas.microsoft.com/office/drawing/2014/main" id="{92B43D5A-6C03-886E-E28C-A3BB56DD9552}"/>
              </a:ext>
            </a:extLst>
          </p:cNvPr>
          <p:cNvSpPr/>
          <p:nvPr/>
        </p:nvSpPr>
        <p:spPr>
          <a:xfrm>
            <a:off x="6717168" y="3011697"/>
            <a:ext cx="381000" cy="381000"/>
          </a:xfrm>
          <a:prstGeom prst="rect">
            <a:avLst/>
          </a:prstGeom>
          <a:solidFill>
            <a:srgbClr val="CCDAF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3</a:t>
            </a:r>
          </a:p>
        </p:txBody>
      </p:sp>
      <p:sp>
        <p:nvSpPr>
          <p:cNvPr id="37" name="Rectangle 51">
            <a:extLst>
              <a:ext uri="{FF2B5EF4-FFF2-40B4-BE49-F238E27FC236}">
                <a16:creationId xmlns:a16="http://schemas.microsoft.com/office/drawing/2014/main" id="{0B1AC0AD-9541-8B84-D513-096444CED7ED}"/>
              </a:ext>
            </a:extLst>
          </p:cNvPr>
          <p:cNvSpPr/>
          <p:nvPr/>
        </p:nvSpPr>
        <p:spPr>
          <a:xfrm>
            <a:off x="6717168" y="2472869"/>
            <a:ext cx="381000" cy="381000"/>
          </a:xfrm>
          <a:prstGeom prst="rect">
            <a:avLst/>
          </a:prstGeom>
          <a:solidFill>
            <a:srgbClr val="CCDAF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3</a:t>
            </a:r>
          </a:p>
        </p:txBody>
      </p:sp>
      <p:sp>
        <p:nvSpPr>
          <p:cNvPr id="38" name="任意形状 37">
            <a:extLst>
              <a:ext uri="{FF2B5EF4-FFF2-40B4-BE49-F238E27FC236}">
                <a16:creationId xmlns:a16="http://schemas.microsoft.com/office/drawing/2014/main" id="{23600996-E846-AB49-B146-AE4B2379312D}"/>
              </a:ext>
            </a:extLst>
          </p:cNvPr>
          <p:cNvSpPr/>
          <p:nvPr/>
        </p:nvSpPr>
        <p:spPr>
          <a:xfrm>
            <a:off x="7030720" y="3759200"/>
            <a:ext cx="348114" cy="416560"/>
          </a:xfrm>
          <a:custGeom>
            <a:avLst/>
            <a:gdLst>
              <a:gd name="connsiteX0" fmla="*/ 0 w 348114"/>
              <a:gd name="connsiteY0" fmla="*/ 416560 h 416560"/>
              <a:gd name="connsiteX1" fmla="*/ 345440 w 348114"/>
              <a:gd name="connsiteY1" fmla="*/ 182880 h 416560"/>
              <a:gd name="connsiteX2" fmla="*/ 132080 w 348114"/>
              <a:gd name="connsiteY2" fmla="*/ 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114" h="416560">
                <a:moveTo>
                  <a:pt x="0" y="416560"/>
                </a:moveTo>
                <a:cubicBezTo>
                  <a:pt x="161713" y="334433"/>
                  <a:pt x="323427" y="252307"/>
                  <a:pt x="345440" y="182880"/>
                </a:cubicBezTo>
                <a:cubicBezTo>
                  <a:pt x="367453" y="113453"/>
                  <a:pt x="249766" y="56726"/>
                  <a:pt x="13208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任意形状 38">
            <a:extLst>
              <a:ext uri="{FF2B5EF4-FFF2-40B4-BE49-F238E27FC236}">
                <a16:creationId xmlns:a16="http://schemas.microsoft.com/office/drawing/2014/main" id="{F2D8E15D-BA90-5704-A2EE-CDEADD01C0F4}"/>
              </a:ext>
            </a:extLst>
          </p:cNvPr>
          <p:cNvSpPr/>
          <p:nvPr/>
        </p:nvSpPr>
        <p:spPr>
          <a:xfrm>
            <a:off x="7061200" y="3291840"/>
            <a:ext cx="650301" cy="975360"/>
          </a:xfrm>
          <a:custGeom>
            <a:avLst/>
            <a:gdLst>
              <a:gd name="connsiteX0" fmla="*/ 0 w 650301"/>
              <a:gd name="connsiteY0" fmla="*/ 975360 h 975360"/>
              <a:gd name="connsiteX1" fmla="*/ 650240 w 650301"/>
              <a:gd name="connsiteY1" fmla="*/ 548640 h 975360"/>
              <a:gd name="connsiteX2" fmla="*/ 30480 w 650301"/>
              <a:gd name="connsiteY2" fmla="*/ 0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301" h="975360">
                <a:moveTo>
                  <a:pt x="0" y="975360"/>
                </a:moveTo>
                <a:cubicBezTo>
                  <a:pt x="322580" y="843280"/>
                  <a:pt x="645160" y="711200"/>
                  <a:pt x="650240" y="548640"/>
                </a:cubicBezTo>
                <a:cubicBezTo>
                  <a:pt x="655320" y="386080"/>
                  <a:pt x="342900" y="193040"/>
                  <a:pt x="3048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任意形状 39">
            <a:extLst>
              <a:ext uri="{FF2B5EF4-FFF2-40B4-BE49-F238E27FC236}">
                <a16:creationId xmlns:a16="http://schemas.microsoft.com/office/drawing/2014/main" id="{5B733047-F2BE-2AAA-2D9A-35C141B90F20}"/>
              </a:ext>
            </a:extLst>
          </p:cNvPr>
          <p:cNvSpPr/>
          <p:nvPr/>
        </p:nvSpPr>
        <p:spPr>
          <a:xfrm>
            <a:off x="7020560" y="2753360"/>
            <a:ext cx="1076996" cy="1554480"/>
          </a:xfrm>
          <a:custGeom>
            <a:avLst/>
            <a:gdLst>
              <a:gd name="connsiteX0" fmla="*/ 30480 w 1076996"/>
              <a:gd name="connsiteY0" fmla="*/ 1554480 h 1554480"/>
              <a:gd name="connsiteX1" fmla="*/ 1076960 w 1076996"/>
              <a:gd name="connsiteY1" fmla="*/ 1219200 h 1554480"/>
              <a:gd name="connsiteX2" fmla="*/ 0 w 1076996"/>
              <a:gd name="connsiteY2" fmla="*/ 0 h 155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6996" h="1554480">
                <a:moveTo>
                  <a:pt x="30480" y="1554480"/>
                </a:moveTo>
                <a:cubicBezTo>
                  <a:pt x="556260" y="1516380"/>
                  <a:pt x="1082040" y="1478280"/>
                  <a:pt x="1076960" y="1219200"/>
                </a:cubicBezTo>
                <a:cubicBezTo>
                  <a:pt x="1071880" y="960120"/>
                  <a:pt x="535940" y="480060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984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6" grpId="0" animBg="1"/>
      <p:bldP spid="3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ECD6F-C843-964B-B1E8-20AE75D4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Safety requirement of the commit entry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C69D5-54DF-8B49-89F4-B14D0CD52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777380"/>
            <a:ext cx="8229600" cy="2956730"/>
          </a:xfrm>
        </p:spPr>
        <p:txBody>
          <a:bodyPr/>
          <a:lstStyle/>
          <a:p>
            <a:r>
              <a:rPr lang="en-US" altLang="zh-CN" dirty="0"/>
              <a:t>Raft safety property:</a:t>
            </a:r>
          </a:p>
          <a:p>
            <a:pPr lvl="1"/>
            <a:r>
              <a:rPr lang="en-US" altLang="zh-CN" dirty="0"/>
              <a:t>If a leader has decided that a log entry is committed, that entry will be present in the logs of all future leaders (no overwritten)</a:t>
            </a:r>
          </a:p>
          <a:p>
            <a:r>
              <a:rPr lang="en-US" altLang="zh-CN" dirty="0"/>
              <a:t>This guarantees the safety requirement</a:t>
            </a:r>
          </a:p>
          <a:p>
            <a:pPr lvl="1"/>
            <a:r>
              <a:rPr lang="en-US" altLang="zh-CN" dirty="0"/>
              <a:t>Leaders never overwrite entries in their logs</a:t>
            </a:r>
          </a:p>
          <a:p>
            <a:pPr lvl="1"/>
            <a:r>
              <a:rPr lang="en-US" altLang="zh-CN" dirty="0"/>
              <a:t>Only entries in the leader’s log can be committed</a:t>
            </a:r>
          </a:p>
          <a:p>
            <a:pPr lvl="1"/>
            <a:r>
              <a:rPr lang="en-US" altLang="zh-CN" dirty="0"/>
              <a:t>Entries must be committed before applying to state machine</a:t>
            </a:r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62D404-9F9E-0942-B848-FA32DD4C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59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A3C8711-2D5B-2F43-819C-8F7800968DD5}"/>
              </a:ext>
            </a:extLst>
          </p:cNvPr>
          <p:cNvGrpSpPr/>
          <p:nvPr/>
        </p:nvGrpSpPr>
        <p:grpSpPr>
          <a:xfrm>
            <a:off x="380020" y="968943"/>
            <a:ext cx="8075240" cy="975271"/>
            <a:chOff x="911200" y="1040360"/>
            <a:chExt cx="2686291" cy="97527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664D294-A180-914F-A188-41023DDF7FBE}"/>
                </a:ext>
              </a:extLst>
            </p:cNvPr>
            <p:cNvSpPr/>
            <p:nvPr/>
          </p:nvSpPr>
          <p:spPr>
            <a:xfrm>
              <a:off x="912507" y="1040360"/>
              <a:ext cx="2684984" cy="747309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60B0E7B-1C3A-754A-80B5-3C5B24D5F895}"/>
                </a:ext>
              </a:extLst>
            </p:cNvPr>
            <p:cNvSpPr/>
            <p:nvPr/>
          </p:nvSpPr>
          <p:spPr>
            <a:xfrm>
              <a:off x="911200" y="1092301"/>
              <a:ext cx="268498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>
                  <a:cs typeface="Consolas" panose="020B0609020204030204" pitchFamily="49" charset="0"/>
                </a:rPr>
                <a:t>Once a log entry has been applied to a state machine, no other state machine must apply a different value for that log entry</a:t>
              </a:r>
            </a:p>
            <a:p>
              <a:r>
                <a:rPr kumimoji="1" lang="en-US" altLang="zh-CN">
                  <a:cs typeface="Consolas" panose="020B0609020204030204" pitchFamily="49" charset="0"/>
                </a:rPr>
                <a:t> </a:t>
              </a:r>
              <a:endParaRPr lang="zh-CN" altLang="en-US">
                <a:cs typeface="Consolas" panose="020B0609020204030204" pitchFamily="49" charset="0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3E8E8F79-4721-C34F-8342-45248D77D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77" y="4519278"/>
            <a:ext cx="7112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1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Paxos</a:t>
            </a:r>
            <a:r>
              <a:rPr lang="en-US" altLang="zh-CN" dirty="0">
                <a:solidFill>
                  <a:srgbClr val="C00000"/>
                </a:solidFill>
              </a:rPr>
              <a:t> in Action: Phase 1b (Prepare)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43000" y="1206500"/>
            <a:ext cx="7543800" cy="1524000"/>
          </a:xfrm>
        </p:spPr>
        <p:txBody>
          <a:bodyPr>
            <a:normAutofit fontScale="85000" lnSpcReduction="10000"/>
          </a:bodyPr>
          <a:lstStyle/>
          <a:p>
            <a:pPr marL="367756" indent="-320133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:      </a:t>
            </a:r>
            <a:r>
              <a:rPr lang="zh-CN" altLang="en-US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altLang="zh-CN" b="1" dirty="0">
                <a:solidFill>
                  <a:srgbClr val="0033CC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proposal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ID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&gt;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any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previous proposal</a:t>
            </a:r>
          </a:p>
          <a:p>
            <a:pPr marL="1865238" indent="-223564">
              <a:lnSpc>
                <a:spcPct val="90000"/>
              </a:lnSpc>
              <a:buClr>
                <a:srgbClr val="0033CC"/>
              </a:buClr>
              <a:buSzPct val="90000"/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reply with the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highest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past proposal number and value</a:t>
            </a:r>
          </a:p>
          <a:p>
            <a:pPr marL="1865238" indent="-223564">
              <a:lnSpc>
                <a:spcPct val="90000"/>
              </a:lnSpc>
              <a:buClr>
                <a:srgbClr val="0033CC"/>
              </a:buClr>
              <a:buSzPct val="90000"/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promise to ignore all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IDs &lt; N</a:t>
            </a:r>
          </a:p>
          <a:p>
            <a:pPr marL="367756" indent="1129726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b="1" dirty="0">
                <a:solidFill>
                  <a:srgbClr val="0033CC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else</a:t>
            </a: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ignore (proposal is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rejected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)</a:t>
            </a:r>
          </a:p>
        </p:txBody>
      </p:sp>
      <p:grpSp>
        <p:nvGrpSpPr>
          <p:cNvPr id="5" name="Group 3"/>
          <p:cNvGrpSpPr/>
          <p:nvPr/>
        </p:nvGrpSpPr>
        <p:grpSpPr>
          <a:xfrm>
            <a:off x="3566314" y="3556000"/>
            <a:ext cx="1694148" cy="1089803"/>
            <a:chOff x="3276496" y="3419714"/>
            <a:chExt cx="1896936" cy="1201097"/>
          </a:xfrm>
        </p:grpSpPr>
        <p:sp>
          <p:nvSpPr>
            <p:cNvPr id="6" name="Cloud 4"/>
            <p:cNvSpPr/>
            <p:nvPr/>
          </p:nvSpPr>
          <p:spPr>
            <a:xfrm>
              <a:off x="3276496" y="3419714"/>
              <a:ext cx="1896936" cy="1201097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67">
                <a:solidFill>
                  <a:prstClr val="black"/>
                </a:solidFill>
                <a:latin typeface="Candara" pitchFamily="34" charset="0"/>
                <a:cs typeface="Verdana" pitchFamily="34" charset="0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3276497" y="3711007"/>
              <a:ext cx="1825835" cy="49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33" i="1" dirty="0">
                  <a:solidFill>
                    <a:prstClr val="white">
                      <a:lumMod val="65000"/>
                    </a:prstClr>
                  </a:solidFill>
                  <a:latin typeface="Candara" pitchFamily="34" charset="0"/>
                  <a:ea typeface="Verdana" pitchFamily="34" charset="0"/>
                  <a:cs typeface="Verdana" pitchFamily="34" charset="0"/>
                </a:rPr>
                <a:t>Network</a:t>
              </a:r>
              <a:endParaRPr lang="zh-CN" altLang="en-US" sz="2000" i="1" dirty="0">
                <a:solidFill>
                  <a:prstClr val="white">
                    <a:lumMod val="65000"/>
                  </a:prstClr>
                </a:solidFill>
                <a:latin typeface="Candara" pitchFamily="34" charset="0"/>
                <a:ea typeface="ＭＳ Ｐゴシック" charset="-128"/>
              </a:endParaRPr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397000" y="3854000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7"/>
          <p:cNvSpPr/>
          <p:nvPr/>
        </p:nvSpPr>
        <p:spPr>
          <a:xfrm>
            <a:off x="4997500" y="3644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12"/>
          <p:cNvSpPr/>
          <p:nvPr/>
        </p:nvSpPr>
        <p:spPr>
          <a:xfrm>
            <a:off x="5124500" y="3771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13"/>
          <p:cNvSpPr/>
          <p:nvPr/>
        </p:nvSpPr>
        <p:spPr>
          <a:xfrm>
            <a:off x="5251500" y="3898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15"/>
          <p:cNvSpPr/>
          <p:nvPr/>
        </p:nvSpPr>
        <p:spPr>
          <a:xfrm>
            <a:off x="3791000" y="4762500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6"/>
          <p:cNvSpPr/>
          <p:nvPr/>
        </p:nvSpPr>
        <p:spPr>
          <a:xfrm>
            <a:off x="2486815" y="2857500"/>
            <a:ext cx="4288686" cy="25400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4" name="Rectangle 20"/>
          <p:cNvSpPr/>
          <p:nvPr/>
        </p:nvSpPr>
        <p:spPr>
          <a:xfrm>
            <a:off x="5328812" y="4626040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quorum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  <p:cxnSp>
        <p:nvCxnSpPr>
          <p:cNvPr id="15" name="Straight Arrow Connector 21"/>
          <p:cNvCxnSpPr/>
          <p:nvPr/>
        </p:nvCxnSpPr>
        <p:spPr>
          <a:xfrm flipV="1">
            <a:off x="5932618" y="4356040"/>
            <a:ext cx="0" cy="270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0"/>
          <p:cNvGrpSpPr/>
          <p:nvPr/>
        </p:nvGrpSpPr>
        <p:grpSpPr>
          <a:xfrm>
            <a:off x="2677314" y="3067499"/>
            <a:ext cx="1260000" cy="420002"/>
            <a:chOff x="2298377" y="2842799"/>
            <a:chExt cx="1512000" cy="504002"/>
          </a:xfrm>
        </p:grpSpPr>
        <p:sp>
          <p:nvSpPr>
            <p:cNvPr id="17" name="Rounded Rectangle 9"/>
            <p:cNvSpPr/>
            <p:nvPr/>
          </p:nvSpPr>
          <p:spPr>
            <a:xfrm>
              <a:off x="2298377" y="2842800"/>
              <a:ext cx="1512000" cy="504001"/>
            </a:xfrm>
            <a:prstGeom prst="roundRect">
              <a:avLst/>
            </a:prstGeom>
            <a:solidFill>
              <a:srgbClr val="FF0066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Leader</a:t>
              </a:r>
              <a:endParaRPr lang="zh-CN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8" name="Rectangle 8"/>
            <p:cNvSpPr/>
            <p:nvPr/>
          </p:nvSpPr>
          <p:spPr>
            <a:xfrm>
              <a:off x="3630377" y="2842799"/>
              <a:ext cx="180000" cy="144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19" name="Straight Arrow Connector 14"/>
          <p:cNvCxnSpPr/>
          <p:nvPr/>
        </p:nvCxnSpPr>
        <p:spPr>
          <a:xfrm>
            <a:off x="3937315" y="3445898"/>
            <a:ext cx="1060186" cy="21520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25"/>
          <p:cNvCxnSpPr/>
          <p:nvPr/>
        </p:nvCxnSpPr>
        <p:spPr>
          <a:xfrm>
            <a:off x="3937315" y="3487501"/>
            <a:ext cx="1187186" cy="39694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7"/>
          <p:cNvCxnSpPr/>
          <p:nvPr/>
        </p:nvCxnSpPr>
        <p:spPr>
          <a:xfrm>
            <a:off x="3862315" y="3507001"/>
            <a:ext cx="1389186" cy="620499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33"/>
          <p:cNvSpPr/>
          <p:nvPr/>
        </p:nvSpPr>
        <p:spPr>
          <a:xfrm>
            <a:off x="4218443" y="3175000"/>
            <a:ext cx="1353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promise N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05862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46" y="1830524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ea typeface="+mn-ea"/>
              </a:rPr>
              <a:t>Goal: if a log entry has been replicated to majority followers, it is </a:t>
            </a:r>
            <a:r>
              <a:rPr lang="en-US" altLang="zh-CN" u="sng" kern="0" dirty="0">
                <a:solidFill>
                  <a:srgbClr val="C00000"/>
                </a:solidFill>
                <a:ea typeface="+mn-ea"/>
              </a:rPr>
              <a:t>likely</a:t>
            </a:r>
            <a:r>
              <a:rPr lang="en-US" altLang="zh-CN" kern="0" dirty="0">
                <a:solidFill>
                  <a:srgbClr val="C00000"/>
                </a:solidFill>
                <a:ea typeface="+mn-ea"/>
              </a:rPr>
              <a:t> to commit, i.e., be in the log of future leaders </a:t>
            </a:r>
            <a:endParaRPr lang="en-US" altLang="zh-CN" sz="2600" kern="0" dirty="0">
              <a:solidFill>
                <a:srgbClr val="C00000"/>
              </a:solidFill>
              <a:ea typeface="+mn-ea"/>
            </a:endParaRPr>
          </a:p>
          <a:p>
            <a:pPr algn="ctr"/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63300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6BAAD-530C-424E-A249-891187FC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Committing Entry from the Current Term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988DA-09DB-A349-B615-77F3B103E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900442"/>
          </a:xfrm>
        </p:spPr>
        <p:txBody>
          <a:bodyPr/>
          <a:lstStyle/>
          <a:p>
            <a:r>
              <a:rPr kumimoji="1" lang="en-US" altLang="zh-CN"/>
              <a:t>Case #1/2: Leader decides entry in current term is committed 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83B998-47F0-D349-9A68-C47C7EE3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9A1225-3353-5A4B-ABEC-E345F5C5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6" y="1550835"/>
            <a:ext cx="5461000" cy="302260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2173EC56-9CA1-B845-A8FC-934E630B5DBD}"/>
              </a:ext>
            </a:extLst>
          </p:cNvPr>
          <p:cNvGrpSpPr/>
          <p:nvPr/>
        </p:nvGrpSpPr>
        <p:grpSpPr>
          <a:xfrm>
            <a:off x="996191" y="4696102"/>
            <a:ext cx="7675884" cy="1018898"/>
            <a:chOff x="912507" y="1040360"/>
            <a:chExt cx="2726851" cy="10188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D0A37BE-F379-FE46-941D-E7C5EA4B4618}"/>
                </a:ext>
              </a:extLst>
            </p:cNvPr>
            <p:cNvSpPr/>
            <p:nvPr/>
          </p:nvSpPr>
          <p:spPr>
            <a:xfrm>
              <a:off x="912507" y="1040360"/>
              <a:ext cx="2684984" cy="842189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23676B5-A53C-6D47-A51C-AA3E77171E3F}"/>
                </a:ext>
              </a:extLst>
            </p:cNvPr>
            <p:cNvSpPr/>
            <p:nvPr/>
          </p:nvSpPr>
          <p:spPr>
            <a:xfrm>
              <a:off x="954373" y="1135928"/>
              <a:ext cx="268498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>
                  <a:cs typeface="Consolas" panose="020B0609020204030204" pitchFamily="49" charset="0"/>
                </a:rPr>
                <a:t>Question: how to prevent index 4 from being overwritten? Prevent S4 or S5 from becoming the leader  </a:t>
              </a:r>
            </a:p>
            <a:p>
              <a:r>
                <a:rPr kumimoji="1" lang="en-US" altLang="zh-CN">
                  <a:cs typeface="Consolas" panose="020B0609020204030204" pitchFamily="49" charset="0"/>
                </a:rPr>
                <a:t> </a:t>
              </a:r>
              <a:endParaRPr lang="zh-CN" altLang="en-US"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80654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09AC7-E941-F640-953F-F4E9C9B2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Picking the Best Leader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F4B2B-BDE7-DE4E-B72F-6E4102830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During elections, choose candidate with log most likely to contain all committed entries</a:t>
            </a:r>
          </a:p>
          <a:p>
            <a:pPr lvl="1"/>
            <a:r>
              <a:rPr lang="en-US" altLang="zh-CN"/>
              <a:t>Candidates include log info in </a:t>
            </a:r>
            <a:r>
              <a:rPr lang="en-US" altLang="zh-CN" err="1"/>
              <a:t>RequestVote</a:t>
            </a:r>
            <a:r>
              <a:rPr lang="en-US" altLang="zh-CN"/>
              <a:t> RPCs</a:t>
            </a:r>
            <a:br>
              <a:rPr lang="en-US" altLang="zh-CN"/>
            </a:br>
            <a:r>
              <a:rPr lang="en-US" altLang="zh-CN"/>
              <a:t>(index &amp; term of last log entry)</a:t>
            </a:r>
          </a:p>
          <a:p>
            <a:pPr lvl="1"/>
            <a:r>
              <a:rPr lang="en-US" altLang="zh-CN"/>
              <a:t>Voting server V denies vote if its log is “more complete”:</a:t>
            </a:r>
            <a:br>
              <a:rPr lang="en-US" altLang="zh-CN"/>
            </a:br>
            <a:r>
              <a:rPr lang="en-US" altLang="zh-CN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lastTermV</a:t>
            </a:r>
            <a:r>
              <a:rPr lang="en-US" altLang="zh-CN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zh-CN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lastTermC</a:t>
            </a:r>
            <a:r>
              <a:rPr lang="en-US" altLang="zh-CN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  <a:br>
              <a:rPr lang="en-US" altLang="zh-CN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lastTermV</a:t>
            </a:r>
            <a:r>
              <a:rPr lang="en-US" altLang="zh-CN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altLang="zh-CN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lastTermC</a:t>
            </a:r>
            <a:r>
              <a:rPr lang="en-US" altLang="zh-CN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(</a:t>
            </a:r>
            <a:r>
              <a:rPr lang="en-US" altLang="zh-CN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lastIndexV</a:t>
            </a:r>
            <a:r>
              <a:rPr lang="en-US" altLang="zh-CN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zh-CN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lastIndexC</a:t>
            </a:r>
            <a:r>
              <a:rPr lang="en-US" altLang="zh-CN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altLang="zh-CN"/>
              <a:t>Leader will have “most complete” log among electing majority</a:t>
            </a:r>
          </a:p>
          <a:p>
            <a:pPr lvl="1"/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zh-CN"/>
          </a:p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270024-4A4F-B946-905C-EE2F985E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952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BCC35-0995-5873-47A0-E05D556F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Comparing the best leader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03168-7669-2870-8D00-D2A173617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731514"/>
          </a:xfrm>
        </p:spPr>
        <p:txBody>
          <a:bodyPr>
            <a:normAutofit lnSpcReduction="10000"/>
          </a:bodyPr>
          <a:lstStyle/>
          <a:p>
            <a:r>
              <a:rPr lang="en-US" altLang="zh-CN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lastTermV</a:t>
            </a:r>
            <a:r>
              <a:rPr lang="en-US" altLang="zh-CN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zh-CN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lastTermC</a:t>
            </a:r>
            <a:r>
              <a:rPr lang="en-US" altLang="zh-CN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  <a:br>
              <a:rPr lang="en-US" altLang="zh-CN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lastTermV</a:t>
            </a:r>
            <a:r>
              <a:rPr lang="en-US" altLang="zh-CN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altLang="zh-CN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lastTermC</a:t>
            </a:r>
            <a:r>
              <a:rPr lang="en-US" altLang="zh-CN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&amp;&amp; (</a:t>
            </a:r>
            <a:r>
              <a:rPr lang="en-US" altLang="zh-CN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lastIndexV</a:t>
            </a:r>
            <a:r>
              <a:rPr lang="en-US" altLang="zh-CN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US" altLang="zh-CN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lastIndexC</a:t>
            </a:r>
            <a:r>
              <a:rPr lang="en-US" altLang="zh-CN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CF0861-9DD1-60C8-248D-AA38DBB2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63</a:t>
            </a:fld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AB847910-061C-233F-9C7A-6E8F5CE8DE97}"/>
              </a:ext>
            </a:extLst>
          </p:cNvPr>
          <p:cNvSpPr/>
          <p:nvPr/>
        </p:nvSpPr>
        <p:spPr>
          <a:xfrm>
            <a:off x="1844824" y="260414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175A0FEC-A749-75F6-1422-561F5AD3C0D6}"/>
              </a:ext>
            </a:extLst>
          </p:cNvPr>
          <p:cNvSpPr/>
          <p:nvPr/>
        </p:nvSpPr>
        <p:spPr>
          <a:xfrm>
            <a:off x="2225824" y="260414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80CAFD5E-0685-2719-EBE5-00A30EE3AE2F}"/>
              </a:ext>
            </a:extLst>
          </p:cNvPr>
          <p:cNvSpPr/>
          <p:nvPr/>
        </p:nvSpPr>
        <p:spPr>
          <a:xfrm>
            <a:off x="1844824" y="313754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2FD25FFF-09F4-94E1-EE48-A2CBDBF4D779}"/>
              </a:ext>
            </a:extLst>
          </p:cNvPr>
          <p:cNvSpPr/>
          <p:nvPr/>
        </p:nvSpPr>
        <p:spPr>
          <a:xfrm>
            <a:off x="2225824" y="313754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9" name="Rectangle 30">
            <a:extLst>
              <a:ext uri="{FF2B5EF4-FFF2-40B4-BE49-F238E27FC236}">
                <a16:creationId xmlns:a16="http://schemas.microsoft.com/office/drawing/2014/main" id="{1FB6C65F-AB98-A7F8-1033-A3552E6E97C3}"/>
              </a:ext>
            </a:extLst>
          </p:cNvPr>
          <p:cNvSpPr/>
          <p:nvPr/>
        </p:nvSpPr>
        <p:spPr>
          <a:xfrm>
            <a:off x="2606824" y="260414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10" name="TextBox 45">
            <a:extLst>
              <a:ext uri="{FF2B5EF4-FFF2-40B4-BE49-F238E27FC236}">
                <a16:creationId xmlns:a16="http://schemas.microsoft.com/office/drawing/2014/main" id="{3498BC40-9570-2651-95EC-10E2384D30A5}"/>
              </a:ext>
            </a:extLst>
          </p:cNvPr>
          <p:cNvSpPr txBox="1"/>
          <p:nvPr/>
        </p:nvSpPr>
        <p:spPr>
          <a:xfrm>
            <a:off x="1463824" y="2656143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1</a:t>
            </a:r>
          </a:p>
        </p:txBody>
      </p:sp>
      <p:sp>
        <p:nvSpPr>
          <p:cNvPr id="11" name="TextBox 46">
            <a:extLst>
              <a:ext uri="{FF2B5EF4-FFF2-40B4-BE49-F238E27FC236}">
                <a16:creationId xmlns:a16="http://schemas.microsoft.com/office/drawing/2014/main" id="{FE49D685-54E0-6E41-68F9-C582C14D901F}"/>
              </a:ext>
            </a:extLst>
          </p:cNvPr>
          <p:cNvSpPr txBox="1"/>
          <p:nvPr/>
        </p:nvSpPr>
        <p:spPr>
          <a:xfrm>
            <a:off x="1463824" y="3189543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2</a:t>
            </a:r>
          </a:p>
        </p:txBody>
      </p:sp>
      <p:sp>
        <p:nvSpPr>
          <p:cNvPr id="12" name="Rectangle 51">
            <a:extLst>
              <a:ext uri="{FF2B5EF4-FFF2-40B4-BE49-F238E27FC236}">
                <a16:creationId xmlns:a16="http://schemas.microsoft.com/office/drawing/2014/main" id="{2B009587-5FEE-1A93-ADA8-E4D3D01B1AF2}"/>
              </a:ext>
            </a:extLst>
          </p:cNvPr>
          <p:cNvSpPr/>
          <p:nvPr/>
        </p:nvSpPr>
        <p:spPr>
          <a:xfrm>
            <a:off x="2606824" y="313754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AFCB71C5-0AED-1DD4-4CB7-781E3DDB6472}"/>
              </a:ext>
            </a:extLst>
          </p:cNvPr>
          <p:cNvSpPr/>
          <p:nvPr/>
        </p:nvSpPr>
        <p:spPr>
          <a:xfrm>
            <a:off x="2987824" y="260096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14" name="Rectangle 51">
            <a:extLst>
              <a:ext uri="{FF2B5EF4-FFF2-40B4-BE49-F238E27FC236}">
                <a16:creationId xmlns:a16="http://schemas.microsoft.com/office/drawing/2014/main" id="{B000F7A9-B996-78BE-CE84-60008892E4C4}"/>
              </a:ext>
            </a:extLst>
          </p:cNvPr>
          <p:cNvSpPr/>
          <p:nvPr/>
        </p:nvSpPr>
        <p:spPr>
          <a:xfrm>
            <a:off x="2987824" y="313436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15" name="Rectangle 30">
            <a:extLst>
              <a:ext uri="{FF2B5EF4-FFF2-40B4-BE49-F238E27FC236}">
                <a16:creationId xmlns:a16="http://schemas.microsoft.com/office/drawing/2014/main" id="{4B63BCF5-8534-88B1-7B94-CEF914128FDF}"/>
              </a:ext>
            </a:extLst>
          </p:cNvPr>
          <p:cNvSpPr/>
          <p:nvPr/>
        </p:nvSpPr>
        <p:spPr>
          <a:xfrm>
            <a:off x="3368824" y="259778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407F63-2061-9277-396F-B406C756C8C0}"/>
              </a:ext>
            </a:extLst>
          </p:cNvPr>
          <p:cNvSpPr/>
          <p:nvPr/>
        </p:nvSpPr>
        <p:spPr>
          <a:xfrm>
            <a:off x="5661248" y="257244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D8ED7E-2EE4-9AFA-6D9C-A9358EBA0D29}"/>
              </a:ext>
            </a:extLst>
          </p:cNvPr>
          <p:cNvSpPr/>
          <p:nvPr/>
        </p:nvSpPr>
        <p:spPr>
          <a:xfrm>
            <a:off x="6042248" y="257244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666CF3-B428-C5CE-2D68-1688C17F9FCC}"/>
              </a:ext>
            </a:extLst>
          </p:cNvPr>
          <p:cNvSpPr/>
          <p:nvPr/>
        </p:nvSpPr>
        <p:spPr>
          <a:xfrm>
            <a:off x="5661248" y="310584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744606-A1BE-C06F-63B6-864755D7E614}"/>
              </a:ext>
            </a:extLst>
          </p:cNvPr>
          <p:cNvSpPr/>
          <p:nvPr/>
        </p:nvSpPr>
        <p:spPr>
          <a:xfrm>
            <a:off x="6042248" y="3105842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F093B961-8D59-E57C-5463-38FDABE7FA65}"/>
              </a:ext>
            </a:extLst>
          </p:cNvPr>
          <p:cNvSpPr/>
          <p:nvPr/>
        </p:nvSpPr>
        <p:spPr>
          <a:xfrm>
            <a:off x="6423248" y="257244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21" name="TextBox 45">
            <a:extLst>
              <a:ext uri="{FF2B5EF4-FFF2-40B4-BE49-F238E27FC236}">
                <a16:creationId xmlns:a16="http://schemas.microsoft.com/office/drawing/2014/main" id="{16940F26-8C86-D468-28D8-88B0D498166C}"/>
              </a:ext>
            </a:extLst>
          </p:cNvPr>
          <p:cNvSpPr txBox="1"/>
          <p:nvPr/>
        </p:nvSpPr>
        <p:spPr>
          <a:xfrm>
            <a:off x="5280248" y="2624443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1</a:t>
            </a:r>
          </a:p>
        </p:txBody>
      </p:sp>
      <p:sp>
        <p:nvSpPr>
          <p:cNvPr id="22" name="TextBox 46">
            <a:extLst>
              <a:ext uri="{FF2B5EF4-FFF2-40B4-BE49-F238E27FC236}">
                <a16:creationId xmlns:a16="http://schemas.microsoft.com/office/drawing/2014/main" id="{7DB5A849-B408-F994-7266-5155FCA49797}"/>
              </a:ext>
            </a:extLst>
          </p:cNvPr>
          <p:cNvSpPr txBox="1"/>
          <p:nvPr/>
        </p:nvSpPr>
        <p:spPr>
          <a:xfrm>
            <a:off x="5280248" y="3157843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2</a:t>
            </a:r>
          </a:p>
        </p:txBody>
      </p:sp>
      <p:sp>
        <p:nvSpPr>
          <p:cNvPr id="23" name="Rectangle 51">
            <a:extLst>
              <a:ext uri="{FF2B5EF4-FFF2-40B4-BE49-F238E27FC236}">
                <a16:creationId xmlns:a16="http://schemas.microsoft.com/office/drawing/2014/main" id="{7B65A78A-8D3F-17F9-CB93-4B8BE69FE713}"/>
              </a:ext>
            </a:extLst>
          </p:cNvPr>
          <p:cNvSpPr/>
          <p:nvPr/>
        </p:nvSpPr>
        <p:spPr>
          <a:xfrm>
            <a:off x="6423248" y="310584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24" name="Rectangle 30">
            <a:extLst>
              <a:ext uri="{FF2B5EF4-FFF2-40B4-BE49-F238E27FC236}">
                <a16:creationId xmlns:a16="http://schemas.microsoft.com/office/drawing/2014/main" id="{9E7B9B1B-FEDF-7A75-688E-AEE6B5DBD5B0}"/>
              </a:ext>
            </a:extLst>
          </p:cNvPr>
          <p:cNvSpPr/>
          <p:nvPr/>
        </p:nvSpPr>
        <p:spPr>
          <a:xfrm>
            <a:off x="6804248" y="256926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25" name="Rectangle 51">
            <a:extLst>
              <a:ext uri="{FF2B5EF4-FFF2-40B4-BE49-F238E27FC236}">
                <a16:creationId xmlns:a16="http://schemas.microsoft.com/office/drawing/2014/main" id="{0C5BC1B9-41E1-4C73-CDBB-E46D6634961C}"/>
              </a:ext>
            </a:extLst>
          </p:cNvPr>
          <p:cNvSpPr/>
          <p:nvPr/>
        </p:nvSpPr>
        <p:spPr>
          <a:xfrm>
            <a:off x="6804248" y="3102662"/>
            <a:ext cx="381000" cy="381000"/>
          </a:xfrm>
          <a:prstGeom prst="rect">
            <a:avLst/>
          </a:prstGeom>
          <a:solidFill>
            <a:srgbClr val="CCDAF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3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DAC62AA2-0303-3EC9-91F7-7FAEE5ECB2B0}"/>
              </a:ext>
            </a:extLst>
          </p:cNvPr>
          <p:cNvSpPr/>
          <p:nvPr/>
        </p:nvSpPr>
        <p:spPr>
          <a:xfrm>
            <a:off x="7185248" y="2566082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3578213F-5661-1173-CD55-A341CAAF212B}"/>
              </a:ext>
            </a:extLst>
          </p:cNvPr>
          <p:cNvSpPr txBox="1">
            <a:spLocks/>
          </p:cNvSpPr>
          <p:nvPr/>
        </p:nvSpPr>
        <p:spPr>
          <a:xfrm>
            <a:off x="302840" y="4405832"/>
            <a:ext cx="8229600" cy="900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/>
              <a:t>Question: which log is longer?</a:t>
            </a:r>
          </a:p>
          <a:p>
            <a:pPr lvl="1"/>
            <a:r>
              <a:rPr kumimoji="1" lang="en-US" altLang="zh-CN"/>
              <a:t>S1 &amp; S2, respectively  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82874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617C1-B771-424A-B2AA-8F41AD02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Committing Entry from the Current Term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647D0-806D-FE41-B1F8-169D56CA4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585692"/>
          </a:xfrm>
        </p:spPr>
        <p:txBody>
          <a:bodyPr/>
          <a:lstStyle/>
          <a:p>
            <a:r>
              <a:rPr kumimoji="1" lang="en-US" altLang="zh-CN"/>
              <a:t>Leader decides entry in current term is committed </a:t>
            </a:r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zh-CN" altLang="en-US"/>
          </a:p>
          <a:p>
            <a:r>
              <a:rPr kumimoji="1" lang="en-US" altLang="zh-CN"/>
              <a:t>Safe: leader for term 3 must contain entry 4 </a:t>
            </a:r>
          </a:p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257BEC-AA96-2444-BDE2-D101FBFD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095706-BF55-0441-B72D-EF6B184F2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1707107"/>
            <a:ext cx="54610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696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2A81F-AA75-897E-5A8F-04E0BF39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Complete picture of request vote RPC 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8B6FE2-E56A-32D0-426F-DF3E11C7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65</a:t>
            </a:fld>
            <a:endParaRPr lang="zh-CN" altLang="en-US"/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A7A0F4D0-D12F-8A6D-769B-B2351EDE705F}"/>
              </a:ext>
            </a:extLst>
          </p:cNvPr>
          <p:cNvSpPr txBox="1"/>
          <p:nvPr/>
        </p:nvSpPr>
        <p:spPr>
          <a:xfrm>
            <a:off x="1168296" y="1123084"/>
            <a:ext cx="7344816" cy="44781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Invoked by candidates to gather votes.</a:t>
            </a:r>
          </a:p>
          <a:p>
            <a:pPr marL="798513" indent="-798513" algn="l">
              <a:spcBef>
                <a:spcPts val="600"/>
              </a:spcBef>
              <a:tabLst>
                <a:tab pos="798513" algn="l"/>
              </a:tabLst>
            </a:pPr>
            <a:r>
              <a:rPr lang="en-US" b="1">
                <a:solidFill>
                  <a:srgbClr val="0432FF"/>
                </a:solidFill>
                <a:latin typeface="+mn-lt"/>
                <a:cs typeface="Times New Roman" pitchFamily="18" charset="0"/>
              </a:rPr>
              <a:t>Arguments:</a:t>
            </a:r>
          </a:p>
          <a:p>
            <a:pPr marL="798513" indent="-798513" algn="l">
              <a:tabLst>
                <a:tab pos="798513" algn="l"/>
              </a:tabLst>
            </a:pPr>
            <a:r>
              <a:rPr lang="en-US" b="1" err="1">
                <a:latin typeface="Times New Roman" pitchFamily="18" charset="0"/>
                <a:cs typeface="Times New Roman" pitchFamily="18" charset="0"/>
              </a:rPr>
              <a:t>candidateId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	candidate requesting vote</a:t>
            </a:r>
          </a:p>
          <a:p>
            <a:pPr marL="798513" indent="-798513" algn="l">
              <a:tabLst>
                <a:tab pos="798513" algn="l"/>
              </a:tabLst>
            </a:pPr>
            <a:r>
              <a:rPr lang="en-US" b="1">
                <a:latin typeface="Times New Roman" pitchFamily="18" charset="0"/>
                <a:cs typeface="Times New Roman" pitchFamily="18" charset="0"/>
              </a:rPr>
              <a:t>term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	candidate's term</a:t>
            </a:r>
          </a:p>
          <a:p>
            <a:pPr marL="798513" indent="-798513" algn="l">
              <a:tabLst>
                <a:tab pos="798513" algn="l"/>
              </a:tabLst>
            </a:pPr>
            <a:r>
              <a:rPr lang="en-US" altLang="zh-CN" sz="1800" b="1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lastLogIndex</a:t>
            </a:r>
            <a:r>
              <a:rPr lang="en-US" altLang="zh-CN" sz="180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	index of candidate's last log entry</a:t>
            </a:r>
          </a:p>
          <a:p>
            <a:pPr marL="798513" indent="-798513" algn="l">
              <a:tabLst>
                <a:tab pos="798513" algn="l"/>
              </a:tabLst>
            </a:pPr>
            <a:r>
              <a:rPr lang="en-US" altLang="zh-CN" sz="1800" b="1" err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lastLogTerm</a:t>
            </a:r>
            <a:r>
              <a:rPr lang="en-US" altLang="zh-CN" sz="180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	term of candidate's last log entry</a:t>
            </a:r>
            <a:endParaRPr lang="en-US">
              <a:latin typeface="Times New Roman" pitchFamily="18" charset="0"/>
              <a:cs typeface="Times New Roman" pitchFamily="18" charset="0"/>
            </a:endParaRPr>
          </a:p>
          <a:p>
            <a:pPr marL="798513" indent="-798513" algn="l">
              <a:spcBef>
                <a:spcPts val="600"/>
              </a:spcBef>
              <a:tabLst>
                <a:tab pos="798513" algn="l"/>
              </a:tabLst>
            </a:pPr>
            <a:r>
              <a:rPr lang="en-US" b="1">
                <a:solidFill>
                  <a:srgbClr val="0432FF"/>
                </a:solidFill>
                <a:latin typeface="+mn-lt"/>
                <a:cs typeface="Times New Roman" pitchFamily="18" charset="0"/>
              </a:rPr>
              <a:t>Results:</a:t>
            </a:r>
          </a:p>
          <a:p>
            <a:pPr marL="798513" indent="-798513" algn="l">
              <a:tabLst>
                <a:tab pos="798513" algn="l"/>
              </a:tabLst>
            </a:pPr>
            <a:r>
              <a:rPr lang="en-US" b="1">
                <a:latin typeface="Times New Roman" pitchFamily="18" charset="0"/>
                <a:cs typeface="Times New Roman" pitchFamily="18" charset="0"/>
              </a:rPr>
              <a:t>term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currentTerm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for candidate to update itself</a:t>
            </a:r>
          </a:p>
          <a:p>
            <a:pPr marL="798513" indent="-798513" algn="l">
              <a:tabLst>
                <a:tab pos="798513" algn="l"/>
              </a:tabLst>
            </a:pPr>
            <a:r>
              <a:rPr lang="en-US" b="1" err="1">
                <a:latin typeface="Times New Roman" pitchFamily="18" charset="0"/>
                <a:cs typeface="Times New Roman" pitchFamily="18" charset="0"/>
              </a:rPr>
              <a:t>voteGranted</a:t>
            </a:r>
            <a:r>
              <a:rPr lang="en-US" b="1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true means candidate received vote</a:t>
            </a:r>
          </a:p>
          <a:p>
            <a:pPr marL="798513" indent="-798513" algn="l">
              <a:spcBef>
                <a:spcPts val="600"/>
              </a:spcBef>
              <a:tabLst>
                <a:tab pos="798513" algn="l"/>
              </a:tabLst>
            </a:pPr>
            <a:r>
              <a:rPr lang="en-US" b="1">
                <a:solidFill>
                  <a:srgbClr val="0432FF"/>
                </a:solidFill>
                <a:latin typeface="+mn-lt"/>
                <a:cs typeface="Times New Roman" pitchFamily="18" charset="0"/>
              </a:rPr>
              <a:t>Implementation:</a:t>
            </a:r>
          </a:p>
          <a:p>
            <a:pPr marL="169863" indent="-169863" algn="l">
              <a:buFont typeface="+mj-lt"/>
              <a:buAutoNum type="arabicPeriod"/>
              <a:tabLst>
                <a:tab pos="169863" algn="l"/>
              </a:tabLst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If term &gt;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currentTerm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err="1">
                <a:latin typeface="Times New Roman" pitchFamily="18" charset="0"/>
                <a:cs typeface="Times New Roman" pitchFamily="18" charset="0"/>
              </a:rPr>
              <a:t>currentTerm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 ← term</a:t>
            </a:r>
            <a:br>
              <a:rPr lang="en-US">
                <a:latin typeface="Times New Roman" pitchFamily="18" charset="0"/>
                <a:cs typeface="Times New Roman" pitchFamily="18" charset="0"/>
              </a:rPr>
            </a:br>
            <a:r>
              <a:rPr lang="en-US">
                <a:latin typeface="Times New Roman" pitchFamily="18" charset="0"/>
                <a:cs typeface="Times New Roman" pitchFamily="18" charset="0"/>
              </a:rPr>
              <a:t>(step down if leader or candidate)</a:t>
            </a:r>
          </a:p>
          <a:p>
            <a:pPr marL="169863" indent="-169863" algn="l">
              <a:buFont typeface="+mj-lt"/>
              <a:buAutoNum type="arabicPeriod"/>
              <a:tabLst>
                <a:tab pos="169863" algn="l"/>
              </a:tabLst>
            </a:pPr>
            <a:r>
              <a:rPr lang="en-US" altLang="zh-CN" sz="1800">
                <a:latin typeface="Times New Roman" pitchFamily="18" charset="0"/>
                <a:cs typeface="Times New Roman" pitchFamily="18" charset="0"/>
              </a:rPr>
              <a:t>If term == </a:t>
            </a:r>
            <a:r>
              <a:rPr lang="en-US" altLang="zh-CN" sz="1800" err="1">
                <a:latin typeface="Times New Roman" pitchFamily="18" charset="0"/>
                <a:cs typeface="Times New Roman" pitchFamily="18" charset="0"/>
              </a:rPr>
              <a:t>currentTerm</a:t>
            </a:r>
            <a:r>
              <a:rPr lang="en-US" altLang="zh-CN" sz="180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800" err="1">
                <a:latin typeface="Times New Roman" pitchFamily="18" charset="0"/>
                <a:cs typeface="Times New Roman" pitchFamily="18" charset="0"/>
              </a:rPr>
              <a:t>votedFor</a:t>
            </a:r>
            <a:r>
              <a:rPr lang="en-US" altLang="zh-CN" sz="1800">
                <a:latin typeface="Times New Roman" pitchFamily="18" charset="0"/>
                <a:cs typeface="Times New Roman" pitchFamily="18" charset="0"/>
              </a:rPr>
              <a:t> is null or </a:t>
            </a:r>
            <a:r>
              <a:rPr lang="en-US" altLang="zh-CN" sz="1800" err="1">
                <a:latin typeface="Times New Roman" pitchFamily="18" charset="0"/>
                <a:cs typeface="Times New Roman" pitchFamily="18" charset="0"/>
              </a:rPr>
              <a:t>candidateId</a:t>
            </a:r>
            <a:r>
              <a:rPr lang="en-US" altLang="zh-CN" sz="180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altLang="zh-CN" sz="180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candidate's log is at least as complete as local log</a:t>
            </a:r>
            <a:r>
              <a:rPr lang="en-US" altLang="zh-CN" sz="1800">
                <a:latin typeface="Times New Roman" pitchFamily="18" charset="0"/>
                <a:cs typeface="Times New Roman" pitchFamily="18" charset="0"/>
              </a:rPr>
              <a:t>, grant vote and reset election timeout</a:t>
            </a:r>
          </a:p>
          <a:p>
            <a:pPr marL="169863" indent="-169863" algn="l">
              <a:buFont typeface="+mj-lt"/>
              <a:buAutoNum type="arabicPeriod"/>
              <a:tabLst>
                <a:tab pos="169863" algn="l"/>
              </a:tabLst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7836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EEA2D-40BB-1154-D762-8C6B091A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Commit rule for raft so far 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94E33B-A701-4B21-4259-7859A4395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If the log entry from the leader term is replicated to a majority of followers</a:t>
            </a:r>
          </a:p>
          <a:p>
            <a:pPr lvl="1"/>
            <a:r>
              <a:rPr kumimoji="1" lang="en-US" altLang="zh-CN"/>
              <a:t>Then we can treat it as committed </a:t>
            </a:r>
          </a:p>
          <a:p>
            <a:pPr lvl="2"/>
            <a:r>
              <a:rPr kumimoji="1" lang="en-US" altLang="zh-CN" sz="1800"/>
              <a:t>The later leader must contain the entry </a:t>
            </a:r>
          </a:p>
          <a:p>
            <a:r>
              <a:rPr kumimoji="1" lang="en-US" altLang="zh-CN"/>
              <a:t>But, what about replicating log entry from a previous term? </a:t>
            </a:r>
          </a:p>
          <a:p>
            <a:pPr lvl="1"/>
            <a:r>
              <a:rPr kumimoji="1" lang="en-US" altLang="zh-CN"/>
              <a:t>The previous term’s entry may fail to reach a majority 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4B7FB-2C8A-1A6E-94DB-5941D255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92F3BE-9B93-FAC8-E601-988277BA7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248" y="3294077"/>
            <a:ext cx="3960440" cy="219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069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057A1-5CA5-AF45-94EC-E1FE26C7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39" y="228866"/>
            <a:ext cx="9021677" cy="900442"/>
          </a:xfrm>
        </p:spPr>
        <p:txBody>
          <a:bodyPr/>
          <a:lstStyle/>
          <a:p>
            <a:r>
              <a:rPr kumimoji="1" lang="en-US" altLang="zh-CN"/>
              <a:t>Case study: a majority replicated entry can be overwritten 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D5CD89-95E6-7545-BA6B-95857922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67</a:t>
            </a:fld>
            <a:endParaRPr lang="zh-CN" altLang="en-US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3611C9B9-024C-7342-BCD1-F196F6CEA809}"/>
              </a:ext>
            </a:extLst>
          </p:cNvPr>
          <p:cNvCxnSpPr/>
          <p:nvPr/>
        </p:nvCxnSpPr>
        <p:spPr>
          <a:xfrm>
            <a:off x="467544" y="5089748"/>
            <a:ext cx="806489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5">
            <a:extLst>
              <a:ext uri="{FF2B5EF4-FFF2-40B4-BE49-F238E27FC236}">
                <a16:creationId xmlns:a16="http://schemas.microsoft.com/office/drawing/2014/main" id="{34F6D73A-BB61-A049-B69C-A30E107504AB}"/>
              </a:ext>
            </a:extLst>
          </p:cNvPr>
          <p:cNvSpPr/>
          <p:nvPr/>
        </p:nvSpPr>
        <p:spPr>
          <a:xfrm>
            <a:off x="839166" y="203681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CD2B77A5-5224-7C4D-9682-23454C9B6E9E}"/>
              </a:ext>
            </a:extLst>
          </p:cNvPr>
          <p:cNvSpPr/>
          <p:nvPr/>
        </p:nvSpPr>
        <p:spPr>
          <a:xfrm>
            <a:off x="1220166" y="203681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F8F358DE-F1A8-0143-95AE-9515BBF5EBFD}"/>
              </a:ext>
            </a:extLst>
          </p:cNvPr>
          <p:cNvSpPr/>
          <p:nvPr/>
        </p:nvSpPr>
        <p:spPr>
          <a:xfrm>
            <a:off x="839166" y="257021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117921B9-2410-444E-B89F-73F1FCFA6826}"/>
              </a:ext>
            </a:extLst>
          </p:cNvPr>
          <p:cNvSpPr/>
          <p:nvPr/>
        </p:nvSpPr>
        <p:spPr>
          <a:xfrm>
            <a:off x="1220166" y="257021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3" name="Rectangle 25">
            <a:extLst>
              <a:ext uri="{FF2B5EF4-FFF2-40B4-BE49-F238E27FC236}">
                <a16:creationId xmlns:a16="http://schemas.microsoft.com/office/drawing/2014/main" id="{E11F1F07-9B07-C44C-B2CE-41BA2BEF848A}"/>
              </a:ext>
            </a:extLst>
          </p:cNvPr>
          <p:cNvSpPr/>
          <p:nvPr/>
        </p:nvSpPr>
        <p:spPr>
          <a:xfrm>
            <a:off x="839166" y="310361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B6806729-E3AD-F849-ACF8-269142A54003}"/>
              </a:ext>
            </a:extLst>
          </p:cNvPr>
          <p:cNvSpPr/>
          <p:nvPr/>
        </p:nvSpPr>
        <p:spPr>
          <a:xfrm>
            <a:off x="1220166" y="310361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5" name="Rectangle 29">
            <a:extLst>
              <a:ext uri="{FF2B5EF4-FFF2-40B4-BE49-F238E27FC236}">
                <a16:creationId xmlns:a16="http://schemas.microsoft.com/office/drawing/2014/main" id="{CF16C341-9E6D-2D49-8A41-40F8C63293CC}"/>
              </a:ext>
            </a:extLst>
          </p:cNvPr>
          <p:cNvSpPr/>
          <p:nvPr/>
        </p:nvSpPr>
        <p:spPr>
          <a:xfrm>
            <a:off x="839166" y="363701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6" name="Rectangle 30">
            <a:extLst>
              <a:ext uri="{FF2B5EF4-FFF2-40B4-BE49-F238E27FC236}">
                <a16:creationId xmlns:a16="http://schemas.microsoft.com/office/drawing/2014/main" id="{1C8016BB-B569-C749-B8EB-AE84E8054091}"/>
              </a:ext>
            </a:extLst>
          </p:cNvPr>
          <p:cNvSpPr/>
          <p:nvPr/>
        </p:nvSpPr>
        <p:spPr>
          <a:xfrm>
            <a:off x="1601166" y="203681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17" name="Rectangle 31">
            <a:extLst>
              <a:ext uri="{FF2B5EF4-FFF2-40B4-BE49-F238E27FC236}">
                <a16:creationId xmlns:a16="http://schemas.microsoft.com/office/drawing/2014/main" id="{0D1FBB25-CAE9-7447-8EF8-67E05F764062}"/>
              </a:ext>
            </a:extLst>
          </p:cNvPr>
          <p:cNvSpPr/>
          <p:nvPr/>
        </p:nvSpPr>
        <p:spPr>
          <a:xfrm>
            <a:off x="1220166" y="363701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8" name="Rectangle 32">
            <a:extLst>
              <a:ext uri="{FF2B5EF4-FFF2-40B4-BE49-F238E27FC236}">
                <a16:creationId xmlns:a16="http://schemas.microsoft.com/office/drawing/2014/main" id="{4ECE0AC2-10FA-0148-88C1-9F9A8A3CBA03}"/>
              </a:ext>
            </a:extLst>
          </p:cNvPr>
          <p:cNvSpPr/>
          <p:nvPr/>
        </p:nvSpPr>
        <p:spPr>
          <a:xfrm>
            <a:off x="839166" y="417041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9" name="Rectangle 33">
            <a:extLst>
              <a:ext uri="{FF2B5EF4-FFF2-40B4-BE49-F238E27FC236}">
                <a16:creationId xmlns:a16="http://schemas.microsoft.com/office/drawing/2014/main" id="{2753ED86-F487-FD4C-B8E8-E7F93D6D810A}"/>
              </a:ext>
            </a:extLst>
          </p:cNvPr>
          <p:cNvSpPr/>
          <p:nvPr/>
        </p:nvSpPr>
        <p:spPr>
          <a:xfrm>
            <a:off x="1220166" y="417041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20" name="TextBox 45">
            <a:extLst>
              <a:ext uri="{FF2B5EF4-FFF2-40B4-BE49-F238E27FC236}">
                <a16:creationId xmlns:a16="http://schemas.microsoft.com/office/drawing/2014/main" id="{1C7B0203-03D0-4A48-97E4-023524D7B96B}"/>
              </a:ext>
            </a:extLst>
          </p:cNvPr>
          <p:cNvSpPr txBox="1"/>
          <p:nvPr/>
        </p:nvSpPr>
        <p:spPr>
          <a:xfrm>
            <a:off x="458166" y="208881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1</a:t>
            </a:r>
          </a:p>
        </p:txBody>
      </p:sp>
      <p:sp>
        <p:nvSpPr>
          <p:cNvPr id="21" name="TextBox 46">
            <a:extLst>
              <a:ext uri="{FF2B5EF4-FFF2-40B4-BE49-F238E27FC236}">
                <a16:creationId xmlns:a16="http://schemas.microsoft.com/office/drawing/2014/main" id="{E1A57E45-D974-4244-859C-2377D2A0227A}"/>
              </a:ext>
            </a:extLst>
          </p:cNvPr>
          <p:cNvSpPr txBox="1"/>
          <p:nvPr/>
        </p:nvSpPr>
        <p:spPr>
          <a:xfrm>
            <a:off x="458166" y="262221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2</a:t>
            </a:r>
          </a:p>
        </p:txBody>
      </p:sp>
      <p:sp>
        <p:nvSpPr>
          <p:cNvPr id="22" name="TextBox 47">
            <a:extLst>
              <a:ext uri="{FF2B5EF4-FFF2-40B4-BE49-F238E27FC236}">
                <a16:creationId xmlns:a16="http://schemas.microsoft.com/office/drawing/2014/main" id="{062DBA5C-7634-B44A-99E9-B6B2BB002F58}"/>
              </a:ext>
            </a:extLst>
          </p:cNvPr>
          <p:cNvSpPr txBox="1"/>
          <p:nvPr/>
        </p:nvSpPr>
        <p:spPr>
          <a:xfrm>
            <a:off x="458166" y="315561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3</a:t>
            </a:r>
          </a:p>
        </p:txBody>
      </p:sp>
      <p:sp>
        <p:nvSpPr>
          <p:cNvPr id="23" name="TextBox 48">
            <a:extLst>
              <a:ext uri="{FF2B5EF4-FFF2-40B4-BE49-F238E27FC236}">
                <a16:creationId xmlns:a16="http://schemas.microsoft.com/office/drawing/2014/main" id="{BD264D09-6967-ED44-BF80-6AA12EAD8CE2}"/>
              </a:ext>
            </a:extLst>
          </p:cNvPr>
          <p:cNvSpPr txBox="1"/>
          <p:nvPr/>
        </p:nvSpPr>
        <p:spPr>
          <a:xfrm>
            <a:off x="458166" y="368901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4</a:t>
            </a:r>
          </a:p>
        </p:txBody>
      </p:sp>
      <p:sp>
        <p:nvSpPr>
          <p:cNvPr id="24" name="TextBox 49">
            <a:extLst>
              <a:ext uri="{FF2B5EF4-FFF2-40B4-BE49-F238E27FC236}">
                <a16:creationId xmlns:a16="http://schemas.microsoft.com/office/drawing/2014/main" id="{9B110BB5-8005-8E45-8C7C-8D8EA2A40D5F}"/>
              </a:ext>
            </a:extLst>
          </p:cNvPr>
          <p:cNvSpPr txBox="1"/>
          <p:nvPr/>
        </p:nvSpPr>
        <p:spPr>
          <a:xfrm>
            <a:off x="458166" y="422241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5</a:t>
            </a:r>
          </a:p>
        </p:txBody>
      </p:sp>
      <p:sp>
        <p:nvSpPr>
          <p:cNvPr id="25" name="Rectangle 51">
            <a:extLst>
              <a:ext uri="{FF2B5EF4-FFF2-40B4-BE49-F238E27FC236}">
                <a16:creationId xmlns:a16="http://schemas.microsoft.com/office/drawing/2014/main" id="{43385D37-F1D6-D14D-AD7C-5E1D540A1DDC}"/>
              </a:ext>
            </a:extLst>
          </p:cNvPr>
          <p:cNvSpPr/>
          <p:nvPr/>
        </p:nvSpPr>
        <p:spPr>
          <a:xfrm>
            <a:off x="1601166" y="257021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31" name="TextBox 6">
            <a:extLst>
              <a:ext uri="{FF2B5EF4-FFF2-40B4-BE49-F238E27FC236}">
                <a16:creationId xmlns:a16="http://schemas.microsoft.com/office/drawing/2014/main" id="{6F686C31-4C70-B34D-A500-0D4711F97D77}"/>
              </a:ext>
            </a:extLst>
          </p:cNvPr>
          <p:cNvSpPr txBox="1"/>
          <p:nvPr/>
        </p:nvSpPr>
        <p:spPr>
          <a:xfrm>
            <a:off x="890214" y="158992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6B3E1DFD-4574-1346-903A-3C36F05AD0C0}"/>
              </a:ext>
            </a:extLst>
          </p:cNvPr>
          <p:cNvSpPr txBox="1"/>
          <p:nvPr/>
        </p:nvSpPr>
        <p:spPr>
          <a:xfrm>
            <a:off x="1271214" y="158992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C699C2A2-0A5B-DE40-B714-90C1FB163571}"/>
              </a:ext>
            </a:extLst>
          </p:cNvPr>
          <p:cNvSpPr txBox="1"/>
          <p:nvPr/>
        </p:nvSpPr>
        <p:spPr>
          <a:xfrm>
            <a:off x="1652214" y="158992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A6D27087-05C3-504B-B4DC-9981B6B92D39}"/>
              </a:ext>
            </a:extLst>
          </p:cNvPr>
          <p:cNvCxnSpPr/>
          <p:nvPr/>
        </p:nvCxnSpPr>
        <p:spPr>
          <a:xfrm>
            <a:off x="2051720" y="1129308"/>
            <a:ext cx="0" cy="475252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42F82E94-2B84-5B44-B83D-147F0A84F76E}"/>
              </a:ext>
            </a:extLst>
          </p:cNvPr>
          <p:cNvCxnSpPr/>
          <p:nvPr/>
        </p:nvCxnSpPr>
        <p:spPr>
          <a:xfrm>
            <a:off x="4355976" y="1129308"/>
            <a:ext cx="0" cy="475252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D4A34DD5-87D2-4B47-9150-D9B84D2DCBB9}"/>
              </a:ext>
            </a:extLst>
          </p:cNvPr>
          <p:cNvSpPr txBox="1"/>
          <p:nvPr/>
        </p:nvSpPr>
        <p:spPr>
          <a:xfrm>
            <a:off x="721763" y="1177011"/>
            <a:ext cx="136249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/>
              <a:t>Leader S1</a:t>
            </a:r>
            <a:endParaRPr lang="zh-CN" altLang="en-US"/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70A9F608-4F38-5546-BE41-9B6D1F1CD4D2}"/>
              </a:ext>
            </a:extLst>
          </p:cNvPr>
          <p:cNvCxnSpPr/>
          <p:nvPr/>
        </p:nvCxnSpPr>
        <p:spPr>
          <a:xfrm>
            <a:off x="6553200" y="1177095"/>
            <a:ext cx="0" cy="475252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89ADF40-BB2C-16CA-130B-58C984BC45B0}"/>
              </a:ext>
            </a:extLst>
          </p:cNvPr>
          <p:cNvSpPr txBox="1"/>
          <p:nvPr/>
        </p:nvSpPr>
        <p:spPr>
          <a:xfrm>
            <a:off x="714704" y="4905082"/>
            <a:ext cx="107696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/>
              <a:t>Term 2</a:t>
            </a:r>
            <a:endParaRPr lang="zh-CN" altLang="en-US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A4B75D47-6EEC-49A3-B813-E56AACEC642B}"/>
              </a:ext>
            </a:extLst>
          </p:cNvPr>
          <p:cNvSpPr/>
          <p:nvPr/>
        </p:nvSpPr>
        <p:spPr>
          <a:xfrm>
            <a:off x="2762421" y="203681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9C1890BC-55AE-7344-F3E5-CB46CA6300DF}"/>
              </a:ext>
            </a:extLst>
          </p:cNvPr>
          <p:cNvSpPr/>
          <p:nvPr/>
        </p:nvSpPr>
        <p:spPr>
          <a:xfrm>
            <a:off x="3143421" y="203681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33EC9A37-A000-A59A-4A01-98AE199BFC28}"/>
              </a:ext>
            </a:extLst>
          </p:cNvPr>
          <p:cNvSpPr/>
          <p:nvPr/>
        </p:nvSpPr>
        <p:spPr>
          <a:xfrm>
            <a:off x="2762421" y="257021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9D84A323-CF45-B7C1-E8A7-58DCEE3AAA15}"/>
              </a:ext>
            </a:extLst>
          </p:cNvPr>
          <p:cNvSpPr/>
          <p:nvPr/>
        </p:nvSpPr>
        <p:spPr>
          <a:xfrm>
            <a:off x="3143421" y="257021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5776DDB9-A6D7-D6DB-7A38-4C23DFFBCB6C}"/>
              </a:ext>
            </a:extLst>
          </p:cNvPr>
          <p:cNvSpPr/>
          <p:nvPr/>
        </p:nvSpPr>
        <p:spPr>
          <a:xfrm>
            <a:off x="2762421" y="310361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DFF82D66-1543-055C-4B55-5BB31AE1EF00}"/>
              </a:ext>
            </a:extLst>
          </p:cNvPr>
          <p:cNvSpPr/>
          <p:nvPr/>
        </p:nvSpPr>
        <p:spPr>
          <a:xfrm>
            <a:off x="3143421" y="310361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29" name="Rectangle 29">
            <a:extLst>
              <a:ext uri="{FF2B5EF4-FFF2-40B4-BE49-F238E27FC236}">
                <a16:creationId xmlns:a16="http://schemas.microsoft.com/office/drawing/2014/main" id="{5E17BBC2-D5DC-EEF2-50B2-ED1B99F31970}"/>
              </a:ext>
            </a:extLst>
          </p:cNvPr>
          <p:cNvSpPr/>
          <p:nvPr/>
        </p:nvSpPr>
        <p:spPr>
          <a:xfrm>
            <a:off x="2762421" y="363701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30" name="Rectangle 30">
            <a:extLst>
              <a:ext uri="{FF2B5EF4-FFF2-40B4-BE49-F238E27FC236}">
                <a16:creationId xmlns:a16="http://schemas.microsoft.com/office/drawing/2014/main" id="{8811B397-CDE2-AEFF-567A-FAF15687F6D2}"/>
              </a:ext>
            </a:extLst>
          </p:cNvPr>
          <p:cNvSpPr/>
          <p:nvPr/>
        </p:nvSpPr>
        <p:spPr>
          <a:xfrm>
            <a:off x="3524421" y="203681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0EC6625D-0BE1-7B09-D942-E1A31C9CDA11}"/>
              </a:ext>
            </a:extLst>
          </p:cNvPr>
          <p:cNvSpPr/>
          <p:nvPr/>
        </p:nvSpPr>
        <p:spPr>
          <a:xfrm>
            <a:off x="3143421" y="363701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9780BF5F-BBFF-8D6E-2A54-55B53E45C81D}"/>
              </a:ext>
            </a:extLst>
          </p:cNvPr>
          <p:cNvSpPr/>
          <p:nvPr/>
        </p:nvSpPr>
        <p:spPr>
          <a:xfrm>
            <a:off x="2762421" y="417041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40131D78-06EF-2D26-AD04-BB44D777CD4D}"/>
              </a:ext>
            </a:extLst>
          </p:cNvPr>
          <p:cNvSpPr/>
          <p:nvPr/>
        </p:nvSpPr>
        <p:spPr>
          <a:xfrm>
            <a:off x="3143421" y="417041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37" name="TextBox 45">
            <a:extLst>
              <a:ext uri="{FF2B5EF4-FFF2-40B4-BE49-F238E27FC236}">
                <a16:creationId xmlns:a16="http://schemas.microsoft.com/office/drawing/2014/main" id="{7D57A4D5-CB6F-38E3-6266-D4CB23C0177A}"/>
              </a:ext>
            </a:extLst>
          </p:cNvPr>
          <p:cNvSpPr txBox="1"/>
          <p:nvPr/>
        </p:nvSpPr>
        <p:spPr>
          <a:xfrm>
            <a:off x="2381421" y="208881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1</a:t>
            </a:r>
          </a:p>
        </p:txBody>
      </p:sp>
      <p:sp>
        <p:nvSpPr>
          <p:cNvPr id="38" name="TextBox 46">
            <a:extLst>
              <a:ext uri="{FF2B5EF4-FFF2-40B4-BE49-F238E27FC236}">
                <a16:creationId xmlns:a16="http://schemas.microsoft.com/office/drawing/2014/main" id="{DCAAE566-C082-B17D-BC96-B970C2C98130}"/>
              </a:ext>
            </a:extLst>
          </p:cNvPr>
          <p:cNvSpPr txBox="1"/>
          <p:nvPr/>
        </p:nvSpPr>
        <p:spPr>
          <a:xfrm>
            <a:off x="2381421" y="262221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2</a:t>
            </a:r>
          </a:p>
        </p:txBody>
      </p:sp>
      <p:sp>
        <p:nvSpPr>
          <p:cNvPr id="39" name="TextBox 47">
            <a:extLst>
              <a:ext uri="{FF2B5EF4-FFF2-40B4-BE49-F238E27FC236}">
                <a16:creationId xmlns:a16="http://schemas.microsoft.com/office/drawing/2014/main" id="{09488808-2715-0E6F-1255-BEFEA8E1295C}"/>
              </a:ext>
            </a:extLst>
          </p:cNvPr>
          <p:cNvSpPr txBox="1"/>
          <p:nvPr/>
        </p:nvSpPr>
        <p:spPr>
          <a:xfrm>
            <a:off x="2381421" y="315561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3</a:t>
            </a:r>
          </a:p>
        </p:txBody>
      </p:sp>
      <p:sp>
        <p:nvSpPr>
          <p:cNvPr id="40" name="TextBox 48">
            <a:extLst>
              <a:ext uri="{FF2B5EF4-FFF2-40B4-BE49-F238E27FC236}">
                <a16:creationId xmlns:a16="http://schemas.microsoft.com/office/drawing/2014/main" id="{982F0DA7-525E-5D76-2348-8598581C0ACD}"/>
              </a:ext>
            </a:extLst>
          </p:cNvPr>
          <p:cNvSpPr txBox="1"/>
          <p:nvPr/>
        </p:nvSpPr>
        <p:spPr>
          <a:xfrm>
            <a:off x="2381421" y="368901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4</a:t>
            </a:r>
          </a:p>
        </p:txBody>
      </p:sp>
      <p:sp>
        <p:nvSpPr>
          <p:cNvPr id="41" name="TextBox 49">
            <a:extLst>
              <a:ext uri="{FF2B5EF4-FFF2-40B4-BE49-F238E27FC236}">
                <a16:creationId xmlns:a16="http://schemas.microsoft.com/office/drawing/2014/main" id="{A7BE9347-D992-D797-281A-4EA2C61BC56A}"/>
              </a:ext>
            </a:extLst>
          </p:cNvPr>
          <p:cNvSpPr txBox="1"/>
          <p:nvPr/>
        </p:nvSpPr>
        <p:spPr>
          <a:xfrm>
            <a:off x="2381421" y="422241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5</a:t>
            </a:r>
          </a:p>
        </p:txBody>
      </p:sp>
      <p:sp>
        <p:nvSpPr>
          <p:cNvPr id="42" name="Rectangle 51">
            <a:extLst>
              <a:ext uri="{FF2B5EF4-FFF2-40B4-BE49-F238E27FC236}">
                <a16:creationId xmlns:a16="http://schemas.microsoft.com/office/drawing/2014/main" id="{11180803-3012-9ACA-8A89-19DF691702AE}"/>
              </a:ext>
            </a:extLst>
          </p:cNvPr>
          <p:cNvSpPr/>
          <p:nvPr/>
        </p:nvSpPr>
        <p:spPr>
          <a:xfrm>
            <a:off x="3524421" y="257021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43" name="TextBox 6">
            <a:extLst>
              <a:ext uri="{FF2B5EF4-FFF2-40B4-BE49-F238E27FC236}">
                <a16:creationId xmlns:a16="http://schemas.microsoft.com/office/drawing/2014/main" id="{70568088-0A63-078E-5E74-C6DC766F65FB}"/>
              </a:ext>
            </a:extLst>
          </p:cNvPr>
          <p:cNvSpPr txBox="1"/>
          <p:nvPr/>
        </p:nvSpPr>
        <p:spPr>
          <a:xfrm>
            <a:off x="2813469" y="158992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4" name="TextBox 7">
            <a:extLst>
              <a:ext uri="{FF2B5EF4-FFF2-40B4-BE49-F238E27FC236}">
                <a16:creationId xmlns:a16="http://schemas.microsoft.com/office/drawing/2014/main" id="{0BA36F11-2C83-0677-77B4-FB6836295B3E}"/>
              </a:ext>
            </a:extLst>
          </p:cNvPr>
          <p:cNvSpPr txBox="1"/>
          <p:nvPr/>
        </p:nvSpPr>
        <p:spPr>
          <a:xfrm>
            <a:off x="3194469" y="158992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5" name="任意形状 44">
            <a:extLst>
              <a:ext uri="{FF2B5EF4-FFF2-40B4-BE49-F238E27FC236}">
                <a16:creationId xmlns:a16="http://schemas.microsoft.com/office/drawing/2014/main" id="{E4C8A0F1-DD1B-ABB7-D6B1-A6669D0EC958}"/>
              </a:ext>
            </a:extLst>
          </p:cNvPr>
          <p:cNvSpPr/>
          <p:nvPr/>
        </p:nvSpPr>
        <p:spPr>
          <a:xfrm>
            <a:off x="2375625" y="3020252"/>
            <a:ext cx="1885721" cy="132890"/>
          </a:xfrm>
          <a:custGeom>
            <a:avLst/>
            <a:gdLst>
              <a:gd name="connsiteX0" fmla="*/ 0 w 2245360"/>
              <a:gd name="connsiteY0" fmla="*/ 417218 h 417218"/>
              <a:gd name="connsiteX1" fmla="*/ 436880 w 2245360"/>
              <a:gd name="connsiteY1" fmla="*/ 31138 h 417218"/>
              <a:gd name="connsiteX2" fmla="*/ 1239520 w 2245360"/>
              <a:gd name="connsiteY2" fmla="*/ 61618 h 417218"/>
              <a:gd name="connsiteX3" fmla="*/ 2245360 w 2245360"/>
              <a:gd name="connsiteY3" fmla="*/ 366418 h 417218"/>
              <a:gd name="connsiteX0" fmla="*/ 0 w 2322383"/>
              <a:gd name="connsiteY0" fmla="*/ 417218 h 417218"/>
              <a:gd name="connsiteX1" fmla="*/ 436880 w 2322383"/>
              <a:gd name="connsiteY1" fmla="*/ 31138 h 417218"/>
              <a:gd name="connsiteX2" fmla="*/ 1239520 w 2322383"/>
              <a:gd name="connsiteY2" fmla="*/ 61618 h 417218"/>
              <a:gd name="connsiteX3" fmla="*/ 2322383 w 2322383"/>
              <a:gd name="connsiteY3" fmla="*/ 122939 h 417218"/>
              <a:gd name="connsiteX0" fmla="*/ 0 w 2684388"/>
              <a:gd name="connsiteY0" fmla="*/ 132890 h 132890"/>
              <a:gd name="connsiteX1" fmla="*/ 798885 w 2684388"/>
              <a:gd name="connsiteY1" fmla="*/ 11932 h 132890"/>
              <a:gd name="connsiteX2" fmla="*/ 1601525 w 2684388"/>
              <a:gd name="connsiteY2" fmla="*/ 42412 h 132890"/>
              <a:gd name="connsiteX3" fmla="*/ 2684388 w 2684388"/>
              <a:gd name="connsiteY3" fmla="*/ 103733 h 13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4388" h="132890">
                <a:moveTo>
                  <a:pt x="0" y="132890"/>
                </a:moveTo>
                <a:cubicBezTo>
                  <a:pt x="115146" y="-30517"/>
                  <a:pt x="531964" y="27012"/>
                  <a:pt x="798885" y="11932"/>
                </a:cubicBezTo>
                <a:cubicBezTo>
                  <a:pt x="1065806" y="-3148"/>
                  <a:pt x="1300112" y="-13468"/>
                  <a:pt x="1601525" y="42412"/>
                </a:cubicBezTo>
                <a:cubicBezTo>
                  <a:pt x="1902938" y="98292"/>
                  <a:pt x="2332174" y="-20727"/>
                  <a:pt x="2684388" y="103733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4E0AA4B-7141-34CB-B1DB-F8ED03C14AB5}"/>
              </a:ext>
            </a:extLst>
          </p:cNvPr>
          <p:cNvSpPr txBox="1"/>
          <p:nvPr/>
        </p:nvSpPr>
        <p:spPr>
          <a:xfrm>
            <a:off x="2616582" y="4909522"/>
            <a:ext cx="125798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/>
              <a:t>Partition!!!</a:t>
            </a:r>
            <a:endParaRPr lang="zh-CN" altLang="en-US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E8AA1DB4-9632-6B2B-7CBD-DBDBCF8E51DC}"/>
              </a:ext>
            </a:extLst>
          </p:cNvPr>
          <p:cNvGrpSpPr/>
          <p:nvPr/>
        </p:nvGrpSpPr>
        <p:grpSpPr>
          <a:xfrm>
            <a:off x="6444208" y="1072894"/>
            <a:ext cx="2775006" cy="1090878"/>
            <a:chOff x="1183292" y="1055125"/>
            <a:chExt cx="2797643" cy="1090878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A3B03E5-34BB-FD58-13C1-2B956278A7A5}"/>
                </a:ext>
              </a:extLst>
            </p:cNvPr>
            <p:cNvSpPr/>
            <p:nvPr/>
          </p:nvSpPr>
          <p:spPr>
            <a:xfrm>
              <a:off x="1183292" y="1055125"/>
              <a:ext cx="2684984" cy="1090878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0CCF4C08-404A-7E8F-AA94-8588391C1766}"/>
                </a:ext>
              </a:extLst>
            </p:cNvPr>
            <p:cNvSpPr/>
            <p:nvPr/>
          </p:nvSpPr>
          <p:spPr>
            <a:xfrm>
              <a:off x="1295950" y="1112232"/>
              <a:ext cx="268498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cs typeface="Consolas" panose="020B0609020204030204" pitchFamily="49" charset="0"/>
                </a:rPr>
                <a:t>Question: who can become the leader for term 3? </a:t>
              </a: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363D6A71-5E8C-AD8A-9798-58C4BBE03540}"/>
              </a:ext>
            </a:extLst>
          </p:cNvPr>
          <p:cNvSpPr txBox="1"/>
          <p:nvPr/>
        </p:nvSpPr>
        <p:spPr>
          <a:xfrm>
            <a:off x="4837388" y="4905082"/>
            <a:ext cx="125798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/>
              <a:t>Term 3</a:t>
            </a:r>
            <a:endParaRPr lang="zh-CN" altLang="en-US"/>
          </a:p>
        </p:txBody>
      </p:sp>
      <p:sp>
        <p:nvSpPr>
          <p:cNvPr id="52" name="Rectangle 15">
            <a:extLst>
              <a:ext uri="{FF2B5EF4-FFF2-40B4-BE49-F238E27FC236}">
                <a16:creationId xmlns:a16="http://schemas.microsoft.com/office/drawing/2014/main" id="{D2DD6678-4BD8-E735-9099-5D30C713DB41}"/>
              </a:ext>
            </a:extLst>
          </p:cNvPr>
          <p:cNvSpPr/>
          <p:nvPr/>
        </p:nvSpPr>
        <p:spPr>
          <a:xfrm>
            <a:off x="4644008" y="203965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793FFC02-0719-430E-7E82-F56DB7D839A0}"/>
              </a:ext>
            </a:extLst>
          </p:cNvPr>
          <p:cNvSpPr/>
          <p:nvPr/>
        </p:nvSpPr>
        <p:spPr>
          <a:xfrm>
            <a:off x="5025008" y="203965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54" name="Rectangle 17">
            <a:extLst>
              <a:ext uri="{FF2B5EF4-FFF2-40B4-BE49-F238E27FC236}">
                <a16:creationId xmlns:a16="http://schemas.microsoft.com/office/drawing/2014/main" id="{52AA85BC-9BE5-E494-ED2A-3D3A149C84CB}"/>
              </a:ext>
            </a:extLst>
          </p:cNvPr>
          <p:cNvSpPr/>
          <p:nvPr/>
        </p:nvSpPr>
        <p:spPr>
          <a:xfrm>
            <a:off x="4644008" y="257305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55" name="Rectangle 18">
            <a:extLst>
              <a:ext uri="{FF2B5EF4-FFF2-40B4-BE49-F238E27FC236}">
                <a16:creationId xmlns:a16="http://schemas.microsoft.com/office/drawing/2014/main" id="{BB3AE6BF-E375-BD2A-3A2C-26A2E8D08EBE}"/>
              </a:ext>
            </a:extLst>
          </p:cNvPr>
          <p:cNvSpPr/>
          <p:nvPr/>
        </p:nvSpPr>
        <p:spPr>
          <a:xfrm>
            <a:off x="5025008" y="257305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56" name="Rectangle 25">
            <a:extLst>
              <a:ext uri="{FF2B5EF4-FFF2-40B4-BE49-F238E27FC236}">
                <a16:creationId xmlns:a16="http://schemas.microsoft.com/office/drawing/2014/main" id="{9FAAC52D-35D7-3421-46DC-8123BF9C88AC}"/>
              </a:ext>
            </a:extLst>
          </p:cNvPr>
          <p:cNvSpPr/>
          <p:nvPr/>
        </p:nvSpPr>
        <p:spPr>
          <a:xfrm>
            <a:off x="4644008" y="310645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57" name="Rectangle 26">
            <a:extLst>
              <a:ext uri="{FF2B5EF4-FFF2-40B4-BE49-F238E27FC236}">
                <a16:creationId xmlns:a16="http://schemas.microsoft.com/office/drawing/2014/main" id="{9518C194-F8AB-C67D-C687-A68D05F82911}"/>
              </a:ext>
            </a:extLst>
          </p:cNvPr>
          <p:cNvSpPr/>
          <p:nvPr/>
        </p:nvSpPr>
        <p:spPr>
          <a:xfrm>
            <a:off x="5025008" y="310645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58" name="Rectangle 29">
            <a:extLst>
              <a:ext uri="{FF2B5EF4-FFF2-40B4-BE49-F238E27FC236}">
                <a16:creationId xmlns:a16="http://schemas.microsoft.com/office/drawing/2014/main" id="{285102A3-7BB2-42CA-EABB-DC8E45151225}"/>
              </a:ext>
            </a:extLst>
          </p:cNvPr>
          <p:cNvSpPr/>
          <p:nvPr/>
        </p:nvSpPr>
        <p:spPr>
          <a:xfrm>
            <a:off x="4644008" y="363985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59" name="Rectangle 30">
            <a:extLst>
              <a:ext uri="{FF2B5EF4-FFF2-40B4-BE49-F238E27FC236}">
                <a16:creationId xmlns:a16="http://schemas.microsoft.com/office/drawing/2014/main" id="{50811124-CE12-9117-2742-4E1149EC2604}"/>
              </a:ext>
            </a:extLst>
          </p:cNvPr>
          <p:cNvSpPr/>
          <p:nvPr/>
        </p:nvSpPr>
        <p:spPr>
          <a:xfrm>
            <a:off x="5406008" y="203965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60" name="Rectangle 31">
            <a:extLst>
              <a:ext uri="{FF2B5EF4-FFF2-40B4-BE49-F238E27FC236}">
                <a16:creationId xmlns:a16="http://schemas.microsoft.com/office/drawing/2014/main" id="{893F48E9-F436-9C73-D8CD-22C5070E0DCF}"/>
              </a:ext>
            </a:extLst>
          </p:cNvPr>
          <p:cNvSpPr/>
          <p:nvPr/>
        </p:nvSpPr>
        <p:spPr>
          <a:xfrm>
            <a:off x="5025008" y="363985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64" name="Rectangle 32">
            <a:extLst>
              <a:ext uri="{FF2B5EF4-FFF2-40B4-BE49-F238E27FC236}">
                <a16:creationId xmlns:a16="http://schemas.microsoft.com/office/drawing/2014/main" id="{918D8B50-272D-543D-0C99-C6D19A2AD336}"/>
              </a:ext>
            </a:extLst>
          </p:cNvPr>
          <p:cNvSpPr/>
          <p:nvPr/>
        </p:nvSpPr>
        <p:spPr>
          <a:xfrm>
            <a:off x="4644008" y="417325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65" name="Rectangle 33">
            <a:extLst>
              <a:ext uri="{FF2B5EF4-FFF2-40B4-BE49-F238E27FC236}">
                <a16:creationId xmlns:a16="http://schemas.microsoft.com/office/drawing/2014/main" id="{729F49D0-5592-0D03-25AA-2DC5D0CFA557}"/>
              </a:ext>
            </a:extLst>
          </p:cNvPr>
          <p:cNvSpPr/>
          <p:nvPr/>
        </p:nvSpPr>
        <p:spPr>
          <a:xfrm>
            <a:off x="5025008" y="417325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66" name="Rectangle 51">
            <a:extLst>
              <a:ext uri="{FF2B5EF4-FFF2-40B4-BE49-F238E27FC236}">
                <a16:creationId xmlns:a16="http://schemas.microsoft.com/office/drawing/2014/main" id="{045965CA-9B20-E31D-B873-5F918601E986}"/>
              </a:ext>
            </a:extLst>
          </p:cNvPr>
          <p:cNvSpPr/>
          <p:nvPr/>
        </p:nvSpPr>
        <p:spPr>
          <a:xfrm>
            <a:off x="5406008" y="257305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332E439E-94AB-814A-8C95-B37F4A7FFC78}"/>
              </a:ext>
            </a:extLst>
          </p:cNvPr>
          <p:cNvGrpSpPr/>
          <p:nvPr/>
        </p:nvGrpSpPr>
        <p:grpSpPr>
          <a:xfrm>
            <a:off x="5406008" y="4173250"/>
            <a:ext cx="762000" cy="381000"/>
            <a:chOff x="5406008" y="4173250"/>
            <a:chExt cx="762000" cy="381000"/>
          </a:xfrm>
        </p:grpSpPr>
        <p:sp>
          <p:nvSpPr>
            <p:cNvPr id="67" name="Rectangle 41">
              <a:extLst>
                <a:ext uri="{FF2B5EF4-FFF2-40B4-BE49-F238E27FC236}">
                  <a16:creationId xmlns:a16="http://schemas.microsoft.com/office/drawing/2014/main" id="{C0B460D8-A39E-79E3-491B-83C92CB2DF09}"/>
                </a:ext>
              </a:extLst>
            </p:cNvPr>
            <p:cNvSpPr/>
            <p:nvPr/>
          </p:nvSpPr>
          <p:spPr>
            <a:xfrm>
              <a:off x="5406008" y="4173250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/>
                <a:t>3</a:t>
              </a:r>
            </a:p>
          </p:txBody>
        </p:sp>
        <p:sp>
          <p:nvSpPr>
            <p:cNvPr id="68" name="Rectangle 43">
              <a:extLst>
                <a:ext uri="{FF2B5EF4-FFF2-40B4-BE49-F238E27FC236}">
                  <a16:creationId xmlns:a16="http://schemas.microsoft.com/office/drawing/2014/main" id="{88B9CF89-AC05-AA9C-1BAE-DE32BC27011E}"/>
                </a:ext>
              </a:extLst>
            </p:cNvPr>
            <p:cNvSpPr/>
            <p:nvPr/>
          </p:nvSpPr>
          <p:spPr>
            <a:xfrm>
              <a:off x="5787008" y="4173250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1700"/>
                </a:lnSpc>
              </a:pPr>
              <a:r>
                <a:rPr lang="en-US" sz="1600" dirty="0"/>
                <a:t>3</a:t>
              </a:r>
            </a:p>
          </p:txBody>
        </p:sp>
      </p:grpSp>
      <p:sp>
        <p:nvSpPr>
          <p:cNvPr id="69" name="TextBox 6">
            <a:extLst>
              <a:ext uri="{FF2B5EF4-FFF2-40B4-BE49-F238E27FC236}">
                <a16:creationId xmlns:a16="http://schemas.microsoft.com/office/drawing/2014/main" id="{4D4F4E38-69AC-4C3A-9937-5EF74ADE3049}"/>
              </a:ext>
            </a:extLst>
          </p:cNvPr>
          <p:cNvSpPr txBox="1"/>
          <p:nvPr/>
        </p:nvSpPr>
        <p:spPr>
          <a:xfrm>
            <a:off x="4695056" y="159276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0" name="TextBox 7">
            <a:extLst>
              <a:ext uri="{FF2B5EF4-FFF2-40B4-BE49-F238E27FC236}">
                <a16:creationId xmlns:a16="http://schemas.microsoft.com/office/drawing/2014/main" id="{6B1DDE1C-CFF4-5A46-CAFF-7902ED18C0AD}"/>
              </a:ext>
            </a:extLst>
          </p:cNvPr>
          <p:cNvSpPr txBox="1"/>
          <p:nvPr/>
        </p:nvSpPr>
        <p:spPr>
          <a:xfrm>
            <a:off x="5076056" y="159276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1" name="TextBox 8">
            <a:extLst>
              <a:ext uri="{FF2B5EF4-FFF2-40B4-BE49-F238E27FC236}">
                <a16:creationId xmlns:a16="http://schemas.microsoft.com/office/drawing/2014/main" id="{F4024D0A-44F6-ECC2-5B00-2C8250F2EFED}"/>
              </a:ext>
            </a:extLst>
          </p:cNvPr>
          <p:cNvSpPr txBox="1"/>
          <p:nvPr/>
        </p:nvSpPr>
        <p:spPr>
          <a:xfrm>
            <a:off x="5457056" y="159276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68C64C30-F0C0-6857-856A-DF2483C86563}"/>
              </a:ext>
            </a:extLst>
          </p:cNvPr>
          <p:cNvSpPr txBox="1"/>
          <p:nvPr/>
        </p:nvSpPr>
        <p:spPr>
          <a:xfrm>
            <a:off x="5838056" y="159276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8247F0B-FBDF-D3A7-C315-B5391E50CF38}"/>
              </a:ext>
            </a:extLst>
          </p:cNvPr>
          <p:cNvSpPr txBox="1"/>
          <p:nvPr/>
        </p:nvSpPr>
        <p:spPr>
          <a:xfrm>
            <a:off x="4845347" y="1177011"/>
            <a:ext cx="136249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Leader S5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35D25D5-5764-19B4-310A-848400F85E39}"/>
              </a:ext>
            </a:extLst>
          </p:cNvPr>
          <p:cNvSpPr txBox="1"/>
          <p:nvPr/>
        </p:nvSpPr>
        <p:spPr>
          <a:xfrm>
            <a:off x="6892882" y="4766582"/>
            <a:ext cx="1257983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/>
              <a:t>Partition again!!!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47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 animBg="1"/>
      <p:bldP spid="43" grpId="0"/>
      <p:bldP spid="44" grpId="0"/>
      <p:bldP spid="45" grpId="0" animBg="1"/>
      <p:bldP spid="46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4" grpId="0" animBg="1"/>
      <p:bldP spid="65" grpId="0" animBg="1"/>
      <p:bldP spid="66" grpId="0" animBg="1"/>
      <p:bldP spid="69" grpId="0"/>
      <p:bldP spid="70" grpId="0"/>
      <p:bldP spid="71" grpId="0"/>
      <p:bldP spid="72" grpId="0"/>
      <p:bldP spid="73" grpId="0" animBg="1"/>
      <p:bldP spid="7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057A1-5CA5-AF45-94EC-E1FE26C7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39" y="228866"/>
            <a:ext cx="9021677" cy="900442"/>
          </a:xfrm>
        </p:spPr>
        <p:txBody>
          <a:bodyPr/>
          <a:lstStyle/>
          <a:p>
            <a:r>
              <a:rPr kumimoji="1" lang="en-US" altLang="zh-CN"/>
              <a:t>Case study: a majority replicated entry can be overwritten 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D5CD89-95E6-7545-BA6B-95857922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68</a:t>
            </a:fld>
            <a:endParaRPr lang="zh-CN" altLang="en-US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3611C9B9-024C-7342-BCD1-F196F6CEA809}"/>
              </a:ext>
            </a:extLst>
          </p:cNvPr>
          <p:cNvCxnSpPr/>
          <p:nvPr/>
        </p:nvCxnSpPr>
        <p:spPr>
          <a:xfrm>
            <a:off x="467544" y="5089748"/>
            <a:ext cx="8064896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A6D27087-05C3-504B-B4DC-9981B6B92D39}"/>
              </a:ext>
            </a:extLst>
          </p:cNvPr>
          <p:cNvCxnSpPr/>
          <p:nvPr/>
        </p:nvCxnSpPr>
        <p:spPr>
          <a:xfrm>
            <a:off x="2051720" y="1129308"/>
            <a:ext cx="0" cy="475252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42F82E94-2B84-5B44-B83D-147F0A84F76E}"/>
              </a:ext>
            </a:extLst>
          </p:cNvPr>
          <p:cNvCxnSpPr/>
          <p:nvPr/>
        </p:nvCxnSpPr>
        <p:spPr>
          <a:xfrm>
            <a:off x="4355976" y="1129308"/>
            <a:ext cx="0" cy="475252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70A9F608-4F38-5546-BE41-9B6D1F1CD4D2}"/>
              </a:ext>
            </a:extLst>
          </p:cNvPr>
          <p:cNvCxnSpPr/>
          <p:nvPr/>
        </p:nvCxnSpPr>
        <p:spPr>
          <a:xfrm>
            <a:off x="6553200" y="1177095"/>
            <a:ext cx="0" cy="475252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89ADF40-BB2C-16CA-130B-58C984BC45B0}"/>
              </a:ext>
            </a:extLst>
          </p:cNvPr>
          <p:cNvSpPr txBox="1"/>
          <p:nvPr/>
        </p:nvSpPr>
        <p:spPr>
          <a:xfrm>
            <a:off x="485544" y="4816888"/>
            <a:ext cx="132266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/>
              <a:t>Partition on term 3!!</a:t>
            </a:r>
            <a:endParaRPr lang="zh-CN" altLang="en-US"/>
          </a:p>
        </p:txBody>
      </p:sp>
      <p:sp>
        <p:nvSpPr>
          <p:cNvPr id="47" name="Rectangle 15">
            <a:extLst>
              <a:ext uri="{FF2B5EF4-FFF2-40B4-BE49-F238E27FC236}">
                <a16:creationId xmlns:a16="http://schemas.microsoft.com/office/drawing/2014/main" id="{AE0753D5-EFA6-B885-4953-D1D843622152}"/>
              </a:ext>
            </a:extLst>
          </p:cNvPr>
          <p:cNvSpPr/>
          <p:nvPr/>
        </p:nvSpPr>
        <p:spPr>
          <a:xfrm>
            <a:off x="404664" y="203965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78" name="Rectangle 16">
            <a:extLst>
              <a:ext uri="{FF2B5EF4-FFF2-40B4-BE49-F238E27FC236}">
                <a16:creationId xmlns:a16="http://schemas.microsoft.com/office/drawing/2014/main" id="{A6D8EACC-9F06-858C-FF8A-8C8472F38413}"/>
              </a:ext>
            </a:extLst>
          </p:cNvPr>
          <p:cNvSpPr/>
          <p:nvPr/>
        </p:nvSpPr>
        <p:spPr>
          <a:xfrm>
            <a:off x="785664" y="203965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79" name="Rectangle 17">
            <a:extLst>
              <a:ext uri="{FF2B5EF4-FFF2-40B4-BE49-F238E27FC236}">
                <a16:creationId xmlns:a16="http://schemas.microsoft.com/office/drawing/2014/main" id="{90BC0244-4B60-925A-A40F-F9AEAB2A9912}"/>
              </a:ext>
            </a:extLst>
          </p:cNvPr>
          <p:cNvSpPr/>
          <p:nvPr/>
        </p:nvSpPr>
        <p:spPr>
          <a:xfrm>
            <a:off x="404664" y="257305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80" name="Rectangle 18">
            <a:extLst>
              <a:ext uri="{FF2B5EF4-FFF2-40B4-BE49-F238E27FC236}">
                <a16:creationId xmlns:a16="http://schemas.microsoft.com/office/drawing/2014/main" id="{A9C92B17-13DD-B8BE-FEEC-3813886C25D2}"/>
              </a:ext>
            </a:extLst>
          </p:cNvPr>
          <p:cNvSpPr/>
          <p:nvPr/>
        </p:nvSpPr>
        <p:spPr>
          <a:xfrm>
            <a:off x="785664" y="257305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BC41892B-567A-5DA6-AB89-2F6D0863E9A9}"/>
              </a:ext>
            </a:extLst>
          </p:cNvPr>
          <p:cNvSpPr/>
          <p:nvPr/>
        </p:nvSpPr>
        <p:spPr>
          <a:xfrm>
            <a:off x="404664" y="310645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82" name="Rectangle 26">
            <a:extLst>
              <a:ext uri="{FF2B5EF4-FFF2-40B4-BE49-F238E27FC236}">
                <a16:creationId xmlns:a16="http://schemas.microsoft.com/office/drawing/2014/main" id="{CF593C50-A556-C37E-C775-DB79BDF93F4D}"/>
              </a:ext>
            </a:extLst>
          </p:cNvPr>
          <p:cNvSpPr/>
          <p:nvPr/>
        </p:nvSpPr>
        <p:spPr>
          <a:xfrm>
            <a:off x="785664" y="310645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83" name="Rectangle 29">
            <a:extLst>
              <a:ext uri="{FF2B5EF4-FFF2-40B4-BE49-F238E27FC236}">
                <a16:creationId xmlns:a16="http://schemas.microsoft.com/office/drawing/2014/main" id="{750932A9-D2FC-19FC-C0B8-7CC553E2D280}"/>
              </a:ext>
            </a:extLst>
          </p:cNvPr>
          <p:cNvSpPr/>
          <p:nvPr/>
        </p:nvSpPr>
        <p:spPr>
          <a:xfrm>
            <a:off x="404664" y="363985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84" name="Rectangle 30">
            <a:extLst>
              <a:ext uri="{FF2B5EF4-FFF2-40B4-BE49-F238E27FC236}">
                <a16:creationId xmlns:a16="http://schemas.microsoft.com/office/drawing/2014/main" id="{5ACB23C2-88B1-7C91-850E-CFE0A851A784}"/>
              </a:ext>
            </a:extLst>
          </p:cNvPr>
          <p:cNvSpPr/>
          <p:nvPr/>
        </p:nvSpPr>
        <p:spPr>
          <a:xfrm>
            <a:off x="1166664" y="203965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85" name="Rectangle 31">
            <a:extLst>
              <a:ext uri="{FF2B5EF4-FFF2-40B4-BE49-F238E27FC236}">
                <a16:creationId xmlns:a16="http://schemas.microsoft.com/office/drawing/2014/main" id="{55E78E23-22D5-FBBE-4BDD-BF72059F6F05}"/>
              </a:ext>
            </a:extLst>
          </p:cNvPr>
          <p:cNvSpPr/>
          <p:nvPr/>
        </p:nvSpPr>
        <p:spPr>
          <a:xfrm>
            <a:off x="785664" y="363985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86" name="Rectangle 32">
            <a:extLst>
              <a:ext uri="{FF2B5EF4-FFF2-40B4-BE49-F238E27FC236}">
                <a16:creationId xmlns:a16="http://schemas.microsoft.com/office/drawing/2014/main" id="{DCF64D74-2E63-CED0-0DFC-682D2CA4965F}"/>
              </a:ext>
            </a:extLst>
          </p:cNvPr>
          <p:cNvSpPr/>
          <p:nvPr/>
        </p:nvSpPr>
        <p:spPr>
          <a:xfrm>
            <a:off x="404664" y="417325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87" name="Rectangle 33">
            <a:extLst>
              <a:ext uri="{FF2B5EF4-FFF2-40B4-BE49-F238E27FC236}">
                <a16:creationId xmlns:a16="http://schemas.microsoft.com/office/drawing/2014/main" id="{9B21ED78-61F2-1752-7675-4276614DD037}"/>
              </a:ext>
            </a:extLst>
          </p:cNvPr>
          <p:cNvSpPr/>
          <p:nvPr/>
        </p:nvSpPr>
        <p:spPr>
          <a:xfrm>
            <a:off x="785664" y="417325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88" name="Rectangle 51">
            <a:extLst>
              <a:ext uri="{FF2B5EF4-FFF2-40B4-BE49-F238E27FC236}">
                <a16:creationId xmlns:a16="http://schemas.microsoft.com/office/drawing/2014/main" id="{EA116860-CB74-9523-857B-2BAF8EA95E59}"/>
              </a:ext>
            </a:extLst>
          </p:cNvPr>
          <p:cNvSpPr/>
          <p:nvPr/>
        </p:nvSpPr>
        <p:spPr>
          <a:xfrm>
            <a:off x="1166664" y="257305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89" name="Rectangle 41">
            <a:extLst>
              <a:ext uri="{FF2B5EF4-FFF2-40B4-BE49-F238E27FC236}">
                <a16:creationId xmlns:a16="http://schemas.microsoft.com/office/drawing/2014/main" id="{87113B1E-3E24-1818-D220-D71389712D90}"/>
              </a:ext>
            </a:extLst>
          </p:cNvPr>
          <p:cNvSpPr/>
          <p:nvPr/>
        </p:nvSpPr>
        <p:spPr>
          <a:xfrm>
            <a:off x="1166664" y="417325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3</a:t>
            </a:r>
          </a:p>
        </p:txBody>
      </p:sp>
      <p:sp>
        <p:nvSpPr>
          <p:cNvPr id="91" name="Rectangle 43">
            <a:extLst>
              <a:ext uri="{FF2B5EF4-FFF2-40B4-BE49-F238E27FC236}">
                <a16:creationId xmlns:a16="http://schemas.microsoft.com/office/drawing/2014/main" id="{3786E0AE-1CAA-3D78-B89C-CE309A559A3A}"/>
              </a:ext>
            </a:extLst>
          </p:cNvPr>
          <p:cNvSpPr/>
          <p:nvPr/>
        </p:nvSpPr>
        <p:spPr>
          <a:xfrm>
            <a:off x="1547664" y="417325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3</a:t>
            </a:r>
          </a:p>
        </p:txBody>
      </p:sp>
      <p:sp>
        <p:nvSpPr>
          <p:cNvPr id="92" name="TextBox 6">
            <a:extLst>
              <a:ext uri="{FF2B5EF4-FFF2-40B4-BE49-F238E27FC236}">
                <a16:creationId xmlns:a16="http://schemas.microsoft.com/office/drawing/2014/main" id="{F7F87E3E-D037-D3F1-A282-916B5CC667A8}"/>
              </a:ext>
            </a:extLst>
          </p:cNvPr>
          <p:cNvSpPr txBox="1"/>
          <p:nvPr/>
        </p:nvSpPr>
        <p:spPr>
          <a:xfrm>
            <a:off x="455712" y="159276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3" name="TextBox 7">
            <a:extLst>
              <a:ext uri="{FF2B5EF4-FFF2-40B4-BE49-F238E27FC236}">
                <a16:creationId xmlns:a16="http://schemas.microsoft.com/office/drawing/2014/main" id="{7621D424-1242-CC68-0419-99675AB969E1}"/>
              </a:ext>
            </a:extLst>
          </p:cNvPr>
          <p:cNvSpPr txBox="1"/>
          <p:nvPr/>
        </p:nvSpPr>
        <p:spPr>
          <a:xfrm>
            <a:off x="836712" y="159276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4" name="TextBox 8">
            <a:extLst>
              <a:ext uri="{FF2B5EF4-FFF2-40B4-BE49-F238E27FC236}">
                <a16:creationId xmlns:a16="http://schemas.microsoft.com/office/drawing/2014/main" id="{DF8E18E2-38C5-8303-62D2-BAFA22A57536}"/>
              </a:ext>
            </a:extLst>
          </p:cNvPr>
          <p:cNvSpPr txBox="1"/>
          <p:nvPr/>
        </p:nvSpPr>
        <p:spPr>
          <a:xfrm>
            <a:off x="1217712" y="159276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95" name="TextBox 9">
            <a:extLst>
              <a:ext uri="{FF2B5EF4-FFF2-40B4-BE49-F238E27FC236}">
                <a16:creationId xmlns:a16="http://schemas.microsoft.com/office/drawing/2014/main" id="{808E120C-DEC4-A95A-BE2E-BBCFBB5D068A}"/>
              </a:ext>
            </a:extLst>
          </p:cNvPr>
          <p:cNvSpPr txBox="1"/>
          <p:nvPr/>
        </p:nvSpPr>
        <p:spPr>
          <a:xfrm>
            <a:off x="1598712" y="159276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B06A5BD-60F9-D1B6-791F-2CAEFE28D64C}"/>
              </a:ext>
            </a:extLst>
          </p:cNvPr>
          <p:cNvSpPr txBox="1"/>
          <p:nvPr/>
        </p:nvSpPr>
        <p:spPr>
          <a:xfrm>
            <a:off x="606003" y="1177011"/>
            <a:ext cx="136249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/>
              <a:t>Leader S5</a:t>
            </a:r>
            <a:endParaRPr lang="zh-CN" altLang="en-US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D061EA9-4FBE-ACAF-229D-0B9197D2EF0D}"/>
              </a:ext>
            </a:extLst>
          </p:cNvPr>
          <p:cNvSpPr txBox="1"/>
          <p:nvPr/>
        </p:nvSpPr>
        <p:spPr>
          <a:xfrm>
            <a:off x="2410790" y="1177011"/>
            <a:ext cx="136249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Leader S1</a:t>
            </a:r>
            <a:endParaRPr lang="zh-CN" altLang="en-US" dirty="0"/>
          </a:p>
        </p:txBody>
      </p:sp>
      <p:sp>
        <p:nvSpPr>
          <p:cNvPr id="119" name="Rectangle 15">
            <a:extLst>
              <a:ext uri="{FF2B5EF4-FFF2-40B4-BE49-F238E27FC236}">
                <a16:creationId xmlns:a16="http://schemas.microsoft.com/office/drawing/2014/main" id="{8C4387AD-53BC-9389-879F-BE7205966DDF}"/>
              </a:ext>
            </a:extLst>
          </p:cNvPr>
          <p:cNvSpPr/>
          <p:nvPr/>
        </p:nvSpPr>
        <p:spPr>
          <a:xfrm>
            <a:off x="2327920" y="203397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20" name="Rectangle 16">
            <a:extLst>
              <a:ext uri="{FF2B5EF4-FFF2-40B4-BE49-F238E27FC236}">
                <a16:creationId xmlns:a16="http://schemas.microsoft.com/office/drawing/2014/main" id="{0955FFFD-6C73-CA78-507A-FDDDB54CD40B}"/>
              </a:ext>
            </a:extLst>
          </p:cNvPr>
          <p:cNvSpPr/>
          <p:nvPr/>
        </p:nvSpPr>
        <p:spPr>
          <a:xfrm>
            <a:off x="2708920" y="203397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21" name="Rectangle 17">
            <a:extLst>
              <a:ext uri="{FF2B5EF4-FFF2-40B4-BE49-F238E27FC236}">
                <a16:creationId xmlns:a16="http://schemas.microsoft.com/office/drawing/2014/main" id="{9F6F44D3-1E36-BAD3-EB3A-525A2BA64918}"/>
              </a:ext>
            </a:extLst>
          </p:cNvPr>
          <p:cNvSpPr/>
          <p:nvPr/>
        </p:nvSpPr>
        <p:spPr>
          <a:xfrm>
            <a:off x="2327920" y="256737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22" name="Rectangle 18">
            <a:extLst>
              <a:ext uri="{FF2B5EF4-FFF2-40B4-BE49-F238E27FC236}">
                <a16:creationId xmlns:a16="http://schemas.microsoft.com/office/drawing/2014/main" id="{F6950B86-A687-19EF-5C1B-6523D9931C55}"/>
              </a:ext>
            </a:extLst>
          </p:cNvPr>
          <p:cNvSpPr/>
          <p:nvPr/>
        </p:nvSpPr>
        <p:spPr>
          <a:xfrm>
            <a:off x="2708920" y="256737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2E0BB2C0-2E40-95D2-FE9D-95FFAC0E74FF}"/>
              </a:ext>
            </a:extLst>
          </p:cNvPr>
          <p:cNvSpPr/>
          <p:nvPr/>
        </p:nvSpPr>
        <p:spPr>
          <a:xfrm>
            <a:off x="2327920" y="310077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04E19A43-381E-B86B-C38E-AD7CB4F29927}"/>
              </a:ext>
            </a:extLst>
          </p:cNvPr>
          <p:cNvSpPr/>
          <p:nvPr/>
        </p:nvSpPr>
        <p:spPr>
          <a:xfrm>
            <a:off x="2708920" y="310077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25" name="Rectangle 29">
            <a:extLst>
              <a:ext uri="{FF2B5EF4-FFF2-40B4-BE49-F238E27FC236}">
                <a16:creationId xmlns:a16="http://schemas.microsoft.com/office/drawing/2014/main" id="{12FEF5F6-3FFC-4B9D-C208-D62F38E2F2C4}"/>
              </a:ext>
            </a:extLst>
          </p:cNvPr>
          <p:cNvSpPr/>
          <p:nvPr/>
        </p:nvSpPr>
        <p:spPr>
          <a:xfrm>
            <a:off x="2327920" y="363417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26" name="Rectangle 30">
            <a:extLst>
              <a:ext uri="{FF2B5EF4-FFF2-40B4-BE49-F238E27FC236}">
                <a16:creationId xmlns:a16="http://schemas.microsoft.com/office/drawing/2014/main" id="{B0B4B157-2ED6-98C9-F541-3384B312256C}"/>
              </a:ext>
            </a:extLst>
          </p:cNvPr>
          <p:cNvSpPr/>
          <p:nvPr/>
        </p:nvSpPr>
        <p:spPr>
          <a:xfrm>
            <a:off x="3089920" y="203397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127" name="Rectangle 31">
            <a:extLst>
              <a:ext uri="{FF2B5EF4-FFF2-40B4-BE49-F238E27FC236}">
                <a16:creationId xmlns:a16="http://schemas.microsoft.com/office/drawing/2014/main" id="{1190FA64-8333-249C-39F7-CAA566C26C60}"/>
              </a:ext>
            </a:extLst>
          </p:cNvPr>
          <p:cNvSpPr/>
          <p:nvPr/>
        </p:nvSpPr>
        <p:spPr>
          <a:xfrm>
            <a:off x="2708920" y="363417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28" name="Rectangle 32">
            <a:extLst>
              <a:ext uri="{FF2B5EF4-FFF2-40B4-BE49-F238E27FC236}">
                <a16:creationId xmlns:a16="http://schemas.microsoft.com/office/drawing/2014/main" id="{BA69AF88-A710-C4BA-8169-A6E22FA7DA24}"/>
              </a:ext>
            </a:extLst>
          </p:cNvPr>
          <p:cNvSpPr/>
          <p:nvPr/>
        </p:nvSpPr>
        <p:spPr>
          <a:xfrm>
            <a:off x="2327920" y="416757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29" name="Rectangle 33">
            <a:extLst>
              <a:ext uri="{FF2B5EF4-FFF2-40B4-BE49-F238E27FC236}">
                <a16:creationId xmlns:a16="http://schemas.microsoft.com/office/drawing/2014/main" id="{4DEB106C-2527-2099-34D9-2BDC6DD0D1C4}"/>
              </a:ext>
            </a:extLst>
          </p:cNvPr>
          <p:cNvSpPr/>
          <p:nvPr/>
        </p:nvSpPr>
        <p:spPr>
          <a:xfrm>
            <a:off x="2708920" y="416757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30" name="Rectangle 51">
            <a:extLst>
              <a:ext uri="{FF2B5EF4-FFF2-40B4-BE49-F238E27FC236}">
                <a16:creationId xmlns:a16="http://schemas.microsoft.com/office/drawing/2014/main" id="{A67FDFCB-AAD0-EFED-31AA-5E23FD925328}"/>
              </a:ext>
            </a:extLst>
          </p:cNvPr>
          <p:cNvSpPr/>
          <p:nvPr/>
        </p:nvSpPr>
        <p:spPr>
          <a:xfrm>
            <a:off x="3089920" y="256737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131" name="Rectangle 41">
            <a:extLst>
              <a:ext uri="{FF2B5EF4-FFF2-40B4-BE49-F238E27FC236}">
                <a16:creationId xmlns:a16="http://schemas.microsoft.com/office/drawing/2014/main" id="{34080BB5-8205-37C2-E5FC-6E3893244506}"/>
              </a:ext>
            </a:extLst>
          </p:cNvPr>
          <p:cNvSpPr/>
          <p:nvPr/>
        </p:nvSpPr>
        <p:spPr>
          <a:xfrm>
            <a:off x="3089920" y="416757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3</a:t>
            </a:r>
          </a:p>
        </p:txBody>
      </p:sp>
      <p:sp>
        <p:nvSpPr>
          <p:cNvPr id="132" name="Rectangle 43">
            <a:extLst>
              <a:ext uri="{FF2B5EF4-FFF2-40B4-BE49-F238E27FC236}">
                <a16:creationId xmlns:a16="http://schemas.microsoft.com/office/drawing/2014/main" id="{241E3389-9D62-B27C-F727-477400A97488}"/>
              </a:ext>
            </a:extLst>
          </p:cNvPr>
          <p:cNvSpPr/>
          <p:nvPr/>
        </p:nvSpPr>
        <p:spPr>
          <a:xfrm>
            <a:off x="3470920" y="416757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3</a:t>
            </a:r>
          </a:p>
        </p:txBody>
      </p:sp>
      <p:sp>
        <p:nvSpPr>
          <p:cNvPr id="133" name="Rectangle 67">
            <a:extLst>
              <a:ext uri="{FF2B5EF4-FFF2-40B4-BE49-F238E27FC236}">
                <a16:creationId xmlns:a16="http://schemas.microsoft.com/office/drawing/2014/main" id="{8DE5DF79-807C-379A-333F-B1017D58A9F9}"/>
              </a:ext>
            </a:extLst>
          </p:cNvPr>
          <p:cNvSpPr/>
          <p:nvPr/>
        </p:nvSpPr>
        <p:spPr>
          <a:xfrm>
            <a:off x="3851920" y="416757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3</a:t>
            </a:r>
          </a:p>
        </p:txBody>
      </p:sp>
      <p:sp>
        <p:nvSpPr>
          <p:cNvPr id="134" name="TextBox 6">
            <a:extLst>
              <a:ext uri="{FF2B5EF4-FFF2-40B4-BE49-F238E27FC236}">
                <a16:creationId xmlns:a16="http://schemas.microsoft.com/office/drawing/2014/main" id="{A2A588D4-B001-26E1-9891-9D6AD7B99DC5}"/>
              </a:ext>
            </a:extLst>
          </p:cNvPr>
          <p:cNvSpPr txBox="1"/>
          <p:nvPr/>
        </p:nvSpPr>
        <p:spPr>
          <a:xfrm>
            <a:off x="2378968" y="158708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35" name="TextBox 7">
            <a:extLst>
              <a:ext uri="{FF2B5EF4-FFF2-40B4-BE49-F238E27FC236}">
                <a16:creationId xmlns:a16="http://schemas.microsoft.com/office/drawing/2014/main" id="{09497274-C36A-060C-7165-B5A0536E1811}"/>
              </a:ext>
            </a:extLst>
          </p:cNvPr>
          <p:cNvSpPr txBox="1"/>
          <p:nvPr/>
        </p:nvSpPr>
        <p:spPr>
          <a:xfrm>
            <a:off x="2759968" y="158708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36" name="TextBox 8">
            <a:extLst>
              <a:ext uri="{FF2B5EF4-FFF2-40B4-BE49-F238E27FC236}">
                <a16:creationId xmlns:a16="http://schemas.microsoft.com/office/drawing/2014/main" id="{97E55EA0-CF7A-1ED9-4B9E-1F5601A06E6F}"/>
              </a:ext>
            </a:extLst>
          </p:cNvPr>
          <p:cNvSpPr txBox="1"/>
          <p:nvPr/>
        </p:nvSpPr>
        <p:spPr>
          <a:xfrm>
            <a:off x="3140968" y="158708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37" name="TextBox 9">
            <a:extLst>
              <a:ext uri="{FF2B5EF4-FFF2-40B4-BE49-F238E27FC236}">
                <a16:creationId xmlns:a16="http://schemas.microsoft.com/office/drawing/2014/main" id="{9F9AF799-78A4-B6BE-9848-484A08D69C7C}"/>
              </a:ext>
            </a:extLst>
          </p:cNvPr>
          <p:cNvSpPr txBox="1"/>
          <p:nvPr/>
        </p:nvSpPr>
        <p:spPr>
          <a:xfrm>
            <a:off x="3521968" y="158708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38" name="TextBox 10">
            <a:extLst>
              <a:ext uri="{FF2B5EF4-FFF2-40B4-BE49-F238E27FC236}">
                <a16:creationId xmlns:a16="http://schemas.microsoft.com/office/drawing/2014/main" id="{42BE66DE-0E16-16F4-6C63-DDA8B230B153}"/>
              </a:ext>
            </a:extLst>
          </p:cNvPr>
          <p:cNvSpPr txBox="1"/>
          <p:nvPr/>
        </p:nvSpPr>
        <p:spPr>
          <a:xfrm>
            <a:off x="3902968" y="1587081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39" name="Rounded Rectangle 59">
            <a:extLst>
              <a:ext uri="{FF2B5EF4-FFF2-40B4-BE49-F238E27FC236}">
                <a16:creationId xmlns:a16="http://schemas.microsoft.com/office/drawing/2014/main" id="{091AA071-6814-92FF-C29F-652313F49789}"/>
              </a:ext>
            </a:extLst>
          </p:cNvPr>
          <p:cNvSpPr/>
          <p:nvPr/>
        </p:nvSpPr>
        <p:spPr>
          <a:xfrm>
            <a:off x="3057651" y="3014206"/>
            <a:ext cx="533400" cy="533400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42">
            <a:extLst>
              <a:ext uri="{FF2B5EF4-FFF2-40B4-BE49-F238E27FC236}">
                <a16:creationId xmlns:a16="http://schemas.microsoft.com/office/drawing/2014/main" id="{FA17D484-4BD8-81B8-3C0D-03DA22A7902F}"/>
              </a:ext>
            </a:extLst>
          </p:cNvPr>
          <p:cNvSpPr/>
          <p:nvPr/>
        </p:nvSpPr>
        <p:spPr>
          <a:xfrm>
            <a:off x="3470920" y="203397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4</a:t>
            </a:r>
          </a:p>
        </p:txBody>
      </p:sp>
      <p:sp>
        <p:nvSpPr>
          <p:cNvPr id="141" name="Rectangle 51">
            <a:extLst>
              <a:ext uri="{FF2B5EF4-FFF2-40B4-BE49-F238E27FC236}">
                <a16:creationId xmlns:a16="http://schemas.microsoft.com/office/drawing/2014/main" id="{B0DCB23C-49D9-F445-A8D3-F59293EE945F}"/>
              </a:ext>
            </a:extLst>
          </p:cNvPr>
          <p:cNvSpPr/>
          <p:nvPr/>
        </p:nvSpPr>
        <p:spPr>
          <a:xfrm>
            <a:off x="3089920" y="309313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142" name="Freeform 44">
            <a:extLst>
              <a:ext uri="{FF2B5EF4-FFF2-40B4-BE49-F238E27FC236}">
                <a16:creationId xmlns:a16="http://schemas.microsoft.com/office/drawing/2014/main" id="{F21798A7-E923-8EFA-1978-8F3FC85787CD}"/>
              </a:ext>
            </a:extLst>
          </p:cNvPr>
          <p:cNvSpPr/>
          <p:nvPr/>
        </p:nvSpPr>
        <p:spPr>
          <a:xfrm>
            <a:off x="3344027" y="2373589"/>
            <a:ext cx="355881" cy="808523"/>
          </a:xfrm>
          <a:custGeom>
            <a:avLst/>
            <a:gdLst>
              <a:gd name="connsiteX0" fmla="*/ 9261 w 9261"/>
              <a:gd name="connsiteY0" fmla="*/ 0 h 808523"/>
              <a:gd name="connsiteX1" fmla="*/ 9261 w 9261"/>
              <a:gd name="connsiteY1" fmla="*/ 808523 h 808523"/>
              <a:gd name="connsiteX0" fmla="*/ 445 w 209903"/>
              <a:gd name="connsiteY0" fmla="*/ 0 h 10000"/>
              <a:gd name="connsiteX1" fmla="*/ 445 w 209903"/>
              <a:gd name="connsiteY1" fmla="*/ 10000 h 10000"/>
              <a:gd name="connsiteX0" fmla="*/ 0 w 384280"/>
              <a:gd name="connsiteY0" fmla="*/ 0 h 10000"/>
              <a:gd name="connsiteX1" fmla="*/ 0 w 384280"/>
              <a:gd name="connsiteY1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4280" h="10000">
                <a:moveTo>
                  <a:pt x="0" y="0"/>
                </a:moveTo>
                <a:cubicBezTo>
                  <a:pt x="479825" y="3611"/>
                  <a:pt x="543919" y="6389"/>
                  <a:pt x="0" y="10000"/>
                </a:cubicBezTo>
              </a:path>
            </a:pathLst>
          </a:custGeom>
          <a:noFill/>
          <a:ln>
            <a:solidFill>
              <a:schemeClr val="tx2"/>
            </a:solidFill>
            <a:tailEnd type="arrow" w="lg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CF9DE1EB-E04F-3D8E-1865-A0ECFD8D4727}"/>
              </a:ext>
            </a:extLst>
          </p:cNvPr>
          <p:cNvSpPr txBox="1"/>
          <p:nvPr/>
        </p:nvSpPr>
        <p:spPr>
          <a:xfrm>
            <a:off x="2705281" y="4905082"/>
            <a:ext cx="132266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/>
              <a:t>Term 4</a:t>
            </a:r>
            <a:endParaRPr lang="zh-CN" altLang="en-US"/>
          </a:p>
        </p:txBody>
      </p:sp>
      <p:sp>
        <p:nvSpPr>
          <p:cNvPr id="147" name="Rectangle 17">
            <a:extLst>
              <a:ext uri="{FF2B5EF4-FFF2-40B4-BE49-F238E27FC236}">
                <a16:creationId xmlns:a16="http://schemas.microsoft.com/office/drawing/2014/main" id="{02D7AEFB-BD4A-1D2A-5ACD-2AB44C2BD6B5}"/>
              </a:ext>
            </a:extLst>
          </p:cNvPr>
          <p:cNvSpPr/>
          <p:nvPr/>
        </p:nvSpPr>
        <p:spPr>
          <a:xfrm>
            <a:off x="4639267" y="256737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48" name="Rectangle 18">
            <a:extLst>
              <a:ext uri="{FF2B5EF4-FFF2-40B4-BE49-F238E27FC236}">
                <a16:creationId xmlns:a16="http://schemas.microsoft.com/office/drawing/2014/main" id="{067C0E9F-B453-6627-D05F-6479E52A3322}"/>
              </a:ext>
            </a:extLst>
          </p:cNvPr>
          <p:cNvSpPr/>
          <p:nvPr/>
        </p:nvSpPr>
        <p:spPr>
          <a:xfrm>
            <a:off x="5020267" y="256737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49" name="Rectangle 25">
            <a:extLst>
              <a:ext uri="{FF2B5EF4-FFF2-40B4-BE49-F238E27FC236}">
                <a16:creationId xmlns:a16="http://schemas.microsoft.com/office/drawing/2014/main" id="{8C1A36E4-A884-1FEB-BA18-991DEA7C2945}"/>
              </a:ext>
            </a:extLst>
          </p:cNvPr>
          <p:cNvSpPr/>
          <p:nvPr/>
        </p:nvSpPr>
        <p:spPr>
          <a:xfrm>
            <a:off x="4639267" y="310077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50" name="Rectangle 26">
            <a:extLst>
              <a:ext uri="{FF2B5EF4-FFF2-40B4-BE49-F238E27FC236}">
                <a16:creationId xmlns:a16="http://schemas.microsoft.com/office/drawing/2014/main" id="{0958965C-ABD4-01D2-2A9C-E700501E0F41}"/>
              </a:ext>
            </a:extLst>
          </p:cNvPr>
          <p:cNvSpPr/>
          <p:nvPr/>
        </p:nvSpPr>
        <p:spPr>
          <a:xfrm>
            <a:off x="5020267" y="310077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51" name="Rectangle 29">
            <a:extLst>
              <a:ext uri="{FF2B5EF4-FFF2-40B4-BE49-F238E27FC236}">
                <a16:creationId xmlns:a16="http://schemas.microsoft.com/office/drawing/2014/main" id="{5301AE8F-4513-5858-0545-3C2792A4BD3E}"/>
              </a:ext>
            </a:extLst>
          </p:cNvPr>
          <p:cNvSpPr/>
          <p:nvPr/>
        </p:nvSpPr>
        <p:spPr>
          <a:xfrm>
            <a:off x="4639267" y="363417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53" name="Rectangle 31">
            <a:extLst>
              <a:ext uri="{FF2B5EF4-FFF2-40B4-BE49-F238E27FC236}">
                <a16:creationId xmlns:a16="http://schemas.microsoft.com/office/drawing/2014/main" id="{62519A98-4D36-7FCB-CBE9-744835F37F71}"/>
              </a:ext>
            </a:extLst>
          </p:cNvPr>
          <p:cNvSpPr/>
          <p:nvPr/>
        </p:nvSpPr>
        <p:spPr>
          <a:xfrm>
            <a:off x="5020267" y="363417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54" name="Rectangle 32">
            <a:extLst>
              <a:ext uri="{FF2B5EF4-FFF2-40B4-BE49-F238E27FC236}">
                <a16:creationId xmlns:a16="http://schemas.microsoft.com/office/drawing/2014/main" id="{17A08206-C3DF-C954-6A59-10F723A1511C}"/>
              </a:ext>
            </a:extLst>
          </p:cNvPr>
          <p:cNvSpPr/>
          <p:nvPr/>
        </p:nvSpPr>
        <p:spPr>
          <a:xfrm>
            <a:off x="4639267" y="416757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55" name="Rectangle 33">
            <a:extLst>
              <a:ext uri="{FF2B5EF4-FFF2-40B4-BE49-F238E27FC236}">
                <a16:creationId xmlns:a16="http://schemas.microsoft.com/office/drawing/2014/main" id="{CD3AC051-B98F-DBCF-5628-A18419B71BB1}"/>
              </a:ext>
            </a:extLst>
          </p:cNvPr>
          <p:cNvSpPr/>
          <p:nvPr/>
        </p:nvSpPr>
        <p:spPr>
          <a:xfrm>
            <a:off x="5020267" y="416757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56" name="Rectangle 51">
            <a:extLst>
              <a:ext uri="{FF2B5EF4-FFF2-40B4-BE49-F238E27FC236}">
                <a16:creationId xmlns:a16="http://schemas.microsoft.com/office/drawing/2014/main" id="{15754E22-2D47-E502-648C-594AD5083A0E}"/>
              </a:ext>
            </a:extLst>
          </p:cNvPr>
          <p:cNvSpPr/>
          <p:nvPr/>
        </p:nvSpPr>
        <p:spPr>
          <a:xfrm>
            <a:off x="5401267" y="256737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157" name="Rectangle 41">
            <a:extLst>
              <a:ext uri="{FF2B5EF4-FFF2-40B4-BE49-F238E27FC236}">
                <a16:creationId xmlns:a16="http://schemas.microsoft.com/office/drawing/2014/main" id="{F69C4EE2-42F4-1A9A-2BF5-77C77F1121F0}"/>
              </a:ext>
            </a:extLst>
          </p:cNvPr>
          <p:cNvSpPr/>
          <p:nvPr/>
        </p:nvSpPr>
        <p:spPr>
          <a:xfrm>
            <a:off x="5401267" y="416757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3</a:t>
            </a:r>
          </a:p>
        </p:txBody>
      </p:sp>
      <p:sp>
        <p:nvSpPr>
          <p:cNvPr id="158" name="Rectangle 43">
            <a:extLst>
              <a:ext uri="{FF2B5EF4-FFF2-40B4-BE49-F238E27FC236}">
                <a16:creationId xmlns:a16="http://schemas.microsoft.com/office/drawing/2014/main" id="{B750DBEF-0386-2A3A-78E8-B1394E4C01BB}"/>
              </a:ext>
            </a:extLst>
          </p:cNvPr>
          <p:cNvSpPr/>
          <p:nvPr/>
        </p:nvSpPr>
        <p:spPr>
          <a:xfrm>
            <a:off x="5782267" y="416757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3</a:t>
            </a:r>
          </a:p>
        </p:txBody>
      </p:sp>
      <p:sp>
        <p:nvSpPr>
          <p:cNvPr id="159" name="Rectangle 67">
            <a:extLst>
              <a:ext uri="{FF2B5EF4-FFF2-40B4-BE49-F238E27FC236}">
                <a16:creationId xmlns:a16="http://schemas.microsoft.com/office/drawing/2014/main" id="{D900EA52-3C7F-595B-2724-806A7DF8C5E1}"/>
              </a:ext>
            </a:extLst>
          </p:cNvPr>
          <p:cNvSpPr/>
          <p:nvPr/>
        </p:nvSpPr>
        <p:spPr>
          <a:xfrm>
            <a:off x="6163267" y="416757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dirty="0"/>
              <a:t>3</a:t>
            </a:r>
          </a:p>
        </p:txBody>
      </p:sp>
      <p:sp>
        <p:nvSpPr>
          <p:cNvPr id="160" name="Rounded Rectangle 59">
            <a:extLst>
              <a:ext uri="{FF2B5EF4-FFF2-40B4-BE49-F238E27FC236}">
                <a16:creationId xmlns:a16="http://schemas.microsoft.com/office/drawing/2014/main" id="{87B2949A-DF94-B4CA-7B20-2344CAB0AC72}"/>
              </a:ext>
            </a:extLst>
          </p:cNvPr>
          <p:cNvSpPr/>
          <p:nvPr/>
        </p:nvSpPr>
        <p:spPr>
          <a:xfrm>
            <a:off x="5368998" y="3014206"/>
            <a:ext cx="533400" cy="533400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51">
            <a:extLst>
              <a:ext uri="{FF2B5EF4-FFF2-40B4-BE49-F238E27FC236}">
                <a16:creationId xmlns:a16="http://schemas.microsoft.com/office/drawing/2014/main" id="{F517F546-0801-7713-58C2-3F3B188F6818}"/>
              </a:ext>
            </a:extLst>
          </p:cNvPr>
          <p:cNvSpPr/>
          <p:nvPr/>
        </p:nvSpPr>
        <p:spPr>
          <a:xfrm>
            <a:off x="5401267" y="309313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43EF3365-DE16-AAC9-DB59-1133A21F53B1}"/>
              </a:ext>
            </a:extLst>
          </p:cNvPr>
          <p:cNvCxnSpPr/>
          <p:nvPr/>
        </p:nvCxnSpPr>
        <p:spPr>
          <a:xfrm>
            <a:off x="4299295" y="1805269"/>
            <a:ext cx="2253905" cy="529048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6DA1FD57-015B-9EDA-8CC2-908F4FE50014}"/>
              </a:ext>
            </a:extLst>
          </p:cNvPr>
          <p:cNvCxnSpPr>
            <a:cxnSpLocks/>
          </p:cNvCxnSpPr>
          <p:nvPr/>
        </p:nvCxnSpPr>
        <p:spPr>
          <a:xfrm flipV="1">
            <a:off x="4289135" y="1834988"/>
            <a:ext cx="2264065" cy="37552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5961BF5C-65B1-61E8-3849-CC6054FB4A08}"/>
              </a:ext>
            </a:extLst>
          </p:cNvPr>
          <p:cNvSpPr txBox="1"/>
          <p:nvPr/>
        </p:nvSpPr>
        <p:spPr>
          <a:xfrm>
            <a:off x="4863315" y="4905082"/>
            <a:ext cx="146888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dirty="0"/>
              <a:t>S1 crashes</a:t>
            </a:r>
            <a:endParaRPr lang="zh-CN" altLang="en-US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C367E3F5-D718-943E-8718-188FB2E3DA33}"/>
              </a:ext>
            </a:extLst>
          </p:cNvPr>
          <p:cNvSpPr txBox="1"/>
          <p:nvPr/>
        </p:nvSpPr>
        <p:spPr>
          <a:xfrm>
            <a:off x="7038798" y="1178986"/>
            <a:ext cx="136249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/>
              <a:t>Leader S5</a:t>
            </a:r>
            <a:endParaRPr lang="zh-CN" altLang="en-US"/>
          </a:p>
        </p:txBody>
      </p:sp>
      <p:sp>
        <p:nvSpPr>
          <p:cNvPr id="173" name="Rectangle 17">
            <a:extLst>
              <a:ext uri="{FF2B5EF4-FFF2-40B4-BE49-F238E27FC236}">
                <a16:creationId xmlns:a16="http://schemas.microsoft.com/office/drawing/2014/main" id="{E941DFD8-941D-E97E-972D-B07F024B21F0}"/>
              </a:ext>
            </a:extLst>
          </p:cNvPr>
          <p:cNvSpPr/>
          <p:nvPr/>
        </p:nvSpPr>
        <p:spPr>
          <a:xfrm>
            <a:off x="6864174" y="2575131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74" name="Rectangle 18">
            <a:extLst>
              <a:ext uri="{FF2B5EF4-FFF2-40B4-BE49-F238E27FC236}">
                <a16:creationId xmlns:a16="http://schemas.microsoft.com/office/drawing/2014/main" id="{DBE01123-36C6-CD8C-3C8F-D121CA69FB1E}"/>
              </a:ext>
            </a:extLst>
          </p:cNvPr>
          <p:cNvSpPr/>
          <p:nvPr/>
        </p:nvSpPr>
        <p:spPr>
          <a:xfrm>
            <a:off x="7245174" y="2575131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75" name="Rectangle 25">
            <a:extLst>
              <a:ext uri="{FF2B5EF4-FFF2-40B4-BE49-F238E27FC236}">
                <a16:creationId xmlns:a16="http://schemas.microsoft.com/office/drawing/2014/main" id="{EE1D5F1E-F839-1322-FD17-D656D4D5D2C6}"/>
              </a:ext>
            </a:extLst>
          </p:cNvPr>
          <p:cNvSpPr/>
          <p:nvPr/>
        </p:nvSpPr>
        <p:spPr>
          <a:xfrm>
            <a:off x="6864174" y="3108531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76" name="Rectangle 26">
            <a:extLst>
              <a:ext uri="{FF2B5EF4-FFF2-40B4-BE49-F238E27FC236}">
                <a16:creationId xmlns:a16="http://schemas.microsoft.com/office/drawing/2014/main" id="{B44B4A2D-66F4-8BEB-6F53-68E591985995}"/>
              </a:ext>
            </a:extLst>
          </p:cNvPr>
          <p:cNvSpPr/>
          <p:nvPr/>
        </p:nvSpPr>
        <p:spPr>
          <a:xfrm>
            <a:off x="7245174" y="3108531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77" name="Rectangle 29">
            <a:extLst>
              <a:ext uri="{FF2B5EF4-FFF2-40B4-BE49-F238E27FC236}">
                <a16:creationId xmlns:a16="http://schemas.microsoft.com/office/drawing/2014/main" id="{2028D17B-5F24-5D2F-75B1-9FB528C830E2}"/>
              </a:ext>
            </a:extLst>
          </p:cNvPr>
          <p:cNvSpPr/>
          <p:nvPr/>
        </p:nvSpPr>
        <p:spPr>
          <a:xfrm>
            <a:off x="6864174" y="3641931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79" name="Rectangle 31">
            <a:extLst>
              <a:ext uri="{FF2B5EF4-FFF2-40B4-BE49-F238E27FC236}">
                <a16:creationId xmlns:a16="http://schemas.microsoft.com/office/drawing/2014/main" id="{C2798AFA-EEEA-BC4B-B268-473A7F97ACF8}"/>
              </a:ext>
            </a:extLst>
          </p:cNvPr>
          <p:cNvSpPr/>
          <p:nvPr/>
        </p:nvSpPr>
        <p:spPr>
          <a:xfrm>
            <a:off x="7245174" y="3641931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80" name="Rectangle 32">
            <a:extLst>
              <a:ext uri="{FF2B5EF4-FFF2-40B4-BE49-F238E27FC236}">
                <a16:creationId xmlns:a16="http://schemas.microsoft.com/office/drawing/2014/main" id="{B76E9F01-A900-D4FA-0648-8C49C9222407}"/>
              </a:ext>
            </a:extLst>
          </p:cNvPr>
          <p:cNvSpPr/>
          <p:nvPr/>
        </p:nvSpPr>
        <p:spPr>
          <a:xfrm>
            <a:off x="6864174" y="4175331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81" name="Rectangle 33">
            <a:extLst>
              <a:ext uri="{FF2B5EF4-FFF2-40B4-BE49-F238E27FC236}">
                <a16:creationId xmlns:a16="http://schemas.microsoft.com/office/drawing/2014/main" id="{B371E437-C11C-00C1-0448-71992B93C1C0}"/>
              </a:ext>
            </a:extLst>
          </p:cNvPr>
          <p:cNvSpPr/>
          <p:nvPr/>
        </p:nvSpPr>
        <p:spPr>
          <a:xfrm>
            <a:off x="7245174" y="4175331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1</a:t>
            </a:r>
          </a:p>
        </p:txBody>
      </p:sp>
      <p:sp>
        <p:nvSpPr>
          <p:cNvPr id="182" name="Rectangle 51">
            <a:extLst>
              <a:ext uri="{FF2B5EF4-FFF2-40B4-BE49-F238E27FC236}">
                <a16:creationId xmlns:a16="http://schemas.microsoft.com/office/drawing/2014/main" id="{0DD89968-9E0E-D6CE-4875-D80ADB07C12E}"/>
              </a:ext>
            </a:extLst>
          </p:cNvPr>
          <p:cNvSpPr/>
          <p:nvPr/>
        </p:nvSpPr>
        <p:spPr>
          <a:xfrm>
            <a:off x="7626174" y="2575131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2</a:t>
            </a:r>
          </a:p>
        </p:txBody>
      </p:sp>
      <p:sp>
        <p:nvSpPr>
          <p:cNvPr id="183" name="Rectangle 41">
            <a:extLst>
              <a:ext uri="{FF2B5EF4-FFF2-40B4-BE49-F238E27FC236}">
                <a16:creationId xmlns:a16="http://schemas.microsoft.com/office/drawing/2014/main" id="{4509E5BC-51E3-BED1-E5C4-FF1FACF5AA60}"/>
              </a:ext>
            </a:extLst>
          </p:cNvPr>
          <p:cNvSpPr/>
          <p:nvPr/>
        </p:nvSpPr>
        <p:spPr>
          <a:xfrm>
            <a:off x="7626174" y="4175331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3</a:t>
            </a:r>
          </a:p>
        </p:txBody>
      </p:sp>
      <p:sp>
        <p:nvSpPr>
          <p:cNvPr id="184" name="Rectangle 43">
            <a:extLst>
              <a:ext uri="{FF2B5EF4-FFF2-40B4-BE49-F238E27FC236}">
                <a16:creationId xmlns:a16="http://schemas.microsoft.com/office/drawing/2014/main" id="{5A048AC4-E73C-64D3-A36E-839488CBFD2D}"/>
              </a:ext>
            </a:extLst>
          </p:cNvPr>
          <p:cNvSpPr/>
          <p:nvPr/>
        </p:nvSpPr>
        <p:spPr>
          <a:xfrm>
            <a:off x="8007174" y="4175331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3</a:t>
            </a:r>
          </a:p>
        </p:txBody>
      </p:sp>
      <p:sp>
        <p:nvSpPr>
          <p:cNvPr id="185" name="Rectangle 67">
            <a:extLst>
              <a:ext uri="{FF2B5EF4-FFF2-40B4-BE49-F238E27FC236}">
                <a16:creationId xmlns:a16="http://schemas.microsoft.com/office/drawing/2014/main" id="{A77BB3E6-EA0D-2A93-6FF5-CC3351D0CCDE}"/>
              </a:ext>
            </a:extLst>
          </p:cNvPr>
          <p:cNvSpPr/>
          <p:nvPr/>
        </p:nvSpPr>
        <p:spPr>
          <a:xfrm>
            <a:off x="8388174" y="4175331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3</a:t>
            </a:r>
          </a:p>
        </p:txBody>
      </p:sp>
      <p:sp>
        <p:nvSpPr>
          <p:cNvPr id="186" name="TextBox 6">
            <a:extLst>
              <a:ext uri="{FF2B5EF4-FFF2-40B4-BE49-F238E27FC236}">
                <a16:creationId xmlns:a16="http://schemas.microsoft.com/office/drawing/2014/main" id="{C34DABC0-3948-FBF9-0DB0-2BC97267AECD}"/>
              </a:ext>
            </a:extLst>
          </p:cNvPr>
          <p:cNvSpPr txBox="1"/>
          <p:nvPr/>
        </p:nvSpPr>
        <p:spPr>
          <a:xfrm>
            <a:off x="6915222" y="159484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87" name="TextBox 7">
            <a:extLst>
              <a:ext uri="{FF2B5EF4-FFF2-40B4-BE49-F238E27FC236}">
                <a16:creationId xmlns:a16="http://schemas.microsoft.com/office/drawing/2014/main" id="{62854804-7A54-465D-B0F5-A4C94C469CED}"/>
              </a:ext>
            </a:extLst>
          </p:cNvPr>
          <p:cNvSpPr txBox="1"/>
          <p:nvPr/>
        </p:nvSpPr>
        <p:spPr>
          <a:xfrm>
            <a:off x="7296222" y="159484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88" name="TextBox 8">
            <a:extLst>
              <a:ext uri="{FF2B5EF4-FFF2-40B4-BE49-F238E27FC236}">
                <a16:creationId xmlns:a16="http://schemas.microsoft.com/office/drawing/2014/main" id="{1CF749BB-B972-73CA-4464-CE0B7BEAAFAD}"/>
              </a:ext>
            </a:extLst>
          </p:cNvPr>
          <p:cNvSpPr txBox="1"/>
          <p:nvPr/>
        </p:nvSpPr>
        <p:spPr>
          <a:xfrm>
            <a:off x="7677222" y="159484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89" name="TextBox 9">
            <a:extLst>
              <a:ext uri="{FF2B5EF4-FFF2-40B4-BE49-F238E27FC236}">
                <a16:creationId xmlns:a16="http://schemas.microsoft.com/office/drawing/2014/main" id="{CEAFC980-BF69-EB4C-94FE-B348291D0819}"/>
              </a:ext>
            </a:extLst>
          </p:cNvPr>
          <p:cNvSpPr txBox="1"/>
          <p:nvPr/>
        </p:nvSpPr>
        <p:spPr>
          <a:xfrm>
            <a:off x="8058222" y="159484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48F0EF15-4DE0-24B5-74F8-E2E2A9276F1D}"/>
              </a:ext>
            </a:extLst>
          </p:cNvPr>
          <p:cNvSpPr txBox="1"/>
          <p:nvPr/>
        </p:nvSpPr>
        <p:spPr>
          <a:xfrm>
            <a:off x="7065513" y="1179092"/>
            <a:ext cx="136249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/>
              <a:t>Leader S5</a:t>
            </a:r>
            <a:endParaRPr lang="zh-CN" altLang="en-US"/>
          </a:p>
        </p:txBody>
      </p:sp>
      <p:sp>
        <p:nvSpPr>
          <p:cNvPr id="191" name="Rectangle 41">
            <a:extLst>
              <a:ext uri="{FF2B5EF4-FFF2-40B4-BE49-F238E27FC236}">
                <a16:creationId xmlns:a16="http://schemas.microsoft.com/office/drawing/2014/main" id="{45F16900-2D06-8CAF-2CC0-C20CFED7D16F}"/>
              </a:ext>
            </a:extLst>
          </p:cNvPr>
          <p:cNvSpPr/>
          <p:nvPr/>
        </p:nvSpPr>
        <p:spPr>
          <a:xfrm>
            <a:off x="7626174" y="363701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3</a:t>
            </a:r>
          </a:p>
        </p:txBody>
      </p:sp>
      <p:sp>
        <p:nvSpPr>
          <p:cNvPr id="192" name="Rectangle 41">
            <a:extLst>
              <a:ext uri="{FF2B5EF4-FFF2-40B4-BE49-F238E27FC236}">
                <a16:creationId xmlns:a16="http://schemas.microsoft.com/office/drawing/2014/main" id="{5BAE2BB7-A934-8239-E782-AD1908558977}"/>
              </a:ext>
            </a:extLst>
          </p:cNvPr>
          <p:cNvSpPr/>
          <p:nvPr/>
        </p:nvSpPr>
        <p:spPr>
          <a:xfrm>
            <a:off x="7626174" y="3109889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3</a:t>
            </a:r>
          </a:p>
        </p:txBody>
      </p:sp>
      <p:sp>
        <p:nvSpPr>
          <p:cNvPr id="193" name="Rectangle 41">
            <a:extLst>
              <a:ext uri="{FF2B5EF4-FFF2-40B4-BE49-F238E27FC236}">
                <a16:creationId xmlns:a16="http://schemas.microsoft.com/office/drawing/2014/main" id="{3B000C97-2D91-BCAF-4806-E752F6C5E72A}"/>
              </a:ext>
            </a:extLst>
          </p:cNvPr>
          <p:cNvSpPr/>
          <p:nvPr/>
        </p:nvSpPr>
        <p:spPr>
          <a:xfrm>
            <a:off x="7626174" y="2575131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/>
              <a:t>3</a:t>
            </a: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8FFD53E1-ECCE-894D-2B9D-50CB30F90B42}"/>
              </a:ext>
            </a:extLst>
          </p:cNvPr>
          <p:cNvSpPr txBox="1"/>
          <p:nvPr/>
        </p:nvSpPr>
        <p:spPr>
          <a:xfrm>
            <a:off x="7012459" y="4905082"/>
            <a:ext cx="105948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/>
              <a:t>Term 5</a:t>
            </a:r>
            <a:endParaRPr lang="zh-CN" altLang="en-US"/>
          </a:p>
        </p:txBody>
      </p:sp>
      <p:sp>
        <p:nvSpPr>
          <p:cNvPr id="196" name="任意形状 195">
            <a:extLst>
              <a:ext uri="{FF2B5EF4-FFF2-40B4-BE49-F238E27FC236}">
                <a16:creationId xmlns:a16="http://schemas.microsoft.com/office/drawing/2014/main" id="{0F2F2F22-E1A9-BB7C-B8A4-AF7F95AD28DF}"/>
              </a:ext>
            </a:extLst>
          </p:cNvPr>
          <p:cNvSpPr/>
          <p:nvPr/>
        </p:nvSpPr>
        <p:spPr>
          <a:xfrm>
            <a:off x="7950190" y="3679867"/>
            <a:ext cx="348114" cy="416560"/>
          </a:xfrm>
          <a:custGeom>
            <a:avLst/>
            <a:gdLst>
              <a:gd name="connsiteX0" fmla="*/ 0 w 348114"/>
              <a:gd name="connsiteY0" fmla="*/ 416560 h 416560"/>
              <a:gd name="connsiteX1" fmla="*/ 345440 w 348114"/>
              <a:gd name="connsiteY1" fmla="*/ 182880 h 416560"/>
              <a:gd name="connsiteX2" fmla="*/ 132080 w 348114"/>
              <a:gd name="connsiteY2" fmla="*/ 0 h 41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114" h="416560">
                <a:moveTo>
                  <a:pt x="0" y="416560"/>
                </a:moveTo>
                <a:cubicBezTo>
                  <a:pt x="161713" y="334433"/>
                  <a:pt x="323427" y="252307"/>
                  <a:pt x="345440" y="182880"/>
                </a:cubicBezTo>
                <a:cubicBezTo>
                  <a:pt x="367453" y="113453"/>
                  <a:pt x="249766" y="56726"/>
                  <a:pt x="13208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7" name="任意形状 196">
            <a:extLst>
              <a:ext uri="{FF2B5EF4-FFF2-40B4-BE49-F238E27FC236}">
                <a16:creationId xmlns:a16="http://schemas.microsoft.com/office/drawing/2014/main" id="{D8029D4C-5F89-9EB3-3F52-4A4CEF003964}"/>
              </a:ext>
            </a:extLst>
          </p:cNvPr>
          <p:cNvSpPr/>
          <p:nvPr/>
        </p:nvSpPr>
        <p:spPr>
          <a:xfrm>
            <a:off x="7980670" y="3212507"/>
            <a:ext cx="650301" cy="975360"/>
          </a:xfrm>
          <a:custGeom>
            <a:avLst/>
            <a:gdLst>
              <a:gd name="connsiteX0" fmla="*/ 0 w 650301"/>
              <a:gd name="connsiteY0" fmla="*/ 975360 h 975360"/>
              <a:gd name="connsiteX1" fmla="*/ 650240 w 650301"/>
              <a:gd name="connsiteY1" fmla="*/ 548640 h 975360"/>
              <a:gd name="connsiteX2" fmla="*/ 30480 w 650301"/>
              <a:gd name="connsiteY2" fmla="*/ 0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0301" h="975360">
                <a:moveTo>
                  <a:pt x="0" y="975360"/>
                </a:moveTo>
                <a:cubicBezTo>
                  <a:pt x="322580" y="843280"/>
                  <a:pt x="645160" y="711200"/>
                  <a:pt x="650240" y="548640"/>
                </a:cubicBezTo>
                <a:cubicBezTo>
                  <a:pt x="655320" y="386080"/>
                  <a:pt x="342900" y="193040"/>
                  <a:pt x="3048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8" name="任意形状 197">
            <a:extLst>
              <a:ext uri="{FF2B5EF4-FFF2-40B4-BE49-F238E27FC236}">
                <a16:creationId xmlns:a16="http://schemas.microsoft.com/office/drawing/2014/main" id="{CEA636A8-58F2-02A7-A0A8-AE98D04ECC9A}"/>
              </a:ext>
            </a:extLst>
          </p:cNvPr>
          <p:cNvSpPr/>
          <p:nvPr/>
        </p:nvSpPr>
        <p:spPr>
          <a:xfrm>
            <a:off x="7940030" y="2674027"/>
            <a:ext cx="1076996" cy="1554480"/>
          </a:xfrm>
          <a:custGeom>
            <a:avLst/>
            <a:gdLst>
              <a:gd name="connsiteX0" fmla="*/ 30480 w 1076996"/>
              <a:gd name="connsiteY0" fmla="*/ 1554480 h 1554480"/>
              <a:gd name="connsiteX1" fmla="*/ 1076960 w 1076996"/>
              <a:gd name="connsiteY1" fmla="*/ 1219200 h 1554480"/>
              <a:gd name="connsiteX2" fmla="*/ 0 w 1076996"/>
              <a:gd name="connsiteY2" fmla="*/ 0 h 155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6996" h="1554480">
                <a:moveTo>
                  <a:pt x="30480" y="1554480"/>
                </a:moveTo>
                <a:cubicBezTo>
                  <a:pt x="556260" y="1516380"/>
                  <a:pt x="1082040" y="1478280"/>
                  <a:pt x="1076960" y="1219200"/>
                </a:cubicBezTo>
                <a:cubicBezTo>
                  <a:pt x="1071880" y="960120"/>
                  <a:pt x="535940" y="480060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9" name="任意形状 198">
            <a:extLst>
              <a:ext uri="{FF2B5EF4-FFF2-40B4-BE49-F238E27FC236}">
                <a16:creationId xmlns:a16="http://schemas.microsoft.com/office/drawing/2014/main" id="{9972AB2F-81E1-5259-3E34-C7F37DE57FA4}"/>
              </a:ext>
            </a:extLst>
          </p:cNvPr>
          <p:cNvSpPr/>
          <p:nvPr/>
        </p:nvSpPr>
        <p:spPr>
          <a:xfrm>
            <a:off x="165999" y="4072350"/>
            <a:ext cx="1885721" cy="132890"/>
          </a:xfrm>
          <a:custGeom>
            <a:avLst/>
            <a:gdLst>
              <a:gd name="connsiteX0" fmla="*/ 0 w 2245360"/>
              <a:gd name="connsiteY0" fmla="*/ 417218 h 417218"/>
              <a:gd name="connsiteX1" fmla="*/ 436880 w 2245360"/>
              <a:gd name="connsiteY1" fmla="*/ 31138 h 417218"/>
              <a:gd name="connsiteX2" fmla="*/ 1239520 w 2245360"/>
              <a:gd name="connsiteY2" fmla="*/ 61618 h 417218"/>
              <a:gd name="connsiteX3" fmla="*/ 2245360 w 2245360"/>
              <a:gd name="connsiteY3" fmla="*/ 366418 h 417218"/>
              <a:gd name="connsiteX0" fmla="*/ 0 w 2322383"/>
              <a:gd name="connsiteY0" fmla="*/ 417218 h 417218"/>
              <a:gd name="connsiteX1" fmla="*/ 436880 w 2322383"/>
              <a:gd name="connsiteY1" fmla="*/ 31138 h 417218"/>
              <a:gd name="connsiteX2" fmla="*/ 1239520 w 2322383"/>
              <a:gd name="connsiteY2" fmla="*/ 61618 h 417218"/>
              <a:gd name="connsiteX3" fmla="*/ 2322383 w 2322383"/>
              <a:gd name="connsiteY3" fmla="*/ 122939 h 417218"/>
              <a:gd name="connsiteX0" fmla="*/ 0 w 2684388"/>
              <a:gd name="connsiteY0" fmla="*/ 132890 h 132890"/>
              <a:gd name="connsiteX1" fmla="*/ 798885 w 2684388"/>
              <a:gd name="connsiteY1" fmla="*/ 11932 h 132890"/>
              <a:gd name="connsiteX2" fmla="*/ 1601525 w 2684388"/>
              <a:gd name="connsiteY2" fmla="*/ 42412 h 132890"/>
              <a:gd name="connsiteX3" fmla="*/ 2684388 w 2684388"/>
              <a:gd name="connsiteY3" fmla="*/ 103733 h 132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4388" h="132890">
                <a:moveTo>
                  <a:pt x="0" y="132890"/>
                </a:moveTo>
                <a:cubicBezTo>
                  <a:pt x="115146" y="-30517"/>
                  <a:pt x="531964" y="27012"/>
                  <a:pt x="798885" y="11932"/>
                </a:cubicBezTo>
                <a:cubicBezTo>
                  <a:pt x="1065806" y="-3148"/>
                  <a:pt x="1300112" y="-13468"/>
                  <a:pt x="1601525" y="42412"/>
                </a:cubicBezTo>
                <a:cubicBezTo>
                  <a:pt x="1902938" y="98292"/>
                  <a:pt x="2332174" y="-20727"/>
                  <a:pt x="2684388" y="103733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264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1" grpId="0" animBg="1"/>
      <p:bldP spid="92" grpId="0"/>
      <p:bldP spid="93" grpId="0"/>
      <p:bldP spid="94" grpId="0"/>
      <p:bldP spid="95" grpId="0"/>
      <p:bldP spid="96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/>
      <p:bldP spid="135" grpId="0"/>
      <p:bldP spid="136" grpId="0"/>
      <p:bldP spid="137" grpId="0"/>
      <p:bldP spid="138" grpId="0"/>
      <p:bldP spid="139" grpId="0" animBg="1"/>
      <p:bldP spid="140" grpId="0" animBg="1"/>
      <p:bldP spid="141" grpId="0" animBg="1"/>
      <p:bldP spid="142" grpId="0" animBg="1"/>
      <p:bldP spid="143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2" grpId="0" animBg="1"/>
      <p:bldP spid="166" grpId="0" animBg="1"/>
      <p:bldP spid="170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/>
      <p:bldP spid="187" grpId="0"/>
      <p:bldP spid="188" grpId="0"/>
      <p:bldP spid="189" grpId="0"/>
      <p:bldP spid="190" grpId="0" animBg="1"/>
      <p:bldP spid="191" grpId="0" animBg="1"/>
      <p:bldP spid="192" grpId="0" animBg="1"/>
      <p:bldP spid="193" grpId="0" animBg="1"/>
      <p:bldP spid="195" grpId="0" animBg="1"/>
      <p:bldP spid="196" grpId="0" animBg="1"/>
      <p:bldP spid="197" grpId="0" animBg="1"/>
      <p:bldP spid="198" grpId="0" animBg="1"/>
      <p:bldP spid="19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D179D-746B-1047-9223-A341566A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Committing Entry from Earlier Term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71C58-F26E-3449-8CA6-789CE9A18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841160" cy="4585692"/>
          </a:xfrm>
        </p:spPr>
        <p:txBody>
          <a:bodyPr>
            <a:normAutofit/>
          </a:bodyPr>
          <a:lstStyle/>
          <a:p>
            <a:r>
              <a:rPr lang="en-US" altLang="zh-CN"/>
              <a:t>Case #2/2: Leader is trying to finish committing entry from an earlier term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>
              <a:spcBef>
                <a:spcPts val="600"/>
              </a:spcBef>
            </a:pPr>
            <a:r>
              <a:rPr lang="en-US" altLang="zh-CN"/>
              <a:t>Entry 3 not safely committed: </a:t>
            </a:r>
          </a:p>
          <a:p>
            <a:pPr lvl="1"/>
            <a:r>
              <a:rPr kumimoji="1" lang="en-US" altLang="zh-CN"/>
              <a:t>S5 can still be elected as leader for term 5 </a:t>
            </a:r>
          </a:p>
          <a:p>
            <a:pPr lvl="1"/>
            <a:r>
              <a:rPr kumimoji="1" lang="en-US" altLang="zh-CN"/>
              <a:t>If elected, it will overwrite entry 3 on S1, S2 and S3 (recall our previous example)</a:t>
            </a:r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702B8C-98E1-4F46-B935-8068D08AF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1711190"/>
            <a:ext cx="4711700" cy="260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9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Paxos</a:t>
            </a:r>
            <a:r>
              <a:rPr lang="en-US" altLang="zh-CN" dirty="0">
                <a:solidFill>
                  <a:srgbClr val="C00000"/>
                </a:solidFill>
              </a:rPr>
              <a:t> in Action: Phase 2a (Accept)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43000" y="1206500"/>
            <a:ext cx="7543800" cy="1640697"/>
          </a:xfrm>
        </p:spPr>
        <p:txBody>
          <a:bodyPr>
            <a:normAutofit lnSpcReduction="10000"/>
          </a:bodyPr>
          <a:lstStyle/>
          <a:p>
            <a:pPr marL="367756" indent="-320133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Leader</a:t>
            </a: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:  </a:t>
            </a:r>
            <a:r>
              <a:rPr lang="en-US" altLang="zh-CN" b="1" dirty="0">
                <a:solidFill>
                  <a:srgbClr val="0033CC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receive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enough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promise</a:t>
            </a:r>
          </a:p>
          <a:p>
            <a:pPr marL="1563625" indent="-223564">
              <a:lnSpc>
                <a:spcPct val="90000"/>
              </a:lnSpc>
              <a:buClr>
                <a:srgbClr val="0033CC"/>
              </a:buClr>
              <a:buSzPct val="90000"/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set a value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V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to the proposal V,  if any accepted value returned, replace V with the returned one</a:t>
            </a:r>
          </a:p>
          <a:p>
            <a:pPr marL="1563625" indent="-223564">
              <a:lnSpc>
                <a:spcPct val="90000"/>
              </a:lnSpc>
              <a:buClr>
                <a:srgbClr val="0033CC"/>
              </a:buClr>
              <a:buSzPct val="90000"/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send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accept request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to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quorum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with </a:t>
            </a:r>
            <a:b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the chosen value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V</a:t>
            </a:r>
          </a:p>
        </p:txBody>
      </p:sp>
      <p:grpSp>
        <p:nvGrpSpPr>
          <p:cNvPr id="5" name="Group 3"/>
          <p:cNvGrpSpPr/>
          <p:nvPr/>
        </p:nvGrpSpPr>
        <p:grpSpPr>
          <a:xfrm>
            <a:off x="3566314" y="3556000"/>
            <a:ext cx="1694148" cy="1089803"/>
            <a:chOff x="3276496" y="3419714"/>
            <a:chExt cx="1896936" cy="1201097"/>
          </a:xfrm>
        </p:grpSpPr>
        <p:sp>
          <p:nvSpPr>
            <p:cNvPr id="6" name="Cloud 4"/>
            <p:cNvSpPr/>
            <p:nvPr/>
          </p:nvSpPr>
          <p:spPr>
            <a:xfrm>
              <a:off x="3276496" y="3419714"/>
              <a:ext cx="1896936" cy="1201097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67">
                <a:solidFill>
                  <a:prstClr val="black"/>
                </a:solidFill>
                <a:latin typeface="Candara" pitchFamily="34" charset="0"/>
                <a:cs typeface="Verdana" pitchFamily="34" charset="0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3276497" y="3711007"/>
              <a:ext cx="1825835" cy="49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33" i="1" dirty="0">
                  <a:solidFill>
                    <a:prstClr val="white">
                      <a:lumMod val="65000"/>
                    </a:prstClr>
                  </a:solidFill>
                  <a:latin typeface="Candara" pitchFamily="34" charset="0"/>
                  <a:ea typeface="Verdana" pitchFamily="34" charset="0"/>
                  <a:cs typeface="Verdana" pitchFamily="34" charset="0"/>
                </a:rPr>
                <a:t>Network</a:t>
              </a:r>
              <a:endParaRPr lang="zh-CN" altLang="en-US" sz="2000" i="1" dirty="0">
                <a:solidFill>
                  <a:prstClr val="white">
                    <a:lumMod val="65000"/>
                  </a:prstClr>
                </a:solidFill>
                <a:latin typeface="Candara" pitchFamily="34" charset="0"/>
                <a:ea typeface="ＭＳ Ｐゴシック" charset="-128"/>
              </a:endParaRPr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397000" y="3854000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7"/>
          <p:cNvSpPr/>
          <p:nvPr/>
        </p:nvSpPr>
        <p:spPr>
          <a:xfrm>
            <a:off x="4997500" y="3644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12"/>
          <p:cNvSpPr/>
          <p:nvPr/>
        </p:nvSpPr>
        <p:spPr>
          <a:xfrm>
            <a:off x="5124500" y="3771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13"/>
          <p:cNvSpPr/>
          <p:nvPr/>
        </p:nvSpPr>
        <p:spPr>
          <a:xfrm>
            <a:off x="5251500" y="3898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15"/>
          <p:cNvSpPr/>
          <p:nvPr/>
        </p:nvSpPr>
        <p:spPr>
          <a:xfrm>
            <a:off x="3791000" y="4762500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6"/>
          <p:cNvSpPr/>
          <p:nvPr/>
        </p:nvSpPr>
        <p:spPr>
          <a:xfrm>
            <a:off x="2486815" y="2857500"/>
            <a:ext cx="4288686" cy="25400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4" name="Rectangle 20"/>
          <p:cNvSpPr/>
          <p:nvPr/>
        </p:nvSpPr>
        <p:spPr>
          <a:xfrm>
            <a:off x="5328812" y="4626040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quorum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  <p:cxnSp>
        <p:nvCxnSpPr>
          <p:cNvPr id="15" name="Straight Arrow Connector 21"/>
          <p:cNvCxnSpPr/>
          <p:nvPr/>
        </p:nvCxnSpPr>
        <p:spPr>
          <a:xfrm flipV="1">
            <a:off x="5932618" y="4356040"/>
            <a:ext cx="0" cy="270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0"/>
          <p:cNvGrpSpPr/>
          <p:nvPr/>
        </p:nvGrpSpPr>
        <p:grpSpPr>
          <a:xfrm>
            <a:off x="2677314" y="3067499"/>
            <a:ext cx="1260000" cy="420002"/>
            <a:chOff x="2298377" y="2842799"/>
            <a:chExt cx="1512000" cy="504002"/>
          </a:xfrm>
        </p:grpSpPr>
        <p:sp>
          <p:nvSpPr>
            <p:cNvPr id="17" name="Rounded Rectangle 9"/>
            <p:cNvSpPr/>
            <p:nvPr/>
          </p:nvSpPr>
          <p:spPr>
            <a:xfrm>
              <a:off x="2298377" y="2842800"/>
              <a:ext cx="1512000" cy="504001"/>
            </a:xfrm>
            <a:prstGeom prst="roundRect">
              <a:avLst/>
            </a:prstGeom>
            <a:solidFill>
              <a:srgbClr val="FF0066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Leader</a:t>
              </a:r>
              <a:endParaRPr lang="zh-CN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8" name="Rectangle 8"/>
            <p:cNvSpPr/>
            <p:nvPr/>
          </p:nvSpPr>
          <p:spPr>
            <a:xfrm>
              <a:off x="3630377" y="2842799"/>
              <a:ext cx="180000" cy="144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19" name="Straight Arrow Connector 14"/>
          <p:cNvCxnSpPr/>
          <p:nvPr/>
        </p:nvCxnSpPr>
        <p:spPr>
          <a:xfrm>
            <a:off x="3937315" y="3445898"/>
            <a:ext cx="1060186" cy="21520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25"/>
          <p:cNvCxnSpPr/>
          <p:nvPr/>
        </p:nvCxnSpPr>
        <p:spPr>
          <a:xfrm>
            <a:off x="3937315" y="3487501"/>
            <a:ext cx="1187186" cy="39694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7"/>
          <p:cNvCxnSpPr/>
          <p:nvPr/>
        </p:nvCxnSpPr>
        <p:spPr>
          <a:xfrm>
            <a:off x="3862315" y="3507001"/>
            <a:ext cx="1389186" cy="620499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33"/>
          <p:cNvSpPr/>
          <p:nvPr/>
        </p:nvSpPr>
        <p:spPr>
          <a:xfrm>
            <a:off x="4125731" y="3175000"/>
            <a:ext cx="25330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 request(N, V)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  <p:sp>
        <p:nvSpPr>
          <p:cNvPr id="23" name="Rectangle 24"/>
          <p:cNvSpPr/>
          <p:nvPr/>
        </p:nvSpPr>
        <p:spPr>
          <a:xfrm>
            <a:off x="5284077" y="5080000"/>
            <a:ext cx="2970923" cy="368363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marL="223564" indent="-223564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Ignore all proposals &lt; N</a:t>
            </a:r>
          </a:p>
        </p:txBody>
      </p:sp>
    </p:spTree>
    <p:extLst>
      <p:ext uri="{BB962C8B-B14F-4D97-AF65-F5344CB8AC3E}">
        <p14:creationId xmlns:p14="http://schemas.microsoft.com/office/powerpoint/2010/main" val="1974161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25AE3-A1B1-024F-A11B-F13070D3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Commit</a:t>
            </a:r>
            <a:r>
              <a:rPr kumimoji="1" lang="zh-CN" altLang="en-US" dirty="0"/>
              <a:t> </a:t>
            </a:r>
            <a:r>
              <a:rPr lang="en-US" altLang="zh-CN" dirty="0"/>
              <a:t>rules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EDBD8-A522-2944-8C12-9B3CDCB95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For a leader to decide an (previous) entry is committed:</a:t>
            </a:r>
          </a:p>
          <a:p>
            <a:pPr lvl="1"/>
            <a:r>
              <a:rPr lang="en-US" altLang="zh-CN"/>
              <a:t>Must be stored on a majority of servers</a:t>
            </a:r>
          </a:p>
          <a:p>
            <a:pPr lvl="1"/>
            <a:r>
              <a:rPr lang="en-US" altLang="zh-CN"/>
              <a:t>At least one new entry from leader’s term must also be stored on majority of servers</a:t>
            </a:r>
          </a:p>
          <a:p>
            <a:r>
              <a:rPr kumimoji="1" lang="en-US" altLang="zh-CN"/>
              <a:t>This is because o</a:t>
            </a:r>
            <a:r>
              <a:rPr lang="en-US" altLang="zh-CN"/>
              <a:t>nce entry 4 committed:</a:t>
            </a:r>
          </a:p>
          <a:p>
            <a:pPr lvl="1"/>
            <a:r>
              <a:rPr lang="en-US" altLang="zh-CN"/>
              <a:t>s</a:t>
            </a:r>
            <a:r>
              <a:rPr lang="en-US" altLang="zh-CN" baseline="-25000"/>
              <a:t>5</a:t>
            </a:r>
            <a:r>
              <a:rPr lang="en-US" altLang="zh-CN"/>
              <a:t> cannot be elected leader for term 5</a:t>
            </a:r>
          </a:p>
          <a:p>
            <a:pPr lvl="1"/>
            <a:r>
              <a:rPr lang="en-US" altLang="zh-CN"/>
              <a:t>Entries 3 and 4 both safe</a:t>
            </a:r>
            <a:endParaRPr lang="en-US" altLang="zh-CN" baseline="-25000"/>
          </a:p>
          <a:p>
            <a:pPr lvl="1"/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5EE5D0-1AF1-DC46-85DB-D1D3C76F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70</a:t>
            </a:fld>
            <a:endParaRPr lang="zh-CN" altLang="en-US"/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B9AFAE4F-6755-7F41-BC5E-8EEECAD75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101" y="2474229"/>
            <a:ext cx="3672408" cy="2624724"/>
          </a:xfrm>
          <a:prstGeom prst="rect">
            <a:avLst/>
          </a:prstGeom>
        </p:spPr>
      </p:pic>
      <p:grpSp>
        <p:nvGrpSpPr>
          <p:cNvPr id="77" name="组合 76">
            <a:extLst>
              <a:ext uri="{FF2B5EF4-FFF2-40B4-BE49-F238E27FC236}">
                <a16:creationId xmlns:a16="http://schemas.microsoft.com/office/drawing/2014/main" id="{2B9B51FA-E576-B442-AA1F-5582208FADC2}"/>
              </a:ext>
            </a:extLst>
          </p:cNvPr>
          <p:cNvGrpSpPr/>
          <p:nvPr/>
        </p:nvGrpSpPr>
        <p:grpSpPr>
          <a:xfrm>
            <a:off x="329686" y="4215794"/>
            <a:ext cx="4700231" cy="739796"/>
            <a:chOff x="912507" y="1040360"/>
            <a:chExt cx="1669753" cy="739796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0F94E51A-B817-1E43-8A03-3E34B7888713}"/>
                </a:ext>
              </a:extLst>
            </p:cNvPr>
            <p:cNvSpPr/>
            <p:nvPr/>
          </p:nvSpPr>
          <p:spPr>
            <a:xfrm>
              <a:off x="912507" y="1040360"/>
              <a:ext cx="1669753" cy="739796"/>
            </a:xfrm>
            <a:prstGeom prst="rect">
              <a:avLst/>
            </a:prstGeom>
            <a:solidFill>
              <a:srgbClr val="FFE6FE"/>
            </a:solidFill>
            <a:ln w="12700">
              <a:solidFill>
                <a:schemeClr val="tx1"/>
              </a:solidFill>
              <a:tailEnd type="arrow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6C7BA442-F18B-F74C-A1A5-9EB1A4A479EB}"/>
                </a:ext>
              </a:extLst>
            </p:cNvPr>
            <p:cNvSpPr/>
            <p:nvPr/>
          </p:nvSpPr>
          <p:spPr>
            <a:xfrm>
              <a:off x="912507" y="1068696"/>
              <a:ext cx="166975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>
                  <a:cs typeface="Consolas" panose="020B0609020204030204" pitchFamily="49" charset="0"/>
                </a:rPr>
                <a:t>Combination of election rules &amp; commitment rules makes Raft safe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94000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A0DC6-5528-3442-83EB-4A56BDE1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Neutralizing Old Leaders</a:t>
            </a:r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D333D4-2C27-A343-9BEC-E4735E228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7"/>
            <a:ext cx="8229600" cy="4471925"/>
          </a:xfrm>
        </p:spPr>
        <p:txBody>
          <a:bodyPr>
            <a:normAutofit/>
          </a:bodyPr>
          <a:lstStyle/>
          <a:p>
            <a:r>
              <a:rPr kumimoji="1" lang="en" altLang="zh-CN"/>
              <a:t>Deposed leader may not be dead:</a:t>
            </a:r>
          </a:p>
          <a:p>
            <a:pPr lvl="1"/>
            <a:r>
              <a:rPr kumimoji="1" lang="en" altLang="zh-CN"/>
              <a:t>Temporarily disconnected from network</a:t>
            </a:r>
          </a:p>
          <a:p>
            <a:pPr lvl="1"/>
            <a:r>
              <a:rPr kumimoji="1" lang="en" altLang="zh-CN"/>
              <a:t>Other servers elect a new leader</a:t>
            </a:r>
          </a:p>
          <a:p>
            <a:pPr lvl="1"/>
            <a:r>
              <a:rPr kumimoji="1" lang="en" altLang="zh-CN"/>
              <a:t>Old leader becomes reconnected, attempts to commit log entries</a:t>
            </a:r>
          </a:p>
          <a:p>
            <a:r>
              <a:rPr kumimoji="1" lang="en" altLang="zh-CN">
                <a:solidFill>
                  <a:srgbClr val="C00000"/>
                </a:solidFill>
              </a:rPr>
              <a:t>Terms</a:t>
            </a:r>
            <a:r>
              <a:rPr kumimoji="1" lang="en" altLang="zh-CN"/>
              <a:t> used to detect stale leaders (and candidates)</a:t>
            </a:r>
          </a:p>
          <a:p>
            <a:pPr lvl="1"/>
            <a:r>
              <a:rPr kumimoji="1" lang="en" altLang="zh-CN"/>
              <a:t>Every RPC contains term of the sender</a:t>
            </a:r>
          </a:p>
          <a:p>
            <a:pPr lvl="1"/>
            <a:r>
              <a:rPr kumimoji="1" lang="en" altLang="zh-CN"/>
              <a:t>If sender’s term is older, RPC is rejected, sender reverts to follower and updates its term</a:t>
            </a:r>
          </a:p>
          <a:p>
            <a:pPr lvl="1"/>
            <a:r>
              <a:rPr kumimoji="1" lang="en" altLang="zh-CN"/>
              <a:t>If receiver’s term is older, it reverts to follower, updates its term, then processes RPC normally</a:t>
            </a:r>
          </a:p>
          <a:p>
            <a:endParaRPr kumimoji="1" lang="en" altLang="zh-CN"/>
          </a:p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4722C3-FC32-A144-B6B7-D9BE1430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20724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06" y="1955677"/>
            <a:ext cx="8154416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b="0" kern="0">
                <a:solidFill>
                  <a:srgbClr val="C00000"/>
                </a:solidFill>
                <a:ea typeface="+mn-ea"/>
              </a:rPr>
              <a:t>Case study:</a:t>
            </a:r>
            <a:endParaRPr lang="en-US" altLang="zh-CN" b="0" kern="0" dirty="0">
              <a:solidFill>
                <a:srgbClr val="C00000"/>
              </a:solidFill>
              <a:ea typeface="+mn-ea"/>
            </a:endParaRPr>
          </a:p>
          <a:p>
            <a:pPr algn="ctr"/>
            <a:r>
              <a:rPr lang="en-US" altLang="zh-CN" b="0" kern="0" dirty="0">
                <a:solidFill>
                  <a:srgbClr val="C00000"/>
                </a:solidFill>
                <a:ea typeface="+mn-ea"/>
              </a:rPr>
              <a:t> </a:t>
            </a:r>
            <a:r>
              <a:rPr lang="en-US" altLang="zh-CN" kern="0" dirty="0">
                <a:solidFill>
                  <a:srgbClr val="C00000"/>
                </a:solidFill>
                <a:ea typeface="+mn-ea"/>
              </a:rPr>
              <a:t>Google Spanner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05408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52240-2CB2-2AC8-D2D9-7B72AF10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faced by large-scale company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C52523-B602-9228-BABE-FC95FA843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592288"/>
          </a:xfrm>
        </p:spPr>
        <p:txBody>
          <a:bodyPr/>
          <a:lstStyle/>
          <a:p>
            <a:r>
              <a:rPr kumimoji="1" lang="en-US" altLang="zh-CN" dirty="0"/>
              <a:t>Large-scale dataset </a:t>
            </a:r>
          </a:p>
          <a:p>
            <a:pPr lvl="1"/>
            <a:r>
              <a:rPr kumimoji="1" lang="en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Facebook</a:t>
            </a:r>
            <a:r>
              <a:rPr kumimoji="1" lang="en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has more than </a:t>
            </a:r>
            <a:r>
              <a:rPr kumimoji="1" lang="en" altLang="zh-CN" b="1" dirty="0">
                <a:solidFill>
                  <a:srgbClr val="FF7E79"/>
                </a:solidFill>
              </a:rPr>
              <a:t>1 billion </a:t>
            </a:r>
            <a:r>
              <a:rPr kumimoji="1" lang="en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of images uploaded </a:t>
            </a:r>
            <a:r>
              <a:rPr kumimoji="1" lang="en" altLang="zh-CN" b="1" dirty="0">
                <a:solidFill>
                  <a:srgbClr val="FF7E79"/>
                </a:solidFill>
              </a:rPr>
              <a:t>weekly</a:t>
            </a:r>
            <a:r>
              <a:rPr kumimoji="1" lang="en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, </a:t>
            </a:r>
            <a:r>
              <a:rPr kumimoji="1" lang="en" altLang="zh-CN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Baidu</a:t>
            </a:r>
            <a:r>
              <a:rPr kumimoji="1" lang="en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 stores </a:t>
            </a:r>
            <a:r>
              <a:rPr kumimoji="1" lang="en" altLang="zh-CN" b="1" dirty="0">
                <a:solidFill>
                  <a:srgbClr val="FF7E79"/>
                </a:solidFill>
              </a:rPr>
              <a:t>tens of billions </a:t>
            </a:r>
            <a:r>
              <a:rPr kumimoji="1" lang="en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of web pages</a:t>
            </a:r>
          </a:p>
          <a:p>
            <a:r>
              <a:rPr kumimoji="1" lang="en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Question</a:t>
            </a:r>
            <a:r>
              <a:rPr kumimoji="1" lang="en-US" altLang="zh-CN" dirty="0">
                <a:solidFill>
                  <a:srgbClr val="000000">
                    <a:lumMod val="75000"/>
                    <a:lumOff val="25000"/>
                  </a:srgbClr>
                </a:solidFill>
              </a:rPr>
              <a:t>: how to store such a large dataset? </a:t>
            </a:r>
            <a:endParaRPr kumimoji="1" lang="en-US" altLang="zh-CN" dirty="0"/>
          </a:p>
          <a:p>
            <a:r>
              <a:rPr kumimoji="1" lang="en-US" altLang="zh-CN" dirty="0"/>
              <a:t>Solution: </a:t>
            </a:r>
            <a:r>
              <a:rPr kumimoji="1" lang="en-US" altLang="zh-CN" dirty="0" err="1"/>
              <a:t>sharding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en-US" altLang="zh-CN" dirty="0"/>
              <a:t>Each shard is stored in an LSM storage 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E2D06B-130A-86A1-6A81-C05DD071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E2916F6-15EE-DEA4-FC36-1AE4AB04F401}"/>
              </a:ext>
            </a:extLst>
          </p:cNvPr>
          <p:cNvGrpSpPr/>
          <p:nvPr/>
        </p:nvGrpSpPr>
        <p:grpSpPr>
          <a:xfrm>
            <a:off x="377183" y="3766090"/>
            <a:ext cx="3072118" cy="1133807"/>
            <a:chOff x="2387869" y="1590598"/>
            <a:chExt cx="3072118" cy="1133807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063AD56-A031-81DD-6486-DA2EC30503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87869" y="2097820"/>
              <a:ext cx="3072118" cy="626585"/>
              <a:chOff x="2003938" y="1785208"/>
              <a:chExt cx="3755391" cy="765944"/>
            </a:xfrm>
          </p:grpSpPr>
          <p:pic>
            <p:nvPicPr>
              <p:cNvPr id="10" name="Picture 16" descr="Huawei - Building a Fully Connected, Intelligent World">
                <a:extLst>
                  <a:ext uri="{FF2B5EF4-FFF2-40B4-BE49-F238E27FC236}">
                    <a16:creationId xmlns:a16="http://schemas.microsoft.com/office/drawing/2014/main" id="{CFF4448B-6569-162F-E9F0-F79E871868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9354" y="1932224"/>
                <a:ext cx="1035672" cy="5178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Apple | LinkedIn">
                <a:extLst>
                  <a:ext uri="{FF2B5EF4-FFF2-40B4-BE49-F238E27FC236}">
                    <a16:creationId xmlns:a16="http://schemas.microsoft.com/office/drawing/2014/main" id="{0DFE7135-9B9A-83A7-3650-D1F7073E55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3410" y="1785208"/>
                <a:ext cx="765944" cy="765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6" descr="Apple 10.2-inch iPad (8th Gen) Wi-Fi 32GB - Space Gray - Walmart.com">
                <a:extLst>
                  <a:ext uri="{FF2B5EF4-FFF2-40B4-BE49-F238E27FC236}">
                    <a16:creationId xmlns:a16="http://schemas.microsoft.com/office/drawing/2014/main" id="{750473A0-6CEB-53FE-AEAA-179B8684ED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3938" y="1845842"/>
                <a:ext cx="650413" cy="6504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8" descr="Apple 10.9-Inch iPad Air Latest Model (4th Generation) with Wi-Fi 64GB Sky  Blue MYFQ2LL/A - Best Buy">
                <a:extLst>
                  <a:ext uri="{FF2B5EF4-FFF2-40B4-BE49-F238E27FC236}">
                    <a16:creationId xmlns:a16="http://schemas.microsoft.com/office/drawing/2014/main" id="{EA952232-30C3-49F7-B137-FF1150AB14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597" y="1892039"/>
                <a:ext cx="492646" cy="5580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8" descr="Amazon.com: Huawei P Smart (2021) Dual-SIM 128GB (GSM Only | No CDMA)  Factory Unlocked 4G/LTE Smartphone (Gold) - International Version : Cell  Phones &amp; Accessories">
                <a:extLst>
                  <a:ext uri="{FF2B5EF4-FFF2-40B4-BE49-F238E27FC236}">
                    <a16:creationId xmlns:a16="http://schemas.microsoft.com/office/drawing/2014/main" id="{A3780B0A-E23D-E170-5F67-BECDB2EB3F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080" y="1913552"/>
                <a:ext cx="467249" cy="637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F9867DD-86B0-8F4A-6559-971D419A4FE0}"/>
                </a:ext>
              </a:extLst>
            </p:cNvPr>
            <p:cNvSpPr/>
            <p:nvPr/>
          </p:nvSpPr>
          <p:spPr>
            <a:xfrm>
              <a:off x="3356977" y="1590598"/>
              <a:ext cx="12362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User data</a:t>
              </a:r>
              <a:endParaRPr lang="zh-CN" altLang="en-US" b="1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37164F-08ED-4694-1A25-113E129D02B3}"/>
              </a:ext>
            </a:extLst>
          </p:cNvPr>
          <p:cNvGrpSpPr/>
          <p:nvPr/>
        </p:nvGrpSpPr>
        <p:grpSpPr>
          <a:xfrm>
            <a:off x="6146865" y="2938857"/>
            <a:ext cx="1031051" cy="1000469"/>
            <a:chOff x="4660207" y="2875117"/>
            <a:chExt cx="1031051" cy="1000469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3C877C9E-BE22-29C3-42F0-1C36582ED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67219" y="2875117"/>
              <a:ext cx="617028" cy="617028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FFEDB73-A4B2-7523-E23D-EE6C1E4A6F4E}"/>
                </a:ext>
              </a:extLst>
            </p:cNvPr>
            <p:cNvSpPr/>
            <p:nvPr/>
          </p:nvSpPr>
          <p:spPr>
            <a:xfrm>
              <a:off x="4660207" y="3506254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Server0</a:t>
              </a:r>
              <a:endParaRPr lang="zh-CN" altLang="en-US" b="1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979D368-1C3F-34D6-AA08-046577998CD9}"/>
              </a:ext>
            </a:extLst>
          </p:cNvPr>
          <p:cNvGrpSpPr/>
          <p:nvPr/>
        </p:nvGrpSpPr>
        <p:grpSpPr>
          <a:xfrm>
            <a:off x="6135895" y="4360233"/>
            <a:ext cx="1031051" cy="1000469"/>
            <a:chOff x="4660207" y="2875117"/>
            <a:chExt cx="1031051" cy="1000469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2C0C35BE-6D19-0FA5-423F-125F09068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67219" y="2875117"/>
              <a:ext cx="617028" cy="617028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FAC2CAE-2C31-D352-F9E0-809E079CCE13}"/>
                </a:ext>
              </a:extLst>
            </p:cNvPr>
            <p:cNvSpPr/>
            <p:nvPr/>
          </p:nvSpPr>
          <p:spPr>
            <a:xfrm>
              <a:off x="4660207" y="3506254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Server1</a:t>
              </a:r>
              <a:endParaRPr lang="zh-CN" altLang="en-US" b="1" dirty="0"/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630A4F7B-4CB5-89FF-EF30-541BBA2E2D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83506" y="2699540"/>
            <a:ext cx="1752990" cy="85634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B5C87D6-9D8C-C25E-EE70-7CA440BEF2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9681" y="4186810"/>
            <a:ext cx="1583488" cy="870455"/>
          </a:xfrm>
          <a:prstGeom prst="rect">
            <a:avLst/>
          </a:prstGeom>
        </p:spPr>
      </p:pic>
      <p:sp>
        <p:nvSpPr>
          <p:cNvPr id="5" name="磁盘 4">
            <a:extLst>
              <a:ext uri="{FF2B5EF4-FFF2-40B4-BE49-F238E27FC236}">
                <a16:creationId xmlns:a16="http://schemas.microsoft.com/office/drawing/2014/main" id="{BC5D007F-62FA-00D9-4D5E-15BF976A7DFC}"/>
              </a:ext>
            </a:extLst>
          </p:cNvPr>
          <p:cNvSpPr/>
          <p:nvPr/>
        </p:nvSpPr>
        <p:spPr>
          <a:xfrm>
            <a:off x="4135156" y="3775218"/>
            <a:ext cx="1002407" cy="931917"/>
          </a:xfrm>
          <a:prstGeom prst="flowChartMagneticDisk">
            <a:avLst/>
          </a:prstGeom>
          <a:noFill/>
          <a:ln w="12700">
            <a:solidFill>
              <a:srgbClr val="C00000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EA6149-D598-A0BB-7F72-DCE40DBEF05D}"/>
              </a:ext>
            </a:extLst>
          </p:cNvPr>
          <p:cNvSpPr/>
          <p:nvPr/>
        </p:nvSpPr>
        <p:spPr>
          <a:xfrm>
            <a:off x="3765852" y="4927630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Data center</a:t>
            </a:r>
            <a:endParaRPr lang="zh-CN" altLang="en-US" b="1" dirty="0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3385333-A685-801D-0276-1511F05CA0C0}"/>
              </a:ext>
            </a:extLst>
          </p:cNvPr>
          <p:cNvCxnSpPr>
            <a:cxnSpLocks/>
          </p:cNvCxnSpPr>
          <p:nvPr/>
        </p:nvCxnSpPr>
        <p:spPr>
          <a:xfrm>
            <a:off x="6049953" y="3038470"/>
            <a:ext cx="0" cy="3096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713413B2-3AB6-F580-B6E2-D13CF66751ED}"/>
              </a:ext>
            </a:extLst>
          </p:cNvPr>
          <p:cNvCxnSpPr>
            <a:cxnSpLocks/>
          </p:cNvCxnSpPr>
          <p:nvPr/>
        </p:nvCxnSpPr>
        <p:spPr>
          <a:xfrm flipH="1">
            <a:off x="5137563" y="3071005"/>
            <a:ext cx="768374" cy="8334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17B8D46E-82F9-435F-E0FB-D5DF2639CA6D}"/>
              </a:ext>
            </a:extLst>
          </p:cNvPr>
          <p:cNvCxnSpPr>
            <a:cxnSpLocks/>
          </p:cNvCxnSpPr>
          <p:nvPr/>
        </p:nvCxnSpPr>
        <p:spPr>
          <a:xfrm flipH="1" flipV="1">
            <a:off x="5137563" y="4619177"/>
            <a:ext cx="768374" cy="58357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9698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A3688-FFB4-8AA8-ED88-19E65A4B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shard?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BA803-3904-C174-41FD-6BF85DEBD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topic orthogonal to the design of Spanner </a:t>
            </a:r>
          </a:p>
          <a:p>
            <a:r>
              <a:rPr kumimoji="1" lang="en-US" altLang="zh-CN" dirty="0"/>
              <a:t>Possible way: </a:t>
            </a:r>
          </a:p>
          <a:p>
            <a:pPr lvl="1"/>
            <a:r>
              <a:rPr kumimoji="1" lang="en-US" altLang="zh-CN" dirty="0"/>
              <a:t>Hashing, node id = hash(key) % </a:t>
            </a:r>
            <a:r>
              <a:rPr kumimoji="1" lang="en-US" altLang="zh-CN" dirty="0" err="1"/>
              <a:t>num_of_nodes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en-US" altLang="zh-CN" dirty="0"/>
              <a:t>Range partitioning </a:t>
            </a:r>
          </a:p>
          <a:p>
            <a:pPr lvl="2"/>
            <a:r>
              <a:rPr kumimoji="1" lang="en-US" altLang="zh-CN" sz="1800" dirty="0"/>
              <a:t>E.g., coordinators record that 0-100 keys are at shard 0, etc. </a:t>
            </a:r>
          </a:p>
          <a:p>
            <a:r>
              <a:rPr kumimoji="1" lang="en-US" altLang="zh-CN" dirty="0"/>
              <a:t>A good partition need to consider many factors, e.g.,  </a:t>
            </a:r>
          </a:p>
          <a:p>
            <a:pPr lvl="1"/>
            <a:r>
              <a:rPr kumimoji="1" lang="en-US" altLang="zh-CN" dirty="0"/>
              <a:t>Reduce cross shard transaction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(no 2PC for multi-site transactions) </a:t>
            </a:r>
          </a:p>
          <a:p>
            <a:pPr lvl="2"/>
            <a:r>
              <a:rPr kumimoji="1" lang="en-US" altLang="zh-CN" sz="1800" dirty="0"/>
              <a:t>Why? Shards are likely to span across two machines, which needs two-phase-commit for execution </a:t>
            </a:r>
            <a:endParaRPr kumimoji="1"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51F514-4BCD-EBC8-D6D7-684236F3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74</a:t>
            </a:fld>
            <a:endParaRPr lang="zh-CN" altLang="en-US" dirty="0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9AEC366-9EEC-1A95-A3D0-B2688EA8B1F4}"/>
              </a:ext>
            </a:extLst>
          </p:cNvPr>
          <p:cNvSpPr/>
          <p:nvPr/>
        </p:nvSpPr>
        <p:spPr>
          <a:xfrm>
            <a:off x="2292863" y="4900944"/>
            <a:ext cx="4701150" cy="349702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kumimoji="1" lang="en-US" altLang="zh-CN" dirty="0"/>
              <a:t>We will not focus </a:t>
            </a:r>
            <a:r>
              <a:rPr kumimoji="1" lang="en-US" altLang="zh-CN" dirty="0" err="1"/>
              <a:t>sharding</a:t>
            </a:r>
            <a:r>
              <a:rPr kumimoji="1" lang="en-US" altLang="zh-CN" dirty="0"/>
              <a:t> in this lecture </a:t>
            </a:r>
          </a:p>
        </p:txBody>
      </p:sp>
    </p:spTree>
    <p:extLst>
      <p:ext uri="{BB962C8B-B14F-4D97-AF65-F5344CB8AC3E}">
        <p14:creationId xmlns:p14="http://schemas.microsoft.com/office/powerpoint/2010/main" val="31147421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7FF0E-E068-69BF-3B88-E10CDFC2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faced by large-scale company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392B6-7E53-F866-1BCE-F21C3A1F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538320" cy="1728192"/>
          </a:xfrm>
        </p:spPr>
        <p:txBody>
          <a:bodyPr/>
          <a:lstStyle/>
          <a:p>
            <a:r>
              <a:rPr kumimoji="1" lang="en-US" altLang="zh-CN" dirty="0"/>
              <a:t>Fault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tolerance </a:t>
            </a:r>
          </a:p>
          <a:p>
            <a:pPr lvl="1"/>
            <a:r>
              <a:rPr kumimoji="1" lang="en-US" altLang="zh-CN" dirty="0"/>
              <a:t>Large-scale companies are built over </a:t>
            </a:r>
            <a:r>
              <a:rPr kumimoji="1" lang="en-US" altLang="zh-CN" b="1" dirty="0">
                <a:solidFill>
                  <a:srgbClr val="C00000"/>
                </a:solidFill>
              </a:rPr>
              <a:t>large-scale datacenters </a:t>
            </a:r>
            <a:r>
              <a:rPr kumimoji="1" lang="en-US" altLang="zh-CN" dirty="0"/>
              <a:t>(&gt;10K servers)</a:t>
            </a:r>
          </a:p>
          <a:p>
            <a:pPr lvl="1"/>
            <a:r>
              <a:rPr kumimoji="1" lang="en-US" altLang="zh-CN" dirty="0"/>
              <a:t>Machine failures are particular common in large-scale datacenters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F6F9C8-811C-C230-1219-C4236DA8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8880CF-345A-6C17-1A65-264A537625C0}"/>
              </a:ext>
            </a:extLst>
          </p:cNvPr>
          <p:cNvSpPr txBox="1"/>
          <p:nvPr/>
        </p:nvSpPr>
        <p:spPr>
          <a:xfrm>
            <a:off x="1115616" y="2612971"/>
            <a:ext cx="6912768" cy="1200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" altLang="zh-CN" dirty="0">
                <a:latin typeface="Lato" panose="020F0502020204030203" pitchFamily="34" charset="0"/>
              </a:rPr>
              <a:t>“Suppose a cluster has ultra-reliable server nodes with a stellar mean time between failures (MTBF) of 30 years (10,000 days)—a cluster of 10,000 servers will see an average of one server failure per day. ”</a:t>
            </a:r>
          </a:p>
        </p:txBody>
      </p:sp>
    </p:spTree>
    <p:extLst>
      <p:ext uri="{BB962C8B-B14F-4D97-AF65-F5344CB8AC3E}">
        <p14:creationId xmlns:p14="http://schemas.microsoft.com/office/powerpoint/2010/main" val="136249627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B7FF0E-E068-69BF-3B88-E10CDFC2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faced by large-scale company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7392B6-7E53-F866-1BCE-F21C3A1F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448272"/>
          </a:xfrm>
        </p:spPr>
        <p:txBody>
          <a:bodyPr/>
          <a:lstStyle/>
          <a:p>
            <a:r>
              <a:rPr kumimoji="1" lang="en-US" altLang="zh-CN" dirty="0"/>
              <a:t>Fault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tolerance </a:t>
            </a:r>
          </a:p>
          <a:p>
            <a:pPr lvl="1"/>
            <a:r>
              <a:rPr kumimoji="1" lang="en-US" altLang="zh-CN" dirty="0"/>
              <a:t>Large-scale companies are built over large-scale datacenters (&gt;10K servers)</a:t>
            </a:r>
          </a:p>
          <a:p>
            <a:pPr lvl="1"/>
            <a:r>
              <a:rPr kumimoji="1" lang="en-US" altLang="zh-CN" dirty="0"/>
              <a:t>Machine failures are particular common in large-scale datacenters </a:t>
            </a:r>
          </a:p>
          <a:p>
            <a:r>
              <a:rPr kumimoji="1" lang="en-US" altLang="zh-CN" dirty="0"/>
              <a:t>Solution: replication </a:t>
            </a:r>
          </a:p>
          <a:p>
            <a:pPr lvl="1"/>
            <a:r>
              <a:rPr kumimoji="1" lang="en-US" altLang="zh-CN" dirty="0"/>
              <a:t>Each shard is replicated on multiple servers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F6F9C8-811C-C230-1219-C4236DA8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76</a:t>
            </a:fld>
            <a:endParaRPr lang="zh-CN" altLang="en-US" dirty="0"/>
          </a:p>
        </p:txBody>
      </p:sp>
      <p:sp>
        <p:nvSpPr>
          <p:cNvPr id="5" name="磁盘 4">
            <a:extLst>
              <a:ext uri="{FF2B5EF4-FFF2-40B4-BE49-F238E27FC236}">
                <a16:creationId xmlns:a16="http://schemas.microsoft.com/office/drawing/2014/main" id="{8B253B5F-5693-E2CE-974B-8E9E6139A6B0}"/>
              </a:ext>
            </a:extLst>
          </p:cNvPr>
          <p:cNvSpPr/>
          <p:nvPr/>
        </p:nvSpPr>
        <p:spPr>
          <a:xfrm>
            <a:off x="1717153" y="4287470"/>
            <a:ext cx="1002407" cy="931917"/>
          </a:xfrm>
          <a:prstGeom prst="flowChartMagneticDisk">
            <a:avLst/>
          </a:prstGeom>
          <a:noFill/>
          <a:ln w="12700">
            <a:solidFill>
              <a:srgbClr val="C00000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707A32-C920-6E79-D191-F45C73725C2B}"/>
              </a:ext>
            </a:extLst>
          </p:cNvPr>
          <p:cNvSpPr/>
          <p:nvPr/>
        </p:nvSpPr>
        <p:spPr>
          <a:xfrm>
            <a:off x="92827" y="4416677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Data center</a:t>
            </a:r>
            <a:endParaRPr lang="zh-CN" altLang="en-US" b="1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DC94E1E0-414F-96EA-45F6-1FC2192AABFC}"/>
              </a:ext>
            </a:extLst>
          </p:cNvPr>
          <p:cNvCxnSpPr>
            <a:cxnSpLocks/>
          </p:cNvCxnSpPr>
          <p:nvPr/>
        </p:nvCxnSpPr>
        <p:spPr>
          <a:xfrm>
            <a:off x="3631950" y="3550722"/>
            <a:ext cx="0" cy="3096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64CDEE0-5B10-8117-B42D-86F24A3FEF74}"/>
              </a:ext>
            </a:extLst>
          </p:cNvPr>
          <p:cNvCxnSpPr>
            <a:cxnSpLocks/>
          </p:cNvCxnSpPr>
          <p:nvPr/>
        </p:nvCxnSpPr>
        <p:spPr>
          <a:xfrm flipH="1">
            <a:off x="2719560" y="3583257"/>
            <a:ext cx="768374" cy="8334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37EEFFF-A996-F81A-34D8-1D92806DA8E7}"/>
              </a:ext>
            </a:extLst>
          </p:cNvPr>
          <p:cNvGrpSpPr/>
          <p:nvPr/>
        </p:nvGrpSpPr>
        <p:grpSpPr>
          <a:xfrm>
            <a:off x="4226006" y="3600874"/>
            <a:ext cx="1031051" cy="1000469"/>
            <a:chOff x="4660207" y="2875117"/>
            <a:chExt cx="1031051" cy="100046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C02C83D-0B92-C8F3-326F-271151A50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7219" y="2875117"/>
              <a:ext cx="617028" cy="61702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9FEAB67-3B95-40BE-B5CC-63CCD46EBB81}"/>
                </a:ext>
              </a:extLst>
            </p:cNvPr>
            <p:cNvSpPr/>
            <p:nvPr/>
          </p:nvSpPr>
          <p:spPr>
            <a:xfrm>
              <a:off x="4660207" y="3506254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Server0</a:t>
              </a:r>
              <a:endParaRPr lang="zh-CN" altLang="en-US" b="1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9F98829-5C6D-D3DD-99F2-82F9061FE60F}"/>
              </a:ext>
            </a:extLst>
          </p:cNvPr>
          <p:cNvGrpSpPr/>
          <p:nvPr/>
        </p:nvGrpSpPr>
        <p:grpSpPr>
          <a:xfrm>
            <a:off x="4215036" y="4687107"/>
            <a:ext cx="1031051" cy="1000469"/>
            <a:chOff x="4660207" y="2875117"/>
            <a:chExt cx="1031051" cy="1000469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D7572B41-144E-2F63-6F09-98B59AC50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7219" y="2875117"/>
              <a:ext cx="617028" cy="617028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E8C652A-C92A-4AC5-7CC1-1DB48153BD1F}"/>
                </a:ext>
              </a:extLst>
            </p:cNvPr>
            <p:cNvSpPr/>
            <p:nvPr/>
          </p:nvSpPr>
          <p:spPr>
            <a:xfrm>
              <a:off x="4660207" y="3506254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Server1</a:t>
              </a:r>
              <a:endParaRPr lang="zh-CN" altLang="en-US" b="1" dirty="0"/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4EC88ABA-76FA-BC2F-3037-36D48EFCA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647" y="3361557"/>
            <a:ext cx="1752990" cy="85634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27CCD3E-1C8A-C7BA-6ECD-6F5BF9862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518" y="3361556"/>
            <a:ext cx="1583488" cy="87045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DE62FCB-59F3-346D-144C-D512A56CA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983" y="4513684"/>
            <a:ext cx="1752990" cy="85634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7ADC36C-8B4A-C0F3-A809-32DF6482B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822" y="4513684"/>
            <a:ext cx="1583488" cy="870455"/>
          </a:xfrm>
          <a:prstGeom prst="rect">
            <a:avLst/>
          </a:prstGeom>
        </p:spPr>
      </p:pic>
      <p:sp>
        <p:nvSpPr>
          <p:cNvPr id="21" name="Rectangle 13">
            <a:extLst>
              <a:ext uri="{FF2B5EF4-FFF2-40B4-BE49-F238E27FC236}">
                <a16:creationId xmlns:a16="http://schemas.microsoft.com/office/drawing/2014/main" id="{0E697AD8-4EEA-5C63-90C3-5E4F0ECE2A7B}"/>
              </a:ext>
            </a:extLst>
          </p:cNvPr>
          <p:cNvSpPr/>
          <p:nvPr/>
        </p:nvSpPr>
        <p:spPr>
          <a:xfrm>
            <a:off x="5306280" y="4383717"/>
            <a:ext cx="3064456" cy="349702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kumimoji="1" lang="en-US" altLang="zh-CN" dirty="0"/>
              <a:t>Replication factor = 2</a:t>
            </a: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385315F2-1E12-D1A6-ED99-06FCCB067562}"/>
              </a:ext>
            </a:extLst>
          </p:cNvPr>
          <p:cNvCxnSpPr>
            <a:cxnSpLocks/>
          </p:cNvCxnSpPr>
          <p:nvPr/>
        </p:nvCxnSpPr>
        <p:spPr>
          <a:xfrm flipH="1" flipV="1">
            <a:off x="2719560" y="5131429"/>
            <a:ext cx="768374" cy="58357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4547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2390E-A2AB-39DA-47C2-7BA9BD58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Question: is a replication factor of 2 ok?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457154-B2EC-2026-B4AA-B6ACE43C8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Ok means can achieve </a:t>
            </a:r>
            <a:r>
              <a:rPr kumimoji="1" lang="en-US" altLang="zh-CN" dirty="0">
                <a:highlight>
                  <a:srgbClr val="FFFF00"/>
                </a:highlight>
              </a:rPr>
              <a:t>single-copy consistency </a:t>
            </a:r>
          </a:p>
          <a:p>
            <a:r>
              <a:rPr kumimoji="1" lang="en-US" altLang="zh-CN" dirty="0"/>
              <a:t>Whether OK depends on the scenarios (&amp; setup) </a:t>
            </a:r>
          </a:p>
          <a:p>
            <a:pPr lvl="1"/>
            <a:r>
              <a:rPr kumimoji="1" lang="en-US" altLang="zh-CN" dirty="0"/>
              <a:t>Under primary-backup replication, it is ok</a:t>
            </a:r>
          </a:p>
          <a:p>
            <a:pPr lvl="2"/>
            <a:r>
              <a:rPr kumimoji="1" lang="en-US" altLang="zh-CN" sz="1800" dirty="0"/>
              <a:t>We have a view server</a:t>
            </a:r>
          </a:p>
          <a:p>
            <a:pPr lvl="1"/>
            <a:r>
              <a:rPr kumimoji="1" lang="en-US" altLang="zh-CN" dirty="0"/>
              <a:t>Under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&amp; Raft, it’s not! (no majority) 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6364F9-9494-D292-2100-C70082CF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77</a:t>
            </a:fld>
            <a:endParaRPr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0978A907-7B84-BEC4-AD9D-6BE1F11F5203}"/>
              </a:ext>
            </a:extLst>
          </p:cNvPr>
          <p:cNvSpPr txBox="1">
            <a:spLocks/>
          </p:cNvSpPr>
          <p:nvPr/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DengXian" charset="0"/>
                <a:cs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E361C3-C043-4A6E-BDCE-8DA1E7D90A3B}" type="slidenum">
              <a:rPr lang="zh-CN" altLang="en-US" smtClean="0"/>
              <a:pPr/>
              <a:t>77</a:t>
            </a:fld>
            <a:endParaRPr lang="zh-CN" altLang="en-US" dirty="0"/>
          </a:p>
        </p:txBody>
      </p:sp>
      <p:sp>
        <p:nvSpPr>
          <p:cNvPr id="6" name="磁盘 5">
            <a:extLst>
              <a:ext uri="{FF2B5EF4-FFF2-40B4-BE49-F238E27FC236}">
                <a16:creationId xmlns:a16="http://schemas.microsoft.com/office/drawing/2014/main" id="{201E3262-042C-EBBE-E5B1-E42E4F5DDE51}"/>
              </a:ext>
            </a:extLst>
          </p:cNvPr>
          <p:cNvSpPr/>
          <p:nvPr/>
        </p:nvSpPr>
        <p:spPr>
          <a:xfrm>
            <a:off x="1717153" y="4287470"/>
            <a:ext cx="1002407" cy="931917"/>
          </a:xfrm>
          <a:prstGeom prst="flowChartMagneticDisk">
            <a:avLst/>
          </a:prstGeom>
          <a:noFill/>
          <a:ln w="12700">
            <a:solidFill>
              <a:srgbClr val="C00000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1C8443-28A1-1493-D4A3-CFC6993B1E41}"/>
              </a:ext>
            </a:extLst>
          </p:cNvPr>
          <p:cNvSpPr/>
          <p:nvPr/>
        </p:nvSpPr>
        <p:spPr>
          <a:xfrm>
            <a:off x="92827" y="4416677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Data center</a:t>
            </a:r>
            <a:endParaRPr lang="zh-CN" altLang="en-US" b="1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ED2913C4-9748-1ED6-82B9-A2BFE5780C1E}"/>
              </a:ext>
            </a:extLst>
          </p:cNvPr>
          <p:cNvCxnSpPr>
            <a:cxnSpLocks/>
          </p:cNvCxnSpPr>
          <p:nvPr/>
        </p:nvCxnSpPr>
        <p:spPr>
          <a:xfrm>
            <a:off x="3631950" y="3550722"/>
            <a:ext cx="0" cy="3096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9D7EC25-6D70-56F3-5E02-BE7946A70FDF}"/>
              </a:ext>
            </a:extLst>
          </p:cNvPr>
          <p:cNvCxnSpPr>
            <a:cxnSpLocks/>
          </p:cNvCxnSpPr>
          <p:nvPr/>
        </p:nvCxnSpPr>
        <p:spPr>
          <a:xfrm flipH="1">
            <a:off x="2719560" y="3583257"/>
            <a:ext cx="768374" cy="8334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0B9F7C2-7965-B0D2-ECA3-6811C0A99EAE}"/>
              </a:ext>
            </a:extLst>
          </p:cNvPr>
          <p:cNvCxnSpPr>
            <a:cxnSpLocks/>
          </p:cNvCxnSpPr>
          <p:nvPr/>
        </p:nvCxnSpPr>
        <p:spPr>
          <a:xfrm flipH="1" flipV="1">
            <a:off x="2719560" y="5131429"/>
            <a:ext cx="768374" cy="58357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68F3376-5CF7-9E40-601E-CE6E81D8FC1D}"/>
              </a:ext>
            </a:extLst>
          </p:cNvPr>
          <p:cNvGrpSpPr/>
          <p:nvPr/>
        </p:nvGrpSpPr>
        <p:grpSpPr>
          <a:xfrm>
            <a:off x="4226006" y="3600874"/>
            <a:ext cx="1031051" cy="1000469"/>
            <a:chOff x="4660207" y="2875117"/>
            <a:chExt cx="1031051" cy="100046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A2DAD8ED-7E6F-371A-73D8-14B9323AC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7219" y="2875117"/>
              <a:ext cx="617028" cy="617028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DE8AA1-E54A-FF8B-D6AF-8D9D476CB641}"/>
                </a:ext>
              </a:extLst>
            </p:cNvPr>
            <p:cNvSpPr/>
            <p:nvPr/>
          </p:nvSpPr>
          <p:spPr>
            <a:xfrm>
              <a:off x="4660207" y="3506254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Server0</a:t>
              </a:r>
              <a:endParaRPr lang="zh-CN" altLang="en-US" b="1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7E8B32D-4EA1-BA69-AB57-013E7E6EEEBC}"/>
              </a:ext>
            </a:extLst>
          </p:cNvPr>
          <p:cNvGrpSpPr/>
          <p:nvPr/>
        </p:nvGrpSpPr>
        <p:grpSpPr>
          <a:xfrm>
            <a:off x="4215036" y="4687107"/>
            <a:ext cx="1031051" cy="1000469"/>
            <a:chOff x="4660207" y="2875117"/>
            <a:chExt cx="1031051" cy="1000469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5542A69-0086-0B5B-9075-6301CC9FB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7219" y="2875117"/>
              <a:ext cx="617028" cy="617028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C26BEA7-F2F1-BF81-B2D3-136596F4A7F3}"/>
                </a:ext>
              </a:extLst>
            </p:cNvPr>
            <p:cNvSpPr/>
            <p:nvPr/>
          </p:nvSpPr>
          <p:spPr>
            <a:xfrm>
              <a:off x="4660207" y="3506254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Server1</a:t>
              </a:r>
              <a:endParaRPr lang="zh-CN" altLang="en-US" b="1" dirty="0"/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5540441E-2C9F-D03F-CFE2-16E846DD3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647" y="3361557"/>
            <a:ext cx="1752990" cy="85634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CF285C1-0D20-5304-F7C8-BD7C77644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518" y="3361556"/>
            <a:ext cx="1583488" cy="87045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FC8BC1D-5BA4-137C-7F71-D6552403F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983" y="4513684"/>
            <a:ext cx="1752990" cy="85634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CC5CCFB-1898-DEA0-82EE-280392AFF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822" y="4513684"/>
            <a:ext cx="1583488" cy="870455"/>
          </a:xfrm>
          <a:prstGeom prst="rect">
            <a:avLst/>
          </a:prstGeom>
        </p:spPr>
      </p:pic>
      <p:sp>
        <p:nvSpPr>
          <p:cNvPr id="21" name="Rectangle 13">
            <a:extLst>
              <a:ext uri="{FF2B5EF4-FFF2-40B4-BE49-F238E27FC236}">
                <a16:creationId xmlns:a16="http://schemas.microsoft.com/office/drawing/2014/main" id="{6652AE82-F898-7120-46F0-8999A0C94C05}"/>
              </a:ext>
            </a:extLst>
          </p:cNvPr>
          <p:cNvSpPr/>
          <p:nvPr/>
        </p:nvSpPr>
        <p:spPr>
          <a:xfrm>
            <a:off x="5306280" y="4383717"/>
            <a:ext cx="3064456" cy="349702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kumimoji="1" lang="en-US" altLang="zh-CN" dirty="0"/>
              <a:t>Replication factor = 2</a:t>
            </a:r>
          </a:p>
        </p:txBody>
      </p:sp>
    </p:spTree>
    <p:extLst>
      <p:ext uri="{BB962C8B-B14F-4D97-AF65-F5344CB8AC3E}">
        <p14:creationId xmlns:p14="http://schemas.microsoft.com/office/powerpoint/2010/main" val="140830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54EE-55F4-1F96-C773-B3D61D09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Replications causes consistency problem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FC8754-AD1C-78B9-C9F6-DFCFC8265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9309720" cy="2160240"/>
          </a:xfrm>
        </p:spPr>
        <p:txBody>
          <a:bodyPr/>
          <a:lstStyle/>
          <a:p>
            <a:r>
              <a:rPr kumimoji="1" lang="en-US" altLang="zh-CN" dirty="0"/>
              <a:t>Could not </a:t>
            </a:r>
            <a:r>
              <a:rPr kumimoji="1" lang="en-US" altLang="zh-CN" dirty="0">
                <a:solidFill>
                  <a:srgbClr val="C00000"/>
                </a:solidFill>
              </a:rPr>
              <a:t>achieve single-copy consistency </a:t>
            </a:r>
            <a:r>
              <a:rPr kumimoji="1" lang="en-US" altLang="zh-CN" dirty="0"/>
              <a:t>if allow client arbitrary reads/writes</a:t>
            </a:r>
          </a:p>
          <a:p>
            <a:pPr lvl="1"/>
            <a:r>
              <a:rPr kumimoji="1" lang="en-US" altLang="zh-CN" dirty="0"/>
              <a:t>E.g., consistency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among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replicas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D6D514-3EF0-7AAA-FA20-B4AEC763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78</a:t>
            </a:fld>
            <a:endParaRPr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1486FF8-1B91-DD15-475E-9E2579195D07}"/>
              </a:ext>
            </a:extLst>
          </p:cNvPr>
          <p:cNvCxnSpPr/>
          <p:nvPr/>
        </p:nvCxnSpPr>
        <p:spPr>
          <a:xfrm>
            <a:off x="215516" y="4680207"/>
            <a:ext cx="8712968" cy="0"/>
          </a:xfrm>
          <a:prstGeom prst="straightConnector1">
            <a:avLst/>
          </a:prstGeom>
          <a:ln w="381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A11CD71-29E7-106D-3376-F2272C3E1B57}"/>
              </a:ext>
            </a:extLst>
          </p:cNvPr>
          <p:cNvSpPr/>
          <p:nvPr/>
        </p:nvSpPr>
        <p:spPr>
          <a:xfrm>
            <a:off x="8392801" y="4197658"/>
            <a:ext cx="689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Time</a:t>
            </a:r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C485F43-5342-BFBC-165B-4BAF0A34C1A6}"/>
              </a:ext>
            </a:extLst>
          </p:cNvPr>
          <p:cNvGrpSpPr/>
          <p:nvPr/>
        </p:nvGrpSpPr>
        <p:grpSpPr>
          <a:xfrm>
            <a:off x="1115616" y="2679200"/>
            <a:ext cx="2448272" cy="910806"/>
            <a:chOff x="1187624" y="2153896"/>
            <a:chExt cx="2448272" cy="91080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EB31607-0889-8992-3E80-E822A785C4D4}"/>
                </a:ext>
              </a:extLst>
            </p:cNvPr>
            <p:cNvSpPr/>
            <p:nvPr/>
          </p:nvSpPr>
          <p:spPr>
            <a:xfrm>
              <a:off x="1187624" y="2337643"/>
              <a:ext cx="2448272" cy="72705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43CB645-4761-A3EB-61D8-AC99A81EE618}"/>
                </a:ext>
              </a:extLst>
            </p:cNvPr>
            <p:cNvSpPr/>
            <p:nvPr/>
          </p:nvSpPr>
          <p:spPr>
            <a:xfrm>
              <a:off x="1772343" y="2153896"/>
              <a:ext cx="12875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C00000"/>
                  </a:solidFill>
                </a:rPr>
                <a:t>Request 1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3CC161D-6E00-1AEC-1689-366A53AA910B}"/>
                </a:ext>
              </a:extLst>
            </p:cNvPr>
            <p:cNvSpPr/>
            <p:nvPr/>
          </p:nvSpPr>
          <p:spPr>
            <a:xfrm>
              <a:off x="1402472" y="2486075"/>
              <a:ext cx="185820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/>
                <a:t>Bob.acct</a:t>
              </a:r>
              <a:r>
                <a:rPr kumimoji="1" lang="en-US" altLang="zh-CN" dirty="0"/>
                <a:t> = 100$</a:t>
              </a:r>
              <a:endParaRPr lang="zh-CN" alt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071DC83-A010-363E-21D8-50E8F7D93898}"/>
              </a:ext>
            </a:extLst>
          </p:cNvPr>
          <p:cNvGrpSpPr/>
          <p:nvPr/>
        </p:nvGrpSpPr>
        <p:grpSpPr>
          <a:xfrm>
            <a:off x="4819572" y="2678657"/>
            <a:ext cx="2448272" cy="912026"/>
            <a:chOff x="1187624" y="2152676"/>
            <a:chExt cx="2448272" cy="91202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6706DA-6D65-E1E6-BB4E-F962A9023C7E}"/>
                </a:ext>
              </a:extLst>
            </p:cNvPr>
            <p:cNvSpPr/>
            <p:nvPr/>
          </p:nvSpPr>
          <p:spPr>
            <a:xfrm>
              <a:off x="1187624" y="2337643"/>
              <a:ext cx="2448272" cy="72705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2C44462-D7F1-C4E9-7021-13B363D46B0F}"/>
                </a:ext>
              </a:extLst>
            </p:cNvPr>
            <p:cNvSpPr/>
            <p:nvPr/>
          </p:nvSpPr>
          <p:spPr>
            <a:xfrm>
              <a:off x="1800017" y="2152676"/>
              <a:ext cx="12875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solidFill>
                    <a:srgbClr val="C00000"/>
                  </a:solidFill>
                </a:rPr>
                <a:t>Request 2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01D7E4A-AE19-5432-9964-8B34308EEBC5}"/>
                </a:ext>
              </a:extLst>
            </p:cNvPr>
            <p:cNvSpPr/>
            <p:nvPr/>
          </p:nvSpPr>
          <p:spPr>
            <a:xfrm>
              <a:off x="1402472" y="2486075"/>
              <a:ext cx="16850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/>
                <a:t>Print(</a:t>
              </a:r>
              <a:r>
                <a:rPr kumimoji="1" lang="en-US" altLang="zh-CN" dirty="0" err="1"/>
                <a:t>bob.acct</a:t>
              </a:r>
              <a:r>
                <a:rPr kumimoji="1" lang="en-US" altLang="zh-CN" dirty="0"/>
                <a:t>)</a:t>
              </a:r>
              <a:endParaRPr lang="zh-CN" altLang="en-US" dirty="0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38A04ED4-4E57-42CC-B807-4D6BD385C5EB}"/>
              </a:ext>
            </a:extLst>
          </p:cNvPr>
          <p:cNvSpPr/>
          <p:nvPr/>
        </p:nvSpPr>
        <p:spPr>
          <a:xfrm>
            <a:off x="6719497" y="2184834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?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8" name="任意形状 17">
            <a:extLst>
              <a:ext uri="{FF2B5EF4-FFF2-40B4-BE49-F238E27FC236}">
                <a16:creationId xmlns:a16="http://schemas.microsoft.com/office/drawing/2014/main" id="{10DAB32F-E950-9C7E-6B18-8813E64B7388}"/>
              </a:ext>
            </a:extLst>
          </p:cNvPr>
          <p:cNvSpPr/>
          <p:nvPr/>
        </p:nvSpPr>
        <p:spPr>
          <a:xfrm>
            <a:off x="6200384" y="2336800"/>
            <a:ext cx="576197" cy="441933"/>
          </a:xfrm>
          <a:custGeom>
            <a:avLst/>
            <a:gdLst>
              <a:gd name="connsiteX0" fmla="*/ 0 w 576197"/>
              <a:gd name="connsiteY0" fmla="*/ 418926 h 441933"/>
              <a:gd name="connsiteX1" fmla="*/ 75156 w 576197"/>
              <a:gd name="connsiteY1" fmla="*/ 431452 h 441933"/>
              <a:gd name="connsiteX2" fmla="*/ 338202 w 576197"/>
              <a:gd name="connsiteY2" fmla="*/ 406400 h 441933"/>
              <a:gd name="connsiteX3" fmla="*/ 313150 w 576197"/>
              <a:gd name="connsiteY3" fmla="*/ 55671 h 441933"/>
              <a:gd name="connsiteX4" fmla="*/ 576197 w 576197"/>
              <a:gd name="connsiteY4" fmla="*/ 5567 h 44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6197" h="441933">
                <a:moveTo>
                  <a:pt x="0" y="418926"/>
                </a:moveTo>
                <a:cubicBezTo>
                  <a:pt x="9394" y="426233"/>
                  <a:pt x="18789" y="433540"/>
                  <a:pt x="75156" y="431452"/>
                </a:cubicBezTo>
                <a:cubicBezTo>
                  <a:pt x="131523" y="429364"/>
                  <a:pt x="298536" y="469030"/>
                  <a:pt x="338202" y="406400"/>
                </a:cubicBezTo>
                <a:cubicBezTo>
                  <a:pt x="377868" y="343770"/>
                  <a:pt x="273484" y="122476"/>
                  <a:pt x="313150" y="55671"/>
                </a:cubicBezTo>
                <a:cubicBezTo>
                  <a:pt x="352816" y="-11134"/>
                  <a:pt x="464506" y="-2784"/>
                  <a:pt x="576197" y="5567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670EC4B-2D66-22FB-7C12-24771567C347}"/>
              </a:ext>
            </a:extLst>
          </p:cNvPr>
          <p:cNvGrpSpPr/>
          <p:nvPr/>
        </p:nvGrpSpPr>
        <p:grpSpPr>
          <a:xfrm>
            <a:off x="204509" y="3724160"/>
            <a:ext cx="2251910" cy="931917"/>
            <a:chOff x="1023946" y="4055627"/>
            <a:chExt cx="2251910" cy="931917"/>
          </a:xfrm>
        </p:grpSpPr>
        <p:sp>
          <p:nvSpPr>
            <p:cNvPr id="20" name="磁盘 19">
              <a:extLst>
                <a:ext uri="{FF2B5EF4-FFF2-40B4-BE49-F238E27FC236}">
                  <a16:creationId xmlns:a16="http://schemas.microsoft.com/office/drawing/2014/main" id="{CBD2450E-A23B-CBE5-A828-92530C2FBB38}"/>
                </a:ext>
              </a:extLst>
            </p:cNvPr>
            <p:cNvSpPr/>
            <p:nvPr/>
          </p:nvSpPr>
          <p:spPr>
            <a:xfrm>
              <a:off x="1763688" y="4055627"/>
              <a:ext cx="1512168" cy="931917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6D948CF-501D-D907-6A84-F9114A4CC35D}"/>
                </a:ext>
              </a:extLst>
            </p:cNvPr>
            <p:cNvSpPr/>
            <p:nvPr/>
          </p:nvSpPr>
          <p:spPr>
            <a:xfrm>
              <a:off x="1023946" y="4380318"/>
              <a:ext cx="14734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Rep 0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6D832AA-7236-1559-CF6A-0B8E17F354E0}"/>
                </a:ext>
              </a:extLst>
            </p:cNvPr>
            <p:cNvSpPr txBox="1"/>
            <p:nvPr/>
          </p:nvSpPr>
          <p:spPr>
            <a:xfrm>
              <a:off x="1783032" y="4409046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Bob.acct</a:t>
              </a:r>
              <a:r>
                <a:rPr kumimoji="1" lang="en-US" altLang="zh-CN" dirty="0"/>
                <a:t>=0$</a:t>
              </a:r>
              <a:endParaRPr kumimoji="1" lang="zh-CN" altLang="en-US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430CAFD-113F-C6AC-3882-3648615837F1}"/>
              </a:ext>
            </a:extLst>
          </p:cNvPr>
          <p:cNvGrpSpPr/>
          <p:nvPr/>
        </p:nvGrpSpPr>
        <p:grpSpPr>
          <a:xfrm>
            <a:off x="189297" y="4785755"/>
            <a:ext cx="2251910" cy="931917"/>
            <a:chOff x="1023946" y="4055627"/>
            <a:chExt cx="2251910" cy="931917"/>
          </a:xfrm>
        </p:grpSpPr>
        <p:sp>
          <p:nvSpPr>
            <p:cNvPr id="24" name="磁盘 23">
              <a:extLst>
                <a:ext uri="{FF2B5EF4-FFF2-40B4-BE49-F238E27FC236}">
                  <a16:creationId xmlns:a16="http://schemas.microsoft.com/office/drawing/2014/main" id="{AE9AE048-85D4-495A-C042-35CD859F1C8E}"/>
                </a:ext>
              </a:extLst>
            </p:cNvPr>
            <p:cNvSpPr/>
            <p:nvPr/>
          </p:nvSpPr>
          <p:spPr>
            <a:xfrm>
              <a:off x="1763688" y="4055627"/>
              <a:ext cx="1512168" cy="931917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B26E11A-4BFC-B58B-CEBF-4AB67A528180}"/>
                </a:ext>
              </a:extLst>
            </p:cNvPr>
            <p:cNvSpPr/>
            <p:nvPr/>
          </p:nvSpPr>
          <p:spPr>
            <a:xfrm>
              <a:off x="1023946" y="4380318"/>
              <a:ext cx="14734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Rep1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C5004B8-965C-AB27-ECCA-8CDA01F2CC80}"/>
                </a:ext>
              </a:extLst>
            </p:cNvPr>
            <p:cNvSpPr txBox="1"/>
            <p:nvPr/>
          </p:nvSpPr>
          <p:spPr>
            <a:xfrm>
              <a:off x="1783032" y="4409046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Bob.acct</a:t>
              </a:r>
              <a:r>
                <a:rPr kumimoji="1" lang="en-US" altLang="zh-CN" dirty="0"/>
                <a:t>=0$</a:t>
              </a:r>
              <a:endParaRPr kumimoji="1" lang="zh-CN" altLang="en-US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77FF528-2963-342F-BD56-74A7CD2EE130}"/>
              </a:ext>
            </a:extLst>
          </p:cNvPr>
          <p:cNvGrpSpPr/>
          <p:nvPr/>
        </p:nvGrpSpPr>
        <p:grpSpPr>
          <a:xfrm>
            <a:off x="2782510" y="3737519"/>
            <a:ext cx="2489047" cy="931917"/>
            <a:chOff x="1023946" y="4055627"/>
            <a:chExt cx="2489047" cy="931917"/>
          </a:xfrm>
        </p:grpSpPr>
        <p:sp>
          <p:nvSpPr>
            <p:cNvPr id="28" name="磁盘 27">
              <a:extLst>
                <a:ext uri="{FF2B5EF4-FFF2-40B4-BE49-F238E27FC236}">
                  <a16:creationId xmlns:a16="http://schemas.microsoft.com/office/drawing/2014/main" id="{2F24FF90-F9B0-AAA0-4338-CC9FCA929A12}"/>
                </a:ext>
              </a:extLst>
            </p:cNvPr>
            <p:cNvSpPr/>
            <p:nvPr/>
          </p:nvSpPr>
          <p:spPr>
            <a:xfrm>
              <a:off x="1763688" y="4055627"/>
              <a:ext cx="1512168" cy="931917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23921F6-57C4-979F-9F4E-9E43616C03D7}"/>
                </a:ext>
              </a:extLst>
            </p:cNvPr>
            <p:cNvSpPr/>
            <p:nvPr/>
          </p:nvSpPr>
          <p:spPr>
            <a:xfrm>
              <a:off x="1023946" y="4380318"/>
              <a:ext cx="14734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0182B55-04AC-57FD-056B-B0BD4E1DF3B8}"/>
                </a:ext>
              </a:extLst>
            </p:cNvPr>
            <p:cNvSpPr txBox="1"/>
            <p:nvPr/>
          </p:nvSpPr>
          <p:spPr>
            <a:xfrm>
              <a:off x="1783032" y="4409046"/>
              <a:ext cx="1729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Bob.acct</a:t>
              </a:r>
              <a:r>
                <a:rPr kumimoji="1" lang="en-US" altLang="zh-CN" dirty="0"/>
                <a:t>=</a:t>
              </a:r>
              <a:r>
                <a:rPr kumimoji="1" lang="en-US" altLang="zh-CN" b="1" dirty="0">
                  <a:solidFill>
                    <a:srgbClr val="C00000"/>
                  </a:solidFill>
                </a:rPr>
                <a:t>100$</a:t>
              </a:r>
              <a:endParaRPr kumimoji="1" lang="zh-CN" alt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8A7532D-EFF6-DF0D-0EAD-0B88D36FB13F}"/>
              </a:ext>
            </a:extLst>
          </p:cNvPr>
          <p:cNvGrpSpPr/>
          <p:nvPr/>
        </p:nvGrpSpPr>
        <p:grpSpPr>
          <a:xfrm>
            <a:off x="2767298" y="4799114"/>
            <a:ext cx="2251910" cy="931917"/>
            <a:chOff x="1023946" y="4055627"/>
            <a:chExt cx="2251910" cy="931917"/>
          </a:xfrm>
        </p:grpSpPr>
        <p:sp>
          <p:nvSpPr>
            <p:cNvPr id="32" name="磁盘 31">
              <a:extLst>
                <a:ext uri="{FF2B5EF4-FFF2-40B4-BE49-F238E27FC236}">
                  <a16:creationId xmlns:a16="http://schemas.microsoft.com/office/drawing/2014/main" id="{04DB92A0-3F5C-6ED2-CEE1-57A8A689D531}"/>
                </a:ext>
              </a:extLst>
            </p:cNvPr>
            <p:cNvSpPr/>
            <p:nvPr/>
          </p:nvSpPr>
          <p:spPr>
            <a:xfrm>
              <a:off x="1763688" y="4055627"/>
              <a:ext cx="1512168" cy="931917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E9C1129-5E3A-CE8A-8E2A-80124ACBF150}"/>
                </a:ext>
              </a:extLst>
            </p:cNvPr>
            <p:cNvSpPr/>
            <p:nvPr/>
          </p:nvSpPr>
          <p:spPr>
            <a:xfrm>
              <a:off x="1023946" y="4380318"/>
              <a:ext cx="14734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22E65B1-8332-D13C-1926-027F418782FB}"/>
                </a:ext>
              </a:extLst>
            </p:cNvPr>
            <p:cNvSpPr txBox="1"/>
            <p:nvPr/>
          </p:nvSpPr>
          <p:spPr>
            <a:xfrm>
              <a:off x="1783032" y="4409046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Bob.acct</a:t>
              </a:r>
              <a:r>
                <a:rPr kumimoji="1" lang="en-US" altLang="zh-CN" dirty="0"/>
                <a:t>=0$</a:t>
              </a:r>
              <a:endParaRPr kumimoji="1" lang="zh-CN" altLang="en-US" dirty="0"/>
            </a:p>
          </p:txBody>
        </p:sp>
      </p:grp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131B510C-666E-4734-E701-8E753284C6CD}"/>
              </a:ext>
            </a:extLst>
          </p:cNvPr>
          <p:cNvSpPr/>
          <p:nvPr/>
        </p:nvSpPr>
        <p:spPr>
          <a:xfrm>
            <a:off x="2754366" y="3344449"/>
            <a:ext cx="2030576" cy="739036"/>
          </a:xfrm>
          <a:custGeom>
            <a:avLst/>
            <a:gdLst>
              <a:gd name="connsiteX0" fmla="*/ 63990 w 2030576"/>
              <a:gd name="connsiteY0" fmla="*/ 0 h 739036"/>
              <a:gd name="connsiteX1" fmla="*/ 176724 w 2030576"/>
              <a:gd name="connsiteY1" fmla="*/ 450937 h 739036"/>
              <a:gd name="connsiteX2" fmla="*/ 1567113 w 2030576"/>
              <a:gd name="connsiteY2" fmla="*/ 137787 h 739036"/>
              <a:gd name="connsiteX3" fmla="*/ 2030576 w 2030576"/>
              <a:gd name="connsiteY3" fmla="*/ 739036 h 739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0576" h="739036">
                <a:moveTo>
                  <a:pt x="63990" y="0"/>
                </a:moveTo>
                <a:cubicBezTo>
                  <a:pt x="-4903" y="213986"/>
                  <a:pt x="-73796" y="427973"/>
                  <a:pt x="176724" y="450937"/>
                </a:cubicBezTo>
                <a:cubicBezTo>
                  <a:pt x="427244" y="473901"/>
                  <a:pt x="1258138" y="89771"/>
                  <a:pt x="1567113" y="137787"/>
                </a:cubicBezTo>
                <a:cubicBezTo>
                  <a:pt x="1876088" y="185803"/>
                  <a:pt x="1953332" y="462419"/>
                  <a:pt x="2030576" y="739036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702ED47-2183-31DF-EECE-A5069A642B26}"/>
              </a:ext>
            </a:extLst>
          </p:cNvPr>
          <p:cNvGrpSpPr/>
          <p:nvPr/>
        </p:nvGrpSpPr>
        <p:grpSpPr>
          <a:xfrm>
            <a:off x="5654333" y="3724160"/>
            <a:ext cx="2489047" cy="931917"/>
            <a:chOff x="1023946" y="4055627"/>
            <a:chExt cx="2489047" cy="931917"/>
          </a:xfrm>
        </p:grpSpPr>
        <p:sp>
          <p:nvSpPr>
            <p:cNvPr id="37" name="磁盘 36">
              <a:extLst>
                <a:ext uri="{FF2B5EF4-FFF2-40B4-BE49-F238E27FC236}">
                  <a16:creationId xmlns:a16="http://schemas.microsoft.com/office/drawing/2014/main" id="{AC8CEEB8-C5F6-FC9B-FC07-CE6EF1BC9BC8}"/>
                </a:ext>
              </a:extLst>
            </p:cNvPr>
            <p:cNvSpPr/>
            <p:nvPr/>
          </p:nvSpPr>
          <p:spPr>
            <a:xfrm>
              <a:off x="1763688" y="4055627"/>
              <a:ext cx="1512168" cy="931917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3EC903B-4CB2-D4FA-12B8-8E2E75156147}"/>
                </a:ext>
              </a:extLst>
            </p:cNvPr>
            <p:cNvSpPr/>
            <p:nvPr/>
          </p:nvSpPr>
          <p:spPr>
            <a:xfrm>
              <a:off x="1023946" y="4380318"/>
              <a:ext cx="14734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FA07B60-FA61-C61D-FAD6-A3483A2E3C54}"/>
                </a:ext>
              </a:extLst>
            </p:cNvPr>
            <p:cNvSpPr txBox="1"/>
            <p:nvPr/>
          </p:nvSpPr>
          <p:spPr>
            <a:xfrm>
              <a:off x="1783032" y="4409046"/>
              <a:ext cx="1729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Bob.acct</a:t>
              </a:r>
              <a:r>
                <a:rPr kumimoji="1" lang="en-US" altLang="zh-CN" dirty="0"/>
                <a:t>=</a:t>
              </a:r>
              <a:r>
                <a:rPr kumimoji="1" lang="en-US" altLang="zh-CN" b="1" dirty="0">
                  <a:solidFill>
                    <a:srgbClr val="C00000"/>
                  </a:solidFill>
                </a:rPr>
                <a:t>100$</a:t>
              </a:r>
              <a:endParaRPr kumimoji="1" lang="zh-CN" alt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9DCE825-EDCF-0AB3-8121-44FFCC441D0A}"/>
              </a:ext>
            </a:extLst>
          </p:cNvPr>
          <p:cNvGrpSpPr/>
          <p:nvPr/>
        </p:nvGrpSpPr>
        <p:grpSpPr>
          <a:xfrm>
            <a:off x="5639121" y="4785755"/>
            <a:ext cx="2251910" cy="931917"/>
            <a:chOff x="1023946" y="4055627"/>
            <a:chExt cx="2251910" cy="931917"/>
          </a:xfrm>
        </p:grpSpPr>
        <p:sp>
          <p:nvSpPr>
            <p:cNvPr id="41" name="磁盘 40">
              <a:extLst>
                <a:ext uri="{FF2B5EF4-FFF2-40B4-BE49-F238E27FC236}">
                  <a16:creationId xmlns:a16="http://schemas.microsoft.com/office/drawing/2014/main" id="{9A196E41-AEA9-DEF6-DC77-76867C3CA29A}"/>
                </a:ext>
              </a:extLst>
            </p:cNvPr>
            <p:cNvSpPr/>
            <p:nvPr/>
          </p:nvSpPr>
          <p:spPr>
            <a:xfrm>
              <a:off x="1763688" y="4055627"/>
              <a:ext cx="1512168" cy="931917"/>
            </a:xfrm>
            <a:prstGeom prst="flowChartMagneticDisk">
              <a:avLst/>
            </a:prstGeom>
            <a:no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F3562F0-B023-6E53-0507-C347B8C1EA0C}"/>
                </a:ext>
              </a:extLst>
            </p:cNvPr>
            <p:cNvSpPr/>
            <p:nvPr/>
          </p:nvSpPr>
          <p:spPr>
            <a:xfrm>
              <a:off x="1023946" y="4380318"/>
              <a:ext cx="147347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5BF7483C-ABA5-0C6E-4772-2B3ACC2E39AD}"/>
                </a:ext>
              </a:extLst>
            </p:cNvPr>
            <p:cNvSpPr txBox="1"/>
            <p:nvPr/>
          </p:nvSpPr>
          <p:spPr>
            <a:xfrm>
              <a:off x="1783032" y="4409046"/>
              <a:ext cx="14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/>
                <a:t>Bob.acct</a:t>
              </a:r>
              <a:r>
                <a:rPr kumimoji="1" lang="en-US" altLang="zh-CN" dirty="0"/>
                <a:t>=</a:t>
              </a:r>
              <a:r>
                <a:rPr kumimoji="1" lang="en-US" altLang="zh-CN" b="1" dirty="0">
                  <a:solidFill>
                    <a:srgbClr val="C00000"/>
                  </a:solidFill>
                </a:rPr>
                <a:t>0$</a:t>
              </a:r>
              <a:endParaRPr kumimoji="1" lang="zh-CN" altLang="en-US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44" name="任意形状 43">
            <a:extLst>
              <a:ext uri="{FF2B5EF4-FFF2-40B4-BE49-F238E27FC236}">
                <a16:creationId xmlns:a16="http://schemas.microsoft.com/office/drawing/2014/main" id="{8E09CA4A-26E4-B390-C858-A25C5311898F}"/>
              </a:ext>
            </a:extLst>
          </p:cNvPr>
          <p:cNvSpPr/>
          <p:nvPr/>
        </p:nvSpPr>
        <p:spPr>
          <a:xfrm>
            <a:off x="5759714" y="3306871"/>
            <a:ext cx="1954317" cy="1866378"/>
          </a:xfrm>
          <a:custGeom>
            <a:avLst/>
            <a:gdLst>
              <a:gd name="connsiteX0" fmla="*/ 1806007 w 1954317"/>
              <a:gd name="connsiteY0" fmla="*/ 1866378 h 1866378"/>
              <a:gd name="connsiteX1" fmla="*/ 1793481 w 1954317"/>
              <a:gd name="connsiteY1" fmla="*/ 1515650 h 1866378"/>
              <a:gd name="connsiteX2" fmla="*/ 165097 w 1954317"/>
              <a:gd name="connsiteY2" fmla="*/ 1327759 h 1866378"/>
              <a:gd name="connsiteX3" fmla="*/ 140045 w 1954317"/>
              <a:gd name="connsiteY3" fmla="*/ 0 h 1866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4317" h="1866378">
                <a:moveTo>
                  <a:pt x="1806007" y="1866378"/>
                </a:moveTo>
                <a:cubicBezTo>
                  <a:pt x="1936486" y="1735899"/>
                  <a:pt x="2066966" y="1605420"/>
                  <a:pt x="1793481" y="1515650"/>
                </a:cubicBezTo>
                <a:cubicBezTo>
                  <a:pt x="1519996" y="1425880"/>
                  <a:pt x="440670" y="1580367"/>
                  <a:pt x="165097" y="1327759"/>
                </a:cubicBezTo>
                <a:cubicBezTo>
                  <a:pt x="-110476" y="1075151"/>
                  <a:pt x="14784" y="537575"/>
                  <a:pt x="140045" y="0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5" name="Picture 2" descr="❌”意思: 叉号Emoji | EmojiAll">
            <a:extLst>
              <a:ext uri="{FF2B5EF4-FFF2-40B4-BE49-F238E27FC236}">
                <a16:creationId xmlns:a16="http://schemas.microsoft.com/office/drawing/2014/main" id="{AAFBF32A-6B64-A4AD-BA1C-771599EB7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255" y="2710242"/>
            <a:ext cx="881405" cy="88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2046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A090BC99-528C-6CA1-B1F9-16CBA66E071F}"/>
              </a:ext>
            </a:extLst>
          </p:cNvPr>
          <p:cNvCxnSpPr/>
          <p:nvPr/>
        </p:nvCxnSpPr>
        <p:spPr>
          <a:xfrm>
            <a:off x="6156176" y="2629512"/>
            <a:ext cx="0" cy="3672408"/>
          </a:xfrm>
          <a:prstGeom prst="line">
            <a:avLst/>
          </a:prstGeom>
          <a:ln w="53975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826BE135-1999-ECFB-B3D9-0E99F5CC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Solution: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for single-copy consistency 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45135-18D8-91B4-7B7D-618DA192E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581217"/>
          </a:xfrm>
        </p:spPr>
        <p:txBody>
          <a:bodyPr/>
          <a:lstStyle/>
          <a:p>
            <a:r>
              <a:rPr kumimoji="1" lang="en-US" altLang="zh-CN" dirty="0"/>
              <a:t>Spanner uses Multi-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w/ leaders to abstract the replicated shard </a:t>
            </a:r>
          </a:p>
          <a:p>
            <a:pPr lvl="1"/>
            <a:r>
              <a:rPr kumimoji="1" lang="en-US" altLang="zh-CN" dirty="0"/>
              <a:t>On the developer’s perspective, a shard w/ replication can be viewed as a single-shard (single-copy consistency)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25BCA6-3FAC-CC96-BD56-A2C8D7DA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79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3232E5-3B95-2A90-4C23-181AD0AD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28" y="3476464"/>
            <a:ext cx="1752990" cy="85634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819606-6581-5E2D-D0B2-C2576605E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626" y="4621621"/>
            <a:ext cx="1583488" cy="8704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538345-3C4C-374A-27A8-4BB91CC1F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996" y="3476464"/>
            <a:ext cx="1752990" cy="8563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1B25514-0DE2-BABA-AA4C-97F831E73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03" y="4628591"/>
            <a:ext cx="1583488" cy="8704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C0409E-8162-89D8-21DA-DB377B037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458" y="4593706"/>
            <a:ext cx="1583488" cy="8704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96B825-3633-0DF9-9238-7BE07F89D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3476464"/>
            <a:ext cx="1752990" cy="856346"/>
          </a:xfrm>
          <a:prstGeom prst="rect">
            <a:avLst/>
          </a:prstGeom>
        </p:spPr>
      </p:pic>
      <p:sp>
        <p:nvSpPr>
          <p:cNvPr id="11" name="右箭头 10">
            <a:extLst>
              <a:ext uri="{FF2B5EF4-FFF2-40B4-BE49-F238E27FC236}">
                <a16:creationId xmlns:a16="http://schemas.microsoft.com/office/drawing/2014/main" id="{D8E139BA-4408-3DDD-6250-E1CC3E4CE872}"/>
              </a:ext>
            </a:extLst>
          </p:cNvPr>
          <p:cNvSpPr/>
          <p:nvPr/>
        </p:nvSpPr>
        <p:spPr>
          <a:xfrm>
            <a:off x="5835269" y="4360314"/>
            <a:ext cx="827112" cy="68493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64AD10-4248-CDDE-57EC-48E8D5177D89}"/>
              </a:ext>
            </a:extLst>
          </p:cNvPr>
          <p:cNvSpPr/>
          <p:nvPr/>
        </p:nvSpPr>
        <p:spPr>
          <a:xfrm>
            <a:off x="5717269" y="5049407"/>
            <a:ext cx="1063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+</a:t>
            </a:r>
            <a:r>
              <a:rPr kumimoji="1" lang="en-US" altLang="zh-CN" b="1" dirty="0" err="1"/>
              <a:t>Paxos</a:t>
            </a:r>
            <a:r>
              <a:rPr kumimoji="1" lang="en-US" altLang="zh-CN" b="1" dirty="0"/>
              <a:t> </a:t>
            </a:r>
            <a:endParaRPr lang="zh-CN" altLang="en-US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A6CF738-8FBC-C42C-619E-3B8E60A97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010" y="3473365"/>
            <a:ext cx="1752990" cy="85634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F84ED36-15D9-E125-D2A1-BBF193136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941" y="4465716"/>
            <a:ext cx="1583488" cy="870455"/>
          </a:xfrm>
          <a:prstGeom prst="rect">
            <a:avLst/>
          </a:prstGeom>
        </p:spPr>
      </p:pic>
      <p:sp>
        <p:nvSpPr>
          <p:cNvPr id="17" name="Rectangle 13">
            <a:extLst>
              <a:ext uri="{FF2B5EF4-FFF2-40B4-BE49-F238E27FC236}">
                <a16:creationId xmlns:a16="http://schemas.microsoft.com/office/drawing/2014/main" id="{15960CC5-9E3D-A8BC-EC7C-A9C10B28808E}"/>
              </a:ext>
            </a:extLst>
          </p:cNvPr>
          <p:cNvSpPr/>
          <p:nvPr/>
        </p:nvSpPr>
        <p:spPr>
          <a:xfrm>
            <a:off x="2588507" y="3081305"/>
            <a:ext cx="2529574" cy="349702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kumimoji="1" lang="en-US" altLang="zh-CN" dirty="0"/>
              <a:t>Physical view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7515DDA6-D1C0-082B-E782-D08ECF77D10B}"/>
              </a:ext>
            </a:extLst>
          </p:cNvPr>
          <p:cNvSpPr/>
          <p:nvPr/>
        </p:nvSpPr>
        <p:spPr>
          <a:xfrm>
            <a:off x="6836081" y="3081305"/>
            <a:ext cx="2112064" cy="349702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kumimoji="1" lang="en-US" altLang="zh-CN" dirty="0"/>
              <a:t>Logical view</a:t>
            </a:r>
          </a:p>
        </p:txBody>
      </p:sp>
    </p:spTree>
    <p:extLst>
      <p:ext uri="{BB962C8B-B14F-4D97-AF65-F5344CB8AC3E}">
        <p14:creationId xmlns:p14="http://schemas.microsoft.com/office/powerpoint/2010/main" val="355136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Paxos</a:t>
            </a:r>
            <a:r>
              <a:rPr lang="en-US" altLang="zh-CN" dirty="0">
                <a:solidFill>
                  <a:srgbClr val="C00000"/>
                </a:solidFill>
              </a:rPr>
              <a:t> in Action: Phase 2b (Accept)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43000" y="1206500"/>
            <a:ext cx="7239000" cy="1628053"/>
          </a:xfrm>
        </p:spPr>
        <p:txBody>
          <a:bodyPr>
            <a:normAutofit fontScale="92500"/>
          </a:bodyPr>
          <a:lstStyle/>
          <a:p>
            <a:pPr marL="367756" indent="-320133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:  </a:t>
            </a:r>
            <a:r>
              <a:rPr lang="en-US" altLang="zh-CN" b="1" dirty="0">
                <a:solidFill>
                  <a:srgbClr val="0033CC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altLang="zh-CN" sz="20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promise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still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holds</a:t>
            </a:r>
          </a:p>
          <a:p>
            <a:pPr marL="1865238" indent="-223564">
              <a:lnSpc>
                <a:spcPct val="90000"/>
              </a:lnSpc>
              <a:buClr>
                <a:srgbClr val="0033CC"/>
              </a:buClr>
              <a:buSzPct val="90000"/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register the value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V</a:t>
            </a:r>
          </a:p>
          <a:p>
            <a:pPr marL="1865238" indent="-223564">
              <a:lnSpc>
                <a:spcPct val="90000"/>
              </a:lnSpc>
              <a:buClr>
                <a:srgbClr val="0033CC"/>
              </a:buClr>
              <a:buSzPct val="90000"/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send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accepted message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to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Proposer/Learners</a:t>
            </a:r>
            <a:endParaRPr lang="en-US" altLang="zh-CN" sz="200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  <a:p>
            <a:pPr marL="367756" indent="1129726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b="1" dirty="0">
                <a:solidFill>
                  <a:srgbClr val="0033CC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else</a:t>
            </a: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ignore the message</a:t>
            </a:r>
          </a:p>
        </p:txBody>
      </p:sp>
      <p:grpSp>
        <p:nvGrpSpPr>
          <p:cNvPr id="5" name="Group 3"/>
          <p:cNvGrpSpPr/>
          <p:nvPr/>
        </p:nvGrpSpPr>
        <p:grpSpPr>
          <a:xfrm>
            <a:off x="3566314" y="3556000"/>
            <a:ext cx="1694148" cy="1089803"/>
            <a:chOff x="3276496" y="3419714"/>
            <a:chExt cx="1896936" cy="1201097"/>
          </a:xfrm>
        </p:grpSpPr>
        <p:sp>
          <p:nvSpPr>
            <p:cNvPr id="6" name="Cloud 4"/>
            <p:cNvSpPr/>
            <p:nvPr/>
          </p:nvSpPr>
          <p:spPr>
            <a:xfrm>
              <a:off x="3276496" y="3419714"/>
              <a:ext cx="1896936" cy="1201097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67">
                <a:solidFill>
                  <a:prstClr val="black"/>
                </a:solidFill>
                <a:latin typeface="Candara" pitchFamily="34" charset="0"/>
                <a:cs typeface="Verdana" pitchFamily="34" charset="0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3276497" y="3711007"/>
              <a:ext cx="1825835" cy="49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33" i="1" dirty="0">
                  <a:solidFill>
                    <a:prstClr val="white">
                      <a:lumMod val="65000"/>
                    </a:prstClr>
                  </a:solidFill>
                  <a:latin typeface="Candara" pitchFamily="34" charset="0"/>
                  <a:ea typeface="Verdana" pitchFamily="34" charset="0"/>
                  <a:cs typeface="Verdana" pitchFamily="34" charset="0"/>
                </a:rPr>
                <a:t>Network</a:t>
              </a:r>
              <a:endParaRPr lang="zh-CN" altLang="en-US" sz="2000" i="1" dirty="0">
                <a:solidFill>
                  <a:prstClr val="white">
                    <a:lumMod val="65000"/>
                  </a:prstClr>
                </a:solidFill>
                <a:latin typeface="Candara" pitchFamily="34" charset="0"/>
                <a:ea typeface="ＭＳ Ｐゴシック" charset="-128"/>
              </a:endParaRPr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397000" y="3854000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7"/>
          <p:cNvSpPr/>
          <p:nvPr/>
        </p:nvSpPr>
        <p:spPr>
          <a:xfrm>
            <a:off x="4997500" y="3644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12"/>
          <p:cNvSpPr/>
          <p:nvPr/>
        </p:nvSpPr>
        <p:spPr>
          <a:xfrm>
            <a:off x="5124500" y="3771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13"/>
          <p:cNvSpPr/>
          <p:nvPr/>
        </p:nvSpPr>
        <p:spPr>
          <a:xfrm>
            <a:off x="5251500" y="3898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15"/>
          <p:cNvSpPr/>
          <p:nvPr/>
        </p:nvSpPr>
        <p:spPr>
          <a:xfrm>
            <a:off x="3791000" y="4762500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6"/>
          <p:cNvSpPr/>
          <p:nvPr/>
        </p:nvSpPr>
        <p:spPr>
          <a:xfrm>
            <a:off x="2486815" y="2857500"/>
            <a:ext cx="4288686" cy="25400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4" name="Rectangle 20"/>
          <p:cNvSpPr/>
          <p:nvPr/>
        </p:nvSpPr>
        <p:spPr>
          <a:xfrm>
            <a:off x="5328812" y="4626040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quorum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  <p:cxnSp>
        <p:nvCxnSpPr>
          <p:cNvPr id="15" name="Straight Arrow Connector 21"/>
          <p:cNvCxnSpPr/>
          <p:nvPr/>
        </p:nvCxnSpPr>
        <p:spPr>
          <a:xfrm flipV="1">
            <a:off x="5932618" y="4356040"/>
            <a:ext cx="0" cy="270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0"/>
          <p:cNvGrpSpPr/>
          <p:nvPr/>
        </p:nvGrpSpPr>
        <p:grpSpPr>
          <a:xfrm>
            <a:off x="2677314" y="3067499"/>
            <a:ext cx="1260000" cy="420002"/>
            <a:chOff x="2298377" y="2842799"/>
            <a:chExt cx="1512000" cy="504002"/>
          </a:xfrm>
        </p:grpSpPr>
        <p:sp>
          <p:nvSpPr>
            <p:cNvPr id="17" name="Rounded Rectangle 9"/>
            <p:cNvSpPr/>
            <p:nvPr/>
          </p:nvSpPr>
          <p:spPr>
            <a:xfrm>
              <a:off x="2298377" y="2842800"/>
              <a:ext cx="1512000" cy="504001"/>
            </a:xfrm>
            <a:prstGeom prst="roundRect">
              <a:avLst/>
            </a:prstGeom>
            <a:solidFill>
              <a:srgbClr val="FF0066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Leader</a:t>
              </a:r>
              <a:endParaRPr lang="zh-CN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8" name="Rectangle 8"/>
            <p:cNvSpPr/>
            <p:nvPr/>
          </p:nvSpPr>
          <p:spPr>
            <a:xfrm>
              <a:off x="3630377" y="2842799"/>
              <a:ext cx="180000" cy="144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19" name="Straight Arrow Connector 14"/>
          <p:cNvCxnSpPr/>
          <p:nvPr/>
        </p:nvCxnSpPr>
        <p:spPr>
          <a:xfrm>
            <a:off x="3937315" y="3445898"/>
            <a:ext cx="1060186" cy="21520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25"/>
          <p:cNvCxnSpPr/>
          <p:nvPr/>
        </p:nvCxnSpPr>
        <p:spPr>
          <a:xfrm>
            <a:off x="3937315" y="3487501"/>
            <a:ext cx="1187186" cy="39694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7"/>
          <p:cNvCxnSpPr/>
          <p:nvPr/>
        </p:nvCxnSpPr>
        <p:spPr>
          <a:xfrm>
            <a:off x="3862315" y="3507001"/>
            <a:ext cx="1389186" cy="620499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33"/>
          <p:cNvSpPr/>
          <p:nvPr/>
        </p:nvSpPr>
        <p:spPr>
          <a:xfrm>
            <a:off x="4282565" y="3175000"/>
            <a:ext cx="1225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accepted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  <p:cxnSp>
        <p:nvCxnSpPr>
          <p:cNvPr id="23" name="Straight Arrow Connector 24"/>
          <p:cNvCxnSpPr/>
          <p:nvPr/>
        </p:nvCxnSpPr>
        <p:spPr>
          <a:xfrm flipV="1">
            <a:off x="4997500" y="4064803"/>
            <a:ext cx="0" cy="82469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26"/>
          <p:cNvCxnSpPr/>
          <p:nvPr/>
        </p:nvCxnSpPr>
        <p:spPr>
          <a:xfrm flipV="1">
            <a:off x="4997500" y="4191000"/>
            <a:ext cx="127000" cy="69850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Arrow Connector 31"/>
          <p:cNvCxnSpPr/>
          <p:nvPr/>
        </p:nvCxnSpPr>
        <p:spPr>
          <a:xfrm flipV="1">
            <a:off x="4997500" y="4309305"/>
            <a:ext cx="262963" cy="58019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38"/>
          <p:cNvSpPr/>
          <p:nvPr/>
        </p:nvSpPr>
        <p:spPr>
          <a:xfrm>
            <a:off x="3744577" y="4318000"/>
            <a:ext cx="1225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accepted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  <p:sp>
        <p:nvSpPr>
          <p:cNvPr id="27" name="Rounded Rectangle 39"/>
          <p:cNvSpPr/>
          <p:nvPr/>
        </p:nvSpPr>
        <p:spPr>
          <a:xfrm>
            <a:off x="3918000" y="4889500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Rectangle 45"/>
          <p:cNvSpPr/>
          <p:nvPr/>
        </p:nvSpPr>
        <p:spPr>
          <a:xfrm>
            <a:off x="5284077" y="5080000"/>
            <a:ext cx="3097923" cy="368363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marL="223564" indent="-223564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Ignore all proposals &lt; N</a:t>
            </a:r>
          </a:p>
        </p:txBody>
      </p:sp>
    </p:spTree>
    <p:extLst>
      <p:ext uri="{BB962C8B-B14F-4D97-AF65-F5344CB8AC3E}">
        <p14:creationId xmlns:p14="http://schemas.microsoft.com/office/powerpoint/2010/main" val="21111023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C0C14-6770-5743-AED8-0DD578E1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Geo-replicated datacenters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775224-5423-8745-80DA-C2D912EA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80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2B3D06-315F-6849-9855-F2F9727C4BDC}"/>
              </a:ext>
            </a:extLst>
          </p:cNvPr>
          <p:cNvSpPr/>
          <p:nvPr/>
        </p:nvSpPr>
        <p:spPr>
          <a:xfrm>
            <a:off x="0" y="5486134"/>
            <a:ext cx="370521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800" dirty="0"/>
              <a:t>Source: https://</a:t>
            </a:r>
            <a:r>
              <a:rPr lang="en" altLang="zh-CN" sz="800" dirty="0" err="1"/>
              <a:t>www.alibabacloud.com</a:t>
            </a:r>
            <a:r>
              <a:rPr lang="en" altLang="zh-CN" sz="800" dirty="0"/>
              <a:t>/</a:t>
            </a:r>
            <a:r>
              <a:rPr lang="en" altLang="zh-CN" sz="800" dirty="0" err="1"/>
              <a:t>zh</a:t>
            </a:r>
            <a:r>
              <a:rPr lang="en" altLang="zh-CN" sz="800" dirty="0"/>
              <a:t>/global-locations</a:t>
            </a:r>
            <a:endParaRPr lang="zh-CN" altLang="en-US" sz="8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AF63EAA-2105-C84B-ABE2-C3B6D31C5612}"/>
              </a:ext>
            </a:extLst>
          </p:cNvPr>
          <p:cNvSpPr txBox="1">
            <a:spLocks/>
          </p:cNvSpPr>
          <p:nvPr/>
        </p:nvSpPr>
        <p:spPr>
          <a:xfrm>
            <a:off x="457199" y="1129307"/>
            <a:ext cx="8507289" cy="1655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0" dirty="0"/>
              <a:t>e.g., The </a:t>
            </a:r>
            <a:r>
              <a:rPr kumimoji="1" lang="en-US" altLang="zh-CN" dirty="0"/>
              <a:t>locations</a:t>
            </a:r>
            <a:r>
              <a:rPr kumimoji="1" lang="en-US" altLang="zh-CN" b="0" dirty="0"/>
              <a:t> of </a:t>
            </a:r>
            <a:r>
              <a:rPr lang="en" altLang="zh-CN" b="0" dirty="0"/>
              <a:t>Alibaba</a:t>
            </a:r>
            <a:r>
              <a:rPr kumimoji="1" lang="en-US" altLang="zh-CN" b="0" dirty="0"/>
              <a:t> datacenters</a:t>
            </a:r>
            <a:endParaRPr lang="en" altLang="zh-CN" b="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E0B899C-CE22-4E40-B777-7F2317FF91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78538"/>
            <a:ext cx="9144000" cy="2522037"/>
          </a:xfrm>
          <a:prstGeom prst="rect">
            <a:avLst/>
          </a:prstGeom>
        </p:spPr>
      </p:pic>
      <p:sp>
        <p:nvSpPr>
          <p:cNvPr id="3" name="Rectangle 13">
            <a:extLst>
              <a:ext uri="{FF2B5EF4-FFF2-40B4-BE49-F238E27FC236}">
                <a16:creationId xmlns:a16="http://schemas.microsoft.com/office/drawing/2014/main" id="{1D2CE7E9-1ED5-A4E5-39DC-A3E82EE3D3BC}"/>
              </a:ext>
            </a:extLst>
          </p:cNvPr>
          <p:cNvSpPr/>
          <p:nvPr/>
        </p:nvSpPr>
        <p:spPr>
          <a:xfrm>
            <a:off x="1449130" y="4534301"/>
            <a:ext cx="6723270" cy="811367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kumimoji="1" lang="en-US" altLang="zh-CN" sz="2400" dirty="0"/>
              <a:t>What can go wrong if we only replicate the data </a:t>
            </a:r>
            <a:r>
              <a:rPr kumimoji="1" lang="en-US" altLang="zh-CN" sz="2400" b="1" dirty="0">
                <a:solidFill>
                  <a:srgbClr val="C00000"/>
                </a:solidFill>
              </a:rPr>
              <a:t>only within one datacenter</a:t>
            </a:r>
            <a:r>
              <a:rPr kumimoji="1" lang="en-US" altLang="zh-CN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4228763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45379-DC8B-2CCE-EFDE-66E8161A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Replication within a DC is insufficient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EA083-4097-DAAD-43A5-6F42B3EF1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1368152"/>
          </a:xfrm>
        </p:spPr>
        <p:txBody>
          <a:bodyPr/>
          <a:lstStyle/>
          <a:p>
            <a:r>
              <a:rPr kumimoji="1" lang="en-US" altLang="zh-CN" dirty="0"/>
              <a:t>A single datacenter (DC) can fail due to natural disasters </a:t>
            </a:r>
          </a:p>
          <a:p>
            <a:r>
              <a:rPr kumimoji="1" lang="en-US" altLang="zh-CN" dirty="0"/>
              <a:t>A DC cannot serve requests well (in low latency) across the planet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E0802D-5262-3F0E-7334-22F5952A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81</a:t>
            </a:fld>
            <a:endParaRPr lang="zh-CN" altLang="en-US" dirty="0"/>
          </a:p>
        </p:txBody>
      </p:sp>
      <p:pic>
        <p:nvPicPr>
          <p:cNvPr id="5" name="Picture 6" descr="World Data Center Map, transparent png">
            <a:extLst>
              <a:ext uri="{FF2B5EF4-FFF2-40B4-BE49-F238E27FC236}">
                <a16:creationId xmlns:a16="http://schemas.microsoft.com/office/drawing/2014/main" id="{A5DAA184-B425-1CC5-FC6E-B6A366FCC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375" y="2857500"/>
            <a:ext cx="4716530" cy="2162561"/>
          </a:xfrm>
          <a:prstGeom prst="rect">
            <a:avLst/>
          </a:prstGeom>
          <a:noFill/>
          <a:scene3d>
            <a:camera prst="orthographicFront">
              <a:rot lat="222000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7DE9DB38-55A3-9535-6C1F-248DBD1D165E}"/>
              </a:ext>
            </a:extLst>
          </p:cNvPr>
          <p:cNvGrpSpPr/>
          <p:nvPr/>
        </p:nvGrpSpPr>
        <p:grpSpPr>
          <a:xfrm>
            <a:off x="2059375" y="3760636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5" name="磁盘 14">
              <a:extLst>
                <a:ext uri="{FF2B5EF4-FFF2-40B4-BE49-F238E27FC236}">
                  <a16:creationId xmlns:a16="http://schemas.microsoft.com/office/drawing/2014/main" id="{58F07FBD-865C-753B-C8CF-C0042328B605}"/>
                </a:ext>
              </a:extLst>
            </p:cNvPr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rgbClr val="C00000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DC0143E-0C64-B421-86CD-2698E4284D25}"/>
                </a:ext>
              </a:extLst>
            </p:cNvPr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DC1</a:t>
              </a:r>
              <a:endParaRPr lang="zh-CN" altLang="en-US" b="1" dirty="0"/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75DE8BD4-0B39-1E13-2DD2-11306A525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282788"/>
            <a:ext cx="2359566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D399330B-C697-B2BD-DB1B-AB3D310AD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38694" y="3797357"/>
            <a:ext cx="680542" cy="68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3">
            <a:extLst>
              <a:ext uri="{FF2B5EF4-FFF2-40B4-BE49-F238E27FC236}">
                <a16:creationId xmlns:a16="http://schemas.microsoft.com/office/drawing/2014/main" id="{C01B81D3-870F-EA6B-B2CB-F05959C3C586}"/>
              </a:ext>
            </a:extLst>
          </p:cNvPr>
          <p:cNvSpPr/>
          <p:nvPr/>
        </p:nvSpPr>
        <p:spPr>
          <a:xfrm>
            <a:off x="6473907" y="4529957"/>
            <a:ext cx="2529574" cy="90370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kumimoji="1" lang="en-US" altLang="zh-CN" dirty="0"/>
              <a:t>Users from </a:t>
            </a:r>
            <a:r>
              <a:rPr kumimoji="1" lang="en-US" altLang="zh-CN" dirty="0" err="1"/>
              <a:t>china</a:t>
            </a:r>
            <a:r>
              <a:rPr kumimoji="1" lang="en-US" altLang="zh-CN" dirty="0"/>
              <a:t> will suffer from long latency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854BD38-2295-2AB8-8651-F896D605BAC3}"/>
              </a:ext>
            </a:extLst>
          </p:cNvPr>
          <p:cNvSpPr/>
          <p:nvPr/>
        </p:nvSpPr>
        <p:spPr>
          <a:xfrm>
            <a:off x="1726593" y="4760425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DC in the US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015442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orld Data Center Map, transparent png">
            <a:extLst>
              <a:ext uri="{FF2B5EF4-FFF2-40B4-BE49-F238E27FC236}">
                <a16:creationId xmlns:a16="http://schemas.microsoft.com/office/drawing/2014/main" id="{8F70FD09-C0B1-FE42-BA8B-8A6B55C44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4137628"/>
            <a:ext cx="3495069" cy="1602513"/>
          </a:xfrm>
          <a:prstGeom prst="rect">
            <a:avLst/>
          </a:prstGeom>
          <a:noFill/>
          <a:scene3d>
            <a:camera prst="orthographicFront">
              <a:rot lat="222000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6C618E8-B9B5-694F-BCD3-9E32CA4A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Spanner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further replicates the data across datacenters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186F4-D8E4-F849-B5A3-4A6ABC078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1079438"/>
          </a:xfrm>
        </p:spPr>
        <p:txBody>
          <a:bodyPr/>
          <a:lstStyle/>
          <a:p>
            <a:r>
              <a:rPr kumimoji="1" lang="en-US" altLang="zh-CN" b="0" dirty="0">
                <a:solidFill>
                  <a:schemeClr val="tx1"/>
                </a:solidFill>
              </a:rPr>
              <a:t>Data sharded &amp;</a:t>
            </a:r>
            <a:r>
              <a:rPr kumimoji="1" lang="zh-CN" altLang="en-US" b="0" dirty="0">
                <a:solidFill>
                  <a:schemeClr val="tx1"/>
                </a:solidFill>
              </a:rPr>
              <a:t> </a:t>
            </a:r>
            <a:r>
              <a:rPr kumimoji="1" lang="en-US" altLang="zh-CN" b="0" dirty="0">
                <a:solidFill>
                  <a:schemeClr val="tx1"/>
                </a:solidFill>
              </a:rPr>
              <a:t>replicated</a:t>
            </a:r>
            <a:r>
              <a:rPr kumimoji="1" lang="zh-CN" altLang="en-US" b="0" dirty="0">
                <a:solidFill>
                  <a:schemeClr val="tx1"/>
                </a:solidFill>
              </a:rPr>
              <a:t> </a:t>
            </a:r>
            <a:r>
              <a:rPr kumimoji="1" lang="en-US" altLang="zh-CN" b="0" dirty="0">
                <a:solidFill>
                  <a:schemeClr val="tx1"/>
                </a:solidFill>
              </a:rPr>
              <a:t>over many machines &amp; </a:t>
            </a:r>
            <a:r>
              <a:rPr kumimoji="1" lang="en-US" altLang="zh-CN" dirty="0">
                <a:solidFill>
                  <a:srgbClr val="C00000"/>
                </a:solidFill>
              </a:rPr>
              <a:t>datacenters</a:t>
            </a:r>
            <a:r>
              <a:rPr kumimoji="1" lang="zh-CN" altLang="en-US" b="0" dirty="0">
                <a:solidFill>
                  <a:schemeClr val="tx1"/>
                </a:solidFill>
              </a:rPr>
              <a:t> </a:t>
            </a:r>
            <a:endParaRPr kumimoji="1" lang="en-US" altLang="zh-CN" b="0" dirty="0">
              <a:solidFill>
                <a:schemeClr val="tx1"/>
              </a:solidFill>
            </a:endParaRPr>
          </a:p>
          <a:p>
            <a:pPr lvl="1"/>
            <a:r>
              <a:rPr kumimoji="1" lang="en-US" altLang="zh-CN" dirty="0">
                <a:solidFill>
                  <a:schemeClr val="tx1"/>
                </a:solidFill>
              </a:rPr>
              <a:t>Tolerate machine failures across datacenters &amp; lower request latency </a:t>
            </a:r>
            <a:endParaRPr kumimoji="1" lang="en-US" altLang="zh-CN" b="0" dirty="0">
              <a:solidFill>
                <a:schemeClr val="tx1"/>
              </a:solidFill>
            </a:endParaRPr>
          </a:p>
          <a:p>
            <a:pPr lvl="1"/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D51C1E-D770-F345-AE0D-1D893EB5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82</a:t>
            </a:fld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586C4BF-9A01-A743-A88C-3EBCAB48D0C5}"/>
              </a:ext>
            </a:extLst>
          </p:cNvPr>
          <p:cNvSpPr/>
          <p:nvPr/>
        </p:nvSpPr>
        <p:spPr>
          <a:xfrm>
            <a:off x="528821" y="449085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Data centers</a:t>
            </a:r>
            <a:endParaRPr lang="zh-CN" altLang="en-US" b="1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3D1A076-2FC2-BD43-B440-6D9650BAB24B}"/>
              </a:ext>
            </a:extLst>
          </p:cNvPr>
          <p:cNvGrpSpPr/>
          <p:nvPr/>
        </p:nvGrpSpPr>
        <p:grpSpPr>
          <a:xfrm>
            <a:off x="528821" y="2097820"/>
            <a:ext cx="4931166" cy="626585"/>
            <a:chOff x="528821" y="2097820"/>
            <a:chExt cx="4931166" cy="626585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296AA607-46E8-3841-9406-E1FAA40DDC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87869" y="2097820"/>
              <a:ext cx="3072118" cy="626585"/>
              <a:chOff x="2003938" y="1785208"/>
              <a:chExt cx="3755391" cy="765944"/>
            </a:xfrm>
          </p:grpSpPr>
          <p:pic>
            <p:nvPicPr>
              <p:cNvPr id="41" name="Picture 16" descr="Huawei - Building a Fully Connected, Intelligent World">
                <a:extLst>
                  <a:ext uri="{FF2B5EF4-FFF2-40B4-BE49-F238E27FC236}">
                    <a16:creationId xmlns:a16="http://schemas.microsoft.com/office/drawing/2014/main" id="{10612766-0AB3-7B42-8F59-2F7357ED18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09354" y="1932224"/>
                <a:ext cx="1035672" cy="5178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 descr="Apple | LinkedIn">
                <a:extLst>
                  <a:ext uri="{FF2B5EF4-FFF2-40B4-BE49-F238E27FC236}">
                    <a16:creationId xmlns:a16="http://schemas.microsoft.com/office/drawing/2014/main" id="{1E7EFFCC-1985-FB45-A2D7-8B83541F4C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43410" y="1785208"/>
                <a:ext cx="765944" cy="765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Apple 10.2-inch iPad (8th Gen) Wi-Fi 32GB - Space Gray - Walmart.com">
                <a:extLst>
                  <a:ext uri="{FF2B5EF4-FFF2-40B4-BE49-F238E27FC236}">
                    <a16:creationId xmlns:a16="http://schemas.microsoft.com/office/drawing/2014/main" id="{3590DFDB-3C6E-2749-AA1F-68AAB778BE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3938" y="1845842"/>
                <a:ext cx="650413" cy="6504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8" descr="Apple 10.9-Inch iPad Air Latest Model (4th Generation) with Wi-Fi 64GB Sky  Blue MYFQ2LL/A - Best Buy">
                <a:extLst>
                  <a:ext uri="{FF2B5EF4-FFF2-40B4-BE49-F238E27FC236}">
                    <a16:creationId xmlns:a16="http://schemas.microsoft.com/office/drawing/2014/main" id="{681D28D7-38C4-5448-8171-8BEBDC2B48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597" y="1892039"/>
                <a:ext cx="492646" cy="5580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18" descr="Amazon.com: Huawei P Smart (2021) Dual-SIM 128GB (GSM Only | No CDMA)  Factory Unlocked 4G/LTE Smartphone (Gold) - International Version : Cell  Phones &amp; Accessories">
                <a:extLst>
                  <a:ext uri="{FF2B5EF4-FFF2-40B4-BE49-F238E27FC236}">
                    <a16:creationId xmlns:a16="http://schemas.microsoft.com/office/drawing/2014/main" id="{73CD3C56-46A3-BA4C-9368-B400219163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92080" y="1913552"/>
                <a:ext cx="467249" cy="637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74E10F1-ED13-1542-B49A-C123A7E8DB55}"/>
                </a:ext>
              </a:extLst>
            </p:cNvPr>
            <p:cNvSpPr/>
            <p:nvPr/>
          </p:nvSpPr>
          <p:spPr>
            <a:xfrm>
              <a:off x="528821" y="2259363"/>
              <a:ext cx="12362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User data</a:t>
              </a:r>
              <a:endParaRPr lang="zh-CN" altLang="en-US" b="1" dirty="0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A499C8B5-DDDC-3E4A-9AFB-29D598E4D731}"/>
              </a:ext>
            </a:extLst>
          </p:cNvPr>
          <p:cNvGrpSpPr/>
          <p:nvPr/>
        </p:nvGrpSpPr>
        <p:grpSpPr>
          <a:xfrm>
            <a:off x="5419710" y="4024897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50" name="磁盘 49">
              <a:extLst>
                <a:ext uri="{FF2B5EF4-FFF2-40B4-BE49-F238E27FC236}">
                  <a16:creationId xmlns:a16="http://schemas.microsoft.com/office/drawing/2014/main" id="{ECC8A422-18EA-EA4C-AC8F-2C11B9D63F94}"/>
                </a:ext>
              </a:extLst>
            </p:cNvPr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rgbClr val="C00000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A53975FE-4A34-F74E-AE3A-747D8F2054B5}"/>
                </a:ext>
              </a:extLst>
            </p:cNvPr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DC1</a:t>
              </a:r>
              <a:endParaRPr lang="zh-CN" altLang="en-US" b="1" dirty="0"/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EE852205-8435-104A-8247-54833EAEFA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9488" y="2975778"/>
            <a:ext cx="1564760" cy="9072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24CE4613-03B8-3A45-89EE-978707FED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7751" y="2967202"/>
            <a:ext cx="1564760" cy="9072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任意形状 19">
            <a:extLst>
              <a:ext uri="{FF2B5EF4-FFF2-40B4-BE49-F238E27FC236}">
                <a16:creationId xmlns:a16="http://schemas.microsoft.com/office/drawing/2014/main" id="{B7F17956-5F2E-2D46-A444-AD84F1CBDD04}"/>
              </a:ext>
            </a:extLst>
          </p:cNvPr>
          <p:cNvSpPr/>
          <p:nvPr/>
        </p:nvSpPr>
        <p:spPr>
          <a:xfrm>
            <a:off x="3001727" y="4609578"/>
            <a:ext cx="543139" cy="585642"/>
          </a:xfrm>
          <a:custGeom>
            <a:avLst/>
            <a:gdLst>
              <a:gd name="connsiteX0" fmla="*/ 179884 w 543139"/>
              <a:gd name="connsiteY0" fmla="*/ 0 h 585642"/>
              <a:gd name="connsiteX1" fmla="*/ 17046 w 543139"/>
              <a:gd name="connsiteY1" fmla="*/ 526093 h 585642"/>
              <a:gd name="connsiteX2" fmla="*/ 543139 w 543139"/>
              <a:gd name="connsiteY2" fmla="*/ 551145 h 58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139" h="585642">
                <a:moveTo>
                  <a:pt x="179884" y="0"/>
                </a:moveTo>
                <a:cubicBezTo>
                  <a:pt x="68194" y="217118"/>
                  <a:pt x="-43496" y="434236"/>
                  <a:pt x="17046" y="526093"/>
                </a:cubicBezTo>
                <a:cubicBezTo>
                  <a:pt x="77588" y="617950"/>
                  <a:pt x="310363" y="584547"/>
                  <a:pt x="543139" y="551145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E7D9FDC-1FB4-C14F-B448-3892A0D00F57}"/>
              </a:ext>
            </a:extLst>
          </p:cNvPr>
          <p:cNvGrpSpPr/>
          <p:nvPr/>
        </p:nvGrpSpPr>
        <p:grpSpPr>
          <a:xfrm>
            <a:off x="2721885" y="3957199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1" name="磁盘 10">
              <a:extLst>
                <a:ext uri="{FF2B5EF4-FFF2-40B4-BE49-F238E27FC236}">
                  <a16:creationId xmlns:a16="http://schemas.microsoft.com/office/drawing/2014/main" id="{79EC5D62-E221-8B48-9B9E-7C22657DB2BB}"/>
                </a:ext>
              </a:extLst>
            </p:cNvPr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rgbClr val="C00000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B4C3D74-0CA2-DB41-9283-8F6C253B8C05}"/>
                </a:ext>
              </a:extLst>
            </p:cNvPr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DC0</a:t>
              </a:r>
              <a:endParaRPr lang="zh-CN" altLang="en-US" b="1" dirty="0"/>
            </a:p>
          </p:txBody>
        </p:sp>
      </p:grpSp>
      <p:sp>
        <p:nvSpPr>
          <p:cNvPr id="21" name="任意形状 20">
            <a:extLst>
              <a:ext uri="{FF2B5EF4-FFF2-40B4-BE49-F238E27FC236}">
                <a16:creationId xmlns:a16="http://schemas.microsoft.com/office/drawing/2014/main" id="{89B58780-4D0C-4048-8448-DFFFCC8AD819}"/>
              </a:ext>
            </a:extLst>
          </p:cNvPr>
          <p:cNvSpPr/>
          <p:nvPr/>
        </p:nvSpPr>
        <p:spPr>
          <a:xfrm>
            <a:off x="5411244" y="4885151"/>
            <a:ext cx="895901" cy="341228"/>
          </a:xfrm>
          <a:custGeom>
            <a:avLst/>
            <a:gdLst>
              <a:gd name="connsiteX0" fmla="*/ 751561 w 895901"/>
              <a:gd name="connsiteY0" fmla="*/ 0 h 341228"/>
              <a:gd name="connsiteX1" fmla="*/ 839244 w 895901"/>
              <a:gd name="connsiteY1" fmla="*/ 338202 h 341228"/>
              <a:gd name="connsiteX2" fmla="*/ 0 w 895901"/>
              <a:gd name="connsiteY2" fmla="*/ 137786 h 34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5901" h="341228">
                <a:moveTo>
                  <a:pt x="751561" y="0"/>
                </a:moveTo>
                <a:cubicBezTo>
                  <a:pt x="858032" y="157619"/>
                  <a:pt x="964504" y="315238"/>
                  <a:pt x="839244" y="338202"/>
                </a:cubicBezTo>
                <a:cubicBezTo>
                  <a:pt x="713984" y="361166"/>
                  <a:pt x="356992" y="249476"/>
                  <a:pt x="0" y="137786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E367C04-F79B-B64D-9C92-14F781000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38694" y="3797357"/>
            <a:ext cx="680542" cy="68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13">
            <a:extLst>
              <a:ext uri="{FF2B5EF4-FFF2-40B4-BE49-F238E27FC236}">
                <a16:creationId xmlns:a16="http://schemas.microsoft.com/office/drawing/2014/main" id="{B1BCB99F-02F9-024C-941E-1294218C1A9E}"/>
              </a:ext>
            </a:extLst>
          </p:cNvPr>
          <p:cNvSpPr/>
          <p:nvPr/>
        </p:nvSpPr>
        <p:spPr>
          <a:xfrm>
            <a:off x="6473907" y="4529957"/>
            <a:ext cx="2529574" cy="90370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kumimoji="1" lang="en-US" altLang="zh-CN" dirty="0"/>
              <a:t>Users from china can query DC at china for lower latency </a:t>
            </a:r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BFD6C306-7A64-514C-8904-E69749C363DF}"/>
              </a:ext>
            </a:extLst>
          </p:cNvPr>
          <p:cNvCxnSpPr/>
          <p:nvPr/>
        </p:nvCxnSpPr>
        <p:spPr>
          <a:xfrm flipH="1">
            <a:off x="6589274" y="4225652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98251C09-1208-984D-8CD7-9D6C79E9C17A}"/>
              </a:ext>
            </a:extLst>
          </p:cNvPr>
          <p:cNvCxnSpPr>
            <a:cxnSpLocks/>
          </p:cNvCxnSpPr>
          <p:nvPr/>
        </p:nvCxnSpPr>
        <p:spPr>
          <a:xfrm rot="10800000" flipH="1">
            <a:off x="6642511" y="4362381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B8D625D5-35F3-1148-A629-5194CA71727F}"/>
              </a:ext>
            </a:extLst>
          </p:cNvPr>
          <p:cNvGrpSpPr/>
          <p:nvPr/>
        </p:nvGrpSpPr>
        <p:grpSpPr>
          <a:xfrm>
            <a:off x="2274849" y="3682678"/>
            <a:ext cx="631904" cy="200055"/>
            <a:chOff x="1428970" y="3674445"/>
            <a:chExt cx="631904" cy="20005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987F046-835E-2042-BBAA-424A61EE4641}"/>
                </a:ext>
              </a:extLst>
            </p:cNvPr>
            <p:cNvSpPr/>
            <p:nvPr/>
          </p:nvSpPr>
          <p:spPr>
            <a:xfrm>
              <a:off x="1527032" y="3736591"/>
              <a:ext cx="361409" cy="75761"/>
            </a:xfrm>
            <a:prstGeom prst="rect">
              <a:avLst/>
            </a:prstGeom>
            <a:solidFill>
              <a:schemeClr val="bg1"/>
            </a:solidFill>
            <a:ln w="25400">
              <a:noFill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72C1567-E613-0346-A7EA-03CD5AA5F240}"/>
                </a:ext>
              </a:extLst>
            </p:cNvPr>
            <p:cNvSpPr/>
            <p:nvPr/>
          </p:nvSpPr>
          <p:spPr>
            <a:xfrm>
              <a:off x="1428970" y="3674445"/>
              <a:ext cx="631904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700" b="1" dirty="0"/>
                <a:t>Server1</a:t>
              </a:r>
              <a:endParaRPr lang="zh-CN" altLang="en-US" sz="700" b="1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9F59D2E-98D7-5B4D-9F05-EBFC501CAED1}"/>
              </a:ext>
            </a:extLst>
          </p:cNvPr>
          <p:cNvGrpSpPr/>
          <p:nvPr/>
        </p:nvGrpSpPr>
        <p:grpSpPr>
          <a:xfrm>
            <a:off x="5039259" y="3682676"/>
            <a:ext cx="631904" cy="200055"/>
            <a:chOff x="1428970" y="3674445"/>
            <a:chExt cx="631904" cy="200055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0238A0E-5B81-544D-91D5-14ABD3D7DD59}"/>
                </a:ext>
              </a:extLst>
            </p:cNvPr>
            <p:cNvSpPr/>
            <p:nvPr/>
          </p:nvSpPr>
          <p:spPr>
            <a:xfrm>
              <a:off x="1527032" y="3736591"/>
              <a:ext cx="361409" cy="75761"/>
            </a:xfrm>
            <a:prstGeom prst="rect">
              <a:avLst/>
            </a:prstGeom>
            <a:solidFill>
              <a:schemeClr val="bg1"/>
            </a:solidFill>
            <a:ln w="25400">
              <a:noFill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D6B2A00-290E-7D4E-B098-218F62C0E4CC}"/>
                </a:ext>
              </a:extLst>
            </p:cNvPr>
            <p:cNvSpPr/>
            <p:nvPr/>
          </p:nvSpPr>
          <p:spPr>
            <a:xfrm>
              <a:off x="1428970" y="3674445"/>
              <a:ext cx="631904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700" b="1" dirty="0"/>
                <a:t>Server1</a:t>
              </a:r>
              <a:endParaRPr lang="zh-CN" altLang="en-US" sz="7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19773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5C3AD-1C87-2D17-75CC-219538B6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2-phase commit + 2-phase locking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9469D-C69B-7AD5-1BA0-9B269A78D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With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, multiple replicas of a shard can be viewed as one </a:t>
            </a:r>
          </a:p>
          <a:p>
            <a:pPr lvl="1"/>
            <a:r>
              <a:rPr kumimoji="1" lang="en-US" altLang="zh-CN" dirty="0"/>
              <a:t>E.g., the developer sees an X, but X is actually replicated multiple times</a:t>
            </a:r>
          </a:p>
          <a:p>
            <a:r>
              <a:rPr kumimoji="1" lang="en-US" altLang="zh-CN" dirty="0"/>
              <a:t>However,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is insufficient </a:t>
            </a:r>
          </a:p>
          <a:p>
            <a:pPr lvl="1"/>
            <a:r>
              <a:rPr kumimoji="1" lang="en-US" altLang="zh-CN" dirty="0"/>
              <a:t>A user request (TX) can touch multiple shards</a:t>
            </a:r>
          </a:p>
          <a:p>
            <a:pPr lvl="1"/>
            <a:r>
              <a:rPr kumimoji="1" lang="en-US" altLang="zh-CN" dirty="0"/>
              <a:t>How to coordinate these accesses? </a:t>
            </a:r>
          </a:p>
          <a:p>
            <a:r>
              <a:rPr kumimoji="1" lang="en-US" altLang="zh-CN" dirty="0"/>
              <a:t>Using two-phase locking for </a:t>
            </a:r>
            <a:r>
              <a:rPr kumimoji="1" lang="en-US" altLang="zh-CN" dirty="0">
                <a:highlight>
                  <a:srgbClr val="FFFF00"/>
                </a:highlight>
              </a:rPr>
              <a:t>before-or-after atomicity </a:t>
            </a:r>
            <a:r>
              <a:rPr kumimoji="1" lang="en-US" altLang="zh-CN" dirty="0"/>
              <a:t>&amp; two-phase commit for </a:t>
            </a:r>
            <a:r>
              <a:rPr kumimoji="1" lang="en-US" altLang="zh-CN" dirty="0">
                <a:highlight>
                  <a:srgbClr val="FFFF00"/>
                </a:highlight>
              </a:rPr>
              <a:t>multi-site atomicity  </a:t>
            </a:r>
            <a:endParaRPr kumimoji="1" lang="zh-CN" altLang="en-US" dirty="0">
              <a:highlight>
                <a:srgbClr val="FFFF00"/>
              </a:highlight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F38B2D-491D-A56F-2143-8AE09EB0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BD2906E-54A7-825E-C798-0F86591558D7}"/>
              </a:ext>
            </a:extLst>
          </p:cNvPr>
          <p:cNvGrpSpPr/>
          <p:nvPr/>
        </p:nvGrpSpPr>
        <p:grpSpPr>
          <a:xfrm>
            <a:off x="834337" y="4154797"/>
            <a:ext cx="1656184" cy="1324999"/>
            <a:chOff x="4283968" y="3476717"/>
            <a:chExt cx="1656184" cy="132499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624D022-F6BB-0A3B-6E1F-C958F584BB4A}"/>
                </a:ext>
              </a:extLst>
            </p:cNvPr>
            <p:cNvSpPr/>
            <p:nvPr/>
          </p:nvSpPr>
          <p:spPr>
            <a:xfrm>
              <a:off x="4283968" y="3476717"/>
              <a:ext cx="1656184" cy="1324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E4B12EC-DD9C-959D-C101-C02EF046DAA0}"/>
                </a:ext>
              </a:extLst>
            </p:cNvPr>
            <p:cNvSpPr/>
            <p:nvPr/>
          </p:nvSpPr>
          <p:spPr>
            <a:xfrm>
              <a:off x="4289456" y="3518729"/>
              <a:ext cx="145103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tx.begin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x = x + 1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y = y + 1</a:t>
              </a:r>
            </a:p>
            <a:p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tx.end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dirty="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DA798B1C-D360-4F18-A663-17DEBEDA1D7F}"/>
              </a:ext>
            </a:extLst>
          </p:cNvPr>
          <p:cNvSpPr/>
          <p:nvPr/>
        </p:nvSpPr>
        <p:spPr>
          <a:xfrm>
            <a:off x="5321325" y="406368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B4B8AA2-ECBC-BBE4-AADF-93BFE2C70821}"/>
              </a:ext>
            </a:extLst>
          </p:cNvPr>
          <p:cNvSpPr/>
          <p:nvPr/>
        </p:nvSpPr>
        <p:spPr>
          <a:xfrm>
            <a:off x="5307334" y="483260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550436C-41D7-FBCE-5AEA-4597C0B95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600" y="4130215"/>
            <a:ext cx="617028" cy="61702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B70B185-C96D-4630-C4E1-671387949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600" y="4861094"/>
            <a:ext cx="617028" cy="6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262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29BE5-0BBD-C6CD-7DBE-BE67A139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Big picture of Spanner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10B5F5-E9F1-AA5E-62CB-B0ABC6A2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to scale to a larger dataset? </a:t>
            </a:r>
          </a:p>
          <a:p>
            <a:pPr lvl="1"/>
            <a:r>
              <a:rPr kumimoji="1" lang="en-US" altLang="zh-CN" dirty="0"/>
              <a:t>Shading </a:t>
            </a:r>
          </a:p>
          <a:p>
            <a:r>
              <a:rPr kumimoji="1" lang="en-US" altLang="zh-CN" dirty="0"/>
              <a:t>How to tolerate failures across machines &amp; datacenters? </a:t>
            </a:r>
          </a:p>
          <a:p>
            <a:pPr lvl="1"/>
            <a:r>
              <a:rPr kumimoji="1" lang="en-US" altLang="zh-CN" dirty="0"/>
              <a:t>Replicated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 machine w/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</a:t>
            </a:r>
          </a:p>
          <a:p>
            <a:pPr lvl="2"/>
            <a:r>
              <a:rPr kumimoji="1" lang="en-US" altLang="zh-CN" sz="1800" dirty="0"/>
              <a:t>Can also use raft (e.g., </a:t>
            </a:r>
            <a:r>
              <a:rPr kumimoji="1" lang="en-US" altLang="zh-CN" sz="1800" dirty="0" err="1"/>
              <a:t>TiDB</a:t>
            </a:r>
            <a:r>
              <a:rPr kumimoji="1" lang="en-US" altLang="zh-CN" sz="1800" dirty="0"/>
              <a:t>) </a:t>
            </a:r>
          </a:p>
          <a:p>
            <a:r>
              <a:rPr kumimoji="1" lang="en-US" altLang="zh-CN" dirty="0"/>
              <a:t>How to execute read-write transaction to ensure before-or-after atomicity and multi-site atomicity? </a:t>
            </a:r>
          </a:p>
          <a:p>
            <a:pPr lvl="1"/>
            <a:r>
              <a:rPr kumimoji="1" lang="en-US" altLang="zh-CN" dirty="0"/>
              <a:t>2PL + 2PC</a:t>
            </a:r>
          </a:p>
          <a:p>
            <a:endParaRPr kumimoji="1"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614F38-0FB2-9C72-CCDA-947F6888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84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378794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07784-8F26-7441-BAE4-9CECFD5C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Execution flow of read-write transaction(TX)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7F826-B0C8-3B4E-BA5C-D734A04E0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Read-write TX: </a:t>
            </a:r>
          </a:p>
          <a:p>
            <a:pPr lvl="1"/>
            <a:r>
              <a:rPr kumimoji="1" lang="en-US" altLang="zh-CN" dirty="0"/>
              <a:t>A TX that both reads and writes the data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529A15-50A9-3840-9C09-92FABFB7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85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B39C7E3-7C2B-D24F-B114-5E15A99CC903}"/>
              </a:ext>
            </a:extLst>
          </p:cNvPr>
          <p:cNvGrpSpPr/>
          <p:nvPr/>
        </p:nvGrpSpPr>
        <p:grpSpPr>
          <a:xfrm>
            <a:off x="457200" y="2195000"/>
            <a:ext cx="1656184" cy="1324999"/>
            <a:chOff x="4283968" y="3476717"/>
            <a:chExt cx="1656184" cy="132499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4946455-8ABC-CE4C-81C7-C81901D27D69}"/>
                </a:ext>
              </a:extLst>
            </p:cNvPr>
            <p:cNvSpPr/>
            <p:nvPr/>
          </p:nvSpPr>
          <p:spPr>
            <a:xfrm>
              <a:off x="4283968" y="3476717"/>
              <a:ext cx="1656184" cy="1324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11BC34D-54C8-A842-9DA4-E5AA13949899}"/>
                </a:ext>
              </a:extLst>
            </p:cNvPr>
            <p:cNvSpPr/>
            <p:nvPr/>
          </p:nvSpPr>
          <p:spPr>
            <a:xfrm>
              <a:off x="4289456" y="3518729"/>
              <a:ext cx="145103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tx.begin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x = x + 1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y = y + 1</a:t>
              </a:r>
            </a:p>
            <a:p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tx.end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dirty="0"/>
            </a:p>
          </p:txBody>
        </p:sp>
      </p:grpSp>
      <p:pic>
        <p:nvPicPr>
          <p:cNvPr id="1026" name="Picture 2" descr="Client icon PNG, ICO or ICNS | Free vector icons">
            <a:extLst>
              <a:ext uri="{FF2B5EF4-FFF2-40B4-BE49-F238E27FC236}">
                <a16:creationId xmlns:a16="http://schemas.microsoft.com/office/drawing/2014/main" id="{75BFD7FD-FC23-7D43-9B67-39C32DD93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9628"/>
            <a:ext cx="978047" cy="97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F65B8CD-C713-B241-AC90-97A16BA64972}"/>
              </a:ext>
            </a:extLst>
          </p:cNvPr>
          <p:cNvSpPr/>
          <p:nvPr/>
        </p:nvSpPr>
        <p:spPr>
          <a:xfrm>
            <a:off x="827584" y="498767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Client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455253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07784-8F26-7441-BAE4-9CECFD5C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Execution flow of read-write transaction(TX)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7F826-B0C8-3B4E-BA5C-D734A04E0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Read-write TX: </a:t>
            </a:r>
          </a:p>
          <a:p>
            <a:pPr lvl="1"/>
            <a:r>
              <a:rPr kumimoji="1" lang="en-US" altLang="zh-CN" dirty="0"/>
              <a:t>A TX that both reads and writes the data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529A15-50A9-3840-9C09-92FABFB7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86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B39C7E3-7C2B-D24F-B114-5E15A99CC903}"/>
              </a:ext>
            </a:extLst>
          </p:cNvPr>
          <p:cNvGrpSpPr/>
          <p:nvPr/>
        </p:nvGrpSpPr>
        <p:grpSpPr>
          <a:xfrm>
            <a:off x="457200" y="2195000"/>
            <a:ext cx="1656184" cy="1324999"/>
            <a:chOff x="4283968" y="3476717"/>
            <a:chExt cx="1656184" cy="132499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4946455-8ABC-CE4C-81C7-C81901D27D69}"/>
                </a:ext>
              </a:extLst>
            </p:cNvPr>
            <p:cNvSpPr/>
            <p:nvPr/>
          </p:nvSpPr>
          <p:spPr>
            <a:xfrm>
              <a:off x="4283968" y="3476717"/>
              <a:ext cx="1656184" cy="1324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11BC34D-54C8-A842-9DA4-E5AA13949899}"/>
                </a:ext>
              </a:extLst>
            </p:cNvPr>
            <p:cNvSpPr/>
            <p:nvPr/>
          </p:nvSpPr>
          <p:spPr>
            <a:xfrm>
              <a:off x="4289456" y="3518729"/>
              <a:ext cx="145103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tx.begin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x = x + 1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y = y + 1</a:t>
              </a:r>
            </a:p>
            <a:p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tx.end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dirty="0"/>
            </a:p>
          </p:txBody>
        </p:sp>
      </p:grpSp>
      <p:pic>
        <p:nvPicPr>
          <p:cNvPr id="1026" name="Picture 2" descr="Client icon PNG, ICO or ICNS | Free vector icons">
            <a:extLst>
              <a:ext uri="{FF2B5EF4-FFF2-40B4-BE49-F238E27FC236}">
                <a16:creationId xmlns:a16="http://schemas.microsoft.com/office/drawing/2014/main" id="{75BFD7FD-FC23-7D43-9B67-39C32DD93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9628"/>
            <a:ext cx="978047" cy="97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F65B8CD-C713-B241-AC90-97A16BA64972}"/>
              </a:ext>
            </a:extLst>
          </p:cNvPr>
          <p:cNvSpPr/>
          <p:nvPr/>
        </p:nvSpPr>
        <p:spPr>
          <a:xfrm>
            <a:off x="827584" y="498767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Client</a:t>
            </a:r>
            <a:endParaRPr lang="zh-CN" altLang="en-US" b="1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5DA052C-663E-CD4A-AB06-3C9D8DBD0800}"/>
              </a:ext>
            </a:extLst>
          </p:cNvPr>
          <p:cNvGrpSpPr/>
          <p:nvPr/>
        </p:nvGrpSpPr>
        <p:grpSpPr>
          <a:xfrm>
            <a:off x="6482701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1" name="磁盘 10">
              <a:extLst>
                <a:ext uri="{FF2B5EF4-FFF2-40B4-BE49-F238E27FC236}">
                  <a16:creationId xmlns:a16="http://schemas.microsoft.com/office/drawing/2014/main" id="{FBFF4872-691A-9D45-AE74-A918BF8E3957}"/>
                </a:ext>
              </a:extLst>
            </p:cNvPr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96F1596-7397-154C-8D59-D7974CDD45A1}"/>
                </a:ext>
              </a:extLst>
            </p:cNvPr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DC1</a:t>
              </a:r>
              <a:endParaRPr lang="zh-CN" altLang="en-US" b="1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517DF11-389C-9241-A7EC-C9679A4684A7}"/>
              </a:ext>
            </a:extLst>
          </p:cNvPr>
          <p:cNvGrpSpPr/>
          <p:nvPr/>
        </p:nvGrpSpPr>
        <p:grpSpPr>
          <a:xfrm>
            <a:off x="3855375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4" name="磁盘 13">
              <a:extLst>
                <a:ext uri="{FF2B5EF4-FFF2-40B4-BE49-F238E27FC236}">
                  <a16:creationId xmlns:a16="http://schemas.microsoft.com/office/drawing/2014/main" id="{4852B32A-D854-634F-889D-51A3CB510F95}"/>
                </a:ext>
              </a:extLst>
            </p:cNvPr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CE1DF13-289D-8D40-A20C-F508E3D0B2C4}"/>
                </a:ext>
              </a:extLst>
            </p:cNvPr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DC0</a:t>
              </a:r>
              <a:endParaRPr lang="zh-CN" altLang="en-US" b="1" dirty="0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A8BBE0F0-4D62-8B40-BF5F-0CCCFE85655D}"/>
              </a:ext>
            </a:extLst>
          </p:cNvPr>
          <p:cNvSpPr/>
          <p:nvPr/>
        </p:nvSpPr>
        <p:spPr>
          <a:xfrm>
            <a:off x="4161310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4B309DA-BE63-654C-9B1B-230270C02393}"/>
              </a:ext>
            </a:extLst>
          </p:cNvPr>
          <p:cNvSpPr/>
          <p:nvPr/>
        </p:nvSpPr>
        <p:spPr>
          <a:xfrm>
            <a:off x="6774645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A249CE1-4372-7741-B63F-BCB79F07DC45}"/>
              </a:ext>
            </a:extLst>
          </p:cNvPr>
          <p:cNvSpPr/>
          <p:nvPr/>
        </p:nvSpPr>
        <p:spPr>
          <a:xfrm>
            <a:off x="4147319" y="391387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398E4C-1AA4-A64B-9BBC-8AE79E0DBF1D}"/>
              </a:ext>
            </a:extLst>
          </p:cNvPr>
          <p:cNvSpPr/>
          <p:nvPr/>
        </p:nvSpPr>
        <p:spPr>
          <a:xfrm>
            <a:off x="6774645" y="391728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92C5F74-0579-DB41-902B-54020835E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585" y="3211485"/>
            <a:ext cx="617028" cy="61702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40B82A9-E9E2-754D-B0B1-BF14A4630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585" y="3942364"/>
            <a:ext cx="617028" cy="617028"/>
          </a:xfrm>
          <a:prstGeom prst="rect">
            <a:avLst/>
          </a:prstGeom>
        </p:spPr>
      </p:pic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B64A349F-074E-1F4F-AE09-D48B4FF8AC0D}"/>
              </a:ext>
            </a:extLst>
          </p:cNvPr>
          <p:cNvCxnSpPr>
            <a:cxnSpLocks/>
          </p:cNvCxnSpPr>
          <p:nvPr/>
        </p:nvCxnSpPr>
        <p:spPr>
          <a:xfrm>
            <a:off x="3159585" y="3865612"/>
            <a:ext cx="4652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A57C811D-C322-E74A-82B5-D964626243F2}"/>
              </a:ext>
            </a:extLst>
          </p:cNvPr>
          <p:cNvCxnSpPr>
            <a:cxnSpLocks/>
          </p:cNvCxnSpPr>
          <p:nvPr/>
        </p:nvCxnSpPr>
        <p:spPr>
          <a:xfrm>
            <a:off x="5652120" y="2070746"/>
            <a:ext cx="0" cy="2488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86ED820-DEC7-0840-8CA3-69678390FF38}"/>
              </a:ext>
            </a:extLst>
          </p:cNvPr>
          <p:cNvSpPr/>
          <p:nvPr/>
        </p:nvSpPr>
        <p:spPr>
          <a:xfrm>
            <a:off x="3814312" y="3135199"/>
            <a:ext cx="1118565" cy="1590231"/>
          </a:xfrm>
          <a:prstGeom prst="ellipse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圆角矩形标注 30">
            <a:extLst>
              <a:ext uri="{FF2B5EF4-FFF2-40B4-BE49-F238E27FC236}">
                <a16:creationId xmlns:a16="http://schemas.microsoft.com/office/drawing/2014/main" id="{9CD0D10B-8650-684F-BA10-AFFA51695F3B}"/>
              </a:ext>
            </a:extLst>
          </p:cNvPr>
          <p:cNvSpPr/>
          <p:nvPr/>
        </p:nvSpPr>
        <p:spPr>
          <a:xfrm>
            <a:off x="4544506" y="4861314"/>
            <a:ext cx="3843917" cy="575373"/>
          </a:xfrm>
          <a:prstGeom prst="wedgeRoundRectCallout">
            <a:avLst>
              <a:gd name="adj1" fmla="val -42355"/>
              <a:gd name="adj2" fmla="val -98461"/>
              <a:gd name="adj3" fmla="val 16667"/>
            </a:avLst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64A3B8B-CF08-A34E-B1ED-82D3DA243B71}"/>
              </a:ext>
            </a:extLst>
          </p:cNvPr>
          <p:cNvSpPr/>
          <p:nvPr/>
        </p:nvSpPr>
        <p:spPr>
          <a:xfrm>
            <a:off x="4659739" y="4964334"/>
            <a:ext cx="3412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X,Y are sharded on two servers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1239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07784-8F26-7441-BAE4-9CECFD5C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Execution flow of read-write transaction(TX)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7F826-B0C8-3B4E-BA5C-D734A04E0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Each shard is replicated </a:t>
            </a:r>
          </a:p>
          <a:p>
            <a:pPr lvl="1"/>
            <a:r>
              <a:rPr kumimoji="1" lang="en-US" altLang="zh-CN" dirty="0"/>
              <a:t>The run PAXOS to behavior as a single (logical) shard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529A15-50A9-3840-9C09-92FABFB7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87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B39C7E3-7C2B-D24F-B114-5E15A99CC903}"/>
              </a:ext>
            </a:extLst>
          </p:cNvPr>
          <p:cNvGrpSpPr/>
          <p:nvPr/>
        </p:nvGrpSpPr>
        <p:grpSpPr>
          <a:xfrm>
            <a:off x="457200" y="2195000"/>
            <a:ext cx="1656184" cy="1324999"/>
            <a:chOff x="4283968" y="3476717"/>
            <a:chExt cx="1656184" cy="132499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4946455-8ABC-CE4C-81C7-C81901D27D69}"/>
                </a:ext>
              </a:extLst>
            </p:cNvPr>
            <p:cNvSpPr/>
            <p:nvPr/>
          </p:nvSpPr>
          <p:spPr>
            <a:xfrm>
              <a:off x="4283968" y="3476717"/>
              <a:ext cx="1656184" cy="1324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11BC34D-54C8-A842-9DA4-E5AA13949899}"/>
                </a:ext>
              </a:extLst>
            </p:cNvPr>
            <p:cNvSpPr/>
            <p:nvPr/>
          </p:nvSpPr>
          <p:spPr>
            <a:xfrm>
              <a:off x="4289456" y="3518729"/>
              <a:ext cx="145103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tx.begin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x = x + 1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y = y + 1</a:t>
              </a:r>
            </a:p>
            <a:p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tx.end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dirty="0"/>
            </a:p>
          </p:txBody>
        </p:sp>
      </p:grpSp>
      <p:pic>
        <p:nvPicPr>
          <p:cNvPr id="1026" name="Picture 2" descr="Client icon PNG, ICO or ICNS | Free vector icons">
            <a:extLst>
              <a:ext uri="{FF2B5EF4-FFF2-40B4-BE49-F238E27FC236}">
                <a16:creationId xmlns:a16="http://schemas.microsoft.com/office/drawing/2014/main" id="{75BFD7FD-FC23-7D43-9B67-39C32DD93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9628"/>
            <a:ext cx="978047" cy="97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F65B8CD-C713-B241-AC90-97A16BA64972}"/>
              </a:ext>
            </a:extLst>
          </p:cNvPr>
          <p:cNvSpPr/>
          <p:nvPr/>
        </p:nvSpPr>
        <p:spPr>
          <a:xfrm>
            <a:off x="827584" y="498767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Client</a:t>
            </a:r>
            <a:endParaRPr lang="zh-CN" altLang="en-US" b="1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5DA052C-663E-CD4A-AB06-3C9D8DBD0800}"/>
              </a:ext>
            </a:extLst>
          </p:cNvPr>
          <p:cNvGrpSpPr/>
          <p:nvPr/>
        </p:nvGrpSpPr>
        <p:grpSpPr>
          <a:xfrm>
            <a:off x="6482701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1" name="磁盘 10">
              <a:extLst>
                <a:ext uri="{FF2B5EF4-FFF2-40B4-BE49-F238E27FC236}">
                  <a16:creationId xmlns:a16="http://schemas.microsoft.com/office/drawing/2014/main" id="{FBFF4872-691A-9D45-AE74-A918BF8E3957}"/>
                </a:ext>
              </a:extLst>
            </p:cNvPr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96F1596-7397-154C-8D59-D7974CDD45A1}"/>
                </a:ext>
              </a:extLst>
            </p:cNvPr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DC1</a:t>
              </a:r>
              <a:endParaRPr lang="zh-CN" altLang="en-US" b="1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517DF11-389C-9241-A7EC-C9679A4684A7}"/>
              </a:ext>
            </a:extLst>
          </p:cNvPr>
          <p:cNvGrpSpPr/>
          <p:nvPr/>
        </p:nvGrpSpPr>
        <p:grpSpPr>
          <a:xfrm>
            <a:off x="3855375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4" name="磁盘 13">
              <a:extLst>
                <a:ext uri="{FF2B5EF4-FFF2-40B4-BE49-F238E27FC236}">
                  <a16:creationId xmlns:a16="http://schemas.microsoft.com/office/drawing/2014/main" id="{4852B32A-D854-634F-889D-51A3CB510F95}"/>
                </a:ext>
              </a:extLst>
            </p:cNvPr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CE1DF13-289D-8D40-A20C-F508E3D0B2C4}"/>
                </a:ext>
              </a:extLst>
            </p:cNvPr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DC0</a:t>
              </a:r>
              <a:endParaRPr lang="zh-CN" altLang="en-US" b="1" dirty="0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A8BBE0F0-4D62-8B40-BF5F-0CCCFE85655D}"/>
              </a:ext>
            </a:extLst>
          </p:cNvPr>
          <p:cNvSpPr/>
          <p:nvPr/>
        </p:nvSpPr>
        <p:spPr>
          <a:xfrm>
            <a:off x="4161310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4B309DA-BE63-654C-9B1B-230270C02393}"/>
              </a:ext>
            </a:extLst>
          </p:cNvPr>
          <p:cNvSpPr/>
          <p:nvPr/>
        </p:nvSpPr>
        <p:spPr>
          <a:xfrm>
            <a:off x="6774645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A249CE1-4372-7741-B63F-BCB79F07DC45}"/>
              </a:ext>
            </a:extLst>
          </p:cNvPr>
          <p:cNvSpPr/>
          <p:nvPr/>
        </p:nvSpPr>
        <p:spPr>
          <a:xfrm>
            <a:off x="4147319" y="391387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398E4C-1AA4-A64B-9BBC-8AE79E0DBF1D}"/>
              </a:ext>
            </a:extLst>
          </p:cNvPr>
          <p:cNvSpPr/>
          <p:nvPr/>
        </p:nvSpPr>
        <p:spPr>
          <a:xfrm>
            <a:off x="6774645" y="391728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92C5F74-0579-DB41-902B-54020835E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585" y="3211485"/>
            <a:ext cx="617028" cy="61702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40B82A9-E9E2-754D-B0B1-BF14A4630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585" y="3942364"/>
            <a:ext cx="617028" cy="617028"/>
          </a:xfrm>
          <a:prstGeom prst="rect">
            <a:avLst/>
          </a:prstGeom>
        </p:spPr>
      </p:pic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B64A349F-074E-1F4F-AE09-D48B4FF8AC0D}"/>
              </a:ext>
            </a:extLst>
          </p:cNvPr>
          <p:cNvCxnSpPr>
            <a:cxnSpLocks/>
          </p:cNvCxnSpPr>
          <p:nvPr/>
        </p:nvCxnSpPr>
        <p:spPr>
          <a:xfrm>
            <a:off x="3159585" y="3865612"/>
            <a:ext cx="4652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A57C811D-C322-E74A-82B5-D964626243F2}"/>
              </a:ext>
            </a:extLst>
          </p:cNvPr>
          <p:cNvCxnSpPr>
            <a:cxnSpLocks/>
          </p:cNvCxnSpPr>
          <p:nvPr/>
        </p:nvCxnSpPr>
        <p:spPr>
          <a:xfrm>
            <a:off x="5652120" y="2070746"/>
            <a:ext cx="0" cy="2488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86ED820-DEC7-0840-8CA3-69678390FF38}"/>
              </a:ext>
            </a:extLst>
          </p:cNvPr>
          <p:cNvSpPr/>
          <p:nvPr/>
        </p:nvSpPr>
        <p:spPr>
          <a:xfrm>
            <a:off x="3814312" y="3942364"/>
            <a:ext cx="3998048" cy="559697"/>
          </a:xfrm>
          <a:prstGeom prst="ellipse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圆角矩形标注 30">
            <a:extLst>
              <a:ext uri="{FF2B5EF4-FFF2-40B4-BE49-F238E27FC236}">
                <a16:creationId xmlns:a16="http://schemas.microsoft.com/office/drawing/2014/main" id="{9CD0D10B-8650-684F-BA10-AFFA51695F3B}"/>
              </a:ext>
            </a:extLst>
          </p:cNvPr>
          <p:cNvSpPr/>
          <p:nvPr/>
        </p:nvSpPr>
        <p:spPr>
          <a:xfrm>
            <a:off x="4544505" y="4861314"/>
            <a:ext cx="4390757" cy="575373"/>
          </a:xfrm>
          <a:prstGeom prst="wedgeRoundRectCallout">
            <a:avLst>
              <a:gd name="adj1" fmla="val -42355"/>
              <a:gd name="adj2" fmla="val -98461"/>
              <a:gd name="adj3" fmla="val 16667"/>
            </a:avLst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64A3B8B-CF08-A34E-B1ED-82D3DA243B71}"/>
              </a:ext>
            </a:extLst>
          </p:cNvPr>
          <p:cNvSpPr/>
          <p:nvPr/>
        </p:nvSpPr>
        <p:spPr>
          <a:xfrm>
            <a:off x="4659739" y="4964334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Each shard is replicated on multiple DCs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97AC52D-D57B-8D46-A2D3-CD511D5E1EB7}"/>
              </a:ext>
            </a:extLst>
          </p:cNvPr>
          <p:cNvSpPr/>
          <p:nvPr/>
        </p:nvSpPr>
        <p:spPr>
          <a:xfrm>
            <a:off x="7902188" y="3252952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0C41224-44C7-9644-8C93-6FD8E490050B}"/>
              </a:ext>
            </a:extLst>
          </p:cNvPr>
          <p:cNvSpPr/>
          <p:nvPr/>
        </p:nvSpPr>
        <p:spPr>
          <a:xfrm>
            <a:off x="7929844" y="4001497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6275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07784-8F26-7441-BAE4-9CECFD5C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Execution flow of read-write transaction(TX)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7F826-B0C8-3B4E-BA5C-D734A04E0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29308"/>
            <a:ext cx="8795319" cy="90044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Each shard is replicated w/ PAXOS </a:t>
            </a:r>
          </a:p>
          <a:p>
            <a:pPr lvl="1"/>
            <a:r>
              <a:rPr kumimoji="1" lang="en-US" altLang="zh-CN" dirty="0"/>
              <a:t>A replica is selected leader to simplify execution (no Raft introduced then)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529A15-50A9-3840-9C09-92FABFB7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88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B39C7E3-7C2B-D24F-B114-5E15A99CC903}"/>
              </a:ext>
            </a:extLst>
          </p:cNvPr>
          <p:cNvGrpSpPr/>
          <p:nvPr/>
        </p:nvGrpSpPr>
        <p:grpSpPr>
          <a:xfrm>
            <a:off x="457200" y="2195000"/>
            <a:ext cx="1656184" cy="1324999"/>
            <a:chOff x="4283968" y="3476717"/>
            <a:chExt cx="1656184" cy="132499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4946455-8ABC-CE4C-81C7-C81901D27D69}"/>
                </a:ext>
              </a:extLst>
            </p:cNvPr>
            <p:cNvSpPr/>
            <p:nvPr/>
          </p:nvSpPr>
          <p:spPr>
            <a:xfrm>
              <a:off x="4283968" y="3476717"/>
              <a:ext cx="1656184" cy="1324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11BC34D-54C8-A842-9DA4-E5AA13949899}"/>
                </a:ext>
              </a:extLst>
            </p:cNvPr>
            <p:cNvSpPr/>
            <p:nvPr/>
          </p:nvSpPr>
          <p:spPr>
            <a:xfrm>
              <a:off x="4289456" y="3518729"/>
              <a:ext cx="145103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tx.begin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x = x + 1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y = y + 1</a:t>
              </a:r>
            </a:p>
            <a:p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tx.end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dirty="0"/>
            </a:p>
          </p:txBody>
        </p:sp>
      </p:grpSp>
      <p:pic>
        <p:nvPicPr>
          <p:cNvPr id="1026" name="Picture 2" descr="Client icon PNG, ICO or ICNS | Free vector icons">
            <a:extLst>
              <a:ext uri="{FF2B5EF4-FFF2-40B4-BE49-F238E27FC236}">
                <a16:creationId xmlns:a16="http://schemas.microsoft.com/office/drawing/2014/main" id="{75BFD7FD-FC23-7D43-9B67-39C32DD93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9628"/>
            <a:ext cx="978047" cy="97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F65B8CD-C713-B241-AC90-97A16BA64972}"/>
              </a:ext>
            </a:extLst>
          </p:cNvPr>
          <p:cNvSpPr/>
          <p:nvPr/>
        </p:nvSpPr>
        <p:spPr>
          <a:xfrm>
            <a:off x="827584" y="498767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Client</a:t>
            </a:r>
            <a:endParaRPr lang="zh-CN" altLang="en-US" b="1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5DA052C-663E-CD4A-AB06-3C9D8DBD0800}"/>
              </a:ext>
            </a:extLst>
          </p:cNvPr>
          <p:cNvGrpSpPr/>
          <p:nvPr/>
        </p:nvGrpSpPr>
        <p:grpSpPr>
          <a:xfrm>
            <a:off x="6482701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1" name="磁盘 10">
              <a:extLst>
                <a:ext uri="{FF2B5EF4-FFF2-40B4-BE49-F238E27FC236}">
                  <a16:creationId xmlns:a16="http://schemas.microsoft.com/office/drawing/2014/main" id="{FBFF4872-691A-9D45-AE74-A918BF8E3957}"/>
                </a:ext>
              </a:extLst>
            </p:cNvPr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96F1596-7397-154C-8D59-D7974CDD45A1}"/>
                </a:ext>
              </a:extLst>
            </p:cNvPr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DC1</a:t>
              </a:r>
              <a:endParaRPr lang="zh-CN" altLang="en-US" b="1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517DF11-389C-9241-A7EC-C9679A4684A7}"/>
              </a:ext>
            </a:extLst>
          </p:cNvPr>
          <p:cNvGrpSpPr/>
          <p:nvPr/>
        </p:nvGrpSpPr>
        <p:grpSpPr>
          <a:xfrm>
            <a:off x="3855375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4" name="磁盘 13">
              <a:extLst>
                <a:ext uri="{FF2B5EF4-FFF2-40B4-BE49-F238E27FC236}">
                  <a16:creationId xmlns:a16="http://schemas.microsoft.com/office/drawing/2014/main" id="{4852B32A-D854-634F-889D-51A3CB510F95}"/>
                </a:ext>
              </a:extLst>
            </p:cNvPr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CE1DF13-289D-8D40-A20C-F508E3D0B2C4}"/>
                </a:ext>
              </a:extLst>
            </p:cNvPr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DC0</a:t>
              </a:r>
              <a:endParaRPr lang="zh-CN" altLang="en-US" b="1" dirty="0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A8BBE0F0-4D62-8B40-BF5F-0CCCFE85655D}"/>
              </a:ext>
            </a:extLst>
          </p:cNvPr>
          <p:cNvSpPr/>
          <p:nvPr/>
        </p:nvSpPr>
        <p:spPr>
          <a:xfrm>
            <a:off x="4161310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4B309DA-BE63-654C-9B1B-230270C02393}"/>
              </a:ext>
            </a:extLst>
          </p:cNvPr>
          <p:cNvSpPr/>
          <p:nvPr/>
        </p:nvSpPr>
        <p:spPr>
          <a:xfrm>
            <a:off x="6774645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A249CE1-4372-7741-B63F-BCB79F07DC45}"/>
              </a:ext>
            </a:extLst>
          </p:cNvPr>
          <p:cNvSpPr/>
          <p:nvPr/>
        </p:nvSpPr>
        <p:spPr>
          <a:xfrm>
            <a:off x="4147319" y="391387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398E4C-1AA4-A64B-9BBC-8AE79E0DBF1D}"/>
              </a:ext>
            </a:extLst>
          </p:cNvPr>
          <p:cNvSpPr/>
          <p:nvPr/>
        </p:nvSpPr>
        <p:spPr>
          <a:xfrm>
            <a:off x="6774645" y="391728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92C5F74-0579-DB41-902B-54020835E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585" y="3211485"/>
            <a:ext cx="617028" cy="61702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40B82A9-E9E2-754D-B0B1-BF14A4630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585" y="3942364"/>
            <a:ext cx="617028" cy="617028"/>
          </a:xfrm>
          <a:prstGeom prst="rect">
            <a:avLst/>
          </a:prstGeom>
        </p:spPr>
      </p:pic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B64A349F-074E-1F4F-AE09-D48B4FF8AC0D}"/>
              </a:ext>
            </a:extLst>
          </p:cNvPr>
          <p:cNvCxnSpPr>
            <a:cxnSpLocks/>
          </p:cNvCxnSpPr>
          <p:nvPr/>
        </p:nvCxnSpPr>
        <p:spPr>
          <a:xfrm>
            <a:off x="3159585" y="3865612"/>
            <a:ext cx="4652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A57C811D-C322-E74A-82B5-D964626243F2}"/>
              </a:ext>
            </a:extLst>
          </p:cNvPr>
          <p:cNvCxnSpPr>
            <a:cxnSpLocks/>
          </p:cNvCxnSpPr>
          <p:nvPr/>
        </p:nvCxnSpPr>
        <p:spPr>
          <a:xfrm>
            <a:off x="5652120" y="2070746"/>
            <a:ext cx="0" cy="2488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6A66CCB-714D-2D4F-AA58-79232F2FAF9F}"/>
              </a:ext>
            </a:extLst>
          </p:cNvPr>
          <p:cNvSpPr/>
          <p:nvPr/>
        </p:nvSpPr>
        <p:spPr>
          <a:xfrm>
            <a:off x="4157792" y="3289223"/>
            <a:ext cx="424681" cy="36817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AEB939B-FDFE-F14A-8D5F-B4D81BCA7F1C}"/>
              </a:ext>
            </a:extLst>
          </p:cNvPr>
          <p:cNvSpPr/>
          <p:nvPr/>
        </p:nvSpPr>
        <p:spPr>
          <a:xfrm>
            <a:off x="6760654" y="4028416"/>
            <a:ext cx="424681" cy="36817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87E7ABB-4045-8B4B-BF12-71674DE177A2}"/>
              </a:ext>
            </a:extLst>
          </p:cNvPr>
          <p:cNvSpPr/>
          <p:nvPr/>
        </p:nvSpPr>
        <p:spPr>
          <a:xfrm>
            <a:off x="7902188" y="3252952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9952296-1040-0049-98AD-4BA3E003B048}"/>
              </a:ext>
            </a:extLst>
          </p:cNvPr>
          <p:cNvSpPr/>
          <p:nvPr/>
        </p:nvSpPr>
        <p:spPr>
          <a:xfrm>
            <a:off x="7929844" y="4001497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BF00C32F-5D45-CE4F-B44C-A85498786AE1}"/>
              </a:ext>
            </a:extLst>
          </p:cNvPr>
          <p:cNvSpPr/>
          <p:nvPr/>
        </p:nvSpPr>
        <p:spPr>
          <a:xfrm>
            <a:off x="3855375" y="4775393"/>
            <a:ext cx="4074463" cy="626701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kumimoji="1" lang="en-US" altLang="zh-CN" dirty="0"/>
              <a:t>Leader will execute request</a:t>
            </a:r>
          </a:p>
          <a:p>
            <a:pPr algn="ctr"/>
            <a:r>
              <a:rPr kumimoji="1" lang="en-US" altLang="zh-CN" dirty="0"/>
              <a:t>Start a PAXOS proposal accordingly</a:t>
            </a:r>
          </a:p>
        </p:txBody>
      </p:sp>
    </p:spTree>
    <p:extLst>
      <p:ext uri="{BB962C8B-B14F-4D97-AF65-F5344CB8AC3E}">
        <p14:creationId xmlns:p14="http://schemas.microsoft.com/office/powerpoint/2010/main" val="165934543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07784-8F26-7441-BAE4-9CECFD5C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Execution flow of read-write transaction(TX)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7F826-B0C8-3B4E-BA5C-D734A04E0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Spanner uses standard 2PC &amp; 2PL for executing read-write TX</a:t>
            </a:r>
          </a:p>
          <a:p>
            <a:pPr lvl="1"/>
            <a:r>
              <a:rPr kumimoji="1" lang="en-US" altLang="zh-CN" dirty="0"/>
              <a:t>Two-phase commit &amp; two-phase locking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529A15-50A9-3840-9C09-92FABFB7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89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B39C7E3-7C2B-D24F-B114-5E15A99CC903}"/>
              </a:ext>
            </a:extLst>
          </p:cNvPr>
          <p:cNvGrpSpPr/>
          <p:nvPr/>
        </p:nvGrpSpPr>
        <p:grpSpPr>
          <a:xfrm>
            <a:off x="457200" y="2195000"/>
            <a:ext cx="1656184" cy="1324999"/>
            <a:chOff x="4283968" y="3476717"/>
            <a:chExt cx="1656184" cy="132499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4946455-8ABC-CE4C-81C7-C81901D27D69}"/>
                </a:ext>
              </a:extLst>
            </p:cNvPr>
            <p:cNvSpPr/>
            <p:nvPr/>
          </p:nvSpPr>
          <p:spPr>
            <a:xfrm>
              <a:off x="4283968" y="3476717"/>
              <a:ext cx="1656184" cy="1324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11BC34D-54C8-A842-9DA4-E5AA13949899}"/>
                </a:ext>
              </a:extLst>
            </p:cNvPr>
            <p:cNvSpPr/>
            <p:nvPr/>
          </p:nvSpPr>
          <p:spPr>
            <a:xfrm>
              <a:off x="4289456" y="3518729"/>
              <a:ext cx="145103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tx.begin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x = x + 1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y = y + 1</a:t>
              </a:r>
            </a:p>
            <a:p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tx.end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dirty="0"/>
            </a:p>
          </p:txBody>
        </p:sp>
      </p:grpSp>
      <p:pic>
        <p:nvPicPr>
          <p:cNvPr id="1026" name="Picture 2" descr="Client icon PNG, ICO or ICNS | Free vector icons">
            <a:extLst>
              <a:ext uri="{FF2B5EF4-FFF2-40B4-BE49-F238E27FC236}">
                <a16:creationId xmlns:a16="http://schemas.microsoft.com/office/drawing/2014/main" id="{75BFD7FD-FC23-7D43-9B67-39C32DD93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9628"/>
            <a:ext cx="978047" cy="97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F65B8CD-C713-B241-AC90-97A16BA64972}"/>
              </a:ext>
            </a:extLst>
          </p:cNvPr>
          <p:cNvSpPr/>
          <p:nvPr/>
        </p:nvSpPr>
        <p:spPr>
          <a:xfrm>
            <a:off x="827584" y="498767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Client</a:t>
            </a:r>
            <a:endParaRPr lang="zh-CN" altLang="en-US" b="1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5DA052C-663E-CD4A-AB06-3C9D8DBD0800}"/>
              </a:ext>
            </a:extLst>
          </p:cNvPr>
          <p:cNvGrpSpPr/>
          <p:nvPr/>
        </p:nvGrpSpPr>
        <p:grpSpPr>
          <a:xfrm>
            <a:off x="6482701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1" name="磁盘 10">
              <a:extLst>
                <a:ext uri="{FF2B5EF4-FFF2-40B4-BE49-F238E27FC236}">
                  <a16:creationId xmlns:a16="http://schemas.microsoft.com/office/drawing/2014/main" id="{FBFF4872-691A-9D45-AE74-A918BF8E3957}"/>
                </a:ext>
              </a:extLst>
            </p:cNvPr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96F1596-7397-154C-8D59-D7974CDD45A1}"/>
                </a:ext>
              </a:extLst>
            </p:cNvPr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DC1</a:t>
              </a:r>
              <a:endParaRPr lang="zh-CN" altLang="en-US" b="1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517DF11-389C-9241-A7EC-C9679A4684A7}"/>
              </a:ext>
            </a:extLst>
          </p:cNvPr>
          <p:cNvGrpSpPr/>
          <p:nvPr/>
        </p:nvGrpSpPr>
        <p:grpSpPr>
          <a:xfrm>
            <a:off x="3855375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4" name="磁盘 13">
              <a:extLst>
                <a:ext uri="{FF2B5EF4-FFF2-40B4-BE49-F238E27FC236}">
                  <a16:creationId xmlns:a16="http://schemas.microsoft.com/office/drawing/2014/main" id="{4852B32A-D854-634F-889D-51A3CB510F95}"/>
                </a:ext>
              </a:extLst>
            </p:cNvPr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CE1DF13-289D-8D40-A20C-F508E3D0B2C4}"/>
                </a:ext>
              </a:extLst>
            </p:cNvPr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DC0</a:t>
              </a:r>
              <a:endParaRPr lang="zh-CN" altLang="en-US" b="1" dirty="0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A8BBE0F0-4D62-8B40-BF5F-0CCCFE85655D}"/>
              </a:ext>
            </a:extLst>
          </p:cNvPr>
          <p:cNvSpPr/>
          <p:nvPr/>
        </p:nvSpPr>
        <p:spPr>
          <a:xfrm>
            <a:off x="4161310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4B309DA-BE63-654C-9B1B-230270C02393}"/>
              </a:ext>
            </a:extLst>
          </p:cNvPr>
          <p:cNvSpPr/>
          <p:nvPr/>
        </p:nvSpPr>
        <p:spPr>
          <a:xfrm>
            <a:off x="6774645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A249CE1-4372-7741-B63F-BCB79F07DC45}"/>
              </a:ext>
            </a:extLst>
          </p:cNvPr>
          <p:cNvSpPr/>
          <p:nvPr/>
        </p:nvSpPr>
        <p:spPr>
          <a:xfrm>
            <a:off x="4147319" y="391387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398E4C-1AA4-A64B-9BBC-8AE79E0DBF1D}"/>
              </a:ext>
            </a:extLst>
          </p:cNvPr>
          <p:cNvSpPr/>
          <p:nvPr/>
        </p:nvSpPr>
        <p:spPr>
          <a:xfrm>
            <a:off x="6774645" y="391728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92C5F74-0579-DB41-902B-54020835E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585" y="3211485"/>
            <a:ext cx="617028" cy="61702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40B82A9-E9E2-754D-B0B1-BF14A4630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585" y="3942364"/>
            <a:ext cx="617028" cy="617028"/>
          </a:xfrm>
          <a:prstGeom prst="rect">
            <a:avLst/>
          </a:prstGeom>
        </p:spPr>
      </p:pic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B64A349F-074E-1F4F-AE09-D48B4FF8AC0D}"/>
              </a:ext>
            </a:extLst>
          </p:cNvPr>
          <p:cNvCxnSpPr>
            <a:cxnSpLocks/>
          </p:cNvCxnSpPr>
          <p:nvPr/>
        </p:nvCxnSpPr>
        <p:spPr>
          <a:xfrm>
            <a:off x="3159585" y="3865612"/>
            <a:ext cx="4652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A57C811D-C322-E74A-82B5-D964626243F2}"/>
              </a:ext>
            </a:extLst>
          </p:cNvPr>
          <p:cNvCxnSpPr>
            <a:cxnSpLocks/>
          </p:cNvCxnSpPr>
          <p:nvPr/>
        </p:nvCxnSpPr>
        <p:spPr>
          <a:xfrm>
            <a:off x="5652120" y="2070746"/>
            <a:ext cx="0" cy="2488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6A66CCB-714D-2D4F-AA58-79232F2FAF9F}"/>
              </a:ext>
            </a:extLst>
          </p:cNvPr>
          <p:cNvSpPr/>
          <p:nvPr/>
        </p:nvSpPr>
        <p:spPr>
          <a:xfrm>
            <a:off x="4157792" y="3289223"/>
            <a:ext cx="424681" cy="36817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AEB939B-FDFE-F14A-8D5F-B4D81BCA7F1C}"/>
              </a:ext>
            </a:extLst>
          </p:cNvPr>
          <p:cNvSpPr/>
          <p:nvPr/>
        </p:nvSpPr>
        <p:spPr>
          <a:xfrm>
            <a:off x="6760654" y="4028416"/>
            <a:ext cx="424681" cy="36817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CBA8B21-FE8E-024B-8648-8E2B29E542BE}"/>
              </a:ext>
            </a:extLst>
          </p:cNvPr>
          <p:cNvSpPr/>
          <p:nvPr/>
        </p:nvSpPr>
        <p:spPr>
          <a:xfrm>
            <a:off x="7902188" y="3252952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F873753-2699-7642-BD03-8D31CDB2B736}"/>
              </a:ext>
            </a:extLst>
          </p:cNvPr>
          <p:cNvSpPr/>
          <p:nvPr/>
        </p:nvSpPr>
        <p:spPr>
          <a:xfrm>
            <a:off x="7929844" y="4001497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33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Paxos</a:t>
            </a:r>
            <a:r>
              <a:rPr lang="en-US" altLang="zh-CN" dirty="0">
                <a:solidFill>
                  <a:srgbClr val="C00000"/>
                </a:solidFill>
              </a:rPr>
              <a:t> in Action: Phase 3 (Learn)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43000" y="1206500"/>
            <a:ext cx="6604000" cy="1333501"/>
          </a:xfrm>
        </p:spPr>
        <p:txBody>
          <a:bodyPr vert="horz" lIns="76200" tIns="38100" rIns="76200" bIns="38100" rtlCol="0">
            <a:normAutofit/>
          </a:bodyPr>
          <a:lstStyle/>
          <a:p>
            <a:pPr marL="1419433" indent="-1371810">
              <a:buClr>
                <a:srgbClr val="FF0066"/>
              </a:buClr>
              <a:buNone/>
            </a:pPr>
            <a:r>
              <a:rPr lang="en-US" altLang="zh-CN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Learner: </a:t>
            </a:r>
            <a:r>
              <a:rPr lang="en-US" altLang="zh-CN" sz="28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responds to </a:t>
            </a:r>
            <a:r>
              <a:rPr lang="en-US" altLang="zh-CN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r>
              <a:rPr lang="en-US" altLang="zh-CN" sz="28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and/or take action on the request</a:t>
            </a:r>
          </a:p>
        </p:txBody>
      </p:sp>
      <p:grpSp>
        <p:nvGrpSpPr>
          <p:cNvPr id="5" name="Group 3"/>
          <p:cNvGrpSpPr/>
          <p:nvPr/>
        </p:nvGrpSpPr>
        <p:grpSpPr>
          <a:xfrm>
            <a:off x="3566314" y="3556000"/>
            <a:ext cx="1694148" cy="1089803"/>
            <a:chOff x="3276496" y="3419714"/>
            <a:chExt cx="1896936" cy="1201097"/>
          </a:xfrm>
        </p:grpSpPr>
        <p:sp>
          <p:nvSpPr>
            <p:cNvPr id="6" name="Cloud 4"/>
            <p:cNvSpPr/>
            <p:nvPr/>
          </p:nvSpPr>
          <p:spPr>
            <a:xfrm>
              <a:off x="3276496" y="3419714"/>
              <a:ext cx="1896936" cy="1201097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67">
                <a:solidFill>
                  <a:prstClr val="black"/>
                </a:solidFill>
                <a:latin typeface="Candara" pitchFamily="34" charset="0"/>
                <a:cs typeface="Verdana" pitchFamily="34" charset="0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3276497" y="3711007"/>
              <a:ext cx="1825835" cy="49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33" i="1" dirty="0">
                  <a:solidFill>
                    <a:prstClr val="white">
                      <a:lumMod val="65000"/>
                    </a:prstClr>
                  </a:solidFill>
                  <a:latin typeface="Candara" pitchFamily="34" charset="0"/>
                  <a:ea typeface="Verdana" pitchFamily="34" charset="0"/>
                  <a:cs typeface="Verdana" pitchFamily="34" charset="0"/>
                </a:rPr>
                <a:t>Network</a:t>
              </a:r>
              <a:endParaRPr lang="zh-CN" altLang="en-US" sz="2000" i="1" dirty="0">
                <a:solidFill>
                  <a:prstClr val="white">
                    <a:lumMod val="65000"/>
                  </a:prstClr>
                </a:solidFill>
                <a:latin typeface="Candara" pitchFamily="34" charset="0"/>
                <a:ea typeface="ＭＳ Ｐゴシック" charset="-128"/>
              </a:endParaRPr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397000" y="3854000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7"/>
          <p:cNvSpPr/>
          <p:nvPr/>
        </p:nvSpPr>
        <p:spPr>
          <a:xfrm>
            <a:off x="4997500" y="3644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12"/>
          <p:cNvSpPr/>
          <p:nvPr/>
        </p:nvSpPr>
        <p:spPr>
          <a:xfrm>
            <a:off x="5124500" y="3771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13"/>
          <p:cNvSpPr/>
          <p:nvPr/>
        </p:nvSpPr>
        <p:spPr>
          <a:xfrm>
            <a:off x="5251500" y="3898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15"/>
          <p:cNvSpPr/>
          <p:nvPr/>
        </p:nvSpPr>
        <p:spPr>
          <a:xfrm>
            <a:off x="3791000" y="4762500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6"/>
          <p:cNvSpPr/>
          <p:nvPr/>
        </p:nvSpPr>
        <p:spPr>
          <a:xfrm>
            <a:off x="2486815" y="2857500"/>
            <a:ext cx="4288686" cy="25400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4" name="Rectangle 20"/>
          <p:cNvSpPr/>
          <p:nvPr/>
        </p:nvSpPr>
        <p:spPr>
          <a:xfrm>
            <a:off x="5328812" y="4626040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quorum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  <p:cxnSp>
        <p:nvCxnSpPr>
          <p:cNvPr id="15" name="Straight Arrow Connector 21"/>
          <p:cNvCxnSpPr/>
          <p:nvPr/>
        </p:nvCxnSpPr>
        <p:spPr>
          <a:xfrm flipV="1">
            <a:off x="5932618" y="4356040"/>
            <a:ext cx="0" cy="270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0"/>
          <p:cNvGrpSpPr/>
          <p:nvPr/>
        </p:nvGrpSpPr>
        <p:grpSpPr>
          <a:xfrm>
            <a:off x="2677314" y="3067499"/>
            <a:ext cx="1260000" cy="420002"/>
            <a:chOff x="2298377" y="2842799"/>
            <a:chExt cx="1512000" cy="504002"/>
          </a:xfrm>
        </p:grpSpPr>
        <p:sp>
          <p:nvSpPr>
            <p:cNvPr id="17" name="Rounded Rectangle 9"/>
            <p:cNvSpPr/>
            <p:nvPr/>
          </p:nvSpPr>
          <p:spPr>
            <a:xfrm>
              <a:off x="2298377" y="2842800"/>
              <a:ext cx="1512000" cy="504001"/>
            </a:xfrm>
            <a:prstGeom prst="roundRect">
              <a:avLst/>
            </a:prstGeom>
            <a:solidFill>
              <a:srgbClr val="FF0066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Leader</a:t>
              </a:r>
              <a:endParaRPr lang="zh-CN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8" name="Rectangle 8"/>
            <p:cNvSpPr/>
            <p:nvPr/>
          </p:nvSpPr>
          <p:spPr>
            <a:xfrm>
              <a:off x="3630377" y="2842799"/>
              <a:ext cx="180000" cy="144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9" name="Rounded Rectangle 39"/>
          <p:cNvSpPr/>
          <p:nvPr/>
        </p:nvSpPr>
        <p:spPr>
          <a:xfrm>
            <a:off x="3918000" y="4889500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0" name="Straight Arrow Connector 29"/>
          <p:cNvCxnSpPr/>
          <p:nvPr/>
        </p:nvCxnSpPr>
        <p:spPr>
          <a:xfrm>
            <a:off x="2243077" y="4274000"/>
            <a:ext cx="1619238" cy="61550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/>
          <p:cNvSpPr/>
          <p:nvPr/>
        </p:nvSpPr>
        <p:spPr>
          <a:xfrm>
            <a:off x="5284077" y="5080000"/>
            <a:ext cx="3097923" cy="368363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marL="223564" indent="-223564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Ignore all proposals &lt; N</a:t>
            </a:r>
          </a:p>
        </p:txBody>
      </p:sp>
    </p:spTree>
    <p:extLst>
      <p:ext uri="{BB962C8B-B14F-4D97-AF65-F5344CB8AC3E}">
        <p14:creationId xmlns:p14="http://schemas.microsoft.com/office/powerpoint/2010/main" val="415057802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07784-8F26-7441-BAE4-9CECFD5C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Execution flow of read-write transaction(TX)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7F826-B0C8-3B4E-BA5C-D734A04E0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900442"/>
          </a:xfrm>
        </p:spPr>
        <p:txBody>
          <a:bodyPr/>
          <a:lstStyle/>
          <a:p>
            <a:r>
              <a:rPr kumimoji="1" lang="en" altLang="zh-CN" dirty="0"/>
              <a:t>Upon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read, </a:t>
            </a:r>
            <a:r>
              <a:rPr kumimoji="1" lang="en" altLang="zh-CN" dirty="0"/>
              <a:t>the leader will return the latest value of data</a:t>
            </a:r>
          </a:p>
          <a:p>
            <a:pPr lvl="1"/>
            <a:r>
              <a:rPr kumimoji="1" lang="en" altLang="zh-CN" dirty="0"/>
              <a:t>Also hold the lock on it (2PL) 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529A15-50A9-3840-9C09-92FABFB7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90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B39C7E3-7C2B-D24F-B114-5E15A99CC903}"/>
              </a:ext>
            </a:extLst>
          </p:cNvPr>
          <p:cNvGrpSpPr/>
          <p:nvPr/>
        </p:nvGrpSpPr>
        <p:grpSpPr>
          <a:xfrm>
            <a:off x="457200" y="2195000"/>
            <a:ext cx="1656184" cy="1324999"/>
            <a:chOff x="4283968" y="3476717"/>
            <a:chExt cx="1656184" cy="132499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4946455-8ABC-CE4C-81C7-C81901D27D69}"/>
                </a:ext>
              </a:extLst>
            </p:cNvPr>
            <p:cNvSpPr/>
            <p:nvPr/>
          </p:nvSpPr>
          <p:spPr>
            <a:xfrm>
              <a:off x="4283968" y="3476717"/>
              <a:ext cx="1656184" cy="1324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11BC34D-54C8-A842-9DA4-E5AA13949899}"/>
                </a:ext>
              </a:extLst>
            </p:cNvPr>
            <p:cNvSpPr/>
            <p:nvPr/>
          </p:nvSpPr>
          <p:spPr>
            <a:xfrm>
              <a:off x="4289456" y="3518729"/>
              <a:ext cx="145103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tx.begin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x = x 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+ 1</a:t>
              </a: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 = y + 1</a:t>
              </a:r>
            </a:p>
            <a:p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tx.end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1026" name="Picture 2" descr="Client icon PNG, ICO or ICNS | Free vector icons">
            <a:extLst>
              <a:ext uri="{FF2B5EF4-FFF2-40B4-BE49-F238E27FC236}">
                <a16:creationId xmlns:a16="http://schemas.microsoft.com/office/drawing/2014/main" id="{75BFD7FD-FC23-7D43-9B67-39C32DD93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9628"/>
            <a:ext cx="978047" cy="97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F65B8CD-C713-B241-AC90-97A16BA64972}"/>
              </a:ext>
            </a:extLst>
          </p:cNvPr>
          <p:cNvSpPr/>
          <p:nvPr/>
        </p:nvSpPr>
        <p:spPr>
          <a:xfrm>
            <a:off x="827584" y="498767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Client</a:t>
            </a:r>
            <a:endParaRPr lang="zh-CN" altLang="en-US" b="1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5DA052C-663E-CD4A-AB06-3C9D8DBD0800}"/>
              </a:ext>
            </a:extLst>
          </p:cNvPr>
          <p:cNvGrpSpPr/>
          <p:nvPr/>
        </p:nvGrpSpPr>
        <p:grpSpPr>
          <a:xfrm>
            <a:off x="6482701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1" name="磁盘 10">
              <a:extLst>
                <a:ext uri="{FF2B5EF4-FFF2-40B4-BE49-F238E27FC236}">
                  <a16:creationId xmlns:a16="http://schemas.microsoft.com/office/drawing/2014/main" id="{FBFF4872-691A-9D45-AE74-A918BF8E3957}"/>
                </a:ext>
              </a:extLst>
            </p:cNvPr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96F1596-7397-154C-8D59-D7974CDD45A1}"/>
                </a:ext>
              </a:extLst>
            </p:cNvPr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DC1</a:t>
              </a:r>
              <a:endParaRPr lang="zh-CN" altLang="en-US" b="1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517DF11-389C-9241-A7EC-C9679A4684A7}"/>
              </a:ext>
            </a:extLst>
          </p:cNvPr>
          <p:cNvGrpSpPr/>
          <p:nvPr/>
        </p:nvGrpSpPr>
        <p:grpSpPr>
          <a:xfrm>
            <a:off x="3855375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4" name="磁盘 13">
              <a:extLst>
                <a:ext uri="{FF2B5EF4-FFF2-40B4-BE49-F238E27FC236}">
                  <a16:creationId xmlns:a16="http://schemas.microsoft.com/office/drawing/2014/main" id="{4852B32A-D854-634F-889D-51A3CB510F95}"/>
                </a:ext>
              </a:extLst>
            </p:cNvPr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CE1DF13-289D-8D40-A20C-F508E3D0B2C4}"/>
                </a:ext>
              </a:extLst>
            </p:cNvPr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DC0</a:t>
              </a:r>
              <a:endParaRPr lang="zh-CN" altLang="en-US" b="1" dirty="0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A8BBE0F0-4D62-8B40-BF5F-0CCCFE85655D}"/>
              </a:ext>
            </a:extLst>
          </p:cNvPr>
          <p:cNvSpPr/>
          <p:nvPr/>
        </p:nvSpPr>
        <p:spPr>
          <a:xfrm>
            <a:off x="4161310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4B309DA-BE63-654C-9B1B-230270C02393}"/>
              </a:ext>
            </a:extLst>
          </p:cNvPr>
          <p:cNvSpPr/>
          <p:nvPr/>
        </p:nvSpPr>
        <p:spPr>
          <a:xfrm>
            <a:off x="6774645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A249CE1-4372-7741-B63F-BCB79F07DC45}"/>
              </a:ext>
            </a:extLst>
          </p:cNvPr>
          <p:cNvSpPr/>
          <p:nvPr/>
        </p:nvSpPr>
        <p:spPr>
          <a:xfrm>
            <a:off x="4147319" y="391387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398E4C-1AA4-A64B-9BBC-8AE79E0DBF1D}"/>
              </a:ext>
            </a:extLst>
          </p:cNvPr>
          <p:cNvSpPr/>
          <p:nvPr/>
        </p:nvSpPr>
        <p:spPr>
          <a:xfrm>
            <a:off x="6774645" y="391728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92C5F74-0579-DB41-902B-54020835E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585" y="3211485"/>
            <a:ext cx="617028" cy="61702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40B82A9-E9E2-754D-B0B1-BF14A4630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585" y="3942364"/>
            <a:ext cx="617028" cy="617028"/>
          </a:xfrm>
          <a:prstGeom prst="rect">
            <a:avLst/>
          </a:prstGeom>
        </p:spPr>
      </p:pic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B64A349F-074E-1F4F-AE09-D48B4FF8AC0D}"/>
              </a:ext>
            </a:extLst>
          </p:cNvPr>
          <p:cNvCxnSpPr>
            <a:cxnSpLocks/>
          </p:cNvCxnSpPr>
          <p:nvPr/>
        </p:nvCxnSpPr>
        <p:spPr>
          <a:xfrm>
            <a:off x="3159585" y="3865612"/>
            <a:ext cx="4652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A57C811D-C322-E74A-82B5-D964626243F2}"/>
              </a:ext>
            </a:extLst>
          </p:cNvPr>
          <p:cNvCxnSpPr>
            <a:cxnSpLocks/>
          </p:cNvCxnSpPr>
          <p:nvPr/>
        </p:nvCxnSpPr>
        <p:spPr>
          <a:xfrm>
            <a:off x="5652120" y="2070746"/>
            <a:ext cx="0" cy="2488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6A66CCB-714D-2D4F-AA58-79232F2FAF9F}"/>
              </a:ext>
            </a:extLst>
          </p:cNvPr>
          <p:cNvSpPr/>
          <p:nvPr/>
        </p:nvSpPr>
        <p:spPr>
          <a:xfrm>
            <a:off x="4157792" y="3289223"/>
            <a:ext cx="424681" cy="36817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AEB939B-FDFE-F14A-8D5F-B4D81BCA7F1C}"/>
              </a:ext>
            </a:extLst>
          </p:cNvPr>
          <p:cNvSpPr/>
          <p:nvPr/>
        </p:nvSpPr>
        <p:spPr>
          <a:xfrm>
            <a:off x="6760654" y="4028416"/>
            <a:ext cx="424681" cy="36817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CBA8B21-FE8E-024B-8648-8E2B29E542BE}"/>
              </a:ext>
            </a:extLst>
          </p:cNvPr>
          <p:cNvSpPr/>
          <p:nvPr/>
        </p:nvSpPr>
        <p:spPr>
          <a:xfrm>
            <a:off x="7902188" y="3252952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F873753-2699-7642-BD03-8D31CDB2B736}"/>
              </a:ext>
            </a:extLst>
          </p:cNvPr>
          <p:cNvSpPr/>
          <p:nvPr/>
        </p:nvSpPr>
        <p:spPr>
          <a:xfrm>
            <a:off x="7929844" y="4001497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5A1E6782-1E62-4E4C-BF2D-FCF065E303F5}"/>
              </a:ext>
            </a:extLst>
          </p:cNvPr>
          <p:cNvSpPr/>
          <p:nvPr/>
        </p:nvSpPr>
        <p:spPr>
          <a:xfrm>
            <a:off x="1758462" y="2773487"/>
            <a:ext cx="2379784" cy="2554283"/>
          </a:xfrm>
          <a:custGeom>
            <a:avLst/>
            <a:gdLst>
              <a:gd name="connsiteX0" fmla="*/ 0 w 2379784"/>
              <a:gd name="connsiteY0" fmla="*/ 2419836 h 2554283"/>
              <a:gd name="connsiteX1" fmla="*/ 832338 w 2379784"/>
              <a:gd name="connsiteY1" fmla="*/ 2396390 h 2554283"/>
              <a:gd name="connsiteX2" fmla="*/ 867507 w 2379784"/>
              <a:gd name="connsiteY2" fmla="*/ 837221 h 2554283"/>
              <a:gd name="connsiteX3" fmla="*/ 973015 w 2379784"/>
              <a:gd name="connsiteY3" fmla="*/ 4882 h 2554283"/>
              <a:gd name="connsiteX4" fmla="*/ 2379784 w 2379784"/>
              <a:gd name="connsiteY4" fmla="*/ 555867 h 255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9784" h="2554283">
                <a:moveTo>
                  <a:pt x="0" y="2419836"/>
                </a:moveTo>
                <a:cubicBezTo>
                  <a:pt x="343877" y="2539997"/>
                  <a:pt x="687754" y="2660159"/>
                  <a:pt x="832338" y="2396390"/>
                </a:cubicBezTo>
                <a:cubicBezTo>
                  <a:pt x="976922" y="2132621"/>
                  <a:pt x="844061" y="1235806"/>
                  <a:pt x="867507" y="837221"/>
                </a:cubicBezTo>
                <a:cubicBezTo>
                  <a:pt x="890953" y="438636"/>
                  <a:pt x="720969" y="51774"/>
                  <a:pt x="973015" y="4882"/>
                </a:cubicBezTo>
                <a:cubicBezTo>
                  <a:pt x="1225061" y="-42010"/>
                  <a:pt x="1802422" y="256928"/>
                  <a:pt x="2379784" y="55586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50EDFBF-6F57-7E45-9FC7-E9F9F4B7727C}"/>
              </a:ext>
            </a:extLst>
          </p:cNvPr>
          <p:cNvSpPr/>
          <p:nvPr/>
        </p:nvSpPr>
        <p:spPr>
          <a:xfrm>
            <a:off x="2363235" y="4027256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/>
              <a:t>Rx</a:t>
            </a:r>
            <a:endParaRPr lang="zh-CN" altLang="en-US" dirty="0"/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2C8F8138-549B-5347-B65B-162837F54D22}"/>
              </a:ext>
            </a:extLst>
          </p:cNvPr>
          <p:cNvSpPr/>
          <p:nvPr/>
        </p:nvSpPr>
        <p:spPr>
          <a:xfrm>
            <a:off x="3628714" y="4740599"/>
            <a:ext cx="4046812" cy="90370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" altLang="zh-CN" dirty="0"/>
              <a:t>Client sends each read to </a:t>
            </a:r>
            <a:r>
              <a:rPr lang="en" altLang="zh-CN" dirty="0" err="1"/>
              <a:t>Paxos</a:t>
            </a:r>
            <a:r>
              <a:rPr lang="en" altLang="zh-CN" dirty="0"/>
              <a:t> leader of relevant shard, lock the record &amp; do the latest value  </a:t>
            </a:r>
            <a:endParaRPr kumimoji="1" lang="en-US" altLang="zh-CN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A306727C-93D5-6643-8EAC-D9A4D1579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931" y="3097011"/>
            <a:ext cx="337631" cy="33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939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形状 36">
            <a:extLst>
              <a:ext uri="{FF2B5EF4-FFF2-40B4-BE49-F238E27FC236}">
                <a16:creationId xmlns:a16="http://schemas.microsoft.com/office/drawing/2014/main" id="{0A2340EF-1E39-2F4A-B87D-89B4C35AF233}"/>
              </a:ext>
            </a:extLst>
          </p:cNvPr>
          <p:cNvSpPr/>
          <p:nvPr/>
        </p:nvSpPr>
        <p:spPr>
          <a:xfrm>
            <a:off x="1758462" y="2773487"/>
            <a:ext cx="2379784" cy="2554283"/>
          </a:xfrm>
          <a:custGeom>
            <a:avLst/>
            <a:gdLst>
              <a:gd name="connsiteX0" fmla="*/ 0 w 2379784"/>
              <a:gd name="connsiteY0" fmla="*/ 2419836 h 2554283"/>
              <a:gd name="connsiteX1" fmla="*/ 832338 w 2379784"/>
              <a:gd name="connsiteY1" fmla="*/ 2396390 h 2554283"/>
              <a:gd name="connsiteX2" fmla="*/ 867507 w 2379784"/>
              <a:gd name="connsiteY2" fmla="*/ 837221 h 2554283"/>
              <a:gd name="connsiteX3" fmla="*/ 973015 w 2379784"/>
              <a:gd name="connsiteY3" fmla="*/ 4882 h 2554283"/>
              <a:gd name="connsiteX4" fmla="*/ 2379784 w 2379784"/>
              <a:gd name="connsiteY4" fmla="*/ 555867 h 255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9784" h="2554283">
                <a:moveTo>
                  <a:pt x="0" y="2419836"/>
                </a:moveTo>
                <a:cubicBezTo>
                  <a:pt x="343877" y="2539997"/>
                  <a:pt x="687754" y="2660159"/>
                  <a:pt x="832338" y="2396390"/>
                </a:cubicBezTo>
                <a:cubicBezTo>
                  <a:pt x="976922" y="2132621"/>
                  <a:pt x="844061" y="1235806"/>
                  <a:pt x="867507" y="837221"/>
                </a:cubicBezTo>
                <a:cubicBezTo>
                  <a:pt x="890953" y="438636"/>
                  <a:pt x="720969" y="51774"/>
                  <a:pt x="973015" y="4882"/>
                </a:cubicBezTo>
                <a:cubicBezTo>
                  <a:pt x="1225061" y="-42010"/>
                  <a:pt x="1802422" y="256928"/>
                  <a:pt x="2379784" y="55586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6F2F74E-350B-E34D-BFC7-FDD6813E49C5}"/>
              </a:ext>
            </a:extLst>
          </p:cNvPr>
          <p:cNvSpPr/>
          <p:nvPr/>
        </p:nvSpPr>
        <p:spPr>
          <a:xfrm>
            <a:off x="2363235" y="4027256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/>
              <a:t>Rx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7F07784-8F26-7441-BAE4-9CECFD5C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Execution flow of read-write transaction(TX)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7F826-B0C8-3B4E-BA5C-D734A04E0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The write will be buffered at local client</a:t>
            </a:r>
            <a:endParaRPr kumimoji="1" lang="en" altLang="zh-CN" dirty="0"/>
          </a:p>
          <a:p>
            <a:pPr lvl="1"/>
            <a:r>
              <a:rPr kumimoji="1" lang="en" altLang="zh-CN" dirty="0"/>
              <a:t>They will be written back via 2PC at the TX’s commit time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529A15-50A9-3840-9C09-92FABFB7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91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B39C7E3-7C2B-D24F-B114-5E15A99CC903}"/>
              </a:ext>
            </a:extLst>
          </p:cNvPr>
          <p:cNvGrpSpPr/>
          <p:nvPr/>
        </p:nvGrpSpPr>
        <p:grpSpPr>
          <a:xfrm>
            <a:off x="457200" y="2195000"/>
            <a:ext cx="1656184" cy="1324999"/>
            <a:chOff x="4283968" y="3476717"/>
            <a:chExt cx="1656184" cy="132499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4946455-8ABC-CE4C-81C7-C81901D27D69}"/>
                </a:ext>
              </a:extLst>
            </p:cNvPr>
            <p:cNvSpPr/>
            <p:nvPr/>
          </p:nvSpPr>
          <p:spPr>
            <a:xfrm>
              <a:off x="4283968" y="3476717"/>
              <a:ext cx="1656184" cy="1324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11BC34D-54C8-A842-9DA4-E5AA13949899}"/>
                </a:ext>
              </a:extLst>
            </p:cNvPr>
            <p:cNvSpPr/>
            <p:nvPr/>
          </p:nvSpPr>
          <p:spPr>
            <a:xfrm>
              <a:off x="4289456" y="3518729"/>
              <a:ext cx="145103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tx.begin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x = x + 1</a:t>
              </a: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 = y + 1</a:t>
              </a:r>
            </a:p>
            <a:p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tx.end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1026" name="Picture 2" descr="Client icon PNG, ICO or ICNS | Free vector icons">
            <a:extLst>
              <a:ext uri="{FF2B5EF4-FFF2-40B4-BE49-F238E27FC236}">
                <a16:creationId xmlns:a16="http://schemas.microsoft.com/office/drawing/2014/main" id="{75BFD7FD-FC23-7D43-9B67-39C32DD93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9628"/>
            <a:ext cx="978047" cy="97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F65B8CD-C713-B241-AC90-97A16BA64972}"/>
              </a:ext>
            </a:extLst>
          </p:cNvPr>
          <p:cNvSpPr/>
          <p:nvPr/>
        </p:nvSpPr>
        <p:spPr>
          <a:xfrm>
            <a:off x="827584" y="498767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Client</a:t>
            </a:r>
            <a:endParaRPr lang="zh-CN" altLang="en-US" b="1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5DA052C-663E-CD4A-AB06-3C9D8DBD0800}"/>
              </a:ext>
            </a:extLst>
          </p:cNvPr>
          <p:cNvGrpSpPr/>
          <p:nvPr/>
        </p:nvGrpSpPr>
        <p:grpSpPr>
          <a:xfrm>
            <a:off x="6482701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1" name="磁盘 10">
              <a:extLst>
                <a:ext uri="{FF2B5EF4-FFF2-40B4-BE49-F238E27FC236}">
                  <a16:creationId xmlns:a16="http://schemas.microsoft.com/office/drawing/2014/main" id="{FBFF4872-691A-9D45-AE74-A918BF8E3957}"/>
                </a:ext>
              </a:extLst>
            </p:cNvPr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96F1596-7397-154C-8D59-D7974CDD45A1}"/>
                </a:ext>
              </a:extLst>
            </p:cNvPr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DC1</a:t>
              </a:r>
              <a:endParaRPr lang="zh-CN" altLang="en-US" b="1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517DF11-389C-9241-A7EC-C9679A4684A7}"/>
              </a:ext>
            </a:extLst>
          </p:cNvPr>
          <p:cNvGrpSpPr/>
          <p:nvPr/>
        </p:nvGrpSpPr>
        <p:grpSpPr>
          <a:xfrm>
            <a:off x="3855375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4" name="磁盘 13">
              <a:extLst>
                <a:ext uri="{FF2B5EF4-FFF2-40B4-BE49-F238E27FC236}">
                  <a16:creationId xmlns:a16="http://schemas.microsoft.com/office/drawing/2014/main" id="{4852B32A-D854-634F-889D-51A3CB510F95}"/>
                </a:ext>
              </a:extLst>
            </p:cNvPr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CE1DF13-289D-8D40-A20C-F508E3D0B2C4}"/>
                </a:ext>
              </a:extLst>
            </p:cNvPr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DC0</a:t>
              </a:r>
              <a:endParaRPr lang="zh-CN" altLang="en-US" b="1" dirty="0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A8BBE0F0-4D62-8B40-BF5F-0CCCFE85655D}"/>
              </a:ext>
            </a:extLst>
          </p:cNvPr>
          <p:cNvSpPr/>
          <p:nvPr/>
        </p:nvSpPr>
        <p:spPr>
          <a:xfrm>
            <a:off x="4161310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4B309DA-BE63-654C-9B1B-230270C02393}"/>
              </a:ext>
            </a:extLst>
          </p:cNvPr>
          <p:cNvSpPr/>
          <p:nvPr/>
        </p:nvSpPr>
        <p:spPr>
          <a:xfrm>
            <a:off x="6774645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A249CE1-4372-7741-B63F-BCB79F07DC45}"/>
              </a:ext>
            </a:extLst>
          </p:cNvPr>
          <p:cNvSpPr/>
          <p:nvPr/>
        </p:nvSpPr>
        <p:spPr>
          <a:xfrm>
            <a:off x="4147319" y="391387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398E4C-1AA4-A64B-9BBC-8AE79E0DBF1D}"/>
              </a:ext>
            </a:extLst>
          </p:cNvPr>
          <p:cNvSpPr/>
          <p:nvPr/>
        </p:nvSpPr>
        <p:spPr>
          <a:xfrm>
            <a:off x="6774645" y="391728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92C5F74-0579-DB41-902B-54020835E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585" y="3211485"/>
            <a:ext cx="617028" cy="61702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40B82A9-E9E2-754D-B0B1-BF14A4630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585" y="3942364"/>
            <a:ext cx="617028" cy="617028"/>
          </a:xfrm>
          <a:prstGeom prst="rect">
            <a:avLst/>
          </a:prstGeom>
        </p:spPr>
      </p:pic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B64A349F-074E-1F4F-AE09-D48B4FF8AC0D}"/>
              </a:ext>
            </a:extLst>
          </p:cNvPr>
          <p:cNvCxnSpPr>
            <a:cxnSpLocks/>
          </p:cNvCxnSpPr>
          <p:nvPr/>
        </p:nvCxnSpPr>
        <p:spPr>
          <a:xfrm>
            <a:off x="3159585" y="3865612"/>
            <a:ext cx="4652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A57C811D-C322-E74A-82B5-D964626243F2}"/>
              </a:ext>
            </a:extLst>
          </p:cNvPr>
          <p:cNvCxnSpPr>
            <a:cxnSpLocks/>
          </p:cNvCxnSpPr>
          <p:nvPr/>
        </p:nvCxnSpPr>
        <p:spPr>
          <a:xfrm>
            <a:off x="5652120" y="2070746"/>
            <a:ext cx="0" cy="2488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6A66CCB-714D-2D4F-AA58-79232F2FAF9F}"/>
              </a:ext>
            </a:extLst>
          </p:cNvPr>
          <p:cNvSpPr/>
          <p:nvPr/>
        </p:nvSpPr>
        <p:spPr>
          <a:xfrm>
            <a:off x="4157792" y="3289223"/>
            <a:ext cx="424681" cy="36817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AEB939B-FDFE-F14A-8D5F-B4D81BCA7F1C}"/>
              </a:ext>
            </a:extLst>
          </p:cNvPr>
          <p:cNvSpPr/>
          <p:nvPr/>
        </p:nvSpPr>
        <p:spPr>
          <a:xfrm>
            <a:off x="6760654" y="4028416"/>
            <a:ext cx="424681" cy="36817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CBA8B21-FE8E-024B-8648-8E2B29E542BE}"/>
              </a:ext>
            </a:extLst>
          </p:cNvPr>
          <p:cNvSpPr/>
          <p:nvPr/>
        </p:nvSpPr>
        <p:spPr>
          <a:xfrm>
            <a:off x="7902188" y="3252952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F873753-2699-7642-BD03-8D31CDB2B736}"/>
              </a:ext>
            </a:extLst>
          </p:cNvPr>
          <p:cNvSpPr/>
          <p:nvPr/>
        </p:nvSpPr>
        <p:spPr>
          <a:xfrm>
            <a:off x="7929844" y="4001497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C827B50-0226-894B-B7B5-137C23FB06BD}"/>
              </a:ext>
            </a:extLst>
          </p:cNvPr>
          <p:cNvSpPr/>
          <p:nvPr/>
        </p:nvSpPr>
        <p:spPr>
          <a:xfrm>
            <a:off x="457200" y="2557406"/>
            <a:ext cx="1656184" cy="300094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圆角矩形标注 32">
            <a:extLst>
              <a:ext uri="{FF2B5EF4-FFF2-40B4-BE49-F238E27FC236}">
                <a16:creationId xmlns:a16="http://schemas.microsoft.com/office/drawing/2014/main" id="{D1138F14-9606-2046-B7A4-47F7471D1EA2}"/>
              </a:ext>
            </a:extLst>
          </p:cNvPr>
          <p:cNvSpPr/>
          <p:nvPr/>
        </p:nvSpPr>
        <p:spPr>
          <a:xfrm>
            <a:off x="1811606" y="3149654"/>
            <a:ext cx="862545" cy="575373"/>
          </a:xfrm>
          <a:prstGeom prst="wedgeRoundRectCallout">
            <a:avLst>
              <a:gd name="adj1" fmla="val -42355"/>
              <a:gd name="adj2" fmla="val -98461"/>
              <a:gd name="adj3" fmla="val 16667"/>
            </a:avLst>
          </a:prstGeom>
          <a:solidFill>
            <a:schemeClr val="bg1"/>
          </a:solidFill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C116BD9-FCE3-7940-A4D4-62ADF1051E9C}"/>
              </a:ext>
            </a:extLst>
          </p:cNvPr>
          <p:cNvSpPr/>
          <p:nvPr/>
        </p:nvSpPr>
        <p:spPr>
          <a:xfrm>
            <a:off x="1883797" y="3246889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write</a:t>
            </a:r>
            <a:endParaRPr lang="zh-CN" altLang="en-US" dirty="0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F2BC6FD-FB7C-F241-8F47-2326436D2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931" y="3097011"/>
            <a:ext cx="337631" cy="33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316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07784-8F26-7441-BAE4-9CECFD5C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Execution flow of read-write transaction(TX)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7F826-B0C8-3B4E-BA5C-D734A04E0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Commit will use 2PC to write all the updates back </a:t>
            </a:r>
            <a:endParaRPr kumimoji="1" lang="en" altLang="zh-CN" dirty="0"/>
          </a:p>
          <a:p>
            <a:pPr lvl="1"/>
            <a:r>
              <a:rPr kumimoji="1" lang="en" altLang="zh-CN" dirty="0"/>
              <a:t>It will choose a shard leader as the coordinator leader 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529A15-50A9-3840-9C09-92FABFB7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92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B39C7E3-7C2B-D24F-B114-5E15A99CC903}"/>
              </a:ext>
            </a:extLst>
          </p:cNvPr>
          <p:cNvGrpSpPr/>
          <p:nvPr/>
        </p:nvGrpSpPr>
        <p:grpSpPr>
          <a:xfrm>
            <a:off x="457200" y="2195000"/>
            <a:ext cx="1656184" cy="1324999"/>
            <a:chOff x="4283968" y="3476717"/>
            <a:chExt cx="1656184" cy="132499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4946455-8ABC-CE4C-81C7-C81901D27D69}"/>
                </a:ext>
              </a:extLst>
            </p:cNvPr>
            <p:cNvSpPr/>
            <p:nvPr/>
          </p:nvSpPr>
          <p:spPr>
            <a:xfrm>
              <a:off x="4283968" y="3476717"/>
              <a:ext cx="1656184" cy="1324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11BC34D-54C8-A842-9DA4-E5AA13949899}"/>
                </a:ext>
              </a:extLst>
            </p:cNvPr>
            <p:cNvSpPr/>
            <p:nvPr/>
          </p:nvSpPr>
          <p:spPr>
            <a:xfrm>
              <a:off x="4289456" y="3518729"/>
              <a:ext cx="145103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tx.begin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 = x + 1</a:t>
              </a:r>
            </a:p>
            <a:p>
              <a:r>
                <a:rPr kumimoji="1" lang="en-US" altLang="zh-CN" b="1" dirty="0">
                  <a:latin typeface="Consolas" panose="020B0609020204030204" pitchFamily="49" charset="0"/>
                  <a:cs typeface="Consolas" panose="020B0609020204030204" pitchFamily="49" charset="0"/>
                </a:rPr>
                <a:t>y = y + 1</a:t>
              </a:r>
            </a:p>
            <a:p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tx.end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1026" name="Picture 2" descr="Client icon PNG, ICO or ICNS | Free vector icons">
            <a:extLst>
              <a:ext uri="{FF2B5EF4-FFF2-40B4-BE49-F238E27FC236}">
                <a16:creationId xmlns:a16="http://schemas.microsoft.com/office/drawing/2014/main" id="{75BFD7FD-FC23-7D43-9B67-39C32DD93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9628"/>
            <a:ext cx="978047" cy="97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F65B8CD-C713-B241-AC90-97A16BA64972}"/>
              </a:ext>
            </a:extLst>
          </p:cNvPr>
          <p:cNvSpPr/>
          <p:nvPr/>
        </p:nvSpPr>
        <p:spPr>
          <a:xfrm>
            <a:off x="827584" y="498767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Client</a:t>
            </a:r>
            <a:endParaRPr lang="zh-CN" altLang="en-US" b="1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5DA052C-663E-CD4A-AB06-3C9D8DBD0800}"/>
              </a:ext>
            </a:extLst>
          </p:cNvPr>
          <p:cNvGrpSpPr/>
          <p:nvPr/>
        </p:nvGrpSpPr>
        <p:grpSpPr>
          <a:xfrm>
            <a:off x="6482701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1" name="磁盘 10">
              <a:extLst>
                <a:ext uri="{FF2B5EF4-FFF2-40B4-BE49-F238E27FC236}">
                  <a16:creationId xmlns:a16="http://schemas.microsoft.com/office/drawing/2014/main" id="{FBFF4872-691A-9D45-AE74-A918BF8E3957}"/>
                </a:ext>
              </a:extLst>
            </p:cNvPr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96F1596-7397-154C-8D59-D7974CDD45A1}"/>
                </a:ext>
              </a:extLst>
            </p:cNvPr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DC1</a:t>
              </a:r>
              <a:endParaRPr lang="zh-CN" altLang="en-US" b="1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517DF11-389C-9241-A7EC-C9679A4684A7}"/>
              </a:ext>
            </a:extLst>
          </p:cNvPr>
          <p:cNvGrpSpPr/>
          <p:nvPr/>
        </p:nvGrpSpPr>
        <p:grpSpPr>
          <a:xfrm>
            <a:off x="3855375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4" name="磁盘 13">
              <a:extLst>
                <a:ext uri="{FF2B5EF4-FFF2-40B4-BE49-F238E27FC236}">
                  <a16:creationId xmlns:a16="http://schemas.microsoft.com/office/drawing/2014/main" id="{4852B32A-D854-634F-889D-51A3CB510F95}"/>
                </a:ext>
              </a:extLst>
            </p:cNvPr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CE1DF13-289D-8D40-A20C-F508E3D0B2C4}"/>
                </a:ext>
              </a:extLst>
            </p:cNvPr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DC0</a:t>
              </a:r>
              <a:endParaRPr lang="zh-CN" altLang="en-US" b="1" dirty="0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A8BBE0F0-4D62-8B40-BF5F-0CCCFE85655D}"/>
              </a:ext>
            </a:extLst>
          </p:cNvPr>
          <p:cNvSpPr/>
          <p:nvPr/>
        </p:nvSpPr>
        <p:spPr>
          <a:xfrm>
            <a:off x="4161310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4B309DA-BE63-654C-9B1B-230270C02393}"/>
              </a:ext>
            </a:extLst>
          </p:cNvPr>
          <p:cNvSpPr/>
          <p:nvPr/>
        </p:nvSpPr>
        <p:spPr>
          <a:xfrm>
            <a:off x="6774645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A249CE1-4372-7741-B63F-BCB79F07DC45}"/>
              </a:ext>
            </a:extLst>
          </p:cNvPr>
          <p:cNvSpPr/>
          <p:nvPr/>
        </p:nvSpPr>
        <p:spPr>
          <a:xfrm>
            <a:off x="4147319" y="391387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398E4C-1AA4-A64B-9BBC-8AE79E0DBF1D}"/>
              </a:ext>
            </a:extLst>
          </p:cNvPr>
          <p:cNvSpPr/>
          <p:nvPr/>
        </p:nvSpPr>
        <p:spPr>
          <a:xfrm>
            <a:off x="6774645" y="391728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92C5F74-0579-DB41-902B-54020835E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585" y="3211485"/>
            <a:ext cx="617028" cy="61702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40B82A9-E9E2-754D-B0B1-BF14A4630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585" y="3942364"/>
            <a:ext cx="617028" cy="617028"/>
          </a:xfrm>
          <a:prstGeom prst="rect">
            <a:avLst/>
          </a:prstGeom>
        </p:spPr>
      </p:pic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B64A349F-074E-1F4F-AE09-D48B4FF8AC0D}"/>
              </a:ext>
            </a:extLst>
          </p:cNvPr>
          <p:cNvCxnSpPr>
            <a:cxnSpLocks/>
          </p:cNvCxnSpPr>
          <p:nvPr/>
        </p:nvCxnSpPr>
        <p:spPr>
          <a:xfrm>
            <a:off x="3159585" y="3865612"/>
            <a:ext cx="4652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A57C811D-C322-E74A-82B5-D964626243F2}"/>
              </a:ext>
            </a:extLst>
          </p:cNvPr>
          <p:cNvCxnSpPr>
            <a:cxnSpLocks/>
          </p:cNvCxnSpPr>
          <p:nvPr/>
        </p:nvCxnSpPr>
        <p:spPr>
          <a:xfrm>
            <a:off x="5652120" y="2070746"/>
            <a:ext cx="0" cy="2488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6A66CCB-714D-2D4F-AA58-79232F2FAF9F}"/>
              </a:ext>
            </a:extLst>
          </p:cNvPr>
          <p:cNvSpPr/>
          <p:nvPr/>
        </p:nvSpPr>
        <p:spPr>
          <a:xfrm>
            <a:off x="4157792" y="3289223"/>
            <a:ext cx="424681" cy="36817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AEB939B-FDFE-F14A-8D5F-B4D81BCA7F1C}"/>
              </a:ext>
            </a:extLst>
          </p:cNvPr>
          <p:cNvSpPr/>
          <p:nvPr/>
        </p:nvSpPr>
        <p:spPr>
          <a:xfrm>
            <a:off x="6760654" y="4028416"/>
            <a:ext cx="424681" cy="36817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CBA8B21-FE8E-024B-8648-8E2B29E542BE}"/>
              </a:ext>
            </a:extLst>
          </p:cNvPr>
          <p:cNvSpPr/>
          <p:nvPr/>
        </p:nvSpPr>
        <p:spPr>
          <a:xfrm>
            <a:off x="7902188" y="3252952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F873753-2699-7642-BD03-8D31CDB2B736}"/>
              </a:ext>
            </a:extLst>
          </p:cNvPr>
          <p:cNvSpPr/>
          <p:nvPr/>
        </p:nvSpPr>
        <p:spPr>
          <a:xfrm>
            <a:off x="7929844" y="4001497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6" name="任意形状 35">
            <a:extLst>
              <a:ext uri="{FF2B5EF4-FFF2-40B4-BE49-F238E27FC236}">
                <a16:creationId xmlns:a16="http://schemas.microsoft.com/office/drawing/2014/main" id="{48CA4148-1D94-DF48-9512-17911A36B6A3}"/>
              </a:ext>
            </a:extLst>
          </p:cNvPr>
          <p:cNvSpPr/>
          <p:nvPr/>
        </p:nvSpPr>
        <p:spPr>
          <a:xfrm>
            <a:off x="1758462" y="2773487"/>
            <a:ext cx="2379784" cy="2554283"/>
          </a:xfrm>
          <a:custGeom>
            <a:avLst/>
            <a:gdLst>
              <a:gd name="connsiteX0" fmla="*/ 0 w 2379784"/>
              <a:gd name="connsiteY0" fmla="*/ 2419836 h 2554283"/>
              <a:gd name="connsiteX1" fmla="*/ 832338 w 2379784"/>
              <a:gd name="connsiteY1" fmla="*/ 2396390 h 2554283"/>
              <a:gd name="connsiteX2" fmla="*/ 867507 w 2379784"/>
              <a:gd name="connsiteY2" fmla="*/ 837221 h 2554283"/>
              <a:gd name="connsiteX3" fmla="*/ 973015 w 2379784"/>
              <a:gd name="connsiteY3" fmla="*/ 4882 h 2554283"/>
              <a:gd name="connsiteX4" fmla="*/ 2379784 w 2379784"/>
              <a:gd name="connsiteY4" fmla="*/ 555867 h 255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9784" h="2554283">
                <a:moveTo>
                  <a:pt x="0" y="2419836"/>
                </a:moveTo>
                <a:cubicBezTo>
                  <a:pt x="343877" y="2539997"/>
                  <a:pt x="687754" y="2660159"/>
                  <a:pt x="832338" y="2396390"/>
                </a:cubicBezTo>
                <a:cubicBezTo>
                  <a:pt x="976922" y="2132621"/>
                  <a:pt x="844061" y="1235806"/>
                  <a:pt x="867507" y="837221"/>
                </a:cubicBezTo>
                <a:cubicBezTo>
                  <a:pt x="890953" y="438636"/>
                  <a:pt x="720969" y="51774"/>
                  <a:pt x="973015" y="4882"/>
                </a:cubicBezTo>
                <a:cubicBezTo>
                  <a:pt x="1225061" y="-42010"/>
                  <a:pt x="1802422" y="256928"/>
                  <a:pt x="2379784" y="55586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420BC52-3137-8B4B-8BEA-8C13DEA26DF8}"/>
              </a:ext>
            </a:extLst>
          </p:cNvPr>
          <p:cNvSpPr/>
          <p:nvPr/>
        </p:nvSpPr>
        <p:spPr>
          <a:xfrm>
            <a:off x="2363235" y="4027256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/>
              <a:t>Rx</a:t>
            </a:r>
            <a:endParaRPr lang="zh-CN" altLang="en-US" dirty="0"/>
          </a:p>
        </p:txBody>
      </p:sp>
      <p:sp>
        <p:nvSpPr>
          <p:cNvPr id="21" name="任意形状 20">
            <a:extLst>
              <a:ext uri="{FF2B5EF4-FFF2-40B4-BE49-F238E27FC236}">
                <a16:creationId xmlns:a16="http://schemas.microsoft.com/office/drawing/2014/main" id="{FEFBD281-3832-7E4D-B94B-16C75F08AECF}"/>
              </a:ext>
            </a:extLst>
          </p:cNvPr>
          <p:cNvSpPr/>
          <p:nvPr/>
        </p:nvSpPr>
        <p:spPr>
          <a:xfrm>
            <a:off x="1805354" y="4501662"/>
            <a:ext cx="4947138" cy="1153585"/>
          </a:xfrm>
          <a:custGeom>
            <a:avLst/>
            <a:gdLst>
              <a:gd name="connsiteX0" fmla="*/ 0 w 4947138"/>
              <a:gd name="connsiteY0" fmla="*/ 703384 h 1153585"/>
              <a:gd name="connsiteX1" fmla="*/ 1324708 w 4947138"/>
              <a:gd name="connsiteY1" fmla="*/ 1125415 h 1153585"/>
              <a:gd name="connsiteX2" fmla="*/ 4947138 w 4947138"/>
              <a:gd name="connsiteY2" fmla="*/ 0 h 1153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7138" h="1153585">
                <a:moveTo>
                  <a:pt x="0" y="703384"/>
                </a:moveTo>
                <a:cubicBezTo>
                  <a:pt x="250092" y="973015"/>
                  <a:pt x="500185" y="1242646"/>
                  <a:pt x="1324708" y="1125415"/>
                </a:cubicBezTo>
                <a:cubicBezTo>
                  <a:pt x="2149231" y="1008184"/>
                  <a:pt x="3548184" y="504092"/>
                  <a:pt x="4947138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94FA15A-AB57-3F4F-8AB2-E6C3D05FBCD5}"/>
              </a:ext>
            </a:extLst>
          </p:cNvPr>
          <p:cNvSpPr/>
          <p:nvPr/>
        </p:nvSpPr>
        <p:spPr>
          <a:xfrm>
            <a:off x="4324612" y="5090603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/>
              <a:t>Ry</a:t>
            </a:r>
            <a:endParaRPr lang="zh-CN" altLang="en-US" dirty="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2CBE7253-C441-B24F-B13F-D5BA8614E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931" y="3097011"/>
            <a:ext cx="337631" cy="33763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4F214A27-E27C-B241-A6AA-F52A0E4C11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6519" y="3858440"/>
            <a:ext cx="337631" cy="33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58617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07784-8F26-7441-BAE4-9CECFD5C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Execution flow of read-write transaction(TX)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7F826-B0C8-3B4E-BA5C-D734A04E0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900442"/>
          </a:xfrm>
        </p:spPr>
        <p:txBody>
          <a:bodyPr/>
          <a:lstStyle/>
          <a:p>
            <a:r>
              <a:rPr kumimoji="1" lang="en-US" altLang="zh-CN" dirty="0"/>
              <a:t>The coordinator uses its PAXOS group to replicate the TX states</a:t>
            </a:r>
            <a:endParaRPr kumimoji="1" lang="en" altLang="zh-CN" dirty="0"/>
          </a:p>
          <a:p>
            <a:pPr lvl="1"/>
            <a:r>
              <a:rPr kumimoji="1" lang="en" altLang="zh-CN" dirty="0"/>
              <a:t>Why? Otherwise, the 2PC may fail if the coordinator crashes!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529A15-50A9-3840-9C09-92FABFB7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93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B39C7E3-7C2B-D24F-B114-5E15A99CC903}"/>
              </a:ext>
            </a:extLst>
          </p:cNvPr>
          <p:cNvGrpSpPr/>
          <p:nvPr/>
        </p:nvGrpSpPr>
        <p:grpSpPr>
          <a:xfrm>
            <a:off x="457200" y="2195000"/>
            <a:ext cx="1656184" cy="1324999"/>
            <a:chOff x="4283968" y="3476717"/>
            <a:chExt cx="1656184" cy="132499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4946455-8ABC-CE4C-81C7-C81901D27D69}"/>
                </a:ext>
              </a:extLst>
            </p:cNvPr>
            <p:cNvSpPr/>
            <p:nvPr/>
          </p:nvSpPr>
          <p:spPr>
            <a:xfrm>
              <a:off x="4283968" y="3476717"/>
              <a:ext cx="1656184" cy="1324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11BC34D-54C8-A842-9DA4-E5AA13949899}"/>
                </a:ext>
              </a:extLst>
            </p:cNvPr>
            <p:cNvSpPr/>
            <p:nvPr/>
          </p:nvSpPr>
          <p:spPr>
            <a:xfrm>
              <a:off x="4289456" y="3518729"/>
              <a:ext cx="145103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tx.begin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 = x + 1</a:t>
              </a: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 = y + 1</a:t>
              </a:r>
            </a:p>
            <a:p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tx.end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dirty="0"/>
            </a:p>
          </p:txBody>
        </p:sp>
      </p:grpSp>
      <p:pic>
        <p:nvPicPr>
          <p:cNvPr id="1026" name="Picture 2" descr="Client icon PNG, ICO or ICNS | Free vector icons">
            <a:extLst>
              <a:ext uri="{FF2B5EF4-FFF2-40B4-BE49-F238E27FC236}">
                <a16:creationId xmlns:a16="http://schemas.microsoft.com/office/drawing/2014/main" id="{75BFD7FD-FC23-7D43-9B67-39C32DD93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9628"/>
            <a:ext cx="978047" cy="97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F65B8CD-C713-B241-AC90-97A16BA64972}"/>
              </a:ext>
            </a:extLst>
          </p:cNvPr>
          <p:cNvSpPr/>
          <p:nvPr/>
        </p:nvSpPr>
        <p:spPr>
          <a:xfrm>
            <a:off x="827584" y="498767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Client</a:t>
            </a:r>
            <a:endParaRPr lang="zh-CN" altLang="en-US" b="1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5DA052C-663E-CD4A-AB06-3C9D8DBD0800}"/>
              </a:ext>
            </a:extLst>
          </p:cNvPr>
          <p:cNvGrpSpPr/>
          <p:nvPr/>
        </p:nvGrpSpPr>
        <p:grpSpPr>
          <a:xfrm>
            <a:off x="6482701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1" name="磁盘 10">
              <a:extLst>
                <a:ext uri="{FF2B5EF4-FFF2-40B4-BE49-F238E27FC236}">
                  <a16:creationId xmlns:a16="http://schemas.microsoft.com/office/drawing/2014/main" id="{FBFF4872-691A-9D45-AE74-A918BF8E3957}"/>
                </a:ext>
              </a:extLst>
            </p:cNvPr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96F1596-7397-154C-8D59-D7974CDD45A1}"/>
                </a:ext>
              </a:extLst>
            </p:cNvPr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DC1</a:t>
              </a:r>
              <a:endParaRPr lang="zh-CN" altLang="en-US" b="1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517DF11-389C-9241-A7EC-C9679A4684A7}"/>
              </a:ext>
            </a:extLst>
          </p:cNvPr>
          <p:cNvGrpSpPr/>
          <p:nvPr/>
        </p:nvGrpSpPr>
        <p:grpSpPr>
          <a:xfrm>
            <a:off x="3855375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4" name="磁盘 13">
              <a:extLst>
                <a:ext uri="{FF2B5EF4-FFF2-40B4-BE49-F238E27FC236}">
                  <a16:creationId xmlns:a16="http://schemas.microsoft.com/office/drawing/2014/main" id="{4852B32A-D854-634F-889D-51A3CB510F95}"/>
                </a:ext>
              </a:extLst>
            </p:cNvPr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CE1DF13-289D-8D40-A20C-F508E3D0B2C4}"/>
                </a:ext>
              </a:extLst>
            </p:cNvPr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DC0</a:t>
              </a:r>
              <a:endParaRPr lang="zh-CN" altLang="en-US" b="1" dirty="0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A8BBE0F0-4D62-8B40-BF5F-0CCCFE85655D}"/>
              </a:ext>
            </a:extLst>
          </p:cNvPr>
          <p:cNvSpPr/>
          <p:nvPr/>
        </p:nvSpPr>
        <p:spPr>
          <a:xfrm>
            <a:off x="4161310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4B309DA-BE63-654C-9B1B-230270C02393}"/>
              </a:ext>
            </a:extLst>
          </p:cNvPr>
          <p:cNvSpPr/>
          <p:nvPr/>
        </p:nvSpPr>
        <p:spPr>
          <a:xfrm>
            <a:off x="6774645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A249CE1-4372-7741-B63F-BCB79F07DC45}"/>
              </a:ext>
            </a:extLst>
          </p:cNvPr>
          <p:cNvSpPr/>
          <p:nvPr/>
        </p:nvSpPr>
        <p:spPr>
          <a:xfrm>
            <a:off x="4147319" y="391387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398E4C-1AA4-A64B-9BBC-8AE79E0DBF1D}"/>
              </a:ext>
            </a:extLst>
          </p:cNvPr>
          <p:cNvSpPr/>
          <p:nvPr/>
        </p:nvSpPr>
        <p:spPr>
          <a:xfrm>
            <a:off x="6774645" y="391728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92C5F74-0579-DB41-902B-54020835E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585" y="3211485"/>
            <a:ext cx="617028" cy="61702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40B82A9-E9E2-754D-B0B1-BF14A4630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585" y="3942364"/>
            <a:ext cx="617028" cy="617028"/>
          </a:xfrm>
          <a:prstGeom prst="rect">
            <a:avLst/>
          </a:prstGeom>
        </p:spPr>
      </p:pic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B64A349F-074E-1F4F-AE09-D48B4FF8AC0D}"/>
              </a:ext>
            </a:extLst>
          </p:cNvPr>
          <p:cNvCxnSpPr>
            <a:cxnSpLocks/>
          </p:cNvCxnSpPr>
          <p:nvPr/>
        </p:nvCxnSpPr>
        <p:spPr>
          <a:xfrm>
            <a:off x="3159585" y="3865612"/>
            <a:ext cx="4652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A57C811D-C322-E74A-82B5-D964626243F2}"/>
              </a:ext>
            </a:extLst>
          </p:cNvPr>
          <p:cNvCxnSpPr>
            <a:cxnSpLocks/>
          </p:cNvCxnSpPr>
          <p:nvPr/>
        </p:nvCxnSpPr>
        <p:spPr>
          <a:xfrm>
            <a:off x="5652120" y="2070746"/>
            <a:ext cx="0" cy="2488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6A66CCB-714D-2D4F-AA58-79232F2FAF9F}"/>
              </a:ext>
            </a:extLst>
          </p:cNvPr>
          <p:cNvSpPr/>
          <p:nvPr/>
        </p:nvSpPr>
        <p:spPr>
          <a:xfrm>
            <a:off x="4157792" y="3289223"/>
            <a:ext cx="424681" cy="368172"/>
          </a:xfrm>
          <a:prstGeom prst="rect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AEB939B-FDFE-F14A-8D5F-B4D81BCA7F1C}"/>
              </a:ext>
            </a:extLst>
          </p:cNvPr>
          <p:cNvSpPr/>
          <p:nvPr/>
        </p:nvSpPr>
        <p:spPr>
          <a:xfrm>
            <a:off x="6760654" y="4028416"/>
            <a:ext cx="424681" cy="36817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CBA8B21-FE8E-024B-8648-8E2B29E542BE}"/>
              </a:ext>
            </a:extLst>
          </p:cNvPr>
          <p:cNvSpPr/>
          <p:nvPr/>
        </p:nvSpPr>
        <p:spPr>
          <a:xfrm>
            <a:off x="7902188" y="3252952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F873753-2699-7642-BD03-8D31CDB2B736}"/>
              </a:ext>
            </a:extLst>
          </p:cNvPr>
          <p:cNvSpPr/>
          <p:nvPr/>
        </p:nvSpPr>
        <p:spPr>
          <a:xfrm>
            <a:off x="7929844" y="4001497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DEDA0D20-F16D-0245-B7D0-7BDC4EA13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931" y="3097011"/>
            <a:ext cx="337631" cy="337631"/>
          </a:xfrm>
          <a:prstGeom prst="rect">
            <a:avLst/>
          </a:prstGeom>
        </p:spPr>
      </p:pic>
      <p:sp>
        <p:nvSpPr>
          <p:cNvPr id="36" name="任意形状 35">
            <a:extLst>
              <a:ext uri="{FF2B5EF4-FFF2-40B4-BE49-F238E27FC236}">
                <a16:creationId xmlns:a16="http://schemas.microsoft.com/office/drawing/2014/main" id="{48CA4148-1D94-DF48-9512-17911A36B6A3}"/>
              </a:ext>
            </a:extLst>
          </p:cNvPr>
          <p:cNvSpPr/>
          <p:nvPr/>
        </p:nvSpPr>
        <p:spPr>
          <a:xfrm>
            <a:off x="1758462" y="2773487"/>
            <a:ext cx="2379784" cy="2554283"/>
          </a:xfrm>
          <a:custGeom>
            <a:avLst/>
            <a:gdLst>
              <a:gd name="connsiteX0" fmla="*/ 0 w 2379784"/>
              <a:gd name="connsiteY0" fmla="*/ 2419836 h 2554283"/>
              <a:gd name="connsiteX1" fmla="*/ 832338 w 2379784"/>
              <a:gd name="connsiteY1" fmla="*/ 2396390 h 2554283"/>
              <a:gd name="connsiteX2" fmla="*/ 867507 w 2379784"/>
              <a:gd name="connsiteY2" fmla="*/ 837221 h 2554283"/>
              <a:gd name="connsiteX3" fmla="*/ 973015 w 2379784"/>
              <a:gd name="connsiteY3" fmla="*/ 4882 h 2554283"/>
              <a:gd name="connsiteX4" fmla="*/ 2379784 w 2379784"/>
              <a:gd name="connsiteY4" fmla="*/ 555867 h 255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9784" h="2554283">
                <a:moveTo>
                  <a:pt x="0" y="2419836"/>
                </a:moveTo>
                <a:cubicBezTo>
                  <a:pt x="343877" y="2539997"/>
                  <a:pt x="687754" y="2660159"/>
                  <a:pt x="832338" y="2396390"/>
                </a:cubicBezTo>
                <a:cubicBezTo>
                  <a:pt x="976922" y="2132621"/>
                  <a:pt x="844061" y="1235806"/>
                  <a:pt x="867507" y="837221"/>
                </a:cubicBezTo>
                <a:cubicBezTo>
                  <a:pt x="890953" y="438636"/>
                  <a:pt x="720969" y="51774"/>
                  <a:pt x="973015" y="4882"/>
                </a:cubicBezTo>
                <a:cubicBezTo>
                  <a:pt x="1225061" y="-42010"/>
                  <a:pt x="1802422" y="256928"/>
                  <a:pt x="2379784" y="555867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420BC52-3137-8B4B-8BEA-8C13DEA26DF8}"/>
              </a:ext>
            </a:extLst>
          </p:cNvPr>
          <p:cNvSpPr/>
          <p:nvPr/>
        </p:nvSpPr>
        <p:spPr>
          <a:xfrm>
            <a:off x="2363235" y="4027256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</a:rPr>
              <a:t>Rx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21" name="任意形状 20">
            <a:extLst>
              <a:ext uri="{FF2B5EF4-FFF2-40B4-BE49-F238E27FC236}">
                <a16:creationId xmlns:a16="http://schemas.microsoft.com/office/drawing/2014/main" id="{FEFBD281-3832-7E4D-B94B-16C75F08AECF}"/>
              </a:ext>
            </a:extLst>
          </p:cNvPr>
          <p:cNvSpPr/>
          <p:nvPr/>
        </p:nvSpPr>
        <p:spPr>
          <a:xfrm>
            <a:off x="1805354" y="4501662"/>
            <a:ext cx="4947138" cy="1153585"/>
          </a:xfrm>
          <a:custGeom>
            <a:avLst/>
            <a:gdLst>
              <a:gd name="connsiteX0" fmla="*/ 0 w 4947138"/>
              <a:gd name="connsiteY0" fmla="*/ 703384 h 1153585"/>
              <a:gd name="connsiteX1" fmla="*/ 1324708 w 4947138"/>
              <a:gd name="connsiteY1" fmla="*/ 1125415 h 1153585"/>
              <a:gd name="connsiteX2" fmla="*/ 4947138 w 4947138"/>
              <a:gd name="connsiteY2" fmla="*/ 0 h 1153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7138" h="1153585">
                <a:moveTo>
                  <a:pt x="0" y="703384"/>
                </a:moveTo>
                <a:cubicBezTo>
                  <a:pt x="250092" y="973015"/>
                  <a:pt x="500185" y="1242646"/>
                  <a:pt x="1324708" y="1125415"/>
                </a:cubicBezTo>
                <a:cubicBezTo>
                  <a:pt x="2149231" y="1008184"/>
                  <a:pt x="3548184" y="504092"/>
                  <a:pt x="4947138" y="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94FA15A-AB57-3F4F-8AB2-E6C3D05FBCD5}"/>
              </a:ext>
            </a:extLst>
          </p:cNvPr>
          <p:cNvSpPr/>
          <p:nvPr/>
        </p:nvSpPr>
        <p:spPr>
          <a:xfrm>
            <a:off x="4324612" y="5090603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</a:rPr>
              <a:t>Ry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8A5E126-FDD7-C441-A142-770A0D20C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6519" y="3858440"/>
            <a:ext cx="337631" cy="337631"/>
          </a:xfrm>
          <a:prstGeom prst="rect">
            <a:avLst/>
          </a:prstGeom>
        </p:spPr>
      </p:pic>
      <p:sp>
        <p:nvSpPr>
          <p:cNvPr id="31" name="任意形状 30">
            <a:extLst>
              <a:ext uri="{FF2B5EF4-FFF2-40B4-BE49-F238E27FC236}">
                <a16:creationId xmlns:a16="http://schemas.microsoft.com/office/drawing/2014/main" id="{384F1083-5193-6043-940D-431A4419DBF2}"/>
              </a:ext>
            </a:extLst>
          </p:cNvPr>
          <p:cNvSpPr/>
          <p:nvPr/>
        </p:nvSpPr>
        <p:spPr>
          <a:xfrm>
            <a:off x="1828800" y="3716215"/>
            <a:ext cx="2368062" cy="1794547"/>
          </a:xfrm>
          <a:custGeom>
            <a:avLst/>
            <a:gdLst>
              <a:gd name="connsiteX0" fmla="*/ 0 w 2368062"/>
              <a:gd name="connsiteY0" fmla="*/ 1524000 h 1794547"/>
              <a:gd name="connsiteX1" fmla="*/ 1031631 w 2368062"/>
              <a:gd name="connsiteY1" fmla="*/ 1793631 h 1794547"/>
              <a:gd name="connsiteX2" fmla="*/ 1652954 w 2368062"/>
              <a:gd name="connsiteY2" fmla="*/ 1441939 h 1794547"/>
              <a:gd name="connsiteX3" fmla="*/ 2368062 w 2368062"/>
              <a:gd name="connsiteY3" fmla="*/ 0 h 179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8062" h="1794547">
                <a:moveTo>
                  <a:pt x="0" y="1524000"/>
                </a:moveTo>
                <a:cubicBezTo>
                  <a:pt x="378069" y="1665654"/>
                  <a:pt x="756139" y="1807308"/>
                  <a:pt x="1031631" y="1793631"/>
                </a:cubicBezTo>
                <a:cubicBezTo>
                  <a:pt x="1307123" y="1779954"/>
                  <a:pt x="1430216" y="1740878"/>
                  <a:pt x="1652954" y="1441939"/>
                </a:cubicBezTo>
                <a:cubicBezTo>
                  <a:pt x="1875693" y="1143000"/>
                  <a:pt x="2121877" y="571500"/>
                  <a:pt x="2368062" y="0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034F533-7C53-0B4E-A933-527237F8FD92}"/>
              </a:ext>
            </a:extLst>
          </p:cNvPr>
          <p:cNvSpPr/>
          <p:nvPr/>
        </p:nvSpPr>
        <p:spPr>
          <a:xfrm>
            <a:off x="2761525" y="4520381"/>
            <a:ext cx="3057247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BE384B"/>
                </a:solidFill>
              </a:rPr>
              <a:t>Select as coordinator leader</a:t>
            </a:r>
          </a:p>
          <a:p>
            <a:pPr algn="ctr"/>
            <a:r>
              <a:rPr kumimoji="1" lang="en-US" altLang="zh-CN" dirty="0">
                <a:solidFill>
                  <a:srgbClr val="BE384B"/>
                </a:solidFill>
              </a:rPr>
              <a:t>w/ the update values</a:t>
            </a:r>
            <a:endParaRPr lang="zh-CN" altLang="en-US" dirty="0">
              <a:solidFill>
                <a:srgbClr val="BE38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63036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07784-8F26-7441-BAE4-9CECFD5C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Execution flow of read-write transaction(TX)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7F826-B0C8-3B4E-BA5C-D734A04E0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29307"/>
            <a:ext cx="8686799" cy="153182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coordinator leader will send the update values to the host shard leader</a:t>
            </a:r>
            <a:endParaRPr kumimoji="1" lang="en" altLang="zh-CN" dirty="0"/>
          </a:p>
          <a:p>
            <a:pPr lvl="1"/>
            <a:r>
              <a:rPr kumimoji="1" lang="en" altLang="zh-CN" dirty="0"/>
              <a:t>And each shard leader execute the </a:t>
            </a:r>
            <a:r>
              <a:rPr kumimoji="1" lang="en" altLang="zh-CN" b="1" dirty="0">
                <a:solidFill>
                  <a:srgbClr val="BE384B"/>
                </a:solidFill>
              </a:rPr>
              <a:t>prepare</a:t>
            </a:r>
            <a:r>
              <a:rPr kumimoji="1" lang="en" altLang="zh-CN" dirty="0"/>
              <a:t> with PAXOS (including locking the write-set, and </a:t>
            </a:r>
            <a:r>
              <a:rPr kumimoji="1" lang="en" altLang="zh-CN" dirty="0">
                <a:highlight>
                  <a:srgbClr val="FFFF00"/>
                </a:highlight>
              </a:rPr>
              <a:t>replicates its locks</a:t>
            </a:r>
            <a:r>
              <a:rPr kumimoji="1" lang="en" altLang="zh-CN" dirty="0"/>
              <a:t> to tolerate leader failure) 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529A15-50A9-3840-9C09-92FABFB7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94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B39C7E3-7C2B-D24F-B114-5E15A99CC903}"/>
              </a:ext>
            </a:extLst>
          </p:cNvPr>
          <p:cNvGrpSpPr/>
          <p:nvPr/>
        </p:nvGrpSpPr>
        <p:grpSpPr>
          <a:xfrm>
            <a:off x="457200" y="2195000"/>
            <a:ext cx="1656184" cy="1324999"/>
            <a:chOff x="4283968" y="3476717"/>
            <a:chExt cx="1656184" cy="132499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4946455-8ABC-CE4C-81C7-C81901D27D69}"/>
                </a:ext>
              </a:extLst>
            </p:cNvPr>
            <p:cNvSpPr/>
            <p:nvPr/>
          </p:nvSpPr>
          <p:spPr>
            <a:xfrm>
              <a:off x="4283968" y="3476717"/>
              <a:ext cx="1656184" cy="1324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11BC34D-54C8-A842-9DA4-E5AA13949899}"/>
                </a:ext>
              </a:extLst>
            </p:cNvPr>
            <p:cNvSpPr/>
            <p:nvPr/>
          </p:nvSpPr>
          <p:spPr>
            <a:xfrm>
              <a:off x="4289456" y="3518729"/>
              <a:ext cx="145103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tx.begin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 = x + 1</a:t>
              </a: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 = y + 1</a:t>
              </a:r>
            </a:p>
            <a:p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tx.end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dirty="0"/>
            </a:p>
          </p:txBody>
        </p:sp>
      </p:grpSp>
      <p:pic>
        <p:nvPicPr>
          <p:cNvPr id="1026" name="Picture 2" descr="Client icon PNG, ICO or ICNS | Free vector icons">
            <a:extLst>
              <a:ext uri="{FF2B5EF4-FFF2-40B4-BE49-F238E27FC236}">
                <a16:creationId xmlns:a16="http://schemas.microsoft.com/office/drawing/2014/main" id="{75BFD7FD-FC23-7D43-9B67-39C32DD93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9628"/>
            <a:ext cx="978047" cy="97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F65B8CD-C713-B241-AC90-97A16BA64972}"/>
              </a:ext>
            </a:extLst>
          </p:cNvPr>
          <p:cNvSpPr/>
          <p:nvPr/>
        </p:nvSpPr>
        <p:spPr>
          <a:xfrm>
            <a:off x="827584" y="498767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Client</a:t>
            </a:r>
            <a:endParaRPr lang="zh-CN" altLang="en-US" b="1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5DA052C-663E-CD4A-AB06-3C9D8DBD0800}"/>
              </a:ext>
            </a:extLst>
          </p:cNvPr>
          <p:cNvGrpSpPr/>
          <p:nvPr/>
        </p:nvGrpSpPr>
        <p:grpSpPr>
          <a:xfrm>
            <a:off x="6482701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1" name="磁盘 10">
              <a:extLst>
                <a:ext uri="{FF2B5EF4-FFF2-40B4-BE49-F238E27FC236}">
                  <a16:creationId xmlns:a16="http://schemas.microsoft.com/office/drawing/2014/main" id="{FBFF4872-691A-9D45-AE74-A918BF8E3957}"/>
                </a:ext>
              </a:extLst>
            </p:cNvPr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96F1596-7397-154C-8D59-D7974CDD45A1}"/>
                </a:ext>
              </a:extLst>
            </p:cNvPr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DC1</a:t>
              </a:r>
              <a:endParaRPr lang="zh-CN" altLang="en-US" b="1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517DF11-389C-9241-A7EC-C9679A4684A7}"/>
              </a:ext>
            </a:extLst>
          </p:cNvPr>
          <p:cNvGrpSpPr/>
          <p:nvPr/>
        </p:nvGrpSpPr>
        <p:grpSpPr>
          <a:xfrm>
            <a:off x="3855375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4" name="磁盘 13">
              <a:extLst>
                <a:ext uri="{FF2B5EF4-FFF2-40B4-BE49-F238E27FC236}">
                  <a16:creationId xmlns:a16="http://schemas.microsoft.com/office/drawing/2014/main" id="{4852B32A-D854-634F-889D-51A3CB510F95}"/>
                </a:ext>
              </a:extLst>
            </p:cNvPr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CE1DF13-289D-8D40-A20C-F508E3D0B2C4}"/>
                </a:ext>
              </a:extLst>
            </p:cNvPr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DC0</a:t>
              </a:r>
              <a:endParaRPr lang="zh-CN" altLang="en-US" b="1" dirty="0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A8BBE0F0-4D62-8B40-BF5F-0CCCFE85655D}"/>
              </a:ext>
            </a:extLst>
          </p:cNvPr>
          <p:cNvSpPr/>
          <p:nvPr/>
        </p:nvSpPr>
        <p:spPr>
          <a:xfrm>
            <a:off x="4161310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4B309DA-BE63-654C-9B1B-230270C02393}"/>
              </a:ext>
            </a:extLst>
          </p:cNvPr>
          <p:cNvSpPr/>
          <p:nvPr/>
        </p:nvSpPr>
        <p:spPr>
          <a:xfrm>
            <a:off x="6774645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A249CE1-4372-7741-B63F-BCB79F07DC45}"/>
              </a:ext>
            </a:extLst>
          </p:cNvPr>
          <p:cNvSpPr/>
          <p:nvPr/>
        </p:nvSpPr>
        <p:spPr>
          <a:xfrm>
            <a:off x="4147319" y="391387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398E4C-1AA4-A64B-9BBC-8AE79E0DBF1D}"/>
              </a:ext>
            </a:extLst>
          </p:cNvPr>
          <p:cNvSpPr/>
          <p:nvPr/>
        </p:nvSpPr>
        <p:spPr>
          <a:xfrm>
            <a:off x="6774645" y="391728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92C5F74-0579-DB41-902B-54020835E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585" y="3211485"/>
            <a:ext cx="617028" cy="61702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40B82A9-E9E2-754D-B0B1-BF14A4630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585" y="3942364"/>
            <a:ext cx="617028" cy="617028"/>
          </a:xfrm>
          <a:prstGeom prst="rect">
            <a:avLst/>
          </a:prstGeom>
        </p:spPr>
      </p:pic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B64A349F-074E-1F4F-AE09-D48B4FF8AC0D}"/>
              </a:ext>
            </a:extLst>
          </p:cNvPr>
          <p:cNvCxnSpPr>
            <a:cxnSpLocks/>
          </p:cNvCxnSpPr>
          <p:nvPr/>
        </p:nvCxnSpPr>
        <p:spPr>
          <a:xfrm>
            <a:off x="3159585" y="3865612"/>
            <a:ext cx="4652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A57C811D-C322-E74A-82B5-D964626243F2}"/>
              </a:ext>
            </a:extLst>
          </p:cNvPr>
          <p:cNvCxnSpPr>
            <a:cxnSpLocks/>
          </p:cNvCxnSpPr>
          <p:nvPr/>
        </p:nvCxnSpPr>
        <p:spPr>
          <a:xfrm>
            <a:off x="5652120" y="2070746"/>
            <a:ext cx="0" cy="2488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6A66CCB-714D-2D4F-AA58-79232F2FAF9F}"/>
              </a:ext>
            </a:extLst>
          </p:cNvPr>
          <p:cNvSpPr/>
          <p:nvPr/>
        </p:nvSpPr>
        <p:spPr>
          <a:xfrm>
            <a:off x="4157792" y="3289223"/>
            <a:ext cx="424681" cy="368172"/>
          </a:xfrm>
          <a:prstGeom prst="rect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AEB939B-FDFE-F14A-8D5F-B4D81BCA7F1C}"/>
              </a:ext>
            </a:extLst>
          </p:cNvPr>
          <p:cNvSpPr/>
          <p:nvPr/>
        </p:nvSpPr>
        <p:spPr>
          <a:xfrm>
            <a:off x="6760654" y="4028416"/>
            <a:ext cx="424681" cy="36817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CBA8B21-FE8E-024B-8648-8E2B29E542BE}"/>
              </a:ext>
            </a:extLst>
          </p:cNvPr>
          <p:cNvSpPr/>
          <p:nvPr/>
        </p:nvSpPr>
        <p:spPr>
          <a:xfrm>
            <a:off x="7902188" y="3252952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F873753-2699-7642-BD03-8D31CDB2B736}"/>
              </a:ext>
            </a:extLst>
          </p:cNvPr>
          <p:cNvSpPr/>
          <p:nvPr/>
        </p:nvSpPr>
        <p:spPr>
          <a:xfrm>
            <a:off x="7929844" y="4001497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DEDA0D20-F16D-0245-B7D0-7BDC4EA13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931" y="3097011"/>
            <a:ext cx="337631" cy="337631"/>
          </a:xfrm>
          <a:prstGeom prst="rect">
            <a:avLst/>
          </a:prstGeom>
        </p:spPr>
      </p:pic>
      <p:sp>
        <p:nvSpPr>
          <p:cNvPr id="36" name="任意形状 35">
            <a:extLst>
              <a:ext uri="{FF2B5EF4-FFF2-40B4-BE49-F238E27FC236}">
                <a16:creationId xmlns:a16="http://schemas.microsoft.com/office/drawing/2014/main" id="{48CA4148-1D94-DF48-9512-17911A36B6A3}"/>
              </a:ext>
            </a:extLst>
          </p:cNvPr>
          <p:cNvSpPr/>
          <p:nvPr/>
        </p:nvSpPr>
        <p:spPr>
          <a:xfrm>
            <a:off x="1758462" y="2773487"/>
            <a:ext cx="2379784" cy="2554283"/>
          </a:xfrm>
          <a:custGeom>
            <a:avLst/>
            <a:gdLst>
              <a:gd name="connsiteX0" fmla="*/ 0 w 2379784"/>
              <a:gd name="connsiteY0" fmla="*/ 2419836 h 2554283"/>
              <a:gd name="connsiteX1" fmla="*/ 832338 w 2379784"/>
              <a:gd name="connsiteY1" fmla="*/ 2396390 h 2554283"/>
              <a:gd name="connsiteX2" fmla="*/ 867507 w 2379784"/>
              <a:gd name="connsiteY2" fmla="*/ 837221 h 2554283"/>
              <a:gd name="connsiteX3" fmla="*/ 973015 w 2379784"/>
              <a:gd name="connsiteY3" fmla="*/ 4882 h 2554283"/>
              <a:gd name="connsiteX4" fmla="*/ 2379784 w 2379784"/>
              <a:gd name="connsiteY4" fmla="*/ 555867 h 255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9784" h="2554283">
                <a:moveTo>
                  <a:pt x="0" y="2419836"/>
                </a:moveTo>
                <a:cubicBezTo>
                  <a:pt x="343877" y="2539997"/>
                  <a:pt x="687754" y="2660159"/>
                  <a:pt x="832338" y="2396390"/>
                </a:cubicBezTo>
                <a:cubicBezTo>
                  <a:pt x="976922" y="2132621"/>
                  <a:pt x="844061" y="1235806"/>
                  <a:pt x="867507" y="837221"/>
                </a:cubicBezTo>
                <a:cubicBezTo>
                  <a:pt x="890953" y="438636"/>
                  <a:pt x="720969" y="51774"/>
                  <a:pt x="973015" y="4882"/>
                </a:cubicBezTo>
                <a:cubicBezTo>
                  <a:pt x="1225061" y="-42010"/>
                  <a:pt x="1802422" y="256928"/>
                  <a:pt x="2379784" y="555867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420BC52-3137-8B4B-8BEA-8C13DEA26DF8}"/>
              </a:ext>
            </a:extLst>
          </p:cNvPr>
          <p:cNvSpPr/>
          <p:nvPr/>
        </p:nvSpPr>
        <p:spPr>
          <a:xfrm>
            <a:off x="2363235" y="4027256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</a:rPr>
              <a:t>Rx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21" name="任意形状 20">
            <a:extLst>
              <a:ext uri="{FF2B5EF4-FFF2-40B4-BE49-F238E27FC236}">
                <a16:creationId xmlns:a16="http://schemas.microsoft.com/office/drawing/2014/main" id="{FEFBD281-3832-7E4D-B94B-16C75F08AECF}"/>
              </a:ext>
            </a:extLst>
          </p:cNvPr>
          <p:cNvSpPr/>
          <p:nvPr/>
        </p:nvSpPr>
        <p:spPr>
          <a:xfrm>
            <a:off x="1805354" y="4501662"/>
            <a:ext cx="4947138" cy="1153585"/>
          </a:xfrm>
          <a:custGeom>
            <a:avLst/>
            <a:gdLst>
              <a:gd name="connsiteX0" fmla="*/ 0 w 4947138"/>
              <a:gd name="connsiteY0" fmla="*/ 703384 h 1153585"/>
              <a:gd name="connsiteX1" fmla="*/ 1324708 w 4947138"/>
              <a:gd name="connsiteY1" fmla="*/ 1125415 h 1153585"/>
              <a:gd name="connsiteX2" fmla="*/ 4947138 w 4947138"/>
              <a:gd name="connsiteY2" fmla="*/ 0 h 1153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7138" h="1153585">
                <a:moveTo>
                  <a:pt x="0" y="703384"/>
                </a:moveTo>
                <a:cubicBezTo>
                  <a:pt x="250092" y="973015"/>
                  <a:pt x="500185" y="1242646"/>
                  <a:pt x="1324708" y="1125415"/>
                </a:cubicBezTo>
                <a:cubicBezTo>
                  <a:pt x="2149231" y="1008184"/>
                  <a:pt x="3548184" y="504092"/>
                  <a:pt x="4947138" y="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94FA15A-AB57-3F4F-8AB2-E6C3D05FBCD5}"/>
              </a:ext>
            </a:extLst>
          </p:cNvPr>
          <p:cNvSpPr/>
          <p:nvPr/>
        </p:nvSpPr>
        <p:spPr>
          <a:xfrm>
            <a:off x="4324612" y="5090603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</a:rPr>
              <a:t>Ry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8A5E126-FDD7-C441-A142-770A0D20C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6519" y="3858440"/>
            <a:ext cx="337631" cy="337631"/>
          </a:xfrm>
          <a:prstGeom prst="rect">
            <a:avLst/>
          </a:prstGeom>
        </p:spPr>
      </p:pic>
      <p:sp>
        <p:nvSpPr>
          <p:cNvPr id="31" name="任意形状 30">
            <a:extLst>
              <a:ext uri="{FF2B5EF4-FFF2-40B4-BE49-F238E27FC236}">
                <a16:creationId xmlns:a16="http://schemas.microsoft.com/office/drawing/2014/main" id="{384F1083-5193-6043-940D-431A4419DBF2}"/>
              </a:ext>
            </a:extLst>
          </p:cNvPr>
          <p:cNvSpPr/>
          <p:nvPr/>
        </p:nvSpPr>
        <p:spPr>
          <a:xfrm>
            <a:off x="1828800" y="3716215"/>
            <a:ext cx="2368062" cy="1794547"/>
          </a:xfrm>
          <a:custGeom>
            <a:avLst/>
            <a:gdLst>
              <a:gd name="connsiteX0" fmla="*/ 0 w 2368062"/>
              <a:gd name="connsiteY0" fmla="*/ 1524000 h 1794547"/>
              <a:gd name="connsiteX1" fmla="*/ 1031631 w 2368062"/>
              <a:gd name="connsiteY1" fmla="*/ 1793631 h 1794547"/>
              <a:gd name="connsiteX2" fmla="*/ 1652954 w 2368062"/>
              <a:gd name="connsiteY2" fmla="*/ 1441939 h 1794547"/>
              <a:gd name="connsiteX3" fmla="*/ 2368062 w 2368062"/>
              <a:gd name="connsiteY3" fmla="*/ 0 h 179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8062" h="1794547">
                <a:moveTo>
                  <a:pt x="0" y="1524000"/>
                </a:moveTo>
                <a:cubicBezTo>
                  <a:pt x="378069" y="1665654"/>
                  <a:pt x="756139" y="1807308"/>
                  <a:pt x="1031631" y="1793631"/>
                </a:cubicBezTo>
                <a:cubicBezTo>
                  <a:pt x="1307123" y="1779954"/>
                  <a:pt x="1430216" y="1740878"/>
                  <a:pt x="1652954" y="1441939"/>
                </a:cubicBezTo>
                <a:cubicBezTo>
                  <a:pt x="1875693" y="1143000"/>
                  <a:pt x="2121877" y="571500"/>
                  <a:pt x="2368062" y="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034F533-7C53-0B4E-A933-527237F8FD92}"/>
              </a:ext>
            </a:extLst>
          </p:cNvPr>
          <p:cNvSpPr/>
          <p:nvPr/>
        </p:nvSpPr>
        <p:spPr>
          <a:xfrm>
            <a:off x="2761525" y="4520381"/>
            <a:ext cx="3057247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6"/>
                </a:solidFill>
              </a:rPr>
              <a:t>Select as coordinator leader</a:t>
            </a:r>
          </a:p>
          <a:p>
            <a:pPr algn="ctr"/>
            <a:r>
              <a:rPr kumimoji="1" lang="en-US" altLang="zh-CN" dirty="0">
                <a:solidFill>
                  <a:schemeClr val="accent6"/>
                </a:solidFill>
              </a:rPr>
              <a:t>w/ the update values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B03D63E5-FDA2-6A4F-BC03-5E754E6C6CF5}"/>
              </a:ext>
            </a:extLst>
          </p:cNvPr>
          <p:cNvSpPr/>
          <p:nvPr/>
        </p:nvSpPr>
        <p:spPr>
          <a:xfrm>
            <a:off x="4700955" y="3587262"/>
            <a:ext cx="1946030" cy="719088"/>
          </a:xfrm>
          <a:custGeom>
            <a:avLst/>
            <a:gdLst>
              <a:gd name="connsiteX0" fmla="*/ 0 w 1946031"/>
              <a:gd name="connsiteY0" fmla="*/ 0 h 574430"/>
              <a:gd name="connsiteX1" fmla="*/ 1946031 w 1946031"/>
              <a:gd name="connsiteY1" fmla="*/ 574430 h 57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6031" h="574430">
                <a:moveTo>
                  <a:pt x="0" y="0"/>
                </a:moveTo>
                <a:lnTo>
                  <a:pt x="1946031" y="574430"/>
                </a:lnTo>
              </a:path>
            </a:pathLst>
          </a:cu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2E6C82F4-3D15-214B-9CAB-CE5A89347B17}"/>
              </a:ext>
            </a:extLst>
          </p:cNvPr>
          <p:cNvCxnSpPr/>
          <p:nvPr/>
        </p:nvCxnSpPr>
        <p:spPr>
          <a:xfrm flipH="1" flipV="1">
            <a:off x="4422931" y="4295841"/>
            <a:ext cx="2059770" cy="2575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5900DFDF-1A59-9C4D-A558-CF9D4848D4E9}"/>
              </a:ext>
            </a:extLst>
          </p:cNvPr>
          <p:cNvCxnSpPr/>
          <p:nvPr/>
        </p:nvCxnSpPr>
        <p:spPr>
          <a:xfrm flipH="1" flipV="1">
            <a:off x="4675830" y="3479531"/>
            <a:ext cx="2059770" cy="25759"/>
          </a:xfrm>
          <a:prstGeom prst="straightConnector1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9C415A7B-39E1-9542-9AEA-F5D4D919550E}"/>
              </a:ext>
            </a:extLst>
          </p:cNvPr>
          <p:cNvSpPr/>
          <p:nvPr/>
        </p:nvSpPr>
        <p:spPr>
          <a:xfrm>
            <a:off x="5202295" y="3259727"/>
            <a:ext cx="100540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BE384B"/>
                </a:solidFill>
              </a:rPr>
              <a:t>Prepare</a:t>
            </a:r>
            <a:endParaRPr lang="zh-CN" altLang="en-US" dirty="0">
              <a:solidFill>
                <a:srgbClr val="BE384B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5A825B5-9906-EF46-AC99-40F433A6F3EF}"/>
              </a:ext>
            </a:extLst>
          </p:cNvPr>
          <p:cNvSpPr/>
          <p:nvPr/>
        </p:nvSpPr>
        <p:spPr>
          <a:xfrm>
            <a:off x="5265244" y="4144352"/>
            <a:ext cx="100540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BE384B"/>
                </a:solidFill>
              </a:rPr>
              <a:t>Prepare</a:t>
            </a:r>
            <a:endParaRPr lang="zh-CN" altLang="en-US" dirty="0">
              <a:solidFill>
                <a:srgbClr val="BE384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9184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07784-8F26-7441-BAE4-9CECFD5C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Execution flow of read-write transaction(TX)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A7F826-B0C8-3B4E-BA5C-D734A04E0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29308"/>
            <a:ext cx="8686799" cy="90044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If all shard leader returns the </a:t>
            </a:r>
            <a:r>
              <a:rPr kumimoji="1" lang="en-US" altLang="zh-CN" dirty="0">
                <a:solidFill>
                  <a:srgbClr val="BE384B"/>
                </a:solidFill>
              </a:rPr>
              <a:t>Yes</a:t>
            </a:r>
            <a:r>
              <a:rPr kumimoji="1" lang="en-US" altLang="zh-CN" dirty="0"/>
              <a:t> to the coordinator leader </a:t>
            </a:r>
          </a:p>
          <a:p>
            <a:pPr lvl="1"/>
            <a:r>
              <a:rPr kumimoji="1" lang="en-US" altLang="zh-CN" dirty="0"/>
              <a:t>The coordinator log the commit decision (via PAXOS) &amp; commit others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529A15-50A9-3840-9C09-92FABFB7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95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B39C7E3-7C2B-D24F-B114-5E15A99CC903}"/>
              </a:ext>
            </a:extLst>
          </p:cNvPr>
          <p:cNvGrpSpPr/>
          <p:nvPr/>
        </p:nvGrpSpPr>
        <p:grpSpPr>
          <a:xfrm>
            <a:off x="457200" y="2195000"/>
            <a:ext cx="1656184" cy="1324999"/>
            <a:chOff x="4283968" y="3476717"/>
            <a:chExt cx="1656184" cy="132499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4946455-8ABC-CE4C-81C7-C81901D27D69}"/>
                </a:ext>
              </a:extLst>
            </p:cNvPr>
            <p:cNvSpPr/>
            <p:nvPr/>
          </p:nvSpPr>
          <p:spPr>
            <a:xfrm>
              <a:off x="4283968" y="3476717"/>
              <a:ext cx="1656184" cy="13249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11BC34D-54C8-A842-9DA4-E5AA13949899}"/>
                </a:ext>
              </a:extLst>
            </p:cNvPr>
            <p:cNvSpPr/>
            <p:nvPr/>
          </p:nvSpPr>
          <p:spPr>
            <a:xfrm>
              <a:off x="4289456" y="3518729"/>
              <a:ext cx="1451038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tx.begin</a:t>
              </a:r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 = x + 1</a:t>
              </a:r>
            </a:p>
            <a:p>
              <a:r>
                <a:rPr kumimoji="1" lang="en-US" altLang="zh-CN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 = y + 1</a:t>
              </a:r>
            </a:p>
            <a:p>
              <a:r>
                <a:rPr kumimoji="1" lang="en-US" altLang="zh-CN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tx.end</a:t>
              </a:r>
              <a:r>
                <a:rPr kumimoji="1" lang="en-US" altLang="zh-CN" dirty="0"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lang="zh-CN" altLang="en-US" dirty="0"/>
            </a:p>
          </p:txBody>
        </p:sp>
      </p:grpSp>
      <p:pic>
        <p:nvPicPr>
          <p:cNvPr id="1026" name="Picture 2" descr="Client icon PNG, ICO or ICNS | Free vector icons">
            <a:extLst>
              <a:ext uri="{FF2B5EF4-FFF2-40B4-BE49-F238E27FC236}">
                <a16:creationId xmlns:a16="http://schemas.microsoft.com/office/drawing/2014/main" id="{75BFD7FD-FC23-7D43-9B67-39C32DD93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09628"/>
            <a:ext cx="978047" cy="97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F65B8CD-C713-B241-AC90-97A16BA64972}"/>
              </a:ext>
            </a:extLst>
          </p:cNvPr>
          <p:cNvSpPr/>
          <p:nvPr/>
        </p:nvSpPr>
        <p:spPr>
          <a:xfrm>
            <a:off x="827584" y="498767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/>
              <a:t>Client</a:t>
            </a:r>
            <a:endParaRPr lang="zh-CN" altLang="en-US" b="1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5DA052C-663E-CD4A-AB06-3C9D8DBD0800}"/>
              </a:ext>
            </a:extLst>
          </p:cNvPr>
          <p:cNvGrpSpPr/>
          <p:nvPr/>
        </p:nvGrpSpPr>
        <p:grpSpPr>
          <a:xfrm>
            <a:off x="6482701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1" name="磁盘 10">
              <a:extLst>
                <a:ext uri="{FF2B5EF4-FFF2-40B4-BE49-F238E27FC236}">
                  <a16:creationId xmlns:a16="http://schemas.microsoft.com/office/drawing/2014/main" id="{FBFF4872-691A-9D45-AE74-A918BF8E3957}"/>
                </a:ext>
              </a:extLst>
            </p:cNvPr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96F1596-7397-154C-8D59-D7974CDD45A1}"/>
                </a:ext>
              </a:extLst>
            </p:cNvPr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DC1</a:t>
              </a:r>
              <a:endParaRPr lang="zh-CN" altLang="en-US" b="1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517DF11-389C-9241-A7EC-C9679A4684A7}"/>
              </a:ext>
            </a:extLst>
          </p:cNvPr>
          <p:cNvGrpSpPr/>
          <p:nvPr/>
        </p:nvGrpSpPr>
        <p:grpSpPr>
          <a:xfrm>
            <a:off x="3855375" y="2169314"/>
            <a:ext cx="1002407" cy="931917"/>
            <a:chOff x="2152702" y="4197600"/>
            <a:chExt cx="1002407" cy="931917"/>
          </a:xfrm>
          <a:solidFill>
            <a:schemeClr val="bg1"/>
          </a:solidFill>
        </p:grpSpPr>
        <p:sp>
          <p:nvSpPr>
            <p:cNvPr id="14" name="磁盘 13">
              <a:extLst>
                <a:ext uri="{FF2B5EF4-FFF2-40B4-BE49-F238E27FC236}">
                  <a16:creationId xmlns:a16="http://schemas.microsoft.com/office/drawing/2014/main" id="{4852B32A-D854-634F-889D-51A3CB510F95}"/>
                </a:ext>
              </a:extLst>
            </p:cNvPr>
            <p:cNvSpPr/>
            <p:nvPr/>
          </p:nvSpPr>
          <p:spPr>
            <a:xfrm>
              <a:off x="2152702" y="4197600"/>
              <a:ext cx="1002407" cy="931917"/>
            </a:xfrm>
            <a:prstGeom prst="flowChartMagneticDisk">
              <a:avLst/>
            </a:prstGeom>
            <a:grpFill/>
            <a:ln w="12700">
              <a:solidFill>
                <a:schemeClr val="tx1"/>
              </a:solidFill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CE1DF13-289D-8D40-A20C-F508E3D0B2C4}"/>
                </a:ext>
              </a:extLst>
            </p:cNvPr>
            <p:cNvSpPr/>
            <p:nvPr/>
          </p:nvSpPr>
          <p:spPr>
            <a:xfrm>
              <a:off x="2326826" y="4585692"/>
              <a:ext cx="646331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kumimoji="1" lang="en-US" altLang="zh-CN" b="1" dirty="0"/>
                <a:t>DC0</a:t>
              </a:r>
              <a:endParaRPr lang="zh-CN" altLang="en-US" b="1" dirty="0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A8BBE0F0-4D62-8B40-BF5F-0CCCFE85655D}"/>
              </a:ext>
            </a:extLst>
          </p:cNvPr>
          <p:cNvSpPr/>
          <p:nvPr/>
        </p:nvSpPr>
        <p:spPr>
          <a:xfrm>
            <a:off x="4161310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4B309DA-BE63-654C-9B1B-230270C02393}"/>
              </a:ext>
            </a:extLst>
          </p:cNvPr>
          <p:cNvSpPr/>
          <p:nvPr/>
        </p:nvSpPr>
        <p:spPr>
          <a:xfrm>
            <a:off x="6774645" y="3144953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endParaRPr lang="zh-CN" altLang="en-US" sz="32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A249CE1-4372-7741-B63F-BCB79F07DC45}"/>
              </a:ext>
            </a:extLst>
          </p:cNvPr>
          <p:cNvSpPr/>
          <p:nvPr/>
        </p:nvSpPr>
        <p:spPr>
          <a:xfrm>
            <a:off x="4147319" y="391387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3398E4C-1AA4-A64B-9BBC-8AE79E0DBF1D}"/>
              </a:ext>
            </a:extLst>
          </p:cNvPr>
          <p:cNvSpPr/>
          <p:nvPr/>
        </p:nvSpPr>
        <p:spPr>
          <a:xfrm>
            <a:off x="6774645" y="3917286"/>
            <a:ext cx="4106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endParaRPr lang="zh-CN" altLang="en-US" sz="32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92C5F74-0579-DB41-902B-54020835E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585" y="3211485"/>
            <a:ext cx="617028" cy="61702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40B82A9-E9E2-754D-B0B1-BF14A4630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585" y="3942364"/>
            <a:ext cx="617028" cy="617028"/>
          </a:xfrm>
          <a:prstGeom prst="rect">
            <a:avLst/>
          </a:prstGeom>
        </p:spPr>
      </p:pic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B64A349F-074E-1F4F-AE09-D48B4FF8AC0D}"/>
              </a:ext>
            </a:extLst>
          </p:cNvPr>
          <p:cNvCxnSpPr>
            <a:cxnSpLocks/>
          </p:cNvCxnSpPr>
          <p:nvPr/>
        </p:nvCxnSpPr>
        <p:spPr>
          <a:xfrm>
            <a:off x="3159585" y="3865612"/>
            <a:ext cx="46527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A57C811D-C322-E74A-82B5-D964626243F2}"/>
              </a:ext>
            </a:extLst>
          </p:cNvPr>
          <p:cNvCxnSpPr>
            <a:cxnSpLocks/>
          </p:cNvCxnSpPr>
          <p:nvPr/>
        </p:nvCxnSpPr>
        <p:spPr>
          <a:xfrm>
            <a:off x="5652120" y="2070746"/>
            <a:ext cx="0" cy="2488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6A66CCB-714D-2D4F-AA58-79232F2FAF9F}"/>
              </a:ext>
            </a:extLst>
          </p:cNvPr>
          <p:cNvSpPr/>
          <p:nvPr/>
        </p:nvSpPr>
        <p:spPr>
          <a:xfrm>
            <a:off x="4157792" y="3289223"/>
            <a:ext cx="424681" cy="368172"/>
          </a:xfrm>
          <a:prstGeom prst="rect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AEB939B-FDFE-F14A-8D5F-B4D81BCA7F1C}"/>
              </a:ext>
            </a:extLst>
          </p:cNvPr>
          <p:cNvSpPr/>
          <p:nvPr/>
        </p:nvSpPr>
        <p:spPr>
          <a:xfrm>
            <a:off x="6760654" y="4028416"/>
            <a:ext cx="424681" cy="368172"/>
          </a:xfrm>
          <a:prstGeom prst="rect">
            <a:avLst/>
          </a:pr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CBA8B21-FE8E-024B-8648-8E2B29E542BE}"/>
              </a:ext>
            </a:extLst>
          </p:cNvPr>
          <p:cNvSpPr/>
          <p:nvPr/>
        </p:nvSpPr>
        <p:spPr>
          <a:xfrm>
            <a:off x="7902188" y="3252952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F873753-2699-7642-BD03-8D31CDB2B736}"/>
              </a:ext>
            </a:extLst>
          </p:cNvPr>
          <p:cNvSpPr/>
          <p:nvPr/>
        </p:nvSpPr>
        <p:spPr>
          <a:xfrm>
            <a:off x="7929844" y="4001497"/>
            <a:ext cx="962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PAXOS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DEDA0D20-F16D-0245-B7D0-7BDC4EA13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931" y="3097011"/>
            <a:ext cx="337631" cy="337631"/>
          </a:xfrm>
          <a:prstGeom prst="rect">
            <a:avLst/>
          </a:prstGeom>
        </p:spPr>
      </p:pic>
      <p:sp>
        <p:nvSpPr>
          <p:cNvPr id="36" name="任意形状 35">
            <a:extLst>
              <a:ext uri="{FF2B5EF4-FFF2-40B4-BE49-F238E27FC236}">
                <a16:creationId xmlns:a16="http://schemas.microsoft.com/office/drawing/2014/main" id="{48CA4148-1D94-DF48-9512-17911A36B6A3}"/>
              </a:ext>
            </a:extLst>
          </p:cNvPr>
          <p:cNvSpPr/>
          <p:nvPr/>
        </p:nvSpPr>
        <p:spPr>
          <a:xfrm>
            <a:off x="1758462" y="2773487"/>
            <a:ext cx="2379784" cy="2554283"/>
          </a:xfrm>
          <a:custGeom>
            <a:avLst/>
            <a:gdLst>
              <a:gd name="connsiteX0" fmla="*/ 0 w 2379784"/>
              <a:gd name="connsiteY0" fmla="*/ 2419836 h 2554283"/>
              <a:gd name="connsiteX1" fmla="*/ 832338 w 2379784"/>
              <a:gd name="connsiteY1" fmla="*/ 2396390 h 2554283"/>
              <a:gd name="connsiteX2" fmla="*/ 867507 w 2379784"/>
              <a:gd name="connsiteY2" fmla="*/ 837221 h 2554283"/>
              <a:gd name="connsiteX3" fmla="*/ 973015 w 2379784"/>
              <a:gd name="connsiteY3" fmla="*/ 4882 h 2554283"/>
              <a:gd name="connsiteX4" fmla="*/ 2379784 w 2379784"/>
              <a:gd name="connsiteY4" fmla="*/ 555867 h 2554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9784" h="2554283">
                <a:moveTo>
                  <a:pt x="0" y="2419836"/>
                </a:moveTo>
                <a:cubicBezTo>
                  <a:pt x="343877" y="2539997"/>
                  <a:pt x="687754" y="2660159"/>
                  <a:pt x="832338" y="2396390"/>
                </a:cubicBezTo>
                <a:cubicBezTo>
                  <a:pt x="976922" y="2132621"/>
                  <a:pt x="844061" y="1235806"/>
                  <a:pt x="867507" y="837221"/>
                </a:cubicBezTo>
                <a:cubicBezTo>
                  <a:pt x="890953" y="438636"/>
                  <a:pt x="720969" y="51774"/>
                  <a:pt x="973015" y="4882"/>
                </a:cubicBezTo>
                <a:cubicBezTo>
                  <a:pt x="1225061" y="-42010"/>
                  <a:pt x="1802422" y="256928"/>
                  <a:pt x="2379784" y="555867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420BC52-3137-8B4B-8BEA-8C13DEA26DF8}"/>
              </a:ext>
            </a:extLst>
          </p:cNvPr>
          <p:cNvSpPr/>
          <p:nvPr/>
        </p:nvSpPr>
        <p:spPr>
          <a:xfrm>
            <a:off x="2363235" y="4027256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</a:rPr>
              <a:t>Rx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21" name="任意形状 20">
            <a:extLst>
              <a:ext uri="{FF2B5EF4-FFF2-40B4-BE49-F238E27FC236}">
                <a16:creationId xmlns:a16="http://schemas.microsoft.com/office/drawing/2014/main" id="{FEFBD281-3832-7E4D-B94B-16C75F08AECF}"/>
              </a:ext>
            </a:extLst>
          </p:cNvPr>
          <p:cNvSpPr/>
          <p:nvPr/>
        </p:nvSpPr>
        <p:spPr>
          <a:xfrm>
            <a:off x="1805354" y="4501662"/>
            <a:ext cx="4947138" cy="1153585"/>
          </a:xfrm>
          <a:custGeom>
            <a:avLst/>
            <a:gdLst>
              <a:gd name="connsiteX0" fmla="*/ 0 w 4947138"/>
              <a:gd name="connsiteY0" fmla="*/ 703384 h 1153585"/>
              <a:gd name="connsiteX1" fmla="*/ 1324708 w 4947138"/>
              <a:gd name="connsiteY1" fmla="*/ 1125415 h 1153585"/>
              <a:gd name="connsiteX2" fmla="*/ 4947138 w 4947138"/>
              <a:gd name="connsiteY2" fmla="*/ 0 h 1153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7138" h="1153585">
                <a:moveTo>
                  <a:pt x="0" y="703384"/>
                </a:moveTo>
                <a:cubicBezTo>
                  <a:pt x="250092" y="973015"/>
                  <a:pt x="500185" y="1242646"/>
                  <a:pt x="1324708" y="1125415"/>
                </a:cubicBezTo>
                <a:cubicBezTo>
                  <a:pt x="2149231" y="1008184"/>
                  <a:pt x="3548184" y="504092"/>
                  <a:pt x="4947138" y="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94FA15A-AB57-3F4F-8AB2-E6C3D05FBCD5}"/>
              </a:ext>
            </a:extLst>
          </p:cNvPr>
          <p:cNvSpPr/>
          <p:nvPr/>
        </p:nvSpPr>
        <p:spPr>
          <a:xfrm>
            <a:off x="4324612" y="5090603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chemeClr val="accent6"/>
                </a:solidFill>
              </a:rPr>
              <a:t>Ry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78A5E126-FDD7-C441-A142-770A0D20C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6519" y="3858440"/>
            <a:ext cx="337631" cy="337631"/>
          </a:xfrm>
          <a:prstGeom prst="rect">
            <a:avLst/>
          </a:prstGeom>
        </p:spPr>
      </p:pic>
      <p:sp>
        <p:nvSpPr>
          <p:cNvPr id="31" name="任意形状 30">
            <a:extLst>
              <a:ext uri="{FF2B5EF4-FFF2-40B4-BE49-F238E27FC236}">
                <a16:creationId xmlns:a16="http://schemas.microsoft.com/office/drawing/2014/main" id="{384F1083-5193-6043-940D-431A4419DBF2}"/>
              </a:ext>
            </a:extLst>
          </p:cNvPr>
          <p:cNvSpPr/>
          <p:nvPr/>
        </p:nvSpPr>
        <p:spPr>
          <a:xfrm>
            <a:off x="1828800" y="3716215"/>
            <a:ext cx="2368062" cy="1794547"/>
          </a:xfrm>
          <a:custGeom>
            <a:avLst/>
            <a:gdLst>
              <a:gd name="connsiteX0" fmla="*/ 0 w 2368062"/>
              <a:gd name="connsiteY0" fmla="*/ 1524000 h 1794547"/>
              <a:gd name="connsiteX1" fmla="*/ 1031631 w 2368062"/>
              <a:gd name="connsiteY1" fmla="*/ 1793631 h 1794547"/>
              <a:gd name="connsiteX2" fmla="*/ 1652954 w 2368062"/>
              <a:gd name="connsiteY2" fmla="*/ 1441939 h 1794547"/>
              <a:gd name="connsiteX3" fmla="*/ 2368062 w 2368062"/>
              <a:gd name="connsiteY3" fmla="*/ 0 h 1794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8062" h="1794547">
                <a:moveTo>
                  <a:pt x="0" y="1524000"/>
                </a:moveTo>
                <a:cubicBezTo>
                  <a:pt x="378069" y="1665654"/>
                  <a:pt x="756139" y="1807308"/>
                  <a:pt x="1031631" y="1793631"/>
                </a:cubicBezTo>
                <a:cubicBezTo>
                  <a:pt x="1307123" y="1779954"/>
                  <a:pt x="1430216" y="1740878"/>
                  <a:pt x="1652954" y="1441939"/>
                </a:cubicBezTo>
                <a:cubicBezTo>
                  <a:pt x="1875693" y="1143000"/>
                  <a:pt x="2121877" y="571500"/>
                  <a:pt x="2368062" y="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6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034F533-7C53-0B4E-A933-527237F8FD92}"/>
              </a:ext>
            </a:extLst>
          </p:cNvPr>
          <p:cNvSpPr/>
          <p:nvPr/>
        </p:nvSpPr>
        <p:spPr>
          <a:xfrm>
            <a:off x="2761525" y="4520381"/>
            <a:ext cx="3057247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accent6"/>
                </a:solidFill>
              </a:rPr>
              <a:t>Select as coordinator leader</a:t>
            </a:r>
          </a:p>
          <a:p>
            <a:pPr algn="ctr"/>
            <a:r>
              <a:rPr kumimoji="1" lang="en-US" altLang="zh-CN" dirty="0">
                <a:solidFill>
                  <a:schemeClr val="accent6"/>
                </a:solidFill>
              </a:rPr>
              <a:t>w/ the update values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B03D63E5-FDA2-6A4F-BC03-5E754E6C6CF5}"/>
              </a:ext>
            </a:extLst>
          </p:cNvPr>
          <p:cNvSpPr/>
          <p:nvPr/>
        </p:nvSpPr>
        <p:spPr>
          <a:xfrm>
            <a:off x="4700955" y="3587262"/>
            <a:ext cx="1946030" cy="719088"/>
          </a:xfrm>
          <a:custGeom>
            <a:avLst/>
            <a:gdLst>
              <a:gd name="connsiteX0" fmla="*/ 0 w 1946031"/>
              <a:gd name="connsiteY0" fmla="*/ 0 h 574430"/>
              <a:gd name="connsiteX1" fmla="*/ 1946031 w 1946031"/>
              <a:gd name="connsiteY1" fmla="*/ 574430 h 57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6031" h="574430">
                <a:moveTo>
                  <a:pt x="0" y="0"/>
                </a:moveTo>
                <a:lnTo>
                  <a:pt x="1946031" y="574430"/>
                </a:lnTo>
              </a:path>
            </a:pathLst>
          </a:custGeom>
          <a:noFill/>
          <a:ln w="25400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5900DFDF-1A59-9C4D-A558-CF9D4848D4E9}"/>
              </a:ext>
            </a:extLst>
          </p:cNvPr>
          <p:cNvCxnSpPr/>
          <p:nvPr/>
        </p:nvCxnSpPr>
        <p:spPr>
          <a:xfrm flipH="1" flipV="1">
            <a:off x="4675830" y="3479531"/>
            <a:ext cx="2059770" cy="25759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3">
            <a:extLst>
              <a:ext uri="{FF2B5EF4-FFF2-40B4-BE49-F238E27FC236}">
                <a16:creationId xmlns:a16="http://schemas.microsoft.com/office/drawing/2014/main" id="{D738CC06-69C1-B14F-B523-F08F99D7ABEC}"/>
              </a:ext>
            </a:extLst>
          </p:cNvPr>
          <p:cNvSpPr/>
          <p:nvPr/>
        </p:nvSpPr>
        <p:spPr>
          <a:xfrm>
            <a:off x="3456298" y="4713857"/>
            <a:ext cx="5090571" cy="349702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" altLang="zh-CN" b="1" dirty="0">
                <a:solidFill>
                  <a:srgbClr val="BE384B"/>
                </a:solidFill>
              </a:rPr>
              <a:t>Yes</a:t>
            </a:r>
            <a:r>
              <a:rPr lang="en" altLang="zh-CN" dirty="0"/>
              <a:t>: logs a commit record through </a:t>
            </a:r>
            <a:r>
              <a:rPr lang="en" altLang="zh-CN" dirty="0" err="1"/>
              <a:t>Paxos</a:t>
            </a:r>
            <a:endParaRPr kumimoji="1" lang="en-US" altLang="zh-CN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F820C8AF-C0BB-E241-B085-58753B8CF032}"/>
              </a:ext>
            </a:extLst>
          </p:cNvPr>
          <p:cNvCxnSpPr/>
          <p:nvPr/>
        </p:nvCxnSpPr>
        <p:spPr>
          <a:xfrm flipH="1" flipV="1">
            <a:off x="4422931" y="4295841"/>
            <a:ext cx="2059770" cy="2575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99C996BA-5642-2D40-9403-24ED6F614333}"/>
              </a:ext>
            </a:extLst>
          </p:cNvPr>
          <p:cNvCxnSpPr/>
          <p:nvPr/>
        </p:nvCxnSpPr>
        <p:spPr>
          <a:xfrm flipH="1" flipV="1">
            <a:off x="4710133" y="3326587"/>
            <a:ext cx="2059770" cy="25759"/>
          </a:xfrm>
          <a:prstGeom prst="straightConnector1">
            <a:avLst/>
          </a:prstGeom>
          <a:ln w="25400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3F2E5BD4-1EA4-024B-9459-48115061EB52}"/>
              </a:ext>
            </a:extLst>
          </p:cNvPr>
          <p:cNvSpPr/>
          <p:nvPr/>
        </p:nvSpPr>
        <p:spPr>
          <a:xfrm>
            <a:off x="5145899" y="3131453"/>
            <a:ext cx="97975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Commit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1" name="任意形状 50">
            <a:extLst>
              <a:ext uri="{FF2B5EF4-FFF2-40B4-BE49-F238E27FC236}">
                <a16:creationId xmlns:a16="http://schemas.microsoft.com/office/drawing/2014/main" id="{02BC1737-D2D6-6D48-B2D0-53655BBDDB89}"/>
              </a:ext>
            </a:extLst>
          </p:cNvPr>
          <p:cNvSpPr/>
          <p:nvPr/>
        </p:nvSpPr>
        <p:spPr>
          <a:xfrm>
            <a:off x="4685669" y="3483013"/>
            <a:ext cx="1946030" cy="719088"/>
          </a:xfrm>
          <a:custGeom>
            <a:avLst/>
            <a:gdLst>
              <a:gd name="connsiteX0" fmla="*/ 0 w 1946031"/>
              <a:gd name="connsiteY0" fmla="*/ 0 h 574430"/>
              <a:gd name="connsiteX1" fmla="*/ 1946031 w 1946031"/>
              <a:gd name="connsiteY1" fmla="*/ 574430 h 57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46031" h="574430">
                <a:moveTo>
                  <a:pt x="0" y="0"/>
                </a:moveTo>
                <a:lnTo>
                  <a:pt x="1946031" y="574430"/>
                </a:lnTo>
              </a:path>
            </a:pathLst>
          </a:cu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08BF58E2-88CA-1A41-92D1-0514555DE7CF}"/>
              </a:ext>
            </a:extLst>
          </p:cNvPr>
          <p:cNvCxnSpPr/>
          <p:nvPr/>
        </p:nvCxnSpPr>
        <p:spPr>
          <a:xfrm flipH="1" flipV="1">
            <a:off x="4448885" y="4212502"/>
            <a:ext cx="2059770" cy="25759"/>
          </a:xfrm>
          <a:prstGeom prst="straightConnector1">
            <a:avLst/>
          </a:prstGeom>
          <a:ln w="254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EF5768A1-F855-8043-B43D-6D2F2A6A0215}"/>
              </a:ext>
            </a:extLst>
          </p:cNvPr>
          <p:cNvSpPr/>
          <p:nvPr/>
        </p:nvSpPr>
        <p:spPr>
          <a:xfrm>
            <a:off x="5162242" y="3693857"/>
            <a:ext cx="97975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Commit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DE708E0-8604-A14D-A670-3CAD967A609D}"/>
              </a:ext>
            </a:extLst>
          </p:cNvPr>
          <p:cNvSpPr/>
          <p:nvPr/>
        </p:nvSpPr>
        <p:spPr>
          <a:xfrm>
            <a:off x="5184996" y="4080500"/>
            <a:ext cx="97975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Commit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6" name="Rectangle 13">
            <a:extLst>
              <a:ext uri="{FF2B5EF4-FFF2-40B4-BE49-F238E27FC236}">
                <a16:creationId xmlns:a16="http://schemas.microsoft.com/office/drawing/2014/main" id="{C37CFA5F-A2FC-9E45-827E-E8F1DEBD2228}"/>
              </a:ext>
            </a:extLst>
          </p:cNvPr>
          <p:cNvSpPr/>
          <p:nvPr/>
        </p:nvSpPr>
        <p:spPr>
          <a:xfrm>
            <a:off x="3685457" y="5186285"/>
            <a:ext cx="4546397" cy="349702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" altLang="zh-CN" b="1" dirty="0">
                <a:solidFill>
                  <a:srgbClr val="BE384B"/>
                </a:solidFill>
              </a:rPr>
              <a:t>Commit</a:t>
            </a:r>
            <a:r>
              <a:rPr lang="en" altLang="zh-CN" dirty="0"/>
              <a:t>: update &amp; release the lock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84047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8754C-6D49-064C-B39B-184FAC97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0" dirty="0"/>
              <a:t>Read-write TX: put it all together </a:t>
            </a:r>
            <a:endParaRPr kumimoji="1" lang="zh-CN" altLang="en-US" b="0" dirty="0"/>
          </a:p>
        </p:txBody>
      </p:sp>
      <p:sp>
        <p:nvSpPr>
          <p:cNvPr id="5" name="AutoShape 2" descr="Gmail has a new logo that&amp;#39;s a lot more Google - The Verge">
            <a:extLst>
              <a:ext uri="{FF2B5EF4-FFF2-40B4-BE49-F238E27FC236}">
                <a16:creationId xmlns:a16="http://schemas.microsoft.com/office/drawing/2014/main" id="{0D506701-9C0D-B843-835B-EDC2673DB0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5820" y="30158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AutoShape 4" descr="Gmail has a new logo that&amp;#39;s a lot more Google - The Verge">
            <a:extLst>
              <a:ext uri="{FF2B5EF4-FFF2-40B4-BE49-F238E27FC236}">
                <a16:creationId xmlns:a16="http://schemas.microsoft.com/office/drawing/2014/main" id="{69BDF392-BAF9-DE4A-8383-F52E475080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8220" y="31682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5A660CD-4458-B540-AC32-513F4093855C}"/>
              </a:ext>
            </a:extLst>
          </p:cNvPr>
          <p:cNvGrpSpPr/>
          <p:nvPr/>
        </p:nvGrpSpPr>
        <p:grpSpPr>
          <a:xfrm>
            <a:off x="600144" y="1538717"/>
            <a:ext cx="737716" cy="3730090"/>
            <a:chOff x="593924" y="1228005"/>
            <a:chExt cx="737716" cy="3730090"/>
          </a:xfrm>
        </p:grpSpPr>
        <p:cxnSp>
          <p:nvCxnSpPr>
            <p:cNvPr id="4" name="直线连接符 3">
              <a:extLst>
                <a:ext uri="{FF2B5EF4-FFF2-40B4-BE49-F238E27FC236}">
                  <a16:creationId xmlns:a16="http://schemas.microsoft.com/office/drawing/2014/main" id="{90CC3000-2AD5-A34B-9D51-DD376268AC96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40" y="1366505"/>
              <a:ext cx="0" cy="35915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141CA95-F18F-1543-AB6D-80B716E6B536}"/>
                    </a:ext>
                  </a:extLst>
                </p:cNvPr>
                <p:cNvSpPr txBox="1"/>
                <p:nvPr/>
              </p:nvSpPr>
              <p:spPr>
                <a:xfrm>
                  <a:off x="593924" y="1228005"/>
                  <a:ext cx="6917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𝐶𝑙𝑖𝑒𝑛𝑡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141CA95-F18F-1543-AB6D-80B716E6B5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924" y="1228005"/>
                  <a:ext cx="69172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7143" r="-5357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1FAFB3A-CA7B-154F-A02A-689F8B0B2746}"/>
              </a:ext>
            </a:extLst>
          </p:cNvPr>
          <p:cNvGrpSpPr/>
          <p:nvPr/>
        </p:nvGrpSpPr>
        <p:grpSpPr>
          <a:xfrm>
            <a:off x="1625948" y="2664156"/>
            <a:ext cx="1548890" cy="2604651"/>
            <a:chOff x="1813824" y="1211004"/>
            <a:chExt cx="1354794" cy="3747091"/>
          </a:xfrm>
        </p:grpSpPr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8B35DC06-96AE-7E43-A4C0-23885E5FB172}"/>
                </a:ext>
              </a:extLst>
            </p:cNvPr>
            <p:cNvCxnSpPr>
              <a:cxnSpLocks/>
            </p:cNvCxnSpPr>
            <p:nvPr/>
          </p:nvCxnSpPr>
          <p:spPr>
            <a:xfrm>
              <a:off x="3168618" y="1366505"/>
              <a:ext cx="0" cy="35915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804DF76-ED52-1B41-AA17-B46CBD9F2016}"/>
                    </a:ext>
                  </a:extLst>
                </p:cNvPr>
                <p:cNvSpPr txBox="1"/>
                <p:nvPr/>
              </p:nvSpPr>
              <p:spPr>
                <a:xfrm>
                  <a:off x="1813824" y="1211004"/>
                  <a:ext cx="13547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𝐶𝑜𝑜𝑟𝑑𝑖𝑎𝑛𝑡𝑜𝑟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804DF76-ED52-1B41-AA17-B46CBD9F20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824" y="1211004"/>
                  <a:ext cx="1354794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6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372E7C5-11EA-544E-A24D-25687F0FD120}"/>
              </a:ext>
            </a:extLst>
          </p:cNvPr>
          <p:cNvGrpSpPr/>
          <p:nvPr/>
        </p:nvGrpSpPr>
        <p:grpSpPr>
          <a:xfrm>
            <a:off x="5473678" y="1514242"/>
            <a:ext cx="812723" cy="3737564"/>
            <a:chOff x="518917" y="1220531"/>
            <a:chExt cx="812723" cy="3737564"/>
          </a:xfrm>
        </p:grpSpPr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5136A803-72C3-CC4B-B3A1-5F08422D892F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40" y="1366505"/>
              <a:ext cx="0" cy="35915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E58B7CCE-91FB-E74A-BCD5-DE5E651A61D8}"/>
                    </a:ext>
                  </a:extLst>
                </p:cNvPr>
                <p:cNvSpPr txBox="1"/>
                <p:nvPr/>
              </p:nvSpPr>
              <p:spPr>
                <a:xfrm>
                  <a:off x="518917" y="1220531"/>
                  <a:ext cx="8127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𝑆h𝑎𝑟𝑑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E58B7CCE-91FB-E74A-BCD5-DE5E651A6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917" y="1220531"/>
                  <a:ext cx="81272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6154" r="-6154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F72A7D3-3D06-DB4F-9336-0C9B0C9989FE}"/>
              </a:ext>
            </a:extLst>
          </p:cNvPr>
          <p:cNvGrpSpPr/>
          <p:nvPr/>
        </p:nvGrpSpPr>
        <p:grpSpPr>
          <a:xfrm>
            <a:off x="7029459" y="1514241"/>
            <a:ext cx="812723" cy="3737926"/>
            <a:chOff x="542520" y="1220169"/>
            <a:chExt cx="812723" cy="3737926"/>
          </a:xfrm>
        </p:grpSpPr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7C88A534-C773-9341-A68B-C687FA2A15A4}"/>
                </a:ext>
              </a:extLst>
            </p:cNvPr>
            <p:cNvCxnSpPr>
              <a:cxnSpLocks/>
            </p:cNvCxnSpPr>
            <p:nvPr/>
          </p:nvCxnSpPr>
          <p:spPr>
            <a:xfrm>
              <a:off x="1331640" y="1366505"/>
              <a:ext cx="0" cy="359159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B880A33-5E82-FB4C-98B2-078B843870A2}"/>
                    </a:ext>
                  </a:extLst>
                </p:cNvPr>
                <p:cNvSpPr txBox="1"/>
                <p:nvPr/>
              </p:nvSpPr>
              <p:spPr>
                <a:xfrm>
                  <a:off x="542520" y="1220169"/>
                  <a:ext cx="8127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𝑆h𝑎𝑟𝑑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B880A33-5E82-FB4C-98B2-078B843870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520" y="1220169"/>
                  <a:ext cx="81272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615" r="-6154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81BC2068-09BD-8E40-93F0-2A26F83DE1B6}"/>
              </a:ext>
            </a:extLst>
          </p:cNvPr>
          <p:cNvCxnSpPr>
            <a:cxnSpLocks/>
          </p:cNvCxnSpPr>
          <p:nvPr/>
        </p:nvCxnSpPr>
        <p:spPr>
          <a:xfrm>
            <a:off x="1337860" y="1702206"/>
            <a:ext cx="4966659" cy="24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3D5A30E1-96DF-A84F-89BA-324B89B32715}"/>
              </a:ext>
            </a:extLst>
          </p:cNvPr>
          <p:cNvCxnSpPr>
            <a:cxnSpLocks/>
          </p:cNvCxnSpPr>
          <p:nvPr/>
        </p:nvCxnSpPr>
        <p:spPr>
          <a:xfrm>
            <a:off x="1337860" y="2099748"/>
            <a:ext cx="6480719" cy="27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21FB87C-913C-2A4B-AE28-E7CDFFD87D6D}"/>
                  </a:ext>
                </a:extLst>
              </p:cNvPr>
              <p:cNvSpPr txBox="1"/>
              <p:nvPr/>
            </p:nvSpPr>
            <p:spPr>
              <a:xfrm>
                <a:off x="2805932" y="1615647"/>
                <a:ext cx="7949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21FB87C-913C-2A4B-AE28-E7CDFFD87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932" y="1615647"/>
                <a:ext cx="794951" cy="307777"/>
              </a:xfrm>
              <a:prstGeom prst="rect">
                <a:avLst/>
              </a:prstGeom>
              <a:blipFill>
                <a:blip r:embed="rId7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BF1643D-869A-B14A-AB23-06FFB0B80437}"/>
                  </a:ext>
                </a:extLst>
              </p:cNvPr>
              <p:cNvSpPr txBox="1"/>
              <p:nvPr/>
            </p:nvSpPr>
            <p:spPr>
              <a:xfrm>
                <a:off x="3654472" y="2037374"/>
                <a:ext cx="7949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𝑟𝑒𝑎𝑑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BF1643D-869A-B14A-AB23-06FFB0B80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472" y="2037374"/>
                <a:ext cx="794951" cy="307777"/>
              </a:xfrm>
              <a:prstGeom prst="rect">
                <a:avLst/>
              </a:prstGeom>
              <a:blipFill>
                <a:blip r:embed="rId8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005D6F3F-D53E-6646-9701-544C2E200C78}"/>
              </a:ext>
            </a:extLst>
          </p:cNvPr>
          <p:cNvCxnSpPr>
            <a:cxnSpLocks/>
          </p:cNvCxnSpPr>
          <p:nvPr/>
        </p:nvCxnSpPr>
        <p:spPr>
          <a:xfrm flipH="1">
            <a:off x="1337860" y="1962864"/>
            <a:ext cx="4924939" cy="624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CF87B482-B29E-8C49-AB57-617C1A80A63C}"/>
              </a:ext>
            </a:extLst>
          </p:cNvPr>
          <p:cNvCxnSpPr>
            <a:cxnSpLocks/>
          </p:cNvCxnSpPr>
          <p:nvPr/>
        </p:nvCxnSpPr>
        <p:spPr>
          <a:xfrm flipH="1">
            <a:off x="1337859" y="2389055"/>
            <a:ext cx="6433514" cy="2147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形标注 55">
            <a:extLst>
              <a:ext uri="{FF2B5EF4-FFF2-40B4-BE49-F238E27FC236}">
                <a16:creationId xmlns:a16="http://schemas.microsoft.com/office/drawing/2014/main" id="{BEFB55A9-9AB3-8841-9E0A-E3909BF53585}"/>
              </a:ext>
            </a:extLst>
          </p:cNvPr>
          <p:cNvSpPr/>
          <p:nvPr/>
        </p:nvSpPr>
        <p:spPr>
          <a:xfrm rot="16200000">
            <a:off x="-3831" y="1970569"/>
            <a:ext cx="1207697" cy="1187592"/>
          </a:xfrm>
          <a:prstGeom prst="wedgeEllipseCallout">
            <a:avLst/>
          </a:prstGeom>
          <a:ln>
            <a:tailEnd type="arrow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DF90B1F-ED60-E046-B260-517CE8D04854}"/>
                  </a:ext>
                </a:extLst>
              </p:cNvPr>
              <p:cNvSpPr txBox="1"/>
              <p:nvPr/>
            </p:nvSpPr>
            <p:spPr>
              <a:xfrm>
                <a:off x="-18692" y="2176513"/>
                <a:ext cx="147568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0" i="1" dirty="0">
                    <a:latin typeface="Cambria Math" panose="02040503050406030204" pitchFamily="18" charset="0"/>
                  </a:rPr>
                  <a:t>Client Buffer: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1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1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1400" b="0" i="1" dirty="0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DF90B1F-ED60-E046-B260-517CE8D04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92" y="2176513"/>
                <a:ext cx="1475688" cy="738664"/>
              </a:xfrm>
              <a:prstGeom prst="rect">
                <a:avLst/>
              </a:prstGeom>
              <a:blipFill>
                <a:blip r:embed="rId9"/>
                <a:stretch>
                  <a:fillRect l="-855" t="-1695" b="-5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112C4F27-CDF4-8044-9157-6770B25B17C1}"/>
              </a:ext>
            </a:extLst>
          </p:cNvPr>
          <p:cNvCxnSpPr>
            <a:cxnSpLocks/>
          </p:cNvCxnSpPr>
          <p:nvPr/>
        </p:nvCxnSpPr>
        <p:spPr>
          <a:xfrm>
            <a:off x="1349661" y="3015812"/>
            <a:ext cx="1825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4C1CCA72-116C-BD4B-B765-D72ACFBB68DB}"/>
              </a:ext>
            </a:extLst>
          </p:cNvPr>
          <p:cNvCxnSpPr>
            <a:cxnSpLocks/>
          </p:cNvCxnSpPr>
          <p:nvPr/>
        </p:nvCxnSpPr>
        <p:spPr>
          <a:xfrm>
            <a:off x="3186639" y="3017186"/>
            <a:ext cx="3099762" cy="376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F00156C8-ACC4-8944-BA8C-6CCE987304C5}"/>
              </a:ext>
            </a:extLst>
          </p:cNvPr>
          <p:cNvCxnSpPr>
            <a:cxnSpLocks/>
          </p:cNvCxnSpPr>
          <p:nvPr/>
        </p:nvCxnSpPr>
        <p:spPr>
          <a:xfrm>
            <a:off x="3181270" y="3331413"/>
            <a:ext cx="4660912" cy="380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A2E7F8EB-619B-CF43-88CA-E752EA344D2E}"/>
              </a:ext>
            </a:extLst>
          </p:cNvPr>
          <p:cNvCxnSpPr>
            <a:cxnSpLocks/>
          </p:cNvCxnSpPr>
          <p:nvPr/>
        </p:nvCxnSpPr>
        <p:spPr>
          <a:xfrm>
            <a:off x="3173139" y="4121394"/>
            <a:ext cx="3098302" cy="264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DF4EFD12-1EE5-4646-A888-FF9866AB21DB}"/>
              </a:ext>
            </a:extLst>
          </p:cNvPr>
          <p:cNvCxnSpPr>
            <a:cxnSpLocks/>
          </p:cNvCxnSpPr>
          <p:nvPr/>
        </p:nvCxnSpPr>
        <p:spPr>
          <a:xfrm>
            <a:off x="3181270" y="4451191"/>
            <a:ext cx="4637309" cy="38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363303D3-3F79-444C-B0AB-2299AEDA8424}"/>
                  </a:ext>
                </a:extLst>
              </p:cNvPr>
              <p:cNvSpPr txBox="1"/>
              <p:nvPr/>
            </p:nvSpPr>
            <p:spPr>
              <a:xfrm>
                <a:off x="4333143" y="2985219"/>
                <a:ext cx="794951" cy="3084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𝑝𝑒𝑟𝑝𝑎𝑟𝑒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363303D3-3F79-444C-B0AB-2299AEDA8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143" y="2985219"/>
                <a:ext cx="794951" cy="308482"/>
              </a:xfrm>
              <a:prstGeom prst="rect">
                <a:avLst/>
              </a:prstGeom>
              <a:blipFill>
                <a:blip r:embed="rId10"/>
                <a:stretch>
                  <a:fillRect r="-1587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3B71AA83-8FF7-5D43-97D3-13392E7A077E}"/>
                  </a:ext>
                </a:extLst>
              </p:cNvPr>
              <p:cNvSpPr txBox="1"/>
              <p:nvPr/>
            </p:nvSpPr>
            <p:spPr>
              <a:xfrm>
                <a:off x="5367678" y="3487309"/>
                <a:ext cx="794951" cy="3084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𝑝𝑒𝑟𝑝𝑎𝑟𝑒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3B71AA83-8FF7-5D43-97D3-13392E7A0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678" y="3487309"/>
                <a:ext cx="794951" cy="308482"/>
              </a:xfrm>
              <a:prstGeom prst="rect">
                <a:avLst/>
              </a:prstGeom>
              <a:blipFill>
                <a:blip r:embed="rId11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95B4897-609C-994F-A507-EEDE2620755D}"/>
                  </a:ext>
                </a:extLst>
              </p:cNvPr>
              <p:cNvSpPr txBox="1"/>
              <p:nvPr/>
            </p:nvSpPr>
            <p:spPr>
              <a:xfrm>
                <a:off x="6227331" y="3195721"/>
                <a:ext cx="794951" cy="308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𝑝𝑒𝑟𝑝𝑎𝑟𝑒𝑑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95B4897-609C-994F-A507-EEDE26207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331" y="3195721"/>
                <a:ext cx="794951" cy="308482"/>
              </a:xfrm>
              <a:prstGeom prst="rect">
                <a:avLst/>
              </a:prstGeom>
              <a:blipFill>
                <a:blip r:embed="rId12"/>
                <a:stretch>
                  <a:fillRect r="-17460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4A8C63D4-D1F2-8A4D-96B8-6DF3010E8AD9}"/>
                  </a:ext>
                </a:extLst>
              </p:cNvPr>
              <p:cNvSpPr txBox="1"/>
              <p:nvPr/>
            </p:nvSpPr>
            <p:spPr>
              <a:xfrm>
                <a:off x="7781730" y="3545216"/>
                <a:ext cx="794951" cy="308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𝑝𝑒𝑟𝑝𝑎𝑟𝑒𝑑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4A8C63D4-D1F2-8A4D-96B8-6DF3010E8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730" y="3545216"/>
                <a:ext cx="794951" cy="308482"/>
              </a:xfrm>
              <a:prstGeom prst="rect">
                <a:avLst/>
              </a:prstGeom>
              <a:blipFill>
                <a:blip r:embed="rId13"/>
                <a:stretch>
                  <a:fillRect r="-15625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54A5D659-9023-CC49-AF30-FF8B4FD5110C}"/>
              </a:ext>
            </a:extLst>
          </p:cNvPr>
          <p:cNvCxnSpPr>
            <a:cxnSpLocks/>
          </p:cNvCxnSpPr>
          <p:nvPr/>
        </p:nvCxnSpPr>
        <p:spPr>
          <a:xfrm flipV="1">
            <a:off x="3174837" y="3415211"/>
            <a:ext cx="3087962" cy="17141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7EE873B-617A-5647-A0B0-CC1397AE8299}"/>
                  </a:ext>
                </a:extLst>
              </p:cNvPr>
              <p:cNvSpPr txBox="1"/>
              <p:nvPr/>
            </p:nvSpPr>
            <p:spPr>
              <a:xfrm>
                <a:off x="4449172" y="4084916"/>
                <a:ext cx="794951" cy="3084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𝑐𝑜𝑚𝑚𝑖𝑡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7EE873B-617A-5647-A0B0-CC1397AE8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172" y="4084916"/>
                <a:ext cx="794951" cy="3084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9555B5DD-06A1-2746-86B2-7E4C42FEDA6B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3172908" y="3699457"/>
            <a:ext cx="4608822" cy="37419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DDCF9385-0D70-4B4C-8936-EAEB00E61AF9}"/>
                  </a:ext>
                </a:extLst>
              </p:cNvPr>
              <p:cNvSpPr txBox="1"/>
              <p:nvPr/>
            </p:nvSpPr>
            <p:spPr>
              <a:xfrm>
                <a:off x="5122837" y="4478327"/>
                <a:ext cx="794951" cy="3084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𝑐𝑜𝑚𝑚𝑖𝑡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DDCF9385-0D70-4B4C-8936-EAEB00E61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37" y="4478327"/>
                <a:ext cx="794951" cy="30848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7301AB3A-12A5-B847-B4B3-09E6514EB9C8}"/>
              </a:ext>
            </a:extLst>
          </p:cNvPr>
          <p:cNvCxnSpPr>
            <a:cxnSpLocks/>
          </p:cNvCxnSpPr>
          <p:nvPr/>
        </p:nvCxnSpPr>
        <p:spPr>
          <a:xfrm flipV="1">
            <a:off x="3168904" y="4399753"/>
            <a:ext cx="3117495" cy="28371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90B18F63-C8BD-0342-A5B6-675AE232CE2B}"/>
              </a:ext>
            </a:extLst>
          </p:cNvPr>
          <p:cNvCxnSpPr>
            <a:cxnSpLocks/>
          </p:cNvCxnSpPr>
          <p:nvPr/>
        </p:nvCxnSpPr>
        <p:spPr>
          <a:xfrm flipV="1">
            <a:off x="3151236" y="4860786"/>
            <a:ext cx="4650551" cy="376575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0C7ECFF4-2584-244C-8E6A-D14855582EA9}"/>
                  </a:ext>
                </a:extLst>
              </p:cNvPr>
              <p:cNvSpPr txBox="1"/>
              <p:nvPr/>
            </p:nvSpPr>
            <p:spPr>
              <a:xfrm>
                <a:off x="6229480" y="4198117"/>
                <a:ext cx="794951" cy="308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𝑎𝑝𝑝𝑙𝑖𝑒𝑑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0C7ECFF4-2584-244C-8E6A-D14855582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480" y="4198117"/>
                <a:ext cx="794951" cy="308482"/>
              </a:xfrm>
              <a:prstGeom prst="rect">
                <a:avLst/>
              </a:prstGeom>
              <a:blipFill>
                <a:blip r:embed="rId16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7871F827-DA21-C34B-A123-D18D2F1EFE6A}"/>
                  </a:ext>
                </a:extLst>
              </p:cNvPr>
              <p:cNvSpPr txBox="1"/>
              <p:nvPr/>
            </p:nvSpPr>
            <p:spPr>
              <a:xfrm>
                <a:off x="7760751" y="4673998"/>
                <a:ext cx="794951" cy="308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𝑎𝑝𝑝𝑙𝑖𝑒𝑑</m:t>
                      </m:r>
                    </m:oMath>
                  </m:oMathPara>
                </a14:m>
                <a:endParaRPr kumimoji="1" lang="zh-CN" altLang="en-US" sz="14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7871F827-DA21-C34B-A123-D18D2F1EF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751" y="4673998"/>
                <a:ext cx="794951" cy="308482"/>
              </a:xfrm>
              <a:prstGeom prst="rect">
                <a:avLst/>
              </a:prstGeom>
              <a:blipFill>
                <a:blip r:embed="rId1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9013E64-9042-3245-AB1C-66D61AACCD63}"/>
                  </a:ext>
                </a:extLst>
              </p:cNvPr>
              <p:cNvSpPr txBox="1"/>
              <p:nvPr/>
            </p:nvSpPr>
            <p:spPr>
              <a:xfrm>
                <a:off x="3120264" y="1154932"/>
                <a:ext cx="2777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𝑷𝑳</m:t>
                      </m:r>
                      <m:r>
                        <a:rPr kumimoji="1" lang="en-US" altLang="zh-CN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1" lang="en-US" altLang="zh-CN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𝑷𝑪</m:t>
                      </m:r>
                      <m:r>
                        <a:rPr kumimoji="1" lang="en-US" altLang="zh-CN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𝑷𝒂𝒙𝒐𝒔</m:t>
                      </m:r>
                    </m:oMath>
                  </m:oMathPara>
                </a14:m>
                <a:endParaRPr kumimoji="1"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9013E64-9042-3245-AB1C-66D61AACC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264" y="1154932"/>
                <a:ext cx="277752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E2BAF-7E5A-AB45-8E27-ACE6E019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96</a:t>
            </a:fld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DC27139-50A4-8D49-BD7E-B0BDAB0231DB}"/>
              </a:ext>
            </a:extLst>
          </p:cNvPr>
          <p:cNvSpPr/>
          <p:nvPr/>
        </p:nvSpPr>
        <p:spPr>
          <a:xfrm>
            <a:off x="5920873" y="132800"/>
            <a:ext cx="3032323" cy="1018086"/>
          </a:xfrm>
          <a:prstGeom prst="ellipse">
            <a:avLst/>
          </a:prstGeom>
          <a:gradFill flip="none" rotWithShape="1">
            <a:gsLst>
              <a:gs pos="0">
                <a:srgbClr val="BE384B"/>
              </a:gs>
              <a:gs pos="70000">
                <a:srgbClr val="C00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思源黑体 CN Regular"/>
              <a:cs typeface="+mn-cs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9213F4D-C165-8649-9877-F8C9D48DDC7B}"/>
              </a:ext>
            </a:extLst>
          </p:cNvPr>
          <p:cNvSpPr/>
          <p:nvPr/>
        </p:nvSpPr>
        <p:spPr>
          <a:xfrm>
            <a:off x="6009788" y="344443"/>
            <a:ext cx="2852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思源宋体 CN Heavy"/>
                <a:cs typeface="+mn-cs"/>
              </a:rPr>
              <a:t>Multiple physical nodes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思源宋体 CN Heavy"/>
                <a:cs typeface="+mn-cs"/>
              </a:rPr>
              <a:t>backed by PAXOS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思源宋体 CN Heavy"/>
              <a:cs typeface="+mn-cs"/>
            </a:endParaRPr>
          </a:p>
        </p:txBody>
      </p:sp>
      <p:sp>
        <p:nvSpPr>
          <p:cNvPr id="7" name="任意形状 6">
            <a:extLst>
              <a:ext uri="{FF2B5EF4-FFF2-40B4-BE49-F238E27FC236}">
                <a16:creationId xmlns:a16="http://schemas.microsoft.com/office/drawing/2014/main" id="{ED8450A4-E1A3-604C-8F23-5E44B9C22CCC}"/>
              </a:ext>
            </a:extLst>
          </p:cNvPr>
          <p:cNvSpPr/>
          <p:nvPr/>
        </p:nvSpPr>
        <p:spPr>
          <a:xfrm>
            <a:off x="7608277" y="1148862"/>
            <a:ext cx="128954" cy="386861"/>
          </a:xfrm>
          <a:custGeom>
            <a:avLst/>
            <a:gdLst>
              <a:gd name="connsiteX0" fmla="*/ 0 w 128954"/>
              <a:gd name="connsiteY0" fmla="*/ 386861 h 386861"/>
              <a:gd name="connsiteX1" fmla="*/ 128954 w 128954"/>
              <a:gd name="connsiteY1" fmla="*/ 0 h 386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8954" h="386861">
                <a:moveTo>
                  <a:pt x="0" y="386861"/>
                </a:moveTo>
                <a:lnTo>
                  <a:pt x="128954" y="0"/>
                </a:lnTo>
              </a:path>
            </a:pathLst>
          </a:custGeom>
          <a:noFill/>
          <a:ln w="254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595E4CAD-4FDD-1096-4B23-7CC2D03DF782}"/>
              </a:ext>
            </a:extLst>
          </p:cNvPr>
          <p:cNvSpPr/>
          <p:nvPr/>
        </p:nvSpPr>
        <p:spPr>
          <a:xfrm>
            <a:off x="1763101" y="5258161"/>
            <a:ext cx="5657329" cy="349702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08000" tIns="36000" rIns="108000" bIns="36000">
            <a:spAutoFit/>
          </a:bodyPr>
          <a:lstStyle/>
          <a:p>
            <a:pPr algn="ctr"/>
            <a:r>
              <a:rPr lang="en" altLang="zh-CN" b="1" dirty="0">
                <a:solidFill>
                  <a:srgbClr val="BE384B"/>
                </a:solidFill>
              </a:rPr>
              <a:t>Note: we skip the network RTTs of </a:t>
            </a:r>
            <a:r>
              <a:rPr lang="en" altLang="zh-CN" b="1" dirty="0" err="1">
                <a:solidFill>
                  <a:srgbClr val="BE384B"/>
                </a:solidFill>
              </a:rPr>
              <a:t>Paxos</a:t>
            </a:r>
            <a:r>
              <a:rPr lang="en" altLang="zh-CN" b="1" dirty="0">
                <a:solidFill>
                  <a:srgbClr val="BE384B"/>
                </a:solidFill>
              </a:rPr>
              <a:t> 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07738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7678B-D6D4-06DF-2B1D-E3BC4B2A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Read-write TX: put it together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3D30C-F4AE-F08F-C90B-E13DF195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2807692"/>
          </a:xfrm>
        </p:spPr>
        <p:txBody>
          <a:bodyPr/>
          <a:lstStyle/>
          <a:p>
            <a:r>
              <a:rPr kumimoji="1" lang="en-US" altLang="zh-CN" dirty="0"/>
              <a:t>Spanner’s read-write TX gives a strong abstraction to the user </a:t>
            </a:r>
          </a:p>
          <a:p>
            <a:pPr lvl="1"/>
            <a:r>
              <a:rPr kumimoji="1" lang="en-US" altLang="zh-CN" dirty="0"/>
              <a:t>A single-thread “machine” that never fails (even tolerate natural disasters) </a:t>
            </a:r>
          </a:p>
          <a:p>
            <a:pPr lvl="1"/>
            <a:r>
              <a:rPr kumimoji="1" lang="en-US" altLang="zh-CN" dirty="0"/>
              <a:t>The “machine” has “unlimited” storage capacity </a:t>
            </a:r>
          </a:p>
          <a:p>
            <a:pPr lvl="2"/>
            <a:r>
              <a:rPr kumimoji="1" lang="en-US" altLang="zh-CN" sz="1800" dirty="0"/>
              <a:t>As long as the machines in the datacenters have enough capacity to store the data </a:t>
            </a:r>
          </a:p>
          <a:p>
            <a:r>
              <a:rPr kumimoji="1" lang="en-US" altLang="zh-CN" dirty="0"/>
              <a:t>But, what are the costs?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B585D2-E862-1D9E-7E89-55B5A436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97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32302E-EA7C-6C3F-1FF4-D41D59BD32D5}"/>
              </a:ext>
            </a:extLst>
          </p:cNvPr>
          <p:cNvSpPr/>
          <p:nvPr/>
        </p:nvSpPr>
        <p:spPr>
          <a:xfrm>
            <a:off x="3275856" y="3720631"/>
            <a:ext cx="2952328" cy="361005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309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44333-43A0-4447-98BE-2181C2DF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Read-write TX of Spanner so far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6CDFC-BED7-7F48-AD43-67185F86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Techniques: 2PL &amp; 2PC &amp;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</a:t>
            </a:r>
          </a:p>
          <a:p>
            <a:pPr lvl="1"/>
            <a:r>
              <a:rPr kumimoji="1" lang="en-US" altLang="zh-CN" dirty="0"/>
              <a:t>Not optimized– Spanner finds writes are infrequent at Google </a:t>
            </a:r>
          </a:p>
          <a:p>
            <a:pPr lvl="1"/>
            <a:r>
              <a:rPr kumimoji="1" lang="en-US" altLang="zh-CN" dirty="0"/>
              <a:t>Maybe slow: many messages sent between machines </a:t>
            </a:r>
          </a:p>
          <a:p>
            <a:pPr lvl="2"/>
            <a:r>
              <a:rPr kumimoji="1" lang="en-US" altLang="zh-CN" sz="1800" dirty="0"/>
              <a:t>Also, across datacenters!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5E862E-57DA-2644-9C7E-C3BD8B83E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98</a:t>
            </a:fld>
            <a:endParaRPr lang="zh-CN" altLang="en-US" dirty="0"/>
          </a:p>
        </p:txBody>
      </p:sp>
      <p:pic>
        <p:nvPicPr>
          <p:cNvPr id="6" name="图片 5" descr="表格&#10;&#10;描述已自动生成">
            <a:extLst>
              <a:ext uri="{FF2B5EF4-FFF2-40B4-BE49-F238E27FC236}">
                <a16:creationId xmlns:a16="http://schemas.microsoft.com/office/drawing/2014/main" id="{4CEFE9C2-887B-8540-9CF0-85C1EE6E6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68542"/>
            <a:ext cx="4297484" cy="29489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062031-F7A6-BF14-D468-2BCE0C27D1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32"/>
          <a:stretch/>
        </p:blipFill>
        <p:spPr>
          <a:xfrm>
            <a:off x="141710" y="3401744"/>
            <a:ext cx="4430290" cy="1416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8BFAF34-B767-1139-DC99-2BA21FB3BD49}"/>
              </a:ext>
            </a:extLst>
          </p:cNvPr>
          <p:cNvSpPr txBox="1"/>
          <p:nvPr/>
        </p:nvSpPr>
        <p:spPr>
          <a:xfrm>
            <a:off x="-396552" y="5035912"/>
            <a:ext cx="8352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" altLang="zh-CN" dirty="0"/>
              <a:t>Source: https://colin-</a:t>
            </a:r>
            <a:r>
              <a:rPr kumimoji="1" lang="en" altLang="zh-CN" dirty="0" err="1"/>
              <a:t>scott.github.io</a:t>
            </a:r>
            <a:r>
              <a:rPr kumimoji="1" lang="en" altLang="zh-CN" dirty="0"/>
              <a:t>/</a:t>
            </a:r>
            <a:r>
              <a:rPr kumimoji="1" lang="en" altLang="zh-CN" dirty="0" err="1"/>
              <a:t>personal_website</a:t>
            </a:r>
            <a:r>
              <a:rPr kumimoji="1" lang="en" altLang="zh-CN" dirty="0"/>
              <a:t>/research/</a:t>
            </a:r>
            <a:r>
              <a:rPr kumimoji="1" lang="en" altLang="zh-CN" dirty="0" err="1"/>
              <a:t>interactive_latency.html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7963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64689-3329-EE8A-F3FE-B80885D6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about read-only TX?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2F393-D111-4FD7-4866-CB0E85FB5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40" y="1129308"/>
            <a:ext cx="8229600" cy="475252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Problem: read-only TXs are massive faced by Google</a:t>
            </a:r>
          </a:p>
          <a:p>
            <a:pPr lvl="1"/>
            <a:r>
              <a:rPr kumimoji="1" lang="en-US" altLang="zh-CN" dirty="0"/>
              <a:t>Each read-only TX may touch many datasets</a:t>
            </a:r>
          </a:p>
          <a:p>
            <a:r>
              <a:rPr kumimoji="1" lang="en-US" altLang="zh-CN" dirty="0"/>
              <a:t>Drawbacks of 2PL (in read-only TX)</a:t>
            </a:r>
          </a:p>
          <a:p>
            <a:pPr lvl="1"/>
            <a:r>
              <a:rPr kumimoji="1" lang="en-US" altLang="zh-CN" dirty="0"/>
              <a:t>Acquire the read lock is costly (need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!)</a:t>
            </a:r>
          </a:p>
          <a:p>
            <a:pPr lvl="1"/>
            <a:r>
              <a:rPr kumimoji="1" lang="en-US" altLang="zh-CN" dirty="0"/>
              <a:t>May possibly lock the items very long </a:t>
            </a:r>
          </a:p>
          <a:p>
            <a:r>
              <a:rPr kumimoji="1" lang="en-US" altLang="zh-CN" dirty="0"/>
              <a:t>Solution</a:t>
            </a:r>
          </a:p>
          <a:p>
            <a:pPr lvl="1"/>
            <a:r>
              <a:rPr kumimoji="1" lang="en-US" altLang="zh-CN" dirty="0"/>
              <a:t>Multi-version concurrency control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F558F7-886F-6F4D-5651-1E1BCD2B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pPr/>
              <a:t>99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A481D0-6C40-DB84-34AD-292120128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046" y="1677579"/>
            <a:ext cx="3076114" cy="211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4639</TotalTime>
  <Words>8594</Words>
  <Application>Microsoft Macintosh PowerPoint</Application>
  <PresentationFormat>全屏显示(16:10)</PresentationFormat>
  <Paragraphs>2224</Paragraphs>
  <Slides>129</Slides>
  <Notes>73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129</vt:i4>
      </vt:variant>
    </vt:vector>
  </HeadingPairs>
  <TitlesOfParts>
    <vt:vector size="144" baseType="lpstr">
      <vt:lpstr>DengXian</vt:lpstr>
      <vt:lpstr>Arial</vt:lpstr>
      <vt:lpstr>Calibri</vt:lpstr>
      <vt:lpstr>Cambria Math</vt:lpstr>
      <vt:lpstr>Candara</vt:lpstr>
      <vt:lpstr>Consolas</vt:lpstr>
      <vt:lpstr>Eras Medium ITC</vt:lpstr>
      <vt:lpstr>Lato</vt:lpstr>
      <vt:lpstr>Roboto</vt:lpstr>
      <vt:lpstr>Symbol</vt:lpstr>
      <vt:lpstr>Tahoma</vt:lpstr>
      <vt:lpstr>Times New Roman</vt:lpstr>
      <vt:lpstr>Verdana</vt:lpstr>
      <vt:lpstr>Wingdings</vt:lpstr>
      <vt:lpstr>1_Office 主题​​</vt:lpstr>
      <vt:lpstr>Multi-Paxos, Raft &amp; NewSQL Consistency across replicas</vt:lpstr>
      <vt:lpstr>Paxos Summary</vt:lpstr>
      <vt:lpstr>Paxos Setup</vt:lpstr>
      <vt:lpstr>Paxos in Action: Phase 0</vt:lpstr>
      <vt:lpstr>Paxos in Action: Phase 1a (Prepare)</vt:lpstr>
      <vt:lpstr>Paxos in Action: Phase 1b (Prepare)</vt:lpstr>
      <vt:lpstr>Paxos in Action: Phase 2a (Accept)</vt:lpstr>
      <vt:lpstr>Paxos in Action: Phase 2b (Accept)</vt:lpstr>
      <vt:lpstr>Paxos in Action: Phase 3 (Learn)</vt:lpstr>
      <vt:lpstr>PowerPoint 演示文稿</vt:lpstr>
      <vt:lpstr>Question</vt:lpstr>
      <vt:lpstr>Multi-Paxos builds on top of the basic Paxos </vt:lpstr>
      <vt:lpstr>Single-decree Paxos vs. Multi-Paxos </vt:lpstr>
      <vt:lpstr>PowerPoint 演示文稿</vt:lpstr>
      <vt:lpstr>Basic Multi-Paxos </vt:lpstr>
      <vt:lpstr>Basic Multi-Paxos </vt:lpstr>
      <vt:lpstr>Basic Multi-Paxos </vt:lpstr>
      <vt:lpstr>Basic Multi-Paxos </vt:lpstr>
      <vt:lpstr>PowerPoint 演示文稿</vt:lpstr>
      <vt:lpstr>Basic Multi-Paxos is correct but inefficient </vt:lpstr>
      <vt:lpstr>Multi-paxos uses a distinguished proposer (leader)</vt:lpstr>
      <vt:lpstr>Not relying a single leader simplifies user implementation</vt:lpstr>
      <vt:lpstr>Benefits of leader election: prepare message batching </vt:lpstr>
      <vt:lpstr>Benefits of leader election: prepare message batching </vt:lpstr>
      <vt:lpstr>Problem: hole in the log</vt:lpstr>
      <vt:lpstr>Summary of Multi-Paxos </vt:lpstr>
      <vt:lpstr>More: Raft replicated log </vt:lpstr>
      <vt:lpstr>Why learn raft? </vt:lpstr>
      <vt:lpstr>Abstraction of the operations: replicated log </vt:lpstr>
      <vt:lpstr>Raft’s high-level approach: problem decomposition </vt:lpstr>
      <vt:lpstr>Raft server states </vt:lpstr>
      <vt:lpstr>Raft server states </vt:lpstr>
      <vt:lpstr>Raft basics: terms for one leader  </vt:lpstr>
      <vt:lpstr>Raft server state switch: Heartbeats &amp; Timeouts </vt:lpstr>
      <vt:lpstr>Election Basics </vt:lpstr>
      <vt:lpstr>Election Basics </vt:lpstr>
      <vt:lpstr>Election requirements: safety </vt:lpstr>
      <vt:lpstr>Election requirements: liveness  </vt:lpstr>
      <vt:lpstr>Persistent state of each server so far </vt:lpstr>
      <vt:lpstr>Basic request vote RPC so far  </vt:lpstr>
      <vt:lpstr>Raft’s high-level approach: problem decomposition </vt:lpstr>
      <vt:lpstr>Log structure </vt:lpstr>
      <vt:lpstr>Persistent state of each server + log </vt:lpstr>
      <vt:lpstr>Normal operations to update the log </vt:lpstr>
      <vt:lpstr>Normal operations to update the log </vt:lpstr>
      <vt:lpstr>Challenge: crash can cause log to inconsistencies </vt:lpstr>
      <vt:lpstr>Challenge: crash can cause log to inconsistencies </vt:lpstr>
      <vt:lpstr>Consistency of the log </vt:lpstr>
      <vt:lpstr>AppendEntries consistency checks </vt:lpstr>
      <vt:lpstr>Why can rejection happens? Leader changes </vt:lpstr>
      <vt:lpstr>Handle rejections </vt:lpstr>
      <vt:lpstr>More on Repairing Follower Logs</vt:lpstr>
      <vt:lpstr>AppendEntries RPC (Simplified) </vt:lpstr>
      <vt:lpstr>AppendEntries RPC (Simplified) </vt:lpstr>
      <vt:lpstr>PowerPoint 演示文稿</vt:lpstr>
      <vt:lpstr>Intuitive result:  replicating on a majority </vt:lpstr>
      <vt:lpstr>Case study: raft overwriting </vt:lpstr>
      <vt:lpstr>Case study: raft overwriting </vt:lpstr>
      <vt:lpstr>Safety requirement of the commit entry </vt:lpstr>
      <vt:lpstr>PowerPoint 演示文稿</vt:lpstr>
      <vt:lpstr>Committing Entry from the Current Term </vt:lpstr>
      <vt:lpstr>Picking the Best Leader</vt:lpstr>
      <vt:lpstr>Comparing the best leader </vt:lpstr>
      <vt:lpstr>Committing Entry from the Current Term </vt:lpstr>
      <vt:lpstr>Complete picture of request vote RPC </vt:lpstr>
      <vt:lpstr>Commit rule for raft so far </vt:lpstr>
      <vt:lpstr>Case study: a majority replicated entry can be overwritten </vt:lpstr>
      <vt:lpstr>Case study: a majority replicated entry can be overwritten </vt:lpstr>
      <vt:lpstr>Committing Entry from Earlier Term</vt:lpstr>
      <vt:lpstr>Commit rules </vt:lpstr>
      <vt:lpstr>Neutralizing Old Leaders</vt:lpstr>
      <vt:lpstr>PowerPoint 演示文稿</vt:lpstr>
      <vt:lpstr>Problems faced by large-scale company </vt:lpstr>
      <vt:lpstr>How to shard? </vt:lpstr>
      <vt:lpstr>Problems faced by large-scale company </vt:lpstr>
      <vt:lpstr>Problems faced by large-scale company </vt:lpstr>
      <vt:lpstr>Question: is a replication factor of 2 ok?</vt:lpstr>
      <vt:lpstr>Replications causes consistency problem </vt:lpstr>
      <vt:lpstr>Solution: Paxos for single-copy consistency  </vt:lpstr>
      <vt:lpstr>Geo-replicated datacenters</vt:lpstr>
      <vt:lpstr>Replication within a DC is insufficient </vt:lpstr>
      <vt:lpstr>Spanner further replicates the data across datacenters</vt:lpstr>
      <vt:lpstr>2-phase commit + 2-phase locking </vt:lpstr>
      <vt:lpstr>Big picture of Spanner </vt:lpstr>
      <vt:lpstr>Execution flow of read-write transaction(TX)</vt:lpstr>
      <vt:lpstr>Execution flow of read-write transaction(TX)</vt:lpstr>
      <vt:lpstr>Execution flow of read-write transaction(TX)</vt:lpstr>
      <vt:lpstr>Execution flow of read-write transaction(TX)</vt:lpstr>
      <vt:lpstr>Execution flow of read-write transaction(TX)</vt:lpstr>
      <vt:lpstr>Execution flow of read-write transaction(TX)</vt:lpstr>
      <vt:lpstr>Execution flow of read-write transaction(TX)</vt:lpstr>
      <vt:lpstr>Execution flow of read-write transaction(TX)</vt:lpstr>
      <vt:lpstr>Execution flow of read-write transaction(TX)</vt:lpstr>
      <vt:lpstr>Execution flow of read-write transaction(TX)</vt:lpstr>
      <vt:lpstr>Execution flow of read-write transaction(TX)</vt:lpstr>
      <vt:lpstr>Read-write TX: put it all together </vt:lpstr>
      <vt:lpstr>Read-write TX: put it together </vt:lpstr>
      <vt:lpstr>Read-write TX of Spanner so far </vt:lpstr>
      <vt:lpstr>What about read-only TX? </vt:lpstr>
      <vt:lpstr>Review: Multi-version Concurrency Control</vt:lpstr>
      <vt:lpstr>Review: Snapshot Isolation</vt:lpstr>
      <vt:lpstr>Idea: use 2PL for read-write TX, MVCC for read-only TX</vt:lpstr>
      <vt:lpstr>MV-2PL: read-write TX (w/o 2PC &amp; Paxos for simplicity)</vt:lpstr>
      <vt:lpstr>MV-2PL: read-only TX </vt:lpstr>
      <vt:lpstr>Question remains: how do we assign the time to TXs? </vt:lpstr>
      <vt:lpstr>PowerPoint 演示文稿</vt:lpstr>
      <vt:lpstr>Global time is inefficient for Spanner’s use case </vt:lpstr>
      <vt:lpstr>Cache the time locally to avoid querying the global counter</vt:lpstr>
      <vt:lpstr>Cache global counter to avoid frequently reads</vt:lpstr>
      <vt:lpstr>Example revisit w/ cached time</vt:lpstr>
      <vt:lpstr>Drawbacks of cached time </vt:lpstr>
      <vt:lpstr>Drawbacks of cached time </vt:lpstr>
      <vt:lpstr>Challenge of the timing in MVCC so far </vt:lpstr>
      <vt:lpstr>PowerPoint 演示文稿</vt:lpstr>
      <vt:lpstr>TrueTime API of Spanner</vt:lpstr>
      <vt:lpstr>Power of TrueTime API (return [L,U])</vt:lpstr>
      <vt:lpstr>Power of TrueTime API (return [L,U])</vt:lpstr>
      <vt:lpstr>Power of TrueTime API (return [L,U])</vt:lpstr>
      <vt:lpstr>PowerPoint 演示文稿</vt:lpstr>
      <vt:lpstr>TrueTime: how to achieve the bound? </vt:lpstr>
      <vt:lpstr>TrueTime: how to calculate the bound? </vt:lpstr>
      <vt:lpstr>TrueTime: how to calculate the bound? </vt:lpstr>
      <vt:lpstr>TrueTime: how to calculate the bound? </vt:lpstr>
      <vt:lpstr>TrueTime: how to calculate the bound? </vt:lpstr>
      <vt:lpstr>Commit wait revisited </vt:lpstr>
      <vt:lpstr>TrueTime adopts multiple time servers</vt:lpstr>
      <vt:lpstr>TrueTime adopts multiple time servers</vt:lpstr>
      <vt:lpstr>Final takeaway of TrueTime: Network-Induced Uncertainty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星达 魏</cp:lastModifiedBy>
  <cp:revision>244</cp:revision>
  <cp:lastPrinted>2020-03-02T13:38:09Z</cp:lastPrinted>
  <dcterms:created xsi:type="dcterms:W3CDTF">2017-11-24T09:35:45Z</dcterms:created>
  <dcterms:modified xsi:type="dcterms:W3CDTF">2024-11-18T23:54:37Z</dcterms:modified>
</cp:coreProperties>
</file>