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2241" r:id="rId2"/>
    <p:sldId id="2473" r:id="rId3"/>
    <p:sldId id="2474" r:id="rId4"/>
    <p:sldId id="2475" r:id="rId5"/>
    <p:sldId id="2263" r:id="rId6"/>
    <p:sldId id="2476" r:id="rId7"/>
    <p:sldId id="2477" r:id="rId8"/>
    <p:sldId id="2478" r:id="rId9"/>
    <p:sldId id="2479" r:id="rId10"/>
    <p:sldId id="2480" r:id="rId11"/>
    <p:sldId id="2481" r:id="rId12"/>
    <p:sldId id="2485" r:id="rId13"/>
    <p:sldId id="2486" r:id="rId14"/>
    <p:sldId id="2702" r:id="rId15"/>
    <p:sldId id="2703" r:id="rId16"/>
    <p:sldId id="2704" r:id="rId17"/>
    <p:sldId id="2705" r:id="rId18"/>
    <p:sldId id="2706" r:id="rId19"/>
    <p:sldId id="2707" r:id="rId20"/>
    <p:sldId id="2708" r:id="rId21"/>
    <p:sldId id="2709" r:id="rId22"/>
    <p:sldId id="2710" r:id="rId23"/>
    <p:sldId id="2711" r:id="rId24"/>
    <p:sldId id="2712" r:id="rId25"/>
    <p:sldId id="2713" r:id="rId26"/>
    <p:sldId id="2714" r:id="rId27"/>
    <p:sldId id="2715" r:id="rId28"/>
    <p:sldId id="2716" r:id="rId29"/>
    <p:sldId id="2717" r:id="rId30"/>
    <p:sldId id="2718" r:id="rId31"/>
    <p:sldId id="2719" r:id="rId32"/>
    <p:sldId id="2720" r:id="rId33"/>
    <p:sldId id="2721" r:id="rId34"/>
    <p:sldId id="308" r:id="rId35"/>
    <p:sldId id="309" r:id="rId36"/>
    <p:sldId id="310" r:id="rId37"/>
    <p:sldId id="311" r:id="rId38"/>
    <p:sldId id="313" r:id="rId39"/>
    <p:sldId id="314" r:id="rId40"/>
    <p:sldId id="2724" r:id="rId4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3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 autoAdjust="0"/>
    <p:restoredTop sz="88776" autoAdjust="0"/>
  </p:normalViewPr>
  <p:slideViewPr>
    <p:cSldViewPr>
      <p:cViewPr varScale="1">
        <p:scale>
          <a:sx n="130" d="100"/>
          <a:sy n="130" d="100"/>
        </p:scale>
        <p:origin x="1632" y="192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2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5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0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4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4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42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61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81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94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3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9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2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16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9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56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89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3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7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80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7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注意内存的布局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4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7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3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>
              <a:lnSpc>
                <a:spcPct val="120000"/>
              </a:lnSpc>
              <a:tabLst/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+mn-lt"/>
              </a:rPr>
              <a:t>Introduction to Network</a:t>
            </a:r>
            <a:endParaRPr kumimoji="1" lang="zh-CN" altLang="en-US" sz="32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(the Internet Layer, IP Layer)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Network entities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Gateway, bridge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Router, etc.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Name space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IP address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Protocols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IP, ICMP (ping)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What to care?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Next hop decided by route table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1753BFA-6D70-ED42-8D0F-EA456D1E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84" y="2671763"/>
            <a:ext cx="4148138" cy="22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2400D7A-EE12-3946-BC15-64AB4483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33830"/>
          <a:stretch>
            <a:fillRect/>
          </a:stretch>
        </p:blipFill>
        <p:spPr bwMode="auto">
          <a:xfrm>
            <a:off x="4352106" y="1906191"/>
            <a:ext cx="166568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3D73DD5-35C5-4942-A3A1-888A7DE2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0" y="1916907"/>
            <a:ext cx="942975" cy="5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9C91A4B1-FFB1-B145-95D4-BC4681F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2" y="1525192"/>
            <a:ext cx="1396604" cy="12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97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Datagram (Packet, Package)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38579-D27F-A841-B64E-8023183D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3156893"/>
            <a:ext cx="525715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Header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10101011101010101010010101010100101010100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11010010101010010101111111010000011101111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10100001011101010100110101011110100000101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00100000000010101000011010000111111010101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......... 1011011001010100011001001010110</a:t>
            </a:r>
          </a:p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8" name="Picture 8" descr="iphdr">
            <a:extLst>
              <a:ext uri="{FF2B5EF4-FFF2-40B4-BE49-F238E27FC236}">
                <a16:creationId xmlns:a16="http://schemas.microsoft.com/office/drawing/2014/main" id="{F8121E85-7D99-9047-B521-E15D24C5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3324"/>
            <a:ext cx="5257154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矩形 1">
            <a:extLst>
              <a:ext uri="{FF2B5EF4-FFF2-40B4-BE49-F238E27FC236}">
                <a16:creationId xmlns:a16="http://schemas.microsoft.com/office/drawing/2014/main" id="{923A2FC8-F7E7-0548-9252-96DFFAC7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765" y="2325780"/>
            <a:ext cx="1905000" cy="5143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2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 Architecture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9DF310A-94F6-CF4B-9155-09E64CF6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66" y="2121694"/>
            <a:ext cx="1551384" cy="1363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EDCFFBCF-6389-D74A-93C8-A46A0ED4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766" y="32075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B426D3A2-3792-B047-B8E4-DDCF644F8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766" y="25217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408A549-8893-A349-8A7C-42236791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66" y="2178844"/>
            <a:ext cx="933942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Application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8F997964-F813-FD4F-B591-D8283DDC1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06" y="2558654"/>
            <a:ext cx="81211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Transport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CEB80300-2D42-8D47-B1C3-F094AA14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79" y="2864644"/>
            <a:ext cx="71728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b="1" dirty="0">
                <a:solidFill>
                  <a:srgbClr val="0096FF"/>
                </a:solidFill>
                <a:ea typeface="宋体" charset="0"/>
                <a:cs typeface="宋体" charset="0"/>
              </a:rPr>
              <a:t>Internet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767B202-2FEF-9A41-B082-5435AA3D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3214687"/>
            <a:ext cx="1826419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200" dirty="0">
                <a:ea typeface="宋体" charset="0"/>
                <a:cs typeface="宋体" charset="0"/>
              </a:rPr>
              <a:t>Network Interface</a:t>
            </a: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AD99FF8E-5B0D-5A4E-B408-C1A11903BCBF}"/>
              </a:ext>
            </a:extLst>
          </p:cNvPr>
          <p:cNvGrpSpPr>
            <a:grpSpLocks/>
          </p:cNvGrpSpPr>
          <p:nvPr/>
        </p:nvGrpSpPr>
        <p:grpSpPr bwMode="auto">
          <a:xfrm>
            <a:off x="6218635" y="2121694"/>
            <a:ext cx="1629965" cy="1363266"/>
            <a:chOff x="3897" y="846"/>
            <a:chExt cx="914" cy="1145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1F9F0217-82DB-0440-9B47-4617EBA48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0A14BF93-D76A-9347-ACDC-07D298EBD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5E2EF7FC-5013-EA4B-9B2A-93AB3222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9DBE018E-F769-F141-BCD4-DE97F5062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5501610A-DA15-A44F-8EDF-10B1AA21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86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Application</a:t>
              </a: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4A895CF8-C6C1-B642-BBBB-AE28CB9D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141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Transport</a:t>
              </a: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B5574266-B44D-344B-8591-0E95E139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45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E4902D36-BD12-D447-ACD0-157CD977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741"/>
              <a:ext cx="7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 Network Interface</a:t>
              </a:r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E9ECE96C-90FE-2240-AB1C-B3055A5F6866}"/>
              </a:ext>
            </a:extLst>
          </p:cNvPr>
          <p:cNvGrpSpPr>
            <a:grpSpLocks/>
          </p:cNvGrpSpPr>
          <p:nvPr/>
        </p:nvGrpSpPr>
        <p:grpSpPr bwMode="auto">
          <a:xfrm>
            <a:off x="3680222" y="2872979"/>
            <a:ext cx="1590675" cy="640556"/>
            <a:chOff x="2278" y="1520"/>
            <a:chExt cx="969" cy="538"/>
          </a:xfrm>
        </p:grpSpPr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6A14DEE5-E76E-2142-922D-42DB9AD00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523"/>
              <a:ext cx="949" cy="5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695C92B5-5950-E14E-9D48-A278921AE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DB7BD079-D3D5-934B-A0BF-043AD23B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1520"/>
              <a:ext cx="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324347F0-7F14-5641-8C16-EB57E218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800"/>
              <a:ext cx="8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Network Interface</a:t>
              </a:r>
            </a:p>
          </p:txBody>
        </p:sp>
      </p:grpSp>
      <p:sp>
        <p:nvSpPr>
          <p:cNvPr id="36" name="Oval 24">
            <a:extLst>
              <a:ext uri="{FF2B5EF4-FFF2-40B4-BE49-F238E27FC236}">
                <a16:creationId xmlns:a16="http://schemas.microsoft.com/office/drawing/2014/main" id="{6DFBB4A3-A11A-1247-9291-EF865D37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7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C9D420C1-DC72-3948-890E-75579C77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5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CAF71CDF-AFCC-7240-B041-04844F1B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429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1</a:t>
            </a: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05FB2829-618D-6C47-A537-308C1636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2</a:t>
            </a:r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B91244D5-4653-B648-A284-A07CAC7A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4766" y="349329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AAD9C1E1-46BB-7743-B7F8-79324F416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366" y="3493294"/>
            <a:ext cx="1065609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2" name="Line 30">
            <a:extLst>
              <a:ext uri="{FF2B5EF4-FFF2-40B4-BE49-F238E27FC236}">
                <a16:creationId xmlns:a16="http://schemas.microsoft.com/office/drawing/2014/main" id="{928D0FAC-1510-AE45-B78B-7FE157608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4966" y="3550444"/>
            <a:ext cx="673894" cy="531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DB168ED8-4ABA-8143-9FF6-B8FB6F0E2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1766" y="355044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C3A81F56-4B78-0B44-A17F-60BD5B5B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67" y="1721644"/>
            <a:ext cx="131683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Machine A</a:t>
            </a: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A0245BCE-7698-BD44-9200-FE88F351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367" y="1721644"/>
            <a:ext cx="884057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Machine B</a:t>
            </a: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812F17BF-D186-8D46-BEA7-F9220C54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098" y="2500313"/>
            <a:ext cx="129404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Router/Gateway</a:t>
            </a:r>
          </a:p>
        </p:txBody>
      </p:sp>
      <p:sp>
        <p:nvSpPr>
          <p:cNvPr id="47" name="Line 38">
            <a:extLst>
              <a:ext uri="{FF2B5EF4-FFF2-40B4-BE49-F238E27FC236}">
                <a16:creationId xmlns:a16="http://schemas.microsoft.com/office/drawing/2014/main" id="{DC26E19B-AA69-5C4E-ACED-FAD8C1BF3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766" y="28646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3663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Each layer adds/strips off its own header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Each layer may split up higher-level data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Each layer multiplexes multiple higher layers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Each layer is (mostly) transparent to higher layers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AD37E7A9-42B4-2845-BBD0-6B18A725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054284"/>
            <a:ext cx="7696200" cy="1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3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Link Layer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From a node to its physical neighbor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32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The Link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The bottom-most layer of the three layers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Purpose: moving data directly from one physical location to another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1. Physical transmission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2. Multiplexing the link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3. Framing bits &amp; bit sequences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4. Detecting transmission errors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5. Providing a useful interface to the up layer</a:t>
            </a:r>
          </a:p>
          <a:p>
            <a:pPr marL="74250" lvl="1" indent="0">
              <a:lnSpc>
                <a:spcPct val="150000"/>
              </a:lnSpc>
              <a:buNone/>
            </a:pP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7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Transmission using Shared Clock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Example-1: moving a bit from register-1 to register-2</a:t>
            </a:r>
            <a:br>
              <a:rPr lang="en-US" altLang="zh-CN" dirty="0"/>
            </a:br>
            <a:r>
              <a:rPr lang="en-US" altLang="zh-CN" dirty="0">
                <a:solidFill>
                  <a:srgbClr val="0096FF"/>
                </a:solidFill>
              </a:rPr>
              <a:t>on the same chip</a:t>
            </a:r>
          </a:p>
          <a:p>
            <a:pPr lvl="1"/>
            <a:r>
              <a:rPr lang="en-US" altLang="zh-CN" dirty="0"/>
              <a:t>Run a wire to connect output of reg-1 to input of reg-2</a:t>
            </a:r>
          </a:p>
          <a:p>
            <a:pPr lvl="1"/>
            <a:r>
              <a:rPr lang="en-US" altLang="zh-CN" dirty="0"/>
              <a:t>Wait till reg-1's output has settled &amp; signal has propagated to reg-2</a:t>
            </a:r>
          </a:p>
          <a:p>
            <a:pPr lvl="1"/>
            <a:r>
              <a:rPr lang="en-US" altLang="zh-CN" dirty="0"/>
              <a:t>Reg-2 read input the next clock tick</a:t>
            </a:r>
          </a:p>
          <a:p>
            <a:pPr lvl="1"/>
            <a:r>
              <a:rPr lang="en-US" altLang="zh-CN" b="1" dirty="0"/>
              <a:t>Assumption</a:t>
            </a:r>
            <a:r>
              <a:rPr lang="en-US" altLang="zh-CN" dirty="0"/>
              <a:t>: propagation can be done </a:t>
            </a:r>
            <a:r>
              <a:rPr lang="en-US" altLang="zh-CN" u="sng" dirty="0"/>
              <a:t>within one clock</a:t>
            </a:r>
            <a:endParaRPr lang="en-US" altLang="zh-CN" dirty="0">
              <a:solidFill>
                <a:srgbClr val="0096FF"/>
              </a:solidFill>
            </a:endParaRPr>
          </a:p>
          <a:p>
            <a:r>
              <a:rPr lang="en-US" altLang="zh-CN" dirty="0"/>
              <a:t>How to send data between two modules </a:t>
            </a:r>
            <a:r>
              <a:rPr lang="en-US" altLang="zh-CN" u="sng" dirty="0"/>
              <a:t>without sharing a clock</a:t>
            </a:r>
            <a:r>
              <a:rPr lang="en-US" altLang="zh-CN" dirty="0"/>
              <a:t>?</a:t>
            </a: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8378FC-42C5-D54F-8F1A-670566AB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59" y="1417340"/>
            <a:ext cx="953641" cy="9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Transmission without Shared Clock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Three-wire ready/acknowledge protocol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en-US" altLang="zh-CN" b="1" dirty="0"/>
              <a:t>A</a:t>
            </a:r>
            <a:r>
              <a:rPr lang="en-US" altLang="zh-CN" dirty="0"/>
              <a:t> places data on data line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en-US" altLang="zh-CN" b="1" dirty="0"/>
              <a:t>A</a:t>
            </a:r>
            <a:r>
              <a:rPr lang="en-US" altLang="zh-CN" dirty="0"/>
              <a:t> changes value on the ready line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/>
              <a:t>B</a:t>
            </a:r>
            <a:r>
              <a:rPr lang="en-US" altLang="zh-CN" dirty="0"/>
              <a:t> sees the ready line change, reads value on the data line, then changes the acknowledge line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marL="74250"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74250" lvl="1" indent="0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B: when to look at the data line? (</a:t>
            </a:r>
            <a:r>
              <a:rPr lang="en-US" altLang="zh-CN" i="1" dirty="0"/>
              <a:t>ready</a:t>
            </a:r>
            <a:r>
              <a:rPr lang="en-US" altLang="zh-CN" dirty="0"/>
              <a:t> is set)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A: when to stop holding the bit value on the data line? (</a:t>
            </a:r>
            <a:r>
              <a:rPr lang="en-US" altLang="zh-CN" i="1" dirty="0"/>
              <a:t>ack</a:t>
            </a:r>
            <a:r>
              <a:rPr lang="en-US" altLang="zh-CN" dirty="0"/>
              <a:t> is set)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FDEC52D-AD44-F34E-B406-ECC1221C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7500"/>
            <a:ext cx="611624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1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Transmission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Propagation time ∆t</a:t>
            </a:r>
          </a:p>
          <a:p>
            <a:pPr lvl="1"/>
            <a:r>
              <a:rPr lang="en-US" altLang="zh-CN" dirty="0"/>
              <a:t>It takes more than 2x∆t to send one bit</a:t>
            </a:r>
          </a:p>
          <a:p>
            <a:pPr lvl="1"/>
            <a:r>
              <a:rPr lang="en-US" altLang="zh-CN" dirty="0"/>
              <a:t>The max data rate is 1/(2∆t)</a:t>
            </a:r>
          </a:p>
          <a:p>
            <a:pPr>
              <a:spcBef>
                <a:spcPts val="1650"/>
              </a:spcBef>
            </a:pPr>
            <a:r>
              <a:rPr lang="en-US" altLang="zh-CN" dirty="0"/>
              <a:t>Parallel transmission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N parallel data lines to achieve N/(2∆t)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E.g., SCSI, printer, etc.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2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Ready/acknowledge protocol</a:t>
            </a:r>
          </a:p>
          <a:p>
            <a:pPr lvl="1"/>
            <a:r>
              <a:rPr lang="en-US" altLang="zh-CN" dirty="0"/>
              <a:t>∆t grows significantly, which limits the data rate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Serial transmission</a:t>
            </a:r>
          </a:p>
          <a:p>
            <a:pPr lvl="1"/>
            <a:r>
              <a:rPr lang="en-US" altLang="zh-CN" dirty="0"/>
              <a:t>Send a </a:t>
            </a:r>
            <a:r>
              <a:rPr lang="en-US" altLang="zh-CN" b="1" dirty="0">
                <a:solidFill>
                  <a:srgbClr val="0096FF"/>
                </a:solidFill>
              </a:rPr>
              <a:t>stream</a:t>
            </a:r>
            <a:r>
              <a:rPr lang="en-US" altLang="zh-CN" dirty="0"/>
              <a:t> of bits down a single line</a:t>
            </a:r>
          </a:p>
          <a:p>
            <a:pPr lvl="1"/>
            <a:r>
              <a:rPr lang="en-US" altLang="zh-CN" dirty="0"/>
              <a:t>Without waiting for any response from the receiver</a:t>
            </a:r>
          </a:p>
          <a:p>
            <a:pPr lvl="1"/>
            <a:r>
              <a:rPr lang="en-US" altLang="zh-CN" dirty="0"/>
              <a:t>Expect the receiver can recover the bits with no additional signal</a:t>
            </a:r>
          </a:p>
          <a:p>
            <a:pPr lvl="1"/>
            <a:r>
              <a:rPr lang="en-US" altLang="zh-CN" dirty="0"/>
              <a:t>Higher rates, longer distance, fewer wires</a:t>
            </a:r>
          </a:p>
          <a:p>
            <a:pPr lvl="1"/>
            <a:r>
              <a:rPr lang="en-US" altLang="zh-CN" dirty="0"/>
              <a:t>E.g., USB, SATA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4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/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/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>
            <a:extLst>
              <a:ext uri="{FF2B5EF4-FFF2-40B4-BE49-F238E27FC236}">
                <a16:creationId xmlns:a16="http://schemas.microsoft.com/office/drawing/2014/main" id="{ECF2EB9F-18CF-4A42-87CA-EB2561DBB98A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Scalable websites powered by </a:t>
            </a:r>
            <a:r>
              <a:rPr kumimoji="1" lang="en-US" altLang="zh-CN" b="0" dirty="0">
                <a:solidFill>
                  <a:schemeClr val="tx1"/>
                </a:solidFill>
              </a:rPr>
              <a:t>distributed systems </a:t>
            </a: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>
                <a:solidFill>
                  <a:schemeClr val="tx1"/>
                </a:solidFill>
              </a:rPr>
              <a:t>request handling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C00000"/>
                </a:solidFill>
              </a:rPr>
              <a:t>data </a:t>
            </a:r>
            <a:r>
              <a:rPr kumimoji="1" lang="en-US" altLang="zh-CN" b="1">
                <a:solidFill>
                  <a:srgbClr val="C00000"/>
                </a:solidFill>
              </a:rPr>
              <a:t>storage 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id="{56FE4262-DCE4-5A4D-B72B-ED5192F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scalable websites </a:t>
            </a:r>
            <a:endParaRPr kumimoji="1" lang="zh-CN" altLang="en-US" b="0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3DFCF9AB-9D4C-C541-AFED-068198D73EF9}"/>
              </a:ext>
            </a:extLst>
          </p:cNvPr>
          <p:cNvSpPr/>
          <p:nvPr/>
        </p:nvSpPr>
        <p:spPr>
          <a:xfrm>
            <a:off x="6314111" y="3888606"/>
            <a:ext cx="115565" cy="500514"/>
          </a:xfrm>
          <a:custGeom>
            <a:avLst/>
            <a:gdLst>
              <a:gd name="connsiteX0" fmla="*/ 57813 w 115565"/>
              <a:gd name="connsiteY0" fmla="*/ 0 h 500514"/>
              <a:gd name="connsiteX1" fmla="*/ 62 w 115565"/>
              <a:gd name="connsiteY1" fmla="*/ 221381 h 500514"/>
              <a:gd name="connsiteX2" fmla="*/ 67438 w 115565"/>
              <a:gd name="connsiteY2" fmla="*/ 365760 h 500514"/>
              <a:gd name="connsiteX3" fmla="*/ 115565 w 115565"/>
              <a:gd name="connsiteY3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65" h="500514">
                <a:moveTo>
                  <a:pt x="57813" y="0"/>
                </a:moveTo>
                <a:cubicBezTo>
                  <a:pt x="28135" y="80210"/>
                  <a:pt x="-1542" y="160421"/>
                  <a:pt x="62" y="221381"/>
                </a:cubicBezTo>
                <a:cubicBezTo>
                  <a:pt x="1666" y="282341"/>
                  <a:pt x="48188" y="319238"/>
                  <a:pt x="67438" y="365760"/>
                </a:cubicBezTo>
                <a:cubicBezTo>
                  <a:pt x="86688" y="412282"/>
                  <a:pt x="101126" y="456398"/>
                  <a:pt x="115565" y="500514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358E6990-29CE-B646-B364-C01CBB754FF3}"/>
              </a:ext>
            </a:extLst>
          </p:cNvPr>
          <p:cNvSpPr/>
          <p:nvPr/>
        </p:nvSpPr>
        <p:spPr>
          <a:xfrm>
            <a:off x="7826351" y="3917482"/>
            <a:ext cx="172243" cy="490889"/>
          </a:xfrm>
          <a:custGeom>
            <a:avLst/>
            <a:gdLst>
              <a:gd name="connsiteX0" fmla="*/ 37489 w 172243"/>
              <a:gd name="connsiteY0" fmla="*/ 0 h 490889"/>
              <a:gd name="connsiteX1" fmla="*/ 8613 w 172243"/>
              <a:gd name="connsiteY1" fmla="*/ 288758 h 490889"/>
              <a:gd name="connsiteX2" fmla="*/ 172243 w 172243"/>
              <a:gd name="connsiteY2" fmla="*/ 490889 h 4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43" h="490889">
                <a:moveTo>
                  <a:pt x="37489" y="0"/>
                </a:moveTo>
                <a:cubicBezTo>
                  <a:pt x="11821" y="103471"/>
                  <a:pt x="-13846" y="206943"/>
                  <a:pt x="8613" y="288758"/>
                </a:cubicBezTo>
                <a:cubicBezTo>
                  <a:pt x="31072" y="370573"/>
                  <a:pt x="101657" y="430731"/>
                  <a:pt x="172243" y="490889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8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Signal Transmission on Analog 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It is hard for B to understand the signal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 doesn't have a copy of A's clock, so when to sample the signal?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D2C131A-B46B-4B41-868B-9A357BE2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3050"/>
            <a:ext cx="7239000" cy="13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5418287-9FE0-C642-96EB-251BBF5C9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7728"/>
            <a:ext cx="6540104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44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VCO: Voltage Controlled Oscillator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How to make two ends agree on the data rate </a:t>
            </a:r>
            <a:r>
              <a:rPr lang="en-US" altLang="zh-CN" dirty="0">
                <a:highlight>
                  <a:srgbClr val="FFFF00"/>
                </a:highlight>
              </a:rPr>
              <a:t>without</a:t>
            </a:r>
            <a:r>
              <a:rPr lang="en-US" altLang="zh-CN" dirty="0"/>
              <a:t> clock line?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The receiver run a VCO at about the same data rate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VCO's output is multiplied by the voltage of incoming signal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The product is suitably filtered and sent back to adjust the VCO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VCO will finally be </a:t>
            </a:r>
            <a:r>
              <a:rPr lang="en-US" altLang="zh-CN" b="1" dirty="0">
                <a:solidFill>
                  <a:srgbClr val="0096FF"/>
                </a:solidFill>
              </a:rPr>
              <a:t>locked</a:t>
            </a:r>
            <a:r>
              <a:rPr lang="en-US" altLang="zh-CN" dirty="0"/>
              <a:t> to both the frequency and phase of the arriving signal: phase-locked loop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Then the VCO becomes a clock source for the receiver</a:t>
            </a:r>
          </a:p>
          <a:p>
            <a:pPr marL="74250" lvl="1" indent="0"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MS PGothic" panose="020B0600070205080204" pitchFamily="34" charset="-128"/>
              </a:rPr>
              <a:t>Problem: if no transition in the stream (e.g., a lot of zero), the phase-locked loop cannot synchronize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B0209C2C-AFD1-3942-8DDC-3B485012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61698"/>
            <a:ext cx="200487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4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Manchester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Solution: sender encodes the data to ensure transitions</a:t>
            </a:r>
          </a:p>
          <a:p>
            <a:r>
              <a:rPr lang="en-US" altLang="zh-CN" dirty="0"/>
              <a:t>Phase encoding: at least 1 level transition for a bit</a:t>
            </a:r>
          </a:p>
          <a:p>
            <a:pPr lvl="1"/>
            <a:r>
              <a:rPr lang="en-US" altLang="zh-CN" dirty="0"/>
              <a:t>Manchester code: 0 -&gt; 01, 1 -&gt; 10</a:t>
            </a:r>
          </a:p>
          <a:p>
            <a:pPr lvl="1"/>
            <a:r>
              <a:rPr lang="en-US" altLang="zh-CN" dirty="0"/>
              <a:t>Max data rate is only half, but simple enough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BEB94B22-C0B9-DF4E-96C9-6A2D6063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98" y="4719414"/>
            <a:ext cx="906065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Manchester</a:t>
            </a:r>
          </a:p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Encoding</a:t>
            </a:r>
          </a:p>
        </p:txBody>
      </p:sp>
      <p:sp>
        <p:nvSpPr>
          <p:cNvPr id="6" name="Line 85">
            <a:extLst>
              <a:ext uri="{FF2B5EF4-FFF2-40B4-BE49-F238E27FC236}">
                <a16:creationId xmlns:a16="http://schemas.microsoft.com/office/drawing/2014/main" id="{006BA4B8-03E2-BE4C-B9C4-B7FAC6F10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447" y="4948014"/>
            <a:ext cx="5232797" cy="2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7B904BA8-09D9-7944-9704-94D2BC92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448" y="4948014"/>
            <a:ext cx="28217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" name="Rectangle 87">
            <a:extLst>
              <a:ext uri="{FF2B5EF4-FFF2-40B4-BE49-F238E27FC236}">
                <a16:creationId xmlns:a16="http://schemas.microsoft.com/office/drawing/2014/main" id="{BB83D1E2-93B1-1842-ACDF-187099E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198" y="4776564"/>
            <a:ext cx="501253" cy="1702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9" name="Line 91">
            <a:extLst>
              <a:ext uri="{FF2B5EF4-FFF2-40B4-BE49-F238E27FC236}">
                <a16:creationId xmlns:a16="http://schemas.microsoft.com/office/drawing/2014/main" id="{C4D58553-5335-3041-9026-529084D53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447" y="4776564"/>
            <a:ext cx="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Rectangle 92">
            <a:extLst>
              <a:ext uri="{FF2B5EF4-FFF2-40B4-BE49-F238E27FC236}">
                <a16:creationId xmlns:a16="http://schemas.microsoft.com/office/drawing/2014/main" id="{DCA625E8-1BEA-6C42-B8A4-B2FAAAD6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548" y="4948014"/>
            <a:ext cx="507206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Rectangle 94">
            <a:extLst>
              <a:ext uri="{FF2B5EF4-FFF2-40B4-BE49-F238E27FC236}">
                <a16:creationId xmlns:a16="http://schemas.microsoft.com/office/drawing/2014/main" id="{8BCE396D-6247-894B-ABEF-477C6C5F5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897" y="4776564"/>
            <a:ext cx="6286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Rectangle 95">
            <a:extLst>
              <a:ext uri="{FF2B5EF4-FFF2-40B4-BE49-F238E27FC236}">
                <a16:creationId xmlns:a16="http://schemas.microsoft.com/office/drawing/2014/main" id="{C0E544CB-4978-C74D-B108-EDE84F90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547" y="494801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3" name="Rectangle 96">
            <a:extLst>
              <a:ext uri="{FF2B5EF4-FFF2-40B4-BE49-F238E27FC236}">
                <a16:creationId xmlns:a16="http://schemas.microsoft.com/office/drawing/2014/main" id="{ADA377A0-6E9C-924C-89D5-41ADA73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8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4" name="Rectangle 97">
            <a:extLst>
              <a:ext uri="{FF2B5EF4-FFF2-40B4-BE49-F238E27FC236}">
                <a16:creationId xmlns:a16="http://schemas.microsoft.com/office/drawing/2014/main" id="{B2A9024A-B4C1-1043-A498-81A60CA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648" y="494801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6808F19-F911-E146-85AE-D8443818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3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Rectangle 99">
            <a:extLst>
              <a:ext uri="{FF2B5EF4-FFF2-40B4-BE49-F238E27FC236}">
                <a16:creationId xmlns:a16="http://schemas.microsoft.com/office/drawing/2014/main" id="{6FFD52ED-D500-2647-B9C6-87AB5ADE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906" y="4948014"/>
            <a:ext cx="263129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Rectangle 101">
            <a:extLst>
              <a:ext uri="{FF2B5EF4-FFF2-40B4-BE49-F238E27FC236}">
                <a16:creationId xmlns:a16="http://schemas.microsoft.com/office/drawing/2014/main" id="{E65F16C1-ADAA-4448-A7B8-FBCFB321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16" y="477656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Rectangle 102">
            <a:extLst>
              <a:ext uri="{FF2B5EF4-FFF2-40B4-BE49-F238E27FC236}">
                <a16:creationId xmlns:a16="http://schemas.microsoft.com/office/drawing/2014/main" id="{F9BAB7F2-8B4E-3D40-B542-392003FD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0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9" name="Rectangle 103">
            <a:extLst>
              <a:ext uri="{FF2B5EF4-FFF2-40B4-BE49-F238E27FC236}">
                <a16:creationId xmlns:a16="http://schemas.microsoft.com/office/drawing/2014/main" id="{2309FD4C-C0CA-EB41-B98D-4F48640F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56" y="477656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" name="Rectangle 104">
            <a:extLst>
              <a:ext uri="{FF2B5EF4-FFF2-40B4-BE49-F238E27FC236}">
                <a16:creationId xmlns:a16="http://schemas.microsoft.com/office/drawing/2014/main" id="{2CBAC2BA-E91D-574F-B1B1-0583192D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5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1" name="Rectangle 40">
            <a:extLst>
              <a:ext uri="{FF2B5EF4-FFF2-40B4-BE49-F238E27FC236}">
                <a16:creationId xmlns:a16="http://schemas.microsoft.com/office/drawing/2014/main" id="{2037EFED-4D5C-B64A-8C11-4CD9B112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91" y="4149104"/>
            <a:ext cx="747930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latin typeface="Calibri" charset="0"/>
                <a:ea typeface="宋体" charset="0"/>
                <a:cs typeface="宋体" charset="0"/>
              </a:rPr>
              <a:t>Polar NRZ</a:t>
            </a:r>
          </a:p>
        </p:txBody>
      </p:sp>
      <p:sp>
        <p:nvSpPr>
          <p:cNvPr id="22" name="Line 41">
            <a:extLst>
              <a:ext uri="{FF2B5EF4-FFF2-40B4-BE49-F238E27FC236}">
                <a16:creationId xmlns:a16="http://schemas.microsoft.com/office/drawing/2014/main" id="{3EED80DB-10B6-9D47-8DBF-111315C32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685" y="4369370"/>
            <a:ext cx="51756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3" name="Rectangle 42">
            <a:extLst>
              <a:ext uri="{FF2B5EF4-FFF2-40B4-BE49-F238E27FC236}">
                <a16:creationId xmlns:a16="http://schemas.microsoft.com/office/drawing/2014/main" id="{CED95926-9343-3E45-8781-0D08A8A7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199111"/>
            <a:ext cx="1646635" cy="1690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Rectangle 43">
            <a:extLst>
              <a:ext uri="{FF2B5EF4-FFF2-40B4-BE49-F238E27FC236}">
                <a16:creationId xmlns:a16="http://schemas.microsoft.com/office/drawing/2014/main" id="{4F185DC2-22DB-5647-9D7D-1FAEAA99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166" y="4362227"/>
            <a:ext cx="1091803" cy="186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Rectangle 73">
            <a:extLst>
              <a:ext uri="{FF2B5EF4-FFF2-40B4-BE49-F238E27FC236}">
                <a16:creationId xmlns:a16="http://schemas.microsoft.com/office/drawing/2014/main" id="{313FC598-9D43-7A48-B366-EBE10818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704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6" name="Rectangle 74">
            <a:extLst>
              <a:ext uri="{FF2B5EF4-FFF2-40B4-BE49-F238E27FC236}">
                <a16:creationId xmlns:a16="http://schemas.microsoft.com/office/drawing/2014/main" id="{F25C07E8-467D-B84D-A353-4F895E96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557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7" name="Rectangle 75">
            <a:extLst>
              <a:ext uri="{FF2B5EF4-FFF2-40B4-BE49-F238E27FC236}">
                <a16:creationId xmlns:a16="http://schemas.microsoft.com/office/drawing/2014/main" id="{F96A27C0-487C-8E46-B3DB-FDC0852B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110" y="4191967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8" name="Rectangle 76">
            <a:extLst>
              <a:ext uri="{FF2B5EF4-FFF2-40B4-BE49-F238E27FC236}">
                <a16:creationId xmlns:a16="http://schemas.microsoft.com/office/drawing/2014/main" id="{D3FCF153-C94D-FE46-9FF2-B1EB7DF8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298" y="4199111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B7469694-0C02-3D4B-9AB2-AA64C157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560" y="3705002"/>
            <a:ext cx="2309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8936FC40-F543-9348-A873-DDA9CAD5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CFA3833E-CE72-7442-AB42-2B6B24BF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85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2E4D06C2-3DD2-1448-94A7-52A0F10C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673" y="3683570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1ECDBF1-5AF8-354F-99BD-7125DCC9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742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4014E9F5-95FE-1F47-A08B-755E4FD9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89440A64-4995-224E-A55D-644C60C2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5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E99D81BD-9535-1D44-9F21-7BE448D4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96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E13537D-B6D1-3C48-A8D0-857BB530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3705002"/>
            <a:ext cx="2690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8" name="Line 2">
            <a:extLst>
              <a:ext uri="{FF2B5EF4-FFF2-40B4-BE49-F238E27FC236}">
                <a16:creationId xmlns:a16="http://schemas.microsoft.com/office/drawing/2014/main" id="{4198C663-1600-B848-B34B-17E0C2CF3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685" y="3769295"/>
            <a:ext cx="2381" cy="1464469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843957EF-D374-2A40-B288-5B941E38F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5323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" name="Line 4">
            <a:extLst>
              <a:ext uri="{FF2B5EF4-FFF2-40B4-BE49-F238E27FC236}">
                <a16:creationId xmlns:a16="http://schemas.microsoft.com/office/drawing/2014/main" id="{193AE63F-3F1F-D64D-852D-DA0B696E7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535" y="3728814"/>
            <a:ext cx="2381" cy="1447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85F3BF70-F8AE-3F4D-9A2D-80FBEE4F1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7842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35E1B373-AF68-AC4D-B420-E256E747E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481" y="3739530"/>
            <a:ext cx="0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68A26326-34DE-5648-BAEA-50A5359C5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360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A035E8FC-CBE9-9F4D-8134-BD781289B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61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CF38AB92-97C8-D24A-A5E0-FFD7FD96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287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id="{39CD5C1C-C528-6C48-A0CB-AA722D707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B5D21963-1AE9-8A4C-9F06-1513CF69B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39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Share a Connection?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Isochronous communication (telephone communication)</a:t>
            </a:r>
          </a:p>
          <a:p>
            <a:pPr lvl="1"/>
            <a:r>
              <a:rPr lang="en-US" altLang="zh-CN" dirty="0"/>
              <a:t>Needs prior arrangement between switches</a:t>
            </a:r>
          </a:p>
          <a:p>
            <a:pPr lvl="1"/>
            <a:r>
              <a:rPr lang="en-US" altLang="zh-CN" dirty="0"/>
              <a:t>Connection: set up and tear down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</a:rPr>
              <a:t>Stream</a:t>
            </a:r>
            <a:r>
              <a:rPr lang="en-US" altLang="zh-CN" dirty="0"/>
              <a:t>: continuous bits flows out of a phone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Asynchronous communication (data communication)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</a:rPr>
              <a:t>Message</a:t>
            </a:r>
            <a:r>
              <a:rPr lang="en-US" altLang="zh-CN" dirty="0"/>
              <a:t>: burst, ill-suited to fixed size and spacing of isochronous frames</a:t>
            </a:r>
          </a:p>
          <a:p>
            <a:pPr lvl="1"/>
            <a:r>
              <a:rPr lang="en-US" altLang="zh-CN" dirty="0"/>
              <a:t>Connectionless, asynchronous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4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Isochronous Multiplexing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Telephone network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Leverage "virtual link" for connection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"network is busy" when no available time slot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E70F9C2-D004-7943-B9AC-C6FC7CE32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8" y="1447074"/>
            <a:ext cx="6278983" cy="181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51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Isochronous - TDM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r>
              <a:rPr lang="en-US" altLang="zh-CN" dirty="0"/>
              <a:t>64 Kbps each phone, 45 Mbps link</a:t>
            </a:r>
          </a:p>
          <a:p>
            <a:r>
              <a:rPr lang="en-US" altLang="zh-CN" dirty="0"/>
              <a:t>8-bit block (frame), 8000 frames per second</a:t>
            </a:r>
          </a:p>
          <a:p>
            <a:r>
              <a:rPr lang="en-US" altLang="zh-CN" dirty="0"/>
              <a:t>5624 bit times or 125 us</a:t>
            </a:r>
          </a:p>
          <a:p>
            <a:r>
              <a:rPr lang="en-US" altLang="zh-CN" dirty="0"/>
              <a:t>703 simultaneous conversations (what if there is a 704</a:t>
            </a:r>
            <a:r>
              <a:rPr lang="en-US" altLang="zh-CN" baseline="30000" dirty="0"/>
              <a:t>th</a:t>
            </a:r>
            <a:r>
              <a:rPr lang="en-US" altLang="zh-CN" dirty="0"/>
              <a:t> calling?)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Q: Why the voice is still </a:t>
            </a:r>
            <a:r>
              <a:rPr lang="en-US" altLang="zh-CN" i="1" dirty="0">
                <a:solidFill>
                  <a:srgbClr val="C00000"/>
                </a:solidFill>
              </a:rPr>
              <a:t>continuous</a:t>
            </a:r>
            <a:r>
              <a:rPr lang="en-US" altLang="zh-CN" dirty="0">
                <a:solidFill>
                  <a:srgbClr val="C00000"/>
                </a:solidFill>
              </a:rPr>
              <a:t>, instead of </a:t>
            </a:r>
            <a:r>
              <a:rPr lang="en-US" altLang="zh-CN" i="1" dirty="0">
                <a:solidFill>
                  <a:srgbClr val="C00000"/>
                </a:solidFill>
              </a:rPr>
              <a:t>fragmented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F6935BB-C5D1-3643-AE87-EF040A2C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1"/>
            <a:ext cx="6629400" cy="120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5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Communication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Data communication network usually contains </a:t>
            </a:r>
            <a:r>
              <a:rPr lang="en-US" altLang="zh-CN" dirty="0">
                <a:solidFill>
                  <a:srgbClr val="0096FF"/>
                </a:solidFill>
              </a:rPr>
              <a:t>burst</a:t>
            </a:r>
            <a:r>
              <a:rPr lang="en-US" altLang="zh-CN" dirty="0"/>
              <a:t> communication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Different from the telephone network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AAD901-F3F7-6A41-87BC-C60C45F5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" y="1201316"/>
            <a:ext cx="7341394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26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and Packet: Asynchronous Link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Frame can be of any length, carried at any time that the link is free</a:t>
            </a:r>
          </a:p>
          <a:p>
            <a:r>
              <a:rPr lang="en-US" altLang="zh-CN" dirty="0"/>
              <a:t>Packet: a variable-length frame with its </a:t>
            </a:r>
            <a:r>
              <a:rPr lang="en-US" altLang="zh-CN" dirty="0">
                <a:solidFill>
                  <a:srgbClr val="0096FF"/>
                </a:solidFill>
              </a:rPr>
              <a:t>guidance info</a:t>
            </a:r>
            <a:r>
              <a:rPr lang="zh-CN" altLang="en-US" dirty="0">
                <a:solidFill>
                  <a:srgbClr val="0096FF"/>
                </a:solidFill>
              </a:rPr>
              <a:t> </a:t>
            </a:r>
            <a:r>
              <a:rPr lang="en-US" altLang="zh-CN" dirty="0">
                <a:solidFill>
                  <a:srgbClr val="0096FF"/>
                </a:solidFill>
              </a:rPr>
              <a:t>(header)</a:t>
            </a:r>
          </a:p>
          <a:p>
            <a:r>
              <a:rPr lang="en-US" altLang="zh-CN" dirty="0"/>
              <a:t>Connectionless transmission: no state maintained</a:t>
            </a:r>
          </a:p>
          <a:p>
            <a:r>
              <a:rPr lang="en-US" altLang="zh-CN" dirty="0"/>
              <a:t>Segment and reassemble</a:t>
            </a:r>
          </a:p>
          <a:p>
            <a:r>
              <a:rPr lang="en-US" altLang="zh-CN" dirty="0"/>
              <a:t>Packet voice: replacing many parts of isochronous network</a:t>
            </a:r>
            <a:endParaRPr lang="zh-CN" altLang="zh-CN" dirty="0"/>
          </a:p>
          <a:p>
            <a:endParaRPr lang="en-US" altLang="zh-CN" dirty="0">
              <a:solidFill>
                <a:srgbClr val="0096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7875526-459C-9B47-A0D7-F35E1FA3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7580"/>
            <a:ext cx="545544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Multiplexing / Demultiplexing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Multiplex using a queue: switch need memory/buffer </a:t>
            </a:r>
          </a:p>
          <a:p>
            <a:r>
              <a:rPr lang="en-US" altLang="zh-CN" dirty="0"/>
              <a:t>Demultiplex using information in packet header </a:t>
            </a:r>
          </a:p>
          <a:p>
            <a:pPr lvl="1"/>
            <a:r>
              <a:rPr lang="en-US" altLang="zh-CN" dirty="0"/>
              <a:t>Header has destination  </a:t>
            </a:r>
          </a:p>
          <a:p>
            <a:pPr lvl="1"/>
            <a:r>
              <a:rPr lang="en-US" altLang="zh-CN" dirty="0"/>
              <a:t>Switch has a forwarding table that contains information about which link to use to reach a destination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1C9A1-5AA2-034C-93F2-D72145E47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34716"/>
            <a:ext cx="6686550" cy="142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507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Framing Frames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Where a frame begins and ends</a:t>
            </a:r>
          </a:p>
          <a:p>
            <a:r>
              <a:rPr lang="en-US" altLang="zh-CN" dirty="0"/>
              <a:t>Independent from framing bits</a:t>
            </a:r>
          </a:p>
          <a:p>
            <a:pPr lvl="1"/>
            <a:r>
              <a:rPr lang="en-US" altLang="zh-CN" dirty="0"/>
              <a:t>Some model separates link layer to 2: one for bits and one for frames</a:t>
            </a:r>
          </a:p>
          <a:p>
            <a:r>
              <a:rPr lang="en-US" altLang="zh-CN" dirty="0"/>
              <a:t>Simple method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Choose a pattern of bits, e.g., 7 one-bits in a row, as a frame-separator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Bit stuffing: if data contains 6 ones in a row, then add an extra bit (0)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 in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Application</a:t>
            </a:r>
          </a:p>
          <a:p>
            <a:pPr lvl="1"/>
            <a:r>
              <a:rPr lang="en-US" altLang="zh-CN" dirty="0"/>
              <a:t>Can be thought of as a fourth layer</a:t>
            </a:r>
          </a:p>
          <a:p>
            <a:pPr lvl="1"/>
            <a:r>
              <a:rPr lang="en-US" altLang="zh-CN" dirty="0"/>
              <a:t>Not part of the network</a:t>
            </a:r>
          </a:p>
          <a:p>
            <a:r>
              <a:rPr lang="en-US" altLang="zh-CN" dirty="0"/>
              <a:t>End-to-end layer</a:t>
            </a:r>
          </a:p>
          <a:p>
            <a:pPr lvl="1"/>
            <a:r>
              <a:rPr lang="en-US" altLang="zh-CN" dirty="0"/>
              <a:t>Everything else required to provide a comfortable application interface</a:t>
            </a:r>
          </a:p>
          <a:p>
            <a:r>
              <a:rPr lang="en-US" altLang="zh-CN" dirty="0"/>
              <a:t>Network layer</a:t>
            </a:r>
          </a:p>
          <a:p>
            <a:pPr lvl="1"/>
            <a:r>
              <a:rPr lang="en-US" altLang="zh-CN" dirty="0"/>
              <a:t>Forwarding data through intermediate points to the place it is wanted</a:t>
            </a:r>
          </a:p>
          <a:p>
            <a:r>
              <a:rPr lang="en-US" altLang="zh-CN" dirty="0"/>
              <a:t>Link layer</a:t>
            </a:r>
          </a:p>
          <a:p>
            <a:pPr lvl="1"/>
            <a:r>
              <a:rPr lang="en-US" altLang="zh-CN" dirty="0"/>
              <a:t>Moving data directly from one point to another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5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Error detection code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Adding redundancy: e.g., checksum at the end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What to do if detect an error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Error correction code: with enough redundancy</a:t>
            </a: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Where noise is well understood, e.g., disk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Ask sender to resend: sender holds frame in buffer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Let receiver discard the frame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Blending these techniques</a:t>
            </a:r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3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Coding: Incremental Redundancy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Forward error correction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Perform coding before storing or transmitting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Later decode the data without appealing to the creator</a:t>
            </a:r>
          </a:p>
          <a:p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Hamming distance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Number of 1 in </a:t>
            </a:r>
            <a:r>
              <a:rPr lang="en-US" altLang="zh-CN" i="1" dirty="0">
                <a:ea typeface="MS PGothic" panose="020B0600070205080204" pitchFamily="34" charset="-128"/>
              </a:rPr>
              <a:t>A </a:t>
            </a:r>
            <a:r>
              <a:rPr lang="en-US" altLang="zh-CN" dirty="0">
                <a:ea typeface="MS PGothic" panose="020B0600070205080204" pitchFamily="34" charset="-128"/>
              </a:rPr>
              <a:t>⊕ B , ⊕ is exclusive OR (XOR)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2</a:t>
            </a: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000101, can only detect 1-bit flip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3</a:t>
            </a: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Can only correct 1 bit flip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H-distance between every legitimate pair is 4</a:t>
            </a: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Can detect 2-bit flip, correct 1-bit flip</a:t>
            </a: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3166B37-3F05-E846-8635-6A63C26D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33564"/>
            <a:ext cx="123229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19F60CA-59C2-5240-87A7-C55A7D4A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4462264"/>
            <a:ext cx="1169194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08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Example-1: Simple Parity Check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2 bits -&gt; 3 bits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Detect 1-bit errors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8 patterns total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Only 4 correct patterns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00 -&gt; 00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11 -&gt; 11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10 -&gt; 10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01 -&gt; 01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Hamming distance of this code is 2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1-bit flipping will cause incorrect pattern</a:t>
            </a: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DD4629D-C394-BD43-826F-DA1453ABD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3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Example-2: 4-bit -&gt; 7-bit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4 bits -&gt; 7 bits (56 using only extra 7)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3 extra bits to distinguish 8 cases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e.g.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1101</a:t>
            </a:r>
            <a:r>
              <a:rPr lang="en-US" altLang="zh-CN" dirty="0">
                <a:ea typeface="MS PGothic" panose="020B0600070205080204" pitchFamily="34" charset="-128"/>
              </a:rPr>
              <a:t> 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Correct 1-bit errors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dirty="0">
                <a:ea typeface="MS PGothic" panose="020B0600070205080204" pitchFamily="34" charset="-128"/>
              </a:rPr>
              <a:t> 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u="sng" dirty="0">
                <a:solidFill>
                  <a:srgbClr val="FF0000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01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:  P1 &amp; P4 not match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-&gt; 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u="sng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:  P2 not match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4ED907-3DFF-964B-AA23-7372E7458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1129308"/>
            <a:ext cx="2459781" cy="108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83737618-25FC-A841-9A21-1DE9B5674180}"/>
              </a:ext>
            </a:extLst>
          </p:cNvPr>
          <p:cNvSpPr/>
          <p:nvPr/>
        </p:nvSpPr>
        <p:spPr bwMode="auto">
          <a:xfrm>
            <a:off x="21828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7F560DA8-B9B0-E74D-83B1-D64508FC8D48}"/>
              </a:ext>
            </a:extLst>
          </p:cNvPr>
          <p:cNvSpPr/>
          <p:nvPr/>
        </p:nvSpPr>
        <p:spPr bwMode="auto">
          <a:xfrm>
            <a:off x="32496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E5408BC-3DAF-9D4C-83DB-639FD2554307}"/>
              </a:ext>
            </a:extLst>
          </p:cNvPr>
          <p:cNvSpPr/>
          <p:nvPr/>
        </p:nvSpPr>
        <p:spPr bwMode="auto">
          <a:xfrm>
            <a:off x="3783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BF4ACD09-C649-554A-9378-7C752E04E990}"/>
              </a:ext>
            </a:extLst>
          </p:cNvPr>
          <p:cNvSpPr/>
          <p:nvPr/>
        </p:nvSpPr>
        <p:spPr bwMode="auto">
          <a:xfrm>
            <a:off x="4316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25D154A4-C975-CA44-8A33-991BFF0A2369}"/>
              </a:ext>
            </a:extLst>
          </p:cNvPr>
          <p:cNvSpPr/>
          <p:nvPr/>
        </p:nvSpPr>
        <p:spPr bwMode="auto">
          <a:xfrm>
            <a:off x="1649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3F22D069-A884-944D-B11C-44F917F43470}"/>
              </a:ext>
            </a:extLst>
          </p:cNvPr>
          <p:cNvSpPr/>
          <p:nvPr/>
        </p:nvSpPr>
        <p:spPr bwMode="auto">
          <a:xfrm>
            <a:off x="1116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1</a:t>
            </a: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F9E36832-A326-4741-BB67-FDAE20866A32}"/>
              </a:ext>
            </a:extLst>
          </p:cNvPr>
          <p:cNvSpPr/>
          <p:nvPr/>
        </p:nvSpPr>
        <p:spPr bwMode="auto">
          <a:xfrm>
            <a:off x="27162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58863DA1-3800-0340-A64C-975DFD5DC794}"/>
              </a:ext>
            </a:extLst>
          </p:cNvPr>
          <p:cNvSpPr/>
          <p:nvPr/>
        </p:nvSpPr>
        <p:spPr bwMode="auto">
          <a:xfrm>
            <a:off x="21828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22E4E1D9-3FF5-4546-A87A-75D4DD3B67A2}"/>
              </a:ext>
            </a:extLst>
          </p:cNvPr>
          <p:cNvSpPr/>
          <p:nvPr/>
        </p:nvSpPr>
        <p:spPr bwMode="auto">
          <a:xfrm>
            <a:off x="32496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D073D8E9-8189-E245-BE65-ECA44BB504E2}"/>
              </a:ext>
            </a:extLst>
          </p:cNvPr>
          <p:cNvSpPr/>
          <p:nvPr/>
        </p:nvSpPr>
        <p:spPr bwMode="auto">
          <a:xfrm>
            <a:off x="3783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2CDF6F5E-82F6-C14A-8E7D-EA67DAAE010E}"/>
              </a:ext>
            </a:extLst>
          </p:cNvPr>
          <p:cNvSpPr/>
          <p:nvPr/>
        </p:nvSpPr>
        <p:spPr bwMode="auto">
          <a:xfrm>
            <a:off x="4316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5EC389D9-DC1C-AD44-839F-726D83142A4F}"/>
              </a:ext>
            </a:extLst>
          </p:cNvPr>
          <p:cNvSpPr/>
          <p:nvPr/>
        </p:nvSpPr>
        <p:spPr bwMode="auto">
          <a:xfrm>
            <a:off x="1649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FAB30CE-591B-9245-BE15-3539070E59E5}"/>
              </a:ext>
            </a:extLst>
          </p:cNvPr>
          <p:cNvSpPr/>
          <p:nvPr/>
        </p:nvSpPr>
        <p:spPr bwMode="auto">
          <a:xfrm>
            <a:off x="1116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3938B8EF-8D5C-574F-B177-9D7387D90001}"/>
              </a:ext>
            </a:extLst>
          </p:cNvPr>
          <p:cNvSpPr/>
          <p:nvPr/>
        </p:nvSpPr>
        <p:spPr bwMode="auto">
          <a:xfrm>
            <a:off x="27162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26D89AC5-A2A3-C249-8767-27C05F53C087}"/>
              </a:ext>
            </a:extLst>
          </p:cNvPr>
          <p:cNvSpPr/>
          <p:nvPr/>
        </p:nvSpPr>
        <p:spPr bwMode="auto">
          <a:xfrm>
            <a:off x="21828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3F04B212-73D4-1A4C-AAF0-3446643EE81C}"/>
              </a:ext>
            </a:extLst>
          </p:cNvPr>
          <p:cNvSpPr/>
          <p:nvPr/>
        </p:nvSpPr>
        <p:spPr bwMode="auto">
          <a:xfrm>
            <a:off x="32496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8ACA5053-D1ED-B440-93A0-B34104E7B167}"/>
              </a:ext>
            </a:extLst>
          </p:cNvPr>
          <p:cNvSpPr/>
          <p:nvPr/>
        </p:nvSpPr>
        <p:spPr bwMode="auto">
          <a:xfrm>
            <a:off x="3783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F3B92E1B-D4CD-9A4D-B81E-55452FCF1F09}"/>
              </a:ext>
            </a:extLst>
          </p:cNvPr>
          <p:cNvSpPr/>
          <p:nvPr/>
        </p:nvSpPr>
        <p:spPr bwMode="auto">
          <a:xfrm>
            <a:off x="4316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AB074B85-6335-6040-91A2-175C4DA86A9C}"/>
              </a:ext>
            </a:extLst>
          </p:cNvPr>
          <p:cNvSpPr/>
          <p:nvPr/>
        </p:nvSpPr>
        <p:spPr bwMode="auto">
          <a:xfrm>
            <a:off x="1649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F5629C21-1DDE-F04A-9914-0C1233476B86}"/>
              </a:ext>
            </a:extLst>
          </p:cNvPr>
          <p:cNvSpPr/>
          <p:nvPr/>
        </p:nvSpPr>
        <p:spPr bwMode="auto">
          <a:xfrm>
            <a:off x="1116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403CD675-6B53-C14D-8291-29B8697C25B7}"/>
              </a:ext>
            </a:extLst>
          </p:cNvPr>
          <p:cNvSpPr/>
          <p:nvPr/>
        </p:nvSpPr>
        <p:spPr bwMode="auto">
          <a:xfrm>
            <a:off x="27162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graphicFrame>
        <p:nvGraphicFramePr>
          <p:cNvPr id="29" name="Table 38">
            <a:extLst>
              <a:ext uri="{FF2B5EF4-FFF2-40B4-BE49-F238E27FC236}">
                <a16:creationId xmlns:a16="http://schemas.microsoft.com/office/drawing/2014/main" id="{FFA53E62-C9BA-B548-9890-26195744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12031"/>
              </p:ext>
            </p:extLst>
          </p:nvPr>
        </p:nvGraphicFramePr>
        <p:xfrm>
          <a:off x="5712619" y="2438754"/>
          <a:ext cx="2743200" cy="25373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Match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Error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P6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P7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矩形 1">
            <a:extLst>
              <a:ext uri="{FF2B5EF4-FFF2-40B4-BE49-F238E27FC236}">
                <a16:creationId xmlns:a16="http://schemas.microsoft.com/office/drawing/2014/main" id="{6E74E0BA-6D35-6947-BAC0-B0B97EEA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02" y="3810694"/>
            <a:ext cx="403244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dirty="0">
                <a:ea typeface="MS PGothic" panose="020B0600070205080204" pitchFamily="34" charset="-128"/>
              </a:rPr>
              <a:t>1           2            3           4            5           6           7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32029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800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IP: Best-effort Network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ea typeface="等线" panose="02010600030101010101" pitchFamily="2" charset="-122"/>
              </a:rPr>
              <a:t>Best-effort network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If it cannot dispatch, may discard a packet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ea typeface="等线" panose="02010600030101010101" pitchFamily="2" charset="-122"/>
              </a:rPr>
              <a:t>Guaranteed-delivery network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Also called </a:t>
            </a:r>
            <a:r>
              <a:rPr lang="en-US" altLang="zh-CN" sz="1800" dirty="0">
                <a:solidFill>
                  <a:srgbClr val="0096FF"/>
                </a:solidFill>
                <a:ea typeface="等线" panose="02010600030101010101" pitchFamily="2" charset="-122"/>
              </a:rPr>
              <a:t>store-and-forward</a:t>
            </a:r>
            <a:r>
              <a:rPr lang="en-US" altLang="zh-CN" sz="1800" dirty="0">
                <a:ea typeface="等线" panose="02010600030101010101" pitchFamily="2" charset="-122"/>
              </a:rPr>
              <a:t> network, no discarding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Work with complete messages rather than packets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Use disk for buffering to handle peaks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Tracks individual message to make sure none are lost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pitchFamily="2" charset="-122"/>
              </a:rPr>
              <a:t>In real world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No absolute guarantee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pitchFamily="2" charset="-122"/>
              </a:rPr>
              <a:t>Guaranteed-delivery: higher layer; best-effort: lower layer</a:t>
            </a:r>
            <a:endParaRPr lang="zh-CN" altLang="en-US" sz="1800" dirty="0">
              <a:ea typeface="等线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24DE3-83BD-0D4A-8E1A-7E53889118F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Adobe 楷体 Std R" charset="0"/>
                <a:cs typeface="Adobe 楷体 Std R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98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Packets and Suppression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等线" panose="02010600030101010101" pitchFamily="2" charset="-122"/>
              </a:rPr>
              <a:t>Discarding packets is common case</a:t>
            </a:r>
          </a:p>
          <a:p>
            <a:pPr lvl="1"/>
            <a:r>
              <a:rPr lang="en-US" altLang="zh-CN" sz="2000" dirty="0">
                <a:ea typeface="等线" panose="02010600030101010101" pitchFamily="2" charset="-122"/>
              </a:rPr>
              <a:t>Many network protocol includes timeout and resend mechanism</a:t>
            </a:r>
          </a:p>
          <a:p>
            <a:pPr eaLnBrk="1" hangingPunct="1"/>
            <a:r>
              <a:rPr lang="en-US" altLang="zh-CN" sz="2400" dirty="0">
                <a:ea typeface="等线" panose="02010600030101010101" pitchFamily="2" charset="-122"/>
              </a:rPr>
              <a:t>When a congested forwarder discards a packet</a:t>
            </a:r>
          </a:p>
          <a:p>
            <a:pPr lvl="1"/>
            <a:r>
              <a:rPr lang="en-US" altLang="zh-CN" sz="2000" dirty="0">
                <a:ea typeface="等线" panose="02010600030101010101" pitchFamily="2" charset="-122"/>
              </a:rPr>
              <a:t>Client does</a:t>
            </a:r>
            <a:r>
              <a:rPr lang="zh-CN" altLang="en-US" sz="2000" dirty="0"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ea typeface="等线" panose="02010600030101010101" pitchFamily="2" charset="-122"/>
              </a:rPr>
              <a:t>not receive a response as quickly as originally hoped</a:t>
            </a:r>
          </a:p>
          <a:p>
            <a:pPr lvl="1"/>
            <a:r>
              <a:rPr lang="en-US" altLang="zh-CN" sz="2000" dirty="0">
                <a:ea typeface="等线" panose="02010600030101010101" pitchFamily="2" charset="-122"/>
              </a:rPr>
              <a:t>Users may prepared for duplicate requests and responses</a:t>
            </a:r>
          </a:p>
          <a:p>
            <a:pPr lvl="1"/>
            <a:r>
              <a:rPr lang="en-US" altLang="zh-CN" sz="2000" dirty="0">
                <a:ea typeface="等线" panose="02010600030101010101" pitchFamily="2" charset="-122"/>
              </a:rPr>
              <a:t>Detecting duplicates may or may not be important</a:t>
            </a:r>
            <a:endParaRPr lang="zh-CN" altLang="en-US" sz="2000" dirty="0">
              <a:ea typeface="等线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D53F7-C0DE-3C4C-8BF3-3CCB15E2A15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Adobe 楷体 Std R" charset="0"/>
                <a:cs typeface="Adobe 楷体 Std R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1276"/>
            <a:ext cx="3451821" cy="296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Network Layer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8323660" cy="36261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>
                <a:ea typeface="等线" panose="02010600030101010101" pitchFamily="2" charset="-122"/>
              </a:rPr>
              <a:t>Addressing interface</a:t>
            </a:r>
          </a:p>
          <a:p>
            <a:pPr lvl="1"/>
            <a:r>
              <a:rPr lang="en-US" altLang="zh-CN" sz="1800" dirty="0">
                <a:ea typeface="等线" panose="02010600030101010101" pitchFamily="2" charset="-122"/>
              </a:rPr>
              <a:t>Network attachment points</a:t>
            </a:r>
          </a:p>
          <a:p>
            <a:pPr lvl="1"/>
            <a:r>
              <a:rPr lang="en-US" altLang="zh-CN" sz="1800" dirty="0">
                <a:ea typeface="等线" panose="02010600030101010101" pitchFamily="2" charset="-122"/>
              </a:rPr>
              <a:t>Network address</a:t>
            </a:r>
          </a:p>
          <a:p>
            <a:pPr lvl="1"/>
            <a:r>
              <a:rPr lang="en-US" altLang="zh-CN" sz="1800" dirty="0">
                <a:ea typeface="等线" panose="02010600030101010101" pitchFamily="2" charset="-122"/>
              </a:rPr>
              <a:t>Source &amp; destination</a:t>
            </a:r>
          </a:p>
          <a:p>
            <a:pPr lvl="1" eaLnBrk="1" hangingPunct="1"/>
            <a:endParaRPr lang="en-US" altLang="zh-CN" sz="1800" dirty="0">
              <a:ea typeface="等线" panose="02010600030101010101" pitchFamily="2" charset="-122"/>
            </a:endParaRPr>
          </a:p>
          <a:p>
            <a:pPr lvl="1" eaLnBrk="1" hangingPunct="1"/>
            <a:endParaRPr lang="en-US" altLang="zh-CN" sz="1800" dirty="0">
              <a:ea typeface="等线" panose="02010600030101010101" pitchFamily="2" charset="-122"/>
            </a:endParaRPr>
          </a:p>
          <a:p>
            <a:pPr eaLnBrk="1" hangingPunct="1"/>
            <a:r>
              <a:rPr lang="en-US" altLang="zh-CN" sz="1600" b="1" dirty="0">
                <a:ea typeface="等线" panose="02010600030101010101" pitchFamily="2" charset="-122"/>
              </a:rPr>
              <a:t>NETWORK_SEND</a:t>
            </a:r>
            <a:r>
              <a:rPr lang="en-US" altLang="zh-CN" sz="1600" dirty="0">
                <a:ea typeface="等线" panose="02010600030101010101" pitchFamily="2" charset="-122"/>
              </a:rPr>
              <a:t> (</a:t>
            </a:r>
            <a:r>
              <a:rPr lang="en-US" altLang="zh-CN" sz="1600" dirty="0" err="1">
                <a:ea typeface="等线" panose="02010600030101010101" pitchFamily="2" charset="-122"/>
              </a:rPr>
              <a:t>segment_buffer</a:t>
            </a:r>
            <a:r>
              <a:rPr lang="en-US" altLang="zh-CN" sz="1600" dirty="0"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ea typeface="等线" panose="02010600030101010101" pitchFamily="2" charset="-122"/>
              </a:rPr>
              <a:t>destnation</a:t>
            </a:r>
            <a:r>
              <a:rPr lang="en-US" altLang="zh-CN" sz="1600" dirty="0"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ea typeface="等线" panose="02010600030101010101" pitchFamily="2" charset="-122"/>
              </a:rPr>
              <a:t>network_protocol</a:t>
            </a:r>
            <a:r>
              <a:rPr lang="en-US" altLang="zh-CN" sz="1600" dirty="0"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ea typeface="等线" panose="02010600030101010101" pitchFamily="2" charset="-122"/>
              </a:rPr>
              <a:t>end_layer_protocol</a:t>
            </a:r>
            <a:r>
              <a:rPr lang="en-US" altLang="zh-CN" sz="1600" dirty="0">
                <a:ea typeface="等线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1600" b="1" dirty="0">
                <a:ea typeface="等线" panose="02010600030101010101" pitchFamily="2" charset="-122"/>
              </a:rPr>
              <a:t>NETWORK_HANDLE </a:t>
            </a:r>
            <a:r>
              <a:rPr lang="en-US" altLang="zh-CN" sz="1600" dirty="0">
                <a:ea typeface="等线" panose="02010600030101010101" pitchFamily="2" charset="-122"/>
              </a:rPr>
              <a:t>(packet, </a:t>
            </a:r>
            <a:r>
              <a:rPr lang="en-US" altLang="zh-CN" sz="1600" dirty="0" err="1">
                <a:ea typeface="等线" panose="02010600030101010101" pitchFamily="2" charset="-122"/>
              </a:rPr>
              <a:t>network_protocol</a:t>
            </a:r>
            <a:r>
              <a:rPr lang="en-US" altLang="zh-CN" sz="1600" dirty="0"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8DBE6-FAF8-5A45-9443-D62EC7F411F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dobe 楷体 Std R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dobe 楷体 Std 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9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Managing the Forwarding Table: Routing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等线" panose="02010600030101010101" pitchFamily="2" charset="-122"/>
              </a:rPr>
              <a:t>Routing (or path-finding)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Constructing the tables</a:t>
            </a:r>
          </a:p>
          <a:p>
            <a:pPr eaLnBrk="1" hangingPunct="1"/>
            <a:r>
              <a:rPr lang="en-US" altLang="zh-CN" sz="2000" dirty="0">
                <a:ea typeface="等线" panose="02010600030101010101" pitchFamily="2" charset="-122"/>
              </a:rPr>
              <a:t>Impractical by hand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Determining the best paths requires calculation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Recalculating the table when links change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Recalculating the table when link fails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Adapt according to traffic congestion</a:t>
            </a:r>
          </a:p>
          <a:p>
            <a:pPr eaLnBrk="1" hangingPunct="1"/>
            <a:r>
              <a:rPr lang="en-US" altLang="zh-CN" sz="2000" dirty="0">
                <a:ea typeface="等线" panose="02010600030101010101" pitchFamily="2" charset="-122"/>
              </a:rPr>
              <a:t>Static routing vs. adaptive routing</a:t>
            </a:r>
          </a:p>
          <a:p>
            <a:pPr lvl="1" eaLnBrk="1" hangingPunct="1"/>
            <a:r>
              <a:rPr lang="en-US" altLang="zh-CN" sz="1800" dirty="0">
                <a:ea typeface="等线" panose="02010600030101010101" pitchFamily="2" charset="-122"/>
              </a:rPr>
              <a:t>Adaptive routing requires exchange of info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E7CAD-4E83-2D45-AE1C-F8E16CFA27D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dobe 楷体 Std R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dobe 楷体 Std R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1633364"/>
            <a:ext cx="504056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33364"/>
            <a:ext cx="504056" cy="50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44" y="1633364"/>
            <a:ext cx="504056" cy="504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44" y="1633364"/>
            <a:ext cx="504056" cy="50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44" y="1633364"/>
            <a:ext cx="504056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48" y="3073524"/>
            <a:ext cx="432048" cy="4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420" y="2632874"/>
            <a:ext cx="217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Where are you going?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肘形连接符 9"/>
          <p:cNvCxnSpPr>
            <a:stCxn id="4" idx="0"/>
            <a:endCxn id="2" idx="2"/>
          </p:cNvCxnSpPr>
          <p:nvPr/>
        </p:nvCxnSpPr>
        <p:spPr>
          <a:xfrm rot="16200000" flipV="1">
            <a:off x="6596973" y="1861971"/>
            <a:ext cx="495454" cy="1046352"/>
          </a:xfrm>
          <a:prstGeom prst="bentConnector3">
            <a:avLst/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0"/>
            <a:endCxn id="6" idx="2"/>
          </p:cNvCxnSpPr>
          <p:nvPr/>
        </p:nvCxnSpPr>
        <p:spPr>
          <a:xfrm rot="16200000" flipV="1">
            <a:off x="6856337" y="2121335"/>
            <a:ext cx="495454" cy="527624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0"/>
            <a:endCxn id="7" idx="2"/>
          </p:cNvCxnSpPr>
          <p:nvPr/>
        </p:nvCxnSpPr>
        <p:spPr>
          <a:xfrm rot="5400000" flipH="1" flipV="1">
            <a:off x="7120197" y="2385099"/>
            <a:ext cx="495454" cy="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0"/>
            <a:endCxn id="8" idx="2"/>
          </p:cNvCxnSpPr>
          <p:nvPr/>
        </p:nvCxnSpPr>
        <p:spPr>
          <a:xfrm rot="5400000" flipH="1" flipV="1">
            <a:off x="7386897" y="2118399"/>
            <a:ext cx="495454" cy="5334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0"/>
            <a:endCxn id="9" idx="2"/>
          </p:cNvCxnSpPr>
          <p:nvPr/>
        </p:nvCxnSpPr>
        <p:spPr>
          <a:xfrm rot="5400000" flipH="1" flipV="1">
            <a:off x="7653597" y="1851699"/>
            <a:ext cx="495454" cy="10668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6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 Route Table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F6ED4-1EA7-B649-8F86-ABB56CE789A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1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3098" r="1968" b="3011"/>
          <a:stretch>
            <a:fillRect/>
          </a:stretch>
        </p:blipFill>
        <p:spPr bwMode="auto">
          <a:xfrm>
            <a:off x="1600200" y="1587500"/>
            <a:ext cx="5740004" cy="339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矩形 7"/>
          <p:cNvSpPr>
            <a:spLocks noChangeArrowheads="1"/>
          </p:cNvSpPr>
          <p:nvPr/>
        </p:nvSpPr>
        <p:spPr bwMode="auto">
          <a:xfrm>
            <a:off x="3962400" y="2984500"/>
            <a:ext cx="1828800" cy="133350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“路由器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2" b="37679"/>
          <a:stretch/>
        </p:blipFill>
        <p:spPr bwMode="auto">
          <a:xfrm>
            <a:off x="4644008" y="4513684"/>
            <a:ext cx="28575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20879" y="523643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Interface 1 … Interface 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580112" y="4896604"/>
            <a:ext cx="211088" cy="339832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26777" y="4922893"/>
            <a:ext cx="205463" cy="313543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DE590-79B2-2344-8EF8-8C35E5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OSI, TCP/IP &amp; Protocol Stack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B2C31-43CB-4F4B-84CB-49A28A75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600" dirty="0"/>
              <a:t>OSI</a:t>
            </a:r>
            <a:r>
              <a:rPr lang="en" altLang="zh-CN" sz="1600" b="0" dirty="0"/>
              <a:t> </a:t>
            </a:r>
          </a:p>
          <a:p>
            <a:pPr lvl="1"/>
            <a:r>
              <a:rPr lang="en" altLang="zh-CN" sz="1600" b="0" dirty="0"/>
              <a:t>The open systems interconnection (OSI) model </a:t>
            </a:r>
          </a:p>
          <a:p>
            <a:pPr lvl="1"/>
            <a:r>
              <a:rPr kumimoji="1" lang="en-US" altLang="zh-CN" sz="1600" dirty="0"/>
              <a:t>7-layer architecture </a:t>
            </a:r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C3BC5-9A3B-C84C-96CA-6B56E1D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DD5A0D-BAD2-404B-9793-A25C83B6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444"/>
            <a:ext cx="8229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180F27-94C3-9541-8017-95B43B1E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Control-plane</a:t>
            </a:r>
          </a:p>
          <a:p>
            <a:pPr lvl="1"/>
            <a:r>
              <a:rPr kumimoji="1" lang="en-US" altLang="zh-CN" dirty="0"/>
              <a:t>Control the data flow by defining rules</a:t>
            </a:r>
          </a:p>
          <a:p>
            <a:pPr lvl="1"/>
            <a:r>
              <a:rPr kumimoji="1" lang="en-US" altLang="zh-CN" dirty="0"/>
              <a:t>E.g., the routing algorithm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7446C4-FB69-1E4C-A267-507D7D8069F8}"/>
              </a:ext>
            </a:extLst>
          </p:cNvPr>
          <p:cNvSpPr txBox="1">
            <a:spLocks/>
          </p:cNvSpPr>
          <p:nvPr/>
        </p:nvSpPr>
        <p:spPr>
          <a:xfrm>
            <a:off x="4862835" y="1140356"/>
            <a:ext cx="402964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Data-plane</a:t>
            </a:r>
          </a:p>
          <a:p>
            <a:pPr lvl="1"/>
            <a:r>
              <a:rPr kumimoji="1" lang="en-US" altLang="zh-CN" dirty="0"/>
              <a:t>Copies data according to the rules</a:t>
            </a:r>
          </a:p>
          <a:p>
            <a:pPr lvl="1"/>
            <a:r>
              <a:rPr kumimoji="1" lang="en-US" altLang="zh-CN" dirty="0"/>
              <a:t>Performance critical</a:t>
            </a:r>
          </a:p>
          <a:p>
            <a:pPr lvl="1"/>
            <a:r>
              <a:rPr kumimoji="1" lang="en-US" altLang="zh-CN" dirty="0"/>
              <a:t>E.g., the IP forwarding process</a:t>
            </a:r>
          </a:p>
          <a:p>
            <a:pPr lvl="1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9F8D5D-4E76-FF4A-8934-B220E04C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442762"/>
            <a:ext cx="5270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Internet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Hour Glass</a:t>
            </a:r>
            <a:r>
              <a:rPr lang="en-US" altLang="en-US" dirty="0">
                <a:ea typeface="宋体" panose="02010600030101010101" pitchFamily="2" charset="-122"/>
              </a:rPr>
              <a:t>" </a:t>
            </a:r>
            <a:r>
              <a:rPr lang="en-US" altLang="zh-CN" dirty="0">
                <a:ea typeface="宋体" panose="02010600030101010101" pitchFamily="2" charset="-122"/>
              </a:rPr>
              <a:t>Protocols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More people, more useful</a:t>
            </a:r>
          </a:p>
          <a:p>
            <a:pPr lvl="1"/>
            <a:r>
              <a:rPr lang="en-US" altLang="zh-CN" dirty="0"/>
              <a:t>Value to me = N</a:t>
            </a:r>
          </a:p>
          <a:p>
            <a:pPr lvl="1"/>
            <a:r>
              <a:rPr lang="en-US" altLang="zh-CN" dirty="0"/>
              <a:t>Value to society is N</a:t>
            </a:r>
            <a:r>
              <a:rPr lang="en-US" altLang="zh-CN" baseline="30000" dirty="0"/>
              <a:t>2</a:t>
            </a:r>
          </a:p>
          <a:p>
            <a:pPr>
              <a:spcBef>
                <a:spcPts val="2100"/>
              </a:spcBef>
            </a:pPr>
            <a:r>
              <a:rPr lang="en-US" altLang="zh-CN" dirty="0"/>
              <a:t>Network, dumb vs. smart</a:t>
            </a:r>
          </a:p>
          <a:p>
            <a:pPr lvl="1"/>
            <a:r>
              <a:rPr lang="en-US" altLang="zh-CN" dirty="0"/>
              <a:t>Standardize vs. flexibility</a:t>
            </a:r>
          </a:p>
          <a:p>
            <a:pPr indent="-285750"/>
            <a:r>
              <a:rPr lang="en-US" altLang="zh-CN" dirty="0"/>
              <a:t>Network is a black box</a:t>
            </a:r>
          </a:p>
          <a:p>
            <a:pPr lvl="1"/>
            <a:r>
              <a:rPr lang="en-US" altLang="zh-CN" dirty="0"/>
              <a:t>Simplify the system that uses it</a:t>
            </a:r>
            <a:endParaRPr lang="zh-CN" altLang="en-US" dirty="0"/>
          </a:p>
          <a:p>
            <a:pPr indent="-285750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88FC7B6-02F9-A545-9927-A49FE0A2E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02722"/>
            <a:ext cx="4115861" cy="28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26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Encapsulation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4" descr="http://ou800doc.caldera.com/NET_tcpip/graphics/encapsulation.gif">
            <a:extLst>
              <a:ext uri="{FF2B5EF4-FFF2-40B4-BE49-F238E27FC236}">
                <a16:creationId xmlns:a16="http://schemas.microsoft.com/office/drawing/2014/main" id="{2F9AB9D9-818F-6F4C-9001-029A4171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1"/>
            <a:ext cx="5268516" cy="32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>
            <a:extLst>
              <a:ext uri="{FF2B5EF4-FFF2-40B4-BE49-F238E27FC236}">
                <a16:creationId xmlns:a16="http://schemas.microsoft.com/office/drawing/2014/main" id="{7049D595-1820-764D-9F67-EBE9E4A63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271A2AE5-1304-D444-9012-18D98E846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7A6A7AD-4383-E341-A3B8-1D8A44ED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BC532C0-EC86-194E-BE42-7E0CE28D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204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3D2CC82-F183-494B-AE47-23D751A5A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07F61A7-CD1F-6A46-B30B-90567EB4F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1E0D5A18-BEC5-4B43-B35F-E7CABE2DD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506FA14F-A278-F941-AD0C-EAC0721BC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 dirty="0">
                <a:ea typeface="宋体" charset="0"/>
                <a:cs typeface="宋体" charset="0"/>
              </a:rPr>
              <a:t>22Bytes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F26AC30B-D3AE-1E4B-94D9-4D1588152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2604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963D34A1-9298-C14D-82E2-933B552F2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466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E1E2CB52-4C77-6F41-B3EB-9AE76323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054EBE1D-6879-B24A-80E7-C82595F1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E2E12968-9D90-0D4F-A689-789CD390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4675585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4Bytes</a:t>
            </a: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42197766-C373-544F-A1D1-B7E8A370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7558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F40AD8FC-8D2B-F041-8149-A33BCB94F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E7399B1F-B2FA-4E47-8898-866926DAA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A89B00C-CA06-C145-B54F-B61B4566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18485"/>
            <a:ext cx="110479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64 to 1500 Bytes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8D1D7E34-924B-934D-804E-6F4B95973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1848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506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Entities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Client and server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End-to-end connection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Name space: URL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Protocols</a:t>
            </a:r>
          </a:p>
          <a:p>
            <a:pPr lvl="1"/>
            <a:r>
              <a:rPr lang="en-US" altLang="zh-CN" dirty="0"/>
              <a:t>HTTP, FTP, POP3, SMTP, etc.</a:t>
            </a:r>
          </a:p>
          <a:p>
            <a:pPr indent="-285750"/>
            <a:r>
              <a:rPr lang="en-US" altLang="zh-CN" dirty="0"/>
              <a:t>What to care?</a:t>
            </a:r>
          </a:p>
          <a:p>
            <a:pPr lvl="1"/>
            <a:r>
              <a:rPr lang="en-US" altLang="zh-CN" dirty="0"/>
              <a:t>Content of the data: video, text, …</a:t>
            </a:r>
          </a:p>
          <a:p>
            <a:pPr indent="-285750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AE327A2-B875-CD41-A01C-B58EED0C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02" y="1194023"/>
            <a:ext cx="1295400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3A3E1F3-82FE-9145-A775-EE72A4BF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30" y="1194023"/>
            <a:ext cx="1946672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4F50B4A6-25AF-104A-8C9A-C45ADE3EBD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50037" y="1770285"/>
            <a:ext cx="708422" cy="11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8CB832-0242-444B-B19C-1E19B31C1D7D}"/>
              </a:ext>
            </a:extLst>
          </p:cNvPr>
          <p:cNvSpPr txBox="1">
            <a:spLocks/>
          </p:cNvSpPr>
          <p:nvPr/>
        </p:nvSpPr>
        <p:spPr bwMode="auto">
          <a:xfrm>
            <a:off x="5220072" y="2544916"/>
            <a:ext cx="3312368" cy="2562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&lt;title&gt;Google&lt;/title&gt;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&lt;script&gt;</a:t>
            </a:r>
            <a:r>
              <a:rPr kumimoji="1"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</a:rPr>
              <a:t>window.google</a:t>
            </a: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=…..</a:t>
            </a:r>
            <a:r>
              <a:rPr kumimoji="1" lang="zh-CN" altLang="en-US" sz="16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&lt;/script&gt;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&lt;/head&gt;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&lt;body&gt;  …  &lt;/body&gt;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465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Entities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Sender and receiver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Proxy, firewall, etc.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End-to-end connection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Name space: </a:t>
            </a:r>
            <a:r>
              <a:rPr lang="en-US" altLang="zh-CN" dirty="0">
                <a:solidFill>
                  <a:srgbClr val="0096FF"/>
                </a:solidFill>
              </a:rPr>
              <a:t>port</a:t>
            </a:r>
            <a:r>
              <a:rPr lang="en-US" altLang="zh-CN" dirty="0">
                <a:solidFill>
                  <a:srgbClr val="800000"/>
                </a:solidFill>
              </a:rPr>
              <a:t> </a:t>
            </a:r>
            <a:r>
              <a:rPr lang="en-US" altLang="zh-CN" dirty="0"/>
              <a:t>number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Protocols: TCP, UDP, etc.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What to care?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TCP: Retransmit packet if lost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UDP: nothing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Picture 2" descr="http://t0.gstatic.com/images?q=tbn:ANd9GcQQccPTdD1WU9LGtRHN4OOgyvFFSZvOFo_6bQMdvKsTA0UYwQMolS2su8NE">
            <a:extLst>
              <a:ext uri="{FF2B5EF4-FFF2-40B4-BE49-F238E27FC236}">
                <a16:creationId xmlns:a16="http://schemas.microsoft.com/office/drawing/2014/main" id="{74A511FF-35A1-FF43-AF0F-4EA4E75E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35" y="1004888"/>
            <a:ext cx="1838325" cy="10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E4DD40FF-4C66-0940-A4EC-33302D4C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004888"/>
            <a:ext cx="1640681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7">
            <a:extLst>
              <a:ext uri="{FF2B5EF4-FFF2-40B4-BE49-F238E27FC236}">
                <a16:creationId xmlns:a16="http://schemas.microsoft.com/office/drawing/2014/main" id="{A6D7856B-8B55-A142-8FAF-622BD1CC91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1035" y="1433513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 descr="http://t0.gstatic.com/images?q=tbn:ANd9GcTcklrA3CVXbvVSQBLODmYuHhY0iRE99ILu0IRSv81XXGWMsTIt">
            <a:extLst>
              <a:ext uri="{FF2B5EF4-FFF2-40B4-BE49-F238E27FC236}">
                <a16:creationId xmlns:a16="http://schemas.microsoft.com/office/drawing/2014/main" id="{C9071EBE-437B-DD4F-AA03-BD5CFAE3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9" y="2458642"/>
            <a:ext cx="3159919" cy="247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Format of TCP &amp; UDP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Picture 2" descr="“TCP UDP”的图片搜索结果">
            <a:extLst>
              <a:ext uri="{FF2B5EF4-FFF2-40B4-BE49-F238E27FC236}">
                <a16:creationId xmlns:a16="http://schemas.microsoft.com/office/drawing/2014/main" id="{FD1736BB-3C2B-0C4F-8EBF-5E39168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8" y="1345332"/>
            <a:ext cx="7444883" cy="41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9E03110-22D8-0F41-B6ED-B5CB5EF19A10}"/>
              </a:ext>
            </a:extLst>
          </p:cNvPr>
          <p:cNvSpPr/>
          <p:nvPr/>
        </p:nvSpPr>
        <p:spPr>
          <a:xfrm>
            <a:off x="1475656" y="2017468"/>
            <a:ext cx="6624736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B6B94-62BD-014D-BAC1-D8DD8AA26591}"/>
              </a:ext>
            </a:extLst>
          </p:cNvPr>
          <p:cNvSpPr/>
          <p:nvPr/>
        </p:nvSpPr>
        <p:spPr>
          <a:xfrm>
            <a:off x="1475656" y="4734289"/>
            <a:ext cx="6696744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592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46146</TotalTime>
  <Words>1924</Words>
  <Application>Microsoft Macintosh PowerPoint</Application>
  <PresentationFormat>全屏显示(16:10)</PresentationFormat>
  <Paragraphs>478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DengXian</vt:lpstr>
      <vt:lpstr>DengXian</vt:lpstr>
      <vt:lpstr>微软雅黑</vt:lpstr>
      <vt:lpstr>Arial</vt:lpstr>
      <vt:lpstr>Calibri</vt:lpstr>
      <vt:lpstr>Comic Sans MS</vt:lpstr>
      <vt:lpstr>Consolas</vt:lpstr>
      <vt:lpstr>Courier New</vt:lpstr>
      <vt:lpstr>1_Office 主题​​</vt:lpstr>
      <vt:lpstr>Introduction to Network</vt:lpstr>
      <vt:lpstr>Review: scalable websites </vt:lpstr>
      <vt:lpstr>Layers in Network</vt:lpstr>
      <vt:lpstr>OSI, TCP/IP &amp; Protocol Stack</vt:lpstr>
      <vt:lpstr>The Internet "Hour Glass" Protocols</vt:lpstr>
      <vt:lpstr>Packet Encapsulation</vt:lpstr>
      <vt:lpstr>Application Layer</vt:lpstr>
      <vt:lpstr>Transport Layer</vt:lpstr>
      <vt:lpstr>Packet Format of TCP &amp; UDP</vt:lpstr>
      <vt:lpstr>Network Layer (the Internet Layer, IP Layer)</vt:lpstr>
      <vt:lpstr>IP Datagram (Packet, Package)</vt:lpstr>
      <vt:lpstr>TCP/IP Architecture</vt:lpstr>
      <vt:lpstr>TCP/IP Architecture</vt:lpstr>
      <vt:lpstr>PowerPoint 演示文稿</vt:lpstr>
      <vt:lpstr>The Link Layer</vt:lpstr>
      <vt:lpstr>Physical Transmission using Shared Clock</vt:lpstr>
      <vt:lpstr>Physical Transmission without Shared Clock</vt:lpstr>
      <vt:lpstr>Parallel Transmission</vt:lpstr>
      <vt:lpstr>Serial Transmission</vt:lpstr>
      <vt:lpstr>Signal Transmission on Analog Line</vt:lpstr>
      <vt:lpstr>VCO: Voltage Controlled Oscillator</vt:lpstr>
      <vt:lpstr>Manchester Code</vt:lpstr>
      <vt:lpstr>How to Share a Connection?</vt:lpstr>
      <vt:lpstr>Isochronous Multiplexing</vt:lpstr>
      <vt:lpstr>Isochronous - TDM</vt:lpstr>
      <vt:lpstr>Data Communication Network</vt:lpstr>
      <vt:lpstr>Frame and Packet: Asynchronous Link</vt:lpstr>
      <vt:lpstr>Multiplexing / Demultiplexing</vt:lpstr>
      <vt:lpstr>Framing Frames</vt:lpstr>
      <vt:lpstr>Error Handling</vt:lpstr>
      <vt:lpstr>Coding: Incremental Redundancy</vt:lpstr>
      <vt:lpstr>Example-1: Simple Parity Check</vt:lpstr>
      <vt:lpstr>Example-2: 4-bit -&gt; 7-bit</vt:lpstr>
      <vt:lpstr>Network Layer</vt:lpstr>
      <vt:lpstr>IP: Best-effort Network</vt:lpstr>
      <vt:lpstr>Duplicate Packets and Suppression</vt:lpstr>
      <vt:lpstr>The Network Layer</vt:lpstr>
      <vt:lpstr>Managing the Forwarding Table: Routing</vt:lpstr>
      <vt:lpstr>IP Route Table</vt:lpstr>
      <vt:lpstr>Control-plane VS. Data-plane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1585</cp:revision>
  <cp:lastPrinted>2020-03-02T13:38:09Z</cp:lastPrinted>
  <dcterms:created xsi:type="dcterms:W3CDTF">2017-11-24T09:35:45Z</dcterms:created>
  <dcterms:modified xsi:type="dcterms:W3CDTF">2024-11-25T23:52:11Z</dcterms:modified>
</cp:coreProperties>
</file>