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87"/>
  </p:notesMasterIdLst>
  <p:handoutMasterIdLst>
    <p:handoutMasterId r:id="rId88"/>
  </p:handoutMasterIdLst>
  <p:sldIdLst>
    <p:sldId id="2241" r:id="rId2"/>
    <p:sldId id="340" r:id="rId3"/>
    <p:sldId id="352" r:id="rId4"/>
    <p:sldId id="381" r:id="rId5"/>
    <p:sldId id="2754" r:id="rId6"/>
    <p:sldId id="358" r:id="rId7"/>
    <p:sldId id="359" r:id="rId8"/>
    <p:sldId id="360" r:id="rId9"/>
    <p:sldId id="361" r:id="rId10"/>
    <p:sldId id="2755"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79" r:id="rId24"/>
    <p:sldId id="380" r:id="rId25"/>
    <p:sldId id="385" r:id="rId26"/>
    <p:sldId id="409" r:id="rId27"/>
    <p:sldId id="410" r:id="rId28"/>
    <p:sldId id="411" r:id="rId29"/>
    <p:sldId id="413" r:id="rId30"/>
    <p:sldId id="414" r:id="rId31"/>
    <p:sldId id="338" r:id="rId32"/>
    <p:sldId id="348" r:id="rId33"/>
    <p:sldId id="350" r:id="rId34"/>
    <p:sldId id="339" r:id="rId35"/>
    <p:sldId id="2765" r:id="rId36"/>
    <p:sldId id="341" r:id="rId37"/>
    <p:sldId id="342" r:id="rId38"/>
    <p:sldId id="343" r:id="rId39"/>
    <p:sldId id="344" r:id="rId40"/>
    <p:sldId id="345" r:id="rId41"/>
    <p:sldId id="2766" r:id="rId42"/>
    <p:sldId id="2764" r:id="rId43"/>
    <p:sldId id="556" r:id="rId44"/>
    <p:sldId id="557" r:id="rId45"/>
    <p:sldId id="558" r:id="rId46"/>
    <p:sldId id="559" r:id="rId47"/>
    <p:sldId id="560" r:id="rId48"/>
    <p:sldId id="561" r:id="rId49"/>
    <p:sldId id="562" r:id="rId50"/>
    <p:sldId id="563" r:id="rId51"/>
    <p:sldId id="564" r:id="rId52"/>
    <p:sldId id="565" r:id="rId53"/>
    <p:sldId id="566" r:id="rId54"/>
    <p:sldId id="567" r:id="rId55"/>
    <p:sldId id="568" r:id="rId56"/>
    <p:sldId id="569" r:id="rId57"/>
    <p:sldId id="570" r:id="rId58"/>
    <p:sldId id="571" r:id="rId59"/>
    <p:sldId id="572" r:id="rId60"/>
    <p:sldId id="573" r:id="rId61"/>
    <p:sldId id="574" r:id="rId62"/>
    <p:sldId id="575" r:id="rId63"/>
    <p:sldId id="580" r:id="rId64"/>
    <p:sldId id="581" r:id="rId65"/>
    <p:sldId id="576" r:id="rId66"/>
    <p:sldId id="577" r:id="rId67"/>
    <p:sldId id="578" r:id="rId68"/>
    <p:sldId id="579" r:id="rId69"/>
    <p:sldId id="582" r:id="rId70"/>
    <p:sldId id="594" r:id="rId71"/>
    <p:sldId id="2726" r:id="rId72"/>
    <p:sldId id="583" r:id="rId73"/>
    <p:sldId id="1424" r:id="rId74"/>
    <p:sldId id="1428" r:id="rId75"/>
    <p:sldId id="1425" r:id="rId76"/>
    <p:sldId id="1404" r:id="rId77"/>
    <p:sldId id="585" r:id="rId78"/>
    <p:sldId id="586" r:id="rId79"/>
    <p:sldId id="588" r:id="rId80"/>
    <p:sldId id="589" r:id="rId81"/>
    <p:sldId id="590" r:id="rId82"/>
    <p:sldId id="591" r:id="rId83"/>
    <p:sldId id="592" r:id="rId84"/>
    <p:sldId id="593" r:id="rId85"/>
    <p:sldId id="1427" r:id="rId86"/>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34" userDrawn="1">
          <p15:clr>
            <a:srgbClr val="A4A3A4"/>
          </p15:clr>
        </p15:guide>
        <p15:guide id="3" pos="52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6F6F6"/>
    <a:srgbClr val="0432FF"/>
    <a:srgbClr val="0066B8"/>
    <a:srgbClr val="BD374B"/>
    <a:srgbClr val="BE374B"/>
    <a:srgbClr val="EACBA3"/>
    <a:srgbClr val="E2EAF7"/>
    <a:srgbClr val="FF5F00"/>
    <a:srgbClr val="FF7E79"/>
    <a:srgbClr val="F6F9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3" autoAdjust="0"/>
    <p:restoredTop sz="88708" autoAdjust="0"/>
  </p:normalViewPr>
  <p:slideViewPr>
    <p:cSldViewPr>
      <p:cViewPr varScale="1">
        <p:scale>
          <a:sx n="161" d="100"/>
          <a:sy n="161" d="100"/>
        </p:scale>
        <p:origin x="2144" y="184"/>
      </p:cViewPr>
      <p:guideLst>
        <p:guide orient="horz" pos="2934"/>
        <p:guide pos="5284"/>
      </p:guideLst>
    </p:cSldViewPr>
  </p:slideViewPr>
  <p:outlineViewPr>
    <p:cViewPr>
      <p:scale>
        <a:sx n="33" d="100"/>
        <a:sy n="33" d="100"/>
      </p:scale>
      <p:origin x="0" y="-5720"/>
    </p:cViewPr>
    <p:sldLst>
      <p:sld r:id="rId1" collapse="1"/>
      <p:sld r:id="rId2" collapse="1"/>
      <p:sld r:id="rId3" collapse="1"/>
      <p:sld r:id="rId4" collapse="1"/>
      <p:sld r:id="rId5" collapse="1"/>
      <p:sld r:id="rId6" collapse="1"/>
      <p:sld r:id="rId7" collapse="1"/>
      <p:sld r:id="rId8" collapse="1"/>
    </p:sldLst>
  </p:outlineViewPr>
  <p:notesTextViewPr>
    <p:cViewPr>
      <p:scale>
        <a:sx n="110" d="100"/>
        <a:sy n="110" d="100"/>
      </p:scale>
      <p:origin x="0" y="0"/>
    </p:cViewPr>
  </p:notesTextViewPr>
  <p:sorterViewPr>
    <p:cViewPr>
      <p:scale>
        <a:sx n="66" d="100"/>
        <a:sy n="66" d="100"/>
      </p:scale>
      <p:origin x="0" y="0"/>
    </p:cViewPr>
  </p:sorterViewPr>
  <p:notesViewPr>
    <p:cSldViewPr>
      <p:cViewPr varScale="1">
        <p:scale>
          <a:sx n="85" d="100"/>
          <a:sy n="85" d="100"/>
        </p:scale>
        <p:origin x="2720" y="16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8" Type="http://schemas.openxmlformats.org/officeDocument/2006/relationships/slide" Target="slides/slide41.xml"/><Relationship Id="rId3" Type="http://schemas.openxmlformats.org/officeDocument/2006/relationships/slide" Target="slides/slide36.xml"/><Relationship Id="rId7" Type="http://schemas.openxmlformats.org/officeDocument/2006/relationships/slide" Target="slides/slide40.xml"/><Relationship Id="rId2" Type="http://schemas.openxmlformats.org/officeDocument/2006/relationships/slide" Target="slides/slide35.xml"/><Relationship Id="rId1" Type="http://schemas.openxmlformats.org/officeDocument/2006/relationships/slide" Target="slides/slide34.xml"/><Relationship Id="rId6" Type="http://schemas.openxmlformats.org/officeDocument/2006/relationships/slide" Target="slides/slide39.xml"/><Relationship Id="rId5" Type="http://schemas.openxmlformats.org/officeDocument/2006/relationships/slide" Target="slides/slide38.xml"/><Relationship Id="rId4"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t>2024/12/10</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t>‹#›</a:t>
            </a:fld>
            <a:endParaRPr kumimoji="1" lang="zh-CN" altLang="en-US"/>
          </a:p>
        </p:txBody>
      </p:sp>
    </p:spTree>
    <p:extLst>
      <p:ext uri="{BB962C8B-B14F-4D97-AF65-F5344CB8AC3E}">
        <p14:creationId xmlns:p14="http://schemas.microsoft.com/office/powerpoint/2010/main" val="355519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t>2024/12/10</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t>‹#›</a:t>
            </a:fld>
            <a:endParaRPr lang="zh-CN" altLang="en-US"/>
          </a:p>
        </p:txBody>
      </p:sp>
    </p:spTree>
    <p:extLst>
      <p:ext uri="{BB962C8B-B14F-4D97-AF65-F5344CB8AC3E}">
        <p14:creationId xmlns:p14="http://schemas.microsoft.com/office/powerpoint/2010/main" val="243026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kumimoji="1" lang="en-US" altLang="zh-CN" baseline="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17982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A5B27685-3AFF-2C44-93C4-46EDBBD07F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defTabSz="957263"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fld id="{65C210D7-8EAD-DE4B-9A38-7DE6D7FFDE2D}" type="slidenum">
              <a:rPr lang="en-US" altLang="zh-CN" sz="1300" b="0">
                <a:latin typeface="Times New Roman" panose="02020603050405020304" pitchFamily="18" charset="0"/>
              </a:rPr>
              <a:pPr eaLnBrk="1" hangingPunct="1"/>
              <a:t>38</a:t>
            </a:fld>
            <a:endParaRPr lang="en-US" altLang="zh-CN" sz="1300" b="0">
              <a:latin typeface="Times New Roman" panose="02020603050405020304" pitchFamily="18" charset="0"/>
            </a:endParaRPr>
          </a:p>
        </p:txBody>
      </p:sp>
      <p:sp>
        <p:nvSpPr>
          <p:cNvPr id="53251" name="Rectangle 2">
            <a:extLst>
              <a:ext uri="{FF2B5EF4-FFF2-40B4-BE49-F238E27FC236}">
                <a16:creationId xmlns:a16="http://schemas.microsoft.com/office/drawing/2014/main" id="{9F4D17AC-B3C2-3A47-8C11-A9D496850088}"/>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72BC6AB8-A60A-A346-B79C-5348CD8E9C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2EA6E14B-84AA-F949-A098-0DAAD69EDA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defTabSz="957263"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fld id="{9F2E7889-153D-6046-B358-41891FB68BF3}" type="slidenum">
              <a:rPr lang="en-US" altLang="zh-CN" sz="1300" b="0">
                <a:latin typeface="Times New Roman" panose="02020603050405020304" pitchFamily="18" charset="0"/>
              </a:rPr>
              <a:pPr eaLnBrk="1" hangingPunct="1"/>
              <a:t>39</a:t>
            </a:fld>
            <a:endParaRPr lang="en-US" altLang="zh-CN" sz="1300" b="0">
              <a:latin typeface="Times New Roman" panose="02020603050405020304" pitchFamily="18" charset="0"/>
            </a:endParaRPr>
          </a:p>
        </p:txBody>
      </p:sp>
      <p:sp>
        <p:nvSpPr>
          <p:cNvPr id="55299" name="Rectangle 2">
            <a:extLst>
              <a:ext uri="{FF2B5EF4-FFF2-40B4-BE49-F238E27FC236}">
                <a16:creationId xmlns:a16="http://schemas.microsoft.com/office/drawing/2014/main" id="{D701C722-52ED-D54F-91B7-6A936B4F399D}"/>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11A73BF4-1531-D345-9717-17F37A6B3C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73EE8CCC-9DE6-AA48-9A51-3F7D480F7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defTabSz="957263"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fld id="{D4FB40F2-56E9-A84C-BC62-BEFE788C54F7}" type="slidenum">
              <a:rPr lang="en-US" altLang="zh-CN" sz="1300" b="0">
                <a:latin typeface="Times New Roman" panose="02020603050405020304" pitchFamily="18" charset="0"/>
              </a:rPr>
              <a:pPr eaLnBrk="1" hangingPunct="1"/>
              <a:t>40</a:t>
            </a:fld>
            <a:endParaRPr lang="en-US" altLang="zh-CN" sz="1300" b="0">
              <a:latin typeface="Times New Roman" panose="02020603050405020304" pitchFamily="18" charset="0"/>
            </a:endParaRPr>
          </a:p>
        </p:txBody>
      </p:sp>
      <p:sp>
        <p:nvSpPr>
          <p:cNvPr id="57347" name="Rectangle 2">
            <a:extLst>
              <a:ext uri="{FF2B5EF4-FFF2-40B4-BE49-F238E27FC236}">
                <a16:creationId xmlns:a16="http://schemas.microsoft.com/office/drawing/2014/main" id="{46B429B8-FED9-864D-B6A3-9A925FF0BDE0}"/>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F15D3895-4C8B-7348-8EEA-C4C3E29FE7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92F2C449-23D0-984E-ADF8-E57FA7DFBA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defTabSz="957263"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fld id="{93954369-30F9-EA4F-8528-B7A01D5A0150}" type="slidenum">
              <a:rPr lang="en-US" altLang="zh-CN" sz="1300" b="0">
                <a:latin typeface="Times New Roman" panose="02020603050405020304" pitchFamily="18" charset="0"/>
              </a:rPr>
              <a:pPr eaLnBrk="1" hangingPunct="1"/>
              <a:t>41</a:t>
            </a:fld>
            <a:endParaRPr lang="en-US" altLang="zh-CN" sz="1300" b="0">
              <a:latin typeface="Times New Roman" panose="02020603050405020304" pitchFamily="18" charset="0"/>
            </a:endParaRPr>
          </a:p>
        </p:txBody>
      </p:sp>
      <p:sp>
        <p:nvSpPr>
          <p:cNvPr id="59395" name="Rectangle 2">
            <a:extLst>
              <a:ext uri="{FF2B5EF4-FFF2-40B4-BE49-F238E27FC236}">
                <a16:creationId xmlns:a16="http://schemas.microsoft.com/office/drawing/2014/main" id="{E0B13402-014B-5A49-A23B-3B4C464D4EE4}"/>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E1FA82FE-DDC0-804D-8CD7-8F037CB47B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a:extLst>
              <a:ext uri="{FF2B5EF4-FFF2-40B4-BE49-F238E27FC236}">
                <a16:creationId xmlns:a16="http://schemas.microsoft.com/office/drawing/2014/main" id="{42188E87-B921-0741-B653-6A6CF9F952C8}"/>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98CC3669-E633-E344-A9C5-7F3E739F40C8}"/>
              </a:ext>
            </a:extLst>
          </p:cNvPr>
          <p:cNvSpPr>
            <a:spLocks noGrp="1"/>
          </p:cNvSpPr>
          <p:nvPr>
            <p:ph type="body" idx="1"/>
          </p:nvPr>
        </p:nvSpPr>
        <p:spPr/>
        <p:txBody>
          <a:bodyPr/>
          <a:lstStyle/>
          <a:p>
            <a:pPr eaLnBrk="1" hangingPunct="1"/>
            <a:r>
              <a:rPr lang="nb-NO" altLang="zh-CN"/>
              <a:t>** Challenges:</a:t>
            </a:r>
          </a:p>
          <a:p>
            <a:pPr eaLnBrk="1" hangingPunct="1"/>
            <a:r>
              <a:rPr lang="en-US" altLang="zh-CN"/>
              <a:t>  Tracking which peer has what</a:t>
            </a:r>
          </a:p>
          <a:p>
            <a:pPr eaLnBrk="1" hangingPunct="1"/>
            <a:r>
              <a:rPr lang="en-US" altLang="zh-CN"/>
              <a:t>  Handling high churn rates</a:t>
            </a:r>
          </a:p>
          <a:p>
            <a:pPr eaLnBrk="1" hangingPunct="1"/>
            <a:r>
              <a:rPr lang="en-US" altLang="zh-CN"/>
              <a:t>  Download rate proportional to upload rate</a:t>
            </a:r>
          </a:p>
          <a:p>
            <a:pPr eaLnBrk="1" hangingPunct="1"/>
            <a:endParaRPr lang="en-US" altLang="zh-CN"/>
          </a:p>
        </p:txBody>
      </p:sp>
      <p:sp>
        <p:nvSpPr>
          <p:cNvPr id="63491" name="Slide Number Placeholder 3">
            <a:extLst>
              <a:ext uri="{FF2B5EF4-FFF2-40B4-BE49-F238E27FC236}">
                <a16:creationId xmlns:a16="http://schemas.microsoft.com/office/drawing/2014/main" id="{35409FA4-89DC-3344-931D-08FA5EDF31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fld id="{AB4C55A4-2FC0-3146-B861-FE2C92924457}" type="slidenum">
              <a:rPr lang="zh-CN" altLang="en-US" sz="1200"/>
              <a:pPr/>
              <a:t>45</a:t>
            </a:fld>
            <a:endParaRPr lang="zh-CN" altLang="en-US" sz="1200"/>
          </a:p>
        </p:txBody>
      </p:sp>
    </p:spTree>
    <p:extLst>
      <p:ext uri="{BB962C8B-B14F-4D97-AF65-F5344CB8AC3E}">
        <p14:creationId xmlns:p14="http://schemas.microsoft.com/office/powerpoint/2010/main" val="1857708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10742FE3-4630-5C4A-AEDC-D78865B3F85B}"/>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A8E41EDB-2487-F84B-8640-2843207B199A}"/>
              </a:ext>
            </a:extLst>
          </p:cNvPr>
          <p:cNvSpPr>
            <a:spLocks noGrp="1"/>
          </p:cNvSpPr>
          <p:nvPr>
            <p:ph type="body" idx="1"/>
          </p:nvPr>
        </p:nvSpPr>
        <p:spPr/>
        <p:txBody>
          <a:bodyPr/>
          <a:lstStyle/>
          <a:p>
            <a:pPr eaLnBrk="1" hangingPunct="1"/>
            <a:r>
              <a:rPr lang="en-US" altLang="zh-CN" dirty="0"/>
              <a:t>   strict?</a:t>
            </a:r>
          </a:p>
          <a:p>
            <a:pPr eaLnBrk="1" hangingPunct="1"/>
            <a:r>
              <a:rPr lang="en-US" altLang="zh-CN" dirty="0"/>
              <a:t>rarest first?</a:t>
            </a:r>
          </a:p>
          <a:p>
            <a:pPr eaLnBrk="1" hangingPunct="1"/>
            <a:r>
              <a:rPr lang="en-US" altLang="zh-CN" dirty="0"/>
              <a:t>    ensures that every piece is widely available</a:t>
            </a:r>
          </a:p>
          <a:p>
            <a:pPr eaLnBrk="1" hangingPunct="1"/>
            <a:r>
              <a:rPr lang="en-US" altLang="zh-CN" dirty="0"/>
              <a:t>    also helps with the seed and bootstrapping rapidly</a:t>
            </a:r>
          </a:p>
          <a:p>
            <a:pPr eaLnBrk="1" hangingPunct="1"/>
            <a:r>
              <a:rPr lang="en-US" altLang="zh-CN" dirty="0"/>
              <a:t>    won't retrieve the same piece multiple times from the seed</a:t>
            </a:r>
          </a:p>
          <a:p>
            <a:pPr eaLnBrk="1" hangingPunct="1"/>
            <a:r>
              <a:rPr lang="es-ES_tradnl" altLang="zh-CN" dirty="0" err="1"/>
              <a:t>random</a:t>
            </a:r>
            <a:r>
              <a:rPr lang="es-ES_tradnl" altLang="zh-CN" dirty="0"/>
              <a:t>?</a:t>
            </a:r>
          </a:p>
          <a:p>
            <a:pPr eaLnBrk="1" hangingPunct="1"/>
            <a:r>
              <a:rPr lang="en-US" altLang="zh-CN" dirty="0"/>
              <a:t>    avoid overloading seed when starting download</a:t>
            </a:r>
          </a:p>
          <a:p>
            <a:pPr eaLnBrk="1" hangingPunct="1"/>
            <a:r>
              <a:rPr lang="en-US" altLang="zh-CN" dirty="0"/>
              <a:t>    if peer has no piece, get as quickly as possible a piece so that it can upload</a:t>
            </a:r>
          </a:p>
          <a:p>
            <a:pPr eaLnBrk="1" hangingPunct="1"/>
            <a:r>
              <a:rPr lang="en-US" altLang="zh-CN" dirty="0"/>
              <a:t>    don't use rarest because it is likely only one peer has it</a:t>
            </a:r>
          </a:p>
          <a:p>
            <a:pPr eaLnBrk="1" hangingPunct="1"/>
            <a:r>
              <a:rPr lang="en-US" altLang="zh-CN" dirty="0"/>
              <a:t>    --&gt; use random, can download </a:t>
            </a:r>
            <a:r>
              <a:rPr lang="en-US" altLang="zh-CN" dirty="0" err="1"/>
              <a:t>subpieces</a:t>
            </a:r>
            <a:r>
              <a:rPr lang="en-US" altLang="zh-CN" dirty="0"/>
              <a:t> in parallel</a:t>
            </a:r>
          </a:p>
          <a:p>
            <a:pPr eaLnBrk="1" hangingPunct="1"/>
            <a:r>
              <a:rPr lang="en-US" altLang="zh-CN" dirty="0"/>
              <a:t>parallel download of same pieces?</a:t>
            </a:r>
          </a:p>
          <a:p>
            <a:pPr eaLnBrk="1" hangingPunct="1"/>
            <a:r>
              <a:rPr lang="en-US" altLang="zh-CN" dirty="0"/>
              <a:t>    avoid waiting on slowest</a:t>
            </a:r>
          </a:p>
          <a:p>
            <a:pPr eaLnBrk="1" hangingPunct="1"/>
            <a:endParaRPr lang="en-US" altLang="zh-CN" dirty="0"/>
          </a:p>
        </p:txBody>
      </p:sp>
      <p:sp>
        <p:nvSpPr>
          <p:cNvPr id="67587" name="Slide Number Placeholder 3">
            <a:extLst>
              <a:ext uri="{FF2B5EF4-FFF2-40B4-BE49-F238E27FC236}">
                <a16:creationId xmlns:a16="http://schemas.microsoft.com/office/drawing/2014/main" id="{F003DA2F-73EA-0B4C-8A71-CC34AEA2C0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fld id="{C4657855-F5EA-F946-9A14-7678F5F42D40}" type="slidenum">
              <a:rPr lang="zh-CN" altLang="en-US" sz="1200"/>
              <a:pPr/>
              <a:t>48</a:t>
            </a:fld>
            <a:endParaRPr lang="zh-CN" altLang="en-US" sz="1200"/>
          </a:p>
        </p:txBody>
      </p:sp>
    </p:spTree>
    <p:extLst>
      <p:ext uri="{BB962C8B-B14F-4D97-AF65-F5344CB8AC3E}">
        <p14:creationId xmlns:p14="http://schemas.microsoft.com/office/powerpoint/2010/main" val="164962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Two</a:t>
            </a:r>
            <a:r>
              <a:rPr kumimoji="1" lang="zh-CN" altLang="en-US" dirty="0"/>
              <a:t> </a:t>
            </a:r>
            <a:r>
              <a:rPr kumimoji="1" lang="en-US" altLang="zh-CN" dirty="0"/>
              <a:t>options:</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data,</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node</a:t>
            </a:r>
            <a:r>
              <a:rPr kumimoji="1" lang="zh-CN" altLang="en-US" dirty="0"/>
              <a:t> </a:t>
            </a:r>
            <a:r>
              <a:rPr kumimoji="1" lang="en-US" altLang="zh-CN" dirty="0"/>
              <a:t>ID,</a:t>
            </a:r>
            <a:r>
              <a:rPr kumimoji="1" lang="zh-CN" altLang="en-US" dirty="0"/>
              <a:t> </a:t>
            </a:r>
            <a:r>
              <a:rPr kumimoji="1" lang="en-US" altLang="zh-CN" dirty="0"/>
              <a:t>who</a:t>
            </a:r>
            <a:r>
              <a:rPr kumimoji="1" lang="zh-CN" altLang="en-US" dirty="0"/>
              <a:t> </a:t>
            </a:r>
            <a:r>
              <a:rPr kumimoji="1" lang="en-US" altLang="zh-CN" dirty="0"/>
              <a:t>knows</a:t>
            </a:r>
            <a:r>
              <a:rPr kumimoji="1" lang="zh-CN" altLang="en-US" dirty="0"/>
              <a:t> </a:t>
            </a:r>
            <a:r>
              <a:rPr kumimoji="1" lang="en-US" altLang="zh-CN" dirty="0"/>
              <a:t>the</a:t>
            </a:r>
            <a:r>
              <a:rPr kumimoji="1" lang="zh-CN" altLang="en-US" dirty="0"/>
              <a:t> </a:t>
            </a:r>
            <a:r>
              <a:rPr kumimoji="1" lang="en-US" altLang="zh-CN" dirty="0"/>
              <a:t>data.</a:t>
            </a:r>
            <a:r>
              <a:rPr kumimoji="1" lang="zh-CN" altLang="en-US" dirty="0"/>
              <a:t> </a:t>
            </a:r>
            <a:r>
              <a:rPr kumimoji="1" lang="en-US" altLang="zh-CN" dirty="0"/>
              <a:t>focus</a:t>
            </a:r>
            <a:r>
              <a:rPr kumimoji="1" lang="zh-CN" altLang="en-US" dirty="0"/>
              <a:t> </a:t>
            </a:r>
            <a:r>
              <a:rPr kumimoji="1" lang="en-US" altLang="zh-CN" dirty="0"/>
              <a:t>on</a:t>
            </a:r>
            <a:r>
              <a:rPr kumimoji="1" lang="zh-CN" altLang="en-US" dirty="0"/>
              <a:t> </a:t>
            </a:r>
            <a:r>
              <a:rPr kumimoji="1" lang="en-US" altLang="zh-CN" dirty="0"/>
              <a:t>the</a:t>
            </a:r>
            <a:r>
              <a:rPr kumimoji="1" lang="zh-CN" altLang="en-US" dirty="0"/>
              <a:t> </a:t>
            </a:r>
            <a:r>
              <a:rPr kumimoji="1" lang="en-US" altLang="zh-CN" dirty="0"/>
              <a:t>latter.</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50</a:t>
            </a:fld>
            <a:endParaRPr lang="zh-CN" altLang="en-US"/>
          </a:p>
        </p:txBody>
      </p:sp>
    </p:spTree>
    <p:extLst>
      <p:ext uri="{BB962C8B-B14F-4D97-AF65-F5344CB8AC3E}">
        <p14:creationId xmlns:p14="http://schemas.microsoft.com/office/powerpoint/2010/main" val="286984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68</a:t>
            </a:fld>
            <a:endParaRPr lang="zh-CN" altLang="en-US"/>
          </a:p>
        </p:txBody>
      </p:sp>
    </p:spTree>
    <p:extLst>
      <p:ext uri="{BB962C8B-B14F-4D97-AF65-F5344CB8AC3E}">
        <p14:creationId xmlns:p14="http://schemas.microsoft.com/office/powerpoint/2010/main" val="221768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73</a:t>
            </a:fld>
            <a:endParaRPr lang="zh-CN" altLang="en-US"/>
          </a:p>
        </p:txBody>
      </p:sp>
    </p:spTree>
    <p:extLst>
      <p:ext uri="{BB962C8B-B14F-4D97-AF65-F5344CB8AC3E}">
        <p14:creationId xmlns:p14="http://schemas.microsoft.com/office/powerpoint/2010/main" val="212964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600"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76</a:t>
            </a:fld>
            <a:endParaRPr lang="zh-CN" altLang="en-US"/>
          </a:p>
        </p:txBody>
      </p:sp>
    </p:spTree>
    <p:extLst>
      <p:ext uri="{BB962C8B-B14F-4D97-AF65-F5344CB8AC3E}">
        <p14:creationId xmlns:p14="http://schemas.microsoft.com/office/powerpoint/2010/main" val="1028465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9</a:t>
            </a:fld>
            <a:endParaRPr lang="zh-CN" altLang="en-US"/>
          </a:p>
        </p:txBody>
      </p:sp>
    </p:spTree>
    <p:extLst>
      <p:ext uri="{BB962C8B-B14F-4D97-AF65-F5344CB8AC3E}">
        <p14:creationId xmlns:p14="http://schemas.microsoft.com/office/powerpoint/2010/main" val="359325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5B8B3F-0F45-4AAD-B4A8-B1F7D58CB49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25598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B4F6E6F5-5835-8446-AED3-D79D58AD59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defTabSz="957263"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fld id="{0C5DDC72-24A6-914B-BC07-4BC853EA3881}" type="slidenum">
              <a:rPr lang="en-US" altLang="zh-CN" sz="1300" b="0">
                <a:latin typeface="Times New Roman" panose="02020603050405020304" pitchFamily="18" charset="0"/>
              </a:rPr>
              <a:pPr eaLnBrk="1" hangingPunct="1"/>
              <a:t>31</a:t>
            </a:fld>
            <a:endParaRPr lang="en-US" altLang="zh-CN" sz="1300" b="0">
              <a:latin typeface="Times New Roman" panose="02020603050405020304" pitchFamily="18" charset="0"/>
            </a:endParaRPr>
          </a:p>
        </p:txBody>
      </p:sp>
      <p:sp>
        <p:nvSpPr>
          <p:cNvPr id="37891" name="Rectangle 2">
            <a:extLst>
              <a:ext uri="{FF2B5EF4-FFF2-40B4-BE49-F238E27FC236}">
                <a16:creationId xmlns:a16="http://schemas.microsoft.com/office/drawing/2014/main" id="{4F039799-A044-3F45-A312-83395FF89812}"/>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2038D8BA-4D9C-2042-B65B-43095D1561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FE85A2BF-AA99-D241-9057-66C73FC5B9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defTabSz="957263"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fld id="{51D85448-B993-BF47-A4EB-2768BE487AB6}" type="slidenum">
              <a:rPr lang="en-US" altLang="zh-CN" sz="1300" b="0">
                <a:latin typeface="Times New Roman" panose="02020603050405020304" pitchFamily="18" charset="0"/>
              </a:rPr>
              <a:pPr eaLnBrk="1" hangingPunct="1"/>
              <a:t>32</a:t>
            </a:fld>
            <a:endParaRPr lang="en-US" altLang="zh-CN" sz="1300" b="0">
              <a:latin typeface="Times New Roman" panose="02020603050405020304" pitchFamily="18" charset="0"/>
            </a:endParaRPr>
          </a:p>
        </p:txBody>
      </p:sp>
      <p:sp>
        <p:nvSpPr>
          <p:cNvPr id="39939" name="Rectangle 2">
            <a:extLst>
              <a:ext uri="{FF2B5EF4-FFF2-40B4-BE49-F238E27FC236}">
                <a16:creationId xmlns:a16="http://schemas.microsoft.com/office/drawing/2014/main" id="{78891C7F-46F3-9649-B9EC-D8B027045B83}"/>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4B7A9E49-A2C1-954A-967F-57044193E5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8A80B7DF-F828-8846-8468-384535D694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defTabSz="957263"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fld id="{F3A5738F-F23C-944C-A3C1-45F04E0A168D}" type="slidenum">
              <a:rPr lang="en-US" altLang="zh-CN" sz="1300" b="0">
                <a:latin typeface="Times New Roman" panose="02020603050405020304" pitchFamily="18" charset="0"/>
              </a:rPr>
              <a:pPr eaLnBrk="1" hangingPunct="1"/>
              <a:t>34</a:t>
            </a:fld>
            <a:endParaRPr lang="en-US" altLang="zh-CN" sz="1300" b="0">
              <a:latin typeface="Times New Roman" panose="02020603050405020304" pitchFamily="18" charset="0"/>
            </a:endParaRPr>
          </a:p>
        </p:txBody>
      </p:sp>
      <p:sp>
        <p:nvSpPr>
          <p:cNvPr id="45059" name="Rectangle 2">
            <a:extLst>
              <a:ext uri="{FF2B5EF4-FFF2-40B4-BE49-F238E27FC236}">
                <a16:creationId xmlns:a16="http://schemas.microsoft.com/office/drawing/2014/main" id="{31578C38-6A73-CB4D-91C8-316072496924}"/>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CE1E2574-040E-974B-8695-DDD96F7A66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08243ABC-0987-5941-A03B-554501EA84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defTabSz="957263"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fld id="{1E705657-BE0C-F048-8915-275F1D48C388}" type="slidenum">
              <a:rPr lang="en-US" altLang="zh-CN" sz="1300" b="0">
                <a:latin typeface="Times New Roman" panose="02020603050405020304" pitchFamily="18" charset="0"/>
              </a:rPr>
              <a:pPr eaLnBrk="1" hangingPunct="1"/>
              <a:t>35</a:t>
            </a:fld>
            <a:endParaRPr lang="en-US" altLang="zh-CN" sz="1300" b="0">
              <a:latin typeface="Times New Roman" panose="02020603050405020304" pitchFamily="18" charset="0"/>
            </a:endParaRPr>
          </a:p>
        </p:txBody>
      </p:sp>
      <p:sp>
        <p:nvSpPr>
          <p:cNvPr id="47107" name="Rectangle 2">
            <a:extLst>
              <a:ext uri="{FF2B5EF4-FFF2-40B4-BE49-F238E27FC236}">
                <a16:creationId xmlns:a16="http://schemas.microsoft.com/office/drawing/2014/main" id="{50BAD48D-D968-164B-A8A8-D798A1A57D6B}"/>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FA8A58D7-EA52-AA42-9B23-531C8A1C97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B29EC1C9-BF7F-5D4D-B618-32B0C1FB7B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defTabSz="957263"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fld id="{6C3527D0-4620-3E4A-A3C2-1CB60E4AD65B}" type="slidenum">
              <a:rPr lang="en-US" altLang="zh-CN" sz="1300" b="0">
                <a:latin typeface="Times New Roman" panose="02020603050405020304" pitchFamily="18" charset="0"/>
              </a:rPr>
              <a:pPr eaLnBrk="1" hangingPunct="1"/>
              <a:t>36</a:t>
            </a:fld>
            <a:endParaRPr lang="en-US" altLang="zh-CN" sz="1300" b="0">
              <a:latin typeface="Times New Roman" panose="02020603050405020304" pitchFamily="18" charset="0"/>
            </a:endParaRPr>
          </a:p>
        </p:txBody>
      </p:sp>
      <p:sp>
        <p:nvSpPr>
          <p:cNvPr id="49155" name="Rectangle 2">
            <a:extLst>
              <a:ext uri="{FF2B5EF4-FFF2-40B4-BE49-F238E27FC236}">
                <a16:creationId xmlns:a16="http://schemas.microsoft.com/office/drawing/2014/main" id="{A7E4362A-DDA3-014E-BC9D-35B158C4EEE5}"/>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AAD87C44-AD2D-0B4D-A10B-8A12452922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D799FCD8-7FED-A245-819A-84E97B4101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defTabSz="957263"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fld id="{3AB5B44B-6F0C-6C4C-8D97-677B227A0AE4}" type="slidenum">
              <a:rPr lang="en-US" altLang="zh-CN" sz="1300" b="0">
                <a:latin typeface="Times New Roman" panose="02020603050405020304" pitchFamily="18" charset="0"/>
              </a:rPr>
              <a:pPr eaLnBrk="1" hangingPunct="1"/>
              <a:t>37</a:t>
            </a:fld>
            <a:endParaRPr lang="en-US" altLang="zh-CN" sz="1300" b="0">
              <a:latin typeface="Times New Roman" panose="02020603050405020304" pitchFamily="18" charset="0"/>
            </a:endParaRPr>
          </a:p>
        </p:txBody>
      </p:sp>
      <p:sp>
        <p:nvSpPr>
          <p:cNvPr id="51203" name="Rectangle 2">
            <a:extLst>
              <a:ext uri="{FF2B5EF4-FFF2-40B4-BE49-F238E27FC236}">
                <a16:creationId xmlns:a16="http://schemas.microsoft.com/office/drawing/2014/main" id="{7FDBE408-055A-7A4C-B11B-44AE9CF5A3D4}"/>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37DD94E9-D301-4446-9311-2464548EC9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normAutofit/>
          </a:bodyPr>
          <a:lstStyle>
            <a:lvl1pPr algn="ctr">
              <a:defRPr sz="4400">
                <a:latin typeface="Arial" panose="020B0604020202020204" pitchFamily="34" charset="0"/>
                <a:cs typeface="Arial" panose="020B0604020202020204" pitchFamily="34" charset="0"/>
              </a:defRPr>
            </a:lvl1pPr>
          </a:lstStyle>
          <a:p>
            <a:r>
              <a:rPr lang="zh-CN" altLang="en-US" dirty="0"/>
              <a:t>单击此处编辑母版标题样式</a:t>
            </a:r>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941585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228866"/>
            <a:ext cx="8229600" cy="900442"/>
          </a:xfrm>
        </p:spPr>
        <p:txBody>
          <a:bodyPr>
            <a:normAutofit/>
          </a:bodyPr>
          <a:lstStyle>
            <a:lvl1pPr>
              <a:defRPr sz="2400" b="1">
                <a:solidFill>
                  <a:schemeClr val="accent1"/>
                </a:solidFill>
                <a:latin typeface="Arial" panose="020B0604020202020204" pitchFamily="34" charset="0"/>
                <a:ea typeface="+mn-ea"/>
                <a:cs typeface="Arial" panose="020B0604020202020204" pitchFamily="34" charset="0"/>
              </a:defRPr>
            </a:lvl1pPr>
          </a:lstStyle>
          <a:p>
            <a:r>
              <a:rPr lang="en-US" altLang="zh-CN" dirty="0"/>
              <a:t>xx</a:t>
            </a:r>
            <a:endParaRPr lang="zh-CN" altLang="en-US" dirty="0"/>
          </a:p>
        </p:txBody>
      </p:sp>
      <p:sp>
        <p:nvSpPr>
          <p:cNvPr id="3" name="内容占位符 2"/>
          <p:cNvSpPr>
            <a:spLocks noGrp="1"/>
          </p:cNvSpPr>
          <p:nvPr>
            <p:ph idx="1" hasCustomPrompt="1"/>
          </p:nvPr>
        </p:nvSpPr>
        <p:spPr>
          <a:xfrm>
            <a:off x="457200" y="1129308"/>
            <a:ext cx="8229600" cy="3771636"/>
          </a:xfrm>
        </p:spPr>
        <p:txBody>
          <a:bodyPr>
            <a:normAutofit/>
          </a:bodyPr>
          <a:lstStyle>
            <a:lvl1pPr marL="0" indent="0">
              <a:lnSpc>
                <a:spcPct val="120000"/>
              </a:lnSpc>
              <a:buFontTx/>
              <a:buNone/>
              <a:defRPr sz="1800" b="1" i="0">
                <a:latin typeface="Arial" panose="020B0604020202020204" pitchFamily="34" charset="0"/>
                <a:ea typeface="+mn-ea"/>
                <a:cs typeface="Arial" panose="020B0604020202020204" pitchFamily="34" charset="0"/>
              </a:defRPr>
            </a:lvl1pPr>
            <a:lvl2pPr marL="360000">
              <a:lnSpc>
                <a:spcPct val="120000"/>
              </a:lnSpc>
              <a:defRPr sz="1800" b="0" i="0">
                <a:latin typeface="Arial" panose="020B0604020202020204" pitchFamily="34" charset="0"/>
                <a:ea typeface="+mn-ea"/>
                <a:cs typeface="Arial" panose="020B0604020202020204" pitchFamily="34" charset="0"/>
              </a:defRPr>
            </a:lvl2pPr>
            <a:lvl3pPr marL="581025" indent="-225425">
              <a:lnSpc>
                <a:spcPct val="120000"/>
              </a:lnSpc>
              <a:tabLst/>
              <a:defRPr sz="1800" b="0" i="0">
                <a:latin typeface="Arial" panose="020B0604020202020204" pitchFamily="34" charset="0"/>
                <a:ea typeface="+mn-ea"/>
                <a:cs typeface="Arial" panose="020B0604020202020204" pitchFamily="34" charset="0"/>
              </a:defRPr>
            </a:lvl3pPr>
            <a:lvl4pPr>
              <a:lnSpc>
                <a:spcPct val="120000"/>
              </a:lnSpc>
              <a:defRPr sz="1800" b="0" i="0">
                <a:latin typeface="+mn-ea"/>
                <a:ea typeface="+mn-ea"/>
                <a:cs typeface="PingFang SC" panose="020B0400000000000000" pitchFamily="34" charset="-122"/>
              </a:defRPr>
            </a:lvl4pPr>
            <a:lvl5pPr>
              <a:lnSpc>
                <a:spcPct val="120000"/>
              </a:lnSpc>
              <a:defRPr sz="1800" b="0" i="0">
                <a:latin typeface="+mn-ea"/>
                <a:ea typeface="+mn-ea"/>
                <a:cs typeface="PingFang SC" panose="020B0400000000000000" pitchFamily="34" charset="-122"/>
              </a:defRPr>
            </a:lvl5pPr>
          </a:lstStyle>
          <a:p>
            <a:pPr lvl="0"/>
            <a:r>
              <a:rPr lang="en-US" altLang="zh-CN" dirty="0" err="1"/>
              <a:t>yy</a:t>
            </a:r>
            <a:endParaRPr lang="zh-CN" altLang="en-US" dirty="0"/>
          </a:p>
          <a:p>
            <a:pPr lvl="1"/>
            <a:r>
              <a:rPr lang="en-US" altLang="zh-CN" dirty="0"/>
              <a:t>xx</a:t>
            </a:r>
            <a:endParaRPr lang="zh-CN" altLang="en-US" dirty="0"/>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180527" y="439062"/>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160702" y="599536"/>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extLst>
      <p:ext uri="{BB962C8B-B14F-4D97-AF65-F5344CB8AC3E}">
        <p14:creationId xmlns:p14="http://schemas.microsoft.com/office/powerpoint/2010/main" val="362451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160703" y="3920373"/>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extLst>
      <p:ext uri="{BB962C8B-B14F-4D97-AF65-F5344CB8AC3E}">
        <p14:creationId xmlns:p14="http://schemas.microsoft.com/office/powerpoint/2010/main" val="1360576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3500"/>
            <a:ext cx="4038600" cy="3771636"/>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3500"/>
            <a:ext cx="4038600" cy="3771636"/>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3D1E280-35B4-8944-BA39-ED3634546244}"/>
              </a:ext>
            </a:extLst>
          </p:cNvPr>
          <p:cNvSpPr>
            <a:spLocks noGrp="1"/>
          </p:cNvSpPr>
          <p:nvPr>
            <p:ph type="dt" sz="half" idx="10"/>
          </p:nvPr>
        </p:nvSpPr>
        <p:spPr/>
        <p:txBody>
          <a:bodyPr/>
          <a:lstStyle>
            <a:lvl1pPr>
              <a:defRPr/>
            </a:lvl1pPr>
          </a:lstStyle>
          <a:p>
            <a:fld id="{A362C7B7-2D14-F44B-8D40-DE24D78A36FA}" type="datetime1">
              <a:rPr lang="en-US" altLang="zh-CN"/>
              <a:pPr/>
              <a:t>12/10/24</a:t>
            </a:fld>
            <a:endParaRPr lang="en-US" altLang="zh-CN"/>
          </a:p>
        </p:txBody>
      </p:sp>
      <p:sp>
        <p:nvSpPr>
          <p:cNvPr id="6" name="Footer Placeholder 4">
            <a:extLst>
              <a:ext uri="{FF2B5EF4-FFF2-40B4-BE49-F238E27FC236}">
                <a16:creationId xmlns:a16="http://schemas.microsoft.com/office/drawing/2014/main" id="{94723E1B-1ADD-5F45-BD79-D0932EE13B3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C818DD4-1C2E-DA4B-833D-B231FFE936A2}"/>
              </a:ext>
            </a:extLst>
          </p:cNvPr>
          <p:cNvSpPr>
            <a:spLocks noGrp="1"/>
          </p:cNvSpPr>
          <p:nvPr>
            <p:ph type="sldNum" sz="quarter" idx="12"/>
          </p:nvPr>
        </p:nvSpPr>
        <p:spPr/>
        <p:txBody>
          <a:bodyPr/>
          <a:lstStyle>
            <a:lvl1pPr>
              <a:defRPr/>
            </a:lvl1pPr>
          </a:lstStyle>
          <a:p>
            <a:fld id="{2D0833A8-DD38-9C42-BA4E-5352862B030D}" type="slidenum">
              <a:rPr lang="en-US" altLang="zh-CN"/>
              <a:pPr/>
              <a:t>‹#›</a:t>
            </a:fld>
            <a:endParaRPr lang="en-US" altLang="zh-CN"/>
          </a:p>
        </p:txBody>
      </p:sp>
    </p:spTree>
    <p:extLst>
      <p:ext uri="{BB962C8B-B14F-4D97-AF65-F5344CB8AC3E}">
        <p14:creationId xmlns:p14="http://schemas.microsoft.com/office/powerpoint/2010/main" val="2189669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26DD265-F056-6D49-AFBC-D8C6403A87A3}"/>
              </a:ext>
            </a:extLst>
          </p:cNvPr>
          <p:cNvSpPr>
            <a:spLocks noGrp="1"/>
          </p:cNvSpPr>
          <p:nvPr>
            <p:ph type="dt" sz="half" idx="10"/>
          </p:nvPr>
        </p:nvSpPr>
        <p:spPr/>
        <p:txBody>
          <a:bodyPr/>
          <a:lstStyle>
            <a:lvl1pPr>
              <a:defRPr/>
            </a:lvl1pPr>
          </a:lstStyle>
          <a:p>
            <a:fld id="{3F662B19-828C-AE45-AAB3-F9122B4828A4}" type="datetime1">
              <a:rPr lang="en-US" altLang="zh-CN"/>
              <a:pPr/>
              <a:t>12/10/24</a:t>
            </a:fld>
            <a:endParaRPr lang="en-US" altLang="zh-CN"/>
          </a:p>
        </p:txBody>
      </p:sp>
      <p:sp>
        <p:nvSpPr>
          <p:cNvPr id="4" name="Footer Placeholder 4">
            <a:extLst>
              <a:ext uri="{FF2B5EF4-FFF2-40B4-BE49-F238E27FC236}">
                <a16:creationId xmlns:a16="http://schemas.microsoft.com/office/drawing/2014/main" id="{CFCEF53A-7AB8-1F4A-B317-02656C4F781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F5BCEB3-D2C9-EB45-A52D-7575D242C351}"/>
              </a:ext>
            </a:extLst>
          </p:cNvPr>
          <p:cNvSpPr>
            <a:spLocks noGrp="1"/>
          </p:cNvSpPr>
          <p:nvPr>
            <p:ph type="sldNum" sz="quarter" idx="12"/>
          </p:nvPr>
        </p:nvSpPr>
        <p:spPr/>
        <p:txBody>
          <a:bodyPr/>
          <a:lstStyle>
            <a:lvl1pPr>
              <a:defRPr/>
            </a:lvl1pPr>
          </a:lstStyle>
          <a:p>
            <a:fld id="{C2C25B3A-250A-B846-B0F7-346AE111B787}" type="slidenum">
              <a:rPr lang="en-US" altLang="zh-CN"/>
              <a:pPr/>
              <a:t>‹#›</a:t>
            </a:fld>
            <a:endParaRPr lang="en-US" altLang="zh-CN"/>
          </a:p>
        </p:txBody>
      </p:sp>
    </p:spTree>
    <p:extLst>
      <p:ext uri="{BB962C8B-B14F-4D97-AF65-F5344CB8AC3E}">
        <p14:creationId xmlns:p14="http://schemas.microsoft.com/office/powerpoint/2010/main" val="2439300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1" y="5296962"/>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endParaRPr lang="zh-CN" altLang="en-US" dirty="0"/>
          </a:p>
        </p:txBody>
      </p:sp>
      <p:sp>
        <p:nvSpPr>
          <p:cNvPr id="5" name="页脚占位符 4"/>
          <p:cNvSpPr>
            <a:spLocks noGrp="1"/>
          </p:cNvSpPr>
          <p:nvPr>
            <p:ph type="ftr" sz="quarter" idx="3"/>
          </p:nvPr>
        </p:nvSpPr>
        <p:spPr>
          <a:xfrm>
            <a:off x="3124201" y="5296962"/>
            <a:ext cx="2895600" cy="304271"/>
          </a:xfrm>
          <a:prstGeom prst="rect">
            <a:avLst/>
          </a:prstGeom>
        </p:spPr>
        <p:txBody>
          <a:bodyPr vert="horz" lIns="91440" tIns="45720" rIns="91440" bIns="45720" rtlCol="0" anchor="ctr"/>
          <a:lstStyle>
            <a:lvl1pPr algn="ctr">
              <a:defRPr sz="120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6553200" y="5296962"/>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2633814230"/>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Lst>
  <p:hf hdr="0" ftr="0" dt="0"/>
  <p:txStyles>
    <p:titleStyle>
      <a:lvl1pPr algn="l" defTabSz="914400" rtl="0" eaLnBrk="1" latinLnBrk="0" hangingPunct="1">
        <a:spcBef>
          <a:spcPct val="0"/>
        </a:spcBef>
        <a:buNone/>
        <a:defRPr sz="3600" b="1" kern="1200">
          <a:solidFill>
            <a:schemeClr val="accent1"/>
          </a:solidFill>
          <a:latin typeface="+mj-lt"/>
          <a:ea typeface="+mj-ea"/>
          <a:cs typeface="微软雅黑 Light" panose="020B0502040204020203" pitchFamily="34" charset="-122"/>
        </a:defRPr>
      </a:lvl1pPr>
    </p:titleStyle>
    <p:bodyStyle>
      <a:lvl1pPr marL="342900" indent="-342900" algn="l" defTabSz="914400" rtl="0" eaLnBrk="1" latinLnBrk="0" hangingPunct="1">
        <a:lnSpc>
          <a:spcPct val="120000"/>
        </a:lnSpc>
        <a:spcBef>
          <a:spcPts val="1200"/>
        </a:spcBef>
        <a:buFont typeface="Arial" pitchFamily="34" charset="0"/>
        <a:buChar char="•"/>
        <a:defRPr sz="2600" b="0" kern="1200">
          <a:solidFill>
            <a:schemeClr val="tx1">
              <a:lumMod val="75000"/>
              <a:lumOff val="25000"/>
            </a:schemeClr>
          </a:solidFill>
          <a:latin typeface="+mn-lt"/>
          <a:ea typeface="+mn-ea"/>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mn-lt"/>
          <a:ea typeface="+mn-ea"/>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mn-lt"/>
          <a:ea typeface="+mn-ea"/>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mn-lt"/>
          <a:ea typeface="+mn-ea"/>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uprnova.org/"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C7C6228-E47F-EA4B-8DD8-28647C76DDD6}"/>
              </a:ext>
            </a:extLst>
          </p:cNvPr>
          <p:cNvSpPr>
            <a:spLocks noGrp="1"/>
          </p:cNvSpPr>
          <p:nvPr>
            <p:ph type="ctrTitle"/>
          </p:nvPr>
        </p:nvSpPr>
        <p:spPr>
          <a:xfrm>
            <a:off x="31048" y="1492992"/>
            <a:ext cx="9358808" cy="1580532"/>
          </a:xfrm>
        </p:spPr>
        <p:txBody>
          <a:bodyPr>
            <a:noAutofit/>
          </a:bodyPr>
          <a:lstStyle/>
          <a:p>
            <a:pPr>
              <a:lnSpc>
                <a:spcPct val="110000"/>
              </a:lnSpc>
            </a:pPr>
            <a:r>
              <a:rPr kumimoji="1" lang="en-US" altLang="zh-CN" sz="3200" dirty="0">
                <a:latin typeface="+mn-lt"/>
              </a:rPr>
              <a:t>P2P</a:t>
            </a:r>
            <a:r>
              <a:rPr kumimoji="1" lang="zh-CN" altLang="en-US" sz="3200" dirty="0">
                <a:latin typeface="+mn-lt"/>
              </a:rPr>
              <a:t> </a:t>
            </a:r>
            <a:r>
              <a:rPr kumimoji="1" lang="en-US" altLang="zh-CN" sz="3200" dirty="0">
                <a:latin typeface="+mn-lt"/>
              </a:rPr>
              <a:t>Network</a:t>
            </a:r>
            <a:endParaRPr kumimoji="1" lang="zh-CN" altLang="en-US" sz="3200" dirty="0">
              <a:latin typeface="+mn-lt"/>
            </a:endParaRPr>
          </a:p>
        </p:txBody>
      </p:sp>
      <p:sp>
        <p:nvSpPr>
          <p:cNvPr id="6" name="副标题 5">
            <a:extLst>
              <a:ext uri="{FF2B5EF4-FFF2-40B4-BE49-F238E27FC236}">
                <a16:creationId xmlns:a16="http://schemas.microsoft.com/office/drawing/2014/main" id="{A89EB2B2-D46F-2643-A072-954E7921BC30}"/>
              </a:ext>
            </a:extLst>
          </p:cNvPr>
          <p:cNvSpPr>
            <a:spLocks noGrp="1"/>
          </p:cNvSpPr>
          <p:nvPr>
            <p:ph type="subTitle" idx="1"/>
          </p:nvPr>
        </p:nvSpPr>
        <p:spPr>
          <a:xfrm>
            <a:off x="685800" y="3412362"/>
            <a:ext cx="7772400" cy="1225020"/>
          </a:xfrm>
        </p:spPr>
        <p:txBody>
          <a:bodyPr>
            <a:noAutofit/>
          </a:bodyPr>
          <a:lstStyle/>
          <a:p>
            <a:pPr>
              <a:lnSpc>
                <a:spcPct val="150000"/>
              </a:lnSpc>
              <a:spcBef>
                <a:spcPts val="0"/>
              </a:spcBef>
            </a:pPr>
            <a:r>
              <a:rPr kumimoji="1" lang="en-US" altLang="zh-CN" sz="1800" dirty="0">
                <a:solidFill>
                  <a:schemeClr val="tx1">
                    <a:lumMod val="75000"/>
                    <a:lumOff val="25000"/>
                  </a:schemeClr>
                </a:solidFill>
                <a:latin typeface="+mj-lt"/>
              </a:rPr>
              <a:t>IPADS,</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Shanghai</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Jiao</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Tong</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University</a:t>
            </a:r>
          </a:p>
          <a:p>
            <a:pPr>
              <a:lnSpc>
                <a:spcPct val="150000"/>
              </a:lnSpc>
              <a:spcBef>
                <a:spcPts val="0"/>
              </a:spcBef>
            </a:pPr>
            <a:r>
              <a:rPr kumimoji="1" lang="en-US" altLang="zh-CN" sz="1800" dirty="0">
                <a:solidFill>
                  <a:schemeClr val="tx1">
                    <a:lumMod val="50000"/>
                    <a:lumOff val="50000"/>
                  </a:schemeClr>
                </a:solidFill>
                <a:latin typeface="+mj-lt"/>
              </a:rPr>
              <a:t>https://</a:t>
            </a:r>
            <a:r>
              <a:rPr kumimoji="1" lang="en-US" altLang="zh-CN" sz="1800" dirty="0" err="1">
                <a:solidFill>
                  <a:schemeClr val="tx1">
                    <a:lumMod val="50000"/>
                    <a:lumOff val="50000"/>
                  </a:schemeClr>
                </a:solidFill>
                <a:latin typeface="+mj-lt"/>
              </a:rPr>
              <a:t>www.sjtu.edu.cn</a:t>
            </a:r>
            <a:endParaRPr kumimoji="1" lang="en" altLang="zh-CN" sz="1800" dirty="0">
              <a:solidFill>
                <a:schemeClr val="tx1">
                  <a:lumMod val="50000"/>
                  <a:lumOff val="50000"/>
                </a:schemeClr>
              </a:solidFill>
              <a:latin typeface="+mj-lt"/>
            </a:endParaRPr>
          </a:p>
        </p:txBody>
      </p:sp>
      <p:pic>
        <p:nvPicPr>
          <p:cNvPr id="9" name="图片 8">
            <a:extLst>
              <a:ext uri="{FF2B5EF4-FFF2-40B4-BE49-F238E27FC236}">
                <a16:creationId xmlns:a16="http://schemas.microsoft.com/office/drawing/2014/main" id="{23A70DCB-3E4D-4449-82B8-441C200ABD69}"/>
              </a:ext>
            </a:extLst>
          </p:cNvPr>
          <p:cNvPicPr>
            <a:picLocks noChangeAspect="1"/>
          </p:cNvPicPr>
          <p:nvPr/>
        </p:nvPicPr>
        <p:blipFill>
          <a:blip r:embed="rId3">
            <a:duotone>
              <a:schemeClr val="accent1">
                <a:shade val="45000"/>
                <a:satMod val="135000"/>
              </a:schemeClr>
              <a:prstClr val="white"/>
            </a:duotone>
          </a:blip>
          <a:stretch>
            <a:fillRect/>
          </a:stretch>
        </p:blipFill>
        <p:spPr>
          <a:xfrm>
            <a:off x="5652120" y="252561"/>
            <a:ext cx="1362088" cy="492009"/>
          </a:xfrm>
          <a:prstGeom prst="rect">
            <a:avLst/>
          </a:prstGeom>
        </p:spPr>
      </p:pic>
      <p:sp>
        <p:nvSpPr>
          <p:cNvPr id="7" name="副标题 2">
            <a:extLst>
              <a:ext uri="{FF2B5EF4-FFF2-40B4-BE49-F238E27FC236}">
                <a16:creationId xmlns:a16="http://schemas.microsoft.com/office/drawing/2014/main" id="{E2120B98-7095-B94B-B13B-75606426BFB4}"/>
              </a:ext>
            </a:extLst>
          </p:cNvPr>
          <p:cNvSpPr txBox="1">
            <a:spLocks/>
          </p:cNvSpPr>
          <p:nvPr/>
        </p:nvSpPr>
        <p:spPr>
          <a:xfrm>
            <a:off x="467544" y="252559"/>
            <a:ext cx="3240360" cy="504056"/>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200"/>
              </a:spcBef>
              <a:buFont typeface="Arial" pitchFamily="34" charset="0"/>
              <a:buNone/>
              <a:defRPr sz="2600" b="0" kern="1200">
                <a:solidFill>
                  <a:schemeClr val="tx1">
                    <a:tint val="75000"/>
                  </a:schemeClr>
                </a:solidFill>
                <a:latin typeface="+mn-ea"/>
                <a:ea typeface="+mn-ea"/>
                <a:cs typeface="DengXian" charset="0"/>
              </a:defRPr>
            </a:lvl1pPr>
            <a:lvl2pPr marL="457200" indent="0" algn="ctr" defTabSz="914400" rtl="0" eaLnBrk="1" latinLnBrk="0" hangingPunct="1">
              <a:lnSpc>
                <a:spcPct val="120000"/>
              </a:lnSpc>
              <a:spcBef>
                <a:spcPct val="20000"/>
              </a:spcBef>
              <a:buFont typeface="Arial" pitchFamily="34" charset="0"/>
              <a:buNone/>
              <a:defRPr sz="2400" kern="1200">
                <a:solidFill>
                  <a:schemeClr val="tx1">
                    <a:tint val="75000"/>
                  </a:schemeClr>
                </a:solidFill>
                <a:latin typeface="+mn-ea"/>
                <a:ea typeface="+mn-ea"/>
                <a:cs typeface="DengXian" charset="0"/>
              </a:defRPr>
            </a:lvl2pPr>
            <a:lvl3pPr marL="914400" indent="0" algn="ctr" defTabSz="914400" rtl="0" eaLnBrk="1" latinLnBrk="0" hangingPunct="1">
              <a:lnSpc>
                <a:spcPct val="120000"/>
              </a:lnSpc>
              <a:spcBef>
                <a:spcPct val="20000"/>
              </a:spcBef>
              <a:buFont typeface="Arial" pitchFamily="34" charset="0"/>
              <a:buNone/>
              <a:defRPr sz="2000" kern="1200">
                <a:solidFill>
                  <a:schemeClr val="tx1">
                    <a:tint val="75000"/>
                  </a:schemeClr>
                </a:solidFill>
                <a:latin typeface="+mn-ea"/>
                <a:ea typeface="+mn-ea"/>
                <a:cs typeface="DengXian" charset="0"/>
              </a:defRPr>
            </a:lvl3pPr>
            <a:lvl4pPr marL="1371600" indent="0" algn="ctr" defTabSz="914400" rtl="0" eaLnBrk="1" latinLnBrk="0" hangingPunct="1">
              <a:lnSpc>
                <a:spcPct val="120000"/>
              </a:lnSpc>
              <a:spcBef>
                <a:spcPct val="20000"/>
              </a:spcBef>
              <a:buFont typeface="Arial" pitchFamily="34" charset="0"/>
              <a:buNone/>
              <a:defRPr sz="1800" kern="1200">
                <a:solidFill>
                  <a:schemeClr val="tx1">
                    <a:tint val="75000"/>
                  </a:schemeClr>
                </a:solidFill>
                <a:latin typeface="+mn-ea"/>
                <a:ea typeface="+mn-ea"/>
                <a:cs typeface="DengXian" charset="0"/>
              </a:defRPr>
            </a:lvl4pPr>
            <a:lvl5pPr marL="1828800" indent="0" algn="ctr" defTabSz="914400" rtl="0" eaLnBrk="1" latinLnBrk="0" hangingPunct="1">
              <a:lnSpc>
                <a:spcPct val="120000"/>
              </a:lnSpc>
              <a:spcBef>
                <a:spcPct val="20000"/>
              </a:spcBef>
              <a:buFont typeface="Arial" pitchFamily="34" charset="0"/>
              <a:buNone/>
              <a:defRPr sz="1800" kern="1200">
                <a:solidFill>
                  <a:schemeClr val="tx1">
                    <a:tint val="75000"/>
                  </a:schemeClr>
                </a:solidFill>
                <a:latin typeface="+mn-ea"/>
                <a:ea typeface="+mn-ea"/>
                <a:cs typeface="DengXian"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en-US" altLang="zh-CN" sz="1400" dirty="0">
                <a:solidFill>
                  <a:srgbClr val="000000">
                    <a:lumMod val="75000"/>
                    <a:lumOff val="25000"/>
                  </a:srgbClr>
                </a:solidFill>
                <a:latin typeface="+mj-lt"/>
              </a:rPr>
              <a:t>SE3331-1 (2024 Fall)</a:t>
            </a: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mj-lt"/>
              <a:ea typeface="微软雅黑"/>
            </a:endParaRPr>
          </a:p>
        </p:txBody>
      </p:sp>
      <p:pic>
        <p:nvPicPr>
          <p:cNvPr id="8" name="Picture 6" descr="http://korean.onlinesjtu.com/%E6%A0%A1%E5%BE%BD%E7%B3%BB%E5%88%97/%E7%BC%A9%E5%B0%8F%E7%89%88/%E8%93%9D%E8%89%B2%E7%B3%BB%20%E5%B0%8F%E5%B0%BA%E5%AF%B8%E6%A0%A1%E5%BE%BD%E5%B1%95%E5%BC%80%E5%BC%8F%20(10mm%E4%BB%A5%E4%B8%8B%E4%BD%BF%E7%94%A8)%20%5b%E8%BD%AC%E6%8D%A2%5d.png">
            <a:extLst>
              <a:ext uri="{FF2B5EF4-FFF2-40B4-BE49-F238E27FC236}">
                <a16:creationId xmlns:a16="http://schemas.microsoft.com/office/drawing/2014/main" id="{9D0C1772-9C9E-534B-9410-16BA28CA6EB4}"/>
              </a:ext>
            </a:extLst>
          </p:cNvPr>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64288" y="282539"/>
            <a:ext cx="1642840" cy="43204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副标题 5">
            <a:extLst>
              <a:ext uri="{FF2B5EF4-FFF2-40B4-BE49-F238E27FC236}">
                <a16:creationId xmlns:a16="http://schemas.microsoft.com/office/drawing/2014/main" id="{B6099FE4-63D1-FF4F-9D92-DDDE3165CCF5}"/>
              </a:ext>
            </a:extLst>
          </p:cNvPr>
          <p:cNvSpPr txBox="1">
            <a:spLocks/>
          </p:cNvSpPr>
          <p:nvPr/>
        </p:nvSpPr>
        <p:spPr>
          <a:xfrm>
            <a:off x="-6647" y="5210411"/>
            <a:ext cx="8224524" cy="504056"/>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200"/>
              </a:spcBef>
              <a:buFont typeface="Arial" pitchFamily="34" charset="0"/>
              <a:buNone/>
              <a:defRPr sz="2600" b="0" kern="1200">
                <a:solidFill>
                  <a:schemeClr val="tx1">
                    <a:tint val="75000"/>
                  </a:schemeClr>
                </a:solidFill>
                <a:latin typeface="+mn-lt"/>
                <a:ea typeface="+mn-ea"/>
                <a:cs typeface="DengXian" charset="0"/>
              </a:defRPr>
            </a:lvl1pPr>
            <a:lvl2pPr marL="457200" indent="0" algn="ctr" defTabSz="914400" rtl="0" eaLnBrk="1" latinLnBrk="0" hangingPunct="1">
              <a:lnSpc>
                <a:spcPct val="120000"/>
              </a:lnSpc>
              <a:spcBef>
                <a:spcPct val="20000"/>
              </a:spcBef>
              <a:buFont typeface="Arial" pitchFamily="34" charset="0"/>
              <a:buNone/>
              <a:defRPr sz="2400" kern="1200">
                <a:solidFill>
                  <a:schemeClr val="tx1">
                    <a:tint val="75000"/>
                  </a:schemeClr>
                </a:solidFill>
                <a:latin typeface="+mn-lt"/>
                <a:ea typeface="+mn-ea"/>
                <a:cs typeface="DengXian" charset="0"/>
              </a:defRPr>
            </a:lvl2pPr>
            <a:lvl3pPr marL="914400" indent="0" algn="ctr" defTabSz="914400" rtl="0" eaLnBrk="1" latinLnBrk="0" hangingPunct="1">
              <a:lnSpc>
                <a:spcPct val="120000"/>
              </a:lnSpc>
              <a:spcBef>
                <a:spcPct val="20000"/>
              </a:spcBef>
              <a:buFont typeface="Arial" pitchFamily="34" charset="0"/>
              <a:buNone/>
              <a:defRPr sz="2000" kern="1200">
                <a:solidFill>
                  <a:schemeClr val="tx1">
                    <a:tint val="75000"/>
                  </a:schemeClr>
                </a:solidFill>
                <a:latin typeface="+mn-lt"/>
                <a:ea typeface="+mn-ea"/>
                <a:cs typeface="DengXian" charset="0"/>
              </a:defRPr>
            </a:lvl3pPr>
            <a:lvl4pPr marL="1371600" indent="0" algn="ctr" defTabSz="914400" rtl="0" eaLnBrk="1" latinLnBrk="0" hangingPunct="1">
              <a:lnSpc>
                <a:spcPct val="120000"/>
              </a:lnSpc>
              <a:spcBef>
                <a:spcPct val="20000"/>
              </a:spcBef>
              <a:buFont typeface="Arial" pitchFamily="34" charset="0"/>
              <a:buNone/>
              <a:defRPr sz="1800" kern="1200">
                <a:solidFill>
                  <a:schemeClr val="tx1">
                    <a:tint val="75000"/>
                  </a:schemeClr>
                </a:solidFill>
                <a:latin typeface="+mn-lt"/>
                <a:ea typeface="+mn-ea"/>
                <a:cs typeface="DengXian" charset="0"/>
              </a:defRPr>
            </a:lvl4pPr>
            <a:lvl5pPr marL="1828800" indent="0" algn="ctr" defTabSz="914400" rtl="0" eaLnBrk="1" latinLnBrk="0" hangingPunct="1">
              <a:lnSpc>
                <a:spcPct val="120000"/>
              </a:lnSpc>
              <a:spcBef>
                <a:spcPct val="20000"/>
              </a:spcBef>
              <a:buFont typeface="Arial" pitchFamily="34" charset="0"/>
              <a:buNone/>
              <a:defRPr sz="1800" kern="1200">
                <a:solidFill>
                  <a:schemeClr val="tx1">
                    <a:tint val="75000"/>
                  </a:schemeClr>
                </a:solidFill>
                <a:latin typeface="+mn-lt"/>
                <a:ea typeface="+mn-ea"/>
                <a:cs typeface="DengXian"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spcBef>
                <a:spcPts val="0"/>
              </a:spcBef>
            </a:pPr>
            <a:r>
              <a:rPr kumimoji="1" lang="en-US" altLang="zh-CN" sz="1800" dirty="0">
                <a:solidFill>
                  <a:schemeClr val="tx1">
                    <a:lumMod val="75000"/>
                    <a:lumOff val="25000"/>
                  </a:schemeClr>
                </a:solidFill>
                <a:latin typeface="+mj-lt"/>
              </a:rPr>
              <a:t>xx</a:t>
            </a:r>
          </a:p>
          <a:p>
            <a:pPr algn="l">
              <a:lnSpc>
                <a:spcPct val="150000"/>
              </a:lnSpc>
              <a:spcBef>
                <a:spcPts val="0"/>
              </a:spcBef>
            </a:pPr>
            <a:r>
              <a:rPr kumimoji="1" lang="en-US" altLang="zh-CN" sz="1800" dirty="0">
                <a:solidFill>
                  <a:schemeClr val="tx1">
                    <a:lumMod val="75000"/>
                    <a:lumOff val="25000"/>
                  </a:schemeClr>
                </a:solidFill>
                <a:latin typeface="+mj-lt"/>
              </a:rPr>
              <a:t> </a:t>
            </a:r>
            <a:endParaRPr kumimoji="1" lang="en" altLang="zh-CN" sz="1800" dirty="0">
              <a:solidFill>
                <a:schemeClr val="tx1">
                  <a:lumMod val="50000"/>
                  <a:lumOff val="50000"/>
                </a:schemeClr>
              </a:solidFill>
              <a:latin typeface="+mj-lt"/>
            </a:endParaRPr>
          </a:p>
        </p:txBody>
      </p:sp>
    </p:spTree>
    <p:extLst>
      <p:ext uri="{BB962C8B-B14F-4D97-AF65-F5344CB8AC3E}">
        <p14:creationId xmlns:p14="http://schemas.microsoft.com/office/powerpoint/2010/main" val="3628960693"/>
      </p:ext>
    </p:extLst>
  </p:cSld>
  <p:clrMapOvr>
    <a:masterClrMapping/>
  </p:clrMapOvr>
  <mc:AlternateContent xmlns:mc="http://schemas.openxmlformats.org/markup-compatibility/2006" xmlns:p14="http://schemas.microsoft.com/office/powerpoint/2010/main">
    <mc:Choice Requires="p14">
      <p:transition spd="slow" p14:dur="2000" advTm="11626"/>
    </mc:Choice>
    <mc:Fallback xmlns="">
      <p:transition spd="slow" advTm="116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D78890-E7D1-5149-8AFA-90D869A0758D}"/>
              </a:ext>
            </a:extLst>
          </p:cNvPr>
          <p:cNvSpPr>
            <a:spLocks noGrp="1"/>
          </p:cNvSpPr>
          <p:nvPr>
            <p:ph type="title"/>
          </p:nvPr>
        </p:nvSpPr>
        <p:spPr/>
        <p:txBody>
          <a:bodyPr/>
          <a:lstStyle/>
          <a:p>
            <a:endParaRPr kumimoji="1" lang="zh-CN" altLang="en-US"/>
          </a:p>
        </p:txBody>
      </p:sp>
      <p:sp>
        <p:nvSpPr>
          <p:cNvPr id="5" name="Rectangle 2">
            <a:extLst>
              <a:ext uri="{FF2B5EF4-FFF2-40B4-BE49-F238E27FC236}">
                <a16:creationId xmlns:a16="http://schemas.microsoft.com/office/drawing/2014/main" id="{375403D9-9667-EA4B-986A-9CD8EA818815}"/>
              </a:ext>
            </a:extLst>
          </p:cNvPr>
          <p:cNvSpPr txBox="1">
            <a:spLocks noChangeArrowheads="1"/>
          </p:cNvSpPr>
          <p:nvPr/>
        </p:nvSpPr>
        <p:spPr bwMode="auto">
          <a:xfrm>
            <a:off x="1657350" y="2457450"/>
            <a:ext cx="58293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itchFamily="66" charset="0"/>
              </a:defRPr>
            </a:lvl2pPr>
            <a:lvl3pPr algn="l" rtl="0" eaLnBrk="0" fontAlgn="base" hangingPunct="0">
              <a:spcBef>
                <a:spcPct val="0"/>
              </a:spcBef>
              <a:spcAft>
                <a:spcPct val="0"/>
              </a:spcAft>
              <a:defRPr sz="2800" b="1">
                <a:solidFill>
                  <a:schemeClr val="tx2"/>
                </a:solidFill>
                <a:latin typeface="Comic Sans MS" pitchFamily="66" charset="0"/>
              </a:defRPr>
            </a:lvl3pPr>
            <a:lvl4pPr algn="l" rtl="0" eaLnBrk="0" fontAlgn="base" hangingPunct="0">
              <a:spcBef>
                <a:spcPct val="0"/>
              </a:spcBef>
              <a:spcAft>
                <a:spcPct val="0"/>
              </a:spcAft>
              <a:defRPr sz="2800" b="1">
                <a:solidFill>
                  <a:schemeClr val="tx2"/>
                </a:solidFill>
                <a:latin typeface="Comic Sans MS" pitchFamily="66" charset="0"/>
              </a:defRPr>
            </a:lvl4pPr>
            <a:lvl5pPr algn="l" rtl="0" eaLnBrk="0" fontAlgn="base" hangingPunct="0">
              <a:spcBef>
                <a:spcPct val="0"/>
              </a:spcBef>
              <a:spcAft>
                <a:spcPct val="0"/>
              </a:spcAft>
              <a:defRPr sz="2800" b="1">
                <a:solidFill>
                  <a:schemeClr val="tx2"/>
                </a:solidFill>
                <a:latin typeface="Comic Sans MS" pitchFamily="66" charset="0"/>
              </a:defRPr>
            </a:lvl5pPr>
            <a:lvl6pPr marL="457200" algn="l" rtl="0" eaLnBrk="0" fontAlgn="base" hangingPunct="0">
              <a:spcBef>
                <a:spcPct val="0"/>
              </a:spcBef>
              <a:spcAft>
                <a:spcPct val="0"/>
              </a:spcAft>
              <a:defRPr sz="2800" b="1">
                <a:solidFill>
                  <a:schemeClr val="tx2"/>
                </a:solidFill>
                <a:latin typeface="Comic Sans MS" pitchFamily="66" charset="0"/>
              </a:defRPr>
            </a:lvl6pPr>
            <a:lvl7pPr marL="914400" algn="l" rtl="0" eaLnBrk="0" fontAlgn="base" hangingPunct="0">
              <a:spcBef>
                <a:spcPct val="0"/>
              </a:spcBef>
              <a:spcAft>
                <a:spcPct val="0"/>
              </a:spcAft>
              <a:defRPr sz="2800" b="1">
                <a:solidFill>
                  <a:schemeClr val="tx2"/>
                </a:solidFill>
                <a:latin typeface="Comic Sans MS" pitchFamily="66" charset="0"/>
              </a:defRPr>
            </a:lvl7pPr>
            <a:lvl8pPr marL="1371600" algn="l" rtl="0" eaLnBrk="0" fontAlgn="base" hangingPunct="0">
              <a:spcBef>
                <a:spcPct val="0"/>
              </a:spcBef>
              <a:spcAft>
                <a:spcPct val="0"/>
              </a:spcAft>
              <a:defRPr sz="2800" b="1">
                <a:solidFill>
                  <a:schemeClr val="tx2"/>
                </a:solidFill>
                <a:latin typeface="Comic Sans MS" pitchFamily="66" charset="0"/>
              </a:defRPr>
            </a:lvl8pPr>
            <a:lvl9pPr marL="1828800" algn="l" rtl="0" eaLnBrk="0" fontAlgn="base" hangingPunct="0">
              <a:spcBef>
                <a:spcPct val="0"/>
              </a:spcBef>
              <a:spcAft>
                <a:spcPct val="0"/>
              </a:spcAft>
              <a:defRPr sz="2800" b="1">
                <a:solidFill>
                  <a:schemeClr val="tx2"/>
                </a:solidFill>
                <a:latin typeface="Comic Sans MS" pitchFamily="66" charset="0"/>
              </a:defRPr>
            </a:lvl9pPr>
          </a:lstStyle>
          <a:p>
            <a:pPr algn="ctr">
              <a:lnSpc>
                <a:spcPct val="150000"/>
              </a:lnSpc>
            </a:pPr>
            <a:r>
              <a:rPr lang="en-US" altLang="zh-CN" dirty="0">
                <a:solidFill>
                  <a:srgbClr val="BD374B"/>
                </a:solidFill>
              </a:rPr>
              <a:t>Naming Scheme</a:t>
            </a:r>
          </a:p>
          <a:p>
            <a:pPr algn="ctr">
              <a:lnSpc>
                <a:spcPct val="150000"/>
              </a:lnSpc>
            </a:pPr>
            <a:r>
              <a:rPr kumimoji="1" lang="en-US" altLang="zh-CN" sz="2000" b="0" dirty="0">
                <a:solidFill>
                  <a:srgbClr val="BD374B"/>
                </a:solidFill>
              </a:rPr>
              <a:t>Naming: the glue of modules</a:t>
            </a:r>
          </a:p>
        </p:txBody>
      </p:sp>
      <p:sp>
        <p:nvSpPr>
          <p:cNvPr id="6" name="矩形 5">
            <a:extLst>
              <a:ext uri="{FF2B5EF4-FFF2-40B4-BE49-F238E27FC236}">
                <a16:creationId xmlns:a16="http://schemas.microsoft.com/office/drawing/2014/main" id="{42505EFF-8601-A84A-A4E2-010CC79177D4}"/>
              </a:ext>
            </a:extLst>
          </p:cNvPr>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955618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Naming in General</a:t>
            </a:r>
            <a:endParaRPr kumimoji="1" lang="zh-CN" altLang="en-US" dirty="0"/>
          </a:p>
        </p:txBody>
      </p:sp>
      <p:sp>
        <p:nvSpPr>
          <p:cNvPr id="5" name="内容占位符 4"/>
          <p:cNvSpPr>
            <a:spLocks noGrp="1"/>
          </p:cNvSpPr>
          <p:nvPr>
            <p:ph idx="1"/>
          </p:nvPr>
        </p:nvSpPr>
        <p:spPr/>
        <p:txBody>
          <a:bodyPr>
            <a:noAutofit/>
          </a:bodyPr>
          <a:lstStyle/>
          <a:p>
            <a:pPr lvl="1">
              <a:spcBef>
                <a:spcPts val="600"/>
              </a:spcBef>
            </a:pPr>
            <a:r>
              <a:rPr kumimoji="1" lang="en-US" altLang="zh-CN" b="0" dirty="0" err="1"/>
              <a:t>ipads.se.sjtu.edu.cn</a:t>
            </a:r>
            <a:r>
              <a:rPr kumimoji="1" lang="en-US" altLang="zh-CN" b="0" dirty="0"/>
              <a:t> – hostname</a:t>
            </a:r>
          </a:p>
          <a:p>
            <a:pPr lvl="1">
              <a:spcBef>
                <a:spcPts val="600"/>
              </a:spcBef>
            </a:pPr>
            <a:r>
              <a:rPr kumimoji="1" lang="en-US" altLang="zh-CN" b="0" dirty="0" err="1"/>
              <a:t>steven@apple.com</a:t>
            </a:r>
            <a:r>
              <a:rPr kumimoji="1" lang="en-US" altLang="zh-CN" b="0" dirty="0"/>
              <a:t> - email</a:t>
            </a:r>
          </a:p>
          <a:p>
            <a:pPr lvl="1">
              <a:spcBef>
                <a:spcPts val="600"/>
              </a:spcBef>
            </a:pPr>
            <a:r>
              <a:rPr kumimoji="1" lang="en-US" altLang="zh-CN" b="0" dirty="0" err="1"/>
              <a:t>steven</a:t>
            </a:r>
            <a:r>
              <a:rPr kumimoji="1" lang="en-US" altLang="zh-CN" b="0" dirty="0"/>
              <a:t> – username</a:t>
            </a:r>
          </a:p>
          <a:p>
            <a:pPr lvl="1">
              <a:spcBef>
                <a:spcPts val="600"/>
              </a:spcBef>
            </a:pPr>
            <a:r>
              <a:rPr kumimoji="1" lang="en-US" altLang="zh-CN" b="0" dirty="0"/>
              <a:t>EAX - x86 processor register name</a:t>
            </a:r>
          </a:p>
          <a:p>
            <a:pPr lvl="1">
              <a:spcBef>
                <a:spcPts val="600"/>
              </a:spcBef>
            </a:pPr>
            <a:r>
              <a:rPr kumimoji="1" lang="en-US" altLang="zh-CN" b="0" dirty="0"/>
              <a:t>main() - function name</a:t>
            </a:r>
          </a:p>
          <a:p>
            <a:pPr lvl="1">
              <a:spcBef>
                <a:spcPts val="600"/>
              </a:spcBef>
            </a:pPr>
            <a:r>
              <a:rPr kumimoji="1" lang="en-US" altLang="zh-CN" b="0" dirty="0" err="1"/>
              <a:t>WebBrowser</a:t>
            </a:r>
            <a:r>
              <a:rPr kumimoji="1" lang="en-US" altLang="zh-CN" b="0" dirty="0"/>
              <a:t> - class name</a:t>
            </a:r>
          </a:p>
          <a:p>
            <a:pPr lvl="1">
              <a:spcBef>
                <a:spcPts val="600"/>
              </a:spcBef>
            </a:pPr>
            <a:r>
              <a:rPr kumimoji="1" lang="en-US" altLang="zh-CN" b="0" dirty="0"/>
              <a:t>/courses/</a:t>
            </a:r>
            <a:r>
              <a:rPr kumimoji="1" lang="en-US" altLang="zh-CN" b="0" dirty="0" err="1"/>
              <a:t>cse</a:t>
            </a:r>
            <a:r>
              <a:rPr kumimoji="1" lang="en-US" altLang="zh-CN" b="0" dirty="0"/>
              <a:t>/</a:t>
            </a:r>
            <a:r>
              <a:rPr kumimoji="1" lang="en-US" altLang="zh-CN" b="0" dirty="0" err="1"/>
              <a:t>index.html</a:t>
            </a:r>
            <a:r>
              <a:rPr kumimoji="1" lang="en-US" altLang="zh-CN" b="0" dirty="0"/>
              <a:t> - path name (fully-qualified)</a:t>
            </a:r>
          </a:p>
          <a:p>
            <a:pPr lvl="1">
              <a:spcBef>
                <a:spcPts val="600"/>
              </a:spcBef>
            </a:pPr>
            <a:r>
              <a:rPr kumimoji="1" lang="en-US" altLang="zh-CN" b="0" dirty="0" err="1"/>
              <a:t>index.html</a:t>
            </a:r>
            <a:r>
              <a:rPr kumimoji="1" lang="en-US" altLang="zh-CN" b="0" dirty="0"/>
              <a:t> - path name (relative)</a:t>
            </a:r>
          </a:p>
          <a:p>
            <a:pPr lvl="1">
              <a:spcBef>
                <a:spcPts val="600"/>
              </a:spcBef>
            </a:pPr>
            <a:r>
              <a:rPr kumimoji="1" lang="en-US" altLang="zh-CN" b="0" dirty="0"/>
              <a:t>http://</a:t>
            </a:r>
            <a:r>
              <a:rPr kumimoji="1" lang="en-US" altLang="zh-CN" b="0" dirty="0" err="1"/>
              <a:t>ipads.se.sjtu.edu.cn</a:t>
            </a:r>
            <a:r>
              <a:rPr kumimoji="1" lang="en-US" altLang="zh-CN" b="0" dirty="0"/>
              <a:t>/courses/</a:t>
            </a:r>
            <a:r>
              <a:rPr kumimoji="1" lang="en-US" altLang="zh-CN" b="0" dirty="0" err="1"/>
              <a:t>cse</a:t>
            </a:r>
            <a:r>
              <a:rPr kumimoji="1" lang="en-US" altLang="zh-CN" b="0" dirty="0"/>
              <a:t>/</a:t>
            </a:r>
            <a:r>
              <a:rPr kumimoji="1" lang="en-US" altLang="zh-CN" b="0" dirty="0" err="1"/>
              <a:t>index.html</a:t>
            </a:r>
            <a:r>
              <a:rPr kumimoji="1" lang="en-US" altLang="zh-CN" b="0" dirty="0"/>
              <a:t> - URL</a:t>
            </a:r>
          </a:p>
          <a:p>
            <a:pPr lvl="1">
              <a:spcBef>
                <a:spcPts val="600"/>
              </a:spcBef>
            </a:pPr>
            <a:r>
              <a:rPr kumimoji="1" lang="en-US" altLang="zh-CN" b="0" dirty="0"/>
              <a:t>13918275839- Phone number</a:t>
            </a:r>
          </a:p>
          <a:p>
            <a:pPr lvl="1">
              <a:spcBef>
                <a:spcPts val="600"/>
              </a:spcBef>
            </a:pPr>
            <a:r>
              <a:rPr kumimoji="1" lang="en-US" altLang="zh-CN" b="0" dirty="0"/>
              <a:t>202.120.40.188 - IP Address</a:t>
            </a:r>
            <a:endParaRPr kumimoji="1" lang="zh-CN" altLang="en-US" b="0" dirty="0"/>
          </a:p>
        </p:txBody>
      </p:sp>
      <p:sp>
        <p:nvSpPr>
          <p:cNvPr id="6" name="灯片编号占位符 3">
            <a:extLst>
              <a:ext uri="{FF2B5EF4-FFF2-40B4-BE49-F238E27FC236}">
                <a16:creationId xmlns:a16="http://schemas.microsoft.com/office/drawing/2014/main" id="{97D47186-990C-6B41-A571-5B61403AD600}"/>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11</a:t>
            </a:fld>
            <a:endParaRPr lang="zh-CN" altLang="en-US" dirty="0"/>
          </a:p>
        </p:txBody>
      </p:sp>
    </p:spTree>
    <p:extLst>
      <p:ext uri="{BB962C8B-B14F-4D97-AF65-F5344CB8AC3E}">
        <p14:creationId xmlns:p14="http://schemas.microsoft.com/office/powerpoint/2010/main" val="866773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Naming a Disk</a:t>
            </a:r>
            <a:endParaRPr kumimoji="1" lang="zh-CN" altLang="en-US" dirty="0"/>
          </a:p>
        </p:txBody>
      </p:sp>
      <p:sp>
        <p:nvSpPr>
          <p:cNvPr id="3" name="内容占位符 2"/>
          <p:cNvSpPr>
            <a:spLocks noGrp="1"/>
          </p:cNvSpPr>
          <p:nvPr>
            <p:ph idx="1"/>
          </p:nvPr>
        </p:nvSpPr>
        <p:spPr/>
        <p:txBody>
          <a:bodyPr/>
          <a:lstStyle/>
          <a:p>
            <a:r>
              <a:rPr kumimoji="1" lang="en-US" altLang="zh-CN" dirty="0"/>
              <a:t>File name: </a:t>
            </a:r>
            <a:r>
              <a:rPr kumimoji="1" lang="en-US" altLang="zh-CN" dirty="0">
                <a:solidFill>
                  <a:srgbClr val="C00000"/>
                </a:solidFill>
              </a:rPr>
              <a:t>/dev/sda1</a:t>
            </a:r>
            <a:r>
              <a:rPr kumimoji="1" lang="en-US" altLang="zh-CN" dirty="0"/>
              <a:t> </a:t>
            </a:r>
          </a:p>
          <a:p>
            <a:pPr lvl="1"/>
            <a:r>
              <a:rPr kumimoji="1" lang="en-US" altLang="zh-CN" dirty="0"/>
              <a:t>As a special type of </a:t>
            </a:r>
            <a:r>
              <a:rPr kumimoji="1" lang="en-US" altLang="zh-CN" dirty="0" err="1"/>
              <a:t>inode</a:t>
            </a:r>
            <a:r>
              <a:rPr kumimoji="1" lang="en-US" altLang="zh-CN" dirty="0"/>
              <a:t>: device </a:t>
            </a:r>
            <a:r>
              <a:rPr kumimoji="1" lang="en-US" altLang="zh-CN" dirty="0" err="1"/>
              <a:t>inode</a:t>
            </a:r>
            <a:endParaRPr kumimoji="1" lang="en-US" altLang="zh-CN" dirty="0"/>
          </a:p>
          <a:p>
            <a:pPr lvl="1"/>
            <a:r>
              <a:rPr kumimoji="1" lang="en-US" altLang="zh-CN" dirty="0"/>
              <a:t>8,0 as (major, minor)</a:t>
            </a:r>
          </a:p>
          <a:p>
            <a:r>
              <a:rPr kumimoji="1" lang="en-US" altLang="zh-CN" dirty="0"/>
              <a:t>PCI address (name): </a:t>
            </a:r>
            <a:r>
              <a:rPr kumimoji="1" lang="en-US" altLang="zh-CN" dirty="0">
                <a:solidFill>
                  <a:srgbClr val="C00000"/>
                </a:solidFill>
              </a:rPr>
              <a:t>19:00.0</a:t>
            </a:r>
            <a:r>
              <a:rPr kumimoji="1" lang="en-US" altLang="zh-CN" dirty="0"/>
              <a:t> </a:t>
            </a:r>
          </a:p>
          <a:p>
            <a:pPr lvl="1"/>
            <a:r>
              <a:rPr kumimoji="1" lang="en-US" altLang="zh-CN" dirty="0"/>
              <a:t>SCSI storage controller: LSI Logic / </a:t>
            </a:r>
            <a:r>
              <a:rPr kumimoji="1" lang="en-US" altLang="zh-CN" dirty="0" err="1"/>
              <a:t>Symbios</a:t>
            </a:r>
            <a:r>
              <a:rPr kumimoji="1" lang="en-US" altLang="zh-CN" dirty="0"/>
              <a:t> Logic SAS1068E PCI-Express Fusion-MPT SAS (rev 08)</a:t>
            </a:r>
            <a:endParaRPr kumimoji="1" lang="zh-CN" altLang="en-US" dirty="0"/>
          </a:p>
        </p:txBody>
      </p:sp>
      <p:sp>
        <p:nvSpPr>
          <p:cNvPr id="5" name="灯片编号占位符 3">
            <a:extLst>
              <a:ext uri="{FF2B5EF4-FFF2-40B4-BE49-F238E27FC236}">
                <a16:creationId xmlns:a16="http://schemas.microsoft.com/office/drawing/2014/main" id="{B900538B-0C51-164F-BC74-E6E236AFA475}"/>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12</a:t>
            </a:fld>
            <a:endParaRPr lang="zh-CN" altLang="en-US" dirty="0"/>
          </a:p>
        </p:txBody>
      </p:sp>
    </p:spTree>
    <p:extLst>
      <p:ext uri="{BB962C8B-B14F-4D97-AF65-F5344CB8AC3E}">
        <p14:creationId xmlns:p14="http://schemas.microsoft.com/office/powerpoint/2010/main" val="1528773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Naming for Modularity</a:t>
            </a:r>
            <a:endParaRPr lang="zh-CN" altLang="en-US" dirty="0"/>
          </a:p>
        </p:txBody>
      </p:sp>
      <p:sp>
        <p:nvSpPr>
          <p:cNvPr id="5" name="内容占位符 4"/>
          <p:cNvSpPr>
            <a:spLocks noGrp="1"/>
          </p:cNvSpPr>
          <p:nvPr>
            <p:ph idx="1"/>
          </p:nvPr>
        </p:nvSpPr>
        <p:spPr>
          <a:xfrm>
            <a:off x="457200" y="1129308"/>
            <a:ext cx="8229600" cy="4356826"/>
          </a:xfrm>
        </p:spPr>
        <p:txBody>
          <a:bodyPr>
            <a:noAutofit/>
          </a:bodyPr>
          <a:lstStyle/>
          <a:p>
            <a:r>
              <a:rPr lang="en-US" altLang="zh-CN" b="1" dirty="0">
                <a:solidFill>
                  <a:srgbClr val="C00000"/>
                </a:solidFill>
              </a:rPr>
              <a:t>Retrieval</a:t>
            </a:r>
            <a:r>
              <a:rPr lang="en-US" altLang="zh-CN" dirty="0"/>
              <a:t>: e.g., using URL to get a web page</a:t>
            </a:r>
          </a:p>
          <a:p>
            <a:r>
              <a:rPr lang="en-US" altLang="zh-CN" b="1" dirty="0">
                <a:solidFill>
                  <a:srgbClr val="C00000"/>
                </a:solidFill>
              </a:rPr>
              <a:t>Sharing</a:t>
            </a:r>
            <a:r>
              <a:rPr lang="en-US" altLang="zh-CN" dirty="0"/>
              <a:t>: e.g., passing an object reference to a function</a:t>
            </a:r>
          </a:p>
          <a:p>
            <a:pPr lvl="1"/>
            <a:r>
              <a:rPr lang="en-US" altLang="zh-CN" dirty="0"/>
              <a:t>Save space as well: only sending the name, not the object</a:t>
            </a:r>
          </a:p>
          <a:p>
            <a:r>
              <a:rPr lang="en-US" altLang="zh-CN" b="1" dirty="0">
                <a:solidFill>
                  <a:srgbClr val="C00000"/>
                </a:solidFill>
              </a:rPr>
              <a:t>Hiding</a:t>
            </a:r>
            <a:r>
              <a:rPr lang="en-US" altLang="zh-CN" dirty="0"/>
              <a:t>: e.g., using a file name without knowing file system</a:t>
            </a:r>
          </a:p>
          <a:p>
            <a:pPr lvl="1"/>
            <a:r>
              <a:rPr lang="en-US" altLang="zh-CN" dirty="0"/>
              <a:t>Can support access control: use an object only if knowing its name</a:t>
            </a:r>
          </a:p>
          <a:p>
            <a:pPr lvl="1"/>
            <a:r>
              <a:rPr lang="en-US" altLang="zh-CN" dirty="0"/>
              <a:t>E.g., Windows has many undocumented API</a:t>
            </a:r>
          </a:p>
          <a:p>
            <a:r>
              <a:rPr lang="en-US" altLang="zh-CN" b="1" dirty="0">
                <a:solidFill>
                  <a:srgbClr val="C00000"/>
                </a:solidFill>
              </a:rPr>
              <a:t>User-friendly identifiers</a:t>
            </a:r>
            <a:r>
              <a:rPr lang="en-US" altLang="zh-CN" dirty="0"/>
              <a:t>: e.g., “homework.txt” instead of 0x051DE540</a:t>
            </a:r>
          </a:p>
          <a:p>
            <a:r>
              <a:rPr lang="en-US" altLang="zh-CN" b="1" dirty="0">
                <a:solidFill>
                  <a:srgbClr val="C00000"/>
                </a:solidFill>
              </a:rPr>
              <a:t>Indirection</a:t>
            </a:r>
            <a:r>
              <a:rPr lang="en-US" altLang="zh-CN" dirty="0"/>
              <a:t>: e.g., OS can move the location of the file data without notifying the user</a:t>
            </a:r>
          </a:p>
          <a:p>
            <a:pPr lvl="1"/>
            <a:r>
              <a:rPr lang="en-US" altLang="zh-CN" dirty="0"/>
              <a:t>Have you ever defragmented your hard driver?</a:t>
            </a:r>
            <a:endParaRPr lang="zh-CN" altLang="en-US" dirty="0"/>
          </a:p>
        </p:txBody>
      </p:sp>
      <p:sp>
        <p:nvSpPr>
          <p:cNvPr id="6" name="灯片编号占位符 3">
            <a:extLst>
              <a:ext uri="{FF2B5EF4-FFF2-40B4-BE49-F238E27FC236}">
                <a16:creationId xmlns:a16="http://schemas.microsoft.com/office/drawing/2014/main" id="{E4665C00-688B-4D44-B888-C5787AC8E881}"/>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13</a:t>
            </a:fld>
            <a:endParaRPr lang="zh-CN" altLang="en-US" dirty="0"/>
          </a:p>
        </p:txBody>
      </p:sp>
    </p:spTree>
    <p:extLst>
      <p:ext uri="{BB962C8B-B14F-4D97-AF65-F5344CB8AC3E}">
        <p14:creationId xmlns:p14="http://schemas.microsoft.com/office/powerpoint/2010/main" val="3346891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a:t>
            </a:r>
            <a:r>
              <a:rPr lang="en-US" altLang="zh-CN" dirty="0"/>
              <a:t>es</a:t>
            </a:r>
            <a:r>
              <a:rPr lang="en-US" dirty="0"/>
              <a:t> </a:t>
            </a:r>
            <a:r>
              <a:rPr lang="en-US" altLang="zh-CN" dirty="0"/>
              <a:t>as</a:t>
            </a:r>
            <a:r>
              <a:rPr lang="zh-CN" altLang="en-US" dirty="0"/>
              <a:t> </a:t>
            </a:r>
            <a:r>
              <a:rPr lang="en-US" dirty="0"/>
              <a:t>Nam</a:t>
            </a:r>
            <a:r>
              <a:rPr lang="en-US" altLang="zh-CN" dirty="0"/>
              <a:t>es</a:t>
            </a:r>
            <a:endParaRPr lang="en-US" dirty="0"/>
          </a:p>
        </p:txBody>
      </p:sp>
      <p:sp>
        <p:nvSpPr>
          <p:cNvPr id="3" name="Content Placeholder 2"/>
          <p:cNvSpPr>
            <a:spLocks noGrp="1"/>
          </p:cNvSpPr>
          <p:nvPr>
            <p:ph idx="1"/>
          </p:nvPr>
        </p:nvSpPr>
        <p:spPr/>
        <p:txBody>
          <a:bodyPr>
            <a:noAutofit/>
          </a:bodyPr>
          <a:lstStyle/>
          <a:p>
            <a:pPr>
              <a:spcBef>
                <a:spcPts val="300"/>
              </a:spcBef>
            </a:pPr>
            <a:r>
              <a:rPr lang="en-US" altLang="zh-CN" dirty="0"/>
              <a:t>Software uses these names in an obvious way</a:t>
            </a:r>
          </a:p>
          <a:p>
            <a:pPr lvl="1">
              <a:spcBef>
                <a:spcPts val="300"/>
              </a:spcBef>
            </a:pPr>
            <a:r>
              <a:rPr lang="en-US" altLang="zh-CN" dirty="0"/>
              <a:t>E.g., memory addresses</a:t>
            </a:r>
          </a:p>
          <a:p>
            <a:pPr>
              <a:spcBef>
                <a:spcPts val="1200"/>
              </a:spcBef>
            </a:pPr>
            <a:r>
              <a:rPr lang="en-US" altLang="zh-CN" dirty="0"/>
              <a:t>Hardware modules connected to a bus </a:t>
            </a:r>
          </a:p>
          <a:p>
            <a:pPr lvl="1">
              <a:spcBef>
                <a:spcPts val="300"/>
              </a:spcBef>
            </a:pPr>
            <a:r>
              <a:rPr lang="en-US" altLang="zh-CN" dirty="0"/>
              <a:t>Use bus addresses (a kind of name) for interconnection</a:t>
            </a:r>
            <a:endParaRPr lang="en-US" altLang="zh-CN" dirty="0">
              <a:ea typeface="宋体" charset="0"/>
              <a:cs typeface="宋体" charset="0"/>
            </a:endParaRPr>
          </a:p>
        </p:txBody>
      </p:sp>
      <p:sp>
        <p:nvSpPr>
          <p:cNvPr id="5" name="灯片编号占位符 3">
            <a:extLst>
              <a:ext uri="{FF2B5EF4-FFF2-40B4-BE49-F238E27FC236}">
                <a16:creationId xmlns:a16="http://schemas.microsoft.com/office/drawing/2014/main" id="{DE5C6140-B536-E842-B346-2E479F73F8E3}"/>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14</a:t>
            </a:fld>
            <a:endParaRPr lang="zh-CN" altLang="en-US" dirty="0"/>
          </a:p>
        </p:txBody>
      </p:sp>
    </p:spTree>
    <p:extLst>
      <p:ext uri="{BB962C8B-B14F-4D97-AF65-F5344CB8AC3E}">
        <p14:creationId xmlns:p14="http://schemas.microsoft.com/office/powerpoint/2010/main" val="589419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Naming Schemes</a:t>
            </a:r>
            <a:endParaRPr lang="zh-CN" altLang="en-US" dirty="0"/>
          </a:p>
        </p:txBody>
      </p:sp>
      <p:sp>
        <p:nvSpPr>
          <p:cNvPr id="3" name="内容占位符 2"/>
          <p:cNvSpPr>
            <a:spLocks noGrp="1"/>
          </p:cNvSpPr>
          <p:nvPr>
            <p:ph idx="1"/>
          </p:nvPr>
        </p:nvSpPr>
        <p:spPr/>
        <p:txBody>
          <a:bodyPr/>
          <a:lstStyle/>
          <a:p>
            <a:r>
              <a:rPr lang="en-US" altLang="zh-CN" dirty="0"/>
              <a:t>A naming schemes contains three parts:</a:t>
            </a:r>
          </a:p>
          <a:p>
            <a:pPr lvl="1"/>
            <a:r>
              <a:rPr lang="en-US" altLang="zh-CN" dirty="0"/>
              <a:t>1. Set of all possible </a:t>
            </a:r>
            <a:r>
              <a:rPr lang="en-US" altLang="zh-CN" b="1" dirty="0">
                <a:solidFill>
                  <a:srgbClr val="0096FF"/>
                </a:solidFill>
              </a:rPr>
              <a:t>names</a:t>
            </a:r>
            <a:r>
              <a:rPr lang="en-US" altLang="zh-CN" b="1" dirty="0">
                <a:solidFill>
                  <a:srgbClr val="C00000"/>
                </a:solidFill>
              </a:rPr>
              <a:t> </a:t>
            </a:r>
          </a:p>
          <a:p>
            <a:pPr lvl="2"/>
            <a:r>
              <a:rPr lang="en-US" altLang="zh-CN" sz="1600" dirty="0"/>
              <a:t>You cannot use ‘for’ as a variable in C</a:t>
            </a:r>
          </a:p>
          <a:p>
            <a:pPr lvl="1"/>
            <a:r>
              <a:rPr lang="en-US" altLang="zh-CN" dirty="0"/>
              <a:t>2. Set of all possible </a:t>
            </a:r>
            <a:r>
              <a:rPr lang="en-US" altLang="zh-CN" b="1" dirty="0">
                <a:solidFill>
                  <a:srgbClr val="0096FF"/>
                </a:solidFill>
              </a:rPr>
              <a:t>values</a:t>
            </a:r>
            <a:r>
              <a:rPr lang="en-US" altLang="zh-CN" b="1" dirty="0">
                <a:solidFill>
                  <a:srgbClr val="C00000"/>
                </a:solidFill>
              </a:rPr>
              <a:t> </a:t>
            </a:r>
          </a:p>
          <a:p>
            <a:pPr lvl="1"/>
            <a:r>
              <a:rPr lang="en-US" altLang="zh-CN" dirty="0"/>
              <a:t>3. </a:t>
            </a:r>
            <a:r>
              <a:rPr lang="en-US" altLang="zh-CN" b="1" dirty="0">
                <a:solidFill>
                  <a:srgbClr val="0096FF"/>
                </a:solidFill>
              </a:rPr>
              <a:t>Look-up algorithm </a:t>
            </a:r>
            <a:r>
              <a:rPr lang="en-US" altLang="zh-CN" dirty="0"/>
              <a:t>to translate a name into a value </a:t>
            </a:r>
          </a:p>
          <a:p>
            <a:pPr lvl="2"/>
            <a:r>
              <a:rPr lang="en-US" altLang="zh-CN" sz="1600" dirty="0"/>
              <a:t>or a set of values, or “none”</a:t>
            </a:r>
            <a:endParaRPr lang="zh-CN" altLang="en-US" sz="1600" dirty="0"/>
          </a:p>
        </p:txBody>
      </p:sp>
      <p:sp>
        <p:nvSpPr>
          <p:cNvPr id="4" name="灯片编号占位符 3">
            <a:extLst>
              <a:ext uri="{FF2B5EF4-FFF2-40B4-BE49-F238E27FC236}">
                <a16:creationId xmlns:a16="http://schemas.microsoft.com/office/drawing/2014/main" id="{5CCE99B8-EE62-EC4D-B3A8-A8B50DC483E9}"/>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15</a:t>
            </a:fld>
            <a:endParaRPr lang="zh-CN" altLang="en-US" dirty="0"/>
          </a:p>
        </p:txBody>
      </p:sp>
    </p:spTree>
    <p:extLst>
      <p:ext uri="{BB962C8B-B14F-4D97-AF65-F5344CB8AC3E}">
        <p14:creationId xmlns:p14="http://schemas.microsoft.com/office/powerpoint/2010/main" val="453204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r>
              <a:rPr lang="en-US" altLang="zh-CN" dirty="0"/>
              <a:t>Naming Model</a:t>
            </a:r>
          </a:p>
        </p:txBody>
      </p:sp>
      <p:pic>
        <p:nvPicPr>
          <p:cNvPr id="819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2744" y="1705372"/>
            <a:ext cx="8129588" cy="30152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灯片编号占位符 3">
            <a:extLst>
              <a:ext uri="{FF2B5EF4-FFF2-40B4-BE49-F238E27FC236}">
                <a16:creationId xmlns:a16="http://schemas.microsoft.com/office/drawing/2014/main" id="{BB679D4D-D542-E243-BFE3-398AD3071E2D}"/>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16</a:t>
            </a:fld>
            <a:endParaRPr lang="zh-CN" altLang="en-US" dirty="0"/>
          </a:p>
        </p:txBody>
      </p:sp>
    </p:spTree>
    <p:extLst>
      <p:ext uri="{BB962C8B-B14F-4D97-AF65-F5344CB8AC3E}">
        <p14:creationId xmlns:p14="http://schemas.microsoft.com/office/powerpoint/2010/main" val="2885091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Naming Terminology</a:t>
            </a:r>
            <a:endParaRPr kumimoji="1" lang="zh-CN" altLang="en-US" dirty="0"/>
          </a:p>
        </p:txBody>
      </p:sp>
      <p:sp>
        <p:nvSpPr>
          <p:cNvPr id="3" name="内容占位符 2"/>
          <p:cNvSpPr>
            <a:spLocks noGrp="1"/>
          </p:cNvSpPr>
          <p:nvPr>
            <p:ph idx="1"/>
          </p:nvPr>
        </p:nvSpPr>
        <p:spPr/>
        <p:txBody>
          <a:bodyPr/>
          <a:lstStyle/>
          <a:p>
            <a:r>
              <a:rPr kumimoji="1" lang="en-US" altLang="zh-CN" dirty="0">
                <a:solidFill>
                  <a:srgbClr val="0096FF"/>
                </a:solidFill>
              </a:rPr>
              <a:t>Binding</a:t>
            </a:r>
            <a:r>
              <a:rPr kumimoji="1" lang="en-US" altLang="zh-CN" dirty="0">
                <a:solidFill>
                  <a:srgbClr val="C00101"/>
                </a:solidFill>
              </a:rPr>
              <a:t> </a:t>
            </a:r>
            <a:r>
              <a:rPr kumimoji="1" lang="en-US" altLang="zh-CN" dirty="0"/>
              <a:t>– A mapping from a name to value</a:t>
            </a:r>
          </a:p>
          <a:p>
            <a:pPr lvl="1"/>
            <a:r>
              <a:rPr kumimoji="1" lang="en-US" altLang="zh-CN" dirty="0">
                <a:solidFill>
                  <a:srgbClr val="0096FF"/>
                </a:solidFill>
              </a:rPr>
              <a:t>Unbind</a:t>
            </a:r>
            <a:r>
              <a:rPr kumimoji="1" lang="zh-CN" altLang="en-US" dirty="0">
                <a:solidFill>
                  <a:srgbClr val="C00101"/>
                </a:solidFill>
              </a:rPr>
              <a:t> </a:t>
            </a:r>
            <a:r>
              <a:rPr kumimoji="1" lang="en-US" altLang="zh-CN" dirty="0"/>
              <a:t>is</a:t>
            </a:r>
            <a:r>
              <a:rPr kumimoji="1" lang="zh-CN" altLang="en-US" dirty="0"/>
              <a:t> </a:t>
            </a:r>
            <a:r>
              <a:rPr kumimoji="1" lang="en-US" altLang="zh-CN" dirty="0"/>
              <a:t>to</a:t>
            </a:r>
            <a:r>
              <a:rPr kumimoji="1" lang="zh-CN" altLang="en-US" dirty="0"/>
              <a:t> </a:t>
            </a:r>
            <a:r>
              <a:rPr kumimoji="1" lang="en-US" altLang="zh-CN" dirty="0"/>
              <a:t>delete</a:t>
            </a:r>
            <a:r>
              <a:rPr kumimoji="1" lang="zh-CN" altLang="en-US" dirty="0"/>
              <a:t> </a:t>
            </a:r>
            <a:r>
              <a:rPr kumimoji="1" lang="en-US" altLang="zh-CN" dirty="0"/>
              <a:t>the</a:t>
            </a:r>
            <a:r>
              <a:rPr kumimoji="1" lang="zh-CN" altLang="en-US" dirty="0"/>
              <a:t> </a:t>
            </a:r>
            <a:r>
              <a:rPr kumimoji="1" lang="en-US" altLang="zh-CN" dirty="0"/>
              <a:t>mapping</a:t>
            </a:r>
          </a:p>
          <a:p>
            <a:pPr lvl="1"/>
            <a:r>
              <a:rPr kumimoji="1" lang="en-US" altLang="zh-CN" dirty="0"/>
              <a:t>A name that has a mapping is </a:t>
            </a:r>
            <a:r>
              <a:rPr kumimoji="1" lang="en-US" altLang="zh-CN" dirty="0">
                <a:solidFill>
                  <a:srgbClr val="0096FF"/>
                </a:solidFill>
              </a:rPr>
              <a:t>bound</a:t>
            </a:r>
          </a:p>
          <a:p>
            <a:r>
              <a:rPr kumimoji="1" lang="en-US" altLang="zh-CN" dirty="0"/>
              <a:t>A name mapping algorithm </a:t>
            </a:r>
            <a:r>
              <a:rPr kumimoji="1" lang="en-US" altLang="zh-CN" dirty="0">
                <a:solidFill>
                  <a:srgbClr val="0096FF"/>
                </a:solidFill>
              </a:rPr>
              <a:t>resolves</a:t>
            </a:r>
            <a:r>
              <a:rPr kumimoji="1" lang="en-US" altLang="zh-CN" dirty="0">
                <a:solidFill>
                  <a:srgbClr val="C00101"/>
                </a:solidFill>
              </a:rPr>
              <a:t> </a:t>
            </a:r>
            <a:r>
              <a:rPr kumimoji="1" lang="en-US" altLang="zh-CN" dirty="0"/>
              <a:t>a name</a:t>
            </a:r>
          </a:p>
          <a:p>
            <a:endParaRPr kumimoji="1" lang="zh-CN" altLang="en-US" dirty="0"/>
          </a:p>
        </p:txBody>
      </p:sp>
      <p:sp>
        <p:nvSpPr>
          <p:cNvPr id="4" name="灯片编号占位符 3">
            <a:extLst>
              <a:ext uri="{FF2B5EF4-FFF2-40B4-BE49-F238E27FC236}">
                <a16:creationId xmlns:a16="http://schemas.microsoft.com/office/drawing/2014/main" id="{57303981-8458-DC44-B109-7AA22A4051F2}"/>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17</a:t>
            </a:fld>
            <a:endParaRPr lang="zh-CN" altLang="en-US" dirty="0"/>
          </a:p>
        </p:txBody>
      </p:sp>
    </p:spTree>
    <p:extLst>
      <p:ext uri="{BB962C8B-B14F-4D97-AF65-F5344CB8AC3E}">
        <p14:creationId xmlns:p14="http://schemas.microsoft.com/office/powerpoint/2010/main" val="1473410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Naming Context</a:t>
            </a:r>
            <a:endParaRPr lang="zh-CN" altLang="en-US" dirty="0"/>
          </a:p>
        </p:txBody>
      </p:sp>
      <p:sp>
        <p:nvSpPr>
          <p:cNvPr id="3" name="内容占位符 2"/>
          <p:cNvSpPr>
            <a:spLocks noGrp="1"/>
          </p:cNvSpPr>
          <p:nvPr>
            <p:ph idx="1"/>
          </p:nvPr>
        </p:nvSpPr>
        <p:spPr/>
        <p:txBody>
          <a:bodyPr>
            <a:normAutofit/>
          </a:bodyPr>
          <a:lstStyle/>
          <a:p>
            <a:r>
              <a:rPr lang="en-US" altLang="zh-CN" b="1" dirty="0">
                <a:latin typeface="+mn-lt"/>
                <a:ea typeface="等线" panose="02010600030101010101" pitchFamily="2" charset="-122"/>
                <a:cs typeface="宋体" charset="0"/>
              </a:rPr>
              <a:t>Type-1</a:t>
            </a:r>
            <a:r>
              <a:rPr lang="en-US" altLang="zh-CN" dirty="0">
                <a:latin typeface="+mn-lt"/>
                <a:ea typeface="等线" panose="02010600030101010101" pitchFamily="2" charset="-122"/>
                <a:cs typeface="宋体" charset="0"/>
              </a:rPr>
              <a:t>: context and name are separated</a:t>
            </a:r>
          </a:p>
          <a:p>
            <a:pPr lvl="1"/>
            <a:r>
              <a:rPr lang="en-US" altLang="zh-CN" dirty="0">
                <a:latin typeface="+mn-lt"/>
                <a:ea typeface="等线" panose="02010600030101010101" pitchFamily="2" charset="-122"/>
                <a:cs typeface="宋体" charset="0"/>
              </a:rPr>
              <a:t>E.g., </a:t>
            </a:r>
            <a:r>
              <a:rPr lang="en-US" altLang="zh-CN" dirty="0" err="1">
                <a:latin typeface="+mn-lt"/>
                <a:ea typeface="等线" panose="02010600030101010101" pitchFamily="2" charset="-122"/>
                <a:cs typeface="宋体" charset="0"/>
              </a:rPr>
              <a:t>inode</a:t>
            </a:r>
            <a:r>
              <a:rPr lang="en-US" altLang="zh-CN" dirty="0">
                <a:latin typeface="+mn-lt"/>
                <a:ea typeface="等线" panose="02010600030101010101" pitchFamily="2" charset="-122"/>
                <a:cs typeface="宋体" charset="0"/>
              </a:rPr>
              <a:t> number’s context is the file system</a:t>
            </a:r>
          </a:p>
          <a:p>
            <a:r>
              <a:rPr lang="en-US" altLang="zh-CN" b="1" dirty="0">
                <a:latin typeface="+mn-lt"/>
                <a:ea typeface="等线" panose="02010600030101010101" pitchFamily="2" charset="-122"/>
                <a:cs typeface="宋体" charset="0"/>
              </a:rPr>
              <a:t>Type-2</a:t>
            </a:r>
            <a:r>
              <a:rPr lang="en-US" altLang="zh-CN" dirty="0">
                <a:latin typeface="+mn-lt"/>
                <a:ea typeface="等线" panose="02010600030101010101" pitchFamily="2" charset="-122"/>
                <a:cs typeface="宋体" charset="0"/>
              </a:rPr>
              <a:t>: context is part of the name</a:t>
            </a:r>
          </a:p>
          <a:p>
            <a:pPr lvl="1"/>
            <a:r>
              <a:rPr lang="en-US" altLang="zh-CN" dirty="0">
                <a:latin typeface="+mn-lt"/>
                <a:ea typeface="等线" panose="02010600030101010101" pitchFamily="2" charset="-122"/>
                <a:cs typeface="宋体" charset="0"/>
              </a:rPr>
              <a:t>E.g., xiayubin@sjtu.edu.cn</a:t>
            </a:r>
          </a:p>
          <a:p>
            <a:pPr lvl="2"/>
            <a:endParaRPr lang="en-US" altLang="zh-CN" dirty="0">
              <a:latin typeface="+mn-lt"/>
              <a:ea typeface="等线" panose="02010600030101010101" pitchFamily="2" charset="-122"/>
              <a:cs typeface="宋体" charset="0"/>
            </a:endParaRPr>
          </a:p>
          <a:p>
            <a:r>
              <a:rPr lang="en-US" altLang="zh-CN" dirty="0">
                <a:latin typeface="+mn-lt"/>
                <a:ea typeface="等线" panose="02010600030101010101" pitchFamily="2" charset="-122"/>
                <a:cs typeface="宋体" charset="0"/>
              </a:rPr>
              <a:t>Name spaces with only one possible context are called </a:t>
            </a:r>
            <a:r>
              <a:rPr lang="en-US" altLang="zh-CN" b="1" dirty="0">
                <a:solidFill>
                  <a:srgbClr val="0096FF"/>
                </a:solidFill>
                <a:latin typeface="+mn-lt"/>
                <a:ea typeface="等线" panose="02010600030101010101" pitchFamily="2" charset="-122"/>
                <a:cs typeface="宋体" charset="0"/>
              </a:rPr>
              <a:t>universal name spaces</a:t>
            </a:r>
          </a:p>
          <a:p>
            <a:pPr lvl="1"/>
            <a:r>
              <a:rPr lang="en-US" altLang="zh-CN" dirty="0">
                <a:latin typeface="+mn-lt"/>
                <a:ea typeface="等线" panose="02010600030101010101" pitchFamily="2" charset="-122"/>
                <a:cs typeface="宋体" charset="0"/>
              </a:rPr>
              <a:t>Example: credit card number,</a:t>
            </a:r>
            <a:r>
              <a:rPr lang="zh-CN" altLang="en-US" dirty="0">
                <a:latin typeface="+mn-lt"/>
                <a:ea typeface="等线" panose="02010600030101010101" pitchFamily="2" charset="-122"/>
                <a:cs typeface="宋体" charset="0"/>
              </a:rPr>
              <a:t> </a:t>
            </a:r>
            <a:r>
              <a:rPr lang="en-US" altLang="zh-CN" dirty="0">
                <a:latin typeface="+mn-lt"/>
                <a:ea typeface="等线" panose="02010600030101010101" pitchFamily="2" charset="-122"/>
                <a:cs typeface="宋体" charset="0"/>
              </a:rPr>
              <a:t>UUID, email address</a:t>
            </a:r>
          </a:p>
          <a:p>
            <a:endParaRPr lang="zh-CN" altLang="en-US" sz="24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524A492A-E891-6545-96EB-C119873B4266}"/>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18</a:t>
            </a:fld>
            <a:endParaRPr lang="zh-CN" altLang="en-US" dirty="0"/>
          </a:p>
        </p:txBody>
      </p:sp>
    </p:spTree>
    <p:extLst>
      <p:ext uri="{BB962C8B-B14F-4D97-AF65-F5344CB8AC3E}">
        <p14:creationId xmlns:p14="http://schemas.microsoft.com/office/powerpoint/2010/main" val="1246057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zh-CN" dirty="0">
                <a:ea typeface="等线" panose="02010600030101010101" pitchFamily="2" charset="-122"/>
              </a:rPr>
              <a:t>Determining Context - 1</a:t>
            </a:r>
          </a:p>
        </p:txBody>
      </p:sp>
      <p:sp>
        <p:nvSpPr>
          <p:cNvPr id="10243" name="Content Placeholder 2"/>
          <p:cNvSpPr>
            <a:spLocks noGrp="1"/>
          </p:cNvSpPr>
          <p:nvPr>
            <p:ph idx="1"/>
          </p:nvPr>
        </p:nvSpPr>
        <p:spPr/>
        <p:txBody>
          <a:bodyPr>
            <a:normAutofit/>
          </a:bodyPr>
          <a:lstStyle/>
          <a:p>
            <a:r>
              <a:rPr lang="en-US" altLang="zh-CN" dirty="0">
                <a:latin typeface="+mn-lt"/>
                <a:ea typeface="等线" panose="02010600030101010101" pitchFamily="2" charset="-122"/>
              </a:rPr>
              <a:t>Hard code it in the resolver</a:t>
            </a:r>
          </a:p>
          <a:p>
            <a:pPr lvl="1"/>
            <a:r>
              <a:rPr lang="en-US" altLang="zh-CN" dirty="0">
                <a:latin typeface="+mn-lt"/>
                <a:ea typeface="等线" panose="02010600030101010101" pitchFamily="2" charset="-122"/>
              </a:rPr>
              <a:t>Examples: Many universal name spaces work this way</a:t>
            </a:r>
          </a:p>
          <a:p>
            <a:r>
              <a:rPr lang="en-US" altLang="zh-CN" dirty="0">
                <a:latin typeface="+mn-lt"/>
                <a:ea typeface="等线" panose="02010600030101010101" pitchFamily="2" charset="-122"/>
              </a:rPr>
              <a:t>Embedded in name itself</a:t>
            </a:r>
          </a:p>
          <a:p>
            <a:pPr lvl="1"/>
            <a:r>
              <a:rPr lang="en-US" altLang="zh-CN" dirty="0" err="1">
                <a:latin typeface="+mn-lt"/>
                <a:ea typeface="等线" panose="02010600030101010101" pitchFamily="2" charset="-122"/>
              </a:rPr>
              <a:t>cse</a:t>
            </a:r>
            <a:r>
              <a:rPr lang="hu-HU" altLang="zh-CN" dirty="0">
                <a:latin typeface="+mn-lt"/>
                <a:ea typeface="等线" panose="02010600030101010101" pitchFamily="2" charset="-122"/>
              </a:rPr>
              <a:t>@</a:t>
            </a:r>
            <a:r>
              <a:rPr lang="en-US" altLang="zh-CN" dirty="0">
                <a:latin typeface="+mn-lt"/>
                <a:ea typeface="等线" panose="02010600030101010101" pitchFamily="2" charset="-122"/>
              </a:rPr>
              <a:t>sjtu.edu.cn:</a:t>
            </a:r>
            <a:r>
              <a:rPr lang="hu-HU" dirty="0">
                <a:latin typeface="+mn-lt"/>
                <a:ea typeface="等线" panose="02010600030101010101" pitchFamily="2" charset="-122"/>
              </a:rPr>
              <a:t> </a:t>
            </a:r>
            <a:endParaRPr lang="zh-CN" altLang="en-US" dirty="0">
              <a:latin typeface="+mn-lt"/>
              <a:ea typeface="等线" panose="02010600030101010101" pitchFamily="2" charset="-122"/>
            </a:endParaRPr>
          </a:p>
          <a:p>
            <a:pPr lvl="2"/>
            <a:r>
              <a:rPr lang="hu-HU" altLang="zh-CN" sz="1600" dirty="0">
                <a:latin typeface="+mn-lt"/>
                <a:ea typeface="等线" panose="02010600030101010101" pitchFamily="2" charset="-122"/>
              </a:rPr>
              <a:t>Name = </a:t>
            </a:r>
            <a:r>
              <a:rPr lang="hu-HU" sz="1600" dirty="0">
                <a:latin typeface="+mn-lt"/>
                <a:ea typeface="等线" panose="02010600030101010101" pitchFamily="2" charset="-122"/>
              </a:rPr>
              <a:t>“cse”</a:t>
            </a:r>
            <a:endParaRPr lang="en-US" altLang="zh-CN" sz="1600" dirty="0">
              <a:latin typeface="+mn-lt"/>
              <a:ea typeface="等线" panose="02010600030101010101" pitchFamily="2" charset="-122"/>
            </a:endParaRPr>
          </a:p>
          <a:p>
            <a:pPr lvl="2"/>
            <a:r>
              <a:rPr lang="hu-HU" altLang="zh-CN" sz="1600" dirty="0">
                <a:latin typeface="+mn-lt"/>
                <a:ea typeface="等线" panose="02010600030101010101" pitchFamily="2" charset="-122"/>
              </a:rPr>
              <a:t>Context = </a:t>
            </a:r>
            <a:r>
              <a:rPr lang="hu-HU" sz="1600" dirty="0">
                <a:latin typeface="+mn-lt"/>
                <a:ea typeface="等线" panose="02010600030101010101" pitchFamily="2" charset="-122"/>
              </a:rPr>
              <a:t>“</a:t>
            </a:r>
            <a:r>
              <a:rPr lang="en-US" sz="1600" dirty="0" err="1">
                <a:latin typeface="+mn-lt"/>
                <a:ea typeface="等线" panose="02010600030101010101" pitchFamily="2" charset="-122"/>
              </a:rPr>
              <a:t>sjtu</a:t>
            </a:r>
            <a:r>
              <a:rPr lang="hu-HU" altLang="zh-CN" sz="1600" dirty="0">
                <a:latin typeface="+mn-lt"/>
                <a:ea typeface="等线" panose="02010600030101010101" pitchFamily="2" charset="-122"/>
              </a:rPr>
              <a:t>.edu</a:t>
            </a:r>
            <a:r>
              <a:rPr lang="en-US" altLang="zh-CN" sz="1600" dirty="0">
                <a:latin typeface="+mn-lt"/>
                <a:ea typeface="等线" panose="02010600030101010101" pitchFamily="2" charset="-122"/>
              </a:rPr>
              <a:t>.</a:t>
            </a:r>
            <a:r>
              <a:rPr lang="en-US" altLang="zh-CN" sz="1600" dirty="0" err="1">
                <a:latin typeface="+mn-lt"/>
                <a:ea typeface="等线" panose="02010600030101010101" pitchFamily="2" charset="-122"/>
              </a:rPr>
              <a:t>cn</a:t>
            </a:r>
            <a:r>
              <a:rPr lang="hu-HU" sz="1600" dirty="0">
                <a:latin typeface="+mn-lt"/>
                <a:ea typeface="等线" panose="02010600030101010101" pitchFamily="2" charset="-122"/>
              </a:rPr>
              <a:t>”</a:t>
            </a:r>
            <a:endParaRPr lang="hu-HU" altLang="zh-CN" sz="1600" dirty="0">
              <a:latin typeface="+mn-lt"/>
              <a:ea typeface="等线" panose="02010600030101010101" pitchFamily="2" charset="-122"/>
            </a:endParaRPr>
          </a:p>
          <a:p>
            <a:pPr lvl="1"/>
            <a:r>
              <a:rPr lang="hu-HU" altLang="zh-CN" dirty="0">
                <a:latin typeface="+mn-lt"/>
                <a:ea typeface="等线" panose="02010600030101010101" pitchFamily="2" charset="-122"/>
              </a:rPr>
              <a:t>/</a:t>
            </a:r>
            <a:r>
              <a:rPr lang="hr-HR" altLang="zh-CN" dirty="0">
                <a:latin typeface="+mn-lt"/>
                <a:ea typeface="等线" panose="02010600030101010101" pitchFamily="2" charset="-122"/>
              </a:rPr>
              <a:t>ipads.se.sjtu.edu.cn</a:t>
            </a:r>
            <a:r>
              <a:rPr lang="hu-HU" altLang="zh-CN" dirty="0">
                <a:latin typeface="+mn-lt"/>
                <a:ea typeface="等线" panose="02010600030101010101" pitchFamily="2" charset="-122"/>
              </a:rPr>
              <a:t>/courses/cse/</a:t>
            </a:r>
            <a:r>
              <a:rPr lang="en-US" altLang="zh-CN" dirty="0">
                <a:latin typeface="+mn-lt"/>
                <a:ea typeface="等线" panose="02010600030101010101" pitchFamily="2" charset="-122"/>
              </a:rPr>
              <a:t>README</a:t>
            </a:r>
            <a:r>
              <a:rPr lang="hu-HU" altLang="zh-CN" dirty="0">
                <a:latin typeface="+mn-lt"/>
                <a:ea typeface="等线" panose="02010600030101010101" pitchFamily="2" charset="-122"/>
              </a:rPr>
              <a:t> </a:t>
            </a:r>
            <a:r>
              <a:rPr lang="en-US" altLang="zh-CN" dirty="0">
                <a:latin typeface="+mn-lt"/>
                <a:ea typeface="等线" panose="02010600030101010101" pitchFamily="2" charset="-122"/>
              </a:rPr>
              <a:t>:</a:t>
            </a:r>
            <a:r>
              <a:rPr lang="hu-HU" dirty="0">
                <a:latin typeface="+mn-lt"/>
                <a:ea typeface="等线" panose="02010600030101010101" pitchFamily="2" charset="-122"/>
              </a:rPr>
              <a:t> </a:t>
            </a:r>
            <a:endParaRPr lang="zh-CN" altLang="en-US" dirty="0">
              <a:latin typeface="+mn-lt"/>
              <a:ea typeface="等线" panose="02010600030101010101" pitchFamily="2" charset="-122"/>
            </a:endParaRPr>
          </a:p>
          <a:p>
            <a:pPr lvl="2"/>
            <a:r>
              <a:rPr lang="en-US" altLang="zh-CN" sz="1600" dirty="0">
                <a:latin typeface="+mn-lt"/>
                <a:ea typeface="等线" panose="02010600030101010101" pitchFamily="2" charset="-122"/>
              </a:rPr>
              <a:t>Name = </a:t>
            </a:r>
            <a:r>
              <a:rPr lang="en-US" sz="1600" dirty="0">
                <a:latin typeface="+mn-lt"/>
                <a:ea typeface="等线" panose="02010600030101010101" pitchFamily="2" charset="-122"/>
              </a:rPr>
              <a:t>“</a:t>
            </a:r>
            <a:r>
              <a:rPr lang="en-US" altLang="zh-CN" sz="1600" dirty="0">
                <a:latin typeface="+mn-lt"/>
                <a:ea typeface="等线" panose="02010600030101010101" pitchFamily="2" charset="-122"/>
              </a:rPr>
              <a:t>README</a:t>
            </a:r>
            <a:r>
              <a:rPr lang="en-US" sz="1600" dirty="0">
                <a:latin typeface="+mn-lt"/>
                <a:ea typeface="等线" panose="02010600030101010101" pitchFamily="2" charset="-122"/>
              </a:rPr>
              <a:t>”</a:t>
            </a:r>
            <a:r>
              <a:rPr lang="en-US" altLang="zh-CN" sz="1600" dirty="0">
                <a:latin typeface="+mn-lt"/>
                <a:ea typeface="等线" panose="02010600030101010101" pitchFamily="2" charset="-122"/>
              </a:rPr>
              <a:t>  </a:t>
            </a:r>
          </a:p>
          <a:p>
            <a:pPr lvl="2"/>
            <a:r>
              <a:rPr lang="en-US" altLang="zh-CN" sz="1600" dirty="0">
                <a:latin typeface="+mn-lt"/>
                <a:ea typeface="等线" panose="02010600030101010101" pitchFamily="2" charset="-122"/>
              </a:rPr>
              <a:t>Context = “</a:t>
            </a:r>
            <a:r>
              <a:rPr lang="hu-HU" altLang="zh-CN" sz="1600" dirty="0">
                <a:latin typeface="+mn-lt"/>
                <a:ea typeface="等线" panose="02010600030101010101" pitchFamily="2" charset="-122"/>
              </a:rPr>
              <a:t>/</a:t>
            </a:r>
            <a:r>
              <a:rPr lang="hr-HR" altLang="zh-CN" sz="1600" dirty="0">
                <a:latin typeface="+mn-lt"/>
                <a:ea typeface="等线" panose="02010600030101010101" pitchFamily="2" charset="-122"/>
              </a:rPr>
              <a:t>ipads.se.sjtu.edu.cn</a:t>
            </a:r>
            <a:r>
              <a:rPr lang="hu-HU" altLang="zh-CN" sz="1600" dirty="0">
                <a:latin typeface="+mn-lt"/>
                <a:ea typeface="等线" panose="02010600030101010101" pitchFamily="2" charset="-122"/>
              </a:rPr>
              <a:t>/courses/cse</a:t>
            </a:r>
            <a:r>
              <a:rPr lang="en-US" sz="1600" dirty="0">
                <a:latin typeface="+mn-lt"/>
                <a:ea typeface="等线" panose="02010600030101010101" pitchFamily="2" charset="-122"/>
              </a:rPr>
              <a:t>”</a:t>
            </a:r>
            <a:endParaRPr lang="en-US" altLang="zh-CN" sz="1600" dirty="0">
              <a:latin typeface="+mn-lt"/>
              <a:ea typeface="等线" panose="02010600030101010101" pitchFamily="2" charset="-122"/>
            </a:endParaRPr>
          </a:p>
        </p:txBody>
      </p:sp>
      <p:sp>
        <p:nvSpPr>
          <p:cNvPr id="5" name="灯片编号占位符 3">
            <a:extLst>
              <a:ext uri="{FF2B5EF4-FFF2-40B4-BE49-F238E27FC236}">
                <a16:creationId xmlns:a16="http://schemas.microsoft.com/office/drawing/2014/main" id="{45430787-BEE4-B048-9F8E-E728138A7538}"/>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19</a:t>
            </a:fld>
            <a:endParaRPr lang="zh-CN" altLang="en-US" dirty="0"/>
          </a:p>
        </p:txBody>
      </p:sp>
    </p:spTree>
    <p:extLst>
      <p:ext uri="{BB962C8B-B14F-4D97-AF65-F5344CB8AC3E}">
        <p14:creationId xmlns:p14="http://schemas.microsoft.com/office/powerpoint/2010/main" val="178391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等线" panose="02010600030101010101" pitchFamily="2" charset="-122"/>
              </a:rPr>
              <a:t>Review:</a:t>
            </a:r>
            <a:r>
              <a:rPr lang="zh-CN" altLang="en-US" dirty="0">
                <a:ea typeface="等线" panose="02010600030101010101" pitchFamily="2" charset="-122"/>
              </a:rPr>
              <a:t> </a:t>
            </a:r>
            <a:r>
              <a:rPr lang="en-US" altLang="zh-CN" dirty="0">
                <a:ea typeface="等线" panose="02010600030101010101" pitchFamily="2" charset="-122"/>
              </a:rPr>
              <a:t>DNS Hierarchy (a partial view)</a:t>
            </a:r>
            <a:endParaRPr lang="zh-CN" altLang="en-US" dirty="0">
              <a:ea typeface="等线" panose="02010600030101010101" pitchFamily="2" charset="-122"/>
            </a:endParaRPr>
          </a:p>
        </p:txBody>
      </p:sp>
      <p:pic>
        <p:nvPicPr>
          <p:cNvPr id="3" name="图片 2">
            <a:extLst>
              <a:ext uri="{FF2B5EF4-FFF2-40B4-BE49-F238E27FC236}">
                <a16:creationId xmlns:a16="http://schemas.microsoft.com/office/drawing/2014/main" id="{E12EF469-7546-0C49-874A-C4E4130C44EC}"/>
              </a:ext>
            </a:extLst>
          </p:cNvPr>
          <p:cNvPicPr>
            <a:picLocks noChangeAspect="1"/>
          </p:cNvPicPr>
          <p:nvPr/>
        </p:nvPicPr>
        <p:blipFill>
          <a:blip r:embed="rId2"/>
          <a:stretch>
            <a:fillRect/>
          </a:stretch>
        </p:blipFill>
        <p:spPr>
          <a:xfrm>
            <a:off x="683568" y="1129308"/>
            <a:ext cx="7950200" cy="4114800"/>
          </a:xfrm>
          <a:prstGeom prst="rect">
            <a:avLst/>
          </a:prstGeom>
        </p:spPr>
      </p:pic>
      <p:sp>
        <p:nvSpPr>
          <p:cNvPr id="43" name="灯片编号占位符 3">
            <a:extLst>
              <a:ext uri="{FF2B5EF4-FFF2-40B4-BE49-F238E27FC236}">
                <a16:creationId xmlns:a16="http://schemas.microsoft.com/office/drawing/2014/main" id="{CADA4870-683D-5147-9CD0-BDBCC52F8243}"/>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2</a:t>
            </a:fld>
            <a:endParaRPr lang="zh-CN" altLang="en-US"/>
          </a:p>
        </p:txBody>
      </p:sp>
    </p:spTree>
    <p:extLst>
      <p:ext uri="{BB962C8B-B14F-4D97-AF65-F5344CB8AC3E}">
        <p14:creationId xmlns:p14="http://schemas.microsoft.com/office/powerpoint/2010/main" val="1152509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zh-CN" dirty="0">
                <a:ea typeface="等线" panose="02010600030101010101" pitchFamily="2" charset="-122"/>
              </a:rPr>
              <a:t>Determining Context - 2</a:t>
            </a:r>
          </a:p>
        </p:txBody>
      </p:sp>
      <p:sp>
        <p:nvSpPr>
          <p:cNvPr id="11267" name="Content Placeholder 2"/>
          <p:cNvSpPr>
            <a:spLocks noGrp="1"/>
          </p:cNvSpPr>
          <p:nvPr>
            <p:ph idx="1"/>
          </p:nvPr>
        </p:nvSpPr>
        <p:spPr/>
        <p:txBody>
          <a:bodyPr>
            <a:normAutofit/>
          </a:bodyPr>
          <a:lstStyle/>
          <a:p>
            <a:r>
              <a:rPr lang="en-US" altLang="zh-CN" dirty="0">
                <a:ea typeface="等线" panose="02010600030101010101" pitchFamily="2" charset="-122"/>
              </a:rPr>
              <a:t>Taken from environment (Dynamic)</a:t>
            </a:r>
          </a:p>
          <a:p>
            <a:pPr lvl="1"/>
            <a:r>
              <a:rPr lang="en-US" altLang="zh-CN" dirty="0">
                <a:ea typeface="等线" panose="02010600030101010101" pitchFamily="2" charset="-122"/>
              </a:rPr>
              <a:t>Unix </a:t>
            </a:r>
            <a:r>
              <a:rPr lang="en-US" altLang="zh-CN" dirty="0" err="1">
                <a:ea typeface="等线" panose="02010600030101010101" pitchFamily="2" charset="-122"/>
              </a:rPr>
              <a:t>cmd</a:t>
            </a:r>
            <a:r>
              <a:rPr lang="en-US" altLang="zh-CN" dirty="0">
                <a:ea typeface="等线" panose="02010600030101010101" pitchFamily="2" charset="-122"/>
              </a:rPr>
              <a:t>: </a:t>
            </a:r>
            <a:r>
              <a:rPr lang="en-US" dirty="0">
                <a:ea typeface="等线" panose="02010600030101010101" pitchFamily="2" charset="-122"/>
              </a:rPr>
              <a:t>“</a:t>
            </a:r>
            <a:r>
              <a:rPr lang="en-US" altLang="ja-JP" b="1" dirty="0" err="1">
                <a:solidFill>
                  <a:srgbClr val="0096FF"/>
                </a:solidFill>
                <a:ea typeface="等线" panose="02010600030101010101" pitchFamily="2" charset="-122"/>
              </a:rPr>
              <a:t>rm</a:t>
            </a:r>
            <a:r>
              <a:rPr lang="en-US" altLang="ja-JP" b="1" dirty="0">
                <a:solidFill>
                  <a:srgbClr val="0096FF"/>
                </a:solidFill>
                <a:ea typeface="等线" panose="02010600030101010101" pitchFamily="2" charset="-122"/>
              </a:rPr>
              <a:t> foo</a:t>
            </a:r>
            <a:r>
              <a:rPr lang="en-US" dirty="0">
                <a:ea typeface="等线" panose="02010600030101010101" pitchFamily="2" charset="-122"/>
              </a:rPr>
              <a:t>”</a:t>
            </a:r>
            <a:r>
              <a:rPr lang="en-US" altLang="ja-JP" dirty="0">
                <a:ea typeface="等线" panose="02010600030101010101" pitchFamily="2" charset="-122"/>
              </a:rPr>
              <a:t>: </a:t>
            </a:r>
          </a:p>
          <a:p>
            <a:pPr lvl="2"/>
            <a:r>
              <a:rPr lang="en-US" altLang="ja-JP" sz="1600" dirty="0">
                <a:ea typeface="等线" panose="02010600030101010101" pitchFamily="2" charset="-122"/>
              </a:rPr>
              <a:t>Name = </a:t>
            </a:r>
            <a:r>
              <a:rPr lang="en-US" sz="1600" dirty="0">
                <a:ea typeface="等线" panose="02010600030101010101" pitchFamily="2" charset="-122"/>
              </a:rPr>
              <a:t>“</a:t>
            </a:r>
            <a:r>
              <a:rPr lang="en-US" altLang="ja-JP" sz="1600" dirty="0">
                <a:ea typeface="等线" panose="02010600030101010101" pitchFamily="2" charset="-122"/>
              </a:rPr>
              <a:t>foo</a:t>
            </a:r>
            <a:r>
              <a:rPr lang="en-US" sz="1600" dirty="0">
                <a:ea typeface="等线" panose="02010600030101010101" pitchFamily="2" charset="-122"/>
              </a:rPr>
              <a:t>”</a:t>
            </a:r>
            <a:r>
              <a:rPr lang="en-US" altLang="ja-JP" sz="1600" dirty="0">
                <a:ea typeface="等线" panose="02010600030101010101" pitchFamily="2" charset="-122"/>
              </a:rPr>
              <a:t>, context is current </a:t>
            </a:r>
            <a:r>
              <a:rPr lang="en-US" altLang="ja-JP" sz="1600" dirty="0" err="1">
                <a:ea typeface="等线" panose="02010600030101010101" pitchFamily="2" charset="-122"/>
              </a:rPr>
              <a:t>dir</a:t>
            </a:r>
            <a:r>
              <a:rPr lang="en-US" altLang="ja-JP" sz="1600" dirty="0">
                <a:ea typeface="等线" panose="02010600030101010101" pitchFamily="2" charset="-122"/>
              </a:rPr>
              <a:t> </a:t>
            </a:r>
          </a:p>
          <a:p>
            <a:pPr lvl="2"/>
            <a:r>
              <a:rPr lang="en-US" altLang="ja-JP" sz="1600" b="1" dirty="0">
                <a:solidFill>
                  <a:srgbClr val="C00000"/>
                </a:solidFill>
                <a:ea typeface="等线" panose="02010600030101010101" pitchFamily="2" charset="-122"/>
              </a:rPr>
              <a:t>Question</a:t>
            </a:r>
            <a:r>
              <a:rPr lang="en-US" altLang="ja-JP" sz="1600" dirty="0">
                <a:solidFill>
                  <a:srgbClr val="C00000"/>
                </a:solidFill>
                <a:ea typeface="等线" panose="02010600030101010101" pitchFamily="2" charset="-122"/>
              </a:rPr>
              <a:t>: how to find the binary of “</a:t>
            </a:r>
            <a:r>
              <a:rPr lang="en-US" altLang="ja-JP" sz="1600" dirty="0" err="1">
                <a:solidFill>
                  <a:srgbClr val="C00000"/>
                </a:solidFill>
                <a:ea typeface="等线" panose="02010600030101010101" pitchFamily="2" charset="-122"/>
              </a:rPr>
              <a:t>rm</a:t>
            </a:r>
            <a:r>
              <a:rPr lang="en-US" altLang="ja-JP" sz="1600" dirty="0">
                <a:solidFill>
                  <a:srgbClr val="C00000"/>
                </a:solidFill>
                <a:ea typeface="等线" panose="02010600030101010101" pitchFamily="2" charset="-122"/>
              </a:rPr>
              <a:t>” command?</a:t>
            </a:r>
          </a:p>
          <a:p>
            <a:pPr lvl="1"/>
            <a:r>
              <a:rPr lang="en-US" altLang="zh-CN" dirty="0">
                <a:ea typeface="等线" panose="02010600030101010101" pitchFamily="2" charset="-122"/>
              </a:rPr>
              <a:t>Read memory 0x7c911109: </a:t>
            </a:r>
          </a:p>
          <a:p>
            <a:pPr lvl="2"/>
            <a:r>
              <a:rPr lang="en-US" altLang="zh-CN" sz="1600" dirty="0">
                <a:ea typeface="等线" panose="02010600030101010101" pitchFamily="2" charset="-122"/>
              </a:rPr>
              <a:t>Name = </a:t>
            </a:r>
            <a:r>
              <a:rPr lang="en-US" sz="1600" dirty="0">
                <a:ea typeface="等线" panose="02010600030101010101" pitchFamily="2" charset="-122"/>
              </a:rPr>
              <a:t>“</a:t>
            </a:r>
            <a:r>
              <a:rPr lang="en-US" altLang="zh-CN" sz="1600" dirty="0">
                <a:ea typeface="等线" panose="02010600030101010101" pitchFamily="2" charset="-122"/>
              </a:rPr>
              <a:t>0x7c911109</a:t>
            </a:r>
            <a:r>
              <a:rPr lang="en-US" sz="1600" dirty="0">
                <a:ea typeface="等线" panose="02010600030101010101" pitchFamily="2" charset="-122"/>
              </a:rPr>
              <a:t>”</a:t>
            </a:r>
            <a:r>
              <a:rPr lang="en-US" altLang="zh-CN" sz="1600" dirty="0">
                <a:ea typeface="等线" panose="02010600030101010101" pitchFamily="2" charset="-122"/>
              </a:rPr>
              <a:t>, </a:t>
            </a:r>
          </a:p>
          <a:p>
            <a:pPr lvl="2"/>
            <a:r>
              <a:rPr lang="en-US" altLang="zh-CN" sz="1600" dirty="0">
                <a:ea typeface="等线" panose="02010600030101010101" pitchFamily="2" charset="-122"/>
              </a:rPr>
              <a:t>Context is thread</a:t>
            </a:r>
            <a:r>
              <a:rPr lang="en-US" sz="1600" dirty="0">
                <a:ea typeface="等线" panose="02010600030101010101" pitchFamily="2" charset="-122"/>
              </a:rPr>
              <a:t>’</a:t>
            </a:r>
            <a:r>
              <a:rPr lang="en-US" altLang="zh-CN" sz="1600" dirty="0">
                <a:ea typeface="等线" panose="02010600030101010101" pitchFamily="2" charset="-122"/>
              </a:rPr>
              <a:t>s address space</a:t>
            </a:r>
          </a:p>
          <a:p>
            <a:r>
              <a:rPr lang="en-US" altLang="zh-CN" dirty="0">
                <a:ea typeface="等线" panose="02010600030101010101" pitchFamily="2" charset="-122"/>
              </a:rPr>
              <a:t>Many errors in systems due to using wrong context</a:t>
            </a:r>
          </a:p>
        </p:txBody>
      </p:sp>
      <p:sp>
        <p:nvSpPr>
          <p:cNvPr id="5" name="灯片编号占位符 3">
            <a:extLst>
              <a:ext uri="{FF2B5EF4-FFF2-40B4-BE49-F238E27FC236}">
                <a16:creationId xmlns:a16="http://schemas.microsoft.com/office/drawing/2014/main" id="{D502BAB6-6B14-854A-98B2-D28B9D27A5BA}"/>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20</a:t>
            </a:fld>
            <a:endParaRPr lang="zh-CN" altLang="en-US" dirty="0"/>
          </a:p>
        </p:txBody>
      </p:sp>
    </p:spTree>
    <p:extLst>
      <p:ext uri="{BB962C8B-B14F-4D97-AF65-F5344CB8AC3E}">
        <p14:creationId xmlns:p14="http://schemas.microsoft.com/office/powerpoint/2010/main" val="2319785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zh-CN" dirty="0">
                <a:ea typeface="等线" panose="02010600030101010101" pitchFamily="2" charset="-122"/>
              </a:rPr>
              <a:t>Name Mapping Algorithms - 1</a:t>
            </a:r>
          </a:p>
        </p:txBody>
      </p:sp>
      <p:sp>
        <p:nvSpPr>
          <p:cNvPr id="14339" name="Content Placeholder 2"/>
          <p:cNvSpPr>
            <a:spLocks noGrp="1"/>
          </p:cNvSpPr>
          <p:nvPr>
            <p:ph idx="1"/>
          </p:nvPr>
        </p:nvSpPr>
        <p:spPr/>
        <p:txBody>
          <a:bodyPr>
            <a:normAutofit/>
          </a:bodyPr>
          <a:lstStyle/>
          <a:p>
            <a:r>
              <a:rPr lang="en-US" altLang="zh-CN" b="1" dirty="0">
                <a:ea typeface="等线" panose="02010600030101010101" pitchFamily="2" charset="-122"/>
              </a:rPr>
              <a:t>Table lookup</a:t>
            </a:r>
          </a:p>
          <a:p>
            <a:pPr lvl="1"/>
            <a:r>
              <a:rPr lang="en-US" altLang="zh-CN" dirty="0">
                <a:ea typeface="等线" panose="02010600030101010101" pitchFamily="2" charset="-122"/>
              </a:rPr>
              <a:t>Find name in a table</a:t>
            </a:r>
          </a:p>
          <a:p>
            <a:pPr lvl="2"/>
            <a:r>
              <a:rPr lang="en-US" altLang="zh-CN" sz="1600" dirty="0">
                <a:ea typeface="等线" panose="02010600030101010101" pitchFamily="2" charset="-122"/>
              </a:rPr>
              <a:t>E.g., Phone book</a:t>
            </a:r>
          </a:p>
          <a:p>
            <a:pPr lvl="1"/>
            <a:r>
              <a:rPr lang="en-US" altLang="zh-CN" dirty="0">
                <a:ea typeface="等线" panose="02010600030101010101" pitchFamily="2" charset="-122"/>
              </a:rPr>
              <a:t>Context: which table?</a:t>
            </a:r>
          </a:p>
          <a:p>
            <a:pPr lvl="2"/>
            <a:r>
              <a:rPr lang="en-US" altLang="zh-CN" sz="1600" dirty="0">
                <a:ea typeface="等线" panose="02010600030101010101" pitchFamily="2" charset="-122"/>
              </a:rPr>
              <a:t>Implicit VS. explicit</a:t>
            </a:r>
          </a:p>
          <a:p>
            <a:pPr lvl="2"/>
            <a:r>
              <a:rPr lang="en-US" altLang="zh-CN" sz="1600" dirty="0">
                <a:ea typeface="等线" panose="02010600030101010101" pitchFamily="2" charset="-122"/>
              </a:rPr>
              <a:t>Default context</a:t>
            </a:r>
          </a:p>
        </p:txBody>
      </p:sp>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4904" y="1333500"/>
            <a:ext cx="3651896" cy="33059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灯片编号占位符 3">
            <a:extLst>
              <a:ext uri="{FF2B5EF4-FFF2-40B4-BE49-F238E27FC236}">
                <a16:creationId xmlns:a16="http://schemas.microsoft.com/office/drawing/2014/main" id="{25DE7B06-9298-0C40-A768-57E156709631}"/>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21</a:t>
            </a:fld>
            <a:endParaRPr lang="zh-CN" altLang="en-US" dirty="0"/>
          </a:p>
        </p:txBody>
      </p:sp>
    </p:spTree>
    <p:extLst>
      <p:ext uri="{BB962C8B-B14F-4D97-AF65-F5344CB8AC3E}">
        <p14:creationId xmlns:p14="http://schemas.microsoft.com/office/powerpoint/2010/main" val="2074605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等线" panose="02010600030101010101" pitchFamily="2" charset="-122"/>
              </a:rPr>
              <a:t>Name Mapping Algorithms - 2</a:t>
            </a:r>
            <a:endParaRPr kumimoji="1" lang="zh-CN" altLang="en-US" dirty="0">
              <a:ea typeface="等线" panose="02010600030101010101" pitchFamily="2" charset="-122"/>
            </a:endParaRPr>
          </a:p>
        </p:txBody>
      </p:sp>
      <p:sp>
        <p:nvSpPr>
          <p:cNvPr id="3" name="内容占位符 2"/>
          <p:cNvSpPr>
            <a:spLocks noGrp="1"/>
          </p:cNvSpPr>
          <p:nvPr>
            <p:ph idx="1"/>
          </p:nvPr>
        </p:nvSpPr>
        <p:spPr/>
        <p:txBody>
          <a:bodyPr>
            <a:normAutofit/>
          </a:bodyPr>
          <a:lstStyle/>
          <a:p>
            <a:r>
              <a:rPr lang="en-US" altLang="zh-CN" b="1" dirty="0">
                <a:ea typeface="等线" panose="02010600030101010101" pitchFamily="2" charset="-122"/>
              </a:rPr>
              <a:t>Recursive lookup</a:t>
            </a:r>
          </a:p>
          <a:p>
            <a:pPr lvl="1"/>
            <a:r>
              <a:rPr lang="en-US" altLang="zh-CN" dirty="0">
                <a:ea typeface="等线" panose="02010600030101010101" pitchFamily="2" charset="-122"/>
              </a:rPr>
              <a:t>E.g., “/</a:t>
            </a:r>
            <a:r>
              <a:rPr lang="en-US" altLang="zh-CN" dirty="0" err="1">
                <a:ea typeface="等线" panose="02010600030101010101" pitchFamily="2" charset="-122"/>
              </a:rPr>
              <a:t>usr</a:t>
            </a:r>
            <a:r>
              <a:rPr lang="en-US" altLang="zh-CN" dirty="0">
                <a:ea typeface="等线" panose="02010600030101010101" pitchFamily="2" charset="-122"/>
              </a:rPr>
              <a:t>/bin/</a:t>
            </a:r>
            <a:r>
              <a:rPr lang="en-US" altLang="zh-CN" dirty="0" err="1">
                <a:ea typeface="等线" panose="02010600030101010101" pitchFamily="2" charset="-122"/>
              </a:rPr>
              <a:t>rm</a:t>
            </a:r>
            <a:r>
              <a:rPr lang="en-US" altLang="zh-CN" dirty="0">
                <a:ea typeface="等线" panose="02010600030101010101" pitchFamily="2" charset="-122"/>
              </a:rPr>
              <a:t>”</a:t>
            </a:r>
          </a:p>
          <a:p>
            <a:pPr lvl="1"/>
            <a:r>
              <a:rPr lang="en-US" altLang="zh-CN" dirty="0">
                <a:ea typeface="等线" panose="02010600030101010101" pitchFamily="2" charset="-122"/>
              </a:rPr>
              <a:t>First find “</a:t>
            </a:r>
            <a:r>
              <a:rPr lang="en-US" altLang="zh-CN" dirty="0" err="1">
                <a:ea typeface="等线" panose="02010600030101010101" pitchFamily="2" charset="-122"/>
              </a:rPr>
              <a:t>usr</a:t>
            </a:r>
            <a:r>
              <a:rPr lang="en-US" altLang="zh-CN" dirty="0">
                <a:ea typeface="等线" panose="02010600030101010101" pitchFamily="2" charset="-122"/>
              </a:rPr>
              <a:t>” in “/”, then find “bin” in “/</a:t>
            </a:r>
            <a:r>
              <a:rPr lang="en-US" altLang="zh-CN" dirty="0" err="1">
                <a:ea typeface="等线" panose="02010600030101010101" pitchFamily="2" charset="-122"/>
              </a:rPr>
              <a:t>usr</a:t>
            </a:r>
            <a:r>
              <a:rPr lang="en-US" altLang="zh-CN" dirty="0">
                <a:ea typeface="等线" panose="02010600030101010101" pitchFamily="2" charset="-122"/>
              </a:rPr>
              <a:t>”, then “</a:t>
            </a:r>
            <a:r>
              <a:rPr lang="en-US" altLang="zh-CN" dirty="0" err="1">
                <a:ea typeface="等线" panose="02010600030101010101" pitchFamily="2" charset="-122"/>
              </a:rPr>
              <a:t>rm</a:t>
            </a:r>
            <a:r>
              <a:rPr lang="en-US" altLang="zh-CN" dirty="0">
                <a:ea typeface="等线" panose="02010600030101010101" pitchFamily="2" charset="-122"/>
              </a:rPr>
              <a:t>”</a:t>
            </a:r>
          </a:p>
          <a:p>
            <a:pPr lvl="1"/>
            <a:r>
              <a:rPr lang="en-US" altLang="zh-CN" dirty="0">
                <a:ea typeface="等线" panose="02010600030101010101" pitchFamily="2" charset="-122"/>
              </a:rPr>
              <a:t>Each look-up process is the same</a:t>
            </a:r>
          </a:p>
          <a:p>
            <a:r>
              <a:rPr lang="nl-NL" altLang="zh-CN" b="1" dirty="0">
                <a:ea typeface="等线" panose="02010600030101010101" pitchFamily="2" charset="-122"/>
              </a:rPr>
              <a:t>Multiple </a:t>
            </a:r>
            <a:r>
              <a:rPr lang="nl-NL" altLang="zh-CN" b="1" dirty="0" err="1">
                <a:ea typeface="等线" panose="02010600030101010101" pitchFamily="2" charset="-122"/>
              </a:rPr>
              <a:t>lookup</a:t>
            </a:r>
            <a:endParaRPr lang="nl-NL" altLang="zh-CN" b="1" dirty="0">
              <a:ea typeface="等线" panose="02010600030101010101" pitchFamily="2" charset="-122"/>
            </a:endParaRPr>
          </a:p>
          <a:p>
            <a:pPr lvl="1"/>
            <a:r>
              <a:rPr lang="nl-NL" altLang="zh-CN" b="1" dirty="0" err="1">
                <a:solidFill>
                  <a:srgbClr val="C00000"/>
                </a:solidFill>
                <a:ea typeface="等线" panose="02010600030101010101" pitchFamily="2" charset="-122"/>
              </a:rPr>
              <a:t>Recall</a:t>
            </a:r>
            <a:r>
              <a:rPr lang="nl-NL" altLang="zh-CN" dirty="0">
                <a:solidFill>
                  <a:srgbClr val="C00000"/>
                </a:solidFill>
                <a:ea typeface="等线" panose="02010600030101010101" pitchFamily="2" charset="-122"/>
              </a:rPr>
              <a:t>: </a:t>
            </a:r>
            <a:r>
              <a:rPr lang="nl-NL" altLang="zh-CN" dirty="0" err="1">
                <a:solidFill>
                  <a:srgbClr val="C00000"/>
                </a:solidFill>
                <a:ea typeface="等线" panose="02010600030101010101" pitchFamily="2" charset="-122"/>
              </a:rPr>
              <a:t>how</a:t>
            </a:r>
            <a:r>
              <a:rPr lang="nl-NL" altLang="zh-CN" dirty="0">
                <a:solidFill>
                  <a:srgbClr val="C00000"/>
                </a:solidFill>
                <a:ea typeface="等线" panose="02010600030101010101" pitchFamily="2" charset="-122"/>
              </a:rPr>
              <a:t> </a:t>
            </a:r>
            <a:r>
              <a:rPr lang="nl-NL" altLang="zh-CN" dirty="0" err="1">
                <a:solidFill>
                  <a:srgbClr val="C00000"/>
                </a:solidFill>
                <a:ea typeface="等线" panose="02010600030101010101" pitchFamily="2" charset="-122"/>
              </a:rPr>
              <a:t>to</a:t>
            </a:r>
            <a:r>
              <a:rPr lang="nl-NL" altLang="zh-CN" dirty="0">
                <a:solidFill>
                  <a:srgbClr val="C00000"/>
                </a:solidFill>
                <a:ea typeface="等线" panose="02010600030101010101" pitchFamily="2" charset="-122"/>
              </a:rPr>
              <a:t> </a:t>
            </a:r>
            <a:r>
              <a:rPr lang="nl-NL" altLang="zh-CN" dirty="0" err="1">
                <a:solidFill>
                  <a:srgbClr val="C00000"/>
                </a:solidFill>
                <a:ea typeface="等线" panose="02010600030101010101" pitchFamily="2" charset="-122"/>
              </a:rPr>
              <a:t>find</a:t>
            </a:r>
            <a:r>
              <a:rPr lang="nl-NL" altLang="zh-CN" dirty="0">
                <a:solidFill>
                  <a:srgbClr val="C00000"/>
                </a:solidFill>
                <a:ea typeface="等线" panose="02010600030101010101" pitchFamily="2" charset="-122"/>
              </a:rPr>
              <a:t> “</a:t>
            </a:r>
            <a:r>
              <a:rPr lang="nl-NL" altLang="zh-CN" dirty="0" err="1">
                <a:solidFill>
                  <a:srgbClr val="C00000"/>
                </a:solidFill>
                <a:ea typeface="等线" panose="02010600030101010101" pitchFamily="2" charset="-122"/>
              </a:rPr>
              <a:t>rm</a:t>
            </a:r>
            <a:r>
              <a:rPr lang="nl-NL" altLang="zh-CN" dirty="0">
                <a:solidFill>
                  <a:srgbClr val="C00000"/>
                </a:solidFill>
                <a:ea typeface="等线" panose="02010600030101010101" pitchFamily="2" charset="-122"/>
              </a:rPr>
              <a:t>” without absolute name?</a:t>
            </a:r>
          </a:p>
          <a:p>
            <a:pPr lvl="1"/>
            <a:r>
              <a:rPr lang="nl-NL" altLang="zh-CN" dirty="0">
                <a:ea typeface="等线" panose="02010600030101010101" pitchFamily="2" charset="-122"/>
              </a:rPr>
              <a:t>$PATH</a:t>
            </a:r>
          </a:p>
          <a:p>
            <a:pPr lvl="2"/>
            <a:r>
              <a:rPr lang="nl-NL" altLang="zh-CN" sz="1600" dirty="0">
                <a:ea typeface="等线" panose="02010600030101010101" pitchFamily="2" charset="-122"/>
              </a:rPr>
              <a:t>E.g., “/</a:t>
            </a:r>
            <a:r>
              <a:rPr lang="nl-NL" altLang="zh-CN" sz="1600" dirty="0" err="1">
                <a:ea typeface="等线" panose="02010600030101010101" pitchFamily="2" charset="-122"/>
              </a:rPr>
              <a:t>usr</a:t>
            </a:r>
            <a:r>
              <a:rPr lang="nl-NL" altLang="zh-CN" sz="1600" dirty="0">
                <a:ea typeface="等线" panose="02010600030101010101" pitchFamily="2" charset="-122"/>
              </a:rPr>
              <a:t>/</a:t>
            </a:r>
            <a:r>
              <a:rPr lang="nl-NL" altLang="zh-CN" sz="1600" dirty="0" err="1">
                <a:ea typeface="等线" panose="02010600030101010101" pitchFamily="2" charset="-122"/>
              </a:rPr>
              <a:t>local</a:t>
            </a:r>
            <a:r>
              <a:rPr lang="nl-NL" altLang="zh-CN" sz="1600" dirty="0">
                <a:ea typeface="等线" panose="02010600030101010101" pitchFamily="2" charset="-122"/>
              </a:rPr>
              <a:t>/</a:t>
            </a:r>
            <a:r>
              <a:rPr lang="nl-NL" altLang="zh-CN" sz="1600" dirty="0" err="1">
                <a:ea typeface="等线" panose="02010600030101010101" pitchFamily="2" charset="-122"/>
              </a:rPr>
              <a:t>sbin</a:t>
            </a:r>
            <a:r>
              <a:rPr lang="nl-NL" altLang="zh-CN" sz="1600" dirty="0">
                <a:ea typeface="等线" panose="02010600030101010101" pitchFamily="2" charset="-122"/>
              </a:rPr>
              <a:t>:/</a:t>
            </a:r>
            <a:r>
              <a:rPr lang="nl-NL" altLang="zh-CN" sz="1600" dirty="0" err="1">
                <a:ea typeface="等线" panose="02010600030101010101" pitchFamily="2" charset="-122"/>
              </a:rPr>
              <a:t>usr</a:t>
            </a:r>
            <a:r>
              <a:rPr lang="nl-NL" altLang="zh-CN" sz="1600" dirty="0">
                <a:ea typeface="等线" panose="02010600030101010101" pitchFamily="2" charset="-122"/>
              </a:rPr>
              <a:t>/</a:t>
            </a:r>
            <a:r>
              <a:rPr lang="nl-NL" altLang="zh-CN" sz="1600" dirty="0" err="1">
                <a:ea typeface="等线" panose="02010600030101010101" pitchFamily="2" charset="-122"/>
              </a:rPr>
              <a:t>local</a:t>
            </a:r>
            <a:r>
              <a:rPr lang="nl-NL" altLang="zh-CN" sz="1600" dirty="0">
                <a:ea typeface="等线" panose="02010600030101010101" pitchFamily="2" charset="-122"/>
              </a:rPr>
              <a:t>/bin:/</a:t>
            </a:r>
            <a:r>
              <a:rPr lang="nl-NL" altLang="zh-CN" sz="1600" dirty="0" err="1">
                <a:ea typeface="等线" panose="02010600030101010101" pitchFamily="2" charset="-122"/>
              </a:rPr>
              <a:t>usr</a:t>
            </a:r>
            <a:r>
              <a:rPr lang="nl-NL" altLang="zh-CN" sz="1600" dirty="0">
                <a:ea typeface="等线" panose="02010600030101010101" pitchFamily="2" charset="-122"/>
              </a:rPr>
              <a:t>/</a:t>
            </a:r>
            <a:r>
              <a:rPr lang="nl-NL" altLang="zh-CN" sz="1600" dirty="0" err="1">
                <a:ea typeface="等线" panose="02010600030101010101" pitchFamily="2" charset="-122"/>
              </a:rPr>
              <a:t>sbin</a:t>
            </a:r>
            <a:r>
              <a:rPr lang="nl-NL" altLang="zh-CN" sz="1600" dirty="0">
                <a:ea typeface="等线" panose="02010600030101010101" pitchFamily="2" charset="-122"/>
              </a:rPr>
              <a:t>:/</a:t>
            </a:r>
            <a:r>
              <a:rPr lang="nl-NL" altLang="zh-CN" sz="1600" dirty="0" err="1">
                <a:ea typeface="等线" panose="02010600030101010101" pitchFamily="2" charset="-122"/>
              </a:rPr>
              <a:t>usr</a:t>
            </a:r>
            <a:r>
              <a:rPr lang="nl-NL" altLang="zh-CN" sz="1600" dirty="0">
                <a:ea typeface="等线" panose="02010600030101010101" pitchFamily="2" charset="-122"/>
              </a:rPr>
              <a:t>/bin:/</a:t>
            </a:r>
            <a:r>
              <a:rPr lang="nl-NL" altLang="zh-CN" sz="1600" dirty="0" err="1">
                <a:ea typeface="等线" panose="02010600030101010101" pitchFamily="2" charset="-122"/>
              </a:rPr>
              <a:t>sbin</a:t>
            </a:r>
            <a:r>
              <a:rPr lang="nl-NL" altLang="zh-CN" sz="1600" dirty="0">
                <a:ea typeface="等线" panose="02010600030101010101" pitchFamily="2" charset="-122"/>
              </a:rPr>
              <a:t>:/bin”</a:t>
            </a:r>
          </a:p>
          <a:p>
            <a:pPr lvl="1"/>
            <a:r>
              <a:rPr lang="nl-NL" altLang="zh-CN" dirty="0">
                <a:ea typeface="等线" panose="02010600030101010101" pitchFamily="2" charset="-122"/>
              </a:rPr>
              <a:t>Look</a:t>
            </a:r>
            <a:r>
              <a:rPr lang="en-US" altLang="zh-CN" dirty="0">
                <a:ea typeface="等线" panose="02010600030101010101" pitchFamily="2" charset="-122"/>
              </a:rPr>
              <a:t>-up</a:t>
            </a:r>
            <a:r>
              <a:rPr lang="zh-CN" altLang="en-US" dirty="0">
                <a:ea typeface="等线" panose="02010600030101010101" pitchFamily="2" charset="-122"/>
              </a:rPr>
              <a:t> </a:t>
            </a:r>
            <a:r>
              <a:rPr lang="en-US" altLang="zh-CN" dirty="0">
                <a:ea typeface="等线" panose="02010600030101010101" pitchFamily="2" charset="-122"/>
              </a:rPr>
              <a:t>in</a:t>
            </a:r>
            <a:r>
              <a:rPr lang="zh-CN" altLang="en-US" dirty="0">
                <a:ea typeface="等线" panose="02010600030101010101" pitchFamily="2" charset="-122"/>
              </a:rPr>
              <a:t> </a:t>
            </a:r>
            <a:r>
              <a:rPr lang="en-US" altLang="zh-CN" dirty="0">
                <a:ea typeface="等线" panose="02010600030101010101" pitchFamily="2" charset="-122"/>
              </a:rPr>
              <a:t>a</a:t>
            </a:r>
            <a:r>
              <a:rPr lang="zh-CN" altLang="en-US" dirty="0">
                <a:ea typeface="等线" panose="02010600030101010101" pitchFamily="2" charset="-122"/>
              </a:rPr>
              <a:t> </a:t>
            </a:r>
            <a:r>
              <a:rPr lang="en-US" altLang="zh-CN" dirty="0">
                <a:ea typeface="等线" panose="02010600030101010101" pitchFamily="2" charset="-122"/>
              </a:rPr>
              <a:t>predefined</a:t>
            </a:r>
            <a:r>
              <a:rPr lang="zh-CN" altLang="en-US" dirty="0">
                <a:ea typeface="等线" panose="02010600030101010101" pitchFamily="2" charset="-122"/>
              </a:rPr>
              <a:t> </a:t>
            </a:r>
            <a:r>
              <a:rPr lang="en-US" altLang="zh-CN" dirty="0">
                <a:ea typeface="等线" panose="02010600030101010101" pitchFamily="2" charset="-122"/>
              </a:rPr>
              <a:t>list</a:t>
            </a:r>
            <a:r>
              <a:rPr lang="zh-CN" altLang="en-US" dirty="0">
                <a:ea typeface="等线" panose="02010600030101010101" pitchFamily="2" charset="-122"/>
              </a:rPr>
              <a:t> </a:t>
            </a:r>
            <a:r>
              <a:rPr lang="en-US" altLang="zh-CN" dirty="0">
                <a:ea typeface="等线" panose="02010600030101010101" pitchFamily="2" charset="-122"/>
              </a:rPr>
              <a:t>of</a:t>
            </a:r>
            <a:r>
              <a:rPr lang="zh-CN" altLang="en-US" dirty="0">
                <a:ea typeface="等线" panose="02010600030101010101" pitchFamily="2" charset="-122"/>
              </a:rPr>
              <a:t> </a:t>
            </a:r>
            <a:r>
              <a:rPr lang="en-US" altLang="zh-CN" dirty="0">
                <a:ea typeface="等线" panose="02010600030101010101" pitchFamily="2" charset="-122"/>
              </a:rPr>
              <a:t>context</a:t>
            </a:r>
            <a:endParaRPr lang="nl-NL" altLang="zh-CN" dirty="0">
              <a:ea typeface="等线" panose="02010600030101010101" pitchFamily="2" charset="-122"/>
            </a:endParaRPr>
          </a:p>
          <a:p>
            <a:pPr lvl="1">
              <a:lnSpc>
                <a:spcPct val="114000"/>
              </a:lnSpc>
            </a:pPr>
            <a:endParaRPr lang="zh-CN" altLang="en-US" sz="2000" dirty="0">
              <a:ea typeface="等线" panose="02010600030101010101" pitchFamily="2" charset="-122"/>
            </a:endParaRPr>
          </a:p>
        </p:txBody>
      </p:sp>
      <p:sp>
        <p:nvSpPr>
          <p:cNvPr id="4" name="灯片编号占位符 3">
            <a:extLst>
              <a:ext uri="{FF2B5EF4-FFF2-40B4-BE49-F238E27FC236}">
                <a16:creationId xmlns:a16="http://schemas.microsoft.com/office/drawing/2014/main" id="{0F374A2C-3683-B34D-ABE7-C48DB61D0B0F}"/>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22</a:t>
            </a:fld>
            <a:endParaRPr lang="zh-CN" altLang="en-US" dirty="0"/>
          </a:p>
        </p:txBody>
      </p:sp>
    </p:spTree>
    <p:extLst>
      <p:ext uri="{BB962C8B-B14F-4D97-AF65-F5344CB8AC3E}">
        <p14:creationId xmlns:p14="http://schemas.microsoft.com/office/powerpoint/2010/main" val="1723866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a:bodyPr>
          <a:lstStyle/>
          <a:p>
            <a:r>
              <a:rPr lang="en-US" altLang="zh-CN" dirty="0">
                <a:ea typeface="等线" panose="02010600030101010101" pitchFamily="2" charset="-122"/>
              </a:rPr>
              <a:t>Interpreter Naming API</a:t>
            </a:r>
          </a:p>
        </p:txBody>
      </p:sp>
      <p:sp>
        <p:nvSpPr>
          <p:cNvPr id="12291" name="Content Placeholder 2"/>
          <p:cNvSpPr>
            <a:spLocks noGrp="1"/>
          </p:cNvSpPr>
          <p:nvPr>
            <p:ph idx="1"/>
          </p:nvPr>
        </p:nvSpPr>
        <p:spPr/>
        <p:txBody>
          <a:bodyPr>
            <a:noAutofit/>
          </a:bodyPr>
          <a:lstStyle/>
          <a:p>
            <a:r>
              <a:rPr lang="fi-FI" altLang="zh-CN" i="1" dirty="0">
                <a:ea typeface="等线" panose="02010600030101010101" pitchFamily="2" charset="-122"/>
              </a:rPr>
              <a:t> </a:t>
            </a:r>
            <a:r>
              <a:rPr lang="fi-FI" altLang="zh-CN" b="1" i="1" dirty="0">
                <a:solidFill>
                  <a:srgbClr val="0096FF"/>
                </a:solidFill>
                <a:ea typeface="等线" panose="02010600030101010101" pitchFamily="2" charset="-122"/>
              </a:rPr>
              <a:t>value</a:t>
            </a:r>
            <a:r>
              <a:rPr lang="fi-FI" altLang="zh-CN" i="1" dirty="0">
                <a:ea typeface="等线" panose="02010600030101010101" pitchFamily="2" charset="-122"/>
              </a:rPr>
              <a:t> </a:t>
            </a:r>
            <a:r>
              <a:rPr lang="fi-FI" altLang="zh-CN" dirty="0">
                <a:ea typeface="等线" panose="02010600030101010101" pitchFamily="2" charset="-122"/>
              </a:rPr>
              <a:t>← </a:t>
            </a:r>
            <a:r>
              <a:rPr lang="fi-FI" altLang="zh-CN" b="1" dirty="0">
                <a:ea typeface="等线" panose="02010600030101010101" pitchFamily="2" charset="-122"/>
              </a:rPr>
              <a:t>RESOLVE</a:t>
            </a:r>
            <a:r>
              <a:rPr lang="fi-FI" altLang="zh-CN" dirty="0">
                <a:ea typeface="等线" panose="02010600030101010101" pitchFamily="2" charset="-122"/>
              </a:rPr>
              <a:t>(</a:t>
            </a:r>
            <a:r>
              <a:rPr lang="fi-FI" altLang="zh-CN" i="1" dirty="0">
                <a:ea typeface="等线" panose="02010600030101010101" pitchFamily="2" charset="-122"/>
              </a:rPr>
              <a:t>name</a:t>
            </a:r>
            <a:r>
              <a:rPr lang="fi-FI" altLang="zh-CN" dirty="0">
                <a:ea typeface="等线" panose="02010600030101010101" pitchFamily="2" charset="-122"/>
              </a:rPr>
              <a:t>, </a:t>
            </a:r>
            <a:r>
              <a:rPr lang="fi-FI" altLang="zh-CN" i="1" dirty="0">
                <a:ea typeface="等线" panose="02010600030101010101" pitchFamily="2" charset="-122"/>
              </a:rPr>
              <a:t>context</a:t>
            </a:r>
            <a:r>
              <a:rPr lang="fi-FI" altLang="zh-CN" dirty="0">
                <a:ea typeface="等线" panose="02010600030101010101" pitchFamily="2" charset="-122"/>
              </a:rPr>
              <a:t>)</a:t>
            </a:r>
          </a:p>
          <a:p>
            <a:pPr lvl="1"/>
            <a:r>
              <a:rPr lang="en-US" altLang="zh-CN" dirty="0">
                <a:ea typeface="等线" panose="02010600030101010101" pitchFamily="2" charset="-122"/>
              </a:rPr>
              <a:t>Return the mapping of </a:t>
            </a:r>
            <a:r>
              <a:rPr lang="en-US" altLang="zh-CN" i="1" dirty="0">
                <a:ea typeface="等线" panose="02010600030101010101" pitchFamily="2" charset="-122"/>
              </a:rPr>
              <a:t>name </a:t>
            </a:r>
            <a:r>
              <a:rPr lang="en-US" altLang="zh-CN" dirty="0">
                <a:ea typeface="等线" panose="02010600030101010101" pitchFamily="2" charset="-122"/>
              </a:rPr>
              <a:t>in the </a:t>
            </a:r>
            <a:r>
              <a:rPr lang="en-US" altLang="zh-CN" i="1" dirty="0">
                <a:ea typeface="等线" panose="02010600030101010101" pitchFamily="2" charset="-122"/>
              </a:rPr>
              <a:t>context</a:t>
            </a:r>
          </a:p>
          <a:p>
            <a:r>
              <a:rPr lang="en-US" altLang="zh-CN" i="1" dirty="0">
                <a:ea typeface="等线" panose="02010600030101010101" pitchFamily="2" charset="-122"/>
              </a:rPr>
              <a:t> </a:t>
            </a:r>
            <a:r>
              <a:rPr lang="en-US" altLang="zh-CN" b="1" i="1" dirty="0">
                <a:solidFill>
                  <a:srgbClr val="0096FF"/>
                </a:solidFill>
                <a:ea typeface="等线" panose="02010600030101010101" pitchFamily="2" charset="-122"/>
              </a:rPr>
              <a:t>status</a:t>
            </a:r>
            <a:r>
              <a:rPr lang="en-US" altLang="zh-CN" i="1" dirty="0">
                <a:ea typeface="等线" panose="02010600030101010101" pitchFamily="2" charset="-122"/>
              </a:rPr>
              <a:t> </a:t>
            </a:r>
            <a:r>
              <a:rPr lang="en-US" altLang="zh-CN" dirty="0">
                <a:ea typeface="等线" panose="02010600030101010101" pitchFamily="2" charset="-122"/>
              </a:rPr>
              <a:t>← </a:t>
            </a:r>
            <a:r>
              <a:rPr lang="en-US" altLang="zh-CN" b="1" dirty="0">
                <a:ea typeface="等线" panose="02010600030101010101" pitchFamily="2" charset="-122"/>
              </a:rPr>
              <a:t>BIND</a:t>
            </a:r>
            <a:r>
              <a:rPr lang="en-US" altLang="zh-CN" dirty="0">
                <a:ea typeface="等线" panose="02010600030101010101" pitchFamily="2" charset="-122"/>
              </a:rPr>
              <a:t>(</a:t>
            </a:r>
            <a:r>
              <a:rPr lang="en-US" altLang="zh-CN" i="1" dirty="0">
                <a:ea typeface="等线" panose="02010600030101010101" pitchFamily="2" charset="-122"/>
              </a:rPr>
              <a:t>name</a:t>
            </a:r>
            <a:r>
              <a:rPr lang="en-US" altLang="zh-CN" dirty="0">
                <a:ea typeface="等线" panose="02010600030101010101" pitchFamily="2" charset="-122"/>
              </a:rPr>
              <a:t>, </a:t>
            </a:r>
            <a:r>
              <a:rPr lang="en-US" altLang="zh-CN" i="1" dirty="0">
                <a:ea typeface="等线" panose="02010600030101010101" pitchFamily="2" charset="-122"/>
              </a:rPr>
              <a:t>value</a:t>
            </a:r>
            <a:r>
              <a:rPr lang="en-US" altLang="zh-CN" dirty="0">
                <a:ea typeface="等线" panose="02010600030101010101" pitchFamily="2" charset="-122"/>
              </a:rPr>
              <a:t>, </a:t>
            </a:r>
            <a:r>
              <a:rPr lang="en-US" altLang="zh-CN" i="1" dirty="0">
                <a:ea typeface="等线" panose="02010600030101010101" pitchFamily="2" charset="-122"/>
              </a:rPr>
              <a:t>context</a:t>
            </a:r>
            <a:r>
              <a:rPr lang="en-US" altLang="zh-CN" dirty="0">
                <a:ea typeface="等线" panose="02010600030101010101" pitchFamily="2" charset="-122"/>
              </a:rPr>
              <a:t>)</a:t>
            </a:r>
          </a:p>
          <a:p>
            <a:pPr lvl="1"/>
            <a:r>
              <a:rPr lang="en-US" altLang="zh-CN" dirty="0">
                <a:ea typeface="等线" panose="02010600030101010101" pitchFamily="2" charset="-122"/>
              </a:rPr>
              <a:t>Establish a </a:t>
            </a:r>
            <a:r>
              <a:rPr lang="en-US" altLang="zh-CN" i="1" dirty="0">
                <a:ea typeface="等线" panose="02010600030101010101" pitchFamily="2" charset="-122"/>
              </a:rPr>
              <a:t>name </a:t>
            </a:r>
            <a:r>
              <a:rPr lang="en-US" altLang="zh-CN" dirty="0">
                <a:ea typeface="等线" panose="02010600030101010101" pitchFamily="2" charset="-122"/>
              </a:rPr>
              <a:t>to </a:t>
            </a:r>
            <a:r>
              <a:rPr lang="en-US" altLang="zh-CN" i="1" dirty="0">
                <a:ea typeface="等线" panose="02010600030101010101" pitchFamily="2" charset="-122"/>
              </a:rPr>
              <a:t>value mapping </a:t>
            </a:r>
            <a:r>
              <a:rPr lang="en-US" altLang="zh-CN" dirty="0">
                <a:ea typeface="等线" panose="02010600030101010101" pitchFamily="2" charset="-122"/>
              </a:rPr>
              <a:t>in the </a:t>
            </a:r>
            <a:r>
              <a:rPr lang="en-US" altLang="zh-CN" i="1" dirty="0">
                <a:ea typeface="等线" panose="02010600030101010101" pitchFamily="2" charset="-122"/>
              </a:rPr>
              <a:t>context</a:t>
            </a:r>
          </a:p>
          <a:p>
            <a:r>
              <a:rPr lang="en-US" altLang="zh-CN" i="1" dirty="0">
                <a:ea typeface="等线" panose="02010600030101010101" pitchFamily="2" charset="-122"/>
              </a:rPr>
              <a:t> </a:t>
            </a:r>
            <a:r>
              <a:rPr lang="en-US" altLang="zh-CN" b="1" i="1" dirty="0">
                <a:solidFill>
                  <a:srgbClr val="0096FF"/>
                </a:solidFill>
                <a:ea typeface="等线" panose="02010600030101010101" pitchFamily="2" charset="-122"/>
              </a:rPr>
              <a:t>status</a:t>
            </a:r>
            <a:r>
              <a:rPr lang="en-US" altLang="zh-CN" i="1" dirty="0">
                <a:ea typeface="等线" panose="02010600030101010101" pitchFamily="2" charset="-122"/>
              </a:rPr>
              <a:t> </a:t>
            </a:r>
            <a:r>
              <a:rPr lang="en-US" altLang="zh-CN" dirty="0">
                <a:ea typeface="等线" panose="02010600030101010101" pitchFamily="2" charset="-122"/>
              </a:rPr>
              <a:t>← </a:t>
            </a:r>
            <a:r>
              <a:rPr lang="en-US" altLang="zh-CN" b="1" dirty="0">
                <a:ea typeface="等线" panose="02010600030101010101" pitchFamily="2" charset="-122"/>
              </a:rPr>
              <a:t>UNBIND</a:t>
            </a:r>
            <a:r>
              <a:rPr lang="en-US" altLang="zh-CN" dirty="0">
                <a:ea typeface="等线" panose="02010600030101010101" pitchFamily="2" charset="-122"/>
              </a:rPr>
              <a:t>(</a:t>
            </a:r>
            <a:r>
              <a:rPr lang="en-US" altLang="zh-CN" i="1" dirty="0">
                <a:ea typeface="等线" panose="02010600030101010101" pitchFamily="2" charset="-122"/>
              </a:rPr>
              <a:t>name</a:t>
            </a:r>
            <a:r>
              <a:rPr lang="en-US" altLang="zh-CN" dirty="0">
                <a:ea typeface="等线" panose="02010600030101010101" pitchFamily="2" charset="-122"/>
              </a:rPr>
              <a:t>, </a:t>
            </a:r>
            <a:r>
              <a:rPr lang="en-US" altLang="zh-CN" i="1" dirty="0">
                <a:ea typeface="等线" panose="02010600030101010101" pitchFamily="2" charset="-122"/>
              </a:rPr>
              <a:t>context</a:t>
            </a:r>
            <a:r>
              <a:rPr lang="en-US" altLang="zh-CN" dirty="0">
                <a:ea typeface="等线" panose="02010600030101010101" pitchFamily="2" charset="-122"/>
              </a:rPr>
              <a:t>)</a:t>
            </a:r>
          </a:p>
          <a:p>
            <a:pPr lvl="1"/>
            <a:r>
              <a:rPr lang="en-US" altLang="zh-CN" dirty="0">
                <a:ea typeface="等线" panose="02010600030101010101" pitchFamily="2" charset="-122"/>
              </a:rPr>
              <a:t>Delete name from </a:t>
            </a:r>
            <a:r>
              <a:rPr lang="en-US" altLang="zh-CN" i="1" dirty="0">
                <a:ea typeface="等线" panose="02010600030101010101" pitchFamily="2" charset="-122"/>
              </a:rPr>
              <a:t>context</a:t>
            </a:r>
          </a:p>
          <a:p>
            <a:r>
              <a:rPr lang="en-US" altLang="zh-CN" i="1" dirty="0">
                <a:ea typeface="等线" panose="02010600030101010101" pitchFamily="2" charset="-122"/>
              </a:rPr>
              <a:t> </a:t>
            </a:r>
            <a:r>
              <a:rPr lang="en-US" altLang="zh-CN" b="1" i="1" dirty="0">
                <a:solidFill>
                  <a:srgbClr val="0096FF"/>
                </a:solidFill>
                <a:ea typeface="等线" panose="02010600030101010101" pitchFamily="2" charset="-122"/>
              </a:rPr>
              <a:t>list</a:t>
            </a:r>
            <a:r>
              <a:rPr lang="en-US" altLang="zh-CN" i="1" dirty="0">
                <a:ea typeface="等线" panose="02010600030101010101" pitchFamily="2" charset="-122"/>
              </a:rPr>
              <a:t> </a:t>
            </a:r>
            <a:r>
              <a:rPr lang="en-US" altLang="zh-CN" dirty="0">
                <a:ea typeface="等线" panose="02010600030101010101" pitchFamily="2" charset="-122"/>
              </a:rPr>
              <a:t>← </a:t>
            </a:r>
            <a:r>
              <a:rPr lang="en-US" altLang="zh-CN" b="1" dirty="0">
                <a:ea typeface="等线" panose="02010600030101010101" pitchFamily="2" charset="-122"/>
              </a:rPr>
              <a:t>ENUMERATE</a:t>
            </a:r>
            <a:r>
              <a:rPr lang="en-US" altLang="zh-CN" dirty="0">
                <a:ea typeface="等线" panose="02010600030101010101" pitchFamily="2" charset="-122"/>
              </a:rPr>
              <a:t>(</a:t>
            </a:r>
            <a:r>
              <a:rPr lang="en-US" altLang="zh-CN" i="1" dirty="0">
                <a:ea typeface="等线" panose="02010600030101010101" pitchFamily="2" charset="-122"/>
              </a:rPr>
              <a:t>context</a:t>
            </a:r>
            <a:r>
              <a:rPr lang="en-US" altLang="zh-CN" dirty="0">
                <a:ea typeface="等线" panose="02010600030101010101" pitchFamily="2" charset="-122"/>
              </a:rPr>
              <a:t>)</a:t>
            </a:r>
          </a:p>
          <a:p>
            <a:pPr lvl="1"/>
            <a:r>
              <a:rPr lang="en-US" altLang="zh-CN" dirty="0">
                <a:ea typeface="等线" panose="02010600030101010101" pitchFamily="2" charset="-122"/>
              </a:rPr>
              <a:t>Return a list of all bindings</a:t>
            </a:r>
          </a:p>
          <a:p>
            <a:r>
              <a:rPr lang="en-US" altLang="zh-CN" i="1" dirty="0">
                <a:ea typeface="等线" panose="02010600030101010101" pitchFamily="2" charset="-122"/>
              </a:rPr>
              <a:t> </a:t>
            </a:r>
            <a:r>
              <a:rPr lang="en-US" altLang="zh-CN" b="1" i="1" dirty="0">
                <a:solidFill>
                  <a:srgbClr val="0096FF"/>
                </a:solidFill>
                <a:ea typeface="等线" panose="02010600030101010101" pitchFamily="2" charset="-122"/>
              </a:rPr>
              <a:t>result</a:t>
            </a:r>
            <a:r>
              <a:rPr lang="en-US" altLang="zh-CN" i="1" dirty="0">
                <a:ea typeface="等线" panose="02010600030101010101" pitchFamily="2" charset="-122"/>
              </a:rPr>
              <a:t> </a:t>
            </a:r>
            <a:r>
              <a:rPr lang="en-US" altLang="zh-CN" dirty="0">
                <a:ea typeface="等线" panose="02010600030101010101" pitchFamily="2" charset="-122"/>
              </a:rPr>
              <a:t>← </a:t>
            </a:r>
            <a:r>
              <a:rPr lang="en-US" altLang="zh-CN" b="1" dirty="0">
                <a:ea typeface="等线" panose="02010600030101010101" pitchFamily="2" charset="-122"/>
              </a:rPr>
              <a:t>COMPARE</a:t>
            </a:r>
            <a:r>
              <a:rPr lang="en-US" altLang="zh-CN" dirty="0">
                <a:ea typeface="等线" panose="02010600030101010101" pitchFamily="2" charset="-122"/>
              </a:rPr>
              <a:t>(</a:t>
            </a:r>
            <a:r>
              <a:rPr lang="en-US" altLang="zh-CN" i="1" dirty="0">
                <a:ea typeface="等线" panose="02010600030101010101" pitchFamily="2" charset="-122"/>
              </a:rPr>
              <a:t>name1</a:t>
            </a:r>
            <a:r>
              <a:rPr lang="en-US" altLang="zh-CN" dirty="0">
                <a:ea typeface="等线" panose="02010600030101010101" pitchFamily="2" charset="-122"/>
              </a:rPr>
              <a:t>, </a:t>
            </a:r>
            <a:r>
              <a:rPr lang="en-US" altLang="zh-CN" i="1" dirty="0">
                <a:ea typeface="等线" panose="02010600030101010101" pitchFamily="2" charset="-122"/>
              </a:rPr>
              <a:t>name2</a:t>
            </a:r>
            <a:r>
              <a:rPr lang="en-US" altLang="zh-CN" dirty="0">
                <a:ea typeface="等线" panose="02010600030101010101" pitchFamily="2" charset="-122"/>
              </a:rPr>
              <a:t>)</a:t>
            </a:r>
          </a:p>
          <a:p>
            <a:pPr lvl="1"/>
            <a:r>
              <a:rPr lang="en-US" altLang="zh-CN" dirty="0">
                <a:ea typeface="等线" panose="02010600030101010101" pitchFamily="2" charset="-122"/>
              </a:rPr>
              <a:t>Check if </a:t>
            </a:r>
            <a:r>
              <a:rPr lang="en-US" altLang="zh-CN" i="1" dirty="0">
                <a:ea typeface="等线" panose="02010600030101010101" pitchFamily="2" charset="-122"/>
              </a:rPr>
              <a:t>name1 </a:t>
            </a:r>
            <a:r>
              <a:rPr lang="en-US" altLang="zh-CN" dirty="0">
                <a:ea typeface="等线" panose="02010600030101010101" pitchFamily="2" charset="-122"/>
              </a:rPr>
              <a:t>and </a:t>
            </a:r>
            <a:r>
              <a:rPr lang="en-US" altLang="zh-CN" i="1" dirty="0">
                <a:ea typeface="等线" panose="02010600030101010101" pitchFamily="2" charset="-122"/>
              </a:rPr>
              <a:t>name2 </a:t>
            </a:r>
            <a:r>
              <a:rPr lang="en-US" altLang="zh-CN" dirty="0">
                <a:ea typeface="等线" panose="02010600030101010101" pitchFamily="2" charset="-122"/>
              </a:rPr>
              <a:t>are equal</a:t>
            </a:r>
          </a:p>
        </p:txBody>
      </p:sp>
      <p:sp>
        <p:nvSpPr>
          <p:cNvPr id="5" name="灯片编号占位符 3">
            <a:extLst>
              <a:ext uri="{FF2B5EF4-FFF2-40B4-BE49-F238E27FC236}">
                <a16:creationId xmlns:a16="http://schemas.microsoft.com/office/drawing/2014/main" id="{DFE6F04D-9E83-A840-83D1-05DD55C72A36}"/>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23</a:t>
            </a:fld>
            <a:endParaRPr lang="zh-CN" altLang="en-US" dirty="0"/>
          </a:p>
        </p:txBody>
      </p:sp>
    </p:spTree>
    <p:extLst>
      <p:ext uri="{BB962C8B-B14F-4D97-AF65-F5344CB8AC3E}">
        <p14:creationId xmlns:p14="http://schemas.microsoft.com/office/powerpoint/2010/main" val="2896273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FAQ of Naming Scheme - 1</a:t>
            </a:r>
            <a:endParaRPr lang="zh-CN" altLang="en-US" dirty="0"/>
          </a:p>
        </p:txBody>
      </p:sp>
      <p:sp>
        <p:nvSpPr>
          <p:cNvPr id="3" name="内容占位符 2"/>
          <p:cNvSpPr>
            <a:spLocks noGrp="1"/>
          </p:cNvSpPr>
          <p:nvPr>
            <p:ph idx="1"/>
          </p:nvPr>
        </p:nvSpPr>
        <p:spPr/>
        <p:txBody>
          <a:bodyPr/>
          <a:lstStyle/>
          <a:p>
            <a:r>
              <a:rPr lang="en-US" altLang="zh-CN" dirty="0"/>
              <a:t>What is the syntax of names?</a:t>
            </a:r>
          </a:p>
          <a:p>
            <a:r>
              <a:rPr lang="en-US" altLang="zh-CN" dirty="0"/>
              <a:t>What are the possible value?</a:t>
            </a:r>
          </a:p>
          <a:p>
            <a:r>
              <a:rPr lang="en-US" altLang="zh-CN" dirty="0"/>
              <a:t>What context is used to resolve names?</a:t>
            </a:r>
          </a:p>
          <a:p>
            <a:r>
              <a:rPr lang="en-US" altLang="zh-CN" dirty="0"/>
              <a:t>Who specifies the context?</a:t>
            </a:r>
          </a:p>
          <a:p>
            <a:r>
              <a:rPr lang="en-US" altLang="zh-CN" dirty="0"/>
              <a:t>Is a particular name global (context-free) or local?</a:t>
            </a:r>
            <a:endParaRPr lang="zh-CN" altLang="en-US" dirty="0"/>
          </a:p>
        </p:txBody>
      </p:sp>
      <p:sp>
        <p:nvSpPr>
          <p:cNvPr id="4" name="灯片编号占位符 3">
            <a:extLst>
              <a:ext uri="{FF2B5EF4-FFF2-40B4-BE49-F238E27FC236}">
                <a16:creationId xmlns:a16="http://schemas.microsoft.com/office/drawing/2014/main" id="{3F9D84C3-2FBD-E744-B8F5-E1971B4A09D2}"/>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24</a:t>
            </a:fld>
            <a:endParaRPr lang="zh-CN" altLang="en-US" dirty="0"/>
          </a:p>
        </p:txBody>
      </p:sp>
    </p:spTree>
    <p:extLst>
      <p:ext uri="{BB962C8B-B14F-4D97-AF65-F5344CB8AC3E}">
        <p14:creationId xmlns:p14="http://schemas.microsoft.com/office/powerpoint/2010/main" val="1972538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FAQ of Naming Scheme - 2</a:t>
            </a:r>
            <a:endParaRPr lang="zh-CN" altLang="en-US" dirty="0"/>
          </a:p>
        </p:txBody>
      </p:sp>
      <p:sp>
        <p:nvSpPr>
          <p:cNvPr id="3" name="内容占位符 2"/>
          <p:cNvSpPr>
            <a:spLocks noGrp="1"/>
          </p:cNvSpPr>
          <p:nvPr>
            <p:ph idx="1"/>
          </p:nvPr>
        </p:nvSpPr>
        <p:spPr/>
        <p:txBody>
          <a:bodyPr>
            <a:normAutofit/>
          </a:bodyPr>
          <a:lstStyle/>
          <a:p>
            <a:r>
              <a:rPr lang="en-US" altLang="zh-CN" dirty="0"/>
              <a:t>Does every name have a value?</a:t>
            </a:r>
          </a:p>
          <a:p>
            <a:pPr lvl="1"/>
            <a:r>
              <a:rPr lang="en-US" altLang="zh-CN" dirty="0"/>
              <a:t>Or, can you have “dangling” names?</a:t>
            </a:r>
            <a:r>
              <a:rPr lang="zh-CN" altLang="en-US" dirty="0"/>
              <a:t> </a:t>
            </a:r>
            <a:r>
              <a:rPr lang="en-US" altLang="zh-CN" dirty="0"/>
              <a:t>(a</a:t>
            </a:r>
            <a:r>
              <a:rPr lang="zh-CN" altLang="en-US" dirty="0"/>
              <a:t> </a:t>
            </a:r>
            <a:r>
              <a:rPr lang="en-US" altLang="zh-CN" dirty="0"/>
              <a:t>name</a:t>
            </a:r>
            <a:r>
              <a:rPr lang="zh-CN" altLang="en-US" dirty="0"/>
              <a:t> </a:t>
            </a:r>
            <a:r>
              <a:rPr lang="en-US" altLang="zh-CN" dirty="0"/>
              <a:t>without</a:t>
            </a:r>
            <a:r>
              <a:rPr lang="zh-CN" altLang="en-US" dirty="0"/>
              <a:t> </a:t>
            </a:r>
            <a:r>
              <a:rPr lang="en-US" altLang="zh-CN" dirty="0"/>
              <a:t>any</a:t>
            </a:r>
            <a:r>
              <a:rPr lang="zh-CN" altLang="en-US" dirty="0"/>
              <a:t> </a:t>
            </a:r>
            <a:r>
              <a:rPr lang="en-US" altLang="zh-CN" dirty="0"/>
              <a:t>value)</a:t>
            </a:r>
          </a:p>
          <a:p>
            <a:r>
              <a:rPr lang="en-US" altLang="zh-CN" dirty="0"/>
              <a:t>Can a single name have multiple values?</a:t>
            </a:r>
          </a:p>
          <a:p>
            <a:r>
              <a:rPr lang="en-US" altLang="zh-CN" dirty="0"/>
              <a:t>Does every value have a name?</a:t>
            </a:r>
          </a:p>
          <a:p>
            <a:pPr lvl="1"/>
            <a:r>
              <a:rPr lang="en-US" altLang="zh-CN" dirty="0"/>
              <a:t>Or, can you name everything?</a:t>
            </a:r>
          </a:p>
          <a:p>
            <a:r>
              <a:rPr lang="en-US" altLang="zh-CN" dirty="0"/>
              <a:t>Can a single value have multiple names?</a:t>
            </a:r>
          </a:p>
          <a:p>
            <a:pPr lvl="1"/>
            <a:r>
              <a:rPr lang="en-US" altLang="zh-CN" dirty="0"/>
              <a:t>Or, are there synonyms?</a:t>
            </a:r>
          </a:p>
          <a:p>
            <a:r>
              <a:rPr lang="en-US" altLang="zh-CN" dirty="0"/>
              <a:t>Can the value corresponding to a name change over time?</a:t>
            </a:r>
            <a:endParaRPr lang="zh-CN" altLang="en-US" dirty="0"/>
          </a:p>
        </p:txBody>
      </p:sp>
      <p:sp>
        <p:nvSpPr>
          <p:cNvPr id="4" name="灯片编号占位符 3">
            <a:extLst>
              <a:ext uri="{FF2B5EF4-FFF2-40B4-BE49-F238E27FC236}">
                <a16:creationId xmlns:a16="http://schemas.microsoft.com/office/drawing/2014/main" id="{03DF2E7D-B8BE-B849-B63D-314A97CED0B9}"/>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25</a:t>
            </a:fld>
            <a:endParaRPr lang="zh-CN" altLang="en-US" dirty="0"/>
          </a:p>
        </p:txBody>
      </p:sp>
    </p:spTree>
    <p:extLst>
      <p:ext uri="{BB962C8B-B14F-4D97-AF65-F5344CB8AC3E}">
        <p14:creationId xmlns:p14="http://schemas.microsoft.com/office/powerpoint/2010/main" val="2819724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1D1AE-6D00-7A4A-A8CB-161D26832E25}"/>
              </a:ext>
            </a:extLst>
          </p:cNvPr>
          <p:cNvSpPr>
            <a:spLocks noGrp="1"/>
          </p:cNvSpPr>
          <p:nvPr>
            <p:ph type="title"/>
          </p:nvPr>
        </p:nvSpPr>
        <p:spPr/>
        <p:txBody>
          <a:bodyPr/>
          <a:lstStyle/>
          <a:p>
            <a:r>
              <a:rPr kumimoji="1" lang="en-US" altLang="zh-CN" dirty="0"/>
              <a:t>Content</a:t>
            </a:r>
            <a:r>
              <a:rPr kumimoji="1" lang="zh-CN" altLang="en-US" dirty="0"/>
              <a:t> </a:t>
            </a:r>
            <a:r>
              <a:rPr kumimoji="1" lang="en-US" altLang="zh-CN" dirty="0"/>
              <a:t>Distribution</a:t>
            </a:r>
            <a:endParaRPr kumimoji="1" lang="zh-CN" altLang="en-US" dirty="0"/>
          </a:p>
        </p:txBody>
      </p:sp>
      <p:sp>
        <p:nvSpPr>
          <p:cNvPr id="3" name="文本占位符 2">
            <a:extLst>
              <a:ext uri="{FF2B5EF4-FFF2-40B4-BE49-F238E27FC236}">
                <a16:creationId xmlns:a16="http://schemas.microsoft.com/office/drawing/2014/main" id="{9A95AF7D-60DE-2241-A4D4-EAACF066C56A}"/>
              </a:ext>
            </a:extLst>
          </p:cNvPr>
          <p:cNvSpPr>
            <a:spLocks noGrp="1"/>
          </p:cNvSpPr>
          <p:nvPr>
            <p:ph type="body" idx="1"/>
          </p:nvPr>
        </p:nvSpPr>
        <p:spPr/>
        <p:txBody>
          <a:bodyPr/>
          <a:lstStyle/>
          <a:p>
            <a:r>
              <a:rPr kumimoji="1" lang="en-US" altLang="zh-CN" dirty="0"/>
              <a:t>Files</a:t>
            </a:r>
            <a:r>
              <a:rPr kumimoji="1" lang="zh-CN" altLang="en-US" dirty="0"/>
              <a:t> </a:t>
            </a:r>
            <a:r>
              <a:rPr kumimoji="1" lang="en-US" altLang="zh-CN" dirty="0"/>
              <a:t>on</a:t>
            </a:r>
            <a:r>
              <a:rPr kumimoji="1" lang="zh-CN" altLang="en-US" dirty="0"/>
              <a:t> </a:t>
            </a:r>
            <a:r>
              <a:rPr kumimoji="1" lang="en-US" altLang="zh-CN" dirty="0"/>
              <a:t>the</a:t>
            </a:r>
            <a:r>
              <a:rPr kumimoji="1" lang="zh-CN" altLang="en-US" dirty="0"/>
              <a:t> </a:t>
            </a:r>
            <a:r>
              <a:rPr kumimoji="1" lang="en-US" altLang="zh-CN" dirty="0"/>
              <a:t>Internet</a:t>
            </a:r>
            <a:endParaRPr kumimoji="1" lang="zh-CN" altLang="en-US" dirty="0"/>
          </a:p>
        </p:txBody>
      </p:sp>
    </p:spTree>
    <p:extLst>
      <p:ext uri="{BB962C8B-B14F-4D97-AF65-F5344CB8AC3E}">
        <p14:creationId xmlns:p14="http://schemas.microsoft.com/office/powerpoint/2010/main" val="488655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44B64-FB90-F547-8F8A-5BCFB13B0CE8}"/>
              </a:ext>
            </a:extLst>
          </p:cNvPr>
          <p:cNvSpPr>
            <a:spLocks noGrp="1"/>
          </p:cNvSpPr>
          <p:nvPr>
            <p:ph type="title"/>
          </p:nvPr>
        </p:nvSpPr>
        <p:spPr/>
        <p:txBody>
          <a:bodyPr/>
          <a:lstStyle/>
          <a:p>
            <a:r>
              <a:rPr kumimoji="1" lang="en-US" altLang="zh-CN" dirty="0"/>
              <a:t>Content</a:t>
            </a:r>
            <a:r>
              <a:rPr kumimoji="1" lang="zh-CN" altLang="en-US" dirty="0"/>
              <a:t> </a:t>
            </a:r>
            <a:r>
              <a:rPr kumimoji="1" lang="en-US" altLang="zh-CN" dirty="0"/>
              <a:t>Distribution</a:t>
            </a:r>
            <a:endParaRPr kumimoji="1" lang="zh-CN" altLang="en-US" dirty="0"/>
          </a:p>
        </p:txBody>
      </p:sp>
      <p:sp>
        <p:nvSpPr>
          <p:cNvPr id="3" name="内容占位符 2">
            <a:extLst>
              <a:ext uri="{FF2B5EF4-FFF2-40B4-BE49-F238E27FC236}">
                <a16:creationId xmlns:a16="http://schemas.microsoft.com/office/drawing/2014/main" id="{CBFF6612-DF0E-904E-9C5E-8B8439022342}"/>
              </a:ext>
            </a:extLst>
          </p:cNvPr>
          <p:cNvSpPr>
            <a:spLocks noGrp="1"/>
          </p:cNvSpPr>
          <p:nvPr>
            <p:ph idx="1"/>
          </p:nvPr>
        </p:nvSpPr>
        <p:spPr/>
        <p:txBody>
          <a:bodyPr>
            <a:normAutofit/>
          </a:bodyPr>
          <a:lstStyle/>
          <a:p>
            <a:r>
              <a:rPr kumimoji="1" lang="en-US" altLang="zh-CN" dirty="0"/>
              <a:t>How</a:t>
            </a:r>
            <a:r>
              <a:rPr kumimoji="1" lang="zh-CN" altLang="en-US" dirty="0"/>
              <a:t> </a:t>
            </a:r>
            <a:r>
              <a:rPr kumimoji="1" lang="en-US" altLang="zh-CN" dirty="0"/>
              <a:t>to</a:t>
            </a:r>
            <a:r>
              <a:rPr kumimoji="1" lang="zh-CN" altLang="en-US" dirty="0"/>
              <a:t> </a:t>
            </a:r>
            <a:r>
              <a:rPr kumimoji="1" lang="en-US" altLang="zh-CN" dirty="0"/>
              <a:t>reduce</a:t>
            </a:r>
            <a:r>
              <a:rPr kumimoji="1" lang="zh-CN" altLang="en-US" dirty="0"/>
              <a:t> </a:t>
            </a:r>
            <a:r>
              <a:rPr kumimoji="1" lang="en-US" altLang="zh-CN" dirty="0"/>
              <a:t>load</a:t>
            </a:r>
            <a:r>
              <a:rPr kumimoji="1" lang="zh-CN" altLang="en-US" dirty="0"/>
              <a:t> </a:t>
            </a:r>
            <a:r>
              <a:rPr kumimoji="1" lang="en-US" altLang="zh-CN" dirty="0"/>
              <a:t>latency</a:t>
            </a:r>
            <a:r>
              <a:rPr kumimoji="1" lang="zh-CN" altLang="en-US" dirty="0"/>
              <a:t> </a:t>
            </a:r>
            <a:r>
              <a:rPr kumimoji="1" lang="en-US" altLang="zh-CN" dirty="0"/>
              <a:t>over</a:t>
            </a:r>
            <a:r>
              <a:rPr kumimoji="1" lang="zh-CN" altLang="en-US" dirty="0"/>
              <a:t> </a:t>
            </a:r>
            <a:r>
              <a:rPr kumimoji="1" lang="en-US" altLang="zh-CN" dirty="0"/>
              <a:t>Internet?</a:t>
            </a:r>
          </a:p>
          <a:p>
            <a:pPr lvl="1"/>
            <a:r>
              <a:rPr kumimoji="1" lang="en-US" altLang="zh-CN" dirty="0"/>
              <a:t>Especially</a:t>
            </a:r>
            <a:r>
              <a:rPr kumimoji="1" lang="zh-CN" altLang="en-US" dirty="0"/>
              <a:t> </a:t>
            </a:r>
            <a:r>
              <a:rPr kumimoji="1" lang="en-US" altLang="zh-CN" dirty="0"/>
              <a:t>for</a:t>
            </a:r>
            <a:r>
              <a:rPr kumimoji="1" lang="zh-CN" altLang="en-US" dirty="0"/>
              <a:t> </a:t>
            </a:r>
            <a:r>
              <a:rPr kumimoji="1" lang="en-US" altLang="zh-CN" dirty="0"/>
              <a:t>large</a:t>
            </a:r>
            <a:r>
              <a:rPr kumimoji="1" lang="zh-CN" altLang="en-US" dirty="0"/>
              <a:t> </a:t>
            </a:r>
            <a:r>
              <a:rPr kumimoji="1" lang="en-US" altLang="zh-CN" dirty="0"/>
              <a:t>files,</a:t>
            </a:r>
            <a:r>
              <a:rPr kumimoji="1" lang="zh-CN" altLang="en-US" dirty="0"/>
              <a:t> </a:t>
            </a:r>
            <a:r>
              <a:rPr kumimoji="1" lang="en-US" altLang="zh-CN" dirty="0"/>
              <a:t>e.g.,</a:t>
            </a:r>
            <a:r>
              <a:rPr kumimoji="1" lang="zh-CN" altLang="en-US" dirty="0"/>
              <a:t> </a:t>
            </a:r>
            <a:r>
              <a:rPr kumimoji="1" lang="en-US" altLang="zh-CN" dirty="0"/>
              <a:t>images</a:t>
            </a:r>
            <a:r>
              <a:rPr kumimoji="1" lang="zh-CN" altLang="en-US" dirty="0"/>
              <a:t> </a:t>
            </a:r>
            <a:r>
              <a:rPr kumimoji="1" lang="en-US" altLang="zh-CN" dirty="0"/>
              <a:t>and</a:t>
            </a:r>
            <a:r>
              <a:rPr kumimoji="1" lang="zh-CN" altLang="en-US" dirty="0"/>
              <a:t> </a:t>
            </a:r>
            <a:r>
              <a:rPr kumimoji="1" lang="en-US" altLang="zh-CN" dirty="0"/>
              <a:t>videos</a:t>
            </a:r>
          </a:p>
          <a:p>
            <a:r>
              <a:rPr kumimoji="1" lang="en-US" altLang="zh-CN" dirty="0"/>
              <a:t>Client</a:t>
            </a:r>
            <a:r>
              <a:rPr kumimoji="1" lang="zh-CN" altLang="en-US" dirty="0"/>
              <a:t> </a:t>
            </a:r>
            <a:r>
              <a:rPr kumimoji="1" lang="en-US" altLang="zh-CN" dirty="0"/>
              <a:t>side</a:t>
            </a:r>
          </a:p>
          <a:p>
            <a:pPr lvl="1"/>
            <a:r>
              <a:rPr kumimoji="1" lang="en-US" altLang="zh-CN" dirty="0"/>
              <a:t>Many</a:t>
            </a:r>
            <a:r>
              <a:rPr kumimoji="1" lang="zh-CN" altLang="en-US" dirty="0"/>
              <a:t> </a:t>
            </a:r>
            <a:r>
              <a:rPr kumimoji="1" lang="en-US" altLang="zh-CN" dirty="0"/>
              <a:t>people</a:t>
            </a:r>
            <a:r>
              <a:rPr kumimoji="1" lang="zh-CN" altLang="en-US" dirty="0"/>
              <a:t> </a:t>
            </a:r>
            <a:r>
              <a:rPr kumimoji="1" lang="en-US" altLang="zh-CN" dirty="0"/>
              <a:t>from</a:t>
            </a:r>
            <a:r>
              <a:rPr kumimoji="1" lang="zh-CN" altLang="en-US" dirty="0"/>
              <a:t> </a:t>
            </a:r>
            <a:r>
              <a:rPr kumimoji="1" lang="en-US" altLang="zh-CN" dirty="0"/>
              <a:t>SJTU</a:t>
            </a:r>
            <a:r>
              <a:rPr kumimoji="1" lang="zh-CN" altLang="en-US" dirty="0"/>
              <a:t> </a:t>
            </a:r>
            <a:r>
              <a:rPr kumimoji="1" lang="en-US" altLang="zh-CN" dirty="0"/>
              <a:t>might</a:t>
            </a:r>
            <a:r>
              <a:rPr kumimoji="1" lang="zh-CN" altLang="en-US" dirty="0"/>
              <a:t> </a:t>
            </a:r>
            <a:r>
              <a:rPr kumimoji="1" lang="en-US" altLang="zh-CN" dirty="0"/>
              <a:t>access</a:t>
            </a:r>
            <a:r>
              <a:rPr kumimoji="1" lang="zh-CN" altLang="en-US" dirty="0"/>
              <a:t> </a:t>
            </a:r>
            <a:r>
              <a:rPr kumimoji="1" lang="en-US" altLang="zh-CN" dirty="0"/>
              <a:t>same</a:t>
            </a:r>
            <a:r>
              <a:rPr kumimoji="1" lang="zh-CN" altLang="en-US" dirty="0"/>
              <a:t> </a:t>
            </a:r>
            <a:r>
              <a:rPr kumimoji="1" lang="en-US" altLang="zh-CN" dirty="0"/>
              <a:t>web</a:t>
            </a:r>
            <a:r>
              <a:rPr kumimoji="1" lang="zh-CN" altLang="en-US" dirty="0"/>
              <a:t> </a:t>
            </a:r>
            <a:r>
              <a:rPr kumimoji="1" lang="en-US" altLang="zh-CN" dirty="0"/>
              <a:t>pages</a:t>
            </a:r>
          </a:p>
          <a:p>
            <a:pPr lvl="1"/>
            <a:r>
              <a:rPr kumimoji="1" lang="en-US" altLang="zh-CN" dirty="0"/>
              <a:t>Save</a:t>
            </a:r>
            <a:r>
              <a:rPr kumimoji="1" lang="zh-CN" altLang="en-US" dirty="0"/>
              <a:t> </a:t>
            </a:r>
            <a:r>
              <a:rPr kumimoji="1" lang="en-US" altLang="zh-CN" dirty="0"/>
              <a:t>bandwidth</a:t>
            </a:r>
            <a:r>
              <a:rPr kumimoji="1" lang="zh-CN" altLang="en-US" dirty="0"/>
              <a:t> </a:t>
            </a:r>
            <a:r>
              <a:rPr kumimoji="1" lang="en-US" altLang="zh-CN" dirty="0"/>
              <a:t>by</a:t>
            </a:r>
            <a:r>
              <a:rPr kumimoji="1" lang="zh-CN" altLang="en-US" dirty="0"/>
              <a:t> </a:t>
            </a:r>
            <a:r>
              <a:rPr kumimoji="1" lang="en-US" altLang="zh-CN" dirty="0">
                <a:solidFill>
                  <a:srgbClr val="0096FF"/>
                </a:solidFill>
              </a:rPr>
              <a:t>caching</a:t>
            </a:r>
            <a:r>
              <a:rPr kumimoji="1" lang="zh-CN" altLang="en-US" dirty="0"/>
              <a:t> </a:t>
            </a:r>
            <a:r>
              <a:rPr kumimoji="1" lang="en-US" altLang="zh-CN" dirty="0"/>
              <a:t>a</a:t>
            </a:r>
            <a:r>
              <a:rPr kumimoji="1" lang="zh-CN" altLang="en-US" dirty="0"/>
              <a:t> </a:t>
            </a:r>
            <a:r>
              <a:rPr kumimoji="1" lang="en-US" altLang="zh-CN" dirty="0"/>
              <a:t>local</a:t>
            </a:r>
            <a:r>
              <a:rPr kumimoji="1" lang="zh-CN" altLang="en-US" dirty="0"/>
              <a:t> </a:t>
            </a:r>
            <a:r>
              <a:rPr kumimoji="1" lang="en-US" altLang="zh-CN" dirty="0"/>
              <a:t>copy</a:t>
            </a:r>
          </a:p>
          <a:p>
            <a:r>
              <a:rPr kumimoji="1" lang="en-US" altLang="zh-CN" dirty="0"/>
              <a:t>Server</a:t>
            </a:r>
            <a:r>
              <a:rPr kumimoji="1" lang="zh-CN" altLang="en-US" dirty="0"/>
              <a:t> </a:t>
            </a:r>
            <a:r>
              <a:rPr kumimoji="1" lang="en-US" altLang="zh-CN" dirty="0"/>
              <a:t>side</a:t>
            </a:r>
          </a:p>
          <a:p>
            <a:pPr lvl="1"/>
            <a:r>
              <a:rPr kumimoji="1" lang="en-US" altLang="zh-CN" dirty="0"/>
              <a:t>Not</a:t>
            </a:r>
            <a:r>
              <a:rPr kumimoji="1" lang="zh-CN" altLang="en-US" dirty="0"/>
              <a:t> </a:t>
            </a:r>
            <a:r>
              <a:rPr kumimoji="1" lang="en-US" altLang="zh-CN" dirty="0"/>
              <a:t>all</a:t>
            </a:r>
            <a:r>
              <a:rPr kumimoji="1" lang="zh-CN" altLang="en-US" dirty="0"/>
              <a:t> </a:t>
            </a:r>
            <a:r>
              <a:rPr kumimoji="1" lang="en-US" altLang="zh-CN" dirty="0"/>
              <a:t>clients</a:t>
            </a:r>
            <a:r>
              <a:rPr kumimoji="1" lang="zh-CN" altLang="en-US" dirty="0"/>
              <a:t> </a:t>
            </a:r>
            <a:r>
              <a:rPr kumimoji="1" lang="en-US" altLang="zh-CN" dirty="0"/>
              <a:t>use</a:t>
            </a:r>
            <a:r>
              <a:rPr kumimoji="1" lang="zh-CN" altLang="en-US" dirty="0"/>
              <a:t> </a:t>
            </a:r>
            <a:r>
              <a:rPr kumimoji="1" lang="en-US" altLang="zh-CN" dirty="0"/>
              <a:t>cache</a:t>
            </a:r>
          </a:p>
          <a:p>
            <a:pPr lvl="1"/>
            <a:r>
              <a:rPr kumimoji="1" lang="en-US" altLang="zh-CN" dirty="0"/>
              <a:t>Push</a:t>
            </a:r>
            <a:r>
              <a:rPr kumimoji="1" lang="zh-CN" altLang="en-US" dirty="0"/>
              <a:t> </a:t>
            </a:r>
            <a:r>
              <a:rPr kumimoji="1" lang="en-US" altLang="zh-CN" dirty="0"/>
              <a:t>data</a:t>
            </a:r>
            <a:r>
              <a:rPr kumimoji="1" lang="zh-CN" altLang="en-US" dirty="0"/>
              <a:t> </a:t>
            </a:r>
            <a:r>
              <a:rPr kumimoji="1" lang="en-US" altLang="zh-CN" dirty="0"/>
              <a:t>out</a:t>
            </a:r>
            <a:r>
              <a:rPr kumimoji="1" lang="zh-CN" altLang="en-US" dirty="0"/>
              <a:t> </a:t>
            </a:r>
            <a:r>
              <a:rPr kumimoji="1" lang="en-US" altLang="zh-CN" dirty="0"/>
              <a:t>to</a:t>
            </a:r>
            <a:r>
              <a:rPr kumimoji="1" lang="zh-CN" altLang="en-US" dirty="0"/>
              <a:t> </a:t>
            </a:r>
            <a:r>
              <a:rPr kumimoji="1" lang="en-US" altLang="zh-CN" i="1" dirty="0"/>
              <a:t>content</a:t>
            </a:r>
            <a:r>
              <a:rPr kumimoji="1" lang="zh-CN" altLang="en-US" i="1" dirty="0"/>
              <a:t> </a:t>
            </a:r>
            <a:r>
              <a:rPr kumimoji="1" lang="en-US" altLang="zh-CN" i="1" dirty="0"/>
              <a:t>distribution</a:t>
            </a:r>
            <a:r>
              <a:rPr kumimoji="1" lang="zh-CN" altLang="en-US" i="1" dirty="0"/>
              <a:t> </a:t>
            </a:r>
            <a:r>
              <a:rPr kumimoji="1" lang="en-US" altLang="zh-CN" i="1" dirty="0"/>
              <a:t>network</a:t>
            </a:r>
            <a:r>
              <a:rPr kumimoji="1" lang="zh-CN" altLang="en-US" dirty="0"/>
              <a:t> </a:t>
            </a:r>
            <a:r>
              <a:rPr kumimoji="1" lang="en-US" altLang="zh-CN" dirty="0"/>
              <a:t>(CDN)</a:t>
            </a:r>
            <a:endParaRPr kumimoji="1" lang="zh-CN" altLang="en-US" dirty="0"/>
          </a:p>
        </p:txBody>
      </p:sp>
    </p:spTree>
    <p:extLst>
      <p:ext uri="{BB962C8B-B14F-4D97-AF65-F5344CB8AC3E}">
        <p14:creationId xmlns:p14="http://schemas.microsoft.com/office/powerpoint/2010/main" val="1949591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08E6B-574F-404C-80B8-480AFD7FFC78}"/>
              </a:ext>
            </a:extLst>
          </p:cNvPr>
          <p:cNvSpPr>
            <a:spLocks noGrp="1"/>
          </p:cNvSpPr>
          <p:nvPr>
            <p:ph type="title"/>
          </p:nvPr>
        </p:nvSpPr>
        <p:spPr/>
        <p:txBody>
          <a:bodyPr/>
          <a:lstStyle/>
          <a:p>
            <a:r>
              <a:rPr kumimoji="1" lang="en-US" altLang="zh-CN" dirty="0"/>
              <a:t>Caching</a:t>
            </a:r>
            <a:r>
              <a:rPr kumimoji="1" lang="zh-CN" altLang="en-US" dirty="0"/>
              <a:t> </a:t>
            </a:r>
            <a:r>
              <a:rPr kumimoji="1" lang="en-US" altLang="zh-CN" dirty="0"/>
              <a:t>Examples</a:t>
            </a:r>
            <a:endParaRPr kumimoji="1" lang="zh-CN" altLang="en-US" dirty="0"/>
          </a:p>
        </p:txBody>
      </p:sp>
      <p:sp>
        <p:nvSpPr>
          <p:cNvPr id="3" name="内容占位符 2">
            <a:extLst>
              <a:ext uri="{FF2B5EF4-FFF2-40B4-BE49-F238E27FC236}">
                <a16:creationId xmlns:a16="http://schemas.microsoft.com/office/drawing/2014/main" id="{7D50746C-4AF0-8C4C-8C15-17F6CF08F54C}"/>
              </a:ext>
            </a:extLst>
          </p:cNvPr>
          <p:cNvSpPr>
            <a:spLocks noGrp="1"/>
          </p:cNvSpPr>
          <p:nvPr>
            <p:ph idx="1"/>
          </p:nvPr>
        </p:nvSpPr>
        <p:spPr>
          <a:xfrm>
            <a:off x="457200" y="1129308"/>
            <a:ext cx="8363272" cy="3771636"/>
          </a:xfrm>
        </p:spPr>
        <p:txBody>
          <a:bodyPr>
            <a:normAutofit/>
          </a:bodyPr>
          <a:lstStyle/>
          <a:p>
            <a:r>
              <a:rPr kumimoji="1" lang="en-US" altLang="zh-CN" dirty="0"/>
              <a:t>Web</a:t>
            </a:r>
            <a:r>
              <a:rPr kumimoji="1" lang="zh-CN" altLang="en-US" dirty="0"/>
              <a:t> </a:t>
            </a:r>
            <a:r>
              <a:rPr kumimoji="1" lang="en-US" altLang="zh-CN" dirty="0"/>
              <a:t>browser</a:t>
            </a:r>
            <a:r>
              <a:rPr kumimoji="1" lang="zh-CN" altLang="en-US" dirty="0"/>
              <a:t> </a:t>
            </a:r>
            <a:r>
              <a:rPr kumimoji="1" lang="en-US" altLang="zh-CN" dirty="0"/>
              <a:t>caches</a:t>
            </a:r>
            <a:r>
              <a:rPr kumimoji="1" lang="zh-CN" altLang="en-US" dirty="0"/>
              <a:t> </a:t>
            </a:r>
            <a:r>
              <a:rPr kumimoji="1" lang="en-US" altLang="zh-CN" dirty="0"/>
              <a:t>recently</a:t>
            </a:r>
            <a:r>
              <a:rPr kumimoji="1" lang="zh-CN" altLang="en-US" dirty="0"/>
              <a:t> </a:t>
            </a:r>
            <a:r>
              <a:rPr kumimoji="1" lang="en-US" altLang="zh-CN" dirty="0"/>
              <a:t>accessed</a:t>
            </a:r>
            <a:r>
              <a:rPr kumimoji="1" lang="zh-CN" altLang="en-US" dirty="0"/>
              <a:t> </a:t>
            </a:r>
            <a:r>
              <a:rPr kumimoji="1" lang="en-US" altLang="zh-CN" dirty="0"/>
              <a:t>files</a:t>
            </a:r>
          </a:p>
          <a:p>
            <a:pPr lvl="1"/>
            <a:r>
              <a:rPr kumimoji="1" lang="en-US" altLang="zh-CN" dirty="0"/>
              <a:t>E.g.,</a:t>
            </a:r>
            <a:r>
              <a:rPr kumimoji="1" lang="zh-CN" altLang="en-US" dirty="0"/>
              <a:t> </a:t>
            </a:r>
            <a:r>
              <a:rPr kumimoji="1" lang="en-US" altLang="zh-CN" dirty="0"/>
              <a:t>allow</a:t>
            </a:r>
            <a:r>
              <a:rPr kumimoji="1" lang="zh-CN" altLang="en-US" dirty="0"/>
              <a:t> </a:t>
            </a:r>
            <a:r>
              <a:rPr kumimoji="1" lang="en-US" altLang="zh-CN" dirty="0"/>
              <a:t>"back"</a:t>
            </a:r>
            <a:r>
              <a:rPr kumimoji="1" lang="zh-CN" altLang="en-US" dirty="0"/>
              <a:t> </a:t>
            </a:r>
            <a:r>
              <a:rPr kumimoji="1" lang="en-US" altLang="zh-CN" dirty="0"/>
              <a:t>button</a:t>
            </a:r>
            <a:r>
              <a:rPr kumimoji="1" lang="zh-CN" altLang="en-US" dirty="0"/>
              <a:t> </a:t>
            </a:r>
            <a:r>
              <a:rPr kumimoji="1" lang="en-US" altLang="zh-CN" dirty="0"/>
              <a:t>to</a:t>
            </a:r>
            <a:r>
              <a:rPr kumimoji="1" lang="zh-CN" altLang="en-US" dirty="0"/>
              <a:t> </a:t>
            </a:r>
            <a:r>
              <a:rPr kumimoji="1" lang="en-US" altLang="zh-CN" dirty="0"/>
              <a:t>operate</a:t>
            </a:r>
            <a:r>
              <a:rPr kumimoji="1" lang="zh-CN" altLang="en-US" dirty="0"/>
              <a:t> </a:t>
            </a:r>
            <a:r>
              <a:rPr kumimoji="1" lang="en-US" altLang="zh-CN" dirty="0"/>
              <a:t>more</a:t>
            </a:r>
            <a:r>
              <a:rPr kumimoji="1" lang="zh-CN" altLang="en-US" dirty="0"/>
              <a:t> </a:t>
            </a:r>
            <a:r>
              <a:rPr kumimoji="1" lang="en-US" altLang="zh-CN" dirty="0"/>
              <a:t>efficiently</a:t>
            </a:r>
          </a:p>
          <a:p>
            <a:r>
              <a:rPr kumimoji="1" lang="en-US" altLang="zh-CN" dirty="0"/>
              <a:t>Web</a:t>
            </a:r>
            <a:r>
              <a:rPr kumimoji="1" lang="zh-CN" altLang="en-US" dirty="0"/>
              <a:t> </a:t>
            </a:r>
            <a:r>
              <a:rPr kumimoji="1" lang="en-US" altLang="zh-CN" dirty="0"/>
              <a:t>proxies</a:t>
            </a:r>
            <a:r>
              <a:rPr kumimoji="1" lang="zh-CN" altLang="en-US" dirty="0"/>
              <a:t> </a:t>
            </a:r>
            <a:r>
              <a:rPr kumimoji="1" lang="en-US" altLang="zh-CN" dirty="0"/>
              <a:t>cache</a:t>
            </a:r>
            <a:r>
              <a:rPr kumimoji="1" lang="zh-CN" altLang="en-US" dirty="0"/>
              <a:t> </a:t>
            </a:r>
            <a:r>
              <a:rPr kumimoji="1" lang="en-US" altLang="zh-CN" dirty="0"/>
              <a:t>recently</a:t>
            </a:r>
            <a:r>
              <a:rPr kumimoji="1" lang="zh-CN" altLang="en-US" dirty="0"/>
              <a:t> </a:t>
            </a:r>
            <a:r>
              <a:rPr kumimoji="1" lang="en-US" altLang="zh-CN" dirty="0"/>
              <a:t>accessed</a:t>
            </a:r>
            <a:r>
              <a:rPr kumimoji="1" lang="zh-CN" altLang="en-US" dirty="0"/>
              <a:t> </a:t>
            </a:r>
            <a:r>
              <a:rPr kumimoji="1" lang="en-US" altLang="zh-CN" dirty="0"/>
              <a:t>URLs</a:t>
            </a:r>
          </a:p>
          <a:p>
            <a:pPr lvl="1"/>
            <a:r>
              <a:rPr kumimoji="1" lang="en-US" altLang="zh-CN" dirty="0"/>
              <a:t>Save</a:t>
            </a:r>
            <a:r>
              <a:rPr kumimoji="1" lang="zh-CN" altLang="en-US" dirty="0"/>
              <a:t> </a:t>
            </a:r>
            <a:r>
              <a:rPr kumimoji="1" lang="en-US" altLang="zh-CN" dirty="0"/>
              <a:t>bandwidth/time</a:t>
            </a:r>
            <a:r>
              <a:rPr kumimoji="1" lang="zh-CN" altLang="en-US" dirty="0"/>
              <a:t> </a:t>
            </a:r>
            <a:r>
              <a:rPr kumimoji="1" lang="en-US" altLang="zh-CN" dirty="0"/>
              <a:t>when</a:t>
            </a:r>
            <a:r>
              <a:rPr kumimoji="1" lang="zh-CN" altLang="en-US" dirty="0"/>
              <a:t> </a:t>
            </a:r>
            <a:r>
              <a:rPr kumimoji="1" lang="en-US" altLang="zh-CN" dirty="0"/>
              <a:t>multiple</a:t>
            </a:r>
            <a:r>
              <a:rPr kumimoji="1" lang="zh-CN" altLang="en-US" dirty="0"/>
              <a:t> </a:t>
            </a:r>
            <a:r>
              <a:rPr kumimoji="1" lang="en-US" altLang="zh-CN" dirty="0"/>
              <a:t>people</a:t>
            </a:r>
            <a:r>
              <a:rPr kumimoji="1" lang="zh-CN" altLang="en-US" dirty="0"/>
              <a:t> </a:t>
            </a:r>
            <a:r>
              <a:rPr kumimoji="1" lang="en-US" altLang="zh-CN" dirty="0"/>
              <a:t>locally</a:t>
            </a:r>
            <a:r>
              <a:rPr kumimoji="1" lang="zh-CN" altLang="en-US" dirty="0"/>
              <a:t> </a:t>
            </a:r>
            <a:r>
              <a:rPr kumimoji="1" lang="en-US" altLang="zh-CN" dirty="0"/>
              <a:t>access</a:t>
            </a:r>
            <a:r>
              <a:rPr kumimoji="1" lang="zh-CN" altLang="en-US" dirty="0"/>
              <a:t> </a:t>
            </a:r>
            <a:r>
              <a:rPr kumimoji="1" lang="en-US" altLang="zh-CN" dirty="0"/>
              <a:t>same</a:t>
            </a:r>
            <a:r>
              <a:rPr kumimoji="1" lang="zh-CN" altLang="en-US" dirty="0"/>
              <a:t> </a:t>
            </a:r>
            <a:r>
              <a:rPr kumimoji="1" lang="en-US" altLang="zh-CN" dirty="0"/>
              <a:t>remote</a:t>
            </a:r>
            <a:r>
              <a:rPr kumimoji="1" lang="zh-CN" altLang="en-US" dirty="0"/>
              <a:t> </a:t>
            </a:r>
            <a:r>
              <a:rPr kumimoji="1" lang="en-US" altLang="zh-CN" dirty="0"/>
              <a:t>URL</a:t>
            </a:r>
          </a:p>
          <a:p>
            <a:r>
              <a:rPr kumimoji="1" lang="en-US" altLang="zh-CN" dirty="0"/>
              <a:t>DNS</a:t>
            </a:r>
            <a:r>
              <a:rPr kumimoji="1" lang="zh-CN" altLang="en-US" dirty="0"/>
              <a:t> </a:t>
            </a:r>
            <a:r>
              <a:rPr kumimoji="1" lang="en-US" altLang="zh-CN" dirty="0"/>
              <a:t>resolvers</a:t>
            </a:r>
            <a:r>
              <a:rPr kumimoji="1" lang="zh-CN" altLang="en-US" dirty="0"/>
              <a:t> </a:t>
            </a:r>
            <a:r>
              <a:rPr kumimoji="1" lang="en-US" altLang="zh-CN" dirty="0"/>
              <a:t>cache</a:t>
            </a:r>
            <a:r>
              <a:rPr kumimoji="1" lang="zh-CN" altLang="en-US" dirty="0"/>
              <a:t> </a:t>
            </a:r>
            <a:r>
              <a:rPr kumimoji="1" lang="en-US" altLang="zh-CN" dirty="0"/>
              <a:t>resource</a:t>
            </a:r>
            <a:r>
              <a:rPr kumimoji="1" lang="zh-CN" altLang="en-US" dirty="0"/>
              <a:t> </a:t>
            </a:r>
            <a:r>
              <a:rPr kumimoji="1" lang="en-US" altLang="zh-CN" dirty="0"/>
              <a:t>records</a:t>
            </a:r>
            <a:r>
              <a:rPr kumimoji="1" lang="zh-CN" altLang="en-US" dirty="0"/>
              <a:t> </a:t>
            </a:r>
            <a:r>
              <a:rPr kumimoji="1" lang="en-US" altLang="zh-CN" dirty="0"/>
              <a:t>(URL→IP)</a:t>
            </a:r>
          </a:p>
          <a:p>
            <a:r>
              <a:rPr kumimoji="1" lang="en-US" altLang="zh-CN" dirty="0"/>
              <a:t>NFS</a:t>
            </a:r>
            <a:r>
              <a:rPr kumimoji="1" lang="zh-CN" altLang="en-US" dirty="0"/>
              <a:t> </a:t>
            </a:r>
            <a:r>
              <a:rPr kumimoji="1" lang="en-US" altLang="zh-CN" dirty="0"/>
              <a:t>clients</a:t>
            </a:r>
            <a:r>
              <a:rPr kumimoji="1" lang="zh-CN" altLang="en-US" dirty="0"/>
              <a:t> </a:t>
            </a:r>
            <a:r>
              <a:rPr kumimoji="1" lang="en-US" altLang="zh-CN" dirty="0"/>
              <a:t>cache</a:t>
            </a:r>
            <a:r>
              <a:rPr kumimoji="1" lang="zh-CN" altLang="en-US" dirty="0"/>
              <a:t> </a:t>
            </a:r>
            <a:r>
              <a:rPr kumimoji="1" lang="en-US" altLang="zh-CN" dirty="0"/>
              <a:t>read/written</a:t>
            </a:r>
            <a:r>
              <a:rPr kumimoji="1" lang="zh-CN" altLang="en-US" dirty="0"/>
              <a:t> </a:t>
            </a:r>
            <a:r>
              <a:rPr kumimoji="1" lang="en-US" altLang="zh-CN" dirty="0"/>
              <a:t>data</a:t>
            </a:r>
            <a:endParaRPr kumimoji="1" lang="zh-CN" altLang="en-US" dirty="0"/>
          </a:p>
        </p:txBody>
      </p:sp>
    </p:spTree>
    <p:extLst>
      <p:ext uri="{BB962C8B-B14F-4D97-AF65-F5344CB8AC3E}">
        <p14:creationId xmlns:p14="http://schemas.microsoft.com/office/powerpoint/2010/main" val="3449036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7BA0F7-6E20-054B-903B-C964715429D3}"/>
              </a:ext>
            </a:extLst>
          </p:cNvPr>
          <p:cNvSpPr>
            <a:spLocks noGrp="1"/>
          </p:cNvSpPr>
          <p:nvPr>
            <p:ph type="title"/>
          </p:nvPr>
        </p:nvSpPr>
        <p:spPr/>
        <p:txBody>
          <a:bodyPr/>
          <a:lstStyle/>
          <a:p>
            <a:r>
              <a:rPr kumimoji="1" lang="en-US" altLang="zh-CN" dirty="0"/>
              <a:t>Content</a:t>
            </a:r>
            <a:r>
              <a:rPr kumimoji="1" lang="zh-CN" altLang="en-US" dirty="0"/>
              <a:t> </a:t>
            </a:r>
            <a:r>
              <a:rPr kumimoji="1" lang="en-US" altLang="zh-CN" dirty="0"/>
              <a:t>Distribution</a:t>
            </a:r>
            <a:r>
              <a:rPr kumimoji="1" lang="zh-CN" altLang="en-US" dirty="0"/>
              <a:t> </a:t>
            </a:r>
            <a:r>
              <a:rPr kumimoji="1" lang="en-US" altLang="zh-CN" dirty="0"/>
              <a:t>Network</a:t>
            </a:r>
            <a:r>
              <a:rPr kumimoji="1" lang="zh-CN" altLang="en-US" dirty="0"/>
              <a:t> </a:t>
            </a:r>
            <a:r>
              <a:rPr kumimoji="1" lang="en-US" altLang="zh-CN" dirty="0"/>
              <a:t>(CDN)</a:t>
            </a:r>
            <a:endParaRPr kumimoji="1" lang="zh-CN" altLang="en-US" dirty="0"/>
          </a:p>
        </p:txBody>
      </p:sp>
      <p:sp>
        <p:nvSpPr>
          <p:cNvPr id="3" name="内容占位符 2">
            <a:extLst>
              <a:ext uri="{FF2B5EF4-FFF2-40B4-BE49-F238E27FC236}">
                <a16:creationId xmlns:a16="http://schemas.microsoft.com/office/drawing/2014/main" id="{A5B03B26-FED0-C142-A46B-49785EA0270B}"/>
              </a:ext>
            </a:extLst>
          </p:cNvPr>
          <p:cNvSpPr>
            <a:spLocks noGrp="1"/>
          </p:cNvSpPr>
          <p:nvPr>
            <p:ph idx="1"/>
          </p:nvPr>
        </p:nvSpPr>
        <p:spPr/>
        <p:txBody>
          <a:bodyPr>
            <a:normAutofit/>
          </a:bodyPr>
          <a:lstStyle/>
          <a:p>
            <a:r>
              <a:rPr kumimoji="1" lang="en-US" altLang="zh-CN" sz="2000" dirty="0"/>
              <a:t>Network</a:t>
            </a:r>
            <a:r>
              <a:rPr kumimoji="1" lang="zh-CN" altLang="en-US" sz="2000" dirty="0"/>
              <a:t> </a:t>
            </a:r>
            <a:r>
              <a:rPr kumimoji="1" lang="en-US" altLang="zh-CN" sz="2000" dirty="0"/>
              <a:t>of</a:t>
            </a:r>
            <a:r>
              <a:rPr kumimoji="1" lang="zh-CN" altLang="en-US" sz="2000" dirty="0"/>
              <a:t> </a:t>
            </a:r>
            <a:r>
              <a:rPr kumimoji="1" lang="en-US" altLang="zh-CN" sz="2000" dirty="0"/>
              <a:t>computers</a:t>
            </a:r>
            <a:r>
              <a:rPr kumimoji="1" lang="zh-CN" altLang="en-US" sz="2000" dirty="0"/>
              <a:t> </a:t>
            </a:r>
            <a:r>
              <a:rPr kumimoji="1" lang="en-US" altLang="zh-CN" sz="2000" dirty="0"/>
              <a:t>that</a:t>
            </a:r>
            <a:r>
              <a:rPr kumimoji="1" lang="zh-CN" altLang="en-US" sz="2000" dirty="0"/>
              <a:t> </a:t>
            </a:r>
            <a:r>
              <a:rPr kumimoji="1" lang="en-US" altLang="zh-CN" sz="2000" dirty="0"/>
              <a:t>replicate</a:t>
            </a:r>
            <a:r>
              <a:rPr kumimoji="1" lang="zh-CN" altLang="en-US" sz="2000" dirty="0"/>
              <a:t> </a:t>
            </a:r>
            <a:r>
              <a:rPr kumimoji="1" lang="en-US" altLang="zh-CN" sz="2000" dirty="0"/>
              <a:t>content</a:t>
            </a:r>
            <a:r>
              <a:rPr kumimoji="1" lang="zh-CN" altLang="en-US" sz="2000" dirty="0"/>
              <a:t> </a:t>
            </a:r>
            <a:r>
              <a:rPr kumimoji="1" lang="en-US" altLang="zh-CN" sz="2000" dirty="0"/>
              <a:t>across</a:t>
            </a:r>
            <a:r>
              <a:rPr kumimoji="1" lang="zh-CN" altLang="en-US" sz="2000" dirty="0"/>
              <a:t> </a:t>
            </a:r>
            <a:r>
              <a:rPr kumimoji="1" lang="en-US" altLang="zh-CN" sz="2000" dirty="0"/>
              <a:t>the</a:t>
            </a:r>
            <a:r>
              <a:rPr kumimoji="1" lang="zh-CN" altLang="en-US" sz="2000" dirty="0"/>
              <a:t> </a:t>
            </a:r>
            <a:r>
              <a:rPr kumimoji="1" lang="en-US" altLang="zh-CN" sz="2000" dirty="0"/>
              <a:t>Internet</a:t>
            </a:r>
          </a:p>
          <a:p>
            <a:pPr lvl="1"/>
            <a:r>
              <a:rPr kumimoji="1" lang="en-US" altLang="zh-CN" dirty="0"/>
              <a:t>Bringing</a:t>
            </a:r>
            <a:r>
              <a:rPr kumimoji="1" lang="zh-CN" altLang="en-US" dirty="0"/>
              <a:t> </a:t>
            </a:r>
            <a:r>
              <a:rPr kumimoji="1" lang="en-US" altLang="zh-CN" dirty="0"/>
              <a:t>content</a:t>
            </a:r>
            <a:r>
              <a:rPr kumimoji="1" lang="zh-CN" altLang="en-US" dirty="0"/>
              <a:t> </a:t>
            </a:r>
            <a:r>
              <a:rPr kumimoji="1" lang="en-US" altLang="zh-CN" dirty="0"/>
              <a:t>closer</a:t>
            </a:r>
            <a:r>
              <a:rPr kumimoji="1" lang="zh-CN" altLang="en-US" dirty="0"/>
              <a:t> </a:t>
            </a:r>
            <a:r>
              <a:rPr kumimoji="1" lang="en-US" altLang="zh-CN" dirty="0"/>
              <a:t>to</a:t>
            </a:r>
            <a:r>
              <a:rPr kumimoji="1" lang="zh-CN" altLang="en-US" dirty="0"/>
              <a:t> </a:t>
            </a:r>
            <a:r>
              <a:rPr kumimoji="1" lang="en-US" altLang="zh-CN" dirty="0"/>
              <a:t>requests</a:t>
            </a:r>
          </a:p>
          <a:p>
            <a:pPr lvl="1"/>
            <a:r>
              <a:rPr kumimoji="1" lang="en-US" altLang="zh-CN" dirty="0"/>
              <a:t>End</a:t>
            </a:r>
            <a:r>
              <a:rPr kumimoji="1" lang="zh-CN" altLang="en-US" dirty="0"/>
              <a:t> </a:t>
            </a:r>
            <a:r>
              <a:rPr kumimoji="1" lang="en-US" altLang="zh-CN" dirty="0"/>
              <a:t>users</a:t>
            </a:r>
            <a:r>
              <a:rPr kumimoji="1" lang="zh-CN" altLang="en-US" dirty="0"/>
              <a:t> </a:t>
            </a:r>
            <a:r>
              <a:rPr kumimoji="1" lang="en-US" altLang="zh-CN" dirty="0"/>
              <a:t>only</a:t>
            </a:r>
            <a:r>
              <a:rPr kumimoji="1" lang="zh-CN" altLang="en-US" dirty="0"/>
              <a:t> </a:t>
            </a:r>
            <a:r>
              <a:rPr kumimoji="1" lang="en-US" altLang="zh-CN" dirty="0"/>
              <a:t>use</a:t>
            </a:r>
            <a:r>
              <a:rPr kumimoji="1" lang="zh-CN" altLang="en-US" dirty="0"/>
              <a:t> </a:t>
            </a:r>
            <a:r>
              <a:rPr kumimoji="1" lang="en-US" altLang="zh-CN" dirty="0"/>
              <a:t>local</a:t>
            </a:r>
            <a:r>
              <a:rPr kumimoji="1" lang="zh-CN" altLang="en-US" dirty="0"/>
              <a:t> </a:t>
            </a:r>
            <a:r>
              <a:rPr kumimoji="1" lang="en-US" altLang="zh-CN" dirty="0"/>
              <a:t>(not</a:t>
            </a:r>
            <a:r>
              <a:rPr kumimoji="1" lang="zh-CN" altLang="en-US" dirty="0"/>
              <a:t> </a:t>
            </a:r>
            <a:r>
              <a:rPr kumimoji="1" lang="en-US" altLang="zh-CN" dirty="0"/>
              <a:t>shared)</a:t>
            </a:r>
            <a:r>
              <a:rPr kumimoji="1" lang="zh-CN" altLang="en-US" dirty="0"/>
              <a:t> </a:t>
            </a:r>
            <a:r>
              <a:rPr kumimoji="1" lang="en-US" altLang="zh-CN" dirty="0"/>
              <a:t>network</a:t>
            </a:r>
            <a:r>
              <a:rPr kumimoji="1" lang="zh-CN" altLang="en-US" dirty="0"/>
              <a:t> </a:t>
            </a:r>
            <a:r>
              <a:rPr kumimoji="1" lang="en-US" altLang="zh-CN" dirty="0"/>
              <a:t>capacity</a:t>
            </a:r>
          </a:p>
          <a:p>
            <a:pPr lvl="1"/>
            <a:endParaRPr kumimoji="1" lang="en-US" altLang="zh-CN" dirty="0"/>
          </a:p>
          <a:p>
            <a:r>
              <a:rPr kumimoji="1" lang="en-US" altLang="zh-CN" sz="2000" dirty="0"/>
              <a:t>Content</a:t>
            </a:r>
            <a:r>
              <a:rPr kumimoji="1" lang="zh-CN" altLang="en-US" sz="2000" dirty="0"/>
              <a:t> </a:t>
            </a:r>
            <a:r>
              <a:rPr kumimoji="1" lang="en-US" altLang="zh-CN" sz="2000" dirty="0"/>
              <a:t>providers</a:t>
            </a:r>
            <a:r>
              <a:rPr kumimoji="1" lang="zh-CN" altLang="en-US" sz="2000" dirty="0"/>
              <a:t> </a:t>
            </a:r>
            <a:r>
              <a:rPr kumimoji="1" lang="en-US" altLang="zh-CN" sz="2000" dirty="0">
                <a:solidFill>
                  <a:srgbClr val="0096FF"/>
                </a:solidFill>
              </a:rPr>
              <a:t>actively</a:t>
            </a:r>
            <a:r>
              <a:rPr kumimoji="1" lang="zh-CN" altLang="en-US" sz="2000" dirty="0"/>
              <a:t> </a:t>
            </a:r>
            <a:r>
              <a:rPr kumimoji="1" lang="en-US" altLang="zh-CN" sz="2000" dirty="0"/>
              <a:t>pushes</a:t>
            </a:r>
            <a:r>
              <a:rPr kumimoji="1" lang="zh-CN" altLang="en-US" sz="2000" dirty="0"/>
              <a:t> </a:t>
            </a:r>
            <a:r>
              <a:rPr kumimoji="1" lang="en-US" altLang="zh-CN" sz="2000" dirty="0"/>
              <a:t>data</a:t>
            </a:r>
            <a:r>
              <a:rPr kumimoji="1" lang="zh-CN" altLang="en-US" sz="2000" dirty="0"/>
              <a:t> </a:t>
            </a:r>
            <a:r>
              <a:rPr kumimoji="1" lang="en-US" altLang="zh-CN" sz="2000" dirty="0"/>
              <a:t>into</a:t>
            </a:r>
            <a:r>
              <a:rPr kumimoji="1" lang="zh-CN" altLang="en-US" sz="2000" dirty="0"/>
              <a:t> </a:t>
            </a:r>
            <a:r>
              <a:rPr kumimoji="1" lang="en-US" altLang="zh-CN" sz="2000" dirty="0"/>
              <a:t>the</a:t>
            </a:r>
            <a:r>
              <a:rPr kumimoji="1" lang="zh-CN" altLang="en-US" sz="2000" dirty="0"/>
              <a:t> </a:t>
            </a:r>
            <a:r>
              <a:rPr kumimoji="1" lang="en-US" altLang="zh-CN" sz="2000" dirty="0"/>
              <a:t>network</a:t>
            </a:r>
          </a:p>
          <a:p>
            <a:pPr lvl="1"/>
            <a:r>
              <a:rPr kumimoji="1" lang="en-US" altLang="zh-CN" dirty="0"/>
              <a:t>Improve</a:t>
            </a:r>
            <a:r>
              <a:rPr kumimoji="1" lang="zh-CN" altLang="en-US" dirty="0"/>
              <a:t> </a:t>
            </a:r>
            <a:r>
              <a:rPr kumimoji="1" lang="en-US" altLang="zh-CN" dirty="0"/>
              <a:t>performance</a:t>
            </a:r>
            <a:r>
              <a:rPr kumimoji="1" lang="zh-CN" altLang="en-US" dirty="0"/>
              <a:t> </a:t>
            </a:r>
            <a:r>
              <a:rPr kumimoji="1" lang="en-US" altLang="zh-CN" dirty="0"/>
              <a:t>and</a:t>
            </a:r>
            <a:r>
              <a:rPr kumimoji="1" lang="zh-CN" altLang="en-US" dirty="0"/>
              <a:t> </a:t>
            </a:r>
            <a:r>
              <a:rPr kumimoji="1" lang="en-US" altLang="zh-CN" dirty="0"/>
              <a:t>reduce</a:t>
            </a:r>
            <a:r>
              <a:rPr kumimoji="1" lang="zh-CN" altLang="en-US" dirty="0"/>
              <a:t> </a:t>
            </a:r>
            <a:r>
              <a:rPr kumimoji="1" lang="en-US" altLang="zh-CN" dirty="0"/>
              <a:t>costs</a:t>
            </a:r>
            <a:endParaRPr kumimoji="1" lang="zh-CN" altLang="en-US" dirty="0"/>
          </a:p>
        </p:txBody>
      </p:sp>
    </p:spTree>
    <p:extLst>
      <p:ext uri="{BB962C8B-B14F-4D97-AF65-F5344CB8AC3E}">
        <p14:creationId xmlns:p14="http://schemas.microsoft.com/office/powerpoint/2010/main" val="3320474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normAutofit/>
          </a:bodyPr>
          <a:lstStyle/>
          <a:p>
            <a:r>
              <a:rPr lang="en-US" altLang="zh-CN" dirty="0"/>
              <a:t>Review:</a:t>
            </a:r>
            <a:r>
              <a:rPr lang="zh-CN" altLang="en-US" dirty="0"/>
              <a:t> </a:t>
            </a:r>
            <a:r>
              <a:rPr lang="en-US" altLang="zh-CN" dirty="0"/>
              <a:t>DNS Request Process</a:t>
            </a:r>
          </a:p>
        </p:txBody>
      </p:sp>
      <p:sp>
        <p:nvSpPr>
          <p:cNvPr id="6" name="Rectangle 5"/>
          <p:cNvSpPr/>
          <p:nvPr/>
        </p:nvSpPr>
        <p:spPr bwMode="auto">
          <a:xfrm>
            <a:off x="1272084" y="4254500"/>
            <a:ext cx="2730500" cy="6985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sz="1500" dirty="0">
                <a:solidFill>
                  <a:schemeClr val="tx1"/>
                </a:solidFill>
                <a:latin typeface="Arial" panose="020B0604020202020204" pitchFamily="34" charset="0"/>
                <a:ea typeface="宋体" pitchFamily="2" charset="-122"/>
                <a:cs typeface="Arial" panose="020B0604020202020204" pitchFamily="34" charset="0"/>
              </a:rPr>
              <a:t>Name client</a:t>
            </a:r>
          </a:p>
        </p:txBody>
      </p:sp>
      <p:cxnSp>
        <p:nvCxnSpPr>
          <p:cNvPr id="47108" name="Straight Arrow Connector 12"/>
          <p:cNvCxnSpPr>
            <a:cxnSpLocks noChangeShapeType="1"/>
          </p:cNvCxnSpPr>
          <p:nvPr/>
        </p:nvCxnSpPr>
        <p:spPr bwMode="auto">
          <a:xfrm flipV="1">
            <a:off x="1462584" y="2349500"/>
            <a:ext cx="0" cy="1905000"/>
          </a:xfrm>
          <a:prstGeom prst="straightConnector1">
            <a:avLst/>
          </a:prstGeom>
          <a:noFill/>
          <a:ln w="9525">
            <a:solidFill>
              <a:schemeClr val="tx1"/>
            </a:solidFill>
            <a:round/>
            <a:headEnd/>
            <a:tailEnd type="stealth" w="med" len="med"/>
          </a:ln>
          <a:extLst>
            <a:ext uri="{909E8E84-426E-40dd-AFC4-6F175D3DCCD1}">
              <a14:hiddenFill xmlns="" xmlns:a14="http://schemas.microsoft.com/office/drawing/2010/main">
                <a:noFill/>
              </a14:hiddenFill>
            </a:ext>
          </a:extLst>
        </p:spPr>
      </p:cxnSp>
      <p:cxnSp>
        <p:nvCxnSpPr>
          <p:cNvPr id="47109" name="Straight Arrow Connector 13"/>
          <p:cNvCxnSpPr>
            <a:cxnSpLocks noChangeShapeType="1"/>
          </p:cNvCxnSpPr>
          <p:nvPr/>
        </p:nvCxnSpPr>
        <p:spPr bwMode="auto">
          <a:xfrm>
            <a:off x="1716584" y="2413000"/>
            <a:ext cx="0" cy="1841500"/>
          </a:xfrm>
          <a:prstGeom prst="straightConnector1">
            <a:avLst/>
          </a:prstGeom>
          <a:noFill/>
          <a:ln w="9525">
            <a:solidFill>
              <a:schemeClr val="tx1"/>
            </a:solidFill>
            <a:round/>
            <a:headEnd/>
            <a:tailEnd type="stealth" w="med" len="med"/>
          </a:ln>
          <a:extLst>
            <a:ext uri="{909E8E84-426E-40dd-AFC4-6F175D3DCCD1}">
              <a14:hiddenFill xmlns="" xmlns:a14="http://schemas.microsoft.com/office/drawing/2010/main">
                <a:noFill/>
              </a14:hiddenFill>
            </a:ext>
          </a:extLst>
        </p:spPr>
      </p:cxnSp>
      <p:cxnSp>
        <p:nvCxnSpPr>
          <p:cNvPr id="47110" name="Straight Arrow Connector 16"/>
          <p:cNvCxnSpPr>
            <a:cxnSpLocks noChangeShapeType="1"/>
          </p:cNvCxnSpPr>
          <p:nvPr/>
        </p:nvCxnSpPr>
        <p:spPr bwMode="auto">
          <a:xfrm flipV="1">
            <a:off x="2351584" y="2984500"/>
            <a:ext cx="0" cy="1270000"/>
          </a:xfrm>
          <a:prstGeom prst="straightConnector1">
            <a:avLst/>
          </a:prstGeom>
          <a:noFill/>
          <a:ln w="9525">
            <a:solidFill>
              <a:schemeClr val="tx1"/>
            </a:solidFill>
            <a:round/>
            <a:headEnd/>
            <a:tailEnd type="stealth" w="med" len="med"/>
          </a:ln>
          <a:extLst>
            <a:ext uri="{909E8E84-426E-40dd-AFC4-6F175D3DCCD1}">
              <a14:hiddenFill xmlns="" xmlns:a14="http://schemas.microsoft.com/office/drawing/2010/main">
                <a:noFill/>
              </a14:hiddenFill>
            </a:ext>
          </a:extLst>
        </p:spPr>
      </p:cxnSp>
      <p:cxnSp>
        <p:nvCxnSpPr>
          <p:cNvPr id="47111" name="Straight Arrow Connector 22"/>
          <p:cNvCxnSpPr>
            <a:cxnSpLocks noChangeShapeType="1"/>
          </p:cNvCxnSpPr>
          <p:nvPr/>
        </p:nvCxnSpPr>
        <p:spPr bwMode="auto">
          <a:xfrm>
            <a:off x="2605584" y="3048000"/>
            <a:ext cx="0" cy="1206500"/>
          </a:xfrm>
          <a:prstGeom prst="straightConnector1">
            <a:avLst/>
          </a:prstGeom>
          <a:noFill/>
          <a:ln w="9525">
            <a:solidFill>
              <a:schemeClr val="tx1"/>
            </a:solidFill>
            <a:round/>
            <a:headEnd/>
            <a:tailEnd type="stealth" w="med" len="med"/>
          </a:ln>
          <a:extLst>
            <a:ext uri="{909E8E84-426E-40dd-AFC4-6F175D3DCCD1}">
              <a14:hiddenFill xmlns="" xmlns:a14="http://schemas.microsoft.com/office/drawing/2010/main">
                <a:noFill/>
              </a14:hiddenFill>
            </a:ext>
          </a:extLst>
        </p:spPr>
      </p:cxnSp>
      <p:cxnSp>
        <p:nvCxnSpPr>
          <p:cNvPr id="47112" name="Straight Arrow Connector 25"/>
          <p:cNvCxnSpPr>
            <a:cxnSpLocks noChangeShapeType="1"/>
          </p:cNvCxnSpPr>
          <p:nvPr/>
        </p:nvCxnSpPr>
        <p:spPr bwMode="auto">
          <a:xfrm flipV="1">
            <a:off x="3304084" y="3556000"/>
            <a:ext cx="0" cy="698500"/>
          </a:xfrm>
          <a:prstGeom prst="straightConnector1">
            <a:avLst/>
          </a:prstGeom>
          <a:noFill/>
          <a:ln w="9525">
            <a:solidFill>
              <a:schemeClr val="tx1"/>
            </a:solidFill>
            <a:round/>
            <a:headEnd/>
            <a:tailEnd type="stealth" w="med" len="med"/>
          </a:ln>
          <a:extLst>
            <a:ext uri="{909E8E84-426E-40dd-AFC4-6F175D3DCCD1}">
              <a14:hiddenFill xmlns="" xmlns:a14="http://schemas.microsoft.com/office/drawing/2010/main">
                <a:noFill/>
              </a14:hiddenFill>
            </a:ext>
          </a:extLst>
        </p:spPr>
      </p:cxnSp>
      <p:cxnSp>
        <p:nvCxnSpPr>
          <p:cNvPr id="47113" name="Straight Arrow Connector 27"/>
          <p:cNvCxnSpPr>
            <a:cxnSpLocks noChangeShapeType="1"/>
          </p:cNvCxnSpPr>
          <p:nvPr/>
        </p:nvCxnSpPr>
        <p:spPr bwMode="auto">
          <a:xfrm>
            <a:off x="3558084" y="3619500"/>
            <a:ext cx="0" cy="635000"/>
          </a:xfrm>
          <a:prstGeom prst="straightConnector1">
            <a:avLst/>
          </a:prstGeom>
          <a:noFill/>
          <a:ln w="9525">
            <a:solidFill>
              <a:schemeClr val="tx1"/>
            </a:solidFill>
            <a:round/>
            <a:headEnd/>
            <a:tailEnd type="stealth" w="med" len="med"/>
          </a:ln>
          <a:extLst>
            <a:ext uri="{909E8E84-426E-40dd-AFC4-6F175D3DCCD1}">
              <a14:hiddenFill xmlns="" xmlns:a14="http://schemas.microsoft.com/office/drawing/2010/main">
                <a:noFill/>
              </a14:hiddenFill>
            </a:ext>
          </a:extLst>
        </p:spPr>
      </p:cxnSp>
      <p:sp>
        <p:nvSpPr>
          <p:cNvPr id="31" name="Rectangle 30"/>
          <p:cNvSpPr/>
          <p:nvPr/>
        </p:nvSpPr>
        <p:spPr bwMode="auto">
          <a:xfrm>
            <a:off x="5222866" y="4254500"/>
            <a:ext cx="2730500" cy="6985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defRPr/>
            </a:pPr>
            <a:r>
              <a:rPr lang="en-US" sz="1500" dirty="0">
                <a:solidFill>
                  <a:schemeClr val="tx1"/>
                </a:solidFill>
                <a:latin typeface="Arial" panose="020B0604020202020204" pitchFamily="34" charset="0"/>
                <a:ea typeface="宋体" pitchFamily="2" charset="-122"/>
                <a:cs typeface="Arial" panose="020B0604020202020204" pitchFamily="34" charset="0"/>
              </a:rPr>
              <a:t>Name client</a:t>
            </a:r>
          </a:p>
        </p:txBody>
      </p:sp>
      <p:sp>
        <p:nvSpPr>
          <p:cNvPr id="32" name="Oval 31"/>
          <p:cNvSpPr/>
          <p:nvPr/>
        </p:nvSpPr>
        <p:spPr bwMode="auto">
          <a:xfrm>
            <a:off x="5159366" y="1397000"/>
            <a:ext cx="1016000" cy="10160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endParaRPr lang="zh-CN" altLang="en-US" sz="1500">
              <a:solidFill>
                <a:srgbClr val="000000"/>
              </a:solidFill>
              <a:latin typeface="Arial" panose="020B0604020202020204" pitchFamily="34" charset="0"/>
              <a:ea typeface="宋体" charset="0"/>
              <a:cs typeface="Arial" panose="020B0604020202020204" pitchFamily="34" charset="0"/>
            </a:endParaRPr>
          </a:p>
        </p:txBody>
      </p:sp>
      <p:sp>
        <p:nvSpPr>
          <p:cNvPr id="33" name="Oval 32"/>
          <p:cNvSpPr/>
          <p:nvPr/>
        </p:nvSpPr>
        <p:spPr bwMode="auto">
          <a:xfrm>
            <a:off x="6048366" y="2032000"/>
            <a:ext cx="1016000" cy="10160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endParaRPr lang="zh-CN" altLang="en-US" sz="1333">
              <a:solidFill>
                <a:srgbClr val="000000"/>
              </a:solidFill>
              <a:latin typeface="Arial" panose="020B0604020202020204" pitchFamily="34" charset="0"/>
              <a:ea typeface="宋体" charset="0"/>
              <a:cs typeface="Arial" panose="020B0604020202020204" pitchFamily="34" charset="0"/>
            </a:endParaRPr>
          </a:p>
        </p:txBody>
      </p:sp>
      <p:sp>
        <p:nvSpPr>
          <p:cNvPr id="34" name="Oval 33"/>
          <p:cNvSpPr/>
          <p:nvPr/>
        </p:nvSpPr>
        <p:spPr bwMode="auto">
          <a:xfrm>
            <a:off x="7000866" y="2603500"/>
            <a:ext cx="1016000" cy="10160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endParaRPr lang="zh-CN" altLang="en-US" sz="1167">
              <a:solidFill>
                <a:srgbClr val="000000"/>
              </a:solidFill>
              <a:latin typeface="Arial" panose="020B0604020202020204" pitchFamily="34" charset="0"/>
              <a:ea typeface="宋体" charset="0"/>
              <a:cs typeface="Arial" panose="020B0604020202020204" pitchFamily="34" charset="0"/>
            </a:endParaRPr>
          </a:p>
        </p:txBody>
      </p:sp>
      <p:sp>
        <p:nvSpPr>
          <p:cNvPr id="35" name="TextBox 34"/>
          <p:cNvSpPr txBox="1"/>
          <p:nvPr/>
        </p:nvSpPr>
        <p:spPr>
          <a:xfrm>
            <a:off x="6783908" y="2866761"/>
            <a:ext cx="1460500" cy="323165"/>
          </a:xfrm>
          <a:prstGeom prst="rect">
            <a:avLst/>
          </a:prstGeom>
          <a:noFill/>
        </p:spPr>
        <p:txBody>
          <a:bodyPr>
            <a:spAutoFit/>
          </a:bodyPr>
          <a:lstStyle/>
          <a:p>
            <a:pPr algn="ctr">
              <a:defRPr/>
            </a:pPr>
            <a:r>
              <a:rPr lang="en-US" sz="1500" dirty="0" err="1">
                <a:latin typeface="Arial" panose="020B0604020202020204" pitchFamily="34" charset="0"/>
                <a:cs typeface="Arial" panose="020B0604020202020204" pitchFamily="34" charset="0"/>
              </a:rPr>
              <a:t>ns.iss.edu</a:t>
            </a:r>
            <a:endParaRPr lang="en-US" sz="1500" dirty="0">
              <a:latin typeface="Arial" panose="020B0604020202020204" pitchFamily="34" charset="0"/>
              <a:cs typeface="Arial" panose="020B0604020202020204" pitchFamily="34" charset="0"/>
            </a:endParaRPr>
          </a:p>
        </p:txBody>
      </p:sp>
      <p:cxnSp>
        <p:nvCxnSpPr>
          <p:cNvPr id="47119" name="Straight Arrow Connector 35"/>
          <p:cNvCxnSpPr>
            <a:cxnSpLocks noChangeShapeType="1"/>
          </p:cNvCxnSpPr>
          <p:nvPr/>
        </p:nvCxnSpPr>
        <p:spPr bwMode="auto">
          <a:xfrm flipV="1">
            <a:off x="5413366" y="2349500"/>
            <a:ext cx="0" cy="1905000"/>
          </a:xfrm>
          <a:prstGeom prst="straightConnector1">
            <a:avLst/>
          </a:prstGeom>
          <a:noFill/>
          <a:ln w="9525">
            <a:solidFill>
              <a:schemeClr val="tx1"/>
            </a:solidFill>
            <a:round/>
            <a:headEnd/>
            <a:tailEnd type="stealth" w="med" len="med"/>
          </a:ln>
          <a:extLst>
            <a:ext uri="{909E8E84-426E-40dd-AFC4-6F175D3DCCD1}">
              <a14:hiddenFill xmlns="" xmlns:a14="http://schemas.microsoft.com/office/drawing/2010/main">
                <a:noFill/>
              </a14:hiddenFill>
            </a:ext>
          </a:extLst>
        </p:spPr>
      </p:cxnSp>
      <p:cxnSp>
        <p:nvCxnSpPr>
          <p:cNvPr id="47120" name="Straight Arrow Connector 36"/>
          <p:cNvCxnSpPr>
            <a:cxnSpLocks noChangeShapeType="1"/>
          </p:cNvCxnSpPr>
          <p:nvPr/>
        </p:nvCxnSpPr>
        <p:spPr bwMode="auto">
          <a:xfrm>
            <a:off x="5577408" y="2413000"/>
            <a:ext cx="0" cy="1841500"/>
          </a:xfrm>
          <a:prstGeom prst="straightConnector1">
            <a:avLst/>
          </a:prstGeom>
          <a:noFill/>
          <a:ln w="9525">
            <a:solidFill>
              <a:schemeClr val="tx1"/>
            </a:solidFill>
            <a:round/>
            <a:headEnd/>
            <a:tailEnd type="stealth" w="med" len="med"/>
          </a:ln>
          <a:extLst>
            <a:ext uri="{909E8E84-426E-40dd-AFC4-6F175D3DCCD1}">
              <a14:hiddenFill xmlns="" xmlns:a14="http://schemas.microsoft.com/office/drawing/2010/main">
                <a:noFill/>
              </a14:hiddenFill>
            </a:ext>
          </a:extLst>
        </p:spPr>
      </p:cxnSp>
      <p:cxnSp>
        <p:nvCxnSpPr>
          <p:cNvPr id="47121" name="Curved Connector 43"/>
          <p:cNvCxnSpPr>
            <a:cxnSpLocks noChangeShapeType="1"/>
            <a:stCxn id="32" idx="7"/>
            <a:endCxn id="33" idx="0"/>
          </p:cNvCxnSpPr>
          <p:nvPr/>
        </p:nvCxnSpPr>
        <p:spPr bwMode="auto">
          <a:xfrm rot="16200000" flipH="1">
            <a:off x="6048367" y="1524000"/>
            <a:ext cx="486833" cy="529167"/>
          </a:xfrm>
          <a:prstGeom prst="curvedConnector3">
            <a:avLst>
              <a:gd name="adj1" fmla="val -17181"/>
            </a:avLst>
          </a:prstGeom>
          <a:noFill/>
          <a:ln w="9525">
            <a:solidFill>
              <a:schemeClr val="tx1"/>
            </a:solidFill>
            <a:round/>
            <a:headEnd/>
            <a:tailEnd type="stealth" w="med" len="med"/>
          </a:ln>
          <a:extLst>
            <a:ext uri="{909E8E84-426E-40dd-AFC4-6F175D3DCCD1}">
              <a14:hiddenFill xmlns="" xmlns:a14="http://schemas.microsoft.com/office/drawing/2010/main">
                <a:noFill/>
              </a14:hiddenFill>
            </a:ext>
          </a:extLst>
        </p:spPr>
      </p:cxnSp>
      <p:cxnSp>
        <p:nvCxnSpPr>
          <p:cNvPr id="47122" name="Curved Connector 45"/>
          <p:cNvCxnSpPr>
            <a:cxnSpLocks noChangeShapeType="1"/>
            <a:stCxn id="33" idx="7"/>
            <a:endCxn id="34" idx="0"/>
          </p:cNvCxnSpPr>
          <p:nvPr/>
        </p:nvCxnSpPr>
        <p:spPr bwMode="auto">
          <a:xfrm rot="16200000" flipH="1">
            <a:off x="7000867" y="2095500"/>
            <a:ext cx="423333" cy="592667"/>
          </a:xfrm>
          <a:prstGeom prst="curvedConnector3">
            <a:avLst>
              <a:gd name="adj1" fmla="val -26019"/>
            </a:avLst>
          </a:prstGeom>
          <a:noFill/>
          <a:ln w="9525">
            <a:solidFill>
              <a:schemeClr val="tx1"/>
            </a:solidFill>
            <a:round/>
            <a:headEnd/>
            <a:tailEnd type="stealth" w="med" len="med"/>
          </a:ln>
          <a:extLst>
            <a:ext uri="{909E8E84-426E-40dd-AFC4-6F175D3DCCD1}">
              <a14:hiddenFill xmlns="" xmlns:a14="http://schemas.microsoft.com/office/drawing/2010/main">
                <a:noFill/>
              </a14:hiddenFill>
            </a:ext>
          </a:extLst>
        </p:spPr>
      </p:cxnSp>
      <p:cxnSp>
        <p:nvCxnSpPr>
          <p:cNvPr id="47123" name="Curved Connector 49"/>
          <p:cNvCxnSpPr>
            <a:cxnSpLocks noChangeShapeType="1"/>
            <a:stCxn id="34" idx="3"/>
            <a:endCxn id="33" idx="4"/>
          </p:cNvCxnSpPr>
          <p:nvPr/>
        </p:nvCxnSpPr>
        <p:spPr bwMode="auto">
          <a:xfrm rot="5400000" flipH="1">
            <a:off x="6641033" y="2963333"/>
            <a:ext cx="423333" cy="592667"/>
          </a:xfrm>
          <a:prstGeom prst="curvedConnector3">
            <a:avLst>
              <a:gd name="adj1" fmla="val -11412"/>
            </a:avLst>
          </a:prstGeom>
          <a:noFill/>
          <a:ln w="9525">
            <a:solidFill>
              <a:schemeClr val="tx1"/>
            </a:solidFill>
            <a:round/>
            <a:headEnd/>
            <a:tailEnd type="stealth" w="med" len="med"/>
          </a:ln>
          <a:extLst>
            <a:ext uri="{909E8E84-426E-40dd-AFC4-6F175D3DCCD1}">
              <a14:hiddenFill xmlns="" xmlns:a14="http://schemas.microsoft.com/office/drawing/2010/main">
                <a:noFill/>
              </a14:hiddenFill>
            </a:ext>
          </a:extLst>
        </p:spPr>
      </p:cxnSp>
      <p:cxnSp>
        <p:nvCxnSpPr>
          <p:cNvPr id="47124" name="Curved Connector 53"/>
          <p:cNvCxnSpPr>
            <a:cxnSpLocks noChangeShapeType="1"/>
            <a:stCxn id="33" idx="3"/>
            <a:endCxn id="32" idx="4"/>
          </p:cNvCxnSpPr>
          <p:nvPr/>
        </p:nvCxnSpPr>
        <p:spPr bwMode="auto">
          <a:xfrm rot="5400000" flipH="1">
            <a:off x="5688533" y="2391833"/>
            <a:ext cx="486833" cy="529167"/>
          </a:xfrm>
          <a:prstGeom prst="curvedConnector3">
            <a:avLst>
              <a:gd name="adj1" fmla="val -4481"/>
            </a:avLst>
          </a:prstGeom>
          <a:noFill/>
          <a:ln w="9525">
            <a:solidFill>
              <a:schemeClr val="tx1"/>
            </a:solidFill>
            <a:round/>
            <a:headEnd/>
            <a:tailEnd type="stealth" w="med" len="med"/>
          </a:ln>
          <a:extLst>
            <a:ext uri="{909E8E84-426E-40dd-AFC4-6F175D3DCCD1}">
              <a14:hiddenFill xmlns="" xmlns:a14="http://schemas.microsoft.com/office/drawing/2010/main">
                <a:noFill/>
              </a14:hiddenFill>
            </a:ext>
          </a:extLst>
        </p:spPr>
      </p:cxnSp>
      <p:sp>
        <p:nvSpPr>
          <p:cNvPr id="61" name="TextBox 60"/>
          <p:cNvSpPr txBox="1"/>
          <p:nvPr/>
        </p:nvSpPr>
        <p:spPr>
          <a:xfrm>
            <a:off x="827584" y="3679032"/>
            <a:ext cx="889000" cy="400110"/>
          </a:xfrm>
          <a:prstGeom prst="rect">
            <a:avLst/>
          </a:prstGeom>
          <a:noFill/>
        </p:spPr>
        <p:txBody>
          <a:bodyPr>
            <a:spAutoFit/>
          </a:bodyPr>
          <a:lstStyle/>
          <a:p>
            <a:pPr algn="ctr">
              <a:defRPr/>
            </a:pPr>
            <a:r>
              <a:rPr lang="en-US" sz="1000" dirty="0">
                <a:latin typeface="Arial" panose="020B0604020202020204" pitchFamily="34" charset="0"/>
                <a:cs typeface="Arial" panose="020B0604020202020204" pitchFamily="34" charset="0"/>
              </a:rPr>
              <a:t>ginger.</a:t>
            </a:r>
          </a:p>
          <a:p>
            <a:pPr algn="ctr">
              <a:defRPr/>
            </a:pPr>
            <a:r>
              <a:rPr lang="en-US" sz="1000" dirty="0" err="1">
                <a:latin typeface="Arial" panose="020B0604020202020204" pitchFamily="34" charset="0"/>
                <a:cs typeface="Arial" panose="020B0604020202020204" pitchFamily="34" charset="0"/>
              </a:rPr>
              <a:t>Scholar.edu</a:t>
            </a:r>
            <a:endParaRPr lang="en-US" sz="1000" dirty="0">
              <a:latin typeface="Arial" panose="020B0604020202020204" pitchFamily="34" charset="0"/>
              <a:cs typeface="Arial" panose="020B0604020202020204" pitchFamily="34" charset="0"/>
            </a:endParaRPr>
          </a:p>
        </p:txBody>
      </p:sp>
      <p:sp>
        <p:nvSpPr>
          <p:cNvPr id="62" name="TextBox 61"/>
          <p:cNvSpPr txBox="1"/>
          <p:nvPr/>
        </p:nvSpPr>
        <p:spPr>
          <a:xfrm>
            <a:off x="1399084" y="2857501"/>
            <a:ext cx="889000" cy="246221"/>
          </a:xfrm>
          <a:prstGeom prst="rect">
            <a:avLst/>
          </a:prstGeom>
          <a:noFill/>
        </p:spPr>
        <p:txBody>
          <a:bodyPr>
            <a:spAutoFit/>
          </a:bodyPr>
          <a:lstStyle/>
          <a:p>
            <a:pPr algn="ctr">
              <a:defRPr/>
            </a:pPr>
            <a:r>
              <a:rPr lang="en-US" sz="1000" dirty="0">
                <a:latin typeface="Arial" panose="020B0604020202020204" pitchFamily="34" charset="0"/>
                <a:cs typeface="Arial" panose="020B0604020202020204" pitchFamily="34" charset="0"/>
              </a:rPr>
              <a:t>NS: for </a:t>
            </a:r>
            <a:r>
              <a:rPr lang="en-US" sz="1000" dirty="0" err="1">
                <a:latin typeface="Arial" panose="020B0604020202020204" pitchFamily="34" charset="0"/>
                <a:cs typeface="Arial" panose="020B0604020202020204" pitchFamily="34" charset="0"/>
              </a:rPr>
              <a:t>edu</a:t>
            </a:r>
            <a:endParaRPr lang="en-US" sz="1000" dirty="0">
              <a:latin typeface="Arial" panose="020B0604020202020204" pitchFamily="34" charset="0"/>
              <a:cs typeface="Arial" panose="020B0604020202020204" pitchFamily="34" charset="0"/>
            </a:endParaRPr>
          </a:p>
        </p:txBody>
      </p:sp>
      <p:sp>
        <p:nvSpPr>
          <p:cNvPr id="64" name="TextBox 63"/>
          <p:cNvSpPr txBox="1"/>
          <p:nvPr/>
        </p:nvSpPr>
        <p:spPr>
          <a:xfrm>
            <a:off x="2180134" y="3234532"/>
            <a:ext cx="977900" cy="553998"/>
          </a:xfrm>
          <a:prstGeom prst="rect">
            <a:avLst/>
          </a:prstGeom>
          <a:noFill/>
        </p:spPr>
        <p:txBody>
          <a:bodyPr>
            <a:spAutoFit/>
          </a:bodyPr>
          <a:lstStyle/>
          <a:p>
            <a:pPr algn="ctr">
              <a:defRPr/>
            </a:pPr>
            <a:r>
              <a:rPr lang="en-US" sz="1000" dirty="0">
                <a:latin typeface="Arial" panose="020B0604020202020204" pitchFamily="34" charset="0"/>
                <a:cs typeface="Arial" panose="020B0604020202020204" pitchFamily="34" charset="0"/>
              </a:rPr>
              <a:t>NS: for </a:t>
            </a:r>
          </a:p>
          <a:p>
            <a:pPr algn="ctr">
              <a:defRPr/>
            </a:pPr>
            <a:r>
              <a:rPr lang="en-US" sz="1000" dirty="0" err="1">
                <a:latin typeface="Arial" panose="020B0604020202020204" pitchFamily="34" charset="0"/>
                <a:cs typeface="Arial" panose="020B0604020202020204" pitchFamily="34" charset="0"/>
              </a:rPr>
              <a:t>Scholarly.edu</a:t>
            </a:r>
            <a:endParaRPr lang="en-US" sz="1000" dirty="0">
              <a:latin typeface="Arial" panose="020B0604020202020204" pitchFamily="34" charset="0"/>
              <a:cs typeface="Arial" panose="020B0604020202020204" pitchFamily="34" charset="0"/>
            </a:endParaRPr>
          </a:p>
        </p:txBody>
      </p:sp>
      <p:sp>
        <p:nvSpPr>
          <p:cNvPr id="66" name="TextBox 65"/>
          <p:cNvSpPr txBox="1"/>
          <p:nvPr/>
        </p:nvSpPr>
        <p:spPr>
          <a:xfrm>
            <a:off x="3494584" y="3683000"/>
            <a:ext cx="889000" cy="553998"/>
          </a:xfrm>
          <a:prstGeom prst="rect">
            <a:avLst/>
          </a:prstGeom>
          <a:noFill/>
        </p:spPr>
        <p:txBody>
          <a:bodyPr>
            <a:spAutoFit/>
          </a:bodyPr>
          <a:lstStyle/>
          <a:p>
            <a:pPr algn="ctr">
              <a:defRPr/>
            </a:pPr>
            <a:r>
              <a:rPr lang="en-US" sz="1000" dirty="0">
                <a:latin typeface="Arial" panose="020B0604020202020204" pitchFamily="34" charset="0"/>
                <a:cs typeface="Arial" panose="020B0604020202020204" pitchFamily="34" charset="0"/>
              </a:rPr>
              <a:t>AP: for </a:t>
            </a:r>
          </a:p>
          <a:p>
            <a:pPr algn="ctr">
              <a:defRPr/>
            </a:pPr>
            <a:r>
              <a:rPr lang="en-US" sz="1000" dirty="0" err="1">
                <a:latin typeface="Arial" panose="020B0604020202020204" pitchFamily="34" charset="0"/>
                <a:cs typeface="Arial" panose="020B0604020202020204" pitchFamily="34" charset="0"/>
              </a:rPr>
              <a:t>ginger.Scholar.edu</a:t>
            </a:r>
            <a:endParaRPr lang="en-US" sz="1000" dirty="0">
              <a:latin typeface="Arial" panose="020B0604020202020204" pitchFamily="34" charset="0"/>
              <a:cs typeface="Arial" panose="020B0604020202020204" pitchFamily="34" charset="0"/>
            </a:endParaRPr>
          </a:p>
        </p:txBody>
      </p:sp>
      <p:sp>
        <p:nvSpPr>
          <p:cNvPr id="67" name="TextBox 66"/>
          <p:cNvSpPr txBox="1"/>
          <p:nvPr/>
        </p:nvSpPr>
        <p:spPr>
          <a:xfrm>
            <a:off x="1716584" y="3683000"/>
            <a:ext cx="889000" cy="400110"/>
          </a:xfrm>
          <a:prstGeom prst="rect">
            <a:avLst/>
          </a:prstGeom>
          <a:noFill/>
        </p:spPr>
        <p:txBody>
          <a:bodyPr>
            <a:spAutoFit/>
          </a:bodyPr>
          <a:lstStyle/>
          <a:p>
            <a:pPr algn="ctr">
              <a:defRPr/>
            </a:pPr>
            <a:r>
              <a:rPr lang="en-US" sz="1000" dirty="0">
                <a:latin typeface="Arial" panose="020B0604020202020204" pitchFamily="34" charset="0"/>
                <a:cs typeface="Arial" panose="020B0604020202020204" pitchFamily="34" charset="0"/>
              </a:rPr>
              <a:t>ginger.</a:t>
            </a:r>
          </a:p>
          <a:p>
            <a:pPr algn="ctr">
              <a:defRPr/>
            </a:pPr>
            <a:r>
              <a:rPr lang="en-US" sz="1000" dirty="0" err="1">
                <a:latin typeface="Arial" panose="020B0604020202020204" pitchFamily="34" charset="0"/>
                <a:cs typeface="Arial" panose="020B0604020202020204" pitchFamily="34" charset="0"/>
              </a:rPr>
              <a:t>Scholar.edu</a:t>
            </a:r>
            <a:endParaRPr lang="en-US" sz="1000" dirty="0">
              <a:latin typeface="Arial" panose="020B0604020202020204" pitchFamily="34" charset="0"/>
              <a:cs typeface="Arial" panose="020B0604020202020204" pitchFamily="34" charset="0"/>
            </a:endParaRPr>
          </a:p>
        </p:txBody>
      </p:sp>
      <p:sp>
        <p:nvSpPr>
          <p:cNvPr id="68" name="TextBox 67"/>
          <p:cNvSpPr txBox="1"/>
          <p:nvPr/>
        </p:nvSpPr>
        <p:spPr>
          <a:xfrm>
            <a:off x="2669084" y="3683000"/>
            <a:ext cx="889000" cy="400110"/>
          </a:xfrm>
          <a:prstGeom prst="rect">
            <a:avLst/>
          </a:prstGeom>
          <a:noFill/>
        </p:spPr>
        <p:txBody>
          <a:bodyPr>
            <a:spAutoFit/>
          </a:bodyPr>
          <a:lstStyle/>
          <a:p>
            <a:pPr algn="ctr">
              <a:defRPr/>
            </a:pPr>
            <a:r>
              <a:rPr lang="en-US" sz="1000" dirty="0">
                <a:latin typeface="Arial" panose="020B0604020202020204" pitchFamily="34" charset="0"/>
                <a:cs typeface="Arial" panose="020B0604020202020204" pitchFamily="34" charset="0"/>
              </a:rPr>
              <a:t>ginger.</a:t>
            </a:r>
          </a:p>
          <a:p>
            <a:pPr algn="ctr">
              <a:defRPr/>
            </a:pPr>
            <a:r>
              <a:rPr lang="en-US" sz="1000" dirty="0" err="1">
                <a:latin typeface="Arial" panose="020B0604020202020204" pitchFamily="34" charset="0"/>
                <a:cs typeface="Arial" panose="020B0604020202020204" pitchFamily="34" charset="0"/>
              </a:rPr>
              <a:t>Scholar.edu</a:t>
            </a:r>
            <a:endParaRPr lang="en-US" sz="1000" dirty="0">
              <a:latin typeface="Arial" panose="020B0604020202020204" pitchFamily="34" charset="0"/>
              <a:cs typeface="Arial" panose="020B0604020202020204" pitchFamily="34" charset="0"/>
            </a:endParaRPr>
          </a:p>
        </p:txBody>
      </p:sp>
      <p:sp>
        <p:nvSpPr>
          <p:cNvPr id="69" name="TextBox 68"/>
          <p:cNvSpPr txBox="1"/>
          <p:nvPr/>
        </p:nvSpPr>
        <p:spPr>
          <a:xfrm>
            <a:off x="5831408" y="2349501"/>
            <a:ext cx="1460500" cy="323165"/>
          </a:xfrm>
          <a:prstGeom prst="rect">
            <a:avLst/>
          </a:prstGeom>
          <a:noFill/>
        </p:spPr>
        <p:txBody>
          <a:bodyPr>
            <a:spAutoFit/>
          </a:bodyPr>
          <a:lstStyle/>
          <a:p>
            <a:pPr algn="ctr">
              <a:defRPr/>
            </a:pPr>
            <a:r>
              <a:rPr lang="en-US" sz="1500" dirty="0" err="1">
                <a:latin typeface="Arial" panose="020B0604020202020204" pitchFamily="34" charset="0"/>
                <a:cs typeface="Arial" panose="020B0604020202020204" pitchFamily="34" charset="0"/>
              </a:rPr>
              <a:t>names.edu</a:t>
            </a:r>
            <a:endParaRPr lang="en-US" sz="1500" dirty="0">
              <a:latin typeface="Arial" panose="020B0604020202020204" pitchFamily="34" charset="0"/>
              <a:cs typeface="Arial" panose="020B0604020202020204" pitchFamily="34" charset="0"/>
            </a:endParaRPr>
          </a:p>
        </p:txBody>
      </p:sp>
      <p:sp>
        <p:nvSpPr>
          <p:cNvPr id="71" name="TextBox 70"/>
          <p:cNvSpPr txBox="1"/>
          <p:nvPr/>
        </p:nvSpPr>
        <p:spPr>
          <a:xfrm>
            <a:off x="4932040" y="1714501"/>
            <a:ext cx="1460500" cy="323165"/>
          </a:xfrm>
          <a:prstGeom prst="rect">
            <a:avLst/>
          </a:prstGeom>
          <a:noFill/>
        </p:spPr>
        <p:txBody>
          <a:bodyPr>
            <a:spAutoFit/>
          </a:bodyPr>
          <a:lstStyle/>
          <a:p>
            <a:pPr algn="ctr">
              <a:defRPr/>
            </a:pPr>
            <a:r>
              <a:rPr lang="en-US" sz="1500" dirty="0" err="1">
                <a:latin typeface="Arial" panose="020B0604020202020204" pitchFamily="34" charset="0"/>
                <a:cs typeface="Arial" panose="020B0604020202020204" pitchFamily="34" charset="0"/>
              </a:rPr>
              <a:t>a.root.net</a:t>
            </a:r>
            <a:endParaRPr lang="en-US" sz="1500" dirty="0">
              <a:latin typeface="Arial" panose="020B0604020202020204" pitchFamily="34" charset="0"/>
              <a:cs typeface="Arial" panose="020B0604020202020204" pitchFamily="34" charset="0"/>
            </a:endParaRPr>
          </a:p>
        </p:txBody>
      </p:sp>
      <p:sp>
        <p:nvSpPr>
          <p:cNvPr id="72" name="Oval 71"/>
          <p:cNvSpPr/>
          <p:nvPr/>
        </p:nvSpPr>
        <p:spPr bwMode="auto">
          <a:xfrm>
            <a:off x="1208584" y="1359958"/>
            <a:ext cx="1016000" cy="10160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endParaRPr lang="zh-CN" altLang="en-US" sz="1500">
              <a:solidFill>
                <a:srgbClr val="000000"/>
              </a:solidFill>
              <a:latin typeface="Arial" panose="020B0604020202020204" pitchFamily="34" charset="0"/>
              <a:ea typeface="宋体" charset="0"/>
              <a:cs typeface="Arial" panose="020B0604020202020204" pitchFamily="34" charset="0"/>
            </a:endParaRPr>
          </a:p>
        </p:txBody>
      </p:sp>
      <p:sp>
        <p:nvSpPr>
          <p:cNvPr id="73" name="Oval 72"/>
          <p:cNvSpPr/>
          <p:nvPr/>
        </p:nvSpPr>
        <p:spPr bwMode="auto">
          <a:xfrm>
            <a:off x="2097584" y="1994958"/>
            <a:ext cx="1016000" cy="10160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endParaRPr lang="zh-CN" altLang="en-US" sz="1333">
              <a:solidFill>
                <a:srgbClr val="000000"/>
              </a:solidFill>
              <a:latin typeface="Arial" panose="020B0604020202020204" pitchFamily="34" charset="0"/>
              <a:ea typeface="宋体" charset="0"/>
              <a:cs typeface="Arial" panose="020B0604020202020204" pitchFamily="34" charset="0"/>
            </a:endParaRPr>
          </a:p>
        </p:txBody>
      </p:sp>
      <p:sp>
        <p:nvSpPr>
          <p:cNvPr id="74" name="Oval 73"/>
          <p:cNvSpPr/>
          <p:nvPr/>
        </p:nvSpPr>
        <p:spPr bwMode="auto">
          <a:xfrm>
            <a:off x="3050084" y="2566458"/>
            <a:ext cx="1016000" cy="10160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eaLnBrk="0" hangingPunct="0"/>
            <a:endParaRPr lang="zh-CN" altLang="en-US" sz="1167">
              <a:solidFill>
                <a:srgbClr val="000000"/>
              </a:solidFill>
              <a:latin typeface="Arial" panose="020B0604020202020204" pitchFamily="34" charset="0"/>
              <a:ea typeface="宋体" charset="0"/>
              <a:cs typeface="Arial" panose="020B0604020202020204" pitchFamily="34" charset="0"/>
            </a:endParaRPr>
          </a:p>
        </p:txBody>
      </p:sp>
      <p:sp>
        <p:nvSpPr>
          <p:cNvPr id="75" name="TextBox 74"/>
          <p:cNvSpPr txBox="1"/>
          <p:nvPr/>
        </p:nvSpPr>
        <p:spPr>
          <a:xfrm>
            <a:off x="2833126" y="2829720"/>
            <a:ext cx="1460500" cy="323165"/>
          </a:xfrm>
          <a:prstGeom prst="rect">
            <a:avLst/>
          </a:prstGeom>
          <a:noFill/>
        </p:spPr>
        <p:txBody>
          <a:bodyPr>
            <a:spAutoFit/>
          </a:bodyPr>
          <a:lstStyle/>
          <a:p>
            <a:pPr algn="ctr">
              <a:defRPr/>
            </a:pPr>
            <a:r>
              <a:rPr lang="en-US" sz="1500" dirty="0" err="1">
                <a:latin typeface="Arial" panose="020B0604020202020204" pitchFamily="34" charset="0"/>
                <a:cs typeface="Arial" panose="020B0604020202020204" pitchFamily="34" charset="0"/>
              </a:rPr>
              <a:t>ns.iss.edu</a:t>
            </a:r>
            <a:endParaRPr lang="en-US" sz="1500" dirty="0">
              <a:latin typeface="Arial" panose="020B0604020202020204" pitchFamily="34" charset="0"/>
              <a:cs typeface="Arial" panose="020B0604020202020204" pitchFamily="34" charset="0"/>
            </a:endParaRPr>
          </a:p>
        </p:txBody>
      </p:sp>
      <p:sp>
        <p:nvSpPr>
          <p:cNvPr id="76" name="TextBox 75"/>
          <p:cNvSpPr txBox="1"/>
          <p:nvPr/>
        </p:nvSpPr>
        <p:spPr>
          <a:xfrm>
            <a:off x="1880626" y="2312459"/>
            <a:ext cx="1460500" cy="323165"/>
          </a:xfrm>
          <a:prstGeom prst="rect">
            <a:avLst/>
          </a:prstGeom>
          <a:noFill/>
        </p:spPr>
        <p:txBody>
          <a:bodyPr>
            <a:spAutoFit/>
          </a:bodyPr>
          <a:lstStyle/>
          <a:p>
            <a:pPr algn="ctr">
              <a:defRPr/>
            </a:pPr>
            <a:r>
              <a:rPr lang="en-US" sz="1500" dirty="0" err="1">
                <a:latin typeface="Arial" panose="020B0604020202020204" pitchFamily="34" charset="0"/>
                <a:cs typeface="Arial" panose="020B0604020202020204" pitchFamily="34" charset="0"/>
              </a:rPr>
              <a:t>names.edu</a:t>
            </a:r>
            <a:endParaRPr lang="en-US" sz="1500" dirty="0">
              <a:latin typeface="Arial" panose="020B0604020202020204" pitchFamily="34" charset="0"/>
              <a:cs typeface="Arial" panose="020B0604020202020204" pitchFamily="34" charset="0"/>
            </a:endParaRPr>
          </a:p>
        </p:txBody>
      </p:sp>
      <p:sp>
        <p:nvSpPr>
          <p:cNvPr id="77" name="TextBox 76"/>
          <p:cNvSpPr txBox="1"/>
          <p:nvPr/>
        </p:nvSpPr>
        <p:spPr>
          <a:xfrm>
            <a:off x="991626" y="1677459"/>
            <a:ext cx="1460500" cy="323165"/>
          </a:xfrm>
          <a:prstGeom prst="rect">
            <a:avLst/>
          </a:prstGeom>
          <a:noFill/>
        </p:spPr>
        <p:txBody>
          <a:bodyPr>
            <a:spAutoFit/>
          </a:bodyPr>
          <a:lstStyle/>
          <a:p>
            <a:pPr algn="ctr">
              <a:defRPr/>
            </a:pPr>
            <a:r>
              <a:rPr lang="en-US" sz="1500" dirty="0" err="1">
                <a:latin typeface="Arial" panose="020B0604020202020204" pitchFamily="34" charset="0"/>
                <a:cs typeface="Arial" panose="020B0604020202020204" pitchFamily="34" charset="0"/>
              </a:rPr>
              <a:t>a.root.net</a:t>
            </a:r>
            <a:endParaRPr lang="en-US" sz="1500" dirty="0">
              <a:latin typeface="Arial" panose="020B0604020202020204" pitchFamily="34" charset="0"/>
              <a:cs typeface="Arial" panose="020B0604020202020204" pitchFamily="34" charset="0"/>
            </a:endParaRPr>
          </a:p>
        </p:txBody>
      </p:sp>
      <p:sp>
        <p:nvSpPr>
          <p:cNvPr id="2" name="矩形 1"/>
          <p:cNvSpPr/>
          <p:nvPr/>
        </p:nvSpPr>
        <p:spPr>
          <a:xfrm>
            <a:off x="6074774" y="5152402"/>
            <a:ext cx="1313180" cy="369332"/>
          </a:xfrm>
          <a:prstGeom prst="rect">
            <a:avLst/>
          </a:prstGeom>
        </p:spPr>
        <p:txBody>
          <a:bodyPr wrap="none">
            <a:spAutoFit/>
          </a:bodyPr>
          <a:lstStyle/>
          <a:p>
            <a:r>
              <a:rPr lang="en-US" altLang="zh-CN" b="1" dirty="0">
                <a:solidFill>
                  <a:schemeClr val="tx1">
                    <a:lumMod val="85000"/>
                    <a:lumOff val="15000"/>
                  </a:schemeClr>
                </a:solidFill>
                <a:latin typeface="Arial" panose="020B0604020202020204" pitchFamily="34" charset="0"/>
                <a:ea typeface="等线" panose="02010600030101010101" pitchFamily="2" charset="-122"/>
                <a:cs typeface="Arial" panose="020B0604020202020204" pitchFamily="34" charset="0"/>
              </a:rPr>
              <a:t>Recursion</a:t>
            </a:r>
            <a:endParaRPr lang="zh-CN" altLang="en-US" b="1" dirty="0">
              <a:solidFill>
                <a:schemeClr val="tx1">
                  <a:lumMod val="85000"/>
                  <a:lumOff val="15000"/>
                </a:schemeClr>
              </a:solidFill>
              <a:latin typeface="Arial" panose="020B0604020202020204" pitchFamily="34" charset="0"/>
              <a:ea typeface="等线" panose="02010600030101010101" pitchFamily="2" charset="-122"/>
              <a:cs typeface="Arial" panose="020B0604020202020204" pitchFamily="34" charset="0"/>
            </a:endParaRPr>
          </a:p>
        </p:txBody>
      </p:sp>
      <p:sp>
        <p:nvSpPr>
          <p:cNvPr id="37" name="矩形 36"/>
          <p:cNvSpPr/>
          <p:nvPr/>
        </p:nvSpPr>
        <p:spPr>
          <a:xfrm>
            <a:off x="1907704" y="5152402"/>
            <a:ext cx="1838965" cy="369332"/>
          </a:xfrm>
          <a:prstGeom prst="rect">
            <a:avLst/>
          </a:prstGeom>
        </p:spPr>
        <p:txBody>
          <a:bodyPr wrap="none">
            <a:spAutoFit/>
          </a:bodyPr>
          <a:lstStyle/>
          <a:p>
            <a:r>
              <a:rPr lang="en-US" altLang="zh-CN" b="1" dirty="0">
                <a:solidFill>
                  <a:schemeClr val="tx1">
                    <a:lumMod val="85000"/>
                    <a:lumOff val="15000"/>
                  </a:schemeClr>
                </a:solidFill>
                <a:latin typeface="Arial" panose="020B0604020202020204" pitchFamily="34" charset="0"/>
                <a:ea typeface="等线" panose="02010600030101010101" pitchFamily="2" charset="-122"/>
                <a:cs typeface="Arial" panose="020B0604020202020204" pitchFamily="34" charset="0"/>
              </a:rPr>
              <a:t>Non-Recursion</a:t>
            </a:r>
            <a:endParaRPr lang="zh-CN" altLang="en-US" b="1" dirty="0">
              <a:solidFill>
                <a:schemeClr val="tx1">
                  <a:lumMod val="85000"/>
                  <a:lumOff val="15000"/>
                </a:schemeClr>
              </a:solidFill>
              <a:latin typeface="Arial" panose="020B0604020202020204" pitchFamily="34" charset="0"/>
              <a:ea typeface="等线" panose="02010600030101010101" pitchFamily="2" charset="-122"/>
              <a:cs typeface="Arial" panose="020B0604020202020204" pitchFamily="34" charset="0"/>
            </a:endParaRPr>
          </a:p>
        </p:txBody>
      </p:sp>
      <p:sp>
        <p:nvSpPr>
          <p:cNvPr id="38" name="灯片编号占位符 3">
            <a:extLst>
              <a:ext uri="{FF2B5EF4-FFF2-40B4-BE49-F238E27FC236}">
                <a16:creationId xmlns:a16="http://schemas.microsoft.com/office/drawing/2014/main" id="{A13565CB-562B-3F4A-85ED-2ED602BDE900}"/>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3</a:t>
            </a:fld>
            <a:endParaRPr lang="zh-CN" altLang="en-US"/>
          </a:p>
        </p:txBody>
      </p:sp>
    </p:spTree>
    <p:extLst>
      <p:ext uri="{BB962C8B-B14F-4D97-AF65-F5344CB8AC3E}">
        <p14:creationId xmlns:p14="http://schemas.microsoft.com/office/powerpoint/2010/main" val="127350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par>
                                <p:cTn id="20" presetID="10" presetClass="entr" presetSubtype="0" fill="hold" nodeType="withEffect">
                                  <p:stCondLst>
                                    <p:cond delay="0"/>
                                  </p:stCondLst>
                                  <p:childTnLst>
                                    <p:set>
                                      <p:cBhvr>
                                        <p:cTn id="21" dur="1" fill="hold">
                                          <p:stCondLst>
                                            <p:cond delay="0"/>
                                          </p:stCondLst>
                                        </p:cTn>
                                        <p:tgtEl>
                                          <p:spTgt spid="47119"/>
                                        </p:tgtEl>
                                        <p:attrNameLst>
                                          <p:attrName>style.visibility</p:attrName>
                                        </p:attrNameLst>
                                      </p:cBhvr>
                                      <p:to>
                                        <p:strVal val="visible"/>
                                      </p:to>
                                    </p:set>
                                    <p:animEffect transition="in" filter="fade">
                                      <p:cBhvr>
                                        <p:cTn id="22" dur="500"/>
                                        <p:tgtEl>
                                          <p:spTgt spid="47119"/>
                                        </p:tgtEl>
                                      </p:cBhvr>
                                    </p:animEffect>
                                  </p:childTnLst>
                                </p:cTn>
                              </p:par>
                              <p:par>
                                <p:cTn id="23" presetID="10" presetClass="entr" presetSubtype="0" fill="hold" nodeType="withEffect">
                                  <p:stCondLst>
                                    <p:cond delay="0"/>
                                  </p:stCondLst>
                                  <p:childTnLst>
                                    <p:set>
                                      <p:cBhvr>
                                        <p:cTn id="24" dur="1" fill="hold">
                                          <p:stCondLst>
                                            <p:cond delay="0"/>
                                          </p:stCondLst>
                                        </p:cTn>
                                        <p:tgtEl>
                                          <p:spTgt spid="47120"/>
                                        </p:tgtEl>
                                        <p:attrNameLst>
                                          <p:attrName>style.visibility</p:attrName>
                                        </p:attrNameLst>
                                      </p:cBhvr>
                                      <p:to>
                                        <p:strVal val="visible"/>
                                      </p:to>
                                    </p:set>
                                    <p:animEffect transition="in" filter="fade">
                                      <p:cBhvr>
                                        <p:cTn id="25" dur="500"/>
                                        <p:tgtEl>
                                          <p:spTgt spid="47120"/>
                                        </p:tgtEl>
                                      </p:cBhvr>
                                    </p:animEffect>
                                  </p:childTnLst>
                                </p:cTn>
                              </p:par>
                              <p:par>
                                <p:cTn id="26" presetID="10" presetClass="entr" presetSubtype="0" fill="hold" nodeType="withEffect">
                                  <p:stCondLst>
                                    <p:cond delay="0"/>
                                  </p:stCondLst>
                                  <p:childTnLst>
                                    <p:set>
                                      <p:cBhvr>
                                        <p:cTn id="27" dur="1" fill="hold">
                                          <p:stCondLst>
                                            <p:cond delay="0"/>
                                          </p:stCondLst>
                                        </p:cTn>
                                        <p:tgtEl>
                                          <p:spTgt spid="47121"/>
                                        </p:tgtEl>
                                        <p:attrNameLst>
                                          <p:attrName>style.visibility</p:attrName>
                                        </p:attrNameLst>
                                      </p:cBhvr>
                                      <p:to>
                                        <p:strVal val="visible"/>
                                      </p:to>
                                    </p:set>
                                    <p:animEffect transition="in" filter="fade">
                                      <p:cBhvr>
                                        <p:cTn id="28" dur="500"/>
                                        <p:tgtEl>
                                          <p:spTgt spid="47121"/>
                                        </p:tgtEl>
                                      </p:cBhvr>
                                    </p:animEffect>
                                  </p:childTnLst>
                                </p:cTn>
                              </p:par>
                              <p:par>
                                <p:cTn id="29" presetID="10" presetClass="entr" presetSubtype="0" fill="hold" nodeType="withEffect">
                                  <p:stCondLst>
                                    <p:cond delay="0"/>
                                  </p:stCondLst>
                                  <p:childTnLst>
                                    <p:set>
                                      <p:cBhvr>
                                        <p:cTn id="30" dur="1" fill="hold">
                                          <p:stCondLst>
                                            <p:cond delay="0"/>
                                          </p:stCondLst>
                                        </p:cTn>
                                        <p:tgtEl>
                                          <p:spTgt spid="47122"/>
                                        </p:tgtEl>
                                        <p:attrNameLst>
                                          <p:attrName>style.visibility</p:attrName>
                                        </p:attrNameLst>
                                      </p:cBhvr>
                                      <p:to>
                                        <p:strVal val="visible"/>
                                      </p:to>
                                    </p:set>
                                    <p:animEffect transition="in" filter="fade">
                                      <p:cBhvr>
                                        <p:cTn id="31" dur="500"/>
                                        <p:tgtEl>
                                          <p:spTgt spid="47122"/>
                                        </p:tgtEl>
                                      </p:cBhvr>
                                    </p:animEffect>
                                  </p:childTnLst>
                                </p:cTn>
                              </p:par>
                              <p:par>
                                <p:cTn id="32" presetID="10" presetClass="entr" presetSubtype="0" fill="hold" nodeType="withEffect">
                                  <p:stCondLst>
                                    <p:cond delay="0"/>
                                  </p:stCondLst>
                                  <p:childTnLst>
                                    <p:set>
                                      <p:cBhvr>
                                        <p:cTn id="33" dur="1" fill="hold">
                                          <p:stCondLst>
                                            <p:cond delay="0"/>
                                          </p:stCondLst>
                                        </p:cTn>
                                        <p:tgtEl>
                                          <p:spTgt spid="47123"/>
                                        </p:tgtEl>
                                        <p:attrNameLst>
                                          <p:attrName>style.visibility</p:attrName>
                                        </p:attrNameLst>
                                      </p:cBhvr>
                                      <p:to>
                                        <p:strVal val="visible"/>
                                      </p:to>
                                    </p:set>
                                    <p:animEffect transition="in" filter="fade">
                                      <p:cBhvr>
                                        <p:cTn id="34" dur="500"/>
                                        <p:tgtEl>
                                          <p:spTgt spid="47123"/>
                                        </p:tgtEl>
                                      </p:cBhvr>
                                    </p:animEffect>
                                  </p:childTnLst>
                                </p:cTn>
                              </p:par>
                              <p:par>
                                <p:cTn id="35" presetID="10" presetClass="entr" presetSubtype="0" fill="hold" nodeType="withEffect">
                                  <p:stCondLst>
                                    <p:cond delay="0"/>
                                  </p:stCondLst>
                                  <p:childTnLst>
                                    <p:set>
                                      <p:cBhvr>
                                        <p:cTn id="36" dur="1" fill="hold">
                                          <p:stCondLst>
                                            <p:cond delay="0"/>
                                          </p:stCondLst>
                                        </p:cTn>
                                        <p:tgtEl>
                                          <p:spTgt spid="47124"/>
                                        </p:tgtEl>
                                        <p:attrNameLst>
                                          <p:attrName>style.visibility</p:attrName>
                                        </p:attrNameLst>
                                      </p:cBhvr>
                                      <p:to>
                                        <p:strVal val="visible"/>
                                      </p:to>
                                    </p:set>
                                    <p:animEffect transition="in" filter="fade">
                                      <p:cBhvr>
                                        <p:cTn id="37" dur="500"/>
                                        <p:tgtEl>
                                          <p:spTgt spid="471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9"/>
                                        </p:tgtEl>
                                        <p:attrNameLst>
                                          <p:attrName>style.visibility</p:attrName>
                                        </p:attrNameLst>
                                      </p:cBhvr>
                                      <p:to>
                                        <p:strVal val="visible"/>
                                      </p:to>
                                    </p:set>
                                    <p:animEffect transition="in" filter="fade">
                                      <p:cBhvr>
                                        <p:cTn id="40" dur="500"/>
                                        <p:tgtEl>
                                          <p:spTgt spid="6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p:bldP spid="69" grpId="0"/>
      <p:bldP spid="7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A615F0-4B4F-0F46-B295-7DD5448A3CCB}"/>
              </a:ext>
            </a:extLst>
          </p:cNvPr>
          <p:cNvSpPr>
            <a:spLocks noGrp="1"/>
          </p:cNvSpPr>
          <p:nvPr>
            <p:ph type="title"/>
          </p:nvPr>
        </p:nvSpPr>
        <p:spPr>
          <a:xfrm>
            <a:off x="457200" y="228866"/>
            <a:ext cx="8229600" cy="900442"/>
          </a:xfrm>
        </p:spPr>
        <p:txBody>
          <a:bodyPr/>
          <a:lstStyle/>
          <a:p>
            <a:r>
              <a:rPr kumimoji="1" lang="en-US" altLang="zh-CN" dirty="0"/>
              <a:t>Content</a:t>
            </a:r>
            <a:r>
              <a:rPr kumimoji="1" lang="zh-CN" altLang="en-US" dirty="0"/>
              <a:t> </a:t>
            </a:r>
            <a:r>
              <a:rPr kumimoji="1" lang="en-US" altLang="zh-CN" dirty="0"/>
              <a:t>Distribution</a:t>
            </a:r>
            <a:r>
              <a:rPr kumimoji="1" lang="zh-CN" altLang="en-US" dirty="0"/>
              <a:t> </a:t>
            </a:r>
            <a:r>
              <a:rPr kumimoji="1" lang="en-US" altLang="zh-CN" dirty="0"/>
              <a:t>Network</a:t>
            </a:r>
            <a:r>
              <a:rPr kumimoji="1" lang="zh-CN" altLang="en-US" dirty="0"/>
              <a:t> </a:t>
            </a:r>
            <a:r>
              <a:rPr kumimoji="1" lang="en-US" altLang="zh-CN" dirty="0"/>
              <a:t>(CDN)</a:t>
            </a:r>
            <a:endParaRPr kumimoji="1" lang="zh-CN" altLang="en-US" dirty="0"/>
          </a:p>
        </p:txBody>
      </p:sp>
      <p:pic>
        <p:nvPicPr>
          <p:cNvPr id="4" name="图片 3">
            <a:extLst>
              <a:ext uri="{FF2B5EF4-FFF2-40B4-BE49-F238E27FC236}">
                <a16:creationId xmlns:a16="http://schemas.microsoft.com/office/drawing/2014/main" id="{C2FB31B6-29A0-2A4B-B86A-D054B8A6272E}"/>
              </a:ext>
            </a:extLst>
          </p:cNvPr>
          <p:cNvPicPr>
            <a:picLocks noChangeAspect="1"/>
          </p:cNvPicPr>
          <p:nvPr/>
        </p:nvPicPr>
        <p:blipFill>
          <a:blip r:embed="rId2"/>
          <a:stretch>
            <a:fillRect/>
          </a:stretch>
        </p:blipFill>
        <p:spPr>
          <a:xfrm>
            <a:off x="457201" y="1921396"/>
            <a:ext cx="8229600" cy="3040768"/>
          </a:xfrm>
          <a:prstGeom prst="rect">
            <a:avLst/>
          </a:prstGeom>
        </p:spPr>
      </p:pic>
      <p:sp>
        <p:nvSpPr>
          <p:cNvPr id="5" name="文本框 4">
            <a:extLst>
              <a:ext uri="{FF2B5EF4-FFF2-40B4-BE49-F238E27FC236}">
                <a16:creationId xmlns:a16="http://schemas.microsoft.com/office/drawing/2014/main" id="{8FA8E990-1DC1-6241-B585-51E188E621FA}"/>
              </a:ext>
            </a:extLst>
          </p:cNvPr>
          <p:cNvSpPr txBox="1"/>
          <p:nvPr/>
        </p:nvSpPr>
        <p:spPr>
          <a:xfrm>
            <a:off x="470663" y="1156020"/>
            <a:ext cx="4664990" cy="369332"/>
          </a:xfrm>
          <a:prstGeom prst="rect">
            <a:avLst/>
          </a:prstGeom>
          <a:noFill/>
        </p:spPr>
        <p:txBody>
          <a:bodyPr wrap="square">
            <a:spAutoFit/>
          </a:bodyPr>
          <a:lstStyle/>
          <a:p>
            <a:r>
              <a:rPr kumimoji="1" lang="en-US" altLang="zh-CN" i="1" dirty="0"/>
              <a:t>Akamai</a:t>
            </a:r>
            <a:r>
              <a:rPr kumimoji="1" lang="zh-CN" altLang="en-US" dirty="0"/>
              <a:t> </a:t>
            </a:r>
            <a:r>
              <a:rPr kumimoji="1" lang="en-US" altLang="zh-CN" dirty="0"/>
              <a:t>as</a:t>
            </a:r>
            <a:r>
              <a:rPr kumimoji="1" lang="zh-CN" altLang="en-US" dirty="0"/>
              <a:t> </a:t>
            </a:r>
            <a:r>
              <a:rPr kumimoji="1" lang="en-US" altLang="zh-CN" dirty="0"/>
              <a:t>an</a:t>
            </a:r>
            <a:r>
              <a:rPr kumimoji="1" lang="zh-CN" altLang="en-US" dirty="0"/>
              <a:t> </a:t>
            </a:r>
            <a:r>
              <a:rPr kumimoji="1" lang="en-US" altLang="zh-CN" dirty="0"/>
              <a:t>example</a:t>
            </a:r>
            <a:endParaRPr lang="zh-CN" altLang="en-US" dirty="0"/>
          </a:p>
        </p:txBody>
      </p:sp>
    </p:spTree>
    <p:extLst>
      <p:ext uri="{BB962C8B-B14F-4D97-AF65-F5344CB8AC3E}">
        <p14:creationId xmlns:p14="http://schemas.microsoft.com/office/powerpoint/2010/main" val="1379870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8A797B4-5BDC-CE4A-A891-37315F2D2018}"/>
              </a:ext>
            </a:extLst>
          </p:cNvPr>
          <p:cNvSpPr>
            <a:spLocks noGrp="1" noChangeArrowheads="1"/>
          </p:cNvSpPr>
          <p:nvPr>
            <p:ph type="title"/>
          </p:nvPr>
        </p:nvSpPr>
        <p:spPr/>
        <p:txBody>
          <a:bodyPr>
            <a:normAutofit/>
          </a:bodyPr>
          <a:lstStyle/>
          <a:p>
            <a:r>
              <a:rPr lang="en-US" altLang="zh-CN" sz="2800" dirty="0">
                <a:ea typeface="ＭＳ Ｐゴシック" panose="020B0600070205080204" pitchFamily="34" charset="-128"/>
              </a:rPr>
              <a:t>Server Selection Mechanism</a:t>
            </a:r>
          </a:p>
        </p:txBody>
      </p:sp>
      <p:sp>
        <p:nvSpPr>
          <p:cNvPr id="36867" name="Rectangle 3">
            <a:extLst>
              <a:ext uri="{FF2B5EF4-FFF2-40B4-BE49-F238E27FC236}">
                <a16:creationId xmlns:a16="http://schemas.microsoft.com/office/drawing/2014/main" id="{10B2FE7F-AA53-094A-8663-BFAB3B7A6013}"/>
              </a:ext>
            </a:extLst>
          </p:cNvPr>
          <p:cNvSpPr>
            <a:spLocks noGrp="1" noChangeArrowheads="1"/>
          </p:cNvSpPr>
          <p:nvPr>
            <p:ph sz="half" idx="1"/>
          </p:nvPr>
        </p:nvSpPr>
        <p:spPr/>
        <p:txBody>
          <a:bodyPr>
            <a:normAutofit/>
          </a:bodyPr>
          <a:lstStyle/>
          <a:p>
            <a:r>
              <a:rPr lang="en-US" altLang="zh-CN" sz="2000" b="1" dirty="0">
                <a:ea typeface="ＭＳ Ｐゴシック" panose="020B0600070205080204" pitchFamily="34" charset="-128"/>
                <a:sym typeface="Wingdings" pitchFamily="2" charset="2"/>
              </a:rPr>
              <a:t>Application</a:t>
            </a:r>
          </a:p>
          <a:p>
            <a:pPr lvl="1"/>
            <a:r>
              <a:rPr lang="en-US" altLang="zh-CN" sz="1800" dirty="0">
                <a:ea typeface="ＭＳ Ｐゴシック" panose="020B0600070205080204" pitchFamily="34" charset="-128"/>
                <a:sym typeface="Wingdings" pitchFamily="2" charset="2"/>
              </a:rPr>
              <a:t>HTTP redirection</a:t>
            </a:r>
          </a:p>
        </p:txBody>
      </p:sp>
      <p:sp>
        <p:nvSpPr>
          <p:cNvPr id="74" name="Content Placeholder 73">
            <a:extLst>
              <a:ext uri="{FF2B5EF4-FFF2-40B4-BE49-F238E27FC236}">
                <a16:creationId xmlns:a16="http://schemas.microsoft.com/office/drawing/2014/main" id="{1B53B0C0-52E1-A845-9151-56C800EDF0E5}"/>
              </a:ext>
            </a:extLst>
          </p:cNvPr>
          <p:cNvSpPr>
            <a:spLocks noGrp="1"/>
          </p:cNvSpPr>
          <p:nvPr>
            <p:ph sz="half" idx="2"/>
          </p:nvPr>
        </p:nvSpPr>
        <p:spPr>
          <a:xfrm>
            <a:off x="4635500" y="1333500"/>
            <a:ext cx="3746500" cy="3771636"/>
          </a:xfrm>
        </p:spPr>
        <p:txBody>
          <a:bodyPr/>
          <a:lstStyle/>
          <a:p>
            <a:r>
              <a:rPr lang="en-US" altLang="zh-CN" sz="2000" b="1" dirty="0">
                <a:ea typeface="ＭＳ Ｐゴシック" panose="020B0600070205080204" pitchFamily="34" charset="-128"/>
              </a:rPr>
              <a:t>Advantages</a:t>
            </a:r>
          </a:p>
          <a:p>
            <a:pPr lvl="1"/>
            <a:r>
              <a:rPr lang="en-US" altLang="zh-CN" sz="1800" dirty="0">
                <a:ea typeface="ＭＳ Ｐゴシック" panose="020B0600070205080204" pitchFamily="34" charset="-128"/>
              </a:rPr>
              <a:t>Fine-grain control</a:t>
            </a:r>
          </a:p>
          <a:p>
            <a:pPr lvl="1"/>
            <a:r>
              <a:rPr lang="en-US" altLang="zh-CN" sz="1800" dirty="0">
                <a:ea typeface="ＭＳ Ｐゴシック" panose="020B0600070205080204" pitchFamily="34" charset="-128"/>
              </a:rPr>
              <a:t>Selection based on client IP address</a:t>
            </a:r>
          </a:p>
          <a:p>
            <a:r>
              <a:rPr lang="en-US" altLang="zh-CN" sz="2000" b="1" dirty="0">
                <a:ea typeface="ＭＳ Ｐゴシック" panose="020B0600070205080204" pitchFamily="34" charset="-128"/>
              </a:rPr>
              <a:t>Disadvantages</a:t>
            </a:r>
          </a:p>
          <a:p>
            <a:pPr lvl="1"/>
            <a:r>
              <a:rPr lang="en-US" altLang="zh-CN" sz="1800" dirty="0">
                <a:ea typeface="ＭＳ Ｐゴシック" panose="020B0600070205080204" pitchFamily="34" charset="-128"/>
              </a:rPr>
              <a:t>Extra round-trips for TCP connection to server</a:t>
            </a:r>
          </a:p>
          <a:p>
            <a:pPr lvl="1"/>
            <a:r>
              <a:rPr lang="en-US" altLang="zh-CN" sz="1800" dirty="0">
                <a:ea typeface="ＭＳ Ｐゴシック" panose="020B0600070205080204" pitchFamily="34" charset="-128"/>
              </a:rPr>
              <a:t>Overhead on the server</a:t>
            </a:r>
          </a:p>
        </p:txBody>
      </p:sp>
      <p:pic>
        <p:nvPicPr>
          <p:cNvPr id="36869" name="Picture 14" descr="paketaro box">
            <a:extLst>
              <a:ext uri="{FF2B5EF4-FFF2-40B4-BE49-F238E27FC236}">
                <a16:creationId xmlns:a16="http://schemas.microsoft.com/office/drawing/2014/main" id="{05A392C7-03DC-4544-9A14-8534EC03F6C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19500" y="41275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14" descr="paketaro box">
            <a:extLst>
              <a:ext uri="{FF2B5EF4-FFF2-40B4-BE49-F238E27FC236}">
                <a16:creationId xmlns:a16="http://schemas.microsoft.com/office/drawing/2014/main" id="{AC556602-C95E-7943-9135-402BF34B0CF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92500" y="28575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13" descr="Computer5">
            <a:extLst>
              <a:ext uri="{FF2B5EF4-FFF2-40B4-BE49-F238E27FC236}">
                <a16:creationId xmlns:a16="http://schemas.microsoft.com/office/drawing/2014/main" id="{454F60D4-6F5A-AB45-A8B1-DAEAD48E4AB1}"/>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2500" y="3175000"/>
            <a:ext cx="1031875" cy="907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Arrow Connector 21">
            <a:extLst>
              <a:ext uri="{FF2B5EF4-FFF2-40B4-BE49-F238E27FC236}">
                <a16:creationId xmlns:a16="http://schemas.microsoft.com/office/drawing/2014/main" id="{03074B60-F866-864A-8008-A15EDDCCA9D4}"/>
              </a:ext>
            </a:extLst>
          </p:cNvPr>
          <p:cNvCxnSpPr>
            <a:cxnSpLocks noChangeShapeType="1"/>
          </p:cNvCxnSpPr>
          <p:nvPr/>
        </p:nvCxnSpPr>
        <p:spPr bwMode="auto">
          <a:xfrm flipV="1">
            <a:off x="1587500" y="3048000"/>
            <a:ext cx="1968500" cy="4445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5" name="Straight Arrow Connector 24">
            <a:extLst>
              <a:ext uri="{FF2B5EF4-FFF2-40B4-BE49-F238E27FC236}">
                <a16:creationId xmlns:a16="http://schemas.microsoft.com/office/drawing/2014/main" id="{4D913696-B766-3045-AACD-507D7E8C9962}"/>
              </a:ext>
            </a:extLst>
          </p:cNvPr>
          <p:cNvCxnSpPr>
            <a:cxnSpLocks noChangeShapeType="1"/>
          </p:cNvCxnSpPr>
          <p:nvPr/>
        </p:nvCxnSpPr>
        <p:spPr bwMode="auto">
          <a:xfrm rot="10800000" flipV="1">
            <a:off x="1587500" y="3175000"/>
            <a:ext cx="2032000" cy="5080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 name="Straight Arrow Connector 28">
            <a:extLst>
              <a:ext uri="{FF2B5EF4-FFF2-40B4-BE49-F238E27FC236}">
                <a16:creationId xmlns:a16="http://schemas.microsoft.com/office/drawing/2014/main" id="{BCC0845B-8ADB-1A41-93B5-109C365845EB}"/>
              </a:ext>
            </a:extLst>
          </p:cNvPr>
          <p:cNvCxnSpPr>
            <a:cxnSpLocks noChangeShapeType="1"/>
          </p:cNvCxnSpPr>
          <p:nvPr/>
        </p:nvCxnSpPr>
        <p:spPr bwMode="auto">
          <a:xfrm>
            <a:off x="1587500" y="3683000"/>
            <a:ext cx="2159000" cy="5715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1" name="Straight Arrow Connector 30">
            <a:extLst>
              <a:ext uri="{FF2B5EF4-FFF2-40B4-BE49-F238E27FC236}">
                <a16:creationId xmlns:a16="http://schemas.microsoft.com/office/drawing/2014/main" id="{522C6F91-7251-064F-9522-53C42F6A7318}"/>
              </a:ext>
            </a:extLst>
          </p:cNvPr>
          <p:cNvCxnSpPr>
            <a:cxnSpLocks noChangeShapeType="1"/>
          </p:cNvCxnSpPr>
          <p:nvPr/>
        </p:nvCxnSpPr>
        <p:spPr bwMode="auto">
          <a:xfrm rot="10800000">
            <a:off x="1651000" y="3873500"/>
            <a:ext cx="2095500" cy="6350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6876" name="TextBox 33">
            <a:extLst>
              <a:ext uri="{FF2B5EF4-FFF2-40B4-BE49-F238E27FC236}">
                <a16:creationId xmlns:a16="http://schemas.microsoft.com/office/drawing/2014/main" id="{C08A8A83-9CE4-764F-919F-73A8AC55E62D}"/>
              </a:ext>
            </a:extLst>
          </p:cNvPr>
          <p:cNvSpPr txBox="1">
            <a:spLocks noChangeArrowheads="1"/>
          </p:cNvSpPr>
          <p:nvPr/>
        </p:nvSpPr>
        <p:spPr bwMode="auto">
          <a:xfrm>
            <a:off x="2095500" y="3048000"/>
            <a:ext cx="184731" cy="3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zh-CN" altLang="zh-CN" sz="1667"/>
          </a:p>
        </p:txBody>
      </p:sp>
      <p:sp>
        <p:nvSpPr>
          <p:cNvPr id="33807" name="TextBox 34">
            <a:extLst>
              <a:ext uri="{FF2B5EF4-FFF2-40B4-BE49-F238E27FC236}">
                <a16:creationId xmlns:a16="http://schemas.microsoft.com/office/drawing/2014/main" id="{7D2E3798-AB30-F84A-8032-473A7EE73FBF}"/>
              </a:ext>
            </a:extLst>
          </p:cNvPr>
          <p:cNvSpPr txBox="1">
            <a:spLocks noChangeArrowheads="1"/>
          </p:cNvSpPr>
          <p:nvPr/>
        </p:nvSpPr>
        <p:spPr bwMode="auto">
          <a:xfrm>
            <a:off x="2222501" y="2921000"/>
            <a:ext cx="569387" cy="3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zh-CN" sz="1667"/>
              <a:t>GET</a:t>
            </a:r>
          </a:p>
        </p:txBody>
      </p:sp>
      <p:sp>
        <p:nvSpPr>
          <p:cNvPr id="33808" name="TextBox 35">
            <a:extLst>
              <a:ext uri="{FF2B5EF4-FFF2-40B4-BE49-F238E27FC236}">
                <a16:creationId xmlns:a16="http://schemas.microsoft.com/office/drawing/2014/main" id="{A3E62E05-C472-D04D-B887-5B999AF0C98D}"/>
              </a:ext>
            </a:extLst>
          </p:cNvPr>
          <p:cNvSpPr txBox="1">
            <a:spLocks noChangeArrowheads="1"/>
          </p:cNvSpPr>
          <p:nvPr/>
        </p:nvSpPr>
        <p:spPr bwMode="auto">
          <a:xfrm>
            <a:off x="2222500" y="3413125"/>
            <a:ext cx="1210588" cy="3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zh-CN" sz="1667"/>
              <a:t>Redirect</a:t>
            </a:r>
          </a:p>
        </p:txBody>
      </p:sp>
      <p:sp>
        <p:nvSpPr>
          <p:cNvPr id="33809" name="TextBox 38">
            <a:extLst>
              <a:ext uri="{FF2B5EF4-FFF2-40B4-BE49-F238E27FC236}">
                <a16:creationId xmlns:a16="http://schemas.microsoft.com/office/drawing/2014/main" id="{E108769C-6A8C-984F-AC0A-01BD5292BF64}"/>
              </a:ext>
            </a:extLst>
          </p:cNvPr>
          <p:cNvSpPr txBox="1">
            <a:spLocks noChangeArrowheads="1"/>
          </p:cNvSpPr>
          <p:nvPr/>
        </p:nvSpPr>
        <p:spPr bwMode="auto">
          <a:xfrm>
            <a:off x="2984501" y="3810000"/>
            <a:ext cx="569387" cy="3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zh-CN" sz="1667"/>
              <a:t>GET</a:t>
            </a:r>
          </a:p>
        </p:txBody>
      </p:sp>
      <p:sp>
        <p:nvSpPr>
          <p:cNvPr id="33810" name="TextBox 41">
            <a:extLst>
              <a:ext uri="{FF2B5EF4-FFF2-40B4-BE49-F238E27FC236}">
                <a16:creationId xmlns:a16="http://schemas.microsoft.com/office/drawing/2014/main" id="{F5BAD741-FB02-794C-9EEA-3BC80D28DE42}"/>
              </a:ext>
            </a:extLst>
          </p:cNvPr>
          <p:cNvSpPr txBox="1">
            <a:spLocks noChangeArrowheads="1"/>
          </p:cNvSpPr>
          <p:nvPr/>
        </p:nvSpPr>
        <p:spPr bwMode="auto">
          <a:xfrm>
            <a:off x="2984500" y="4365625"/>
            <a:ext cx="441146" cy="3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zh-CN" sz="1667"/>
              <a:t>OK</a:t>
            </a:r>
          </a:p>
        </p:txBody>
      </p:sp>
      <p:sp>
        <p:nvSpPr>
          <p:cNvPr id="36881" name="Slide Number Placeholder 3">
            <a:extLst>
              <a:ext uri="{FF2B5EF4-FFF2-40B4-BE49-F238E27FC236}">
                <a16:creationId xmlns:a16="http://schemas.microsoft.com/office/drawing/2014/main" id="{CB8E849C-B5AD-D448-9CCA-EA77323A934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67" b="1">
                <a:solidFill>
                  <a:schemeClr val="tx1"/>
                </a:solidFill>
                <a:latin typeface="Courier New" panose="02070309020205020404" pitchFamily="49" charset="0"/>
                <a:ea typeface="ＭＳ Ｐゴシック" panose="020B0600070205080204" pitchFamily="34" charset="-128"/>
              </a:defRPr>
            </a:lvl1pPr>
            <a:lvl2pPr marL="31608506" indent="-31227522" eaLnBrk="0" hangingPunct="0">
              <a:defRPr sz="1667" b="1">
                <a:solidFill>
                  <a:schemeClr val="tx1"/>
                </a:solidFill>
                <a:latin typeface="Courier New" panose="02070309020205020404" pitchFamily="49" charset="0"/>
                <a:ea typeface="ＭＳ Ｐゴシック" panose="020B0600070205080204" pitchFamily="34" charset="-128"/>
              </a:defRPr>
            </a:lvl2pPr>
            <a:lvl3pPr eaLnBrk="0" hangingPunct="0">
              <a:defRPr sz="1667" b="1">
                <a:solidFill>
                  <a:schemeClr val="tx1"/>
                </a:solidFill>
                <a:latin typeface="Courier New" panose="02070309020205020404" pitchFamily="49" charset="0"/>
                <a:ea typeface="ＭＳ Ｐゴシック" panose="020B0600070205080204" pitchFamily="34" charset="-128"/>
              </a:defRPr>
            </a:lvl3pPr>
            <a:lvl4pPr eaLnBrk="0" hangingPunct="0">
              <a:defRPr sz="1667" b="1">
                <a:solidFill>
                  <a:schemeClr val="tx1"/>
                </a:solidFill>
                <a:latin typeface="Courier New" panose="02070309020205020404" pitchFamily="49" charset="0"/>
                <a:ea typeface="ＭＳ Ｐゴシック" panose="020B0600070205080204" pitchFamily="34" charset="-128"/>
              </a:defRPr>
            </a:lvl4pPr>
            <a:lvl5pPr eaLnBrk="0" hangingPunct="0">
              <a:defRPr sz="1667" b="1">
                <a:solidFill>
                  <a:schemeClr val="tx1"/>
                </a:solidFill>
                <a:latin typeface="Courier New" panose="02070309020205020404" pitchFamily="49" charset="0"/>
                <a:ea typeface="ＭＳ Ｐゴシック" panose="020B0600070205080204" pitchFamily="34" charset="-128"/>
              </a:defRPr>
            </a:lvl5pPr>
            <a:lvl6pPr marL="380985" eaLnBrk="0" fontAlgn="base" hangingPunct="0">
              <a:spcBef>
                <a:spcPct val="0"/>
              </a:spcBef>
              <a:spcAft>
                <a:spcPct val="0"/>
              </a:spcAft>
              <a:defRPr sz="1667" b="1">
                <a:solidFill>
                  <a:schemeClr val="tx1"/>
                </a:solidFill>
                <a:latin typeface="Courier New" panose="02070309020205020404" pitchFamily="49" charset="0"/>
                <a:ea typeface="ＭＳ Ｐゴシック" panose="020B0600070205080204" pitchFamily="34" charset="-128"/>
              </a:defRPr>
            </a:lvl6pPr>
            <a:lvl7pPr marL="761970" eaLnBrk="0" fontAlgn="base" hangingPunct="0">
              <a:spcBef>
                <a:spcPct val="0"/>
              </a:spcBef>
              <a:spcAft>
                <a:spcPct val="0"/>
              </a:spcAft>
              <a:defRPr sz="1667" b="1">
                <a:solidFill>
                  <a:schemeClr val="tx1"/>
                </a:solidFill>
                <a:latin typeface="Courier New" panose="02070309020205020404" pitchFamily="49" charset="0"/>
                <a:ea typeface="ＭＳ Ｐゴシック" panose="020B0600070205080204" pitchFamily="34" charset="-128"/>
              </a:defRPr>
            </a:lvl7pPr>
            <a:lvl8pPr marL="1142954" eaLnBrk="0" fontAlgn="base" hangingPunct="0">
              <a:spcBef>
                <a:spcPct val="0"/>
              </a:spcBef>
              <a:spcAft>
                <a:spcPct val="0"/>
              </a:spcAft>
              <a:defRPr sz="1667" b="1">
                <a:solidFill>
                  <a:schemeClr val="tx1"/>
                </a:solidFill>
                <a:latin typeface="Courier New" panose="02070309020205020404" pitchFamily="49" charset="0"/>
                <a:ea typeface="ＭＳ Ｐゴシック" panose="020B0600070205080204" pitchFamily="34" charset="-128"/>
              </a:defRPr>
            </a:lvl8pPr>
            <a:lvl9pPr marL="1523939" eaLnBrk="0" fontAlgn="base" hangingPunct="0">
              <a:spcBef>
                <a:spcPct val="0"/>
              </a:spcBef>
              <a:spcAft>
                <a:spcPct val="0"/>
              </a:spcAft>
              <a:defRPr sz="1667" b="1">
                <a:solidFill>
                  <a:schemeClr val="tx1"/>
                </a:solidFill>
                <a:latin typeface="Courier New" panose="02070309020205020404" pitchFamily="49" charset="0"/>
                <a:ea typeface="ＭＳ Ｐゴシック" panose="020B0600070205080204" pitchFamily="34" charset="-128"/>
              </a:defRPr>
            </a:lvl9pPr>
          </a:lstStyle>
          <a:p>
            <a:pPr eaLnBrk="1" hangingPunct="1"/>
            <a:fld id="{F275A32E-9968-2D4A-ADF6-EFE0F14CAF78}" type="slidenum">
              <a:rPr lang="en-US" altLang="zh-CN" sz="1000">
                <a:solidFill>
                  <a:srgbClr val="898989"/>
                </a:solidFill>
              </a:rPr>
              <a:pPr eaLnBrk="1" hangingPunct="1"/>
              <a:t>31</a:t>
            </a:fld>
            <a:endParaRPr lang="en-US" altLang="zh-CN" sz="10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80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80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80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8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4">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4">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4">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uild="p"/>
      <p:bldP spid="33807" grpId="0"/>
      <p:bldP spid="33808" grpId="0"/>
      <p:bldP spid="33809" grpId="0"/>
      <p:bldP spid="33810"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8B3AE03-B97C-7040-AD56-86CD53597244}"/>
              </a:ext>
            </a:extLst>
          </p:cNvPr>
          <p:cNvSpPr>
            <a:spLocks noGrp="1" noChangeArrowheads="1"/>
          </p:cNvSpPr>
          <p:nvPr>
            <p:ph type="title"/>
          </p:nvPr>
        </p:nvSpPr>
        <p:spPr/>
        <p:txBody>
          <a:bodyPr>
            <a:normAutofit/>
          </a:bodyPr>
          <a:lstStyle/>
          <a:p>
            <a:r>
              <a:rPr lang="en-US" altLang="zh-CN" sz="2800" dirty="0">
                <a:ea typeface="ＭＳ Ｐゴシック" panose="020B0600070205080204" pitchFamily="34" charset="-128"/>
              </a:rPr>
              <a:t>Server Selection Mechanism</a:t>
            </a:r>
          </a:p>
        </p:txBody>
      </p:sp>
      <p:sp>
        <p:nvSpPr>
          <p:cNvPr id="38915" name="Content Placeholder 40">
            <a:extLst>
              <a:ext uri="{FF2B5EF4-FFF2-40B4-BE49-F238E27FC236}">
                <a16:creationId xmlns:a16="http://schemas.microsoft.com/office/drawing/2014/main" id="{5B6754E4-3ABF-6F4D-A3E8-21DD6C2C2BE8}"/>
              </a:ext>
            </a:extLst>
          </p:cNvPr>
          <p:cNvSpPr>
            <a:spLocks noGrp="1"/>
          </p:cNvSpPr>
          <p:nvPr>
            <p:ph sz="half" idx="1"/>
          </p:nvPr>
        </p:nvSpPr>
        <p:spPr>
          <a:xfrm>
            <a:off x="548418" y="1225668"/>
            <a:ext cx="3365500" cy="3771636"/>
          </a:xfrm>
        </p:spPr>
        <p:txBody>
          <a:bodyPr/>
          <a:lstStyle/>
          <a:p>
            <a:r>
              <a:rPr lang="en-US" altLang="zh-CN" sz="2000" b="1" dirty="0">
                <a:ea typeface="ＭＳ Ｐゴシック" panose="020B0600070205080204" pitchFamily="34" charset="-128"/>
              </a:rPr>
              <a:t>Routing</a:t>
            </a:r>
          </a:p>
          <a:p>
            <a:pPr lvl="1"/>
            <a:r>
              <a:rPr lang="en-US" altLang="zh-CN" sz="1800" dirty="0">
                <a:ea typeface="ＭＳ Ｐゴシック" panose="020B0600070205080204" pitchFamily="34" charset="-128"/>
              </a:rPr>
              <a:t>Anycast routing</a:t>
            </a:r>
          </a:p>
        </p:txBody>
      </p:sp>
      <p:sp>
        <p:nvSpPr>
          <p:cNvPr id="63" name="Content Placeholder 62">
            <a:extLst>
              <a:ext uri="{FF2B5EF4-FFF2-40B4-BE49-F238E27FC236}">
                <a16:creationId xmlns:a16="http://schemas.microsoft.com/office/drawing/2014/main" id="{D8127964-7644-6544-86F2-D63D93EF2C37}"/>
              </a:ext>
            </a:extLst>
          </p:cNvPr>
          <p:cNvSpPr>
            <a:spLocks noGrp="1"/>
          </p:cNvSpPr>
          <p:nvPr>
            <p:ph sz="half" idx="2"/>
          </p:nvPr>
        </p:nvSpPr>
        <p:spPr>
          <a:xfrm>
            <a:off x="4952689" y="1225668"/>
            <a:ext cx="3987800" cy="3771636"/>
          </a:xfrm>
        </p:spPr>
        <p:txBody>
          <a:bodyPr>
            <a:noAutofit/>
          </a:bodyPr>
          <a:lstStyle/>
          <a:p>
            <a:r>
              <a:rPr lang="en-US" altLang="zh-CN" sz="2000" b="1" dirty="0">
                <a:ea typeface="ＭＳ Ｐゴシック" panose="020B0600070205080204" pitchFamily="34" charset="-128"/>
              </a:rPr>
              <a:t>Advantages</a:t>
            </a:r>
          </a:p>
          <a:p>
            <a:pPr lvl="1"/>
            <a:r>
              <a:rPr lang="en-US" altLang="zh-CN" sz="1800" dirty="0">
                <a:ea typeface="ＭＳ Ｐゴシック" panose="020B0600070205080204" pitchFamily="34" charset="-128"/>
              </a:rPr>
              <a:t>No extra round trips</a:t>
            </a:r>
          </a:p>
          <a:p>
            <a:pPr lvl="1">
              <a:spcAft>
                <a:spcPts val="1000"/>
              </a:spcAft>
            </a:pPr>
            <a:r>
              <a:rPr lang="en-US" altLang="zh-CN" sz="1800" dirty="0">
                <a:ea typeface="ＭＳ Ｐゴシック" panose="020B0600070205080204" pitchFamily="34" charset="-128"/>
              </a:rPr>
              <a:t>Route to nearby server</a:t>
            </a:r>
          </a:p>
          <a:p>
            <a:r>
              <a:rPr lang="en-US" altLang="zh-CN" sz="2000" b="1" dirty="0">
                <a:ea typeface="ＭＳ Ｐゴシック" panose="020B0600070205080204" pitchFamily="34" charset="-128"/>
              </a:rPr>
              <a:t>Disadvantages</a:t>
            </a:r>
          </a:p>
          <a:p>
            <a:pPr lvl="1"/>
            <a:r>
              <a:rPr lang="en-US" altLang="zh-CN" sz="1800" dirty="0">
                <a:ea typeface="ＭＳ Ｐゴシック" panose="020B0600070205080204" pitchFamily="34" charset="-128"/>
              </a:rPr>
              <a:t>Does not consider network or server load</a:t>
            </a:r>
          </a:p>
          <a:p>
            <a:pPr lvl="1"/>
            <a:r>
              <a:rPr lang="en-US" altLang="zh-CN" sz="1800" dirty="0">
                <a:ea typeface="ＭＳ Ｐゴシック" panose="020B0600070205080204" pitchFamily="34" charset="-128"/>
              </a:rPr>
              <a:t>Different packets may go to different servers</a:t>
            </a:r>
          </a:p>
          <a:p>
            <a:pPr lvl="1"/>
            <a:r>
              <a:rPr lang="en-US" altLang="zh-CN" sz="1800" dirty="0">
                <a:ea typeface="ＭＳ Ｐゴシック" panose="020B0600070205080204" pitchFamily="34" charset="-128"/>
              </a:rPr>
              <a:t>Used only for simple request-response apps</a:t>
            </a:r>
          </a:p>
        </p:txBody>
      </p:sp>
      <p:grpSp>
        <p:nvGrpSpPr>
          <p:cNvPr id="38917" name="Group 69">
            <a:extLst>
              <a:ext uri="{FF2B5EF4-FFF2-40B4-BE49-F238E27FC236}">
                <a16:creationId xmlns:a16="http://schemas.microsoft.com/office/drawing/2014/main" id="{9E3D332A-A119-D540-BA8D-148007724296}"/>
              </a:ext>
            </a:extLst>
          </p:cNvPr>
          <p:cNvGrpSpPr>
            <a:grpSpLocks/>
          </p:cNvGrpSpPr>
          <p:nvPr/>
        </p:nvGrpSpPr>
        <p:grpSpPr bwMode="auto">
          <a:xfrm>
            <a:off x="971600" y="2425452"/>
            <a:ext cx="3619500" cy="2634834"/>
            <a:chOff x="4800600" y="3200400"/>
            <a:chExt cx="4343400" cy="3161862"/>
          </a:xfrm>
        </p:grpSpPr>
        <p:grpSp>
          <p:nvGrpSpPr>
            <p:cNvPr id="3" name="Group 3">
              <a:extLst>
                <a:ext uri="{FF2B5EF4-FFF2-40B4-BE49-F238E27FC236}">
                  <a16:creationId xmlns:a16="http://schemas.microsoft.com/office/drawing/2014/main" id="{94079A18-B176-9E4E-883D-3DBECEAEDCDD}"/>
                </a:ext>
              </a:extLst>
            </p:cNvPr>
            <p:cNvGrpSpPr>
              <a:grpSpLocks/>
            </p:cNvGrpSpPr>
            <p:nvPr/>
          </p:nvGrpSpPr>
          <p:grpSpPr bwMode="auto">
            <a:xfrm>
              <a:off x="5486400" y="4191000"/>
              <a:ext cx="2819400" cy="1600200"/>
              <a:chOff x="3360" y="96"/>
              <a:chExt cx="1056" cy="720"/>
            </a:xfrm>
            <a:solidFill>
              <a:srgbClr val="8EB4E3"/>
            </a:solidFill>
          </p:grpSpPr>
          <p:sp>
            <p:nvSpPr>
              <p:cNvPr id="46" name="Oval 4">
                <a:extLst>
                  <a:ext uri="{FF2B5EF4-FFF2-40B4-BE49-F238E27FC236}">
                    <a16:creationId xmlns:a16="http://schemas.microsoft.com/office/drawing/2014/main" id="{55E376F0-E95C-524C-830F-4850EAFC8FD6}"/>
                  </a:ext>
                </a:extLst>
              </p:cNvPr>
              <p:cNvSpPr>
                <a:spLocks noChangeArrowheads="1"/>
              </p:cNvSpPr>
              <p:nvPr/>
            </p:nvSpPr>
            <p:spPr bwMode="auto">
              <a:xfrm>
                <a:off x="3360" y="144"/>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47" name="Oval 5">
                <a:extLst>
                  <a:ext uri="{FF2B5EF4-FFF2-40B4-BE49-F238E27FC236}">
                    <a16:creationId xmlns:a16="http://schemas.microsoft.com/office/drawing/2014/main" id="{F43BFBBC-705C-2C4D-B68D-B63801670125}"/>
                  </a:ext>
                </a:extLst>
              </p:cNvPr>
              <p:cNvSpPr>
                <a:spLocks noChangeArrowheads="1"/>
              </p:cNvSpPr>
              <p:nvPr/>
            </p:nvSpPr>
            <p:spPr bwMode="auto">
              <a:xfrm>
                <a:off x="3600" y="96"/>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48" name="Oval 6">
                <a:extLst>
                  <a:ext uri="{FF2B5EF4-FFF2-40B4-BE49-F238E27FC236}">
                    <a16:creationId xmlns:a16="http://schemas.microsoft.com/office/drawing/2014/main" id="{4827A7E4-A791-3E43-96F1-81875A7CDDF7}"/>
                  </a:ext>
                </a:extLst>
              </p:cNvPr>
              <p:cNvSpPr>
                <a:spLocks noChangeArrowheads="1"/>
              </p:cNvSpPr>
              <p:nvPr/>
            </p:nvSpPr>
            <p:spPr bwMode="auto">
              <a:xfrm>
                <a:off x="3840" y="19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49" name="Oval 7">
                <a:extLst>
                  <a:ext uri="{FF2B5EF4-FFF2-40B4-BE49-F238E27FC236}">
                    <a16:creationId xmlns:a16="http://schemas.microsoft.com/office/drawing/2014/main" id="{69258CE5-91E9-CD4B-A3C9-0054A271180F}"/>
                  </a:ext>
                </a:extLst>
              </p:cNvPr>
              <p:cNvSpPr>
                <a:spLocks noChangeArrowheads="1"/>
              </p:cNvSpPr>
              <p:nvPr/>
            </p:nvSpPr>
            <p:spPr bwMode="auto">
              <a:xfrm>
                <a:off x="3888" y="43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50" name="Oval 8">
                <a:extLst>
                  <a:ext uri="{FF2B5EF4-FFF2-40B4-BE49-F238E27FC236}">
                    <a16:creationId xmlns:a16="http://schemas.microsoft.com/office/drawing/2014/main" id="{7AA85277-702B-4C42-9D76-997304228F30}"/>
                  </a:ext>
                </a:extLst>
              </p:cNvPr>
              <p:cNvSpPr>
                <a:spLocks noChangeArrowheads="1"/>
              </p:cNvSpPr>
              <p:nvPr/>
            </p:nvSpPr>
            <p:spPr bwMode="auto">
              <a:xfrm>
                <a:off x="3600" y="43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51" name="Oval 9">
                <a:extLst>
                  <a:ext uri="{FF2B5EF4-FFF2-40B4-BE49-F238E27FC236}">
                    <a16:creationId xmlns:a16="http://schemas.microsoft.com/office/drawing/2014/main" id="{E44E9B77-E1CE-004C-BEA5-E35C13E88986}"/>
                  </a:ext>
                </a:extLst>
              </p:cNvPr>
              <p:cNvSpPr>
                <a:spLocks noChangeArrowheads="1"/>
              </p:cNvSpPr>
              <p:nvPr/>
            </p:nvSpPr>
            <p:spPr bwMode="auto">
              <a:xfrm>
                <a:off x="3360" y="384"/>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grpSp>
        <p:pic>
          <p:nvPicPr>
            <p:cNvPr id="38920" name="Picture 14" descr="paketaro box">
              <a:extLst>
                <a:ext uri="{FF2B5EF4-FFF2-40B4-BE49-F238E27FC236}">
                  <a16:creationId xmlns:a16="http://schemas.microsoft.com/office/drawing/2014/main" id="{1AACDBC5-93E0-404B-AE4D-F2518A9AC5D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29600" y="4038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14" descr="paketaro box">
              <a:extLst>
                <a:ext uri="{FF2B5EF4-FFF2-40B4-BE49-F238E27FC236}">
                  <a16:creationId xmlns:a16="http://schemas.microsoft.com/office/drawing/2014/main" id="{3BF23658-E339-964C-9C60-9D230390EBC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29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13" descr="Computer5">
              <a:extLst>
                <a:ext uri="{FF2B5EF4-FFF2-40B4-BE49-F238E27FC236}">
                  <a16:creationId xmlns:a16="http://schemas.microsoft.com/office/drawing/2014/main" id="{ACB05FD6-5A65-1A4D-B418-3A79B91D99D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0600" y="3200400"/>
              <a:ext cx="123825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6" name="Straight Connector 55">
              <a:extLst>
                <a:ext uri="{FF2B5EF4-FFF2-40B4-BE49-F238E27FC236}">
                  <a16:creationId xmlns:a16="http://schemas.microsoft.com/office/drawing/2014/main" id="{D0F9987C-6D11-DA44-9E41-1AC08267DA76}"/>
                </a:ext>
              </a:extLst>
            </p:cNvPr>
            <p:cNvCxnSpPr>
              <a:cxnSpLocks noChangeShapeType="1"/>
            </p:cNvCxnSpPr>
            <p:nvPr/>
          </p:nvCxnSpPr>
          <p:spPr bwMode="auto">
            <a:xfrm>
              <a:off x="5638800" y="3886213"/>
              <a:ext cx="695325" cy="43022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8" name="Straight Connector 57">
              <a:extLst>
                <a:ext uri="{FF2B5EF4-FFF2-40B4-BE49-F238E27FC236}">
                  <a16:creationId xmlns:a16="http://schemas.microsoft.com/office/drawing/2014/main" id="{18273840-B2CD-F442-BDB8-D74D5248F82C}"/>
                </a:ext>
              </a:extLst>
            </p:cNvPr>
            <p:cNvCxnSpPr>
              <a:cxnSpLocks noChangeShapeType="1"/>
            </p:cNvCxnSpPr>
            <p:nvPr/>
          </p:nvCxnSpPr>
          <p:spPr bwMode="auto">
            <a:xfrm rot="5400000" flipH="1" flipV="1">
              <a:off x="8121649" y="4268812"/>
              <a:ext cx="109540" cy="411162"/>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0" name="Straight Connector 59">
              <a:extLst>
                <a:ext uri="{FF2B5EF4-FFF2-40B4-BE49-F238E27FC236}">
                  <a16:creationId xmlns:a16="http://schemas.microsoft.com/office/drawing/2014/main" id="{3366E081-0D24-0D4D-9001-1C928BD89FC3}"/>
                </a:ext>
              </a:extLst>
            </p:cNvPr>
            <p:cNvCxnSpPr>
              <a:cxnSpLocks noChangeShapeType="1"/>
            </p:cNvCxnSpPr>
            <p:nvPr/>
          </p:nvCxnSpPr>
          <p:spPr bwMode="auto">
            <a:xfrm rot="16200000" flipH="1">
              <a:off x="8178006" y="5587254"/>
              <a:ext cx="125414" cy="282575"/>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8926" name="TextBox 60">
              <a:extLst>
                <a:ext uri="{FF2B5EF4-FFF2-40B4-BE49-F238E27FC236}">
                  <a16:creationId xmlns:a16="http://schemas.microsoft.com/office/drawing/2014/main" id="{1DD5426A-C58D-3F45-80E0-9ED6C406C35C}"/>
                </a:ext>
              </a:extLst>
            </p:cNvPr>
            <p:cNvSpPr txBox="1">
              <a:spLocks noChangeArrowheads="1"/>
            </p:cNvSpPr>
            <p:nvPr/>
          </p:nvSpPr>
          <p:spPr bwMode="auto">
            <a:xfrm>
              <a:off x="7010400" y="3657600"/>
              <a:ext cx="1760482" cy="41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zh-CN" sz="1667"/>
                <a:t>1.2.3.0/24</a:t>
              </a:r>
            </a:p>
          </p:txBody>
        </p:sp>
        <p:sp>
          <p:nvSpPr>
            <p:cNvPr id="38927" name="TextBox 61">
              <a:extLst>
                <a:ext uri="{FF2B5EF4-FFF2-40B4-BE49-F238E27FC236}">
                  <a16:creationId xmlns:a16="http://schemas.microsoft.com/office/drawing/2014/main" id="{4D7C1633-7F49-4A4C-B4C3-111BB1C80059}"/>
                </a:ext>
              </a:extLst>
            </p:cNvPr>
            <p:cNvSpPr txBox="1">
              <a:spLocks noChangeArrowheads="1"/>
            </p:cNvSpPr>
            <p:nvPr/>
          </p:nvSpPr>
          <p:spPr bwMode="auto">
            <a:xfrm>
              <a:off x="6705600" y="5943600"/>
              <a:ext cx="1760482" cy="41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zh-CN" sz="1667"/>
                <a:t>1.2.3.0/24</a:t>
              </a:r>
            </a:p>
          </p:txBody>
        </p:sp>
        <p:sp>
          <p:nvSpPr>
            <p:cNvPr id="68" name="Freeform 67">
              <a:extLst>
                <a:ext uri="{FF2B5EF4-FFF2-40B4-BE49-F238E27FC236}">
                  <a16:creationId xmlns:a16="http://schemas.microsoft.com/office/drawing/2014/main" id="{D2D5B2F4-1734-FA4D-86D3-2A0F1AF14A1C}"/>
                </a:ext>
              </a:extLst>
            </p:cNvPr>
            <p:cNvSpPr>
              <a:spLocks noChangeArrowheads="1"/>
            </p:cNvSpPr>
            <p:nvPr/>
          </p:nvSpPr>
          <p:spPr bwMode="auto">
            <a:xfrm>
              <a:off x="5572125" y="4000515"/>
              <a:ext cx="2873375" cy="865205"/>
            </a:xfrm>
            <a:custGeom>
              <a:avLst/>
              <a:gdLst>
                <a:gd name="T0" fmla="*/ 0 w 2873375"/>
                <a:gd name="T1" fmla="*/ 0 h 865187"/>
                <a:gd name="T2" fmla="*/ 1238250 w 2873375"/>
                <a:gd name="T3" fmla="*/ 762016 h 865187"/>
                <a:gd name="T4" fmla="*/ 2873375 w 2873375"/>
                <a:gd name="T5" fmla="*/ 619138 h 865187"/>
                <a:gd name="T6" fmla="*/ 0 60000 65536"/>
                <a:gd name="T7" fmla="*/ 0 60000 65536"/>
                <a:gd name="T8" fmla="*/ 0 60000 65536"/>
                <a:gd name="T9" fmla="*/ 0 w 2873375"/>
                <a:gd name="T10" fmla="*/ 0 h 865187"/>
                <a:gd name="T11" fmla="*/ 2873375 w 2873375"/>
                <a:gd name="T12" fmla="*/ 865187 h 865187"/>
              </a:gdLst>
              <a:ahLst/>
              <a:cxnLst>
                <a:cxn ang="T6">
                  <a:pos x="T0" y="T1"/>
                </a:cxn>
                <a:cxn ang="T7">
                  <a:pos x="T2" y="T3"/>
                </a:cxn>
                <a:cxn ang="T8">
                  <a:pos x="T4" y="T5"/>
                </a:cxn>
              </a:cxnLst>
              <a:rect l="T9" t="T10" r="T11" b="T12"/>
              <a:pathLst>
                <a:path w="2873375" h="865187">
                  <a:moveTo>
                    <a:pt x="0" y="0"/>
                  </a:moveTo>
                  <a:cubicBezTo>
                    <a:pt x="379677" y="329406"/>
                    <a:pt x="759354" y="658813"/>
                    <a:pt x="1238250" y="762000"/>
                  </a:cubicBezTo>
                  <a:cubicBezTo>
                    <a:pt x="1717146" y="865187"/>
                    <a:pt x="2873375" y="619125"/>
                    <a:pt x="2873375" y="619125"/>
                  </a:cubicBezTo>
                </a:path>
              </a:pathLst>
            </a:custGeom>
            <a:noFill/>
            <a:ln w="25400">
              <a:solidFill>
                <a:schemeClr val="tx1"/>
              </a:solidFill>
              <a:miter lim="800000"/>
              <a:headEnd type="arrow" w="lg" len="lg"/>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zh-CN" altLang="zh-CN" sz="1667">
                <a:latin typeface="Calibri" panose="020F0502020204030204" pitchFamily="34" charset="0"/>
              </a:endParaRPr>
            </a:p>
          </p:txBody>
        </p:sp>
      </p:grpSp>
      <p:sp>
        <p:nvSpPr>
          <p:cNvPr id="38918" name="Slide Number Placeholder 3">
            <a:extLst>
              <a:ext uri="{FF2B5EF4-FFF2-40B4-BE49-F238E27FC236}">
                <a16:creationId xmlns:a16="http://schemas.microsoft.com/office/drawing/2014/main" id="{666D92C5-08DE-7E4E-8857-64A6834A31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67" b="1">
                <a:solidFill>
                  <a:schemeClr val="tx1"/>
                </a:solidFill>
                <a:latin typeface="Courier New" panose="02070309020205020404" pitchFamily="49" charset="0"/>
                <a:ea typeface="ＭＳ Ｐゴシック" panose="020B0600070205080204" pitchFamily="34" charset="-128"/>
              </a:defRPr>
            </a:lvl1pPr>
            <a:lvl2pPr marL="31608506" indent="-31227522" eaLnBrk="0" hangingPunct="0">
              <a:defRPr sz="1667" b="1">
                <a:solidFill>
                  <a:schemeClr val="tx1"/>
                </a:solidFill>
                <a:latin typeface="Courier New" panose="02070309020205020404" pitchFamily="49" charset="0"/>
                <a:ea typeface="ＭＳ Ｐゴシック" panose="020B0600070205080204" pitchFamily="34" charset="-128"/>
              </a:defRPr>
            </a:lvl2pPr>
            <a:lvl3pPr eaLnBrk="0" hangingPunct="0">
              <a:defRPr sz="1667" b="1">
                <a:solidFill>
                  <a:schemeClr val="tx1"/>
                </a:solidFill>
                <a:latin typeface="Courier New" panose="02070309020205020404" pitchFamily="49" charset="0"/>
                <a:ea typeface="ＭＳ Ｐゴシック" panose="020B0600070205080204" pitchFamily="34" charset="-128"/>
              </a:defRPr>
            </a:lvl3pPr>
            <a:lvl4pPr eaLnBrk="0" hangingPunct="0">
              <a:defRPr sz="1667" b="1">
                <a:solidFill>
                  <a:schemeClr val="tx1"/>
                </a:solidFill>
                <a:latin typeface="Courier New" panose="02070309020205020404" pitchFamily="49" charset="0"/>
                <a:ea typeface="ＭＳ Ｐゴシック" panose="020B0600070205080204" pitchFamily="34" charset="-128"/>
              </a:defRPr>
            </a:lvl4pPr>
            <a:lvl5pPr eaLnBrk="0" hangingPunct="0">
              <a:defRPr sz="1667" b="1">
                <a:solidFill>
                  <a:schemeClr val="tx1"/>
                </a:solidFill>
                <a:latin typeface="Courier New" panose="02070309020205020404" pitchFamily="49" charset="0"/>
                <a:ea typeface="ＭＳ Ｐゴシック" panose="020B0600070205080204" pitchFamily="34" charset="-128"/>
              </a:defRPr>
            </a:lvl5pPr>
            <a:lvl6pPr marL="380985" eaLnBrk="0" fontAlgn="base" hangingPunct="0">
              <a:spcBef>
                <a:spcPct val="0"/>
              </a:spcBef>
              <a:spcAft>
                <a:spcPct val="0"/>
              </a:spcAft>
              <a:defRPr sz="1667" b="1">
                <a:solidFill>
                  <a:schemeClr val="tx1"/>
                </a:solidFill>
                <a:latin typeface="Courier New" panose="02070309020205020404" pitchFamily="49" charset="0"/>
                <a:ea typeface="ＭＳ Ｐゴシック" panose="020B0600070205080204" pitchFamily="34" charset="-128"/>
              </a:defRPr>
            </a:lvl6pPr>
            <a:lvl7pPr marL="761970" eaLnBrk="0" fontAlgn="base" hangingPunct="0">
              <a:spcBef>
                <a:spcPct val="0"/>
              </a:spcBef>
              <a:spcAft>
                <a:spcPct val="0"/>
              </a:spcAft>
              <a:defRPr sz="1667" b="1">
                <a:solidFill>
                  <a:schemeClr val="tx1"/>
                </a:solidFill>
                <a:latin typeface="Courier New" panose="02070309020205020404" pitchFamily="49" charset="0"/>
                <a:ea typeface="ＭＳ Ｐゴシック" panose="020B0600070205080204" pitchFamily="34" charset="-128"/>
              </a:defRPr>
            </a:lvl7pPr>
            <a:lvl8pPr marL="1142954" eaLnBrk="0" fontAlgn="base" hangingPunct="0">
              <a:spcBef>
                <a:spcPct val="0"/>
              </a:spcBef>
              <a:spcAft>
                <a:spcPct val="0"/>
              </a:spcAft>
              <a:defRPr sz="1667" b="1">
                <a:solidFill>
                  <a:schemeClr val="tx1"/>
                </a:solidFill>
                <a:latin typeface="Courier New" panose="02070309020205020404" pitchFamily="49" charset="0"/>
                <a:ea typeface="ＭＳ Ｐゴシック" panose="020B0600070205080204" pitchFamily="34" charset="-128"/>
              </a:defRPr>
            </a:lvl8pPr>
            <a:lvl9pPr marL="1523939" eaLnBrk="0" fontAlgn="base" hangingPunct="0">
              <a:spcBef>
                <a:spcPct val="0"/>
              </a:spcBef>
              <a:spcAft>
                <a:spcPct val="0"/>
              </a:spcAft>
              <a:defRPr sz="1667" b="1">
                <a:solidFill>
                  <a:schemeClr val="tx1"/>
                </a:solidFill>
                <a:latin typeface="Courier New" panose="02070309020205020404" pitchFamily="49" charset="0"/>
                <a:ea typeface="ＭＳ Ｐゴシック" panose="020B0600070205080204" pitchFamily="34" charset="-128"/>
              </a:defRPr>
            </a:lvl9pPr>
          </a:lstStyle>
          <a:p>
            <a:pPr eaLnBrk="1" hangingPunct="1"/>
            <a:fld id="{175A836B-93E6-1444-AB54-CD719A87127E}" type="slidenum">
              <a:rPr lang="en-US" altLang="zh-CN" sz="1000">
                <a:solidFill>
                  <a:srgbClr val="898989"/>
                </a:solidFill>
              </a:rPr>
              <a:pPr eaLnBrk="1" hangingPunct="1"/>
              <a:t>32</a:t>
            </a:fld>
            <a:endParaRPr lang="en-US" altLang="zh-CN" sz="10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4977A04E-4531-1E4D-AA1E-B2CDD9A5FA48}"/>
              </a:ext>
            </a:extLst>
          </p:cNvPr>
          <p:cNvSpPr>
            <a:spLocks noGrp="1"/>
          </p:cNvSpPr>
          <p:nvPr>
            <p:ph type="title"/>
          </p:nvPr>
        </p:nvSpPr>
        <p:spPr/>
        <p:txBody>
          <a:bodyPr>
            <a:normAutofit/>
          </a:bodyPr>
          <a:lstStyle/>
          <a:p>
            <a:r>
              <a:rPr lang="en-US" altLang="zh-CN" sz="2800" dirty="0">
                <a:ea typeface="ＭＳ Ｐゴシック" panose="020B0600070205080204" pitchFamily="34" charset="-128"/>
              </a:rPr>
              <a:t>Server Selection Mechanism</a:t>
            </a:r>
          </a:p>
        </p:txBody>
      </p:sp>
      <p:sp>
        <p:nvSpPr>
          <p:cNvPr id="40963" name="Content Placeholder 2">
            <a:extLst>
              <a:ext uri="{FF2B5EF4-FFF2-40B4-BE49-F238E27FC236}">
                <a16:creationId xmlns:a16="http://schemas.microsoft.com/office/drawing/2014/main" id="{5CC6116F-5F26-3F47-AD5B-38D958D506B3}"/>
              </a:ext>
            </a:extLst>
          </p:cNvPr>
          <p:cNvSpPr>
            <a:spLocks noGrp="1"/>
          </p:cNvSpPr>
          <p:nvPr>
            <p:ph sz="half" idx="1"/>
          </p:nvPr>
        </p:nvSpPr>
        <p:spPr>
          <a:xfrm>
            <a:off x="577302" y="1146873"/>
            <a:ext cx="4066705" cy="3771636"/>
          </a:xfrm>
        </p:spPr>
        <p:txBody>
          <a:bodyPr/>
          <a:lstStyle/>
          <a:p>
            <a:r>
              <a:rPr lang="en-US" altLang="zh-CN" sz="2000" b="1" dirty="0">
                <a:ea typeface="ＭＳ Ｐゴシック" panose="020B0600070205080204" pitchFamily="34" charset="-128"/>
              </a:rPr>
              <a:t>Naming</a:t>
            </a:r>
          </a:p>
          <a:p>
            <a:pPr lvl="1"/>
            <a:r>
              <a:rPr lang="en-US" altLang="zh-CN" sz="1800" dirty="0">
                <a:ea typeface="ＭＳ Ｐゴシック" panose="020B0600070205080204" pitchFamily="34" charset="-128"/>
              </a:rPr>
              <a:t>DNS-based server selection</a:t>
            </a:r>
          </a:p>
        </p:txBody>
      </p:sp>
      <p:sp>
        <p:nvSpPr>
          <p:cNvPr id="4" name="Content Placeholder 3">
            <a:extLst>
              <a:ext uri="{FF2B5EF4-FFF2-40B4-BE49-F238E27FC236}">
                <a16:creationId xmlns:a16="http://schemas.microsoft.com/office/drawing/2014/main" id="{7FCBEA2A-77D2-694A-AD68-6B3210FE9DCC}"/>
              </a:ext>
            </a:extLst>
          </p:cNvPr>
          <p:cNvSpPr>
            <a:spLocks noGrp="1"/>
          </p:cNvSpPr>
          <p:nvPr>
            <p:ph sz="half" idx="2"/>
          </p:nvPr>
        </p:nvSpPr>
        <p:spPr>
          <a:xfrm>
            <a:off x="4860032" y="1143000"/>
            <a:ext cx="4216977" cy="4318000"/>
          </a:xfrm>
        </p:spPr>
        <p:txBody>
          <a:bodyPr>
            <a:noAutofit/>
          </a:bodyPr>
          <a:lstStyle/>
          <a:p>
            <a:r>
              <a:rPr lang="en-US" altLang="zh-CN" sz="2000" b="1" dirty="0">
                <a:ea typeface="ＭＳ Ｐゴシック" panose="020B0600070205080204" pitchFamily="34" charset="-128"/>
              </a:rPr>
              <a:t>Advantages</a:t>
            </a:r>
          </a:p>
          <a:p>
            <a:pPr lvl="1"/>
            <a:r>
              <a:rPr lang="en-US" altLang="zh-CN" sz="1800" dirty="0">
                <a:ea typeface="ＭＳ Ｐゴシック" panose="020B0600070205080204" pitchFamily="34" charset="-128"/>
              </a:rPr>
              <a:t>Avoid TCP set-up delay</a:t>
            </a:r>
          </a:p>
          <a:p>
            <a:pPr lvl="1"/>
            <a:r>
              <a:rPr lang="en-US" altLang="zh-CN" sz="1800" dirty="0">
                <a:ea typeface="ＭＳ Ｐゴシック" panose="020B0600070205080204" pitchFamily="34" charset="-128"/>
              </a:rPr>
              <a:t>DNS caching reduces overhead</a:t>
            </a:r>
          </a:p>
          <a:p>
            <a:pPr lvl="1">
              <a:spcAft>
                <a:spcPts val="1000"/>
              </a:spcAft>
            </a:pPr>
            <a:r>
              <a:rPr lang="en-US" altLang="zh-CN" sz="1800" dirty="0">
                <a:ea typeface="ＭＳ Ｐゴシック" panose="020B0600070205080204" pitchFamily="34" charset="-128"/>
              </a:rPr>
              <a:t>Relatively fine control</a:t>
            </a:r>
          </a:p>
          <a:p>
            <a:r>
              <a:rPr lang="en-US" altLang="zh-CN" sz="2000" b="1" dirty="0">
                <a:ea typeface="ＭＳ Ｐゴシック" panose="020B0600070205080204" pitchFamily="34" charset="-128"/>
              </a:rPr>
              <a:t>Disadvantage</a:t>
            </a:r>
          </a:p>
          <a:p>
            <a:pPr lvl="1"/>
            <a:r>
              <a:rPr lang="en-US" altLang="zh-CN" sz="1800" dirty="0">
                <a:ea typeface="ＭＳ Ｐゴシック" panose="020B0600070205080204" pitchFamily="34" charset="-128"/>
              </a:rPr>
              <a:t>Based on IP address of local DNS server</a:t>
            </a:r>
          </a:p>
          <a:p>
            <a:pPr lvl="1"/>
            <a:r>
              <a:rPr lang="en-US" altLang="zh-CN" sz="1800" dirty="0">
                <a:ea typeface="ＭＳ Ｐゴシック" panose="020B0600070205080204" pitchFamily="34" charset="-128"/>
              </a:rPr>
              <a:t>“Hidden load” effect</a:t>
            </a:r>
          </a:p>
          <a:p>
            <a:pPr lvl="1"/>
            <a:r>
              <a:rPr lang="en-US" altLang="zh-CN" sz="1800" dirty="0">
                <a:ea typeface="ＭＳ Ｐゴシック" panose="020B0600070205080204" pitchFamily="34" charset="-128"/>
              </a:rPr>
              <a:t>DNS TTL limits adaptation</a:t>
            </a:r>
          </a:p>
          <a:p>
            <a:pPr lvl="1"/>
            <a:endParaRPr lang="en-US" altLang="zh-CN" sz="1600" dirty="0">
              <a:ea typeface="ＭＳ Ｐゴシック" panose="020B0600070205080204" pitchFamily="34" charset="-128"/>
            </a:endParaRPr>
          </a:p>
        </p:txBody>
      </p:sp>
      <p:sp>
        <p:nvSpPr>
          <p:cNvPr id="40965" name="Slide Number Placeholder 4">
            <a:extLst>
              <a:ext uri="{FF2B5EF4-FFF2-40B4-BE49-F238E27FC236}">
                <a16:creationId xmlns:a16="http://schemas.microsoft.com/office/drawing/2014/main" id="{1B8BBB0F-1CBC-6641-B256-9906E9D190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67" b="1">
                <a:solidFill>
                  <a:schemeClr val="tx1"/>
                </a:solidFill>
                <a:latin typeface="Courier New" panose="02070309020205020404" pitchFamily="49" charset="0"/>
                <a:ea typeface="ＭＳ Ｐゴシック" panose="020B0600070205080204" pitchFamily="34" charset="-128"/>
              </a:defRPr>
            </a:lvl1pPr>
            <a:lvl2pPr marL="31608506" indent="-31227522" eaLnBrk="0" hangingPunct="0">
              <a:defRPr sz="1667" b="1">
                <a:solidFill>
                  <a:schemeClr val="tx1"/>
                </a:solidFill>
                <a:latin typeface="Courier New" panose="02070309020205020404" pitchFamily="49" charset="0"/>
                <a:ea typeface="ＭＳ Ｐゴシック" panose="020B0600070205080204" pitchFamily="34" charset="-128"/>
              </a:defRPr>
            </a:lvl2pPr>
            <a:lvl3pPr eaLnBrk="0" hangingPunct="0">
              <a:defRPr sz="1667" b="1">
                <a:solidFill>
                  <a:schemeClr val="tx1"/>
                </a:solidFill>
                <a:latin typeface="Courier New" panose="02070309020205020404" pitchFamily="49" charset="0"/>
                <a:ea typeface="ＭＳ Ｐゴシック" panose="020B0600070205080204" pitchFamily="34" charset="-128"/>
              </a:defRPr>
            </a:lvl3pPr>
            <a:lvl4pPr eaLnBrk="0" hangingPunct="0">
              <a:defRPr sz="1667" b="1">
                <a:solidFill>
                  <a:schemeClr val="tx1"/>
                </a:solidFill>
                <a:latin typeface="Courier New" panose="02070309020205020404" pitchFamily="49" charset="0"/>
                <a:ea typeface="ＭＳ Ｐゴシック" panose="020B0600070205080204" pitchFamily="34" charset="-128"/>
              </a:defRPr>
            </a:lvl4pPr>
            <a:lvl5pPr eaLnBrk="0" hangingPunct="0">
              <a:defRPr sz="1667" b="1">
                <a:solidFill>
                  <a:schemeClr val="tx1"/>
                </a:solidFill>
                <a:latin typeface="Courier New" panose="02070309020205020404" pitchFamily="49" charset="0"/>
                <a:ea typeface="ＭＳ Ｐゴシック" panose="020B0600070205080204" pitchFamily="34" charset="-128"/>
              </a:defRPr>
            </a:lvl5pPr>
            <a:lvl6pPr marL="380985" eaLnBrk="0" fontAlgn="base" hangingPunct="0">
              <a:spcBef>
                <a:spcPct val="0"/>
              </a:spcBef>
              <a:spcAft>
                <a:spcPct val="0"/>
              </a:spcAft>
              <a:defRPr sz="1667" b="1">
                <a:solidFill>
                  <a:schemeClr val="tx1"/>
                </a:solidFill>
                <a:latin typeface="Courier New" panose="02070309020205020404" pitchFamily="49" charset="0"/>
                <a:ea typeface="ＭＳ Ｐゴシック" panose="020B0600070205080204" pitchFamily="34" charset="-128"/>
              </a:defRPr>
            </a:lvl6pPr>
            <a:lvl7pPr marL="761970" eaLnBrk="0" fontAlgn="base" hangingPunct="0">
              <a:spcBef>
                <a:spcPct val="0"/>
              </a:spcBef>
              <a:spcAft>
                <a:spcPct val="0"/>
              </a:spcAft>
              <a:defRPr sz="1667" b="1">
                <a:solidFill>
                  <a:schemeClr val="tx1"/>
                </a:solidFill>
                <a:latin typeface="Courier New" panose="02070309020205020404" pitchFamily="49" charset="0"/>
                <a:ea typeface="ＭＳ Ｐゴシック" panose="020B0600070205080204" pitchFamily="34" charset="-128"/>
              </a:defRPr>
            </a:lvl7pPr>
            <a:lvl8pPr marL="1142954" eaLnBrk="0" fontAlgn="base" hangingPunct="0">
              <a:spcBef>
                <a:spcPct val="0"/>
              </a:spcBef>
              <a:spcAft>
                <a:spcPct val="0"/>
              </a:spcAft>
              <a:defRPr sz="1667" b="1">
                <a:solidFill>
                  <a:schemeClr val="tx1"/>
                </a:solidFill>
                <a:latin typeface="Courier New" panose="02070309020205020404" pitchFamily="49" charset="0"/>
                <a:ea typeface="ＭＳ Ｐゴシック" panose="020B0600070205080204" pitchFamily="34" charset="-128"/>
              </a:defRPr>
            </a:lvl8pPr>
            <a:lvl9pPr marL="1523939" eaLnBrk="0" fontAlgn="base" hangingPunct="0">
              <a:spcBef>
                <a:spcPct val="0"/>
              </a:spcBef>
              <a:spcAft>
                <a:spcPct val="0"/>
              </a:spcAft>
              <a:defRPr sz="1667" b="1">
                <a:solidFill>
                  <a:schemeClr val="tx1"/>
                </a:solidFill>
                <a:latin typeface="Courier New" panose="02070309020205020404" pitchFamily="49" charset="0"/>
                <a:ea typeface="ＭＳ Ｐゴシック" panose="020B0600070205080204" pitchFamily="34" charset="-128"/>
              </a:defRPr>
            </a:lvl9pPr>
          </a:lstStyle>
          <a:p>
            <a:pPr eaLnBrk="1" hangingPunct="1"/>
            <a:fld id="{8938515B-D8EC-A543-9051-08A1D9EA3396}" type="slidenum">
              <a:rPr lang="en-US" altLang="zh-CN" sz="1000">
                <a:solidFill>
                  <a:srgbClr val="898989"/>
                </a:solidFill>
              </a:rPr>
              <a:pPr eaLnBrk="1" hangingPunct="1"/>
              <a:t>33</a:t>
            </a:fld>
            <a:endParaRPr lang="en-US" altLang="zh-CN" sz="1000">
              <a:solidFill>
                <a:srgbClr val="898989"/>
              </a:solidFill>
            </a:endParaRPr>
          </a:p>
        </p:txBody>
      </p:sp>
      <p:grpSp>
        <p:nvGrpSpPr>
          <p:cNvPr id="2" name="Group 6">
            <a:extLst>
              <a:ext uri="{FF2B5EF4-FFF2-40B4-BE49-F238E27FC236}">
                <a16:creationId xmlns:a16="http://schemas.microsoft.com/office/drawing/2014/main" id="{D14349BD-4214-514E-9D35-9DE6047D3797}"/>
              </a:ext>
            </a:extLst>
          </p:cNvPr>
          <p:cNvGrpSpPr>
            <a:grpSpLocks/>
          </p:cNvGrpSpPr>
          <p:nvPr/>
        </p:nvGrpSpPr>
        <p:grpSpPr bwMode="auto">
          <a:xfrm>
            <a:off x="1564026" y="3234627"/>
            <a:ext cx="2349502" cy="1333500"/>
            <a:chOff x="3360" y="96"/>
            <a:chExt cx="1056" cy="720"/>
          </a:xfrm>
          <a:solidFill>
            <a:srgbClr val="8EB4E3"/>
          </a:solidFill>
        </p:grpSpPr>
        <p:sp>
          <p:nvSpPr>
            <p:cNvPr id="17" name="Oval 4">
              <a:extLst>
                <a:ext uri="{FF2B5EF4-FFF2-40B4-BE49-F238E27FC236}">
                  <a16:creationId xmlns:a16="http://schemas.microsoft.com/office/drawing/2014/main" id="{B5B7DE91-BD46-2B4F-8389-8BBD3A77AE6A}"/>
                </a:ext>
              </a:extLst>
            </p:cNvPr>
            <p:cNvSpPr>
              <a:spLocks noChangeArrowheads="1"/>
            </p:cNvSpPr>
            <p:nvPr/>
          </p:nvSpPr>
          <p:spPr bwMode="auto">
            <a:xfrm>
              <a:off x="3360" y="144"/>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18" name="Oval 5">
              <a:extLst>
                <a:ext uri="{FF2B5EF4-FFF2-40B4-BE49-F238E27FC236}">
                  <a16:creationId xmlns:a16="http://schemas.microsoft.com/office/drawing/2014/main" id="{69EF74E1-2FA8-8945-B5A4-DBA5BC5D7345}"/>
                </a:ext>
              </a:extLst>
            </p:cNvPr>
            <p:cNvSpPr>
              <a:spLocks noChangeArrowheads="1"/>
            </p:cNvSpPr>
            <p:nvPr/>
          </p:nvSpPr>
          <p:spPr bwMode="auto">
            <a:xfrm>
              <a:off x="3600" y="96"/>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19" name="Oval 6">
              <a:extLst>
                <a:ext uri="{FF2B5EF4-FFF2-40B4-BE49-F238E27FC236}">
                  <a16:creationId xmlns:a16="http://schemas.microsoft.com/office/drawing/2014/main" id="{E77D180C-D0F8-C149-B6D9-01E1DD5BD43E}"/>
                </a:ext>
              </a:extLst>
            </p:cNvPr>
            <p:cNvSpPr>
              <a:spLocks noChangeArrowheads="1"/>
            </p:cNvSpPr>
            <p:nvPr/>
          </p:nvSpPr>
          <p:spPr bwMode="auto">
            <a:xfrm>
              <a:off x="3840" y="19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20" name="Oval 7">
              <a:extLst>
                <a:ext uri="{FF2B5EF4-FFF2-40B4-BE49-F238E27FC236}">
                  <a16:creationId xmlns:a16="http://schemas.microsoft.com/office/drawing/2014/main" id="{0FCDBDDD-CCB5-6249-984A-02882AB15F49}"/>
                </a:ext>
              </a:extLst>
            </p:cNvPr>
            <p:cNvSpPr>
              <a:spLocks noChangeArrowheads="1"/>
            </p:cNvSpPr>
            <p:nvPr/>
          </p:nvSpPr>
          <p:spPr bwMode="auto">
            <a:xfrm>
              <a:off x="3888" y="43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21" name="Oval 8">
              <a:extLst>
                <a:ext uri="{FF2B5EF4-FFF2-40B4-BE49-F238E27FC236}">
                  <a16:creationId xmlns:a16="http://schemas.microsoft.com/office/drawing/2014/main" id="{7863241B-8A00-5B41-98BE-7A847BC50B3A}"/>
                </a:ext>
              </a:extLst>
            </p:cNvPr>
            <p:cNvSpPr>
              <a:spLocks noChangeArrowheads="1"/>
            </p:cNvSpPr>
            <p:nvPr/>
          </p:nvSpPr>
          <p:spPr bwMode="auto">
            <a:xfrm>
              <a:off x="3600" y="43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22" name="Oval 9">
              <a:extLst>
                <a:ext uri="{FF2B5EF4-FFF2-40B4-BE49-F238E27FC236}">
                  <a16:creationId xmlns:a16="http://schemas.microsoft.com/office/drawing/2014/main" id="{054A90FF-E8C1-FF4C-ABD4-B43098F579D2}"/>
                </a:ext>
              </a:extLst>
            </p:cNvPr>
            <p:cNvSpPr>
              <a:spLocks noChangeArrowheads="1"/>
            </p:cNvSpPr>
            <p:nvPr/>
          </p:nvSpPr>
          <p:spPr bwMode="auto">
            <a:xfrm>
              <a:off x="3360" y="384"/>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grpSp>
      <p:pic>
        <p:nvPicPr>
          <p:cNvPr id="40967" name="Picture 14" descr="paketaro box">
            <a:extLst>
              <a:ext uri="{FF2B5EF4-FFF2-40B4-BE49-F238E27FC236}">
                <a16:creationId xmlns:a16="http://schemas.microsoft.com/office/drawing/2014/main" id="{E8995954-F033-AE4C-9274-E5DF0C98C0B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50021" y="310762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14" descr="paketaro box">
            <a:extLst>
              <a:ext uri="{FF2B5EF4-FFF2-40B4-BE49-F238E27FC236}">
                <a16:creationId xmlns:a16="http://schemas.microsoft.com/office/drawing/2014/main" id="{718A2315-EB46-8B4C-B9C3-398D5814584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50021" y="425062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9" name="Picture 13" descr="Computer5">
            <a:extLst>
              <a:ext uri="{FF2B5EF4-FFF2-40B4-BE49-F238E27FC236}">
                <a16:creationId xmlns:a16="http://schemas.microsoft.com/office/drawing/2014/main" id="{C6C3C8FA-5AFB-6C44-A6F1-9DF4B0428D7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2521" y="2409127"/>
            <a:ext cx="1031875" cy="907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07A4577E-EC7F-AA46-BBD3-4142EA236926}"/>
              </a:ext>
            </a:extLst>
          </p:cNvPr>
          <p:cNvCxnSpPr>
            <a:cxnSpLocks noChangeShapeType="1"/>
          </p:cNvCxnSpPr>
          <p:nvPr/>
        </p:nvCxnSpPr>
        <p:spPr bwMode="auto">
          <a:xfrm>
            <a:off x="1691021" y="2980627"/>
            <a:ext cx="579438" cy="35851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 name="Straight Connector 11">
            <a:extLst>
              <a:ext uri="{FF2B5EF4-FFF2-40B4-BE49-F238E27FC236}">
                <a16:creationId xmlns:a16="http://schemas.microsoft.com/office/drawing/2014/main" id="{08F564F4-928D-5040-9CCA-1AE7408845ED}"/>
              </a:ext>
            </a:extLst>
          </p:cNvPr>
          <p:cNvCxnSpPr>
            <a:cxnSpLocks noChangeShapeType="1"/>
          </p:cNvCxnSpPr>
          <p:nvPr/>
        </p:nvCxnSpPr>
        <p:spPr bwMode="auto">
          <a:xfrm rot="5400000" flipH="1" flipV="1">
            <a:off x="3760063" y="3299450"/>
            <a:ext cx="91282" cy="342635"/>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 name="Straight Connector 12">
            <a:extLst>
              <a:ext uri="{FF2B5EF4-FFF2-40B4-BE49-F238E27FC236}">
                <a16:creationId xmlns:a16="http://schemas.microsoft.com/office/drawing/2014/main" id="{412F8E34-0A20-2540-AC50-1128BDB3FAD0}"/>
              </a:ext>
            </a:extLst>
          </p:cNvPr>
          <p:cNvCxnSpPr>
            <a:cxnSpLocks noChangeShapeType="1"/>
          </p:cNvCxnSpPr>
          <p:nvPr/>
        </p:nvCxnSpPr>
        <p:spPr bwMode="auto">
          <a:xfrm rot="16200000" flipH="1">
            <a:off x="3807027" y="4398133"/>
            <a:ext cx="104510" cy="235479"/>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0973" name="TextBox 13">
            <a:extLst>
              <a:ext uri="{FF2B5EF4-FFF2-40B4-BE49-F238E27FC236}">
                <a16:creationId xmlns:a16="http://schemas.microsoft.com/office/drawing/2014/main" id="{4481B801-2D8E-1946-AD86-D7F5C70029FB}"/>
              </a:ext>
            </a:extLst>
          </p:cNvPr>
          <p:cNvSpPr txBox="1">
            <a:spLocks noChangeArrowheads="1"/>
          </p:cNvSpPr>
          <p:nvPr/>
        </p:nvSpPr>
        <p:spPr bwMode="auto">
          <a:xfrm>
            <a:off x="3025844" y="2790127"/>
            <a:ext cx="1082348" cy="3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zh-CN" sz="1667"/>
              <a:t>1.2.3.4</a:t>
            </a:r>
          </a:p>
        </p:txBody>
      </p:sp>
      <p:sp>
        <p:nvSpPr>
          <p:cNvPr id="40974" name="TextBox 14">
            <a:extLst>
              <a:ext uri="{FF2B5EF4-FFF2-40B4-BE49-F238E27FC236}">
                <a16:creationId xmlns:a16="http://schemas.microsoft.com/office/drawing/2014/main" id="{CF638080-8D1D-F842-9895-BD1E69AF92B0}"/>
              </a:ext>
            </a:extLst>
          </p:cNvPr>
          <p:cNvSpPr txBox="1">
            <a:spLocks noChangeArrowheads="1"/>
          </p:cNvSpPr>
          <p:nvPr/>
        </p:nvSpPr>
        <p:spPr bwMode="auto">
          <a:xfrm>
            <a:off x="2771844" y="4695127"/>
            <a:ext cx="1082348" cy="3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zh-CN" sz="1667"/>
              <a:t>1.2.3.5</a:t>
            </a:r>
          </a:p>
        </p:txBody>
      </p:sp>
      <p:sp>
        <p:nvSpPr>
          <p:cNvPr id="16" name="Freeform 15">
            <a:extLst>
              <a:ext uri="{FF2B5EF4-FFF2-40B4-BE49-F238E27FC236}">
                <a16:creationId xmlns:a16="http://schemas.microsoft.com/office/drawing/2014/main" id="{590B7B76-FCC4-9749-93D9-A8B74D4FB741}"/>
              </a:ext>
            </a:extLst>
          </p:cNvPr>
          <p:cNvSpPr>
            <a:spLocks noChangeArrowheads="1"/>
          </p:cNvSpPr>
          <p:nvPr/>
        </p:nvSpPr>
        <p:spPr bwMode="auto">
          <a:xfrm>
            <a:off x="1635459" y="3075877"/>
            <a:ext cx="2394479" cy="720990"/>
          </a:xfrm>
          <a:custGeom>
            <a:avLst/>
            <a:gdLst>
              <a:gd name="T0" fmla="*/ 0 w 2873375"/>
              <a:gd name="T1" fmla="*/ 0 h 865187"/>
              <a:gd name="T2" fmla="*/ 1238250 w 2873375"/>
              <a:gd name="T3" fmla="*/ 762001 h 865187"/>
              <a:gd name="T4" fmla="*/ 2873375 w 2873375"/>
              <a:gd name="T5" fmla="*/ 619126 h 865187"/>
              <a:gd name="T6" fmla="*/ 0 60000 65536"/>
              <a:gd name="T7" fmla="*/ 0 60000 65536"/>
              <a:gd name="T8" fmla="*/ 0 60000 65536"/>
              <a:gd name="T9" fmla="*/ 0 w 2873375"/>
              <a:gd name="T10" fmla="*/ 0 h 865187"/>
              <a:gd name="T11" fmla="*/ 2873375 w 2873375"/>
              <a:gd name="T12" fmla="*/ 865187 h 865187"/>
            </a:gdLst>
            <a:ahLst/>
            <a:cxnLst>
              <a:cxn ang="T6">
                <a:pos x="T0" y="T1"/>
              </a:cxn>
              <a:cxn ang="T7">
                <a:pos x="T2" y="T3"/>
              </a:cxn>
              <a:cxn ang="T8">
                <a:pos x="T4" y="T5"/>
              </a:cxn>
            </a:cxnLst>
            <a:rect l="T9" t="T10" r="T11" b="T12"/>
            <a:pathLst>
              <a:path w="2873375" h="865187">
                <a:moveTo>
                  <a:pt x="0" y="0"/>
                </a:moveTo>
                <a:cubicBezTo>
                  <a:pt x="379677" y="329406"/>
                  <a:pt x="759354" y="658813"/>
                  <a:pt x="1238250" y="762000"/>
                </a:cubicBezTo>
                <a:cubicBezTo>
                  <a:pt x="1717146" y="865187"/>
                  <a:pt x="2873375" y="619125"/>
                  <a:pt x="2873375" y="619125"/>
                </a:cubicBezTo>
              </a:path>
            </a:pathLst>
          </a:custGeom>
          <a:noFill/>
          <a:ln w="25400">
            <a:solidFill>
              <a:schemeClr val="tx1"/>
            </a:solidFill>
            <a:miter lim="800000"/>
            <a:headEnd type="arrow" w="lg" len="lg"/>
            <a:tailEnd type="arrow" w="lg" len="lg"/>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zh-CN" altLang="zh-CN" sz="1667">
              <a:latin typeface="Calibri" panose="020F0502020204030204" pitchFamily="34" charset="0"/>
            </a:endParaRPr>
          </a:p>
        </p:txBody>
      </p:sp>
      <p:pic>
        <p:nvPicPr>
          <p:cNvPr id="40976" name="Picture 14" descr="paketaro box">
            <a:extLst>
              <a:ext uri="{FF2B5EF4-FFF2-40B4-BE49-F238E27FC236}">
                <a16:creationId xmlns:a16="http://schemas.microsoft.com/office/drawing/2014/main" id="{08AD3D23-9D1A-7B4D-8124-3C492E95DAC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6021" y="426650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Straight Arrow Connector 24">
            <a:extLst>
              <a:ext uri="{FF2B5EF4-FFF2-40B4-BE49-F238E27FC236}">
                <a16:creationId xmlns:a16="http://schemas.microsoft.com/office/drawing/2014/main" id="{59794A3C-BB97-DF4E-A64C-072A0BB89586}"/>
              </a:ext>
            </a:extLst>
          </p:cNvPr>
          <p:cNvCxnSpPr>
            <a:cxnSpLocks noChangeShapeType="1"/>
          </p:cNvCxnSpPr>
          <p:nvPr/>
        </p:nvCxnSpPr>
        <p:spPr bwMode="auto">
          <a:xfrm rot="16200000" flipH="1">
            <a:off x="831126" y="3795544"/>
            <a:ext cx="1013354" cy="55563"/>
          </a:xfrm>
          <a:prstGeom prst="straightConnector1">
            <a:avLst/>
          </a:prstGeom>
          <a:noFill/>
          <a:ln w="25400">
            <a:solidFill>
              <a:schemeClr val="tx1"/>
            </a:solidFill>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0978" name="TextBox 25">
            <a:extLst>
              <a:ext uri="{FF2B5EF4-FFF2-40B4-BE49-F238E27FC236}">
                <a16:creationId xmlns:a16="http://schemas.microsoft.com/office/drawing/2014/main" id="{AB0C958B-1805-2344-B6A5-4A9C2FAA96FF}"/>
              </a:ext>
            </a:extLst>
          </p:cNvPr>
          <p:cNvSpPr txBox="1">
            <a:spLocks noChangeArrowheads="1"/>
          </p:cNvSpPr>
          <p:nvPr/>
        </p:nvSpPr>
        <p:spPr bwMode="auto">
          <a:xfrm>
            <a:off x="512504" y="3485981"/>
            <a:ext cx="819136" cy="60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zh-CN" sz="1667" dirty="0"/>
              <a:t>DNS</a:t>
            </a:r>
          </a:p>
          <a:p>
            <a:pPr eaLnBrk="1" hangingPunct="1"/>
            <a:r>
              <a:rPr lang="en-US" altLang="zh-CN" sz="1667" dirty="0"/>
              <a:t>query</a:t>
            </a:r>
          </a:p>
        </p:txBody>
      </p:sp>
      <p:sp>
        <p:nvSpPr>
          <p:cNvPr id="40979" name="TextBox 26">
            <a:extLst>
              <a:ext uri="{FF2B5EF4-FFF2-40B4-BE49-F238E27FC236}">
                <a16:creationId xmlns:a16="http://schemas.microsoft.com/office/drawing/2014/main" id="{A8DB7973-DB9A-B340-9939-CB9D117A9CE8}"/>
              </a:ext>
            </a:extLst>
          </p:cNvPr>
          <p:cNvSpPr txBox="1">
            <a:spLocks noChangeArrowheads="1"/>
          </p:cNvSpPr>
          <p:nvPr/>
        </p:nvSpPr>
        <p:spPr bwMode="auto">
          <a:xfrm>
            <a:off x="392129" y="5028902"/>
            <a:ext cx="2512952" cy="3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zh-CN" sz="1667" dirty="0"/>
              <a:t>local DNS server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31" descr="paketaro box">
            <a:extLst>
              <a:ext uri="{FF2B5EF4-FFF2-40B4-BE49-F238E27FC236}">
                <a16:creationId xmlns:a16="http://schemas.microsoft.com/office/drawing/2014/main" id="{DDFAFDF6-3137-4248-805D-9E78B306C09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4000" y="45085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10">
            <a:extLst>
              <a:ext uri="{FF2B5EF4-FFF2-40B4-BE49-F238E27FC236}">
                <a16:creationId xmlns:a16="http://schemas.microsoft.com/office/drawing/2014/main" id="{FC8D93B7-CFBC-6B4D-9803-50E2A23E4002}"/>
              </a:ext>
            </a:extLst>
          </p:cNvPr>
          <p:cNvSpPr>
            <a:spLocks noGrp="1" noChangeArrowheads="1"/>
          </p:cNvSpPr>
          <p:nvPr>
            <p:ph type="title"/>
          </p:nvPr>
        </p:nvSpPr>
        <p:spPr/>
        <p:txBody>
          <a:bodyPr>
            <a:normAutofit/>
          </a:bodyPr>
          <a:lstStyle/>
          <a:p>
            <a:r>
              <a:rPr lang="en-US" altLang="zh-CN" sz="2800" dirty="0">
                <a:ea typeface="ＭＳ Ｐゴシック" panose="020B0600070205080204" pitchFamily="34" charset="-128"/>
              </a:rPr>
              <a:t>How Akamai Uses DNS</a:t>
            </a:r>
          </a:p>
        </p:txBody>
      </p:sp>
      <p:grpSp>
        <p:nvGrpSpPr>
          <p:cNvPr id="2" name="Group 3">
            <a:extLst>
              <a:ext uri="{FF2B5EF4-FFF2-40B4-BE49-F238E27FC236}">
                <a16:creationId xmlns:a16="http://schemas.microsoft.com/office/drawing/2014/main" id="{2ABB2805-5513-824C-8D69-F14A01FBE46F}"/>
              </a:ext>
            </a:extLst>
          </p:cNvPr>
          <p:cNvGrpSpPr>
            <a:grpSpLocks/>
          </p:cNvGrpSpPr>
          <p:nvPr/>
        </p:nvGrpSpPr>
        <p:grpSpPr bwMode="auto">
          <a:xfrm>
            <a:off x="1206500" y="2667000"/>
            <a:ext cx="4318000" cy="2349500"/>
            <a:chOff x="3360" y="96"/>
            <a:chExt cx="1056" cy="720"/>
          </a:xfrm>
          <a:solidFill>
            <a:srgbClr val="8EB4E3"/>
          </a:solidFill>
        </p:grpSpPr>
        <p:sp>
          <p:nvSpPr>
            <p:cNvPr id="90159" name="Oval 4">
              <a:extLst>
                <a:ext uri="{FF2B5EF4-FFF2-40B4-BE49-F238E27FC236}">
                  <a16:creationId xmlns:a16="http://schemas.microsoft.com/office/drawing/2014/main" id="{1CC9E4D9-7AAA-4440-ACE2-99190EC9B93C}"/>
                </a:ext>
              </a:extLst>
            </p:cNvPr>
            <p:cNvSpPr>
              <a:spLocks noChangeArrowheads="1"/>
            </p:cNvSpPr>
            <p:nvPr/>
          </p:nvSpPr>
          <p:spPr bwMode="auto">
            <a:xfrm>
              <a:off x="3360" y="144"/>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0" name="Oval 5">
              <a:extLst>
                <a:ext uri="{FF2B5EF4-FFF2-40B4-BE49-F238E27FC236}">
                  <a16:creationId xmlns:a16="http://schemas.microsoft.com/office/drawing/2014/main" id="{DF86B266-C4A1-9E4A-8206-8A5CA7754E44}"/>
                </a:ext>
              </a:extLst>
            </p:cNvPr>
            <p:cNvSpPr>
              <a:spLocks noChangeArrowheads="1"/>
            </p:cNvSpPr>
            <p:nvPr/>
          </p:nvSpPr>
          <p:spPr bwMode="auto">
            <a:xfrm>
              <a:off x="3600" y="96"/>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1" name="Oval 6">
              <a:extLst>
                <a:ext uri="{FF2B5EF4-FFF2-40B4-BE49-F238E27FC236}">
                  <a16:creationId xmlns:a16="http://schemas.microsoft.com/office/drawing/2014/main" id="{141EEC16-1285-B54D-A59F-A744BABBFD31}"/>
                </a:ext>
              </a:extLst>
            </p:cNvPr>
            <p:cNvSpPr>
              <a:spLocks noChangeArrowheads="1"/>
            </p:cNvSpPr>
            <p:nvPr/>
          </p:nvSpPr>
          <p:spPr bwMode="auto">
            <a:xfrm>
              <a:off x="3840" y="19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2" name="Oval 7">
              <a:extLst>
                <a:ext uri="{FF2B5EF4-FFF2-40B4-BE49-F238E27FC236}">
                  <a16:creationId xmlns:a16="http://schemas.microsoft.com/office/drawing/2014/main" id="{58DFAC81-FB37-2E42-B38D-CA05122A05B2}"/>
                </a:ext>
              </a:extLst>
            </p:cNvPr>
            <p:cNvSpPr>
              <a:spLocks noChangeArrowheads="1"/>
            </p:cNvSpPr>
            <p:nvPr/>
          </p:nvSpPr>
          <p:spPr bwMode="auto">
            <a:xfrm>
              <a:off x="3888" y="43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3" name="Oval 8">
              <a:extLst>
                <a:ext uri="{FF2B5EF4-FFF2-40B4-BE49-F238E27FC236}">
                  <a16:creationId xmlns:a16="http://schemas.microsoft.com/office/drawing/2014/main" id="{3D6ED5EC-7ECA-3345-8D60-36E2690D4A57}"/>
                </a:ext>
              </a:extLst>
            </p:cNvPr>
            <p:cNvSpPr>
              <a:spLocks noChangeArrowheads="1"/>
            </p:cNvSpPr>
            <p:nvPr/>
          </p:nvSpPr>
          <p:spPr bwMode="auto">
            <a:xfrm>
              <a:off x="3600" y="43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4" name="Oval 9">
              <a:extLst>
                <a:ext uri="{FF2B5EF4-FFF2-40B4-BE49-F238E27FC236}">
                  <a16:creationId xmlns:a16="http://schemas.microsoft.com/office/drawing/2014/main" id="{AEF582ED-CB33-2649-9799-C9EF180906D8}"/>
                </a:ext>
              </a:extLst>
            </p:cNvPr>
            <p:cNvSpPr>
              <a:spLocks noChangeArrowheads="1"/>
            </p:cNvSpPr>
            <p:nvPr/>
          </p:nvSpPr>
          <p:spPr bwMode="auto">
            <a:xfrm>
              <a:off x="3360" y="384"/>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grpSp>
      <p:sp>
        <p:nvSpPr>
          <p:cNvPr id="44038" name="Rectangle 12">
            <a:extLst>
              <a:ext uri="{FF2B5EF4-FFF2-40B4-BE49-F238E27FC236}">
                <a16:creationId xmlns:a16="http://schemas.microsoft.com/office/drawing/2014/main" id="{1BF360A0-F9C5-8A42-B2F9-D35F4A19F298}"/>
              </a:ext>
            </a:extLst>
          </p:cNvPr>
          <p:cNvSpPr>
            <a:spLocks noChangeArrowheads="1"/>
          </p:cNvSpPr>
          <p:nvPr/>
        </p:nvSpPr>
        <p:spPr bwMode="auto">
          <a:xfrm>
            <a:off x="802320" y="1076415"/>
            <a:ext cx="285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dirty="0" err="1">
                <a:solidFill>
                  <a:srgbClr val="000000"/>
                </a:solidFill>
                <a:latin typeface="Arial" panose="020B0604020202020204" pitchFamily="34" charset="0"/>
              </a:rPr>
              <a:t>cnn.com</a:t>
            </a:r>
            <a:r>
              <a:rPr lang="en-US" altLang="zh-CN" sz="1500" dirty="0">
                <a:solidFill>
                  <a:srgbClr val="000000"/>
                </a:solidFill>
                <a:latin typeface="Arial" panose="020B0604020202020204" pitchFamily="34" charset="0"/>
              </a:rPr>
              <a:t> (content provider)</a:t>
            </a:r>
          </a:p>
        </p:txBody>
      </p:sp>
      <p:pic>
        <p:nvPicPr>
          <p:cNvPr id="44039" name="Picture 13" descr="Computer5">
            <a:extLst>
              <a:ext uri="{FF2B5EF4-FFF2-40B4-BE49-F238E27FC236}">
                <a16:creationId xmlns:a16="http://schemas.microsoft.com/office/drawing/2014/main" id="{DB959C96-37DA-C843-A68D-9130521C7928}"/>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70000" y="3810000"/>
            <a:ext cx="1031875" cy="907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0" name="Picture 14" descr="paketaro box">
            <a:extLst>
              <a:ext uri="{FF2B5EF4-FFF2-40B4-BE49-F238E27FC236}">
                <a16:creationId xmlns:a16="http://schemas.microsoft.com/office/drawing/2014/main" id="{62895F62-571D-E749-B417-65CB0204606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3500" y="15240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1" name="Picture 15" descr="paketaro box">
            <a:extLst>
              <a:ext uri="{FF2B5EF4-FFF2-40B4-BE49-F238E27FC236}">
                <a16:creationId xmlns:a16="http://schemas.microsoft.com/office/drawing/2014/main" id="{7A503283-B389-E54A-876C-52101DFAD67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0" y="16510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2" name="Rectangle 17">
            <a:extLst>
              <a:ext uri="{FF2B5EF4-FFF2-40B4-BE49-F238E27FC236}">
                <a16:creationId xmlns:a16="http://schemas.microsoft.com/office/drawing/2014/main" id="{E4B79A35-C0F4-FA49-982B-BDA4B577D6E9}"/>
              </a:ext>
            </a:extLst>
          </p:cNvPr>
          <p:cNvSpPr>
            <a:spLocks noChangeArrowheads="1"/>
          </p:cNvSpPr>
          <p:nvPr/>
        </p:nvSpPr>
        <p:spPr bwMode="auto">
          <a:xfrm>
            <a:off x="3398267" y="1276616"/>
            <a:ext cx="2603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dirty="0">
                <a:solidFill>
                  <a:srgbClr val="000000"/>
                </a:solidFill>
                <a:latin typeface="Arial" panose="020B0604020202020204" pitchFamily="34" charset="0"/>
              </a:rPr>
              <a:t>DNS root server</a:t>
            </a:r>
          </a:p>
        </p:txBody>
      </p:sp>
      <p:sp>
        <p:nvSpPr>
          <p:cNvPr id="44043" name="Line 19">
            <a:extLst>
              <a:ext uri="{FF2B5EF4-FFF2-40B4-BE49-F238E27FC236}">
                <a16:creationId xmlns:a16="http://schemas.microsoft.com/office/drawing/2014/main" id="{A1760F19-5EE4-2B45-A338-E6FEB9528A10}"/>
              </a:ext>
            </a:extLst>
          </p:cNvPr>
          <p:cNvSpPr>
            <a:spLocks noChangeShapeType="1"/>
          </p:cNvSpPr>
          <p:nvPr/>
        </p:nvSpPr>
        <p:spPr bwMode="auto">
          <a:xfrm flipV="1">
            <a:off x="1778000" y="2413000"/>
            <a:ext cx="0" cy="1397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44044" name="Line 20">
            <a:extLst>
              <a:ext uri="{FF2B5EF4-FFF2-40B4-BE49-F238E27FC236}">
                <a16:creationId xmlns:a16="http://schemas.microsoft.com/office/drawing/2014/main" id="{8DA0338C-B27E-6A45-AA19-C06A41FDA30D}"/>
              </a:ext>
            </a:extLst>
          </p:cNvPr>
          <p:cNvSpPr>
            <a:spLocks noChangeShapeType="1"/>
          </p:cNvSpPr>
          <p:nvPr/>
        </p:nvSpPr>
        <p:spPr bwMode="auto">
          <a:xfrm flipV="1">
            <a:off x="1905000" y="2476500"/>
            <a:ext cx="0" cy="1333500"/>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sz="1500"/>
          </a:p>
        </p:txBody>
      </p:sp>
      <p:sp>
        <p:nvSpPr>
          <p:cNvPr id="44045" name="Rectangle 21">
            <a:extLst>
              <a:ext uri="{FF2B5EF4-FFF2-40B4-BE49-F238E27FC236}">
                <a16:creationId xmlns:a16="http://schemas.microsoft.com/office/drawing/2014/main" id="{BFF52FE5-D441-3A4F-AE94-66C2A435BA3C}"/>
              </a:ext>
            </a:extLst>
          </p:cNvPr>
          <p:cNvSpPr>
            <a:spLocks noChangeArrowheads="1"/>
          </p:cNvSpPr>
          <p:nvPr/>
        </p:nvSpPr>
        <p:spPr bwMode="auto">
          <a:xfrm>
            <a:off x="1524000" y="2984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1</a:t>
            </a:r>
          </a:p>
        </p:txBody>
      </p:sp>
      <p:sp>
        <p:nvSpPr>
          <p:cNvPr id="44046" name="Rectangle 22">
            <a:extLst>
              <a:ext uri="{FF2B5EF4-FFF2-40B4-BE49-F238E27FC236}">
                <a16:creationId xmlns:a16="http://schemas.microsoft.com/office/drawing/2014/main" id="{139058BA-F6F7-AD4E-BCD1-B7FA4991CB59}"/>
              </a:ext>
            </a:extLst>
          </p:cNvPr>
          <p:cNvSpPr>
            <a:spLocks noChangeArrowheads="1"/>
          </p:cNvSpPr>
          <p:nvPr/>
        </p:nvSpPr>
        <p:spPr bwMode="auto">
          <a:xfrm>
            <a:off x="1905000" y="2984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2</a:t>
            </a:r>
          </a:p>
        </p:txBody>
      </p:sp>
      <p:pic>
        <p:nvPicPr>
          <p:cNvPr id="44047" name="Picture 27" descr="paketaro box">
            <a:extLst>
              <a:ext uri="{FF2B5EF4-FFF2-40B4-BE49-F238E27FC236}">
                <a16:creationId xmlns:a16="http://schemas.microsoft.com/office/drawing/2014/main" id="{76853112-BC8D-9848-8EF9-933E503B927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26000" y="2603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8" name="Picture 28" descr="paketaro box">
            <a:extLst>
              <a:ext uri="{FF2B5EF4-FFF2-40B4-BE49-F238E27FC236}">
                <a16:creationId xmlns:a16="http://schemas.microsoft.com/office/drawing/2014/main" id="{C5C12D86-4BCE-C641-A13E-36DE484C434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7500" y="34290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9" name="Picture 31" descr="paketaro box">
            <a:extLst>
              <a:ext uri="{FF2B5EF4-FFF2-40B4-BE49-F238E27FC236}">
                <a16:creationId xmlns:a16="http://schemas.microsoft.com/office/drawing/2014/main" id="{9EDEC61D-42EB-8849-A6DD-181D87A1E54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59500" y="4318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0" name="Rectangle 32">
            <a:extLst>
              <a:ext uri="{FF2B5EF4-FFF2-40B4-BE49-F238E27FC236}">
                <a16:creationId xmlns:a16="http://schemas.microsoft.com/office/drawing/2014/main" id="{1E14F109-4E6B-6542-965F-01F331E1F6F0}"/>
              </a:ext>
            </a:extLst>
          </p:cNvPr>
          <p:cNvSpPr>
            <a:spLocks noChangeArrowheads="1"/>
          </p:cNvSpPr>
          <p:nvPr/>
        </p:nvSpPr>
        <p:spPr bwMode="auto">
          <a:xfrm>
            <a:off x="6881440" y="4572000"/>
            <a:ext cx="16510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dirty="0">
                <a:solidFill>
                  <a:srgbClr val="000000"/>
                </a:solidFill>
                <a:latin typeface="Arial" panose="020B0604020202020204" pitchFamily="34" charset="0"/>
              </a:rPr>
              <a:t>Nearby </a:t>
            </a:r>
            <a:br>
              <a:rPr lang="en-US" altLang="zh-CN" sz="1500" dirty="0">
                <a:solidFill>
                  <a:srgbClr val="000000"/>
                </a:solidFill>
                <a:latin typeface="Arial" panose="020B0604020202020204" pitchFamily="34" charset="0"/>
              </a:rPr>
            </a:br>
            <a:r>
              <a:rPr lang="en-US" altLang="zh-CN" sz="1500" dirty="0">
                <a:solidFill>
                  <a:srgbClr val="000000"/>
                </a:solidFill>
                <a:latin typeface="Arial" panose="020B0604020202020204" pitchFamily="34" charset="0"/>
              </a:rPr>
              <a:t>Akamai </a:t>
            </a:r>
          </a:p>
          <a:p>
            <a:pPr eaLnBrk="1" hangingPunct="1">
              <a:spcBef>
                <a:spcPct val="20000"/>
              </a:spcBef>
              <a:buClr>
                <a:srgbClr val="000000"/>
              </a:buClr>
            </a:pPr>
            <a:r>
              <a:rPr lang="en-US" altLang="zh-CN" sz="1500" dirty="0">
                <a:solidFill>
                  <a:srgbClr val="000000"/>
                </a:solidFill>
                <a:latin typeface="Arial" panose="020B0604020202020204" pitchFamily="34" charset="0"/>
              </a:rPr>
              <a:t>cluster</a:t>
            </a:r>
          </a:p>
        </p:txBody>
      </p:sp>
      <p:sp>
        <p:nvSpPr>
          <p:cNvPr id="44051" name="Rectangle 45">
            <a:extLst>
              <a:ext uri="{FF2B5EF4-FFF2-40B4-BE49-F238E27FC236}">
                <a16:creationId xmlns:a16="http://schemas.microsoft.com/office/drawing/2014/main" id="{1FC9414B-BC3C-0B40-BEC6-4EF88ED0B918}"/>
              </a:ext>
            </a:extLst>
          </p:cNvPr>
          <p:cNvSpPr>
            <a:spLocks noChangeArrowheads="1"/>
          </p:cNvSpPr>
          <p:nvPr/>
        </p:nvSpPr>
        <p:spPr bwMode="auto">
          <a:xfrm>
            <a:off x="179512" y="3294112"/>
            <a:ext cx="182691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dirty="0">
                <a:solidFill>
                  <a:schemeClr val="accent1"/>
                </a:solidFill>
                <a:latin typeface="Arial" panose="020B0604020202020204" pitchFamily="34" charset="0"/>
              </a:rPr>
              <a:t>GET </a:t>
            </a:r>
            <a:r>
              <a:rPr lang="en-US" altLang="zh-CN" sz="1500" dirty="0" err="1">
                <a:solidFill>
                  <a:schemeClr val="accent1"/>
                </a:solidFill>
                <a:latin typeface="Arial" panose="020B0604020202020204" pitchFamily="34" charset="0"/>
              </a:rPr>
              <a:t>index.html</a:t>
            </a:r>
            <a:endParaRPr lang="en-US" altLang="zh-CN" sz="1500" dirty="0">
              <a:solidFill>
                <a:schemeClr val="accent1"/>
              </a:solidFill>
              <a:latin typeface="Arial" panose="020B0604020202020204" pitchFamily="34" charset="0"/>
            </a:endParaRPr>
          </a:p>
        </p:txBody>
      </p:sp>
      <p:sp>
        <p:nvSpPr>
          <p:cNvPr id="44052" name="Slide Number Placeholder 2">
            <a:extLst>
              <a:ext uri="{FF2B5EF4-FFF2-40B4-BE49-F238E27FC236}">
                <a16:creationId xmlns:a16="http://schemas.microsoft.com/office/drawing/2014/main" id="{8AB6CA05-456E-994C-AE78-C68D63EE5283}"/>
              </a:ext>
            </a:extLst>
          </p:cNvPr>
          <p:cNvSpPr txBox="1">
            <a:spLocks/>
          </p:cNvSpPr>
          <p:nvPr/>
        </p:nvSpPr>
        <p:spPr bwMode="auto">
          <a:xfrm>
            <a:off x="6604000" y="-63500"/>
            <a:ext cx="1778000" cy="304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algn="r" eaLnBrk="1" hangingPunct="1"/>
            <a:fld id="{5833C4E7-F89C-A94A-A80C-566C1AC97AB2}" type="slidenum">
              <a:rPr lang="en-US" altLang="zh-CN" sz="1000">
                <a:solidFill>
                  <a:srgbClr val="898989"/>
                </a:solidFill>
              </a:rPr>
              <a:pPr algn="r" eaLnBrk="1" hangingPunct="1"/>
              <a:t>34</a:t>
            </a:fld>
            <a:endParaRPr lang="en-US" altLang="zh-CN" sz="1000">
              <a:solidFill>
                <a:srgbClr val="898989"/>
              </a:solidFill>
            </a:endParaRPr>
          </a:p>
        </p:txBody>
      </p:sp>
      <p:sp>
        <p:nvSpPr>
          <p:cNvPr id="44053" name="Rectangle 46">
            <a:extLst>
              <a:ext uri="{FF2B5EF4-FFF2-40B4-BE49-F238E27FC236}">
                <a16:creationId xmlns:a16="http://schemas.microsoft.com/office/drawing/2014/main" id="{8283FC38-EB27-3D42-9427-5F9DAE3624FD}"/>
              </a:ext>
            </a:extLst>
          </p:cNvPr>
          <p:cNvSpPr>
            <a:spLocks noChangeArrowheads="1"/>
          </p:cNvSpPr>
          <p:nvPr/>
        </p:nvSpPr>
        <p:spPr bwMode="auto">
          <a:xfrm>
            <a:off x="1932611" y="3286125"/>
            <a:ext cx="285749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dirty="0">
                <a:solidFill>
                  <a:schemeClr val="accent1"/>
                </a:solidFill>
                <a:latin typeface="Arial" panose="020B0604020202020204" pitchFamily="34" charset="0"/>
              </a:rPr>
              <a:t>http://</a:t>
            </a:r>
            <a:r>
              <a:rPr lang="en-US" altLang="zh-CN" sz="1500" dirty="0" err="1">
                <a:solidFill>
                  <a:schemeClr val="accent1"/>
                </a:solidFill>
                <a:latin typeface="Arial" panose="020B0604020202020204" pitchFamily="34" charset="0"/>
              </a:rPr>
              <a:t>cache.cnn.com</a:t>
            </a:r>
            <a:r>
              <a:rPr lang="en-US" altLang="zh-CN" sz="1500" dirty="0">
                <a:solidFill>
                  <a:schemeClr val="accent1"/>
                </a:solidFill>
                <a:latin typeface="Arial" panose="020B0604020202020204" pitchFamily="34" charset="0"/>
              </a:rPr>
              <a:t>/</a:t>
            </a:r>
            <a:r>
              <a:rPr lang="en-US" altLang="zh-CN" sz="1500" dirty="0" err="1">
                <a:solidFill>
                  <a:schemeClr val="accent1"/>
                </a:solidFill>
                <a:latin typeface="Arial" panose="020B0604020202020204" pitchFamily="34" charset="0"/>
              </a:rPr>
              <a:t>foo.jpg</a:t>
            </a:r>
            <a:endParaRPr lang="en-US" altLang="zh-CN" sz="1500" dirty="0">
              <a:solidFill>
                <a:schemeClr val="accent1"/>
              </a:solidFill>
              <a:latin typeface="Arial" panose="020B0604020202020204" pitchFamily="34" charset="0"/>
            </a:endParaRPr>
          </a:p>
        </p:txBody>
      </p:sp>
      <p:sp>
        <p:nvSpPr>
          <p:cNvPr id="57" name="Oval 56">
            <a:extLst>
              <a:ext uri="{FF2B5EF4-FFF2-40B4-BE49-F238E27FC236}">
                <a16:creationId xmlns:a16="http://schemas.microsoft.com/office/drawing/2014/main" id="{AAD7AB36-CEDD-BD40-933E-B06321593484}"/>
              </a:ext>
            </a:extLst>
          </p:cNvPr>
          <p:cNvSpPr>
            <a:spLocks noChangeArrowheads="1"/>
          </p:cNvSpPr>
          <p:nvPr/>
        </p:nvSpPr>
        <p:spPr bwMode="auto">
          <a:xfrm>
            <a:off x="5080000" y="4254500"/>
            <a:ext cx="1778000" cy="1270000"/>
          </a:xfrm>
          <a:prstGeom prst="ellipse">
            <a:avLst/>
          </a:prstGeom>
          <a:noFill/>
          <a:ln w="9525">
            <a:solidFill>
              <a:srgbClr val="FF000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zh-CN" altLang="zh-CN" sz="1667">
              <a:solidFill>
                <a:srgbClr val="FFFFFF"/>
              </a:solidFill>
              <a:latin typeface="Calibri" panose="020F0502020204030204" pitchFamily="34" charset="0"/>
            </a:endParaRPr>
          </a:p>
        </p:txBody>
      </p:sp>
      <p:pic>
        <p:nvPicPr>
          <p:cNvPr id="44056" name="Picture 31" descr="paketaro box">
            <a:extLst>
              <a:ext uri="{FF2B5EF4-FFF2-40B4-BE49-F238E27FC236}">
                <a16:creationId xmlns:a16="http://schemas.microsoft.com/office/drawing/2014/main" id="{A0B1AF99-1F56-7D47-8B2C-7037E5B4117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77000" y="46355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7" name="Picture 31" descr="paketaro box">
            <a:extLst>
              <a:ext uri="{FF2B5EF4-FFF2-40B4-BE49-F238E27FC236}">
                <a16:creationId xmlns:a16="http://schemas.microsoft.com/office/drawing/2014/main" id="{0FFFB46C-BCC1-0B4A-AB42-6FA8EA90E13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86500" y="4953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8" name="Picture 31" descr="paketaro box">
            <a:extLst>
              <a:ext uri="{FF2B5EF4-FFF2-40B4-BE49-F238E27FC236}">
                <a16:creationId xmlns:a16="http://schemas.microsoft.com/office/drawing/2014/main" id="{1968C7AD-E874-E549-8F3B-D49168C5BCA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02500" y="13335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9" name="Picture 31" descr="paketaro box">
            <a:extLst>
              <a:ext uri="{FF2B5EF4-FFF2-40B4-BE49-F238E27FC236}">
                <a16:creationId xmlns:a16="http://schemas.microsoft.com/office/drawing/2014/main" id="{6D18461E-F759-5348-864E-330E198AA9F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0" y="1651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60" name="Picture 31" descr="paketaro box">
            <a:extLst>
              <a:ext uri="{FF2B5EF4-FFF2-40B4-BE49-F238E27FC236}">
                <a16:creationId xmlns:a16="http://schemas.microsoft.com/office/drawing/2014/main" id="{C5412E7D-541C-354D-A1CF-E1668EB3D69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29500" y="19685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Oval 63">
            <a:extLst>
              <a:ext uri="{FF2B5EF4-FFF2-40B4-BE49-F238E27FC236}">
                <a16:creationId xmlns:a16="http://schemas.microsoft.com/office/drawing/2014/main" id="{04689941-341D-0948-BC5A-9E838520B10A}"/>
              </a:ext>
            </a:extLst>
          </p:cNvPr>
          <p:cNvSpPr>
            <a:spLocks noChangeArrowheads="1"/>
          </p:cNvSpPr>
          <p:nvPr/>
        </p:nvSpPr>
        <p:spPr bwMode="auto">
          <a:xfrm>
            <a:off x="6794500" y="1270000"/>
            <a:ext cx="1270000" cy="1206500"/>
          </a:xfrm>
          <a:prstGeom prst="ellipse">
            <a:avLst/>
          </a:prstGeom>
          <a:noFill/>
          <a:ln w="9525">
            <a:solidFill>
              <a:srgbClr val="FF000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zh-CN" altLang="zh-CN" sz="1667">
              <a:solidFill>
                <a:srgbClr val="FFFFFF"/>
              </a:solidFill>
              <a:latin typeface="Calibri" panose="020F0502020204030204" pitchFamily="34" charset="0"/>
            </a:endParaRPr>
          </a:p>
        </p:txBody>
      </p:sp>
      <p:pic>
        <p:nvPicPr>
          <p:cNvPr id="44062" name="Picture 31" descr="paketaro box">
            <a:extLst>
              <a:ext uri="{FF2B5EF4-FFF2-40B4-BE49-F238E27FC236}">
                <a16:creationId xmlns:a16="http://schemas.microsoft.com/office/drawing/2014/main" id="{BF6F8D47-84CD-6D4D-9F63-01B00F550BF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48500" y="2032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63" name="Picture 31" descr="paketaro box">
            <a:extLst>
              <a:ext uri="{FF2B5EF4-FFF2-40B4-BE49-F238E27FC236}">
                <a16:creationId xmlns:a16="http://schemas.microsoft.com/office/drawing/2014/main" id="{E045B907-1628-AB41-93BE-C390863716D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85000" y="1651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64" name="Rectangle 32">
            <a:extLst>
              <a:ext uri="{FF2B5EF4-FFF2-40B4-BE49-F238E27FC236}">
                <a16:creationId xmlns:a16="http://schemas.microsoft.com/office/drawing/2014/main" id="{33E2ED4E-8757-4E4A-B802-60C44444C0BC}"/>
              </a:ext>
            </a:extLst>
          </p:cNvPr>
          <p:cNvSpPr>
            <a:spLocks noChangeArrowheads="1"/>
          </p:cNvSpPr>
          <p:nvPr/>
        </p:nvSpPr>
        <p:spPr bwMode="auto">
          <a:xfrm>
            <a:off x="6921500" y="2476500"/>
            <a:ext cx="13335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Akamai</a:t>
            </a:r>
          </a:p>
          <a:p>
            <a:pPr eaLnBrk="1" hangingPunct="1">
              <a:spcBef>
                <a:spcPct val="20000"/>
              </a:spcBef>
              <a:buClr>
                <a:srgbClr val="000000"/>
              </a:buClr>
            </a:pPr>
            <a:r>
              <a:rPr lang="en-US" altLang="zh-CN" sz="1500">
                <a:solidFill>
                  <a:srgbClr val="000000"/>
                </a:solidFill>
                <a:latin typeface="Arial" panose="020B0604020202020204" pitchFamily="34" charset="0"/>
              </a:rPr>
              <a:t>cluster</a:t>
            </a:r>
          </a:p>
        </p:txBody>
      </p:sp>
      <p:sp>
        <p:nvSpPr>
          <p:cNvPr id="44065" name="Rectangle 29">
            <a:extLst>
              <a:ext uri="{FF2B5EF4-FFF2-40B4-BE49-F238E27FC236}">
                <a16:creationId xmlns:a16="http://schemas.microsoft.com/office/drawing/2014/main" id="{FF83B5A8-21FD-8C42-9CF0-9F035FBD678A}"/>
              </a:ext>
            </a:extLst>
          </p:cNvPr>
          <p:cNvSpPr>
            <a:spLocks noChangeArrowheads="1"/>
          </p:cNvSpPr>
          <p:nvPr/>
        </p:nvSpPr>
        <p:spPr bwMode="auto">
          <a:xfrm>
            <a:off x="5308235" y="2603500"/>
            <a:ext cx="185605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333" dirty="0">
                <a:solidFill>
                  <a:srgbClr val="000000"/>
                </a:solidFill>
                <a:latin typeface="Arial" panose="020B0604020202020204" pitchFamily="34" charset="0"/>
              </a:rPr>
              <a:t>Akamai global </a:t>
            </a:r>
          </a:p>
          <a:p>
            <a:pPr eaLnBrk="1" hangingPunct="1">
              <a:spcBef>
                <a:spcPct val="20000"/>
              </a:spcBef>
              <a:buClr>
                <a:srgbClr val="000000"/>
              </a:buClr>
            </a:pPr>
            <a:r>
              <a:rPr lang="en-US" altLang="zh-CN" sz="1333" dirty="0">
                <a:solidFill>
                  <a:srgbClr val="000000"/>
                </a:solidFill>
                <a:latin typeface="Arial" panose="020B0604020202020204" pitchFamily="34" charset="0"/>
              </a:rPr>
              <a:t>DNS server</a:t>
            </a:r>
          </a:p>
        </p:txBody>
      </p:sp>
      <p:sp>
        <p:nvSpPr>
          <p:cNvPr id="44066" name="Rectangle 30">
            <a:extLst>
              <a:ext uri="{FF2B5EF4-FFF2-40B4-BE49-F238E27FC236}">
                <a16:creationId xmlns:a16="http://schemas.microsoft.com/office/drawing/2014/main" id="{0E70A781-5DDA-2B4C-8CD1-CE70725ED2A9}"/>
              </a:ext>
            </a:extLst>
          </p:cNvPr>
          <p:cNvSpPr>
            <a:spLocks noChangeArrowheads="1"/>
          </p:cNvSpPr>
          <p:nvPr/>
        </p:nvSpPr>
        <p:spPr bwMode="auto">
          <a:xfrm>
            <a:off x="5907360" y="3365500"/>
            <a:ext cx="1905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333" dirty="0">
                <a:solidFill>
                  <a:srgbClr val="000000"/>
                </a:solidFill>
                <a:latin typeface="Arial" panose="020B0604020202020204" pitchFamily="34" charset="0"/>
              </a:rPr>
              <a:t>Akamai regional</a:t>
            </a:r>
          </a:p>
          <a:p>
            <a:pPr eaLnBrk="1" hangingPunct="1">
              <a:spcBef>
                <a:spcPct val="20000"/>
              </a:spcBef>
              <a:buClr>
                <a:srgbClr val="000000"/>
              </a:buClr>
            </a:pPr>
            <a:r>
              <a:rPr lang="en-US" altLang="zh-CN" sz="1333" dirty="0">
                <a:solidFill>
                  <a:srgbClr val="000000"/>
                </a:solidFill>
                <a:latin typeface="Arial" panose="020B0604020202020204" pitchFamily="34" charset="0"/>
              </a:rPr>
              <a:t>DNS server</a:t>
            </a:r>
          </a:p>
        </p:txBody>
      </p:sp>
      <p:sp>
        <p:nvSpPr>
          <p:cNvPr id="44067" name="TextBox 49">
            <a:extLst>
              <a:ext uri="{FF2B5EF4-FFF2-40B4-BE49-F238E27FC236}">
                <a16:creationId xmlns:a16="http://schemas.microsoft.com/office/drawing/2014/main" id="{30C221E3-7788-4142-B119-C55928A36377}"/>
              </a:ext>
            </a:extLst>
          </p:cNvPr>
          <p:cNvSpPr txBox="1">
            <a:spLocks noChangeArrowheads="1"/>
          </p:cNvSpPr>
          <p:nvPr/>
        </p:nvSpPr>
        <p:spPr bwMode="auto">
          <a:xfrm>
            <a:off x="1143000" y="4699000"/>
            <a:ext cx="106150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zh-CN" sz="1600" dirty="0">
                <a:solidFill>
                  <a:schemeClr val="accent1"/>
                </a:solidFill>
                <a:latin typeface="Arial" panose="020B0604020202020204" pitchFamily="34" charset="0"/>
                <a:cs typeface="Arial" panose="020B0604020202020204" pitchFamily="34" charset="0"/>
              </a:rPr>
              <a:t>End user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94CAEEAC-5377-5F44-B645-C60715E8ECA0}"/>
              </a:ext>
            </a:extLst>
          </p:cNvPr>
          <p:cNvSpPr>
            <a:spLocks noChangeArrowheads="1"/>
          </p:cNvSpPr>
          <p:nvPr/>
        </p:nvSpPr>
        <p:spPr bwMode="auto">
          <a:xfrm>
            <a:off x="1016000" y="1206500"/>
            <a:ext cx="7112000" cy="4191000"/>
          </a:xfrm>
          <a:prstGeom prst="rect">
            <a:avLst/>
          </a:prstGeom>
          <a:solidFill>
            <a:srgbClr val="FFFFFF"/>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r>
              <a:rPr lang="en-US" sz="1500" dirty="0">
                <a:latin typeface="Courier New" pitchFamily="-111" charset="0"/>
              </a:rPr>
              <a:t>HTTP</a:t>
            </a:r>
          </a:p>
        </p:txBody>
      </p:sp>
      <p:pic>
        <p:nvPicPr>
          <p:cNvPr id="46083" name="Picture 31" descr="paketaro box">
            <a:extLst>
              <a:ext uri="{FF2B5EF4-FFF2-40B4-BE49-F238E27FC236}">
                <a16:creationId xmlns:a16="http://schemas.microsoft.com/office/drawing/2014/main" id="{2F1BEF57-7106-8645-9B60-F4741192D83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4000" y="45085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Rectangle 10">
            <a:extLst>
              <a:ext uri="{FF2B5EF4-FFF2-40B4-BE49-F238E27FC236}">
                <a16:creationId xmlns:a16="http://schemas.microsoft.com/office/drawing/2014/main" id="{A435C240-FAC9-814A-82CC-FB484F1E737D}"/>
              </a:ext>
            </a:extLst>
          </p:cNvPr>
          <p:cNvSpPr>
            <a:spLocks noGrp="1" noChangeArrowheads="1"/>
          </p:cNvSpPr>
          <p:nvPr>
            <p:ph type="title"/>
          </p:nvPr>
        </p:nvSpPr>
        <p:spPr/>
        <p:txBody>
          <a:bodyPr>
            <a:normAutofit/>
          </a:bodyPr>
          <a:lstStyle/>
          <a:p>
            <a:r>
              <a:rPr lang="en-US" altLang="zh-CN" sz="2800" dirty="0">
                <a:ea typeface="ＭＳ Ｐゴシック" panose="020B0600070205080204" pitchFamily="34" charset="-128"/>
              </a:rPr>
              <a:t>How Akamai Uses DNS</a:t>
            </a:r>
          </a:p>
        </p:txBody>
      </p:sp>
      <p:grpSp>
        <p:nvGrpSpPr>
          <p:cNvPr id="2" name="Group 3">
            <a:extLst>
              <a:ext uri="{FF2B5EF4-FFF2-40B4-BE49-F238E27FC236}">
                <a16:creationId xmlns:a16="http://schemas.microsoft.com/office/drawing/2014/main" id="{3EAE69E0-B13B-9244-8144-81848D258D53}"/>
              </a:ext>
            </a:extLst>
          </p:cNvPr>
          <p:cNvGrpSpPr>
            <a:grpSpLocks/>
          </p:cNvGrpSpPr>
          <p:nvPr/>
        </p:nvGrpSpPr>
        <p:grpSpPr bwMode="auto">
          <a:xfrm>
            <a:off x="1206500" y="2667000"/>
            <a:ext cx="4318000" cy="2349500"/>
            <a:chOff x="3360" y="96"/>
            <a:chExt cx="1056" cy="720"/>
          </a:xfrm>
          <a:solidFill>
            <a:srgbClr val="8EB4E3"/>
          </a:solidFill>
        </p:grpSpPr>
        <p:sp>
          <p:nvSpPr>
            <p:cNvPr id="90159" name="Oval 4">
              <a:extLst>
                <a:ext uri="{FF2B5EF4-FFF2-40B4-BE49-F238E27FC236}">
                  <a16:creationId xmlns:a16="http://schemas.microsoft.com/office/drawing/2014/main" id="{33876C02-36C4-2043-A01C-2708FF2377C2}"/>
                </a:ext>
              </a:extLst>
            </p:cNvPr>
            <p:cNvSpPr>
              <a:spLocks noChangeArrowheads="1"/>
            </p:cNvSpPr>
            <p:nvPr/>
          </p:nvSpPr>
          <p:spPr bwMode="auto">
            <a:xfrm>
              <a:off x="3360" y="144"/>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0" name="Oval 5">
              <a:extLst>
                <a:ext uri="{FF2B5EF4-FFF2-40B4-BE49-F238E27FC236}">
                  <a16:creationId xmlns:a16="http://schemas.microsoft.com/office/drawing/2014/main" id="{323108DB-6AB9-1747-B49D-0C185DAB894D}"/>
                </a:ext>
              </a:extLst>
            </p:cNvPr>
            <p:cNvSpPr>
              <a:spLocks noChangeArrowheads="1"/>
            </p:cNvSpPr>
            <p:nvPr/>
          </p:nvSpPr>
          <p:spPr bwMode="auto">
            <a:xfrm>
              <a:off x="3600" y="96"/>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1" name="Oval 6">
              <a:extLst>
                <a:ext uri="{FF2B5EF4-FFF2-40B4-BE49-F238E27FC236}">
                  <a16:creationId xmlns:a16="http://schemas.microsoft.com/office/drawing/2014/main" id="{3C57ECC3-08A1-5E48-8153-B26C4BD22786}"/>
                </a:ext>
              </a:extLst>
            </p:cNvPr>
            <p:cNvSpPr>
              <a:spLocks noChangeArrowheads="1"/>
            </p:cNvSpPr>
            <p:nvPr/>
          </p:nvSpPr>
          <p:spPr bwMode="auto">
            <a:xfrm>
              <a:off x="3840" y="19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2" name="Oval 7">
              <a:extLst>
                <a:ext uri="{FF2B5EF4-FFF2-40B4-BE49-F238E27FC236}">
                  <a16:creationId xmlns:a16="http://schemas.microsoft.com/office/drawing/2014/main" id="{BBC1BE93-6AF0-D04C-9BFD-E2F5BAED3649}"/>
                </a:ext>
              </a:extLst>
            </p:cNvPr>
            <p:cNvSpPr>
              <a:spLocks noChangeArrowheads="1"/>
            </p:cNvSpPr>
            <p:nvPr/>
          </p:nvSpPr>
          <p:spPr bwMode="auto">
            <a:xfrm>
              <a:off x="3888" y="43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3" name="Oval 8">
              <a:extLst>
                <a:ext uri="{FF2B5EF4-FFF2-40B4-BE49-F238E27FC236}">
                  <a16:creationId xmlns:a16="http://schemas.microsoft.com/office/drawing/2014/main" id="{977E8814-BA72-484F-A22E-F0227331F2E4}"/>
                </a:ext>
              </a:extLst>
            </p:cNvPr>
            <p:cNvSpPr>
              <a:spLocks noChangeArrowheads="1"/>
            </p:cNvSpPr>
            <p:nvPr/>
          </p:nvSpPr>
          <p:spPr bwMode="auto">
            <a:xfrm>
              <a:off x="3600" y="43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4" name="Oval 9">
              <a:extLst>
                <a:ext uri="{FF2B5EF4-FFF2-40B4-BE49-F238E27FC236}">
                  <a16:creationId xmlns:a16="http://schemas.microsoft.com/office/drawing/2014/main" id="{89080441-35BF-0D4E-A543-D8663D662115}"/>
                </a:ext>
              </a:extLst>
            </p:cNvPr>
            <p:cNvSpPr>
              <a:spLocks noChangeArrowheads="1"/>
            </p:cNvSpPr>
            <p:nvPr/>
          </p:nvSpPr>
          <p:spPr bwMode="auto">
            <a:xfrm>
              <a:off x="3360" y="384"/>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grpSp>
      <p:sp>
        <p:nvSpPr>
          <p:cNvPr id="46086" name="Rectangle 12">
            <a:extLst>
              <a:ext uri="{FF2B5EF4-FFF2-40B4-BE49-F238E27FC236}">
                <a16:creationId xmlns:a16="http://schemas.microsoft.com/office/drawing/2014/main" id="{181B1915-0A80-4A48-BD56-070F0934871D}"/>
              </a:ext>
            </a:extLst>
          </p:cNvPr>
          <p:cNvSpPr>
            <a:spLocks noChangeArrowheads="1"/>
          </p:cNvSpPr>
          <p:nvPr/>
        </p:nvSpPr>
        <p:spPr bwMode="auto">
          <a:xfrm>
            <a:off x="889000" y="1206500"/>
            <a:ext cx="285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cnn.com (content provider)</a:t>
            </a:r>
          </a:p>
        </p:txBody>
      </p:sp>
      <p:pic>
        <p:nvPicPr>
          <p:cNvPr id="46087" name="Picture 13" descr="Computer5">
            <a:extLst>
              <a:ext uri="{FF2B5EF4-FFF2-40B4-BE49-F238E27FC236}">
                <a16:creationId xmlns:a16="http://schemas.microsoft.com/office/drawing/2014/main" id="{47A97528-FC28-F24F-AC94-7E117EF2D62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70000" y="3810000"/>
            <a:ext cx="1031875" cy="907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14" descr="paketaro box">
            <a:extLst>
              <a:ext uri="{FF2B5EF4-FFF2-40B4-BE49-F238E27FC236}">
                <a16:creationId xmlns:a16="http://schemas.microsoft.com/office/drawing/2014/main" id="{93DFC527-12A8-1045-A357-1F9225F6610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3500" y="15240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9" name="Picture 15" descr="paketaro box">
            <a:extLst>
              <a:ext uri="{FF2B5EF4-FFF2-40B4-BE49-F238E27FC236}">
                <a16:creationId xmlns:a16="http://schemas.microsoft.com/office/drawing/2014/main" id="{54FFBD71-1CA1-C248-B765-3A2B881B6A8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0" y="16510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0" name="Rectangle 17">
            <a:extLst>
              <a:ext uri="{FF2B5EF4-FFF2-40B4-BE49-F238E27FC236}">
                <a16:creationId xmlns:a16="http://schemas.microsoft.com/office/drawing/2014/main" id="{A9BFBA20-9CC8-6946-BD4A-5CA7049C3DC2}"/>
              </a:ext>
            </a:extLst>
          </p:cNvPr>
          <p:cNvSpPr>
            <a:spLocks noChangeArrowheads="1"/>
          </p:cNvSpPr>
          <p:nvPr/>
        </p:nvSpPr>
        <p:spPr bwMode="auto">
          <a:xfrm>
            <a:off x="3480668" y="1270000"/>
            <a:ext cx="2603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dirty="0">
                <a:solidFill>
                  <a:srgbClr val="000000"/>
                </a:solidFill>
                <a:latin typeface="Arial" panose="020B0604020202020204" pitchFamily="34" charset="0"/>
              </a:rPr>
              <a:t>DNS TLD server</a:t>
            </a:r>
          </a:p>
        </p:txBody>
      </p:sp>
      <p:sp>
        <p:nvSpPr>
          <p:cNvPr id="46091" name="Line 19">
            <a:extLst>
              <a:ext uri="{FF2B5EF4-FFF2-40B4-BE49-F238E27FC236}">
                <a16:creationId xmlns:a16="http://schemas.microsoft.com/office/drawing/2014/main" id="{25B9821B-BD6F-CB49-903F-39AA36D9743C}"/>
              </a:ext>
            </a:extLst>
          </p:cNvPr>
          <p:cNvSpPr>
            <a:spLocks noChangeShapeType="1"/>
          </p:cNvSpPr>
          <p:nvPr/>
        </p:nvSpPr>
        <p:spPr bwMode="auto">
          <a:xfrm flipV="1">
            <a:off x="1778000" y="2413000"/>
            <a:ext cx="0" cy="1397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46092" name="Line 20">
            <a:extLst>
              <a:ext uri="{FF2B5EF4-FFF2-40B4-BE49-F238E27FC236}">
                <a16:creationId xmlns:a16="http://schemas.microsoft.com/office/drawing/2014/main" id="{5A35071F-0AA7-3B4A-A7AE-9A4877D79ACA}"/>
              </a:ext>
            </a:extLst>
          </p:cNvPr>
          <p:cNvSpPr>
            <a:spLocks noChangeShapeType="1"/>
          </p:cNvSpPr>
          <p:nvPr/>
        </p:nvSpPr>
        <p:spPr bwMode="auto">
          <a:xfrm flipV="1">
            <a:off x="1905000" y="2476500"/>
            <a:ext cx="0" cy="1333500"/>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sz="1500"/>
          </a:p>
        </p:txBody>
      </p:sp>
      <p:sp>
        <p:nvSpPr>
          <p:cNvPr id="46093" name="Rectangle 21">
            <a:extLst>
              <a:ext uri="{FF2B5EF4-FFF2-40B4-BE49-F238E27FC236}">
                <a16:creationId xmlns:a16="http://schemas.microsoft.com/office/drawing/2014/main" id="{4F0F5AD0-CD61-3042-BE32-F627BCDF5A07}"/>
              </a:ext>
            </a:extLst>
          </p:cNvPr>
          <p:cNvSpPr>
            <a:spLocks noChangeArrowheads="1"/>
          </p:cNvSpPr>
          <p:nvPr/>
        </p:nvSpPr>
        <p:spPr bwMode="auto">
          <a:xfrm>
            <a:off x="1524000" y="2984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1</a:t>
            </a:r>
          </a:p>
        </p:txBody>
      </p:sp>
      <p:sp>
        <p:nvSpPr>
          <p:cNvPr id="46094" name="Rectangle 22">
            <a:extLst>
              <a:ext uri="{FF2B5EF4-FFF2-40B4-BE49-F238E27FC236}">
                <a16:creationId xmlns:a16="http://schemas.microsoft.com/office/drawing/2014/main" id="{B64646D7-AAC3-8A4F-BB0C-4CA3B617F146}"/>
              </a:ext>
            </a:extLst>
          </p:cNvPr>
          <p:cNvSpPr>
            <a:spLocks noChangeArrowheads="1"/>
          </p:cNvSpPr>
          <p:nvPr/>
        </p:nvSpPr>
        <p:spPr bwMode="auto">
          <a:xfrm>
            <a:off x="1905000" y="2984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2</a:t>
            </a:r>
          </a:p>
        </p:txBody>
      </p:sp>
      <p:pic>
        <p:nvPicPr>
          <p:cNvPr id="46095" name="Picture 27" descr="paketaro box">
            <a:extLst>
              <a:ext uri="{FF2B5EF4-FFF2-40B4-BE49-F238E27FC236}">
                <a16:creationId xmlns:a16="http://schemas.microsoft.com/office/drawing/2014/main" id="{9B456FEC-4A89-AA49-96BB-45E1D240C67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26000" y="2603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6" name="Picture 28" descr="paketaro box">
            <a:extLst>
              <a:ext uri="{FF2B5EF4-FFF2-40B4-BE49-F238E27FC236}">
                <a16:creationId xmlns:a16="http://schemas.microsoft.com/office/drawing/2014/main" id="{5B784D31-659C-554A-BC14-A4EF9EBDB32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7500" y="34290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7" name="Picture 31" descr="paketaro box">
            <a:extLst>
              <a:ext uri="{FF2B5EF4-FFF2-40B4-BE49-F238E27FC236}">
                <a16:creationId xmlns:a16="http://schemas.microsoft.com/office/drawing/2014/main" id="{D26F1121-527D-B74A-B35A-D56DD6DBBE7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59500" y="4318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8" name="Rectangle 32">
            <a:extLst>
              <a:ext uri="{FF2B5EF4-FFF2-40B4-BE49-F238E27FC236}">
                <a16:creationId xmlns:a16="http://schemas.microsoft.com/office/drawing/2014/main" id="{B0E9FF57-55F4-4149-977F-36B471849316}"/>
              </a:ext>
            </a:extLst>
          </p:cNvPr>
          <p:cNvSpPr>
            <a:spLocks noChangeArrowheads="1"/>
          </p:cNvSpPr>
          <p:nvPr/>
        </p:nvSpPr>
        <p:spPr bwMode="auto">
          <a:xfrm>
            <a:off x="6881440" y="4572000"/>
            <a:ext cx="16510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dirty="0">
                <a:solidFill>
                  <a:srgbClr val="000000"/>
                </a:solidFill>
                <a:latin typeface="Arial" panose="020B0604020202020204" pitchFamily="34" charset="0"/>
              </a:rPr>
              <a:t>Nearby </a:t>
            </a:r>
            <a:br>
              <a:rPr lang="en-US" altLang="zh-CN" sz="1500" dirty="0">
                <a:solidFill>
                  <a:srgbClr val="000000"/>
                </a:solidFill>
                <a:latin typeface="Arial" panose="020B0604020202020204" pitchFamily="34" charset="0"/>
              </a:rPr>
            </a:br>
            <a:r>
              <a:rPr lang="en-US" altLang="zh-CN" sz="1500" dirty="0">
                <a:solidFill>
                  <a:srgbClr val="000000"/>
                </a:solidFill>
                <a:latin typeface="Arial" panose="020B0604020202020204" pitchFamily="34" charset="0"/>
              </a:rPr>
              <a:t>Akamai </a:t>
            </a:r>
          </a:p>
          <a:p>
            <a:pPr eaLnBrk="1" hangingPunct="1">
              <a:spcBef>
                <a:spcPct val="20000"/>
              </a:spcBef>
              <a:buClr>
                <a:srgbClr val="000000"/>
              </a:buClr>
            </a:pPr>
            <a:r>
              <a:rPr lang="en-US" altLang="zh-CN" sz="1500" dirty="0">
                <a:solidFill>
                  <a:srgbClr val="000000"/>
                </a:solidFill>
                <a:latin typeface="Arial" panose="020B0604020202020204" pitchFamily="34" charset="0"/>
              </a:rPr>
              <a:t>cluster</a:t>
            </a:r>
          </a:p>
        </p:txBody>
      </p:sp>
      <p:sp>
        <p:nvSpPr>
          <p:cNvPr id="46099" name="Slide Number Placeholder 2">
            <a:extLst>
              <a:ext uri="{FF2B5EF4-FFF2-40B4-BE49-F238E27FC236}">
                <a16:creationId xmlns:a16="http://schemas.microsoft.com/office/drawing/2014/main" id="{72F2BDCB-DF6B-4A47-94DE-8FFAE860AD3E}"/>
              </a:ext>
            </a:extLst>
          </p:cNvPr>
          <p:cNvSpPr txBox="1">
            <a:spLocks/>
          </p:cNvSpPr>
          <p:nvPr/>
        </p:nvSpPr>
        <p:spPr bwMode="auto">
          <a:xfrm>
            <a:off x="6604000" y="-63500"/>
            <a:ext cx="1778000" cy="304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algn="r" eaLnBrk="1" hangingPunct="1"/>
            <a:fld id="{BD18EC1F-D934-8741-9946-B9FAB0765B3B}" type="slidenum">
              <a:rPr lang="en-US" altLang="zh-CN" sz="1000">
                <a:solidFill>
                  <a:srgbClr val="898989"/>
                </a:solidFill>
              </a:rPr>
              <a:pPr algn="r" eaLnBrk="1" hangingPunct="1"/>
              <a:t>35</a:t>
            </a:fld>
            <a:endParaRPr lang="en-US" altLang="zh-CN" sz="1000">
              <a:solidFill>
                <a:srgbClr val="898989"/>
              </a:solidFill>
            </a:endParaRPr>
          </a:p>
        </p:txBody>
      </p:sp>
      <p:sp>
        <p:nvSpPr>
          <p:cNvPr id="46100" name="Rectangle 46">
            <a:extLst>
              <a:ext uri="{FF2B5EF4-FFF2-40B4-BE49-F238E27FC236}">
                <a16:creationId xmlns:a16="http://schemas.microsoft.com/office/drawing/2014/main" id="{F9650ED4-C0A4-114E-AF79-388D1EE9C7D1}"/>
              </a:ext>
            </a:extLst>
          </p:cNvPr>
          <p:cNvSpPr>
            <a:spLocks noChangeArrowheads="1"/>
          </p:cNvSpPr>
          <p:nvPr/>
        </p:nvSpPr>
        <p:spPr bwMode="auto">
          <a:xfrm>
            <a:off x="2159000" y="2032000"/>
            <a:ext cx="1968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dirty="0">
                <a:solidFill>
                  <a:srgbClr val="660066"/>
                </a:solidFill>
                <a:latin typeface="Arial" panose="020B0604020202020204" pitchFamily="34" charset="0"/>
              </a:rPr>
              <a:t>DNS lookup </a:t>
            </a:r>
          </a:p>
          <a:p>
            <a:pPr eaLnBrk="1" hangingPunct="1">
              <a:spcBef>
                <a:spcPct val="20000"/>
              </a:spcBef>
              <a:buClr>
                <a:srgbClr val="000000"/>
              </a:buClr>
            </a:pPr>
            <a:r>
              <a:rPr lang="en-US" altLang="zh-CN" sz="1500" dirty="0" err="1">
                <a:solidFill>
                  <a:srgbClr val="660066"/>
                </a:solidFill>
                <a:latin typeface="Arial" panose="020B0604020202020204" pitchFamily="34" charset="0"/>
              </a:rPr>
              <a:t>cache.cnn.com</a:t>
            </a:r>
            <a:endParaRPr lang="en-US" altLang="zh-CN" sz="1500" dirty="0">
              <a:solidFill>
                <a:srgbClr val="660066"/>
              </a:solidFill>
              <a:latin typeface="Arial" panose="020B0604020202020204" pitchFamily="34" charset="0"/>
            </a:endParaRPr>
          </a:p>
        </p:txBody>
      </p:sp>
      <p:sp>
        <p:nvSpPr>
          <p:cNvPr id="57" name="Oval 56">
            <a:extLst>
              <a:ext uri="{FF2B5EF4-FFF2-40B4-BE49-F238E27FC236}">
                <a16:creationId xmlns:a16="http://schemas.microsoft.com/office/drawing/2014/main" id="{BC2698E0-41E8-7A42-BA82-DC8B524AB397}"/>
              </a:ext>
            </a:extLst>
          </p:cNvPr>
          <p:cNvSpPr>
            <a:spLocks noChangeArrowheads="1"/>
          </p:cNvSpPr>
          <p:nvPr/>
        </p:nvSpPr>
        <p:spPr bwMode="auto">
          <a:xfrm>
            <a:off x="5080000" y="4254500"/>
            <a:ext cx="1778000" cy="1270000"/>
          </a:xfrm>
          <a:prstGeom prst="ellipse">
            <a:avLst/>
          </a:prstGeom>
          <a:noFill/>
          <a:ln w="9525">
            <a:solidFill>
              <a:srgbClr val="FF000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zh-CN" altLang="zh-CN" sz="1667">
              <a:solidFill>
                <a:srgbClr val="FFFFFF"/>
              </a:solidFill>
              <a:latin typeface="Calibri" panose="020F0502020204030204" pitchFamily="34" charset="0"/>
            </a:endParaRPr>
          </a:p>
        </p:txBody>
      </p:sp>
      <p:pic>
        <p:nvPicPr>
          <p:cNvPr id="46102" name="Picture 31" descr="paketaro box">
            <a:extLst>
              <a:ext uri="{FF2B5EF4-FFF2-40B4-BE49-F238E27FC236}">
                <a16:creationId xmlns:a16="http://schemas.microsoft.com/office/drawing/2014/main" id="{3984A32F-14FB-8C40-904C-C825083B0A5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77000" y="46355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3" name="Picture 31" descr="paketaro box">
            <a:extLst>
              <a:ext uri="{FF2B5EF4-FFF2-40B4-BE49-F238E27FC236}">
                <a16:creationId xmlns:a16="http://schemas.microsoft.com/office/drawing/2014/main" id="{5201012C-9E36-C041-AC83-AD6B2E7B1FD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86500" y="4953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4" name="Picture 31" descr="paketaro box">
            <a:extLst>
              <a:ext uri="{FF2B5EF4-FFF2-40B4-BE49-F238E27FC236}">
                <a16:creationId xmlns:a16="http://schemas.microsoft.com/office/drawing/2014/main" id="{63544A45-CEA8-1342-A6C6-135B743E255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02500" y="13335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5" name="Picture 31" descr="paketaro box">
            <a:extLst>
              <a:ext uri="{FF2B5EF4-FFF2-40B4-BE49-F238E27FC236}">
                <a16:creationId xmlns:a16="http://schemas.microsoft.com/office/drawing/2014/main" id="{B8F31146-A469-7740-9CFC-E3581434615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0" y="1651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6" name="Picture 31" descr="paketaro box">
            <a:extLst>
              <a:ext uri="{FF2B5EF4-FFF2-40B4-BE49-F238E27FC236}">
                <a16:creationId xmlns:a16="http://schemas.microsoft.com/office/drawing/2014/main" id="{92782ED0-8757-2F4D-851C-A8436C14F43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29500" y="19685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Oval 63">
            <a:extLst>
              <a:ext uri="{FF2B5EF4-FFF2-40B4-BE49-F238E27FC236}">
                <a16:creationId xmlns:a16="http://schemas.microsoft.com/office/drawing/2014/main" id="{B8038A99-F465-5243-A571-C35A89A0636D}"/>
              </a:ext>
            </a:extLst>
          </p:cNvPr>
          <p:cNvSpPr>
            <a:spLocks noChangeArrowheads="1"/>
          </p:cNvSpPr>
          <p:nvPr/>
        </p:nvSpPr>
        <p:spPr bwMode="auto">
          <a:xfrm>
            <a:off x="6794500" y="1270000"/>
            <a:ext cx="1270000" cy="1206500"/>
          </a:xfrm>
          <a:prstGeom prst="ellipse">
            <a:avLst/>
          </a:prstGeom>
          <a:noFill/>
          <a:ln w="9525">
            <a:solidFill>
              <a:srgbClr val="FF000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zh-CN" altLang="zh-CN" sz="1667">
              <a:solidFill>
                <a:srgbClr val="FFFFFF"/>
              </a:solidFill>
              <a:latin typeface="Calibri" panose="020F0502020204030204" pitchFamily="34" charset="0"/>
            </a:endParaRPr>
          </a:p>
        </p:txBody>
      </p:sp>
      <p:pic>
        <p:nvPicPr>
          <p:cNvPr id="46108" name="Picture 31" descr="paketaro box">
            <a:extLst>
              <a:ext uri="{FF2B5EF4-FFF2-40B4-BE49-F238E27FC236}">
                <a16:creationId xmlns:a16="http://schemas.microsoft.com/office/drawing/2014/main" id="{096FFF22-8FAA-2C41-B6E4-A592C2B7843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48500" y="2032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9" name="Picture 31" descr="paketaro box">
            <a:extLst>
              <a:ext uri="{FF2B5EF4-FFF2-40B4-BE49-F238E27FC236}">
                <a16:creationId xmlns:a16="http://schemas.microsoft.com/office/drawing/2014/main" id="{23422D1E-32A6-1548-820E-4427D81D182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85000" y="1651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10" name="Rectangle 32">
            <a:extLst>
              <a:ext uri="{FF2B5EF4-FFF2-40B4-BE49-F238E27FC236}">
                <a16:creationId xmlns:a16="http://schemas.microsoft.com/office/drawing/2014/main" id="{574CE0F3-F962-D64D-9413-C47E42210D77}"/>
              </a:ext>
            </a:extLst>
          </p:cNvPr>
          <p:cNvSpPr>
            <a:spLocks noChangeArrowheads="1"/>
          </p:cNvSpPr>
          <p:nvPr/>
        </p:nvSpPr>
        <p:spPr bwMode="auto">
          <a:xfrm>
            <a:off x="6921500" y="2476500"/>
            <a:ext cx="13335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Akamai</a:t>
            </a:r>
          </a:p>
          <a:p>
            <a:pPr eaLnBrk="1" hangingPunct="1">
              <a:spcBef>
                <a:spcPct val="20000"/>
              </a:spcBef>
              <a:buClr>
                <a:srgbClr val="000000"/>
              </a:buClr>
            </a:pPr>
            <a:r>
              <a:rPr lang="en-US" altLang="zh-CN" sz="1500">
                <a:solidFill>
                  <a:srgbClr val="000000"/>
                </a:solidFill>
                <a:latin typeface="Arial" panose="020B0604020202020204" pitchFamily="34" charset="0"/>
              </a:rPr>
              <a:t>cluster</a:t>
            </a:r>
          </a:p>
        </p:txBody>
      </p:sp>
      <p:sp>
        <p:nvSpPr>
          <p:cNvPr id="46111" name="Line 23">
            <a:extLst>
              <a:ext uri="{FF2B5EF4-FFF2-40B4-BE49-F238E27FC236}">
                <a16:creationId xmlns:a16="http://schemas.microsoft.com/office/drawing/2014/main" id="{E677E25B-510F-984F-8627-64FFC8786349}"/>
              </a:ext>
            </a:extLst>
          </p:cNvPr>
          <p:cNvSpPr>
            <a:spLocks noChangeShapeType="1"/>
          </p:cNvSpPr>
          <p:nvPr/>
        </p:nvSpPr>
        <p:spPr bwMode="auto">
          <a:xfrm flipV="1">
            <a:off x="1968500" y="2413000"/>
            <a:ext cx="2209271" cy="14605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46112" name="Line 24">
            <a:extLst>
              <a:ext uri="{FF2B5EF4-FFF2-40B4-BE49-F238E27FC236}">
                <a16:creationId xmlns:a16="http://schemas.microsoft.com/office/drawing/2014/main" id="{D3418620-C6AD-8148-A88E-1E7B009FEB37}"/>
              </a:ext>
            </a:extLst>
          </p:cNvPr>
          <p:cNvSpPr>
            <a:spLocks noChangeShapeType="1"/>
          </p:cNvSpPr>
          <p:nvPr/>
        </p:nvSpPr>
        <p:spPr bwMode="auto">
          <a:xfrm flipV="1">
            <a:off x="2032000" y="2563813"/>
            <a:ext cx="2209271" cy="1436688"/>
          </a:xfrm>
          <a:prstGeom prst="line">
            <a:avLst/>
          </a:prstGeom>
          <a:noFill/>
          <a:ln w="28575">
            <a:solidFill>
              <a:schemeClr val="folHlink"/>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sz="1500"/>
          </a:p>
        </p:txBody>
      </p:sp>
      <p:sp>
        <p:nvSpPr>
          <p:cNvPr id="46113" name="Rectangle 25">
            <a:extLst>
              <a:ext uri="{FF2B5EF4-FFF2-40B4-BE49-F238E27FC236}">
                <a16:creationId xmlns:a16="http://schemas.microsoft.com/office/drawing/2014/main" id="{5E46D041-601D-ED49-86F1-F8CF7AED4FBC}"/>
              </a:ext>
            </a:extLst>
          </p:cNvPr>
          <p:cNvSpPr>
            <a:spLocks noChangeArrowheads="1"/>
          </p:cNvSpPr>
          <p:nvPr/>
        </p:nvSpPr>
        <p:spPr bwMode="auto">
          <a:xfrm>
            <a:off x="2730500" y="29210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3</a:t>
            </a:r>
          </a:p>
        </p:txBody>
      </p:sp>
      <p:sp>
        <p:nvSpPr>
          <p:cNvPr id="46114" name="Rectangle 26">
            <a:extLst>
              <a:ext uri="{FF2B5EF4-FFF2-40B4-BE49-F238E27FC236}">
                <a16:creationId xmlns:a16="http://schemas.microsoft.com/office/drawing/2014/main" id="{37BCA2F6-80DE-6840-9A1D-F89B80D96598}"/>
              </a:ext>
            </a:extLst>
          </p:cNvPr>
          <p:cNvSpPr>
            <a:spLocks noChangeArrowheads="1"/>
          </p:cNvSpPr>
          <p:nvPr/>
        </p:nvSpPr>
        <p:spPr bwMode="auto">
          <a:xfrm>
            <a:off x="2984500" y="33020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4</a:t>
            </a:r>
          </a:p>
        </p:txBody>
      </p:sp>
      <p:sp>
        <p:nvSpPr>
          <p:cNvPr id="46115" name="Rectangle 46">
            <a:extLst>
              <a:ext uri="{FF2B5EF4-FFF2-40B4-BE49-F238E27FC236}">
                <a16:creationId xmlns:a16="http://schemas.microsoft.com/office/drawing/2014/main" id="{A856EE36-2706-CD4A-98CE-5BE8B954ECA0}"/>
              </a:ext>
            </a:extLst>
          </p:cNvPr>
          <p:cNvSpPr>
            <a:spLocks noChangeArrowheads="1"/>
          </p:cNvSpPr>
          <p:nvPr/>
        </p:nvSpPr>
        <p:spPr bwMode="auto">
          <a:xfrm>
            <a:off x="3131840" y="3294112"/>
            <a:ext cx="2158999"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dirty="0">
                <a:solidFill>
                  <a:srgbClr val="660066"/>
                </a:solidFill>
                <a:latin typeface="Arial" panose="020B0604020202020204" pitchFamily="34" charset="0"/>
              </a:rPr>
              <a:t>ALIAS:</a:t>
            </a:r>
          </a:p>
          <a:p>
            <a:pPr eaLnBrk="1" hangingPunct="1">
              <a:spcBef>
                <a:spcPct val="20000"/>
              </a:spcBef>
              <a:buClr>
                <a:srgbClr val="000000"/>
              </a:buClr>
            </a:pPr>
            <a:r>
              <a:rPr lang="en-US" altLang="zh-CN" sz="1500" dirty="0" err="1">
                <a:solidFill>
                  <a:srgbClr val="660066"/>
                </a:solidFill>
                <a:latin typeface="Arial" panose="020B0604020202020204" pitchFamily="34" charset="0"/>
              </a:rPr>
              <a:t>g.akamai.net</a:t>
            </a:r>
            <a:endParaRPr lang="en-US" altLang="zh-CN" sz="1500" dirty="0">
              <a:solidFill>
                <a:srgbClr val="660066"/>
              </a:solidFill>
              <a:latin typeface="Arial" panose="020B0604020202020204" pitchFamily="34" charset="0"/>
            </a:endParaRPr>
          </a:p>
        </p:txBody>
      </p:sp>
      <p:sp>
        <p:nvSpPr>
          <p:cNvPr id="46116" name="Rectangle 29">
            <a:extLst>
              <a:ext uri="{FF2B5EF4-FFF2-40B4-BE49-F238E27FC236}">
                <a16:creationId xmlns:a16="http://schemas.microsoft.com/office/drawing/2014/main" id="{16F9AF92-9EC0-2B4A-8636-017A0349DFF8}"/>
              </a:ext>
            </a:extLst>
          </p:cNvPr>
          <p:cNvSpPr>
            <a:spLocks noChangeArrowheads="1"/>
          </p:cNvSpPr>
          <p:nvPr/>
        </p:nvSpPr>
        <p:spPr bwMode="auto">
          <a:xfrm>
            <a:off x="5323408" y="2603500"/>
            <a:ext cx="185605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333" dirty="0">
                <a:solidFill>
                  <a:srgbClr val="000000"/>
                </a:solidFill>
                <a:latin typeface="Arial" panose="020B0604020202020204" pitchFamily="34" charset="0"/>
              </a:rPr>
              <a:t>Akamai global </a:t>
            </a:r>
          </a:p>
          <a:p>
            <a:pPr eaLnBrk="1" hangingPunct="1">
              <a:spcBef>
                <a:spcPct val="20000"/>
              </a:spcBef>
              <a:buClr>
                <a:srgbClr val="000000"/>
              </a:buClr>
            </a:pPr>
            <a:r>
              <a:rPr lang="en-US" altLang="zh-CN" sz="1333" dirty="0">
                <a:solidFill>
                  <a:srgbClr val="000000"/>
                </a:solidFill>
                <a:latin typeface="Arial" panose="020B0604020202020204" pitchFamily="34" charset="0"/>
              </a:rPr>
              <a:t>DNS server</a:t>
            </a:r>
          </a:p>
        </p:txBody>
      </p:sp>
      <p:sp>
        <p:nvSpPr>
          <p:cNvPr id="46117" name="Rectangle 30">
            <a:extLst>
              <a:ext uri="{FF2B5EF4-FFF2-40B4-BE49-F238E27FC236}">
                <a16:creationId xmlns:a16="http://schemas.microsoft.com/office/drawing/2014/main" id="{7905ABAD-D896-7A41-975B-97115CB7334B}"/>
              </a:ext>
            </a:extLst>
          </p:cNvPr>
          <p:cNvSpPr>
            <a:spLocks noChangeArrowheads="1"/>
          </p:cNvSpPr>
          <p:nvPr/>
        </p:nvSpPr>
        <p:spPr bwMode="auto">
          <a:xfrm>
            <a:off x="5894908" y="3365500"/>
            <a:ext cx="1905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333">
                <a:solidFill>
                  <a:srgbClr val="000000"/>
                </a:solidFill>
                <a:latin typeface="Arial" panose="020B0604020202020204" pitchFamily="34" charset="0"/>
              </a:rPr>
              <a:t>Akamai regional</a:t>
            </a:r>
          </a:p>
          <a:p>
            <a:pPr eaLnBrk="1" hangingPunct="1">
              <a:spcBef>
                <a:spcPct val="20000"/>
              </a:spcBef>
              <a:buClr>
                <a:srgbClr val="000000"/>
              </a:buClr>
            </a:pPr>
            <a:r>
              <a:rPr lang="en-US" altLang="zh-CN" sz="1333">
                <a:solidFill>
                  <a:srgbClr val="000000"/>
                </a:solidFill>
                <a:latin typeface="Arial" panose="020B0604020202020204" pitchFamily="34" charset="0"/>
              </a:rPr>
              <a:t>DNS server</a:t>
            </a:r>
          </a:p>
        </p:txBody>
      </p:sp>
      <p:sp>
        <p:nvSpPr>
          <p:cNvPr id="46118" name="TextBox 47">
            <a:extLst>
              <a:ext uri="{FF2B5EF4-FFF2-40B4-BE49-F238E27FC236}">
                <a16:creationId xmlns:a16="http://schemas.microsoft.com/office/drawing/2014/main" id="{44646AEB-2A6A-364F-96C7-D40C2475D021}"/>
              </a:ext>
            </a:extLst>
          </p:cNvPr>
          <p:cNvSpPr txBox="1">
            <a:spLocks noChangeArrowheads="1"/>
          </p:cNvSpPr>
          <p:nvPr/>
        </p:nvSpPr>
        <p:spPr bwMode="auto">
          <a:xfrm>
            <a:off x="1143000" y="4699000"/>
            <a:ext cx="1175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zh-CN">
                <a:solidFill>
                  <a:srgbClr val="FF0000"/>
                </a:solidFill>
                <a:latin typeface="Times New Roman" panose="02020603050405020304" pitchFamily="18" charset="0"/>
                <a:cs typeface="Times New Roman" panose="02020603050405020304" pitchFamily="18" charset="0"/>
              </a:rPr>
              <a:t>End user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1" name="Picture 31" descr="paketaro box">
            <a:extLst>
              <a:ext uri="{FF2B5EF4-FFF2-40B4-BE49-F238E27FC236}">
                <a16:creationId xmlns:a16="http://schemas.microsoft.com/office/drawing/2014/main" id="{37110680-B8C0-A043-B042-DED68DF3D36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4000" y="45085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Rectangle 10">
            <a:extLst>
              <a:ext uri="{FF2B5EF4-FFF2-40B4-BE49-F238E27FC236}">
                <a16:creationId xmlns:a16="http://schemas.microsoft.com/office/drawing/2014/main" id="{DC9311E8-6357-934D-AAB2-FE04C733A0A5}"/>
              </a:ext>
            </a:extLst>
          </p:cNvPr>
          <p:cNvSpPr>
            <a:spLocks noGrp="1" noChangeArrowheads="1"/>
          </p:cNvSpPr>
          <p:nvPr>
            <p:ph type="title"/>
          </p:nvPr>
        </p:nvSpPr>
        <p:spPr/>
        <p:txBody>
          <a:bodyPr>
            <a:normAutofit/>
          </a:bodyPr>
          <a:lstStyle/>
          <a:p>
            <a:r>
              <a:rPr lang="en-US" altLang="zh-CN" sz="2800" dirty="0">
                <a:ea typeface="ＭＳ Ｐゴシック" panose="020B0600070205080204" pitchFamily="34" charset="-128"/>
              </a:rPr>
              <a:t>How Akamai Uses DNS</a:t>
            </a:r>
          </a:p>
        </p:txBody>
      </p:sp>
      <p:grpSp>
        <p:nvGrpSpPr>
          <p:cNvPr id="2" name="Group 3">
            <a:extLst>
              <a:ext uri="{FF2B5EF4-FFF2-40B4-BE49-F238E27FC236}">
                <a16:creationId xmlns:a16="http://schemas.microsoft.com/office/drawing/2014/main" id="{753BBE1C-1C36-5044-AA9A-5EE0A5AFC387}"/>
              </a:ext>
            </a:extLst>
          </p:cNvPr>
          <p:cNvGrpSpPr>
            <a:grpSpLocks/>
          </p:cNvGrpSpPr>
          <p:nvPr/>
        </p:nvGrpSpPr>
        <p:grpSpPr bwMode="auto">
          <a:xfrm>
            <a:off x="1206500" y="2667000"/>
            <a:ext cx="4318000" cy="2349500"/>
            <a:chOff x="3360" y="96"/>
            <a:chExt cx="1056" cy="720"/>
          </a:xfrm>
          <a:solidFill>
            <a:srgbClr val="8EB4E3"/>
          </a:solidFill>
        </p:grpSpPr>
        <p:sp>
          <p:nvSpPr>
            <p:cNvPr id="90159" name="Oval 4">
              <a:extLst>
                <a:ext uri="{FF2B5EF4-FFF2-40B4-BE49-F238E27FC236}">
                  <a16:creationId xmlns:a16="http://schemas.microsoft.com/office/drawing/2014/main" id="{86AE8938-F9E0-BC41-9A53-9B931833065C}"/>
                </a:ext>
              </a:extLst>
            </p:cNvPr>
            <p:cNvSpPr>
              <a:spLocks noChangeArrowheads="1"/>
            </p:cNvSpPr>
            <p:nvPr/>
          </p:nvSpPr>
          <p:spPr bwMode="auto">
            <a:xfrm>
              <a:off x="3360" y="144"/>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0" name="Oval 5">
              <a:extLst>
                <a:ext uri="{FF2B5EF4-FFF2-40B4-BE49-F238E27FC236}">
                  <a16:creationId xmlns:a16="http://schemas.microsoft.com/office/drawing/2014/main" id="{9B709316-1275-664D-8FF9-CB95D8541947}"/>
                </a:ext>
              </a:extLst>
            </p:cNvPr>
            <p:cNvSpPr>
              <a:spLocks noChangeArrowheads="1"/>
            </p:cNvSpPr>
            <p:nvPr/>
          </p:nvSpPr>
          <p:spPr bwMode="auto">
            <a:xfrm>
              <a:off x="3600" y="96"/>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1" name="Oval 6">
              <a:extLst>
                <a:ext uri="{FF2B5EF4-FFF2-40B4-BE49-F238E27FC236}">
                  <a16:creationId xmlns:a16="http://schemas.microsoft.com/office/drawing/2014/main" id="{30A63466-726A-C64A-93D8-0ACEAFC36F55}"/>
                </a:ext>
              </a:extLst>
            </p:cNvPr>
            <p:cNvSpPr>
              <a:spLocks noChangeArrowheads="1"/>
            </p:cNvSpPr>
            <p:nvPr/>
          </p:nvSpPr>
          <p:spPr bwMode="auto">
            <a:xfrm>
              <a:off x="3840" y="19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2" name="Oval 7">
              <a:extLst>
                <a:ext uri="{FF2B5EF4-FFF2-40B4-BE49-F238E27FC236}">
                  <a16:creationId xmlns:a16="http://schemas.microsoft.com/office/drawing/2014/main" id="{F3B1A9C4-B9DC-BD41-82FB-871BB342422E}"/>
                </a:ext>
              </a:extLst>
            </p:cNvPr>
            <p:cNvSpPr>
              <a:spLocks noChangeArrowheads="1"/>
            </p:cNvSpPr>
            <p:nvPr/>
          </p:nvSpPr>
          <p:spPr bwMode="auto">
            <a:xfrm>
              <a:off x="3888" y="43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3" name="Oval 8">
              <a:extLst>
                <a:ext uri="{FF2B5EF4-FFF2-40B4-BE49-F238E27FC236}">
                  <a16:creationId xmlns:a16="http://schemas.microsoft.com/office/drawing/2014/main" id="{A9F539F8-F9A6-7E46-AEA3-4EBB1851D20A}"/>
                </a:ext>
              </a:extLst>
            </p:cNvPr>
            <p:cNvSpPr>
              <a:spLocks noChangeArrowheads="1"/>
            </p:cNvSpPr>
            <p:nvPr/>
          </p:nvSpPr>
          <p:spPr bwMode="auto">
            <a:xfrm>
              <a:off x="3600" y="43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4" name="Oval 9">
              <a:extLst>
                <a:ext uri="{FF2B5EF4-FFF2-40B4-BE49-F238E27FC236}">
                  <a16:creationId xmlns:a16="http://schemas.microsoft.com/office/drawing/2014/main" id="{A6C3E481-D6A5-1A4E-9010-30C831EF6DD9}"/>
                </a:ext>
              </a:extLst>
            </p:cNvPr>
            <p:cNvSpPr>
              <a:spLocks noChangeArrowheads="1"/>
            </p:cNvSpPr>
            <p:nvPr/>
          </p:nvSpPr>
          <p:spPr bwMode="auto">
            <a:xfrm>
              <a:off x="3360" y="384"/>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grpSp>
      <p:sp>
        <p:nvSpPr>
          <p:cNvPr id="48134" name="Rectangle 12">
            <a:extLst>
              <a:ext uri="{FF2B5EF4-FFF2-40B4-BE49-F238E27FC236}">
                <a16:creationId xmlns:a16="http://schemas.microsoft.com/office/drawing/2014/main" id="{F7C2B788-C855-E547-B989-CBE0EE6B9A23}"/>
              </a:ext>
            </a:extLst>
          </p:cNvPr>
          <p:cNvSpPr>
            <a:spLocks noChangeArrowheads="1"/>
          </p:cNvSpPr>
          <p:nvPr/>
        </p:nvSpPr>
        <p:spPr bwMode="auto">
          <a:xfrm>
            <a:off x="889000" y="1206500"/>
            <a:ext cx="285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cnn.com (content provider)</a:t>
            </a:r>
          </a:p>
        </p:txBody>
      </p:sp>
      <p:pic>
        <p:nvPicPr>
          <p:cNvPr id="48135" name="Picture 13" descr="Computer5">
            <a:extLst>
              <a:ext uri="{FF2B5EF4-FFF2-40B4-BE49-F238E27FC236}">
                <a16:creationId xmlns:a16="http://schemas.microsoft.com/office/drawing/2014/main" id="{FF35298C-6D69-3144-911B-8631BFAEAA9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70000" y="3810000"/>
            <a:ext cx="1031875" cy="907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6" name="Picture 14" descr="paketaro box">
            <a:extLst>
              <a:ext uri="{FF2B5EF4-FFF2-40B4-BE49-F238E27FC236}">
                <a16:creationId xmlns:a16="http://schemas.microsoft.com/office/drawing/2014/main" id="{15230778-ABB7-9446-B293-992DB3303DB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3500" y="15240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7" name="Picture 15" descr="paketaro box">
            <a:extLst>
              <a:ext uri="{FF2B5EF4-FFF2-40B4-BE49-F238E27FC236}">
                <a16:creationId xmlns:a16="http://schemas.microsoft.com/office/drawing/2014/main" id="{0DD4AC62-7918-484E-8260-08BD3BECE65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0" y="16510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8" name="Rectangle 17">
            <a:extLst>
              <a:ext uri="{FF2B5EF4-FFF2-40B4-BE49-F238E27FC236}">
                <a16:creationId xmlns:a16="http://schemas.microsoft.com/office/drawing/2014/main" id="{C9FF1C4B-5510-DD4D-BEB6-1A96D51C7942}"/>
              </a:ext>
            </a:extLst>
          </p:cNvPr>
          <p:cNvSpPr>
            <a:spLocks noChangeArrowheads="1"/>
          </p:cNvSpPr>
          <p:nvPr/>
        </p:nvSpPr>
        <p:spPr bwMode="auto">
          <a:xfrm>
            <a:off x="3498924" y="1270000"/>
            <a:ext cx="2603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dirty="0">
                <a:solidFill>
                  <a:srgbClr val="000000"/>
                </a:solidFill>
                <a:latin typeface="Arial" panose="020B0604020202020204" pitchFamily="34" charset="0"/>
              </a:rPr>
              <a:t>DNS TLD server</a:t>
            </a:r>
          </a:p>
        </p:txBody>
      </p:sp>
      <p:sp>
        <p:nvSpPr>
          <p:cNvPr id="48139" name="Line 19">
            <a:extLst>
              <a:ext uri="{FF2B5EF4-FFF2-40B4-BE49-F238E27FC236}">
                <a16:creationId xmlns:a16="http://schemas.microsoft.com/office/drawing/2014/main" id="{259B6C8B-3841-6F4E-A3CF-BF6ED1A346A0}"/>
              </a:ext>
            </a:extLst>
          </p:cNvPr>
          <p:cNvSpPr>
            <a:spLocks noChangeShapeType="1"/>
          </p:cNvSpPr>
          <p:nvPr/>
        </p:nvSpPr>
        <p:spPr bwMode="auto">
          <a:xfrm flipV="1">
            <a:off x="1778000" y="2413000"/>
            <a:ext cx="0" cy="1397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48140" name="Line 20">
            <a:extLst>
              <a:ext uri="{FF2B5EF4-FFF2-40B4-BE49-F238E27FC236}">
                <a16:creationId xmlns:a16="http://schemas.microsoft.com/office/drawing/2014/main" id="{4F64F50C-F19E-E34E-A46F-5269FC8CE3EA}"/>
              </a:ext>
            </a:extLst>
          </p:cNvPr>
          <p:cNvSpPr>
            <a:spLocks noChangeShapeType="1"/>
          </p:cNvSpPr>
          <p:nvPr/>
        </p:nvSpPr>
        <p:spPr bwMode="auto">
          <a:xfrm flipV="1">
            <a:off x="1905000" y="2476500"/>
            <a:ext cx="0" cy="1333500"/>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sz="1500"/>
          </a:p>
        </p:txBody>
      </p:sp>
      <p:sp>
        <p:nvSpPr>
          <p:cNvPr id="48141" name="Rectangle 21">
            <a:extLst>
              <a:ext uri="{FF2B5EF4-FFF2-40B4-BE49-F238E27FC236}">
                <a16:creationId xmlns:a16="http://schemas.microsoft.com/office/drawing/2014/main" id="{D5779945-CB02-9945-8C7A-2507C8A55BA6}"/>
              </a:ext>
            </a:extLst>
          </p:cNvPr>
          <p:cNvSpPr>
            <a:spLocks noChangeArrowheads="1"/>
          </p:cNvSpPr>
          <p:nvPr/>
        </p:nvSpPr>
        <p:spPr bwMode="auto">
          <a:xfrm>
            <a:off x="1524000" y="2984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1</a:t>
            </a:r>
          </a:p>
        </p:txBody>
      </p:sp>
      <p:sp>
        <p:nvSpPr>
          <p:cNvPr id="48142" name="Rectangle 22">
            <a:extLst>
              <a:ext uri="{FF2B5EF4-FFF2-40B4-BE49-F238E27FC236}">
                <a16:creationId xmlns:a16="http://schemas.microsoft.com/office/drawing/2014/main" id="{75D56988-B1F4-714C-AF42-290CCFA55DBC}"/>
              </a:ext>
            </a:extLst>
          </p:cNvPr>
          <p:cNvSpPr>
            <a:spLocks noChangeArrowheads="1"/>
          </p:cNvSpPr>
          <p:nvPr/>
        </p:nvSpPr>
        <p:spPr bwMode="auto">
          <a:xfrm>
            <a:off x="1905000" y="2984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2</a:t>
            </a:r>
          </a:p>
        </p:txBody>
      </p:sp>
      <p:pic>
        <p:nvPicPr>
          <p:cNvPr id="48143" name="Picture 27" descr="paketaro box">
            <a:extLst>
              <a:ext uri="{FF2B5EF4-FFF2-40B4-BE49-F238E27FC236}">
                <a16:creationId xmlns:a16="http://schemas.microsoft.com/office/drawing/2014/main" id="{B6F039B6-C9AA-564B-AEBD-07461A14578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26000" y="2603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4" name="Picture 28" descr="paketaro box">
            <a:extLst>
              <a:ext uri="{FF2B5EF4-FFF2-40B4-BE49-F238E27FC236}">
                <a16:creationId xmlns:a16="http://schemas.microsoft.com/office/drawing/2014/main" id="{882B09F5-777E-6446-A9BF-1A795791FD1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7500" y="34290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5" name="Rectangle 29">
            <a:extLst>
              <a:ext uri="{FF2B5EF4-FFF2-40B4-BE49-F238E27FC236}">
                <a16:creationId xmlns:a16="http://schemas.microsoft.com/office/drawing/2014/main" id="{68B817C6-0BCC-9948-A4EB-8EB7226FE975}"/>
              </a:ext>
            </a:extLst>
          </p:cNvPr>
          <p:cNvSpPr>
            <a:spLocks noChangeArrowheads="1"/>
          </p:cNvSpPr>
          <p:nvPr/>
        </p:nvSpPr>
        <p:spPr bwMode="auto">
          <a:xfrm>
            <a:off x="5316364" y="2603500"/>
            <a:ext cx="185605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333">
                <a:solidFill>
                  <a:srgbClr val="000000"/>
                </a:solidFill>
                <a:latin typeface="Arial" panose="020B0604020202020204" pitchFamily="34" charset="0"/>
              </a:rPr>
              <a:t>Akamai global </a:t>
            </a:r>
          </a:p>
          <a:p>
            <a:pPr eaLnBrk="1" hangingPunct="1">
              <a:spcBef>
                <a:spcPct val="20000"/>
              </a:spcBef>
              <a:buClr>
                <a:srgbClr val="000000"/>
              </a:buClr>
            </a:pPr>
            <a:r>
              <a:rPr lang="en-US" altLang="zh-CN" sz="1333">
                <a:solidFill>
                  <a:srgbClr val="000000"/>
                </a:solidFill>
                <a:latin typeface="Arial" panose="020B0604020202020204" pitchFamily="34" charset="0"/>
              </a:rPr>
              <a:t>DNS server</a:t>
            </a:r>
          </a:p>
        </p:txBody>
      </p:sp>
      <p:sp>
        <p:nvSpPr>
          <p:cNvPr id="48146" name="Rectangle 30">
            <a:extLst>
              <a:ext uri="{FF2B5EF4-FFF2-40B4-BE49-F238E27FC236}">
                <a16:creationId xmlns:a16="http://schemas.microsoft.com/office/drawing/2014/main" id="{E386B4A1-7EC0-CF4F-905A-128B93CF9DC2}"/>
              </a:ext>
            </a:extLst>
          </p:cNvPr>
          <p:cNvSpPr>
            <a:spLocks noChangeArrowheads="1"/>
          </p:cNvSpPr>
          <p:nvPr/>
        </p:nvSpPr>
        <p:spPr bwMode="auto">
          <a:xfrm>
            <a:off x="5887864" y="3365500"/>
            <a:ext cx="1905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333">
                <a:solidFill>
                  <a:srgbClr val="000000"/>
                </a:solidFill>
                <a:latin typeface="Arial" panose="020B0604020202020204" pitchFamily="34" charset="0"/>
              </a:rPr>
              <a:t>Akamai regional</a:t>
            </a:r>
          </a:p>
          <a:p>
            <a:pPr eaLnBrk="1" hangingPunct="1">
              <a:spcBef>
                <a:spcPct val="20000"/>
              </a:spcBef>
              <a:buClr>
                <a:srgbClr val="000000"/>
              </a:buClr>
            </a:pPr>
            <a:r>
              <a:rPr lang="en-US" altLang="zh-CN" sz="1333">
                <a:solidFill>
                  <a:srgbClr val="000000"/>
                </a:solidFill>
                <a:latin typeface="Arial" panose="020B0604020202020204" pitchFamily="34" charset="0"/>
              </a:rPr>
              <a:t>DNS server</a:t>
            </a:r>
          </a:p>
        </p:txBody>
      </p:sp>
      <p:pic>
        <p:nvPicPr>
          <p:cNvPr id="48147" name="Picture 31" descr="paketaro box">
            <a:extLst>
              <a:ext uri="{FF2B5EF4-FFF2-40B4-BE49-F238E27FC236}">
                <a16:creationId xmlns:a16="http://schemas.microsoft.com/office/drawing/2014/main" id="{C578D6F7-0EF8-444E-B619-95A96E05B58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59500" y="4318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8" name="Rectangle 32">
            <a:extLst>
              <a:ext uri="{FF2B5EF4-FFF2-40B4-BE49-F238E27FC236}">
                <a16:creationId xmlns:a16="http://schemas.microsoft.com/office/drawing/2014/main" id="{2607F9E7-354D-EA42-81DA-B2D76B4FBDE4}"/>
              </a:ext>
            </a:extLst>
          </p:cNvPr>
          <p:cNvSpPr>
            <a:spLocks noChangeArrowheads="1"/>
          </p:cNvSpPr>
          <p:nvPr/>
        </p:nvSpPr>
        <p:spPr bwMode="auto">
          <a:xfrm>
            <a:off x="6881440" y="4572000"/>
            <a:ext cx="16510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dirty="0">
                <a:solidFill>
                  <a:srgbClr val="000000"/>
                </a:solidFill>
                <a:latin typeface="Arial" panose="020B0604020202020204" pitchFamily="34" charset="0"/>
              </a:rPr>
              <a:t>Nearby </a:t>
            </a:r>
            <a:br>
              <a:rPr lang="en-US" altLang="zh-CN" sz="1500" dirty="0">
                <a:solidFill>
                  <a:srgbClr val="000000"/>
                </a:solidFill>
                <a:latin typeface="Arial" panose="020B0604020202020204" pitchFamily="34" charset="0"/>
              </a:rPr>
            </a:br>
            <a:r>
              <a:rPr lang="en-US" altLang="zh-CN" sz="1500" dirty="0">
                <a:solidFill>
                  <a:srgbClr val="000000"/>
                </a:solidFill>
                <a:latin typeface="Arial" panose="020B0604020202020204" pitchFamily="34" charset="0"/>
              </a:rPr>
              <a:t>Akamai </a:t>
            </a:r>
          </a:p>
          <a:p>
            <a:pPr eaLnBrk="1" hangingPunct="1">
              <a:spcBef>
                <a:spcPct val="20000"/>
              </a:spcBef>
              <a:buClr>
                <a:srgbClr val="000000"/>
              </a:buClr>
            </a:pPr>
            <a:r>
              <a:rPr lang="en-US" altLang="zh-CN" sz="1500" dirty="0">
                <a:solidFill>
                  <a:srgbClr val="000000"/>
                </a:solidFill>
                <a:latin typeface="Arial" panose="020B0604020202020204" pitchFamily="34" charset="0"/>
              </a:rPr>
              <a:t>cluster</a:t>
            </a:r>
          </a:p>
        </p:txBody>
      </p:sp>
      <p:sp>
        <p:nvSpPr>
          <p:cNvPr id="48149" name="Slide Number Placeholder 2">
            <a:extLst>
              <a:ext uri="{FF2B5EF4-FFF2-40B4-BE49-F238E27FC236}">
                <a16:creationId xmlns:a16="http://schemas.microsoft.com/office/drawing/2014/main" id="{E9912B31-B5E6-8447-89BD-4D9424D19101}"/>
              </a:ext>
            </a:extLst>
          </p:cNvPr>
          <p:cNvSpPr txBox="1">
            <a:spLocks/>
          </p:cNvSpPr>
          <p:nvPr/>
        </p:nvSpPr>
        <p:spPr bwMode="auto">
          <a:xfrm>
            <a:off x="6604000" y="-63500"/>
            <a:ext cx="1778000" cy="304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algn="r" eaLnBrk="1" hangingPunct="1"/>
            <a:fld id="{F857236A-2F25-0B49-9677-04883F4A9072}" type="slidenum">
              <a:rPr lang="en-US" altLang="zh-CN" sz="1000">
                <a:solidFill>
                  <a:srgbClr val="898989"/>
                </a:solidFill>
              </a:rPr>
              <a:pPr algn="r" eaLnBrk="1" hangingPunct="1"/>
              <a:t>36</a:t>
            </a:fld>
            <a:endParaRPr lang="en-US" altLang="zh-CN" sz="1000">
              <a:solidFill>
                <a:srgbClr val="898989"/>
              </a:solidFill>
            </a:endParaRPr>
          </a:p>
        </p:txBody>
      </p:sp>
      <p:sp>
        <p:nvSpPr>
          <p:cNvPr id="57" name="Oval 56">
            <a:extLst>
              <a:ext uri="{FF2B5EF4-FFF2-40B4-BE49-F238E27FC236}">
                <a16:creationId xmlns:a16="http://schemas.microsoft.com/office/drawing/2014/main" id="{A6175E6B-FFE7-904F-9D86-19394AFA691F}"/>
              </a:ext>
            </a:extLst>
          </p:cNvPr>
          <p:cNvSpPr>
            <a:spLocks noChangeArrowheads="1"/>
          </p:cNvSpPr>
          <p:nvPr/>
        </p:nvSpPr>
        <p:spPr bwMode="auto">
          <a:xfrm>
            <a:off x="5080000" y="4254500"/>
            <a:ext cx="1778000" cy="1270000"/>
          </a:xfrm>
          <a:prstGeom prst="ellipse">
            <a:avLst/>
          </a:prstGeom>
          <a:noFill/>
          <a:ln w="9525">
            <a:solidFill>
              <a:srgbClr val="FF000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zh-CN" altLang="zh-CN" sz="1667">
              <a:solidFill>
                <a:srgbClr val="FFFFFF"/>
              </a:solidFill>
              <a:latin typeface="Calibri" panose="020F0502020204030204" pitchFamily="34" charset="0"/>
            </a:endParaRPr>
          </a:p>
        </p:txBody>
      </p:sp>
      <p:pic>
        <p:nvPicPr>
          <p:cNvPr id="48151" name="Picture 31" descr="paketaro box">
            <a:extLst>
              <a:ext uri="{FF2B5EF4-FFF2-40B4-BE49-F238E27FC236}">
                <a16:creationId xmlns:a16="http://schemas.microsoft.com/office/drawing/2014/main" id="{9F62AC99-A69B-8D45-8161-07D4EEC9AB5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77000" y="46355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2" name="Picture 31" descr="paketaro box">
            <a:extLst>
              <a:ext uri="{FF2B5EF4-FFF2-40B4-BE49-F238E27FC236}">
                <a16:creationId xmlns:a16="http://schemas.microsoft.com/office/drawing/2014/main" id="{70ED3FE2-731A-1B46-A8E1-92A12B12D9F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86500" y="4953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3" name="Picture 31" descr="paketaro box">
            <a:extLst>
              <a:ext uri="{FF2B5EF4-FFF2-40B4-BE49-F238E27FC236}">
                <a16:creationId xmlns:a16="http://schemas.microsoft.com/office/drawing/2014/main" id="{A48C2AEA-24E2-344E-8E31-CA9625E26C0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02500" y="13335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4" name="Picture 31" descr="paketaro box">
            <a:extLst>
              <a:ext uri="{FF2B5EF4-FFF2-40B4-BE49-F238E27FC236}">
                <a16:creationId xmlns:a16="http://schemas.microsoft.com/office/drawing/2014/main" id="{B3219FCB-FEF5-C14A-AE0C-964BDE95325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0" y="1651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5" name="Picture 31" descr="paketaro box">
            <a:extLst>
              <a:ext uri="{FF2B5EF4-FFF2-40B4-BE49-F238E27FC236}">
                <a16:creationId xmlns:a16="http://schemas.microsoft.com/office/drawing/2014/main" id="{47126E48-F1D6-2F43-AAF3-07F310D2ED1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29500" y="19685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Oval 63">
            <a:extLst>
              <a:ext uri="{FF2B5EF4-FFF2-40B4-BE49-F238E27FC236}">
                <a16:creationId xmlns:a16="http://schemas.microsoft.com/office/drawing/2014/main" id="{91B8D79E-D1FF-774A-AD74-FC185D930EC7}"/>
              </a:ext>
            </a:extLst>
          </p:cNvPr>
          <p:cNvSpPr>
            <a:spLocks noChangeArrowheads="1"/>
          </p:cNvSpPr>
          <p:nvPr/>
        </p:nvSpPr>
        <p:spPr bwMode="auto">
          <a:xfrm>
            <a:off x="6794500" y="1270000"/>
            <a:ext cx="1270000" cy="1206500"/>
          </a:xfrm>
          <a:prstGeom prst="ellipse">
            <a:avLst/>
          </a:prstGeom>
          <a:noFill/>
          <a:ln w="9525">
            <a:solidFill>
              <a:srgbClr val="FF000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zh-CN" altLang="zh-CN" sz="1667">
              <a:solidFill>
                <a:srgbClr val="FFFFFF"/>
              </a:solidFill>
              <a:latin typeface="Calibri" panose="020F0502020204030204" pitchFamily="34" charset="0"/>
            </a:endParaRPr>
          </a:p>
        </p:txBody>
      </p:sp>
      <p:pic>
        <p:nvPicPr>
          <p:cNvPr id="48157" name="Picture 31" descr="paketaro box">
            <a:extLst>
              <a:ext uri="{FF2B5EF4-FFF2-40B4-BE49-F238E27FC236}">
                <a16:creationId xmlns:a16="http://schemas.microsoft.com/office/drawing/2014/main" id="{BDB1C366-B004-9742-A776-2043E43A63D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48500" y="2032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8" name="Picture 31" descr="paketaro box">
            <a:extLst>
              <a:ext uri="{FF2B5EF4-FFF2-40B4-BE49-F238E27FC236}">
                <a16:creationId xmlns:a16="http://schemas.microsoft.com/office/drawing/2014/main" id="{B9510C9D-8A6A-F847-8FC2-B5F9890E40C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85000" y="1651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59" name="Rectangle 32">
            <a:extLst>
              <a:ext uri="{FF2B5EF4-FFF2-40B4-BE49-F238E27FC236}">
                <a16:creationId xmlns:a16="http://schemas.microsoft.com/office/drawing/2014/main" id="{4A8B78A4-1D74-A844-8CEE-96EC40B2160E}"/>
              </a:ext>
            </a:extLst>
          </p:cNvPr>
          <p:cNvSpPr>
            <a:spLocks noChangeArrowheads="1"/>
          </p:cNvSpPr>
          <p:nvPr/>
        </p:nvSpPr>
        <p:spPr bwMode="auto">
          <a:xfrm>
            <a:off x="6921500" y="2476500"/>
            <a:ext cx="13335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Akamai</a:t>
            </a:r>
          </a:p>
          <a:p>
            <a:pPr eaLnBrk="1" hangingPunct="1">
              <a:spcBef>
                <a:spcPct val="20000"/>
              </a:spcBef>
              <a:buClr>
                <a:srgbClr val="000000"/>
              </a:buClr>
            </a:pPr>
            <a:r>
              <a:rPr lang="en-US" altLang="zh-CN" sz="1500">
                <a:solidFill>
                  <a:srgbClr val="000000"/>
                </a:solidFill>
                <a:latin typeface="Arial" panose="020B0604020202020204" pitchFamily="34" charset="0"/>
              </a:rPr>
              <a:t>cluster</a:t>
            </a:r>
          </a:p>
        </p:txBody>
      </p:sp>
      <p:sp>
        <p:nvSpPr>
          <p:cNvPr id="48160" name="Line 23">
            <a:extLst>
              <a:ext uri="{FF2B5EF4-FFF2-40B4-BE49-F238E27FC236}">
                <a16:creationId xmlns:a16="http://schemas.microsoft.com/office/drawing/2014/main" id="{853F15CC-D8F0-594B-9F22-98CEB5A4BB90}"/>
              </a:ext>
            </a:extLst>
          </p:cNvPr>
          <p:cNvSpPr>
            <a:spLocks noChangeShapeType="1"/>
          </p:cNvSpPr>
          <p:nvPr/>
        </p:nvSpPr>
        <p:spPr bwMode="auto">
          <a:xfrm flipV="1">
            <a:off x="1968500" y="2413000"/>
            <a:ext cx="2209271" cy="14605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48161" name="Line 24">
            <a:extLst>
              <a:ext uri="{FF2B5EF4-FFF2-40B4-BE49-F238E27FC236}">
                <a16:creationId xmlns:a16="http://schemas.microsoft.com/office/drawing/2014/main" id="{79669E2C-9FFA-8A46-B448-74E8A396FD22}"/>
              </a:ext>
            </a:extLst>
          </p:cNvPr>
          <p:cNvSpPr>
            <a:spLocks noChangeShapeType="1"/>
          </p:cNvSpPr>
          <p:nvPr/>
        </p:nvSpPr>
        <p:spPr bwMode="auto">
          <a:xfrm flipV="1">
            <a:off x="2032000" y="2563813"/>
            <a:ext cx="2209271" cy="1436688"/>
          </a:xfrm>
          <a:prstGeom prst="line">
            <a:avLst/>
          </a:prstGeom>
          <a:noFill/>
          <a:ln w="28575">
            <a:solidFill>
              <a:schemeClr val="folHlink"/>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sz="1500"/>
          </a:p>
        </p:txBody>
      </p:sp>
      <p:sp>
        <p:nvSpPr>
          <p:cNvPr id="48162" name="Rectangle 25">
            <a:extLst>
              <a:ext uri="{FF2B5EF4-FFF2-40B4-BE49-F238E27FC236}">
                <a16:creationId xmlns:a16="http://schemas.microsoft.com/office/drawing/2014/main" id="{1AD308C0-69E1-2546-8FE3-AD10F3E3453D}"/>
              </a:ext>
            </a:extLst>
          </p:cNvPr>
          <p:cNvSpPr>
            <a:spLocks noChangeArrowheads="1"/>
          </p:cNvSpPr>
          <p:nvPr/>
        </p:nvSpPr>
        <p:spPr bwMode="auto">
          <a:xfrm>
            <a:off x="2730500" y="29210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3</a:t>
            </a:r>
          </a:p>
        </p:txBody>
      </p:sp>
      <p:sp>
        <p:nvSpPr>
          <p:cNvPr id="48163" name="Rectangle 26">
            <a:extLst>
              <a:ext uri="{FF2B5EF4-FFF2-40B4-BE49-F238E27FC236}">
                <a16:creationId xmlns:a16="http://schemas.microsoft.com/office/drawing/2014/main" id="{B7B12CC7-15AA-3647-84A6-C9D728DBD1CD}"/>
              </a:ext>
            </a:extLst>
          </p:cNvPr>
          <p:cNvSpPr>
            <a:spLocks noChangeArrowheads="1"/>
          </p:cNvSpPr>
          <p:nvPr/>
        </p:nvSpPr>
        <p:spPr bwMode="auto">
          <a:xfrm>
            <a:off x="2984500" y="33020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4</a:t>
            </a:r>
          </a:p>
        </p:txBody>
      </p:sp>
      <p:sp>
        <p:nvSpPr>
          <p:cNvPr id="48164" name="Line 33">
            <a:extLst>
              <a:ext uri="{FF2B5EF4-FFF2-40B4-BE49-F238E27FC236}">
                <a16:creationId xmlns:a16="http://schemas.microsoft.com/office/drawing/2014/main" id="{8F7FA5AF-1FBD-5F40-AA46-FB0068467A43}"/>
              </a:ext>
            </a:extLst>
          </p:cNvPr>
          <p:cNvSpPr>
            <a:spLocks noChangeShapeType="1"/>
          </p:cNvSpPr>
          <p:nvPr/>
        </p:nvSpPr>
        <p:spPr bwMode="auto">
          <a:xfrm flipV="1">
            <a:off x="2032000" y="3022865"/>
            <a:ext cx="2819136" cy="1104635"/>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48165" name="Line 34">
            <a:extLst>
              <a:ext uri="{FF2B5EF4-FFF2-40B4-BE49-F238E27FC236}">
                <a16:creationId xmlns:a16="http://schemas.microsoft.com/office/drawing/2014/main" id="{49440175-B647-B741-A7A9-14985340A300}"/>
              </a:ext>
            </a:extLst>
          </p:cNvPr>
          <p:cNvSpPr>
            <a:spLocks noChangeShapeType="1"/>
          </p:cNvSpPr>
          <p:nvPr/>
        </p:nvSpPr>
        <p:spPr bwMode="auto">
          <a:xfrm flipV="1">
            <a:off x="2032000" y="3149865"/>
            <a:ext cx="2819136" cy="1104635"/>
          </a:xfrm>
          <a:prstGeom prst="line">
            <a:avLst/>
          </a:prstGeom>
          <a:noFill/>
          <a:ln w="28575">
            <a:solidFill>
              <a:schemeClr val="folHlink"/>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sz="1500"/>
          </a:p>
        </p:txBody>
      </p:sp>
      <p:sp>
        <p:nvSpPr>
          <p:cNvPr id="48166" name="Rectangle 38">
            <a:extLst>
              <a:ext uri="{FF2B5EF4-FFF2-40B4-BE49-F238E27FC236}">
                <a16:creationId xmlns:a16="http://schemas.microsoft.com/office/drawing/2014/main" id="{D2B16654-92BB-8A41-8B9C-8B1CD3B390CC}"/>
              </a:ext>
            </a:extLst>
          </p:cNvPr>
          <p:cNvSpPr>
            <a:spLocks noChangeArrowheads="1"/>
          </p:cNvSpPr>
          <p:nvPr/>
        </p:nvSpPr>
        <p:spPr bwMode="auto">
          <a:xfrm>
            <a:off x="4508500" y="3238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6</a:t>
            </a:r>
          </a:p>
        </p:txBody>
      </p:sp>
      <p:sp>
        <p:nvSpPr>
          <p:cNvPr id="48167" name="Rectangle 51">
            <a:extLst>
              <a:ext uri="{FF2B5EF4-FFF2-40B4-BE49-F238E27FC236}">
                <a16:creationId xmlns:a16="http://schemas.microsoft.com/office/drawing/2014/main" id="{BACA97F5-8775-0D4F-ADBF-93A1DB1DBFD0}"/>
              </a:ext>
            </a:extLst>
          </p:cNvPr>
          <p:cNvSpPr>
            <a:spLocks noChangeArrowheads="1"/>
          </p:cNvSpPr>
          <p:nvPr/>
        </p:nvSpPr>
        <p:spPr bwMode="auto">
          <a:xfrm>
            <a:off x="4508500" y="27940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5</a:t>
            </a:r>
          </a:p>
        </p:txBody>
      </p:sp>
      <p:sp>
        <p:nvSpPr>
          <p:cNvPr id="48168" name="Rectangle 46">
            <a:extLst>
              <a:ext uri="{FF2B5EF4-FFF2-40B4-BE49-F238E27FC236}">
                <a16:creationId xmlns:a16="http://schemas.microsoft.com/office/drawing/2014/main" id="{D5757F12-EB3F-5C4D-9433-3EF675EF4DB6}"/>
              </a:ext>
            </a:extLst>
          </p:cNvPr>
          <p:cNvSpPr>
            <a:spLocks noChangeArrowheads="1"/>
          </p:cNvSpPr>
          <p:nvPr/>
        </p:nvSpPr>
        <p:spPr bwMode="auto">
          <a:xfrm>
            <a:off x="3111500" y="3492500"/>
            <a:ext cx="1968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660066"/>
                </a:solidFill>
                <a:latin typeface="Arial" panose="020B0604020202020204" pitchFamily="34" charset="0"/>
              </a:rPr>
              <a:t>ALIAS</a:t>
            </a:r>
          </a:p>
          <a:p>
            <a:pPr eaLnBrk="1" hangingPunct="1">
              <a:spcBef>
                <a:spcPct val="20000"/>
              </a:spcBef>
              <a:buClr>
                <a:srgbClr val="000000"/>
              </a:buClr>
            </a:pPr>
            <a:r>
              <a:rPr lang="en-US" altLang="zh-CN" sz="1500">
                <a:solidFill>
                  <a:srgbClr val="660066"/>
                </a:solidFill>
                <a:latin typeface="Arial" panose="020B0604020202020204" pitchFamily="34" charset="0"/>
              </a:rPr>
              <a:t>a73.g.akamai.net</a:t>
            </a:r>
          </a:p>
        </p:txBody>
      </p:sp>
      <p:sp>
        <p:nvSpPr>
          <p:cNvPr id="48169" name="Rectangle 46">
            <a:extLst>
              <a:ext uri="{FF2B5EF4-FFF2-40B4-BE49-F238E27FC236}">
                <a16:creationId xmlns:a16="http://schemas.microsoft.com/office/drawing/2014/main" id="{25528B79-4582-1B4D-A58D-FDF4A792BE63}"/>
              </a:ext>
            </a:extLst>
          </p:cNvPr>
          <p:cNvSpPr>
            <a:spLocks noChangeArrowheads="1"/>
          </p:cNvSpPr>
          <p:nvPr/>
        </p:nvSpPr>
        <p:spPr bwMode="auto">
          <a:xfrm>
            <a:off x="4634880" y="1968500"/>
            <a:ext cx="1968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dirty="0">
                <a:solidFill>
                  <a:srgbClr val="660066"/>
                </a:solidFill>
                <a:latin typeface="Arial" panose="020B0604020202020204" pitchFamily="34" charset="0"/>
              </a:rPr>
              <a:t>DNS lookup</a:t>
            </a:r>
          </a:p>
          <a:p>
            <a:pPr eaLnBrk="1" hangingPunct="1">
              <a:spcBef>
                <a:spcPct val="20000"/>
              </a:spcBef>
              <a:buClr>
                <a:srgbClr val="000000"/>
              </a:buClr>
            </a:pPr>
            <a:r>
              <a:rPr lang="en-US" altLang="zh-CN" sz="1500" dirty="0" err="1">
                <a:solidFill>
                  <a:srgbClr val="660066"/>
                </a:solidFill>
                <a:latin typeface="Arial" panose="020B0604020202020204" pitchFamily="34" charset="0"/>
              </a:rPr>
              <a:t>g.akamai.net</a:t>
            </a:r>
            <a:endParaRPr lang="en-US" altLang="zh-CN" sz="1500" dirty="0">
              <a:solidFill>
                <a:srgbClr val="660066"/>
              </a:solidFill>
              <a:latin typeface="Arial" panose="020B0604020202020204" pitchFamily="34" charset="0"/>
            </a:endParaRPr>
          </a:p>
        </p:txBody>
      </p:sp>
      <p:sp>
        <p:nvSpPr>
          <p:cNvPr id="48170" name="TextBox 57">
            <a:extLst>
              <a:ext uri="{FF2B5EF4-FFF2-40B4-BE49-F238E27FC236}">
                <a16:creationId xmlns:a16="http://schemas.microsoft.com/office/drawing/2014/main" id="{D8F74CE8-3E44-1D4E-AB38-60FFB7897DC3}"/>
              </a:ext>
            </a:extLst>
          </p:cNvPr>
          <p:cNvSpPr txBox="1">
            <a:spLocks noChangeArrowheads="1"/>
          </p:cNvSpPr>
          <p:nvPr/>
        </p:nvSpPr>
        <p:spPr bwMode="auto">
          <a:xfrm>
            <a:off x="1143000" y="4699000"/>
            <a:ext cx="1175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zh-CN">
                <a:solidFill>
                  <a:srgbClr val="FF0000"/>
                </a:solidFill>
                <a:latin typeface="Times New Roman" panose="02020603050405020304" pitchFamily="18" charset="0"/>
                <a:cs typeface="Times New Roman" panose="02020603050405020304" pitchFamily="18" charset="0"/>
              </a:rPr>
              <a:t>End user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Picture 31" descr="paketaro box">
            <a:extLst>
              <a:ext uri="{FF2B5EF4-FFF2-40B4-BE49-F238E27FC236}">
                <a16:creationId xmlns:a16="http://schemas.microsoft.com/office/drawing/2014/main" id="{029B6835-3AE3-444A-BC4D-87994C32BE9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4000" y="45085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Rectangle 10">
            <a:extLst>
              <a:ext uri="{FF2B5EF4-FFF2-40B4-BE49-F238E27FC236}">
                <a16:creationId xmlns:a16="http://schemas.microsoft.com/office/drawing/2014/main" id="{95BE4EF8-455B-C543-8B30-FE35D2216112}"/>
              </a:ext>
            </a:extLst>
          </p:cNvPr>
          <p:cNvSpPr>
            <a:spLocks noGrp="1" noChangeArrowheads="1"/>
          </p:cNvSpPr>
          <p:nvPr>
            <p:ph type="title"/>
          </p:nvPr>
        </p:nvSpPr>
        <p:spPr/>
        <p:txBody>
          <a:bodyPr>
            <a:normAutofit/>
          </a:bodyPr>
          <a:lstStyle/>
          <a:p>
            <a:r>
              <a:rPr lang="en-US" altLang="zh-CN" sz="2800" dirty="0">
                <a:ea typeface="ＭＳ Ｐゴシック" panose="020B0600070205080204" pitchFamily="34" charset="-128"/>
              </a:rPr>
              <a:t>How Akamai Uses DNS</a:t>
            </a:r>
          </a:p>
        </p:txBody>
      </p:sp>
      <p:grpSp>
        <p:nvGrpSpPr>
          <p:cNvPr id="2" name="Group 3">
            <a:extLst>
              <a:ext uri="{FF2B5EF4-FFF2-40B4-BE49-F238E27FC236}">
                <a16:creationId xmlns:a16="http://schemas.microsoft.com/office/drawing/2014/main" id="{B956A3DB-0A95-6248-9A5D-34BAE6BC2492}"/>
              </a:ext>
            </a:extLst>
          </p:cNvPr>
          <p:cNvGrpSpPr>
            <a:grpSpLocks/>
          </p:cNvGrpSpPr>
          <p:nvPr/>
        </p:nvGrpSpPr>
        <p:grpSpPr bwMode="auto">
          <a:xfrm>
            <a:off x="1206500" y="2667000"/>
            <a:ext cx="4318000" cy="2349500"/>
            <a:chOff x="3360" y="96"/>
            <a:chExt cx="1056" cy="720"/>
          </a:xfrm>
          <a:solidFill>
            <a:srgbClr val="8EB4E3"/>
          </a:solidFill>
        </p:grpSpPr>
        <p:sp>
          <p:nvSpPr>
            <p:cNvPr id="90159" name="Oval 4">
              <a:extLst>
                <a:ext uri="{FF2B5EF4-FFF2-40B4-BE49-F238E27FC236}">
                  <a16:creationId xmlns:a16="http://schemas.microsoft.com/office/drawing/2014/main" id="{73D46252-75EE-F94A-87B1-66599620F462}"/>
                </a:ext>
              </a:extLst>
            </p:cNvPr>
            <p:cNvSpPr>
              <a:spLocks noChangeArrowheads="1"/>
            </p:cNvSpPr>
            <p:nvPr/>
          </p:nvSpPr>
          <p:spPr bwMode="auto">
            <a:xfrm>
              <a:off x="3360" y="144"/>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0" name="Oval 5">
              <a:extLst>
                <a:ext uri="{FF2B5EF4-FFF2-40B4-BE49-F238E27FC236}">
                  <a16:creationId xmlns:a16="http://schemas.microsoft.com/office/drawing/2014/main" id="{753444B4-F6B1-3549-9795-BB8B537BB8D2}"/>
                </a:ext>
              </a:extLst>
            </p:cNvPr>
            <p:cNvSpPr>
              <a:spLocks noChangeArrowheads="1"/>
            </p:cNvSpPr>
            <p:nvPr/>
          </p:nvSpPr>
          <p:spPr bwMode="auto">
            <a:xfrm>
              <a:off x="3600" y="96"/>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1" name="Oval 6">
              <a:extLst>
                <a:ext uri="{FF2B5EF4-FFF2-40B4-BE49-F238E27FC236}">
                  <a16:creationId xmlns:a16="http://schemas.microsoft.com/office/drawing/2014/main" id="{B9AC0041-D91A-5748-AB71-0D852DCAC1DB}"/>
                </a:ext>
              </a:extLst>
            </p:cNvPr>
            <p:cNvSpPr>
              <a:spLocks noChangeArrowheads="1"/>
            </p:cNvSpPr>
            <p:nvPr/>
          </p:nvSpPr>
          <p:spPr bwMode="auto">
            <a:xfrm>
              <a:off x="3840" y="19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2" name="Oval 7">
              <a:extLst>
                <a:ext uri="{FF2B5EF4-FFF2-40B4-BE49-F238E27FC236}">
                  <a16:creationId xmlns:a16="http://schemas.microsoft.com/office/drawing/2014/main" id="{55754B5D-8FD4-B743-94DB-6BF6D8A7FEE8}"/>
                </a:ext>
              </a:extLst>
            </p:cNvPr>
            <p:cNvSpPr>
              <a:spLocks noChangeArrowheads="1"/>
            </p:cNvSpPr>
            <p:nvPr/>
          </p:nvSpPr>
          <p:spPr bwMode="auto">
            <a:xfrm>
              <a:off x="3888" y="43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3" name="Oval 8">
              <a:extLst>
                <a:ext uri="{FF2B5EF4-FFF2-40B4-BE49-F238E27FC236}">
                  <a16:creationId xmlns:a16="http://schemas.microsoft.com/office/drawing/2014/main" id="{E8D47EFF-0493-494F-8890-D69179BD20D9}"/>
                </a:ext>
              </a:extLst>
            </p:cNvPr>
            <p:cNvSpPr>
              <a:spLocks noChangeArrowheads="1"/>
            </p:cNvSpPr>
            <p:nvPr/>
          </p:nvSpPr>
          <p:spPr bwMode="auto">
            <a:xfrm>
              <a:off x="3600" y="43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4" name="Oval 9">
              <a:extLst>
                <a:ext uri="{FF2B5EF4-FFF2-40B4-BE49-F238E27FC236}">
                  <a16:creationId xmlns:a16="http://schemas.microsoft.com/office/drawing/2014/main" id="{3EFA9407-806A-C74F-BFEB-4CCD7F6FE6F7}"/>
                </a:ext>
              </a:extLst>
            </p:cNvPr>
            <p:cNvSpPr>
              <a:spLocks noChangeArrowheads="1"/>
            </p:cNvSpPr>
            <p:nvPr/>
          </p:nvSpPr>
          <p:spPr bwMode="auto">
            <a:xfrm>
              <a:off x="3360" y="384"/>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grpSp>
      <p:sp>
        <p:nvSpPr>
          <p:cNvPr id="50182" name="Rectangle 12">
            <a:extLst>
              <a:ext uri="{FF2B5EF4-FFF2-40B4-BE49-F238E27FC236}">
                <a16:creationId xmlns:a16="http://schemas.microsoft.com/office/drawing/2014/main" id="{A4B9D6F7-B127-714D-9FDF-4AE4C85D5786}"/>
              </a:ext>
            </a:extLst>
          </p:cNvPr>
          <p:cNvSpPr>
            <a:spLocks noChangeArrowheads="1"/>
          </p:cNvSpPr>
          <p:nvPr/>
        </p:nvSpPr>
        <p:spPr bwMode="auto">
          <a:xfrm>
            <a:off x="889000" y="1206500"/>
            <a:ext cx="285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cnn.com (content provider)</a:t>
            </a:r>
          </a:p>
        </p:txBody>
      </p:sp>
      <p:pic>
        <p:nvPicPr>
          <p:cNvPr id="50183" name="Picture 13" descr="Computer5">
            <a:extLst>
              <a:ext uri="{FF2B5EF4-FFF2-40B4-BE49-F238E27FC236}">
                <a16:creationId xmlns:a16="http://schemas.microsoft.com/office/drawing/2014/main" id="{4A9592F3-96CC-D845-9BE2-7884C74ABCC7}"/>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70000" y="3810000"/>
            <a:ext cx="1031875" cy="907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14" descr="paketaro box">
            <a:extLst>
              <a:ext uri="{FF2B5EF4-FFF2-40B4-BE49-F238E27FC236}">
                <a16:creationId xmlns:a16="http://schemas.microsoft.com/office/drawing/2014/main" id="{7A5E658F-F68C-4849-8F4D-E3FFF13939A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3500" y="15240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5" name="Picture 15" descr="paketaro box">
            <a:extLst>
              <a:ext uri="{FF2B5EF4-FFF2-40B4-BE49-F238E27FC236}">
                <a16:creationId xmlns:a16="http://schemas.microsoft.com/office/drawing/2014/main" id="{97E01EEB-F01B-C94D-B80F-7FF9DFE8305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0" y="16510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6" name="Rectangle 17">
            <a:extLst>
              <a:ext uri="{FF2B5EF4-FFF2-40B4-BE49-F238E27FC236}">
                <a16:creationId xmlns:a16="http://schemas.microsoft.com/office/drawing/2014/main" id="{834B9A56-357E-314E-9791-7D9E969BEE2F}"/>
              </a:ext>
            </a:extLst>
          </p:cNvPr>
          <p:cNvSpPr>
            <a:spLocks noChangeArrowheads="1"/>
          </p:cNvSpPr>
          <p:nvPr/>
        </p:nvSpPr>
        <p:spPr bwMode="auto">
          <a:xfrm>
            <a:off x="3480668" y="1270000"/>
            <a:ext cx="2603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dirty="0">
                <a:solidFill>
                  <a:srgbClr val="000000"/>
                </a:solidFill>
                <a:latin typeface="Arial" panose="020B0604020202020204" pitchFamily="34" charset="0"/>
              </a:rPr>
              <a:t>DNS TLD server</a:t>
            </a:r>
          </a:p>
        </p:txBody>
      </p:sp>
      <p:sp>
        <p:nvSpPr>
          <p:cNvPr id="50187" name="Line 19">
            <a:extLst>
              <a:ext uri="{FF2B5EF4-FFF2-40B4-BE49-F238E27FC236}">
                <a16:creationId xmlns:a16="http://schemas.microsoft.com/office/drawing/2014/main" id="{4EAF99C2-6765-6645-9113-4CFFFBC77D86}"/>
              </a:ext>
            </a:extLst>
          </p:cNvPr>
          <p:cNvSpPr>
            <a:spLocks noChangeShapeType="1"/>
          </p:cNvSpPr>
          <p:nvPr/>
        </p:nvSpPr>
        <p:spPr bwMode="auto">
          <a:xfrm flipV="1">
            <a:off x="1778000" y="2413000"/>
            <a:ext cx="0" cy="1397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50188" name="Line 20">
            <a:extLst>
              <a:ext uri="{FF2B5EF4-FFF2-40B4-BE49-F238E27FC236}">
                <a16:creationId xmlns:a16="http://schemas.microsoft.com/office/drawing/2014/main" id="{47538D79-7EB4-B04C-A713-85837C94DBAF}"/>
              </a:ext>
            </a:extLst>
          </p:cNvPr>
          <p:cNvSpPr>
            <a:spLocks noChangeShapeType="1"/>
          </p:cNvSpPr>
          <p:nvPr/>
        </p:nvSpPr>
        <p:spPr bwMode="auto">
          <a:xfrm flipV="1">
            <a:off x="1905000" y="2476500"/>
            <a:ext cx="0" cy="1333500"/>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sz="1500"/>
          </a:p>
        </p:txBody>
      </p:sp>
      <p:sp>
        <p:nvSpPr>
          <p:cNvPr id="50189" name="Rectangle 21">
            <a:extLst>
              <a:ext uri="{FF2B5EF4-FFF2-40B4-BE49-F238E27FC236}">
                <a16:creationId xmlns:a16="http://schemas.microsoft.com/office/drawing/2014/main" id="{B0653DA7-D00E-2A4E-9502-AA7AD074BC5A}"/>
              </a:ext>
            </a:extLst>
          </p:cNvPr>
          <p:cNvSpPr>
            <a:spLocks noChangeArrowheads="1"/>
          </p:cNvSpPr>
          <p:nvPr/>
        </p:nvSpPr>
        <p:spPr bwMode="auto">
          <a:xfrm>
            <a:off x="1524000" y="2984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1</a:t>
            </a:r>
          </a:p>
        </p:txBody>
      </p:sp>
      <p:sp>
        <p:nvSpPr>
          <p:cNvPr id="50190" name="Rectangle 22">
            <a:extLst>
              <a:ext uri="{FF2B5EF4-FFF2-40B4-BE49-F238E27FC236}">
                <a16:creationId xmlns:a16="http://schemas.microsoft.com/office/drawing/2014/main" id="{E8C50947-3457-1E4D-A27E-FCFB5A333E85}"/>
              </a:ext>
            </a:extLst>
          </p:cNvPr>
          <p:cNvSpPr>
            <a:spLocks noChangeArrowheads="1"/>
          </p:cNvSpPr>
          <p:nvPr/>
        </p:nvSpPr>
        <p:spPr bwMode="auto">
          <a:xfrm>
            <a:off x="1905000" y="2984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2</a:t>
            </a:r>
          </a:p>
        </p:txBody>
      </p:sp>
      <p:pic>
        <p:nvPicPr>
          <p:cNvPr id="50191" name="Picture 27" descr="paketaro box">
            <a:extLst>
              <a:ext uri="{FF2B5EF4-FFF2-40B4-BE49-F238E27FC236}">
                <a16:creationId xmlns:a16="http://schemas.microsoft.com/office/drawing/2014/main" id="{F99F7777-AF64-504C-A8A7-C78D0F8B158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26000" y="2603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2" name="Picture 28" descr="paketaro box">
            <a:extLst>
              <a:ext uri="{FF2B5EF4-FFF2-40B4-BE49-F238E27FC236}">
                <a16:creationId xmlns:a16="http://schemas.microsoft.com/office/drawing/2014/main" id="{1311F1C7-BC4E-A441-B4DC-96E62013816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7500" y="34290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3" name="Rectangle 29">
            <a:extLst>
              <a:ext uri="{FF2B5EF4-FFF2-40B4-BE49-F238E27FC236}">
                <a16:creationId xmlns:a16="http://schemas.microsoft.com/office/drawing/2014/main" id="{6A00480C-ADD2-3C4D-AF36-01BC2D72DD16}"/>
              </a:ext>
            </a:extLst>
          </p:cNvPr>
          <p:cNvSpPr>
            <a:spLocks noChangeArrowheads="1"/>
          </p:cNvSpPr>
          <p:nvPr/>
        </p:nvSpPr>
        <p:spPr bwMode="auto">
          <a:xfrm>
            <a:off x="5335860" y="2603500"/>
            <a:ext cx="185605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333" dirty="0">
                <a:solidFill>
                  <a:srgbClr val="000000"/>
                </a:solidFill>
                <a:latin typeface="Arial" panose="020B0604020202020204" pitchFamily="34" charset="0"/>
              </a:rPr>
              <a:t>Akamai global </a:t>
            </a:r>
          </a:p>
          <a:p>
            <a:pPr eaLnBrk="1" hangingPunct="1">
              <a:spcBef>
                <a:spcPct val="20000"/>
              </a:spcBef>
              <a:buClr>
                <a:srgbClr val="000000"/>
              </a:buClr>
            </a:pPr>
            <a:r>
              <a:rPr lang="en-US" altLang="zh-CN" sz="1333" dirty="0">
                <a:solidFill>
                  <a:srgbClr val="000000"/>
                </a:solidFill>
                <a:latin typeface="Arial" panose="020B0604020202020204" pitchFamily="34" charset="0"/>
              </a:rPr>
              <a:t>DNS server</a:t>
            </a:r>
          </a:p>
        </p:txBody>
      </p:sp>
      <p:sp>
        <p:nvSpPr>
          <p:cNvPr id="50194" name="Rectangle 30">
            <a:extLst>
              <a:ext uri="{FF2B5EF4-FFF2-40B4-BE49-F238E27FC236}">
                <a16:creationId xmlns:a16="http://schemas.microsoft.com/office/drawing/2014/main" id="{2933AA04-4836-3642-9776-24AF86F19EBC}"/>
              </a:ext>
            </a:extLst>
          </p:cNvPr>
          <p:cNvSpPr>
            <a:spLocks noChangeArrowheads="1"/>
          </p:cNvSpPr>
          <p:nvPr/>
        </p:nvSpPr>
        <p:spPr bwMode="auto">
          <a:xfrm>
            <a:off x="5907360" y="3365500"/>
            <a:ext cx="1905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333">
                <a:solidFill>
                  <a:srgbClr val="000000"/>
                </a:solidFill>
                <a:latin typeface="Arial" panose="020B0604020202020204" pitchFamily="34" charset="0"/>
              </a:rPr>
              <a:t>Akamai regional</a:t>
            </a:r>
          </a:p>
          <a:p>
            <a:pPr eaLnBrk="1" hangingPunct="1">
              <a:spcBef>
                <a:spcPct val="20000"/>
              </a:spcBef>
              <a:buClr>
                <a:srgbClr val="000000"/>
              </a:buClr>
            </a:pPr>
            <a:r>
              <a:rPr lang="en-US" altLang="zh-CN" sz="1333">
                <a:solidFill>
                  <a:srgbClr val="000000"/>
                </a:solidFill>
                <a:latin typeface="Arial" panose="020B0604020202020204" pitchFamily="34" charset="0"/>
              </a:rPr>
              <a:t>DNS server</a:t>
            </a:r>
          </a:p>
        </p:txBody>
      </p:sp>
      <p:pic>
        <p:nvPicPr>
          <p:cNvPr id="50195" name="Picture 31" descr="paketaro box">
            <a:extLst>
              <a:ext uri="{FF2B5EF4-FFF2-40B4-BE49-F238E27FC236}">
                <a16:creationId xmlns:a16="http://schemas.microsoft.com/office/drawing/2014/main" id="{30DD8091-5B9F-3346-B529-B41A2D69945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59500" y="4318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6" name="Rectangle 32">
            <a:extLst>
              <a:ext uri="{FF2B5EF4-FFF2-40B4-BE49-F238E27FC236}">
                <a16:creationId xmlns:a16="http://schemas.microsoft.com/office/drawing/2014/main" id="{ADCB31BB-5FB3-D74A-9F79-00640EBD6CC4}"/>
              </a:ext>
            </a:extLst>
          </p:cNvPr>
          <p:cNvSpPr>
            <a:spLocks noChangeArrowheads="1"/>
          </p:cNvSpPr>
          <p:nvPr/>
        </p:nvSpPr>
        <p:spPr bwMode="auto">
          <a:xfrm>
            <a:off x="6881440" y="4572000"/>
            <a:ext cx="16510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dirty="0">
                <a:solidFill>
                  <a:srgbClr val="000000"/>
                </a:solidFill>
                <a:latin typeface="Arial" panose="020B0604020202020204" pitchFamily="34" charset="0"/>
              </a:rPr>
              <a:t>Nearby </a:t>
            </a:r>
            <a:br>
              <a:rPr lang="en-US" altLang="zh-CN" sz="1500" dirty="0">
                <a:solidFill>
                  <a:srgbClr val="000000"/>
                </a:solidFill>
                <a:latin typeface="Arial" panose="020B0604020202020204" pitchFamily="34" charset="0"/>
              </a:rPr>
            </a:br>
            <a:r>
              <a:rPr lang="en-US" altLang="zh-CN" sz="1500" dirty="0">
                <a:solidFill>
                  <a:srgbClr val="000000"/>
                </a:solidFill>
                <a:latin typeface="Arial" panose="020B0604020202020204" pitchFamily="34" charset="0"/>
              </a:rPr>
              <a:t>Akamai </a:t>
            </a:r>
          </a:p>
          <a:p>
            <a:pPr eaLnBrk="1" hangingPunct="1">
              <a:spcBef>
                <a:spcPct val="20000"/>
              </a:spcBef>
              <a:buClr>
                <a:srgbClr val="000000"/>
              </a:buClr>
            </a:pPr>
            <a:r>
              <a:rPr lang="en-US" altLang="zh-CN" sz="1500" dirty="0">
                <a:solidFill>
                  <a:srgbClr val="000000"/>
                </a:solidFill>
                <a:latin typeface="Arial" panose="020B0604020202020204" pitchFamily="34" charset="0"/>
              </a:rPr>
              <a:t>cluster</a:t>
            </a:r>
          </a:p>
        </p:txBody>
      </p:sp>
      <p:sp>
        <p:nvSpPr>
          <p:cNvPr id="50197" name="Slide Number Placeholder 2">
            <a:extLst>
              <a:ext uri="{FF2B5EF4-FFF2-40B4-BE49-F238E27FC236}">
                <a16:creationId xmlns:a16="http://schemas.microsoft.com/office/drawing/2014/main" id="{C3BE8076-D799-9A41-97BD-EA6DCE9EFBD9}"/>
              </a:ext>
            </a:extLst>
          </p:cNvPr>
          <p:cNvSpPr txBox="1">
            <a:spLocks/>
          </p:cNvSpPr>
          <p:nvPr/>
        </p:nvSpPr>
        <p:spPr bwMode="auto">
          <a:xfrm>
            <a:off x="6604000" y="-63500"/>
            <a:ext cx="1778000" cy="304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algn="r" eaLnBrk="1" hangingPunct="1"/>
            <a:fld id="{DE31C5A3-94A8-544A-9786-B8F939485B88}" type="slidenum">
              <a:rPr lang="en-US" altLang="zh-CN" sz="1000">
                <a:solidFill>
                  <a:srgbClr val="898989"/>
                </a:solidFill>
              </a:rPr>
              <a:pPr algn="r" eaLnBrk="1" hangingPunct="1"/>
              <a:t>37</a:t>
            </a:fld>
            <a:endParaRPr lang="en-US" altLang="zh-CN" sz="1000">
              <a:solidFill>
                <a:srgbClr val="898989"/>
              </a:solidFill>
            </a:endParaRPr>
          </a:p>
        </p:txBody>
      </p:sp>
      <p:sp>
        <p:nvSpPr>
          <p:cNvPr id="57" name="Oval 56">
            <a:extLst>
              <a:ext uri="{FF2B5EF4-FFF2-40B4-BE49-F238E27FC236}">
                <a16:creationId xmlns:a16="http://schemas.microsoft.com/office/drawing/2014/main" id="{D959C2EF-248B-174E-8059-008260C22C5D}"/>
              </a:ext>
            </a:extLst>
          </p:cNvPr>
          <p:cNvSpPr>
            <a:spLocks noChangeArrowheads="1"/>
          </p:cNvSpPr>
          <p:nvPr/>
        </p:nvSpPr>
        <p:spPr bwMode="auto">
          <a:xfrm>
            <a:off x="5080000" y="4254500"/>
            <a:ext cx="1778000" cy="1270000"/>
          </a:xfrm>
          <a:prstGeom prst="ellipse">
            <a:avLst/>
          </a:prstGeom>
          <a:noFill/>
          <a:ln w="9525">
            <a:solidFill>
              <a:srgbClr val="FF000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zh-CN" altLang="zh-CN" sz="1667">
              <a:solidFill>
                <a:srgbClr val="FFFFFF"/>
              </a:solidFill>
              <a:latin typeface="Calibri" panose="020F0502020204030204" pitchFamily="34" charset="0"/>
            </a:endParaRPr>
          </a:p>
        </p:txBody>
      </p:sp>
      <p:pic>
        <p:nvPicPr>
          <p:cNvPr id="50199" name="Picture 31" descr="paketaro box">
            <a:extLst>
              <a:ext uri="{FF2B5EF4-FFF2-40B4-BE49-F238E27FC236}">
                <a16:creationId xmlns:a16="http://schemas.microsoft.com/office/drawing/2014/main" id="{CA96D166-D0BD-0B45-888A-B0EDE843CFB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77000" y="46355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00" name="Picture 31" descr="paketaro box">
            <a:extLst>
              <a:ext uri="{FF2B5EF4-FFF2-40B4-BE49-F238E27FC236}">
                <a16:creationId xmlns:a16="http://schemas.microsoft.com/office/drawing/2014/main" id="{63B7A812-C35E-CE40-AA87-E86E760C69C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86500" y="4953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01" name="Picture 31" descr="paketaro box">
            <a:extLst>
              <a:ext uri="{FF2B5EF4-FFF2-40B4-BE49-F238E27FC236}">
                <a16:creationId xmlns:a16="http://schemas.microsoft.com/office/drawing/2014/main" id="{B60235A9-45CC-514A-8718-FD2EF2132D5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02500" y="13335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02" name="Picture 31" descr="paketaro box">
            <a:extLst>
              <a:ext uri="{FF2B5EF4-FFF2-40B4-BE49-F238E27FC236}">
                <a16:creationId xmlns:a16="http://schemas.microsoft.com/office/drawing/2014/main" id="{2B58D5C3-1BEC-7447-BE5D-F6ADC39F29E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0" y="1651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03" name="Picture 31" descr="paketaro box">
            <a:extLst>
              <a:ext uri="{FF2B5EF4-FFF2-40B4-BE49-F238E27FC236}">
                <a16:creationId xmlns:a16="http://schemas.microsoft.com/office/drawing/2014/main" id="{41FB85F8-D88F-F34E-977D-1659E1F3E45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29500" y="19685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Oval 63">
            <a:extLst>
              <a:ext uri="{FF2B5EF4-FFF2-40B4-BE49-F238E27FC236}">
                <a16:creationId xmlns:a16="http://schemas.microsoft.com/office/drawing/2014/main" id="{5A899028-C8E1-B64E-B1F9-AB1ABAD4473F}"/>
              </a:ext>
            </a:extLst>
          </p:cNvPr>
          <p:cNvSpPr>
            <a:spLocks noChangeArrowheads="1"/>
          </p:cNvSpPr>
          <p:nvPr/>
        </p:nvSpPr>
        <p:spPr bwMode="auto">
          <a:xfrm>
            <a:off x="6794500" y="1270000"/>
            <a:ext cx="1270000" cy="1206500"/>
          </a:xfrm>
          <a:prstGeom prst="ellipse">
            <a:avLst/>
          </a:prstGeom>
          <a:noFill/>
          <a:ln w="9525">
            <a:solidFill>
              <a:srgbClr val="FF000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zh-CN" altLang="zh-CN" sz="1667">
              <a:solidFill>
                <a:srgbClr val="FFFFFF"/>
              </a:solidFill>
              <a:latin typeface="Calibri" panose="020F0502020204030204" pitchFamily="34" charset="0"/>
            </a:endParaRPr>
          </a:p>
        </p:txBody>
      </p:sp>
      <p:pic>
        <p:nvPicPr>
          <p:cNvPr id="50205" name="Picture 31" descr="paketaro box">
            <a:extLst>
              <a:ext uri="{FF2B5EF4-FFF2-40B4-BE49-F238E27FC236}">
                <a16:creationId xmlns:a16="http://schemas.microsoft.com/office/drawing/2014/main" id="{02026F29-3576-A64D-A66E-D366959D4D3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48500" y="2032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06" name="Picture 31" descr="paketaro box">
            <a:extLst>
              <a:ext uri="{FF2B5EF4-FFF2-40B4-BE49-F238E27FC236}">
                <a16:creationId xmlns:a16="http://schemas.microsoft.com/office/drawing/2014/main" id="{952D9738-61BC-8C4F-85AA-D6EAD9E69A2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85000" y="1651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07" name="Rectangle 32">
            <a:extLst>
              <a:ext uri="{FF2B5EF4-FFF2-40B4-BE49-F238E27FC236}">
                <a16:creationId xmlns:a16="http://schemas.microsoft.com/office/drawing/2014/main" id="{96AAA1FB-179D-3D40-95D3-411B0A988209}"/>
              </a:ext>
            </a:extLst>
          </p:cNvPr>
          <p:cNvSpPr>
            <a:spLocks noChangeArrowheads="1"/>
          </p:cNvSpPr>
          <p:nvPr/>
        </p:nvSpPr>
        <p:spPr bwMode="auto">
          <a:xfrm>
            <a:off x="6921500" y="2476500"/>
            <a:ext cx="13335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Akamai</a:t>
            </a:r>
          </a:p>
          <a:p>
            <a:pPr eaLnBrk="1" hangingPunct="1">
              <a:spcBef>
                <a:spcPct val="20000"/>
              </a:spcBef>
              <a:buClr>
                <a:srgbClr val="000000"/>
              </a:buClr>
            </a:pPr>
            <a:r>
              <a:rPr lang="en-US" altLang="zh-CN" sz="1500">
                <a:solidFill>
                  <a:srgbClr val="000000"/>
                </a:solidFill>
                <a:latin typeface="Arial" panose="020B0604020202020204" pitchFamily="34" charset="0"/>
              </a:rPr>
              <a:t>cluster</a:t>
            </a:r>
          </a:p>
        </p:txBody>
      </p:sp>
      <p:sp>
        <p:nvSpPr>
          <p:cNvPr id="50208" name="Line 23">
            <a:extLst>
              <a:ext uri="{FF2B5EF4-FFF2-40B4-BE49-F238E27FC236}">
                <a16:creationId xmlns:a16="http://schemas.microsoft.com/office/drawing/2014/main" id="{E169C99F-FC6D-0045-84DD-705CF6E14057}"/>
              </a:ext>
            </a:extLst>
          </p:cNvPr>
          <p:cNvSpPr>
            <a:spLocks noChangeShapeType="1"/>
          </p:cNvSpPr>
          <p:nvPr/>
        </p:nvSpPr>
        <p:spPr bwMode="auto">
          <a:xfrm flipV="1">
            <a:off x="1968500" y="2413000"/>
            <a:ext cx="2209271" cy="14605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50209" name="Line 24">
            <a:extLst>
              <a:ext uri="{FF2B5EF4-FFF2-40B4-BE49-F238E27FC236}">
                <a16:creationId xmlns:a16="http://schemas.microsoft.com/office/drawing/2014/main" id="{36C3FEAD-80A4-9745-9900-2C2D175D4F28}"/>
              </a:ext>
            </a:extLst>
          </p:cNvPr>
          <p:cNvSpPr>
            <a:spLocks noChangeShapeType="1"/>
          </p:cNvSpPr>
          <p:nvPr/>
        </p:nvSpPr>
        <p:spPr bwMode="auto">
          <a:xfrm flipV="1">
            <a:off x="2032000" y="2563813"/>
            <a:ext cx="2209271" cy="1436688"/>
          </a:xfrm>
          <a:prstGeom prst="line">
            <a:avLst/>
          </a:prstGeom>
          <a:noFill/>
          <a:ln w="28575">
            <a:solidFill>
              <a:schemeClr val="folHlink"/>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sz="1500"/>
          </a:p>
        </p:txBody>
      </p:sp>
      <p:sp>
        <p:nvSpPr>
          <p:cNvPr id="50210" name="Rectangle 25">
            <a:extLst>
              <a:ext uri="{FF2B5EF4-FFF2-40B4-BE49-F238E27FC236}">
                <a16:creationId xmlns:a16="http://schemas.microsoft.com/office/drawing/2014/main" id="{919A01BA-84BB-BD47-BC89-FF1D9F7C9833}"/>
              </a:ext>
            </a:extLst>
          </p:cNvPr>
          <p:cNvSpPr>
            <a:spLocks noChangeArrowheads="1"/>
          </p:cNvSpPr>
          <p:nvPr/>
        </p:nvSpPr>
        <p:spPr bwMode="auto">
          <a:xfrm>
            <a:off x="2730500" y="29210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3</a:t>
            </a:r>
          </a:p>
        </p:txBody>
      </p:sp>
      <p:sp>
        <p:nvSpPr>
          <p:cNvPr id="50211" name="Rectangle 26">
            <a:extLst>
              <a:ext uri="{FF2B5EF4-FFF2-40B4-BE49-F238E27FC236}">
                <a16:creationId xmlns:a16="http://schemas.microsoft.com/office/drawing/2014/main" id="{B1087CDC-22D3-3644-8E43-206719D941E4}"/>
              </a:ext>
            </a:extLst>
          </p:cNvPr>
          <p:cNvSpPr>
            <a:spLocks noChangeArrowheads="1"/>
          </p:cNvSpPr>
          <p:nvPr/>
        </p:nvSpPr>
        <p:spPr bwMode="auto">
          <a:xfrm>
            <a:off x="2984500" y="33020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4</a:t>
            </a:r>
          </a:p>
        </p:txBody>
      </p:sp>
      <p:sp>
        <p:nvSpPr>
          <p:cNvPr id="50212" name="Line 33">
            <a:extLst>
              <a:ext uri="{FF2B5EF4-FFF2-40B4-BE49-F238E27FC236}">
                <a16:creationId xmlns:a16="http://schemas.microsoft.com/office/drawing/2014/main" id="{03449030-4D6C-864E-BA09-931A7F4FDAC7}"/>
              </a:ext>
            </a:extLst>
          </p:cNvPr>
          <p:cNvSpPr>
            <a:spLocks noChangeShapeType="1"/>
          </p:cNvSpPr>
          <p:nvPr/>
        </p:nvSpPr>
        <p:spPr bwMode="auto">
          <a:xfrm flipV="1">
            <a:off x="2032000" y="3022865"/>
            <a:ext cx="2819136" cy="1104635"/>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50213" name="Line 34">
            <a:extLst>
              <a:ext uri="{FF2B5EF4-FFF2-40B4-BE49-F238E27FC236}">
                <a16:creationId xmlns:a16="http://schemas.microsoft.com/office/drawing/2014/main" id="{ED1E7787-47C8-7C47-858F-2D7B764C154D}"/>
              </a:ext>
            </a:extLst>
          </p:cNvPr>
          <p:cNvSpPr>
            <a:spLocks noChangeShapeType="1"/>
          </p:cNvSpPr>
          <p:nvPr/>
        </p:nvSpPr>
        <p:spPr bwMode="auto">
          <a:xfrm flipV="1">
            <a:off x="2032000" y="3149865"/>
            <a:ext cx="2819136" cy="1104635"/>
          </a:xfrm>
          <a:prstGeom prst="line">
            <a:avLst/>
          </a:prstGeom>
          <a:noFill/>
          <a:ln w="28575">
            <a:solidFill>
              <a:schemeClr val="folHlink"/>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sz="1500"/>
          </a:p>
        </p:txBody>
      </p:sp>
      <p:sp>
        <p:nvSpPr>
          <p:cNvPr id="50214" name="Rectangle 38">
            <a:extLst>
              <a:ext uri="{FF2B5EF4-FFF2-40B4-BE49-F238E27FC236}">
                <a16:creationId xmlns:a16="http://schemas.microsoft.com/office/drawing/2014/main" id="{B4F9240D-F4AB-FC47-A502-AC8FF5A7121F}"/>
              </a:ext>
            </a:extLst>
          </p:cNvPr>
          <p:cNvSpPr>
            <a:spLocks noChangeArrowheads="1"/>
          </p:cNvSpPr>
          <p:nvPr/>
        </p:nvSpPr>
        <p:spPr bwMode="auto">
          <a:xfrm>
            <a:off x="4508500" y="3238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6</a:t>
            </a:r>
          </a:p>
        </p:txBody>
      </p:sp>
      <p:sp>
        <p:nvSpPr>
          <p:cNvPr id="50215" name="Rectangle 51">
            <a:extLst>
              <a:ext uri="{FF2B5EF4-FFF2-40B4-BE49-F238E27FC236}">
                <a16:creationId xmlns:a16="http://schemas.microsoft.com/office/drawing/2014/main" id="{346B7CD5-4AE2-6745-9283-6A8993174A91}"/>
              </a:ext>
            </a:extLst>
          </p:cNvPr>
          <p:cNvSpPr>
            <a:spLocks noChangeArrowheads="1"/>
          </p:cNvSpPr>
          <p:nvPr/>
        </p:nvSpPr>
        <p:spPr bwMode="auto">
          <a:xfrm>
            <a:off x="4508500" y="27940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5</a:t>
            </a:r>
          </a:p>
        </p:txBody>
      </p:sp>
      <p:sp>
        <p:nvSpPr>
          <p:cNvPr id="50216" name="Line 39">
            <a:extLst>
              <a:ext uri="{FF2B5EF4-FFF2-40B4-BE49-F238E27FC236}">
                <a16:creationId xmlns:a16="http://schemas.microsoft.com/office/drawing/2014/main" id="{5905175D-85F3-4D4C-821F-F46FC05D3188}"/>
              </a:ext>
            </a:extLst>
          </p:cNvPr>
          <p:cNvSpPr>
            <a:spLocks noChangeShapeType="1"/>
          </p:cNvSpPr>
          <p:nvPr/>
        </p:nvSpPr>
        <p:spPr bwMode="auto">
          <a:xfrm flipV="1">
            <a:off x="2159000" y="3619500"/>
            <a:ext cx="3238500" cy="8890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50217" name="Line 40">
            <a:extLst>
              <a:ext uri="{FF2B5EF4-FFF2-40B4-BE49-F238E27FC236}">
                <a16:creationId xmlns:a16="http://schemas.microsoft.com/office/drawing/2014/main" id="{B2A34985-60CB-2446-93C7-10F9C7A3276E}"/>
              </a:ext>
            </a:extLst>
          </p:cNvPr>
          <p:cNvSpPr>
            <a:spLocks noChangeShapeType="1"/>
          </p:cNvSpPr>
          <p:nvPr/>
        </p:nvSpPr>
        <p:spPr bwMode="auto">
          <a:xfrm flipV="1">
            <a:off x="2159000" y="3746500"/>
            <a:ext cx="3238500" cy="889000"/>
          </a:xfrm>
          <a:prstGeom prst="line">
            <a:avLst/>
          </a:prstGeom>
          <a:noFill/>
          <a:ln w="28575">
            <a:solidFill>
              <a:schemeClr val="folHlink"/>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sz="1500"/>
          </a:p>
        </p:txBody>
      </p:sp>
      <p:sp>
        <p:nvSpPr>
          <p:cNvPr id="50218" name="Rectangle 42">
            <a:extLst>
              <a:ext uri="{FF2B5EF4-FFF2-40B4-BE49-F238E27FC236}">
                <a16:creationId xmlns:a16="http://schemas.microsoft.com/office/drawing/2014/main" id="{317725E3-45A9-6E48-969C-4ED59D018173}"/>
              </a:ext>
            </a:extLst>
          </p:cNvPr>
          <p:cNvSpPr>
            <a:spLocks noChangeArrowheads="1"/>
          </p:cNvSpPr>
          <p:nvPr/>
        </p:nvSpPr>
        <p:spPr bwMode="auto">
          <a:xfrm>
            <a:off x="4699000" y="3873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8</a:t>
            </a:r>
          </a:p>
        </p:txBody>
      </p:sp>
      <p:sp>
        <p:nvSpPr>
          <p:cNvPr id="50219" name="Rectangle 41">
            <a:extLst>
              <a:ext uri="{FF2B5EF4-FFF2-40B4-BE49-F238E27FC236}">
                <a16:creationId xmlns:a16="http://schemas.microsoft.com/office/drawing/2014/main" id="{8FC62C59-6097-FC4B-B2D6-C8858444F67F}"/>
              </a:ext>
            </a:extLst>
          </p:cNvPr>
          <p:cNvSpPr>
            <a:spLocks noChangeArrowheads="1"/>
          </p:cNvSpPr>
          <p:nvPr/>
        </p:nvSpPr>
        <p:spPr bwMode="auto">
          <a:xfrm>
            <a:off x="4699000" y="3492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7</a:t>
            </a:r>
          </a:p>
        </p:txBody>
      </p:sp>
      <p:sp>
        <p:nvSpPr>
          <p:cNvPr id="50220" name="Rectangle 46">
            <a:extLst>
              <a:ext uri="{FF2B5EF4-FFF2-40B4-BE49-F238E27FC236}">
                <a16:creationId xmlns:a16="http://schemas.microsoft.com/office/drawing/2014/main" id="{0CE5E299-FA03-8B4F-A1D8-82CC2FC2F93E}"/>
              </a:ext>
            </a:extLst>
          </p:cNvPr>
          <p:cNvSpPr>
            <a:spLocks noChangeArrowheads="1"/>
          </p:cNvSpPr>
          <p:nvPr/>
        </p:nvSpPr>
        <p:spPr bwMode="auto">
          <a:xfrm rot="20700000">
            <a:off x="2569104" y="3772958"/>
            <a:ext cx="232568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660066"/>
                </a:solidFill>
                <a:latin typeface="Arial" panose="020B0604020202020204" pitchFamily="34" charset="0"/>
              </a:rPr>
              <a:t>DNS a73.g.akamai.net</a:t>
            </a:r>
          </a:p>
        </p:txBody>
      </p:sp>
      <p:sp>
        <p:nvSpPr>
          <p:cNvPr id="50221" name="Rectangle 46">
            <a:extLst>
              <a:ext uri="{FF2B5EF4-FFF2-40B4-BE49-F238E27FC236}">
                <a16:creationId xmlns:a16="http://schemas.microsoft.com/office/drawing/2014/main" id="{1BD286EC-32F7-6846-ACD6-BF2ADAAB9CE9}"/>
              </a:ext>
            </a:extLst>
          </p:cNvPr>
          <p:cNvSpPr>
            <a:spLocks noChangeArrowheads="1"/>
          </p:cNvSpPr>
          <p:nvPr/>
        </p:nvSpPr>
        <p:spPr bwMode="auto">
          <a:xfrm>
            <a:off x="3302000" y="4191000"/>
            <a:ext cx="1968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660066"/>
                </a:solidFill>
                <a:latin typeface="Arial" panose="020B0604020202020204" pitchFamily="34" charset="0"/>
              </a:rPr>
              <a:t>Address</a:t>
            </a:r>
          </a:p>
          <a:p>
            <a:pPr eaLnBrk="1" hangingPunct="1">
              <a:spcBef>
                <a:spcPct val="20000"/>
              </a:spcBef>
              <a:buClr>
                <a:srgbClr val="000000"/>
              </a:buClr>
            </a:pPr>
            <a:r>
              <a:rPr lang="en-US" altLang="zh-CN" sz="1500">
                <a:solidFill>
                  <a:srgbClr val="660066"/>
                </a:solidFill>
                <a:latin typeface="Arial" panose="020B0604020202020204" pitchFamily="34" charset="0"/>
              </a:rPr>
              <a:t>1.2.3.4</a:t>
            </a:r>
          </a:p>
        </p:txBody>
      </p:sp>
      <p:sp>
        <p:nvSpPr>
          <p:cNvPr id="50222" name="TextBox 55">
            <a:extLst>
              <a:ext uri="{FF2B5EF4-FFF2-40B4-BE49-F238E27FC236}">
                <a16:creationId xmlns:a16="http://schemas.microsoft.com/office/drawing/2014/main" id="{1BDA8186-3759-1F4B-9496-9F91A9828D14}"/>
              </a:ext>
            </a:extLst>
          </p:cNvPr>
          <p:cNvSpPr txBox="1">
            <a:spLocks noChangeArrowheads="1"/>
          </p:cNvSpPr>
          <p:nvPr/>
        </p:nvSpPr>
        <p:spPr bwMode="auto">
          <a:xfrm>
            <a:off x="1143000" y="4699000"/>
            <a:ext cx="1175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zh-CN">
                <a:solidFill>
                  <a:srgbClr val="FF0000"/>
                </a:solidFill>
                <a:latin typeface="Times New Roman" panose="02020603050405020304" pitchFamily="18" charset="0"/>
                <a:cs typeface="Times New Roman" panose="02020603050405020304" pitchFamily="18" charset="0"/>
              </a:rPr>
              <a:t>End user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7" name="Picture 31" descr="paketaro box">
            <a:extLst>
              <a:ext uri="{FF2B5EF4-FFF2-40B4-BE49-F238E27FC236}">
                <a16:creationId xmlns:a16="http://schemas.microsoft.com/office/drawing/2014/main" id="{212CEE34-BFC5-3B41-91E2-1BACB8373A4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4000" y="45085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Rectangle 10">
            <a:extLst>
              <a:ext uri="{FF2B5EF4-FFF2-40B4-BE49-F238E27FC236}">
                <a16:creationId xmlns:a16="http://schemas.microsoft.com/office/drawing/2014/main" id="{1DA32DD3-0170-334E-90F5-3DB2DBDAC0B3}"/>
              </a:ext>
            </a:extLst>
          </p:cNvPr>
          <p:cNvSpPr>
            <a:spLocks noGrp="1" noChangeArrowheads="1"/>
          </p:cNvSpPr>
          <p:nvPr>
            <p:ph type="title"/>
          </p:nvPr>
        </p:nvSpPr>
        <p:spPr/>
        <p:txBody>
          <a:bodyPr>
            <a:normAutofit/>
          </a:bodyPr>
          <a:lstStyle/>
          <a:p>
            <a:r>
              <a:rPr lang="en-US" altLang="zh-CN" sz="2800" dirty="0">
                <a:ea typeface="ＭＳ Ｐゴシック" panose="020B0600070205080204" pitchFamily="34" charset="-128"/>
              </a:rPr>
              <a:t>How Akamai Uses DNS</a:t>
            </a:r>
          </a:p>
        </p:txBody>
      </p:sp>
      <p:grpSp>
        <p:nvGrpSpPr>
          <p:cNvPr id="2" name="Group 3">
            <a:extLst>
              <a:ext uri="{FF2B5EF4-FFF2-40B4-BE49-F238E27FC236}">
                <a16:creationId xmlns:a16="http://schemas.microsoft.com/office/drawing/2014/main" id="{6C6FD124-C4C9-B44B-A4C7-4FF6ED60C5DA}"/>
              </a:ext>
            </a:extLst>
          </p:cNvPr>
          <p:cNvGrpSpPr>
            <a:grpSpLocks/>
          </p:cNvGrpSpPr>
          <p:nvPr/>
        </p:nvGrpSpPr>
        <p:grpSpPr bwMode="auto">
          <a:xfrm>
            <a:off x="1206500" y="2667000"/>
            <a:ext cx="4318000" cy="2349500"/>
            <a:chOff x="3360" y="96"/>
            <a:chExt cx="1056" cy="720"/>
          </a:xfrm>
          <a:solidFill>
            <a:srgbClr val="8EB4E3"/>
          </a:solidFill>
        </p:grpSpPr>
        <p:sp>
          <p:nvSpPr>
            <p:cNvPr id="90159" name="Oval 4">
              <a:extLst>
                <a:ext uri="{FF2B5EF4-FFF2-40B4-BE49-F238E27FC236}">
                  <a16:creationId xmlns:a16="http://schemas.microsoft.com/office/drawing/2014/main" id="{087DD273-FDC4-804C-AE91-DEF9A701BD32}"/>
                </a:ext>
              </a:extLst>
            </p:cNvPr>
            <p:cNvSpPr>
              <a:spLocks noChangeArrowheads="1"/>
            </p:cNvSpPr>
            <p:nvPr/>
          </p:nvSpPr>
          <p:spPr bwMode="auto">
            <a:xfrm>
              <a:off x="3360" y="144"/>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0" name="Oval 5">
              <a:extLst>
                <a:ext uri="{FF2B5EF4-FFF2-40B4-BE49-F238E27FC236}">
                  <a16:creationId xmlns:a16="http://schemas.microsoft.com/office/drawing/2014/main" id="{7ABD1939-340C-0D40-B305-C8C4F07541F9}"/>
                </a:ext>
              </a:extLst>
            </p:cNvPr>
            <p:cNvSpPr>
              <a:spLocks noChangeArrowheads="1"/>
            </p:cNvSpPr>
            <p:nvPr/>
          </p:nvSpPr>
          <p:spPr bwMode="auto">
            <a:xfrm>
              <a:off x="3600" y="96"/>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1" name="Oval 6">
              <a:extLst>
                <a:ext uri="{FF2B5EF4-FFF2-40B4-BE49-F238E27FC236}">
                  <a16:creationId xmlns:a16="http://schemas.microsoft.com/office/drawing/2014/main" id="{3474A884-B928-9A4A-9A45-9AF9683B3302}"/>
                </a:ext>
              </a:extLst>
            </p:cNvPr>
            <p:cNvSpPr>
              <a:spLocks noChangeArrowheads="1"/>
            </p:cNvSpPr>
            <p:nvPr/>
          </p:nvSpPr>
          <p:spPr bwMode="auto">
            <a:xfrm>
              <a:off x="3840" y="19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2" name="Oval 7">
              <a:extLst>
                <a:ext uri="{FF2B5EF4-FFF2-40B4-BE49-F238E27FC236}">
                  <a16:creationId xmlns:a16="http://schemas.microsoft.com/office/drawing/2014/main" id="{F839173D-DC91-B84A-AFC5-7345CE439952}"/>
                </a:ext>
              </a:extLst>
            </p:cNvPr>
            <p:cNvSpPr>
              <a:spLocks noChangeArrowheads="1"/>
            </p:cNvSpPr>
            <p:nvPr/>
          </p:nvSpPr>
          <p:spPr bwMode="auto">
            <a:xfrm>
              <a:off x="3888" y="43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3" name="Oval 8">
              <a:extLst>
                <a:ext uri="{FF2B5EF4-FFF2-40B4-BE49-F238E27FC236}">
                  <a16:creationId xmlns:a16="http://schemas.microsoft.com/office/drawing/2014/main" id="{152E1B1B-05ED-E141-B01B-73B72D4FFBE3}"/>
                </a:ext>
              </a:extLst>
            </p:cNvPr>
            <p:cNvSpPr>
              <a:spLocks noChangeArrowheads="1"/>
            </p:cNvSpPr>
            <p:nvPr/>
          </p:nvSpPr>
          <p:spPr bwMode="auto">
            <a:xfrm>
              <a:off x="3600" y="43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4" name="Oval 9">
              <a:extLst>
                <a:ext uri="{FF2B5EF4-FFF2-40B4-BE49-F238E27FC236}">
                  <a16:creationId xmlns:a16="http://schemas.microsoft.com/office/drawing/2014/main" id="{B071CDFA-5AD9-5748-B0B1-CD1C7B92F3FE}"/>
                </a:ext>
              </a:extLst>
            </p:cNvPr>
            <p:cNvSpPr>
              <a:spLocks noChangeArrowheads="1"/>
            </p:cNvSpPr>
            <p:nvPr/>
          </p:nvSpPr>
          <p:spPr bwMode="auto">
            <a:xfrm>
              <a:off x="3360" y="384"/>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grpSp>
      <p:sp>
        <p:nvSpPr>
          <p:cNvPr id="52230" name="Rectangle 12">
            <a:extLst>
              <a:ext uri="{FF2B5EF4-FFF2-40B4-BE49-F238E27FC236}">
                <a16:creationId xmlns:a16="http://schemas.microsoft.com/office/drawing/2014/main" id="{D149D20E-A958-1140-B80F-A815BFF15A62}"/>
              </a:ext>
            </a:extLst>
          </p:cNvPr>
          <p:cNvSpPr>
            <a:spLocks noChangeArrowheads="1"/>
          </p:cNvSpPr>
          <p:nvPr/>
        </p:nvSpPr>
        <p:spPr bwMode="auto">
          <a:xfrm>
            <a:off x="889000" y="1206500"/>
            <a:ext cx="285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cnn.com (content provider)</a:t>
            </a:r>
          </a:p>
        </p:txBody>
      </p:sp>
      <p:pic>
        <p:nvPicPr>
          <p:cNvPr id="52231" name="Picture 13" descr="Computer5">
            <a:extLst>
              <a:ext uri="{FF2B5EF4-FFF2-40B4-BE49-F238E27FC236}">
                <a16:creationId xmlns:a16="http://schemas.microsoft.com/office/drawing/2014/main" id="{127726C2-63FC-7A45-AC01-5FEE5277E941}"/>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70000" y="3810000"/>
            <a:ext cx="1031875" cy="907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2" name="Picture 14" descr="paketaro box">
            <a:extLst>
              <a:ext uri="{FF2B5EF4-FFF2-40B4-BE49-F238E27FC236}">
                <a16:creationId xmlns:a16="http://schemas.microsoft.com/office/drawing/2014/main" id="{41474DBF-B6FB-5D46-9141-1AB3FE6B868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3500" y="15240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3" name="Picture 15" descr="paketaro box">
            <a:extLst>
              <a:ext uri="{FF2B5EF4-FFF2-40B4-BE49-F238E27FC236}">
                <a16:creationId xmlns:a16="http://schemas.microsoft.com/office/drawing/2014/main" id="{13398D9A-FCB3-7E4B-91DF-8BEE30541C8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0" y="16510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4" name="Rectangle 17">
            <a:extLst>
              <a:ext uri="{FF2B5EF4-FFF2-40B4-BE49-F238E27FC236}">
                <a16:creationId xmlns:a16="http://schemas.microsoft.com/office/drawing/2014/main" id="{9746214C-746A-8F4D-995F-0BFECDD16DFC}"/>
              </a:ext>
            </a:extLst>
          </p:cNvPr>
          <p:cNvSpPr>
            <a:spLocks noChangeArrowheads="1"/>
          </p:cNvSpPr>
          <p:nvPr/>
        </p:nvSpPr>
        <p:spPr bwMode="auto">
          <a:xfrm>
            <a:off x="3943424" y="1246717"/>
            <a:ext cx="2603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dirty="0">
                <a:solidFill>
                  <a:srgbClr val="000000"/>
                </a:solidFill>
                <a:latin typeface="Arial" panose="020B0604020202020204" pitchFamily="34" charset="0"/>
              </a:rPr>
              <a:t>DNS TLD server</a:t>
            </a:r>
          </a:p>
        </p:txBody>
      </p:sp>
      <p:sp>
        <p:nvSpPr>
          <p:cNvPr id="52235" name="Line 19">
            <a:extLst>
              <a:ext uri="{FF2B5EF4-FFF2-40B4-BE49-F238E27FC236}">
                <a16:creationId xmlns:a16="http://schemas.microsoft.com/office/drawing/2014/main" id="{0F319EBD-E89A-3148-BA30-7B870E44DE5C}"/>
              </a:ext>
            </a:extLst>
          </p:cNvPr>
          <p:cNvSpPr>
            <a:spLocks noChangeShapeType="1"/>
          </p:cNvSpPr>
          <p:nvPr/>
        </p:nvSpPr>
        <p:spPr bwMode="auto">
          <a:xfrm flipV="1">
            <a:off x="1778000" y="2413000"/>
            <a:ext cx="0" cy="1397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52236" name="Line 20">
            <a:extLst>
              <a:ext uri="{FF2B5EF4-FFF2-40B4-BE49-F238E27FC236}">
                <a16:creationId xmlns:a16="http://schemas.microsoft.com/office/drawing/2014/main" id="{AB49CD51-B89D-1642-982E-9504781CFD6D}"/>
              </a:ext>
            </a:extLst>
          </p:cNvPr>
          <p:cNvSpPr>
            <a:spLocks noChangeShapeType="1"/>
          </p:cNvSpPr>
          <p:nvPr/>
        </p:nvSpPr>
        <p:spPr bwMode="auto">
          <a:xfrm flipV="1">
            <a:off x="1905000" y="2476500"/>
            <a:ext cx="0" cy="1333500"/>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sz="1500"/>
          </a:p>
        </p:txBody>
      </p:sp>
      <p:sp>
        <p:nvSpPr>
          <p:cNvPr id="52237" name="Rectangle 21">
            <a:extLst>
              <a:ext uri="{FF2B5EF4-FFF2-40B4-BE49-F238E27FC236}">
                <a16:creationId xmlns:a16="http://schemas.microsoft.com/office/drawing/2014/main" id="{01C70B12-58A2-4144-8924-5B14CF026251}"/>
              </a:ext>
            </a:extLst>
          </p:cNvPr>
          <p:cNvSpPr>
            <a:spLocks noChangeArrowheads="1"/>
          </p:cNvSpPr>
          <p:nvPr/>
        </p:nvSpPr>
        <p:spPr bwMode="auto">
          <a:xfrm>
            <a:off x="1524000" y="2984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1</a:t>
            </a:r>
          </a:p>
        </p:txBody>
      </p:sp>
      <p:sp>
        <p:nvSpPr>
          <p:cNvPr id="52238" name="Rectangle 22">
            <a:extLst>
              <a:ext uri="{FF2B5EF4-FFF2-40B4-BE49-F238E27FC236}">
                <a16:creationId xmlns:a16="http://schemas.microsoft.com/office/drawing/2014/main" id="{5BEFC719-4F58-764C-BC61-D1D584E4038E}"/>
              </a:ext>
            </a:extLst>
          </p:cNvPr>
          <p:cNvSpPr>
            <a:spLocks noChangeArrowheads="1"/>
          </p:cNvSpPr>
          <p:nvPr/>
        </p:nvSpPr>
        <p:spPr bwMode="auto">
          <a:xfrm>
            <a:off x="1905000" y="2984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2</a:t>
            </a:r>
          </a:p>
        </p:txBody>
      </p:sp>
      <p:pic>
        <p:nvPicPr>
          <p:cNvPr id="52239" name="Picture 27" descr="paketaro box">
            <a:extLst>
              <a:ext uri="{FF2B5EF4-FFF2-40B4-BE49-F238E27FC236}">
                <a16:creationId xmlns:a16="http://schemas.microsoft.com/office/drawing/2014/main" id="{BFCE9247-DFA6-1748-A311-6E7C1E52D78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26000" y="2603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0" name="Picture 28" descr="paketaro box">
            <a:extLst>
              <a:ext uri="{FF2B5EF4-FFF2-40B4-BE49-F238E27FC236}">
                <a16:creationId xmlns:a16="http://schemas.microsoft.com/office/drawing/2014/main" id="{650C4711-08DE-EE49-9BA5-641BDA97BC5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7500" y="34290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41" name="Rectangle 29">
            <a:extLst>
              <a:ext uri="{FF2B5EF4-FFF2-40B4-BE49-F238E27FC236}">
                <a16:creationId xmlns:a16="http://schemas.microsoft.com/office/drawing/2014/main" id="{3E5364FC-853B-3940-8806-E89728E59AFC}"/>
              </a:ext>
            </a:extLst>
          </p:cNvPr>
          <p:cNvSpPr>
            <a:spLocks noChangeArrowheads="1"/>
          </p:cNvSpPr>
          <p:nvPr/>
        </p:nvSpPr>
        <p:spPr bwMode="auto">
          <a:xfrm>
            <a:off x="5335860" y="2603500"/>
            <a:ext cx="185605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333" dirty="0">
                <a:solidFill>
                  <a:srgbClr val="000000"/>
                </a:solidFill>
                <a:latin typeface="Arial" panose="020B0604020202020204" pitchFamily="34" charset="0"/>
              </a:rPr>
              <a:t>Akamai global </a:t>
            </a:r>
          </a:p>
          <a:p>
            <a:pPr eaLnBrk="1" hangingPunct="1">
              <a:spcBef>
                <a:spcPct val="20000"/>
              </a:spcBef>
              <a:buClr>
                <a:srgbClr val="000000"/>
              </a:buClr>
            </a:pPr>
            <a:r>
              <a:rPr lang="en-US" altLang="zh-CN" sz="1333" dirty="0">
                <a:solidFill>
                  <a:srgbClr val="000000"/>
                </a:solidFill>
                <a:latin typeface="Arial" panose="020B0604020202020204" pitchFamily="34" charset="0"/>
              </a:rPr>
              <a:t>DNS server</a:t>
            </a:r>
          </a:p>
        </p:txBody>
      </p:sp>
      <p:sp>
        <p:nvSpPr>
          <p:cNvPr id="52242" name="Rectangle 30">
            <a:extLst>
              <a:ext uri="{FF2B5EF4-FFF2-40B4-BE49-F238E27FC236}">
                <a16:creationId xmlns:a16="http://schemas.microsoft.com/office/drawing/2014/main" id="{C19C59D4-7F74-214C-974A-5BA1E15B0FAC}"/>
              </a:ext>
            </a:extLst>
          </p:cNvPr>
          <p:cNvSpPr>
            <a:spLocks noChangeArrowheads="1"/>
          </p:cNvSpPr>
          <p:nvPr/>
        </p:nvSpPr>
        <p:spPr bwMode="auto">
          <a:xfrm>
            <a:off x="5907360" y="3365500"/>
            <a:ext cx="1905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333">
                <a:solidFill>
                  <a:srgbClr val="000000"/>
                </a:solidFill>
                <a:latin typeface="Arial" panose="020B0604020202020204" pitchFamily="34" charset="0"/>
              </a:rPr>
              <a:t>Akamai regional</a:t>
            </a:r>
          </a:p>
          <a:p>
            <a:pPr eaLnBrk="1" hangingPunct="1">
              <a:spcBef>
                <a:spcPct val="20000"/>
              </a:spcBef>
              <a:buClr>
                <a:srgbClr val="000000"/>
              </a:buClr>
            </a:pPr>
            <a:r>
              <a:rPr lang="en-US" altLang="zh-CN" sz="1333">
                <a:solidFill>
                  <a:srgbClr val="000000"/>
                </a:solidFill>
                <a:latin typeface="Arial" panose="020B0604020202020204" pitchFamily="34" charset="0"/>
              </a:rPr>
              <a:t>DNS server</a:t>
            </a:r>
          </a:p>
        </p:txBody>
      </p:sp>
      <p:pic>
        <p:nvPicPr>
          <p:cNvPr id="52243" name="Picture 31" descr="paketaro box">
            <a:extLst>
              <a:ext uri="{FF2B5EF4-FFF2-40B4-BE49-F238E27FC236}">
                <a16:creationId xmlns:a16="http://schemas.microsoft.com/office/drawing/2014/main" id="{0E66D510-FA86-CD43-B045-FC87CBE789D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59500" y="4318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44" name="Rectangle 32">
            <a:extLst>
              <a:ext uri="{FF2B5EF4-FFF2-40B4-BE49-F238E27FC236}">
                <a16:creationId xmlns:a16="http://schemas.microsoft.com/office/drawing/2014/main" id="{253A9AA2-8634-F545-9F8D-256D6D967FDF}"/>
              </a:ext>
            </a:extLst>
          </p:cNvPr>
          <p:cNvSpPr>
            <a:spLocks noChangeArrowheads="1"/>
          </p:cNvSpPr>
          <p:nvPr/>
        </p:nvSpPr>
        <p:spPr bwMode="auto">
          <a:xfrm>
            <a:off x="6881440" y="4572000"/>
            <a:ext cx="16510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dirty="0">
                <a:solidFill>
                  <a:srgbClr val="000000"/>
                </a:solidFill>
                <a:latin typeface="Arial" panose="020B0604020202020204" pitchFamily="34" charset="0"/>
              </a:rPr>
              <a:t>Nearby </a:t>
            </a:r>
            <a:br>
              <a:rPr lang="en-US" altLang="zh-CN" sz="1500" dirty="0">
                <a:solidFill>
                  <a:srgbClr val="000000"/>
                </a:solidFill>
                <a:latin typeface="Arial" panose="020B0604020202020204" pitchFamily="34" charset="0"/>
              </a:rPr>
            </a:br>
            <a:r>
              <a:rPr lang="en-US" altLang="zh-CN" sz="1500" dirty="0">
                <a:solidFill>
                  <a:srgbClr val="000000"/>
                </a:solidFill>
                <a:latin typeface="Arial" panose="020B0604020202020204" pitchFamily="34" charset="0"/>
              </a:rPr>
              <a:t>Akamai </a:t>
            </a:r>
          </a:p>
          <a:p>
            <a:pPr eaLnBrk="1" hangingPunct="1">
              <a:spcBef>
                <a:spcPct val="20000"/>
              </a:spcBef>
              <a:buClr>
                <a:srgbClr val="000000"/>
              </a:buClr>
            </a:pPr>
            <a:r>
              <a:rPr lang="en-US" altLang="zh-CN" sz="1500" dirty="0">
                <a:solidFill>
                  <a:srgbClr val="000000"/>
                </a:solidFill>
                <a:latin typeface="Arial" panose="020B0604020202020204" pitchFamily="34" charset="0"/>
              </a:rPr>
              <a:t>cluster</a:t>
            </a:r>
          </a:p>
        </p:txBody>
      </p:sp>
      <p:sp>
        <p:nvSpPr>
          <p:cNvPr id="52245" name="Slide Number Placeholder 2">
            <a:extLst>
              <a:ext uri="{FF2B5EF4-FFF2-40B4-BE49-F238E27FC236}">
                <a16:creationId xmlns:a16="http://schemas.microsoft.com/office/drawing/2014/main" id="{C9E060DF-1E4F-AF47-807F-56DD99E75055}"/>
              </a:ext>
            </a:extLst>
          </p:cNvPr>
          <p:cNvSpPr txBox="1">
            <a:spLocks/>
          </p:cNvSpPr>
          <p:nvPr/>
        </p:nvSpPr>
        <p:spPr bwMode="auto">
          <a:xfrm>
            <a:off x="6604000" y="-63500"/>
            <a:ext cx="1778000" cy="304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algn="r" eaLnBrk="1" hangingPunct="1"/>
            <a:fld id="{CE299261-F2DC-6649-9713-54B9FF51B9B0}" type="slidenum">
              <a:rPr lang="en-US" altLang="zh-CN" sz="1000">
                <a:solidFill>
                  <a:srgbClr val="898989"/>
                </a:solidFill>
              </a:rPr>
              <a:pPr algn="r" eaLnBrk="1" hangingPunct="1"/>
              <a:t>38</a:t>
            </a:fld>
            <a:endParaRPr lang="en-US" altLang="zh-CN" sz="1000">
              <a:solidFill>
                <a:srgbClr val="898989"/>
              </a:solidFill>
            </a:endParaRPr>
          </a:p>
        </p:txBody>
      </p:sp>
      <p:sp>
        <p:nvSpPr>
          <p:cNvPr id="57" name="Oval 56">
            <a:extLst>
              <a:ext uri="{FF2B5EF4-FFF2-40B4-BE49-F238E27FC236}">
                <a16:creationId xmlns:a16="http://schemas.microsoft.com/office/drawing/2014/main" id="{669D7C58-72B5-9B42-811B-A7F9B817F044}"/>
              </a:ext>
            </a:extLst>
          </p:cNvPr>
          <p:cNvSpPr>
            <a:spLocks noChangeArrowheads="1"/>
          </p:cNvSpPr>
          <p:nvPr/>
        </p:nvSpPr>
        <p:spPr bwMode="auto">
          <a:xfrm>
            <a:off x="5080000" y="4254500"/>
            <a:ext cx="1778000" cy="1270000"/>
          </a:xfrm>
          <a:prstGeom prst="ellipse">
            <a:avLst/>
          </a:prstGeom>
          <a:noFill/>
          <a:ln w="9525">
            <a:solidFill>
              <a:srgbClr val="FF000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zh-CN" altLang="zh-CN" sz="1667">
              <a:solidFill>
                <a:srgbClr val="FFFFFF"/>
              </a:solidFill>
              <a:latin typeface="Calibri" panose="020F0502020204030204" pitchFamily="34" charset="0"/>
            </a:endParaRPr>
          </a:p>
        </p:txBody>
      </p:sp>
      <p:pic>
        <p:nvPicPr>
          <p:cNvPr id="52247" name="Picture 31" descr="paketaro box">
            <a:extLst>
              <a:ext uri="{FF2B5EF4-FFF2-40B4-BE49-F238E27FC236}">
                <a16:creationId xmlns:a16="http://schemas.microsoft.com/office/drawing/2014/main" id="{BAA5D0D7-43E4-9C44-B7D3-394857D124D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77000" y="46355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8" name="Picture 31" descr="paketaro box">
            <a:extLst>
              <a:ext uri="{FF2B5EF4-FFF2-40B4-BE49-F238E27FC236}">
                <a16:creationId xmlns:a16="http://schemas.microsoft.com/office/drawing/2014/main" id="{7DBE205E-1749-114A-9D19-CFBECD40FC6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86500" y="4953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9" name="Picture 31" descr="paketaro box">
            <a:extLst>
              <a:ext uri="{FF2B5EF4-FFF2-40B4-BE49-F238E27FC236}">
                <a16:creationId xmlns:a16="http://schemas.microsoft.com/office/drawing/2014/main" id="{F9FE5C5B-3979-2A45-B4F0-30B39801A2E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02500" y="13335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0" name="Picture 31" descr="paketaro box">
            <a:extLst>
              <a:ext uri="{FF2B5EF4-FFF2-40B4-BE49-F238E27FC236}">
                <a16:creationId xmlns:a16="http://schemas.microsoft.com/office/drawing/2014/main" id="{CD00E4E1-DE8D-DB4B-BE69-F76D79276D7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0" y="1651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1" name="Picture 31" descr="paketaro box">
            <a:extLst>
              <a:ext uri="{FF2B5EF4-FFF2-40B4-BE49-F238E27FC236}">
                <a16:creationId xmlns:a16="http://schemas.microsoft.com/office/drawing/2014/main" id="{42B17901-E842-164F-9B0D-C6C9CE34DDE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29500" y="19685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Oval 63">
            <a:extLst>
              <a:ext uri="{FF2B5EF4-FFF2-40B4-BE49-F238E27FC236}">
                <a16:creationId xmlns:a16="http://schemas.microsoft.com/office/drawing/2014/main" id="{1972DFFD-79CF-5140-8475-4ADE1DED3388}"/>
              </a:ext>
            </a:extLst>
          </p:cNvPr>
          <p:cNvSpPr>
            <a:spLocks noChangeArrowheads="1"/>
          </p:cNvSpPr>
          <p:nvPr/>
        </p:nvSpPr>
        <p:spPr bwMode="auto">
          <a:xfrm>
            <a:off x="6794500" y="1270000"/>
            <a:ext cx="1270000" cy="1206500"/>
          </a:xfrm>
          <a:prstGeom prst="ellipse">
            <a:avLst/>
          </a:prstGeom>
          <a:noFill/>
          <a:ln w="9525">
            <a:solidFill>
              <a:srgbClr val="FF000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zh-CN" altLang="zh-CN" sz="1667">
              <a:solidFill>
                <a:srgbClr val="FFFFFF"/>
              </a:solidFill>
              <a:latin typeface="Calibri" panose="020F0502020204030204" pitchFamily="34" charset="0"/>
            </a:endParaRPr>
          </a:p>
        </p:txBody>
      </p:sp>
      <p:pic>
        <p:nvPicPr>
          <p:cNvPr id="52253" name="Picture 31" descr="paketaro box">
            <a:extLst>
              <a:ext uri="{FF2B5EF4-FFF2-40B4-BE49-F238E27FC236}">
                <a16:creationId xmlns:a16="http://schemas.microsoft.com/office/drawing/2014/main" id="{1C89D4E8-D885-A142-835B-59669AB6045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48500" y="2032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4" name="Picture 31" descr="paketaro box">
            <a:extLst>
              <a:ext uri="{FF2B5EF4-FFF2-40B4-BE49-F238E27FC236}">
                <a16:creationId xmlns:a16="http://schemas.microsoft.com/office/drawing/2014/main" id="{5EF38545-7510-CE40-92B8-127FC62EDB3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85000" y="1651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55" name="Rectangle 32">
            <a:extLst>
              <a:ext uri="{FF2B5EF4-FFF2-40B4-BE49-F238E27FC236}">
                <a16:creationId xmlns:a16="http://schemas.microsoft.com/office/drawing/2014/main" id="{1B02E263-54C4-DD4E-9160-0DC5ADF3F604}"/>
              </a:ext>
            </a:extLst>
          </p:cNvPr>
          <p:cNvSpPr>
            <a:spLocks noChangeArrowheads="1"/>
          </p:cNvSpPr>
          <p:nvPr/>
        </p:nvSpPr>
        <p:spPr bwMode="auto">
          <a:xfrm>
            <a:off x="6921500" y="2476500"/>
            <a:ext cx="13335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Akamai</a:t>
            </a:r>
          </a:p>
          <a:p>
            <a:pPr eaLnBrk="1" hangingPunct="1">
              <a:spcBef>
                <a:spcPct val="20000"/>
              </a:spcBef>
              <a:buClr>
                <a:srgbClr val="000000"/>
              </a:buClr>
            </a:pPr>
            <a:r>
              <a:rPr lang="en-US" altLang="zh-CN" sz="1500">
                <a:solidFill>
                  <a:srgbClr val="000000"/>
                </a:solidFill>
                <a:latin typeface="Arial" panose="020B0604020202020204" pitchFamily="34" charset="0"/>
              </a:rPr>
              <a:t>cluster</a:t>
            </a:r>
          </a:p>
        </p:txBody>
      </p:sp>
      <p:sp>
        <p:nvSpPr>
          <p:cNvPr id="52256" name="Line 23">
            <a:extLst>
              <a:ext uri="{FF2B5EF4-FFF2-40B4-BE49-F238E27FC236}">
                <a16:creationId xmlns:a16="http://schemas.microsoft.com/office/drawing/2014/main" id="{0A8A2C9D-10F7-6D4F-8B92-5FA9E5F93B0D}"/>
              </a:ext>
            </a:extLst>
          </p:cNvPr>
          <p:cNvSpPr>
            <a:spLocks noChangeShapeType="1"/>
          </p:cNvSpPr>
          <p:nvPr/>
        </p:nvSpPr>
        <p:spPr bwMode="auto">
          <a:xfrm flipV="1">
            <a:off x="1968500" y="2413000"/>
            <a:ext cx="2209271" cy="14605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52257" name="Line 24">
            <a:extLst>
              <a:ext uri="{FF2B5EF4-FFF2-40B4-BE49-F238E27FC236}">
                <a16:creationId xmlns:a16="http://schemas.microsoft.com/office/drawing/2014/main" id="{18C2706A-3B86-564C-A346-B101F2C6A064}"/>
              </a:ext>
            </a:extLst>
          </p:cNvPr>
          <p:cNvSpPr>
            <a:spLocks noChangeShapeType="1"/>
          </p:cNvSpPr>
          <p:nvPr/>
        </p:nvSpPr>
        <p:spPr bwMode="auto">
          <a:xfrm flipV="1">
            <a:off x="2032000" y="2563813"/>
            <a:ext cx="2209271" cy="1436688"/>
          </a:xfrm>
          <a:prstGeom prst="line">
            <a:avLst/>
          </a:prstGeom>
          <a:noFill/>
          <a:ln w="28575">
            <a:solidFill>
              <a:schemeClr val="folHlink"/>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sz="1500"/>
          </a:p>
        </p:txBody>
      </p:sp>
      <p:sp>
        <p:nvSpPr>
          <p:cNvPr id="52258" name="Rectangle 25">
            <a:extLst>
              <a:ext uri="{FF2B5EF4-FFF2-40B4-BE49-F238E27FC236}">
                <a16:creationId xmlns:a16="http://schemas.microsoft.com/office/drawing/2014/main" id="{7008880D-3224-624F-875C-DE165147122E}"/>
              </a:ext>
            </a:extLst>
          </p:cNvPr>
          <p:cNvSpPr>
            <a:spLocks noChangeArrowheads="1"/>
          </p:cNvSpPr>
          <p:nvPr/>
        </p:nvSpPr>
        <p:spPr bwMode="auto">
          <a:xfrm>
            <a:off x="2730500" y="29210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3</a:t>
            </a:r>
          </a:p>
        </p:txBody>
      </p:sp>
      <p:sp>
        <p:nvSpPr>
          <p:cNvPr id="52259" name="Rectangle 26">
            <a:extLst>
              <a:ext uri="{FF2B5EF4-FFF2-40B4-BE49-F238E27FC236}">
                <a16:creationId xmlns:a16="http://schemas.microsoft.com/office/drawing/2014/main" id="{CAE3EBEE-195E-4843-B1D7-FE6CC278F68A}"/>
              </a:ext>
            </a:extLst>
          </p:cNvPr>
          <p:cNvSpPr>
            <a:spLocks noChangeArrowheads="1"/>
          </p:cNvSpPr>
          <p:nvPr/>
        </p:nvSpPr>
        <p:spPr bwMode="auto">
          <a:xfrm>
            <a:off x="2984500" y="33020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4</a:t>
            </a:r>
          </a:p>
        </p:txBody>
      </p:sp>
      <p:sp>
        <p:nvSpPr>
          <p:cNvPr id="52260" name="Line 33">
            <a:extLst>
              <a:ext uri="{FF2B5EF4-FFF2-40B4-BE49-F238E27FC236}">
                <a16:creationId xmlns:a16="http://schemas.microsoft.com/office/drawing/2014/main" id="{2B5F2D51-DEA6-884A-9245-B9A9ECF85E89}"/>
              </a:ext>
            </a:extLst>
          </p:cNvPr>
          <p:cNvSpPr>
            <a:spLocks noChangeShapeType="1"/>
          </p:cNvSpPr>
          <p:nvPr/>
        </p:nvSpPr>
        <p:spPr bwMode="auto">
          <a:xfrm flipV="1">
            <a:off x="2032000" y="3022865"/>
            <a:ext cx="2819136" cy="1104635"/>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52261" name="Line 34">
            <a:extLst>
              <a:ext uri="{FF2B5EF4-FFF2-40B4-BE49-F238E27FC236}">
                <a16:creationId xmlns:a16="http://schemas.microsoft.com/office/drawing/2014/main" id="{DCCCF801-A17E-1C45-915A-F3FB4740CF55}"/>
              </a:ext>
            </a:extLst>
          </p:cNvPr>
          <p:cNvSpPr>
            <a:spLocks noChangeShapeType="1"/>
          </p:cNvSpPr>
          <p:nvPr/>
        </p:nvSpPr>
        <p:spPr bwMode="auto">
          <a:xfrm flipV="1">
            <a:off x="2032000" y="3149865"/>
            <a:ext cx="2819136" cy="1104635"/>
          </a:xfrm>
          <a:prstGeom prst="line">
            <a:avLst/>
          </a:prstGeom>
          <a:noFill/>
          <a:ln w="28575">
            <a:solidFill>
              <a:schemeClr val="folHlink"/>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sz="1500"/>
          </a:p>
        </p:txBody>
      </p:sp>
      <p:sp>
        <p:nvSpPr>
          <p:cNvPr id="52262" name="Rectangle 38">
            <a:extLst>
              <a:ext uri="{FF2B5EF4-FFF2-40B4-BE49-F238E27FC236}">
                <a16:creationId xmlns:a16="http://schemas.microsoft.com/office/drawing/2014/main" id="{86E8352E-DDBE-AF44-BB1D-E16BCC536E40}"/>
              </a:ext>
            </a:extLst>
          </p:cNvPr>
          <p:cNvSpPr>
            <a:spLocks noChangeArrowheads="1"/>
          </p:cNvSpPr>
          <p:nvPr/>
        </p:nvSpPr>
        <p:spPr bwMode="auto">
          <a:xfrm>
            <a:off x="4508500" y="3238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6</a:t>
            </a:r>
          </a:p>
        </p:txBody>
      </p:sp>
      <p:sp>
        <p:nvSpPr>
          <p:cNvPr id="52263" name="Rectangle 51">
            <a:extLst>
              <a:ext uri="{FF2B5EF4-FFF2-40B4-BE49-F238E27FC236}">
                <a16:creationId xmlns:a16="http://schemas.microsoft.com/office/drawing/2014/main" id="{1418C742-E274-4E4D-A47B-3C19E91A16F9}"/>
              </a:ext>
            </a:extLst>
          </p:cNvPr>
          <p:cNvSpPr>
            <a:spLocks noChangeArrowheads="1"/>
          </p:cNvSpPr>
          <p:nvPr/>
        </p:nvSpPr>
        <p:spPr bwMode="auto">
          <a:xfrm>
            <a:off x="4508500" y="27940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5</a:t>
            </a:r>
          </a:p>
        </p:txBody>
      </p:sp>
      <p:sp>
        <p:nvSpPr>
          <p:cNvPr id="52264" name="Line 39">
            <a:extLst>
              <a:ext uri="{FF2B5EF4-FFF2-40B4-BE49-F238E27FC236}">
                <a16:creationId xmlns:a16="http://schemas.microsoft.com/office/drawing/2014/main" id="{4D7C7407-549E-0C41-8BA5-79CCA9931536}"/>
              </a:ext>
            </a:extLst>
          </p:cNvPr>
          <p:cNvSpPr>
            <a:spLocks noChangeShapeType="1"/>
          </p:cNvSpPr>
          <p:nvPr/>
        </p:nvSpPr>
        <p:spPr bwMode="auto">
          <a:xfrm flipV="1">
            <a:off x="2159000" y="3619500"/>
            <a:ext cx="3238500" cy="8890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52265" name="Line 40">
            <a:extLst>
              <a:ext uri="{FF2B5EF4-FFF2-40B4-BE49-F238E27FC236}">
                <a16:creationId xmlns:a16="http://schemas.microsoft.com/office/drawing/2014/main" id="{268F2CD1-9FB9-6C48-85BC-B8002515C5CF}"/>
              </a:ext>
            </a:extLst>
          </p:cNvPr>
          <p:cNvSpPr>
            <a:spLocks noChangeShapeType="1"/>
          </p:cNvSpPr>
          <p:nvPr/>
        </p:nvSpPr>
        <p:spPr bwMode="auto">
          <a:xfrm flipV="1">
            <a:off x="2159000" y="3746500"/>
            <a:ext cx="3238500" cy="889000"/>
          </a:xfrm>
          <a:prstGeom prst="line">
            <a:avLst/>
          </a:prstGeom>
          <a:noFill/>
          <a:ln w="28575">
            <a:solidFill>
              <a:schemeClr val="folHlink"/>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sz="1500"/>
          </a:p>
        </p:txBody>
      </p:sp>
      <p:sp>
        <p:nvSpPr>
          <p:cNvPr id="52266" name="Rectangle 42">
            <a:extLst>
              <a:ext uri="{FF2B5EF4-FFF2-40B4-BE49-F238E27FC236}">
                <a16:creationId xmlns:a16="http://schemas.microsoft.com/office/drawing/2014/main" id="{DD6B1312-C25F-D742-8249-3DCD7E0B3326}"/>
              </a:ext>
            </a:extLst>
          </p:cNvPr>
          <p:cNvSpPr>
            <a:spLocks noChangeArrowheads="1"/>
          </p:cNvSpPr>
          <p:nvPr/>
        </p:nvSpPr>
        <p:spPr bwMode="auto">
          <a:xfrm>
            <a:off x="4699000" y="3873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8</a:t>
            </a:r>
          </a:p>
        </p:txBody>
      </p:sp>
      <p:sp>
        <p:nvSpPr>
          <p:cNvPr id="52267" name="Rectangle 41">
            <a:extLst>
              <a:ext uri="{FF2B5EF4-FFF2-40B4-BE49-F238E27FC236}">
                <a16:creationId xmlns:a16="http://schemas.microsoft.com/office/drawing/2014/main" id="{29D79EC7-DA97-E441-AA82-9F2313B8E879}"/>
              </a:ext>
            </a:extLst>
          </p:cNvPr>
          <p:cNvSpPr>
            <a:spLocks noChangeArrowheads="1"/>
          </p:cNvSpPr>
          <p:nvPr/>
        </p:nvSpPr>
        <p:spPr bwMode="auto">
          <a:xfrm>
            <a:off x="4699000" y="3492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7</a:t>
            </a:r>
          </a:p>
        </p:txBody>
      </p:sp>
      <p:sp>
        <p:nvSpPr>
          <p:cNvPr id="52268" name="Line 35">
            <a:extLst>
              <a:ext uri="{FF2B5EF4-FFF2-40B4-BE49-F238E27FC236}">
                <a16:creationId xmlns:a16="http://schemas.microsoft.com/office/drawing/2014/main" id="{D874D957-4C45-6240-B680-2BE2ACA37C1C}"/>
              </a:ext>
            </a:extLst>
          </p:cNvPr>
          <p:cNvSpPr>
            <a:spLocks noChangeShapeType="1"/>
          </p:cNvSpPr>
          <p:nvPr/>
        </p:nvSpPr>
        <p:spPr bwMode="auto">
          <a:xfrm>
            <a:off x="2222500" y="4762500"/>
            <a:ext cx="3048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52269" name="Rectangle 43">
            <a:extLst>
              <a:ext uri="{FF2B5EF4-FFF2-40B4-BE49-F238E27FC236}">
                <a16:creationId xmlns:a16="http://schemas.microsoft.com/office/drawing/2014/main" id="{80E07779-46D2-3548-A55C-840EC9603379}"/>
              </a:ext>
            </a:extLst>
          </p:cNvPr>
          <p:cNvSpPr>
            <a:spLocks noChangeArrowheads="1"/>
          </p:cNvSpPr>
          <p:nvPr/>
        </p:nvSpPr>
        <p:spPr bwMode="auto">
          <a:xfrm>
            <a:off x="4191000" y="44450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9</a:t>
            </a:r>
          </a:p>
        </p:txBody>
      </p:sp>
      <p:sp>
        <p:nvSpPr>
          <p:cNvPr id="52270" name="Rectangle 45">
            <a:extLst>
              <a:ext uri="{FF2B5EF4-FFF2-40B4-BE49-F238E27FC236}">
                <a16:creationId xmlns:a16="http://schemas.microsoft.com/office/drawing/2014/main" id="{00B110B2-2513-0F47-AF50-52ED269F6BA7}"/>
              </a:ext>
            </a:extLst>
          </p:cNvPr>
          <p:cNvSpPr>
            <a:spLocks noChangeArrowheads="1"/>
          </p:cNvSpPr>
          <p:nvPr/>
        </p:nvSpPr>
        <p:spPr bwMode="auto">
          <a:xfrm>
            <a:off x="2286000" y="4889500"/>
            <a:ext cx="2603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lnSpc>
                <a:spcPts val="1136"/>
              </a:lnSpc>
              <a:spcBef>
                <a:spcPct val="20000"/>
              </a:spcBef>
              <a:buClr>
                <a:srgbClr val="000000"/>
              </a:buClr>
            </a:pPr>
            <a:r>
              <a:rPr lang="en-US" altLang="zh-CN" sz="1500" dirty="0">
                <a:solidFill>
                  <a:srgbClr val="FF0000"/>
                </a:solidFill>
                <a:latin typeface="Arial" panose="020B0604020202020204" pitchFamily="34" charset="0"/>
              </a:rPr>
              <a:t>GET /</a:t>
            </a:r>
            <a:r>
              <a:rPr lang="en-US" altLang="zh-CN" sz="1500" dirty="0" err="1">
                <a:solidFill>
                  <a:srgbClr val="FF0000"/>
                </a:solidFill>
                <a:latin typeface="Arial" panose="020B0604020202020204" pitchFamily="34" charset="0"/>
              </a:rPr>
              <a:t>foo.jpg</a:t>
            </a:r>
            <a:endParaRPr lang="en-US" altLang="zh-CN" sz="1500" dirty="0">
              <a:solidFill>
                <a:srgbClr val="FF0000"/>
              </a:solidFill>
              <a:latin typeface="Arial" panose="020B0604020202020204" pitchFamily="34" charset="0"/>
            </a:endParaRPr>
          </a:p>
          <a:p>
            <a:pPr eaLnBrk="1" hangingPunct="1">
              <a:lnSpc>
                <a:spcPts val="1136"/>
              </a:lnSpc>
              <a:spcBef>
                <a:spcPct val="20000"/>
              </a:spcBef>
              <a:buClr>
                <a:srgbClr val="000000"/>
              </a:buClr>
            </a:pPr>
            <a:r>
              <a:rPr lang="en-US" altLang="zh-CN" sz="1500" dirty="0">
                <a:solidFill>
                  <a:srgbClr val="FF0000"/>
                </a:solidFill>
                <a:latin typeface="Arial" panose="020B0604020202020204" pitchFamily="34" charset="0"/>
              </a:rPr>
              <a:t>Host: </a:t>
            </a:r>
            <a:r>
              <a:rPr lang="en-US" altLang="zh-CN" sz="1500" dirty="0" err="1">
                <a:solidFill>
                  <a:srgbClr val="FF0000"/>
                </a:solidFill>
                <a:latin typeface="Arial" panose="020B0604020202020204" pitchFamily="34" charset="0"/>
              </a:rPr>
              <a:t>cache.cnn.com</a:t>
            </a:r>
            <a:endParaRPr lang="en-US" altLang="zh-CN" sz="1500" dirty="0">
              <a:solidFill>
                <a:srgbClr val="FF0000"/>
              </a:solidFill>
              <a:latin typeface="Arial" panose="020B0604020202020204" pitchFamily="34" charset="0"/>
            </a:endParaRPr>
          </a:p>
        </p:txBody>
      </p:sp>
      <p:sp>
        <p:nvSpPr>
          <p:cNvPr id="52271" name="TextBox 57">
            <a:extLst>
              <a:ext uri="{FF2B5EF4-FFF2-40B4-BE49-F238E27FC236}">
                <a16:creationId xmlns:a16="http://schemas.microsoft.com/office/drawing/2014/main" id="{4AE55041-29B2-D549-9277-0A04624D600A}"/>
              </a:ext>
            </a:extLst>
          </p:cNvPr>
          <p:cNvSpPr txBox="1">
            <a:spLocks noChangeArrowheads="1"/>
          </p:cNvSpPr>
          <p:nvPr/>
        </p:nvSpPr>
        <p:spPr bwMode="auto">
          <a:xfrm>
            <a:off x="1143000" y="4699000"/>
            <a:ext cx="1175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zh-CN">
                <a:solidFill>
                  <a:srgbClr val="FF0000"/>
                </a:solidFill>
                <a:latin typeface="Times New Roman" panose="02020603050405020304" pitchFamily="18" charset="0"/>
                <a:cs typeface="Times New Roman" panose="02020603050405020304" pitchFamily="18" charset="0"/>
              </a:rPr>
              <a:t>End user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31" descr="paketaro box">
            <a:extLst>
              <a:ext uri="{FF2B5EF4-FFF2-40B4-BE49-F238E27FC236}">
                <a16:creationId xmlns:a16="http://schemas.microsoft.com/office/drawing/2014/main" id="{AF8A3962-6048-7F43-8116-60E00D01E1A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4000" y="45085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Rectangle 10">
            <a:extLst>
              <a:ext uri="{FF2B5EF4-FFF2-40B4-BE49-F238E27FC236}">
                <a16:creationId xmlns:a16="http://schemas.microsoft.com/office/drawing/2014/main" id="{31909083-EEBA-AE49-A28B-C00FA32272BF}"/>
              </a:ext>
            </a:extLst>
          </p:cNvPr>
          <p:cNvSpPr>
            <a:spLocks noGrp="1" noChangeArrowheads="1"/>
          </p:cNvSpPr>
          <p:nvPr>
            <p:ph type="title"/>
          </p:nvPr>
        </p:nvSpPr>
        <p:spPr/>
        <p:txBody>
          <a:bodyPr>
            <a:normAutofit/>
          </a:bodyPr>
          <a:lstStyle/>
          <a:p>
            <a:r>
              <a:rPr lang="en-US" altLang="zh-CN" sz="2800" dirty="0">
                <a:ea typeface="ＭＳ Ｐゴシック" panose="020B0600070205080204" pitchFamily="34" charset="-128"/>
              </a:rPr>
              <a:t>How Akamai Uses DNS</a:t>
            </a:r>
          </a:p>
        </p:txBody>
      </p:sp>
      <p:grpSp>
        <p:nvGrpSpPr>
          <p:cNvPr id="2" name="Group 3">
            <a:extLst>
              <a:ext uri="{FF2B5EF4-FFF2-40B4-BE49-F238E27FC236}">
                <a16:creationId xmlns:a16="http://schemas.microsoft.com/office/drawing/2014/main" id="{FEC6BB0F-35D3-F746-BC85-E7ABBCE54A97}"/>
              </a:ext>
            </a:extLst>
          </p:cNvPr>
          <p:cNvGrpSpPr>
            <a:grpSpLocks/>
          </p:cNvGrpSpPr>
          <p:nvPr/>
        </p:nvGrpSpPr>
        <p:grpSpPr bwMode="auto">
          <a:xfrm>
            <a:off x="1206500" y="2667000"/>
            <a:ext cx="4318000" cy="2349500"/>
            <a:chOff x="3360" y="96"/>
            <a:chExt cx="1056" cy="720"/>
          </a:xfrm>
          <a:solidFill>
            <a:srgbClr val="8EB4E3"/>
          </a:solidFill>
        </p:grpSpPr>
        <p:sp>
          <p:nvSpPr>
            <p:cNvPr id="90159" name="Oval 4">
              <a:extLst>
                <a:ext uri="{FF2B5EF4-FFF2-40B4-BE49-F238E27FC236}">
                  <a16:creationId xmlns:a16="http://schemas.microsoft.com/office/drawing/2014/main" id="{052E414B-04FB-7344-8249-8EE91AE0478B}"/>
                </a:ext>
              </a:extLst>
            </p:cNvPr>
            <p:cNvSpPr>
              <a:spLocks noChangeArrowheads="1"/>
            </p:cNvSpPr>
            <p:nvPr/>
          </p:nvSpPr>
          <p:spPr bwMode="auto">
            <a:xfrm>
              <a:off x="3360" y="144"/>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0" name="Oval 5">
              <a:extLst>
                <a:ext uri="{FF2B5EF4-FFF2-40B4-BE49-F238E27FC236}">
                  <a16:creationId xmlns:a16="http://schemas.microsoft.com/office/drawing/2014/main" id="{6CA1FB6F-8E48-3544-A17F-D33283D26A0A}"/>
                </a:ext>
              </a:extLst>
            </p:cNvPr>
            <p:cNvSpPr>
              <a:spLocks noChangeArrowheads="1"/>
            </p:cNvSpPr>
            <p:nvPr/>
          </p:nvSpPr>
          <p:spPr bwMode="auto">
            <a:xfrm>
              <a:off x="3600" y="96"/>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1" name="Oval 6">
              <a:extLst>
                <a:ext uri="{FF2B5EF4-FFF2-40B4-BE49-F238E27FC236}">
                  <a16:creationId xmlns:a16="http://schemas.microsoft.com/office/drawing/2014/main" id="{154503BC-CF6C-4C4B-9D79-0D1D754D6085}"/>
                </a:ext>
              </a:extLst>
            </p:cNvPr>
            <p:cNvSpPr>
              <a:spLocks noChangeArrowheads="1"/>
            </p:cNvSpPr>
            <p:nvPr/>
          </p:nvSpPr>
          <p:spPr bwMode="auto">
            <a:xfrm>
              <a:off x="3840" y="19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2" name="Oval 7">
              <a:extLst>
                <a:ext uri="{FF2B5EF4-FFF2-40B4-BE49-F238E27FC236}">
                  <a16:creationId xmlns:a16="http://schemas.microsoft.com/office/drawing/2014/main" id="{19D22C5D-99DF-4149-B1BB-534F0286C3D1}"/>
                </a:ext>
              </a:extLst>
            </p:cNvPr>
            <p:cNvSpPr>
              <a:spLocks noChangeArrowheads="1"/>
            </p:cNvSpPr>
            <p:nvPr/>
          </p:nvSpPr>
          <p:spPr bwMode="auto">
            <a:xfrm>
              <a:off x="3888" y="43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3" name="Oval 8">
              <a:extLst>
                <a:ext uri="{FF2B5EF4-FFF2-40B4-BE49-F238E27FC236}">
                  <a16:creationId xmlns:a16="http://schemas.microsoft.com/office/drawing/2014/main" id="{C8FC5A15-16AA-5A40-9FCB-110C3C56F084}"/>
                </a:ext>
              </a:extLst>
            </p:cNvPr>
            <p:cNvSpPr>
              <a:spLocks noChangeArrowheads="1"/>
            </p:cNvSpPr>
            <p:nvPr/>
          </p:nvSpPr>
          <p:spPr bwMode="auto">
            <a:xfrm>
              <a:off x="3600" y="43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4" name="Oval 9">
              <a:extLst>
                <a:ext uri="{FF2B5EF4-FFF2-40B4-BE49-F238E27FC236}">
                  <a16:creationId xmlns:a16="http://schemas.microsoft.com/office/drawing/2014/main" id="{478104ED-D5A4-8144-A4A9-62CC2387BEB6}"/>
                </a:ext>
              </a:extLst>
            </p:cNvPr>
            <p:cNvSpPr>
              <a:spLocks noChangeArrowheads="1"/>
            </p:cNvSpPr>
            <p:nvPr/>
          </p:nvSpPr>
          <p:spPr bwMode="auto">
            <a:xfrm>
              <a:off x="3360" y="384"/>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grpSp>
      <p:sp>
        <p:nvSpPr>
          <p:cNvPr id="54278" name="Rectangle 12">
            <a:extLst>
              <a:ext uri="{FF2B5EF4-FFF2-40B4-BE49-F238E27FC236}">
                <a16:creationId xmlns:a16="http://schemas.microsoft.com/office/drawing/2014/main" id="{55AD9FE1-32FA-0043-BFA7-D4D7B6DE6B6F}"/>
              </a:ext>
            </a:extLst>
          </p:cNvPr>
          <p:cNvSpPr>
            <a:spLocks noChangeArrowheads="1"/>
          </p:cNvSpPr>
          <p:nvPr/>
        </p:nvSpPr>
        <p:spPr bwMode="auto">
          <a:xfrm>
            <a:off x="889000" y="1206500"/>
            <a:ext cx="285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cnn.com (content provider)</a:t>
            </a:r>
          </a:p>
        </p:txBody>
      </p:sp>
      <p:pic>
        <p:nvPicPr>
          <p:cNvPr id="54279" name="Picture 13" descr="Computer5">
            <a:extLst>
              <a:ext uri="{FF2B5EF4-FFF2-40B4-BE49-F238E27FC236}">
                <a16:creationId xmlns:a16="http://schemas.microsoft.com/office/drawing/2014/main" id="{4AD14FE6-86B6-4C4B-8D9B-3E1659AB39B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70000" y="3810000"/>
            <a:ext cx="1031875" cy="907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0" name="Picture 14" descr="paketaro box">
            <a:extLst>
              <a:ext uri="{FF2B5EF4-FFF2-40B4-BE49-F238E27FC236}">
                <a16:creationId xmlns:a16="http://schemas.microsoft.com/office/drawing/2014/main" id="{C530C422-D04E-EB45-A274-6C5589BE34E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3500" y="15240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1" name="Picture 15" descr="paketaro box">
            <a:extLst>
              <a:ext uri="{FF2B5EF4-FFF2-40B4-BE49-F238E27FC236}">
                <a16:creationId xmlns:a16="http://schemas.microsoft.com/office/drawing/2014/main" id="{D7C118C9-82EA-7640-8AC9-B3F82B462A3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0" y="16510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2" name="Rectangle 17">
            <a:extLst>
              <a:ext uri="{FF2B5EF4-FFF2-40B4-BE49-F238E27FC236}">
                <a16:creationId xmlns:a16="http://schemas.microsoft.com/office/drawing/2014/main" id="{3F5B1E8A-8B45-F94C-8C8B-EB58BC0F14EF}"/>
              </a:ext>
            </a:extLst>
          </p:cNvPr>
          <p:cNvSpPr>
            <a:spLocks noChangeArrowheads="1"/>
          </p:cNvSpPr>
          <p:nvPr/>
        </p:nvSpPr>
        <p:spPr bwMode="auto">
          <a:xfrm>
            <a:off x="3480668" y="1270000"/>
            <a:ext cx="2603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dirty="0">
                <a:solidFill>
                  <a:srgbClr val="000000"/>
                </a:solidFill>
                <a:latin typeface="Arial" panose="020B0604020202020204" pitchFamily="34" charset="0"/>
              </a:rPr>
              <a:t>DNS TLD server</a:t>
            </a:r>
          </a:p>
        </p:txBody>
      </p:sp>
      <p:sp>
        <p:nvSpPr>
          <p:cNvPr id="54283" name="Line 19">
            <a:extLst>
              <a:ext uri="{FF2B5EF4-FFF2-40B4-BE49-F238E27FC236}">
                <a16:creationId xmlns:a16="http://schemas.microsoft.com/office/drawing/2014/main" id="{88D6EE95-847E-8D4D-9FF8-F5889033FF43}"/>
              </a:ext>
            </a:extLst>
          </p:cNvPr>
          <p:cNvSpPr>
            <a:spLocks noChangeShapeType="1"/>
          </p:cNvSpPr>
          <p:nvPr/>
        </p:nvSpPr>
        <p:spPr bwMode="auto">
          <a:xfrm flipV="1">
            <a:off x="1778000" y="2413000"/>
            <a:ext cx="0" cy="1397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54284" name="Line 20">
            <a:extLst>
              <a:ext uri="{FF2B5EF4-FFF2-40B4-BE49-F238E27FC236}">
                <a16:creationId xmlns:a16="http://schemas.microsoft.com/office/drawing/2014/main" id="{C5781FA5-A11F-8D40-9DD4-901760D34D5E}"/>
              </a:ext>
            </a:extLst>
          </p:cNvPr>
          <p:cNvSpPr>
            <a:spLocks noChangeShapeType="1"/>
          </p:cNvSpPr>
          <p:nvPr/>
        </p:nvSpPr>
        <p:spPr bwMode="auto">
          <a:xfrm flipV="1">
            <a:off x="1905000" y="2476500"/>
            <a:ext cx="0" cy="1333500"/>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sz="1500"/>
          </a:p>
        </p:txBody>
      </p:sp>
      <p:sp>
        <p:nvSpPr>
          <p:cNvPr id="54285" name="Rectangle 21">
            <a:extLst>
              <a:ext uri="{FF2B5EF4-FFF2-40B4-BE49-F238E27FC236}">
                <a16:creationId xmlns:a16="http://schemas.microsoft.com/office/drawing/2014/main" id="{D75E64F0-081C-4B42-B1BE-B5EE69FCB92C}"/>
              </a:ext>
            </a:extLst>
          </p:cNvPr>
          <p:cNvSpPr>
            <a:spLocks noChangeArrowheads="1"/>
          </p:cNvSpPr>
          <p:nvPr/>
        </p:nvSpPr>
        <p:spPr bwMode="auto">
          <a:xfrm>
            <a:off x="1524000" y="2984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1</a:t>
            </a:r>
          </a:p>
        </p:txBody>
      </p:sp>
      <p:sp>
        <p:nvSpPr>
          <p:cNvPr id="54286" name="Rectangle 22">
            <a:extLst>
              <a:ext uri="{FF2B5EF4-FFF2-40B4-BE49-F238E27FC236}">
                <a16:creationId xmlns:a16="http://schemas.microsoft.com/office/drawing/2014/main" id="{D43B22F7-4706-BF4E-8EA3-0888E8181DB5}"/>
              </a:ext>
            </a:extLst>
          </p:cNvPr>
          <p:cNvSpPr>
            <a:spLocks noChangeArrowheads="1"/>
          </p:cNvSpPr>
          <p:nvPr/>
        </p:nvSpPr>
        <p:spPr bwMode="auto">
          <a:xfrm>
            <a:off x="1905000" y="2984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2</a:t>
            </a:r>
          </a:p>
        </p:txBody>
      </p:sp>
      <p:pic>
        <p:nvPicPr>
          <p:cNvPr id="54287" name="Picture 27" descr="paketaro box">
            <a:extLst>
              <a:ext uri="{FF2B5EF4-FFF2-40B4-BE49-F238E27FC236}">
                <a16:creationId xmlns:a16="http://schemas.microsoft.com/office/drawing/2014/main" id="{96E318E2-788E-A348-AAB1-632186FB527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26000" y="2603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8" name="Picture 28" descr="paketaro box">
            <a:extLst>
              <a:ext uri="{FF2B5EF4-FFF2-40B4-BE49-F238E27FC236}">
                <a16:creationId xmlns:a16="http://schemas.microsoft.com/office/drawing/2014/main" id="{C0126A94-5978-F04E-B14D-A48E87C71C1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7500" y="34290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9" name="Rectangle 29">
            <a:extLst>
              <a:ext uri="{FF2B5EF4-FFF2-40B4-BE49-F238E27FC236}">
                <a16:creationId xmlns:a16="http://schemas.microsoft.com/office/drawing/2014/main" id="{ABE1B171-85D5-AF4B-B5B5-560F84067EF5}"/>
              </a:ext>
            </a:extLst>
          </p:cNvPr>
          <p:cNvSpPr>
            <a:spLocks noChangeArrowheads="1"/>
          </p:cNvSpPr>
          <p:nvPr/>
        </p:nvSpPr>
        <p:spPr bwMode="auto">
          <a:xfrm>
            <a:off x="5335860" y="2603500"/>
            <a:ext cx="185605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333">
                <a:solidFill>
                  <a:srgbClr val="000000"/>
                </a:solidFill>
                <a:latin typeface="Arial" panose="020B0604020202020204" pitchFamily="34" charset="0"/>
              </a:rPr>
              <a:t>Akamai global </a:t>
            </a:r>
          </a:p>
          <a:p>
            <a:pPr eaLnBrk="1" hangingPunct="1">
              <a:spcBef>
                <a:spcPct val="20000"/>
              </a:spcBef>
              <a:buClr>
                <a:srgbClr val="000000"/>
              </a:buClr>
            </a:pPr>
            <a:r>
              <a:rPr lang="en-US" altLang="zh-CN" sz="1333">
                <a:solidFill>
                  <a:srgbClr val="000000"/>
                </a:solidFill>
                <a:latin typeface="Arial" panose="020B0604020202020204" pitchFamily="34" charset="0"/>
              </a:rPr>
              <a:t>DNS server</a:t>
            </a:r>
          </a:p>
        </p:txBody>
      </p:sp>
      <p:sp>
        <p:nvSpPr>
          <p:cNvPr id="54290" name="Rectangle 30">
            <a:extLst>
              <a:ext uri="{FF2B5EF4-FFF2-40B4-BE49-F238E27FC236}">
                <a16:creationId xmlns:a16="http://schemas.microsoft.com/office/drawing/2014/main" id="{B818E7C6-3F80-AA47-A0EC-CB94DB6A7FAA}"/>
              </a:ext>
            </a:extLst>
          </p:cNvPr>
          <p:cNvSpPr>
            <a:spLocks noChangeArrowheads="1"/>
          </p:cNvSpPr>
          <p:nvPr/>
        </p:nvSpPr>
        <p:spPr bwMode="auto">
          <a:xfrm>
            <a:off x="5907360" y="3365500"/>
            <a:ext cx="1905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333">
                <a:solidFill>
                  <a:srgbClr val="000000"/>
                </a:solidFill>
                <a:latin typeface="Arial" panose="020B0604020202020204" pitchFamily="34" charset="0"/>
              </a:rPr>
              <a:t>Akamai regional</a:t>
            </a:r>
          </a:p>
          <a:p>
            <a:pPr eaLnBrk="1" hangingPunct="1">
              <a:spcBef>
                <a:spcPct val="20000"/>
              </a:spcBef>
              <a:buClr>
                <a:srgbClr val="000000"/>
              </a:buClr>
            </a:pPr>
            <a:r>
              <a:rPr lang="en-US" altLang="zh-CN" sz="1333">
                <a:solidFill>
                  <a:srgbClr val="000000"/>
                </a:solidFill>
                <a:latin typeface="Arial" panose="020B0604020202020204" pitchFamily="34" charset="0"/>
              </a:rPr>
              <a:t>DNS server</a:t>
            </a:r>
          </a:p>
        </p:txBody>
      </p:sp>
      <p:pic>
        <p:nvPicPr>
          <p:cNvPr id="54291" name="Picture 31" descr="paketaro box">
            <a:extLst>
              <a:ext uri="{FF2B5EF4-FFF2-40B4-BE49-F238E27FC236}">
                <a16:creationId xmlns:a16="http://schemas.microsoft.com/office/drawing/2014/main" id="{221D4B43-9B9F-AA46-97A3-219F6E42424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59500" y="4318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92" name="Rectangle 32">
            <a:extLst>
              <a:ext uri="{FF2B5EF4-FFF2-40B4-BE49-F238E27FC236}">
                <a16:creationId xmlns:a16="http://schemas.microsoft.com/office/drawing/2014/main" id="{9E51691D-0F48-C74C-8F98-B20F91FBA08A}"/>
              </a:ext>
            </a:extLst>
          </p:cNvPr>
          <p:cNvSpPr>
            <a:spLocks noChangeArrowheads="1"/>
          </p:cNvSpPr>
          <p:nvPr/>
        </p:nvSpPr>
        <p:spPr bwMode="auto">
          <a:xfrm>
            <a:off x="6881440" y="4572000"/>
            <a:ext cx="16510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dirty="0">
                <a:solidFill>
                  <a:srgbClr val="000000"/>
                </a:solidFill>
                <a:latin typeface="Arial" panose="020B0604020202020204" pitchFamily="34" charset="0"/>
              </a:rPr>
              <a:t>Nearby </a:t>
            </a:r>
            <a:br>
              <a:rPr lang="en-US" altLang="zh-CN" sz="1500" dirty="0">
                <a:solidFill>
                  <a:srgbClr val="000000"/>
                </a:solidFill>
                <a:latin typeface="Arial" panose="020B0604020202020204" pitchFamily="34" charset="0"/>
              </a:rPr>
            </a:br>
            <a:r>
              <a:rPr lang="en-US" altLang="zh-CN" sz="1500" dirty="0">
                <a:solidFill>
                  <a:srgbClr val="000000"/>
                </a:solidFill>
                <a:latin typeface="Arial" panose="020B0604020202020204" pitchFamily="34" charset="0"/>
              </a:rPr>
              <a:t>Akamai </a:t>
            </a:r>
          </a:p>
          <a:p>
            <a:pPr eaLnBrk="1" hangingPunct="1">
              <a:spcBef>
                <a:spcPct val="20000"/>
              </a:spcBef>
              <a:buClr>
                <a:srgbClr val="000000"/>
              </a:buClr>
            </a:pPr>
            <a:r>
              <a:rPr lang="en-US" altLang="zh-CN" sz="1500" dirty="0">
                <a:solidFill>
                  <a:srgbClr val="000000"/>
                </a:solidFill>
                <a:latin typeface="Arial" panose="020B0604020202020204" pitchFamily="34" charset="0"/>
              </a:rPr>
              <a:t>cluster</a:t>
            </a:r>
          </a:p>
        </p:txBody>
      </p:sp>
      <p:sp>
        <p:nvSpPr>
          <p:cNvPr id="54293" name="Slide Number Placeholder 2">
            <a:extLst>
              <a:ext uri="{FF2B5EF4-FFF2-40B4-BE49-F238E27FC236}">
                <a16:creationId xmlns:a16="http://schemas.microsoft.com/office/drawing/2014/main" id="{FDF9A133-26F6-7846-833A-F4A074CADBA0}"/>
              </a:ext>
            </a:extLst>
          </p:cNvPr>
          <p:cNvSpPr txBox="1">
            <a:spLocks/>
          </p:cNvSpPr>
          <p:nvPr/>
        </p:nvSpPr>
        <p:spPr bwMode="auto">
          <a:xfrm>
            <a:off x="6604000" y="-63500"/>
            <a:ext cx="1778000" cy="304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algn="r" eaLnBrk="1" hangingPunct="1"/>
            <a:fld id="{452E05BE-B87F-B540-BF3D-46AFE7B222B5}" type="slidenum">
              <a:rPr lang="en-US" altLang="zh-CN" sz="1000">
                <a:solidFill>
                  <a:srgbClr val="898989"/>
                </a:solidFill>
              </a:rPr>
              <a:pPr algn="r" eaLnBrk="1" hangingPunct="1"/>
              <a:t>39</a:t>
            </a:fld>
            <a:endParaRPr lang="en-US" altLang="zh-CN" sz="1000">
              <a:solidFill>
                <a:srgbClr val="898989"/>
              </a:solidFill>
            </a:endParaRPr>
          </a:p>
        </p:txBody>
      </p:sp>
      <p:sp>
        <p:nvSpPr>
          <p:cNvPr id="57" name="Oval 56">
            <a:extLst>
              <a:ext uri="{FF2B5EF4-FFF2-40B4-BE49-F238E27FC236}">
                <a16:creationId xmlns:a16="http://schemas.microsoft.com/office/drawing/2014/main" id="{47F98C67-7ECE-224A-B04E-E05229FC12CA}"/>
              </a:ext>
            </a:extLst>
          </p:cNvPr>
          <p:cNvSpPr>
            <a:spLocks noChangeArrowheads="1"/>
          </p:cNvSpPr>
          <p:nvPr/>
        </p:nvSpPr>
        <p:spPr bwMode="auto">
          <a:xfrm>
            <a:off x="5080000" y="4254500"/>
            <a:ext cx="1778000" cy="1270000"/>
          </a:xfrm>
          <a:prstGeom prst="ellipse">
            <a:avLst/>
          </a:prstGeom>
          <a:noFill/>
          <a:ln w="9525">
            <a:solidFill>
              <a:srgbClr val="FF000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zh-CN" altLang="zh-CN" sz="1667">
              <a:solidFill>
                <a:srgbClr val="FFFFFF"/>
              </a:solidFill>
              <a:latin typeface="Calibri" panose="020F0502020204030204" pitchFamily="34" charset="0"/>
            </a:endParaRPr>
          </a:p>
        </p:txBody>
      </p:sp>
      <p:pic>
        <p:nvPicPr>
          <p:cNvPr id="54295" name="Picture 31" descr="paketaro box">
            <a:extLst>
              <a:ext uri="{FF2B5EF4-FFF2-40B4-BE49-F238E27FC236}">
                <a16:creationId xmlns:a16="http://schemas.microsoft.com/office/drawing/2014/main" id="{F5A5EE10-0830-544D-BE91-A72967EE71D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77000" y="46355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6" name="Picture 31" descr="paketaro box">
            <a:extLst>
              <a:ext uri="{FF2B5EF4-FFF2-40B4-BE49-F238E27FC236}">
                <a16:creationId xmlns:a16="http://schemas.microsoft.com/office/drawing/2014/main" id="{26C766FF-3D4C-D447-9975-605446FC14A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86500" y="4953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7" name="Picture 31" descr="paketaro box">
            <a:extLst>
              <a:ext uri="{FF2B5EF4-FFF2-40B4-BE49-F238E27FC236}">
                <a16:creationId xmlns:a16="http://schemas.microsoft.com/office/drawing/2014/main" id="{0197C4CF-B156-4C48-B0B3-AB33B1C7B9D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02500" y="13335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8" name="Picture 31" descr="paketaro box">
            <a:extLst>
              <a:ext uri="{FF2B5EF4-FFF2-40B4-BE49-F238E27FC236}">
                <a16:creationId xmlns:a16="http://schemas.microsoft.com/office/drawing/2014/main" id="{82CD0CA7-E303-3D4D-8A1F-7CB4D223540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0" y="1651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9" name="Picture 31" descr="paketaro box">
            <a:extLst>
              <a:ext uri="{FF2B5EF4-FFF2-40B4-BE49-F238E27FC236}">
                <a16:creationId xmlns:a16="http://schemas.microsoft.com/office/drawing/2014/main" id="{B8BBA98B-DE05-EF49-B499-3B48F76E42C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29500" y="19685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Oval 63">
            <a:extLst>
              <a:ext uri="{FF2B5EF4-FFF2-40B4-BE49-F238E27FC236}">
                <a16:creationId xmlns:a16="http://schemas.microsoft.com/office/drawing/2014/main" id="{5F753ED0-D340-CD49-93F6-7EA0B3718EE4}"/>
              </a:ext>
            </a:extLst>
          </p:cNvPr>
          <p:cNvSpPr>
            <a:spLocks noChangeArrowheads="1"/>
          </p:cNvSpPr>
          <p:nvPr/>
        </p:nvSpPr>
        <p:spPr bwMode="auto">
          <a:xfrm>
            <a:off x="6794500" y="1270000"/>
            <a:ext cx="1270000" cy="1206500"/>
          </a:xfrm>
          <a:prstGeom prst="ellipse">
            <a:avLst/>
          </a:prstGeom>
          <a:noFill/>
          <a:ln w="9525">
            <a:solidFill>
              <a:srgbClr val="FF000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zh-CN" altLang="zh-CN" sz="1667">
              <a:solidFill>
                <a:srgbClr val="FFFFFF"/>
              </a:solidFill>
              <a:latin typeface="Calibri" panose="020F0502020204030204" pitchFamily="34" charset="0"/>
            </a:endParaRPr>
          </a:p>
        </p:txBody>
      </p:sp>
      <p:pic>
        <p:nvPicPr>
          <p:cNvPr id="54301" name="Picture 31" descr="paketaro box">
            <a:extLst>
              <a:ext uri="{FF2B5EF4-FFF2-40B4-BE49-F238E27FC236}">
                <a16:creationId xmlns:a16="http://schemas.microsoft.com/office/drawing/2014/main" id="{85F1F39E-6C20-DC4A-8ACE-9FA5E50924F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48500" y="2032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02" name="Picture 31" descr="paketaro box">
            <a:extLst>
              <a:ext uri="{FF2B5EF4-FFF2-40B4-BE49-F238E27FC236}">
                <a16:creationId xmlns:a16="http://schemas.microsoft.com/office/drawing/2014/main" id="{D300B06D-8AAC-E342-A019-EADB0EC0849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85000" y="1651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03" name="Rectangle 32">
            <a:extLst>
              <a:ext uri="{FF2B5EF4-FFF2-40B4-BE49-F238E27FC236}">
                <a16:creationId xmlns:a16="http://schemas.microsoft.com/office/drawing/2014/main" id="{C22732EE-2B9D-2841-A76B-D2E11686F053}"/>
              </a:ext>
            </a:extLst>
          </p:cNvPr>
          <p:cNvSpPr>
            <a:spLocks noChangeArrowheads="1"/>
          </p:cNvSpPr>
          <p:nvPr/>
        </p:nvSpPr>
        <p:spPr bwMode="auto">
          <a:xfrm>
            <a:off x="6921500" y="2476500"/>
            <a:ext cx="13335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Akamai</a:t>
            </a:r>
          </a:p>
          <a:p>
            <a:pPr eaLnBrk="1" hangingPunct="1">
              <a:spcBef>
                <a:spcPct val="20000"/>
              </a:spcBef>
              <a:buClr>
                <a:srgbClr val="000000"/>
              </a:buClr>
            </a:pPr>
            <a:r>
              <a:rPr lang="en-US" altLang="zh-CN" sz="1500">
                <a:solidFill>
                  <a:srgbClr val="000000"/>
                </a:solidFill>
                <a:latin typeface="Arial" panose="020B0604020202020204" pitchFamily="34" charset="0"/>
              </a:rPr>
              <a:t>cluster</a:t>
            </a:r>
          </a:p>
        </p:txBody>
      </p:sp>
      <p:sp>
        <p:nvSpPr>
          <p:cNvPr id="54304" name="Line 23">
            <a:extLst>
              <a:ext uri="{FF2B5EF4-FFF2-40B4-BE49-F238E27FC236}">
                <a16:creationId xmlns:a16="http://schemas.microsoft.com/office/drawing/2014/main" id="{31557436-B2E0-DE45-A47A-37D6D97888B0}"/>
              </a:ext>
            </a:extLst>
          </p:cNvPr>
          <p:cNvSpPr>
            <a:spLocks noChangeShapeType="1"/>
          </p:cNvSpPr>
          <p:nvPr/>
        </p:nvSpPr>
        <p:spPr bwMode="auto">
          <a:xfrm flipV="1">
            <a:off x="1968500" y="2413000"/>
            <a:ext cx="2209271" cy="14605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54305" name="Line 24">
            <a:extLst>
              <a:ext uri="{FF2B5EF4-FFF2-40B4-BE49-F238E27FC236}">
                <a16:creationId xmlns:a16="http://schemas.microsoft.com/office/drawing/2014/main" id="{9914AB29-6812-1D46-AB3C-D3D5B63F76B6}"/>
              </a:ext>
            </a:extLst>
          </p:cNvPr>
          <p:cNvSpPr>
            <a:spLocks noChangeShapeType="1"/>
          </p:cNvSpPr>
          <p:nvPr/>
        </p:nvSpPr>
        <p:spPr bwMode="auto">
          <a:xfrm flipV="1">
            <a:off x="2032000" y="2563813"/>
            <a:ext cx="2209271" cy="1436688"/>
          </a:xfrm>
          <a:prstGeom prst="line">
            <a:avLst/>
          </a:prstGeom>
          <a:noFill/>
          <a:ln w="28575">
            <a:solidFill>
              <a:schemeClr val="folHlink"/>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sz="1500"/>
          </a:p>
        </p:txBody>
      </p:sp>
      <p:sp>
        <p:nvSpPr>
          <p:cNvPr id="54306" name="Rectangle 25">
            <a:extLst>
              <a:ext uri="{FF2B5EF4-FFF2-40B4-BE49-F238E27FC236}">
                <a16:creationId xmlns:a16="http://schemas.microsoft.com/office/drawing/2014/main" id="{52B43B94-6296-2E42-94C1-4A25B9A855C0}"/>
              </a:ext>
            </a:extLst>
          </p:cNvPr>
          <p:cNvSpPr>
            <a:spLocks noChangeArrowheads="1"/>
          </p:cNvSpPr>
          <p:nvPr/>
        </p:nvSpPr>
        <p:spPr bwMode="auto">
          <a:xfrm>
            <a:off x="2730500" y="29210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3</a:t>
            </a:r>
          </a:p>
        </p:txBody>
      </p:sp>
      <p:sp>
        <p:nvSpPr>
          <p:cNvPr id="54307" name="Rectangle 26">
            <a:extLst>
              <a:ext uri="{FF2B5EF4-FFF2-40B4-BE49-F238E27FC236}">
                <a16:creationId xmlns:a16="http://schemas.microsoft.com/office/drawing/2014/main" id="{11F53ED5-ED5D-6347-8752-1CAC1D209B82}"/>
              </a:ext>
            </a:extLst>
          </p:cNvPr>
          <p:cNvSpPr>
            <a:spLocks noChangeArrowheads="1"/>
          </p:cNvSpPr>
          <p:nvPr/>
        </p:nvSpPr>
        <p:spPr bwMode="auto">
          <a:xfrm>
            <a:off x="2984500" y="33020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4</a:t>
            </a:r>
          </a:p>
        </p:txBody>
      </p:sp>
      <p:sp>
        <p:nvSpPr>
          <p:cNvPr id="54308" name="Line 33">
            <a:extLst>
              <a:ext uri="{FF2B5EF4-FFF2-40B4-BE49-F238E27FC236}">
                <a16:creationId xmlns:a16="http://schemas.microsoft.com/office/drawing/2014/main" id="{592247B0-E175-4643-A7C8-3085A5551023}"/>
              </a:ext>
            </a:extLst>
          </p:cNvPr>
          <p:cNvSpPr>
            <a:spLocks noChangeShapeType="1"/>
          </p:cNvSpPr>
          <p:nvPr/>
        </p:nvSpPr>
        <p:spPr bwMode="auto">
          <a:xfrm flipV="1">
            <a:off x="2032000" y="3022865"/>
            <a:ext cx="2819136" cy="1104635"/>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54309" name="Line 34">
            <a:extLst>
              <a:ext uri="{FF2B5EF4-FFF2-40B4-BE49-F238E27FC236}">
                <a16:creationId xmlns:a16="http://schemas.microsoft.com/office/drawing/2014/main" id="{C0C4E808-2C66-D041-B293-8FC89A11C551}"/>
              </a:ext>
            </a:extLst>
          </p:cNvPr>
          <p:cNvSpPr>
            <a:spLocks noChangeShapeType="1"/>
          </p:cNvSpPr>
          <p:nvPr/>
        </p:nvSpPr>
        <p:spPr bwMode="auto">
          <a:xfrm flipV="1">
            <a:off x="2032000" y="3149865"/>
            <a:ext cx="2819136" cy="1104635"/>
          </a:xfrm>
          <a:prstGeom prst="line">
            <a:avLst/>
          </a:prstGeom>
          <a:noFill/>
          <a:ln w="28575">
            <a:solidFill>
              <a:schemeClr val="folHlink"/>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sz="1500"/>
          </a:p>
        </p:txBody>
      </p:sp>
      <p:sp>
        <p:nvSpPr>
          <p:cNvPr id="54310" name="Rectangle 38">
            <a:extLst>
              <a:ext uri="{FF2B5EF4-FFF2-40B4-BE49-F238E27FC236}">
                <a16:creationId xmlns:a16="http://schemas.microsoft.com/office/drawing/2014/main" id="{DB444F17-7841-C848-AE16-90C0CF8B1AA9}"/>
              </a:ext>
            </a:extLst>
          </p:cNvPr>
          <p:cNvSpPr>
            <a:spLocks noChangeArrowheads="1"/>
          </p:cNvSpPr>
          <p:nvPr/>
        </p:nvSpPr>
        <p:spPr bwMode="auto">
          <a:xfrm>
            <a:off x="4508500" y="3238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6</a:t>
            </a:r>
          </a:p>
        </p:txBody>
      </p:sp>
      <p:sp>
        <p:nvSpPr>
          <p:cNvPr id="54311" name="Rectangle 51">
            <a:extLst>
              <a:ext uri="{FF2B5EF4-FFF2-40B4-BE49-F238E27FC236}">
                <a16:creationId xmlns:a16="http://schemas.microsoft.com/office/drawing/2014/main" id="{BC9C72BA-C9DF-CF40-A2A9-D110E1D506B3}"/>
              </a:ext>
            </a:extLst>
          </p:cNvPr>
          <p:cNvSpPr>
            <a:spLocks noChangeArrowheads="1"/>
          </p:cNvSpPr>
          <p:nvPr/>
        </p:nvSpPr>
        <p:spPr bwMode="auto">
          <a:xfrm>
            <a:off x="4508500" y="27940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5</a:t>
            </a:r>
          </a:p>
        </p:txBody>
      </p:sp>
      <p:sp>
        <p:nvSpPr>
          <p:cNvPr id="54312" name="Line 39">
            <a:extLst>
              <a:ext uri="{FF2B5EF4-FFF2-40B4-BE49-F238E27FC236}">
                <a16:creationId xmlns:a16="http://schemas.microsoft.com/office/drawing/2014/main" id="{42F03BB0-2110-7E4E-B5A5-1EF293E789F5}"/>
              </a:ext>
            </a:extLst>
          </p:cNvPr>
          <p:cNvSpPr>
            <a:spLocks noChangeShapeType="1"/>
          </p:cNvSpPr>
          <p:nvPr/>
        </p:nvSpPr>
        <p:spPr bwMode="auto">
          <a:xfrm flipV="1">
            <a:off x="2159000" y="3619500"/>
            <a:ext cx="3238500" cy="8890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54313" name="Line 40">
            <a:extLst>
              <a:ext uri="{FF2B5EF4-FFF2-40B4-BE49-F238E27FC236}">
                <a16:creationId xmlns:a16="http://schemas.microsoft.com/office/drawing/2014/main" id="{AD53F7CE-7817-7C4A-B098-015684840F4C}"/>
              </a:ext>
            </a:extLst>
          </p:cNvPr>
          <p:cNvSpPr>
            <a:spLocks noChangeShapeType="1"/>
          </p:cNvSpPr>
          <p:nvPr/>
        </p:nvSpPr>
        <p:spPr bwMode="auto">
          <a:xfrm flipV="1">
            <a:off x="2159000" y="3746500"/>
            <a:ext cx="3238500" cy="889000"/>
          </a:xfrm>
          <a:prstGeom prst="line">
            <a:avLst/>
          </a:prstGeom>
          <a:noFill/>
          <a:ln w="28575">
            <a:solidFill>
              <a:schemeClr val="folHlink"/>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sz="1500"/>
          </a:p>
        </p:txBody>
      </p:sp>
      <p:sp>
        <p:nvSpPr>
          <p:cNvPr id="54314" name="Rectangle 42">
            <a:extLst>
              <a:ext uri="{FF2B5EF4-FFF2-40B4-BE49-F238E27FC236}">
                <a16:creationId xmlns:a16="http://schemas.microsoft.com/office/drawing/2014/main" id="{35AC2EF2-7F6B-F04F-B3D3-E9790857FDB1}"/>
              </a:ext>
            </a:extLst>
          </p:cNvPr>
          <p:cNvSpPr>
            <a:spLocks noChangeArrowheads="1"/>
          </p:cNvSpPr>
          <p:nvPr/>
        </p:nvSpPr>
        <p:spPr bwMode="auto">
          <a:xfrm>
            <a:off x="4699000" y="3873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8</a:t>
            </a:r>
          </a:p>
        </p:txBody>
      </p:sp>
      <p:sp>
        <p:nvSpPr>
          <p:cNvPr id="54315" name="Rectangle 41">
            <a:extLst>
              <a:ext uri="{FF2B5EF4-FFF2-40B4-BE49-F238E27FC236}">
                <a16:creationId xmlns:a16="http://schemas.microsoft.com/office/drawing/2014/main" id="{57B3F0C3-B492-9743-BF35-172B80B74E91}"/>
              </a:ext>
            </a:extLst>
          </p:cNvPr>
          <p:cNvSpPr>
            <a:spLocks noChangeArrowheads="1"/>
          </p:cNvSpPr>
          <p:nvPr/>
        </p:nvSpPr>
        <p:spPr bwMode="auto">
          <a:xfrm>
            <a:off x="4699000" y="3492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7</a:t>
            </a:r>
          </a:p>
        </p:txBody>
      </p:sp>
      <p:sp>
        <p:nvSpPr>
          <p:cNvPr id="54316" name="Line 35">
            <a:extLst>
              <a:ext uri="{FF2B5EF4-FFF2-40B4-BE49-F238E27FC236}">
                <a16:creationId xmlns:a16="http://schemas.microsoft.com/office/drawing/2014/main" id="{F592A5F7-036E-0F4A-BDFF-B699C55FC2B6}"/>
              </a:ext>
            </a:extLst>
          </p:cNvPr>
          <p:cNvSpPr>
            <a:spLocks noChangeShapeType="1"/>
          </p:cNvSpPr>
          <p:nvPr/>
        </p:nvSpPr>
        <p:spPr bwMode="auto">
          <a:xfrm>
            <a:off x="2222500" y="4762500"/>
            <a:ext cx="3048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54317" name="Rectangle 43">
            <a:extLst>
              <a:ext uri="{FF2B5EF4-FFF2-40B4-BE49-F238E27FC236}">
                <a16:creationId xmlns:a16="http://schemas.microsoft.com/office/drawing/2014/main" id="{21EB86B1-6544-9B4B-AF5A-F21D8220A9CB}"/>
              </a:ext>
            </a:extLst>
          </p:cNvPr>
          <p:cNvSpPr>
            <a:spLocks noChangeArrowheads="1"/>
          </p:cNvSpPr>
          <p:nvPr/>
        </p:nvSpPr>
        <p:spPr bwMode="auto">
          <a:xfrm>
            <a:off x="4191000" y="44450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9</a:t>
            </a:r>
          </a:p>
        </p:txBody>
      </p:sp>
      <p:sp>
        <p:nvSpPr>
          <p:cNvPr id="54318" name="Rectangle 45">
            <a:extLst>
              <a:ext uri="{FF2B5EF4-FFF2-40B4-BE49-F238E27FC236}">
                <a16:creationId xmlns:a16="http://schemas.microsoft.com/office/drawing/2014/main" id="{E3DE55D6-61C4-3F40-BDE8-E06A581371B4}"/>
              </a:ext>
            </a:extLst>
          </p:cNvPr>
          <p:cNvSpPr>
            <a:spLocks noChangeArrowheads="1"/>
          </p:cNvSpPr>
          <p:nvPr/>
        </p:nvSpPr>
        <p:spPr bwMode="auto">
          <a:xfrm>
            <a:off x="2286000" y="4889500"/>
            <a:ext cx="2603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lnSpc>
                <a:spcPts val="1136"/>
              </a:lnSpc>
              <a:spcBef>
                <a:spcPct val="20000"/>
              </a:spcBef>
              <a:buClr>
                <a:srgbClr val="000000"/>
              </a:buClr>
            </a:pPr>
            <a:r>
              <a:rPr lang="en-US" altLang="zh-CN" sz="1500">
                <a:solidFill>
                  <a:srgbClr val="FF0000"/>
                </a:solidFill>
                <a:latin typeface="Arial" panose="020B0604020202020204" pitchFamily="34" charset="0"/>
              </a:rPr>
              <a:t>GET /foo.jpg</a:t>
            </a:r>
          </a:p>
          <a:p>
            <a:pPr eaLnBrk="1" hangingPunct="1">
              <a:lnSpc>
                <a:spcPts val="1136"/>
              </a:lnSpc>
              <a:spcBef>
                <a:spcPct val="20000"/>
              </a:spcBef>
              <a:buClr>
                <a:srgbClr val="000000"/>
              </a:buClr>
            </a:pPr>
            <a:r>
              <a:rPr lang="en-US" altLang="zh-CN" sz="1500">
                <a:solidFill>
                  <a:srgbClr val="FF0000"/>
                </a:solidFill>
                <a:latin typeface="Arial" panose="020B0604020202020204" pitchFamily="34" charset="0"/>
              </a:rPr>
              <a:t>Host: cache.cnn.com</a:t>
            </a:r>
          </a:p>
        </p:txBody>
      </p:sp>
      <p:sp>
        <p:nvSpPr>
          <p:cNvPr id="54319" name="Rectangle 37">
            <a:extLst>
              <a:ext uri="{FF2B5EF4-FFF2-40B4-BE49-F238E27FC236}">
                <a16:creationId xmlns:a16="http://schemas.microsoft.com/office/drawing/2014/main" id="{E5D2C37B-D868-A54A-9539-0F6ABF100781}"/>
              </a:ext>
            </a:extLst>
          </p:cNvPr>
          <p:cNvSpPr>
            <a:spLocks noChangeArrowheads="1"/>
          </p:cNvSpPr>
          <p:nvPr/>
        </p:nvSpPr>
        <p:spPr bwMode="auto">
          <a:xfrm>
            <a:off x="2794000" y="2222500"/>
            <a:ext cx="381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12</a:t>
            </a:r>
          </a:p>
        </p:txBody>
      </p:sp>
      <p:cxnSp>
        <p:nvCxnSpPr>
          <p:cNvPr id="54320" name="AutoShape 47">
            <a:extLst>
              <a:ext uri="{FF2B5EF4-FFF2-40B4-BE49-F238E27FC236}">
                <a16:creationId xmlns:a16="http://schemas.microsoft.com/office/drawing/2014/main" id="{1E6D7A85-C40A-0D43-B2EF-1D78F160B5DE}"/>
              </a:ext>
            </a:extLst>
          </p:cNvPr>
          <p:cNvCxnSpPr>
            <a:cxnSpLocks noChangeShapeType="1"/>
          </p:cNvCxnSpPr>
          <p:nvPr/>
        </p:nvCxnSpPr>
        <p:spPr bwMode="auto">
          <a:xfrm>
            <a:off x="2286000" y="1873250"/>
            <a:ext cx="3238500" cy="2698750"/>
          </a:xfrm>
          <a:prstGeom prst="curvedConnector3">
            <a:avLst>
              <a:gd name="adj1" fmla="val 50000"/>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54321" name="AutoShape 48">
            <a:extLst>
              <a:ext uri="{FF2B5EF4-FFF2-40B4-BE49-F238E27FC236}">
                <a16:creationId xmlns:a16="http://schemas.microsoft.com/office/drawing/2014/main" id="{9A123C50-532E-BB43-97B3-281D1F7A7018}"/>
              </a:ext>
            </a:extLst>
          </p:cNvPr>
          <p:cNvCxnSpPr>
            <a:cxnSpLocks noChangeShapeType="1"/>
          </p:cNvCxnSpPr>
          <p:nvPr/>
        </p:nvCxnSpPr>
        <p:spPr bwMode="auto">
          <a:xfrm>
            <a:off x="2222500" y="2032000"/>
            <a:ext cx="3238500" cy="2667000"/>
          </a:xfrm>
          <a:prstGeom prst="curvedConnector3">
            <a:avLst>
              <a:gd name="adj1" fmla="val 50000"/>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54322" name="Rectangle 49">
            <a:extLst>
              <a:ext uri="{FF2B5EF4-FFF2-40B4-BE49-F238E27FC236}">
                <a16:creationId xmlns:a16="http://schemas.microsoft.com/office/drawing/2014/main" id="{2CA7C436-7628-8648-8AE5-B3D0A5CFC075}"/>
              </a:ext>
            </a:extLst>
          </p:cNvPr>
          <p:cNvSpPr>
            <a:spLocks noChangeArrowheads="1"/>
          </p:cNvSpPr>
          <p:nvPr/>
        </p:nvSpPr>
        <p:spPr bwMode="auto">
          <a:xfrm>
            <a:off x="3302000" y="1968500"/>
            <a:ext cx="381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11</a:t>
            </a:r>
          </a:p>
        </p:txBody>
      </p:sp>
      <p:sp>
        <p:nvSpPr>
          <p:cNvPr id="54323" name="Rectangle 50">
            <a:extLst>
              <a:ext uri="{FF2B5EF4-FFF2-40B4-BE49-F238E27FC236}">
                <a16:creationId xmlns:a16="http://schemas.microsoft.com/office/drawing/2014/main" id="{E6250ACA-D139-194F-A2E1-DA439F7A5A60}"/>
              </a:ext>
            </a:extLst>
          </p:cNvPr>
          <p:cNvSpPr>
            <a:spLocks noChangeArrowheads="1"/>
          </p:cNvSpPr>
          <p:nvPr/>
        </p:nvSpPr>
        <p:spPr bwMode="auto">
          <a:xfrm>
            <a:off x="2222500" y="1587500"/>
            <a:ext cx="152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FF0000"/>
                </a:solidFill>
                <a:latin typeface="Arial" panose="020B0604020202020204" pitchFamily="34" charset="0"/>
              </a:rPr>
              <a:t>GET foo.jpg</a:t>
            </a:r>
          </a:p>
        </p:txBody>
      </p:sp>
      <p:pic>
        <p:nvPicPr>
          <p:cNvPr id="88" name="Picture 87">
            <a:extLst>
              <a:ext uri="{FF2B5EF4-FFF2-40B4-BE49-F238E27FC236}">
                <a16:creationId xmlns:a16="http://schemas.microsoft.com/office/drawing/2014/main" id="{3392E8F2-E2D1-BF46-BBAE-249E1B5198F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07063" y="5135563"/>
            <a:ext cx="51858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88">
            <a:extLst>
              <a:ext uri="{FF2B5EF4-FFF2-40B4-BE49-F238E27FC236}">
                <a16:creationId xmlns:a16="http://schemas.microsoft.com/office/drawing/2014/main" id="{BB1D1744-D718-304B-9072-0293C73588A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74094" y="2222500"/>
            <a:ext cx="51726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26" name="TextBox 64">
            <a:extLst>
              <a:ext uri="{FF2B5EF4-FFF2-40B4-BE49-F238E27FC236}">
                <a16:creationId xmlns:a16="http://schemas.microsoft.com/office/drawing/2014/main" id="{4705E4E3-75AB-6445-97A5-871F03E52D9A}"/>
              </a:ext>
            </a:extLst>
          </p:cNvPr>
          <p:cNvSpPr txBox="1">
            <a:spLocks noChangeArrowheads="1"/>
          </p:cNvSpPr>
          <p:nvPr/>
        </p:nvSpPr>
        <p:spPr bwMode="auto">
          <a:xfrm>
            <a:off x="1143000" y="4699000"/>
            <a:ext cx="1175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zh-CN">
                <a:solidFill>
                  <a:srgbClr val="FF0000"/>
                </a:solidFill>
                <a:latin typeface="Times New Roman" panose="02020603050405020304" pitchFamily="18" charset="0"/>
                <a:cs typeface="Times New Roman" panose="02020603050405020304" pitchFamily="18" charset="0"/>
              </a:rPr>
              <a:t>End user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1.03783E-6 4.18459E-6 C 0.05779 0.0451 0.11559 0.09044 0.14613 0.14619 C 0.17668 0.20217 0.13277 0.27527 0.18344 0.33587 C 0.23412 0.39648 0.34224 0.45338 0.45071 0.51052 " pathEditMode="relative" rAng="0" ptsTypes="aaaA">
                                      <p:cBhvr>
                                        <p:cTn id="6" dur="2000" fill="hold"/>
                                        <p:tgtEl>
                                          <p:spTgt spid="89"/>
                                        </p:tgtEl>
                                        <p:attrNameLst>
                                          <p:attrName>ppt_x</p:attrName>
                                          <p:attrName>ppt_y</p:attrName>
                                        </p:attrNameLst>
                                      </p:cBhvr>
                                      <p:rCtr x="22527" y="25515"/>
                                    </p:animMotion>
                                  </p:childTnLst>
                                </p:cTn>
                              </p:par>
                            </p:childTnLst>
                          </p:cTn>
                        </p:par>
                        <p:par>
                          <p:cTn id="7" fill="hold" nodeType="afterGroup">
                            <p:stCondLst>
                              <p:cond delay="2000"/>
                            </p:stCondLst>
                            <p:childTnLst>
                              <p:par>
                                <p:cTn id="8" presetID="1" presetClass="entr" presetSubtype="0" fill="hold" nodeType="afterEffect">
                                  <p:stCondLst>
                                    <p:cond delay="0"/>
                                  </p:stCondLst>
                                  <p:childTnLst>
                                    <p:set>
                                      <p:cBhvr>
                                        <p:cTn id="9"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Comparing Hostname &amp; Filename</a:t>
            </a:r>
            <a:endParaRPr lang="zh-CN" altLang="en-US" dirty="0"/>
          </a:p>
        </p:txBody>
      </p:sp>
      <p:sp>
        <p:nvSpPr>
          <p:cNvPr id="3" name="内容占位符 2"/>
          <p:cNvSpPr>
            <a:spLocks noGrp="1"/>
          </p:cNvSpPr>
          <p:nvPr>
            <p:ph idx="1"/>
          </p:nvPr>
        </p:nvSpPr>
        <p:spPr>
          <a:xfrm>
            <a:off x="457200" y="1129308"/>
            <a:ext cx="8651304" cy="4356826"/>
          </a:xfrm>
        </p:spPr>
        <p:txBody>
          <a:bodyPr>
            <a:noAutofit/>
          </a:bodyPr>
          <a:lstStyle/>
          <a:p>
            <a:r>
              <a:rPr lang="en-US" altLang="zh-CN" dirty="0"/>
              <a:t>They are both for more </a:t>
            </a:r>
            <a:r>
              <a:rPr lang="en-US" altLang="zh-CN" b="1" dirty="0"/>
              <a:t>user friendly</a:t>
            </a:r>
          </a:p>
          <a:p>
            <a:pPr lvl="1"/>
            <a:r>
              <a:rPr lang="en-US" altLang="zh-CN" dirty="0"/>
              <a:t>File-name -&gt; </a:t>
            </a:r>
            <a:r>
              <a:rPr lang="en-US" altLang="zh-CN" dirty="0" err="1"/>
              <a:t>inode</a:t>
            </a:r>
            <a:r>
              <a:rPr lang="en-US" altLang="zh-CN" dirty="0"/>
              <a:t> number</a:t>
            </a:r>
          </a:p>
          <a:p>
            <a:pPr lvl="1"/>
            <a:r>
              <a:rPr lang="en-US" altLang="zh-CN" dirty="0"/>
              <a:t>Host-name -&gt; IP address</a:t>
            </a:r>
          </a:p>
          <a:p>
            <a:pPr lvl="1"/>
            <a:r>
              <a:rPr lang="en-US" altLang="zh-CN" dirty="0"/>
              <a:t>The file-name and host-name are </a:t>
            </a:r>
            <a:r>
              <a:rPr lang="en-US" altLang="zh-CN" b="1" dirty="0">
                <a:solidFill>
                  <a:srgbClr val="0096FF"/>
                </a:solidFill>
              </a:rPr>
              <a:t>hierarchical</a:t>
            </a:r>
            <a:r>
              <a:rPr lang="en-US" altLang="zh-CN" dirty="0"/>
              <a:t>; </a:t>
            </a:r>
            <a:r>
              <a:rPr lang="en-US" altLang="zh-CN" dirty="0" err="1"/>
              <a:t>inode</a:t>
            </a:r>
            <a:r>
              <a:rPr lang="en-US" altLang="zh-CN" dirty="0"/>
              <a:t> num and IP </a:t>
            </a:r>
            <a:r>
              <a:rPr lang="en-US" altLang="zh-CN" dirty="0" err="1"/>
              <a:t>addr</a:t>
            </a:r>
            <a:r>
              <a:rPr lang="en-US" altLang="zh-CN" dirty="0"/>
              <a:t>. are </a:t>
            </a:r>
            <a:r>
              <a:rPr lang="en-US" altLang="zh-CN" b="1" dirty="0">
                <a:solidFill>
                  <a:srgbClr val="0096FF"/>
                </a:solidFill>
              </a:rPr>
              <a:t>plane</a:t>
            </a:r>
          </a:p>
          <a:p>
            <a:r>
              <a:rPr lang="en-US" altLang="zh-CN" dirty="0"/>
              <a:t>They are both </a:t>
            </a:r>
            <a:r>
              <a:rPr lang="en-US" altLang="zh-CN" b="1" dirty="0">
                <a:solidFill>
                  <a:srgbClr val="0096FF"/>
                </a:solidFill>
              </a:rPr>
              <a:t>not</a:t>
            </a:r>
            <a:r>
              <a:rPr lang="en-US" altLang="zh-CN" dirty="0"/>
              <a:t> a part of the object</a:t>
            </a:r>
          </a:p>
          <a:p>
            <a:pPr lvl="1"/>
            <a:r>
              <a:rPr lang="en-US" altLang="zh-CN" dirty="0"/>
              <a:t>File-name is not a part of a file (stored in directory)</a:t>
            </a:r>
          </a:p>
          <a:p>
            <a:pPr lvl="1"/>
            <a:r>
              <a:rPr lang="en-US" altLang="zh-CN" dirty="0"/>
              <a:t>Host-name is not a part of a website (stored on name server)</a:t>
            </a:r>
          </a:p>
          <a:p>
            <a:r>
              <a:rPr lang="en-US" altLang="zh-CN" dirty="0"/>
              <a:t>Name and value binding</a:t>
            </a:r>
          </a:p>
          <a:p>
            <a:pPr lvl="1"/>
            <a:r>
              <a:rPr lang="en-US" altLang="zh-CN" dirty="0"/>
              <a:t>File:   1-name -&gt; N-values (no); N-name -&gt; 1-value (yes)</a:t>
            </a:r>
          </a:p>
          <a:p>
            <a:pPr lvl="1"/>
            <a:r>
              <a:rPr lang="en-US" altLang="zh-CN" dirty="0"/>
              <a:t>DNS: 1-name -&gt; N-values (</a:t>
            </a:r>
            <a:r>
              <a:rPr lang="en-US" altLang="zh-CN" b="1" dirty="0">
                <a:solidFill>
                  <a:srgbClr val="0096FF"/>
                </a:solidFill>
              </a:rPr>
              <a:t>yes</a:t>
            </a:r>
            <a:r>
              <a:rPr lang="en-US" altLang="zh-CN" dirty="0"/>
              <a:t>); N-name -&gt; 1-value (yes)</a:t>
            </a:r>
          </a:p>
        </p:txBody>
      </p:sp>
      <p:sp>
        <p:nvSpPr>
          <p:cNvPr id="4" name="灯片编号占位符 3">
            <a:extLst>
              <a:ext uri="{FF2B5EF4-FFF2-40B4-BE49-F238E27FC236}">
                <a16:creationId xmlns:a16="http://schemas.microsoft.com/office/drawing/2014/main" id="{AC975F4E-4DD9-6A48-86BD-762D71C8AA6C}"/>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4</a:t>
            </a:fld>
            <a:endParaRPr lang="zh-CN" altLang="en-US" dirty="0"/>
          </a:p>
        </p:txBody>
      </p:sp>
    </p:spTree>
    <p:extLst>
      <p:ext uri="{BB962C8B-B14F-4D97-AF65-F5344CB8AC3E}">
        <p14:creationId xmlns:p14="http://schemas.microsoft.com/office/powerpoint/2010/main" val="1061917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3" name="Picture 31" descr="paketaro box">
            <a:extLst>
              <a:ext uri="{FF2B5EF4-FFF2-40B4-BE49-F238E27FC236}">
                <a16:creationId xmlns:a16="http://schemas.microsoft.com/office/drawing/2014/main" id="{CF44DB27-305E-5245-AC73-8BE5C5828E0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4000" y="45085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Rectangle 10">
            <a:extLst>
              <a:ext uri="{FF2B5EF4-FFF2-40B4-BE49-F238E27FC236}">
                <a16:creationId xmlns:a16="http://schemas.microsoft.com/office/drawing/2014/main" id="{2C25BB2B-A24C-7447-92DF-01CB4C6F2FD4}"/>
              </a:ext>
            </a:extLst>
          </p:cNvPr>
          <p:cNvSpPr>
            <a:spLocks noGrp="1" noChangeArrowheads="1"/>
          </p:cNvSpPr>
          <p:nvPr>
            <p:ph type="title"/>
          </p:nvPr>
        </p:nvSpPr>
        <p:spPr/>
        <p:txBody>
          <a:bodyPr>
            <a:normAutofit/>
          </a:bodyPr>
          <a:lstStyle/>
          <a:p>
            <a:r>
              <a:rPr lang="en-US" altLang="zh-CN" sz="2800" dirty="0">
                <a:ea typeface="ＭＳ Ｐゴシック" panose="020B0600070205080204" pitchFamily="34" charset="-128"/>
              </a:rPr>
              <a:t>How Akamai Uses DNS</a:t>
            </a:r>
          </a:p>
        </p:txBody>
      </p:sp>
      <p:grpSp>
        <p:nvGrpSpPr>
          <p:cNvPr id="2" name="Group 3">
            <a:extLst>
              <a:ext uri="{FF2B5EF4-FFF2-40B4-BE49-F238E27FC236}">
                <a16:creationId xmlns:a16="http://schemas.microsoft.com/office/drawing/2014/main" id="{7204AE31-FA5B-6C4A-A848-0756AE68BC5B}"/>
              </a:ext>
            </a:extLst>
          </p:cNvPr>
          <p:cNvGrpSpPr>
            <a:grpSpLocks/>
          </p:cNvGrpSpPr>
          <p:nvPr/>
        </p:nvGrpSpPr>
        <p:grpSpPr bwMode="auto">
          <a:xfrm>
            <a:off x="1206500" y="2667000"/>
            <a:ext cx="4318000" cy="2349500"/>
            <a:chOff x="3360" y="96"/>
            <a:chExt cx="1056" cy="720"/>
          </a:xfrm>
          <a:solidFill>
            <a:srgbClr val="8EB4E3"/>
          </a:solidFill>
        </p:grpSpPr>
        <p:sp>
          <p:nvSpPr>
            <p:cNvPr id="90159" name="Oval 4">
              <a:extLst>
                <a:ext uri="{FF2B5EF4-FFF2-40B4-BE49-F238E27FC236}">
                  <a16:creationId xmlns:a16="http://schemas.microsoft.com/office/drawing/2014/main" id="{EA7A0F6E-E8CA-994B-AFF1-67BFC5175F1A}"/>
                </a:ext>
              </a:extLst>
            </p:cNvPr>
            <p:cNvSpPr>
              <a:spLocks noChangeArrowheads="1"/>
            </p:cNvSpPr>
            <p:nvPr/>
          </p:nvSpPr>
          <p:spPr bwMode="auto">
            <a:xfrm>
              <a:off x="3360" y="144"/>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0" name="Oval 5">
              <a:extLst>
                <a:ext uri="{FF2B5EF4-FFF2-40B4-BE49-F238E27FC236}">
                  <a16:creationId xmlns:a16="http://schemas.microsoft.com/office/drawing/2014/main" id="{13767554-1954-A844-9FDF-837D945DDEC1}"/>
                </a:ext>
              </a:extLst>
            </p:cNvPr>
            <p:cNvSpPr>
              <a:spLocks noChangeArrowheads="1"/>
            </p:cNvSpPr>
            <p:nvPr/>
          </p:nvSpPr>
          <p:spPr bwMode="auto">
            <a:xfrm>
              <a:off x="3600" y="96"/>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1" name="Oval 6">
              <a:extLst>
                <a:ext uri="{FF2B5EF4-FFF2-40B4-BE49-F238E27FC236}">
                  <a16:creationId xmlns:a16="http://schemas.microsoft.com/office/drawing/2014/main" id="{13195820-A08F-AD4A-9D29-9E84DFE8A55C}"/>
                </a:ext>
              </a:extLst>
            </p:cNvPr>
            <p:cNvSpPr>
              <a:spLocks noChangeArrowheads="1"/>
            </p:cNvSpPr>
            <p:nvPr/>
          </p:nvSpPr>
          <p:spPr bwMode="auto">
            <a:xfrm>
              <a:off x="3840" y="19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2" name="Oval 7">
              <a:extLst>
                <a:ext uri="{FF2B5EF4-FFF2-40B4-BE49-F238E27FC236}">
                  <a16:creationId xmlns:a16="http://schemas.microsoft.com/office/drawing/2014/main" id="{17F2DBF0-02E3-C445-BCCD-615DFAB63A89}"/>
                </a:ext>
              </a:extLst>
            </p:cNvPr>
            <p:cNvSpPr>
              <a:spLocks noChangeArrowheads="1"/>
            </p:cNvSpPr>
            <p:nvPr/>
          </p:nvSpPr>
          <p:spPr bwMode="auto">
            <a:xfrm>
              <a:off x="3888" y="43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3" name="Oval 8">
              <a:extLst>
                <a:ext uri="{FF2B5EF4-FFF2-40B4-BE49-F238E27FC236}">
                  <a16:creationId xmlns:a16="http://schemas.microsoft.com/office/drawing/2014/main" id="{18174B3D-B278-1B41-A327-793E6D546F22}"/>
                </a:ext>
              </a:extLst>
            </p:cNvPr>
            <p:cNvSpPr>
              <a:spLocks noChangeArrowheads="1"/>
            </p:cNvSpPr>
            <p:nvPr/>
          </p:nvSpPr>
          <p:spPr bwMode="auto">
            <a:xfrm>
              <a:off x="3600" y="43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4" name="Oval 9">
              <a:extLst>
                <a:ext uri="{FF2B5EF4-FFF2-40B4-BE49-F238E27FC236}">
                  <a16:creationId xmlns:a16="http://schemas.microsoft.com/office/drawing/2014/main" id="{625E290A-9A8D-8B48-A38F-D3A1430287F4}"/>
                </a:ext>
              </a:extLst>
            </p:cNvPr>
            <p:cNvSpPr>
              <a:spLocks noChangeArrowheads="1"/>
            </p:cNvSpPr>
            <p:nvPr/>
          </p:nvSpPr>
          <p:spPr bwMode="auto">
            <a:xfrm>
              <a:off x="3360" y="384"/>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grpSp>
      <p:sp>
        <p:nvSpPr>
          <p:cNvPr id="56326" name="Rectangle 12">
            <a:extLst>
              <a:ext uri="{FF2B5EF4-FFF2-40B4-BE49-F238E27FC236}">
                <a16:creationId xmlns:a16="http://schemas.microsoft.com/office/drawing/2014/main" id="{DA0547CA-D670-F941-9359-D966641195B2}"/>
              </a:ext>
            </a:extLst>
          </p:cNvPr>
          <p:cNvSpPr>
            <a:spLocks noChangeArrowheads="1"/>
          </p:cNvSpPr>
          <p:nvPr/>
        </p:nvSpPr>
        <p:spPr bwMode="auto">
          <a:xfrm>
            <a:off x="889000" y="1206500"/>
            <a:ext cx="285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cnn.com (content provider)</a:t>
            </a:r>
          </a:p>
        </p:txBody>
      </p:sp>
      <p:pic>
        <p:nvPicPr>
          <p:cNvPr id="56327" name="Picture 13" descr="Computer5">
            <a:extLst>
              <a:ext uri="{FF2B5EF4-FFF2-40B4-BE49-F238E27FC236}">
                <a16:creationId xmlns:a16="http://schemas.microsoft.com/office/drawing/2014/main" id="{5DBE7597-0C45-8548-A55E-E2F1DE52C06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70000" y="3810000"/>
            <a:ext cx="1031875" cy="907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14" descr="paketaro box">
            <a:extLst>
              <a:ext uri="{FF2B5EF4-FFF2-40B4-BE49-F238E27FC236}">
                <a16:creationId xmlns:a16="http://schemas.microsoft.com/office/drawing/2014/main" id="{BD029415-827D-BB4D-AE9B-A25C50A9977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3500" y="15240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9" name="Picture 15" descr="paketaro box">
            <a:extLst>
              <a:ext uri="{FF2B5EF4-FFF2-40B4-BE49-F238E27FC236}">
                <a16:creationId xmlns:a16="http://schemas.microsoft.com/office/drawing/2014/main" id="{7C36B24D-E0D2-074B-B33D-F3C81546870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0" y="16510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0" name="Rectangle 17">
            <a:extLst>
              <a:ext uri="{FF2B5EF4-FFF2-40B4-BE49-F238E27FC236}">
                <a16:creationId xmlns:a16="http://schemas.microsoft.com/office/drawing/2014/main" id="{31D5CCBE-8EB7-8741-B6AD-C81C9746B239}"/>
              </a:ext>
            </a:extLst>
          </p:cNvPr>
          <p:cNvSpPr>
            <a:spLocks noChangeArrowheads="1"/>
          </p:cNvSpPr>
          <p:nvPr/>
        </p:nvSpPr>
        <p:spPr bwMode="auto">
          <a:xfrm>
            <a:off x="3483768" y="1270000"/>
            <a:ext cx="2603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dirty="0">
                <a:solidFill>
                  <a:srgbClr val="000000"/>
                </a:solidFill>
                <a:latin typeface="Arial" panose="020B0604020202020204" pitchFamily="34" charset="0"/>
              </a:rPr>
              <a:t>DNS TLD server</a:t>
            </a:r>
          </a:p>
        </p:txBody>
      </p:sp>
      <p:sp>
        <p:nvSpPr>
          <p:cNvPr id="56331" name="Line 19">
            <a:extLst>
              <a:ext uri="{FF2B5EF4-FFF2-40B4-BE49-F238E27FC236}">
                <a16:creationId xmlns:a16="http://schemas.microsoft.com/office/drawing/2014/main" id="{43414CD2-C4F7-064E-9559-6024FE4BABAD}"/>
              </a:ext>
            </a:extLst>
          </p:cNvPr>
          <p:cNvSpPr>
            <a:spLocks noChangeShapeType="1"/>
          </p:cNvSpPr>
          <p:nvPr/>
        </p:nvSpPr>
        <p:spPr bwMode="auto">
          <a:xfrm flipV="1">
            <a:off x="1778000" y="2413000"/>
            <a:ext cx="0" cy="1397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56332" name="Line 20">
            <a:extLst>
              <a:ext uri="{FF2B5EF4-FFF2-40B4-BE49-F238E27FC236}">
                <a16:creationId xmlns:a16="http://schemas.microsoft.com/office/drawing/2014/main" id="{4192412A-9A47-1640-A9E9-D1457983B590}"/>
              </a:ext>
            </a:extLst>
          </p:cNvPr>
          <p:cNvSpPr>
            <a:spLocks noChangeShapeType="1"/>
          </p:cNvSpPr>
          <p:nvPr/>
        </p:nvSpPr>
        <p:spPr bwMode="auto">
          <a:xfrm flipV="1">
            <a:off x="1905000" y="2476500"/>
            <a:ext cx="0" cy="1333500"/>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sz="1500"/>
          </a:p>
        </p:txBody>
      </p:sp>
      <p:sp>
        <p:nvSpPr>
          <p:cNvPr id="56333" name="Rectangle 21">
            <a:extLst>
              <a:ext uri="{FF2B5EF4-FFF2-40B4-BE49-F238E27FC236}">
                <a16:creationId xmlns:a16="http://schemas.microsoft.com/office/drawing/2014/main" id="{B71A023D-6506-6C42-AB65-64A75BCA286D}"/>
              </a:ext>
            </a:extLst>
          </p:cNvPr>
          <p:cNvSpPr>
            <a:spLocks noChangeArrowheads="1"/>
          </p:cNvSpPr>
          <p:nvPr/>
        </p:nvSpPr>
        <p:spPr bwMode="auto">
          <a:xfrm>
            <a:off x="1524000" y="2984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1</a:t>
            </a:r>
          </a:p>
        </p:txBody>
      </p:sp>
      <p:sp>
        <p:nvSpPr>
          <p:cNvPr id="56334" name="Rectangle 22">
            <a:extLst>
              <a:ext uri="{FF2B5EF4-FFF2-40B4-BE49-F238E27FC236}">
                <a16:creationId xmlns:a16="http://schemas.microsoft.com/office/drawing/2014/main" id="{4AB5CE7F-420E-9E4D-B03C-0FF139958C98}"/>
              </a:ext>
            </a:extLst>
          </p:cNvPr>
          <p:cNvSpPr>
            <a:spLocks noChangeArrowheads="1"/>
          </p:cNvSpPr>
          <p:nvPr/>
        </p:nvSpPr>
        <p:spPr bwMode="auto">
          <a:xfrm>
            <a:off x="1905000" y="2984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2</a:t>
            </a:r>
          </a:p>
        </p:txBody>
      </p:sp>
      <p:pic>
        <p:nvPicPr>
          <p:cNvPr id="56335" name="Picture 27" descr="paketaro box">
            <a:extLst>
              <a:ext uri="{FF2B5EF4-FFF2-40B4-BE49-F238E27FC236}">
                <a16:creationId xmlns:a16="http://schemas.microsoft.com/office/drawing/2014/main" id="{84F5C67D-4761-3A45-9164-D558C54C6BD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26000" y="2603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6" name="Picture 28" descr="paketaro box">
            <a:extLst>
              <a:ext uri="{FF2B5EF4-FFF2-40B4-BE49-F238E27FC236}">
                <a16:creationId xmlns:a16="http://schemas.microsoft.com/office/drawing/2014/main" id="{FFC92A26-455F-F541-A0B4-30CD3511B87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7500" y="34290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7" name="Rectangle 29">
            <a:extLst>
              <a:ext uri="{FF2B5EF4-FFF2-40B4-BE49-F238E27FC236}">
                <a16:creationId xmlns:a16="http://schemas.microsoft.com/office/drawing/2014/main" id="{FFE58CE2-97A1-0E44-984E-2ABC355F2EE5}"/>
              </a:ext>
            </a:extLst>
          </p:cNvPr>
          <p:cNvSpPr>
            <a:spLocks noChangeArrowheads="1"/>
          </p:cNvSpPr>
          <p:nvPr/>
        </p:nvSpPr>
        <p:spPr bwMode="auto">
          <a:xfrm>
            <a:off x="5335860" y="2603500"/>
            <a:ext cx="185605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333">
                <a:solidFill>
                  <a:srgbClr val="000000"/>
                </a:solidFill>
                <a:latin typeface="Arial" panose="020B0604020202020204" pitchFamily="34" charset="0"/>
              </a:rPr>
              <a:t>Akamai global </a:t>
            </a:r>
          </a:p>
          <a:p>
            <a:pPr eaLnBrk="1" hangingPunct="1">
              <a:spcBef>
                <a:spcPct val="20000"/>
              </a:spcBef>
              <a:buClr>
                <a:srgbClr val="000000"/>
              </a:buClr>
            </a:pPr>
            <a:r>
              <a:rPr lang="en-US" altLang="zh-CN" sz="1333">
                <a:solidFill>
                  <a:srgbClr val="000000"/>
                </a:solidFill>
                <a:latin typeface="Arial" panose="020B0604020202020204" pitchFamily="34" charset="0"/>
              </a:rPr>
              <a:t>DNS server</a:t>
            </a:r>
          </a:p>
        </p:txBody>
      </p:sp>
      <p:sp>
        <p:nvSpPr>
          <p:cNvPr id="56338" name="Rectangle 30">
            <a:extLst>
              <a:ext uri="{FF2B5EF4-FFF2-40B4-BE49-F238E27FC236}">
                <a16:creationId xmlns:a16="http://schemas.microsoft.com/office/drawing/2014/main" id="{C1293888-80E9-674D-A10D-08C3C2D5CDE4}"/>
              </a:ext>
            </a:extLst>
          </p:cNvPr>
          <p:cNvSpPr>
            <a:spLocks noChangeArrowheads="1"/>
          </p:cNvSpPr>
          <p:nvPr/>
        </p:nvSpPr>
        <p:spPr bwMode="auto">
          <a:xfrm>
            <a:off x="5907360" y="3365500"/>
            <a:ext cx="1905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333">
                <a:solidFill>
                  <a:srgbClr val="000000"/>
                </a:solidFill>
                <a:latin typeface="Arial" panose="020B0604020202020204" pitchFamily="34" charset="0"/>
              </a:rPr>
              <a:t>Akamai regional</a:t>
            </a:r>
          </a:p>
          <a:p>
            <a:pPr eaLnBrk="1" hangingPunct="1">
              <a:spcBef>
                <a:spcPct val="20000"/>
              </a:spcBef>
              <a:buClr>
                <a:srgbClr val="000000"/>
              </a:buClr>
            </a:pPr>
            <a:r>
              <a:rPr lang="en-US" altLang="zh-CN" sz="1333">
                <a:solidFill>
                  <a:srgbClr val="000000"/>
                </a:solidFill>
                <a:latin typeface="Arial" panose="020B0604020202020204" pitchFamily="34" charset="0"/>
              </a:rPr>
              <a:t>DNS server</a:t>
            </a:r>
          </a:p>
        </p:txBody>
      </p:sp>
      <p:pic>
        <p:nvPicPr>
          <p:cNvPr id="56339" name="Picture 31" descr="paketaro box">
            <a:extLst>
              <a:ext uri="{FF2B5EF4-FFF2-40B4-BE49-F238E27FC236}">
                <a16:creationId xmlns:a16="http://schemas.microsoft.com/office/drawing/2014/main" id="{2521E781-A834-F148-B480-A35A533AF36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59500" y="4318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40" name="Rectangle 32">
            <a:extLst>
              <a:ext uri="{FF2B5EF4-FFF2-40B4-BE49-F238E27FC236}">
                <a16:creationId xmlns:a16="http://schemas.microsoft.com/office/drawing/2014/main" id="{6A58892F-DB84-1C41-A52F-EF0446A6BC78}"/>
              </a:ext>
            </a:extLst>
          </p:cNvPr>
          <p:cNvSpPr>
            <a:spLocks noChangeArrowheads="1"/>
          </p:cNvSpPr>
          <p:nvPr/>
        </p:nvSpPr>
        <p:spPr bwMode="auto">
          <a:xfrm>
            <a:off x="6881440" y="4572000"/>
            <a:ext cx="16510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dirty="0">
                <a:solidFill>
                  <a:srgbClr val="000000"/>
                </a:solidFill>
                <a:latin typeface="Arial" panose="020B0604020202020204" pitchFamily="34" charset="0"/>
              </a:rPr>
              <a:t>Nearby </a:t>
            </a:r>
            <a:br>
              <a:rPr lang="en-US" altLang="zh-CN" sz="1500" dirty="0">
                <a:solidFill>
                  <a:srgbClr val="000000"/>
                </a:solidFill>
                <a:latin typeface="Arial" panose="020B0604020202020204" pitchFamily="34" charset="0"/>
              </a:rPr>
            </a:br>
            <a:r>
              <a:rPr lang="en-US" altLang="zh-CN" sz="1500" dirty="0">
                <a:solidFill>
                  <a:srgbClr val="000000"/>
                </a:solidFill>
                <a:latin typeface="Arial" panose="020B0604020202020204" pitchFamily="34" charset="0"/>
              </a:rPr>
              <a:t>Akamai </a:t>
            </a:r>
          </a:p>
          <a:p>
            <a:pPr eaLnBrk="1" hangingPunct="1">
              <a:spcBef>
                <a:spcPct val="20000"/>
              </a:spcBef>
              <a:buClr>
                <a:srgbClr val="000000"/>
              </a:buClr>
            </a:pPr>
            <a:r>
              <a:rPr lang="en-US" altLang="zh-CN" sz="1500" dirty="0">
                <a:solidFill>
                  <a:srgbClr val="000000"/>
                </a:solidFill>
                <a:latin typeface="Arial" panose="020B0604020202020204" pitchFamily="34" charset="0"/>
              </a:rPr>
              <a:t>cluster</a:t>
            </a:r>
          </a:p>
        </p:txBody>
      </p:sp>
      <p:sp>
        <p:nvSpPr>
          <p:cNvPr id="56341" name="Slide Number Placeholder 2">
            <a:extLst>
              <a:ext uri="{FF2B5EF4-FFF2-40B4-BE49-F238E27FC236}">
                <a16:creationId xmlns:a16="http://schemas.microsoft.com/office/drawing/2014/main" id="{9C16F0BE-7153-2843-A6EE-331BAD0ED904}"/>
              </a:ext>
            </a:extLst>
          </p:cNvPr>
          <p:cNvSpPr txBox="1">
            <a:spLocks/>
          </p:cNvSpPr>
          <p:nvPr/>
        </p:nvSpPr>
        <p:spPr bwMode="auto">
          <a:xfrm>
            <a:off x="6604000" y="-63500"/>
            <a:ext cx="1778000" cy="304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algn="r" eaLnBrk="1" hangingPunct="1"/>
            <a:fld id="{FDFE80D4-2C84-A44C-BDE2-2E82641235B3}" type="slidenum">
              <a:rPr lang="en-US" altLang="zh-CN" sz="1000">
                <a:solidFill>
                  <a:srgbClr val="898989"/>
                </a:solidFill>
              </a:rPr>
              <a:pPr algn="r" eaLnBrk="1" hangingPunct="1"/>
              <a:t>40</a:t>
            </a:fld>
            <a:endParaRPr lang="en-US" altLang="zh-CN" sz="1000">
              <a:solidFill>
                <a:srgbClr val="898989"/>
              </a:solidFill>
            </a:endParaRPr>
          </a:p>
        </p:txBody>
      </p:sp>
      <p:sp>
        <p:nvSpPr>
          <p:cNvPr id="57" name="Oval 56">
            <a:extLst>
              <a:ext uri="{FF2B5EF4-FFF2-40B4-BE49-F238E27FC236}">
                <a16:creationId xmlns:a16="http://schemas.microsoft.com/office/drawing/2014/main" id="{B69E4372-894D-CD4F-8E72-0186E26440B8}"/>
              </a:ext>
            </a:extLst>
          </p:cNvPr>
          <p:cNvSpPr>
            <a:spLocks noChangeArrowheads="1"/>
          </p:cNvSpPr>
          <p:nvPr/>
        </p:nvSpPr>
        <p:spPr bwMode="auto">
          <a:xfrm>
            <a:off x="5080000" y="4254500"/>
            <a:ext cx="1778000" cy="1270000"/>
          </a:xfrm>
          <a:prstGeom prst="ellipse">
            <a:avLst/>
          </a:prstGeom>
          <a:noFill/>
          <a:ln w="9525">
            <a:solidFill>
              <a:srgbClr val="FF000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zh-CN" altLang="zh-CN" sz="1667">
              <a:solidFill>
                <a:srgbClr val="FFFFFF"/>
              </a:solidFill>
              <a:latin typeface="Calibri" panose="020F0502020204030204" pitchFamily="34" charset="0"/>
            </a:endParaRPr>
          </a:p>
        </p:txBody>
      </p:sp>
      <p:pic>
        <p:nvPicPr>
          <p:cNvPr id="56343" name="Picture 31" descr="paketaro box">
            <a:extLst>
              <a:ext uri="{FF2B5EF4-FFF2-40B4-BE49-F238E27FC236}">
                <a16:creationId xmlns:a16="http://schemas.microsoft.com/office/drawing/2014/main" id="{C3AC9E65-60E6-7C41-81C6-1AFC0E9E088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77000" y="46355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44" name="Picture 31" descr="paketaro box">
            <a:extLst>
              <a:ext uri="{FF2B5EF4-FFF2-40B4-BE49-F238E27FC236}">
                <a16:creationId xmlns:a16="http://schemas.microsoft.com/office/drawing/2014/main" id="{293B4B97-A237-374D-8475-1395276C8BF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86500" y="4953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45" name="Picture 31" descr="paketaro box">
            <a:extLst>
              <a:ext uri="{FF2B5EF4-FFF2-40B4-BE49-F238E27FC236}">
                <a16:creationId xmlns:a16="http://schemas.microsoft.com/office/drawing/2014/main" id="{0F0B9BBE-E6F9-D649-9C04-91F4ECE77D0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02500" y="13335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46" name="Picture 31" descr="paketaro box">
            <a:extLst>
              <a:ext uri="{FF2B5EF4-FFF2-40B4-BE49-F238E27FC236}">
                <a16:creationId xmlns:a16="http://schemas.microsoft.com/office/drawing/2014/main" id="{A7FF2104-44B3-D94C-B7E5-4A0E019DA72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0" y="1651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47" name="Picture 31" descr="paketaro box">
            <a:extLst>
              <a:ext uri="{FF2B5EF4-FFF2-40B4-BE49-F238E27FC236}">
                <a16:creationId xmlns:a16="http://schemas.microsoft.com/office/drawing/2014/main" id="{E4A42A56-6AA4-0146-9CE0-3D04A068C0F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29500" y="19685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Oval 63">
            <a:extLst>
              <a:ext uri="{FF2B5EF4-FFF2-40B4-BE49-F238E27FC236}">
                <a16:creationId xmlns:a16="http://schemas.microsoft.com/office/drawing/2014/main" id="{B728BA45-D89D-554E-975C-B664EEA2F1B9}"/>
              </a:ext>
            </a:extLst>
          </p:cNvPr>
          <p:cNvSpPr>
            <a:spLocks noChangeArrowheads="1"/>
          </p:cNvSpPr>
          <p:nvPr/>
        </p:nvSpPr>
        <p:spPr bwMode="auto">
          <a:xfrm>
            <a:off x="6794500" y="1270000"/>
            <a:ext cx="1270000" cy="1206500"/>
          </a:xfrm>
          <a:prstGeom prst="ellipse">
            <a:avLst/>
          </a:prstGeom>
          <a:noFill/>
          <a:ln w="9525">
            <a:solidFill>
              <a:srgbClr val="FF000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zh-CN" altLang="zh-CN" sz="1667">
              <a:solidFill>
                <a:srgbClr val="FFFFFF"/>
              </a:solidFill>
              <a:latin typeface="Calibri" panose="020F0502020204030204" pitchFamily="34" charset="0"/>
            </a:endParaRPr>
          </a:p>
        </p:txBody>
      </p:sp>
      <p:pic>
        <p:nvPicPr>
          <p:cNvPr id="56349" name="Picture 31" descr="paketaro box">
            <a:extLst>
              <a:ext uri="{FF2B5EF4-FFF2-40B4-BE49-F238E27FC236}">
                <a16:creationId xmlns:a16="http://schemas.microsoft.com/office/drawing/2014/main" id="{20A9DD53-40F1-0048-99EC-D0AD62B4D40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48500" y="2032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50" name="Picture 31" descr="paketaro box">
            <a:extLst>
              <a:ext uri="{FF2B5EF4-FFF2-40B4-BE49-F238E27FC236}">
                <a16:creationId xmlns:a16="http://schemas.microsoft.com/office/drawing/2014/main" id="{C22BA4C0-3F06-5142-A887-A204DE2511E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85000" y="1651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51" name="Rectangle 32">
            <a:extLst>
              <a:ext uri="{FF2B5EF4-FFF2-40B4-BE49-F238E27FC236}">
                <a16:creationId xmlns:a16="http://schemas.microsoft.com/office/drawing/2014/main" id="{C795FAB6-2E92-3F4E-84CA-E950FC2FC248}"/>
              </a:ext>
            </a:extLst>
          </p:cNvPr>
          <p:cNvSpPr>
            <a:spLocks noChangeArrowheads="1"/>
          </p:cNvSpPr>
          <p:nvPr/>
        </p:nvSpPr>
        <p:spPr bwMode="auto">
          <a:xfrm>
            <a:off x="6921500" y="2476500"/>
            <a:ext cx="13335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Akamai</a:t>
            </a:r>
          </a:p>
          <a:p>
            <a:pPr eaLnBrk="1" hangingPunct="1">
              <a:spcBef>
                <a:spcPct val="20000"/>
              </a:spcBef>
              <a:buClr>
                <a:srgbClr val="000000"/>
              </a:buClr>
            </a:pPr>
            <a:r>
              <a:rPr lang="en-US" altLang="zh-CN" sz="1500">
                <a:solidFill>
                  <a:srgbClr val="000000"/>
                </a:solidFill>
                <a:latin typeface="Arial" panose="020B0604020202020204" pitchFamily="34" charset="0"/>
              </a:rPr>
              <a:t>cluster</a:t>
            </a:r>
          </a:p>
        </p:txBody>
      </p:sp>
      <p:sp>
        <p:nvSpPr>
          <p:cNvPr id="56352" name="Line 23">
            <a:extLst>
              <a:ext uri="{FF2B5EF4-FFF2-40B4-BE49-F238E27FC236}">
                <a16:creationId xmlns:a16="http://schemas.microsoft.com/office/drawing/2014/main" id="{D153074C-5625-4A46-B0F2-D51F6B93CBCA}"/>
              </a:ext>
            </a:extLst>
          </p:cNvPr>
          <p:cNvSpPr>
            <a:spLocks noChangeShapeType="1"/>
          </p:cNvSpPr>
          <p:nvPr/>
        </p:nvSpPr>
        <p:spPr bwMode="auto">
          <a:xfrm flipV="1">
            <a:off x="1968500" y="2413000"/>
            <a:ext cx="2209271" cy="14605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56353" name="Line 24">
            <a:extLst>
              <a:ext uri="{FF2B5EF4-FFF2-40B4-BE49-F238E27FC236}">
                <a16:creationId xmlns:a16="http://schemas.microsoft.com/office/drawing/2014/main" id="{363C2AE1-2A70-934B-9D7B-7B06D76A3450}"/>
              </a:ext>
            </a:extLst>
          </p:cNvPr>
          <p:cNvSpPr>
            <a:spLocks noChangeShapeType="1"/>
          </p:cNvSpPr>
          <p:nvPr/>
        </p:nvSpPr>
        <p:spPr bwMode="auto">
          <a:xfrm flipV="1">
            <a:off x="2032000" y="2563813"/>
            <a:ext cx="2209271" cy="1436688"/>
          </a:xfrm>
          <a:prstGeom prst="line">
            <a:avLst/>
          </a:prstGeom>
          <a:noFill/>
          <a:ln w="28575">
            <a:solidFill>
              <a:schemeClr val="folHlink"/>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sz="1500"/>
          </a:p>
        </p:txBody>
      </p:sp>
      <p:sp>
        <p:nvSpPr>
          <p:cNvPr id="56354" name="Rectangle 25">
            <a:extLst>
              <a:ext uri="{FF2B5EF4-FFF2-40B4-BE49-F238E27FC236}">
                <a16:creationId xmlns:a16="http://schemas.microsoft.com/office/drawing/2014/main" id="{11C5A01A-91EC-944B-A7A2-7DBD0D1D54DD}"/>
              </a:ext>
            </a:extLst>
          </p:cNvPr>
          <p:cNvSpPr>
            <a:spLocks noChangeArrowheads="1"/>
          </p:cNvSpPr>
          <p:nvPr/>
        </p:nvSpPr>
        <p:spPr bwMode="auto">
          <a:xfrm>
            <a:off x="2730500" y="29210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3</a:t>
            </a:r>
          </a:p>
        </p:txBody>
      </p:sp>
      <p:sp>
        <p:nvSpPr>
          <p:cNvPr id="56355" name="Rectangle 26">
            <a:extLst>
              <a:ext uri="{FF2B5EF4-FFF2-40B4-BE49-F238E27FC236}">
                <a16:creationId xmlns:a16="http://schemas.microsoft.com/office/drawing/2014/main" id="{165485B1-5E44-4643-A429-21DBDEE85E0A}"/>
              </a:ext>
            </a:extLst>
          </p:cNvPr>
          <p:cNvSpPr>
            <a:spLocks noChangeArrowheads="1"/>
          </p:cNvSpPr>
          <p:nvPr/>
        </p:nvSpPr>
        <p:spPr bwMode="auto">
          <a:xfrm>
            <a:off x="2984500" y="33020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4</a:t>
            </a:r>
          </a:p>
        </p:txBody>
      </p:sp>
      <p:sp>
        <p:nvSpPr>
          <p:cNvPr id="56356" name="Line 33">
            <a:extLst>
              <a:ext uri="{FF2B5EF4-FFF2-40B4-BE49-F238E27FC236}">
                <a16:creationId xmlns:a16="http://schemas.microsoft.com/office/drawing/2014/main" id="{BA19DCB8-3580-A14F-82C9-8591CBECAA34}"/>
              </a:ext>
            </a:extLst>
          </p:cNvPr>
          <p:cNvSpPr>
            <a:spLocks noChangeShapeType="1"/>
          </p:cNvSpPr>
          <p:nvPr/>
        </p:nvSpPr>
        <p:spPr bwMode="auto">
          <a:xfrm flipV="1">
            <a:off x="2032000" y="3022865"/>
            <a:ext cx="2819136" cy="1104635"/>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56357" name="Line 34">
            <a:extLst>
              <a:ext uri="{FF2B5EF4-FFF2-40B4-BE49-F238E27FC236}">
                <a16:creationId xmlns:a16="http://schemas.microsoft.com/office/drawing/2014/main" id="{4EA9EB7A-8876-A542-B784-51F1B395015F}"/>
              </a:ext>
            </a:extLst>
          </p:cNvPr>
          <p:cNvSpPr>
            <a:spLocks noChangeShapeType="1"/>
          </p:cNvSpPr>
          <p:nvPr/>
        </p:nvSpPr>
        <p:spPr bwMode="auto">
          <a:xfrm flipV="1">
            <a:off x="2032000" y="3149865"/>
            <a:ext cx="2819136" cy="1104635"/>
          </a:xfrm>
          <a:prstGeom prst="line">
            <a:avLst/>
          </a:prstGeom>
          <a:noFill/>
          <a:ln w="28575">
            <a:solidFill>
              <a:schemeClr val="folHlink"/>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sz="1500"/>
          </a:p>
        </p:txBody>
      </p:sp>
      <p:sp>
        <p:nvSpPr>
          <p:cNvPr id="56358" name="Rectangle 38">
            <a:extLst>
              <a:ext uri="{FF2B5EF4-FFF2-40B4-BE49-F238E27FC236}">
                <a16:creationId xmlns:a16="http://schemas.microsoft.com/office/drawing/2014/main" id="{5627ED1B-B105-F54E-814A-140488DD0F4C}"/>
              </a:ext>
            </a:extLst>
          </p:cNvPr>
          <p:cNvSpPr>
            <a:spLocks noChangeArrowheads="1"/>
          </p:cNvSpPr>
          <p:nvPr/>
        </p:nvSpPr>
        <p:spPr bwMode="auto">
          <a:xfrm>
            <a:off x="4508500" y="3238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6</a:t>
            </a:r>
          </a:p>
        </p:txBody>
      </p:sp>
      <p:sp>
        <p:nvSpPr>
          <p:cNvPr id="56359" name="Rectangle 51">
            <a:extLst>
              <a:ext uri="{FF2B5EF4-FFF2-40B4-BE49-F238E27FC236}">
                <a16:creationId xmlns:a16="http://schemas.microsoft.com/office/drawing/2014/main" id="{E23EC84A-0088-A541-B6D5-334FB05E9D50}"/>
              </a:ext>
            </a:extLst>
          </p:cNvPr>
          <p:cNvSpPr>
            <a:spLocks noChangeArrowheads="1"/>
          </p:cNvSpPr>
          <p:nvPr/>
        </p:nvSpPr>
        <p:spPr bwMode="auto">
          <a:xfrm>
            <a:off x="4508500" y="27940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5</a:t>
            </a:r>
          </a:p>
        </p:txBody>
      </p:sp>
      <p:sp>
        <p:nvSpPr>
          <p:cNvPr id="56360" name="Line 39">
            <a:extLst>
              <a:ext uri="{FF2B5EF4-FFF2-40B4-BE49-F238E27FC236}">
                <a16:creationId xmlns:a16="http://schemas.microsoft.com/office/drawing/2014/main" id="{FF0BE087-4A78-DB49-A8E1-FB6FF14B5540}"/>
              </a:ext>
            </a:extLst>
          </p:cNvPr>
          <p:cNvSpPr>
            <a:spLocks noChangeShapeType="1"/>
          </p:cNvSpPr>
          <p:nvPr/>
        </p:nvSpPr>
        <p:spPr bwMode="auto">
          <a:xfrm flipV="1">
            <a:off x="2159000" y="3619500"/>
            <a:ext cx="3238500" cy="8890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56361" name="Line 40">
            <a:extLst>
              <a:ext uri="{FF2B5EF4-FFF2-40B4-BE49-F238E27FC236}">
                <a16:creationId xmlns:a16="http://schemas.microsoft.com/office/drawing/2014/main" id="{1D98222C-9C56-BF47-96EA-3439D977260E}"/>
              </a:ext>
            </a:extLst>
          </p:cNvPr>
          <p:cNvSpPr>
            <a:spLocks noChangeShapeType="1"/>
          </p:cNvSpPr>
          <p:nvPr/>
        </p:nvSpPr>
        <p:spPr bwMode="auto">
          <a:xfrm flipV="1">
            <a:off x="2159000" y="3746500"/>
            <a:ext cx="3238500" cy="889000"/>
          </a:xfrm>
          <a:prstGeom prst="line">
            <a:avLst/>
          </a:prstGeom>
          <a:noFill/>
          <a:ln w="28575">
            <a:solidFill>
              <a:schemeClr val="folHlink"/>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sz="1500"/>
          </a:p>
        </p:txBody>
      </p:sp>
      <p:sp>
        <p:nvSpPr>
          <p:cNvPr id="56362" name="Rectangle 42">
            <a:extLst>
              <a:ext uri="{FF2B5EF4-FFF2-40B4-BE49-F238E27FC236}">
                <a16:creationId xmlns:a16="http://schemas.microsoft.com/office/drawing/2014/main" id="{9E281E07-6C86-4142-95B2-809B258FDC24}"/>
              </a:ext>
            </a:extLst>
          </p:cNvPr>
          <p:cNvSpPr>
            <a:spLocks noChangeArrowheads="1"/>
          </p:cNvSpPr>
          <p:nvPr/>
        </p:nvSpPr>
        <p:spPr bwMode="auto">
          <a:xfrm>
            <a:off x="4699000" y="3873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8</a:t>
            </a:r>
          </a:p>
        </p:txBody>
      </p:sp>
      <p:sp>
        <p:nvSpPr>
          <p:cNvPr id="56363" name="Rectangle 41">
            <a:extLst>
              <a:ext uri="{FF2B5EF4-FFF2-40B4-BE49-F238E27FC236}">
                <a16:creationId xmlns:a16="http://schemas.microsoft.com/office/drawing/2014/main" id="{00E1C0FD-8FF6-2442-AC63-873D12F5AC47}"/>
              </a:ext>
            </a:extLst>
          </p:cNvPr>
          <p:cNvSpPr>
            <a:spLocks noChangeArrowheads="1"/>
          </p:cNvSpPr>
          <p:nvPr/>
        </p:nvSpPr>
        <p:spPr bwMode="auto">
          <a:xfrm>
            <a:off x="4699000" y="3492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7</a:t>
            </a:r>
          </a:p>
        </p:txBody>
      </p:sp>
      <p:sp>
        <p:nvSpPr>
          <p:cNvPr id="56364" name="Line 35">
            <a:extLst>
              <a:ext uri="{FF2B5EF4-FFF2-40B4-BE49-F238E27FC236}">
                <a16:creationId xmlns:a16="http://schemas.microsoft.com/office/drawing/2014/main" id="{79823468-8241-7F4F-8082-33CB6EB20656}"/>
              </a:ext>
            </a:extLst>
          </p:cNvPr>
          <p:cNvSpPr>
            <a:spLocks noChangeShapeType="1"/>
          </p:cNvSpPr>
          <p:nvPr/>
        </p:nvSpPr>
        <p:spPr bwMode="auto">
          <a:xfrm>
            <a:off x="2222500" y="4762500"/>
            <a:ext cx="3048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56365" name="Rectangle 43">
            <a:extLst>
              <a:ext uri="{FF2B5EF4-FFF2-40B4-BE49-F238E27FC236}">
                <a16:creationId xmlns:a16="http://schemas.microsoft.com/office/drawing/2014/main" id="{9B0716CE-BC25-7746-AB07-E88856FBBE8B}"/>
              </a:ext>
            </a:extLst>
          </p:cNvPr>
          <p:cNvSpPr>
            <a:spLocks noChangeArrowheads="1"/>
          </p:cNvSpPr>
          <p:nvPr/>
        </p:nvSpPr>
        <p:spPr bwMode="auto">
          <a:xfrm>
            <a:off x="4191000" y="44450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9</a:t>
            </a:r>
          </a:p>
        </p:txBody>
      </p:sp>
      <p:sp>
        <p:nvSpPr>
          <p:cNvPr id="56366" name="Rectangle 37">
            <a:extLst>
              <a:ext uri="{FF2B5EF4-FFF2-40B4-BE49-F238E27FC236}">
                <a16:creationId xmlns:a16="http://schemas.microsoft.com/office/drawing/2014/main" id="{9583ED41-FF1B-9541-A793-8AB8043C5B62}"/>
              </a:ext>
            </a:extLst>
          </p:cNvPr>
          <p:cNvSpPr>
            <a:spLocks noChangeArrowheads="1"/>
          </p:cNvSpPr>
          <p:nvPr/>
        </p:nvSpPr>
        <p:spPr bwMode="auto">
          <a:xfrm>
            <a:off x="2794000" y="2222500"/>
            <a:ext cx="381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12</a:t>
            </a:r>
          </a:p>
        </p:txBody>
      </p:sp>
      <p:cxnSp>
        <p:nvCxnSpPr>
          <p:cNvPr id="56367" name="AutoShape 47">
            <a:extLst>
              <a:ext uri="{FF2B5EF4-FFF2-40B4-BE49-F238E27FC236}">
                <a16:creationId xmlns:a16="http://schemas.microsoft.com/office/drawing/2014/main" id="{C0CA2FF0-EAA3-644C-8F2F-85F59672C0A6}"/>
              </a:ext>
            </a:extLst>
          </p:cNvPr>
          <p:cNvCxnSpPr>
            <a:cxnSpLocks noChangeShapeType="1"/>
          </p:cNvCxnSpPr>
          <p:nvPr/>
        </p:nvCxnSpPr>
        <p:spPr bwMode="auto">
          <a:xfrm>
            <a:off x="2286000" y="1873250"/>
            <a:ext cx="3238500" cy="2698750"/>
          </a:xfrm>
          <a:prstGeom prst="curvedConnector3">
            <a:avLst>
              <a:gd name="adj1" fmla="val 50000"/>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56368" name="AutoShape 48">
            <a:extLst>
              <a:ext uri="{FF2B5EF4-FFF2-40B4-BE49-F238E27FC236}">
                <a16:creationId xmlns:a16="http://schemas.microsoft.com/office/drawing/2014/main" id="{6B7294FD-CAF1-5A49-8554-F314F20C0BEB}"/>
              </a:ext>
            </a:extLst>
          </p:cNvPr>
          <p:cNvCxnSpPr>
            <a:cxnSpLocks noChangeShapeType="1"/>
          </p:cNvCxnSpPr>
          <p:nvPr/>
        </p:nvCxnSpPr>
        <p:spPr bwMode="auto">
          <a:xfrm>
            <a:off x="2222500" y="2032000"/>
            <a:ext cx="3238500" cy="2667000"/>
          </a:xfrm>
          <a:prstGeom prst="curvedConnector3">
            <a:avLst>
              <a:gd name="adj1" fmla="val 50000"/>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56369" name="Rectangle 49">
            <a:extLst>
              <a:ext uri="{FF2B5EF4-FFF2-40B4-BE49-F238E27FC236}">
                <a16:creationId xmlns:a16="http://schemas.microsoft.com/office/drawing/2014/main" id="{6C5D1A7A-F111-3946-B543-EB2DF192F4BC}"/>
              </a:ext>
            </a:extLst>
          </p:cNvPr>
          <p:cNvSpPr>
            <a:spLocks noChangeArrowheads="1"/>
          </p:cNvSpPr>
          <p:nvPr/>
        </p:nvSpPr>
        <p:spPr bwMode="auto">
          <a:xfrm>
            <a:off x="3302000" y="1968500"/>
            <a:ext cx="381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11</a:t>
            </a:r>
          </a:p>
        </p:txBody>
      </p:sp>
      <p:sp>
        <p:nvSpPr>
          <p:cNvPr id="56370" name="Line 36">
            <a:extLst>
              <a:ext uri="{FF2B5EF4-FFF2-40B4-BE49-F238E27FC236}">
                <a16:creationId xmlns:a16="http://schemas.microsoft.com/office/drawing/2014/main" id="{FAFF536A-3768-084F-BA26-945D9369786C}"/>
              </a:ext>
            </a:extLst>
          </p:cNvPr>
          <p:cNvSpPr>
            <a:spLocks noChangeShapeType="1"/>
          </p:cNvSpPr>
          <p:nvPr/>
        </p:nvSpPr>
        <p:spPr bwMode="auto">
          <a:xfrm>
            <a:off x="2222500" y="4889500"/>
            <a:ext cx="3048000" cy="0"/>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sz="1500"/>
          </a:p>
        </p:txBody>
      </p:sp>
      <p:sp>
        <p:nvSpPr>
          <p:cNvPr id="56371" name="Rectangle 44">
            <a:extLst>
              <a:ext uri="{FF2B5EF4-FFF2-40B4-BE49-F238E27FC236}">
                <a16:creationId xmlns:a16="http://schemas.microsoft.com/office/drawing/2014/main" id="{EE163F6C-DB46-EA45-AD8F-46B2890E8DAD}"/>
              </a:ext>
            </a:extLst>
          </p:cNvPr>
          <p:cNvSpPr>
            <a:spLocks noChangeArrowheads="1"/>
          </p:cNvSpPr>
          <p:nvPr/>
        </p:nvSpPr>
        <p:spPr bwMode="auto">
          <a:xfrm>
            <a:off x="4381500" y="4889500"/>
            <a:ext cx="444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10</a:t>
            </a:r>
          </a:p>
        </p:txBody>
      </p:sp>
      <p:pic>
        <p:nvPicPr>
          <p:cNvPr id="56372" name="Picture 81">
            <a:extLst>
              <a:ext uri="{FF2B5EF4-FFF2-40B4-BE49-F238E27FC236}">
                <a16:creationId xmlns:a16="http://schemas.microsoft.com/office/drawing/2014/main" id="{52062F16-AF18-504D-B515-440CD7E4AC7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07063" y="5135563"/>
            <a:ext cx="51858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73" name="Picture 82">
            <a:extLst>
              <a:ext uri="{FF2B5EF4-FFF2-40B4-BE49-F238E27FC236}">
                <a16:creationId xmlns:a16="http://schemas.microsoft.com/office/drawing/2014/main" id="{3CFEFE09-128D-AE4D-BA31-6230FF5F859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46500" y="5016500"/>
            <a:ext cx="517261"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74" name="TextBox 64">
            <a:extLst>
              <a:ext uri="{FF2B5EF4-FFF2-40B4-BE49-F238E27FC236}">
                <a16:creationId xmlns:a16="http://schemas.microsoft.com/office/drawing/2014/main" id="{6A49C4EE-7B64-7747-B38F-20B3DB8B5C6B}"/>
              </a:ext>
            </a:extLst>
          </p:cNvPr>
          <p:cNvSpPr txBox="1">
            <a:spLocks noChangeArrowheads="1"/>
          </p:cNvSpPr>
          <p:nvPr/>
        </p:nvSpPr>
        <p:spPr bwMode="auto">
          <a:xfrm>
            <a:off x="1143000" y="4699000"/>
            <a:ext cx="1175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zh-CN">
                <a:solidFill>
                  <a:srgbClr val="FF0000"/>
                </a:solidFill>
                <a:latin typeface="Times New Roman" panose="02020603050405020304" pitchFamily="18" charset="0"/>
                <a:cs typeface="Times New Roman" panose="02020603050405020304" pitchFamily="18" charset="0"/>
              </a:rPr>
              <a:t>End user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1" name="Picture 31" descr="paketaro box">
            <a:extLst>
              <a:ext uri="{FF2B5EF4-FFF2-40B4-BE49-F238E27FC236}">
                <a16:creationId xmlns:a16="http://schemas.microsoft.com/office/drawing/2014/main" id="{5CAC6CC2-50ED-684F-895F-DF3C70C1C36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4000" y="45085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Rectangle 10">
            <a:extLst>
              <a:ext uri="{FF2B5EF4-FFF2-40B4-BE49-F238E27FC236}">
                <a16:creationId xmlns:a16="http://schemas.microsoft.com/office/drawing/2014/main" id="{261A32A7-2B38-4744-AC9C-0533B9E8231C}"/>
              </a:ext>
            </a:extLst>
          </p:cNvPr>
          <p:cNvSpPr>
            <a:spLocks noGrp="1" noChangeArrowheads="1"/>
          </p:cNvSpPr>
          <p:nvPr>
            <p:ph type="title"/>
          </p:nvPr>
        </p:nvSpPr>
        <p:spPr/>
        <p:txBody>
          <a:bodyPr>
            <a:normAutofit/>
          </a:bodyPr>
          <a:lstStyle/>
          <a:p>
            <a:r>
              <a:rPr lang="en-US" altLang="zh-CN" sz="2800" dirty="0">
                <a:ea typeface="ＭＳ Ｐゴシック" panose="020B0600070205080204" pitchFamily="34" charset="-128"/>
              </a:rPr>
              <a:t>How Akamai Works: Cache Hit</a:t>
            </a:r>
          </a:p>
        </p:txBody>
      </p:sp>
      <p:grpSp>
        <p:nvGrpSpPr>
          <p:cNvPr id="2" name="Group 3">
            <a:extLst>
              <a:ext uri="{FF2B5EF4-FFF2-40B4-BE49-F238E27FC236}">
                <a16:creationId xmlns:a16="http://schemas.microsoft.com/office/drawing/2014/main" id="{94CF799C-B1FE-E640-9773-968AB6901414}"/>
              </a:ext>
            </a:extLst>
          </p:cNvPr>
          <p:cNvGrpSpPr>
            <a:grpSpLocks/>
          </p:cNvGrpSpPr>
          <p:nvPr/>
        </p:nvGrpSpPr>
        <p:grpSpPr bwMode="auto">
          <a:xfrm>
            <a:off x="1206500" y="2667000"/>
            <a:ext cx="4318000" cy="2349500"/>
            <a:chOff x="3360" y="96"/>
            <a:chExt cx="1056" cy="720"/>
          </a:xfrm>
          <a:solidFill>
            <a:srgbClr val="8EB4E3"/>
          </a:solidFill>
        </p:grpSpPr>
        <p:sp>
          <p:nvSpPr>
            <p:cNvPr id="90159" name="Oval 4">
              <a:extLst>
                <a:ext uri="{FF2B5EF4-FFF2-40B4-BE49-F238E27FC236}">
                  <a16:creationId xmlns:a16="http://schemas.microsoft.com/office/drawing/2014/main" id="{0E0D10D5-E5D9-5344-9EE0-3E1F83F5EFD0}"/>
                </a:ext>
              </a:extLst>
            </p:cNvPr>
            <p:cNvSpPr>
              <a:spLocks noChangeArrowheads="1"/>
            </p:cNvSpPr>
            <p:nvPr/>
          </p:nvSpPr>
          <p:spPr bwMode="auto">
            <a:xfrm>
              <a:off x="3360" y="144"/>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0" name="Oval 5">
              <a:extLst>
                <a:ext uri="{FF2B5EF4-FFF2-40B4-BE49-F238E27FC236}">
                  <a16:creationId xmlns:a16="http://schemas.microsoft.com/office/drawing/2014/main" id="{EC6393D6-3A9C-4C4C-83B4-243257956B87}"/>
                </a:ext>
              </a:extLst>
            </p:cNvPr>
            <p:cNvSpPr>
              <a:spLocks noChangeArrowheads="1"/>
            </p:cNvSpPr>
            <p:nvPr/>
          </p:nvSpPr>
          <p:spPr bwMode="auto">
            <a:xfrm>
              <a:off x="3600" y="96"/>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1" name="Oval 6">
              <a:extLst>
                <a:ext uri="{FF2B5EF4-FFF2-40B4-BE49-F238E27FC236}">
                  <a16:creationId xmlns:a16="http://schemas.microsoft.com/office/drawing/2014/main" id="{0764BFB7-2A67-6641-9446-0AEE96977F93}"/>
                </a:ext>
              </a:extLst>
            </p:cNvPr>
            <p:cNvSpPr>
              <a:spLocks noChangeArrowheads="1"/>
            </p:cNvSpPr>
            <p:nvPr/>
          </p:nvSpPr>
          <p:spPr bwMode="auto">
            <a:xfrm>
              <a:off x="3840" y="19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2" name="Oval 7">
              <a:extLst>
                <a:ext uri="{FF2B5EF4-FFF2-40B4-BE49-F238E27FC236}">
                  <a16:creationId xmlns:a16="http://schemas.microsoft.com/office/drawing/2014/main" id="{77E70D8A-AF67-2642-956C-431914921891}"/>
                </a:ext>
              </a:extLst>
            </p:cNvPr>
            <p:cNvSpPr>
              <a:spLocks noChangeArrowheads="1"/>
            </p:cNvSpPr>
            <p:nvPr/>
          </p:nvSpPr>
          <p:spPr bwMode="auto">
            <a:xfrm>
              <a:off x="3888" y="43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3" name="Oval 8">
              <a:extLst>
                <a:ext uri="{FF2B5EF4-FFF2-40B4-BE49-F238E27FC236}">
                  <a16:creationId xmlns:a16="http://schemas.microsoft.com/office/drawing/2014/main" id="{F25F42A2-49D2-DB4B-BD0D-FF70C7CE1A0F}"/>
                </a:ext>
              </a:extLst>
            </p:cNvPr>
            <p:cNvSpPr>
              <a:spLocks noChangeArrowheads="1"/>
            </p:cNvSpPr>
            <p:nvPr/>
          </p:nvSpPr>
          <p:spPr bwMode="auto">
            <a:xfrm>
              <a:off x="3600" y="432"/>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sp>
          <p:nvSpPr>
            <p:cNvPr id="90164" name="Oval 9">
              <a:extLst>
                <a:ext uri="{FF2B5EF4-FFF2-40B4-BE49-F238E27FC236}">
                  <a16:creationId xmlns:a16="http://schemas.microsoft.com/office/drawing/2014/main" id="{8AF98340-4132-794F-931E-7A4FE5DBD8C0}"/>
                </a:ext>
              </a:extLst>
            </p:cNvPr>
            <p:cNvSpPr>
              <a:spLocks noChangeArrowheads="1"/>
            </p:cNvSpPr>
            <p:nvPr/>
          </p:nvSpPr>
          <p:spPr bwMode="auto">
            <a:xfrm>
              <a:off x="3360" y="384"/>
              <a:ext cx="528" cy="384"/>
            </a:xfrm>
            <a:prstGeom prst="ellipse">
              <a:avLst/>
            </a:prstGeom>
            <a:grpFill/>
            <a:ln w="9525">
              <a:noFill/>
              <a:round/>
              <a:headEnd/>
              <a:tailEnd/>
            </a:ln>
          </p:spPr>
          <p:txBody>
            <a:bodyPr wrap="none" anchor="ctr"/>
            <a:lstStyle/>
            <a:p>
              <a:pPr>
                <a:defRPr/>
              </a:pPr>
              <a:endParaRPr lang="en-US" sz="1500">
                <a:latin typeface="Courier New" pitchFamily="-108" charset="0"/>
              </a:endParaRPr>
            </a:p>
          </p:txBody>
        </p:sp>
      </p:grpSp>
      <p:sp>
        <p:nvSpPr>
          <p:cNvPr id="58374" name="Rectangle 12">
            <a:extLst>
              <a:ext uri="{FF2B5EF4-FFF2-40B4-BE49-F238E27FC236}">
                <a16:creationId xmlns:a16="http://schemas.microsoft.com/office/drawing/2014/main" id="{3C09C2B6-BB6F-BB41-BE84-AE860F813AB1}"/>
              </a:ext>
            </a:extLst>
          </p:cNvPr>
          <p:cNvSpPr>
            <a:spLocks noChangeArrowheads="1"/>
          </p:cNvSpPr>
          <p:nvPr/>
        </p:nvSpPr>
        <p:spPr bwMode="auto">
          <a:xfrm>
            <a:off x="889000" y="1206500"/>
            <a:ext cx="285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cnn.com (content provider)</a:t>
            </a:r>
          </a:p>
        </p:txBody>
      </p:sp>
      <p:pic>
        <p:nvPicPr>
          <p:cNvPr id="58375" name="Picture 13" descr="Computer5">
            <a:extLst>
              <a:ext uri="{FF2B5EF4-FFF2-40B4-BE49-F238E27FC236}">
                <a16:creationId xmlns:a16="http://schemas.microsoft.com/office/drawing/2014/main" id="{C851E870-68CA-4643-8BFE-4BF4FAEB209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70000" y="3810000"/>
            <a:ext cx="1031875" cy="907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Picture 14" descr="paketaro box">
            <a:extLst>
              <a:ext uri="{FF2B5EF4-FFF2-40B4-BE49-F238E27FC236}">
                <a16:creationId xmlns:a16="http://schemas.microsoft.com/office/drawing/2014/main" id="{22595CA1-A319-6841-8B41-8A48EC93130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3500" y="15240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7" name="Picture 15" descr="paketaro box">
            <a:extLst>
              <a:ext uri="{FF2B5EF4-FFF2-40B4-BE49-F238E27FC236}">
                <a16:creationId xmlns:a16="http://schemas.microsoft.com/office/drawing/2014/main" id="{D5185017-0848-0443-B4A5-BDE8D234168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0" y="16510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8" name="Rectangle 17">
            <a:extLst>
              <a:ext uri="{FF2B5EF4-FFF2-40B4-BE49-F238E27FC236}">
                <a16:creationId xmlns:a16="http://schemas.microsoft.com/office/drawing/2014/main" id="{A95E6554-62C1-FD45-9323-771BA281ACED}"/>
              </a:ext>
            </a:extLst>
          </p:cNvPr>
          <p:cNvSpPr>
            <a:spLocks noChangeArrowheads="1"/>
          </p:cNvSpPr>
          <p:nvPr/>
        </p:nvSpPr>
        <p:spPr bwMode="auto">
          <a:xfrm>
            <a:off x="3498924" y="1270000"/>
            <a:ext cx="2603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DNS TLD server</a:t>
            </a:r>
          </a:p>
        </p:txBody>
      </p:sp>
      <p:sp>
        <p:nvSpPr>
          <p:cNvPr id="58379" name="Line 19">
            <a:extLst>
              <a:ext uri="{FF2B5EF4-FFF2-40B4-BE49-F238E27FC236}">
                <a16:creationId xmlns:a16="http://schemas.microsoft.com/office/drawing/2014/main" id="{C494E70C-38D2-644B-B3BE-A8AD271994DD}"/>
              </a:ext>
            </a:extLst>
          </p:cNvPr>
          <p:cNvSpPr>
            <a:spLocks noChangeShapeType="1"/>
          </p:cNvSpPr>
          <p:nvPr/>
        </p:nvSpPr>
        <p:spPr bwMode="auto">
          <a:xfrm flipV="1">
            <a:off x="1778000" y="2413000"/>
            <a:ext cx="0" cy="1397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58380" name="Line 20">
            <a:extLst>
              <a:ext uri="{FF2B5EF4-FFF2-40B4-BE49-F238E27FC236}">
                <a16:creationId xmlns:a16="http://schemas.microsoft.com/office/drawing/2014/main" id="{6D2E257E-2162-8549-8D92-74E1ED23B60A}"/>
              </a:ext>
            </a:extLst>
          </p:cNvPr>
          <p:cNvSpPr>
            <a:spLocks noChangeShapeType="1"/>
          </p:cNvSpPr>
          <p:nvPr/>
        </p:nvSpPr>
        <p:spPr bwMode="auto">
          <a:xfrm flipV="1">
            <a:off x="1905000" y="2476500"/>
            <a:ext cx="0" cy="1333500"/>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sz="1500"/>
          </a:p>
        </p:txBody>
      </p:sp>
      <p:sp>
        <p:nvSpPr>
          <p:cNvPr id="58381" name="Rectangle 21">
            <a:extLst>
              <a:ext uri="{FF2B5EF4-FFF2-40B4-BE49-F238E27FC236}">
                <a16:creationId xmlns:a16="http://schemas.microsoft.com/office/drawing/2014/main" id="{A4C72C4D-CE33-484E-AF7F-278A90F8E738}"/>
              </a:ext>
            </a:extLst>
          </p:cNvPr>
          <p:cNvSpPr>
            <a:spLocks noChangeArrowheads="1"/>
          </p:cNvSpPr>
          <p:nvPr/>
        </p:nvSpPr>
        <p:spPr bwMode="auto">
          <a:xfrm>
            <a:off x="1524000" y="2984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1</a:t>
            </a:r>
          </a:p>
        </p:txBody>
      </p:sp>
      <p:sp>
        <p:nvSpPr>
          <p:cNvPr id="58382" name="Rectangle 22">
            <a:extLst>
              <a:ext uri="{FF2B5EF4-FFF2-40B4-BE49-F238E27FC236}">
                <a16:creationId xmlns:a16="http://schemas.microsoft.com/office/drawing/2014/main" id="{FBDF1914-FBBC-094C-9F00-666DE55722E3}"/>
              </a:ext>
            </a:extLst>
          </p:cNvPr>
          <p:cNvSpPr>
            <a:spLocks noChangeArrowheads="1"/>
          </p:cNvSpPr>
          <p:nvPr/>
        </p:nvSpPr>
        <p:spPr bwMode="auto">
          <a:xfrm>
            <a:off x="1905000" y="2984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2</a:t>
            </a:r>
          </a:p>
        </p:txBody>
      </p:sp>
      <p:pic>
        <p:nvPicPr>
          <p:cNvPr id="58383" name="Picture 27" descr="paketaro box">
            <a:extLst>
              <a:ext uri="{FF2B5EF4-FFF2-40B4-BE49-F238E27FC236}">
                <a16:creationId xmlns:a16="http://schemas.microsoft.com/office/drawing/2014/main" id="{1B292884-0219-7241-8441-520A9A76765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26000" y="26035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4" name="Picture 28" descr="paketaro box">
            <a:extLst>
              <a:ext uri="{FF2B5EF4-FFF2-40B4-BE49-F238E27FC236}">
                <a16:creationId xmlns:a16="http://schemas.microsoft.com/office/drawing/2014/main" id="{4B0F34E2-2CEF-CD43-8359-C12E6AD83C9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7500" y="342900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5" name="Rectangle 29">
            <a:extLst>
              <a:ext uri="{FF2B5EF4-FFF2-40B4-BE49-F238E27FC236}">
                <a16:creationId xmlns:a16="http://schemas.microsoft.com/office/drawing/2014/main" id="{6ABC36FC-4846-344B-9702-BB72375FCE42}"/>
              </a:ext>
            </a:extLst>
          </p:cNvPr>
          <p:cNvSpPr>
            <a:spLocks noChangeArrowheads="1"/>
          </p:cNvSpPr>
          <p:nvPr/>
        </p:nvSpPr>
        <p:spPr bwMode="auto">
          <a:xfrm>
            <a:off x="5335860" y="2603500"/>
            <a:ext cx="185605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333" dirty="0">
                <a:solidFill>
                  <a:srgbClr val="000000"/>
                </a:solidFill>
                <a:latin typeface="Arial" panose="020B0604020202020204" pitchFamily="34" charset="0"/>
              </a:rPr>
              <a:t>Akamai global </a:t>
            </a:r>
          </a:p>
          <a:p>
            <a:pPr eaLnBrk="1" hangingPunct="1">
              <a:spcBef>
                <a:spcPct val="20000"/>
              </a:spcBef>
              <a:buClr>
                <a:srgbClr val="000000"/>
              </a:buClr>
            </a:pPr>
            <a:r>
              <a:rPr lang="en-US" altLang="zh-CN" sz="1333" dirty="0">
                <a:solidFill>
                  <a:srgbClr val="000000"/>
                </a:solidFill>
                <a:latin typeface="Arial" panose="020B0604020202020204" pitchFamily="34" charset="0"/>
              </a:rPr>
              <a:t>DNS server</a:t>
            </a:r>
          </a:p>
        </p:txBody>
      </p:sp>
      <p:sp>
        <p:nvSpPr>
          <p:cNvPr id="58386" name="Rectangle 30">
            <a:extLst>
              <a:ext uri="{FF2B5EF4-FFF2-40B4-BE49-F238E27FC236}">
                <a16:creationId xmlns:a16="http://schemas.microsoft.com/office/drawing/2014/main" id="{C70C32E6-B0B4-B542-920B-4E6E4BA525C7}"/>
              </a:ext>
            </a:extLst>
          </p:cNvPr>
          <p:cNvSpPr>
            <a:spLocks noChangeArrowheads="1"/>
          </p:cNvSpPr>
          <p:nvPr/>
        </p:nvSpPr>
        <p:spPr bwMode="auto">
          <a:xfrm>
            <a:off x="5907360" y="3365500"/>
            <a:ext cx="1905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333">
                <a:solidFill>
                  <a:srgbClr val="000000"/>
                </a:solidFill>
                <a:latin typeface="Arial" panose="020B0604020202020204" pitchFamily="34" charset="0"/>
              </a:rPr>
              <a:t>Akamai regional</a:t>
            </a:r>
          </a:p>
          <a:p>
            <a:pPr eaLnBrk="1" hangingPunct="1">
              <a:spcBef>
                <a:spcPct val="20000"/>
              </a:spcBef>
              <a:buClr>
                <a:srgbClr val="000000"/>
              </a:buClr>
            </a:pPr>
            <a:r>
              <a:rPr lang="en-US" altLang="zh-CN" sz="1333">
                <a:solidFill>
                  <a:srgbClr val="000000"/>
                </a:solidFill>
                <a:latin typeface="Arial" panose="020B0604020202020204" pitchFamily="34" charset="0"/>
              </a:rPr>
              <a:t>DNS server</a:t>
            </a:r>
          </a:p>
        </p:txBody>
      </p:sp>
      <p:pic>
        <p:nvPicPr>
          <p:cNvPr id="58387" name="Picture 31" descr="paketaro box">
            <a:extLst>
              <a:ext uri="{FF2B5EF4-FFF2-40B4-BE49-F238E27FC236}">
                <a16:creationId xmlns:a16="http://schemas.microsoft.com/office/drawing/2014/main" id="{8CBFB211-A5FA-734C-A7D0-4CE5C3FF5A9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59500" y="4318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8" name="Rectangle 32">
            <a:extLst>
              <a:ext uri="{FF2B5EF4-FFF2-40B4-BE49-F238E27FC236}">
                <a16:creationId xmlns:a16="http://schemas.microsoft.com/office/drawing/2014/main" id="{9B560ABC-F4EE-A942-83B8-E48ADFD6B0D2}"/>
              </a:ext>
            </a:extLst>
          </p:cNvPr>
          <p:cNvSpPr>
            <a:spLocks noChangeArrowheads="1"/>
          </p:cNvSpPr>
          <p:nvPr/>
        </p:nvSpPr>
        <p:spPr bwMode="auto">
          <a:xfrm>
            <a:off x="6881440" y="4572000"/>
            <a:ext cx="16510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dirty="0">
                <a:solidFill>
                  <a:srgbClr val="000000"/>
                </a:solidFill>
                <a:latin typeface="Arial" panose="020B0604020202020204" pitchFamily="34" charset="0"/>
              </a:rPr>
              <a:t>Nearby </a:t>
            </a:r>
            <a:br>
              <a:rPr lang="en-US" altLang="zh-CN" sz="1500" dirty="0">
                <a:solidFill>
                  <a:srgbClr val="000000"/>
                </a:solidFill>
                <a:latin typeface="Arial" panose="020B0604020202020204" pitchFamily="34" charset="0"/>
              </a:rPr>
            </a:br>
            <a:r>
              <a:rPr lang="en-US" altLang="zh-CN" sz="1500" dirty="0">
                <a:solidFill>
                  <a:srgbClr val="000000"/>
                </a:solidFill>
                <a:latin typeface="Arial" panose="020B0604020202020204" pitchFamily="34" charset="0"/>
              </a:rPr>
              <a:t>Akamai </a:t>
            </a:r>
          </a:p>
          <a:p>
            <a:pPr eaLnBrk="1" hangingPunct="1">
              <a:spcBef>
                <a:spcPct val="20000"/>
              </a:spcBef>
              <a:buClr>
                <a:srgbClr val="000000"/>
              </a:buClr>
            </a:pPr>
            <a:r>
              <a:rPr lang="en-US" altLang="zh-CN" sz="1500" dirty="0">
                <a:solidFill>
                  <a:srgbClr val="000000"/>
                </a:solidFill>
                <a:latin typeface="Arial" panose="020B0604020202020204" pitchFamily="34" charset="0"/>
              </a:rPr>
              <a:t>cluster</a:t>
            </a:r>
          </a:p>
        </p:txBody>
      </p:sp>
      <p:sp>
        <p:nvSpPr>
          <p:cNvPr id="58389" name="Slide Number Placeholder 2">
            <a:extLst>
              <a:ext uri="{FF2B5EF4-FFF2-40B4-BE49-F238E27FC236}">
                <a16:creationId xmlns:a16="http://schemas.microsoft.com/office/drawing/2014/main" id="{1E60D4C5-21FB-ED41-B8C2-A56C5AF8EC98}"/>
              </a:ext>
            </a:extLst>
          </p:cNvPr>
          <p:cNvSpPr txBox="1">
            <a:spLocks/>
          </p:cNvSpPr>
          <p:nvPr/>
        </p:nvSpPr>
        <p:spPr bwMode="auto">
          <a:xfrm>
            <a:off x="6604000" y="-63500"/>
            <a:ext cx="1778000" cy="304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algn="r" eaLnBrk="1" hangingPunct="1"/>
            <a:fld id="{56E8B3AD-F32E-D04E-BD89-B33FB8E3FE21}" type="slidenum">
              <a:rPr lang="en-US" altLang="zh-CN" sz="1000">
                <a:solidFill>
                  <a:srgbClr val="898989"/>
                </a:solidFill>
              </a:rPr>
              <a:pPr algn="r" eaLnBrk="1" hangingPunct="1"/>
              <a:t>41</a:t>
            </a:fld>
            <a:endParaRPr lang="en-US" altLang="zh-CN" sz="1000">
              <a:solidFill>
                <a:srgbClr val="898989"/>
              </a:solidFill>
            </a:endParaRPr>
          </a:p>
        </p:txBody>
      </p:sp>
      <p:sp>
        <p:nvSpPr>
          <p:cNvPr id="57" name="Oval 56">
            <a:extLst>
              <a:ext uri="{FF2B5EF4-FFF2-40B4-BE49-F238E27FC236}">
                <a16:creationId xmlns:a16="http://schemas.microsoft.com/office/drawing/2014/main" id="{F813975A-3DE6-C947-97E0-3CA2DD6B74B2}"/>
              </a:ext>
            </a:extLst>
          </p:cNvPr>
          <p:cNvSpPr>
            <a:spLocks noChangeArrowheads="1"/>
          </p:cNvSpPr>
          <p:nvPr/>
        </p:nvSpPr>
        <p:spPr bwMode="auto">
          <a:xfrm>
            <a:off x="5080000" y="4254500"/>
            <a:ext cx="1778000" cy="1270000"/>
          </a:xfrm>
          <a:prstGeom prst="ellipse">
            <a:avLst/>
          </a:prstGeom>
          <a:noFill/>
          <a:ln w="9525">
            <a:solidFill>
              <a:srgbClr val="FF000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zh-CN" altLang="zh-CN" sz="1667">
              <a:solidFill>
                <a:srgbClr val="FFFFFF"/>
              </a:solidFill>
              <a:latin typeface="Calibri" panose="020F0502020204030204" pitchFamily="34" charset="0"/>
            </a:endParaRPr>
          </a:p>
        </p:txBody>
      </p:sp>
      <p:pic>
        <p:nvPicPr>
          <p:cNvPr id="58391" name="Picture 31" descr="paketaro box">
            <a:extLst>
              <a:ext uri="{FF2B5EF4-FFF2-40B4-BE49-F238E27FC236}">
                <a16:creationId xmlns:a16="http://schemas.microsoft.com/office/drawing/2014/main" id="{0E1380E1-2419-EF45-912E-D66F572CE2B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77000" y="46355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92" name="Picture 31" descr="paketaro box">
            <a:extLst>
              <a:ext uri="{FF2B5EF4-FFF2-40B4-BE49-F238E27FC236}">
                <a16:creationId xmlns:a16="http://schemas.microsoft.com/office/drawing/2014/main" id="{3CA21CAE-56A9-4C4B-9152-5DD65948BB4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86500" y="4953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93" name="Picture 31" descr="paketaro box">
            <a:extLst>
              <a:ext uri="{FF2B5EF4-FFF2-40B4-BE49-F238E27FC236}">
                <a16:creationId xmlns:a16="http://schemas.microsoft.com/office/drawing/2014/main" id="{A29133AD-77EC-9246-B298-5066472BF7A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02500" y="13335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94" name="Picture 31" descr="paketaro box">
            <a:extLst>
              <a:ext uri="{FF2B5EF4-FFF2-40B4-BE49-F238E27FC236}">
                <a16:creationId xmlns:a16="http://schemas.microsoft.com/office/drawing/2014/main" id="{68AF3DCD-F2A1-EF4F-821D-8D857C3A2BA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0" y="1651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95" name="Picture 31" descr="paketaro box">
            <a:extLst>
              <a:ext uri="{FF2B5EF4-FFF2-40B4-BE49-F238E27FC236}">
                <a16:creationId xmlns:a16="http://schemas.microsoft.com/office/drawing/2014/main" id="{AF149633-2443-F847-958F-D6B0346F92E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29500" y="19685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Oval 63">
            <a:extLst>
              <a:ext uri="{FF2B5EF4-FFF2-40B4-BE49-F238E27FC236}">
                <a16:creationId xmlns:a16="http://schemas.microsoft.com/office/drawing/2014/main" id="{F1EC0E9F-867D-0048-AC0E-88EAA98845FB}"/>
              </a:ext>
            </a:extLst>
          </p:cNvPr>
          <p:cNvSpPr>
            <a:spLocks noChangeArrowheads="1"/>
          </p:cNvSpPr>
          <p:nvPr/>
        </p:nvSpPr>
        <p:spPr bwMode="auto">
          <a:xfrm>
            <a:off x="6794500" y="1270000"/>
            <a:ext cx="1270000" cy="1206500"/>
          </a:xfrm>
          <a:prstGeom prst="ellipse">
            <a:avLst/>
          </a:prstGeom>
          <a:noFill/>
          <a:ln w="9525">
            <a:solidFill>
              <a:srgbClr val="FF000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zh-CN" altLang="zh-CN" sz="1667">
              <a:solidFill>
                <a:srgbClr val="FFFFFF"/>
              </a:solidFill>
              <a:latin typeface="Calibri" panose="020F0502020204030204" pitchFamily="34" charset="0"/>
            </a:endParaRPr>
          </a:p>
        </p:txBody>
      </p:sp>
      <p:pic>
        <p:nvPicPr>
          <p:cNvPr id="58397" name="Picture 31" descr="paketaro box">
            <a:extLst>
              <a:ext uri="{FF2B5EF4-FFF2-40B4-BE49-F238E27FC236}">
                <a16:creationId xmlns:a16="http://schemas.microsoft.com/office/drawing/2014/main" id="{A850FC14-BA9B-E146-9E93-8760D328732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48500" y="2032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98" name="Picture 31" descr="paketaro box">
            <a:extLst>
              <a:ext uri="{FF2B5EF4-FFF2-40B4-BE49-F238E27FC236}">
                <a16:creationId xmlns:a16="http://schemas.microsoft.com/office/drawing/2014/main" id="{62AEE89C-A44A-A543-AAB1-0C418B3B345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85000" y="16510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99" name="Rectangle 32">
            <a:extLst>
              <a:ext uri="{FF2B5EF4-FFF2-40B4-BE49-F238E27FC236}">
                <a16:creationId xmlns:a16="http://schemas.microsoft.com/office/drawing/2014/main" id="{64AFFEC3-79DE-584C-A85C-551B8E0A7D96}"/>
              </a:ext>
            </a:extLst>
          </p:cNvPr>
          <p:cNvSpPr>
            <a:spLocks noChangeArrowheads="1"/>
          </p:cNvSpPr>
          <p:nvPr/>
        </p:nvSpPr>
        <p:spPr bwMode="auto">
          <a:xfrm>
            <a:off x="6921500" y="2476500"/>
            <a:ext cx="13335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Akamai</a:t>
            </a:r>
          </a:p>
          <a:p>
            <a:pPr eaLnBrk="1" hangingPunct="1">
              <a:spcBef>
                <a:spcPct val="20000"/>
              </a:spcBef>
              <a:buClr>
                <a:srgbClr val="000000"/>
              </a:buClr>
            </a:pPr>
            <a:r>
              <a:rPr lang="en-US" altLang="zh-CN" sz="1500">
                <a:solidFill>
                  <a:srgbClr val="000000"/>
                </a:solidFill>
                <a:latin typeface="Arial" panose="020B0604020202020204" pitchFamily="34" charset="0"/>
              </a:rPr>
              <a:t>cluster</a:t>
            </a:r>
          </a:p>
        </p:txBody>
      </p:sp>
      <p:sp>
        <p:nvSpPr>
          <p:cNvPr id="58400" name="Line 39">
            <a:extLst>
              <a:ext uri="{FF2B5EF4-FFF2-40B4-BE49-F238E27FC236}">
                <a16:creationId xmlns:a16="http://schemas.microsoft.com/office/drawing/2014/main" id="{D999A90B-DCF4-6A4C-930D-93DE2BC85825}"/>
              </a:ext>
            </a:extLst>
          </p:cNvPr>
          <p:cNvSpPr>
            <a:spLocks noChangeShapeType="1"/>
          </p:cNvSpPr>
          <p:nvPr/>
        </p:nvSpPr>
        <p:spPr bwMode="auto">
          <a:xfrm flipV="1">
            <a:off x="2159000" y="3619500"/>
            <a:ext cx="3238500" cy="8890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58401" name="Line 40">
            <a:extLst>
              <a:ext uri="{FF2B5EF4-FFF2-40B4-BE49-F238E27FC236}">
                <a16:creationId xmlns:a16="http://schemas.microsoft.com/office/drawing/2014/main" id="{DF27085B-990F-C045-99F0-028624AB8EFF}"/>
              </a:ext>
            </a:extLst>
          </p:cNvPr>
          <p:cNvSpPr>
            <a:spLocks noChangeShapeType="1"/>
          </p:cNvSpPr>
          <p:nvPr/>
        </p:nvSpPr>
        <p:spPr bwMode="auto">
          <a:xfrm flipV="1">
            <a:off x="2159000" y="3746500"/>
            <a:ext cx="3238500" cy="889000"/>
          </a:xfrm>
          <a:prstGeom prst="line">
            <a:avLst/>
          </a:prstGeom>
          <a:noFill/>
          <a:ln w="28575">
            <a:solidFill>
              <a:schemeClr val="folHlink"/>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sz="1500"/>
          </a:p>
        </p:txBody>
      </p:sp>
      <p:sp>
        <p:nvSpPr>
          <p:cNvPr id="58402" name="Rectangle 42">
            <a:extLst>
              <a:ext uri="{FF2B5EF4-FFF2-40B4-BE49-F238E27FC236}">
                <a16:creationId xmlns:a16="http://schemas.microsoft.com/office/drawing/2014/main" id="{45F53B34-2C69-3C4D-9512-E0D44A433810}"/>
              </a:ext>
            </a:extLst>
          </p:cNvPr>
          <p:cNvSpPr>
            <a:spLocks noChangeArrowheads="1"/>
          </p:cNvSpPr>
          <p:nvPr/>
        </p:nvSpPr>
        <p:spPr bwMode="auto">
          <a:xfrm>
            <a:off x="4699000" y="3873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4</a:t>
            </a:r>
          </a:p>
        </p:txBody>
      </p:sp>
      <p:sp>
        <p:nvSpPr>
          <p:cNvPr id="58403" name="Rectangle 41">
            <a:extLst>
              <a:ext uri="{FF2B5EF4-FFF2-40B4-BE49-F238E27FC236}">
                <a16:creationId xmlns:a16="http://schemas.microsoft.com/office/drawing/2014/main" id="{FCBEA0C6-DE4C-C24D-B88A-71362D445115}"/>
              </a:ext>
            </a:extLst>
          </p:cNvPr>
          <p:cNvSpPr>
            <a:spLocks noChangeArrowheads="1"/>
          </p:cNvSpPr>
          <p:nvPr/>
        </p:nvSpPr>
        <p:spPr bwMode="auto">
          <a:xfrm>
            <a:off x="4699000" y="34925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3</a:t>
            </a:r>
          </a:p>
        </p:txBody>
      </p:sp>
      <p:sp>
        <p:nvSpPr>
          <p:cNvPr id="58404" name="Line 35">
            <a:extLst>
              <a:ext uri="{FF2B5EF4-FFF2-40B4-BE49-F238E27FC236}">
                <a16:creationId xmlns:a16="http://schemas.microsoft.com/office/drawing/2014/main" id="{AD548DCA-A5A1-6D45-BA00-21723CECCAC8}"/>
              </a:ext>
            </a:extLst>
          </p:cNvPr>
          <p:cNvSpPr>
            <a:spLocks noChangeShapeType="1"/>
          </p:cNvSpPr>
          <p:nvPr/>
        </p:nvSpPr>
        <p:spPr bwMode="auto">
          <a:xfrm>
            <a:off x="2222500" y="4762500"/>
            <a:ext cx="3048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500"/>
          </a:p>
        </p:txBody>
      </p:sp>
      <p:sp>
        <p:nvSpPr>
          <p:cNvPr id="58405" name="Rectangle 43">
            <a:extLst>
              <a:ext uri="{FF2B5EF4-FFF2-40B4-BE49-F238E27FC236}">
                <a16:creationId xmlns:a16="http://schemas.microsoft.com/office/drawing/2014/main" id="{7E540D6B-BD3B-B94C-B183-906628448B42}"/>
              </a:ext>
            </a:extLst>
          </p:cNvPr>
          <p:cNvSpPr>
            <a:spLocks noChangeArrowheads="1"/>
          </p:cNvSpPr>
          <p:nvPr/>
        </p:nvSpPr>
        <p:spPr bwMode="auto">
          <a:xfrm>
            <a:off x="4191000" y="4445000"/>
            <a:ext cx="254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5</a:t>
            </a:r>
          </a:p>
        </p:txBody>
      </p:sp>
      <p:sp>
        <p:nvSpPr>
          <p:cNvPr id="58406" name="Line 36">
            <a:extLst>
              <a:ext uri="{FF2B5EF4-FFF2-40B4-BE49-F238E27FC236}">
                <a16:creationId xmlns:a16="http://schemas.microsoft.com/office/drawing/2014/main" id="{126CAEF0-69D5-1A43-8B5A-01331F2957C5}"/>
              </a:ext>
            </a:extLst>
          </p:cNvPr>
          <p:cNvSpPr>
            <a:spLocks noChangeShapeType="1"/>
          </p:cNvSpPr>
          <p:nvPr/>
        </p:nvSpPr>
        <p:spPr bwMode="auto">
          <a:xfrm>
            <a:off x="2222500" y="4889500"/>
            <a:ext cx="3048000" cy="0"/>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sz="1500"/>
          </a:p>
        </p:txBody>
      </p:sp>
      <p:sp>
        <p:nvSpPr>
          <p:cNvPr id="58407" name="Rectangle 44">
            <a:extLst>
              <a:ext uri="{FF2B5EF4-FFF2-40B4-BE49-F238E27FC236}">
                <a16:creationId xmlns:a16="http://schemas.microsoft.com/office/drawing/2014/main" id="{56755FBA-E6E6-784B-91A6-417A68B897B1}"/>
              </a:ext>
            </a:extLst>
          </p:cNvPr>
          <p:cNvSpPr>
            <a:spLocks noChangeArrowheads="1"/>
          </p:cNvSpPr>
          <p:nvPr/>
        </p:nvSpPr>
        <p:spPr bwMode="auto">
          <a:xfrm>
            <a:off x="4381500" y="4889500"/>
            <a:ext cx="444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buClr>
                <a:srgbClr val="000000"/>
              </a:buClr>
            </a:pPr>
            <a:r>
              <a:rPr lang="en-US" altLang="zh-CN" sz="1500">
                <a:solidFill>
                  <a:srgbClr val="000000"/>
                </a:solidFill>
                <a:latin typeface="Arial" panose="020B0604020202020204" pitchFamily="34" charset="0"/>
              </a:rPr>
              <a:t>6</a:t>
            </a:r>
          </a:p>
        </p:txBody>
      </p:sp>
      <p:pic>
        <p:nvPicPr>
          <p:cNvPr id="58408" name="Picture 81">
            <a:extLst>
              <a:ext uri="{FF2B5EF4-FFF2-40B4-BE49-F238E27FC236}">
                <a16:creationId xmlns:a16="http://schemas.microsoft.com/office/drawing/2014/main" id="{49AA313E-1D4F-5848-B26F-41D43AF431F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07063" y="5135563"/>
            <a:ext cx="51858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409" name="Picture 82">
            <a:extLst>
              <a:ext uri="{FF2B5EF4-FFF2-40B4-BE49-F238E27FC236}">
                <a16:creationId xmlns:a16="http://schemas.microsoft.com/office/drawing/2014/main" id="{F2D456F1-2CBC-6A4C-ACAD-B8FCAADB7E4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46500" y="5016500"/>
            <a:ext cx="517261"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10" name="TextBox 64">
            <a:extLst>
              <a:ext uri="{FF2B5EF4-FFF2-40B4-BE49-F238E27FC236}">
                <a16:creationId xmlns:a16="http://schemas.microsoft.com/office/drawing/2014/main" id="{253E755A-688A-B841-B99E-21CD72A099B8}"/>
              </a:ext>
            </a:extLst>
          </p:cNvPr>
          <p:cNvSpPr txBox="1">
            <a:spLocks noChangeArrowheads="1"/>
          </p:cNvSpPr>
          <p:nvPr/>
        </p:nvSpPr>
        <p:spPr bwMode="auto">
          <a:xfrm>
            <a:off x="1143000" y="4699000"/>
            <a:ext cx="1175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zh-CN">
                <a:solidFill>
                  <a:srgbClr val="FF0000"/>
                </a:solidFill>
                <a:latin typeface="Times New Roman" panose="02020603050405020304" pitchFamily="18" charset="0"/>
                <a:cs typeface="Times New Roman" panose="02020603050405020304" pitchFamily="18" charset="0"/>
              </a:rPr>
              <a:t>End user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D78890-E7D1-5149-8AFA-90D869A0758D}"/>
              </a:ext>
            </a:extLst>
          </p:cNvPr>
          <p:cNvSpPr>
            <a:spLocks noGrp="1"/>
          </p:cNvSpPr>
          <p:nvPr>
            <p:ph type="title"/>
          </p:nvPr>
        </p:nvSpPr>
        <p:spPr/>
        <p:txBody>
          <a:bodyPr/>
          <a:lstStyle/>
          <a:p>
            <a:endParaRPr kumimoji="1" lang="zh-CN" altLang="en-US"/>
          </a:p>
        </p:txBody>
      </p:sp>
      <p:sp>
        <p:nvSpPr>
          <p:cNvPr id="5" name="Rectangle 2">
            <a:extLst>
              <a:ext uri="{FF2B5EF4-FFF2-40B4-BE49-F238E27FC236}">
                <a16:creationId xmlns:a16="http://schemas.microsoft.com/office/drawing/2014/main" id="{375403D9-9667-EA4B-986A-9CD8EA818815}"/>
              </a:ext>
            </a:extLst>
          </p:cNvPr>
          <p:cNvSpPr txBox="1">
            <a:spLocks noChangeArrowheads="1"/>
          </p:cNvSpPr>
          <p:nvPr/>
        </p:nvSpPr>
        <p:spPr bwMode="auto">
          <a:xfrm>
            <a:off x="1657350" y="2281436"/>
            <a:ext cx="58293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itchFamily="66" charset="0"/>
              </a:defRPr>
            </a:lvl2pPr>
            <a:lvl3pPr algn="l" rtl="0" eaLnBrk="0" fontAlgn="base" hangingPunct="0">
              <a:spcBef>
                <a:spcPct val="0"/>
              </a:spcBef>
              <a:spcAft>
                <a:spcPct val="0"/>
              </a:spcAft>
              <a:defRPr sz="2800" b="1">
                <a:solidFill>
                  <a:schemeClr val="tx2"/>
                </a:solidFill>
                <a:latin typeface="Comic Sans MS" pitchFamily="66" charset="0"/>
              </a:defRPr>
            </a:lvl3pPr>
            <a:lvl4pPr algn="l" rtl="0" eaLnBrk="0" fontAlgn="base" hangingPunct="0">
              <a:spcBef>
                <a:spcPct val="0"/>
              </a:spcBef>
              <a:spcAft>
                <a:spcPct val="0"/>
              </a:spcAft>
              <a:defRPr sz="2800" b="1">
                <a:solidFill>
                  <a:schemeClr val="tx2"/>
                </a:solidFill>
                <a:latin typeface="Comic Sans MS" pitchFamily="66" charset="0"/>
              </a:defRPr>
            </a:lvl4pPr>
            <a:lvl5pPr algn="l" rtl="0" eaLnBrk="0" fontAlgn="base" hangingPunct="0">
              <a:spcBef>
                <a:spcPct val="0"/>
              </a:spcBef>
              <a:spcAft>
                <a:spcPct val="0"/>
              </a:spcAft>
              <a:defRPr sz="2800" b="1">
                <a:solidFill>
                  <a:schemeClr val="tx2"/>
                </a:solidFill>
                <a:latin typeface="Comic Sans MS" pitchFamily="66" charset="0"/>
              </a:defRPr>
            </a:lvl5pPr>
            <a:lvl6pPr marL="457200" algn="l" rtl="0" eaLnBrk="0" fontAlgn="base" hangingPunct="0">
              <a:spcBef>
                <a:spcPct val="0"/>
              </a:spcBef>
              <a:spcAft>
                <a:spcPct val="0"/>
              </a:spcAft>
              <a:defRPr sz="2800" b="1">
                <a:solidFill>
                  <a:schemeClr val="tx2"/>
                </a:solidFill>
                <a:latin typeface="Comic Sans MS" pitchFamily="66" charset="0"/>
              </a:defRPr>
            </a:lvl6pPr>
            <a:lvl7pPr marL="914400" algn="l" rtl="0" eaLnBrk="0" fontAlgn="base" hangingPunct="0">
              <a:spcBef>
                <a:spcPct val="0"/>
              </a:spcBef>
              <a:spcAft>
                <a:spcPct val="0"/>
              </a:spcAft>
              <a:defRPr sz="2800" b="1">
                <a:solidFill>
                  <a:schemeClr val="tx2"/>
                </a:solidFill>
                <a:latin typeface="Comic Sans MS" pitchFamily="66" charset="0"/>
              </a:defRPr>
            </a:lvl7pPr>
            <a:lvl8pPr marL="1371600" algn="l" rtl="0" eaLnBrk="0" fontAlgn="base" hangingPunct="0">
              <a:spcBef>
                <a:spcPct val="0"/>
              </a:spcBef>
              <a:spcAft>
                <a:spcPct val="0"/>
              </a:spcAft>
              <a:defRPr sz="2800" b="1">
                <a:solidFill>
                  <a:schemeClr val="tx2"/>
                </a:solidFill>
                <a:latin typeface="Comic Sans MS" pitchFamily="66" charset="0"/>
              </a:defRPr>
            </a:lvl8pPr>
            <a:lvl9pPr marL="1828800" algn="l" rtl="0" eaLnBrk="0" fontAlgn="base" hangingPunct="0">
              <a:spcBef>
                <a:spcPct val="0"/>
              </a:spcBef>
              <a:spcAft>
                <a:spcPct val="0"/>
              </a:spcAft>
              <a:defRPr sz="2800" b="1">
                <a:solidFill>
                  <a:schemeClr val="tx2"/>
                </a:solidFill>
                <a:latin typeface="Comic Sans MS" pitchFamily="66" charset="0"/>
              </a:defRPr>
            </a:lvl9pPr>
          </a:lstStyle>
          <a:p>
            <a:pPr algn="ctr">
              <a:lnSpc>
                <a:spcPct val="150000"/>
              </a:lnSpc>
            </a:pPr>
            <a:r>
              <a:rPr lang="en-US" altLang="zh-CN" dirty="0">
                <a:solidFill>
                  <a:srgbClr val="BD374B"/>
                </a:solidFill>
              </a:rPr>
              <a:t>P2P Network</a:t>
            </a:r>
          </a:p>
        </p:txBody>
      </p:sp>
      <p:sp>
        <p:nvSpPr>
          <p:cNvPr id="6" name="矩形 5">
            <a:extLst>
              <a:ext uri="{FF2B5EF4-FFF2-40B4-BE49-F238E27FC236}">
                <a16:creationId xmlns:a16="http://schemas.microsoft.com/office/drawing/2014/main" id="{42505EFF-8601-A84A-A4E2-010CC79177D4}"/>
              </a:ext>
            </a:extLst>
          </p:cNvPr>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261920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a16="http://schemas.microsoft.com/office/drawing/2014/main" id="{E40228BB-0ED0-0145-BC3E-780F8436DA1A}"/>
              </a:ext>
            </a:extLst>
          </p:cNvPr>
          <p:cNvSpPr>
            <a:spLocks noGrp="1"/>
          </p:cNvSpPr>
          <p:nvPr>
            <p:ph type="title"/>
          </p:nvPr>
        </p:nvSpPr>
        <p:spPr/>
        <p:txBody>
          <a:bodyPr>
            <a:normAutofit/>
          </a:bodyPr>
          <a:lstStyle/>
          <a:p>
            <a:pPr eaLnBrk="1" hangingPunct="1"/>
            <a:r>
              <a:rPr lang="en-US" altLang="zh-CN" dirty="0"/>
              <a:t>Downsides of Centralized Infrastructure</a:t>
            </a:r>
          </a:p>
        </p:txBody>
      </p:sp>
      <p:sp>
        <p:nvSpPr>
          <p:cNvPr id="60418" name="Content Placeholder 2">
            <a:extLst>
              <a:ext uri="{FF2B5EF4-FFF2-40B4-BE49-F238E27FC236}">
                <a16:creationId xmlns:a16="http://schemas.microsoft.com/office/drawing/2014/main" id="{BEF89CC7-C76B-7343-8E20-FB3CC938F9FF}"/>
              </a:ext>
            </a:extLst>
          </p:cNvPr>
          <p:cNvSpPr>
            <a:spLocks noGrp="1"/>
          </p:cNvSpPr>
          <p:nvPr>
            <p:ph idx="1"/>
          </p:nvPr>
        </p:nvSpPr>
        <p:spPr/>
        <p:txBody>
          <a:bodyPr>
            <a:normAutofit/>
          </a:bodyPr>
          <a:lstStyle/>
          <a:p>
            <a:pPr eaLnBrk="1" hangingPunct="1"/>
            <a:r>
              <a:rPr lang="en-US" altLang="zh-CN" dirty="0">
                <a:latin typeface="+mn-lt"/>
              </a:rPr>
              <a:t>Centralized point of failure</a:t>
            </a:r>
          </a:p>
          <a:p>
            <a:pPr eaLnBrk="1" hangingPunct="1"/>
            <a:r>
              <a:rPr lang="zh-CN" altLang="en-US" dirty="0">
                <a:latin typeface="+mn-lt"/>
              </a:rPr>
              <a:t> </a:t>
            </a:r>
            <a:r>
              <a:rPr lang="en-US" altLang="zh-CN" dirty="0">
                <a:latin typeface="+mn-lt"/>
              </a:rPr>
              <a:t>High management costs</a:t>
            </a:r>
          </a:p>
          <a:p>
            <a:pPr lvl="1" eaLnBrk="1" hangingPunct="1"/>
            <a:r>
              <a:rPr lang="en-US" altLang="zh-CN" dirty="0">
                <a:latin typeface="+mn-lt"/>
              </a:rPr>
              <a:t>If one org has to host millions of files, etc.</a:t>
            </a:r>
          </a:p>
          <a:p>
            <a:pPr eaLnBrk="1" hangingPunct="1"/>
            <a:r>
              <a:rPr lang="zh-CN" altLang="en-US" dirty="0">
                <a:latin typeface="+mn-lt"/>
              </a:rPr>
              <a:t> </a:t>
            </a:r>
            <a:r>
              <a:rPr lang="en-US" altLang="zh-CN" dirty="0">
                <a:latin typeface="+mn-lt"/>
              </a:rPr>
              <a:t>Not suitable for many scenarios</a:t>
            </a:r>
          </a:p>
          <a:p>
            <a:pPr lvl="1" eaLnBrk="1" hangingPunct="1"/>
            <a:r>
              <a:rPr lang="en-US" altLang="zh-CN" dirty="0">
                <a:latin typeface="+mn-lt"/>
              </a:rPr>
              <a:t>E.g., cooperation between you and me</a:t>
            </a:r>
          </a:p>
          <a:p>
            <a:pPr eaLnBrk="1" hangingPunct="1"/>
            <a:r>
              <a:rPr lang="zh-CN" altLang="en-US" dirty="0">
                <a:latin typeface="+mn-lt"/>
              </a:rPr>
              <a:t> </a:t>
            </a:r>
            <a:r>
              <a:rPr lang="en-US" altLang="zh-CN" dirty="0">
                <a:latin typeface="+mn-lt"/>
              </a:rPr>
              <a:t>Lack ability to aggregate clients</a:t>
            </a:r>
          </a:p>
        </p:txBody>
      </p:sp>
      <p:sp>
        <p:nvSpPr>
          <p:cNvPr id="5" name="灯片编号占位符 3">
            <a:extLst>
              <a:ext uri="{FF2B5EF4-FFF2-40B4-BE49-F238E27FC236}">
                <a16:creationId xmlns:a16="http://schemas.microsoft.com/office/drawing/2014/main" id="{80E7039A-2A24-8140-A39D-2BFCC33F8E01}"/>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43</a:t>
            </a:fld>
            <a:endParaRPr lang="zh-CN" altLang="en-US"/>
          </a:p>
        </p:txBody>
      </p:sp>
    </p:spTree>
    <p:extLst>
      <p:ext uri="{BB962C8B-B14F-4D97-AF65-F5344CB8AC3E}">
        <p14:creationId xmlns:p14="http://schemas.microsoft.com/office/powerpoint/2010/main" val="29533911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CD12D298-2228-F049-9009-A49851CBC90A}"/>
              </a:ext>
            </a:extLst>
          </p:cNvPr>
          <p:cNvSpPr>
            <a:spLocks noGrp="1"/>
          </p:cNvSpPr>
          <p:nvPr>
            <p:ph type="title"/>
          </p:nvPr>
        </p:nvSpPr>
        <p:spPr/>
        <p:txBody>
          <a:bodyPr/>
          <a:lstStyle/>
          <a:p>
            <a:pPr eaLnBrk="1" hangingPunct="1"/>
            <a:r>
              <a:rPr lang="en-US" altLang="zh-CN" dirty="0"/>
              <a:t>P2P (Peer-to-peer):</a:t>
            </a:r>
            <a:r>
              <a:rPr lang="zh-CN" altLang="en-US" dirty="0"/>
              <a:t> </a:t>
            </a:r>
            <a:r>
              <a:rPr lang="en-US" altLang="zh-CN" dirty="0"/>
              <a:t>No central servers!</a:t>
            </a:r>
          </a:p>
        </p:txBody>
      </p:sp>
      <p:sp>
        <p:nvSpPr>
          <p:cNvPr id="61442" name="Content Placeholder 2">
            <a:extLst>
              <a:ext uri="{FF2B5EF4-FFF2-40B4-BE49-F238E27FC236}">
                <a16:creationId xmlns:a16="http://schemas.microsoft.com/office/drawing/2014/main" id="{E96C816B-9423-4F4F-8D82-B47667A43D6A}"/>
              </a:ext>
            </a:extLst>
          </p:cNvPr>
          <p:cNvSpPr>
            <a:spLocks noGrp="1"/>
          </p:cNvSpPr>
          <p:nvPr>
            <p:ph idx="1"/>
          </p:nvPr>
        </p:nvSpPr>
        <p:spPr/>
        <p:txBody>
          <a:bodyPr>
            <a:normAutofit/>
          </a:bodyPr>
          <a:lstStyle/>
          <a:p>
            <a:pPr eaLnBrk="1" hangingPunct="1">
              <a:lnSpc>
                <a:spcPct val="120000"/>
              </a:lnSpc>
            </a:pPr>
            <a:r>
              <a:rPr lang="en-US" altLang="zh-CN" dirty="0"/>
              <a:t>How to track nodes and objects in the system?</a:t>
            </a:r>
          </a:p>
          <a:p>
            <a:pPr eaLnBrk="1" hangingPunct="1">
              <a:lnSpc>
                <a:spcPct val="120000"/>
              </a:lnSpc>
            </a:pPr>
            <a:r>
              <a:rPr lang="en-US" altLang="zh-CN" dirty="0"/>
              <a:t>How do you find other nodes in the system?</a:t>
            </a:r>
          </a:p>
          <a:p>
            <a:pPr eaLnBrk="1" hangingPunct="1">
              <a:lnSpc>
                <a:spcPct val="120000"/>
              </a:lnSpc>
            </a:pPr>
            <a:r>
              <a:rPr lang="en-US" altLang="zh-CN" dirty="0"/>
              <a:t>How should data be split up between nodes?</a:t>
            </a:r>
          </a:p>
          <a:p>
            <a:pPr eaLnBrk="1" hangingPunct="1">
              <a:lnSpc>
                <a:spcPct val="120000"/>
              </a:lnSpc>
            </a:pPr>
            <a:r>
              <a:rPr lang="en-US" altLang="zh-CN" dirty="0"/>
              <a:t>How to prevent data from being lost? </a:t>
            </a:r>
          </a:p>
          <a:p>
            <a:pPr lvl="1" eaLnBrk="1" hangingPunct="1">
              <a:lnSpc>
                <a:spcPct val="120000"/>
              </a:lnSpc>
            </a:pPr>
            <a:r>
              <a:rPr lang="en-US" altLang="zh-CN" dirty="0"/>
              <a:t>How to keep it available?</a:t>
            </a:r>
          </a:p>
          <a:p>
            <a:pPr eaLnBrk="1" hangingPunct="1">
              <a:lnSpc>
                <a:spcPct val="120000"/>
              </a:lnSpc>
            </a:pPr>
            <a:r>
              <a:rPr lang="en-US" altLang="zh-CN" dirty="0"/>
              <a:t>How to provide consistency?</a:t>
            </a:r>
          </a:p>
          <a:p>
            <a:pPr eaLnBrk="1" hangingPunct="1">
              <a:lnSpc>
                <a:spcPct val="120000"/>
              </a:lnSpc>
            </a:pPr>
            <a:r>
              <a:rPr lang="en-US" altLang="zh-CN" dirty="0"/>
              <a:t>How to provide security? anonymity?</a:t>
            </a:r>
          </a:p>
          <a:p>
            <a:pPr eaLnBrk="1" hangingPunct="1">
              <a:lnSpc>
                <a:spcPct val="120000"/>
              </a:lnSpc>
            </a:pPr>
            <a:endParaRPr lang="en-US" altLang="zh-CN" dirty="0"/>
          </a:p>
        </p:txBody>
      </p:sp>
      <p:sp>
        <p:nvSpPr>
          <p:cNvPr id="5" name="灯片编号占位符 3">
            <a:extLst>
              <a:ext uri="{FF2B5EF4-FFF2-40B4-BE49-F238E27FC236}">
                <a16:creationId xmlns:a16="http://schemas.microsoft.com/office/drawing/2014/main" id="{A09BD656-0A74-DB4A-BECF-245B8A9D6967}"/>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44</a:t>
            </a:fld>
            <a:endParaRPr lang="zh-CN" altLang="en-US"/>
          </a:p>
        </p:txBody>
      </p:sp>
    </p:spTree>
    <p:extLst>
      <p:ext uri="{BB962C8B-B14F-4D97-AF65-F5344CB8AC3E}">
        <p14:creationId xmlns:p14="http://schemas.microsoft.com/office/powerpoint/2010/main" val="3154435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851367A7-7D3D-8C49-A014-3829AEA48954}"/>
              </a:ext>
            </a:extLst>
          </p:cNvPr>
          <p:cNvSpPr>
            <a:spLocks noGrp="1"/>
          </p:cNvSpPr>
          <p:nvPr>
            <p:ph type="title"/>
          </p:nvPr>
        </p:nvSpPr>
        <p:spPr/>
        <p:txBody>
          <a:bodyPr/>
          <a:lstStyle/>
          <a:p>
            <a:pPr eaLnBrk="1" hangingPunct="1"/>
            <a:r>
              <a:rPr lang="en-US" altLang="zh-CN"/>
              <a:t>BitTorrent</a:t>
            </a:r>
          </a:p>
        </p:txBody>
      </p:sp>
      <p:sp>
        <p:nvSpPr>
          <p:cNvPr id="62466" name="Content Placeholder 2">
            <a:extLst>
              <a:ext uri="{FF2B5EF4-FFF2-40B4-BE49-F238E27FC236}">
                <a16:creationId xmlns:a16="http://schemas.microsoft.com/office/drawing/2014/main" id="{ED705A0E-3E63-A240-9BC6-309FF9F19F3D}"/>
              </a:ext>
            </a:extLst>
          </p:cNvPr>
          <p:cNvSpPr>
            <a:spLocks noGrp="1"/>
          </p:cNvSpPr>
          <p:nvPr>
            <p:ph idx="1"/>
          </p:nvPr>
        </p:nvSpPr>
        <p:spPr>
          <a:xfrm>
            <a:off x="457200" y="1129308"/>
            <a:ext cx="8363272" cy="3771636"/>
          </a:xfrm>
        </p:spPr>
        <p:txBody>
          <a:bodyPr>
            <a:noAutofit/>
          </a:bodyPr>
          <a:lstStyle/>
          <a:p>
            <a:pPr eaLnBrk="1" hangingPunct="1"/>
            <a:r>
              <a:rPr lang="en-US" altLang="zh-CN" dirty="0"/>
              <a:t>Usage Model: Cooperative</a:t>
            </a:r>
          </a:p>
          <a:p>
            <a:pPr lvl="1" eaLnBrk="1" hangingPunct="1"/>
            <a:r>
              <a:rPr lang="en-US" altLang="zh-CN" dirty="0"/>
              <a:t>User downloads file from someone using simple user interface</a:t>
            </a:r>
          </a:p>
          <a:p>
            <a:pPr lvl="1" eaLnBrk="1" hangingPunct="1"/>
            <a:r>
              <a:rPr lang="en-US" altLang="zh-CN" dirty="0"/>
              <a:t>While downloading, </a:t>
            </a:r>
            <a:r>
              <a:rPr lang="en-US" altLang="zh-CN" dirty="0" err="1"/>
              <a:t>BitTorrent</a:t>
            </a:r>
            <a:r>
              <a:rPr lang="en-US" altLang="zh-CN" dirty="0"/>
              <a:t> serves file also to others</a:t>
            </a:r>
          </a:p>
          <a:p>
            <a:pPr lvl="1" eaLnBrk="1" hangingPunct="1"/>
            <a:r>
              <a:rPr lang="en-US" altLang="zh-CN" dirty="0" err="1"/>
              <a:t>BitTorrent</a:t>
            </a:r>
            <a:r>
              <a:rPr lang="en-US" altLang="zh-CN" dirty="0"/>
              <a:t> keeps running for a little while after download completes</a:t>
            </a:r>
          </a:p>
          <a:p>
            <a:pPr eaLnBrk="1" hangingPunct="1"/>
            <a:r>
              <a:rPr lang="en-US" altLang="zh-CN" dirty="0"/>
              <a:t>3 Roles</a:t>
            </a:r>
          </a:p>
          <a:p>
            <a:pPr lvl="1" eaLnBrk="1" hangingPunct="1"/>
            <a:r>
              <a:rPr lang="en-US" altLang="zh-CN" i="1" dirty="0"/>
              <a:t>Tracker</a:t>
            </a:r>
            <a:r>
              <a:rPr lang="en-US" altLang="zh-CN" dirty="0"/>
              <a:t>: What peer serves which parts of a file</a:t>
            </a:r>
          </a:p>
          <a:p>
            <a:pPr lvl="1" eaLnBrk="1" hangingPunct="1"/>
            <a:r>
              <a:rPr lang="en-US" altLang="zh-CN" i="1" dirty="0"/>
              <a:t>Seeder</a:t>
            </a:r>
            <a:r>
              <a:rPr lang="en-US" altLang="zh-CN" dirty="0"/>
              <a:t>: Own the whole file</a:t>
            </a:r>
          </a:p>
          <a:p>
            <a:pPr lvl="1" eaLnBrk="1" hangingPunct="1"/>
            <a:r>
              <a:rPr lang="en-US" altLang="zh-CN" i="1" dirty="0"/>
              <a:t>Peer</a:t>
            </a:r>
            <a:r>
              <a:rPr lang="en-US" altLang="zh-CN" dirty="0"/>
              <a:t>: Turn a seeder once has 100% of a file</a:t>
            </a:r>
          </a:p>
        </p:txBody>
      </p:sp>
      <p:sp>
        <p:nvSpPr>
          <p:cNvPr id="5" name="灯片编号占位符 3">
            <a:extLst>
              <a:ext uri="{FF2B5EF4-FFF2-40B4-BE49-F238E27FC236}">
                <a16:creationId xmlns:a16="http://schemas.microsoft.com/office/drawing/2014/main" id="{A659E2A1-2A3A-7241-9713-52D99E942F1D}"/>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45</a:t>
            </a:fld>
            <a:endParaRPr lang="zh-CN" altLang="en-US"/>
          </a:p>
        </p:txBody>
      </p:sp>
    </p:spTree>
    <p:extLst>
      <p:ext uri="{BB962C8B-B14F-4D97-AF65-F5344CB8AC3E}">
        <p14:creationId xmlns:p14="http://schemas.microsoft.com/office/powerpoint/2010/main" val="2888208040"/>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a16="http://schemas.microsoft.com/office/drawing/2014/main" id="{0E7F4081-1863-DD42-9C67-145132D6C301}"/>
              </a:ext>
            </a:extLst>
          </p:cNvPr>
          <p:cNvSpPr>
            <a:spLocks noGrp="1"/>
          </p:cNvSpPr>
          <p:nvPr>
            <p:ph type="title"/>
          </p:nvPr>
        </p:nvSpPr>
        <p:spPr/>
        <p:txBody>
          <a:bodyPr/>
          <a:lstStyle/>
          <a:p>
            <a:pPr eaLnBrk="1" hangingPunct="1"/>
            <a:r>
              <a:rPr lang="en-US" altLang="zh-CN" dirty="0"/>
              <a:t>BitTorrent</a:t>
            </a:r>
          </a:p>
        </p:txBody>
      </p:sp>
      <p:sp>
        <p:nvSpPr>
          <p:cNvPr id="3" name="Content Placeholder 2">
            <a:extLst>
              <a:ext uri="{FF2B5EF4-FFF2-40B4-BE49-F238E27FC236}">
                <a16:creationId xmlns:a16="http://schemas.microsoft.com/office/drawing/2014/main" id="{CFEB9C3C-C31C-AF49-89E9-82D461D513B9}"/>
              </a:ext>
            </a:extLst>
          </p:cNvPr>
          <p:cNvSpPr>
            <a:spLocks noGrp="1"/>
          </p:cNvSpPr>
          <p:nvPr>
            <p:ph idx="1"/>
          </p:nvPr>
        </p:nvSpPr>
        <p:spPr>
          <a:xfrm>
            <a:off x="457621" y="1129308"/>
            <a:ext cx="8074819" cy="3996929"/>
          </a:xfrm>
        </p:spPr>
        <p:txBody>
          <a:bodyPr>
            <a:noAutofit/>
          </a:bodyPr>
          <a:lstStyle/>
          <a:p>
            <a:pPr eaLnBrk="1" hangingPunct="1">
              <a:buFont typeface="Arial" charset="0"/>
              <a:buNone/>
              <a:defRPr/>
            </a:pPr>
            <a:r>
              <a:rPr lang="en-US" dirty="0"/>
              <a:t>Publisher a .torrent file on a Web server (e.g., </a:t>
            </a:r>
            <a:r>
              <a:rPr lang="en-US" u="sng" dirty="0">
                <a:hlinkClick r:id="rId2"/>
              </a:rPr>
              <a:t>suprnova.org)</a:t>
            </a:r>
          </a:p>
          <a:p>
            <a:pPr lvl="1" eaLnBrk="1" hangingPunct="1">
              <a:buFont typeface="Symbol" charset="0"/>
              <a:buChar char="-"/>
              <a:defRPr/>
            </a:pPr>
            <a:r>
              <a:rPr lang="en-US" dirty="0">
                <a:cs typeface="+mn-cs"/>
              </a:rPr>
              <a:t>URL of tracker</a:t>
            </a:r>
            <a:r>
              <a:rPr lang="en-US" altLang="zh-CN" dirty="0">
                <a:cs typeface="+mn-cs"/>
              </a:rPr>
              <a:t>,</a:t>
            </a:r>
            <a:r>
              <a:rPr lang="zh-CN" altLang="en-US" dirty="0">
                <a:cs typeface="+mn-cs"/>
              </a:rPr>
              <a:t> </a:t>
            </a:r>
            <a:r>
              <a:rPr lang="en-US" dirty="0">
                <a:cs typeface="+mn-cs"/>
              </a:rPr>
              <a:t>file name, length</a:t>
            </a:r>
            <a:r>
              <a:rPr lang="en-US" altLang="zh-CN" dirty="0">
                <a:cs typeface="+mn-cs"/>
              </a:rPr>
              <a:t>,</a:t>
            </a:r>
            <a:r>
              <a:rPr lang="zh-CN" altLang="en-US" dirty="0">
                <a:cs typeface="+mn-cs"/>
              </a:rPr>
              <a:t> </a:t>
            </a:r>
            <a:r>
              <a:rPr lang="en-US" dirty="0">
                <a:cs typeface="+mn-cs"/>
              </a:rPr>
              <a:t>SHA1s of data blocks (64-512Kbyte)</a:t>
            </a:r>
          </a:p>
          <a:p>
            <a:pPr eaLnBrk="1" hangingPunct="1">
              <a:buFont typeface="Arial" charset="0"/>
              <a:buNone/>
              <a:defRPr/>
            </a:pPr>
            <a:r>
              <a:rPr lang="sv-SE" dirty="0" err="1"/>
              <a:t>Tracker</a:t>
            </a:r>
            <a:endParaRPr lang="sv-SE" dirty="0"/>
          </a:p>
          <a:p>
            <a:pPr lvl="1" eaLnBrk="1" hangingPunct="1">
              <a:buFont typeface="Symbol" charset="0"/>
              <a:buChar char="-"/>
              <a:defRPr/>
            </a:pPr>
            <a:r>
              <a:rPr lang="en-US" dirty="0">
                <a:cs typeface="+mn-cs"/>
              </a:rPr>
              <a:t>Organizes a swarm of peers (who has what block?)</a:t>
            </a:r>
          </a:p>
          <a:p>
            <a:pPr eaLnBrk="1" hangingPunct="1">
              <a:buFont typeface="Arial" charset="0"/>
              <a:buNone/>
              <a:defRPr/>
            </a:pPr>
            <a:r>
              <a:rPr lang="en-US" dirty="0"/>
              <a:t>Seed</a:t>
            </a:r>
            <a:r>
              <a:rPr lang="en-US" altLang="zh-CN" dirty="0"/>
              <a:t>er</a:t>
            </a:r>
            <a:r>
              <a:rPr lang="en-US" dirty="0"/>
              <a:t> posts the URL for .torrent with tracker</a:t>
            </a:r>
          </a:p>
          <a:p>
            <a:pPr lvl="1" eaLnBrk="1" hangingPunct="1">
              <a:buFont typeface="Symbol" charset="0"/>
              <a:buChar char="-"/>
              <a:defRPr/>
            </a:pPr>
            <a:r>
              <a:rPr lang="en-US" dirty="0">
                <a:cs typeface="+mn-cs"/>
              </a:rPr>
              <a:t>Seed</a:t>
            </a:r>
            <a:r>
              <a:rPr lang="en-US" altLang="zh-CN" dirty="0">
                <a:cs typeface="+mn-cs"/>
              </a:rPr>
              <a:t>er</a:t>
            </a:r>
            <a:r>
              <a:rPr lang="en-US" dirty="0">
                <a:cs typeface="+mn-cs"/>
              </a:rPr>
              <a:t> must have complete copy of file</a:t>
            </a:r>
          </a:p>
          <a:p>
            <a:pPr eaLnBrk="1" hangingPunct="1">
              <a:buFont typeface="Arial" charset="0"/>
              <a:buNone/>
              <a:defRPr/>
            </a:pPr>
            <a:r>
              <a:rPr lang="en-US" dirty="0"/>
              <a:t>Peer asks tracker for list of peers to download from</a:t>
            </a:r>
          </a:p>
          <a:p>
            <a:pPr lvl="1" eaLnBrk="1" hangingPunct="1">
              <a:buFont typeface="Symbol" charset="0"/>
              <a:buChar char="-"/>
              <a:defRPr/>
            </a:pPr>
            <a:r>
              <a:rPr lang="en-US" dirty="0">
                <a:cs typeface="+mn-cs"/>
              </a:rPr>
              <a:t>Tracker returns list with random selection of peers</a:t>
            </a:r>
          </a:p>
          <a:p>
            <a:pPr eaLnBrk="1" hangingPunct="1">
              <a:buFont typeface="Arial" charset="0"/>
              <a:buNone/>
              <a:defRPr/>
            </a:pPr>
            <a:r>
              <a:rPr lang="en-US" dirty="0"/>
              <a:t>Peers contact peers to learn what parts of the file they have etc.</a:t>
            </a:r>
          </a:p>
          <a:p>
            <a:pPr lvl="1" eaLnBrk="1" hangingPunct="1">
              <a:buFont typeface="Symbol" charset="0"/>
              <a:buChar char="-"/>
              <a:defRPr/>
            </a:pPr>
            <a:r>
              <a:rPr lang="en-US" dirty="0">
                <a:cs typeface="+mn-cs"/>
              </a:rPr>
              <a:t>Download from other peers</a:t>
            </a:r>
          </a:p>
        </p:txBody>
      </p:sp>
      <p:sp>
        <p:nvSpPr>
          <p:cNvPr id="5" name="灯片编号占位符 3">
            <a:extLst>
              <a:ext uri="{FF2B5EF4-FFF2-40B4-BE49-F238E27FC236}">
                <a16:creationId xmlns:a16="http://schemas.microsoft.com/office/drawing/2014/main" id="{456AA0B0-DBF7-F94B-BD7E-E2C4DE8532B1}"/>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46</a:t>
            </a:fld>
            <a:endParaRPr lang="zh-CN" altLang="en-US"/>
          </a:p>
        </p:txBody>
      </p:sp>
    </p:spTree>
    <p:extLst>
      <p:ext uri="{BB962C8B-B14F-4D97-AF65-F5344CB8AC3E}">
        <p14:creationId xmlns:p14="http://schemas.microsoft.com/office/powerpoint/2010/main" val="1821440341"/>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a:extLst>
              <a:ext uri="{FF2B5EF4-FFF2-40B4-BE49-F238E27FC236}">
                <a16:creationId xmlns:a16="http://schemas.microsoft.com/office/drawing/2014/main" id="{35A23A6C-59AA-C94D-83A1-65C33ECC7D32}"/>
              </a:ext>
            </a:extLst>
          </p:cNvPr>
          <p:cNvSpPr>
            <a:spLocks noGrp="1"/>
          </p:cNvSpPr>
          <p:nvPr>
            <p:ph type="title"/>
          </p:nvPr>
        </p:nvSpPr>
        <p:spPr/>
        <p:txBody>
          <a:bodyPr/>
          <a:lstStyle/>
          <a:p>
            <a:pPr eaLnBrk="1" hangingPunct="1"/>
            <a:r>
              <a:rPr lang="tr-TR" altLang="zh-CN"/>
              <a:t>A torrent file </a:t>
            </a:r>
            <a:endParaRPr lang="en-US" altLang="zh-CN"/>
          </a:p>
        </p:txBody>
      </p:sp>
      <p:sp>
        <p:nvSpPr>
          <p:cNvPr id="65538" name="Content Placeholder 2">
            <a:extLst>
              <a:ext uri="{FF2B5EF4-FFF2-40B4-BE49-F238E27FC236}">
                <a16:creationId xmlns:a16="http://schemas.microsoft.com/office/drawing/2014/main" id="{D024620A-0B2C-7146-AE98-BC9A0B96CFA9}"/>
              </a:ext>
            </a:extLst>
          </p:cNvPr>
          <p:cNvSpPr>
            <a:spLocks noGrp="1"/>
          </p:cNvSpPr>
          <p:nvPr>
            <p:ph idx="1"/>
          </p:nvPr>
        </p:nvSpPr>
        <p:spPr/>
        <p:txBody>
          <a:bodyPr>
            <a:noAutofit/>
          </a:bodyPr>
          <a:lstStyle/>
          <a:p>
            <a:pPr marL="0" indent="0">
              <a:spcBef>
                <a:spcPts val="0"/>
              </a:spcBef>
              <a:buNone/>
            </a:pPr>
            <a:r>
              <a:rPr lang="tr-TR" altLang="zh-CN" sz="1600" dirty="0">
                <a:latin typeface="Consolas" panose="020B0609020204030204" pitchFamily="49" charset="0"/>
                <a:cs typeface="Consolas" panose="020B0609020204030204" pitchFamily="49" charset="0"/>
              </a:rPr>
              <a:t>{</a:t>
            </a:r>
            <a:br>
              <a:rPr lang="tr-TR" altLang="zh-CN" sz="1600" dirty="0">
                <a:latin typeface="Consolas" panose="020B0609020204030204" pitchFamily="49" charset="0"/>
                <a:cs typeface="Consolas" panose="020B0609020204030204" pitchFamily="49" charset="0"/>
              </a:rPr>
            </a:br>
            <a:r>
              <a:rPr lang="tr-TR" altLang="zh-CN" sz="1600" dirty="0">
                <a:latin typeface="Consolas" panose="020B0609020204030204" pitchFamily="49" charset="0"/>
                <a:cs typeface="Consolas" panose="020B0609020204030204" pitchFamily="49" charset="0"/>
              </a:rPr>
              <a:t>   '</a:t>
            </a:r>
            <a:r>
              <a:rPr lang="tr-TR" altLang="zh-CN" sz="1600" dirty="0" err="1">
                <a:latin typeface="Consolas" panose="020B0609020204030204" pitchFamily="49" charset="0"/>
                <a:cs typeface="Consolas" panose="020B0609020204030204" pitchFamily="49" charset="0"/>
              </a:rPr>
              <a:t>announce</a:t>
            </a:r>
            <a:r>
              <a:rPr lang="tr-TR" altLang="zh-CN" sz="1600" dirty="0">
                <a:latin typeface="Consolas" panose="020B0609020204030204" pitchFamily="49" charset="0"/>
                <a:cs typeface="Consolas" panose="020B0609020204030204" pitchFamily="49" charset="0"/>
              </a:rPr>
              <a:t>': 'http://bttracker.debian.org:6969/</a:t>
            </a:r>
            <a:r>
              <a:rPr lang="tr-TR" altLang="zh-CN" sz="1600" dirty="0" err="1">
                <a:latin typeface="Consolas" panose="020B0609020204030204" pitchFamily="49" charset="0"/>
                <a:cs typeface="Consolas" panose="020B0609020204030204" pitchFamily="49" charset="0"/>
              </a:rPr>
              <a:t>announce</a:t>
            </a:r>
            <a:r>
              <a:rPr lang="tr-TR" altLang="zh-CN" sz="1600" dirty="0">
                <a:latin typeface="Consolas" panose="020B0609020204030204" pitchFamily="49" charset="0"/>
                <a:cs typeface="Consolas" panose="020B0609020204030204" pitchFamily="49" charset="0"/>
              </a:rPr>
              <a:t>', </a:t>
            </a:r>
          </a:p>
          <a:p>
            <a:pPr marL="0" indent="0">
              <a:spcBef>
                <a:spcPts val="0"/>
              </a:spcBef>
              <a:buNone/>
            </a:pPr>
            <a:r>
              <a:rPr lang="tr-TR" altLang="zh-CN" sz="1600" dirty="0">
                <a:latin typeface="Consolas" panose="020B0609020204030204" pitchFamily="49" charset="0"/>
                <a:cs typeface="Consolas" panose="020B0609020204030204" pitchFamily="49" charset="0"/>
              </a:rPr>
              <a:t>   '</a:t>
            </a:r>
            <a:r>
              <a:rPr lang="tr-TR" altLang="zh-CN" sz="1600" dirty="0" err="1">
                <a:latin typeface="Consolas" panose="020B0609020204030204" pitchFamily="49" charset="0"/>
                <a:cs typeface="Consolas" panose="020B0609020204030204" pitchFamily="49" charset="0"/>
              </a:rPr>
              <a:t>info</a:t>
            </a:r>
            <a:r>
              <a:rPr lang="tr-TR" altLang="zh-CN" sz="1600" dirty="0">
                <a:latin typeface="Consolas" panose="020B0609020204030204" pitchFamily="49" charset="0"/>
                <a:cs typeface="Consolas" panose="020B0609020204030204" pitchFamily="49" charset="0"/>
              </a:rPr>
              <a:t>':</a:t>
            </a:r>
            <a:br>
              <a:rPr lang="tr-TR" altLang="zh-CN" sz="1600" dirty="0">
                <a:latin typeface="Consolas" panose="020B0609020204030204" pitchFamily="49" charset="0"/>
                <a:cs typeface="Consolas" panose="020B0609020204030204" pitchFamily="49" charset="0"/>
              </a:rPr>
            </a:br>
            <a:r>
              <a:rPr lang="tr-TR" altLang="zh-CN" sz="1600" dirty="0">
                <a:latin typeface="Consolas" panose="020B0609020204030204" pitchFamily="49" charset="0"/>
                <a:cs typeface="Consolas" panose="020B0609020204030204" pitchFamily="49" charset="0"/>
              </a:rPr>
              <a:t>   { </a:t>
            </a:r>
          </a:p>
          <a:p>
            <a:pPr marL="0" indent="0">
              <a:spcBef>
                <a:spcPts val="0"/>
              </a:spcBef>
              <a:buNone/>
            </a:pPr>
            <a:r>
              <a:rPr lang="tr-TR" altLang="zh-CN" sz="1600" dirty="0">
                <a:latin typeface="Consolas" panose="020B0609020204030204" pitchFamily="49" charset="0"/>
                <a:cs typeface="Consolas" panose="020B0609020204030204" pitchFamily="49" charset="0"/>
              </a:rPr>
              <a:t>      'name': 'debian-503-amd64-CD-1.iso', </a:t>
            </a:r>
          </a:p>
          <a:p>
            <a:pPr marL="0" indent="0">
              <a:spcBef>
                <a:spcPts val="0"/>
              </a:spcBef>
              <a:buNone/>
            </a:pPr>
            <a:r>
              <a:rPr lang="tr-TR" altLang="zh-CN" sz="1600" dirty="0">
                <a:latin typeface="Consolas" panose="020B0609020204030204" pitchFamily="49" charset="0"/>
                <a:cs typeface="Consolas" panose="020B0609020204030204" pitchFamily="49" charset="0"/>
              </a:rPr>
              <a:t>      '</a:t>
            </a:r>
            <a:r>
              <a:rPr lang="tr-TR" altLang="zh-CN" sz="1600" dirty="0" err="1">
                <a:latin typeface="Consolas" panose="020B0609020204030204" pitchFamily="49" charset="0"/>
                <a:cs typeface="Consolas" panose="020B0609020204030204" pitchFamily="49" charset="0"/>
              </a:rPr>
              <a:t>piece</a:t>
            </a:r>
            <a:r>
              <a:rPr lang="tr-TR" altLang="zh-CN" sz="1600" dirty="0">
                <a:latin typeface="Consolas" panose="020B0609020204030204" pitchFamily="49" charset="0"/>
                <a:cs typeface="Consolas" panose="020B0609020204030204" pitchFamily="49" charset="0"/>
              </a:rPr>
              <a:t> </a:t>
            </a:r>
            <a:r>
              <a:rPr lang="tr-TR" altLang="zh-CN" sz="1600" dirty="0" err="1">
                <a:latin typeface="Consolas" panose="020B0609020204030204" pitchFamily="49" charset="0"/>
                <a:cs typeface="Consolas" panose="020B0609020204030204" pitchFamily="49" charset="0"/>
              </a:rPr>
              <a:t>length</a:t>
            </a:r>
            <a:r>
              <a:rPr lang="tr-TR" altLang="zh-CN" sz="1600" dirty="0">
                <a:latin typeface="Consolas" panose="020B0609020204030204" pitchFamily="49" charset="0"/>
                <a:cs typeface="Consolas" panose="020B0609020204030204" pitchFamily="49" charset="0"/>
              </a:rPr>
              <a:t>': 262144,</a:t>
            </a:r>
            <a:br>
              <a:rPr lang="tr-TR" altLang="zh-CN" sz="1600" dirty="0">
                <a:latin typeface="Consolas" panose="020B0609020204030204" pitchFamily="49" charset="0"/>
                <a:cs typeface="Consolas" panose="020B0609020204030204" pitchFamily="49" charset="0"/>
              </a:rPr>
            </a:br>
            <a:r>
              <a:rPr lang="tr-TR" altLang="zh-CN" sz="1600" dirty="0">
                <a:latin typeface="Consolas" panose="020B0609020204030204" pitchFamily="49" charset="0"/>
                <a:cs typeface="Consolas" panose="020B0609020204030204" pitchFamily="49" charset="0"/>
              </a:rPr>
              <a:t>      '</a:t>
            </a:r>
            <a:r>
              <a:rPr lang="tr-TR" altLang="zh-CN" sz="1600" dirty="0" err="1">
                <a:latin typeface="Consolas" panose="020B0609020204030204" pitchFamily="49" charset="0"/>
                <a:cs typeface="Consolas" panose="020B0609020204030204" pitchFamily="49" charset="0"/>
              </a:rPr>
              <a:t>length</a:t>
            </a:r>
            <a:r>
              <a:rPr lang="tr-TR" altLang="zh-CN" sz="1600" dirty="0">
                <a:latin typeface="Consolas" panose="020B0609020204030204" pitchFamily="49" charset="0"/>
                <a:cs typeface="Consolas" panose="020B0609020204030204" pitchFamily="49" charset="0"/>
              </a:rPr>
              <a:t>': 678301696,</a:t>
            </a:r>
            <a:br>
              <a:rPr lang="tr-TR" altLang="zh-CN" sz="1600" dirty="0">
                <a:latin typeface="Consolas" panose="020B0609020204030204" pitchFamily="49" charset="0"/>
                <a:cs typeface="Consolas" panose="020B0609020204030204" pitchFamily="49" charset="0"/>
              </a:rPr>
            </a:br>
            <a:r>
              <a:rPr lang="tr-TR" altLang="zh-CN" sz="1600" dirty="0">
                <a:latin typeface="Consolas" panose="020B0609020204030204" pitchFamily="49" charset="0"/>
                <a:cs typeface="Consolas" panose="020B0609020204030204" pitchFamily="49" charset="0"/>
              </a:rPr>
              <a:t>      '</a:t>
            </a:r>
            <a:r>
              <a:rPr lang="tr-TR" altLang="zh-CN" sz="1600" dirty="0" err="1">
                <a:latin typeface="Consolas" panose="020B0609020204030204" pitchFamily="49" charset="0"/>
                <a:cs typeface="Consolas" panose="020B0609020204030204" pitchFamily="49" charset="0"/>
              </a:rPr>
              <a:t>pieces</a:t>
            </a:r>
            <a:r>
              <a:rPr lang="tr-TR" altLang="zh-CN" sz="1600" dirty="0">
                <a:latin typeface="Consolas" panose="020B0609020204030204" pitchFamily="49" charset="0"/>
                <a:cs typeface="Consolas" panose="020B0609020204030204" pitchFamily="49" charset="0"/>
              </a:rPr>
              <a:t>': </a:t>
            </a:r>
          </a:p>
          <a:p>
            <a:pPr marL="0" indent="0">
              <a:spcBef>
                <a:spcPts val="0"/>
              </a:spcBef>
              <a:buNone/>
            </a:pPr>
            <a:r>
              <a:rPr lang="tr-TR" altLang="zh-CN" sz="1600" dirty="0">
                <a:latin typeface="Consolas" panose="020B0609020204030204" pitchFamily="49" charset="0"/>
                <a:cs typeface="Consolas" panose="020B0609020204030204" pitchFamily="49" charset="0"/>
              </a:rPr>
              <a:t>          '841ae846bc5b6d7bd6e9aa3dd9e551559c82abc1...d14f1631d              </a:t>
            </a:r>
          </a:p>
          <a:p>
            <a:pPr marL="0" indent="0">
              <a:spcBef>
                <a:spcPts val="0"/>
              </a:spcBef>
              <a:buNone/>
            </a:pPr>
            <a:r>
              <a:rPr lang="tr-TR" altLang="zh-CN" sz="1600" dirty="0">
                <a:latin typeface="Consolas" panose="020B0609020204030204" pitchFamily="49" charset="0"/>
                <a:cs typeface="Consolas" panose="020B0609020204030204" pitchFamily="49" charset="0"/>
              </a:rPr>
              <a:t>           776008f83772ee170c42411618190a4' </a:t>
            </a:r>
          </a:p>
          <a:p>
            <a:pPr marL="0" indent="0">
              <a:spcBef>
                <a:spcPts val="0"/>
              </a:spcBef>
              <a:buNone/>
            </a:pPr>
            <a:r>
              <a:rPr lang="tr-TR" altLang="zh-CN" sz="1600" dirty="0">
                <a:latin typeface="Consolas" panose="020B0609020204030204" pitchFamily="49" charset="0"/>
                <a:cs typeface="Consolas" panose="020B0609020204030204" pitchFamily="49" charset="0"/>
              </a:rPr>
              <a:t>   }</a:t>
            </a:r>
          </a:p>
          <a:p>
            <a:pPr marL="0" indent="0">
              <a:spcBef>
                <a:spcPts val="0"/>
              </a:spcBef>
              <a:buNone/>
            </a:pPr>
            <a:r>
              <a:rPr lang="tr-TR" altLang="zh-CN" sz="1600" dirty="0">
                <a:latin typeface="Consolas" panose="020B0609020204030204" pitchFamily="49" charset="0"/>
                <a:cs typeface="Consolas" panose="020B0609020204030204" pitchFamily="49" charset="0"/>
              </a:rPr>
              <a:t>} </a:t>
            </a:r>
          </a:p>
        </p:txBody>
      </p:sp>
      <p:sp>
        <p:nvSpPr>
          <p:cNvPr id="5" name="灯片编号占位符 3">
            <a:extLst>
              <a:ext uri="{FF2B5EF4-FFF2-40B4-BE49-F238E27FC236}">
                <a16:creationId xmlns:a16="http://schemas.microsoft.com/office/drawing/2014/main" id="{1FEBC315-7E87-3448-9A9B-54F565FAD1A3}"/>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47</a:t>
            </a:fld>
            <a:endParaRPr lang="zh-CN" altLang="en-US"/>
          </a:p>
        </p:txBody>
      </p:sp>
    </p:spTree>
    <p:extLst>
      <p:ext uri="{BB962C8B-B14F-4D97-AF65-F5344CB8AC3E}">
        <p14:creationId xmlns:p14="http://schemas.microsoft.com/office/powerpoint/2010/main" val="2329960788"/>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a:extLst>
              <a:ext uri="{FF2B5EF4-FFF2-40B4-BE49-F238E27FC236}">
                <a16:creationId xmlns:a16="http://schemas.microsoft.com/office/drawing/2014/main" id="{D49417A3-6328-9A49-BD7A-2A6F915DDADF}"/>
              </a:ext>
            </a:extLst>
          </p:cNvPr>
          <p:cNvSpPr>
            <a:spLocks noGrp="1"/>
          </p:cNvSpPr>
          <p:nvPr>
            <p:ph type="title"/>
          </p:nvPr>
        </p:nvSpPr>
        <p:spPr/>
        <p:txBody>
          <a:bodyPr/>
          <a:lstStyle/>
          <a:p>
            <a:pPr eaLnBrk="1" hangingPunct="1"/>
            <a:r>
              <a:rPr lang="en-US" altLang="zh-CN" dirty="0"/>
              <a:t>Which Piece to Download?</a:t>
            </a:r>
          </a:p>
        </p:txBody>
      </p:sp>
      <p:sp>
        <p:nvSpPr>
          <p:cNvPr id="66562" name="Content Placeholder 2">
            <a:extLst>
              <a:ext uri="{FF2B5EF4-FFF2-40B4-BE49-F238E27FC236}">
                <a16:creationId xmlns:a16="http://schemas.microsoft.com/office/drawing/2014/main" id="{2D5EA40A-E618-C74E-9449-0A7FD805BCC7}"/>
              </a:ext>
            </a:extLst>
          </p:cNvPr>
          <p:cNvSpPr>
            <a:spLocks noGrp="1"/>
          </p:cNvSpPr>
          <p:nvPr>
            <p:ph idx="1"/>
          </p:nvPr>
        </p:nvSpPr>
        <p:spPr/>
        <p:txBody>
          <a:bodyPr>
            <a:noAutofit/>
          </a:bodyPr>
          <a:lstStyle/>
          <a:p>
            <a:pPr eaLnBrk="1" hangingPunct="1"/>
            <a:r>
              <a:rPr lang="en-US" altLang="zh-CN" dirty="0"/>
              <a:t>Different</a:t>
            </a:r>
            <a:r>
              <a:rPr lang="zh-CN" altLang="en-US" dirty="0"/>
              <a:t> </a:t>
            </a:r>
            <a:r>
              <a:rPr lang="en-US" altLang="zh-CN" dirty="0"/>
              <a:t>policies:</a:t>
            </a:r>
            <a:r>
              <a:rPr lang="zh-CN" altLang="en-US" dirty="0"/>
              <a:t> </a:t>
            </a:r>
            <a:r>
              <a:rPr lang="en-US" altLang="zh-CN" dirty="0"/>
              <a:t>Order of parts downloading</a:t>
            </a:r>
          </a:p>
          <a:p>
            <a:pPr lvl="1" eaLnBrk="1" hangingPunct="1"/>
            <a:r>
              <a:rPr lang="en-US" altLang="zh-CN" dirty="0"/>
              <a:t>Strict?</a:t>
            </a:r>
          </a:p>
          <a:p>
            <a:pPr lvl="1" eaLnBrk="1" hangingPunct="1"/>
            <a:r>
              <a:rPr lang="en-US" altLang="zh-CN" dirty="0"/>
              <a:t>Rarest first?</a:t>
            </a:r>
          </a:p>
          <a:p>
            <a:pPr lvl="1" eaLnBrk="1" hangingPunct="1"/>
            <a:r>
              <a:rPr lang="en-US" altLang="zh-CN" dirty="0"/>
              <a:t>Random?</a:t>
            </a:r>
          </a:p>
          <a:p>
            <a:pPr lvl="1" eaLnBrk="1" hangingPunct="1"/>
            <a:r>
              <a:rPr lang="en-US" altLang="zh-CN" dirty="0"/>
              <a:t>Parallel?</a:t>
            </a:r>
          </a:p>
          <a:p>
            <a:pPr eaLnBrk="1" hangingPunct="1"/>
            <a:r>
              <a:rPr lang="en-US" altLang="zh-CN" dirty="0" err="1"/>
              <a:t>BitTorrent</a:t>
            </a:r>
            <a:endParaRPr lang="en-US" altLang="zh-CN" dirty="0"/>
          </a:p>
          <a:p>
            <a:pPr lvl="1" eaLnBrk="1" hangingPunct="1"/>
            <a:r>
              <a:rPr lang="en-US" altLang="zh-CN" dirty="0"/>
              <a:t>Random for the first one</a:t>
            </a:r>
          </a:p>
          <a:p>
            <a:pPr lvl="1" eaLnBrk="1" hangingPunct="1"/>
            <a:r>
              <a:rPr lang="en-US" altLang="zh-CN" dirty="0"/>
              <a:t>Rarest first for the rest</a:t>
            </a:r>
          </a:p>
          <a:p>
            <a:pPr lvl="1" eaLnBrk="1" hangingPunct="1"/>
            <a:r>
              <a:rPr lang="en-US" altLang="zh-CN" dirty="0"/>
              <a:t>Parallel for the last one</a:t>
            </a:r>
          </a:p>
        </p:txBody>
      </p:sp>
      <p:sp>
        <p:nvSpPr>
          <p:cNvPr id="5" name="灯片编号占位符 3">
            <a:extLst>
              <a:ext uri="{FF2B5EF4-FFF2-40B4-BE49-F238E27FC236}">
                <a16:creationId xmlns:a16="http://schemas.microsoft.com/office/drawing/2014/main" id="{B01CD77F-0495-7449-B550-E7352F72D210}"/>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48</a:t>
            </a:fld>
            <a:endParaRPr lang="zh-CN" altLang="en-US"/>
          </a:p>
        </p:txBody>
      </p:sp>
    </p:spTree>
    <p:extLst>
      <p:ext uri="{BB962C8B-B14F-4D97-AF65-F5344CB8AC3E}">
        <p14:creationId xmlns:p14="http://schemas.microsoft.com/office/powerpoint/2010/main" val="1059625121"/>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a:extLst>
              <a:ext uri="{FF2B5EF4-FFF2-40B4-BE49-F238E27FC236}">
                <a16:creationId xmlns:a16="http://schemas.microsoft.com/office/drawing/2014/main" id="{6DDACC0B-B1F9-1946-82D3-23FA7C300202}"/>
              </a:ext>
            </a:extLst>
          </p:cNvPr>
          <p:cNvSpPr>
            <a:spLocks noGrp="1"/>
          </p:cNvSpPr>
          <p:nvPr>
            <p:ph type="title"/>
          </p:nvPr>
        </p:nvSpPr>
        <p:spPr/>
        <p:txBody>
          <a:bodyPr/>
          <a:lstStyle/>
          <a:p>
            <a:pPr eaLnBrk="1" hangingPunct="1"/>
            <a:r>
              <a:rPr lang="en-US" altLang="zh-CN"/>
              <a:t>Drawback of BitTorrent</a:t>
            </a:r>
          </a:p>
        </p:txBody>
      </p:sp>
      <p:sp>
        <p:nvSpPr>
          <p:cNvPr id="68610" name="Content Placeholder 2">
            <a:extLst>
              <a:ext uri="{FF2B5EF4-FFF2-40B4-BE49-F238E27FC236}">
                <a16:creationId xmlns:a16="http://schemas.microsoft.com/office/drawing/2014/main" id="{8CD90388-F76F-194A-A866-BD7970EAFCC3}"/>
              </a:ext>
            </a:extLst>
          </p:cNvPr>
          <p:cNvSpPr>
            <a:spLocks noGrp="1"/>
          </p:cNvSpPr>
          <p:nvPr>
            <p:ph idx="1"/>
          </p:nvPr>
        </p:nvSpPr>
        <p:spPr/>
        <p:txBody>
          <a:bodyPr/>
          <a:lstStyle/>
          <a:p>
            <a:pPr eaLnBrk="1" hangingPunct="1"/>
            <a:r>
              <a:rPr lang="en-US" altLang="zh-CN" dirty="0"/>
              <a:t>Rely on Tracker</a:t>
            </a:r>
          </a:p>
          <a:p>
            <a:pPr lvl="1" eaLnBrk="1" hangingPunct="1"/>
            <a:r>
              <a:rPr lang="en-US" altLang="zh-CN" dirty="0"/>
              <a:t>Tracker is central component</a:t>
            </a:r>
          </a:p>
          <a:p>
            <a:pPr lvl="1" eaLnBrk="1" hangingPunct="1"/>
            <a:r>
              <a:rPr lang="en-US" altLang="zh-CN" dirty="0"/>
              <a:t>Cannot scale to large number of torrents</a:t>
            </a:r>
          </a:p>
        </p:txBody>
      </p:sp>
      <p:sp>
        <p:nvSpPr>
          <p:cNvPr id="5" name="灯片编号占位符 3">
            <a:extLst>
              <a:ext uri="{FF2B5EF4-FFF2-40B4-BE49-F238E27FC236}">
                <a16:creationId xmlns:a16="http://schemas.microsoft.com/office/drawing/2014/main" id="{E049356B-901D-884D-90C5-C42C328C9AAE}"/>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49</a:t>
            </a:fld>
            <a:endParaRPr lang="zh-CN" altLang="en-US"/>
          </a:p>
        </p:txBody>
      </p:sp>
    </p:spTree>
    <p:extLst>
      <p:ext uri="{BB962C8B-B14F-4D97-AF65-F5344CB8AC3E}">
        <p14:creationId xmlns:p14="http://schemas.microsoft.com/office/powerpoint/2010/main" val="366656645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D78890-E7D1-5149-8AFA-90D869A0758D}"/>
              </a:ext>
            </a:extLst>
          </p:cNvPr>
          <p:cNvSpPr>
            <a:spLocks noGrp="1"/>
          </p:cNvSpPr>
          <p:nvPr>
            <p:ph type="title"/>
          </p:nvPr>
        </p:nvSpPr>
        <p:spPr/>
        <p:txBody>
          <a:bodyPr/>
          <a:lstStyle/>
          <a:p>
            <a:endParaRPr kumimoji="1" lang="zh-CN" altLang="en-US"/>
          </a:p>
        </p:txBody>
      </p:sp>
      <p:sp>
        <p:nvSpPr>
          <p:cNvPr id="5" name="Rectangle 2">
            <a:extLst>
              <a:ext uri="{FF2B5EF4-FFF2-40B4-BE49-F238E27FC236}">
                <a16:creationId xmlns:a16="http://schemas.microsoft.com/office/drawing/2014/main" id="{375403D9-9667-EA4B-986A-9CD8EA818815}"/>
              </a:ext>
            </a:extLst>
          </p:cNvPr>
          <p:cNvSpPr txBox="1">
            <a:spLocks noChangeArrowheads="1"/>
          </p:cNvSpPr>
          <p:nvPr/>
        </p:nvSpPr>
        <p:spPr bwMode="auto">
          <a:xfrm>
            <a:off x="1657350" y="2457450"/>
            <a:ext cx="58293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itchFamily="66" charset="0"/>
              </a:defRPr>
            </a:lvl2pPr>
            <a:lvl3pPr algn="l" rtl="0" eaLnBrk="0" fontAlgn="base" hangingPunct="0">
              <a:spcBef>
                <a:spcPct val="0"/>
              </a:spcBef>
              <a:spcAft>
                <a:spcPct val="0"/>
              </a:spcAft>
              <a:defRPr sz="2800" b="1">
                <a:solidFill>
                  <a:schemeClr val="tx2"/>
                </a:solidFill>
                <a:latin typeface="Comic Sans MS" pitchFamily="66" charset="0"/>
              </a:defRPr>
            </a:lvl3pPr>
            <a:lvl4pPr algn="l" rtl="0" eaLnBrk="0" fontAlgn="base" hangingPunct="0">
              <a:spcBef>
                <a:spcPct val="0"/>
              </a:spcBef>
              <a:spcAft>
                <a:spcPct val="0"/>
              </a:spcAft>
              <a:defRPr sz="2800" b="1">
                <a:solidFill>
                  <a:schemeClr val="tx2"/>
                </a:solidFill>
                <a:latin typeface="Comic Sans MS" pitchFamily="66" charset="0"/>
              </a:defRPr>
            </a:lvl4pPr>
            <a:lvl5pPr algn="l" rtl="0" eaLnBrk="0" fontAlgn="base" hangingPunct="0">
              <a:spcBef>
                <a:spcPct val="0"/>
              </a:spcBef>
              <a:spcAft>
                <a:spcPct val="0"/>
              </a:spcAft>
              <a:defRPr sz="2800" b="1">
                <a:solidFill>
                  <a:schemeClr val="tx2"/>
                </a:solidFill>
                <a:latin typeface="Comic Sans MS" pitchFamily="66" charset="0"/>
              </a:defRPr>
            </a:lvl5pPr>
            <a:lvl6pPr marL="457200" algn="l" rtl="0" eaLnBrk="0" fontAlgn="base" hangingPunct="0">
              <a:spcBef>
                <a:spcPct val="0"/>
              </a:spcBef>
              <a:spcAft>
                <a:spcPct val="0"/>
              </a:spcAft>
              <a:defRPr sz="2800" b="1">
                <a:solidFill>
                  <a:schemeClr val="tx2"/>
                </a:solidFill>
                <a:latin typeface="Comic Sans MS" pitchFamily="66" charset="0"/>
              </a:defRPr>
            </a:lvl6pPr>
            <a:lvl7pPr marL="914400" algn="l" rtl="0" eaLnBrk="0" fontAlgn="base" hangingPunct="0">
              <a:spcBef>
                <a:spcPct val="0"/>
              </a:spcBef>
              <a:spcAft>
                <a:spcPct val="0"/>
              </a:spcAft>
              <a:defRPr sz="2800" b="1">
                <a:solidFill>
                  <a:schemeClr val="tx2"/>
                </a:solidFill>
                <a:latin typeface="Comic Sans MS" pitchFamily="66" charset="0"/>
              </a:defRPr>
            </a:lvl7pPr>
            <a:lvl8pPr marL="1371600" algn="l" rtl="0" eaLnBrk="0" fontAlgn="base" hangingPunct="0">
              <a:spcBef>
                <a:spcPct val="0"/>
              </a:spcBef>
              <a:spcAft>
                <a:spcPct val="0"/>
              </a:spcAft>
              <a:defRPr sz="2800" b="1">
                <a:solidFill>
                  <a:schemeClr val="tx2"/>
                </a:solidFill>
                <a:latin typeface="Comic Sans MS" pitchFamily="66" charset="0"/>
              </a:defRPr>
            </a:lvl8pPr>
            <a:lvl9pPr marL="1828800" algn="l" rtl="0" eaLnBrk="0" fontAlgn="base" hangingPunct="0">
              <a:spcBef>
                <a:spcPct val="0"/>
              </a:spcBef>
              <a:spcAft>
                <a:spcPct val="0"/>
              </a:spcAft>
              <a:defRPr sz="2800" b="1">
                <a:solidFill>
                  <a:schemeClr val="tx2"/>
                </a:solidFill>
                <a:latin typeface="Comic Sans MS" pitchFamily="66" charset="0"/>
              </a:defRPr>
            </a:lvl9pPr>
          </a:lstStyle>
          <a:p>
            <a:pPr algn="ctr">
              <a:lnSpc>
                <a:spcPct val="150000"/>
              </a:lnSpc>
            </a:pPr>
            <a:r>
              <a:rPr lang="en-US" altLang="zh-CN" dirty="0">
                <a:solidFill>
                  <a:srgbClr val="BD374B"/>
                </a:solidFill>
              </a:rPr>
              <a:t>Behind the DNS Design</a:t>
            </a:r>
          </a:p>
          <a:p>
            <a:pPr algn="ctr">
              <a:lnSpc>
                <a:spcPct val="150000"/>
              </a:lnSpc>
            </a:pPr>
            <a:r>
              <a:rPr kumimoji="1" lang="en-US" altLang="zh-CN" sz="2000" b="0" dirty="0">
                <a:solidFill>
                  <a:srgbClr val="BD374B"/>
                </a:solidFill>
              </a:rPr>
              <a:t>Why was DNS designed in this way?</a:t>
            </a:r>
          </a:p>
        </p:txBody>
      </p:sp>
      <p:sp>
        <p:nvSpPr>
          <p:cNvPr id="6" name="矩形 5">
            <a:extLst>
              <a:ext uri="{FF2B5EF4-FFF2-40B4-BE49-F238E27FC236}">
                <a16:creationId xmlns:a16="http://schemas.microsoft.com/office/drawing/2014/main" id="{42505EFF-8601-A84A-A4E2-010CC79177D4}"/>
              </a:ext>
            </a:extLst>
          </p:cNvPr>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1438153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a:extLst>
              <a:ext uri="{FF2B5EF4-FFF2-40B4-BE49-F238E27FC236}">
                <a16:creationId xmlns:a16="http://schemas.microsoft.com/office/drawing/2014/main" id="{42BB8CD4-D5BA-9C43-8568-8504E6831944}"/>
              </a:ext>
            </a:extLst>
          </p:cNvPr>
          <p:cNvSpPr>
            <a:spLocks noGrp="1"/>
          </p:cNvSpPr>
          <p:nvPr>
            <p:ph type="title"/>
          </p:nvPr>
        </p:nvSpPr>
        <p:spPr/>
        <p:txBody>
          <a:bodyPr/>
          <a:lstStyle/>
          <a:p>
            <a:pPr eaLnBrk="1" hangingPunct="1"/>
            <a:r>
              <a:rPr lang="en-US" altLang="zh-CN" dirty="0"/>
              <a:t>Scalable Lookup:</a:t>
            </a:r>
            <a:r>
              <a:rPr lang="zh-CN" altLang="en-US" dirty="0"/>
              <a:t> </a:t>
            </a:r>
            <a:r>
              <a:rPr lang="en-US" altLang="zh-CN" dirty="0"/>
              <a:t>DHT</a:t>
            </a:r>
          </a:p>
        </p:txBody>
      </p:sp>
      <p:sp>
        <p:nvSpPr>
          <p:cNvPr id="3" name="Content Placeholder 2">
            <a:extLst>
              <a:ext uri="{FF2B5EF4-FFF2-40B4-BE49-F238E27FC236}">
                <a16:creationId xmlns:a16="http://schemas.microsoft.com/office/drawing/2014/main" id="{6B820E82-EE3E-034D-8ECC-47A1E686AC89}"/>
              </a:ext>
            </a:extLst>
          </p:cNvPr>
          <p:cNvSpPr>
            <a:spLocks noGrp="1"/>
          </p:cNvSpPr>
          <p:nvPr>
            <p:ph idx="1"/>
          </p:nvPr>
        </p:nvSpPr>
        <p:spPr>
          <a:xfrm>
            <a:off x="457200" y="1129308"/>
            <a:ext cx="8229600" cy="3996786"/>
          </a:xfrm>
        </p:spPr>
        <p:txBody>
          <a:bodyPr>
            <a:normAutofit/>
          </a:bodyPr>
          <a:lstStyle/>
          <a:p>
            <a:pPr eaLnBrk="1" hangingPunct="1"/>
            <a:r>
              <a:rPr lang="en-US" altLang="zh-CN" dirty="0"/>
              <a:t>DHT:</a:t>
            </a:r>
            <a:r>
              <a:rPr lang="zh-CN" altLang="en-US" dirty="0"/>
              <a:t> </a:t>
            </a:r>
            <a:r>
              <a:rPr lang="en-US" altLang="zh-CN" dirty="0"/>
              <a:t>Distributed</a:t>
            </a:r>
            <a:r>
              <a:rPr lang="zh-CN" altLang="en-US" dirty="0"/>
              <a:t> </a:t>
            </a:r>
            <a:r>
              <a:rPr lang="en-US" altLang="zh-CN" dirty="0"/>
              <a:t>hash</a:t>
            </a:r>
            <a:r>
              <a:rPr lang="zh-CN" altLang="en-US" dirty="0"/>
              <a:t> </a:t>
            </a:r>
            <a:r>
              <a:rPr lang="en-US" altLang="zh-CN" dirty="0"/>
              <a:t>table</a:t>
            </a:r>
          </a:p>
          <a:p>
            <a:pPr lvl="1"/>
            <a:r>
              <a:rPr lang="en-US" altLang="zh-CN" dirty="0"/>
              <a:t>Used to find the node responsible for a key quickly</a:t>
            </a:r>
          </a:p>
          <a:p>
            <a:pPr lvl="1"/>
            <a:r>
              <a:rPr lang="en-US" altLang="zh-CN" dirty="0"/>
              <a:t>Distributed index: each node keeps a subset of the index </a:t>
            </a:r>
          </a:p>
          <a:p>
            <a:pPr lvl="1"/>
            <a:endParaRPr lang="en-US" altLang="zh-CN" dirty="0"/>
          </a:p>
          <a:p>
            <a:pPr eaLnBrk="1" hangingPunct="1"/>
            <a:r>
              <a:rPr lang="en-US" altLang="zh-CN" dirty="0"/>
              <a:t>Typical DHT interface:</a:t>
            </a:r>
          </a:p>
          <a:p>
            <a:pPr lvl="1" eaLnBrk="1" hangingPunct="1">
              <a:spcBef>
                <a:spcPts val="1200"/>
              </a:spcBef>
            </a:pPr>
            <a:r>
              <a:rPr lang="fi-FI" altLang="zh-CN" dirty="0" err="1"/>
              <a:t>put</a:t>
            </a:r>
            <a:r>
              <a:rPr lang="fi-FI" altLang="zh-CN" dirty="0"/>
              <a:t>(</a:t>
            </a:r>
            <a:r>
              <a:rPr lang="fi-FI" altLang="zh-CN" dirty="0" err="1"/>
              <a:t>key</a:t>
            </a:r>
            <a:r>
              <a:rPr lang="fi-FI" altLang="zh-CN" dirty="0"/>
              <a:t>, </a:t>
            </a:r>
            <a:r>
              <a:rPr lang="fi-FI" altLang="zh-CN" dirty="0" err="1"/>
              <a:t>value</a:t>
            </a:r>
            <a:r>
              <a:rPr lang="fi-FI" altLang="zh-CN" dirty="0"/>
              <a:t>)</a:t>
            </a:r>
          </a:p>
          <a:p>
            <a:pPr lvl="1" eaLnBrk="1" hangingPunct="1">
              <a:spcBef>
                <a:spcPts val="1200"/>
              </a:spcBef>
            </a:pPr>
            <a:r>
              <a:rPr lang="fi-FI" altLang="zh-CN" dirty="0" err="1"/>
              <a:t>get</a:t>
            </a:r>
            <a:r>
              <a:rPr lang="fi-FI" altLang="zh-CN" dirty="0"/>
              <a:t>(</a:t>
            </a:r>
            <a:r>
              <a:rPr lang="fi-FI" altLang="zh-CN" dirty="0" err="1"/>
              <a:t>key</a:t>
            </a:r>
            <a:r>
              <a:rPr lang="fi-FI" altLang="zh-CN" dirty="0"/>
              <a:t>) -&gt; </a:t>
            </a:r>
            <a:r>
              <a:rPr lang="fi-FI" altLang="zh-CN" dirty="0" err="1"/>
              <a:t>value</a:t>
            </a:r>
            <a:endParaRPr lang="fi-FI" altLang="zh-CN" dirty="0"/>
          </a:p>
          <a:p>
            <a:pPr lvl="1" eaLnBrk="1" hangingPunct="1">
              <a:spcBef>
                <a:spcPts val="1200"/>
              </a:spcBef>
            </a:pPr>
            <a:r>
              <a:rPr lang="en-US" altLang="zh-CN" dirty="0"/>
              <a:t>Loose guarantees about keeping data alive</a:t>
            </a:r>
          </a:p>
        </p:txBody>
      </p:sp>
      <p:sp>
        <p:nvSpPr>
          <p:cNvPr id="5" name="灯片编号占位符 3">
            <a:extLst>
              <a:ext uri="{FF2B5EF4-FFF2-40B4-BE49-F238E27FC236}">
                <a16:creationId xmlns:a16="http://schemas.microsoft.com/office/drawing/2014/main" id="{7253ED2B-E2EA-974E-A4C2-F568DC357B5C}"/>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50</a:t>
            </a:fld>
            <a:endParaRPr lang="zh-CN" altLang="en-US"/>
          </a:p>
        </p:txBody>
      </p:sp>
    </p:spTree>
    <p:extLst>
      <p:ext uri="{BB962C8B-B14F-4D97-AF65-F5344CB8AC3E}">
        <p14:creationId xmlns:p14="http://schemas.microsoft.com/office/powerpoint/2010/main" val="31804664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a:extLst>
              <a:ext uri="{FF2B5EF4-FFF2-40B4-BE49-F238E27FC236}">
                <a16:creationId xmlns:a16="http://schemas.microsoft.com/office/drawing/2014/main" id="{9A6FDC40-D1E8-5945-B0D5-FE5C9F331E44}"/>
              </a:ext>
            </a:extLst>
          </p:cNvPr>
          <p:cNvSpPr>
            <a:spLocks noGrp="1"/>
          </p:cNvSpPr>
          <p:nvPr>
            <p:ph type="title"/>
          </p:nvPr>
        </p:nvSpPr>
        <p:spPr/>
        <p:txBody>
          <a:bodyPr/>
          <a:lstStyle/>
          <a:p>
            <a:pPr eaLnBrk="1" hangingPunct="1"/>
            <a:r>
              <a:rPr lang="en-US" altLang="zh-CN"/>
              <a:t>P2P Implementation of DHT</a:t>
            </a:r>
          </a:p>
        </p:txBody>
      </p:sp>
      <p:sp>
        <p:nvSpPr>
          <p:cNvPr id="70658" name="Content Placeholder 2">
            <a:extLst>
              <a:ext uri="{FF2B5EF4-FFF2-40B4-BE49-F238E27FC236}">
                <a16:creationId xmlns:a16="http://schemas.microsoft.com/office/drawing/2014/main" id="{77D8DB5E-61BD-3342-9AC5-087A38CBCF87}"/>
              </a:ext>
            </a:extLst>
          </p:cNvPr>
          <p:cNvSpPr>
            <a:spLocks noGrp="1"/>
          </p:cNvSpPr>
          <p:nvPr>
            <p:ph idx="1"/>
          </p:nvPr>
        </p:nvSpPr>
        <p:spPr/>
        <p:txBody>
          <a:bodyPr/>
          <a:lstStyle/>
          <a:p>
            <a:pPr eaLnBrk="1" hangingPunct="1"/>
            <a:r>
              <a:rPr lang="en-US" altLang="zh-CN" dirty="0"/>
              <a:t>Overlay Network</a:t>
            </a:r>
          </a:p>
          <a:p>
            <a:pPr lvl="1" eaLnBrk="1" hangingPunct="1"/>
            <a:r>
              <a:rPr lang="en-US" altLang="zh-CN" dirty="0"/>
              <a:t>Partition hash table over n nodes</a:t>
            </a:r>
          </a:p>
          <a:p>
            <a:pPr lvl="1" eaLnBrk="1" hangingPunct="1"/>
            <a:r>
              <a:rPr lang="en-US" altLang="zh-CN" dirty="0"/>
              <a:t>Not every node knows about all other n nodes</a:t>
            </a:r>
          </a:p>
          <a:p>
            <a:pPr lvl="1" eaLnBrk="1" hangingPunct="1"/>
            <a:r>
              <a:rPr lang="en-US" altLang="zh-CN" dirty="0"/>
              <a:t>Route to find right hash table</a:t>
            </a:r>
          </a:p>
          <a:p>
            <a:pPr eaLnBrk="1" hangingPunct="1"/>
            <a:r>
              <a:rPr lang="nl-NL" altLang="zh-CN" dirty="0"/>
              <a:t>Goals</a:t>
            </a:r>
          </a:p>
          <a:p>
            <a:pPr lvl="1" eaLnBrk="1" hangingPunct="1"/>
            <a:r>
              <a:rPr lang="en-US" altLang="zh-CN" dirty="0"/>
              <a:t>log(n) hops</a:t>
            </a:r>
          </a:p>
          <a:p>
            <a:pPr lvl="1" eaLnBrk="1" hangingPunct="1"/>
            <a:r>
              <a:rPr lang="en-US" altLang="zh-CN" dirty="0"/>
              <a:t>Guarantees about load balance</a:t>
            </a:r>
          </a:p>
          <a:p>
            <a:pPr eaLnBrk="1" hangingPunct="1"/>
            <a:endParaRPr lang="en-US" altLang="zh-CN" dirty="0"/>
          </a:p>
        </p:txBody>
      </p:sp>
      <p:sp>
        <p:nvSpPr>
          <p:cNvPr id="5" name="灯片编号占位符 3">
            <a:extLst>
              <a:ext uri="{FF2B5EF4-FFF2-40B4-BE49-F238E27FC236}">
                <a16:creationId xmlns:a16="http://schemas.microsoft.com/office/drawing/2014/main" id="{8A736151-3BDC-3540-BA42-456F305FC8FA}"/>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51</a:t>
            </a:fld>
            <a:endParaRPr lang="zh-CN" altLang="en-US"/>
          </a:p>
        </p:txBody>
      </p:sp>
    </p:spTree>
    <p:extLst>
      <p:ext uri="{BB962C8B-B14F-4D97-AF65-F5344CB8AC3E}">
        <p14:creationId xmlns:p14="http://schemas.microsoft.com/office/powerpoint/2010/main" val="1153340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a:extLst>
              <a:ext uri="{FF2B5EF4-FFF2-40B4-BE49-F238E27FC236}">
                <a16:creationId xmlns:a16="http://schemas.microsoft.com/office/drawing/2014/main" id="{0E2A52E7-96F0-BD49-99D2-D9A40CD54F34}"/>
              </a:ext>
            </a:extLst>
          </p:cNvPr>
          <p:cNvSpPr>
            <a:spLocks noGrp="1"/>
          </p:cNvSpPr>
          <p:nvPr>
            <p:ph type="title"/>
          </p:nvPr>
        </p:nvSpPr>
        <p:spPr/>
        <p:txBody>
          <a:bodyPr/>
          <a:lstStyle/>
          <a:p>
            <a:pPr eaLnBrk="1" hangingPunct="1"/>
            <a:r>
              <a:rPr lang="en-US" altLang="zh-CN"/>
              <a:t>A DHT in Operation: put()</a:t>
            </a:r>
          </a:p>
        </p:txBody>
      </p:sp>
      <p:pic>
        <p:nvPicPr>
          <p:cNvPr id="71683" name="Picture 4">
            <a:extLst>
              <a:ext uri="{FF2B5EF4-FFF2-40B4-BE49-F238E27FC236}">
                <a16:creationId xmlns:a16="http://schemas.microsoft.com/office/drawing/2014/main" id="{E1B7BD93-4680-8744-9CFD-BCF1113974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6510" y="1562100"/>
            <a:ext cx="7920038" cy="3301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3">
            <a:extLst>
              <a:ext uri="{FF2B5EF4-FFF2-40B4-BE49-F238E27FC236}">
                <a16:creationId xmlns:a16="http://schemas.microsoft.com/office/drawing/2014/main" id="{B46DB482-4FCD-6B4E-A966-E6C7702303F3}"/>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52</a:t>
            </a:fld>
            <a:endParaRPr lang="zh-CN" altLang="en-US"/>
          </a:p>
        </p:txBody>
      </p:sp>
    </p:spTree>
    <p:extLst>
      <p:ext uri="{BB962C8B-B14F-4D97-AF65-F5344CB8AC3E}">
        <p14:creationId xmlns:p14="http://schemas.microsoft.com/office/powerpoint/2010/main" val="3296656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D67C0D2F-511D-3948-8831-F0BE03B6C810}"/>
              </a:ext>
            </a:extLst>
          </p:cNvPr>
          <p:cNvSpPr>
            <a:spLocks noGrp="1"/>
          </p:cNvSpPr>
          <p:nvPr>
            <p:ph type="title"/>
          </p:nvPr>
        </p:nvSpPr>
        <p:spPr/>
        <p:txBody>
          <a:bodyPr/>
          <a:lstStyle/>
          <a:p>
            <a:pPr eaLnBrk="1" hangingPunct="1"/>
            <a:r>
              <a:rPr lang="en-US" altLang="zh-CN"/>
              <a:t>A DHT in Operation: get()</a:t>
            </a:r>
          </a:p>
        </p:txBody>
      </p:sp>
      <p:pic>
        <p:nvPicPr>
          <p:cNvPr id="72707" name="Picture 4">
            <a:extLst>
              <a:ext uri="{FF2B5EF4-FFF2-40B4-BE49-F238E27FC236}">
                <a16:creationId xmlns:a16="http://schemas.microsoft.com/office/drawing/2014/main" id="{DA797117-EAEB-234B-8614-3B930549D9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354" y="1346597"/>
            <a:ext cx="8065294" cy="3594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3">
            <a:extLst>
              <a:ext uri="{FF2B5EF4-FFF2-40B4-BE49-F238E27FC236}">
                <a16:creationId xmlns:a16="http://schemas.microsoft.com/office/drawing/2014/main" id="{B307D2A0-6EE6-A340-975C-35CAA97E5F6A}"/>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53</a:t>
            </a:fld>
            <a:endParaRPr lang="zh-CN" altLang="en-US"/>
          </a:p>
        </p:txBody>
      </p:sp>
    </p:spTree>
    <p:extLst>
      <p:ext uri="{BB962C8B-B14F-4D97-AF65-F5344CB8AC3E}">
        <p14:creationId xmlns:p14="http://schemas.microsoft.com/office/powerpoint/2010/main" val="7063698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a:extLst>
              <a:ext uri="{FF2B5EF4-FFF2-40B4-BE49-F238E27FC236}">
                <a16:creationId xmlns:a16="http://schemas.microsoft.com/office/drawing/2014/main" id="{EB51F7B7-6E0D-434A-ADE5-1D98336FA5AF}"/>
              </a:ext>
            </a:extLst>
          </p:cNvPr>
          <p:cNvSpPr>
            <a:spLocks noGrp="1"/>
          </p:cNvSpPr>
          <p:nvPr>
            <p:ph type="title"/>
          </p:nvPr>
        </p:nvSpPr>
        <p:spPr/>
        <p:txBody>
          <a:bodyPr/>
          <a:lstStyle/>
          <a:p>
            <a:pPr eaLnBrk="1" hangingPunct="1"/>
            <a:r>
              <a:rPr lang="en-US" altLang="zh-CN" dirty="0"/>
              <a:t>Chord Properties</a:t>
            </a:r>
          </a:p>
        </p:txBody>
      </p:sp>
      <p:sp>
        <p:nvSpPr>
          <p:cNvPr id="73730" name="Content Placeholder 2">
            <a:extLst>
              <a:ext uri="{FF2B5EF4-FFF2-40B4-BE49-F238E27FC236}">
                <a16:creationId xmlns:a16="http://schemas.microsoft.com/office/drawing/2014/main" id="{41155427-7B33-504E-8BDB-A333CADE565A}"/>
              </a:ext>
            </a:extLst>
          </p:cNvPr>
          <p:cNvSpPr>
            <a:spLocks noGrp="1"/>
          </p:cNvSpPr>
          <p:nvPr>
            <p:ph idx="1"/>
          </p:nvPr>
        </p:nvSpPr>
        <p:spPr/>
        <p:txBody>
          <a:bodyPr/>
          <a:lstStyle/>
          <a:p>
            <a:pPr eaLnBrk="1" hangingPunct="1">
              <a:lnSpc>
                <a:spcPct val="120000"/>
              </a:lnSpc>
            </a:pPr>
            <a:r>
              <a:rPr lang="en-US" altLang="zh-CN" dirty="0"/>
              <a:t>Efficient: O(</a:t>
            </a:r>
            <a:r>
              <a:rPr lang="en-US" altLang="zh-CN" i="1" dirty="0"/>
              <a:t>log(N)</a:t>
            </a:r>
            <a:r>
              <a:rPr lang="en-US" altLang="zh-CN" dirty="0"/>
              <a:t>) messages per lookup</a:t>
            </a:r>
          </a:p>
          <a:p>
            <a:pPr lvl="1" eaLnBrk="1" hangingPunct="1">
              <a:lnSpc>
                <a:spcPct val="120000"/>
              </a:lnSpc>
            </a:pPr>
            <a:r>
              <a:rPr lang="en-US" altLang="zh-CN" dirty="0"/>
              <a:t>N is the total number of servers </a:t>
            </a:r>
          </a:p>
          <a:p>
            <a:pPr eaLnBrk="1" hangingPunct="1">
              <a:lnSpc>
                <a:spcPct val="120000"/>
              </a:lnSpc>
            </a:pPr>
            <a:r>
              <a:rPr lang="en-US" altLang="zh-CN" dirty="0"/>
              <a:t>Scalable: O(</a:t>
            </a:r>
            <a:r>
              <a:rPr lang="en-US" altLang="zh-CN" i="1" dirty="0"/>
              <a:t>log(N)</a:t>
            </a:r>
            <a:r>
              <a:rPr lang="en-US" altLang="zh-CN" dirty="0"/>
              <a:t>) state per node</a:t>
            </a:r>
          </a:p>
          <a:p>
            <a:pPr eaLnBrk="1" hangingPunct="1">
              <a:lnSpc>
                <a:spcPct val="120000"/>
              </a:lnSpc>
            </a:pPr>
            <a:r>
              <a:rPr lang="en-US" altLang="zh-CN" dirty="0"/>
              <a:t>Robust: survives massive failures </a:t>
            </a:r>
          </a:p>
          <a:p>
            <a:pPr eaLnBrk="1" hangingPunct="1">
              <a:lnSpc>
                <a:spcPct val="120000"/>
              </a:lnSpc>
            </a:pPr>
            <a:endParaRPr lang="en-US" altLang="zh-CN" sz="2700" dirty="0"/>
          </a:p>
        </p:txBody>
      </p:sp>
      <p:sp>
        <p:nvSpPr>
          <p:cNvPr id="5" name="灯片编号占位符 3">
            <a:extLst>
              <a:ext uri="{FF2B5EF4-FFF2-40B4-BE49-F238E27FC236}">
                <a16:creationId xmlns:a16="http://schemas.microsoft.com/office/drawing/2014/main" id="{D37AD53E-34F2-A744-A6F0-5EC4EBE631A0}"/>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54</a:t>
            </a:fld>
            <a:endParaRPr lang="zh-CN" altLang="en-US"/>
          </a:p>
        </p:txBody>
      </p:sp>
    </p:spTree>
    <p:extLst>
      <p:ext uri="{BB962C8B-B14F-4D97-AF65-F5344CB8AC3E}">
        <p14:creationId xmlns:p14="http://schemas.microsoft.com/office/powerpoint/2010/main" val="41175411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a:extLst>
              <a:ext uri="{FF2B5EF4-FFF2-40B4-BE49-F238E27FC236}">
                <a16:creationId xmlns:a16="http://schemas.microsoft.com/office/drawing/2014/main" id="{06B7F818-55B7-7643-A31C-05A49AB9E36E}"/>
              </a:ext>
            </a:extLst>
          </p:cNvPr>
          <p:cNvSpPr>
            <a:spLocks noGrp="1"/>
          </p:cNvSpPr>
          <p:nvPr>
            <p:ph type="title"/>
          </p:nvPr>
        </p:nvSpPr>
        <p:spPr/>
        <p:txBody>
          <a:bodyPr/>
          <a:lstStyle/>
          <a:p>
            <a:pPr eaLnBrk="1" hangingPunct="1"/>
            <a:r>
              <a:rPr lang="en-US" altLang="zh-CN"/>
              <a:t>Chord IDs</a:t>
            </a:r>
          </a:p>
        </p:txBody>
      </p:sp>
      <p:sp>
        <p:nvSpPr>
          <p:cNvPr id="74754" name="Content Placeholder 2">
            <a:extLst>
              <a:ext uri="{FF2B5EF4-FFF2-40B4-BE49-F238E27FC236}">
                <a16:creationId xmlns:a16="http://schemas.microsoft.com/office/drawing/2014/main" id="{DF6E98FD-D26E-F540-90B6-084548B51A7C}"/>
              </a:ext>
            </a:extLst>
          </p:cNvPr>
          <p:cNvSpPr>
            <a:spLocks noGrp="1"/>
          </p:cNvSpPr>
          <p:nvPr>
            <p:ph idx="1"/>
          </p:nvPr>
        </p:nvSpPr>
        <p:spPr/>
        <p:txBody>
          <a:bodyPr>
            <a:normAutofit/>
          </a:bodyPr>
          <a:lstStyle/>
          <a:p>
            <a:pPr eaLnBrk="1" hangingPunct="1"/>
            <a:r>
              <a:rPr lang="en-US" altLang="zh-CN" dirty="0">
                <a:latin typeface="+mn-lt"/>
              </a:rPr>
              <a:t>Key identifier = SHA-1(key)</a:t>
            </a:r>
          </a:p>
          <a:p>
            <a:pPr lvl="1"/>
            <a:r>
              <a:rPr lang="en-US" altLang="zh-CN" dirty="0">
                <a:latin typeface="+mn-lt"/>
              </a:rPr>
              <a:t>SHA-1</a:t>
            </a:r>
            <a:r>
              <a:rPr lang="zh-CN" altLang="en-US" dirty="0">
                <a:latin typeface="+mn-lt"/>
              </a:rPr>
              <a:t> </a:t>
            </a:r>
            <a:r>
              <a:rPr lang="en-US" altLang="zh-CN" dirty="0">
                <a:latin typeface="+mn-lt"/>
              </a:rPr>
              <a:t>is</a:t>
            </a:r>
            <a:r>
              <a:rPr lang="zh-CN" altLang="en-US" dirty="0">
                <a:latin typeface="+mn-lt"/>
              </a:rPr>
              <a:t> </a:t>
            </a:r>
            <a:r>
              <a:rPr lang="en-US" altLang="zh-CN" dirty="0">
                <a:latin typeface="+mn-lt"/>
              </a:rPr>
              <a:t>a</a:t>
            </a:r>
            <a:r>
              <a:rPr lang="zh-CN" altLang="en-US" dirty="0">
                <a:latin typeface="+mn-lt"/>
              </a:rPr>
              <a:t> </a:t>
            </a:r>
            <a:r>
              <a:rPr lang="en-US" altLang="zh-CN" dirty="0">
                <a:latin typeface="+mn-lt"/>
              </a:rPr>
              <a:t>hash</a:t>
            </a:r>
            <a:r>
              <a:rPr lang="zh-CN" altLang="en-US" dirty="0">
                <a:latin typeface="+mn-lt"/>
              </a:rPr>
              <a:t> </a:t>
            </a:r>
            <a:r>
              <a:rPr lang="en-US" altLang="zh-CN" dirty="0">
                <a:latin typeface="+mn-lt"/>
              </a:rPr>
              <a:t>function</a:t>
            </a:r>
          </a:p>
          <a:p>
            <a:pPr eaLnBrk="1" hangingPunct="1"/>
            <a:r>
              <a:rPr lang="en-US" altLang="zh-CN" dirty="0">
                <a:latin typeface="+mn-lt"/>
              </a:rPr>
              <a:t>Node identifier = SHA-1(IP address)</a:t>
            </a:r>
          </a:p>
          <a:p>
            <a:pPr eaLnBrk="1" hangingPunct="1"/>
            <a:r>
              <a:rPr lang="en-US" altLang="zh-CN" dirty="0">
                <a:latin typeface="+mn-lt"/>
              </a:rPr>
              <a:t>Both are uniformly distributed</a:t>
            </a:r>
          </a:p>
          <a:p>
            <a:pPr eaLnBrk="1" hangingPunct="1"/>
            <a:r>
              <a:rPr lang="en-US" altLang="zh-CN" dirty="0">
                <a:latin typeface="+mn-lt"/>
              </a:rPr>
              <a:t>Both exist in the </a:t>
            </a:r>
            <a:r>
              <a:rPr lang="en-US" altLang="zh-CN" dirty="0">
                <a:solidFill>
                  <a:schemeClr val="accent1"/>
                </a:solidFill>
                <a:latin typeface="+mn-lt"/>
              </a:rPr>
              <a:t>same ID space</a:t>
            </a:r>
          </a:p>
          <a:p>
            <a:pPr eaLnBrk="1" hangingPunct="1"/>
            <a:endParaRPr lang="en-US" altLang="zh-CN" dirty="0">
              <a:latin typeface="+mn-lt"/>
            </a:endParaRPr>
          </a:p>
          <a:p>
            <a:pPr eaLnBrk="1" hangingPunct="1"/>
            <a:r>
              <a:rPr lang="en-US" altLang="zh-CN" dirty="0">
                <a:latin typeface="+mn-lt"/>
              </a:rPr>
              <a:t>How to map key IDs to node IDs?</a:t>
            </a:r>
            <a:r>
              <a:rPr lang="zh-CN" altLang="en-US" dirty="0">
                <a:latin typeface="+mn-lt"/>
              </a:rPr>
              <a:t> </a:t>
            </a:r>
            <a:r>
              <a:rPr lang="en-US" altLang="zh-CN" dirty="0">
                <a:latin typeface="+mn-lt"/>
              </a:rPr>
              <a:t>by</a:t>
            </a:r>
            <a:r>
              <a:rPr lang="zh-CN" altLang="en-US" dirty="0">
                <a:latin typeface="+mn-lt"/>
              </a:rPr>
              <a:t> </a:t>
            </a:r>
            <a:r>
              <a:rPr lang="en-US" altLang="zh-CN" dirty="0">
                <a:latin typeface="+mn-lt"/>
                <a:cs typeface="Consolas" panose="020B0609020204030204" pitchFamily="49" charset="0"/>
              </a:rPr>
              <a:t>mod</a:t>
            </a:r>
            <a:r>
              <a:rPr lang="en-US" altLang="zh-CN" dirty="0">
                <a:latin typeface="+mn-lt"/>
              </a:rPr>
              <a:t>?</a:t>
            </a:r>
          </a:p>
        </p:txBody>
      </p:sp>
      <p:sp>
        <p:nvSpPr>
          <p:cNvPr id="5" name="灯片编号占位符 3">
            <a:extLst>
              <a:ext uri="{FF2B5EF4-FFF2-40B4-BE49-F238E27FC236}">
                <a16:creationId xmlns:a16="http://schemas.microsoft.com/office/drawing/2014/main" id="{A693537A-3549-A347-947E-8D58BEB95572}"/>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55</a:t>
            </a:fld>
            <a:endParaRPr lang="zh-CN" altLang="en-US"/>
          </a:p>
        </p:txBody>
      </p:sp>
    </p:spTree>
    <p:extLst>
      <p:ext uri="{BB962C8B-B14F-4D97-AF65-F5344CB8AC3E}">
        <p14:creationId xmlns:p14="http://schemas.microsoft.com/office/powerpoint/2010/main" val="40449692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15D5A06D-3E19-D64C-A5EC-DF1C7CF894C9}"/>
              </a:ext>
            </a:extLst>
          </p:cNvPr>
          <p:cNvSpPr>
            <a:spLocks noGrp="1"/>
          </p:cNvSpPr>
          <p:nvPr>
            <p:ph type="title"/>
          </p:nvPr>
        </p:nvSpPr>
        <p:spPr/>
        <p:txBody>
          <a:bodyPr/>
          <a:lstStyle/>
          <a:p>
            <a:pPr eaLnBrk="1" hangingPunct="1"/>
            <a:r>
              <a:rPr lang="en-US" altLang="zh-CN" dirty="0"/>
              <a:t>Consistent Hashing</a:t>
            </a:r>
          </a:p>
        </p:txBody>
      </p:sp>
      <p:pic>
        <p:nvPicPr>
          <p:cNvPr id="75779" name="Picture 4">
            <a:extLst>
              <a:ext uri="{FF2B5EF4-FFF2-40B4-BE49-F238E27FC236}">
                <a16:creationId xmlns:a16="http://schemas.microsoft.com/office/drawing/2014/main" id="{B38CAE28-D9ED-9345-AC05-18A2990A42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485" y="1291828"/>
            <a:ext cx="7452122"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3">
            <a:extLst>
              <a:ext uri="{FF2B5EF4-FFF2-40B4-BE49-F238E27FC236}">
                <a16:creationId xmlns:a16="http://schemas.microsoft.com/office/drawing/2014/main" id="{F8672230-5149-CA42-846D-2C35BC9D7301}"/>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56</a:t>
            </a:fld>
            <a:endParaRPr lang="zh-CN" altLang="en-US"/>
          </a:p>
        </p:txBody>
      </p:sp>
    </p:spTree>
    <p:extLst>
      <p:ext uri="{BB962C8B-B14F-4D97-AF65-F5344CB8AC3E}">
        <p14:creationId xmlns:p14="http://schemas.microsoft.com/office/powerpoint/2010/main" val="32455103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a:extLst>
              <a:ext uri="{FF2B5EF4-FFF2-40B4-BE49-F238E27FC236}">
                <a16:creationId xmlns:a16="http://schemas.microsoft.com/office/drawing/2014/main" id="{90A989F5-9C12-CF4C-8A86-47B8AA297633}"/>
              </a:ext>
            </a:extLst>
          </p:cNvPr>
          <p:cNvSpPr>
            <a:spLocks noGrp="1"/>
          </p:cNvSpPr>
          <p:nvPr>
            <p:ph type="title"/>
          </p:nvPr>
        </p:nvSpPr>
        <p:spPr/>
        <p:txBody>
          <a:bodyPr/>
          <a:lstStyle/>
          <a:p>
            <a:pPr eaLnBrk="1" hangingPunct="1"/>
            <a:r>
              <a:rPr lang="en-US" altLang="zh-CN" dirty="0"/>
              <a:t>Basic Lookup</a:t>
            </a:r>
          </a:p>
        </p:txBody>
      </p:sp>
      <p:pic>
        <p:nvPicPr>
          <p:cNvPr id="76803" name="Picture 4">
            <a:extLst>
              <a:ext uri="{FF2B5EF4-FFF2-40B4-BE49-F238E27FC236}">
                <a16:creationId xmlns:a16="http://schemas.microsoft.com/office/drawing/2014/main" id="{07F9A2A4-28F3-5048-9C62-FA05E8129F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398985"/>
            <a:ext cx="7596188" cy="3482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3">
            <a:extLst>
              <a:ext uri="{FF2B5EF4-FFF2-40B4-BE49-F238E27FC236}">
                <a16:creationId xmlns:a16="http://schemas.microsoft.com/office/drawing/2014/main" id="{F21B819F-F655-A842-8C09-BA436F079BE3}"/>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57</a:t>
            </a:fld>
            <a:endParaRPr lang="zh-CN" altLang="en-US"/>
          </a:p>
        </p:txBody>
      </p:sp>
    </p:spTree>
    <p:extLst>
      <p:ext uri="{BB962C8B-B14F-4D97-AF65-F5344CB8AC3E}">
        <p14:creationId xmlns:p14="http://schemas.microsoft.com/office/powerpoint/2010/main" val="38857605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a:extLst>
              <a:ext uri="{FF2B5EF4-FFF2-40B4-BE49-F238E27FC236}">
                <a16:creationId xmlns:a16="http://schemas.microsoft.com/office/drawing/2014/main" id="{FB0504C2-D9F3-4A44-B193-01352803DF18}"/>
              </a:ext>
            </a:extLst>
          </p:cNvPr>
          <p:cNvSpPr>
            <a:spLocks noGrp="1"/>
          </p:cNvSpPr>
          <p:nvPr>
            <p:ph type="title"/>
          </p:nvPr>
        </p:nvSpPr>
        <p:spPr/>
        <p:txBody>
          <a:bodyPr/>
          <a:lstStyle/>
          <a:p>
            <a:pPr eaLnBrk="1" hangingPunct="1"/>
            <a:r>
              <a:rPr lang="en-US" altLang="zh-CN" dirty="0"/>
              <a:t>Simple Lookup Algorithm</a:t>
            </a:r>
          </a:p>
        </p:txBody>
      </p:sp>
      <p:sp>
        <p:nvSpPr>
          <p:cNvPr id="3" name="Content Placeholder 2">
            <a:extLst>
              <a:ext uri="{FF2B5EF4-FFF2-40B4-BE49-F238E27FC236}">
                <a16:creationId xmlns:a16="http://schemas.microsoft.com/office/drawing/2014/main" id="{B52D5923-FA11-4A4C-B669-150AA3F90F74}"/>
              </a:ext>
            </a:extLst>
          </p:cNvPr>
          <p:cNvSpPr>
            <a:spLocks noGrp="1"/>
          </p:cNvSpPr>
          <p:nvPr>
            <p:ph idx="1"/>
          </p:nvPr>
        </p:nvSpPr>
        <p:spPr/>
        <p:txBody>
          <a:bodyPr>
            <a:normAutofit/>
          </a:bodyPr>
          <a:lstStyle/>
          <a:p>
            <a:pPr marL="0" indent="0">
              <a:buNone/>
              <a:defRPr/>
            </a:pPr>
            <a:r>
              <a:rPr lang="en-US" b="0" dirty="0">
                <a:latin typeface="Consolas" panose="020B0609020204030204" pitchFamily="49" charset="0"/>
                <a:cs typeface="Consolas" panose="020B0609020204030204" pitchFamily="49" charset="0"/>
              </a:rPr>
              <a:t>Lookup(my-id, key-id) </a:t>
            </a:r>
          </a:p>
          <a:p>
            <a:pPr marL="0" indent="0">
              <a:buNone/>
              <a:defRPr/>
            </a:pPr>
            <a:r>
              <a:rPr lang="en-US" b="0" dirty="0">
                <a:latin typeface="Consolas" panose="020B0609020204030204" pitchFamily="49" charset="0"/>
                <a:cs typeface="Consolas" panose="020B0609020204030204" pitchFamily="49" charset="0"/>
              </a:rPr>
              <a:t>    n = my successor</a:t>
            </a:r>
          </a:p>
          <a:p>
            <a:pPr marL="0" indent="0">
              <a:buNone/>
              <a:defRPr/>
            </a:pPr>
            <a:r>
              <a:rPr lang="fi-FI" b="0" dirty="0">
                <a:latin typeface="Consolas" panose="020B0609020204030204" pitchFamily="49" charset="0"/>
                <a:cs typeface="Consolas" panose="020B0609020204030204" pitchFamily="49" charset="0"/>
              </a:rPr>
              <a:t>    </a:t>
            </a:r>
            <a:r>
              <a:rPr lang="fi-FI" b="0" dirty="0" err="1">
                <a:latin typeface="Consolas" panose="020B0609020204030204" pitchFamily="49" charset="0"/>
                <a:cs typeface="Consolas" panose="020B0609020204030204" pitchFamily="49" charset="0"/>
              </a:rPr>
              <a:t>if</a:t>
            </a:r>
            <a:r>
              <a:rPr lang="fi-FI" b="0" dirty="0">
                <a:latin typeface="Consolas" panose="020B0609020204030204" pitchFamily="49" charset="0"/>
                <a:cs typeface="Consolas" panose="020B0609020204030204" pitchFamily="49" charset="0"/>
              </a:rPr>
              <a:t> </a:t>
            </a:r>
            <a:r>
              <a:rPr lang="fi-FI" b="0" dirty="0" err="1">
                <a:latin typeface="Consolas" panose="020B0609020204030204" pitchFamily="49" charset="0"/>
                <a:cs typeface="Consolas" panose="020B0609020204030204" pitchFamily="49" charset="0"/>
              </a:rPr>
              <a:t>my-id</a:t>
            </a:r>
            <a:r>
              <a:rPr lang="fi-FI" b="0" dirty="0">
                <a:latin typeface="Consolas" panose="020B0609020204030204" pitchFamily="49" charset="0"/>
                <a:cs typeface="Consolas" panose="020B0609020204030204" pitchFamily="49" charset="0"/>
              </a:rPr>
              <a:t> &lt; n &lt; </a:t>
            </a:r>
            <a:r>
              <a:rPr lang="fi-FI" b="0" dirty="0" err="1">
                <a:latin typeface="Consolas" panose="020B0609020204030204" pitchFamily="49" charset="0"/>
                <a:cs typeface="Consolas" panose="020B0609020204030204" pitchFamily="49" charset="0"/>
              </a:rPr>
              <a:t>key-id</a:t>
            </a:r>
            <a:endParaRPr lang="fi-FI" b="0" dirty="0">
              <a:latin typeface="Consolas" panose="020B0609020204030204" pitchFamily="49" charset="0"/>
              <a:cs typeface="Consolas" panose="020B0609020204030204" pitchFamily="49" charset="0"/>
            </a:endParaRPr>
          </a:p>
          <a:p>
            <a:pPr marL="0" indent="0">
              <a:buNone/>
              <a:defRPr/>
            </a:pPr>
            <a:r>
              <a:rPr lang="en-US" b="0" dirty="0">
                <a:latin typeface="Consolas" panose="020B0609020204030204" pitchFamily="49" charset="0"/>
                <a:cs typeface="Consolas" panose="020B0609020204030204" pitchFamily="49" charset="0"/>
              </a:rPr>
              <a:t>        call Lookup(id) on node n    </a:t>
            </a:r>
            <a:r>
              <a:rPr lang="en-US" b="0" i="1" dirty="0">
                <a:latin typeface="Consolas" panose="020B0609020204030204" pitchFamily="49" charset="0"/>
                <a:cs typeface="Consolas" panose="020B0609020204030204" pitchFamily="49" charset="0"/>
              </a:rPr>
              <a:t>// next hop</a:t>
            </a:r>
          </a:p>
          <a:p>
            <a:pPr marL="0" indent="0">
              <a:buNone/>
              <a:defRPr/>
            </a:pPr>
            <a:r>
              <a:rPr lang="en-US" b="0" dirty="0">
                <a:latin typeface="Consolas" panose="020B0609020204030204" pitchFamily="49" charset="0"/>
                <a:cs typeface="Consolas" panose="020B0609020204030204" pitchFamily="49" charset="0"/>
              </a:rPr>
              <a:t>    else</a:t>
            </a:r>
          </a:p>
          <a:p>
            <a:pPr marL="0" indent="0">
              <a:buNone/>
              <a:defRPr/>
            </a:pPr>
            <a:r>
              <a:rPr lang="en-US" b="0" dirty="0">
                <a:latin typeface="Consolas" panose="020B0609020204030204" pitchFamily="49" charset="0"/>
                <a:cs typeface="Consolas" panose="020B0609020204030204" pitchFamily="49" charset="0"/>
              </a:rPr>
              <a:t>        return my successor             </a:t>
            </a:r>
            <a:r>
              <a:rPr lang="en-US" b="0" i="1" dirty="0">
                <a:latin typeface="Consolas" panose="020B0609020204030204" pitchFamily="49" charset="0"/>
                <a:cs typeface="Consolas" panose="020B0609020204030204" pitchFamily="49" charset="0"/>
              </a:rPr>
              <a:t>// done</a:t>
            </a:r>
          </a:p>
          <a:p>
            <a:pPr marL="0" indent="0">
              <a:buNone/>
              <a:defRPr/>
            </a:pPr>
            <a:endParaRPr lang="en-US" b="0" dirty="0">
              <a:latin typeface="Consolas" panose="020B0609020204030204" pitchFamily="49" charset="0"/>
              <a:cs typeface="Consolas" panose="020B0609020204030204" pitchFamily="49" charset="0"/>
            </a:endParaRPr>
          </a:p>
          <a:p>
            <a:pPr eaLnBrk="1" hangingPunct="1">
              <a:buFont typeface="Arial" charset="0"/>
              <a:buNone/>
              <a:defRPr/>
            </a:pPr>
            <a:r>
              <a:rPr lang="en-US" b="0" dirty="0">
                <a:latin typeface="Consolas" panose="020B0609020204030204" pitchFamily="49" charset="0"/>
                <a:cs typeface="Consolas" panose="020B0609020204030204" pitchFamily="49" charset="0"/>
              </a:rPr>
              <a:t>Correctness depends only on successors</a:t>
            </a:r>
          </a:p>
        </p:txBody>
      </p:sp>
      <p:sp>
        <p:nvSpPr>
          <p:cNvPr id="6" name="灯片编号占位符 3">
            <a:extLst>
              <a:ext uri="{FF2B5EF4-FFF2-40B4-BE49-F238E27FC236}">
                <a16:creationId xmlns:a16="http://schemas.microsoft.com/office/drawing/2014/main" id="{4CD4EAC3-5A60-B44D-B592-D5F084D8C67C}"/>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58</a:t>
            </a:fld>
            <a:endParaRPr lang="zh-CN" altLang="en-US"/>
          </a:p>
        </p:txBody>
      </p:sp>
    </p:spTree>
    <p:extLst>
      <p:ext uri="{BB962C8B-B14F-4D97-AF65-F5344CB8AC3E}">
        <p14:creationId xmlns:p14="http://schemas.microsoft.com/office/powerpoint/2010/main" val="24260419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a:extLst>
              <a:ext uri="{FF2B5EF4-FFF2-40B4-BE49-F238E27FC236}">
                <a16:creationId xmlns:a16="http://schemas.microsoft.com/office/drawing/2014/main" id="{748EFB7C-1D56-9B47-8286-1902ED06C1B7}"/>
              </a:ext>
            </a:extLst>
          </p:cNvPr>
          <p:cNvSpPr>
            <a:spLocks noGrp="1"/>
          </p:cNvSpPr>
          <p:nvPr>
            <p:ph type="title"/>
          </p:nvPr>
        </p:nvSpPr>
        <p:spPr/>
        <p:txBody>
          <a:bodyPr/>
          <a:lstStyle/>
          <a:p>
            <a:pPr eaLnBrk="1" hangingPunct="1"/>
            <a:r>
              <a:rPr lang="en-US" altLang="en-US" dirty="0">
                <a:ea typeface="宋体" panose="02010600030101010101" pitchFamily="2" charset="-122"/>
              </a:rPr>
              <a:t>"</a:t>
            </a:r>
            <a:r>
              <a:rPr lang="en-US" altLang="zh-CN" dirty="0"/>
              <a:t>Finger Table</a:t>
            </a:r>
            <a:r>
              <a:rPr lang="en-US" altLang="en-US" dirty="0">
                <a:ea typeface="宋体" panose="02010600030101010101" pitchFamily="2" charset="-122"/>
              </a:rPr>
              <a:t>"</a:t>
            </a:r>
            <a:r>
              <a:rPr lang="en-US" altLang="zh-CN" dirty="0"/>
              <a:t> allows log(N) lookups</a:t>
            </a:r>
          </a:p>
        </p:txBody>
      </p:sp>
      <p:pic>
        <p:nvPicPr>
          <p:cNvPr id="78851" name="Picture 4">
            <a:extLst>
              <a:ext uri="{FF2B5EF4-FFF2-40B4-BE49-F238E27FC236}">
                <a16:creationId xmlns:a16="http://schemas.microsoft.com/office/drawing/2014/main" id="{6589FA46-677E-D648-9A51-029878A9C4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5944" y="1453754"/>
            <a:ext cx="5283994"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3">
            <a:extLst>
              <a:ext uri="{FF2B5EF4-FFF2-40B4-BE49-F238E27FC236}">
                <a16:creationId xmlns:a16="http://schemas.microsoft.com/office/drawing/2014/main" id="{1A7789AA-3C83-9C4D-9211-4AA499600D2C}"/>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59</a:t>
            </a:fld>
            <a:endParaRPr lang="zh-CN" altLang="en-US"/>
          </a:p>
        </p:txBody>
      </p:sp>
    </p:spTree>
    <p:extLst>
      <p:ext uri="{BB962C8B-B14F-4D97-AF65-F5344CB8AC3E}">
        <p14:creationId xmlns:p14="http://schemas.microsoft.com/office/powerpoint/2010/main" val="267429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Benefits of Hierarchical Design</a:t>
            </a:r>
            <a:endParaRPr lang="zh-CN" altLang="en-US" dirty="0"/>
          </a:p>
        </p:txBody>
      </p:sp>
      <p:sp>
        <p:nvSpPr>
          <p:cNvPr id="3" name="内容占位符 2"/>
          <p:cNvSpPr>
            <a:spLocks noGrp="1"/>
          </p:cNvSpPr>
          <p:nvPr>
            <p:ph idx="1"/>
          </p:nvPr>
        </p:nvSpPr>
        <p:spPr/>
        <p:txBody>
          <a:bodyPr/>
          <a:lstStyle/>
          <a:p>
            <a:r>
              <a:rPr lang="en-US" altLang="zh-CN" dirty="0"/>
              <a:t>Hierarchies delegate responsibility</a:t>
            </a:r>
          </a:p>
          <a:p>
            <a:r>
              <a:rPr lang="en-US" altLang="zh-CN" dirty="0"/>
              <a:t>Each zone is only responsible for a small portion</a:t>
            </a:r>
          </a:p>
          <a:p>
            <a:r>
              <a:rPr lang="en-US" altLang="zh-CN" dirty="0"/>
              <a:t>Hierarchies also limit interaction between modules</a:t>
            </a:r>
          </a:p>
          <a:p>
            <a:endParaRPr lang="en-US" altLang="zh-CN" dirty="0"/>
          </a:p>
          <a:p>
            <a:pPr marL="342900" lvl="1" indent="-342900">
              <a:spcBef>
                <a:spcPts val="1200"/>
              </a:spcBef>
              <a:buFont typeface="Arial" pitchFamily="34" charset="0"/>
              <a:buChar char="•"/>
            </a:pPr>
            <a:r>
              <a:rPr lang="en-US" altLang="zh-CN" sz="1600" dirty="0"/>
              <a:t>A type of </a:t>
            </a:r>
            <a:r>
              <a:rPr lang="en-US" altLang="zh-CN" sz="1600" b="1" dirty="0">
                <a:solidFill>
                  <a:srgbClr val="0096FF"/>
                </a:solidFill>
              </a:rPr>
              <a:t>de-centralization </a:t>
            </a:r>
          </a:p>
          <a:p>
            <a:endParaRPr lang="zh-CN" altLang="en-US" dirty="0"/>
          </a:p>
        </p:txBody>
      </p:sp>
      <p:sp>
        <p:nvSpPr>
          <p:cNvPr id="4" name="灯片编号占位符 3">
            <a:extLst>
              <a:ext uri="{FF2B5EF4-FFF2-40B4-BE49-F238E27FC236}">
                <a16:creationId xmlns:a16="http://schemas.microsoft.com/office/drawing/2014/main" id="{05F336CC-B82B-984B-8E6E-DA5EA16B0673}"/>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6</a:t>
            </a:fld>
            <a:endParaRPr lang="zh-CN" altLang="en-US" dirty="0"/>
          </a:p>
        </p:txBody>
      </p:sp>
    </p:spTree>
    <p:extLst>
      <p:ext uri="{BB962C8B-B14F-4D97-AF65-F5344CB8AC3E}">
        <p14:creationId xmlns:p14="http://schemas.microsoft.com/office/powerpoint/2010/main" val="8527950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a:extLst>
              <a:ext uri="{FF2B5EF4-FFF2-40B4-BE49-F238E27FC236}">
                <a16:creationId xmlns:a16="http://schemas.microsoft.com/office/drawing/2014/main" id="{93CF97E7-0520-704E-B3A8-A50CEB1DFA46}"/>
              </a:ext>
            </a:extLst>
          </p:cNvPr>
          <p:cNvSpPr>
            <a:spLocks noGrp="1"/>
          </p:cNvSpPr>
          <p:nvPr>
            <p:ph type="title"/>
          </p:nvPr>
        </p:nvSpPr>
        <p:spPr>
          <a:xfrm>
            <a:off x="467544" y="193204"/>
            <a:ext cx="7886700" cy="994172"/>
          </a:xfrm>
        </p:spPr>
        <p:txBody>
          <a:bodyPr/>
          <a:lstStyle/>
          <a:p>
            <a:pPr eaLnBrk="1" hangingPunct="1"/>
            <a:r>
              <a:rPr lang="en-US" altLang="zh-CN" dirty="0"/>
              <a:t>Finger </a:t>
            </a:r>
            <a:r>
              <a:rPr lang="en-US" altLang="zh-CN" dirty="0" err="1"/>
              <a:t>i</a:t>
            </a:r>
            <a:r>
              <a:rPr lang="en-US" altLang="zh-CN" dirty="0"/>
              <a:t> points to successor of n+2</a:t>
            </a:r>
            <a:r>
              <a:rPr lang="en-US" altLang="zh-CN" baseline="30000" dirty="0"/>
              <a:t>i</a:t>
            </a:r>
          </a:p>
        </p:txBody>
      </p:sp>
      <p:pic>
        <p:nvPicPr>
          <p:cNvPr id="79875" name="Picture 4">
            <a:extLst>
              <a:ext uri="{FF2B5EF4-FFF2-40B4-BE49-F238E27FC236}">
                <a16:creationId xmlns:a16="http://schemas.microsoft.com/office/drawing/2014/main" id="{D0421D1A-8C89-7F46-A831-6CB2EEC085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075135"/>
            <a:ext cx="6317456" cy="3988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3">
            <a:extLst>
              <a:ext uri="{FF2B5EF4-FFF2-40B4-BE49-F238E27FC236}">
                <a16:creationId xmlns:a16="http://schemas.microsoft.com/office/drawing/2014/main" id="{FE01628A-849E-BB46-BCFA-47386D86A0EE}"/>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60</a:t>
            </a:fld>
            <a:endParaRPr lang="zh-CN" altLang="en-US"/>
          </a:p>
        </p:txBody>
      </p:sp>
    </p:spTree>
    <p:extLst>
      <p:ext uri="{BB962C8B-B14F-4D97-AF65-F5344CB8AC3E}">
        <p14:creationId xmlns:p14="http://schemas.microsoft.com/office/powerpoint/2010/main" val="2229275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a:extLst>
              <a:ext uri="{FF2B5EF4-FFF2-40B4-BE49-F238E27FC236}">
                <a16:creationId xmlns:a16="http://schemas.microsoft.com/office/drawing/2014/main" id="{E54C6326-0E78-C94E-8ED3-432C9CF0174D}"/>
              </a:ext>
            </a:extLst>
          </p:cNvPr>
          <p:cNvSpPr>
            <a:spLocks noGrp="1"/>
          </p:cNvSpPr>
          <p:nvPr>
            <p:ph type="title"/>
          </p:nvPr>
        </p:nvSpPr>
        <p:spPr/>
        <p:txBody>
          <a:bodyPr/>
          <a:lstStyle/>
          <a:p>
            <a:pPr eaLnBrk="1" hangingPunct="1"/>
            <a:r>
              <a:rPr lang="en-US" altLang="zh-CN"/>
              <a:t>Lookup with fingers</a:t>
            </a:r>
          </a:p>
        </p:txBody>
      </p:sp>
      <p:sp>
        <p:nvSpPr>
          <p:cNvPr id="80898" name="Content Placeholder 2">
            <a:extLst>
              <a:ext uri="{FF2B5EF4-FFF2-40B4-BE49-F238E27FC236}">
                <a16:creationId xmlns:a16="http://schemas.microsoft.com/office/drawing/2014/main" id="{B99A02AE-2F20-FE40-A66D-35078C89DAD7}"/>
              </a:ext>
            </a:extLst>
          </p:cNvPr>
          <p:cNvSpPr>
            <a:spLocks noGrp="1"/>
          </p:cNvSpPr>
          <p:nvPr>
            <p:ph idx="1"/>
          </p:nvPr>
        </p:nvSpPr>
        <p:spPr/>
        <p:txBody>
          <a:bodyPr>
            <a:normAutofit/>
          </a:bodyPr>
          <a:lstStyle/>
          <a:p>
            <a:pPr marL="0" indent="0">
              <a:buNone/>
            </a:pPr>
            <a:r>
              <a:rPr lang="en-US" altLang="zh-CN" b="0" dirty="0">
                <a:latin typeface="Consolas" panose="020B0609020204030204" pitchFamily="49" charset="0"/>
                <a:cs typeface="Consolas" panose="020B0609020204030204" pitchFamily="49" charset="0"/>
              </a:rPr>
              <a:t>Lookup(my-id, key-id) </a:t>
            </a:r>
          </a:p>
          <a:p>
            <a:pPr marL="0" indent="0">
              <a:buNone/>
            </a:pPr>
            <a:r>
              <a:rPr lang="en-US" altLang="zh-CN" b="0" dirty="0">
                <a:latin typeface="Consolas" panose="020B0609020204030204" pitchFamily="49" charset="0"/>
                <a:cs typeface="Consolas" panose="020B0609020204030204" pitchFamily="49" charset="0"/>
              </a:rPr>
              <a:t>    look in local finger table for</a:t>
            </a:r>
          </a:p>
          <a:p>
            <a:pPr marL="0" indent="0">
              <a:buNone/>
            </a:pPr>
            <a:r>
              <a:rPr lang="en-US" altLang="zh-CN" b="0" dirty="0">
                <a:latin typeface="Consolas" panose="020B0609020204030204" pitchFamily="49" charset="0"/>
                <a:cs typeface="Consolas" panose="020B0609020204030204" pitchFamily="49" charset="0"/>
              </a:rPr>
              <a:t>        highest node n </a:t>
            </a:r>
            <a:r>
              <a:rPr lang="en-US" altLang="zh-CN" b="0" dirty="0" err="1">
                <a:latin typeface="Consolas" panose="020B0609020204030204" pitchFamily="49" charset="0"/>
                <a:cs typeface="Consolas" panose="020B0609020204030204" pitchFamily="49" charset="0"/>
              </a:rPr>
              <a:t>s.t.</a:t>
            </a:r>
            <a:r>
              <a:rPr lang="en-US" altLang="zh-CN" b="0" dirty="0">
                <a:latin typeface="Consolas" panose="020B0609020204030204" pitchFamily="49" charset="0"/>
                <a:cs typeface="Consolas" panose="020B0609020204030204" pitchFamily="49" charset="0"/>
              </a:rPr>
              <a:t> my-id &lt; n &lt; key-id</a:t>
            </a:r>
          </a:p>
          <a:p>
            <a:pPr marL="0" indent="0">
              <a:buNone/>
            </a:pPr>
            <a:r>
              <a:rPr lang="fi-FI" altLang="zh-CN" b="0" dirty="0">
                <a:latin typeface="Consolas" panose="020B0609020204030204" pitchFamily="49" charset="0"/>
                <a:cs typeface="Consolas" panose="020B0609020204030204" pitchFamily="49" charset="0"/>
              </a:rPr>
              <a:t>    </a:t>
            </a:r>
            <a:r>
              <a:rPr lang="fi-FI" altLang="zh-CN" b="0" dirty="0" err="1">
                <a:latin typeface="Consolas" panose="020B0609020204030204" pitchFamily="49" charset="0"/>
                <a:cs typeface="Consolas" panose="020B0609020204030204" pitchFamily="49" charset="0"/>
              </a:rPr>
              <a:t>if</a:t>
            </a:r>
            <a:r>
              <a:rPr lang="fi-FI" altLang="zh-CN" b="0" dirty="0">
                <a:latin typeface="Consolas" panose="020B0609020204030204" pitchFamily="49" charset="0"/>
                <a:cs typeface="Consolas" panose="020B0609020204030204" pitchFamily="49" charset="0"/>
              </a:rPr>
              <a:t> n </a:t>
            </a:r>
            <a:r>
              <a:rPr lang="fi-FI" altLang="zh-CN" b="0" dirty="0" err="1">
                <a:latin typeface="Consolas" panose="020B0609020204030204" pitchFamily="49" charset="0"/>
                <a:cs typeface="Consolas" panose="020B0609020204030204" pitchFamily="49" charset="0"/>
              </a:rPr>
              <a:t>exists</a:t>
            </a:r>
            <a:endParaRPr lang="fi-FI" altLang="zh-CN" b="0" dirty="0">
              <a:latin typeface="Consolas" panose="020B0609020204030204" pitchFamily="49" charset="0"/>
              <a:cs typeface="Consolas" panose="020B0609020204030204" pitchFamily="49" charset="0"/>
            </a:endParaRPr>
          </a:p>
          <a:p>
            <a:pPr marL="0" indent="0">
              <a:buNone/>
            </a:pPr>
            <a:r>
              <a:rPr lang="en-US" altLang="zh-CN" b="0" dirty="0">
                <a:latin typeface="Consolas" panose="020B0609020204030204" pitchFamily="49" charset="0"/>
                <a:cs typeface="Consolas" panose="020B0609020204030204" pitchFamily="49" charset="0"/>
              </a:rPr>
              <a:t>        call Lookup(id) on node n    </a:t>
            </a:r>
            <a:r>
              <a:rPr lang="en-US" altLang="zh-CN" b="0" i="1" dirty="0">
                <a:latin typeface="Consolas" panose="020B0609020204030204" pitchFamily="49" charset="0"/>
                <a:cs typeface="Consolas" panose="020B0609020204030204" pitchFamily="49" charset="0"/>
              </a:rPr>
              <a:t>// next hop</a:t>
            </a:r>
          </a:p>
          <a:p>
            <a:pPr marL="0" indent="0">
              <a:buNone/>
            </a:pPr>
            <a:r>
              <a:rPr lang="en-US" altLang="zh-CN" b="0" dirty="0">
                <a:latin typeface="Consolas" panose="020B0609020204030204" pitchFamily="49" charset="0"/>
                <a:cs typeface="Consolas" panose="020B0609020204030204" pitchFamily="49" charset="0"/>
              </a:rPr>
              <a:t>    else</a:t>
            </a:r>
          </a:p>
          <a:p>
            <a:pPr marL="0" indent="0">
              <a:buNone/>
            </a:pPr>
            <a:r>
              <a:rPr lang="en-US" altLang="zh-CN" b="0" dirty="0">
                <a:latin typeface="Consolas" panose="020B0609020204030204" pitchFamily="49" charset="0"/>
                <a:cs typeface="Consolas" panose="020B0609020204030204" pitchFamily="49" charset="0"/>
              </a:rPr>
              <a:t>        return my successor             </a:t>
            </a:r>
            <a:r>
              <a:rPr lang="en-US" altLang="zh-CN" b="0" i="1" dirty="0">
                <a:latin typeface="Consolas" panose="020B0609020204030204" pitchFamily="49" charset="0"/>
                <a:cs typeface="Consolas" panose="020B0609020204030204" pitchFamily="49" charset="0"/>
              </a:rPr>
              <a:t>// done</a:t>
            </a:r>
          </a:p>
        </p:txBody>
      </p:sp>
      <p:sp>
        <p:nvSpPr>
          <p:cNvPr id="5" name="灯片编号占位符 3">
            <a:extLst>
              <a:ext uri="{FF2B5EF4-FFF2-40B4-BE49-F238E27FC236}">
                <a16:creationId xmlns:a16="http://schemas.microsoft.com/office/drawing/2014/main" id="{78C8F517-1457-BA4A-B9EA-1706248051CE}"/>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61</a:t>
            </a:fld>
            <a:endParaRPr lang="zh-CN" altLang="en-US"/>
          </a:p>
        </p:txBody>
      </p:sp>
    </p:spTree>
    <p:extLst>
      <p:ext uri="{BB962C8B-B14F-4D97-AF65-F5344CB8AC3E}">
        <p14:creationId xmlns:p14="http://schemas.microsoft.com/office/powerpoint/2010/main" val="5370370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a:extLst>
              <a:ext uri="{FF2B5EF4-FFF2-40B4-BE49-F238E27FC236}">
                <a16:creationId xmlns:a16="http://schemas.microsoft.com/office/drawing/2014/main" id="{96B10638-877C-E841-B531-2609D3D38D55}"/>
              </a:ext>
            </a:extLst>
          </p:cNvPr>
          <p:cNvSpPr>
            <a:spLocks noGrp="1"/>
          </p:cNvSpPr>
          <p:nvPr>
            <p:ph type="title"/>
          </p:nvPr>
        </p:nvSpPr>
        <p:spPr>
          <a:xfrm>
            <a:off x="323528" y="167803"/>
            <a:ext cx="7886700" cy="994172"/>
          </a:xfrm>
        </p:spPr>
        <p:txBody>
          <a:bodyPr/>
          <a:lstStyle/>
          <a:p>
            <a:pPr eaLnBrk="1" hangingPunct="1"/>
            <a:r>
              <a:rPr lang="en-US" altLang="zh-CN" dirty="0"/>
              <a:t>Lookups take O(</a:t>
            </a:r>
            <a:r>
              <a:rPr lang="en-US" altLang="zh-CN" i="1" dirty="0">
                <a:latin typeface="Times New Roman" panose="02020603050405020304" pitchFamily="18" charset="0"/>
              </a:rPr>
              <a:t>log(N)</a:t>
            </a:r>
            <a:r>
              <a:rPr lang="en-US" altLang="zh-CN" dirty="0"/>
              <a:t>) hops</a:t>
            </a:r>
          </a:p>
        </p:txBody>
      </p:sp>
      <p:pic>
        <p:nvPicPr>
          <p:cNvPr id="81923" name="Picture 4">
            <a:extLst>
              <a:ext uri="{FF2B5EF4-FFF2-40B4-BE49-F238E27FC236}">
                <a16:creationId xmlns:a16="http://schemas.microsoft.com/office/drawing/2014/main" id="{42CBF9C7-DC48-9249-A893-E7ECD0256E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5617" y="1183482"/>
            <a:ext cx="7668815" cy="412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3">
            <a:extLst>
              <a:ext uri="{FF2B5EF4-FFF2-40B4-BE49-F238E27FC236}">
                <a16:creationId xmlns:a16="http://schemas.microsoft.com/office/drawing/2014/main" id="{D69807E6-1C95-C640-83F9-8D293DE2B767}"/>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62</a:t>
            </a:fld>
            <a:endParaRPr lang="zh-CN" altLang="en-US"/>
          </a:p>
        </p:txBody>
      </p:sp>
    </p:spTree>
    <p:extLst>
      <p:ext uri="{BB962C8B-B14F-4D97-AF65-F5344CB8AC3E}">
        <p14:creationId xmlns:p14="http://schemas.microsoft.com/office/powerpoint/2010/main" val="8132212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a:extLst>
              <a:ext uri="{FF2B5EF4-FFF2-40B4-BE49-F238E27FC236}">
                <a16:creationId xmlns:a16="http://schemas.microsoft.com/office/drawing/2014/main" id="{A055A4C9-C53D-6949-B2B9-75AE7A0B30B4}"/>
              </a:ext>
            </a:extLst>
          </p:cNvPr>
          <p:cNvSpPr>
            <a:spLocks noGrp="1"/>
          </p:cNvSpPr>
          <p:nvPr>
            <p:ph type="title"/>
          </p:nvPr>
        </p:nvSpPr>
        <p:spPr/>
        <p:txBody>
          <a:bodyPr/>
          <a:lstStyle/>
          <a:p>
            <a:pPr eaLnBrk="1" hangingPunct="1"/>
            <a:r>
              <a:rPr lang="en-US" altLang="zh-CN"/>
              <a:t>Failures might cause incorrect lookup </a:t>
            </a:r>
          </a:p>
        </p:txBody>
      </p:sp>
      <p:sp>
        <p:nvSpPr>
          <p:cNvPr id="5" name="Oval 4">
            <a:extLst>
              <a:ext uri="{FF2B5EF4-FFF2-40B4-BE49-F238E27FC236}">
                <a16:creationId xmlns:a16="http://schemas.microsoft.com/office/drawing/2014/main" id="{F80D0180-9681-A148-8CE2-A3C90372B2EE}"/>
              </a:ext>
            </a:extLst>
          </p:cNvPr>
          <p:cNvSpPr/>
          <p:nvPr/>
        </p:nvSpPr>
        <p:spPr>
          <a:xfrm>
            <a:off x="2700337" y="1777604"/>
            <a:ext cx="3671888" cy="2753915"/>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srgbClr val="FFFFFF"/>
              </a:solidFill>
              <a:ea typeface="宋体" charset="0"/>
              <a:cs typeface="宋体" charset="0"/>
            </a:endParaRPr>
          </a:p>
        </p:txBody>
      </p:sp>
      <p:sp>
        <p:nvSpPr>
          <p:cNvPr id="6" name="Rectangle 5">
            <a:extLst>
              <a:ext uri="{FF2B5EF4-FFF2-40B4-BE49-F238E27FC236}">
                <a16:creationId xmlns:a16="http://schemas.microsoft.com/office/drawing/2014/main" id="{61BA29E5-131D-D047-BF58-336F46A7CED3}"/>
              </a:ext>
            </a:extLst>
          </p:cNvPr>
          <p:cNvSpPr/>
          <p:nvPr/>
        </p:nvSpPr>
        <p:spPr>
          <a:xfrm>
            <a:off x="2051448" y="4045744"/>
            <a:ext cx="935831" cy="3774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N80</a:t>
            </a:r>
          </a:p>
        </p:txBody>
      </p:sp>
      <p:sp>
        <p:nvSpPr>
          <p:cNvPr id="7" name="Rectangle 6">
            <a:extLst>
              <a:ext uri="{FF2B5EF4-FFF2-40B4-BE49-F238E27FC236}">
                <a16:creationId xmlns:a16="http://schemas.microsoft.com/office/drawing/2014/main" id="{1F8A9BB5-F9A7-9D4D-82CB-834C8AD3877E}"/>
              </a:ext>
            </a:extLst>
          </p:cNvPr>
          <p:cNvSpPr/>
          <p:nvPr/>
        </p:nvSpPr>
        <p:spPr>
          <a:xfrm>
            <a:off x="1691879" y="3451623"/>
            <a:ext cx="935831" cy="37742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N85</a:t>
            </a:r>
          </a:p>
        </p:txBody>
      </p:sp>
      <p:sp>
        <p:nvSpPr>
          <p:cNvPr id="8" name="Rectangle 7">
            <a:extLst>
              <a:ext uri="{FF2B5EF4-FFF2-40B4-BE49-F238E27FC236}">
                <a16:creationId xmlns:a16="http://schemas.microsoft.com/office/drawing/2014/main" id="{9639FA25-7CBC-9142-8E56-37CF7A1EC68F}"/>
              </a:ext>
            </a:extLst>
          </p:cNvPr>
          <p:cNvSpPr/>
          <p:nvPr/>
        </p:nvSpPr>
        <p:spPr>
          <a:xfrm>
            <a:off x="1619251" y="2533650"/>
            <a:ext cx="937022" cy="3774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N102</a:t>
            </a:r>
          </a:p>
        </p:txBody>
      </p:sp>
      <p:sp>
        <p:nvSpPr>
          <p:cNvPr id="9" name="Rectangle 8">
            <a:extLst>
              <a:ext uri="{FF2B5EF4-FFF2-40B4-BE49-F238E27FC236}">
                <a16:creationId xmlns:a16="http://schemas.microsoft.com/office/drawing/2014/main" id="{FA436026-331D-0943-A5A3-B435D084B778}"/>
              </a:ext>
            </a:extLst>
          </p:cNvPr>
          <p:cNvSpPr/>
          <p:nvPr/>
        </p:nvSpPr>
        <p:spPr>
          <a:xfrm>
            <a:off x="1907382" y="1939529"/>
            <a:ext cx="937022" cy="37742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N113</a:t>
            </a:r>
          </a:p>
        </p:txBody>
      </p:sp>
      <p:sp>
        <p:nvSpPr>
          <p:cNvPr id="10" name="Rectangle 9">
            <a:extLst>
              <a:ext uri="{FF2B5EF4-FFF2-40B4-BE49-F238E27FC236}">
                <a16:creationId xmlns:a16="http://schemas.microsoft.com/office/drawing/2014/main" id="{A86FF7A2-1A82-7F45-8C3B-8F92CDD8D9EA}"/>
              </a:ext>
            </a:extLst>
          </p:cNvPr>
          <p:cNvSpPr/>
          <p:nvPr/>
        </p:nvSpPr>
        <p:spPr>
          <a:xfrm>
            <a:off x="2844404" y="1398985"/>
            <a:ext cx="935831" cy="378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N120</a:t>
            </a:r>
          </a:p>
        </p:txBody>
      </p:sp>
      <p:sp>
        <p:nvSpPr>
          <p:cNvPr id="11" name="Rectangle 10">
            <a:extLst>
              <a:ext uri="{FF2B5EF4-FFF2-40B4-BE49-F238E27FC236}">
                <a16:creationId xmlns:a16="http://schemas.microsoft.com/office/drawing/2014/main" id="{BD322420-C8E2-5A47-BB7E-A90E3CCDA62A}"/>
              </a:ext>
            </a:extLst>
          </p:cNvPr>
          <p:cNvSpPr/>
          <p:nvPr/>
        </p:nvSpPr>
        <p:spPr>
          <a:xfrm>
            <a:off x="5507832" y="1453754"/>
            <a:ext cx="935831" cy="37742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N10</a:t>
            </a:r>
          </a:p>
        </p:txBody>
      </p:sp>
      <p:sp>
        <p:nvSpPr>
          <p:cNvPr id="30" name="Freeform 29">
            <a:extLst>
              <a:ext uri="{FF2B5EF4-FFF2-40B4-BE49-F238E27FC236}">
                <a16:creationId xmlns:a16="http://schemas.microsoft.com/office/drawing/2014/main" id="{F50089F0-E76C-FF4E-813B-25030B9FFB33}"/>
              </a:ext>
            </a:extLst>
          </p:cNvPr>
          <p:cNvSpPr/>
          <p:nvPr/>
        </p:nvSpPr>
        <p:spPr>
          <a:xfrm>
            <a:off x="2865835" y="3599260"/>
            <a:ext cx="542925" cy="594122"/>
          </a:xfrm>
          <a:custGeom>
            <a:avLst/>
            <a:gdLst>
              <a:gd name="connsiteX0" fmla="*/ 542751 w 542751"/>
              <a:gd name="connsiteY0" fmla="*/ 792456 h 792456"/>
              <a:gd name="connsiteX1" fmla="*/ 401636 w 542751"/>
              <a:gd name="connsiteY1" fmla="*/ 141122 h 792456"/>
              <a:gd name="connsiteX2" fmla="*/ 0 w 542751"/>
              <a:gd name="connsiteY2" fmla="*/ 0 h 792456"/>
            </a:gdLst>
            <a:ahLst/>
            <a:cxnLst>
              <a:cxn ang="0">
                <a:pos x="connsiteX0" y="connsiteY0"/>
              </a:cxn>
              <a:cxn ang="0">
                <a:pos x="connsiteX1" y="connsiteY1"/>
              </a:cxn>
              <a:cxn ang="0">
                <a:pos x="connsiteX2" y="connsiteY2"/>
              </a:cxn>
            </a:cxnLst>
            <a:rect l="l" t="t" r="r" b="b"/>
            <a:pathLst>
              <a:path w="542751" h="792456">
                <a:moveTo>
                  <a:pt x="542751" y="792456"/>
                </a:moveTo>
                <a:cubicBezTo>
                  <a:pt x="517422" y="532827"/>
                  <a:pt x="492094" y="273198"/>
                  <a:pt x="401636" y="141122"/>
                </a:cubicBezTo>
                <a:cubicBezTo>
                  <a:pt x="311178" y="9046"/>
                  <a:pt x="0" y="0"/>
                  <a:pt x="0" y="0"/>
                </a:cubicBezTo>
              </a:path>
            </a:pathLst>
          </a:custGeom>
          <a:ln>
            <a:prstDash val="dot"/>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350"/>
          </a:p>
        </p:txBody>
      </p:sp>
      <p:sp>
        <p:nvSpPr>
          <p:cNvPr id="33" name="Freeform 32">
            <a:extLst>
              <a:ext uri="{FF2B5EF4-FFF2-40B4-BE49-F238E27FC236}">
                <a16:creationId xmlns:a16="http://schemas.microsoft.com/office/drawing/2014/main" id="{117EA28F-130D-9B42-9DB4-4E55DAB4ACB6}"/>
              </a:ext>
            </a:extLst>
          </p:cNvPr>
          <p:cNvSpPr/>
          <p:nvPr/>
        </p:nvSpPr>
        <p:spPr>
          <a:xfrm>
            <a:off x="3440906" y="2027635"/>
            <a:ext cx="653654" cy="2174081"/>
          </a:xfrm>
          <a:custGeom>
            <a:avLst/>
            <a:gdLst>
              <a:gd name="connsiteX0" fmla="*/ 0 w 653253"/>
              <a:gd name="connsiteY0" fmla="*/ 2898434 h 2898434"/>
              <a:gd name="connsiteX1" fmla="*/ 651302 w 653253"/>
              <a:gd name="connsiteY1" fmla="*/ 1432934 h 2898434"/>
              <a:gd name="connsiteX2" fmla="*/ 206246 w 653253"/>
              <a:gd name="connsiteY2" fmla="*/ 0 h 2898434"/>
            </a:gdLst>
            <a:ahLst/>
            <a:cxnLst>
              <a:cxn ang="0">
                <a:pos x="connsiteX0" y="connsiteY0"/>
              </a:cxn>
              <a:cxn ang="0">
                <a:pos x="connsiteX1" y="connsiteY1"/>
              </a:cxn>
              <a:cxn ang="0">
                <a:pos x="connsiteX2" y="connsiteY2"/>
              </a:cxn>
            </a:cxnLst>
            <a:rect l="l" t="t" r="r" b="b"/>
            <a:pathLst>
              <a:path w="653253" h="2898434">
                <a:moveTo>
                  <a:pt x="0" y="2898434"/>
                </a:moveTo>
                <a:cubicBezTo>
                  <a:pt x="308464" y="2407220"/>
                  <a:pt x="616928" y="1916006"/>
                  <a:pt x="651302" y="1432934"/>
                </a:cubicBezTo>
                <a:cubicBezTo>
                  <a:pt x="685676" y="949862"/>
                  <a:pt x="255094" y="202637"/>
                  <a:pt x="206246" y="0"/>
                </a:cubicBezTo>
              </a:path>
            </a:pathLst>
          </a:custGeom>
          <a:ln>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350"/>
          </a:p>
        </p:txBody>
      </p:sp>
      <p:sp>
        <p:nvSpPr>
          <p:cNvPr id="34" name="Freeform 33">
            <a:extLst>
              <a:ext uri="{FF2B5EF4-FFF2-40B4-BE49-F238E27FC236}">
                <a16:creationId xmlns:a16="http://schemas.microsoft.com/office/drawing/2014/main" id="{6072B881-00DA-9E4B-B85C-BAD0CC1EAF52}"/>
              </a:ext>
            </a:extLst>
          </p:cNvPr>
          <p:cNvSpPr/>
          <p:nvPr/>
        </p:nvSpPr>
        <p:spPr>
          <a:xfrm>
            <a:off x="2821782" y="2826544"/>
            <a:ext cx="927497" cy="1375172"/>
          </a:xfrm>
          <a:custGeom>
            <a:avLst/>
            <a:gdLst>
              <a:gd name="connsiteX0" fmla="*/ 597026 w 927178"/>
              <a:gd name="connsiteY0" fmla="*/ 1834589 h 1834589"/>
              <a:gd name="connsiteX1" fmla="*/ 900967 w 927178"/>
              <a:gd name="connsiteY1" fmla="*/ 705611 h 1834589"/>
              <a:gd name="connsiteX2" fmla="*/ 0 w 927178"/>
              <a:gd name="connsiteY2" fmla="*/ 0 h 1834589"/>
            </a:gdLst>
            <a:ahLst/>
            <a:cxnLst>
              <a:cxn ang="0">
                <a:pos x="connsiteX0" y="connsiteY0"/>
              </a:cxn>
              <a:cxn ang="0">
                <a:pos x="connsiteX1" y="connsiteY1"/>
              </a:cxn>
              <a:cxn ang="0">
                <a:pos x="connsiteX2" y="connsiteY2"/>
              </a:cxn>
            </a:cxnLst>
            <a:rect l="l" t="t" r="r" b="b"/>
            <a:pathLst>
              <a:path w="927178" h="1834589">
                <a:moveTo>
                  <a:pt x="597026" y="1834589"/>
                </a:moveTo>
                <a:cubicBezTo>
                  <a:pt x="798748" y="1422982"/>
                  <a:pt x="1000471" y="1011376"/>
                  <a:pt x="900967" y="705611"/>
                </a:cubicBezTo>
                <a:cubicBezTo>
                  <a:pt x="801463" y="399846"/>
                  <a:pt x="32565" y="72370"/>
                  <a:pt x="0" y="0"/>
                </a:cubicBezTo>
              </a:path>
            </a:pathLst>
          </a:custGeom>
          <a:ln>
            <a:prstDash val="dot"/>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350"/>
          </a:p>
        </p:txBody>
      </p:sp>
      <p:sp>
        <p:nvSpPr>
          <p:cNvPr id="35" name="Freeform 34">
            <a:extLst>
              <a:ext uri="{FF2B5EF4-FFF2-40B4-BE49-F238E27FC236}">
                <a16:creationId xmlns:a16="http://schemas.microsoft.com/office/drawing/2014/main" id="{5E7A5696-5D3E-D54F-8718-EE715F8FEE7E}"/>
              </a:ext>
            </a:extLst>
          </p:cNvPr>
          <p:cNvSpPr/>
          <p:nvPr/>
        </p:nvSpPr>
        <p:spPr>
          <a:xfrm>
            <a:off x="3549254" y="2118122"/>
            <a:ext cx="2076450" cy="2100263"/>
          </a:xfrm>
          <a:custGeom>
            <a:avLst/>
            <a:gdLst>
              <a:gd name="connsiteX0" fmla="*/ 2073309 w 2076638"/>
              <a:gd name="connsiteY0" fmla="*/ 0 h 2800734"/>
              <a:gd name="connsiteX1" fmla="*/ 1747658 w 2076638"/>
              <a:gd name="connsiteY1" fmla="*/ 1693467 h 2800734"/>
              <a:gd name="connsiteX2" fmla="*/ 0 w 2076638"/>
              <a:gd name="connsiteY2" fmla="*/ 2800734 h 2800734"/>
            </a:gdLst>
            <a:ahLst/>
            <a:cxnLst>
              <a:cxn ang="0">
                <a:pos x="connsiteX0" y="connsiteY0"/>
              </a:cxn>
              <a:cxn ang="0">
                <a:pos x="connsiteX1" y="connsiteY1"/>
              </a:cxn>
              <a:cxn ang="0">
                <a:pos x="connsiteX2" y="connsiteY2"/>
              </a:cxn>
            </a:cxnLst>
            <a:rect l="l" t="t" r="r" b="b"/>
            <a:pathLst>
              <a:path w="2076638" h="2800734">
                <a:moveTo>
                  <a:pt x="2073309" y="0"/>
                </a:moveTo>
                <a:cubicBezTo>
                  <a:pt x="2083259" y="613339"/>
                  <a:pt x="2093210" y="1226678"/>
                  <a:pt x="1747658" y="1693467"/>
                </a:cubicBezTo>
                <a:cubicBezTo>
                  <a:pt x="1402106" y="2160256"/>
                  <a:pt x="0" y="2800734"/>
                  <a:pt x="0" y="2800734"/>
                </a:cubicBezTo>
              </a:path>
            </a:pathLst>
          </a:custGeom>
          <a:ln>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350"/>
          </a:p>
        </p:txBody>
      </p:sp>
      <p:sp>
        <p:nvSpPr>
          <p:cNvPr id="87054" name="Rectangle 35">
            <a:extLst>
              <a:ext uri="{FF2B5EF4-FFF2-40B4-BE49-F238E27FC236}">
                <a16:creationId xmlns:a16="http://schemas.microsoft.com/office/drawing/2014/main" id="{6E37D9B0-F5C3-9748-96DF-022A4C974CC8}"/>
              </a:ext>
            </a:extLst>
          </p:cNvPr>
          <p:cNvSpPr>
            <a:spLocks noChangeArrowheads="1"/>
          </p:cNvSpPr>
          <p:nvPr/>
        </p:nvSpPr>
        <p:spPr bwMode="auto">
          <a:xfrm>
            <a:off x="611982" y="4855369"/>
            <a:ext cx="59347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r>
              <a:rPr lang="en-US" altLang="zh-CN" sz="1800" dirty="0">
                <a:latin typeface="+mn-lt"/>
              </a:rPr>
              <a:t>N80 doesn</a:t>
            </a:r>
            <a:r>
              <a:rPr lang="en-US" altLang="en-US" sz="1800" dirty="0">
                <a:latin typeface="+mn-lt"/>
              </a:rPr>
              <a:t>'</a:t>
            </a:r>
            <a:r>
              <a:rPr lang="en-US" altLang="zh-CN" sz="1800" dirty="0">
                <a:latin typeface="+mn-lt"/>
              </a:rPr>
              <a:t>t know correct successor, so incorrect lookup</a:t>
            </a:r>
          </a:p>
        </p:txBody>
      </p:sp>
      <p:sp>
        <p:nvSpPr>
          <p:cNvPr id="87055" name="Rectangle 36">
            <a:extLst>
              <a:ext uri="{FF2B5EF4-FFF2-40B4-BE49-F238E27FC236}">
                <a16:creationId xmlns:a16="http://schemas.microsoft.com/office/drawing/2014/main" id="{4A537F0F-C928-6F4F-BBD9-EB810A135697}"/>
              </a:ext>
            </a:extLst>
          </p:cNvPr>
          <p:cNvSpPr>
            <a:spLocks noChangeArrowheads="1"/>
          </p:cNvSpPr>
          <p:nvPr/>
        </p:nvSpPr>
        <p:spPr bwMode="auto">
          <a:xfrm>
            <a:off x="3924300" y="2101454"/>
            <a:ext cx="124611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r>
              <a:rPr lang="en-US" altLang="zh-CN" sz="2700" baseline="30000"/>
              <a:t>Lookup(90)</a:t>
            </a:r>
            <a:endParaRPr lang="en-US" altLang="zh-CN" sz="2700"/>
          </a:p>
        </p:txBody>
      </p:sp>
      <p:cxnSp>
        <p:nvCxnSpPr>
          <p:cNvPr id="39" name="Straight Connector 38">
            <a:extLst>
              <a:ext uri="{FF2B5EF4-FFF2-40B4-BE49-F238E27FC236}">
                <a16:creationId xmlns:a16="http://schemas.microsoft.com/office/drawing/2014/main" id="{763391E6-9339-3045-B2E1-4DD0E18AE532}"/>
              </a:ext>
            </a:extLst>
          </p:cNvPr>
          <p:cNvCxnSpPr/>
          <p:nvPr/>
        </p:nvCxnSpPr>
        <p:spPr>
          <a:xfrm>
            <a:off x="1475185" y="2749154"/>
            <a:ext cx="122515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03D6D400-F795-2046-8EDF-5A0FF98DA735}"/>
              </a:ext>
            </a:extLst>
          </p:cNvPr>
          <p:cNvCxnSpPr/>
          <p:nvPr/>
        </p:nvCxnSpPr>
        <p:spPr>
          <a:xfrm>
            <a:off x="1547812" y="3667125"/>
            <a:ext cx="122396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9" name="灯片编号占位符 3">
            <a:extLst>
              <a:ext uri="{FF2B5EF4-FFF2-40B4-BE49-F238E27FC236}">
                <a16:creationId xmlns:a16="http://schemas.microsoft.com/office/drawing/2014/main" id="{FC86DC01-D1AE-714E-8CB9-8BEF9E2617AD}"/>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63</a:t>
            </a:fld>
            <a:endParaRPr lang="zh-CN" altLang="en-US"/>
          </a:p>
        </p:txBody>
      </p:sp>
    </p:spTree>
    <p:extLst>
      <p:ext uri="{BB962C8B-B14F-4D97-AF65-F5344CB8AC3E}">
        <p14:creationId xmlns:p14="http://schemas.microsoft.com/office/powerpoint/2010/main" val="37771100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a:extLst>
              <a:ext uri="{FF2B5EF4-FFF2-40B4-BE49-F238E27FC236}">
                <a16:creationId xmlns:a16="http://schemas.microsoft.com/office/drawing/2014/main" id="{B3DEED26-166F-8F47-A387-E7B730EEEA55}"/>
              </a:ext>
            </a:extLst>
          </p:cNvPr>
          <p:cNvSpPr>
            <a:spLocks noGrp="1"/>
          </p:cNvSpPr>
          <p:nvPr>
            <p:ph type="title"/>
          </p:nvPr>
        </p:nvSpPr>
        <p:spPr/>
        <p:txBody>
          <a:bodyPr/>
          <a:lstStyle/>
          <a:p>
            <a:pPr eaLnBrk="1" hangingPunct="1"/>
            <a:r>
              <a:rPr lang="en-US" altLang="zh-CN"/>
              <a:t>Solution: successor lists </a:t>
            </a:r>
          </a:p>
        </p:txBody>
      </p:sp>
      <p:sp>
        <p:nvSpPr>
          <p:cNvPr id="88066" name="Content Placeholder 2">
            <a:extLst>
              <a:ext uri="{FF2B5EF4-FFF2-40B4-BE49-F238E27FC236}">
                <a16:creationId xmlns:a16="http://schemas.microsoft.com/office/drawing/2014/main" id="{A02873E2-2E66-C646-ACCF-01946772CB37}"/>
              </a:ext>
            </a:extLst>
          </p:cNvPr>
          <p:cNvSpPr>
            <a:spLocks noGrp="1"/>
          </p:cNvSpPr>
          <p:nvPr>
            <p:ph idx="1"/>
          </p:nvPr>
        </p:nvSpPr>
        <p:spPr/>
        <p:txBody>
          <a:bodyPr/>
          <a:lstStyle/>
          <a:p>
            <a:pPr eaLnBrk="1" hangingPunct="1"/>
            <a:r>
              <a:rPr lang="en-US" altLang="zh-CN" dirty="0"/>
              <a:t>Successor Lists</a:t>
            </a:r>
          </a:p>
          <a:p>
            <a:pPr lvl="1" eaLnBrk="1" hangingPunct="1"/>
            <a:r>
              <a:rPr lang="en-US" altLang="zh-CN" dirty="0"/>
              <a:t>Each node knows </a:t>
            </a:r>
            <a:r>
              <a:rPr lang="en-US" altLang="zh-CN" i="1" dirty="0"/>
              <a:t>r </a:t>
            </a:r>
            <a:r>
              <a:rPr lang="en-US" altLang="zh-CN" dirty="0"/>
              <a:t>immediate successors</a:t>
            </a:r>
          </a:p>
          <a:p>
            <a:pPr lvl="1" eaLnBrk="1" hangingPunct="1"/>
            <a:r>
              <a:rPr lang="en-US" altLang="zh-CN" dirty="0"/>
              <a:t>After failure, will know first live successor</a:t>
            </a:r>
          </a:p>
          <a:p>
            <a:pPr lvl="1" eaLnBrk="1" hangingPunct="1"/>
            <a:r>
              <a:rPr lang="en-US" altLang="zh-CN" dirty="0"/>
              <a:t>Correct successors guarantee correct lookups </a:t>
            </a:r>
          </a:p>
          <a:p>
            <a:pPr eaLnBrk="1" hangingPunct="1"/>
            <a:endParaRPr lang="en-US" altLang="zh-CN" dirty="0"/>
          </a:p>
          <a:p>
            <a:pPr eaLnBrk="1" hangingPunct="1"/>
            <a:r>
              <a:rPr lang="en-US" altLang="zh-CN" dirty="0"/>
              <a:t>Guarantee is with some probability </a:t>
            </a:r>
          </a:p>
          <a:p>
            <a:pPr eaLnBrk="1" hangingPunct="1"/>
            <a:endParaRPr lang="en-US" altLang="zh-CN" dirty="0"/>
          </a:p>
        </p:txBody>
      </p:sp>
      <p:sp>
        <p:nvSpPr>
          <p:cNvPr id="5" name="灯片编号占位符 3">
            <a:extLst>
              <a:ext uri="{FF2B5EF4-FFF2-40B4-BE49-F238E27FC236}">
                <a16:creationId xmlns:a16="http://schemas.microsoft.com/office/drawing/2014/main" id="{CF7B370B-62EA-0248-802F-CE581ABADCB5}"/>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64</a:t>
            </a:fld>
            <a:endParaRPr lang="zh-CN" altLang="en-US"/>
          </a:p>
        </p:txBody>
      </p:sp>
    </p:spTree>
    <p:extLst>
      <p:ext uri="{BB962C8B-B14F-4D97-AF65-F5344CB8AC3E}">
        <p14:creationId xmlns:p14="http://schemas.microsoft.com/office/powerpoint/2010/main" val="11173600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99C29172-ED18-8B44-AFF9-47F88CD7BF91}"/>
              </a:ext>
            </a:extLst>
          </p:cNvPr>
          <p:cNvSpPr>
            <a:spLocks noGrp="1"/>
          </p:cNvSpPr>
          <p:nvPr>
            <p:ph type="title"/>
          </p:nvPr>
        </p:nvSpPr>
        <p:spPr/>
        <p:txBody>
          <a:bodyPr/>
          <a:lstStyle/>
          <a:p>
            <a:pPr eaLnBrk="1" hangingPunct="1"/>
            <a:r>
              <a:rPr lang="en-US" altLang="zh-CN"/>
              <a:t>Join (1)</a:t>
            </a:r>
          </a:p>
        </p:txBody>
      </p:sp>
      <p:sp>
        <p:nvSpPr>
          <p:cNvPr id="5" name="Oval 4">
            <a:extLst>
              <a:ext uri="{FF2B5EF4-FFF2-40B4-BE49-F238E27FC236}">
                <a16:creationId xmlns:a16="http://schemas.microsoft.com/office/drawing/2014/main" id="{52A66963-1255-434F-98DC-47D0A469A74D}"/>
              </a:ext>
            </a:extLst>
          </p:cNvPr>
          <p:cNvSpPr/>
          <p:nvPr/>
        </p:nvSpPr>
        <p:spPr>
          <a:xfrm>
            <a:off x="1619250" y="1560910"/>
            <a:ext cx="3673079" cy="2755106"/>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srgbClr val="FFFFFF"/>
              </a:solidFill>
              <a:ea typeface="宋体" charset="0"/>
              <a:cs typeface="宋体" charset="0"/>
            </a:endParaRPr>
          </a:p>
        </p:txBody>
      </p:sp>
      <p:sp>
        <p:nvSpPr>
          <p:cNvPr id="6" name="Rectangle 5">
            <a:extLst>
              <a:ext uri="{FF2B5EF4-FFF2-40B4-BE49-F238E27FC236}">
                <a16:creationId xmlns:a16="http://schemas.microsoft.com/office/drawing/2014/main" id="{1F62A73E-5742-E04B-98EA-1278D919DC1E}"/>
              </a:ext>
            </a:extLst>
          </p:cNvPr>
          <p:cNvSpPr/>
          <p:nvPr/>
        </p:nvSpPr>
        <p:spPr>
          <a:xfrm>
            <a:off x="2987278" y="2425304"/>
            <a:ext cx="937022" cy="378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FF0000"/>
                </a:solidFill>
              </a:rPr>
              <a:t>N36</a:t>
            </a:r>
          </a:p>
        </p:txBody>
      </p:sp>
      <p:sp>
        <p:nvSpPr>
          <p:cNvPr id="82949" name="TextBox 6">
            <a:extLst>
              <a:ext uri="{FF2B5EF4-FFF2-40B4-BE49-F238E27FC236}">
                <a16:creationId xmlns:a16="http://schemas.microsoft.com/office/drawing/2014/main" id="{95539879-5B7F-0346-98BF-0D93BC3E8324}"/>
              </a:ext>
            </a:extLst>
          </p:cNvPr>
          <p:cNvSpPr txBox="1">
            <a:spLocks noChangeArrowheads="1"/>
          </p:cNvSpPr>
          <p:nvPr/>
        </p:nvSpPr>
        <p:spPr bwMode="auto">
          <a:xfrm>
            <a:off x="2412207" y="3019425"/>
            <a:ext cx="20883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algn="ctr"/>
            <a:r>
              <a:rPr lang="en-US" altLang="zh-CN" sz="1800"/>
              <a:t>1. Lookup(36)</a:t>
            </a:r>
          </a:p>
        </p:txBody>
      </p:sp>
      <p:sp>
        <p:nvSpPr>
          <p:cNvPr id="8" name="Rectangle 7">
            <a:extLst>
              <a:ext uri="{FF2B5EF4-FFF2-40B4-BE49-F238E27FC236}">
                <a16:creationId xmlns:a16="http://schemas.microsoft.com/office/drawing/2014/main" id="{F8077B26-E0FF-8847-AE87-C20B9FBEF70A}"/>
              </a:ext>
            </a:extLst>
          </p:cNvPr>
          <p:cNvSpPr/>
          <p:nvPr/>
        </p:nvSpPr>
        <p:spPr>
          <a:xfrm>
            <a:off x="5219701" y="1939529"/>
            <a:ext cx="937022" cy="37742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N25</a:t>
            </a:r>
          </a:p>
        </p:txBody>
      </p:sp>
      <p:sp>
        <p:nvSpPr>
          <p:cNvPr id="9" name="Rectangle 8">
            <a:extLst>
              <a:ext uri="{FF2B5EF4-FFF2-40B4-BE49-F238E27FC236}">
                <a16:creationId xmlns:a16="http://schemas.microsoft.com/office/drawing/2014/main" id="{BA54E47F-B340-8A40-B527-817D95D12CFC}"/>
              </a:ext>
            </a:extLst>
          </p:cNvPr>
          <p:cNvSpPr/>
          <p:nvPr/>
        </p:nvSpPr>
        <p:spPr>
          <a:xfrm>
            <a:off x="5219701" y="3505200"/>
            <a:ext cx="937022" cy="378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N40</a:t>
            </a:r>
          </a:p>
        </p:txBody>
      </p:sp>
      <p:cxnSp>
        <p:nvCxnSpPr>
          <p:cNvPr id="11" name="Straight Arrow Connector 10">
            <a:extLst>
              <a:ext uri="{FF2B5EF4-FFF2-40B4-BE49-F238E27FC236}">
                <a16:creationId xmlns:a16="http://schemas.microsoft.com/office/drawing/2014/main" id="{77DC59CC-7CDB-884F-AB00-FDFE68D98F97}"/>
              </a:ext>
            </a:extLst>
          </p:cNvPr>
          <p:cNvCxnSpPr>
            <a:stCxn id="8" idx="2"/>
            <a:endCxn id="9" idx="0"/>
          </p:cNvCxnSpPr>
          <p:nvPr/>
        </p:nvCxnSpPr>
        <p:spPr>
          <a:xfrm>
            <a:off x="5687616" y="2316957"/>
            <a:ext cx="0" cy="1188244"/>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8F56002-A71B-9643-8FC0-1C6FB0160170}"/>
              </a:ext>
            </a:extLst>
          </p:cNvPr>
          <p:cNvSpPr txBox="1"/>
          <p:nvPr/>
        </p:nvSpPr>
        <p:spPr>
          <a:xfrm>
            <a:off x="6372225" y="3398044"/>
            <a:ext cx="720329" cy="369332"/>
          </a:xfrm>
          <a:prstGeom prst="rect">
            <a:avLst/>
          </a:prstGeom>
          <a:noFill/>
        </p:spPr>
        <p:txBody>
          <a:bodyPr>
            <a:spAutoFit/>
          </a:bodyPr>
          <a:lstStyle/>
          <a:p>
            <a:pPr>
              <a:defRPr/>
            </a:pPr>
            <a:r>
              <a:rPr lang="en-US" dirty="0">
                <a:solidFill>
                  <a:schemeClr val="accent3">
                    <a:lumMod val="75000"/>
                  </a:schemeClr>
                </a:solidFill>
                <a:latin typeface="Calibri" charset="0"/>
                <a:ea typeface="宋体" charset="0"/>
                <a:cs typeface="宋体" charset="0"/>
              </a:rPr>
              <a:t>K30</a:t>
            </a:r>
          </a:p>
        </p:txBody>
      </p:sp>
      <p:sp>
        <p:nvSpPr>
          <p:cNvPr id="13" name="TextBox 12">
            <a:extLst>
              <a:ext uri="{FF2B5EF4-FFF2-40B4-BE49-F238E27FC236}">
                <a16:creationId xmlns:a16="http://schemas.microsoft.com/office/drawing/2014/main" id="{F909B5A4-851E-9F4A-AA3A-E7DCA10307BF}"/>
              </a:ext>
            </a:extLst>
          </p:cNvPr>
          <p:cNvSpPr txBox="1"/>
          <p:nvPr/>
        </p:nvSpPr>
        <p:spPr>
          <a:xfrm>
            <a:off x="6372225" y="3667125"/>
            <a:ext cx="720329" cy="369332"/>
          </a:xfrm>
          <a:prstGeom prst="rect">
            <a:avLst/>
          </a:prstGeom>
          <a:noFill/>
        </p:spPr>
        <p:txBody>
          <a:bodyPr>
            <a:spAutoFit/>
          </a:bodyPr>
          <a:lstStyle/>
          <a:p>
            <a:pPr>
              <a:defRPr/>
            </a:pPr>
            <a:r>
              <a:rPr lang="en-US" dirty="0">
                <a:solidFill>
                  <a:schemeClr val="accent3">
                    <a:lumMod val="75000"/>
                  </a:schemeClr>
                </a:solidFill>
                <a:latin typeface="Calibri" charset="0"/>
                <a:ea typeface="宋体" charset="0"/>
                <a:cs typeface="宋体" charset="0"/>
              </a:rPr>
              <a:t>K38</a:t>
            </a:r>
          </a:p>
        </p:txBody>
      </p:sp>
      <p:sp>
        <p:nvSpPr>
          <p:cNvPr id="14" name="灯片编号占位符 3">
            <a:extLst>
              <a:ext uri="{FF2B5EF4-FFF2-40B4-BE49-F238E27FC236}">
                <a16:creationId xmlns:a16="http://schemas.microsoft.com/office/drawing/2014/main" id="{B4E33914-AF37-534D-B4B2-1926ECE54CE0}"/>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65</a:t>
            </a:fld>
            <a:endParaRPr lang="zh-CN" altLang="en-US"/>
          </a:p>
        </p:txBody>
      </p:sp>
    </p:spTree>
    <p:extLst>
      <p:ext uri="{BB962C8B-B14F-4D97-AF65-F5344CB8AC3E}">
        <p14:creationId xmlns:p14="http://schemas.microsoft.com/office/powerpoint/2010/main" val="6645001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a:extLst>
              <a:ext uri="{FF2B5EF4-FFF2-40B4-BE49-F238E27FC236}">
                <a16:creationId xmlns:a16="http://schemas.microsoft.com/office/drawing/2014/main" id="{7C199E1D-D8FD-7042-A2E9-495005AC3EB7}"/>
              </a:ext>
            </a:extLst>
          </p:cNvPr>
          <p:cNvSpPr>
            <a:spLocks noGrp="1"/>
          </p:cNvSpPr>
          <p:nvPr>
            <p:ph type="title"/>
          </p:nvPr>
        </p:nvSpPr>
        <p:spPr/>
        <p:txBody>
          <a:bodyPr/>
          <a:lstStyle/>
          <a:p>
            <a:pPr eaLnBrk="1" hangingPunct="1"/>
            <a:r>
              <a:rPr lang="en-US" altLang="zh-CN"/>
              <a:t>Join (2)</a:t>
            </a:r>
          </a:p>
        </p:txBody>
      </p:sp>
      <p:sp>
        <p:nvSpPr>
          <p:cNvPr id="5" name="Oval 4">
            <a:extLst>
              <a:ext uri="{FF2B5EF4-FFF2-40B4-BE49-F238E27FC236}">
                <a16:creationId xmlns:a16="http://schemas.microsoft.com/office/drawing/2014/main" id="{82D862EE-5807-6046-BE53-ACB473BF2D47}"/>
              </a:ext>
            </a:extLst>
          </p:cNvPr>
          <p:cNvSpPr/>
          <p:nvPr/>
        </p:nvSpPr>
        <p:spPr>
          <a:xfrm>
            <a:off x="1619250" y="1560910"/>
            <a:ext cx="3673079" cy="2755106"/>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srgbClr val="FFFFFF"/>
              </a:solidFill>
              <a:ea typeface="宋体" charset="0"/>
              <a:cs typeface="宋体" charset="0"/>
            </a:endParaRPr>
          </a:p>
        </p:txBody>
      </p:sp>
      <p:sp>
        <p:nvSpPr>
          <p:cNvPr id="6" name="Rectangle 5">
            <a:extLst>
              <a:ext uri="{FF2B5EF4-FFF2-40B4-BE49-F238E27FC236}">
                <a16:creationId xmlns:a16="http://schemas.microsoft.com/office/drawing/2014/main" id="{92F55739-3844-E841-B017-BEE9712BE0AF}"/>
              </a:ext>
            </a:extLst>
          </p:cNvPr>
          <p:cNvSpPr/>
          <p:nvPr/>
        </p:nvSpPr>
        <p:spPr>
          <a:xfrm>
            <a:off x="6587728" y="2857500"/>
            <a:ext cx="937022" cy="378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FF0000"/>
                </a:solidFill>
              </a:rPr>
              <a:t>N36</a:t>
            </a:r>
          </a:p>
        </p:txBody>
      </p:sp>
      <p:sp>
        <p:nvSpPr>
          <p:cNvPr id="83973" name="TextBox 6">
            <a:extLst>
              <a:ext uri="{FF2B5EF4-FFF2-40B4-BE49-F238E27FC236}">
                <a16:creationId xmlns:a16="http://schemas.microsoft.com/office/drawing/2014/main" id="{3EAE3696-530F-0442-BB17-FF5A2DC695E1}"/>
              </a:ext>
            </a:extLst>
          </p:cNvPr>
          <p:cNvSpPr txBox="1">
            <a:spLocks noChangeArrowheads="1"/>
          </p:cNvSpPr>
          <p:nvPr/>
        </p:nvSpPr>
        <p:spPr bwMode="auto">
          <a:xfrm>
            <a:off x="2412207" y="3019425"/>
            <a:ext cx="20883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algn="ctr"/>
            <a:r>
              <a:rPr lang="en-US" altLang="zh-CN" sz="1800"/>
              <a:t>1. Lookup(36)</a:t>
            </a:r>
          </a:p>
        </p:txBody>
      </p:sp>
      <p:sp>
        <p:nvSpPr>
          <p:cNvPr id="8" name="Rectangle 7">
            <a:extLst>
              <a:ext uri="{FF2B5EF4-FFF2-40B4-BE49-F238E27FC236}">
                <a16:creationId xmlns:a16="http://schemas.microsoft.com/office/drawing/2014/main" id="{71B47C1A-F5B3-3F45-8F72-BC3897CA4EFB}"/>
              </a:ext>
            </a:extLst>
          </p:cNvPr>
          <p:cNvSpPr/>
          <p:nvPr/>
        </p:nvSpPr>
        <p:spPr>
          <a:xfrm>
            <a:off x="5219701" y="1939529"/>
            <a:ext cx="937022" cy="37742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N25</a:t>
            </a:r>
          </a:p>
        </p:txBody>
      </p:sp>
      <p:sp>
        <p:nvSpPr>
          <p:cNvPr id="9" name="Rectangle 8">
            <a:extLst>
              <a:ext uri="{FF2B5EF4-FFF2-40B4-BE49-F238E27FC236}">
                <a16:creationId xmlns:a16="http://schemas.microsoft.com/office/drawing/2014/main" id="{2F8A3509-E931-EA49-9DB4-5E49E88550A5}"/>
              </a:ext>
            </a:extLst>
          </p:cNvPr>
          <p:cNvSpPr/>
          <p:nvPr/>
        </p:nvSpPr>
        <p:spPr>
          <a:xfrm>
            <a:off x="5219701" y="3505200"/>
            <a:ext cx="937022" cy="378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N40</a:t>
            </a:r>
          </a:p>
        </p:txBody>
      </p:sp>
      <p:cxnSp>
        <p:nvCxnSpPr>
          <p:cNvPr id="11" name="Straight Arrow Connector 10">
            <a:extLst>
              <a:ext uri="{FF2B5EF4-FFF2-40B4-BE49-F238E27FC236}">
                <a16:creationId xmlns:a16="http://schemas.microsoft.com/office/drawing/2014/main" id="{DB0BEFB7-324B-784B-A1A1-FFF65F19E702}"/>
              </a:ext>
            </a:extLst>
          </p:cNvPr>
          <p:cNvCxnSpPr>
            <a:stCxn id="8" idx="2"/>
            <a:endCxn id="9" idx="0"/>
          </p:cNvCxnSpPr>
          <p:nvPr/>
        </p:nvCxnSpPr>
        <p:spPr>
          <a:xfrm>
            <a:off x="5687616" y="2316957"/>
            <a:ext cx="0" cy="1188244"/>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5BA465E0-2E22-A043-88E9-264CE9B2C16D}"/>
              </a:ext>
            </a:extLst>
          </p:cNvPr>
          <p:cNvSpPr txBox="1"/>
          <p:nvPr/>
        </p:nvSpPr>
        <p:spPr>
          <a:xfrm>
            <a:off x="6372225" y="3398044"/>
            <a:ext cx="720329" cy="369332"/>
          </a:xfrm>
          <a:prstGeom prst="rect">
            <a:avLst/>
          </a:prstGeom>
          <a:noFill/>
        </p:spPr>
        <p:txBody>
          <a:bodyPr>
            <a:spAutoFit/>
          </a:bodyPr>
          <a:lstStyle/>
          <a:p>
            <a:pPr>
              <a:defRPr/>
            </a:pPr>
            <a:r>
              <a:rPr lang="en-US" dirty="0">
                <a:solidFill>
                  <a:schemeClr val="accent3">
                    <a:lumMod val="75000"/>
                  </a:schemeClr>
                </a:solidFill>
                <a:latin typeface="Calibri" charset="0"/>
                <a:ea typeface="宋体" charset="0"/>
                <a:cs typeface="宋体" charset="0"/>
              </a:rPr>
              <a:t>K30</a:t>
            </a:r>
          </a:p>
        </p:txBody>
      </p:sp>
      <p:sp>
        <p:nvSpPr>
          <p:cNvPr id="13" name="TextBox 12">
            <a:extLst>
              <a:ext uri="{FF2B5EF4-FFF2-40B4-BE49-F238E27FC236}">
                <a16:creationId xmlns:a16="http://schemas.microsoft.com/office/drawing/2014/main" id="{E8A443D2-177F-FF4F-945F-14635506EE3B}"/>
              </a:ext>
            </a:extLst>
          </p:cNvPr>
          <p:cNvSpPr txBox="1"/>
          <p:nvPr/>
        </p:nvSpPr>
        <p:spPr>
          <a:xfrm>
            <a:off x="6372225" y="3667125"/>
            <a:ext cx="720329" cy="369332"/>
          </a:xfrm>
          <a:prstGeom prst="rect">
            <a:avLst/>
          </a:prstGeom>
          <a:noFill/>
        </p:spPr>
        <p:txBody>
          <a:bodyPr>
            <a:spAutoFit/>
          </a:bodyPr>
          <a:lstStyle/>
          <a:p>
            <a:pPr>
              <a:defRPr/>
            </a:pPr>
            <a:r>
              <a:rPr lang="en-US" dirty="0">
                <a:solidFill>
                  <a:schemeClr val="accent3">
                    <a:lumMod val="75000"/>
                  </a:schemeClr>
                </a:solidFill>
                <a:latin typeface="Calibri" charset="0"/>
                <a:ea typeface="宋体" charset="0"/>
                <a:cs typeface="宋体" charset="0"/>
              </a:rPr>
              <a:t>K38</a:t>
            </a:r>
          </a:p>
        </p:txBody>
      </p:sp>
      <p:cxnSp>
        <p:nvCxnSpPr>
          <p:cNvPr id="14" name="Straight Arrow Connector 13">
            <a:extLst>
              <a:ext uri="{FF2B5EF4-FFF2-40B4-BE49-F238E27FC236}">
                <a16:creationId xmlns:a16="http://schemas.microsoft.com/office/drawing/2014/main" id="{19227CDF-C16E-3045-9577-41314A5DEF2E}"/>
              </a:ext>
            </a:extLst>
          </p:cNvPr>
          <p:cNvCxnSpPr/>
          <p:nvPr/>
        </p:nvCxnSpPr>
        <p:spPr>
          <a:xfrm flipH="1">
            <a:off x="6012656" y="3236119"/>
            <a:ext cx="863204" cy="269081"/>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5" name="灯片编号占位符 3">
            <a:extLst>
              <a:ext uri="{FF2B5EF4-FFF2-40B4-BE49-F238E27FC236}">
                <a16:creationId xmlns:a16="http://schemas.microsoft.com/office/drawing/2014/main" id="{5BB52C85-FAA6-B642-A8DE-A770C660FAFF}"/>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66</a:t>
            </a:fld>
            <a:endParaRPr lang="zh-CN" altLang="en-US"/>
          </a:p>
        </p:txBody>
      </p:sp>
    </p:spTree>
    <p:extLst>
      <p:ext uri="{BB962C8B-B14F-4D97-AF65-F5344CB8AC3E}">
        <p14:creationId xmlns:p14="http://schemas.microsoft.com/office/powerpoint/2010/main" val="23715120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5056912-614C-F34F-86AE-552E2F39DD6D}"/>
              </a:ext>
            </a:extLst>
          </p:cNvPr>
          <p:cNvSpPr>
            <a:spLocks noGrp="1"/>
          </p:cNvSpPr>
          <p:nvPr>
            <p:ph type="title"/>
          </p:nvPr>
        </p:nvSpPr>
        <p:spPr/>
        <p:txBody>
          <a:bodyPr/>
          <a:lstStyle/>
          <a:p>
            <a:pPr eaLnBrk="1" hangingPunct="1"/>
            <a:r>
              <a:rPr lang="en-US" altLang="zh-CN"/>
              <a:t>Join (3)</a:t>
            </a:r>
          </a:p>
        </p:txBody>
      </p:sp>
      <p:sp>
        <p:nvSpPr>
          <p:cNvPr id="5" name="Oval 4">
            <a:extLst>
              <a:ext uri="{FF2B5EF4-FFF2-40B4-BE49-F238E27FC236}">
                <a16:creationId xmlns:a16="http://schemas.microsoft.com/office/drawing/2014/main" id="{376C2C88-04BF-8947-A820-1EA5D78D9D80}"/>
              </a:ext>
            </a:extLst>
          </p:cNvPr>
          <p:cNvSpPr/>
          <p:nvPr/>
        </p:nvSpPr>
        <p:spPr>
          <a:xfrm>
            <a:off x="1619250" y="1560910"/>
            <a:ext cx="3673079" cy="2755106"/>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srgbClr val="FFFFFF"/>
              </a:solidFill>
              <a:ea typeface="宋体" charset="0"/>
              <a:cs typeface="宋体" charset="0"/>
            </a:endParaRPr>
          </a:p>
        </p:txBody>
      </p:sp>
      <p:sp>
        <p:nvSpPr>
          <p:cNvPr id="6" name="Rectangle 5">
            <a:extLst>
              <a:ext uri="{FF2B5EF4-FFF2-40B4-BE49-F238E27FC236}">
                <a16:creationId xmlns:a16="http://schemas.microsoft.com/office/drawing/2014/main" id="{61A73B58-D5D0-8D4A-8E91-49C9BC9EBB77}"/>
              </a:ext>
            </a:extLst>
          </p:cNvPr>
          <p:cNvSpPr/>
          <p:nvPr/>
        </p:nvSpPr>
        <p:spPr>
          <a:xfrm>
            <a:off x="6587728" y="2857500"/>
            <a:ext cx="937022" cy="378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FF0000"/>
                </a:solidFill>
              </a:rPr>
              <a:t>N36</a:t>
            </a:r>
          </a:p>
        </p:txBody>
      </p:sp>
      <p:sp>
        <p:nvSpPr>
          <p:cNvPr id="84997" name="TextBox 6">
            <a:extLst>
              <a:ext uri="{FF2B5EF4-FFF2-40B4-BE49-F238E27FC236}">
                <a16:creationId xmlns:a16="http://schemas.microsoft.com/office/drawing/2014/main" id="{E7B7E4B1-1EB1-5A4A-B0C4-A42191D1826A}"/>
              </a:ext>
            </a:extLst>
          </p:cNvPr>
          <p:cNvSpPr txBox="1">
            <a:spLocks noChangeArrowheads="1"/>
          </p:cNvSpPr>
          <p:nvPr/>
        </p:nvSpPr>
        <p:spPr bwMode="auto">
          <a:xfrm>
            <a:off x="2412207" y="3019425"/>
            <a:ext cx="20883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algn="ctr"/>
            <a:r>
              <a:rPr lang="en-US" altLang="zh-CN" sz="1800"/>
              <a:t>1. Lookup(36)</a:t>
            </a:r>
          </a:p>
        </p:txBody>
      </p:sp>
      <p:sp>
        <p:nvSpPr>
          <p:cNvPr id="8" name="Rectangle 7">
            <a:extLst>
              <a:ext uri="{FF2B5EF4-FFF2-40B4-BE49-F238E27FC236}">
                <a16:creationId xmlns:a16="http://schemas.microsoft.com/office/drawing/2014/main" id="{62654574-D0BB-8549-9E47-ABDC5DD1DE93}"/>
              </a:ext>
            </a:extLst>
          </p:cNvPr>
          <p:cNvSpPr/>
          <p:nvPr/>
        </p:nvSpPr>
        <p:spPr>
          <a:xfrm>
            <a:off x="5219701" y="1939529"/>
            <a:ext cx="937022" cy="37742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N25</a:t>
            </a:r>
          </a:p>
        </p:txBody>
      </p:sp>
      <p:sp>
        <p:nvSpPr>
          <p:cNvPr id="9" name="Rectangle 8">
            <a:extLst>
              <a:ext uri="{FF2B5EF4-FFF2-40B4-BE49-F238E27FC236}">
                <a16:creationId xmlns:a16="http://schemas.microsoft.com/office/drawing/2014/main" id="{E432FD0C-B2AF-2849-8EFA-BE955DA1CFEF}"/>
              </a:ext>
            </a:extLst>
          </p:cNvPr>
          <p:cNvSpPr/>
          <p:nvPr/>
        </p:nvSpPr>
        <p:spPr>
          <a:xfrm>
            <a:off x="5219701" y="3505200"/>
            <a:ext cx="937022" cy="378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N40</a:t>
            </a:r>
          </a:p>
        </p:txBody>
      </p:sp>
      <p:cxnSp>
        <p:nvCxnSpPr>
          <p:cNvPr id="11" name="Straight Arrow Connector 10">
            <a:extLst>
              <a:ext uri="{FF2B5EF4-FFF2-40B4-BE49-F238E27FC236}">
                <a16:creationId xmlns:a16="http://schemas.microsoft.com/office/drawing/2014/main" id="{30385822-8527-AE45-B221-87052636C31A}"/>
              </a:ext>
            </a:extLst>
          </p:cNvPr>
          <p:cNvCxnSpPr>
            <a:stCxn id="8" idx="2"/>
            <a:endCxn id="9" idx="0"/>
          </p:cNvCxnSpPr>
          <p:nvPr/>
        </p:nvCxnSpPr>
        <p:spPr>
          <a:xfrm>
            <a:off x="5687616" y="2316957"/>
            <a:ext cx="0" cy="1188244"/>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1ED337D0-7BA2-E84E-A7DC-3452B6143E50}"/>
              </a:ext>
            </a:extLst>
          </p:cNvPr>
          <p:cNvSpPr txBox="1"/>
          <p:nvPr/>
        </p:nvSpPr>
        <p:spPr>
          <a:xfrm>
            <a:off x="6372225" y="3398044"/>
            <a:ext cx="720329" cy="369332"/>
          </a:xfrm>
          <a:prstGeom prst="rect">
            <a:avLst/>
          </a:prstGeom>
          <a:noFill/>
        </p:spPr>
        <p:txBody>
          <a:bodyPr>
            <a:spAutoFit/>
          </a:bodyPr>
          <a:lstStyle/>
          <a:p>
            <a:pPr>
              <a:defRPr/>
            </a:pPr>
            <a:r>
              <a:rPr lang="en-US" dirty="0">
                <a:solidFill>
                  <a:schemeClr val="accent3">
                    <a:lumMod val="75000"/>
                  </a:schemeClr>
                </a:solidFill>
                <a:latin typeface="Calibri" charset="0"/>
                <a:ea typeface="宋体" charset="0"/>
                <a:cs typeface="宋体" charset="0"/>
              </a:rPr>
              <a:t>K30</a:t>
            </a:r>
          </a:p>
        </p:txBody>
      </p:sp>
      <p:sp>
        <p:nvSpPr>
          <p:cNvPr id="13" name="TextBox 12">
            <a:extLst>
              <a:ext uri="{FF2B5EF4-FFF2-40B4-BE49-F238E27FC236}">
                <a16:creationId xmlns:a16="http://schemas.microsoft.com/office/drawing/2014/main" id="{25DF2183-0E38-4642-AB63-3B12D07226F5}"/>
              </a:ext>
            </a:extLst>
          </p:cNvPr>
          <p:cNvSpPr txBox="1"/>
          <p:nvPr/>
        </p:nvSpPr>
        <p:spPr>
          <a:xfrm>
            <a:off x="6372225" y="3667125"/>
            <a:ext cx="720329" cy="369332"/>
          </a:xfrm>
          <a:prstGeom prst="rect">
            <a:avLst/>
          </a:prstGeom>
          <a:noFill/>
        </p:spPr>
        <p:txBody>
          <a:bodyPr>
            <a:spAutoFit/>
          </a:bodyPr>
          <a:lstStyle/>
          <a:p>
            <a:pPr>
              <a:defRPr/>
            </a:pPr>
            <a:r>
              <a:rPr lang="en-US" dirty="0">
                <a:solidFill>
                  <a:schemeClr val="accent3">
                    <a:lumMod val="75000"/>
                  </a:schemeClr>
                </a:solidFill>
                <a:latin typeface="Calibri" charset="0"/>
                <a:ea typeface="宋体" charset="0"/>
                <a:cs typeface="宋体" charset="0"/>
              </a:rPr>
              <a:t>K38</a:t>
            </a:r>
          </a:p>
        </p:txBody>
      </p:sp>
      <p:cxnSp>
        <p:nvCxnSpPr>
          <p:cNvPr id="14" name="Straight Arrow Connector 13">
            <a:extLst>
              <a:ext uri="{FF2B5EF4-FFF2-40B4-BE49-F238E27FC236}">
                <a16:creationId xmlns:a16="http://schemas.microsoft.com/office/drawing/2014/main" id="{B0DC4434-855F-6B4E-9E4E-F6B80784D3A5}"/>
              </a:ext>
            </a:extLst>
          </p:cNvPr>
          <p:cNvCxnSpPr/>
          <p:nvPr/>
        </p:nvCxnSpPr>
        <p:spPr>
          <a:xfrm flipH="1">
            <a:off x="6012656" y="3236119"/>
            <a:ext cx="863204" cy="269081"/>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5A711FDB-6F95-3549-80AA-4637EB23FD6B}"/>
              </a:ext>
            </a:extLst>
          </p:cNvPr>
          <p:cNvSpPr txBox="1"/>
          <p:nvPr/>
        </p:nvSpPr>
        <p:spPr>
          <a:xfrm>
            <a:off x="7596187" y="2889647"/>
            <a:ext cx="720329" cy="369332"/>
          </a:xfrm>
          <a:prstGeom prst="rect">
            <a:avLst/>
          </a:prstGeom>
          <a:noFill/>
        </p:spPr>
        <p:txBody>
          <a:bodyPr>
            <a:spAutoFit/>
          </a:bodyPr>
          <a:lstStyle/>
          <a:p>
            <a:pPr>
              <a:defRPr/>
            </a:pPr>
            <a:r>
              <a:rPr lang="en-US" dirty="0">
                <a:solidFill>
                  <a:schemeClr val="accent3">
                    <a:lumMod val="75000"/>
                  </a:schemeClr>
                </a:solidFill>
                <a:latin typeface="Calibri" charset="0"/>
                <a:ea typeface="宋体" charset="0"/>
                <a:cs typeface="宋体" charset="0"/>
              </a:rPr>
              <a:t>K30</a:t>
            </a:r>
          </a:p>
        </p:txBody>
      </p:sp>
      <p:sp>
        <p:nvSpPr>
          <p:cNvPr id="16" name="灯片编号占位符 3">
            <a:extLst>
              <a:ext uri="{FF2B5EF4-FFF2-40B4-BE49-F238E27FC236}">
                <a16:creationId xmlns:a16="http://schemas.microsoft.com/office/drawing/2014/main" id="{ADFE743D-A2C1-3144-AC7F-C505AC04B51C}"/>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67</a:t>
            </a:fld>
            <a:endParaRPr lang="zh-CN" altLang="en-US"/>
          </a:p>
        </p:txBody>
      </p:sp>
    </p:spTree>
    <p:extLst>
      <p:ext uri="{BB962C8B-B14F-4D97-AF65-F5344CB8AC3E}">
        <p14:creationId xmlns:p14="http://schemas.microsoft.com/office/powerpoint/2010/main" val="27870455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a:extLst>
              <a:ext uri="{FF2B5EF4-FFF2-40B4-BE49-F238E27FC236}">
                <a16:creationId xmlns:a16="http://schemas.microsoft.com/office/drawing/2014/main" id="{5BABCBF7-5569-D048-9C91-62263D562FE0}"/>
              </a:ext>
            </a:extLst>
          </p:cNvPr>
          <p:cNvSpPr>
            <a:spLocks noGrp="1"/>
          </p:cNvSpPr>
          <p:nvPr>
            <p:ph type="title"/>
          </p:nvPr>
        </p:nvSpPr>
        <p:spPr/>
        <p:txBody>
          <a:bodyPr/>
          <a:lstStyle/>
          <a:p>
            <a:pPr eaLnBrk="1" hangingPunct="1"/>
            <a:r>
              <a:rPr lang="en-US" altLang="zh-CN"/>
              <a:t>Join (4)</a:t>
            </a:r>
          </a:p>
        </p:txBody>
      </p:sp>
      <p:sp>
        <p:nvSpPr>
          <p:cNvPr id="5" name="Oval 4">
            <a:extLst>
              <a:ext uri="{FF2B5EF4-FFF2-40B4-BE49-F238E27FC236}">
                <a16:creationId xmlns:a16="http://schemas.microsoft.com/office/drawing/2014/main" id="{C982494A-CAC2-D848-905E-1091116FE450}"/>
              </a:ext>
            </a:extLst>
          </p:cNvPr>
          <p:cNvSpPr/>
          <p:nvPr/>
        </p:nvSpPr>
        <p:spPr>
          <a:xfrm>
            <a:off x="1619250" y="1560910"/>
            <a:ext cx="3673079" cy="2755106"/>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srgbClr val="FFFFFF"/>
              </a:solidFill>
              <a:ea typeface="宋体" charset="0"/>
              <a:cs typeface="宋体" charset="0"/>
            </a:endParaRPr>
          </a:p>
        </p:txBody>
      </p:sp>
      <p:sp>
        <p:nvSpPr>
          <p:cNvPr id="6" name="Rectangle 5">
            <a:extLst>
              <a:ext uri="{FF2B5EF4-FFF2-40B4-BE49-F238E27FC236}">
                <a16:creationId xmlns:a16="http://schemas.microsoft.com/office/drawing/2014/main" id="{7A7D059F-B0E0-F647-B388-F0133A241AE0}"/>
              </a:ext>
            </a:extLst>
          </p:cNvPr>
          <p:cNvSpPr/>
          <p:nvPr/>
        </p:nvSpPr>
        <p:spPr>
          <a:xfrm>
            <a:off x="6587728" y="2857500"/>
            <a:ext cx="937022" cy="378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FF0000"/>
                </a:solidFill>
              </a:rPr>
              <a:t>N36</a:t>
            </a:r>
          </a:p>
        </p:txBody>
      </p:sp>
      <p:sp>
        <p:nvSpPr>
          <p:cNvPr id="86021" name="TextBox 6">
            <a:extLst>
              <a:ext uri="{FF2B5EF4-FFF2-40B4-BE49-F238E27FC236}">
                <a16:creationId xmlns:a16="http://schemas.microsoft.com/office/drawing/2014/main" id="{F243BAD2-82E2-2547-A676-0171180DF5FF}"/>
              </a:ext>
            </a:extLst>
          </p:cNvPr>
          <p:cNvSpPr txBox="1">
            <a:spLocks noChangeArrowheads="1"/>
          </p:cNvSpPr>
          <p:nvPr/>
        </p:nvSpPr>
        <p:spPr bwMode="auto">
          <a:xfrm>
            <a:off x="2268141" y="2695575"/>
            <a:ext cx="23752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algn="ctr"/>
            <a:r>
              <a:rPr lang="en-US" altLang="zh-CN" sz="1800" dirty="0"/>
              <a:t>4. Set N25</a:t>
            </a:r>
            <a:r>
              <a:rPr lang="en-US" altLang="en-US" sz="1800" dirty="0"/>
              <a:t>'</a:t>
            </a:r>
            <a:r>
              <a:rPr lang="en-US" altLang="zh-CN" sz="1800" dirty="0"/>
              <a:t>s successor pointer</a:t>
            </a:r>
          </a:p>
        </p:txBody>
      </p:sp>
      <p:sp>
        <p:nvSpPr>
          <p:cNvPr id="8" name="Rectangle 7">
            <a:extLst>
              <a:ext uri="{FF2B5EF4-FFF2-40B4-BE49-F238E27FC236}">
                <a16:creationId xmlns:a16="http://schemas.microsoft.com/office/drawing/2014/main" id="{84BAEAD0-E087-E74F-9A04-64B4C68736AA}"/>
              </a:ext>
            </a:extLst>
          </p:cNvPr>
          <p:cNvSpPr/>
          <p:nvPr/>
        </p:nvSpPr>
        <p:spPr>
          <a:xfrm>
            <a:off x="5219701" y="1939529"/>
            <a:ext cx="937022" cy="37742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N25</a:t>
            </a:r>
          </a:p>
        </p:txBody>
      </p:sp>
      <p:sp>
        <p:nvSpPr>
          <p:cNvPr id="9" name="Rectangle 8">
            <a:extLst>
              <a:ext uri="{FF2B5EF4-FFF2-40B4-BE49-F238E27FC236}">
                <a16:creationId xmlns:a16="http://schemas.microsoft.com/office/drawing/2014/main" id="{1CBC2381-A80B-4C47-A47B-32CACA5046C1}"/>
              </a:ext>
            </a:extLst>
          </p:cNvPr>
          <p:cNvSpPr/>
          <p:nvPr/>
        </p:nvSpPr>
        <p:spPr>
          <a:xfrm>
            <a:off x="5219701" y="3505200"/>
            <a:ext cx="937022" cy="378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accent1">
                    <a:lumMod val="75000"/>
                  </a:schemeClr>
                </a:solidFill>
              </a:rPr>
              <a:t>N40</a:t>
            </a:r>
          </a:p>
        </p:txBody>
      </p:sp>
      <p:cxnSp>
        <p:nvCxnSpPr>
          <p:cNvPr id="11" name="Straight Arrow Connector 10">
            <a:extLst>
              <a:ext uri="{FF2B5EF4-FFF2-40B4-BE49-F238E27FC236}">
                <a16:creationId xmlns:a16="http://schemas.microsoft.com/office/drawing/2014/main" id="{6F042465-D8E7-8C48-9830-BA4017DFCF66}"/>
              </a:ext>
            </a:extLst>
          </p:cNvPr>
          <p:cNvCxnSpPr>
            <a:stCxn id="8" idx="2"/>
          </p:cNvCxnSpPr>
          <p:nvPr/>
        </p:nvCxnSpPr>
        <p:spPr>
          <a:xfrm>
            <a:off x="5687616" y="2316957"/>
            <a:ext cx="1188244" cy="540544"/>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00EE6764-7973-244A-992A-7313BB0DC52A}"/>
              </a:ext>
            </a:extLst>
          </p:cNvPr>
          <p:cNvSpPr txBox="1"/>
          <p:nvPr/>
        </p:nvSpPr>
        <p:spPr>
          <a:xfrm>
            <a:off x="6372225" y="3398044"/>
            <a:ext cx="720329" cy="369332"/>
          </a:xfrm>
          <a:prstGeom prst="rect">
            <a:avLst/>
          </a:prstGeom>
          <a:noFill/>
        </p:spPr>
        <p:txBody>
          <a:bodyPr>
            <a:spAutoFit/>
          </a:bodyPr>
          <a:lstStyle/>
          <a:p>
            <a:pPr>
              <a:defRPr/>
            </a:pPr>
            <a:r>
              <a:rPr lang="en-US" dirty="0">
                <a:solidFill>
                  <a:schemeClr val="accent3">
                    <a:lumMod val="75000"/>
                  </a:schemeClr>
                </a:solidFill>
                <a:latin typeface="Calibri" charset="0"/>
                <a:ea typeface="宋体" charset="0"/>
                <a:cs typeface="宋体" charset="0"/>
              </a:rPr>
              <a:t>K30</a:t>
            </a:r>
          </a:p>
        </p:txBody>
      </p:sp>
      <p:sp>
        <p:nvSpPr>
          <p:cNvPr id="13" name="TextBox 12">
            <a:extLst>
              <a:ext uri="{FF2B5EF4-FFF2-40B4-BE49-F238E27FC236}">
                <a16:creationId xmlns:a16="http://schemas.microsoft.com/office/drawing/2014/main" id="{F8A64E64-BB83-7A4F-997C-78FF6FB1C046}"/>
              </a:ext>
            </a:extLst>
          </p:cNvPr>
          <p:cNvSpPr txBox="1"/>
          <p:nvPr/>
        </p:nvSpPr>
        <p:spPr>
          <a:xfrm>
            <a:off x="6372225" y="3667125"/>
            <a:ext cx="720329" cy="369332"/>
          </a:xfrm>
          <a:prstGeom prst="rect">
            <a:avLst/>
          </a:prstGeom>
          <a:noFill/>
        </p:spPr>
        <p:txBody>
          <a:bodyPr>
            <a:spAutoFit/>
          </a:bodyPr>
          <a:lstStyle/>
          <a:p>
            <a:pPr>
              <a:defRPr/>
            </a:pPr>
            <a:r>
              <a:rPr lang="en-US" dirty="0">
                <a:solidFill>
                  <a:schemeClr val="accent3">
                    <a:lumMod val="75000"/>
                  </a:schemeClr>
                </a:solidFill>
                <a:latin typeface="Calibri" charset="0"/>
                <a:ea typeface="宋体" charset="0"/>
                <a:cs typeface="宋体" charset="0"/>
              </a:rPr>
              <a:t>K38</a:t>
            </a:r>
          </a:p>
        </p:txBody>
      </p:sp>
      <p:cxnSp>
        <p:nvCxnSpPr>
          <p:cNvPr id="14" name="Straight Arrow Connector 13">
            <a:extLst>
              <a:ext uri="{FF2B5EF4-FFF2-40B4-BE49-F238E27FC236}">
                <a16:creationId xmlns:a16="http://schemas.microsoft.com/office/drawing/2014/main" id="{EF60C0E4-969A-234C-B615-B712F3200462}"/>
              </a:ext>
            </a:extLst>
          </p:cNvPr>
          <p:cNvCxnSpPr/>
          <p:nvPr/>
        </p:nvCxnSpPr>
        <p:spPr>
          <a:xfrm flipH="1">
            <a:off x="6012656" y="3236119"/>
            <a:ext cx="863204" cy="269081"/>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20354D7F-7525-3F40-8EA0-0DC99943B500}"/>
              </a:ext>
            </a:extLst>
          </p:cNvPr>
          <p:cNvSpPr txBox="1"/>
          <p:nvPr/>
        </p:nvSpPr>
        <p:spPr>
          <a:xfrm>
            <a:off x="7596187" y="2889647"/>
            <a:ext cx="720329" cy="369332"/>
          </a:xfrm>
          <a:prstGeom prst="rect">
            <a:avLst/>
          </a:prstGeom>
          <a:noFill/>
        </p:spPr>
        <p:txBody>
          <a:bodyPr>
            <a:spAutoFit/>
          </a:bodyPr>
          <a:lstStyle/>
          <a:p>
            <a:pPr>
              <a:defRPr/>
            </a:pPr>
            <a:r>
              <a:rPr lang="en-US" dirty="0">
                <a:solidFill>
                  <a:schemeClr val="accent3">
                    <a:lumMod val="75000"/>
                  </a:schemeClr>
                </a:solidFill>
                <a:latin typeface="Calibri" charset="0"/>
                <a:ea typeface="宋体" charset="0"/>
                <a:cs typeface="宋体" charset="0"/>
              </a:rPr>
              <a:t>K30</a:t>
            </a:r>
          </a:p>
        </p:txBody>
      </p:sp>
      <p:sp>
        <p:nvSpPr>
          <p:cNvPr id="86029" name="Rectangle 9">
            <a:extLst>
              <a:ext uri="{FF2B5EF4-FFF2-40B4-BE49-F238E27FC236}">
                <a16:creationId xmlns:a16="http://schemas.microsoft.com/office/drawing/2014/main" id="{EEC20871-E173-4740-B394-AA7C2B4023C6}"/>
              </a:ext>
            </a:extLst>
          </p:cNvPr>
          <p:cNvSpPr>
            <a:spLocks noChangeArrowheads="1"/>
          </p:cNvSpPr>
          <p:nvPr/>
        </p:nvSpPr>
        <p:spPr bwMode="auto">
          <a:xfrm>
            <a:off x="683419" y="4585097"/>
            <a:ext cx="72729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r>
              <a:rPr lang="en-US" altLang="zh-CN" sz="1800" dirty="0">
                <a:latin typeface="+mn-lt"/>
              </a:rPr>
              <a:t>Update finger pointers in the background </a:t>
            </a:r>
          </a:p>
        </p:txBody>
      </p:sp>
      <p:sp>
        <p:nvSpPr>
          <p:cNvPr id="16" name="灯片编号占位符 3">
            <a:extLst>
              <a:ext uri="{FF2B5EF4-FFF2-40B4-BE49-F238E27FC236}">
                <a16:creationId xmlns:a16="http://schemas.microsoft.com/office/drawing/2014/main" id="{49C2BC52-5723-8642-955E-E71A305D12E2}"/>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68</a:t>
            </a:fld>
            <a:endParaRPr lang="zh-CN" altLang="en-US"/>
          </a:p>
        </p:txBody>
      </p:sp>
    </p:spTree>
    <p:extLst>
      <p:ext uri="{BB962C8B-B14F-4D97-AF65-F5344CB8AC3E}">
        <p14:creationId xmlns:p14="http://schemas.microsoft.com/office/powerpoint/2010/main" val="10755091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89" name="Title 1">
            <a:extLst>
              <a:ext uri="{FF2B5EF4-FFF2-40B4-BE49-F238E27FC236}">
                <a16:creationId xmlns:a16="http://schemas.microsoft.com/office/drawing/2014/main" id="{E82DC45D-4208-3F4E-AAA9-796E635E0437}"/>
              </a:ext>
            </a:extLst>
          </p:cNvPr>
          <p:cNvSpPr>
            <a:spLocks noGrp="1"/>
          </p:cNvSpPr>
          <p:nvPr>
            <p:ph type="title"/>
          </p:nvPr>
        </p:nvSpPr>
        <p:spPr/>
        <p:txBody>
          <a:bodyPr/>
          <a:lstStyle/>
          <a:p>
            <a:pPr eaLnBrk="1" hangingPunct="1"/>
            <a:r>
              <a:rPr lang="en-US" altLang="zh-CN"/>
              <a:t>Solution: successor lists </a:t>
            </a:r>
          </a:p>
        </p:txBody>
      </p:sp>
      <p:sp>
        <p:nvSpPr>
          <p:cNvPr id="89090" name="Content Placeholder 2">
            <a:extLst>
              <a:ext uri="{FF2B5EF4-FFF2-40B4-BE49-F238E27FC236}">
                <a16:creationId xmlns:a16="http://schemas.microsoft.com/office/drawing/2014/main" id="{8D26078C-2CD5-8D4A-9CBC-9530B43366DB}"/>
              </a:ext>
            </a:extLst>
          </p:cNvPr>
          <p:cNvSpPr>
            <a:spLocks noGrp="1"/>
          </p:cNvSpPr>
          <p:nvPr>
            <p:ph idx="1"/>
          </p:nvPr>
        </p:nvSpPr>
        <p:spPr/>
        <p:txBody>
          <a:bodyPr/>
          <a:lstStyle/>
          <a:p>
            <a:pPr eaLnBrk="1" hangingPunct="1"/>
            <a:r>
              <a:rPr lang="en-US" altLang="zh-CN" dirty="0"/>
              <a:t>Successor List Length</a:t>
            </a:r>
          </a:p>
          <a:p>
            <a:pPr lvl="1" eaLnBrk="1" hangingPunct="1"/>
            <a:r>
              <a:rPr lang="en-US" altLang="zh-CN" dirty="0"/>
              <a:t>Assume 1/2 of nodes fail </a:t>
            </a:r>
          </a:p>
          <a:p>
            <a:pPr lvl="1" eaLnBrk="1" hangingPunct="1"/>
            <a:r>
              <a:rPr lang="en-US" altLang="zh-CN" dirty="0"/>
              <a:t>P(successor list all dead) = </a:t>
            </a:r>
            <a:r>
              <a:rPr lang="en-US" altLang="zh-CN" i="1" dirty="0">
                <a:latin typeface="Times New Roman" panose="02020603050405020304" pitchFamily="18" charset="0"/>
              </a:rPr>
              <a:t>(1/2)</a:t>
            </a:r>
            <a:r>
              <a:rPr lang="en-US" altLang="zh-CN" i="1" baseline="30000" dirty="0">
                <a:latin typeface="Times New Roman" panose="02020603050405020304" pitchFamily="18" charset="0"/>
              </a:rPr>
              <a:t>r</a:t>
            </a:r>
          </a:p>
          <a:p>
            <a:pPr lvl="2" eaLnBrk="1" hangingPunct="1"/>
            <a:r>
              <a:rPr lang="en-US" altLang="zh-CN" sz="1600" dirty="0"/>
              <a:t>I.e. P(this node breaks the Chord ring) </a:t>
            </a:r>
          </a:p>
          <a:p>
            <a:pPr lvl="2" eaLnBrk="1" hangingPunct="1"/>
            <a:r>
              <a:rPr lang="en-US" altLang="zh-CN" sz="1600" dirty="0"/>
              <a:t>Depends on independent failure </a:t>
            </a:r>
          </a:p>
          <a:p>
            <a:pPr lvl="1" eaLnBrk="1" hangingPunct="1"/>
            <a:r>
              <a:rPr lang="en-US" altLang="zh-CN" dirty="0"/>
              <a:t>P(no broken nodes) = </a:t>
            </a:r>
            <a:r>
              <a:rPr lang="en-US" altLang="zh-CN" i="1" dirty="0">
                <a:latin typeface="Times New Roman" panose="02020603050405020304" pitchFamily="18" charset="0"/>
                <a:ea typeface="ＭＳ Ｐゴシック" panose="020B0600070205080204" pitchFamily="34" charset="-128"/>
              </a:rPr>
              <a:t>(1 – (1/2)</a:t>
            </a:r>
            <a:r>
              <a:rPr lang="en-US" altLang="zh-CN" i="1" baseline="30000" dirty="0">
                <a:latin typeface="Times New Roman" panose="02020603050405020304" pitchFamily="18" charset="0"/>
                <a:ea typeface="ＭＳ Ｐゴシック" panose="020B0600070205080204" pitchFamily="34" charset="-128"/>
              </a:rPr>
              <a:t>r</a:t>
            </a:r>
            <a:r>
              <a:rPr lang="en-US" altLang="zh-CN" i="1" dirty="0">
                <a:latin typeface="Times New Roman" panose="02020603050405020304" pitchFamily="18" charset="0"/>
                <a:ea typeface="ＭＳ Ｐゴシック" panose="020B0600070205080204" pitchFamily="34" charset="-128"/>
              </a:rPr>
              <a:t>)</a:t>
            </a:r>
            <a:r>
              <a:rPr lang="en-US" altLang="zh-CN" i="1" baseline="30000" dirty="0">
                <a:latin typeface="Times New Roman" panose="02020603050405020304" pitchFamily="18" charset="0"/>
                <a:ea typeface="ＭＳ Ｐゴシック" panose="020B0600070205080204" pitchFamily="34" charset="-128"/>
              </a:rPr>
              <a:t>N</a:t>
            </a:r>
          </a:p>
          <a:p>
            <a:pPr lvl="2" eaLnBrk="1" hangingPunct="1"/>
            <a:r>
              <a:rPr lang="en-US" altLang="zh-CN" sz="1600" i="1" dirty="0">
                <a:latin typeface="Times New Roman" panose="02020603050405020304" pitchFamily="18" charset="0"/>
                <a:ea typeface="ＭＳ Ｐゴシック" panose="020B0600070205080204" pitchFamily="34" charset="-128"/>
              </a:rPr>
              <a:t>r = 2log(N)</a:t>
            </a:r>
            <a:r>
              <a:rPr lang="en-US" altLang="zh-CN" sz="1600" i="1" dirty="0"/>
              <a:t> </a:t>
            </a:r>
            <a:r>
              <a:rPr lang="en-US" altLang="zh-CN" sz="1600" dirty="0"/>
              <a:t>makes prob. = </a:t>
            </a:r>
            <a:r>
              <a:rPr lang="en-US" altLang="zh-CN" sz="1600" i="1" dirty="0">
                <a:latin typeface="Times New Roman" panose="02020603050405020304" pitchFamily="18" charset="0"/>
              </a:rPr>
              <a:t>1 – 1/N </a:t>
            </a:r>
            <a:endParaRPr lang="en-US" altLang="zh-CN" sz="1600" dirty="0">
              <a:latin typeface="Times New Roman" panose="02020603050405020304" pitchFamily="18" charset="0"/>
            </a:endParaRPr>
          </a:p>
          <a:p>
            <a:pPr lvl="1" eaLnBrk="1" hangingPunct="1"/>
            <a:endParaRPr lang="en-US" altLang="zh-CN" dirty="0"/>
          </a:p>
        </p:txBody>
      </p:sp>
      <p:sp>
        <p:nvSpPr>
          <p:cNvPr id="5" name="灯片编号占位符 3">
            <a:extLst>
              <a:ext uri="{FF2B5EF4-FFF2-40B4-BE49-F238E27FC236}">
                <a16:creationId xmlns:a16="http://schemas.microsoft.com/office/drawing/2014/main" id="{74AC70B0-64ED-8843-B7DB-902AAF6F97C2}"/>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69</a:t>
            </a:fld>
            <a:endParaRPr lang="zh-CN" altLang="en-US"/>
          </a:p>
        </p:txBody>
      </p:sp>
    </p:spTree>
    <p:extLst>
      <p:ext uri="{BB962C8B-B14F-4D97-AF65-F5344CB8AC3E}">
        <p14:creationId xmlns:p14="http://schemas.microsoft.com/office/powerpoint/2010/main" val="3182401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Good Points on DNS Design</a:t>
            </a:r>
            <a:endParaRPr lang="zh-CN" altLang="en-US" dirty="0"/>
          </a:p>
        </p:txBody>
      </p:sp>
      <p:sp>
        <p:nvSpPr>
          <p:cNvPr id="3" name="内容占位符 2"/>
          <p:cNvSpPr>
            <a:spLocks noGrp="1"/>
          </p:cNvSpPr>
          <p:nvPr>
            <p:ph idx="1"/>
          </p:nvPr>
        </p:nvSpPr>
        <p:spPr/>
        <p:txBody>
          <a:bodyPr>
            <a:noAutofit/>
          </a:bodyPr>
          <a:lstStyle/>
          <a:p>
            <a:r>
              <a:rPr lang="en-US" altLang="zh-CN" b="1" dirty="0"/>
              <a:t>Global names </a:t>
            </a:r>
            <a:r>
              <a:rPr lang="en-US" altLang="zh-CN" dirty="0"/>
              <a:t>(assuming same root servers)</a:t>
            </a:r>
          </a:p>
          <a:p>
            <a:pPr lvl="1"/>
            <a:r>
              <a:rPr lang="en-US" altLang="zh-CN" dirty="0"/>
              <a:t>No need to specific a context</a:t>
            </a:r>
          </a:p>
          <a:p>
            <a:pPr lvl="1"/>
            <a:r>
              <a:rPr lang="en-US" altLang="zh-CN" dirty="0"/>
              <a:t>DNS has no trouble generating unique names</a:t>
            </a:r>
          </a:p>
          <a:p>
            <a:pPr lvl="1"/>
            <a:r>
              <a:rPr lang="en-US" altLang="zh-CN" dirty="0"/>
              <a:t>The name can also be user-friendly</a:t>
            </a:r>
          </a:p>
          <a:p>
            <a:r>
              <a:rPr lang="en-US" altLang="zh-CN" b="1" dirty="0"/>
              <a:t>Scalable</a:t>
            </a:r>
            <a:r>
              <a:rPr lang="en-US" altLang="zh-CN" dirty="0"/>
              <a:t> in performance</a:t>
            </a:r>
          </a:p>
          <a:p>
            <a:pPr lvl="1"/>
            <a:r>
              <a:rPr lang="en-US" altLang="zh-CN" dirty="0"/>
              <a:t>Simplicity: look-up is simple and can be done by a PC</a:t>
            </a:r>
          </a:p>
          <a:p>
            <a:pPr lvl="1"/>
            <a:r>
              <a:rPr lang="en-US" altLang="zh-CN" dirty="0"/>
              <a:t>Caching: reduce number of total queries</a:t>
            </a:r>
          </a:p>
          <a:p>
            <a:pPr lvl="1"/>
            <a:r>
              <a:rPr lang="en-US" altLang="zh-CN" dirty="0"/>
              <a:t>Delegation: many name severs handle lookups</a:t>
            </a:r>
            <a:endParaRPr lang="zh-CN" altLang="en-US" dirty="0"/>
          </a:p>
        </p:txBody>
      </p:sp>
      <p:sp>
        <p:nvSpPr>
          <p:cNvPr id="4" name="灯片编号占位符 3">
            <a:extLst>
              <a:ext uri="{FF2B5EF4-FFF2-40B4-BE49-F238E27FC236}">
                <a16:creationId xmlns:a16="http://schemas.microsoft.com/office/drawing/2014/main" id="{69DB3373-FDF0-BC4A-9296-1739F7E360AD}"/>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7</a:t>
            </a:fld>
            <a:endParaRPr lang="zh-CN" altLang="en-US" dirty="0"/>
          </a:p>
        </p:txBody>
      </p:sp>
    </p:spTree>
    <p:extLst>
      <p:ext uri="{BB962C8B-B14F-4D97-AF65-F5344CB8AC3E}">
        <p14:creationId xmlns:p14="http://schemas.microsoft.com/office/powerpoint/2010/main" val="37007789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C4E5655-3424-2A45-8882-21CD3D08674D}"/>
              </a:ext>
            </a:extLst>
          </p:cNvPr>
          <p:cNvPicPr>
            <a:picLocks noChangeAspect="1"/>
          </p:cNvPicPr>
          <p:nvPr/>
        </p:nvPicPr>
        <p:blipFill>
          <a:blip r:embed="rId2"/>
          <a:stretch>
            <a:fillRect/>
          </a:stretch>
        </p:blipFill>
        <p:spPr>
          <a:xfrm>
            <a:off x="5868144" y="2353444"/>
            <a:ext cx="3151394" cy="2943518"/>
          </a:xfrm>
          <a:prstGeom prst="rect">
            <a:avLst/>
          </a:prstGeom>
        </p:spPr>
      </p:pic>
      <p:sp>
        <p:nvSpPr>
          <p:cNvPr id="2" name="标题 1">
            <a:extLst>
              <a:ext uri="{FF2B5EF4-FFF2-40B4-BE49-F238E27FC236}">
                <a16:creationId xmlns:a16="http://schemas.microsoft.com/office/drawing/2014/main" id="{F662F791-7FA5-944F-B6D6-8764BE7BFF39}"/>
              </a:ext>
            </a:extLst>
          </p:cNvPr>
          <p:cNvSpPr>
            <a:spLocks noGrp="1"/>
          </p:cNvSpPr>
          <p:nvPr>
            <p:ph type="title"/>
          </p:nvPr>
        </p:nvSpPr>
        <p:spPr/>
        <p:txBody>
          <a:bodyPr/>
          <a:lstStyle/>
          <a:p>
            <a:r>
              <a:rPr kumimoji="1" lang="en-US" altLang="zh-CN" dirty="0"/>
              <a:t>Virtual</a:t>
            </a:r>
            <a:r>
              <a:rPr kumimoji="1" lang="zh-CN" altLang="en-US" dirty="0"/>
              <a:t> </a:t>
            </a:r>
            <a:r>
              <a:rPr kumimoji="1" lang="en-US" altLang="zh-CN" dirty="0"/>
              <a:t>Nodes</a:t>
            </a:r>
            <a:r>
              <a:rPr kumimoji="1" lang="zh-CN" altLang="en-US" dirty="0"/>
              <a:t> </a:t>
            </a:r>
            <a:r>
              <a:rPr kumimoji="1" lang="en-US" altLang="zh-CN" dirty="0"/>
              <a:t>for</a:t>
            </a:r>
            <a:r>
              <a:rPr kumimoji="1" lang="zh-CN" altLang="en-US" dirty="0"/>
              <a:t> </a:t>
            </a:r>
            <a:r>
              <a:rPr kumimoji="1" lang="en-US" altLang="zh-CN" dirty="0"/>
              <a:t>Load</a:t>
            </a:r>
            <a:r>
              <a:rPr kumimoji="1" lang="zh-CN" altLang="en-US" dirty="0"/>
              <a:t> </a:t>
            </a:r>
            <a:r>
              <a:rPr kumimoji="1" lang="en-US" altLang="zh-CN"/>
              <a:t>Balance</a:t>
            </a:r>
            <a:endParaRPr kumimoji="1" lang="zh-CN" altLang="en-US" dirty="0"/>
          </a:p>
        </p:txBody>
      </p:sp>
      <p:sp>
        <p:nvSpPr>
          <p:cNvPr id="3" name="内容占位符 2">
            <a:extLst>
              <a:ext uri="{FF2B5EF4-FFF2-40B4-BE49-F238E27FC236}">
                <a16:creationId xmlns:a16="http://schemas.microsoft.com/office/drawing/2014/main" id="{D922063A-8249-EA4D-AE02-DF149F8E7A82}"/>
              </a:ext>
            </a:extLst>
          </p:cNvPr>
          <p:cNvSpPr>
            <a:spLocks noGrp="1"/>
          </p:cNvSpPr>
          <p:nvPr>
            <p:ph idx="1"/>
          </p:nvPr>
        </p:nvSpPr>
        <p:spPr/>
        <p:txBody>
          <a:bodyPr/>
          <a:lstStyle/>
          <a:p>
            <a:r>
              <a:rPr kumimoji="1" lang="en-US" altLang="zh-CN" dirty="0"/>
              <a:t>Load</a:t>
            </a:r>
            <a:r>
              <a:rPr kumimoji="1" lang="zh-CN" altLang="en-US" dirty="0"/>
              <a:t> </a:t>
            </a:r>
            <a:r>
              <a:rPr kumimoji="1" lang="en-US" altLang="zh-CN" dirty="0"/>
              <a:t>balance</a:t>
            </a:r>
            <a:r>
              <a:rPr kumimoji="1" lang="zh-CN" altLang="en-US" dirty="0"/>
              <a:t> </a:t>
            </a:r>
            <a:r>
              <a:rPr kumimoji="1" lang="en-US" altLang="zh-CN" dirty="0"/>
              <a:t>could</a:t>
            </a:r>
            <a:r>
              <a:rPr kumimoji="1" lang="zh-CN" altLang="en-US" dirty="0"/>
              <a:t> </a:t>
            </a:r>
            <a:r>
              <a:rPr kumimoji="1" lang="en-US" altLang="zh-CN" dirty="0"/>
              <a:t>be</a:t>
            </a:r>
            <a:r>
              <a:rPr kumimoji="1" lang="zh-CN" altLang="en-US" dirty="0"/>
              <a:t> </a:t>
            </a:r>
            <a:r>
              <a:rPr kumimoji="1" lang="en-US" altLang="zh-CN" dirty="0"/>
              <a:t>a</a:t>
            </a:r>
            <a:r>
              <a:rPr kumimoji="1" lang="zh-CN" altLang="en-US" dirty="0"/>
              <a:t> </a:t>
            </a:r>
            <a:r>
              <a:rPr kumimoji="1" lang="en-US" altLang="zh-CN" dirty="0"/>
              <a:t>problem</a:t>
            </a:r>
          </a:p>
          <a:p>
            <a:pPr lvl="1"/>
            <a:r>
              <a:rPr kumimoji="1" lang="en-US" altLang="zh-CN" dirty="0"/>
              <a:t>Some</a:t>
            </a:r>
            <a:r>
              <a:rPr kumimoji="1" lang="zh-CN" altLang="en-US" dirty="0"/>
              <a:t> </a:t>
            </a:r>
            <a:r>
              <a:rPr kumimoji="1" lang="en-US" altLang="zh-CN" dirty="0"/>
              <a:t>nodes</a:t>
            </a:r>
            <a:r>
              <a:rPr kumimoji="1" lang="zh-CN" altLang="en-US" dirty="0"/>
              <a:t> </a:t>
            </a:r>
            <a:r>
              <a:rPr kumimoji="1" lang="en-US" altLang="zh-CN" dirty="0"/>
              <a:t>have</a:t>
            </a:r>
            <a:r>
              <a:rPr kumimoji="1" lang="zh-CN" altLang="en-US" dirty="0"/>
              <a:t> </a:t>
            </a:r>
            <a:r>
              <a:rPr kumimoji="1" lang="en-US" altLang="zh-CN" dirty="0"/>
              <a:t>most</a:t>
            </a:r>
            <a:r>
              <a:rPr kumimoji="1" lang="zh-CN" altLang="en-US" dirty="0"/>
              <a:t> </a:t>
            </a:r>
            <a:r>
              <a:rPr kumimoji="1" lang="en-US" altLang="zh-CN" dirty="0"/>
              <a:t>value</a:t>
            </a:r>
          </a:p>
          <a:p>
            <a:r>
              <a:rPr kumimoji="1" lang="en-US" altLang="zh-CN" dirty="0"/>
              <a:t>Solution:</a:t>
            </a:r>
            <a:r>
              <a:rPr kumimoji="1" lang="zh-CN" altLang="en-US" dirty="0"/>
              <a:t> </a:t>
            </a:r>
            <a:r>
              <a:rPr kumimoji="1" lang="en-US" altLang="zh-CN" dirty="0"/>
              <a:t>virtual</a:t>
            </a:r>
            <a:r>
              <a:rPr kumimoji="1" lang="zh-CN" altLang="en-US" dirty="0"/>
              <a:t> </a:t>
            </a:r>
            <a:r>
              <a:rPr kumimoji="1" lang="en-US" altLang="zh-CN" dirty="0"/>
              <a:t>nodes</a:t>
            </a:r>
          </a:p>
          <a:p>
            <a:pPr lvl="1"/>
            <a:r>
              <a:rPr kumimoji="1" lang="en-US" altLang="zh-CN" dirty="0"/>
              <a:t>Virtual</a:t>
            </a:r>
            <a:r>
              <a:rPr kumimoji="1" lang="zh-CN" altLang="en-US" dirty="0"/>
              <a:t> </a:t>
            </a:r>
            <a:r>
              <a:rPr kumimoji="1" lang="en-US" altLang="zh-CN" dirty="0"/>
              <a:t>nodes</a:t>
            </a:r>
            <a:r>
              <a:rPr kumimoji="1" lang="zh-CN" altLang="en-US" dirty="0"/>
              <a:t> </a:t>
            </a:r>
            <a:r>
              <a:rPr kumimoji="1" lang="en-US" altLang="zh-CN" dirty="0"/>
              <a:t>are</a:t>
            </a:r>
            <a:r>
              <a:rPr kumimoji="1" lang="zh-CN" altLang="en-US" dirty="0"/>
              <a:t> </a:t>
            </a:r>
            <a:r>
              <a:rPr kumimoji="1" lang="en-US" altLang="zh-CN" dirty="0"/>
              <a:t>distributed</a:t>
            </a:r>
            <a:r>
              <a:rPr kumimoji="1" lang="zh-CN" altLang="en-US" dirty="0"/>
              <a:t> </a:t>
            </a:r>
            <a:r>
              <a:rPr kumimoji="1" lang="en-US" altLang="zh-CN" dirty="0"/>
              <a:t>across</a:t>
            </a:r>
            <a:r>
              <a:rPr kumimoji="1" lang="zh-CN" altLang="en-US" dirty="0"/>
              <a:t> </a:t>
            </a:r>
            <a:r>
              <a:rPr kumimoji="1" lang="en-US" altLang="zh-CN" dirty="0"/>
              <a:t>the</a:t>
            </a:r>
            <a:r>
              <a:rPr kumimoji="1" lang="zh-CN" altLang="en-US" dirty="0"/>
              <a:t> </a:t>
            </a:r>
            <a:r>
              <a:rPr kumimoji="1" lang="en-US" altLang="zh-CN" dirty="0"/>
              <a:t>ring</a:t>
            </a:r>
          </a:p>
          <a:p>
            <a:pPr lvl="1"/>
            <a:r>
              <a:rPr kumimoji="1" lang="en-US" altLang="zh-CN" dirty="0"/>
              <a:t>One</a:t>
            </a:r>
            <a:r>
              <a:rPr kumimoji="1" lang="zh-CN" altLang="en-US" dirty="0"/>
              <a:t> </a:t>
            </a:r>
            <a:r>
              <a:rPr kumimoji="1" lang="en-US" altLang="zh-CN" dirty="0"/>
              <a:t>physical</a:t>
            </a:r>
            <a:r>
              <a:rPr kumimoji="1" lang="zh-CN" altLang="en-US" dirty="0"/>
              <a:t> </a:t>
            </a:r>
            <a:r>
              <a:rPr kumimoji="1" lang="en-US" altLang="zh-CN" dirty="0"/>
              <a:t>node</a:t>
            </a:r>
            <a:r>
              <a:rPr kumimoji="1" lang="zh-CN" altLang="en-US" dirty="0"/>
              <a:t> </a:t>
            </a:r>
            <a:r>
              <a:rPr kumimoji="1" lang="en-US" altLang="zh-CN" dirty="0"/>
              <a:t>can</a:t>
            </a:r>
            <a:r>
              <a:rPr kumimoji="1" lang="zh-CN" altLang="en-US" dirty="0"/>
              <a:t> </a:t>
            </a:r>
            <a:r>
              <a:rPr kumimoji="1" lang="en-US" altLang="zh-CN" dirty="0"/>
              <a:t>have</a:t>
            </a:r>
            <a:r>
              <a:rPr kumimoji="1" lang="zh-CN" altLang="en-US" dirty="0"/>
              <a:t> </a:t>
            </a:r>
            <a:r>
              <a:rPr kumimoji="1" lang="en-US" altLang="zh-CN" dirty="0"/>
              <a:t>multiple</a:t>
            </a:r>
            <a:r>
              <a:rPr kumimoji="1" lang="zh-CN" altLang="en-US" dirty="0"/>
              <a:t> </a:t>
            </a:r>
            <a:r>
              <a:rPr kumimoji="1" lang="en-US" altLang="zh-CN" dirty="0"/>
              <a:t>virtual</a:t>
            </a:r>
            <a:r>
              <a:rPr kumimoji="1" lang="zh-CN" altLang="en-US" dirty="0"/>
              <a:t> </a:t>
            </a:r>
            <a:r>
              <a:rPr kumimoji="1" lang="en-US" altLang="zh-CN" dirty="0"/>
              <a:t>nodes</a:t>
            </a:r>
          </a:p>
          <a:p>
            <a:pPr lvl="1"/>
            <a:r>
              <a:rPr kumimoji="1" lang="en-US" altLang="zh-CN" dirty="0"/>
              <a:t>More</a:t>
            </a:r>
            <a:r>
              <a:rPr kumimoji="1" lang="zh-CN" altLang="en-US" dirty="0"/>
              <a:t> </a:t>
            </a:r>
            <a:r>
              <a:rPr kumimoji="1" lang="en-US" altLang="zh-CN" dirty="0"/>
              <a:t>virtual</a:t>
            </a:r>
            <a:r>
              <a:rPr kumimoji="1" lang="zh-CN" altLang="en-US" dirty="0"/>
              <a:t> </a:t>
            </a:r>
            <a:r>
              <a:rPr kumimoji="1" lang="en-US" altLang="zh-CN" dirty="0"/>
              <a:t>nodes,</a:t>
            </a:r>
            <a:r>
              <a:rPr kumimoji="1" lang="zh-CN" altLang="en-US" dirty="0"/>
              <a:t> </a:t>
            </a:r>
            <a:r>
              <a:rPr kumimoji="1" lang="en-US" altLang="zh-CN" dirty="0"/>
              <a:t>better</a:t>
            </a:r>
            <a:r>
              <a:rPr kumimoji="1" lang="zh-CN" altLang="en-US" dirty="0"/>
              <a:t> </a:t>
            </a:r>
            <a:r>
              <a:rPr kumimoji="1" lang="en-US" altLang="zh-CN" dirty="0"/>
              <a:t>load</a:t>
            </a:r>
            <a:r>
              <a:rPr kumimoji="1" lang="zh-CN" altLang="en-US" dirty="0"/>
              <a:t> </a:t>
            </a:r>
            <a:r>
              <a:rPr kumimoji="1" lang="en-US" altLang="zh-CN" dirty="0"/>
              <a:t>balance</a:t>
            </a:r>
            <a:endParaRPr kumimoji="1" lang="zh-CN" altLang="en-US" dirty="0"/>
          </a:p>
        </p:txBody>
      </p:sp>
      <p:sp>
        <p:nvSpPr>
          <p:cNvPr id="4" name="灯片编号占位符 3">
            <a:extLst>
              <a:ext uri="{FF2B5EF4-FFF2-40B4-BE49-F238E27FC236}">
                <a16:creationId xmlns:a16="http://schemas.microsoft.com/office/drawing/2014/main" id="{7526C78D-8874-4E46-91E4-2FBB980ACA91}"/>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70</a:t>
            </a:fld>
            <a:endParaRPr lang="zh-CN" altLang="en-US"/>
          </a:p>
        </p:txBody>
      </p:sp>
    </p:spTree>
    <p:extLst>
      <p:ext uri="{BB962C8B-B14F-4D97-AF65-F5344CB8AC3E}">
        <p14:creationId xmlns:p14="http://schemas.microsoft.com/office/powerpoint/2010/main" val="21287845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BCB1D4-9D41-DD45-A481-9070A3482EF1}"/>
              </a:ext>
            </a:extLst>
          </p:cNvPr>
          <p:cNvSpPr>
            <a:spLocks noGrp="1"/>
          </p:cNvSpPr>
          <p:nvPr>
            <p:ph type="title"/>
          </p:nvPr>
        </p:nvSpPr>
        <p:spPr/>
        <p:txBody>
          <a:bodyPr/>
          <a:lstStyle/>
          <a:p>
            <a:r>
              <a:rPr kumimoji="1" lang="en-US" altLang="zh-CN" dirty="0"/>
              <a:t>Summary:</a:t>
            </a:r>
            <a:r>
              <a:rPr kumimoji="1" lang="zh-CN" altLang="en-US" dirty="0"/>
              <a:t> </a:t>
            </a:r>
            <a:r>
              <a:rPr kumimoji="1" lang="en-US" altLang="zh-CN" dirty="0"/>
              <a:t>Different</a:t>
            </a:r>
            <a:r>
              <a:rPr kumimoji="1" lang="zh-CN" altLang="en-US" dirty="0"/>
              <a:t> </a:t>
            </a:r>
            <a:r>
              <a:rPr kumimoji="1" lang="en-US" altLang="zh-CN" dirty="0"/>
              <a:t>File</a:t>
            </a:r>
            <a:r>
              <a:rPr kumimoji="1" lang="zh-CN" altLang="en-US" dirty="0"/>
              <a:t> </a:t>
            </a:r>
            <a:r>
              <a:rPr kumimoji="1" lang="en-US" altLang="zh-CN" dirty="0"/>
              <a:t>Sharing</a:t>
            </a:r>
            <a:r>
              <a:rPr kumimoji="1" lang="zh-CN" altLang="en-US" dirty="0"/>
              <a:t> </a:t>
            </a:r>
            <a:r>
              <a:rPr kumimoji="1" lang="en-US" altLang="zh-CN" dirty="0"/>
              <a:t>Techniques</a:t>
            </a:r>
            <a:endParaRPr kumimoji="1" lang="zh-CN" altLang="en-US" dirty="0"/>
          </a:p>
        </p:txBody>
      </p:sp>
      <p:sp>
        <p:nvSpPr>
          <p:cNvPr id="4" name="灯片编号占位符 3">
            <a:extLst>
              <a:ext uri="{FF2B5EF4-FFF2-40B4-BE49-F238E27FC236}">
                <a16:creationId xmlns:a16="http://schemas.microsoft.com/office/drawing/2014/main" id="{8D331EC3-2B16-C942-85CC-73CC344BB7CB}"/>
              </a:ext>
            </a:extLst>
          </p:cNvPr>
          <p:cNvSpPr>
            <a:spLocks noGrp="1"/>
          </p:cNvSpPr>
          <p:nvPr>
            <p:ph type="sldNum" sz="quarter" idx="12"/>
          </p:nvPr>
        </p:nvSpPr>
        <p:spPr/>
        <p:txBody>
          <a:bodyPr/>
          <a:lstStyle/>
          <a:p>
            <a:fld id="{ADE361C3-C043-4A6E-BDCE-8DA1E7D90A3B}" type="slidenum">
              <a:rPr lang="zh-CN" altLang="en-US" smtClean="0"/>
              <a:t>71</a:t>
            </a:fld>
            <a:endParaRPr lang="zh-CN" altLang="en-US"/>
          </a:p>
        </p:txBody>
      </p:sp>
      <p:pic>
        <p:nvPicPr>
          <p:cNvPr id="5" name="图片 4">
            <a:extLst>
              <a:ext uri="{FF2B5EF4-FFF2-40B4-BE49-F238E27FC236}">
                <a16:creationId xmlns:a16="http://schemas.microsoft.com/office/drawing/2014/main" id="{FC25FA07-043D-1A4D-8F26-5B4D1EF0FB35}"/>
              </a:ext>
            </a:extLst>
          </p:cNvPr>
          <p:cNvPicPr>
            <a:picLocks noChangeAspect="1"/>
          </p:cNvPicPr>
          <p:nvPr/>
        </p:nvPicPr>
        <p:blipFill>
          <a:blip r:embed="rId2"/>
          <a:stretch>
            <a:fillRect/>
          </a:stretch>
        </p:blipFill>
        <p:spPr>
          <a:xfrm>
            <a:off x="793487" y="1999431"/>
            <a:ext cx="7557025" cy="2427408"/>
          </a:xfrm>
          <a:prstGeom prst="rect">
            <a:avLst/>
          </a:prstGeom>
        </p:spPr>
      </p:pic>
    </p:spTree>
    <p:extLst>
      <p:ext uri="{BB962C8B-B14F-4D97-AF65-F5344CB8AC3E}">
        <p14:creationId xmlns:p14="http://schemas.microsoft.com/office/powerpoint/2010/main" val="4643241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4870FDB6-C8FB-1541-9C58-013A1659EEE5}"/>
              </a:ext>
            </a:extLst>
          </p:cNvPr>
          <p:cNvSpPr>
            <a:spLocks noGrp="1"/>
          </p:cNvSpPr>
          <p:nvPr>
            <p:ph type="title"/>
          </p:nvPr>
        </p:nvSpPr>
        <p:spPr/>
        <p:txBody>
          <a:bodyPr/>
          <a:lstStyle/>
          <a:p>
            <a:pPr eaLnBrk="1" hangingPunct="1"/>
            <a:r>
              <a:rPr lang="en-US" altLang="zh-CN" dirty="0"/>
              <a:t>Bitcoin</a:t>
            </a:r>
            <a:r>
              <a:rPr lang="zh-CN" altLang="en-US" dirty="0"/>
              <a:t> </a:t>
            </a:r>
            <a:r>
              <a:rPr lang="en-US" altLang="zh-CN" dirty="0"/>
              <a:t>&amp;</a:t>
            </a:r>
            <a:r>
              <a:rPr lang="zh-CN" altLang="en-US" dirty="0"/>
              <a:t> </a:t>
            </a:r>
            <a:r>
              <a:rPr lang="en-US" altLang="zh-CN" dirty="0"/>
              <a:t>Blockchain</a:t>
            </a:r>
          </a:p>
        </p:txBody>
      </p:sp>
      <p:sp>
        <p:nvSpPr>
          <p:cNvPr id="59394" name="Text Placeholder 2">
            <a:extLst>
              <a:ext uri="{FF2B5EF4-FFF2-40B4-BE49-F238E27FC236}">
                <a16:creationId xmlns:a16="http://schemas.microsoft.com/office/drawing/2014/main" id="{B8C89A2E-903B-BB40-9409-0F3DAE186232}"/>
              </a:ext>
            </a:extLst>
          </p:cNvPr>
          <p:cNvSpPr>
            <a:spLocks noGrp="1"/>
          </p:cNvSpPr>
          <p:nvPr>
            <p:ph type="body" idx="1"/>
          </p:nvPr>
        </p:nvSpPr>
        <p:spPr/>
        <p:txBody>
          <a:bodyPr/>
          <a:lstStyle/>
          <a:p>
            <a:pPr eaLnBrk="1" hangingPunct="1"/>
            <a:endParaRPr lang="en-US" altLang="zh-CN">
              <a:solidFill>
                <a:srgbClr val="898989"/>
              </a:solidFill>
            </a:endParaRPr>
          </a:p>
        </p:txBody>
      </p:sp>
      <p:sp>
        <p:nvSpPr>
          <p:cNvPr id="59395" name="Slide Number Placeholder 3">
            <a:extLst>
              <a:ext uri="{FF2B5EF4-FFF2-40B4-BE49-F238E27FC236}">
                <a16:creationId xmlns:a16="http://schemas.microsoft.com/office/drawing/2014/main" id="{55093173-3895-874F-ADF2-0AE619DA262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anose="020F0502020204030204" pitchFamily="34" charset="0"/>
                <a:ea typeface="宋体" panose="02010600030101010101" pitchFamily="2" charset="-122"/>
              </a:defRPr>
            </a:lvl1pPr>
            <a:lvl2pPr marL="557213" indent="-214313">
              <a:defRPr sz="1800">
                <a:solidFill>
                  <a:schemeClr val="tx1"/>
                </a:solidFill>
                <a:latin typeface="Calibri" panose="020F0502020204030204" pitchFamily="34" charset="0"/>
                <a:ea typeface="宋体" panose="02010600030101010101" pitchFamily="2" charset="-122"/>
              </a:defRPr>
            </a:lvl2pPr>
            <a:lvl3pPr marL="857250" indent="-171450">
              <a:defRPr sz="1800">
                <a:solidFill>
                  <a:schemeClr val="tx1"/>
                </a:solidFill>
                <a:latin typeface="Calibri" panose="020F0502020204030204" pitchFamily="34" charset="0"/>
                <a:ea typeface="宋体" panose="02010600030101010101" pitchFamily="2" charset="-122"/>
              </a:defRPr>
            </a:lvl3pPr>
            <a:lvl4pPr marL="1200150" indent="-171450">
              <a:defRPr sz="1800">
                <a:solidFill>
                  <a:schemeClr val="tx1"/>
                </a:solidFill>
                <a:latin typeface="Calibri" panose="020F0502020204030204" pitchFamily="34" charset="0"/>
                <a:ea typeface="宋体" panose="02010600030101010101" pitchFamily="2" charset="-122"/>
              </a:defRPr>
            </a:lvl4pPr>
            <a:lvl5pPr marL="1543050" indent="-171450">
              <a:defRPr sz="1800">
                <a:solidFill>
                  <a:schemeClr val="tx1"/>
                </a:solidFill>
                <a:latin typeface="Calibri" panose="020F0502020204030204" pitchFamily="34"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Calibri" panose="020F0502020204030204" pitchFamily="34" charset="0"/>
                <a:ea typeface="宋体" panose="02010600030101010101" pitchFamily="2" charset="-122"/>
              </a:defRPr>
            </a:lvl9pPr>
          </a:lstStyle>
          <a:p>
            <a:fld id="{7B3C3A62-D33C-934E-BB5B-30BF432BA303}" type="slidenum">
              <a:rPr lang="zh-CN" altLang="en-US" sz="900">
                <a:solidFill>
                  <a:srgbClr val="898989"/>
                </a:solidFill>
              </a:rPr>
              <a:pPr/>
              <a:t>72</a:t>
            </a:fld>
            <a:endParaRPr lang="zh-CN" altLang="en-US" sz="900">
              <a:solidFill>
                <a:srgbClr val="898989"/>
              </a:solidFill>
            </a:endParaRPr>
          </a:p>
        </p:txBody>
      </p:sp>
    </p:spTree>
    <p:extLst>
      <p:ext uri="{BB962C8B-B14F-4D97-AF65-F5344CB8AC3E}">
        <p14:creationId xmlns:p14="http://schemas.microsoft.com/office/powerpoint/2010/main" val="13683572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4D638-B573-4843-94DE-609235F33E18}"/>
              </a:ext>
            </a:extLst>
          </p:cNvPr>
          <p:cNvSpPr>
            <a:spLocks noGrp="1"/>
          </p:cNvSpPr>
          <p:nvPr>
            <p:ph type="title"/>
          </p:nvPr>
        </p:nvSpPr>
        <p:spPr/>
        <p:txBody>
          <a:bodyPr/>
          <a:lstStyle/>
          <a:p>
            <a:r>
              <a:rPr kumimoji="1" lang="en-US" altLang="zh-CN" dirty="0"/>
              <a:t>Overview of </a:t>
            </a:r>
            <a:r>
              <a:rPr kumimoji="1" lang="en-US" altLang="zh-CN" dirty="0" err="1"/>
              <a:t>BitCoin</a:t>
            </a:r>
            <a:endParaRPr kumimoji="1" lang="zh-CN" altLang="en-US" dirty="0"/>
          </a:p>
        </p:txBody>
      </p:sp>
      <p:sp>
        <p:nvSpPr>
          <p:cNvPr id="3" name="内容占位符 2">
            <a:extLst>
              <a:ext uri="{FF2B5EF4-FFF2-40B4-BE49-F238E27FC236}">
                <a16:creationId xmlns:a16="http://schemas.microsoft.com/office/drawing/2014/main" id="{627DDD38-6365-B94A-A6DE-2A7B03B52DCF}"/>
              </a:ext>
            </a:extLst>
          </p:cNvPr>
          <p:cNvSpPr>
            <a:spLocks noGrp="1"/>
          </p:cNvSpPr>
          <p:nvPr>
            <p:ph idx="1"/>
          </p:nvPr>
        </p:nvSpPr>
        <p:spPr/>
        <p:txBody>
          <a:bodyPr>
            <a:normAutofit/>
          </a:bodyPr>
          <a:lstStyle/>
          <a:p>
            <a:r>
              <a:rPr kumimoji="1" lang="en-US" altLang="zh-CN" sz="2000" dirty="0" err="1"/>
              <a:t>BitCoin</a:t>
            </a:r>
            <a:r>
              <a:rPr kumimoji="1" lang="zh-CN" altLang="en-US" sz="2000" dirty="0"/>
              <a:t> </a:t>
            </a:r>
            <a:r>
              <a:rPr kumimoji="1" lang="en-US" altLang="zh-CN" sz="2000" dirty="0"/>
              <a:t>is</a:t>
            </a:r>
            <a:r>
              <a:rPr kumimoji="1" lang="zh-CN" altLang="en-US" sz="2000" dirty="0"/>
              <a:t> </a:t>
            </a:r>
            <a:r>
              <a:rPr kumimoji="1" lang="en-US" altLang="zh-CN" sz="2000" dirty="0"/>
              <a:t>a</a:t>
            </a:r>
            <a:r>
              <a:rPr kumimoji="1" lang="zh-CN" altLang="en-US" sz="2000" dirty="0"/>
              <a:t> </a:t>
            </a:r>
            <a:r>
              <a:rPr kumimoji="1" lang="en-US" altLang="zh-CN" sz="2000" dirty="0"/>
              <a:t>d</a:t>
            </a:r>
            <a:r>
              <a:rPr kumimoji="1" lang="en" altLang="zh-CN" sz="2000" dirty="0" err="1"/>
              <a:t>ecentralized</a:t>
            </a:r>
            <a:r>
              <a:rPr kumimoji="1" lang="en" altLang="zh-CN" sz="2000" dirty="0"/>
              <a:t> </a:t>
            </a:r>
            <a:r>
              <a:rPr kumimoji="1" lang="en-US" altLang="zh-CN" sz="2000" dirty="0"/>
              <a:t>public-accessible</a:t>
            </a:r>
            <a:r>
              <a:rPr kumimoji="1" lang="zh-CN" altLang="en-US" sz="2000" dirty="0"/>
              <a:t> </a:t>
            </a:r>
            <a:r>
              <a:rPr kumimoji="1" lang="en-US" altLang="zh-CN" sz="2000" dirty="0"/>
              <a:t>ledger</a:t>
            </a:r>
            <a:endParaRPr kumimoji="1" lang="en" altLang="zh-CN" sz="2000" dirty="0"/>
          </a:p>
          <a:p>
            <a:pPr lvl="1"/>
            <a:r>
              <a:rPr kumimoji="1" lang="en-US" altLang="zh-CN" dirty="0"/>
              <a:t>Using</a:t>
            </a:r>
            <a:r>
              <a:rPr kumimoji="1" lang="zh-CN" altLang="en-US" dirty="0"/>
              <a:t> </a:t>
            </a:r>
            <a:r>
              <a:rPr kumimoji="1" lang="en-US" altLang="zh-CN" dirty="0"/>
              <a:t>hashes</a:t>
            </a:r>
            <a:r>
              <a:rPr kumimoji="1" lang="zh-CN" altLang="en-US" dirty="0"/>
              <a:t> </a:t>
            </a:r>
            <a:r>
              <a:rPr kumimoji="1" lang="en-US" altLang="zh-CN" dirty="0"/>
              <a:t>as</a:t>
            </a:r>
            <a:r>
              <a:rPr kumimoji="1" lang="zh-CN" altLang="en-US" dirty="0"/>
              <a:t> </a:t>
            </a:r>
            <a:r>
              <a:rPr kumimoji="1" lang="en-US" altLang="zh-CN" dirty="0"/>
              <a:t>a</a:t>
            </a:r>
            <a:r>
              <a:rPr kumimoji="1" lang="zh-CN" altLang="en-US" dirty="0"/>
              <a:t> </a:t>
            </a:r>
            <a:r>
              <a:rPr kumimoji="1" lang="en-US" altLang="zh-CN" dirty="0"/>
              <a:t>pointers,</a:t>
            </a:r>
            <a:r>
              <a:rPr kumimoji="1" lang="zh-CN" altLang="en-US" dirty="0"/>
              <a:t> </a:t>
            </a:r>
            <a:r>
              <a:rPr kumimoji="1" lang="en-US" altLang="zh-CN" dirty="0"/>
              <a:t>which</a:t>
            </a:r>
            <a:r>
              <a:rPr kumimoji="1" lang="zh-CN" altLang="en-US" dirty="0"/>
              <a:t> </a:t>
            </a:r>
            <a:r>
              <a:rPr kumimoji="1" lang="en-US" altLang="zh-CN" dirty="0"/>
              <a:t>form</a:t>
            </a:r>
            <a:r>
              <a:rPr kumimoji="1" lang="zh-CN" altLang="en-US" dirty="0"/>
              <a:t> </a:t>
            </a:r>
            <a:r>
              <a:rPr kumimoji="1" lang="en-US" altLang="zh-CN" dirty="0"/>
              <a:t>a</a:t>
            </a:r>
            <a:r>
              <a:rPr kumimoji="1" lang="zh-CN" altLang="en-US" dirty="0"/>
              <a:t> </a:t>
            </a:r>
            <a:r>
              <a:rPr kumimoji="1" lang="en-US" altLang="zh-CN" dirty="0"/>
              <a:t>chain</a:t>
            </a:r>
            <a:endParaRPr kumimoji="1" lang="en" altLang="zh-CN" dirty="0"/>
          </a:p>
          <a:p>
            <a:pPr lvl="1"/>
            <a:r>
              <a:rPr kumimoji="1" lang="en" altLang="zh-CN" dirty="0"/>
              <a:t>Tamper-proof (</a:t>
            </a:r>
            <a:r>
              <a:rPr kumimoji="1" lang="en-US" altLang="zh-CN" dirty="0"/>
              <a:t>assuming</a:t>
            </a:r>
            <a:r>
              <a:rPr kumimoji="1" lang="zh-CN" altLang="en-US" dirty="0"/>
              <a:t> </a:t>
            </a:r>
            <a:r>
              <a:rPr kumimoji="1" lang="en" altLang="zh-CN" dirty="0"/>
              <a:t>51% honest)</a:t>
            </a:r>
          </a:p>
        </p:txBody>
      </p:sp>
      <p:pic>
        <p:nvPicPr>
          <p:cNvPr id="4" name="Picture 2" descr="http://www.ruanyifeng.com/blogimg/asset/2017/bg2017122705.png">
            <a:extLst>
              <a:ext uri="{FF2B5EF4-FFF2-40B4-BE49-F238E27FC236}">
                <a16:creationId xmlns:a16="http://schemas.microsoft.com/office/drawing/2014/main" id="{CC463C69-7FC0-F645-850C-194D2D4FE4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652" y="2775992"/>
            <a:ext cx="6264696" cy="245481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线箭头连接符 5">
            <a:extLst>
              <a:ext uri="{FF2B5EF4-FFF2-40B4-BE49-F238E27FC236}">
                <a16:creationId xmlns:a16="http://schemas.microsoft.com/office/drawing/2014/main" id="{A71A0C14-F29E-FD4E-BF3C-EE114CFF4742}"/>
              </a:ext>
            </a:extLst>
          </p:cNvPr>
          <p:cNvCxnSpPr/>
          <p:nvPr/>
        </p:nvCxnSpPr>
        <p:spPr>
          <a:xfrm>
            <a:off x="1313638" y="5296272"/>
            <a:ext cx="6516724" cy="0"/>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49A64D9A-F0B6-EF4D-8133-AB01CDDB7C79}"/>
              </a:ext>
            </a:extLst>
          </p:cNvPr>
          <p:cNvSpPr txBox="1"/>
          <p:nvPr/>
        </p:nvSpPr>
        <p:spPr>
          <a:xfrm>
            <a:off x="7830362" y="5111606"/>
            <a:ext cx="772286" cy="369332"/>
          </a:xfrm>
          <a:prstGeom prst="rect">
            <a:avLst/>
          </a:prstGeom>
          <a:noFill/>
        </p:spPr>
        <p:txBody>
          <a:bodyPr wrap="square">
            <a:spAutoFit/>
          </a:bodyPr>
          <a:lstStyle/>
          <a:p>
            <a:r>
              <a:rPr kumimoji="1" lang="en-US" altLang="zh-CN" b="1" dirty="0">
                <a:solidFill>
                  <a:schemeClr val="accent1"/>
                </a:solidFill>
              </a:rPr>
              <a:t>Time</a:t>
            </a:r>
            <a:endParaRPr lang="zh-CN" altLang="en-US" b="1" dirty="0">
              <a:solidFill>
                <a:schemeClr val="accent1"/>
              </a:solidFill>
            </a:endParaRPr>
          </a:p>
        </p:txBody>
      </p:sp>
    </p:spTree>
    <p:extLst>
      <p:ext uri="{BB962C8B-B14F-4D97-AF65-F5344CB8AC3E}">
        <p14:creationId xmlns:p14="http://schemas.microsoft.com/office/powerpoint/2010/main" val="104557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F83EE-7AC2-D34D-8734-38A6570801AC}"/>
              </a:ext>
            </a:extLst>
          </p:cNvPr>
          <p:cNvSpPr>
            <a:spLocks noGrp="1"/>
          </p:cNvSpPr>
          <p:nvPr>
            <p:ph type="title"/>
          </p:nvPr>
        </p:nvSpPr>
        <p:spPr/>
        <p:txBody>
          <a:bodyPr/>
          <a:lstStyle/>
          <a:p>
            <a:r>
              <a:rPr kumimoji="1" lang="en-US" altLang="zh-CN" dirty="0"/>
              <a:t>What</a:t>
            </a:r>
            <a:r>
              <a:rPr kumimoji="1" lang="zh-CN" altLang="en-US" dirty="0"/>
              <a:t> </a:t>
            </a:r>
            <a:r>
              <a:rPr kumimoji="1" lang="en-US" altLang="zh-CN" dirty="0"/>
              <a:t>is</a:t>
            </a:r>
            <a:r>
              <a:rPr kumimoji="1" lang="zh-CN" altLang="en-US" dirty="0"/>
              <a:t> </a:t>
            </a:r>
            <a:r>
              <a:rPr kumimoji="1" lang="en-US" altLang="zh-CN" dirty="0"/>
              <a:t>Crypto-Concurrency?</a:t>
            </a:r>
            <a:endParaRPr kumimoji="1" lang="zh-CN" altLang="en-US" dirty="0"/>
          </a:p>
        </p:txBody>
      </p:sp>
      <p:sp>
        <p:nvSpPr>
          <p:cNvPr id="3" name="内容占位符 2">
            <a:extLst>
              <a:ext uri="{FF2B5EF4-FFF2-40B4-BE49-F238E27FC236}">
                <a16:creationId xmlns:a16="http://schemas.microsoft.com/office/drawing/2014/main" id="{ED59B6DD-FC48-BC4C-9521-152A83C69502}"/>
              </a:ext>
            </a:extLst>
          </p:cNvPr>
          <p:cNvSpPr>
            <a:spLocks noGrp="1"/>
          </p:cNvSpPr>
          <p:nvPr>
            <p:ph idx="1"/>
          </p:nvPr>
        </p:nvSpPr>
        <p:spPr/>
        <p:txBody>
          <a:bodyPr>
            <a:normAutofit/>
          </a:bodyPr>
          <a:lstStyle/>
          <a:p>
            <a:r>
              <a:rPr kumimoji="1" lang="en-US" altLang="zh-CN" dirty="0"/>
              <a:t>A</a:t>
            </a:r>
            <a:r>
              <a:rPr kumimoji="1" lang="zh-CN" altLang="en-US" dirty="0"/>
              <a:t> </a:t>
            </a:r>
            <a:r>
              <a:rPr kumimoji="1" lang="en-US" altLang="zh-CN" dirty="0"/>
              <a:t>ledger</a:t>
            </a:r>
            <a:r>
              <a:rPr kumimoji="1" lang="zh-CN" altLang="en-US" dirty="0"/>
              <a:t> </a:t>
            </a:r>
            <a:r>
              <a:rPr kumimoji="1" lang="en-US" altLang="zh-CN" dirty="0"/>
              <a:t>recording</a:t>
            </a:r>
            <a:r>
              <a:rPr kumimoji="1" lang="zh-CN" altLang="en-US" dirty="0"/>
              <a:t> </a:t>
            </a:r>
            <a:r>
              <a:rPr kumimoji="1" lang="en-US" altLang="zh-CN" dirty="0"/>
              <a:t>all</a:t>
            </a:r>
            <a:r>
              <a:rPr kumimoji="1" lang="zh-CN" altLang="en-US" dirty="0"/>
              <a:t> </a:t>
            </a:r>
            <a:r>
              <a:rPr kumimoji="1" lang="en-US" altLang="zh-CN" dirty="0"/>
              <a:t>the</a:t>
            </a:r>
            <a:r>
              <a:rPr kumimoji="1" lang="zh-CN" altLang="en-US" dirty="0"/>
              <a:t> </a:t>
            </a:r>
            <a:r>
              <a:rPr kumimoji="1" lang="en-US" altLang="zh-CN" dirty="0"/>
              <a:t>money</a:t>
            </a:r>
          </a:p>
          <a:p>
            <a:r>
              <a:rPr kumimoji="1" lang="en-US" altLang="zh-CN" dirty="0"/>
              <a:t>Why</a:t>
            </a:r>
            <a:r>
              <a:rPr kumimoji="1" lang="zh-CN" altLang="en-US" dirty="0"/>
              <a:t> </a:t>
            </a:r>
            <a:r>
              <a:rPr kumimoji="1" lang="en-US" altLang="zh-CN" dirty="0"/>
              <a:t>double-spending</a:t>
            </a:r>
            <a:r>
              <a:rPr kumimoji="1" lang="zh-CN" altLang="en-US" dirty="0"/>
              <a:t> </a:t>
            </a:r>
            <a:r>
              <a:rPr kumimoji="1" lang="en-US" altLang="zh-CN" dirty="0"/>
              <a:t>is</a:t>
            </a:r>
            <a:r>
              <a:rPr kumimoji="1" lang="zh-CN" altLang="en-US" dirty="0"/>
              <a:t> </a:t>
            </a:r>
            <a:r>
              <a:rPr kumimoji="1" lang="en-US" altLang="zh-CN" dirty="0"/>
              <a:t>possible?</a:t>
            </a:r>
          </a:p>
          <a:p>
            <a:pPr lvl="1"/>
            <a:r>
              <a:rPr kumimoji="1" lang="en-US" altLang="zh-CN" dirty="0"/>
              <a:t>Y creates two transactions for same coin: Y-&gt;Z, Y-&gt;Q</a:t>
            </a:r>
          </a:p>
          <a:p>
            <a:pPr lvl="2"/>
            <a:r>
              <a:rPr kumimoji="1" lang="en-US" altLang="zh-CN" dirty="0"/>
              <a:t>both with hash(T7)</a:t>
            </a:r>
          </a:p>
          <a:p>
            <a:pPr lvl="1"/>
            <a:r>
              <a:rPr kumimoji="1" lang="en-US" altLang="zh-CN" dirty="0"/>
              <a:t>Y shows different transactions to Z and Q</a:t>
            </a:r>
          </a:p>
          <a:p>
            <a:pPr lvl="2"/>
            <a:r>
              <a:rPr kumimoji="1" lang="en-US" altLang="zh-CN" dirty="0"/>
              <a:t>both transactions look good, including signatures and hash</a:t>
            </a:r>
          </a:p>
          <a:p>
            <a:pPr lvl="2"/>
            <a:r>
              <a:rPr kumimoji="1" lang="en-US" altLang="zh-CN" dirty="0"/>
              <a:t>now both Z and Q will give hamburgers to Y</a:t>
            </a:r>
          </a:p>
          <a:p>
            <a:r>
              <a:rPr kumimoji="1" lang="en-US" altLang="zh-CN" dirty="0"/>
              <a:t>How</a:t>
            </a:r>
            <a:r>
              <a:rPr kumimoji="1" lang="zh-CN" altLang="en-US" dirty="0"/>
              <a:t> </a:t>
            </a:r>
            <a:r>
              <a:rPr kumimoji="1" lang="en-US" altLang="zh-CN" dirty="0"/>
              <a:t>to</a:t>
            </a:r>
            <a:r>
              <a:rPr kumimoji="1" lang="zh-CN" altLang="en-US" dirty="0"/>
              <a:t> </a:t>
            </a:r>
            <a:r>
              <a:rPr kumimoji="1" lang="en-US" altLang="zh-CN" dirty="0"/>
              <a:t>avoid</a:t>
            </a:r>
            <a:r>
              <a:rPr kumimoji="1" lang="zh-CN" altLang="en-US" dirty="0"/>
              <a:t> </a:t>
            </a:r>
            <a:r>
              <a:rPr kumimoji="1" lang="en-US" altLang="zh-CN" dirty="0"/>
              <a:t>double-spending?</a:t>
            </a:r>
          </a:p>
        </p:txBody>
      </p:sp>
    </p:spTree>
    <p:extLst>
      <p:ext uri="{BB962C8B-B14F-4D97-AF65-F5344CB8AC3E}">
        <p14:creationId xmlns:p14="http://schemas.microsoft.com/office/powerpoint/2010/main" val="26877712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05F10-BCCD-9A43-A147-F460B64EC1CC}"/>
              </a:ext>
            </a:extLst>
          </p:cNvPr>
          <p:cNvSpPr>
            <a:spLocks noGrp="1"/>
          </p:cNvSpPr>
          <p:nvPr>
            <p:ph type="title"/>
          </p:nvPr>
        </p:nvSpPr>
        <p:spPr/>
        <p:txBody>
          <a:bodyPr/>
          <a:lstStyle/>
          <a:p>
            <a:r>
              <a:rPr kumimoji="1" lang="en-US" altLang="zh-CN" dirty="0"/>
              <a:t>Phases in Blockchain</a:t>
            </a:r>
            <a:endParaRPr kumimoji="1" lang="zh-CN" altLang="en-US" dirty="0"/>
          </a:p>
        </p:txBody>
      </p:sp>
      <p:sp>
        <p:nvSpPr>
          <p:cNvPr id="3" name="内容占位符 2">
            <a:extLst>
              <a:ext uri="{FF2B5EF4-FFF2-40B4-BE49-F238E27FC236}">
                <a16:creationId xmlns:a16="http://schemas.microsoft.com/office/drawing/2014/main" id="{383804F0-C86E-5D48-BD7D-27DCF9D5A018}"/>
              </a:ext>
            </a:extLst>
          </p:cNvPr>
          <p:cNvSpPr>
            <a:spLocks noGrp="1"/>
          </p:cNvSpPr>
          <p:nvPr>
            <p:ph idx="1"/>
          </p:nvPr>
        </p:nvSpPr>
        <p:spPr/>
        <p:txBody>
          <a:bodyPr>
            <a:normAutofit/>
          </a:bodyPr>
          <a:lstStyle/>
          <a:p>
            <a:r>
              <a:rPr kumimoji="1" lang="en" altLang="zh-CN" dirty="0"/>
              <a:t>Proposal </a:t>
            </a:r>
            <a:r>
              <a:rPr kumimoji="1" lang="en-US" altLang="zh-CN" dirty="0"/>
              <a:t>phase</a:t>
            </a:r>
            <a:endParaRPr kumimoji="1" lang="en" altLang="zh-CN" dirty="0"/>
          </a:p>
          <a:p>
            <a:pPr lvl="1"/>
            <a:r>
              <a:rPr kumimoji="1" lang="en" altLang="zh-CN" dirty="0"/>
              <a:t>Who to propose the block?</a:t>
            </a:r>
          </a:p>
          <a:p>
            <a:r>
              <a:rPr kumimoji="1" lang="en" altLang="zh-CN" dirty="0"/>
              <a:t>Validation </a:t>
            </a:r>
            <a:r>
              <a:rPr kumimoji="1" lang="en-US" altLang="zh-CN" dirty="0"/>
              <a:t>phase</a:t>
            </a:r>
            <a:endParaRPr kumimoji="1" lang="en" altLang="zh-CN" dirty="0"/>
          </a:p>
          <a:p>
            <a:pPr lvl="1"/>
            <a:r>
              <a:rPr kumimoji="1" lang="en" altLang="zh-CN" dirty="0"/>
              <a:t>Who to validate the block?</a:t>
            </a:r>
          </a:p>
          <a:p>
            <a:r>
              <a:rPr kumimoji="1" lang="en" altLang="zh-CN" dirty="0"/>
              <a:t>Usually all the participants in the network</a:t>
            </a:r>
          </a:p>
          <a:p>
            <a:pPr lvl="1"/>
            <a:r>
              <a:rPr kumimoji="1" lang="en-US" altLang="zh-CN" dirty="0"/>
              <a:t>What</a:t>
            </a:r>
            <a:r>
              <a:rPr kumimoji="1" lang="zh-CN" altLang="en-US" dirty="0"/>
              <a:t> </a:t>
            </a:r>
            <a:r>
              <a:rPr kumimoji="1" lang="en-US" altLang="zh-CN" dirty="0"/>
              <a:t>if</a:t>
            </a:r>
            <a:r>
              <a:rPr kumimoji="1" lang="zh-CN" altLang="en-US" dirty="0"/>
              <a:t> </a:t>
            </a:r>
            <a:r>
              <a:rPr kumimoji="1" lang="en-US" altLang="zh-CN" dirty="0"/>
              <a:t>an</a:t>
            </a:r>
            <a:r>
              <a:rPr kumimoji="1" lang="zh-CN" altLang="en-US" dirty="0"/>
              <a:t> </a:t>
            </a:r>
            <a:r>
              <a:rPr kumimoji="1" lang="en-US" altLang="zh-CN" dirty="0"/>
              <a:t>attacker</a:t>
            </a:r>
            <a:r>
              <a:rPr kumimoji="1" lang="zh-CN" altLang="en-US" dirty="0"/>
              <a:t> </a:t>
            </a:r>
            <a:r>
              <a:rPr kumimoji="1" lang="en-US" altLang="zh-CN" dirty="0"/>
              <a:t>run</a:t>
            </a:r>
            <a:r>
              <a:rPr kumimoji="1" lang="zh-CN" altLang="en-US" dirty="0"/>
              <a:t> </a:t>
            </a:r>
            <a:r>
              <a:rPr kumimoji="1" lang="en-US" altLang="zh-CN" dirty="0"/>
              <a:t>multiple</a:t>
            </a:r>
            <a:r>
              <a:rPr kumimoji="1" lang="zh-CN" altLang="en-US" dirty="0"/>
              <a:t> </a:t>
            </a:r>
            <a:r>
              <a:rPr kumimoji="1" lang="en-US" altLang="zh-CN" dirty="0"/>
              <a:t>processes</a:t>
            </a:r>
            <a:r>
              <a:rPr kumimoji="1" lang="zh-CN" altLang="en-US" dirty="0"/>
              <a:t> </a:t>
            </a:r>
            <a:r>
              <a:rPr kumimoji="1" lang="en-US" altLang="zh-CN" dirty="0"/>
              <a:t>as</a:t>
            </a:r>
            <a:r>
              <a:rPr kumimoji="1" lang="zh-CN" altLang="en-US" dirty="0"/>
              <a:t> </a:t>
            </a:r>
            <a:r>
              <a:rPr kumimoji="1" lang="en-US" altLang="zh-CN" dirty="0"/>
              <a:t>fake</a:t>
            </a:r>
            <a:r>
              <a:rPr kumimoji="1" lang="zh-CN" altLang="en-US" dirty="0"/>
              <a:t> </a:t>
            </a:r>
            <a:r>
              <a:rPr kumimoji="1" lang="en-US" altLang="zh-CN" dirty="0"/>
              <a:t>nodes,</a:t>
            </a:r>
            <a:r>
              <a:rPr kumimoji="1" lang="zh-CN" altLang="en-US" dirty="0"/>
              <a:t> </a:t>
            </a:r>
            <a:r>
              <a:rPr kumimoji="1" lang="en-US" altLang="zh-CN" dirty="0"/>
              <a:t>in</a:t>
            </a:r>
            <a:r>
              <a:rPr kumimoji="1" lang="zh-CN" altLang="en-US" dirty="0"/>
              <a:t> </a:t>
            </a:r>
            <a:r>
              <a:rPr kumimoji="1" lang="en-US" altLang="zh-CN" dirty="0"/>
              <a:t>order</a:t>
            </a:r>
            <a:r>
              <a:rPr kumimoji="1" lang="zh-CN" altLang="en-US" dirty="0"/>
              <a:t> </a:t>
            </a:r>
            <a:r>
              <a:rPr kumimoji="1" lang="en-US" altLang="zh-CN" dirty="0"/>
              <a:t>to</a:t>
            </a:r>
            <a:r>
              <a:rPr kumimoji="1" lang="zh-CN" altLang="en-US" dirty="0"/>
              <a:t> </a:t>
            </a:r>
            <a:r>
              <a:rPr kumimoji="1" lang="en-US" altLang="zh-CN" dirty="0"/>
              <a:t>control</a:t>
            </a:r>
            <a:r>
              <a:rPr kumimoji="1" lang="zh-CN" altLang="en-US" dirty="0"/>
              <a:t> </a:t>
            </a:r>
            <a:r>
              <a:rPr kumimoji="1" lang="en-US" altLang="zh-CN" dirty="0"/>
              <a:t>51%</a:t>
            </a:r>
            <a:r>
              <a:rPr kumimoji="1" lang="zh-CN" altLang="en-US" dirty="0"/>
              <a:t> </a:t>
            </a:r>
            <a:r>
              <a:rPr kumimoji="1" lang="en-US" altLang="zh-CN" dirty="0"/>
              <a:t>nodes?</a:t>
            </a:r>
          </a:p>
        </p:txBody>
      </p:sp>
    </p:spTree>
    <p:extLst>
      <p:ext uri="{BB962C8B-B14F-4D97-AF65-F5344CB8AC3E}">
        <p14:creationId xmlns:p14="http://schemas.microsoft.com/office/powerpoint/2010/main" val="6064720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50839-D247-4842-AA79-DBFC473C7EDD}"/>
              </a:ext>
            </a:extLst>
          </p:cNvPr>
          <p:cNvSpPr>
            <a:spLocks noGrp="1"/>
          </p:cNvSpPr>
          <p:nvPr>
            <p:ph type="title"/>
          </p:nvPr>
        </p:nvSpPr>
        <p:spPr/>
        <p:txBody>
          <a:bodyPr>
            <a:normAutofit/>
          </a:bodyPr>
          <a:lstStyle/>
          <a:p>
            <a:r>
              <a:rPr kumimoji="1" lang="en-US" altLang="zh-CN" dirty="0"/>
              <a:t>Existing Solutions</a:t>
            </a:r>
            <a:endParaRPr kumimoji="1" lang="zh-CN" altLang="en-US" dirty="0"/>
          </a:p>
        </p:txBody>
      </p:sp>
      <p:sp>
        <p:nvSpPr>
          <p:cNvPr id="4" name="灯片编号占位符 3">
            <a:extLst>
              <a:ext uri="{FF2B5EF4-FFF2-40B4-BE49-F238E27FC236}">
                <a16:creationId xmlns:a16="http://schemas.microsoft.com/office/drawing/2014/main" id="{CC636CF2-1E37-5243-952B-73D2AC277AAB}"/>
              </a:ext>
            </a:extLst>
          </p:cNvPr>
          <p:cNvSpPr>
            <a:spLocks noGrp="1"/>
          </p:cNvSpPr>
          <p:nvPr>
            <p:ph type="sldNum" sz="quarter" idx="12"/>
          </p:nvPr>
        </p:nvSpPr>
        <p:spPr>
          <a:xfrm>
            <a:off x="6553200" y="5145517"/>
            <a:ext cx="2133600" cy="304271"/>
          </a:xfrm>
        </p:spPr>
        <p:txBody>
          <a:bodyPr/>
          <a:lstStyle/>
          <a:p>
            <a:fld id="{ADE361C3-C043-4A6E-BDCE-8DA1E7D90A3B}" type="slidenum">
              <a:rPr lang="zh-CN" altLang="en-US" smtClean="0"/>
              <a:t>76</a:t>
            </a:fld>
            <a:endParaRPr lang="zh-CN" altLang="en-US"/>
          </a:p>
        </p:txBody>
      </p:sp>
      <p:sp>
        <p:nvSpPr>
          <p:cNvPr id="5" name="内容占位符 2">
            <a:extLst>
              <a:ext uri="{FF2B5EF4-FFF2-40B4-BE49-F238E27FC236}">
                <a16:creationId xmlns:a16="http://schemas.microsoft.com/office/drawing/2014/main" id="{3C67D792-DCC4-6046-B893-19A61C0020CA}"/>
              </a:ext>
            </a:extLst>
          </p:cNvPr>
          <p:cNvSpPr>
            <a:spLocks noGrp="1"/>
          </p:cNvSpPr>
          <p:nvPr>
            <p:ph idx="1"/>
          </p:nvPr>
        </p:nvSpPr>
        <p:spPr>
          <a:xfrm>
            <a:off x="457200" y="1297155"/>
            <a:ext cx="8229600" cy="4152633"/>
          </a:xfrm>
        </p:spPr>
        <p:txBody>
          <a:bodyPr>
            <a:normAutofit/>
          </a:bodyPr>
          <a:lstStyle/>
          <a:p>
            <a:r>
              <a:rPr kumimoji="1" lang="en-US" altLang="zh-CN" sz="2000" b="0" dirty="0"/>
              <a:t>Proof of Work (</a:t>
            </a:r>
            <a:r>
              <a:rPr kumimoji="1" lang="en-US" altLang="zh-CN" sz="2000" b="0" dirty="0" err="1"/>
              <a:t>PoW</a:t>
            </a:r>
            <a:r>
              <a:rPr kumimoji="1" lang="en-US" altLang="zh-CN" sz="2000" b="0" dirty="0"/>
              <a:t>)</a:t>
            </a:r>
          </a:p>
          <a:p>
            <a:pPr lvl="1"/>
            <a:r>
              <a:rPr kumimoji="1" lang="en-US" altLang="zh-CN" sz="1800" dirty="0"/>
              <a:t>Brute force to solve a random number</a:t>
            </a:r>
            <a:r>
              <a:rPr kumimoji="1" lang="zh-CN" altLang="en-US" sz="1800" dirty="0"/>
              <a:t> </a:t>
            </a:r>
            <a:r>
              <a:rPr kumimoji="1" lang="en-US" altLang="zh-CN" sz="1800" dirty="0"/>
              <a:t>(nonce)</a:t>
            </a:r>
            <a:endParaRPr kumimoji="1" lang="zh-CN" altLang="en-US" sz="1800" dirty="0"/>
          </a:p>
          <a:p>
            <a:pPr lvl="1"/>
            <a:r>
              <a:rPr kumimoji="1" lang="en-US" altLang="zh-CN" sz="1800" dirty="0"/>
              <a:t>Inefficient, waste of resources</a:t>
            </a:r>
            <a:endParaRPr kumimoji="1" lang="en-US" altLang="zh-CN" sz="1800" b="0" dirty="0"/>
          </a:p>
        </p:txBody>
      </p:sp>
      <p:sp>
        <p:nvSpPr>
          <p:cNvPr id="3" name="圆角矩形 2"/>
          <p:cNvSpPr/>
          <p:nvPr/>
        </p:nvSpPr>
        <p:spPr>
          <a:xfrm>
            <a:off x="1331640" y="2857500"/>
            <a:ext cx="144016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err="1">
                <a:latin typeface="Arial" panose="020B0604020202020204" pitchFamily="34" charset="0"/>
                <a:cs typeface="Arial" panose="020B0604020202020204" pitchFamily="34" charset="0"/>
              </a:rPr>
              <a:t>Tx</a:t>
            </a:r>
            <a:r>
              <a:rPr kumimoji="1" lang="en-US" altLang="zh-CN" sz="1600" dirty="0">
                <a:latin typeface="Arial" panose="020B0604020202020204" pitchFamily="34" charset="0"/>
                <a:cs typeface="Arial" panose="020B0604020202020204" pitchFamily="34" charset="0"/>
              </a:rPr>
              <a:t> data</a:t>
            </a:r>
            <a:endParaRPr kumimoji="1" lang="zh-CN" altLang="en-US" sz="1600" dirty="0">
              <a:latin typeface="Arial" panose="020B0604020202020204" pitchFamily="34" charset="0"/>
              <a:cs typeface="Arial" panose="020B0604020202020204" pitchFamily="34" charset="0"/>
            </a:endParaRPr>
          </a:p>
        </p:txBody>
      </p:sp>
      <p:sp>
        <p:nvSpPr>
          <p:cNvPr id="6" name="圆角矩形 5"/>
          <p:cNvSpPr/>
          <p:nvPr/>
        </p:nvSpPr>
        <p:spPr>
          <a:xfrm>
            <a:off x="1314524" y="3416244"/>
            <a:ext cx="1457276" cy="449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latin typeface="Arial" panose="020B0604020202020204" pitchFamily="34" charset="0"/>
                <a:cs typeface="Arial" panose="020B0604020202020204" pitchFamily="34" charset="0"/>
              </a:rPr>
              <a:t>Timestamp</a:t>
            </a:r>
            <a:endParaRPr kumimoji="1" lang="zh-CN" altLang="en-US" sz="1600" dirty="0">
              <a:latin typeface="Arial" panose="020B0604020202020204" pitchFamily="34" charset="0"/>
              <a:cs typeface="Arial" panose="020B0604020202020204" pitchFamily="34" charset="0"/>
            </a:endParaRPr>
          </a:p>
        </p:txBody>
      </p:sp>
      <p:sp>
        <p:nvSpPr>
          <p:cNvPr id="7" name="圆角矩形 6"/>
          <p:cNvSpPr/>
          <p:nvPr/>
        </p:nvSpPr>
        <p:spPr>
          <a:xfrm>
            <a:off x="1314524" y="4009628"/>
            <a:ext cx="1457276" cy="449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latin typeface="Arial" panose="020B0604020202020204" pitchFamily="34" charset="0"/>
                <a:cs typeface="Arial" panose="020B0604020202020204" pitchFamily="34" charset="0"/>
              </a:rPr>
              <a:t>Nonce</a:t>
            </a:r>
            <a:endParaRPr kumimoji="1" lang="zh-CN" altLang="en-US" sz="1600" dirty="0">
              <a:latin typeface="Arial" panose="020B0604020202020204" pitchFamily="34" charset="0"/>
              <a:cs typeface="Arial" panose="020B0604020202020204" pitchFamily="34" charset="0"/>
            </a:endParaRPr>
          </a:p>
        </p:txBody>
      </p:sp>
      <p:sp>
        <p:nvSpPr>
          <p:cNvPr id="8" name="圆角矩形 7"/>
          <p:cNvSpPr/>
          <p:nvPr/>
        </p:nvSpPr>
        <p:spPr>
          <a:xfrm>
            <a:off x="1314524" y="4585692"/>
            <a:ext cx="1457276" cy="449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latin typeface="Arial" panose="020B0604020202020204" pitchFamily="34" charset="0"/>
                <a:cs typeface="Arial" panose="020B0604020202020204" pitchFamily="34" charset="0"/>
              </a:rPr>
              <a:t>PreHash</a:t>
            </a:r>
            <a:endParaRPr kumimoji="1" lang="zh-CN" altLang="en-US" sz="1600" dirty="0">
              <a:latin typeface="Arial" panose="020B0604020202020204" pitchFamily="34" charset="0"/>
              <a:cs typeface="Arial" panose="020B0604020202020204" pitchFamily="34" charset="0"/>
            </a:endParaRPr>
          </a:p>
        </p:txBody>
      </p:sp>
      <p:sp>
        <p:nvSpPr>
          <p:cNvPr id="9" name="矩形 8"/>
          <p:cNvSpPr/>
          <p:nvPr/>
        </p:nvSpPr>
        <p:spPr>
          <a:xfrm>
            <a:off x="3777059" y="2857500"/>
            <a:ext cx="1296144" cy="2177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latin typeface="Arial" panose="020B0604020202020204" pitchFamily="34" charset="0"/>
                <a:cs typeface="Arial" panose="020B0604020202020204" pitchFamily="34" charset="0"/>
              </a:rPr>
              <a:t>Compute</a:t>
            </a:r>
          </a:p>
          <a:p>
            <a:pPr algn="ctr"/>
            <a:r>
              <a:rPr kumimoji="1" lang="en-US" altLang="zh-CN" sz="1600" dirty="0">
                <a:latin typeface="Arial" panose="020B0604020202020204" pitchFamily="34" charset="0"/>
                <a:cs typeface="Arial" panose="020B0604020202020204" pitchFamily="34" charset="0"/>
              </a:rPr>
              <a:t>the</a:t>
            </a:r>
          </a:p>
          <a:p>
            <a:pPr algn="ctr"/>
            <a:r>
              <a:rPr kumimoji="1" lang="en-US" altLang="zh-CN" sz="1600" dirty="0">
                <a:latin typeface="Arial" panose="020B0604020202020204" pitchFamily="34" charset="0"/>
                <a:cs typeface="Arial" panose="020B0604020202020204" pitchFamily="34" charset="0"/>
              </a:rPr>
              <a:t> hash</a:t>
            </a:r>
            <a:endParaRPr kumimoji="1" lang="zh-CN" altLang="en-US" sz="1600" dirty="0">
              <a:latin typeface="Arial" panose="020B0604020202020204" pitchFamily="34" charset="0"/>
              <a:cs typeface="Arial" panose="020B0604020202020204" pitchFamily="34" charset="0"/>
            </a:endParaRPr>
          </a:p>
        </p:txBody>
      </p:sp>
      <p:sp>
        <p:nvSpPr>
          <p:cNvPr id="10" name="圆角矩形 9"/>
          <p:cNvSpPr/>
          <p:nvPr/>
        </p:nvSpPr>
        <p:spPr>
          <a:xfrm>
            <a:off x="6012160" y="2857500"/>
            <a:ext cx="1224136" cy="5587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latin typeface="Arial" panose="020B0604020202020204" pitchFamily="34" charset="0"/>
                <a:cs typeface="Arial" panose="020B0604020202020204" pitchFamily="34" charset="0"/>
              </a:rPr>
              <a:t>Output </a:t>
            </a:r>
            <a:endParaRPr kumimoji="1" lang="zh-CN" altLang="en-US" sz="1600" dirty="0">
              <a:latin typeface="Arial" panose="020B0604020202020204" pitchFamily="34" charset="0"/>
              <a:cs typeface="Arial" panose="020B0604020202020204" pitchFamily="34" charset="0"/>
            </a:endParaRPr>
          </a:p>
        </p:txBody>
      </p:sp>
      <p:sp>
        <p:nvSpPr>
          <p:cNvPr id="19" name="文本框 18"/>
          <p:cNvSpPr txBox="1"/>
          <p:nvPr/>
        </p:nvSpPr>
        <p:spPr>
          <a:xfrm>
            <a:off x="5073203" y="2468908"/>
            <a:ext cx="3322712" cy="338554"/>
          </a:xfrm>
          <a:prstGeom prst="rect">
            <a:avLst/>
          </a:prstGeom>
          <a:noFill/>
        </p:spPr>
        <p:txBody>
          <a:bodyPr wrap="square" rtlCol="0">
            <a:spAutoFit/>
          </a:bodyPr>
          <a:lstStyle/>
          <a:p>
            <a:r>
              <a:rPr kumimoji="1" lang="en-US" altLang="zh-CN" sz="1600" dirty="0">
                <a:solidFill>
                  <a:schemeClr val="accent1"/>
                </a:solidFill>
                <a:latin typeface="Arial" panose="020B0604020202020204" pitchFamily="34" charset="0"/>
                <a:cs typeface="Arial" panose="020B0604020202020204" pitchFamily="34" charset="0"/>
              </a:rPr>
              <a:t>Satisfy the number of first 0s</a:t>
            </a:r>
            <a:endParaRPr kumimoji="1" lang="zh-CN" altLang="en-US" sz="1600" dirty="0">
              <a:solidFill>
                <a:schemeClr val="accent1"/>
              </a:solidFill>
              <a:latin typeface="Arial" panose="020B0604020202020204" pitchFamily="34" charset="0"/>
              <a:cs typeface="Arial" panose="020B0604020202020204" pitchFamily="34" charset="0"/>
            </a:endParaRPr>
          </a:p>
        </p:txBody>
      </p:sp>
      <p:sp>
        <p:nvSpPr>
          <p:cNvPr id="32" name="左弧形箭头 31"/>
          <p:cNvSpPr/>
          <p:nvPr/>
        </p:nvSpPr>
        <p:spPr>
          <a:xfrm>
            <a:off x="5220072" y="3865612"/>
            <a:ext cx="360040" cy="72008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Arial" panose="020B0604020202020204" pitchFamily="34" charset="0"/>
              <a:cs typeface="Arial" panose="020B0604020202020204" pitchFamily="34" charset="0"/>
            </a:endParaRPr>
          </a:p>
        </p:txBody>
      </p:sp>
      <p:sp>
        <p:nvSpPr>
          <p:cNvPr id="33" name="右箭头 32"/>
          <p:cNvSpPr/>
          <p:nvPr/>
        </p:nvSpPr>
        <p:spPr>
          <a:xfrm>
            <a:off x="2968886" y="3909689"/>
            <a:ext cx="611088" cy="45719"/>
          </a:xfrm>
          <a:prstGeom prst="rightArrow">
            <a:avLst/>
          </a:prstGeom>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4" name="右箭头 33"/>
          <p:cNvSpPr/>
          <p:nvPr/>
        </p:nvSpPr>
        <p:spPr>
          <a:xfrm>
            <a:off x="5270288" y="3114012"/>
            <a:ext cx="611088" cy="45719"/>
          </a:xfrm>
          <a:prstGeom prst="rightArrow">
            <a:avLst/>
          </a:prstGeom>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5" name="文本框 34"/>
          <p:cNvSpPr txBox="1"/>
          <p:nvPr/>
        </p:nvSpPr>
        <p:spPr>
          <a:xfrm>
            <a:off x="5575832" y="4029344"/>
            <a:ext cx="3322712" cy="338554"/>
          </a:xfrm>
          <a:prstGeom prst="rect">
            <a:avLst/>
          </a:prstGeom>
          <a:noFill/>
        </p:spPr>
        <p:txBody>
          <a:bodyPr wrap="square" rtlCol="0">
            <a:spAutoFit/>
          </a:bodyPr>
          <a:lstStyle/>
          <a:p>
            <a:r>
              <a:rPr kumimoji="1" lang="en-US" altLang="zh-CN" sz="1600" dirty="0">
                <a:solidFill>
                  <a:schemeClr val="accent1"/>
                </a:solidFill>
                <a:latin typeface="Arial" panose="020B0604020202020204" pitchFamily="34" charset="0"/>
                <a:cs typeface="Arial" panose="020B0604020202020204" pitchFamily="34" charset="0"/>
              </a:rPr>
              <a:t>Nonce++</a:t>
            </a:r>
            <a:endParaRPr kumimoji="1" lang="zh-CN" altLang="en-US" sz="16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947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animBg="1"/>
      <p:bldP spid="6" grpId="0" animBg="1"/>
      <p:bldP spid="7" grpId="0" animBg="1"/>
      <p:bldP spid="8" grpId="0" animBg="1"/>
      <p:bldP spid="9" grpId="0" animBg="1"/>
      <p:bldP spid="10" grpId="0" animBg="1"/>
      <p:bldP spid="19" grpId="0"/>
      <p:bldP spid="32" grpId="0" animBg="1"/>
      <p:bldP spid="33" grpId="0" animBg="1"/>
      <p:bldP spid="34" grpId="0" animBg="1"/>
      <p:bldP spid="3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80B597-71E1-4440-99B1-8DDFA302D39C}"/>
              </a:ext>
            </a:extLst>
          </p:cNvPr>
          <p:cNvSpPr>
            <a:spLocks noGrp="1"/>
          </p:cNvSpPr>
          <p:nvPr>
            <p:ph type="title"/>
          </p:nvPr>
        </p:nvSpPr>
        <p:spPr/>
        <p:txBody>
          <a:bodyPr/>
          <a:lstStyle/>
          <a:p>
            <a:r>
              <a:rPr kumimoji="1" lang="en-US" altLang="zh-CN" dirty="0"/>
              <a:t>Trust</a:t>
            </a:r>
            <a:r>
              <a:rPr kumimoji="1" lang="zh-CN" altLang="en-US" dirty="0"/>
              <a:t> </a:t>
            </a:r>
            <a:r>
              <a:rPr kumimoji="1" lang="en-US" altLang="zh-CN" dirty="0"/>
              <a:t>the</a:t>
            </a:r>
            <a:r>
              <a:rPr kumimoji="1" lang="zh-CN" altLang="en-US" dirty="0"/>
              <a:t> </a:t>
            </a:r>
            <a:r>
              <a:rPr kumimoji="1" lang="en-US" altLang="zh-CN" dirty="0"/>
              <a:t>Majority</a:t>
            </a:r>
            <a:endParaRPr kumimoji="1" lang="zh-CN" altLang="en-US" dirty="0"/>
          </a:p>
        </p:txBody>
      </p:sp>
      <p:sp>
        <p:nvSpPr>
          <p:cNvPr id="3" name="内容占位符 2">
            <a:extLst>
              <a:ext uri="{FF2B5EF4-FFF2-40B4-BE49-F238E27FC236}">
                <a16:creationId xmlns:a16="http://schemas.microsoft.com/office/drawing/2014/main" id="{605F3061-E8E7-534A-B3EE-71E1B0AFA865}"/>
              </a:ext>
            </a:extLst>
          </p:cNvPr>
          <p:cNvSpPr>
            <a:spLocks noGrp="1"/>
          </p:cNvSpPr>
          <p:nvPr>
            <p:ph idx="1"/>
          </p:nvPr>
        </p:nvSpPr>
        <p:spPr/>
        <p:txBody>
          <a:bodyPr>
            <a:normAutofit/>
          </a:bodyPr>
          <a:lstStyle/>
          <a:p>
            <a:r>
              <a:rPr lang="en-US" altLang="zh-CN" dirty="0"/>
              <a:t>If a majority of CPU power is controlled by honest nodes, the honest chain will grow the fastest and outpace any competing chains</a:t>
            </a:r>
          </a:p>
          <a:p>
            <a:endParaRPr lang="en-US" altLang="zh-CN" dirty="0"/>
          </a:p>
          <a:p>
            <a:r>
              <a:rPr lang="en-US" altLang="zh-CN" dirty="0"/>
              <a:t>To modify a past block, an attacker would have to redo the proof-of-work of the block and all blocks after it and then catch up with and surpass the work of the honest nodes</a:t>
            </a:r>
          </a:p>
        </p:txBody>
      </p:sp>
      <p:pic>
        <p:nvPicPr>
          <p:cNvPr id="4" name="图片 3">
            <a:extLst>
              <a:ext uri="{FF2B5EF4-FFF2-40B4-BE49-F238E27FC236}">
                <a16:creationId xmlns:a16="http://schemas.microsoft.com/office/drawing/2014/main" id="{69D88DB7-0A51-7845-B014-A58745F5A5F2}"/>
              </a:ext>
            </a:extLst>
          </p:cNvPr>
          <p:cNvPicPr>
            <a:picLocks noChangeAspect="1"/>
          </p:cNvPicPr>
          <p:nvPr/>
        </p:nvPicPr>
        <p:blipFill>
          <a:blip r:embed="rId2"/>
          <a:stretch>
            <a:fillRect/>
          </a:stretch>
        </p:blipFill>
        <p:spPr>
          <a:xfrm>
            <a:off x="2125855" y="3505572"/>
            <a:ext cx="4892289" cy="1890991"/>
          </a:xfrm>
          <a:prstGeom prst="rect">
            <a:avLst/>
          </a:prstGeom>
        </p:spPr>
      </p:pic>
    </p:spTree>
    <p:extLst>
      <p:ext uri="{BB962C8B-B14F-4D97-AF65-F5344CB8AC3E}">
        <p14:creationId xmlns:p14="http://schemas.microsoft.com/office/powerpoint/2010/main" val="38292647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E711B-13FD-9444-8AEF-1DE3E5C0AF8F}"/>
              </a:ext>
            </a:extLst>
          </p:cNvPr>
          <p:cNvSpPr>
            <a:spLocks noGrp="1"/>
          </p:cNvSpPr>
          <p:nvPr>
            <p:ph type="title"/>
          </p:nvPr>
        </p:nvSpPr>
        <p:spPr/>
        <p:txBody>
          <a:bodyPr/>
          <a:lstStyle/>
          <a:p>
            <a:r>
              <a:rPr kumimoji="1" lang="en-US" altLang="zh-CN" dirty="0"/>
              <a:t>Network</a:t>
            </a:r>
            <a:r>
              <a:rPr kumimoji="1" lang="zh-CN" altLang="en-US" dirty="0"/>
              <a:t> </a:t>
            </a:r>
            <a:r>
              <a:rPr kumimoji="1" lang="en-US" altLang="zh-CN" dirty="0"/>
              <a:t>Steps</a:t>
            </a:r>
            <a:endParaRPr kumimoji="1" lang="zh-CN" altLang="en-US" dirty="0"/>
          </a:p>
        </p:txBody>
      </p:sp>
      <p:sp>
        <p:nvSpPr>
          <p:cNvPr id="3" name="内容占位符 2">
            <a:extLst>
              <a:ext uri="{FF2B5EF4-FFF2-40B4-BE49-F238E27FC236}">
                <a16:creationId xmlns:a16="http://schemas.microsoft.com/office/drawing/2014/main" id="{879667E4-2D3B-954B-A8A8-C50A479089D9}"/>
              </a:ext>
            </a:extLst>
          </p:cNvPr>
          <p:cNvSpPr>
            <a:spLocks noGrp="1"/>
          </p:cNvSpPr>
          <p:nvPr>
            <p:ph idx="1"/>
          </p:nvPr>
        </p:nvSpPr>
        <p:spPr>
          <a:xfrm>
            <a:off x="457200" y="1333501"/>
            <a:ext cx="8507288" cy="3771636"/>
          </a:xfrm>
        </p:spPr>
        <p:txBody>
          <a:bodyPr>
            <a:noAutofit/>
          </a:bodyPr>
          <a:lstStyle/>
          <a:p>
            <a:pPr marL="0" indent="0">
              <a:buNone/>
            </a:pPr>
            <a:r>
              <a:rPr lang="en-US" altLang="zh-CN" sz="1700" b="0" dirty="0"/>
              <a:t>1)  New transactions are broadcast to all nodes. </a:t>
            </a:r>
          </a:p>
          <a:p>
            <a:pPr marL="0" indent="0">
              <a:buNone/>
            </a:pPr>
            <a:r>
              <a:rPr lang="en-US" altLang="zh-CN" sz="1700" b="0" dirty="0"/>
              <a:t>2)  Each node collects new transactions into a block. </a:t>
            </a:r>
          </a:p>
          <a:p>
            <a:pPr marL="0" indent="0">
              <a:buNone/>
            </a:pPr>
            <a:r>
              <a:rPr lang="en-US" altLang="zh-CN" sz="1700" b="0" dirty="0"/>
              <a:t>3)  Each node works on finding a difficult proof-of-work for its block. </a:t>
            </a:r>
          </a:p>
          <a:p>
            <a:pPr marL="0" indent="0">
              <a:buNone/>
            </a:pPr>
            <a:r>
              <a:rPr lang="en-US" altLang="zh-CN" sz="1700" b="0" dirty="0"/>
              <a:t>4)  When a node finds a proof-of-work, it broadcasts the block to all nodes. </a:t>
            </a:r>
          </a:p>
          <a:p>
            <a:pPr marL="0" indent="0">
              <a:buNone/>
            </a:pPr>
            <a:r>
              <a:rPr lang="en-US" altLang="zh-CN" sz="1700" b="0" dirty="0"/>
              <a:t>5)  Nodes accept the block only if all transactions in it are valid and not already spent. </a:t>
            </a:r>
          </a:p>
          <a:p>
            <a:pPr marL="0" indent="0">
              <a:buNone/>
            </a:pPr>
            <a:r>
              <a:rPr lang="en-US" altLang="zh-CN" sz="1700" b="0" dirty="0"/>
              <a:t>6)  Nodes express their acceptance of the block by working on creating the next block in the chain, using the hash of the accepted block as the previous hash. </a:t>
            </a:r>
          </a:p>
          <a:p>
            <a:pPr marL="0" indent="0">
              <a:buNone/>
            </a:pPr>
            <a:endParaRPr kumimoji="1" lang="zh-CN" altLang="en-US" sz="1700" b="0" dirty="0"/>
          </a:p>
        </p:txBody>
      </p:sp>
    </p:spTree>
    <p:extLst>
      <p:ext uri="{BB962C8B-B14F-4D97-AF65-F5344CB8AC3E}">
        <p14:creationId xmlns:p14="http://schemas.microsoft.com/office/powerpoint/2010/main" val="14675300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A17C5-DD93-B945-BFC2-EDDDD0E4AD8A}"/>
              </a:ext>
            </a:extLst>
          </p:cNvPr>
          <p:cNvSpPr>
            <a:spLocks noGrp="1"/>
          </p:cNvSpPr>
          <p:nvPr>
            <p:ph type="title"/>
          </p:nvPr>
        </p:nvSpPr>
        <p:spPr/>
        <p:txBody>
          <a:bodyPr/>
          <a:lstStyle/>
          <a:p>
            <a:r>
              <a:rPr kumimoji="1" lang="en" altLang="zh-CN" dirty="0"/>
              <a:t>Incentive</a:t>
            </a:r>
            <a:endParaRPr kumimoji="1" lang="zh-CN" altLang="en-US" dirty="0"/>
          </a:p>
        </p:txBody>
      </p:sp>
      <p:sp>
        <p:nvSpPr>
          <p:cNvPr id="3" name="内容占位符 2">
            <a:extLst>
              <a:ext uri="{FF2B5EF4-FFF2-40B4-BE49-F238E27FC236}">
                <a16:creationId xmlns:a16="http://schemas.microsoft.com/office/drawing/2014/main" id="{CDA97027-16F2-2746-B023-0C5A4A5ACD61}"/>
              </a:ext>
            </a:extLst>
          </p:cNvPr>
          <p:cNvSpPr>
            <a:spLocks noGrp="1"/>
          </p:cNvSpPr>
          <p:nvPr>
            <p:ph idx="1"/>
          </p:nvPr>
        </p:nvSpPr>
        <p:spPr/>
        <p:txBody>
          <a:bodyPr>
            <a:normAutofit/>
          </a:bodyPr>
          <a:lstStyle/>
          <a:p>
            <a:r>
              <a:rPr kumimoji="1" lang="en" altLang="zh-CN" dirty="0"/>
              <a:t>By convention, the first transaction in a block is a special transaction that starts a new coin owned by the creator of the block</a:t>
            </a:r>
          </a:p>
          <a:p>
            <a:r>
              <a:rPr kumimoji="1" lang="en" altLang="zh-CN" dirty="0"/>
              <a:t>The incentive can also be funded with transaction fees</a:t>
            </a:r>
          </a:p>
          <a:p>
            <a:r>
              <a:rPr kumimoji="1" lang="en" altLang="zh-CN" dirty="0"/>
              <a:t>The incentive may help encourage nodes to stay honest</a:t>
            </a:r>
          </a:p>
          <a:p>
            <a:pPr lvl="1"/>
            <a:r>
              <a:rPr kumimoji="1" lang="en" altLang="zh-CN" dirty="0"/>
              <a:t>If a greedy attacker is able to assemble more CPU power than all the honest nodes, he ought to find it more profitable to play by the rules than to undermine the system and the validity of his own wealth</a:t>
            </a:r>
            <a:endParaRPr kumimoji="1" lang="zh-CN" altLang="en-US" dirty="0"/>
          </a:p>
        </p:txBody>
      </p:sp>
    </p:spTree>
    <p:extLst>
      <p:ext uri="{BB962C8B-B14F-4D97-AF65-F5344CB8AC3E}">
        <p14:creationId xmlns:p14="http://schemas.microsoft.com/office/powerpoint/2010/main" val="3793288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Good Points on DNS Design</a:t>
            </a:r>
            <a:endParaRPr lang="zh-CN" altLang="en-US" dirty="0"/>
          </a:p>
        </p:txBody>
      </p:sp>
      <p:sp>
        <p:nvSpPr>
          <p:cNvPr id="3" name="内容占位符 2"/>
          <p:cNvSpPr>
            <a:spLocks noGrp="1"/>
          </p:cNvSpPr>
          <p:nvPr>
            <p:ph idx="1"/>
          </p:nvPr>
        </p:nvSpPr>
        <p:spPr/>
        <p:txBody>
          <a:bodyPr>
            <a:normAutofit/>
          </a:bodyPr>
          <a:lstStyle/>
          <a:p>
            <a:r>
              <a:rPr lang="en-US" altLang="zh-CN" b="1" dirty="0"/>
              <a:t>Scalable</a:t>
            </a:r>
            <a:r>
              <a:rPr lang="en-US" altLang="zh-CN" dirty="0"/>
              <a:t> in management</a:t>
            </a:r>
          </a:p>
          <a:p>
            <a:pPr lvl="1"/>
            <a:r>
              <a:rPr lang="en-US" altLang="zh-CN" dirty="0"/>
              <a:t>Each zone makes its own policy decision on binding</a:t>
            </a:r>
          </a:p>
          <a:p>
            <a:pPr lvl="1"/>
            <a:r>
              <a:rPr lang="en-US" altLang="zh-CN" dirty="0"/>
              <a:t>Hierarchy is great here</a:t>
            </a:r>
          </a:p>
          <a:p>
            <a:r>
              <a:rPr lang="en-US" altLang="zh-CN" b="1" dirty="0"/>
              <a:t>Fault tolerant</a:t>
            </a:r>
          </a:p>
          <a:p>
            <a:pPr lvl="1"/>
            <a:r>
              <a:rPr lang="en-US" altLang="zh-CN" dirty="0"/>
              <a:t>If one name server breaks, other will still work</a:t>
            </a:r>
          </a:p>
          <a:p>
            <a:pPr lvl="1"/>
            <a:r>
              <a:rPr lang="en-US" altLang="zh-CN" dirty="0"/>
              <a:t>Duplicated name server for a same zone</a:t>
            </a:r>
            <a:endParaRPr lang="zh-CN" altLang="en-US" dirty="0"/>
          </a:p>
        </p:txBody>
      </p:sp>
      <p:sp>
        <p:nvSpPr>
          <p:cNvPr id="4" name="灯片编号占位符 3">
            <a:extLst>
              <a:ext uri="{FF2B5EF4-FFF2-40B4-BE49-F238E27FC236}">
                <a16:creationId xmlns:a16="http://schemas.microsoft.com/office/drawing/2014/main" id="{8D2FC482-7098-5740-BC8D-3283F90075E9}"/>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8</a:t>
            </a:fld>
            <a:endParaRPr lang="zh-CN" altLang="en-US" dirty="0"/>
          </a:p>
        </p:txBody>
      </p:sp>
    </p:spTree>
    <p:extLst>
      <p:ext uri="{BB962C8B-B14F-4D97-AF65-F5344CB8AC3E}">
        <p14:creationId xmlns:p14="http://schemas.microsoft.com/office/powerpoint/2010/main" val="29734435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546E25-3642-F84E-8E67-3363D58A6D2C}"/>
              </a:ext>
            </a:extLst>
          </p:cNvPr>
          <p:cNvSpPr>
            <a:spLocks noGrp="1"/>
          </p:cNvSpPr>
          <p:nvPr>
            <p:ph type="title"/>
          </p:nvPr>
        </p:nvSpPr>
        <p:spPr/>
        <p:txBody>
          <a:bodyPr/>
          <a:lstStyle/>
          <a:p>
            <a:r>
              <a:rPr kumimoji="1" lang="en-US" altLang="zh-CN" dirty="0"/>
              <a:t>Questions</a:t>
            </a:r>
            <a:endParaRPr kumimoji="1" lang="zh-CN" altLang="en-US" dirty="0"/>
          </a:p>
        </p:txBody>
      </p:sp>
      <p:sp>
        <p:nvSpPr>
          <p:cNvPr id="3" name="内容占位符 2">
            <a:extLst>
              <a:ext uri="{FF2B5EF4-FFF2-40B4-BE49-F238E27FC236}">
                <a16:creationId xmlns:a16="http://schemas.microsoft.com/office/drawing/2014/main" id="{94655384-4059-CA4F-B79D-72DAAAA81D51}"/>
              </a:ext>
            </a:extLst>
          </p:cNvPr>
          <p:cNvSpPr>
            <a:spLocks noGrp="1"/>
          </p:cNvSpPr>
          <p:nvPr>
            <p:ph idx="1"/>
          </p:nvPr>
        </p:nvSpPr>
        <p:spPr/>
        <p:txBody>
          <a:bodyPr>
            <a:normAutofit/>
          </a:bodyPr>
          <a:lstStyle/>
          <a:p>
            <a:r>
              <a:rPr kumimoji="1" lang="en-US" altLang="zh-CN" dirty="0"/>
              <a:t>Can</a:t>
            </a:r>
            <a:r>
              <a:rPr kumimoji="1" lang="zh-CN" altLang="en-US" dirty="0"/>
              <a:t> </a:t>
            </a:r>
            <a:r>
              <a:rPr kumimoji="1" lang="en-US" altLang="zh-CN" dirty="0"/>
              <a:t>some</a:t>
            </a:r>
            <a:r>
              <a:rPr kumimoji="1" lang="zh-CN" altLang="en-US" dirty="0"/>
              <a:t> </a:t>
            </a:r>
            <a:r>
              <a:rPr kumimoji="1" lang="en-US" altLang="zh-CN" dirty="0"/>
              <a:t>one</a:t>
            </a:r>
            <a:r>
              <a:rPr kumimoji="1" lang="zh-CN" altLang="en-US" dirty="0"/>
              <a:t> </a:t>
            </a:r>
            <a:r>
              <a:rPr kumimoji="1" lang="en-US" altLang="zh-CN" dirty="0"/>
              <a:t>other</a:t>
            </a:r>
            <a:r>
              <a:rPr kumimoji="1" lang="zh-CN" altLang="en-US" dirty="0"/>
              <a:t> </a:t>
            </a:r>
            <a:r>
              <a:rPr kumimoji="1" lang="en-US" altLang="zh-CN" dirty="0"/>
              <a:t>than</a:t>
            </a:r>
            <a:r>
              <a:rPr kumimoji="1" lang="zh-CN" altLang="en-US" dirty="0"/>
              <a:t> </a:t>
            </a:r>
            <a:r>
              <a:rPr kumimoji="1" lang="en-US" altLang="zh-CN" dirty="0"/>
              <a:t>the</a:t>
            </a:r>
            <a:r>
              <a:rPr kumimoji="1" lang="zh-CN" altLang="en-US" dirty="0"/>
              <a:t> </a:t>
            </a:r>
            <a:r>
              <a:rPr kumimoji="1" lang="en-US" altLang="zh-CN" dirty="0"/>
              <a:t>owner</a:t>
            </a:r>
            <a:r>
              <a:rPr kumimoji="1" lang="zh-CN" altLang="en-US" dirty="0"/>
              <a:t> </a:t>
            </a:r>
            <a:r>
              <a:rPr kumimoji="1" lang="en-US" altLang="zh-CN" dirty="0"/>
              <a:t>spend</a:t>
            </a:r>
            <a:r>
              <a:rPr kumimoji="1" lang="zh-CN" altLang="en-US" dirty="0"/>
              <a:t> </a:t>
            </a:r>
            <a:r>
              <a:rPr kumimoji="1" lang="en-US" altLang="zh-CN" dirty="0"/>
              <a:t>a</a:t>
            </a:r>
            <a:r>
              <a:rPr kumimoji="1" lang="zh-CN" altLang="en-US" dirty="0"/>
              <a:t> </a:t>
            </a:r>
            <a:r>
              <a:rPr kumimoji="1" lang="en-US" altLang="zh-CN" dirty="0"/>
              <a:t>coin?</a:t>
            </a:r>
          </a:p>
          <a:p>
            <a:r>
              <a:rPr kumimoji="1" lang="en-US" altLang="zh-CN" dirty="0"/>
              <a:t>What</a:t>
            </a:r>
            <a:r>
              <a:rPr kumimoji="1" lang="zh-CN" altLang="en-US" dirty="0"/>
              <a:t> </a:t>
            </a:r>
            <a:r>
              <a:rPr kumimoji="1" lang="en-US" altLang="zh-CN" dirty="0"/>
              <a:t>if</a:t>
            </a:r>
            <a:r>
              <a:rPr kumimoji="1" lang="zh-CN" altLang="en-US" dirty="0"/>
              <a:t> </a:t>
            </a:r>
            <a:r>
              <a:rPr kumimoji="1" lang="en-US" altLang="zh-CN" dirty="0"/>
              <a:t>I</a:t>
            </a:r>
            <a:r>
              <a:rPr kumimoji="1" lang="zh-CN" altLang="en-US" dirty="0"/>
              <a:t> </a:t>
            </a:r>
            <a:r>
              <a:rPr kumimoji="1" lang="en-US" altLang="zh-CN" dirty="0"/>
              <a:t>lose</a:t>
            </a:r>
            <a:r>
              <a:rPr kumimoji="1" lang="zh-CN" altLang="en-US" dirty="0"/>
              <a:t> </a:t>
            </a:r>
            <a:r>
              <a:rPr kumimoji="1" lang="en-US" altLang="zh-CN" dirty="0"/>
              <a:t>my</a:t>
            </a:r>
            <a:r>
              <a:rPr kumimoji="1" lang="zh-CN" altLang="en-US" dirty="0"/>
              <a:t> </a:t>
            </a:r>
            <a:r>
              <a:rPr kumimoji="1" lang="en-US" altLang="zh-CN" dirty="0"/>
              <a:t>private</a:t>
            </a:r>
            <a:r>
              <a:rPr kumimoji="1" lang="zh-CN" altLang="en-US" dirty="0"/>
              <a:t> </a:t>
            </a:r>
            <a:r>
              <a:rPr kumimoji="1" lang="en-US" altLang="zh-CN" dirty="0"/>
              <a:t>key?</a:t>
            </a:r>
          </a:p>
          <a:p>
            <a:r>
              <a:rPr kumimoji="1" lang="en-US" altLang="zh-CN" dirty="0"/>
              <a:t>Is</a:t>
            </a:r>
            <a:r>
              <a:rPr kumimoji="1" lang="zh-CN" altLang="en-US" dirty="0"/>
              <a:t> </a:t>
            </a:r>
            <a:r>
              <a:rPr kumimoji="1" lang="en-US" altLang="zh-CN" dirty="0"/>
              <a:t>it</a:t>
            </a:r>
            <a:r>
              <a:rPr kumimoji="1" lang="zh-CN" altLang="en-US" dirty="0"/>
              <a:t> </a:t>
            </a:r>
            <a:r>
              <a:rPr kumimoji="1" lang="en-US" altLang="zh-CN" dirty="0"/>
              <a:t>possible</a:t>
            </a:r>
            <a:r>
              <a:rPr kumimoji="1" lang="zh-CN" altLang="en-US" dirty="0"/>
              <a:t> </a:t>
            </a:r>
            <a:r>
              <a:rPr kumimoji="1" lang="en-US" altLang="zh-CN" dirty="0"/>
              <a:t>to</a:t>
            </a:r>
            <a:r>
              <a:rPr kumimoji="1" lang="zh-CN" altLang="en-US" dirty="0"/>
              <a:t> </a:t>
            </a:r>
            <a:r>
              <a:rPr kumimoji="1" lang="en-US" altLang="zh-CN" dirty="0"/>
              <a:t>have</a:t>
            </a:r>
            <a:r>
              <a:rPr kumimoji="1" lang="zh-CN" altLang="en-US" dirty="0"/>
              <a:t> </a:t>
            </a:r>
            <a:r>
              <a:rPr kumimoji="1" lang="en" altLang="zh-CN" dirty="0"/>
              <a:t>inflation</a:t>
            </a:r>
            <a:r>
              <a:rPr kumimoji="1" lang="en-US" altLang="zh-CN" dirty="0"/>
              <a:t>?</a:t>
            </a:r>
          </a:p>
          <a:p>
            <a:r>
              <a:rPr kumimoji="1" lang="en-US" altLang="zh-CN" dirty="0"/>
              <a:t>Is</a:t>
            </a:r>
            <a:r>
              <a:rPr kumimoji="1" lang="zh-CN" altLang="en-US" dirty="0"/>
              <a:t> </a:t>
            </a:r>
            <a:r>
              <a:rPr kumimoji="1" lang="en-US" altLang="zh-CN" dirty="0"/>
              <a:t>mining</a:t>
            </a:r>
            <a:r>
              <a:rPr kumimoji="1" lang="zh-CN" altLang="en-US" dirty="0"/>
              <a:t> </a:t>
            </a:r>
            <a:r>
              <a:rPr kumimoji="1" lang="en-US" altLang="zh-CN" dirty="0"/>
              <a:t>really</a:t>
            </a:r>
            <a:r>
              <a:rPr kumimoji="1" lang="zh-CN" altLang="en-US" dirty="0"/>
              <a:t> </a:t>
            </a:r>
            <a:r>
              <a:rPr kumimoji="1" lang="en-US" altLang="zh-CN" dirty="0"/>
              <a:t>decentralized?</a:t>
            </a:r>
          </a:p>
          <a:p>
            <a:r>
              <a:rPr kumimoji="1" lang="en-US" altLang="zh-CN" dirty="0"/>
              <a:t>Is</a:t>
            </a:r>
            <a:r>
              <a:rPr kumimoji="1" lang="zh-CN" altLang="en-US" dirty="0"/>
              <a:t> </a:t>
            </a:r>
            <a:r>
              <a:rPr kumimoji="1" lang="en-US" altLang="zh-CN" dirty="0"/>
              <a:t>it</a:t>
            </a:r>
            <a:r>
              <a:rPr kumimoji="1" lang="zh-CN" altLang="en-US" dirty="0"/>
              <a:t> </a:t>
            </a:r>
            <a:r>
              <a:rPr kumimoji="1" lang="en-US" altLang="zh-CN" dirty="0"/>
              <a:t>necessary</a:t>
            </a:r>
            <a:r>
              <a:rPr kumimoji="1" lang="zh-CN" altLang="en-US" dirty="0"/>
              <a:t> </a:t>
            </a:r>
            <a:r>
              <a:rPr kumimoji="1" lang="en-US" altLang="zh-CN" dirty="0"/>
              <a:t>to</a:t>
            </a:r>
            <a:r>
              <a:rPr kumimoji="1" lang="zh-CN" altLang="en-US" dirty="0"/>
              <a:t> </a:t>
            </a:r>
            <a:r>
              <a:rPr kumimoji="1" lang="en-US" altLang="zh-CN" dirty="0"/>
              <a:t>use</a:t>
            </a:r>
            <a:r>
              <a:rPr kumimoji="1" lang="zh-CN" altLang="en-US" dirty="0"/>
              <a:t> </a:t>
            </a:r>
            <a:r>
              <a:rPr kumimoji="1" lang="en-US" altLang="zh-CN" dirty="0" err="1"/>
              <a:t>PoW</a:t>
            </a:r>
            <a:r>
              <a:rPr kumimoji="1" lang="en-US" altLang="zh-CN" dirty="0"/>
              <a:t>?</a:t>
            </a:r>
            <a:r>
              <a:rPr kumimoji="1" lang="zh-CN" altLang="en-US" dirty="0"/>
              <a:t> </a:t>
            </a:r>
            <a:r>
              <a:rPr kumimoji="1" lang="en-US" altLang="zh-CN" dirty="0"/>
              <a:t>It's</a:t>
            </a:r>
            <a:r>
              <a:rPr kumimoji="1" lang="zh-CN" altLang="en-US" dirty="0"/>
              <a:t> </a:t>
            </a:r>
            <a:r>
              <a:rPr kumimoji="1" lang="en-US" altLang="zh-CN" dirty="0"/>
              <a:t>a</a:t>
            </a:r>
            <a:r>
              <a:rPr kumimoji="1" lang="zh-CN" altLang="en-US" dirty="0"/>
              <a:t> </a:t>
            </a:r>
            <a:r>
              <a:rPr kumimoji="1" lang="en-US" altLang="zh-CN" dirty="0"/>
              <a:t>waste</a:t>
            </a:r>
            <a:r>
              <a:rPr kumimoji="1" lang="zh-CN" altLang="en-US" dirty="0"/>
              <a:t> </a:t>
            </a:r>
            <a:r>
              <a:rPr kumimoji="1" lang="en-US" altLang="zh-CN" dirty="0"/>
              <a:t>of</a:t>
            </a:r>
            <a:r>
              <a:rPr kumimoji="1" lang="zh-CN" altLang="en-US" dirty="0"/>
              <a:t> </a:t>
            </a:r>
            <a:r>
              <a:rPr kumimoji="1" lang="en-US" altLang="zh-CN" dirty="0"/>
              <a:t>power!</a:t>
            </a:r>
          </a:p>
          <a:p>
            <a:r>
              <a:rPr kumimoji="1" lang="en-US" altLang="zh-CN" dirty="0"/>
              <a:t>How</a:t>
            </a:r>
            <a:r>
              <a:rPr kumimoji="1" lang="zh-CN" altLang="en-US" dirty="0"/>
              <a:t> </a:t>
            </a:r>
            <a:r>
              <a:rPr kumimoji="1" lang="en-US" altLang="zh-CN" dirty="0"/>
              <a:t>can</a:t>
            </a:r>
            <a:r>
              <a:rPr kumimoji="1" lang="zh-CN" altLang="en-US" dirty="0"/>
              <a:t> </a:t>
            </a:r>
            <a:r>
              <a:rPr kumimoji="1" lang="en-US" altLang="zh-CN" dirty="0"/>
              <a:t>I</a:t>
            </a:r>
            <a:r>
              <a:rPr kumimoji="1" lang="zh-CN" altLang="en-US" dirty="0"/>
              <a:t> </a:t>
            </a:r>
            <a:r>
              <a:rPr kumimoji="1" lang="en-US" altLang="zh-CN" dirty="0"/>
              <a:t>get</a:t>
            </a:r>
            <a:r>
              <a:rPr kumimoji="1" lang="zh-CN" altLang="en-US" dirty="0"/>
              <a:t> </a:t>
            </a:r>
            <a:r>
              <a:rPr kumimoji="1" lang="en-US" altLang="zh-CN" dirty="0"/>
              <a:t>bitcoin?</a:t>
            </a:r>
            <a:endParaRPr kumimoji="1" lang="zh-CN" altLang="en-US" dirty="0"/>
          </a:p>
        </p:txBody>
      </p:sp>
    </p:spTree>
    <p:extLst>
      <p:ext uri="{BB962C8B-B14F-4D97-AF65-F5344CB8AC3E}">
        <p14:creationId xmlns:p14="http://schemas.microsoft.com/office/powerpoint/2010/main" val="12353798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1493C1-4273-9340-8116-EEA976665730}"/>
              </a:ext>
            </a:extLst>
          </p:cNvPr>
          <p:cNvSpPr>
            <a:spLocks noGrp="1"/>
          </p:cNvSpPr>
          <p:nvPr>
            <p:ph type="title"/>
          </p:nvPr>
        </p:nvSpPr>
        <p:spPr/>
        <p:txBody>
          <a:bodyPr/>
          <a:lstStyle/>
          <a:p>
            <a:r>
              <a:rPr kumimoji="1" lang="en-US" altLang="zh-CN" dirty="0"/>
              <a:t>Smart</a:t>
            </a:r>
            <a:r>
              <a:rPr kumimoji="1" lang="zh-CN" altLang="en-US" dirty="0"/>
              <a:t> </a:t>
            </a:r>
            <a:r>
              <a:rPr kumimoji="1" lang="en-US" altLang="zh-CN" dirty="0"/>
              <a:t>Contract</a:t>
            </a:r>
            <a:endParaRPr kumimoji="1" lang="zh-CN" altLang="en-US" dirty="0"/>
          </a:p>
        </p:txBody>
      </p:sp>
      <p:sp>
        <p:nvSpPr>
          <p:cNvPr id="3" name="内容占位符 2">
            <a:extLst>
              <a:ext uri="{FF2B5EF4-FFF2-40B4-BE49-F238E27FC236}">
                <a16:creationId xmlns:a16="http://schemas.microsoft.com/office/drawing/2014/main" id="{87A6E9F6-3549-7045-8B7B-125DA4241699}"/>
              </a:ext>
            </a:extLst>
          </p:cNvPr>
          <p:cNvSpPr>
            <a:spLocks noGrp="1"/>
          </p:cNvSpPr>
          <p:nvPr>
            <p:ph idx="1"/>
          </p:nvPr>
        </p:nvSpPr>
        <p:spPr/>
        <p:txBody>
          <a:bodyPr/>
          <a:lstStyle/>
          <a:p>
            <a:r>
              <a:rPr kumimoji="1" lang="en-US" altLang="zh-CN" dirty="0"/>
              <a:t>The</a:t>
            </a:r>
            <a:r>
              <a:rPr kumimoji="1" lang="zh-CN" altLang="en-US" dirty="0"/>
              <a:t> </a:t>
            </a:r>
            <a:r>
              <a:rPr kumimoji="1" lang="en-US" altLang="zh-CN" dirty="0"/>
              <a:t>nodes</a:t>
            </a:r>
            <a:r>
              <a:rPr kumimoji="1" lang="zh-CN" altLang="en-US" dirty="0"/>
              <a:t> </a:t>
            </a:r>
            <a:r>
              <a:rPr kumimoji="1" lang="en-US" altLang="zh-CN" dirty="0"/>
              <a:t>not</a:t>
            </a:r>
            <a:r>
              <a:rPr kumimoji="1" lang="zh-CN" altLang="en-US" dirty="0"/>
              <a:t> </a:t>
            </a:r>
            <a:r>
              <a:rPr kumimoji="1" lang="en-US" altLang="zh-CN" dirty="0"/>
              <a:t>only</a:t>
            </a:r>
            <a:r>
              <a:rPr kumimoji="1" lang="zh-CN" altLang="en-US" dirty="0"/>
              <a:t> </a:t>
            </a:r>
            <a:r>
              <a:rPr kumimoji="1" lang="en-US" altLang="zh-CN" dirty="0"/>
              <a:t>store</a:t>
            </a:r>
            <a:r>
              <a:rPr kumimoji="1" lang="zh-CN" altLang="en-US" dirty="0"/>
              <a:t> </a:t>
            </a:r>
            <a:r>
              <a:rPr kumimoji="1" lang="en-US" altLang="zh-CN" dirty="0"/>
              <a:t>transactions,</a:t>
            </a:r>
            <a:r>
              <a:rPr kumimoji="1" lang="zh-CN" altLang="en-US" dirty="0"/>
              <a:t> </a:t>
            </a:r>
            <a:r>
              <a:rPr kumimoji="1" lang="en-US" altLang="zh-CN" dirty="0"/>
              <a:t>but</a:t>
            </a:r>
            <a:r>
              <a:rPr kumimoji="1" lang="zh-CN" altLang="en-US" dirty="0"/>
              <a:t> </a:t>
            </a:r>
            <a:r>
              <a:rPr kumimoji="1" lang="en-US" altLang="zh-CN" dirty="0"/>
              <a:t>also</a:t>
            </a:r>
            <a:r>
              <a:rPr kumimoji="1" lang="zh-CN" altLang="en-US" dirty="0"/>
              <a:t> </a:t>
            </a:r>
            <a:r>
              <a:rPr kumimoji="1" lang="en-US" altLang="zh-CN" dirty="0"/>
              <a:t>code</a:t>
            </a:r>
          </a:p>
          <a:p>
            <a:r>
              <a:rPr kumimoji="1" lang="en-US" altLang="zh-CN" dirty="0"/>
              <a:t>...</a:t>
            </a:r>
            <a:r>
              <a:rPr kumimoji="1" lang="zh-CN" altLang="en-US" dirty="0"/>
              <a:t> </a:t>
            </a:r>
            <a:r>
              <a:rPr kumimoji="1" lang="en-US" altLang="zh-CN" dirty="0"/>
              <a:t>and</a:t>
            </a:r>
            <a:r>
              <a:rPr kumimoji="1" lang="zh-CN" altLang="en-US" dirty="0"/>
              <a:t> </a:t>
            </a:r>
            <a:r>
              <a:rPr kumimoji="1" lang="en-US" altLang="zh-CN" dirty="0"/>
              <a:t>also</a:t>
            </a:r>
            <a:r>
              <a:rPr kumimoji="1" lang="zh-CN" altLang="en-US" dirty="0"/>
              <a:t> </a:t>
            </a:r>
            <a:r>
              <a:rPr kumimoji="1" lang="en-US" altLang="zh-CN" dirty="0"/>
              <a:t>execute</a:t>
            </a:r>
            <a:r>
              <a:rPr kumimoji="1" lang="zh-CN" altLang="en-US" dirty="0"/>
              <a:t> </a:t>
            </a:r>
            <a:r>
              <a:rPr kumimoji="1" lang="en-US" altLang="zh-CN" dirty="0"/>
              <a:t>the</a:t>
            </a:r>
            <a:r>
              <a:rPr kumimoji="1" lang="zh-CN" altLang="en-US" dirty="0"/>
              <a:t> </a:t>
            </a:r>
            <a:r>
              <a:rPr kumimoji="1" lang="en-US" altLang="zh-CN" dirty="0"/>
              <a:t>code</a:t>
            </a:r>
            <a:r>
              <a:rPr kumimoji="1" lang="zh-CN" altLang="en-US" dirty="0"/>
              <a:t> </a:t>
            </a:r>
            <a:r>
              <a:rPr kumimoji="1" lang="en-US" altLang="zh-CN" dirty="0"/>
              <a:t>to</a:t>
            </a:r>
            <a:r>
              <a:rPr kumimoji="1" lang="zh-CN" altLang="en-US" dirty="0"/>
              <a:t> </a:t>
            </a:r>
            <a:r>
              <a:rPr kumimoji="1" lang="en-US" altLang="zh-CN" dirty="0"/>
              <a:t>gen</a:t>
            </a:r>
            <a:r>
              <a:rPr kumimoji="1" lang="zh-CN" altLang="en-US" dirty="0"/>
              <a:t> </a:t>
            </a:r>
            <a:r>
              <a:rPr kumimoji="1" lang="en-US" altLang="zh-CN" dirty="0"/>
              <a:t>new</a:t>
            </a:r>
            <a:r>
              <a:rPr kumimoji="1" lang="zh-CN" altLang="en-US" dirty="0"/>
              <a:t> </a:t>
            </a:r>
            <a:r>
              <a:rPr kumimoji="1" lang="en-US" altLang="zh-CN" dirty="0"/>
              <a:t>transaction!</a:t>
            </a:r>
          </a:p>
          <a:p>
            <a:endParaRPr kumimoji="1" lang="en-US" altLang="zh-CN" dirty="0"/>
          </a:p>
          <a:p>
            <a:r>
              <a:rPr kumimoji="1" lang="en-US" altLang="zh-CN" dirty="0"/>
              <a:t>The</a:t>
            </a:r>
            <a:r>
              <a:rPr kumimoji="1" lang="zh-CN" altLang="en-US" dirty="0"/>
              <a:t> </a:t>
            </a:r>
            <a:r>
              <a:rPr kumimoji="1" lang="en-US" altLang="zh-CN" dirty="0"/>
              <a:t>code</a:t>
            </a:r>
            <a:r>
              <a:rPr kumimoji="1" lang="zh-CN" altLang="en-US" dirty="0"/>
              <a:t> </a:t>
            </a:r>
            <a:r>
              <a:rPr kumimoji="1" lang="en-US" altLang="zh-CN" dirty="0"/>
              <a:t>is</a:t>
            </a:r>
            <a:r>
              <a:rPr kumimoji="1" lang="zh-CN" altLang="en-US" dirty="0"/>
              <a:t> </a:t>
            </a:r>
            <a:r>
              <a:rPr kumimoji="1" lang="en-US" altLang="zh-CN" dirty="0"/>
              <a:t>known</a:t>
            </a:r>
            <a:r>
              <a:rPr kumimoji="1" lang="zh-CN" altLang="en-US" dirty="0"/>
              <a:t> </a:t>
            </a:r>
            <a:r>
              <a:rPr kumimoji="1" lang="en-US" altLang="zh-CN" dirty="0"/>
              <a:t>as</a:t>
            </a:r>
            <a:r>
              <a:rPr kumimoji="1" lang="zh-CN" altLang="en-US" dirty="0"/>
              <a:t> </a:t>
            </a:r>
            <a:r>
              <a:rPr kumimoji="1" lang="en-US" altLang="zh-CN" dirty="0"/>
              <a:t>"smart</a:t>
            </a:r>
            <a:r>
              <a:rPr kumimoji="1" lang="zh-CN" altLang="en-US" dirty="0"/>
              <a:t> </a:t>
            </a:r>
            <a:r>
              <a:rPr kumimoji="1" lang="en-US" altLang="zh-CN" dirty="0"/>
              <a:t>contract"</a:t>
            </a:r>
          </a:p>
          <a:p>
            <a:pPr lvl="1"/>
            <a:r>
              <a:rPr kumimoji="1" lang="en-US" altLang="zh-CN" dirty="0"/>
              <a:t>Execution</a:t>
            </a:r>
            <a:r>
              <a:rPr kumimoji="1" lang="zh-CN" altLang="en-US" dirty="0"/>
              <a:t> </a:t>
            </a:r>
            <a:r>
              <a:rPr kumimoji="1" lang="en-US" altLang="zh-CN" dirty="0"/>
              <a:t>can</a:t>
            </a:r>
            <a:r>
              <a:rPr kumimoji="1" lang="zh-CN" altLang="en-US" dirty="0"/>
              <a:t> </a:t>
            </a:r>
            <a:r>
              <a:rPr kumimoji="1" lang="en-US" altLang="zh-CN" dirty="0"/>
              <a:t>be</a:t>
            </a:r>
            <a:r>
              <a:rPr kumimoji="1" lang="zh-CN" altLang="en-US" dirty="0"/>
              <a:t> </a:t>
            </a:r>
            <a:r>
              <a:rPr kumimoji="1" lang="en-US" altLang="zh-CN" dirty="0"/>
              <a:t>triggered</a:t>
            </a:r>
            <a:r>
              <a:rPr kumimoji="1" lang="zh-CN" altLang="en-US" dirty="0"/>
              <a:t> </a:t>
            </a:r>
            <a:r>
              <a:rPr kumimoji="1" lang="en-US" altLang="zh-CN" dirty="0"/>
              <a:t>by</a:t>
            </a:r>
            <a:r>
              <a:rPr kumimoji="1" lang="zh-CN" altLang="en-US" dirty="0"/>
              <a:t> </a:t>
            </a:r>
            <a:r>
              <a:rPr kumimoji="1" lang="en-US" altLang="zh-CN" dirty="0"/>
              <a:t>events/invocations</a:t>
            </a:r>
            <a:endParaRPr kumimoji="1" lang="zh-CN" altLang="en-US" dirty="0"/>
          </a:p>
        </p:txBody>
      </p:sp>
    </p:spTree>
    <p:extLst>
      <p:ext uri="{BB962C8B-B14F-4D97-AF65-F5344CB8AC3E}">
        <p14:creationId xmlns:p14="http://schemas.microsoft.com/office/powerpoint/2010/main" val="27063084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CAC92-CD62-C942-95D2-1F0E3B6294E3}"/>
              </a:ext>
            </a:extLst>
          </p:cNvPr>
          <p:cNvSpPr>
            <a:spLocks noGrp="1"/>
          </p:cNvSpPr>
          <p:nvPr>
            <p:ph type="title"/>
          </p:nvPr>
        </p:nvSpPr>
        <p:spPr/>
        <p:txBody>
          <a:bodyPr/>
          <a:lstStyle/>
          <a:p>
            <a:r>
              <a:rPr kumimoji="1" lang="en-US" altLang="zh-CN" dirty="0"/>
              <a:t>Larger</a:t>
            </a:r>
            <a:r>
              <a:rPr kumimoji="1" lang="zh-CN" altLang="en-US" dirty="0"/>
              <a:t> </a:t>
            </a:r>
            <a:r>
              <a:rPr kumimoji="1" lang="en-US" altLang="zh-CN" dirty="0"/>
              <a:t>Storage</a:t>
            </a:r>
            <a:endParaRPr kumimoji="1" lang="zh-CN" altLang="en-US" dirty="0"/>
          </a:p>
        </p:txBody>
      </p:sp>
      <p:sp>
        <p:nvSpPr>
          <p:cNvPr id="3" name="内容占位符 2">
            <a:extLst>
              <a:ext uri="{FF2B5EF4-FFF2-40B4-BE49-F238E27FC236}">
                <a16:creationId xmlns:a16="http://schemas.microsoft.com/office/drawing/2014/main" id="{D99B9062-4639-4640-94DB-3E7959504CB7}"/>
              </a:ext>
            </a:extLst>
          </p:cNvPr>
          <p:cNvSpPr>
            <a:spLocks noGrp="1"/>
          </p:cNvSpPr>
          <p:nvPr>
            <p:ph idx="1"/>
          </p:nvPr>
        </p:nvSpPr>
        <p:spPr/>
        <p:txBody>
          <a:bodyPr/>
          <a:lstStyle/>
          <a:p>
            <a:r>
              <a:rPr kumimoji="1" lang="en-US" altLang="zh-CN" dirty="0"/>
              <a:t>Store</a:t>
            </a:r>
            <a:r>
              <a:rPr kumimoji="1" lang="zh-CN" altLang="en-US" dirty="0"/>
              <a:t> </a:t>
            </a:r>
            <a:r>
              <a:rPr kumimoji="1" lang="en-US" altLang="zh-CN" dirty="0"/>
              <a:t>general</a:t>
            </a:r>
            <a:r>
              <a:rPr kumimoji="1" lang="zh-CN" altLang="en-US" dirty="0"/>
              <a:t> </a:t>
            </a:r>
            <a:r>
              <a:rPr kumimoji="1" lang="en-US" altLang="zh-CN" dirty="0"/>
              <a:t>data,</a:t>
            </a:r>
            <a:r>
              <a:rPr kumimoji="1" lang="zh-CN" altLang="en-US" dirty="0"/>
              <a:t> </a:t>
            </a:r>
            <a:r>
              <a:rPr kumimoji="1" lang="en-US" altLang="zh-CN" dirty="0"/>
              <a:t>instead</a:t>
            </a:r>
            <a:r>
              <a:rPr kumimoji="1" lang="zh-CN" altLang="en-US" dirty="0"/>
              <a:t> </a:t>
            </a:r>
            <a:r>
              <a:rPr kumimoji="1" lang="en-US" altLang="zh-CN" dirty="0"/>
              <a:t>of</a:t>
            </a:r>
            <a:r>
              <a:rPr kumimoji="1" lang="zh-CN" altLang="en-US" dirty="0"/>
              <a:t> </a:t>
            </a:r>
            <a:r>
              <a:rPr kumimoji="1" lang="en-US" altLang="zh-CN" dirty="0"/>
              <a:t>only</a:t>
            </a:r>
            <a:r>
              <a:rPr kumimoji="1" lang="zh-CN" altLang="en-US" dirty="0"/>
              <a:t> </a:t>
            </a:r>
            <a:r>
              <a:rPr kumimoji="1" lang="en-US" altLang="zh-CN" dirty="0"/>
              <a:t>transaction</a:t>
            </a:r>
          </a:p>
          <a:p>
            <a:r>
              <a:rPr kumimoji="1" lang="en-US" altLang="zh-CN" dirty="0"/>
              <a:t>Then</a:t>
            </a:r>
            <a:r>
              <a:rPr kumimoji="1" lang="zh-CN" altLang="en-US" dirty="0"/>
              <a:t> </a:t>
            </a:r>
            <a:r>
              <a:rPr kumimoji="1" lang="en-US" altLang="zh-CN" dirty="0"/>
              <a:t>a</a:t>
            </a:r>
            <a:r>
              <a:rPr kumimoji="1" lang="zh-CN" altLang="en-US" dirty="0"/>
              <a:t> </a:t>
            </a:r>
            <a:r>
              <a:rPr kumimoji="1" lang="en-US" altLang="zh-CN" dirty="0"/>
              <a:t>node</a:t>
            </a:r>
            <a:r>
              <a:rPr kumimoji="1" lang="zh-CN" altLang="en-US" dirty="0"/>
              <a:t> </a:t>
            </a:r>
            <a:r>
              <a:rPr kumimoji="1" lang="en-US" altLang="zh-CN" dirty="0"/>
              <a:t>needs</a:t>
            </a:r>
            <a:r>
              <a:rPr kumimoji="1" lang="zh-CN" altLang="en-US" dirty="0"/>
              <a:t> </a:t>
            </a:r>
            <a:r>
              <a:rPr kumimoji="1" lang="en-US" altLang="zh-CN" dirty="0"/>
              <a:t>to</a:t>
            </a:r>
            <a:r>
              <a:rPr kumimoji="1" lang="zh-CN" altLang="en-US" dirty="0"/>
              <a:t> </a:t>
            </a:r>
            <a:r>
              <a:rPr kumimoji="1" lang="en-US" altLang="zh-CN" dirty="0"/>
              <a:t>prove</a:t>
            </a:r>
            <a:r>
              <a:rPr kumimoji="1" lang="zh-CN" altLang="en-US" dirty="0"/>
              <a:t> </a:t>
            </a:r>
            <a:r>
              <a:rPr kumimoji="1" lang="en-US" altLang="zh-CN" dirty="0"/>
              <a:t>it</a:t>
            </a:r>
            <a:r>
              <a:rPr kumimoji="1" lang="zh-CN" altLang="en-US" dirty="0"/>
              <a:t> </a:t>
            </a:r>
            <a:r>
              <a:rPr kumimoji="1" lang="en-US" altLang="zh-CN" dirty="0"/>
              <a:t>does</a:t>
            </a:r>
            <a:r>
              <a:rPr kumimoji="1" lang="zh-CN" altLang="en-US" dirty="0"/>
              <a:t> </a:t>
            </a:r>
            <a:r>
              <a:rPr kumimoji="1" lang="en-US" altLang="zh-CN" dirty="0"/>
              <a:t>store</a:t>
            </a:r>
            <a:r>
              <a:rPr kumimoji="1" lang="zh-CN" altLang="en-US" dirty="0"/>
              <a:t> </a:t>
            </a:r>
            <a:r>
              <a:rPr kumimoji="1" lang="en-US" altLang="zh-CN" dirty="0"/>
              <a:t>the</a:t>
            </a:r>
            <a:r>
              <a:rPr kumimoji="1" lang="zh-CN" altLang="en-US" dirty="0"/>
              <a:t> </a:t>
            </a:r>
            <a:r>
              <a:rPr kumimoji="1" lang="en-US" altLang="zh-CN" dirty="0"/>
              <a:t>data</a:t>
            </a:r>
          </a:p>
          <a:p>
            <a:pPr lvl="1"/>
            <a:r>
              <a:rPr kumimoji="1" lang="en-US" altLang="zh-CN" dirty="0"/>
              <a:t>Proof</a:t>
            </a:r>
            <a:r>
              <a:rPr kumimoji="1" lang="zh-CN" altLang="en-US" dirty="0"/>
              <a:t> </a:t>
            </a:r>
            <a:r>
              <a:rPr kumimoji="1" lang="en-US" altLang="zh-CN" dirty="0"/>
              <a:t>of</a:t>
            </a:r>
            <a:r>
              <a:rPr kumimoji="1" lang="zh-CN" altLang="en-US" dirty="0"/>
              <a:t> </a:t>
            </a:r>
            <a:r>
              <a:rPr kumimoji="1" lang="en-US" altLang="zh-CN" dirty="0"/>
              <a:t>retrievability,</a:t>
            </a:r>
            <a:r>
              <a:rPr kumimoji="1" lang="zh-CN" altLang="en-US" dirty="0"/>
              <a:t> </a:t>
            </a:r>
            <a:r>
              <a:rPr kumimoji="1" lang="en-US" altLang="zh-CN" dirty="0"/>
              <a:t>in</a:t>
            </a:r>
            <a:r>
              <a:rPr kumimoji="1" lang="zh-CN" altLang="en-US" dirty="0"/>
              <a:t> </a:t>
            </a:r>
            <a:r>
              <a:rPr kumimoji="1" lang="en-US" altLang="zh-CN" dirty="0"/>
              <a:t>challenge-response</a:t>
            </a:r>
            <a:r>
              <a:rPr kumimoji="1" lang="zh-CN" altLang="en-US" dirty="0"/>
              <a:t> </a:t>
            </a:r>
            <a:r>
              <a:rPr kumimoji="1" lang="en-US" altLang="zh-CN" dirty="0"/>
              <a:t>form</a:t>
            </a:r>
          </a:p>
          <a:p>
            <a:r>
              <a:rPr kumimoji="1" lang="en-US" altLang="zh-CN" dirty="0"/>
              <a:t>Examples:</a:t>
            </a:r>
            <a:r>
              <a:rPr kumimoji="1" lang="zh-CN" altLang="en-US" dirty="0"/>
              <a:t> </a:t>
            </a:r>
            <a:r>
              <a:rPr kumimoji="1" lang="en-US" altLang="zh-CN" dirty="0"/>
              <a:t>IPFS,</a:t>
            </a:r>
            <a:r>
              <a:rPr kumimoji="1" lang="zh-CN" altLang="en-US" dirty="0"/>
              <a:t> </a:t>
            </a:r>
            <a:r>
              <a:rPr kumimoji="1" lang="en-US" altLang="zh-CN" dirty="0"/>
              <a:t>STORJ</a:t>
            </a:r>
          </a:p>
        </p:txBody>
      </p:sp>
    </p:spTree>
    <p:extLst>
      <p:ext uri="{BB962C8B-B14F-4D97-AF65-F5344CB8AC3E}">
        <p14:creationId xmlns:p14="http://schemas.microsoft.com/office/powerpoint/2010/main" val="13617756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C7693-8DEF-1544-A7E4-BAB925FEDD2A}"/>
              </a:ext>
            </a:extLst>
          </p:cNvPr>
          <p:cNvSpPr>
            <a:spLocks noGrp="1"/>
          </p:cNvSpPr>
          <p:nvPr>
            <p:ph type="title"/>
          </p:nvPr>
        </p:nvSpPr>
        <p:spPr/>
        <p:txBody>
          <a:bodyPr/>
          <a:lstStyle/>
          <a:p>
            <a:r>
              <a:rPr kumimoji="1" lang="en-US" altLang="zh-CN" dirty="0"/>
              <a:t>Permissioned</a:t>
            </a:r>
            <a:r>
              <a:rPr kumimoji="1" lang="zh-CN" altLang="en-US" dirty="0"/>
              <a:t> </a:t>
            </a:r>
            <a:r>
              <a:rPr kumimoji="1" lang="en-US" altLang="zh-CN" dirty="0"/>
              <a:t>Chain</a:t>
            </a:r>
            <a:endParaRPr kumimoji="1" lang="zh-CN" altLang="en-US" dirty="0"/>
          </a:p>
        </p:txBody>
      </p:sp>
      <p:sp>
        <p:nvSpPr>
          <p:cNvPr id="3" name="内容占位符 2">
            <a:extLst>
              <a:ext uri="{FF2B5EF4-FFF2-40B4-BE49-F238E27FC236}">
                <a16:creationId xmlns:a16="http://schemas.microsoft.com/office/drawing/2014/main" id="{FDFC3230-5440-224A-B0C3-65147EA548A6}"/>
              </a:ext>
            </a:extLst>
          </p:cNvPr>
          <p:cNvSpPr>
            <a:spLocks noGrp="1"/>
          </p:cNvSpPr>
          <p:nvPr>
            <p:ph idx="1"/>
          </p:nvPr>
        </p:nvSpPr>
        <p:spPr/>
        <p:txBody>
          <a:bodyPr>
            <a:normAutofit/>
          </a:bodyPr>
          <a:lstStyle/>
          <a:p>
            <a:r>
              <a:rPr kumimoji="1" lang="en-US" altLang="zh-CN" sz="2000" dirty="0"/>
              <a:t>Bitcoin</a:t>
            </a:r>
            <a:r>
              <a:rPr kumimoji="1" lang="zh-CN" altLang="en-US" sz="2000" dirty="0"/>
              <a:t> </a:t>
            </a:r>
            <a:r>
              <a:rPr kumimoji="1" lang="en-US" altLang="zh-CN" sz="2000" dirty="0"/>
              <a:t>is</a:t>
            </a:r>
            <a:r>
              <a:rPr kumimoji="1" lang="zh-CN" altLang="en-US" sz="2000" dirty="0"/>
              <a:t> </a:t>
            </a:r>
            <a:r>
              <a:rPr kumimoji="1" lang="en-US" altLang="zh-CN" sz="2000" dirty="0"/>
              <a:t>a</a:t>
            </a:r>
            <a:r>
              <a:rPr kumimoji="1" lang="zh-CN" altLang="en-US" sz="2000" dirty="0"/>
              <a:t> </a:t>
            </a:r>
            <a:r>
              <a:rPr kumimoji="1" lang="en-US" altLang="zh-CN" sz="2000" dirty="0">
                <a:highlight>
                  <a:srgbClr val="FFFF00"/>
                </a:highlight>
              </a:rPr>
              <a:t>permission-less</a:t>
            </a:r>
            <a:r>
              <a:rPr kumimoji="1" lang="zh-CN" altLang="en-US" sz="2000" dirty="0">
                <a:highlight>
                  <a:srgbClr val="FFFF00"/>
                </a:highlight>
              </a:rPr>
              <a:t> </a:t>
            </a:r>
            <a:r>
              <a:rPr kumimoji="1" lang="en-US" altLang="zh-CN" sz="2000" dirty="0">
                <a:highlight>
                  <a:srgbClr val="FFFF00"/>
                </a:highlight>
              </a:rPr>
              <a:t>chain</a:t>
            </a:r>
          </a:p>
          <a:p>
            <a:pPr lvl="1"/>
            <a:r>
              <a:rPr kumimoji="1" lang="en-US" altLang="zh-CN" dirty="0"/>
              <a:t>Protect</a:t>
            </a:r>
            <a:r>
              <a:rPr kumimoji="1" lang="zh-CN" altLang="en-US" dirty="0"/>
              <a:t> </a:t>
            </a:r>
            <a:r>
              <a:rPr kumimoji="1" lang="en-US" altLang="zh-CN" dirty="0"/>
              <a:t>user's</a:t>
            </a:r>
            <a:r>
              <a:rPr kumimoji="1" lang="zh-CN" altLang="en-US" dirty="0"/>
              <a:t> </a:t>
            </a:r>
            <a:r>
              <a:rPr kumimoji="1" lang="en-US" altLang="zh-CN" dirty="0"/>
              <a:t>privacy</a:t>
            </a:r>
            <a:r>
              <a:rPr kumimoji="1" lang="zh-CN" altLang="en-US" dirty="0"/>
              <a:t> </a:t>
            </a:r>
            <a:r>
              <a:rPr kumimoji="1" lang="en-US" altLang="zh-CN" dirty="0"/>
              <a:t>by</a:t>
            </a:r>
            <a:r>
              <a:rPr kumimoji="1" lang="zh-CN" altLang="en-US" dirty="0"/>
              <a:t> </a:t>
            </a:r>
            <a:r>
              <a:rPr kumimoji="1" lang="en-US" altLang="zh-CN" dirty="0"/>
              <a:t>anonymity</a:t>
            </a:r>
          </a:p>
          <a:p>
            <a:pPr lvl="1"/>
            <a:r>
              <a:rPr kumimoji="1" lang="en-US" altLang="zh-CN" dirty="0"/>
              <a:t>Also</a:t>
            </a:r>
            <a:r>
              <a:rPr kumimoji="1" lang="zh-CN" altLang="en-US" dirty="0"/>
              <a:t> </a:t>
            </a:r>
            <a:r>
              <a:rPr kumimoji="1" lang="en-US" altLang="zh-CN" dirty="0"/>
              <a:t>hard</a:t>
            </a:r>
            <a:r>
              <a:rPr kumimoji="1" lang="zh-CN" altLang="en-US" dirty="0"/>
              <a:t> </a:t>
            </a:r>
            <a:r>
              <a:rPr kumimoji="1" lang="en-US" altLang="zh-CN" dirty="0"/>
              <a:t>to</a:t>
            </a:r>
            <a:r>
              <a:rPr kumimoji="1" lang="zh-CN" altLang="en-US" dirty="0"/>
              <a:t> </a:t>
            </a:r>
            <a:r>
              <a:rPr kumimoji="1" lang="en-US" altLang="zh-CN" dirty="0"/>
              <a:t>track</a:t>
            </a:r>
          </a:p>
          <a:p>
            <a:pPr lvl="1"/>
            <a:endParaRPr kumimoji="1" lang="en-US" altLang="zh-CN" dirty="0">
              <a:sym typeface="Wingdings" pitchFamily="2" charset="2"/>
            </a:endParaRPr>
          </a:p>
          <a:p>
            <a:r>
              <a:rPr kumimoji="1" lang="en-US" altLang="zh-CN" sz="2000" dirty="0">
                <a:highlight>
                  <a:srgbClr val="FFFF00"/>
                </a:highlight>
              </a:rPr>
              <a:t>Permissioned</a:t>
            </a:r>
            <a:r>
              <a:rPr kumimoji="1" lang="zh-CN" altLang="en-US" sz="2000" dirty="0">
                <a:highlight>
                  <a:srgbClr val="FFFF00"/>
                </a:highlight>
              </a:rPr>
              <a:t> </a:t>
            </a:r>
            <a:r>
              <a:rPr kumimoji="1" lang="en-US" altLang="zh-CN" sz="2000" dirty="0">
                <a:highlight>
                  <a:srgbClr val="FFFF00"/>
                </a:highlight>
              </a:rPr>
              <a:t>chain</a:t>
            </a:r>
            <a:r>
              <a:rPr kumimoji="1" lang="zh-CN" altLang="en-US" sz="2000" dirty="0"/>
              <a:t> </a:t>
            </a:r>
            <a:r>
              <a:rPr kumimoji="1" lang="en-US" altLang="zh-CN" sz="2000" dirty="0"/>
              <a:t>is</a:t>
            </a:r>
            <a:r>
              <a:rPr kumimoji="1" lang="zh-CN" altLang="en-US" sz="2000" dirty="0"/>
              <a:t> </a:t>
            </a:r>
            <a:r>
              <a:rPr kumimoji="1" lang="en-US" altLang="zh-CN" sz="2000" dirty="0"/>
              <a:t>not</a:t>
            </a:r>
            <a:r>
              <a:rPr kumimoji="1" lang="zh-CN" altLang="en-US" sz="2000" dirty="0"/>
              <a:t> </a:t>
            </a:r>
            <a:r>
              <a:rPr kumimoji="1" lang="en-US" altLang="zh-CN" sz="2000" dirty="0"/>
              <a:t>anonymous</a:t>
            </a:r>
          </a:p>
          <a:p>
            <a:pPr lvl="1"/>
            <a:r>
              <a:rPr kumimoji="1" lang="en-US" altLang="zh-CN" dirty="0"/>
              <a:t>E.g.,</a:t>
            </a:r>
            <a:r>
              <a:rPr kumimoji="1" lang="zh-CN" altLang="en-US" dirty="0"/>
              <a:t> </a:t>
            </a:r>
            <a:r>
              <a:rPr kumimoji="1" lang="en-US" altLang="zh-CN" dirty="0"/>
              <a:t>several</a:t>
            </a:r>
            <a:r>
              <a:rPr kumimoji="1" lang="zh-CN" altLang="en-US" dirty="0"/>
              <a:t> </a:t>
            </a:r>
            <a:r>
              <a:rPr kumimoji="1" lang="en-US" altLang="zh-CN" dirty="0"/>
              <a:t>companies</a:t>
            </a:r>
            <a:r>
              <a:rPr kumimoji="1" lang="zh-CN" altLang="en-US" dirty="0"/>
              <a:t> </a:t>
            </a:r>
            <a:r>
              <a:rPr kumimoji="1" lang="en-US" altLang="zh-CN" dirty="0"/>
              <a:t>build</a:t>
            </a:r>
            <a:r>
              <a:rPr kumimoji="1" lang="zh-CN" altLang="en-US" dirty="0"/>
              <a:t> </a:t>
            </a:r>
            <a:r>
              <a:rPr kumimoji="1" lang="en-US" altLang="zh-CN" dirty="0"/>
              <a:t>a</a:t>
            </a:r>
            <a:r>
              <a:rPr kumimoji="1" lang="zh-CN" altLang="en-US" dirty="0"/>
              <a:t> </a:t>
            </a:r>
            <a:r>
              <a:rPr kumimoji="1" lang="en-US" altLang="zh-CN" dirty="0"/>
              <a:t>chain</a:t>
            </a:r>
            <a:r>
              <a:rPr kumimoji="1" lang="zh-CN" altLang="en-US" dirty="0"/>
              <a:t> </a:t>
            </a:r>
            <a:r>
              <a:rPr kumimoji="1" lang="en-US" altLang="zh-CN" dirty="0"/>
              <a:t>used</a:t>
            </a:r>
            <a:r>
              <a:rPr kumimoji="1" lang="zh-CN" altLang="en-US" dirty="0"/>
              <a:t> </a:t>
            </a:r>
            <a:r>
              <a:rPr kumimoji="1" lang="en-US" altLang="zh-CN" dirty="0"/>
              <a:t>by</a:t>
            </a:r>
            <a:r>
              <a:rPr kumimoji="1" lang="zh-CN" altLang="en-US" dirty="0"/>
              <a:t> </a:t>
            </a:r>
            <a:r>
              <a:rPr kumimoji="1" lang="en-US" altLang="zh-CN" dirty="0"/>
              <a:t>themselves</a:t>
            </a:r>
            <a:r>
              <a:rPr kumimoji="1" lang="zh-CN" altLang="en-US" dirty="0"/>
              <a:t> </a:t>
            </a:r>
            <a:r>
              <a:rPr kumimoji="1" lang="en-US" altLang="zh-CN" dirty="0"/>
              <a:t>only</a:t>
            </a:r>
          </a:p>
          <a:p>
            <a:pPr lvl="1"/>
            <a:r>
              <a:rPr kumimoji="1" lang="en-US" altLang="zh-CN" dirty="0"/>
              <a:t>It</a:t>
            </a:r>
            <a:r>
              <a:rPr kumimoji="1" lang="zh-CN" altLang="en-US" dirty="0"/>
              <a:t> </a:t>
            </a:r>
            <a:r>
              <a:rPr kumimoji="1" lang="en-US" altLang="zh-CN" dirty="0"/>
              <a:t>is</a:t>
            </a:r>
            <a:r>
              <a:rPr kumimoji="1" lang="zh-CN" altLang="en-US" dirty="0"/>
              <a:t> </a:t>
            </a:r>
            <a:r>
              <a:rPr kumimoji="1" lang="en-US" altLang="zh-CN" dirty="0"/>
              <a:t>just</a:t>
            </a:r>
            <a:r>
              <a:rPr kumimoji="1" lang="zh-CN" altLang="en-US" dirty="0"/>
              <a:t> </a:t>
            </a:r>
            <a:r>
              <a:rPr kumimoji="1" lang="en-US" altLang="zh-CN" dirty="0"/>
              <a:t>a</a:t>
            </a:r>
            <a:r>
              <a:rPr kumimoji="1" lang="zh-CN" altLang="en-US" dirty="0"/>
              <a:t> </a:t>
            </a:r>
            <a:r>
              <a:rPr kumimoji="1" lang="en-US" altLang="zh-CN" dirty="0"/>
              <a:t>multi-manager</a:t>
            </a:r>
            <a:r>
              <a:rPr kumimoji="1" lang="zh-CN" altLang="en-US" dirty="0"/>
              <a:t> </a:t>
            </a:r>
            <a:r>
              <a:rPr kumimoji="1" lang="en-US" altLang="zh-CN" dirty="0"/>
              <a:t>distributed</a:t>
            </a:r>
            <a:r>
              <a:rPr kumimoji="1" lang="zh-CN" altLang="en-US" dirty="0"/>
              <a:t> </a:t>
            </a:r>
            <a:r>
              <a:rPr kumimoji="1" lang="en-US" altLang="zh-CN" dirty="0"/>
              <a:t>database,</a:t>
            </a:r>
            <a:r>
              <a:rPr kumimoji="1" lang="zh-CN" altLang="en-US" dirty="0"/>
              <a:t> </a:t>
            </a:r>
            <a:r>
              <a:rPr kumimoji="1" lang="en-US" altLang="zh-CN" dirty="0"/>
              <a:t>which</a:t>
            </a:r>
            <a:r>
              <a:rPr kumimoji="1" lang="zh-CN" altLang="en-US" dirty="0"/>
              <a:t> </a:t>
            </a:r>
            <a:r>
              <a:rPr kumimoji="1" lang="en-US" altLang="zh-CN" dirty="0"/>
              <a:t>has</a:t>
            </a:r>
            <a:r>
              <a:rPr kumimoji="1" lang="zh-CN" altLang="en-US" dirty="0"/>
              <a:t> </a:t>
            </a:r>
            <a:r>
              <a:rPr kumimoji="1" lang="en-US" altLang="zh-CN" dirty="0"/>
              <a:t>nothing</a:t>
            </a:r>
            <a:r>
              <a:rPr kumimoji="1" lang="zh-CN" altLang="en-US" dirty="0"/>
              <a:t> </a:t>
            </a:r>
            <a:r>
              <a:rPr kumimoji="1" lang="en-US" altLang="zh-CN" dirty="0"/>
              <a:t>new</a:t>
            </a:r>
            <a:endParaRPr kumimoji="1" lang="zh-CN" altLang="en-US" dirty="0"/>
          </a:p>
          <a:p>
            <a:pPr lvl="1"/>
            <a:endParaRPr kumimoji="1" lang="zh-CN" altLang="en-US" sz="2000" dirty="0"/>
          </a:p>
        </p:txBody>
      </p:sp>
    </p:spTree>
    <p:extLst>
      <p:ext uri="{BB962C8B-B14F-4D97-AF65-F5344CB8AC3E}">
        <p14:creationId xmlns:p14="http://schemas.microsoft.com/office/powerpoint/2010/main" val="33379329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E937C0-39D0-D843-A851-A9CC8DB2083F}"/>
              </a:ext>
            </a:extLst>
          </p:cNvPr>
          <p:cNvSpPr>
            <a:spLocks noGrp="1"/>
          </p:cNvSpPr>
          <p:nvPr>
            <p:ph type="title"/>
          </p:nvPr>
        </p:nvSpPr>
        <p:spPr/>
        <p:txBody>
          <a:bodyPr/>
          <a:lstStyle/>
          <a:p>
            <a:r>
              <a:rPr kumimoji="1" lang="en-US" altLang="zh-CN" dirty="0"/>
              <a:t>It's</a:t>
            </a:r>
            <a:r>
              <a:rPr kumimoji="1" lang="zh-CN" altLang="en-US" dirty="0"/>
              <a:t> </a:t>
            </a:r>
            <a:r>
              <a:rPr kumimoji="1" lang="en-US" altLang="zh-CN" dirty="0"/>
              <a:t>all</a:t>
            </a:r>
            <a:r>
              <a:rPr kumimoji="1" lang="zh-CN" altLang="en-US" dirty="0"/>
              <a:t> </a:t>
            </a:r>
            <a:r>
              <a:rPr kumimoji="1" lang="en-US" altLang="zh-CN" dirty="0"/>
              <a:t>about</a:t>
            </a:r>
            <a:r>
              <a:rPr kumimoji="1" lang="zh-CN" altLang="en-US" dirty="0"/>
              <a:t> </a:t>
            </a:r>
            <a:r>
              <a:rPr kumimoji="1" lang="en-US" altLang="zh-CN" dirty="0"/>
              <a:t>Trust</a:t>
            </a:r>
            <a:endParaRPr kumimoji="1" lang="zh-CN" altLang="en-US" dirty="0"/>
          </a:p>
        </p:txBody>
      </p:sp>
      <p:sp>
        <p:nvSpPr>
          <p:cNvPr id="3" name="内容占位符 2">
            <a:extLst>
              <a:ext uri="{FF2B5EF4-FFF2-40B4-BE49-F238E27FC236}">
                <a16:creationId xmlns:a16="http://schemas.microsoft.com/office/drawing/2014/main" id="{E9878B81-44B2-0946-B2E8-CC926EDEC3DF}"/>
              </a:ext>
            </a:extLst>
          </p:cNvPr>
          <p:cNvSpPr>
            <a:spLocks noGrp="1"/>
          </p:cNvSpPr>
          <p:nvPr>
            <p:ph idx="1"/>
          </p:nvPr>
        </p:nvSpPr>
        <p:spPr/>
        <p:txBody>
          <a:bodyPr>
            <a:normAutofit/>
          </a:bodyPr>
          <a:lstStyle/>
          <a:p>
            <a:r>
              <a:rPr kumimoji="1" lang="en-US" altLang="zh-CN" sz="2000" dirty="0"/>
              <a:t>Why</a:t>
            </a:r>
            <a:r>
              <a:rPr kumimoji="1" lang="zh-CN" altLang="en-US" sz="2000" dirty="0"/>
              <a:t> </a:t>
            </a:r>
            <a:r>
              <a:rPr kumimoji="1" lang="en-US" altLang="zh-CN" sz="2000" dirty="0"/>
              <a:t>blockchain?</a:t>
            </a:r>
          </a:p>
          <a:p>
            <a:pPr lvl="1"/>
            <a:r>
              <a:rPr kumimoji="1" lang="en-US" altLang="zh-CN" dirty="0"/>
              <a:t>We</a:t>
            </a:r>
            <a:r>
              <a:rPr kumimoji="1" lang="zh-CN" altLang="en-US" dirty="0"/>
              <a:t> </a:t>
            </a:r>
            <a:r>
              <a:rPr kumimoji="1" lang="en-US" altLang="zh-CN" dirty="0"/>
              <a:t>need</a:t>
            </a:r>
            <a:r>
              <a:rPr kumimoji="1" lang="zh-CN" altLang="en-US" dirty="0"/>
              <a:t> </a:t>
            </a:r>
            <a:r>
              <a:rPr kumimoji="1" lang="en-US" altLang="zh-CN" dirty="0"/>
              <a:t>a</a:t>
            </a:r>
            <a:r>
              <a:rPr kumimoji="1" lang="zh-CN" altLang="en-US" dirty="0"/>
              <a:t> </a:t>
            </a:r>
            <a:r>
              <a:rPr kumimoji="1" lang="en-US" altLang="zh-CN" dirty="0"/>
              <a:t>consensus</a:t>
            </a:r>
            <a:r>
              <a:rPr kumimoji="1" lang="zh-CN" altLang="en-US" dirty="0"/>
              <a:t> </a:t>
            </a:r>
            <a:r>
              <a:rPr kumimoji="1" lang="en-US" altLang="zh-CN" dirty="0"/>
              <a:t>for</a:t>
            </a:r>
            <a:r>
              <a:rPr kumimoji="1" lang="zh-CN" altLang="en-US" dirty="0"/>
              <a:t> </a:t>
            </a:r>
            <a:r>
              <a:rPr kumimoji="1" lang="en-US" altLang="zh-CN" dirty="0"/>
              <a:t>a</a:t>
            </a:r>
            <a:r>
              <a:rPr kumimoji="1" lang="zh-CN" altLang="en-US" dirty="0"/>
              <a:t> </a:t>
            </a:r>
            <a:r>
              <a:rPr kumimoji="1" lang="en-US" altLang="zh-CN" dirty="0"/>
              <a:t>ledger</a:t>
            </a:r>
          </a:p>
          <a:p>
            <a:pPr lvl="1"/>
            <a:r>
              <a:rPr kumimoji="1" lang="en-US" altLang="zh-CN" dirty="0"/>
              <a:t>There</a:t>
            </a:r>
            <a:r>
              <a:rPr kumimoji="1" lang="zh-CN" altLang="en-US" dirty="0"/>
              <a:t> </a:t>
            </a:r>
            <a:r>
              <a:rPr kumimoji="1" lang="en-US" altLang="zh-CN" dirty="0"/>
              <a:t>is</a:t>
            </a:r>
            <a:r>
              <a:rPr kumimoji="1" lang="zh-CN" altLang="en-US" dirty="0"/>
              <a:t> </a:t>
            </a:r>
            <a:r>
              <a:rPr kumimoji="1" lang="en-US" altLang="zh-CN" dirty="0"/>
              <a:t>no</a:t>
            </a:r>
            <a:r>
              <a:rPr kumimoji="1" lang="zh-CN" altLang="en-US" dirty="0"/>
              <a:t> </a:t>
            </a:r>
            <a:r>
              <a:rPr kumimoji="1" lang="en-US" altLang="zh-CN" dirty="0"/>
              <a:t>third</a:t>
            </a:r>
            <a:r>
              <a:rPr kumimoji="1" lang="zh-CN" altLang="en-US" dirty="0"/>
              <a:t> </a:t>
            </a:r>
            <a:r>
              <a:rPr kumimoji="1" lang="en-US" altLang="zh-CN" dirty="0"/>
              <a:t>party</a:t>
            </a:r>
            <a:r>
              <a:rPr kumimoji="1" lang="zh-CN" altLang="en-US" dirty="0"/>
              <a:t> </a:t>
            </a:r>
            <a:r>
              <a:rPr kumimoji="1" lang="en-US" altLang="zh-CN" dirty="0"/>
              <a:t>to</a:t>
            </a:r>
            <a:r>
              <a:rPr kumimoji="1" lang="zh-CN" altLang="en-US" dirty="0"/>
              <a:t> </a:t>
            </a:r>
            <a:r>
              <a:rPr kumimoji="1" lang="en-US" altLang="zh-CN" dirty="0"/>
              <a:t>be</a:t>
            </a:r>
            <a:r>
              <a:rPr kumimoji="1" lang="zh-CN" altLang="en-US" dirty="0"/>
              <a:t> </a:t>
            </a:r>
            <a:r>
              <a:rPr kumimoji="1" lang="en-US" altLang="zh-CN" dirty="0"/>
              <a:t>trusted</a:t>
            </a:r>
          </a:p>
          <a:p>
            <a:pPr lvl="1"/>
            <a:endParaRPr kumimoji="1" lang="en-US" altLang="zh-CN" dirty="0"/>
          </a:p>
          <a:p>
            <a:r>
              <a:rPr kumimoji="1" lang="en-US" altLang="zh-CN" sz="2000" dirty="0"/>
              <a:t>If</a:t>
            </a:r>
            <a:r>
              <a:rPr kumimoji="1" lang="zh-CN" altLang="en-US" sz="2000" dirty="0"/>
              <a:t> </a:t>
            </a:r>
            <a:r>
              <a:rPr kumimoji="1" lang="en-US" altLang="zh-CN" sz="2000" dirty="0"/>
              <a:t>there</a:t>
            </a:r>
            <a:r>
              <a:rPr kumimoji="1" lang="zh-CN" altLang="en-US" sz="2000" dirty="0"/>
              <a:t> </a:t>
            </a:r>
            <a:r>
              <a:rPr kumimoji="1" lang="en-US" altLang="zh-CN" sz="2000" dirty="0"/>
              <a:t>is</a:t>
            </a:r>
            <a:r>
              <a:rPr kumimoji="1" lang="zh-CN" altLang="en-US" sz="2000" dirty="0"/>
              <a:t> </a:t>
            </a:r>
            <a:r>
              <a:rPr kumimoji="1" lang="en-US" altLang="zh-CN" sz="2000" dirty="0"/>
              <a:t>someone</a:t>
            </a:r>
            <a:r>
              <a:rPr kumimoji="1" lang="zh-CN" altLang="en-US" sz="2000" dirty="0"/>
              <a:t> </a:t>
            </a:r>
            <a:r>
              <a:rPr kumimoji="1" lang="en-US" altLang="zh-CN" sz="2000" dirty="0"/>
              <a:t>trusted</a:t>
            </a:r>
            <a:r>
              <a:rPr kumimoji="1" lang="zh-CN" altLang="en-US" sz="2000" dirty="0"/>
              <a:t> </a:t>
            </a:r>
            <a:r>
              <a:rPr kumimoji="1" lang="en-US" altLang="zh-CN" sz="2000" dirty="0"/>
              <a:t>by</a:t>
            </a:r>
            <a:r>
              <a:rPr kumimoji="1" lang="zh-CN" altLang="en-US" sz="2000" dirty="0"/>
              <a:t> </a:t>
            </a:r>
            <a:r>
              <a:rPr kumimoji="1" lang="en-US" altLang="zh-CN" sz="2000" dirty="0"/>
              <a:t>all,</a:t>
            </a:r>
            <a:r>
              <a:rPr kumimoji="1" lang="zh-CN" altLang="en-US" sz="2000" dirty="0"/>
              <a:t> </a:t>
            </a:r>
            <a:r>
              <a:rPr kumimoji="1" lang="en-US" altLang="zh-CN" sz="2000" dirty="0"/>
              <a:t>then</a:t>
            </a:r>
            <a:r>
              <a:rPr kumimoji="1" lang="zh-CN" altLang="en-US" sz="2000" dirty="0"/>
              <a:t> </a:t>
            </a:r>
            <a:r>
              <a:rPr kumimoji="1" lang="en-US" altLang="zh-CN" sz="2000" dirty="0"/>
              <a:t>blockchain</a:t>
            </a:r>
            <a:r>
              <a:rPr kumimoji="1" lang="zh-CN" altLang="en-US" sz="2000" dirty="0"/>
              <a:t> </a:t>
            </a:r>
            <a:r>
              <a:rPr kumimoji="1" lang="en-US" altLang="zh-CN" sz="2000" dirty="0"/>
              <a:t>is</a:t>
            </a:r>
            <a:r>
              <a:rPr kumimoji="1" lang="zh-CN" altLang="en-US" sz="2000" dirty="0"/>
              <a:t> </a:t>
            </a:r>
            <a:r>
              <a:rPr kumimoji="1" lang="en-US" altLang="zh-CN" sz="2000" dirty="0"/>
              <a:t>not</a:t>
            </a:r>
            <a:r>
              <a:rPr kumimoji="1" lang="zh-CN" altLang="en-US" sz="2000" dirty="0"/>
              <a:t> </a:t>
            </a:r>
            <a:r>
              <a:rPr kumimoji="1" lang="en-US" altLang="zh-CN" sz="2000" dirty="0"/>
              <a:t>needed</a:t>
            </a:r>
          </a:p>
          <a:p>
            <a:pPr lvl="1"/>
            <a:r>
              <a:rPr kumimoji="1" lang="en-US" altLang="zh-CN" dirty="0"/>
              <a:t>Blockchain</a:t>
            </a:r>
            <a:r>
              <a:rPr kumimoji="1" lang="zh-CN" altLang="en-US" dirty="0"/>
              <a:t> </a:t>
            </a:r>
            <a:r>
              <a:rPr kumimoji="1" lang="en-US" altLang="zh-CN" dirty="0"/>
              <a:t>is</a:t>
            </a:r>
            <a:r>
              <a:rPr kumimoji="1" lang="zh-CN" altLang="en-US" dirty="0"/>
              <a:t> </a:t>
            </a:r>
            <a:r>
              <a:rPr kumimoji="1" lang="en-US" altLang="zh-CN" dirty="0"/>
              <a:t>slow</a:t>
            </a:r>
            <a:r>
              <a:rPr kumimoji="1" lang="zh-CN" altLang="en-US" dirty="0"/>
              <a:t> </a:t>
            </a:r>
            <a:r>
              <a:rPr kumimoji="1" lang="en-US" altLang="zh-CN" dirty="0"/>
              <a:t>and</a:t>
            </a:r>
            <a:r>
              <a:rPr kumimoji="1" lang="zh-CN" altLang="en-US" dirty="0"/>
              <a:t> </a:t>
            </a:r>
            <a:r>
              <a:rPr kumimoji="1" lang="en-US" altLang="zh-CN" dirty="0"/>
              <a:t>hard</a:t>
            </a:r>
            <a:r>
              <a:rPr kumimoji="1" lang="zh-CN" altLang="en-US" dirty="0"/>
              <a:t> </a:t>
            </a:r>
            <a:r>
              <a:rPr kumimoji="1" lang="en-US" altLang="zh-CN" dirty="0"/>
              <a:t>to</a:t>
            </a:r>
            <a:r>
              <a:rPr kumimoji="1" lang="zh-CN" altLang="en-US" dirty="0"/>
              <a:t> </a:t>
            </a:r>
            <a:r>
              <a:rPr kumimoji="1" lang="en-US" altLang="zh-CN" dirty="0"/>
              <a:t>use</a:t>
            </a:r>
          </a:p>
          <a:p>
            <a:pPr lvl="1"/>
            <a:r>
              <a:rPr kumimoji="1" lang="en-US" altLang="zh-CN" dirty="0"/>
              <a:t>It</a:t>
            </a:r>
            <a:r>
              <a:rPr kumimoji="1" lang="zh-CN" altLang="en-US" dirty="0"/>
              <a:t> </a:t>
            </a:r>
            <a:r>
              <a:rPr kumimoji="1" lang="en-US" altLang="zh-CN" dirty="0"/>
              <a:t>is</a:t>
            </a:r>
            <a:r>
              <a:rPr kumimoji="1" lang="zh-CN" altLang="en-US" dirty="0"/>
              <a:t> </a:t>
            </a:r>
            <a:r>
              <a:rPr kumimoji="1" lang="en-US" altLang="zh-CN" dirty="0"/>
              <a:t>designed</a:t>
            </a:r>
            <a:r>
              <a:rPr kumimoji="1" lang="zh-CN" altLang="en-US" dirty="0"/>
              <a:t> </a:t>
            </a:r>
            <a:r>
              <a:rPr kumimoji="1" lang="en-US" altLang="zh-CN" dirty="0"/>
              <a:t>to</a:t>
            </a:r>
            <a:r>
              <a:rPr kumimoji="1" lang="zh-CN" altLang="en-US" dirty="0"/>
              <a:t> </a:t>
            </a:r>
            <a:r>
              <a:rPr kumimoji="1" lang="en-US" altLang="zh-CN" dirty="0"/>
              <a:t>be</a:t>
            </a:r>
            <a:r>
              <a:rPr kumimoji="1" lang="zh-CN" altLang="en-US" dirty="0"/>
              <a:t> </a:t>
            </a:r>
            <a:r>
              <a:rPr kumimoji="1" lang="en-US" altLang="zh-CN" dirty="0"/>
              <a:t>that</a:t>
            </a:r>
            <a:r>
              <a:rPr kumimoji="1" lang="zh-CN" altLang="en-US" dirty="0"/>
              <a:t> </a:t>
            </a:r>
            <a:r>
              <a:rPr kumimoji="1" lang="en-US" altLang="zh-CN" dirty="0"/>
              <a:t>way</a:t>
            </a:r>
          </a:p>
          <a:p>
            <a:pPr lvl="2"/>
            <a:r>
              <a:rPr kumimoji="1" lang="en-US" altLang="zh-CN" sz="1600" dirty="0"/>
              <a:t>Considering</a:t>
            </a:r>
            <a:r>
              <a:rPr kumimoji="1" lang="zh-CN" altLang="en-US" sz="1600" dirty="0"/>
              <a:t> </a:t>
            </a:r>
            <a:r>
              <a:rPr kumimoji="1" lang="en-US" altLang="zh-CN" sz="1600" dirty="0"/>
              <a:t>the</a:t>
            </a:r>
            <a:r>
              <a:rPr kumimoji="1" lang="zh-CN" altLang="en-US" sz="1600" dirty="0"/>
              <a:t> </a:t>
            </a:r>
            <a:r>
              <a:rPr kumimoji="1" lang="en-US" altLang="zh-CN" sz="1600" dirty="0"/>
              <a:t>storage</a:t>
            </a:r>
            <a:r>
              <a:rPr kumimoji="1" lang="zh-CN" altLang="en-US" sz="1600" dirty="0"/>
              <a:t> </a:t>
            </a:r>
            <a:r>
              <a:rPr kumimoji="1" lang="en-US" altLang="zh-CN" sz="1600" dirty="0"/>
              <a:t>and</a:t>
            </a:r>
            <a:r>
              <a:rPr kumimoji="1" lang="zh-CN" altLang="en-US" sz="1600" dirty="0"/>
              <a:t> </a:t>
            </a:r>
            <a:r>
              <a:rPr kumimoji="1" lang="en-US" altLang="zh-CN" sz="1600" dirty="0"/>
              <a:t>bandwidth</a:t>
            </a:r>
            <a:r>
              <a:rPr kumimoji="1" lang="zh-CN" altLang="en-US" sz="1600" dirty="0"/>
              <a:t> </a:t>
            </a:r>
            <a:r>
              <a:rPr kumimoji="1" lang="en-US" altLang="zh-CN" sz="1600" dirty="0"/>
              <a:t>of</a:t>
            </a:r>
            <a:r>
              <a:rPr kumimoji="1" lang="zh-CN" altLang="en-US" sz="1600" dirty="0"/>
              <a:t> </a:t>
            </a:r>
            <a:r>
              <a:rPr kumimoji="1" lang="en-US" altLang="zh-CN" sz="1600" dirty="0"/>
              <a:t>the</a:t>
            </a:r>
            <a:r>
              <a:rPr kumimoji="1" lang="zh-CN" altLang="en-US" sz="1600" dirty="0"/>
              <a:t> </a:t>
            </a:r>
            <a:r>
              <a:rPr kumimoji="1" lang="en-US" altLang="zh-CN" sz="1600" dirty="0"/>
              <a:t>ledger</a:t>
            </a:r>
          </a:p>
        </p:txBody>
      </p:sp>
    </p:spTree>
    <p:extLst>
      <p:ext uri="{BB962C8B-B14F-4D97-AF65-F5344CB8AC3E}">
        <p14:creationId xmlns:p14="http://schemas.microsoft.com/office/powerpoint/2010/main" val="35425169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6CF54-B2BA-D24E-8FDC-1CD6E4DFCDC1}"/>
              </a:ext>
            </a:extLst>
          </p:cNvPr>
          <p:cNvSpPr>
            <a:spLocks noGrp="1"/>
          </p:cNvSpPr>
          <p:nvPr>
            <p:ph type="title"/>
          </p:nvPr>
        </p:nvSpPr>
        <p:spPr/>
        <p:txBody>
          <a:bodyPr/>
          <a:lstStyle/>
          <a:p>
            <a:r>
              <a:rPr kumimoji="1" lang="en-US" altLang="zh-CN" dirty="0"/>
              <a:t>Questions</a:t>
            </a:r>
            <a:endParaRPr kumimoji="1" lang="zh-CN" altLang="en-US" dirty="0"/>
          </a:p>
        </p:txBody>
      </p:sp>
      <p:sp>
        <p:nvSpPr>
          <p:cNvPr id="3" name="内容占位符 2">
            <a:extLst>
              <a:ext uri="{FF2B5EF4-FFF2-40B4-BE49-F238E27FC236}">
                <a16:creationId xmlns:a16="http://schemas.microsoft.com/office/drawing/2014/main" id="{79CABD6D-8384-B140-9149-C5DCA250C6EC}"/>
              </a:ext>
            </a:extLst>
          </p:cNvPr>
          <p:cNvSpPr>
            <a:spLocks noGrp="1"/>
          </p:cNvSpPr>
          <p:nvPr>
            <p:ph idx="1"/>
          </p:nvPr>
        </p:nvSpPr>
        <p:spPr/>
        <p:txBody>
          <a:bodyPr>
            <a:normAutofit/>
          </a:bodyPr>
          <a:lstStyle/>
          <a:p>
            <a:r>
              <a:rPr kumimoji="1" lang="en-US" altLang="zh-CN" dirty="0"/>
              <a:t>Why</a:t>
            </a:r>
            <a:r>
              <a:rPr kumimoji="1" lang="zh-CN" altLang="en-US" dirty="0"/>
              <a:t> </a:t>
            </a:r>
            <a:r>
              <a:rPr kumimoji="1" lang="en-US" altLang="zh-CN" dirty="0" err="1"/>
              <a:t>BitCoin</a:t>
            </a:r>
            <a:r>
              <a:rPr kumimoji="1" lang="zh-CN" altLang="en-US" dirty="0"/>
              <a:t> </a:t>
            </a:r>
            <a:r>
              <a:rPr kumimoji="1" lang="en-US" altLang="zh-CN" dirty="0"/>
              <a:t>is</a:t>
            </a:r>
            <a:r>
              <a:rPr kumimoji="1" lang="zh-CN" altLang="en-US" dirty="0"/>
              <a:t> </a:t>
            </a:r>
            <a:r>
              <a:rPr kumimoji="1" lang="en-US" altLang="zh-CN" dirty="0"/>
              <a:t>so</a:t>
            </a:r>
            <a:r>
              <a:rPr kumimoji="1" lang="zh-CN" altLang="en-US" dirty="0"/>
              <a:t> </a:t>
            </a:r>
            <a:r>
              <a:rPr kumimoji="1" lang="en-US" altLang="zh-CN" dirty="0"/>
              <a:t>valuable?</a:t>
            </a:r>
          </a:p>
          <a:p>
            <a:pPr lvl="1"/>
            <a:r>
              <a:rPr kumimoji="1" lang="en-US" altLang="zh-CN" dirty="0"/>
              <a:t>A</a:t>
            </a:r>
            <a:r>
              <a:rPr kumimoji="1" lang="zh-CN" altLang="en-US" dirty="0"/>
              <a:t> </a:t>
            </a:r>
            <a:r>
              <a:rPr kumimoji="1" lang="en-US" altLang="zh-CN" dirty="0"/>
              <a:t>bit-string</a:t>
            </a:r>
            <a:r>
              <a:rPr kumimoji="1" lang="zh-CN" altLang="en-US" dirty="0"/>
              <a:t> </a:t>
            </a:r>
            <a:r>
              <a:rPr kumimoji="1" lang="en-US" altLang="zh-CN" dirty="0"/>
              <a:t>itself</a:t>
            </a:r>
            <a:r>
              <a:rPr kumimoji="1" lang="zh-CN" altLang="en-US" dirty="0"/>
              <a:t> </a:t>
            </a:r>
            <a:r>
              <a:rPr kumimoji="1" lang="en-US" altLang="zh-CN" dirty="0"/>
              <a:t>does</a:t>
            </a:r>
            <a:r>
              <a:rPr kumimoji="1" lang="zh-CN" altLang="en-US" dirty="0"/>
              <a:t> </a:t>
            </a:r>
            <a:r>
              <a:rPr kumimoji="1" lang="en-US" altLang="zh-CN" dirty="0"/>
              <a:t>not</a:t>
            </a:r>
            <a:r>
              <a:rPr kumimoji="1" lang="zh-CN" altLang="en-US" dirty="0"/>
              <a:t> </a:t>
            </a:r>
            <a:r>
              <a:rPr kumimoji="1" lang="en-US" altLang="zh-CN" dirty="0"/>
              <a:t>worth</a:t>
            </a:r>
            <a:r>
              <a:rPr kumimoji="1" lang="zh-CN" altLang="en-US" dirty="0"/>
              <a:t> </a:t>
            </a:r>
            <a:r>
              <a:rPr kumimoji="1" lang="en-US" altLang="zh-CN" dirty="0"/>
              <a:t>anything</a:t>
            </a:r>
          </a:p>
          <a:p>
            <a:pPr lvl="1"/>
            <a:r>
              <a:rPr kumimoji="1" lang="en-US" altLang="zh-CN" dirty="0"/>
              <a:t>It</a:t>
            </a:r>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kumimoji="1" lang="en-US" altLang="zh-CN" b="1" dirty="0">
                <a:highlight>
                  <a:srgbClr val="FFFF00"/>
                </a:highlight>
              </a:rPr>
              <a:t>consensus</a:t>
            </a:r>
            <a:r>
              <a:rPr kumimoji="1" lang="zh-CN" altLang="en-US" dirty="0"/>
              <a:t> </a:t>
            </a:r>
            <a:r>
              <a:rPr kumimoji="1" lang="en-US" altLang="zh-CN" dirty="0"/>
              <a:t>that</a:t>
            </a:r>
            <a:r>
              <a:rPr kumimoji="1" lang="zh-CN" altLang="en-US" dirty="0"/>
              <a:t> </a:t>
            </a:r>
            <a:r>
              <a:rPr kumimoji="1" lang="en-US" altLang="zh-CN" dirty="0"/>
              <a:t>matters</a:t>
            </a:r>
          </a:p>
          <a:p>
            <a:pPr lvl="2"/>
            <a:r>
              <a:rPr kumimoji="1" lang="en-US" altLang="zh-CN" dirty="0"/>
              <a:t>A</a:t>
            </a:r>
            <a:r>
              <a:rPr kumimoji="1" lang="zh-CN" altLang="en-US" dirty="0"/>
              <a:t> </a:t>
            </a:r>
            <a:r>
              <a:rPr kumimoji="1" lang="en-US" altLang="zh-CN" dirty="0"/>
              <a:t>decentralized</a:t>
            </a:r>
            <a:r>
              <a:rPr kumimoji="1" lang="zh-CN" altLang="en-US" dirty="0"/>
              <a:t> </a:t>
            </a:r>
            <a:r>
              <a:rPr kumimoji="1" lang="en-US" altLang="zh-CN" dirty="0"/>
              <a:t>global</a:t>
            </a:r>
            <a:r>
              <a:rPr kumimoji="1" lang="zh-CN" altLang="en-US" dirty="0"/>
              <a:t> </a:t>
            </a:r>
            <a:r>
              <a:rPr kumimoji="1" lang="en-US" altLang="zh-CN" dirty="0"/>
              <a:t>consensus</a:t>
            </a:r>
            <a:r>
              <a:rPr kumimoji="1" lang="zh-CN" altLang="en-US" dirty="0"/>
              <a:t> </a:t>
            </a:r>
            <a:r>
              <a:rPr kumimoji="1" lang="en-US" altLang="zh-CN" dirty="0"/>
              <a:t>is</a:t>
            </a:r>
            <a:r>
              <a:rPr kumimoji="1" lang="zh-CN" altLang="en-US" dirty="0"/>
              <a:t> </a:t>
            </a:r>
            <a:r>
              <a:rPr kumimoji="1" lang="en-US" altLang="zh-CN" dirty="0"/>
              <a:t>hard</a:t>
            </a:r>
            <a:r>
              <a:rPr kumimoji="1" lang="zh-CN" altLang="en-US" dirty="0"/>
              <a:t> </a:t>
            </a:r>
            <a:r>
              <a:rPr kumimoji="1" lang="en-US" altLang="zh-CN" dirty="0"/>
              <a:t>to</a:t>
            </a:r>
            <a:r>
              <a:rPr kumimoji="1" lang="zh-CN" altLang="en-US" dirty="0"/>
              <a:t> </a:t>
            </a:r>
            <a:r>
              <a:rPr kumimoji="1" lang="en-US" altLang="zh-CN" dirty="0"/>
              <a:t>achieve</a:t>
            </a:r>
          </a:p>
          <a:p>
            <a:pPr lvl="2"/>
            <a:r>
              <a:rPr kumimoji="1" lang="en-US" altLang="zh-CN" dirty="0"/>
              <a:t>Before</a:t>
            </a:r>
            <a:r>
              <a:rPr kumimoji="1" lang="zh-CN" altLang="en-US" dirty="0"/>
              <a:t> </a:t>
            </a:r>
            <a:r>
              <a:rPr kumimoji="1" lang="en-US" altLang="zh-CN" dirty="0" err="1"/>
              <a:t>BitCoin</a:t>
            </a:r>
            <a:r>
              <a:rPr kumimoji="1" lang="en-US" altLang="zh-CN" dirty="0"/>
              <a:t>,</a:t>
            </a:r>
            <a:r>
              <a:rPr kumimoji="1" lang="zh-CN" altLang="en-US" dirty="0"/>
              <a:t> </a:t>
            </a:r>
            <a:r>
              <a:rPr kumimoji="1" lang="en-US" altLang="zh-CN" dirty="0"/>
              <a:t>it</a:t>
            </a:r>
            <a:r>
              <a:rPr kumimoji="1" lang="zh-CN" altLang="en-US" dirty="0"/>
              <a:t> </a:t>
            </a:r>
            <a:r>
              <a:rPr kumimoji="1" lang="en-US" altLang="zh-CN" dirty="0"/>
              <a:t>is</a:t>
            </a:r>
            <a:r>
              <a:rPr kumimoji="1" lang="zh-CN" altLang="en-US" dirty="0"/>
              <a:t> </a:t>
            </a:r>
            <a:r>
              <a:rPr kumimoji="1" lang="en-US" altLang="zh-CN" dirty="0"/>
              <a:t>even</a:t>
            </a:r>
            <a:r>
              <a:rPr kumimoji="1" lang="zh-CN" altLang="en-US" dirty="0"/>
              <a:t> </a:t>
            </a:r>
            <a:r>
              <a:rPr kumimoji="1" lang="en-US" altLang="zh-CN" dirty="0"/>
              <a:t>thought</a:t>
            </a:r>
            <a:r>
              <a:rPr kumimoji="1" lang="zh-CN" altLang="en-US" dirty="0"/>
              <a:t> </a:t>
            </a:r>
            <a:r>
              <a:rPr kumimoji="1" lang="en-US" altLang="zh-CN" dirty="0"/>
              <a:t>as</a:t>
            </a:r>
            <a:r>
              <a:rPr kumimoji="1" lang="zh-CN" altLang="en-US" dirty="0"/>
              <a:t> </a:t>
            </a:r>
            <a:r>
              <a:rPr kumimoji="1" lang="en-US" altLang="zh-CN" dirty="0"/>
              <a:t>impossible</a:t>
            </a:r>
          </a:p>
          <a:p>
            <a:pPr lvl="2"/>
            <a:r>
              <a:rPr kumimoji="1" lang="en-US" altLang="zh-CN" dirty="0" err="1"/>
              <a:t>BitCoin</a:t>
            </a:r>
            <a:r>
              <a:rPr kumimoji="1" lang="zh-CN" altLang="en-US" dirty="0"/>
              <a:t> </a:t>
            </a:r>
            <a:r>
              <a:rPr kumimoji="1" lang="en-US" altLang="zh-CN" dirty="0"/>
              <a:t>solves</a:t>
            </a:r>
            <a:r>
              <a:rPr kumimoji="1" lang="zh-CN" altLang="en-US" dirty="0"/>
              <a:t> </a:t>
            </a:r>
            <a:r>
              <a:rPr kumimoji="1" lang="en-US" altLang="zh-CN" dirty="0"/>
              <a:t>this</a:t>
            </a:r>
            <a:r>
              <a:rPr kumimoji="1" lang="zh-CN" altLang="en-US" dirty="0"/>
              <a:t> </a:t>
            </a:r>
            <a:r>
              <a:rPr kumimoji="1" lang="en-US" altLang="zh-CN" dirty="0"/>
              <a:t>problem</a:t>
            </a:r>
            <a:r>
              <a:rPr kumimoji="1" lang="zh-CN" altLang="en-US" dirty="0"/>
              <a:t> </a:t>
            </a:r>
            <a:r>
              <a:rPr kumimoji="1" lang="en-US" altLang="zh-CN" dirty="0"/>
              <a:t>by</a:t>
            </a:r>
            <a:r>
              <a:rPr kumimoji="1" lang="zh-CN" altLang="en-US" dirty="0"/>
              <a:t> </a:t>
            </a:r>
            <a:r>
              <a:rPr kumimoji="1" lang="en-US" altLang="zh-CN" dirty="0"/>
              <a:t>incentive.</a:t>
            </a:r>
            <a:r>
              <a:rPr kumimoji="1" lang="zh-CN" altLang="en-US" dirty="0"/>
              <a:t> </a:t>
            </a:r>
            <a:r>
              <a:rPr kumimoji="1" lang="en-US" altLang="zh-CN" dirty="0"/>
              <a:t>Human</a:t>
            </a:r>
            <a:r>
              <a:rPr kumimoji="1" lang="zh-CN" altLang="en-US" dirty="0"/>
              <a:t> </a:t>
            </a:r>
            <a:r>
              <a:rPr kumimoji="1" lang="en-US" altLang="zh-CN" dirty="0"/>
              <a:t>is</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a:t>loop!</a:t>
            </a:r>
          </a:p>
          <a:p>
            <a:pPr lvl="2"/>
            <a:endParaRPr kumimoji="1" lang="en-US" altLang="zh-CN" dirty="0"/>
          </a:p>
          <a:p>
            <a:r>
              <a:rPr kumimoji="1" lang="en-US" altLang="zh-CN" dirty="0"/>
              <a:t>How</a:t>
            </a:r>
            <a:r>
              <a:rPr kumimoji="1" lang="zh-CN" altLang="en-US" dirty="0"/>
              <a:t> </a:t>
            </a:r>
            <a:r>
              <a:rPr kumimoji="1" lang="en-US" altLang="zh-CN" dirty="0"/>
              <a:t>to</a:t>
            </a:r>
            <a:r>
              <a:rPr kumimoji="1" lang="zh-CN" altLang="en-US" dirty="0"/>
              <a:t> </a:t>
            </a:r>
            <a:r>
              <a:rPr kumimoji="1" lang="en-US" altLang="zh-CN" dirty="0"/>
              <a:t>ban</a:t>
            </a:r>
            <a:r>
              <a:rPr kumimoji="1" lang="zh-CN" altLang="en-US" dirty="0"/>
              <a:t> </a:t>
            </a:r>
            <a:r>
              <a:rPr kumimoji="1" lang="en-US" altLang="zh-CN" dirty="0" err="1"/>
              <a:t>BitCoin</a:t>
            </a:r>
            <a:r>
              <a:rPr kumimoji="1" lang="en-US" altLang="zh-CN" dirty="0"/>
              <a:t>?</a:t>
            </a:r>
          </a:p>
          <a:p>
            <a:endParaRPr kumimoji="1" lang="zh-CN" altLang="en-US" dirty="0"/>
          </a:p>
        </p:txBody>
      </p:sp>
    </p:spTree>
    <p:extLst>
      <p:ext uri="{BB962C8B-B14F-4D97-AF65-F5344CB8AC3E}">
        <p14:creationId xmlns:p14="http://schemas.microsoft.com/office/powerpoint/2010/main" val="350481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Bad Points on DNS Design</a:t>
            </a:r>
            <a:endParaRPr lang="zh-CN" altLang="en-US" b="1" dirty="0"/>
          </a:p>
        </p:txBody>
      </p:sp>
      <p:sp>
        <p:nvSpPr>
          <p:cNvPr id="3" name="内容占位符 2"/>
          <p:cNvSpPr>
            <a:spLocks noGrp="1"/>
          </p:cNvSpPr>
          <p:nvPr>
            <p:ph idx="1"/>
          </p:nvPr>
        </p:nvSpPr>
        <p:spPr/>
        <p:txBody>
          <a:bodyPr>
            <a:noAutofit/>
          </a:bodyPr>
          <a:lstStyle/>
          <a:p>
            <a:r>
              <a:rPr lang="en-US" altLang="zh-CN" dirty="0"/>
              <a:t>Policy</a:t>
            </a:r>
          </a:p>
          <a:p>
            <a:pPr lvl="1"/>
            <a:r>
              <a:rPr lang="en-US" altLang="zh-CN" dirty="0"/>
              <a:t>Who should control the root zone, .com zone, etc.? Governments?</a:t>
            </a:r>
          </a:p>
          <a:p>
            <a:r>
              <a:rPr lang="en-US" altLang="zh-CN" dirty="0"/>
              <a:t>Significant load on root servers</a:t>
            </a:r>
          </a:p>
          <a:p>
            <a:pPr lvl="1"/>
            <a:r>
              <a:rPr lang="en-US" altLang="zh-CN" dirty="0"/>
              <a:t>Many DNS clients starts by talking to root server</a:t>
            </a:r>
          </a:p>
          <a:p>
            <a:pPr lvl="1"/>
            <a:r>
              <a:rPr lang="en-US" altLang="zh-CN" dirty="0"/>
              <a:t>Many queries for non-existent names, becomes a </a:t>
            </a:r>
            <a:r>
              <a:rPr lang="en-US" altLang="zh-CN" dirty="0" err="1"/>
              <a:t>DoS</a:t>
            </a:r>
            <a:r>
              <a:rPr lang="zh-CN" altLang="en-US" dirty="0"/>
              <a:t> </a:t>
            </a:r>
            <a:r>
              <a:rPr lang="en-US" altLang="zh-CN" dirty="0"/>
              <a:t>attack</a:t>
            </a:r>
          </a:p>
          <a:p>
            <a:r>
              <a:rPr lang="en-US" altLang="zh-CN" dirty="0"/>
              <a:t>Security</a:t>
            </a:r>
          </a:p>
          <a:p>
            <a:pPr lvl="1"/>
            <a:r>
              <a:rPr lang="en-US" altLang="zh-CN" dirty="0"/>
              <a:t>How does a client know if the response is correct?</a:t>
            </a:r>
          </a:p>
          <a:p>
            <a:pPr lvl="1"/>
            <a:r>
              <a:rPr lang="en-US" altLang="zh-CN" dirty="0"/>
              <a:t>How does VeriSign know "change </a:t>
            </a:r>
            <a:r>
              <a:rPr lang="en-US" altLang="zh-CN" dirty="0" err="1"/>
              <a:t>Amazon.com</a:t>
            </a:r>
            <a:r>
              <a:rPr lang="en-US" altLang="zh-CN" dirty="0"/>
              <a:t> IP" is legal?</a:t>
            </a:r>
            <a:endParaRPr lang="zh-CN" altLang="en-US" dirty="0"/>
          </a:p>
        </p:txBody>
      </p:sp>
      <p:sp>
        <p:nvSpPr>
          <p:cNvPr id="4" name="灯片编号占位符 3">
            <a:extLst>
              <a:ext uri="{FF2B5EF4-FFF2-40B4-BE49-F238E27FC236}">
                <a16:creationId xmlns:a16="http://schemas.microsoft.com/office/drawing/2014/main" id="{EA8CAF14-E6CA-3B48-853C-A35EB08A312C}"/>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9</a:t>
            </a:fld>
            <a:endParaRPr lang="zh-CN" altLang="en-US" dirty="0"/>
          </a:p>
        </p:txBody>
      </p:sp>
    </p:spTree>
    <p:extLst>
      <p:ext uri="{BB962C8B-B14F-4D97-AF65-F5344CB8AC3E}">
        <p14:creationId xmlns:p14="http://schemas.microsoft.com/office/powerpoint/2010/main" val="1143500393"/>
      </p:ext>
    </p:extLst>
  </p:cSld>
  <p:clrMapOvr>
    <a:masterClrMapping/>
  </p:clrMapOvr>
</p:sld>
</file>

<file path=ppt/theme/theme1.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BE374B"/>
          </a:solidFill>
          <a:tailEnd type="arrow"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SJTU-Red</Template>
  <TotalTime>47754</TotalTime>
  <Words>3893</Words>
  <Application>Microsoft Macintosh PowerPoint</Application>
  <PresentationFormat>全屏显示(16:10)</PresentationFormat>
  <Paragraphs>804</Paragraphs>
  <Slides>85</Slides>
  <Notes>19</Notes>
  <HiddenSlides>2</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85</vt:i4>
      </vt:variant>
    </vt:vector>
  </HeadingPairs>
  <TitlesOfParts>
    <vt:vector size="97" baseType="lpstr">
      <vt:lpstr>DengXian</vt:lpstr>
      <vt:lpstr>DengXian</vt:lpstr>
      <vt:lpstr>宋体</vt:lpstr>
      <vt:lpstr>ＭＳ Ｐゴシック</vt:lpstr>
      <vt:lpstr>Arial</vt:lpstr>
      <vt:lpstr>Calibri</vt:lpstr>
      <vt:lpstr>Consolas</vt:lpstr>
      <vt:lpstr>Courier New</vt:lpstr>
      <vt:lpstr>Symbol</vt:lpstr>
      <vt:lpstr>Times New Roman</vt:lpstr>
      <vt:lpstr>Wingdings</vt:lpstr>
      <vt:lpstr>1_Office 主题​​</vt:lpstr>
      <vt:lpstr>P2P Network</vt:lpstr>
      <vt:lpstr>Review: DNS Hierarchy (a partial view)</vt:lpstr>
      <vt:lpstr>Review: DNS Request Process</vt:lpstr>
      <vt:lpstr>Comparing Hostname &amp; Filename</vt:lpstr>
      <vt:lpstr>PowerPoint 演示文稿</vt:lpstr>
      <vt:lpstr>Benefits of Hierarchical Design</vt:lpstr>
      <vt:lpstr>Good Points on DNS Design</vt:lpstr>
      <vt:lpstr>Good Points on DNS Design</vt:lpstr>
      <vt:lpstr>Bad Points on DNS Design</vt:lpstr>
      <vt:lpstr>PowerPoint 演示文稿</vt:lpstr>
      <vt:lpstr>Naming in General</vt:lpstr>
      <vt:lpstr>Naming a Disk</vt:lpstr>
      <vt:lpstr>Naming for Modularity</vt:lpstr>
      <vt:lpstr>Addresses as Names</vt:lpstr>
      <vt:lpstr>Naming Schemes</vt:lpstr>
      <vt:lpstr>Naming Model</vt:lpstr>
      <vt:lpstr>Naming Terminology</vt:lpstr>
      <vt:lpstr>Naming Context</vt:lpstr>
      <vt:lpstr>Determining Context - 1</vt:lpstr>
      <vt:lpstr>Determining Context - 2</vt:lpstr>
      <vt:lpstr>Name Mapping Algorithms - 1</vt:lpstr>
      <vt:lpstr>Name Mapping Algorithms - 2</vt:lpstr>
      <vt:lpstr>Interpreter Naming API</vt:lpstr>
      <vt:lpstr>FAQ of Naming Scheme - 1</vt:lpstr>
      <vt:lpstr>FAQ of Naming Scheme - 2</vt:lpstr>
      <vt:lpstr>Content Distribution</vt:lpstr>
      <vt:lpstr>Content Distribution</vt:lpstr>
      <vt:lpstr>Caching Examples</vt:lpstr>
      <vt:lpstr>Content Distribution Network (CDN)</vt:lpstr>
      <vt:lpstr>Content Distribution Network (CDN)</vt:lpstr>
      <vt:lpstr>Server Selection Mechanism</vt:lpstr>
      <vt:lpstr>Server Selection Mechanism</vt:lpstr>
      <vt:lpstr>Server Selection Mechanism</vt:lpstr>
      <vt:lpstr>How Akamai Uses DNS</vt:lpstr>
      <vt:lpstr>How Akamai Uses DNS</vt:lpstr>
      <vt:lpstr>How Akamai Uses DNS</vt:lpstr>
      <vt:lpstr>How Akamai Uses DNS</vt:lpstr>
      <vt:lpstr>How Akamai Uses DNS</vt:lpstr>
      <vt:lpstr>How Akamai Uses DNS</vt:lpstr>
      <vt:lpstr>How Akamai Uses DNS</vt:lpstr>
      <vt:lpstr>How Akamai Works: Cache Hit</vt:lpstr>
      <vt:lpstr>PowerPoint 演示文稿</vt:lpstr>
      <vt:lpstr>Downsides of Centralized Infrastructure</vt:lpstr>
      <vt:lpstr>P2P (Peer-to-peer): No central servers!</vt:lpstr>
      <vt:lpstr>BitTorrent</vt:lpstr>
      <vt:lpstr>BitTorrent</vt:lpstr>
      <vt:lpstr>A torrent file </vt:lpstr>
      <vt:lpstr>Which Piece to Download?</vt:lpstr>
      <vt:lpstr>Drawback of BitTorrent</vt:lpstr>
      <vt:lpstr>Scalable Lookup: DHT</vt:lpstr>
      <vt:lpstr>P2P Implementation of DHT</vt:lpstr>
      <vt:lpstr>A DHT in Operation: put()</vt:lpstr>
      <vt:lpstr>A DHT in Operation: get()</vt:lpstr>
      <vt:lpstr>Chord Properties</vt:lpstr>
      <vt:lpstr>Chord IDs</vt:lpstr>
      <vt:lpstr>Consistent Hashing</vt:lpstr>
      <vt:lpstr>Basic Lookup</vt:lpstr>
      <vt:lpstr>Simple Lookup Algorithm</vt:lpstr>
      <vt:lpstr>"Finger Table" allows log(N) lookups</vt:lpstr>
      <vt:lpstr>Finger i points to successor of n+2i</vt:lpstr>
      <vt:lpstr>Lookup with fingers</vt:lpstr>
      <vt:lpstr>Lookups take O(log(N)) hops</vt:lpstr>
      <vt:lpstr>Failures might cause incorrect lookup </vt:lpstr>
      <vt:lpstr>Solution: successor lists </vt:lpstr>
      <vt:lpstr>Join (1)</vt:lpstr>
      <vt:lpstr>Join (2)</vt:lpstr>
      <vt:lpstr>Join (3)</vt:lpstr>
      <vt:lpstr>Join (4)</vt:lpstr>
      <vt:lpstr>Solution: successor lists </vt:lpstr>
      <vt:lpstr>Virtual Nodes for Load Balance</vt:lpstr>
      <vt:lpstr>Summary: Different File Sharing Techniques</vt:lpstr>
      <vt:lpstr>Bitcoin &amp; Blockchain</vt:lpstr>
      <vt:lpstr>Overview of BitCoin</vt:lpstr>
      <vt:lpstr>What is Crypto-Concurrency?</vt:lpstr>
      <vt:lpstr>Phases in Blockchain</vt:lpstr>
      <vt:lpstr>Existing Solutions</vt:lpstr>
      <vt:lpstr>Trust the Majority</vt:lpstr>
      <vt:lpstr>Network Steps</vt:lpstr>
      <vt:lpstr>Incentive</vt:lpstr>
      <vt:lpstr>Questions</vt:lpstr>
      <vt:lpstr>Smart Contract</vt:lpstr>
      <vt:lpstr>Larger Storage</vt:lpstr>
      <vt:lpstr>Permissioned Chain</vt:lpstr>
      <vt:lpstr>It's all about Trust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虚拟机隔离与安全</dc:title>
  <dc:creator>Xia Yubin</dc:creator>
  <cp:lastModifiedBy>Xia Yubin</cp:lastModifiedBy>
  <cp:revision>1618</cp:revision>
  <cp:lastPrinted>2020-03-02T13:38:09Z</cp:lastPrinted>
  <dcterms:created xsi:type="dcterms:W3CDTF">2017-11-24T09:35:45Z</dcterms:created>
  <dcterms:modified xsi:type="dcterms:W3CDTF">2024-12-09T23:40:20Z</dcterms:modified>
</cp:coreProperties>
</file>