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15" r:id="rId2"/>
    <p:sldId id="276" r:id="rId3"/>
    <p:sldId id="4214" r:id="rId4"/>
    <p:sldId id="290" r:id="rId5"/>
    <p:sldId id="404" r:id="rId6"/>
    <p:sldId id="300" r:id="rId7"/>
    <p:sldId id="286" r:id="rId8"/>
    <p:sldId id="301" r:id="rId9"/>
    <p:sldId id="287" r:id="rId10"/>
    <p:sldId id="4216" r:id="rId11"/>
    <p:sldId id="295" r:id="rId12"/>
    <p:sldId id="296" r:id="rId13"/>
    <p:sldId id="297" r:id="rId14"/>
    <p:sldId id="299" r:id="rId15"/>
    <p:sldId id="4217" r:id="rId16"/>
    <p:sldId id="405" r:id="rId17"/>
    <p:sldId id="4220" r:id="rId18"/>
    <p:sldId id="4219" r:id="rId19"/>
    <p:sldId id="4218" r:id="rId20"/>
    <p:sldId id="280" r:id="rId21"/>
    <p:sldId id="403" r:id="rId22"/>
    <p:sldId id="4221" r:id="rId2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E3A"/>
    <a:srgbClr val="9AFF9A"/>
    <a:srgbClr val="7CCD7C"/>
    <a:srgbClr val="87CEFF"/>
    <a:srgbClr val="FF4040"/>
    <a:srgbClr val="EEEE00"/>
    <a:srgbClr val="54FF9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/>
    <p:restoredTop sz="96197"/>
  </p:normalViewPr>
  <p:slideViewPr>
    <p:cSldViewPr snapToObjects="1" showGuides="1">
      <p:cViewPr varScale="1">
        <p:scale>
          <a:sx n="124" d="100"/>
          <a:sy n="124" d="100"/>
        </p:scale>
        <p:origin x="200" y="208"/>
      </p:cViewPr>
      <p:guideLst>
        <p:guide orient="horz" pos="572"/>
        <p:guide pos="3840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F54FA-28E9-114E-B0A7-6C255474D56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53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669F-9790-C841-9856-29D8F6A35D52}" type="datetime1">
              <a:rPr lang="en-US" smtClean="0"/>
              <a:t>3/14/24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70F-745F-6445-9EC1-5F6DEDD80A35}" type="datetime1">
              <a:rPr lang="en-US" smtClean="0"/>
              <a:t>3/14/24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B0DC-CA16-474C-8667-F240A15CC355}" type="datetime1">
              <a:rPr lang="en-US" smtClean="0"/>
              <a:t>3/14/24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401F-B3A3-8943-80CD-FB5F841E3E00}" type="datetime1">
              <a:rPr lang="en-US" smtClean="0"/>
              <a:t>3/14/24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3191-A897-4844-9282-1A59568DEC27}" type="datetime1">
              <a:rPr lang="en-US" smtClean="0"/>
              <a:t>3/14/24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2DF-5680-6747-9A15-F3F0D210F2EE}" type="datetime1">
              <a:rPr lang="en-US" smtClean="0"/>
              <a:t>3/14/24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022-6E31-7248-B6B0-F5A7A057A5DC}" type="datetime1">
              <a:rPr lang="en-US" smtClean="0"/>
              <a:t>3/14/24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7C3-7586-7A43-92FB-C6F0072809D8}" type="datetime1">
              <a:rPr lang="en-US" smtClean="0"/>
              <a:t>3/14/24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B9DA-A8DC-F64B-A6ED-EEDE6981594C}" type="datetime1">
              <a:rPr lang="en-US" smtClean="0"/>
              <a:t>3/14/24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9A98-10B0-2449-82AA-2BFFCC3AF22C}" type="datetime1">
              <a:rPr lang="en-US" smtClean="0"/>
              <a:t>3/14/24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C752-75B6-594D-BD28-131DD514FF59}" type="datetime1">
              <a:rPr lang="en-US" smtClean="0"/>
              <a:t>3/14/24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08E4-ED0C-B144-A86A-7F85AD4EFAD8}" type="datetime1">
              <a:rPr lang="en-US" smtClean="0"/>
              <a:t>3/14/24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F94-4EEB-D544-B0EB-E9E2035E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Proj</a:t>
            </a:r>
            <a:r>
              <a:rPr lang="en-US" altLang="zh-CN" dirty="0" err="1"/>
              <a:t>ect</a:t>
            </a:r>
            <a:r>
              <a:rPr lang="zh-CN" altLang="en-US" dirty="0"/>
              <a:t> </a:t>
            </a:r>
            <a:r>
              <a:rPr lang="en-US" altLang="zh-CN" dirty="0"/>
              <a:t>LSM-KV: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LSM</a:t>
            </a:r>
            <a:r>
              <a:rPr lang="zh-CN" altLang="en-US" dirty="0"/>
              <a:t> 树的键值存储系统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7712-7FC7-154F-A31A-4C6A768AA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4077072"/>
            <a:ext cx="10945216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董明凯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上海交通大学 并行与分布式系统研究所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https://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ipads.se.sjtu.edu.cn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18B912-E37C-DE40-A4C0-49BEC5B4ADA2}"/>
              </a:ext>
            </a:extLst>
          </p:cNvPr>
          <p:cNvSpPr txBox="1">
            <a:spLocks/>
          </p:cNvSpPr>
          <p:nvPr/>
        </p:nvSpPr>
        <p:spPr>
          <a:xfrm>
            <a:off x="335360" y="284340"/>
            <a:ext cx="6048672" cy="54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SE2322 ·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高级数据结构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上机 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春）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583CC60-47A2-9342-990E-0E06623D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69" y="206709"/>
            <a:ext cx="2695389" cy="88446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76BF40-652E-7A47-9605-79519217D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448" y="389604"/>
            <a:ext cx="1631191" cy="5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8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B3733-8B65-A943-BC19-D0FC9C2C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删除 </a:t>
            </a:r>
            <a:r>
              <a:rPr lang="en-US" altLang="zh-CN" dirty="0" err="1"/>
              <a:t>MemTable</a:t>
            </a:r>
            <a:r>
              <a:rPr lang="zh-CN" altLang="en-US" dirty="0"/>
              <a:t> 中的对应键值对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插入一个特殊的键值，标记 </a:t>
            </a:r>
            <a:r>
              <a:rPr lang="en-US" altLang="zh-CN" dirty="0"/>
              <a:t>Key</a:t>
            </a:r>
            <a:r>
              <a:rPr lang="zh-CN" altLang="en-US" dirty="0"/>
              <a:t> 被删除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该标记同样会被 </a:t>
            </a:r>
            <a:r>
              <a:rPr lang="en-US" altLang="zh-CN" dirty="0"/>
              <a:t>Compaction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直到最后一层才可以被删除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13596-3567-E348-9F01-A1CEEDA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2AE4E-F509-2F49-891D-9FCC56F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DELETE(K)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EB8912-77F7-BB49-A3F1-C7AFA0EBF277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6ACC5F-B8F2-A24C-87FE-FDBAAD05846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095707-EBE0-7949-9AC4-6CC374D4D4C5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03D25C-F98D-5349-BAC7-4168962E03A2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5D3103-B36A-694E-8487-69A004D73A53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98A62D-0899-1B4B-A373-837AA7F9D3FD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DE34B1B-3652-F040-B0E0-B6BFA60C9B1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7E94A0-271F-4344-8A19-ECFE50EE874C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0D360B-EDEC-D249-AD2B-1B1E6EEB3F54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3532B24-3DFE-7D40-B4BD-58C751CDBB54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FCDB3CF-5E6B-B743-B65C-2CFCF0D5B1FE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468A68-9AA2-7644-B0D4-63A2065F3486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7894C7D-4761-9E48-9B89-D2C5D0B2C0F4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9216A93-DE62-8146-ADA7-A60FE5D8F23E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DC85C83-E88B-FB4B-8714-13F64A153484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52219B4-9E2C-7043-950C-3E9F6A1FBC5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C968431-5844-EB42-B63A-681694A94FBF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33E5E39-F73B-7343-9583-02D62ECD1A4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6A1163D-F1F3-EA46-A547-3F5A126FA65F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9665643-AA6A-B74A-841D-0F4EC54A8A58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010875C-2C23-F04A-937C-B426F40F8EEA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0EAA7BF-699F-4A4B-845E-BB5513BC1E17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63E35CD-6AF1-4A47-AB77-1ED5888FF705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6A1A976-50A6-E646-AB35-499AB9D08B7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0B80146-9957-5E46-9D31-7AB752649612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F4D970-B61F-C745-B66D-665EDCE5F25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C1ECDF0-DEF6-9044-B929-F17302708E80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54CFFB9-BE51-474E-ACFE-AA938EE761E4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A5B1EC8-D7F5-1C46-8778-DC9D5E96B4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9CB45A-BFC9-9141-8E28-5503D2B2DA83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1C75CA2-2E39-4047-9CB3-5BFCD0650453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4A76089-5456-CD4C-9A13-F01ADFC908C7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C139865-2E75-2B4C-A79B-9F1C3A784DBF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A798F0-0B35-4A41-AD9F-FF422245037B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1F224A-8682-A349-9D82-1BC1AC553139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0A35B0-85F9-6F47-9866-5674EB7EE698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3C735-8B1C-3342-8AFD-89260B98A69B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5AFC80-8451-6A4C-9960-AA0584CAE7C4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106628-D5BB-AC40-988C-923BCCEA113A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208D065-F613-8B42-9932-C0A354ED5333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F74DDE-CFAD-D441-A434-92A85AE563A7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DD021-59E0-5244-BAF6-3E50E536763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11A8EA-86F4-CD49-8F1E-F4C944B0FEE9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D2DEB-ED82-FA44-8713-6E2A985FFA90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EFF416-0E34-8E42-A303-86381A1886FE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558D1DF-4943-C045-9F2B-C2E34F63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B506B3-CAC8-E44F-8370-21F58348C22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0E5B33-65B1-1A40-B468-1F78C342A724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B61EBF-9BEB-AB43-AC97-0CBD236B3880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A53855-A454-9C4F-8B09-E50650863900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A5C847-3511-B84D-87D8-C006E6A91596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5336AD6-6F3F-2343-9AF9-AAF4FA00F07A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7D8468-8549-B24E-AD83-D21369D35E7D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0C0DB20-D662-834E-BB60-E24B213B541A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4DACA4-8C2D-1F48-B286-018AFEB05EB7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8B7AF1-7ACD-C149-A081-D9995E2DFEAD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FD9A179-C0A7-494D-96E3-B7EF1E0EFEC6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D837670-9E3A-1E45-BA89-935B012FF74B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8AFE75-91D2-1C4A-827A-336935F6655E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4E6164-2876-9F4E-950B-463E31F3280C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94F8EF3-7B61-E241-913F-B6DD2870DB67}"/>
              </a:ext>
            </a:extLst>
          </p:cNvPr>
          <p:cNvSpPr txBox="1"/>
          <p:nvPr/>
        </p:nvSpPr>
        <p:spPr>
          <a:xfrm>
            <a:off x="704437" y="4110880"/>
            <a:ext cx="44502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：为什么不能提前删除？</a:t>
            </a:r>
            <a:endParaRPr lang="en-US" altLang="zh-CN" sz="2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2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11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59376">
            <a:off x="1972697" y="2797584"/>
            <a:ext cx="20957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22138" y="3216140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9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3148704">
            <a:off x="1473990" y="3393766"/>
            <a:ext cx="27312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11432" y="3998781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95216-F4C6-7D41-9997-7E7C074C298D}"/>
              </a:ext>
            </a:extLst>
          </p:cNvPr>
          <p:cNvSpPr txBox="1"/>
          <p:nvPr/>
        </p:nvSpPr>
        <p:spPr>
          <a:xfrm>
            <a:off x="7580243" y="-728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01B494-B805-6C4F-8CDB-49569AB18B52}"/>
              </a:ext>
            </a:extLst>
          </p:cNvPr>
          <p:cNvSpPr txBox="1"/>
          <p:nvPr/>
        </p:nvSpPr>
        <p:spPr>
          <a:xfrm>
            <a:off x="214547" y="519542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从磁盘中读取文件很慢！</a:t>
            </a:r>
            <a:endParaRPr lang="en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0BDD4F-4674-014C-A2C0-E2FAB8E5C683}"/>
              </a:ext>
            </a:extLst>
          </p:cNvPr>
          <p:cNvSpPr txBox="1"/>
          <p:nvPr/>
        </p:nvSpPr>
        <p:spPr>
          <a:xfrm>
            <a:off x="914400" y="6016487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en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-0.00255 L 0.13008 -0.0048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5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zh-CN" altLang="en-US" dirty="0"/>
              <a:t>优化：将索引缓存在</a:t>
            </a:r>
            <a:r>
              <a:rPr lang="en-US" altLang="zh-CN" dirty="0"/>
              <a:t>DRAM</a:t>
            </a:r>
            <a:r>
              <a:rPr lang="zh-CN" altLang="en-US" dirty="0"/>
              <a:t>中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B899D-E142-4F48-9C9B-A46DEAFB7ACD}"/>
              </a:ext>
            </a:extLst>
          </p:cNvPr>
          <p:cNvSpPr txBox="1"/>
          <p:nvPr/>
        </p:nvSpPr>
        <p:spPr>
          <a:xfrm>
            <a:off x="10593992" y="3712252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38549-CEF1-D642-A301-1EAF1CEC8475}"/>
              </a:ext>
            </a:extLst>
          </p:cNvPr>
          <p:cNvCxnSpPr>
            <a:cxnSpLocks/>
          </p:cNvCxnSpPr>
          <p:nvPr/>
        </p:nvCxnSpPr>
        <p:spPr>
          <a:xfrm>
            <a:off x="1829165" y="3477097"/>
            <a:ext cx="95500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F70F1-0E99-024B-9790-C4190E37F2B1}"/>
              </a:ext>
            </a:extLst>
          </p:cNvPr>
          <p:cNvSpPr txBox="1"/>
          <p:nvPr/>
        </p:nvSpPr>
        <p:spPr>
          <a:xfrm>
            <a:off x="10593992" y="2717513"/>
            <a:ext cx="15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BD26D-B3C3-D34C-8314-45B5181FD108}"/>
              </a:ext>
            </a:extLst>
          </p:cNvPr>
          <p:cNvGrpSpPr/>
          <p:nvPr/>
        </p:nvGrpSpPr>
        <p:grpSpPr>
          <a:xfrm>
            <a:off x="4371403" y="2129569"/>
            <a:ext cx="3449194" cy="548119"/>
            <a:chOff x="6799969" y="1850302"/>
            <a:chExt cx="3449194" cy="5481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ED5B0E-8E29-1F45-B189-E1DE7CFE402A}"/>
                </a:ext>
              </a:extLst>
            </p:cNvPr>
            <p:cNvSpPr/>
            <p:nvPr/>
          </p:nvSpPr>
          <p:spPr>
            <a:xfrm>
              <a:off x="6800873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E53904-E441-2D4D-B3AD-12E223CA13AF}"/>
                </a:ext>
              </a:extLst>
            </p:cNvPr>
            <p:cNvSpPr/>
            <p:nvPr/>
          </p:nvSpPr>
          <p:spPr>
            <a:xfrm>
              <a:off x="7490531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303532-47B2-D74B-948E-70CC59380B73}"/>
                </a:ext>
              </a:extLst>
            </p:cNvPr>
            <p:cNvSpPr/>
            <p:nvPr/>
          </p:nvSpPr>
          <p:spPr>
            <a:xfrm>
              <a:off x="8180189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B06D8D-7943-A24E-9292-E57710F820E7}"/>
                </a:ext>
              </a:extLst>
            </p:cNvPr>
            <p:cNvSpPr/>
            <p:nvPr/>
          </p:nvSpPr>
          <p:spPr>
            <a:xfrm>
              <a:off x="8869847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86AC6-8CB1-5C4F-B2AD-6FA4B5F320EB}"/>
                </a:ext>
              </a:extLst>
            </p:cNvPr>
            <p:cNvSpPr/>
            <p:nvPr/>
          </p:nvSpPr>
          <p:spPr>
            <a:xfrm>
              <a:off x="9559505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48CDE3-95EB-D248-B201-8B3F626C75C9}"/>
                </a:ext>
              </a:extLst>
            </p:cNvPr>
            <p:cNvSpPr/>
            <p:nvPr/>
          </p:nvSpPr>
          <p:spPr>
            <a:xfrm>
              <a:off x="6799969" y="1854411"/>
              <a:ext cx="3448291" cy="5440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5B4ED47B-5769-CA45-8923-810AF95B3D18}"/>
              </a:ext>
            </a:extLst>
          </p:cNvPr>
          <p:cNvSpPr/>
          <p:nvPr/>
        </p:nvSpPr>
        <p:spPr>
          <a:xfrm>
            <a:off x="4608217" y="2833534"/>
            <a:ext cx="713949" cy="128712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F1EE752-3D3F-B748-910C-B64E4F001477}"/>
              </a:ext>
            </a:extLst>
          </p:cNvPr>
          <p:cNvSpPr/>
          <p:nvPr/>
        </p:nvSpPr>
        <p:spPr>
          <a:xfrm>
            <a:off x="1286063" y="2062582"/>
            <a:ext cx="802479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59885-C8F5-4247-B1F2-6924ED57C35C}"/>
              </a:ext>
            </a:extLst>
          </p:cNvPr>
          <p:cNvSpPr txBox="1"/>
          <p:nvPr/>
        </p:nvSpPr>
        <p:spPr>
          <a:xfrm>
            <a:off x="505661" y="1493846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72DA97-BD01-8449-BEFF-14451143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14</a:t>
            </a:fld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F1C58-328F-C840-A4B2-E4DE914C2B70}"/>
              </a:ext>
            </a:extLst>
          </p:cNvPr>
          <p:cNvSpPr/>
          <p:nvPr/>
        </p:nvSpPr>
        <p:spPr>
          <a:xfrm>
            <a:off x="4879387" y="5325750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91E51-B169-454E-AAE3-7966911C8AF5}"/>
              </a:ext>
            </a:extLst>
          </p:cNvPr>
          <p:cNvSpPr/>
          <p:nvPr/>
        </p:nvSpPr>
        <p:spPr>
          <a:xfrm>
            <a:off x="2241968" y="4948668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7E55B3-297C-0749-8606-BB9913E49054}"/>
              </a:ext>
            </a:extLst>
          </p:cNvPr>
          <p:cNvSpPr/>
          <p:nvPr/>
        </p:nvSpPr>
        <p:spPr>
          <a:xfrm>
            <a:off x="2811620" y="4891699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60EEA7-AA57-354E-8D42-8F5E19DE943D}"/>
              </a:ext>
            </a:extLst>
          </p:cNvPr>
          <p:cNvSpPr/>
          <p:nvPr/>
        </p:nvSpPr>
        <p:spPr>
          <a:xfrm>
            <a:off x="4184298" y="4891699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B7D341-B7EE-1A41-BB5E-5ED4C2938813}"/>
              </a:ext>
            </a:extLst>
          </p:cNvPr>
          <p:cNvSpPr/>
          <p:nvPr/>
        </p:nvSpPr>
        <p:spPr>
          <a:xfrm>
            <a:off x="7639875" y="4891699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52306D-4888-C34B-8C68-34EF7BC4AAED}"/>
              </a:ext>
            </a:extLst>
          </p:cNvPr>
          <p:cNvSpPr/>
          <p:nvPr/>
        </p:nvSpPr>
        <p:spPr>
          <a:xfrm>
            <a:off x="6948168" y="4891699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97F769-4839-B44C-AD3C-7DB39C9065A7}"/>
              </a:ext>
            </a:extLst>
          </p:cNvPr>
          <p:cNvSpPr/>
          <p:nvPr/>
        </p:nvSpPr>
        <p:spPr>
          <a:xfrm>
            <a:off x="5562408" y="4891699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37DD3F-F34F-7342-8CAE-D37C811F8B78}"/>
              </a:ext>
            </a:extLst>
          </p:cNvPr>
          <p:cNvSpPr/>
          <p:nvPr/>
        </p:nvSpPr>
        <p:spPr>
          <a:xfrm>
            <a:off x="349554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72D29C-E0BD-1A48-BF31-3B61B9269EF2}"/>
              </a:ext>
            </a:extLst>
          </p:cNvPr>
          <p:cNvSpPr/>
          <p:nvPr/>
        </p:nvSpPr>
        <p:spPr>
          <a:xfrm>
            <a:off x="4873051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F2F0F5-401D-6B49-B2FF-73E815B8263E}"/>
              </a:ext>
            </a:extLst>
          </p:cNvPr>
          <p:cNvSpPr/>
          <p:nvPr/>
        </p:nvSpPr>
        <p:spPr>
          <a:xfrm>
            <a:off x="10706310" y="4891699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F118CD1-D8FE-DE4C-BED5-CC2AA9CD2421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949738" y="3664664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C89D2D4-B44E-F441-8585-A084CF30B797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H="1">
            <a:off x="5735924" y="2996147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17A9F775-EC5D-CC46-AE5A-1884F7E7CBEA}"/>
              </a:ext>
            </a:extLst>
          </p:cNvPr>
          <p:cNvSpPr/>
          <p:nvPr/>
        </p:nvSpPr>
        <p:spPr>
          <a:xfrm rot="5400000">
            <a:off x="5058880" y="3441380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76B37-F01C-524D-A5C0-7AF82C0B089A}"/>
              </a:ext>
            </a:extLst>
          </p:cNvPr>
          <p:cNvSpPr txBox="1"/>
          <p:nvPr/>
        </p:nvSpPr>
        <p:spPr>
          <a:xfrm>
            <a:off x="8988580" y="60936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1FA81EA1-4EAE-1F47-A3BE-B65D9BCDCC4F}"/>
              </a:ext>
            </a:extLst>
          </p:cNvPr>
          <p:cNvSpPr/>
          <p:nvPr/>
        </p:nvSpPr>
        <p:spPr>
          <a:xfrm rot="5400000">
            <a:off x="9353225" y="3984612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FE18B-33A1-F34E-B60B-D80539B45526}"/>
              </a:ext>
            </a:extLst>
          </p:cNvPr>
          <p:cNvSpPr txBox="1"/>
          <p:nvPr/>
        </p:nvSpPr>
        <p:spPr>
          <a:xfrm>
            <a:off x="4685370" y="61577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1695FB-DCCF-B644-B7FB-CA96B5F879DF}"/>
              </a:ext>
            </a:extLst>
          </p:cNvPr>
          <p:cNvSpPr/>
          <p:nvPr/>
        </p:nvSpPr>
        <p:spPr>
          <a:xfrm>
            <a:off x="1055176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8045D6-2FCD-A742-A312-064B4D4295B5}"/>
              </a:ext>
            </a:extLst>
          </p:cNvPr>
          <p:cNvSpPr/>
          <p:nvPr/>
        </p:nvSpPr>
        <p:spPr>
          <a:xfrm>
            <a:off x="1933624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DF4DBD-0AD2-4A43-B31D-E0CB88503E81}"/>
              </a:ext>
            </a:extLst>
          </p:cNvPr>
          <p:cNvSpPr/>
          <p:nvPr/>
        </p:nvSpPr>
        <p:spPr>
          <a:xfrm>
            <a:off x="8683646" y="4891699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F41314-25F9-7C4B-B08D-B35E4FDB4EAC}"/>
              </a:ext>
            </a:extLst>
          </p:cNvPr>
          <p:cNvSpPr/>
          <p:nvPr/>
        </p:nvSpPr>
        <p:spPr>
          <a:xfrm>
            <a:off x="625176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7E521-ED99-D84B-A353-0841039A8BE0}"/>
              </a:ext>
            </a:extLst>
          </p:cNvPr>
          <p:cNvSpPr/>
          <p:nvPr/>
        </p:nvSpPr>
        <p:spPr>
          <a:xfrm>
            <a:off x="9842214" y="4891699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96DA9-9837-4944-A584-F8279CFFC81E}"/>
              </a:ext>
            </a:extLst>
          </p:cNvPr>
          <p:cNvSpPr/>
          <p:nvPr/>
        </p:nvSpPr>
        <p:spPr>
          <a:xfrm>
            <a:off x="2807277" y="4887011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D90B76-F710-5D44-A893-0AC008017D32}"/>
              </a:ext>
            </a:extLst>
          </p:cNvPr>
          <p:cNvSpPr txBox="1"/>
          <p:nvPr/>
        </p:nvSpPr>
        <p:spPr>
          <a:xfrm>
            <a:off x="481997" y="415735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571A5B-A9D7-6246-B8DB-9068EBA62516}"/>
              </a:ext>
            </a:extLst>
          </p:cNvPr>
          <p:cNvSpPr txBox="1"/>
          <p:nvPr/>
        </p:nvSpPr>
        <p:spPr>
          <a:xfrm>
            <a:off x="578498" y="6085864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5CCE4A0-CC91-9943-8C50-F6B9D569E0AB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2090130" y="5396524"/>
            <a:ext cx="282944" cy="689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102622-13B6-5C4D-8006-D5A5A2B8437F}"/>
              </a:ext>
            </a:extLst>
          </p:cNvPr>
          <p:cNvCxnSpPr>
            <a:cxnSpLocks/>
            <a:stCxn id="70" idx="2"/>
            <a:endCxn id="64" idx="0"/>
          </p:cNvCxnSpPr>
          <p:nvPr/>
        </p:nvCxnSpPr>
        <p:spPr>
          <a:xfrm>
            <a:off x="1286064" y="4526686"/>
            <a:ext cx="208562" cy="365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AEE1E7F-9D63-5143-B16B-9BEF3D1D59B5}"/>
              </a:ext>
            </a:extLst>
          </p:cNvPr>
          <p:cNvSpPr/>
          <p:nvPr/>
        </p:nvSpPr>
        <p:spPr>
          <a:xfrm>
            <a:off x="3478671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FC6363-6482-2C48-A9D8-77D96D62837B}"/>
              </a:ext>
            </a:extLst>
          </p:cNvPr>
          <p:cNvSpPr/>
          <p:nvPr/>
        </p:nvSpPr>
        <p:spPr>
          <a:xfrm>
            <a:off x="2603840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BF36-B65D-6E4A-AC03-867731D09179}"/>
              </a:ext>
            </a:extLst>
          </p:cNvPr>
          <p:cNvSpPr txBox="1"/>
          <p:nvPr/>
        </p:nvSpPr>
        <p:spPr>
          <a:xfrm>
            <a:off x="2553120" y="1124744"/>
            <a:ext cx="2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ED61A1-85C7-4643-A157-BE18E3B0EF2E}"/>
              </a:ext>
            </a:extLst>
          </p:cNvPr>
          <p:cNvSpPr txBox="1"/>
          <p:nvPr/>
        </p:nvSpPr>
        <p:spPr>
          <a:xfrm>
            <a:off x="3478671" y="147176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38F11E-2626-5741-92B3-0886BE3A9E4C}"/>
              </a:ext>
            </a:extLst>
          </p:cNvPr>
          <p:cNvSpPr txBox="1"/>
          <p:nvPr/>
        </p:nvSpPr>
        <p:spPr>
          <a:xfrm>
            <a:off x="4197647" y="179192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二分查找索引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8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SCAN(</a:t>
            </a:r>
            <a:r>
              <a:rPr lang="en-US" altLang="zh-CN" dirty="0"/>
              <a:t>K1, K2)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253117" y="1808191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SCAN(K1, K2)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443513" y="353532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34A7F17-1E2A-074A-86C9-59ED00653A26}"/>
              </a:ext>
            </a:extLst>
          </p:cNvPr>
          <p:cNvSpPr/>
          <p:nvPr/>
        </p:nvSpPr>
        <p:spPr>
          <a:xfrm rot="5400000">
            <a:off x="5156367" y="353012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60B101D8-DF40-7A4E-9F0F-A122BEF782CC}"/>
              </a:ext>
            </a:extLst>
          </p:cNvPr>
          <p:cNvSpPr/>
          <p:nvPr/>
        </p:nvSpPr>
        <p:spPr>
          <a:xfrm rot="5400000">
            <a:off x="5906245" y="4261083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9B8AB64-C6C3-8D4C-82D6-08DF908BE725}"/>
              </a:ext>
            </a:extLst>
          </p:cNvPr>
          <p:cNvSpPr/>
          <p:nvPr/>
        </p:nvSpPr>
        <p:spPr>
          <a:xfrm rot="5400000">
            <a:off x="5207667" y="4977218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9CC98DE-F882-A54B-B2F3-91A01FD821C2}"/>
              </a:ext>
            </a:extLst>
          </p:cNvPr>
          <p:cNvSpPr/>
          <p:nvPr/>
        </p:nvSpPr>
        <p:spPr>
          <a:xfrm rot="5400000">
            <a:off x="6705722" y="571395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9D46CFB-F2A8-A940-A1C5-C859270D0338}"/>
              </a:ext>
            </a:extLst>
          </p:cNvPr>
          <p:cNvSpPr/>
          <p:nvPr/>
        </p:nvSpPr>
        <p:spPr>
          <a:xfrm rot="16666456">
            <a:off x="4808793" y="2897618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508553-FA1D-6348-AFC4-855C6455C4A4}"/>
              </a:ext>
            </a:extLst>
          </p:cNvPr>
          <p:cNvSpPr txBox="1"/>
          <p:nvPr/>
        </p:nvSpPr>
        <p:spPr>
          <a:xfrm>
            <a:off x="310920" y="3231204"/>
            <a:ext cx="3532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一种方法：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维护多个指针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使用最小堆排序（排序）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能否使用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(k = K1; k &lt;= K2; ++k)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GET(k)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6476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1EC-4F08-554F-AD65-A1C962D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启动与</a:t>
            </a:r>
            <a:r>
              <a:rPr lang="zh-CN" altLang="en-US" dirty="0"/>
              <a:t> </a:t>
            </a:r>
            <a:r>
              <a:rPr lang="en-US" dirty="0"/>
              <a:t>R</a:t>
            </a:r>
            <a:r>
              <a:rPr lang="en-CN" dirty="0"/>
              <a:t>eset</a:t>
            </a:r>
            <a:r>
              <a:rPr lang="zh-CN" altLang="en-US" dirty="0"/>
              <a:t> 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8417-5304-9E4D-920B-087C45FF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LSM-</a:t>
            </a:r>
            <a:r>
              <a:rPr lang="en-US" altLang="zh-CN" dirty="0"/>
              <a:t>KV</a:t>
            </a:r>
            <a:r>
              <a:rPr lang="zh-CN" altLang="en-US" dirty="0"/>
              <a:t> 在启动时，会检查是否有此前保存下来的 </a:t>
            </a:r>
            <a:r>
              <a:rPr lang="en-US" altLang="zh-CN" dirty="0" err="1"/>
              <a:t>SSTable</a:t>
            </a:r>
            <a:r>
              <a:rPr lang="zh-CN" altLang="en-US" dirty="0"/>
              <a:t> 文件</a:t>
            </a:r>
            <a:endParaRPr lang="en-US" altLang="zh-CN" dirty="0"/>
          </a:p>
          <a:p>
            <a:r>
              <a:rPr lang="zh-CN" altLang="en-US" dirty="0"/>
              <a:t>并读取其中的内容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reset()</a:t>
            </a:r>
            <a:r>
              <a:rPr lang="zh-CN" altLang="en-US" dirty="0"/>
              <a:t> 操作被调用时，会清空所有数据</a:t>
            </a:r>
            <a:endParaRPr lang="en-US" altLang="zh-CN" dirty="0"/>
          </a:p>
          <a:p>
            <a:r>
              <a:rPr lang="zh-CN" altLang="en-US" dirty="0"/>
              <a:t>在正常退出时，需将 </a:t>
            </a:r>
            <a:r>
              <a:rPr lang="en-US" altLang="zh-CN" dirty="0" err="1"/>
              <a:t>MemTable</a:t>
            </a:r>
            <a:r>
              <a:rPr lang="zh-CN" altLang="en-US" dirty="0"/>
              <a:t> 中的内容</a:t>
            </a:r>
            <a:r>
              <a:rPr lang="zh-CN" altLang="en-CN" dirty="0"/>
              <a:t>写</a:t>
            </a:r>
            <a:r>
              <a:rPr lang="zh-CN" altLang="en-US" dirty="0"/>
              <a:t>成 </a:t>
            </a:r>
            <a:r>
              <a:rPr lang="en-US" altLang="zh-CN" dirty="0" err="1"/>
              <a:t>SSTable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E7FE-976A-0442-B938-9A21057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292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4561697" y="3630803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924278" y="3253721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2493930" y="3196752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866608" y="3196752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7322185" y="3196752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6630478" y="3196752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5244718" y="3196752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317785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4555361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10388620" y="3196752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D4050C-6D17-9043-912E-3A14E64C08E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632048" y="1969717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C2D36C-3219-8541-8510-27F7F6BD528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5418234" y="1301200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A4CFA56-AF1E-1042-8078-439F945FC9A2}"/>
              </a:ext>
            </a:extLst>
          </p:cNvPr>
          <p:cNvSpPr/>
          <p:nvPr/>
        </p:nvSpPr>
        <p:spPr>
          <a:xfrm rot="5400000">
            <a:off x="4741190" y="1746433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8670890" y="4398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8891B09-55B3-D546-B4B3-1D4C61EABFF4}"/>
              </a:ext>
            </a:extLst>
          </p:cNvPr>
          <p:cNvSpPr/>
          <p:nvPr/>
        </p:nvSpPr>
        <p:spPr>
          <a:xfrm rot="5400000">
            <a:off x="9035535" y="2289665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D2D1F-0F29-2646-B4BA-3998153F6EDC}"/>
              </a:ext>
            </a:extLst>
          </p:cNvPr>
          <p:cNvSpPr txBox="1"/>
          <p:nvPr/>
        </p:nvSpPr>
        <p:spPr>
          <a:xfrm>
            <a:off x="4367680" y="44627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EFAB1-1A03-5E44-BDAA-92C008A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17</a:t>
            </a:fld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28A72D-F168-7346-AD21-E0A855632B74}"/>
              </a:ext>
            </a:extLst>
          </p:cNvPr>
          <p:cNvSpPr/>
          <p:nvPr/>
        </p:nvSpPr>
        <p:spPr>
          <a:xfrm>
            <a:off x="737486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F3BE1-68D3-C94D-8879-DB49632C0707}"/>
              </a:ext>
            </a:extLst>
          </p:cNvPr>
          <p:cNvSpPr/>
          <p:nvPr/>
        </p:nvSpPr>
        <p:spPr>
          <a:xfrm>
            <a:off x="1615934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359C79-4C1B-494B-BF9B-AAAC8D11D934}"/>
              </a:ext>
            </a:extLst>
          </p:cNvPr>
          <p:cNvSpPr/>
          <p:nvPr/>
        </p:nvSpPr>
        <p:spPr>
          <a:xfrm>
            <a:off x="8365956" y="3196752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80BF0-94B9-E144-BA17-5FDF7A1ECF8A}"/>
              </a:ext>
            </a:extLst>
          </p:cNvPr>
          <p:cNvSpPr/>
          <p:nvPr/>
        </p:nvSpPr>
        <p:spPr>
          <a:xfrm>
            <a:off x="593407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74536-1FD2-3A4E-B42D-109A1337E685}"/>
              </a:ext>
            </a:extLst>
          </p:cNvPr>
          <p:cNvSpPr/>
          <p:nvPr/>
        </p:nvSpPr>
        <p:spPr>
          <a:xfrm>
            <a:off x="9524524" y="3196752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2489587" y="3192064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63CCCB7-9D6D-9C43-99C1-0DA34CE044B0}"/>
              </a:ext>
            </a:extLst>
          </p:cNvPr>
          <p:cNvSpPr/>
          <p:nvPr/>
        </p:nvSpPr>
        <p:spPr>
          <a:xfrm rot="5400000">
            <a:off x="5744210" y="383497"/>
            <a:ext cx="327346" cy="10340793"/>
          </a:xfrm>
          <a:prstGeom prst="rightBrace">
            <a:avLst>
              <a:gd name="adj1" fmla="val 8333"/>
              <a:gd name="adj2" fmla="val 503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8B567-4E60-804C-B192-B6C5F52601F5}"/>
              </a:ext>
            </a:extLst>
          </p:cNvPr>
          <p:cNvSpPr txBox="1"/>
          <p:nvPr/>
        </p:nvSpPr>
        <p:spPr>
          <a:xfrm>
            <a:off x="3704758" y="5857463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整个文件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，不超过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5B7928-1964-7A4C-8794-305CACC8C036}"/>
              </a:ext>
            </a:extLst>
          </p:cNvPr>
          <p:cNvSpPr txBox="1"/>
          <p:nvPr/>
        </p:nvSpPr>
        <p:spPr>
          <a:xfrm>
            <a:off x="823512" y="1554659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，包括：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的时间戳，键值对的数量，键最小值和最大值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1DA16-2F73-3342-9282-50C07517C415}"/>
              </a:ext>
            </a:extLst>
          </p:cNvPr>
          <p:cNvSpPr txBox="1"/>
          <p:nvPr/>
        </p:nvSpPr>
        <p:spPr>
          <a:xfrm>
            <a:off x="357172" y="4679896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918D96-344B-A74A-868D-E05C2A891E45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V="1">
            <a:off x="1868804" y="3701577"/>
            <a:ext cx="186580" cy="978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3FA09E-1386-0740-86CE-D2A5C417EBF6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 flipH="1">
            <a:off x="1176936" y="1923991"/>
            <a:ext cx="3648185" cy="1272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8CEB9023-147E-754D-EB63-11742A4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剧透</a:t>
            </a:r>
            <a:r>
              <a:rPr lang="zh-CN" altLang="en-US" dirty="0"/>
              <a:t>：键值分离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7476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4561697" y="3630803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924278" y="3253721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2493930" y="3196752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866608" y="3196752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1984183" y="5660260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6630478" y="3196752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5244718" y="3196752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317785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4555361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5050617" y="5660260"/>
            <a:ext cx="1192920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383582" y="55658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数据文件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EFAB1-1A03-5E44-BDAA-92C008A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18</a:t>
            </a:fld>
            <a:endParaRPr lang="en-C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28A72D-F168-7346-AD21-E0A855632B74}"/>
              </a:ext>
            </a:extLst>
          </p:cNvPr>
          <p:cNvSpPr/>
          <p:nvPr/>
        </p:nvSpPr>
        <p:spPr>
          <a:xfrm>
            <a:off x="737486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F3BE1-68D3-C94D-8879-DB49632C0707}"/>
              </a:ext>
            </a:extLst>
          </p:cNvPr>
          <p:cNvSpPr/>
          <p:nvPr/>
        </p:nvSpPr>
        <p:spPr>
          <a:xfrm>
            <a:off x="1615934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359C79-4C1B-494B-BF9B-AAAC8D11D934}"/>
              </a:ext>
            </a:extLst>
          </p:cNvPr>
          <p:cNvSpPr/>
          <p:nvPr/>
        </p:nvSpPr>
        <p:spPr>
          <a:xfrm>
            <a:off x="3027954" y="5660260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80BF0-94B9-E144-BA17-5FDF7A1ECF8A}"/>
              </a:ext>
            </a:extLst>
          </p:cNvPr>
          <p:cNvSpPr/>
          <p:nvPr/>
        </p:nvSpPr>
        <p:spPr>
          <a:xfrm>
            <a:off x="593407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74536-1FD2-3A4E-B42D-109A1337E685}"/>
              </a:ext>
            </a:extLst>
          </p:cNvPr>
          <p:cNvSpPr/>
          <p:nvPr/>
        </p:nvSpPr>
        <p:spPr>
          <a:xfrm>
            <a:off x="4186522" y="5660260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 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2489587" y="3192064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5B7928-1964-7A4C-8794-305CACC8C036}"/>
              </a:ext>
            </a:extLst>
          </p:cNvPr>
          <p:cNvSpPr txBox="1"/>
          <p:nvPr/>
        </p:nvSpPr>
        <p:spPr>
          <a:xfrm>
            <a:off x="823512" y="1554659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，包括：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的时间戳，键值对的数量，键最小值和最大值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1DA16-2F73-3342-9282-50C07517C415}"/>
              </a:ext>
            </a:extLst>
          </p:cNvPr>
          <p:cNvSpPr txBox="1"/>
          <p:nvPr/>
        </p:nvSpPr>
        <p:spPr>
          <a:xfrm>
            <a:off x="98843" y="4010697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918D96-344B-A74A-868D-E05C2A891E45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V="1">
            <a:off x="1610475" y="3701577"/>
            <a:ext cx="444909" cy="309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3FA09E-1386-0740-86CE-D2A5C417EBF6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 flipH="1">
            <a:off x="1176936" y="1923991"/>
            <a:ext cx="3648185" cy="1272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4FE3DFB2-4F0C-CD25-C906-C599FC0E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剧透</a:t>
            </a:r>
            <a:r>
              <a:rPr lang="zh-CN" altLang="en-US" dirty="0"/>
              <a:t>：键值分离</a:t>
            </a:r>
            <a:endParaRPr lang="en-CN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96ECA9B-7CE5-7C9D-ED4F-22CCE5A5453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84183" y="3701576"/>
            <a:ext cx="1538500" cy="1958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2766BB2-D2D9-0E6A-C756-8CF2612B993B}"/>
              </a:ext>
            </a:extLst>
          </p:cNvPr>
          <p:cNvCxnSpPr>
            <a:cxnSpLocks/>
          </p:cNvCxnSpPr>
          <p:nvPr/>
        </p:nvCxnSpPr>
        <p:spPr>
          <a:xfrm flipH="1">
            <a:off x="3025907" y="3695226"/>
            <a:ext cx="1880632" cy="196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2D3AF8A-7756-0401-12B1-9AD0B260D30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4186523" y="3701576"/>
            <a:ext cx="2092380" cy="19586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4A17900-79C0-D0AA-01FC-02400AE3F91F}"/>
              </a:ext>
            </a:extLst>
          </p:cNvPr>
          <p:cNvSpPr/>
          <p:nvPr/>
        </p:nvSpPr>
        <p:spPr>
          <a:xfrm>
            <a:off x="9543677" y="4894188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D57024-9B52-D172-459B-EACF3AEC312A}"/>
              </a:ext>
            </a:extLst>
          </p:cNvPr>
          <p:cNvSpPr/>
          <p:nvPr/>
        </p:nvSpPr>
        <p:spPr>
          <a:xfrm>
            <a:off x="6906258" y="4517106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84D318-1E53-0918-F8DB-F4DF893E6717}"/>
              </a:ext>
            </a:extLst>
          </p:cNvPr>
          <p:cNvSpPr/>
          <p:nvPr/>
        </p:nvSpPr>
        <p:spPr>
          <a:xfrm>
            <a:off x="7475910" y="4460137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Key7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126016-C66E-78EE-08AA-A0EEAED91888}"/>
              </a:ext>
            </a:extLst>
          </p:cNvPr>
          <p:cNvSpPr/>
          <p:nvPr/>
        </p:nvSpPr>
        <p:spPr>
          <a:xfrm>
            <a:off x="8848588" y="4460137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Key8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70102-C441-1D5D-7864-ABCEFB3F7723}"/>
              </a:ext>
            </a:extLst>
          </p:cNvPr>
          <p:cNvSpPr/>
          <p:nvPr/>
        </p:nvSpPr>
        <p:spPr>
          <a:xfrm>
            <a:off x="11612458" y="4460137"/>
            <a:ext cx="45912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46A80C-F6D9-896F-BC54-19AC70105216}"/>
              </a:ext>
            </a:extLst>
          </p:cNvPr>
          <p:cNvSpPr/>
          <p:nvPr/>
        </p:nvSpPr>
        <p:spPr>
          <a:xfrm>
            <a:off x="10226698" y="4460137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Key9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C56B5-92BC-BD8D-7900-618027A7CA2A}"/>
              </a:ext>
            </a:extLst>
          </p:cNvPr>
          <p:cNvSpPr/>
          <p:nvPr/>
        </p:nvSpPr>
        <p:spPr>
          <a:xfrm>
            <a:off x="8159834" y="4460137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Size7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DEBCC0-2AE8-8BE9-3F9C-CA2996C974D6}"/>
              </a:ext>
            </a:extLst>
          </p:cNvPr>
          <p:cNvSpPr/>
          <p:nvPr/>
        </p:nvSpPr>
        <p:spPr>
          <a:xfrm>
            <a:off x="9537341" y="4460137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Size8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2100E2-8639-7F05-4904-F85ED649AD31}"/>
              </a:ext>
            </a:extLst>
          </p:cNvPr>
          <p:cNvSpPr/>
          <p:nvPr/>
        </p:nvSpPr>
        <p:spPr>
          <a:xfrm>
            <a:off x="5719466" y="4460137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2EDEB4-0F1C-0E92-6425-A1F8B11CE819}"/>
              </a:ext>
            </a:extLst>
          </p:cNvPr>
          <p:cNvSpPr/>
          <p:nvPr/>
        </p:nvSpPr>
        <p:spPr>
          <a:xfrm>
            <a:off x="6597914" y="4460137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96BF33-25CD-6CB8-399D-355F7EEBA48B}"/>
              </a:ext>
            </a:extLst>
          </p:cNvPr>
          <p:cNvSpPr/>
          <p:nvPr/>
        </p:nvSpPr>
        <p:spPr>
          <a:xfrm>
            <a:off x="10916054" y="4460137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Size9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A5A5CE-7EFE-3697-0453-03EACF8B53B3}"/>
              </a:ext>
            </a:extLst>
          </p:cNvPr>
          <p:cNvSpPr/>
          <p:nvPr/>
        </p:nvSpPr>
        <p:spPr>
          <a:xfrm>
            <a:off x="7471567" y="4455449"/>
            <a:ext cx="460001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936E40-95A0-D1F7-8073-4E752842E0F2}"/>
              </a:ext>
            </a:extLst>
          </p:cNvPr>
          <p:cNvSpPr/>
          <p:nvPr/>
        </p:nvSpPr>
        <p:spPr>
          <a:xfrm>
            <a:off x="6243199" y="5657916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Key7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Value7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321754-8D56-783E-DDEF-9B80F62B212E}"/>
              </a:ext>
            </a:extLst>
          </p:cNvPr>
          <p:cNvSpPr/>
          <p:nvPr/>
        </p:nvSpPr>
        <p:spPr>
          <a:xfrm>
            <a:off x="7286970" y="5657916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Key8 Value8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06D929-0F6C-21D2-B400-B8176B7EB3AF}"/>
              </a:ext>
            </a:extLst>
          </p:cNvPr>
          <p:cNvSpPr/>
          <p:nvPr/>
        </p:nvSpPr>
        <p:spPr>
          <a:xfrm>
            <a:off x="8445538" y="5657916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Key9 Value9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243873-5DAD-B419-36B8-E28BF65AD573}"/>
              </a:ext>
            </a:extLst>
          </p:cNvPr>
          <p:cNvSpPr/>
          <p:nvPr/>
        </p:nvSpPr>
        <p:spPr>
          <a:xfrm>
            <a:off x="9309634" y="5657915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73" name="Elbow Connector 23">
            <a:extLst>
              <a:ext uri="{FF2B5EF4-FFF2-40B4-BE49-F238E27FC236}">
                <a16:creationId xmlns:a16="http://schemas.microsoft.com/office/drawing/2014/main" id="{1B314831-53DB-5F85-FB91-A55ECE31DC7E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6243199" y="4964961"/>
            <a:ext cx="2261464" cy="692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23">
            <a:extLst>
              <a:ext uri="{FF2B5EF4-FFF2-40B4-BE49-F238E27FC236}">
                <a16:creationId xmlns:a16="http://schemas.microsoft.com/office/drawing/2014/main" id="{3414F032-6376-8E04-612B-B0D8EDC1587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284921" y="4964961"/>
            <a:ext cx="2597249" cy="692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23">
            <a:extLst>
              <a:ext uri="{FF2B5EF4-FFF2-40B4-BE49-F238E27FC236}">
                <a16:creationId xmlns:a16="http://schemas.microsoft.com/office/drawing/2014/main" id="{26570ADC-FCCD-9432-584F-660F3B58291A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8445538" y="4964961"/>
            <a:ext cx="2815345" cy="692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7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 animBg="1"/>
      <p:bldP spid="51" grpId="0" animBg="1"/>
      <p:bldP spid="53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19E-951E-D44B-9066-3282D342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分阶段提交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CE13-E7C4-4548-8858-CDBFED20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阶段 </a:t>
            </a:r>
            <a:r>
              <a:rPr lang="en-US" altLang="zh-CN" dirty="0"/>
              <a:t>1</a:t>
            </a:r>
            <a:r>
              <a:rPr lang="zh-CN" altLang="en-US" dirty="0">
                <a:sym typeface="Wingdings" pitchFamily="2" charset="2"/>
              </a:rPr>
              <a:t>： 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zh-CN" altLang="en-US" dirty="0">
                <a:sym typeface="Wingdings" pitchFamily="2" charset="2"/>
              </a:rPr>
              <a:t>周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使用跳表实现 </a:t>
            </a:r>
            <a:r>
              <a:rPr lang="en-US" dirty="0" err="1"/>
              <a:t>MemTable</a:t>
            </a:r>
            <a:r>
              <a:rPr lang="en-US" dirty="0"/>
              <a:t>，</a:t>
            </a:r>
            <a:r>
              <a:rPr lang="zh-CN" altLang="en-US" dirty="0"/>
              <a:t>完成基本的 </a:t>
            </a:r>
            <a:r>
              <a:rPr lang="en-US" dirty="0"/>
              <a:t>PUT、GET、DEL、SCAN、RESET </a:t>
            </a:r>
            <a:r>
              <a:rPr lang="zh-CN" altLang="en-US" dirty="0"/>
              <a:t>操作；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 err="1"/>
              <a:t>SSTable</a:t>
            </a:r>
            <a:r>
              <a:rPr lang="en-US" dirty="0"/>
              <a:t> </a:t>
            </a:r>
            <a:r>
              <a:rPr lang="zh-CN" altLang="en-US" dirty="0"/>
              <a:t>的生成，此阶段没有 </a:t>
            </a:r>
            <a:r>
              <a:rPr lang="en-US" dirty="0"/>
              <a:t>Compaction，</a:t>
            </a:r>
            <a:r>
              <a:rPr lang="zh-CN" altLang="en-US" dirty="0"/>
              <a:t>因此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无限大</a:t>
            </a:r>
            <a:r>
              <a:rPr lang="en-US" dirty="0"/>
              <a:t>；</a:t>
            </a:r>
            <a:endParaRPr lang="zh-CN" altLang="en-US" dirty="0"/>
          </a:p>
          <a:p>
            <a:r>
              <a:rPr lang="zh-CN" altLang="en-US" dirty="0"/>
              <a:t>阶段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ym typeface="Wingdings" pitchFamily="2" charset="2"/>
              </a:rPr>
              <a:t> 2</a:t>
            </a:r>
            <a:r>
              <a:rPr lang="zh-CN" altLang="en-US" dirty="0">
                <a:sym typeface="Wingdings" pitchFamily="2" charset="2"/>
              </a:rPr>
              <a:t>周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 err="1"/>
              <a:t>BloomFilter</a:t>
            </a:r>
            <a:r>
              <a:rPr lang="zh-CN" altLang="en-US" dirty="0"/>
              <a:t>、缓存等，此阶段依然没有 </a:t>
            </a:r>
            <a:r>
              <a:rPr lang="en-US" dirty="0"/>
              <a:t>Compaction</a:t>
            </a:r>
          </a:p>
          <a:p>
            <a:r>
              <a:rPr lang="zh-CN" altLang="en-US" dirty="0"/>
              <a:t>阶段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>
                <a:sym typeface="Wingdings" pitchFamily="2" charset="2"/>
              </a:rPr>
              <a:t> 2</a:t>
            </a:r>
            <a:r>
              <a:rPr lang="zh-CN" altLang="en-US" dirty="0">
                <a:sym typeface="Wingdings" pitchFamily="2" charset="2"/>
              </a:rPr>
              <a:t>～</a:t>
            </a:r>
            <a:r>
              <a:rPr lang="en-US" altLang="zh-CN" dirty="0">
                <a:sym typeface="Wingdings" pitchFamily="2" charset="2"/>
              </a:rPr>
              <a:t>3</a:t>
            </a:r>
            <a:r>
              <a:rPr lang="zh-CN" altLang="en-US" dirty="0">
                <a:sym typeface="Wingdings" pitchFamily="2" charset="2"/>
              </a:rPr>
              <a:t>周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/>
              <a:t>Compaction </a:t>
            </a:r>
            <a:r>
              <a:rPr lang="zh-CN" altLang="en-US" dirty="0"/>
              <a:t>和其余逻辑；</a:t>
            </a:r>
          </a:p>
          <a:p>
            <a:r>
              <a:rPr lang="zh-CN" altLang="en-US" dirty="0"/>
              <a:t>阶段 </a:t>
            </a:r>
            <a:r>
              <a:rPr lang="en-US" altLang="zh-CN" dirty="0"/>
              <a:t>4</a:t>
            </a:r>
            <a:r>
              <a:rPr lang="zh-CN" altLang="en-US" dirty="0"/>
              <a:t>（即最终提交）：</a:t>
            </a:r>
            <a:r>
              <a:rPr lang="en-US" altLang="zh-CN" dirty="0">
                <a:sym typeface="Wingdings" pitchFamily="2" charset="2"/>
              </a:rPr>
              <a:t> 2</a:t>
            </a:r>
            <a:r>
              <a:rPr lang="zh-CN" altLang="en-US" dirty="0">
                <a:sym typeface="Wingdings" pitchFamily="2" charset="2"/>
              </a:rPr>
              <a:t>周</a:t>
            </a:r>
            <a:endParaRPr lang="en-US" altLang="zh-CN" dirty="0"/>
          </a:p>
          <a:p>
            <a:pPr lvl="1"/>
            <a:r>
              <a:rPr lang="zh-CN" altLang="en-US" dirty="0"/>
              <a:t>完成测试实验和报告；</a:t>
            </a:r>
            <a:endParaRPr lang="en-US" altLang="zh-CN" dirty="0"/>
          </a:p>
          <a:p>
            <a:r>
              <a:rPr lang="en-CN" dirty="0"/>
              <a:t>前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N" dirty="0"/>
              <a:t>个阶段的提交不进行内容检查</a:t>
            </a:r>
            <a:r>
              <a:rPr lang="zh-CN" altLang="en-US" dirty="0"/>
              <a:t>，但未提交会扣分。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E360-337B-1548-A911-4F44BA3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737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764-C492-EC4F-852E-4C93150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DE04-84BE-3943-80CC-68F2AC93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dirty="0"/>
              <a:t>Log-Structured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</a:p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是 </a:t>
            </a:r>
            <a:r>
              <a:rPr lang="en-US" altLang="zh-CN" dirty="0"/>
              <a:t>Google</a:t>
            </a:r>
            <a:r>
              <a:rPr lang="zh-CN" altLang="en-US" dirty="0"/>
              <a:t> 开源项目 </a:t>
            </a:r>
            <a:r>
              <a:rPr lang="en-US" altLang="zh-CN" dirty="0" err="1"/>
              <a:t>LevelDB</a:t>
            </a:r>
            <a:r>
              <a:rPr lang="zh-CN" altLang="en-US" dirty="0"/>
              <a:t> 和 </a:t>
            </a:r>
            <a:r>
              <a:rPr lang="en-US" altLang="zh-CN" dirty="0"/>
              <a:t>Facebook</a:t>
            </a:r>
            <a:r>
              <a:rPr lang="zh-CN" altLang="en-US" dirty="0"/>
              <a:t> 开源项目</a:t>
            </a:r>
            <a:r>
              <a:rPr lang="en-US" altLang="zh-CN" dirty="0" err="1"/>
              <a:t>RocksDB</a:t>
            </a:r>
            <a:r>
              <a:rPr lang="zh-CN" altLang="en-US" dirty="0"/>
              <a:t> 的核心数据结构</a:t>
            </a:r>
            <a:endParaRPr lang="en-US" altLang="zh-CN" dirty="0"/>
          </a:p>
          <a:p>
            <a:r>
              <a:rPr lang="zh-CN" altLang="en-US" dirty="0"/>
              <a:t>是近年来存储学术会议中的热门话题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87ECB-08DB-C542-B918-C53DC04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54" y="3693734"/>
            <a:ext cx="1600200" cy="1607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36A96-734C-444F-BDC9-626C176E9A34}"/>
              </a:ext>
            </a:extLst>
          </p:cNvPr>
          <p:cNvSpPr txBox="1"/>
          <p:nvPr/>
        </p:nvSpPr>
        <p:spPr>
          <a:xfrm>
            <a:off x="73351" y="6314898"/>
            <a:ext cx="105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/commons/thumb/d/da/</a:t>
            </a:r>
            <a:r>
              <a:rPr lang="en-US" dirty="0" err="1"/>
              <a:t>Rocksdb-icon.svg</a:t>
            </a:r>
            <a:r>
              <a:rPr lang="en-US" dirty="0"/>
              <a:t>/220px-Rocksdb-icon.svg.png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BDFC0-3540-5E4F-98DF-465DDE9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84" y="3880853"/>
            <a:ext cx="3556000" cy="135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55F7-7343-B344-BD96-EEDC06031C63}"/>
              </a:ext>
            </a:extLst>
          </p:cNvPr>
          <p:cNvSpPr txBox="1"/>
          <p:nvPr/>
        </p:nvSpPr>
        <p:spPr>
          <a:xfrm>
            <a:off x="73351" y="6545820"/>
            <a:ext cx="682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dbdb.io</a:t>
            </a:r>
            <a:r>
              <a:rPr lang="en-US" dirty="0"/>
              <a:t>/media/logos/leveldb-horizontal.png.280x250_q85.png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E91A-404F-C146-BC9A-3FEC1EC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67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42D-182C-E54A-BBCA-CED139AE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589142"/>
            <a:ext cx="1084667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其他常见优化</a:t>
            </a:r>
            <a:r>
              <a:rPr lang="zh-CN" altLang="en-US" dirty="0"/>
              <a:t>方向和方法</a:t>
            </a:r>
          </a:p>
          <a:p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提升合并速度</a:t>
            </a:r>
            <a:endParaRPr lang="en-US" altLang="zh-CN" dirty="0"/>
          </a:p>
          <a:p>
            <a:pPr lvl="1"/>
            <a:r>
              <a:rPr lang="zh-CN" altLang="en-US" dirty="0"/>
              <a:t>提升读写性能</a:t>
            </a:r>
            <a:endParaRPr lang="en-US" altLang="zh-CN" dirty="0"/>
          </a:p>
          <a:p>
            <a:pPr lvl="1"/>
            <a:r>
              <a:rPr lang="zh-CN" altLang="en-US" dirty="0"/>
              <a:t>减少写放大</a:t>
            </a:r>
            <a:endParaRPr lang="en-US" altLang="zh-CN" dirty="0"/>
          </a:p>
          <a:p>
            <a:pPr lvl="1"/>
            <a:r>
              <a:rPr lang="zh-CN" altLang="en-US" dirty="0"/>
              <a:t>提升可靠性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增加 </a:t>
            </a:r>
            <a:r>
              <a:rPr lang="en-US" altLang="zh-CN" dirty="0"/>
              <a:t>write-ahead-log</a:t>
            </a:r>
            <a:r>
              <a:rPr lang="zh-CN" altLang="en-US" dirty="0"/>
              <a:t>：保证写到</a:t>
            </a:r>
            <a:r>
              <a:rPr lang="en-US" altLang="zh-CN" dirty="0" err="1"/>
              <a:t>MemTable</a:t>
            </a:r>
            <a:r>
              <a:rPr lang="zh-CN" altLang="en-US" dirty="0"/>
              <a:t>的数据不会丢失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887B7-ACA2-4B49-AB11-666B6C7E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17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19E-951E-D44B-9066-3282D342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CE13-E7C4-4548-8858-CDBFED20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E360-337B-1548-A911-4F44BA3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E9884-739F-0EC2-8AEB-0C115222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750850"/>
            <a:ext cx="10955114" cy="33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3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AE5A-38A3-A1A0-DDCA-1F5A08BB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0 </a:t>
            </a:r>
            <a:r>
              <a:rPr lang="zh-CN" altLang="en-US" dirty="0"/>
              <a:t>常见问题汇总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CBDF-B90F-7205-6848-9365CD66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字典序是什么意思？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双字符和单字符联合编码的时候，频率表的更新规则是什么？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不太理解二进制读写文件，如：为什么同一个文件既可以以普通方式读写，也可以以二进制形式读写？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不太理解生成的压缩字节流的形式，如将“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x12”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这样表示十六进制的字符串写入压缩文件，或将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以字符形式写入压缩文件。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运行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make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命令后显示“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 target”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不清楚如何在给出了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Makefile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的项目中使用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IDE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进行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Debug</a:t>
            </a:r>
          </a:p>
          <a:p>
            <a:pPr>
              <a:lnSpc>
                <a:spcPct val="100000"/>
              </a:lnSpc>
            </a:pPr>
            <a:endParaRPr lang="en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CCD1-161A-94D7-B098-BF8E5A49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08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BB73-767A-1F47-A2F0-C34E797B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键值存储的基本操作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D561-B24C-2B42-9EB4-98500763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插入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</a:p>
          <a:p>
            <a:pPr lvl="1"/>
            <a:r>
              <a:rPr lang="zh-CN" altLang="en-US" dirty="0"/>
              <a:t>设置键</a:t>
            </a:r>
            <a:r>
              <a:rPr lang="en-US" altLang="zh-CN" dirty="0"/>
              <a:t> key </a:t>
            </a:r>
            <a:r>
              <a:rPr lang="zh-CN" altLang="en-US" dirty="0"/>
              <a:t>的值为</a:t>
            </a:r>
            <a:r>
              <a:rPr lang="en-US" altLang="zh-CN" dirty="0"/>
              <a:t> value</a:t>
            </a:r>
            <a:endParaRPr lang="en-US" dirty="0"/>
          </a:p>
          <a:p>
            <a:r>
              <a:rPr lang="en-US" dirty="0" err="1"/>
              <a:t>删除</a:t>
            </a:r>
            <a:r>
              <a:rPr lang="zh-CN" altLang="en-US" dirty="0"/>
              <a:t> </a:t>
            </a:r>
            <a:r>
              <a:rPr lang="en-US" altLang="zh-CN" dirty="0"/>
              <a:t>delete (key)</a:t>
            </a:r>
          </a:p>
          <a:p>
            <a:pPr lvl="1"/>
            <a:r>
              <a:rPr lang="zh-CN" altLang="en-US" dirty="0"/>
              <a:t>删除键</a:t>
            </a:r>
            <a:r>
              <a:rPr lang="en-US" altLang="zh-CN" dirty="0"/>
              <a:t> key </a:t>
            </a:r>
            <a:r>
              <a:rPr lang="zh-CN" altLang="en-US" dirty="0"/>
              <a:t>和其值</a:t>
            </a:r>
            <a:endParaRPr lang="en-US" dirty="0"/>
          </a:p>
          <a:p>
            <a:r>
              <a:rPr lang="en-US" dirty="0" err="1"/>
              <a:t>查询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(key)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获取键</a:t>
            </a:r>
            <a:r>
              <a:rPr lang="en-US" altLang="zh-CN" dirty="0"/>
              <a:t> key 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区间查询 </a:t>
            </a:r>
            <a:r>
              <a:rPr lang="en-US" altLang="zh-CN" dirty="0"/>
              <a:t>scan(key1,</a:t>
            </a:r>
            <a:r>
              <a:rPr lang="zh-CN" altLang="en-US" dirty="0"/>
              <a:t> </a:t>
            </a:r>
            <a:r>
              <a:rPr lang="en-US" altLang="zh-CN" dirty="0"/>
              <a:t>key2)</a:t>
            </a:r>
          </a:p>
          <a:p>
            <a:pPr lvl="1"/>
            <a:r>
              <a:rPr lang="zh-CN" altLang="en-US" dirty="0"/>
              <a:t>获取键在</a:t>
            </a:r>
            <a:r>
              <a:rPr lang="en-US" altLang="zh-CN" dirty="0"/>
              <a:t> key1 ~ key2 </a:t>
            </a:r>
            <a:r>
              <a:rPr lang="zh-CN" altLang="en-US" dirty="0"/>
              <a:t>之间的所有键值对</a:t>
            </a:r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CN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8AA5F-023C-8B44-BABD-7D4B08A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53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28577-F863-7A4A-8EB4-5B2053D9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6614369" cy="54272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内存存储 </a:t>
            </a:r>
            <a:r>
              <a:rPr lang="en-US" altLang="zh-CN" dirty="0" err="1"/>
              <a:t>MemTable</a:t>
            </a:r>
            <a:endParaRPr lang="en-US" altLang="zh-CN" dirty="0"/>
          </a:p>
          <a:p>
            <a:pPr lvl="1"/>
            <a:r>
              <a:rPr lang="zh-CN" altLang="en-US" dirty="0"/>
              <a:t>常用的是跳表（</a:t>
            </a:r>
            <a:r>
              <a:rPr lang="en-US" dirty="0"/>
              <a:t>skip-list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新写入的数据均被保存在 </a:t>
            </a:r>
            <a:r>
              <a:rPr lang="en-US" altLang="zh-CN" dirty="0" err="1"/>
              <a:t>MemTable</a:t>
            </a:r>
            <a:r>
              <a:rPr lang="zh-CN" altLang="en-US" dirty="0"/>
              <a:t> 中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磁盘存储 </a:t>
            </a:r>
            <a:r>
              <a:rPr lang="en-US" altLang="zh-CN" dirty="0" err="1"/>
              <a:t>SSTable</a:t>
            </a:r>
            <a:endParaRPr lang="en-US" altLang="zh-CN" dirty="0"/>
          </a:p>
          <a:p>
            <a:pPr lvl="1"/>
            <a:r>
              <a:rPr lang="zh-CN" altLang="en-US" dirty="0"/>
              <a:t>分层保存持久化数据</a:t>
            </a:r>
            <a:endParaRPr lang="en-US" altLang="zh-CN" dirty="0"/>
          </a:p>
          <a:p>
            <a:pPr lvl="1"/>
            <a:r>
              <a:rPr lang="zh-CN" altLang="en-US" dirty="0"/>
              <a:t>每层有多个固定大小的</a:t>
            </a:r>
            <a:r>
              <a:rPr lang="zh-CN" altLang="en-US" b="1" dirty="0"/>
              <a:t>只读</a:t>
            </a:r>
            <a:r>
              <a:rPr lang="zh-CN" altLang="en-US" dirty="0"/>
              <a:t>文件（</a:t>
            </a:r>
            <a:r>
              <a:rPr lang="en-US" altLang="zh-CN" dirty="0" err="1"/>
              <a:t>SSTable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每个文件中保存的 </a:t>
            </a:r>
            <a:r>
              <a:rPr lang="en-US" dirty="0"/>
              <a:t>key</a:t>
            </a:r>
            <a:r>
              <a:rPr lang="zh-CN" altLang="en-US" dirty="0"/>
              <a:t> 是</a:t>
            </a:r>
            <a:r>
              <a:rPr lang="zh-CN" altLang="en-US" b="1" dirty="0"/>
              <a:t>有序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越下层文件数量越多，比例是预设的</a:t>
            </a:r>
            <a:endParaRPr lang="en-US" altLang="zh-CN" dirty="0"/>
          </a:p>
          <a:p>
            <a:pPr lvl="1"/>
            <a:r>
              <a:rPr lang="zh-CN" altLang="en-US" dirty="0"/>
              <a:t>除第 </a:t>
            </a:r>
            <a:r>
              <a:rPr lang="en-US" altLang="zh-CN" dirty="0"/>
              <a:t>0</a:t>
            </a:r>
            <a:r>
              <a:rPr lang="zh-CN" altLang="en-US" dirty="0"/>
              <a:t> 层外，同一层中文件保存的 </a:t>
            </a:r>
            <a:r>
              <a:rPr lang="en-US" dirty="0"/>
              <a:t>key</a:t>
            </a:r>
            <a:r>
              <a:rPr lang="zh-CN" altLang="en-US" dirty="0"/>
              <a:t> 区间不相交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7EC6E-2F93-0B4B-AB7E-62B3D2E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E6460-1F15-C14F-95B3-6957EBDA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基本结构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025963-7EFF-1541-804A-660283840DF8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D665AB-20D9-7942-914A-3E51017AC72E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667859-8833-1247-8627-BD440C855EE0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8BF60D-ED72-A947-92D3-1749CA227C7F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E4A96E-3D81-7649-9B33-1789D245F3A5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5BFA71-E0E6-704A-8F60-C2B033EB5818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C72CBCF-C3C7-1240-8AB2-5F2C609AE19A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B6EF65-A463-784B-B473-81F1AD14B4C1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1DF2648-D455-6F42-BC3B-0DF32B4CDFBB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6CE7F1-DF2C-0A47-8681-88BA48112072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6605D05-3ED2-AF48-9DC9-A647DE694115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1CF319F-F8A5-8B4A-AB10-9EA293948130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D58F22A-7FEF-6342-BA62-62A631EB63FB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2D765-7AAC-C24C-A88D-5A2FBDE4F494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5895F54-9B2A-A14F-ABAA-D1D9B534EAD0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39BF172-8B02-6B48-9B12-6E494D6CDC93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37AD11-B239-E746-821F-C025CF2E0A5E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663BB09-7F90-E849-86F1-5821D438D7F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F654C1E-7F87-4643-8185-5DD2D3655DC1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2D9713A-863C-B54A-A146-006611924C3B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8DDC279-AE6F-734E-A10C-144899279BD7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7B9FF58-532A-0844-B183-3ED9C6B25358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E6284E2-B566-C245-9E4A-AFFC7CABAD0F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EC64D7-8000-DC4B-B69D-4C9EABBC504A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F10E6E3-ECE2-1847-A16B-C5924A9E6BF6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5ACCBE-79F8-2543-9513-131D22CFC326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5A0AC17-8BF1-8A4A-80DA-95C137336FEB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9F80CDD-AFE4-2A4C-A38B-3CB9E09564E9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3012FDE-1097-9049-A9BB-8775C8B2C6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0AC11D2-883B-574D-8DA8-0B2F4C7B5739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895D113-D5DB-B043-A46D-B63744ECEF25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CC8184FB-5F20-E04F-941F-8568D490363A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EBD440-FFC1-3944-AE3D-04CF6C44D0D5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66E86C-35A9-3348-947B-39C64388E69E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93E7CF-7B9A-854F-BBB0-8509CB82B3E8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EB075-D95B-9044-AF88-FF530D5C136D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6181C2C-B468-CE46-B230-B15CD313D51F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D5F5E4-CB85-614C-8032-8E080C0D3C8B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9717A9-E7D0-744A-9BAF-B3D144DC7B03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BB7A49-0F72-A242-8B1E-EC5740243337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2DC748C-2F9E-DC4D-A353-8C98CA70C7B0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D769C3-1075-DA4B-8238-849D51B32B0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DE438A-513B-5847-AA09-B0EC7FA10A5A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15A180-BBB7-4649-BB67-037058CABD67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D759B6-35CA-944B-BDD8-2388E2E575C4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AF8CA7-45A4-9646-BF07-2AD991DB0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345630-905A-694A-93CC-A2076ADEA33C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7767E-A1DF-D847-AA70-B2F3EA02A783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5DDE26-9461-074C-B946-A31C07A0FA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BE0911-972D-3846-91C6-95ADEDAEB13D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5D73921-74D1-0843-B91C-925496975FFB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DF6326-1881-FD44-8671-3A6C45DDD2A5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608D60-0621-1348-ADD5-088EBE127275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7921EC-4B82-C84A-864D-4BDD8B506148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85FCFF-08D4-F248-97CF-C54973CC2A81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E91DF3-1F11-8B49-A970-848C848076C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25EE0B-BEB2-144A-85E8-CFCA6BFEB782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0AEF25C-1624-C64A-B37A-EAC0F8A82CF2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C1DA0-C5B5-334A-B2DC-4E01981A73A7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52BC0-9F09-0245-A0EF-F918160D8612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ED5466C-707C-BB4D-8F89-4B893E3A711F}"/>
              </a:ext>
            </a:extLst>
          </p:cNvPr>
          <p:cNvSpPr txBox="1"/>
          <p:nvPr/>
        </p:nvSpPr>
        <p:spPr>
          <a:xfrm>
            <a:off x="175364" y="6501008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SSTable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Strings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01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4561697" y="3630803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924278" y="3253721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2493930" y="3196752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866608" y="3196752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7322185" y="3196752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6630478" y="3196752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5244718" y="3196752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317785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4555361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10388620" y="3196752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D4050C-6D17-9043-912E-3A14E64C08E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632048" y="1969717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C2D36C-3219-8541-8510-27F7F6BD528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5418234" y="1301200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A4CFA56-AF1E-1042-8078-439F945FC9A2}"/>
              </a:ext>
            </a:extLst>
          </p:cNvPr>
          <p:cNvSpPr/>
          <p:nvPr/>
        </p:nvSpPr>
        <p:spPr>
          <a:xfrm rot="5400000">
            <a:off x="4741190" y="1746433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8670890" y="4398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8891B09-55B3-D546-B4B3-1D4C61EABFF4}"/>
              </a:ext>
            </a:extLst>
          </p:cNvPr>
          <p:cNvSpPr/>
          <p:nvPr/>
        </p:nvSpPr>
        <p:spPr>
          <a:xfrm rot="5400000">
            <a:off x="9035535" y="2289665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D2D1F-0F29-2646-B4BA-3998153F6EDC}"/>
              </a:ext>
            </a:extLst>
          </p:cNvPr>
          <p:cNvSpPr txBox="1"/>
          <p:nvPr/>
        </p:nvSpPr>
        <p:spPr>
          <a:xfrm>
            <a:off x="4367680" y="44627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EFAB1-1A03-5E44-BDAA-92C008A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5</a:t>
            </a:fld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28A72D-F168-7346-AD21-E0A855632B74}"/>
              </a:ext>
            </a:extLst>
          </p:cNvPr>
          <p:cNvSpPr/>
          <p:nvPr/>
        </p:nvSpPr>
        <p:spPr>
          <a:xfrm>
            <a:off x="737486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F3BE1-68D3-C94D-8879-DB49632C0707}"/>
              </a:ext>
            </a:extLst>
          </p:cNvPr>
          <p:cNvSpPr/>
          <p:nvPr/>
        </p:nvSpPr>
        <p:spPr>
          <a:xfrm>
            <a:off x="1615934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359C79-4C1B-494B-BF9B-AAAC8D11D934}"/>
              </a:ext>
            </a:extLst>
          </p:cNvPr>
          <p:cNvSpPr/>
          <p:nvPr/>
        </p:nvSpPr>
        <p:spPr>
          <a:xfrm>
            <a:off x="8365956" y="3196752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80BF0-94B9-E144-BA17-5FDF7A1ECF8A}"/>
              </a:ext>
            </a:extLst>
          </p:cNvPr>
          <p:cNvSpPr/>
          <p:nvPr/>
        </p:nvSpPr>
        <p:spPr>
          <a:xfrm>
            <a:off x="593407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74536-1FD2-3A4E-B42D-109A1337E685}"/>
              </a:ext>
            </a:extLst>
          </p:cNvPr>
          <p:cNvSpPr/>
          <p:nvPr/>
        </p:nvSpPr>
        <p:spPr>
          <a:xfrm>
            <a:off x="9524524" y="3196752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2489587" y="3192064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63CCCB7-9D6D-9C43-99C1-0DA34CE044B0}"/>
              </a:ext>
            </a:extLst>
          </p:cNvPr>
          <p:cNvSpPr/>
          <p:nvPr/>
        </p:nvSpPr>
        <p:spPr>
          <a:xfrm rot="5400000">
            <a:off x="5744210" y="383497"/>
            <a:ext cx="327346" cy="10340793"/>
          </a:xfrm>
          <a:prstGeom prst="rightBrace">
            <a:avLst>
              <a:gd name="adj1" fmla="val 8333"/>
              <a:gd name="adj2" fmla="val 503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8B567-4E60-804C-B192-B6C5F52601F5}"/>
              </a:ext>
            </a:extLst>
          </p:cNvPr>
          <p:cNvSpPr txBox="1"/>
          <p:nvPr/>
        </p:nvSpPr>
        <p:spPr>
          <a:xfrm>
            <a:off x="3704758" y="5857463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整个文件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，不超过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5B7928-1964-7A4C-8794-305CACC8C036}"/>
              </a:ext>
            </a:extLst>
          </p:cNvPr>
          <p:cNvSpPr txBox="1"/>
          <p:nvPr/>
        </p:nvSpPr>
        <p:spPr>
          <a:xfrm>
            <a:off x="823512" y="1554659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，包括：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的时间戳，键值对的数量，键最小值和最大值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1DA16-2F73-3342-9282-50C07517C415}"/>
              </a:ext>
            </a:extLst>
          </p:cNvPr>
          <p:cNvSpPr txBox="1"/>
          <p:nvPr/>
        </p:nvSpPr>
        <p:spPr>
          <a:xfrm>
            <a:off x="357172" y="4679896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918D96-344B-A74A-868D-E05C2A891E45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V="1">
            <a:off x="1868804" y="3701577"/>
            <a:ext cx="186580" cy="978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3FA09E-1386-0740-86CE-D2A5C417EBF6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 flipH="1">
            <a:off x="1176936" y="1923991"/>
            <a:ext cx="3648185" cy="1272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8CEB9023-147E-754D-EB63-11742A4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 存储格式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645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PUT(</a:t>
            </a:r>
            <a:r>
              <a:rPr lang="en-US" altLang="zh-CN" dirty="0"/>
              <a:t>K,</a:t>
            </a:r>
            <a:r>
              <a:rPr lang="zh-CN" altLang="en-US" dirty="0"/>
              <a:t> </a:t>
            </a:r>
            <a:r>
              <a:rPr lang="en-US" altLang="zh-CN" dirty="0"/>
              <a:t>V)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575490" y="1992465"/>
            <a:ext cx="178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PUT(K,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1C3C95-AF47-2F4E-9F25-8F036E2E86C9}"/>
              </a:ext>
            </a:extLst>
          </p:cNvPr>
          <p:cNvSpPr txBox="1"/>
          <p:nvPr/>
        </p:nvSpPr>
        <p:spPr>
          <a:xfrm>
            <a:off x="6750904" y="712136"/>
            <a:ext cx="566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MemTable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中插入和覆盖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数据量达到阈值，触发 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9BB9C6-42C6-8D49-AA69-11EEB2563D87}"/>
              </a:ext>
            </a:extLst>
          </p:cNvPr>
          <p:cNvCxnSpPr>
            <a:cxnSpLocks/>
          </p:cNvCxnSpPr>
          <p:nvPr/>
        </p:nvCxnSpPr>
        <p:spPr>
          <a:xfrm>
            <a:off x="2668463" y="2700478"/>
            <a:ext cx="1195309" cy="11036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9FC6B-F6E3-D649-8DCB-C43B23DC2B23}"/>
              </a:ext>
            </a:extLst>
          </p:cNvPr>
          <p:cNvSpPr txBox="1"/>
          <p:nvPr/>
        </p:nvSpPr>
        <p:spPr>
          <a:xfrm>
            <a:off x="3118913" y="2757417"/>
            <a:ext cx="316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，写到文件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EA3B77-CD5D-684C-8D08-FF7F9A646BF4}"/>
              </a:ext>
            </a:extLst>
          </p:cNvPr>
          <p:cNvSpPr txBox="1"/>
          <p:nvPr/>
        </p:nvSpPr>
        <p:spPr>
          <a:xfrm>
            <a:off x="4315969" y="3786846"/>
            <a:ext cx="566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文件数达到阈值，继续触发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17EBE-5C80-054F-BE9A-818EE9D5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8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2168099" y="3660206"/>
            <a:ext cx="2125231" cy="1510370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231" h="1510370">
                <a:moveTo>
                  <a:pt x="7552" y="2915"/>
                </a:moveTo>
                <a:cubicBezTo>
                  <a:pt x="4673" y="215706"/>
                  <a:pt x="-7900" y="514956"/>
                  <a:pt x="7554" y="796913"/>
                </a:cubicBezTo>
                <a:cubicBezTo>
                  <a:pt x="364385" y="800415"/>
                  <a:pt x="449612" y="767705"/>
                  <a:pt x="652534" y="789315"/>
                </a:cubicBezTo>
                <a:cubicBezTo>
                  <a:pt x="655066" y="547890"/>
                  <a:pt x="657600" y="1718805"/>
                  <a:pt x="660132" y="1477380"/>
                </a:cubicBezTo>
                <a:lnTo>
                  <a:pt x="2125231" y="1459273"/>
                </a:lnTo>
                <a:cubicBezTo>
                  <a:pt x="2107125" y="963795"/>
                  <a:pt x="2125231" y="748975"/>
                  <a:pt x="2107124" y="0"/>
                </a:cubicBezTo>
                <a:lnTo>
                  <a:pt x="7552" y="2915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F63DE-DB42-1443-A6EE-3FCD6025301C}"/>
              </a:ext>
            </a:extLst>
          </p:cNvPr>
          <p:cNvSpPr txBox="1"/>
          <p:nvPr/>
        </p:nvSpPr>
        <p:spPr>
          <a:xfrm>
            <a:off x="3480175" y="1411769"/>
            <a:ext cx="7237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先统计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0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所覆盖的键的区间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然后在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层中找到与此区间有交集的所有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文件。 </a:t>
            </a:r>
          </a:p>
          <a:p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D3692F-7EC0-024D-880D-3760CCF0635E}"/>
              </a:ext>
            </a:extLst>
          </p:cNvPr>
          <p:cNvSpPr txBox="1"/>
          <p:nvPr/>
        </p:nvSpPr>
        <p:spPr>
          <a:xfrm>
            <a:off x="4516181" y="2301850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涉及到的文件读到内存，进行归并排序，并生成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文件写回下一层（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B2BF-3CAA-7348-B267-4FCA345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02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4367808" y="4437112"/>
            <a:ext cx="2259749" cy="1473291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  <a:gd name="connsiteX0" fmla="*/ 7552 w 2125231"/>
              <a:gd name="connsiteY0" fmla="*/ 0 h 1507455"/>
              <a:gd name="connsiteX1" fmla="*/ 7554 w 2125231"/>
              <a:gd name="connsiteY1" fmla="*/ 793998 h 1507455"/>
              <a:gd name="connsiteX2" fmla="*/ 652534 w 2125231"/>
              <a:gd name="connsiteY2" fmla="*/ 786400 h 1507455"/>
              <a:gd name="connsiteX3" fmla="*/ 660132 w 2125231"/>
              <a:gd name="connsiteY3" fmla="*/ 1474465 h 1507455"/>
              <a:gd name="connsiteX4" fmla="*/ 2125231 w 2125231"/>
              <a:gd name="connsiteY4" fmla="*/ 1456358 h 1507455"/>
              <a:gd name="connsiteX5" fmla="*/ 721086 w 2125231"/>
              <a:gd name="connsiteY5" fmla="*/ 6711 h 1507455"/>
              <a:gd name="connsiteX6" fmla="*/ 7552 w 2125231"/>
              <a:gd name="connsiteY6" fmla="*/ 0 h 1507455"/>
              <a:gd name="connsiteX0" fmla="*/ 7552 w 2125231"/>
              <a:gd name="connsiteY0" fmla="*/ 0 h 1539533"/>
              <a:gd name="connsiteX1" fmla="*/ 7554 w 2125231"/>
              <a:gd name="connsiteY1" fmla="*/ 793998 h 1539533"/>
              <a:gd name="connsiteX2" fmla="*/ 931666 w 2125231"/>
              <a:gd name="connsiteY2" fmla="*/ 1431293 h 1539533"/>
              <a:gd name="connsiteX3" fmla="*/ 660132 w 2125231"/>
              <a:gd name="connsiteY3" fmla="*/ 1474465 h 1539533"/>
              <a:gd name="connsiteX4" fmla="*/ 2125231 w 2125231"/>
              <a:gd name="connsiteY4" fmla="*/ 1456358 h 1539533"/>
              <a:gd name="connsiteX5" fmla="*/ 721086 w 2125231"/>
              <a:gd name="connsiteY5" fmla="*/ 6711 h 1539533"/>
              <a:gd name="connsiteX6" fmla="*/ 7552 w 2125231"/>
              <a:gd name="connsiteY6" fmla="*/ 0 h 1539533"/>
              <a:gd name="connsiteX0" fmla="*/ 715319 w 2832998"/>
              <a:gd name="connsiteY0" fmla="*/ 0 h 1508448"/>
              <a:gd name="connsiteX1" fmla="*/ 715321 w 2832998"/>
              <a:gd name="connsiteY1" fmla="*/ 793998 h 1508448"/>
              <a:gd name="connsiteX2" fmla="*/ 22389 w 2832998"/>
              <a:gd name="connsiteY2" fmla="*/ 824901 h 1508448"/>
              <a:gd name="connsiteX3" fmla="*/ 1367899 w 2832998"/>
              <a:gd name="connsiteY3" fmla="*/ 1474465 h 1508448"/>
              <a:gd name="connsiteX4" fmla="*/ 2832998 w 2832998"/>
              <a:gd name="connsiteY4" fmla="*/ 1456358 h 1508448"/>
              <a:gd name="connsiteX5" fmla="*/ 1428853 w 2832998"/>
              <a:gd name="connsiteY5" fmla="*/ 6711 h 1508448"/>
              <a:gd name="connsiteX6" fmla="*/ 715319 w 2832998"/>
              <a:gd name="connsiteY6" fmla="*/ 0 h 1508448"/>
              <a:gd name="connsiteX0" fmla="*/ 715319 w 2832998"/>
              <a:gd name="connsiteY0" fmla="*/ 0 h 1517819"/>
              <a:gd name="connsiteX1" fmla="*/ 715321 w 2832998"/>
              <a:gd name="connsiteY1" fmla="*/ 793998 h 1517819"/>
              <a:gd name="connsiteX2" fmla="*/ 22389 w 2832998"/>
              <a:gd name="connsiteY2" fmla="*/ 824901 h 1517819"/>
              <a:gd name="connsiteX3" fmla="*/ 49238 w 2832998"/>
              <a:gd name="connsiteY3" fmla="*/ 1484090 h 1517819"/>
              <a:gd name="connsiteX4" fmla="*/ 2832998 w 2832998"/>
              <a:gd name="connsiteY4" fmla="*/ 1456358 h 1517819"/>
              <a:gd name="connsiteX5" fmla="*/ 1428853 w 2832998"/>
              <a:gd name="connsiteY5" fmla="*/ 6711 h 1517819"/>
              <a:gd name="connsiteX6" fmla="*/ 715319 w 2832998"/>
              <a:gd name="connsiteY6" fmla="*/ 0 h 1517819"/>
              <a:gd name="connsiteX0" fmla="*/ 752781 w 2870460"/>
              <a:gd name="connsiteY0" fmla="*/ 0 h 1499080"/>
              <a:gd name="connsiteX1" fmla="*/ 752783 w 2870460"/>
              <a:gd name="connsiteY1" fmla="*/ 793998 h 1499080"/>
              <a:gd name="connsiteX2" fmla="*/ 59851 w 2870460"/>
              <a:gd name="connsiteY2" fmla="*/ 824901 h 1499080"/>
              <a:gd name="connsiteX3" fmla="*/ 72 w 2870460"/>
              <a:gd name="connsiteY3" fmla="*/ 1464839 h 1499080"/>
              <a:gd name="connsiteX4" fmla="*/ 2870460 w 2870460"/>
              <a:gd name="connsiteY4" fmla="*/ 1456358 h 1499080"/>
              <a:gd name="connsiteX5" fmla="*/ 1466315 w 2870460"/>
              <a:gd name="connsiteY5" fmla="*/ 6711 h 1499080"/>
              <a:gd name="connsiteX6" fmla="*/ 752781 w 2870460"/>
              <a:gd name="connsiteY6" fmla="*/ 0 h 1499080"/>
              <a:gd name="connsiteX0" fmla="*/ 723961 w 2841640"/>
              <a:gd name="connsiteY0" fmla="*/ 0 h 1499080"/>
              <a:gd name="connsiteX1" fmla="*/ 723963 w 2841640"/>
              <a:gd name="connsiteY1" fmla="*/ 793998 h 1499080"/>
              <a:gd name="connsiteX2" fmla="*/ 31031 w 2841640"/>
              <a:gd name="connsiteY2" fmla="*/ 824901 h 1499080"/>
              <a:gd name="connsiteX3" fmla="*/ 128 w 2841640"/>
              <a:gd name="connsiteY3" fmla="*/ 1464839 h 1499080"/>
              <a:gd name="connsiteX4" fmla="*/ 2841640 w 2841640"/>
              <a:gd name="connsiteY4" fmla="*/ 1456358 h 1499080"/>
              <a:gd name="connsiteX5" fmla="*/ 1437495 w 2841640"/>
              <a:gd name="connsiteY5" fmla="*/ 6711 h 1499080"/>
              <a:gd name="connsiteX6" fmla="*/ 723961 w 2841640"/>
              <a:gd name="connsiteY6" fmla="*/ 0 h 1499080"/>
              <a:gd name="connsiteX0" fmla="*/ 762686 w 2880365"/>
              <a:gd name="connsiteY0" fmla="*/ 0 h 1498071"/>
              <a:gd name="connsiteX1" fmla="*/ 762688 w 2880365"/>
              <a:gd name="connsiteY1" fmla="*/ 793998 h 1498071"/>
              <a:gd name="connsiteX2" fmla="*/ 21629 w 2880365"/>
              <a:gd name="connsiteY2" fmla="*/ 786400 h 1498071"/>
              <a:gd name="connsiteX3" fmla="*/ 38853 w 2880365"/>
              <a:gd name="connsiteY3" fmla="*/ 1464839 h 1498071"/>
              <a:gd name="connsiteX4" fmla="*/ 2880365 w 2880365"/>
              <a:gd name="connsiteY4" fmla="*/ 1456358 h 1498071"/>
              <a:gd name="connsiteX5" fmla="*/ 1476220 w 2880365"/>
              <a:gd name="connsiteY5" fmla="*/ 6711 h 1498071"/>
              <a:gd name="connsiteX6" fmla="*/ 762686 w 2880365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683306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921411"/>
              <a:gd name="connsiteY0" fmla="*/ 0 h 1526614"/>
              <a:gd name="connsiteX1" fmla="*/ 692933 w 2921411"/>
              <a:gd name="connsiteY1" fmla="*/ 793998 h 1526614"/>
              <a:gd name="connsiteX2" fmla="*/ 0 w 2921411"/>
              <a:gd name="connsiteY2" fmla="*/ 786400 h 1526614"/>
              <a:gd name="connsiteX3" fmla="*/ 17224 w 2921411"/>
              <a:gd name="connsiteY3" fmla="*/ 1464839 h 1526614"/>
              <a:gd name="connsiteX4" fmla="*/ 2858736 w 2921411"/>
              <a:gd name="connsiteY4" fmla="*/ 1456358 h 1526614"/>
              <a:gd name="connsiteX5" fmla="*/ 1942069 w 2921411"/>
              <a:gd name="connsiteY5" fmla="*/ 697671 h 1526614"/>
              <a:gd name="connsiteX6" fmla="*/ 1454591 w 2921411"/>
              <a:gd name="connsiteY6" fmla="*/ 6711 h 1526614"/>
              <a:gd name="connsiteX7" fmla="*/ 683306 w 2921411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230576"/>
              <a:gd name="connsiteY0" fmla="*/ 0 h 1526614"/>
              <a:gd name="connsiteX1" fmla="*/ 692933 w 2230576"/>
              <a:gd name="connsiteY1" fmla="*/ 793998 h 1526614"/>
              <a:gd name="connsiteX2" fmla="*/ 0 w 2230576"/>
              <a:gd name="connsiteY2" fmla="*/ 786400 h 1526614"/>
              <a:gd name="connsiteX3" fmla="*/ 17224 w 2230576"/>
              <a:gd name="connsiteY3" fmla="*/ 1464839 h 1526614"/>
              <a:gd name="connsiteX4" fmla="*/ 2124218 w 2230576"/>
              <a:gd name="connsiteY4" fmla="*/ 1456358 h 1526614"/>
              <a:gd name="connsiteX5" fmla="*/ 1439898 w 2230576"/>
              <a:gd name="connsiteY5" fmla="*/ 750136 h 1526614"/>
              <a:gd name="connsiteX6" fmla="*/ 1454591 w 2230576"/>
              <a:gd name="connsiteY6" fmla="*/ 6711 h 1526614"/>
              <a:gd name="connsiteX7" fmla="*/ 683306 w 2230576"/>
              <a:gd name="connsiteY7" fmla="*/ 0 h 1526614"/>
              <a:gd name="connsiteX0" fmla="*/ 683306 w 2320645"/>
              <a:gd name="connsiteY0" fmla="*/ 0 h 1526614"/>
              <a:gd name="connsiteX1" fmla="*/ 692933 w 2320645"/>
              <a:gd name="connsiteY1" fmla="*/ 793998 h 1526614"/>
              <a:gd name="connsiteX2" fmla="*/ 0 w 2320645"/>
              <a:gd name="connsiteY2" fmla="*/ 786400 h 1526614"/>
              <a:gd name="connsiteX3" fmla="*/ 17224 w 2320645"/>
              <a:gd name="connsiteY3" fmla="*/ 1464839 h 1526614"/>
              <a:gd name="connsiteX4" fmla="*/ 2124218 w 2320645"/>
              <a:gd name="connsiteY4" fmla="*/ 1456358 h 1526614"/>
              <a:gd name="connsiteX5" fmla="*/ 2151931 w 2320645"/>
              <a:gd name="connsiteY5" fmla="*/ 1124890 h 1526614"/>
              <a:gd name="connsiteX6" fmla="*/ 1439898 w 2320645"/>
              <a:gd name="connsiteY6" fmla="*/ 750136 h 1526614"/>
              <a:gd name="connsiteX7" fmla="*/ 1454591 w 2320645"/>
              <a:gd name="connsiteY7" fmla="*/ 6711 h 1526614"/>
              <a:gd name="connsiteX8" fmla="*/ 683306 w 2320645"/>
              <a:gd name="connsiteY8" fmla="*/ 0 h 1526614"/>
              <a:gd name="connsiteX0" fmla="*/ 683306 w 2326317"/>
              <a:gd name="connsiteY0" fmla="*/ 0 h 1526614"/>
              <a:gd name="connsiteX1" fmla="*/ 692933 w 2326317"/>
              <a:gd name="connsiteY1" fmla="*/ 793998 h 1526614"/>
              <a:gd name="connsiteX2" fmla="*/ 0 w 2326317"/>
              <a:gd name="connsiteY2" fmla="*/ 786400 h 1526614"/>
              <a:gd name="connsiteX3" fmla="*/ 17224 w 2326317"/>
              <a:gd name="connsiteY3" fmla="*/ 1464839 h 1526614"/>
              <a:gd name="connsiteX4" fmla="*/ 2124218 w 2326317"/>
              <a:gd name="connsiteY4" fmla="*/ 1456358 h 1526614"/>
              <a:gd name="connsiteX5" fmla="*/ 2166921 w 2326317"/>
              <a:gd name="connsiteY5" fmla="*/ 772621 h 1526614"/>
              <a:gd name="connsiteX6" fmla="*/ 1439898 w 2326317"/>
              <a:gd name="connsiteY6" fmla="*/ 750136 h 1526614"/>
              <a:gd name="connsiteX7" fmla="*/ 1454591 w 2326317"/>
              <a:gd name="connsiteY7" fmla="*/ 6711 h 1526614"/>
              <a:gd name="connsiteX8" fmla="*/ 683306 w 2326317"/>
              <a:gd name="connsiteY8" fmla="*/ 0 h 1526614"/>
              <a:gd name="connsiteX0" fmla="*/ 683306 w 2290919"/>
              <a:gd name="connsiteY0" fmla="*/ 0 h 1526614"/>
              <a:gd name="connsiteX1" fmla="*/ 692933 w 2290919"/>
              <a:gd name="connsiteY1" fmla="*/ 793998 h 1526614"/>
              <a:gd name="connsiteX2" fmla="*/ 0 w 2290919"/>
              <a:gd name="connsiteY2" fmla="*/ 786400 h 1526614"/>
              <a:gd name="connsiteX3" fmla="*/ 17224 w 2290919"/>
              <a:gd name="connsiteY3" fmla="*/ 1464839 h 1526614"/>
              <a:gd name="connsiteX4" fmla="*/ 2124218 w 2290919"/>
              <a:gd name="connsiteY4" fmla="*/ 1456358 h 1526614"/>
              <a:gd name="connsiteX5" fmla="*/ 2166921 w 2290919"/>
              <a:gd name="connsiteY5" fmla="*/ 772621 h 1526614"/>
              <a:gd name="connsiteX6" fmla="*/ 1439898 w 2290919"/>
              <a:gd name="connsiteY6" fmla="*/ 750136 h 1526614"/>
              <a:gd name="connsiteX7" fmla="*/ 1454591 w 2290919"/>
              <a:gd name="connsiteY7" fmla="*/ 6711 h 1526614"/>
              <a:gd name="connsiteX8" fmla="*/ 683306 w 2290919"/>
              <a:gd name="connsiteY8" fmla="*/ 0 h 1526614"/>
              <a:gd name="connsiteX0" fmla="*/ 683306 w 2166921"/>
              <a:gd name="connsiteY0" fmla="*/ 0 h 1526614"/>
              <a:gd name="connsiteX1" fmla="*/ 692933 w 2166921"/>
              <a:gd name="connsiteY1" fmla="*/ 793998 h 1526614"/>
              <a:gd name="connsiteX2" fmla="*/ 0 w 2166921"/>
              <a:gd name="connsiteY2" fmla="*/ 786400 h 1526614"/>
              <a:gd name="connsiteX3" fmla="*/ 17224 w 2166921"/>
              <a:gd name="connsiteY3" fmla="*/ 1464839 h 1526614"/>
              <a:gd name="connsiteX4" fmla="*/ 2124218 w 2166921"/>
              <a:gd name="connsiteY4" fmla="*/ 1456358 h 1526614"/>
              <a:gd name="connsiteX5" fmla="*/ 2166921 w 2166921"/>
              <a:gd name="connsiteY5" fmla="*/ 772621 h 1526614"/>
              <a:gd name="connsiteX6" fmla="*/ 1439898 w 2166921"/>
              <a:gd name="connsiteY6" fmla="*/ 750136 h 1526614"/>
              <a:gd name="connsiteX7" fmla="*/ 1454591 w 2166921"/>
              <a:gd name="connsiteY7" fmla="*/ 6711 h 1526614"/>
              <a:gd name="connsiteX8" fmla="*/ 683306 w 2166921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464839"/>
              <a:gd name="connsiteX1" fmla="*/ 692933 w 2191097"/>
              <a:gd name="connsiteY1" fmla="*/ 793998 h 1464839"/>
              <a:gd name="connsiteX2" fmla="*/ 0 w 2191097"/>
              <a:gd name="connsiteY2" fmla="*/ 786400 h 1464839"/>
              <a:gd name="connsiteX3" fmla="*/ 17224 w 2191097"/>
              <a:gd name="connsiteY3" fmla="*/ 1464839 h 1464839"/>
              <a:gd name="connsiteX4" fmla="*/ 2184179 w 2191097"/>
              <a:gd name="connsiteY4" fmla="*/ 1456358 h 1464839"/>
              <a:gd name="connsiteX5" fmla="*/ 2166921 w 2191097"/>
              <a:gd name="connsiteY5" fmla="*/ 772621 h 1464839"/>
              <a:gd name="connsiteX6" fmla="*/ 1439898 w 2191097"/>
              <a:gd name="connsiteY6" fmla="*/ 750136 h 1464839"/>
              <a:gd name="connsiteX7" fmla="*/ 1454591 w 2191097"/>
              <a:gd name="connsiteY7" fmla="*/ 6711 h 1464839"/>
              <a:gd name="connsiteX8" fmla="*/ 683306 w 2191097"/>
              <a:gd name="connsiteY8" fmla="*/ 0 h 1464839"/>
              <a:gd name="connsiteX0" fmla="*/ 683306 w 2243121"/>
              <a:gd name="connsiteY0" fmla="*/ 0 h 1464839"/>
              <a:gd name="connsiteX1" fmla="*/ 692933 w 2243121"/>
              <a:gd name="connsiteY1" fmla="*/ 793998 h 1464839"/>
              <a:gd name="connsiteX2" fmla="*/ 0 w 2243121"/>
              <a:gd name="connsiteY2" fmla="*/ 786400 h 1464839"/>
              <a:gd name="connsiteX3" fmla="*/ 17224 w 2243121"/>
              <a:gd name="connsiteY3" fmla="*/ 1464839 h 1464839"/>
              <a:gd name="connsiteX4" fmla="*/ 2184179 w 2243121"/>
              <a:gd name="connsiteY4" fmla="*/ 1456358 h 1464839"/>
              <a:gd name="connsiteX5" fmla="*/ 2243121 w 2243121"/>
              <a:gd name="connsiteY5" fmla="*/ 772621 h 1464839"/>
              <a:gd name="connsiteX6" fmla="*/ 1439898 w 2243121"/>
              <a:gd name="connsiteY6" fmla="*/ 750136 h 1464839"/>
              <a:gd name="connsiteX7" fmla="*/ 1454591 w 2243121"/>
              <a:gd name="connsiteY7" fmla="*/ 6711 h 1464839"/>
              <a:gd name="connsiteX8" fmla="*/ 683306 w 2243121"/>
              <a:gd name="connsiteY8" fmla="*/ 0 h 1464839"/>
              <a:gd name="connsiteX0" fmla="*/ 683306 w 2259749"/>
              <a:gd name="connsiteY0" fmla="*/ 0 h 1473291"/>
              <a:gd name="connsiteX1" fmla="*/ 692933 w 2259749"/>
              <a:gd name="connsiteY1" fmla="*/ 793998 h 1473291"/>
              <a:gd name="connsiteX2" fmla="*/ 0 w 2259749"/>
              <a:gd name="connsiteY2" fmla="*/ 786400 h 1473291"/>
              <a:gd name="connsiteX3" fmla="*/ 17224 w 2259749"/>
              <a:gd name="connsiteY3" fmla="*/ 1464839 h 1473291"/>
              <a:gd name="connsiteX4" fmla="*/ 2251912 w 2259749"/>
              <a:gd name="connsiteY4" fmla="*/ 1473291 h 1473291"/>
              <a:gd name="connsiteX5" fmla="*/ 2243121 w 2259749"/>
              <a:gd name="connsiteY5" fmla="*/ 772621 h 1473291"/>
              <a:gd name="connsiteX6" fmla="*/ 1439898 w 2259749"/>
              <a:gd name="connsiteY6" fmla="*/ 750136 h 1473291"/>
              <a:gd name="connsiteX7" fmla="*/ 1454591 w 2259749"/>
              <a:gd name="connsiteY7" fmla="*/ 6711 h 1473291"/>
              <a:gd name="connsiteX8" fmla="*/ 683306 w 2259749"/>
              <a:gd name="connsiteY8" fmla="*/ 0 h 147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9749" h="1473291">
                <a:moveTo>
                  <a:pt x="683306" y="0"/>
                </a:moveTo>
                <a:cubicBezTo>
                  <a:pt x="680427" y="212791"/>
                  <a:pt x="689234" y="400008"/>
                  <a:pt x="692933" y="793998"/>
                </a:cubicBezTo>
                <a:lnTo>
                  <a:pt x="0" y="786400"/>
                </a:lnTo>
                <a:cubicBezTo>
                  <a:pt x="10028" y="1189552"/>
                  <a:pt x="14692" y="1129142"/>
                  <a:pt x="17224" y="1464839"/>
                </a:cubicBezTo>
                <a:lnTo>
                  <a:pt x="2251912" y="1473291"/>
                </a:lnTo>
                <a:cubicBezTo>
                  <a:pt x="2277912" y="1184286"/>
                  <a:pt x="2229757" y="1317544"/>
                  <a:pt x="2243121" y="772621"/>
                </a:cubicBezTo>
                <a:cubicBezTo>
                  <a:pt x="1941691" y="759848"/>
                  <a:pt x="1878409" y="741627"/>
                  <a:pt x="1439898" y="750136"/>
                </a:cubicBezTo>
                <a:cubicBezTo>
                  <a:pt x="1445716" y="411091"/>
                  <a:pt x="1447027" y="512735"/>
                  <a:pt x="1454591" y="6711"/>
                </a:cubicBezTo>
                <a:lnTo>
                  <a:pt x="683306" y="0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04A09-E53A-B849-90D0-3EE3864C0B2C}"/>
              </a:ext>
            </a:extLst>
          </p:cNvPr>
          <p:cNvSpPr/>
          <p:nvPr/>
        </p:nvSpPr>
        <p:spPr>
          <a:xfrm>
            <a:off x="5231144" y="456393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CF05-BBD8-D343-B22C-6C4B055D213D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70385-31E7-F54F-9773-D169B2D35EE7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69CCD-BFDE-9F48-9519-B1DCB8CB3B20}"/>
              </a:ext>
            </a:extLst>
          </p:cNvPr>
          <p:cNvSpPr txBox="1"/>
          <p:nvPr/>
        </p:nvSpPr>
        <p:spPr>
          <a:xfrm>
            <a:off x="4461704" y="2065631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下一层依然超出阈值，选取文件，继续向更下一层做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0CEBE-BD49-7B40-B187-9D64A35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07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MKColor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</TotalTime>
  <Words>1267</Words>
  <Application>Microsoft Macintosh PowerPoint</Application>
  <PresentationFormat>Widescreen</PresentationFormat>
  <Paragraphs>313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</vt:lpstr>
      <vt:lpstr>Microsoft YaHei UI Light</vt:lpstr>
      <vt:lpstr>Yuanti SC</vt:lpstr>
      <vt:lpstr>Arial</vt:lpstr>
      <vt:lpstr>Calibri</vt:lpstr>
      <vt:lpstr>Corbel</vt:lpstr>
      <vt:lpstr>Wingdings</vt:lpstr>
      <vt:lpstr>Office Theme</vt:lpstr>
      <vt:lpstr>Project LSM-KV: 基于 LSM 树的键值存储系统</vt:lpstr>
      <vt:lpstr>LSM Tree 键值存储系统</vt:lpstr>
      <vt:lpstr>键值存储的基本操作</vt:lpstr>
      <vt:lpstr>LSM Tree 基本结构</vt:lpstr>
      <vt:lpstr>SSTable 存储格式</vt:lpstr>
      <vt:lpstr>PUT(K, V)</vt:lpstr>
      <vt:lpstr>Compaction</vt:lpstr>
      <vt:lpstr>Compaction</vt:lpstr>
      <vt:lpstr>Compaction</vt:lpstr>
      <vt:lpstr>DELETE(K)</vt:lpstr>
      <vt:lpstr>GET(K)</vt:lpstr>
      <vt:lpstr>GET(K)</vt:lpstr>
      <vt:lpstr>GET(K)</vt:lpstr>
      <vt:lpstr>优化：将索引缓存在DRAM中</vt:lpstr>
      <vt:lpstr>SCAN(K1, K2)</vt:lpstr>
      <vt:lpstr>启动与 Reset 操作</vt:lpstr>
      <vt:lpstr>剧透：键值分离</vt:lpstr>
      <vt:lpstr>剧透：键值分离</vt:lpstr>
      <vt:lpstr>分阶段提交</vt:lpstr>
      <vt:lpstr>LSM Tree 键值存储系统</vt:lpstr>
      <vt:lpstr>PowerPoint Presentation</vt:lpstr>
      <vt:lpstr>Lab 0 常见问题汇总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Mingkai Dong</cp:lastModifiedBy>
  <cp:revision>870</cp:revision>
  <dcterms:created xsi:type="dcterms:W3CDTF">2021-02-24T11:14:01Z</dcterms:created>
  <dcterms:modified xsi:type="dcterms:W3CDTF">2024-03-14T01:51:15Z</dcterms:modified>
</cp:coreProperties>
</file>