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236C7-BAE1-37A9-2395-19CF0F559E1C}" v="2895" dt="2024-11-11T15:00:03.236"/>
    <p1510:client id="{6AB0B504-7E2F-5295-00D1-44ED634EBCB6}" v="42" dt="2024-11-11T21:24:46.014"/>
    <p1510:client id="{9CD59C2C-373B-BC6C-8840-3CF3444B6A49}" v="199" dt="2024-11-11T21:13:33.445"/>
    <p1510:client id="{A1BF9EA1-A87C-A5EC-5A36-46D9EA223185}" v="106" dt="2024-11-11T21:48:37.622"/>
    <p1510:client id="{DB52182D-3A61-1FEA-F30B-F366CD0B8903}" v="2938" vWet="3118" dt="2024-11-11T21:13:33.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0" y="10"/>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3/14/2025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25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latin typeface="Times New Roman"/>
                <a:cs typeface="Times New Roman"/>
              </a:rPr>
              <a:t>Advisor: Dr. Paul </a:t>
            </a:r>
            <a:r>
              <a:rPr lang="en-US" sz="4000" b="0" dirty="0">
                <a:latin typeface="Times New Roman"/>
                <a:cs typeface="Times New Roman"/>
              </a:rPr>
              <a:t>Johnson</a:t>
            </a:r>
            <a:endParaRPr lang="en-US" sz="4000" b="0" dirty="0">
              <a:cs typeface="Times New Roman"/>
            </a:endParaRP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latin typeface="Times New Roman"/>
                <a:cs typeface="Times New Roman"/>
              </a:rPr>
              <a:t>Fatal Forecast: Predicting and Analyzing Fatal Car Accidents</a:t>
            </a:r>
            <a:endParaRPr lang="en-US" dirty="0"/>
          </a:p>
          <a:p>
            <a:pPr defTabSz="2259013">
              <a:lnSpc>
                <a:spcPct val="100000"/>
              </a:lnSpc>
              <a:spcBef>
                <a:spcPts val="0"/>
              </a:spcBef>
            </a:pPr>
            <a:r>
              <a:rPr lang="en-US" sz="5900" b="0" dirty="0">
                <a:latin typeface="Times New Roman"/>
                <a:cs typeface="Times New Roman"/>
              </a:rPr>
              <a:t>Neil Weingarten &amp; Elizabeth Wile (MSDSA) – Graduating May 2025</a:t>
            </a:r>
          </a:p>
        </p:txBody>
      </p:sp>
      <p:grpSp>
        <p:nvGrpSpPr>
          <p:cNvPr id="13" name="Group 12"/>
          <p:cNvGrpSpPr/>
          <p:nvPr/>
        </p:nvGrpSpPr>
        <p:grpSpPr>
          <a:xfrm>
            <a:off x="415504" y="10743406"/>
            <a:ext cx="10896600" cy="16605131"/>
            <a:chOff x="381000" y="11893074"/>
            <a:chExt cx="10896600" cy="16605131"/>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endParaRPr lang="en-US"/>
            </a:p>
          </p:txBody>
        </p:sp>
        <p:sp>
          <p:nvSpPr>
            <p:cNvPr id="28" name="TextBox 27"/>
            <p:cNvSpPr txBox="1"/>
            <p:nvPr/>
          </p:nvSpPr>
          <p:spPr>
            <a:xfrm>
              <a:off x="405442" y="12801600"/>
              <a:ext cx="10872158" cy="15696605"/>
            </a:xfrm>
            <a:prstGeom prst="rect">
              <a:avLst/>
            </a:prstGeom>
            <a:noFill/>
          </p:spPr>
          <p:txBody>
            <a:bodyPr wrap="square" lIns="91440" tIns="45720" rIns="91440" bIns="45720" rtlCol="0" anchor="t">
              <a:spAutoFit/>
            </a:bodyPr>
            <a:lstStyle/>
            <a:p>
              <a:pPr algn="just">
                <a:lnSpc>
                  <a:spcPct val="100000"/>
                </a:lnSpc>
                <a:spcBef>
                  <a:spcPts val="0"/>
                </a:spcBef>
              </a:pPr>
              <a:r>
                <a:rPr lang="en-US" sz="2600" u="sng">
                  <a:latin typeface="Times New Roman"/>
                  <a:cs typeface="Times New Roman"/>
                </a:rPr>
                <a:t>Data Collection</a:t>
              </a:r>
            </a:p>
            <a:p>
              <a:pPr marL="457200" indent="-457200" algn="just">
                <a:lnSpc>
                  <a:spcPct val="100000"/>
                </a:lnSpc>
                <a:spcBef>
                  <a:spcPts val="0"/>
                </a:spcBef>
                <a:buFont typeface="Arial" panose="020B0604020202020204" pitchFamily="34" charset="0"/>
                <a:buChar char="•"/>
              </a:pPr>
              <a:r>
                <a:rPr lang="en-US" sz="2600" b="0">
                  <a:latin typeface="Times New Roman"/>
                  <a:cs typeface="Times New Roman"/>
                </a:rPr>
                <a:t>Yearly data were collected from the Fatality Analysis Reporting System (FARS) by the National Highway Traffic Safety Administration, which recorded all fatal motor vehicle accidents from 2018-2022.</a:t>
              </a:r>
              <a:endParaRPr lang="en-US" sz="2600" b="0">
                <a:cs typeface="Times New Roman"/>
              </a:endParaRPr>
            </a:p>
            <a:p>
              <a:pPr algn="just">
                <a:lnSpc>
                  <a:spcPct val="100000"/>
                </a:lnSpc>
                <a:spcBef>
                  <a:spcPts val="0"/>
                </a:spcBef>
              </a:pPr>
              <a:endParaRPr lang="en-US" sz="2600" u="sng"/>
            </a:p>
            <a:p>
              <a:pPr algn="just">
                <a:lnSpc>
                  <a:spcPct val="100000"/>
                </a:lnSpc>
                <a:spcBef>
                  <a:spcPts val="0"/>
                </a:spcBef>
              </a:pPr>
              <a:r>
                <a:rPr lang="en-US" sz="2600" u="sng">
                  <a:latin typeface="Times New Roman"/>
                  <a:cs typeface="Times New Roman"/>
                </a:rPr>
                <a:t>Data Preprocessing:</a:t>
              </a:r>
              <a:r>
                <a:rPr lang="en-US" sz="2600" b="0">
                  <a:latin typeface="Times New Roman"/>
                  <a:cs typeface="Times New Roman"/>
                </a:rPr>
                <a:t> Original sample included 182,347 observations and 91 variables.</a:t>
              </a:r>
              <a:endParaRPr lang="en-US" sz="2600" u="sng">
                <a:latin typeface="Times New Roman"/>
                <a:cs typeface="Times New Roman"/>
              </a:endParaRPr>
            </a:p>
            <a:p>
              <a:pPr marL="457200" indent="-457200" algn="just">
                <a:lnSpc>
                  <a:spcPct val="100000"/>
                </a:lnSpc>
                <a:spcBef>
                  <a:spcPts val="0"/>
                </a:spcBef>
                <a:buFont typeface="Arial,Sans-Serif"/>
                <a:buChar char="•"/>
              </a:pPr>
              <a:r>
                <a:rPr lang="en-US" sz="2600" b="0">
                  <a:latin typeface="Times New Roman"/>
                  <a:cs typeface="Times New Roman"/>
                </a:rPr>
                <a:t>Performed median imputation on numeric variables for coded missing values and NAs, and mode imputation for categorical variables.</a:t>
              </a:r>
            </a:p>
            <a:p>
              <a:pPr marL="457200" indent="-457200" algn="just">
                <a:lnSpc>
                  <a:spcPct val="100000"/>
                </a:lnSpc>
                <a:spcBef>
                  <a:spcPts val="0"/>
                </a:spcBef>
                <a:buFont typeface="Arial,Sans-Serif"/>
                <a:buChar char="•"/>
              </a:pPr>
              <a:r>
                <a:rPr lang="en-US" sz="2600" b="0">
                  <a:latin typeface="Times New Roman"/>
                  <a:cs typeface="Times New Roman"/>
                </a:rPr>
                <a:t>Removed redundant variables and variables with majority in one category.</a:t>
              </a:r>
            </a:p>
            <a:p>
              <a:pPr marL="457200" indent="-457200" algn="just">
                <a:lnSpc>
                  <a:spcPct val="100000"/>
                </a:lnSpc>
                <a:spcBef>
                  <a:spcPts val="0"/>
                </a:spcBef>
                <a:buFont typeface="Arial,Sans-Serif"/>
                <a:buChar char="•"/>
              </a:pPr>
              <a:r>
                <a:rPr lang="en-US" sz="2600" b="0">
                  <a:latin typeface="Times New Roman"/>
                  <a:cs typeface="Times New Roman"/>
                </a:rPr>
                <a:t>Created variables to assist with the analysis, including but not limited to date, driver average age, season, and accidents per capita.</a:t>
              </a:r>
            </a:p>
            <a:p>
              <a:pPr marL="457200" indent="-457200" algn="just">
                <a:lnSpc>
                  <a:spcPct val="100000"/>
                </a:lnSpc>
                <a:spcBef>
                  <a:spcPts val="0"/>
                </a:spcBef>
                <a:buFont typeface="Arial,Sans-Serif"/>
                <a:buChar char="•"/>
              </a:pPr>
              <a:r>
                <a:rPr lang="en-US" sz="2600" b="0">
                  <a:latin typeface="Times New Roman"/>
                  <a:cs typeface="Times New Roman"/>
                </a:rPr>
                <a:t>Merged Census Bureau data to obtain county population estimates.</a:t>
              </a:r>
            </a:p>
            <a:p>
              <a:pPr marL="457200" indent="-457200" algn="just">
                <a:lnSpc>
                  <a:spcPct val="100000"/>
                </a:lnSpc>
                <a:spcBef>
                  <a:spcPts val="0"/>
                </a:spcBef>
                <a:buFont typeface="Arial,Sans-Serif"/>
                <a:buChar char="•"/>
              </a:pPr>
              <a:r>
                <a:rPr lang="en-US" sz="2600" b="0">
                  <a:latin typeface="Times New Roman"/>
                  <a:cs typeface="Times New Roman"/>
                </a:rPr>
                <a:t>Reduced the data to one observation per county per year with the estimated population and number of fatalities. This reduced dataset included 13,964 observations with 26 variables.</a:t>
              </a:r>
              <a:endParaRPr lang="en-US"/>
            </a:p>
            <a:p>
              <a:pPr marL="342900" indent="-342900" algn="just">
                <a:lnSpc>
                  <a:spcPct val="100000"/>
                </a:lnSpc>
                <a:spcBef>
                  <a:spcPts val="0"/>
                </a:spcBef>
                <a:buFont typeface="Arial" panose="020B0604020202020204" pitchFamily="34" charset="0"/>
                <a:buChar char="•"/>
              </a:pPr>
              <a:endParaRPr lang="en-US" sz="2600" b="0">
                <a:cs typeface="Times New Roman" pitchFamily="18" charset="0"/>
              </a:endParaRPr>
            </a:p>
            <a:p>
              <a:pPr algn="just">
                <a:lnSpc>
                  <a:spcPct val="100000"/>
                </a:lnSpc>
                <a:spcBef>
                  <a:spcPts val="0"/>
                </a:spcBef>
              </a:pPr>
              <a:r>
                <a:rPr lang="en-US" sz="2600" u="sng">
                  <a:latin typeface="Times New Roman"/>
                  <a:cs typeface="Times New Roman"/>
                </a:rPr>
                <a:t>Data Visualization</a:t>
              </a:r>
              <a:endParaRPr lang="en-US" sz="2600" u="sng">
                <a:cs typeface="Times New Roman" pitchFamily="18" charset="0"/>
              </a:endParaRPr>
            </a:p>
            <a:p>
              <a:pPr marL="457200" indent="-457200" algn="just">
                <a:lnSpc>
                  <a:spcPct val="100000"/>
                </a:lnSpc>
                <a:spcBef>
                  <a:spcPts val="0"/>
                </a:spcBef>
                <a:buFont typeface="Arial"/>
                <a:buChar char="•"/>
              </a:pPr>
              <a:r>
                <a:rPr lang="en-US" sz="2600" b="0">
                  <a:latin typeface="Times New Roman"/>
                  <a:cs typeface="Times New Roman"/>
                </a:rPr>
                <a:t>Generated a map of fatal accident rates by county in 2022 using the R packages </a:t>
              </a:r>
              <a:r>
                <a:rPr lang="en-US" sz="2600" b="0" i="1" err="1">
                  <a:latin typeface="Times New Roman"/>
                  <a:cs typeface="Times New Roman"/>
                </a:rPr>
                <a:t>tigris</a:t>
              </a:r>
              <a:r>
                <a:rPr lang="en-US" sz="2600" b="0">
                  <a:latin typeface="Times New Roman"/>
                  <a:cs typeface="Times New Roman"/>
                </a:rPr>
                <a:t>, </a:t>
              </a:r>
              <a:r>
                <a:rPr lang="en-US" sz="2600" b="0" i="1">
                  <a:latin typeface="Times New Roman"/>
                  <a:cs typeface="Times New Roman"/>
                </a:rPr>
                <a:t>ggplot2</a:t>
              </a:r>
              <a:r>
                <a:rPr lang="en-US" sz="2600" b="0">
                  <a:latin typeface="Times New Roman"/>
                  <a:cs typeface="Times New Roman"/>
                </a:rPr>
                <a:t>, </a:t>
              </a:r>
              <a:r>
                <a:rPr lang="en-US" sz="2600" b="0" i="1">
                  <a:latin typeface="Times New Roman"/>
                  <a:cs typeface="Times New Roman"/>
                </a:rPr>
                <a:t>sf</a:t>
              </a:r>
              <a:r>
                <a:rPr lang="en-US" sz="2600" b="0">
                  <a:latin typeface="Times New Roman"/>
                  <a:cs typeface="Times New Roman"/>
                </a:rPr>
                <a:t>, and </a:t>
              </a:r>
              <a:r>
                <a:rPr lang="en-US" sz="2600" b="0" i="1" err="1">
                  <a:latin typeface="Times New Roman"/>
                  <a:cs typeface="Times New Roman"/>
                </a:rPr>
                <a:t>ggspatial</a:t>
              </a:r>
              <a:r>
                <a:rPr lang="en-US" sz="2600" b="0" i="1">
                  <a:latin typeface="Times New Roman"/>
                  <a:cs typeface="Times New Roman"/>
                </a:rPr>
                <a:t>.</a:t>
              </a:r>
              <a:endParaRPr lang="en-US" sz="2600" b="0" i="1" err="1">
                <a:cs typeface="Times New Roman" pitchFamily="18" charset="0"/>
              </a:endParaRPr>
            </a:p>
            <a:p>
              <a:pPr marL="342900" indent="-342900" algn="just">
                <a:lnSpc>
                  <a:spcPct val="100000"/>
                </a:lnSpc>
                <a:spcBef>
                  <a:spcPts val="0"/>
                </a:spcBef>
                <a:buFont typeface="Arial" panose="020B0604020202020204" pitchFamily="34" charset="0"/>
                <a:buChar char="•"/>
              </a:pPr>
              <a:endParaRPr lang="en-US" sz="2600" b="0">
                <a:cs typeface="Times New Roman" pitchFamily="18" charset="0"/>
              </a:endParaRPr>
            </a:p>
            <a:p>
              <a:pPr algn="just">
                <a:lnSpc>
                  <a:spcPct val="100000"/>
                </a:lnSpc>
                <a:spcBef>
                  <a:spcPts val="0"/>
                </a:spcBef>
              </a:pPr>
              <a:r>
                <a:rPr lang="en-US" sz="2600" u="sng">
                  <a:latin typeface="Times New Roman"/>
                  <a:cs typeface="Times New Roman"/>
                </a:rPr>
                <a:t>Supervised Machine Learning Model Generation</a:t>
              </a:r>
              <a:endParaRPr lang="en-US" sz="2600" u="sng">
                <a:cs typeface="Times New Roman"/>
              </a:endParaRPr>
            </a:p>
            <a:p>
              <a:pPr marL="342900" indent="-342900" algn="just">
                <a:lnSpc>
                  <a:spcPct val="100000"/>
                </a:lnSpc>
                <a:spcBef>
                  <a:spcPts val="0"/>
                </a:spcBef>
                <a:buFont typeface="Arial" panose="020B0604020202020204" pitchFamily="34" charset="0"/>
                <a:buChar char="•"/>
              </a:pPr>
              <a:r>
                <a:rPr lang="en-US" sz="2600" b="0">
                  <a:latin typeface="Times New Roman"/>
                  <a:cs typeface="Times New Roman"/>
                </a:rPr>
                <a:t>Different types of machine learning models were created with the intent to create a regression model to predict the number of fatal accidents per capita across the country.</a:t>
              </a:r>
              <a:endParaRPr lang="en-US" sz="2600" b="0">
                <a:cs typeface="Times New Roman"/>
              </a:endParaRPr>
            </a:p>
            <a:p>
              <a:pPr marL="342900" indent="-342900" algn="just">
                <a:lnSpc>
                  <a:spcPct val="100000"/>
                </a:lnSpc>
                <a:spcBef>
                  <a:spcPts val="0"/>
                </a:spcBef>
                <a:buFont typeface="Arial" panose="020B0604020202020204" pitchFamily="34" charset="0"/>
                <a:buChar char="•"/>
              </a:pPr>
              <a:r>
                <a:rPr lang="en-US" sz="2600" b="0">
                  <a:latin typeface="Times New Roman"/>
                  <a:cs typeface="Times New Roman"/>
                </a:rPr>
                <a:t>Several models were generated using the Random Forest method, </a:t>
              </a:r>
              <a:r>
                <a:rPr lang="en-US" sz="2600" b="0" err="1">
                  <a:latin typeface="Times New Roman"/>
                  <a:cs typeface="Times New Roman"/>
                </a:rPr>
                <a:t>XGBoost</a:t>
              </a:r>
              <a:r>
                <a:rPr lang="en-US" sz="2600" b="0">
                  <a:latin typeface="Times New Roman"/>
                  <a:cs typeface="Times New Roman"/>
                </a:rPr>
                <a:t> method, and Ridge Regression method.</a:t>
              </a:r>
            </a:p>
            <a:p>
              <a:pPr marL="342900" indent="-342900" algn="just">
                <a:lnSpc>
                  <a:spcPct val="100000"/>
                </a:lnSpc>
                <a:spcBef>
                  <a:spcPts val="0"/>
                </a:spcBef>
                <a:buFont typeface="Arial" panose="020B0604020202020204" pitchFamily="34" charset="0"/>
                <a:buChar char="•"/>
              </a:pPr>
              <a:r>
                <a:rPr lang="en-US" sz="2600" b="0">
                  <a:latin typeface="Times New Roman"/>
                  <a:cs typeface="Times New Roman"/>
                </a:rPr>
                <a:t>The best tuned models were evaluated based off predictions the models gave to the test data and chosen with the intent to minimize the Root Mean Squared Error (RMSE) of the model.</a:t>
              </a:r>
              <a:endParaRPr lang="en-US" sz="2600" b="0">
                <a:cs typeface="Times New Roman"/>
              </a:endParaRPr>
            </a:p>
            <a:p>
              <a:pPr marL="342900" indent="-342900" algn="just">
                <a:lnSpc>
                  <a:spcPct val="100000"/>
                </a:lnSpc>
                <a:spcBef>
                  <a:spcPts val="0"/>
                </a:spcBef>
                <a:buFont typeface="Arial" panose="020B0604020202020204" pitchFamily="34" charset="0"/>
                <a:buChar char="•"/>
              </a:pPr>
              <a:r>
                <a:rPr lang="en-US" sz="2600" b="0">
                  <a:latin typeface="Times New Roman"/>
                  <a:cs typeface="Times New Roman"/>
                </a:rPr>
                <a:t>The importance of each variable and factor in the model were analyzed and charted.</a:t>
              </a:r>
              <a:endParaRPr lang="en-US" sz="2600" b="0">
                <a:cs typeface="Times New Roman"/>
              </a:endParaRPr>
            </a:p>
            <a:p>
              <a:pPr marL="342900" indent="-342900" algn="just">
                <a:lnSpc>
                  <a:spcPct val="100000"/>
                </a:lnSpc>
                <a:spcBef>
                  <a:spcPts val="0"/>
                </a:spcBef>
                <a:buFont typeface="Arial" panose="020B0604020202020204" pitchFamily="34" charset="0"/>
                <a:buChar char="•"/>
              </a:pPr>
              <a:endParaRPr lang="en-US" sz="2600" b="0">
                <a:cs typeface="Times New Roman" pitchFamily="18" charset="0"/>
              </a:endParaRPr>
            </a:p>
            <a:p>
              <a:pPr algn="just">
                <a:lnSpc>
                  <a:spcPct val="100000"/>
                </a:lnSpc>
                <a:spcBef>
                  <a:spcPts val="0"/>
                </a:spcBef>
              </a:pPr>
              <a:r>
                <a:rPr lang="en-US" sz="2600" u="sng">
                  <a:latin typeface="Times New Roman"/>
                  <a:cs typeface="Times New Roman"/>
                </a:rPr>
                <a:t>Unsupervised Methods</a:t>
              </a:r>
              <a:endParaRPr lang="en-US" sz="2600" u="sng">
                <a:cs typeface="Times New Roman" pitchFamily="18" charset="0"/>
              </a:endParaRPr>
            </a:p>
            <a:p>
              <a:pPr marL="457200" indent="-457200" algn="just">
                <a:lnSpc>
                  <a:spcPct val="100000"/>
                </a:lnSpc>
                <a:spcBef>
                  <a:spcPts val="0"/>
                </a:spcBef>
                <a:buFont typeface="Arial"/>
                <a:buChar char="•"/>
              </a:pPr>
              <a:r>
                <a:rPr lang="en-US" sz="2600" b="0">
                  <a:latin typeface="Times New Roman"/>
                  <a:cs typeface="Times New Roman"/>
                </a:rPr>
                <a:t>Cluster analysis was conducted with hierarchical clustering in effort to identify patterns or relationships among the variables in the data.  </a:t>
              </a:r>
              <a:endParaRPr lang="en-US" sz="2600" b="0">
                <a:cs typeface="Times New Roman" pitchFamily="18" charset="0"/>
              </a:endParaRPr>
            </a:p>
            <a:p>
              <a:pPr marL="457200" indent="-457200" algn="just">
                <a:lnSpc>
                  <a:spcPct val="100000"/>
                </a:lnSpc>
                <a:spcBef>
                  <a:spcPts val="0"/>
                </a:spcBef>
                <a:buFont typeface="Arial"/>
                <a:buChar char="•"/>
              </a:pPr>
              <a:r>
                <a:rPr lang="en-US" sz="2600" b="0">
                  <a:latin typeface="Times New Roman"/>
                  <a:cs typeface="Times New Roman"/>
                </a:rPr>
                <a:t>Factor Analysis of Mixed Data (FAMD) was used to reduce the </a:t>
              </a:r>
              <a:r>
                <a:rPr lang="en-US" sz="2600" b="0" err="1">
                  <a:latin typeface="Times New Roman"/>
                  <a:cs typeface="Times New Roman"/>
                </a:rPr>
                <a:t>dimensionalty</a:t>
              </a:r>
              <a:r>
                <a:rPr lang="en-US" sz="2600" b="0">
                  <a:latin typeface="Times New Roman"/>
                  <a:cs typeface="Times New Roman"/>
                </a:rPr>
                <a:t> of the data by creating new factors for variable groupings. </a:t>
              </a:r>
              <a:endParaRPr lang="en-US" sz="2600" b="0">
                <a:cs typeface="Times New Roman" pitchFamily="18" charset="0"/>
              </a:endParaRPr>
            </a:p>
          </p:txBody>
        </p:sp>
      </p:grpSp>
      <p:grpSp>
        <p:nvGrpSpPr>
          <p:cNvPr id="12" name="Group 11"/>
          <p:cNvGrpSpPr/>
          <p:nvPr/>
        </p:nvGrpSpPr>
        <p:grpSpPr>
          <a:xfrm>
            <a:off x="381000" y="3810000"/>
            <a:ext cx="43120130" cy="7309248"/>
            <a:chOff x="381000" y="3810000"/>
            <a:chExt cx="43120130" cy="7309248"/>
          </a:xfrm>
        </p:grpSpPr>
        <p:sp>
          <p:nvSpPr>
            <p:cNvPr id="48" name="TextBox 47"/>
            <p:cNvSpPr txBox="1"/>
            <p:nvPr/>
          </p:nvSpPr>
          <p:spPr>
            <a:xfrm>
              <a:off x="457200" y="4840606"/>
              <a:ext cx="10744200" cy="6278642"/>
            </a:xfrm>
            <a:prstGeom prst="rect">
              <a:avLst/>
            </a:prstGeom>
            <a:noFill/>
          </p:spPr>
          <p:txBody>
            <a:bodyPr wrap="square" lIns="91440" tIns="45720" rIns="91440" bIns="45720" rtlCol="0" anchor="t">
              <a:spAutoFit/>
            </a:bodyPr>
            <a:lstStyle/>
            <a:p>
              <a:pPr algn="just">
                <a:lnSpc>
                  <a:spcPct val="100000"/>
                </a:lnSpc>
                <a:spcBef>
                  <a:spcPts val="3600"/>
                </a:spcBef>
                <a:spcAft>
                  <a:spcPts val="1200"/>
                </a:spcAft>
              </a:pPr>
              <a:r>
                <a:rPr lang="en-US" sz="3200" b="0">
                  <a:latin typeface="Times New Roman"/>
                  <a:cs typeface="Times New Roman"/>
                </a:rPr>
                <a:t>Car accidents are an all-too-common occurrence, with many of us witnessing their aftermath on the way to work or school, or even experiencing close calls ourselves. The frequency of these incidents seems to be rising, making our roads increasingly hazardous. More than just an inconvenience, car accidents can have fatal consequences. </a:t>
              </a:r>
              <a:endParaRPr lang="en-US" sz="3200">
                <a:cs typeface="Times New Roman" pitchFamily="18" charset="0"/>
              </a:endParaRPr>
            </a:p>
            <a:p>
              <a:pPr algn="just">
                <a:lnSpc>
                  <a:spcPct val="100000"/>
                </a:lnSpc>
                <a:spcBef>
                  <a:spcPts val="3600"/>
                </a:spcBef>
                <a:spcAft>
                  <a:spcPts val="1200"/>
                </a:spcAft>
              </a:pPr>
              <a:r>
                <a:rPr lang="en-US" sz="3200" b="0">
                  <a:latin typeface="Times New Roman"/>
                  <a:cs typeface="Times New Roman"/>
                </a:rPr>
                <a:t>In this project, we aim to identify the most significant factors contributing to fatal car accidents in the U.S. and propose strategies to enhance road safety, ultimately reducing the number of fatalities.</a:t>
              </a:r>
              <a:endParaRPr lang="en-US" sz="3200">
                <a:cs typeface="Times New Roman" pitchFamily="18" charset="0"/>
              </a:endParaRPr>
            </a:p>
            <a:p>
              <a:pPr algn="just">
                <a:lnSpc>
                  <a:spcPct val="100000"/>
                </a:lnSpc>
                <a:spcBef>
                  <a:spcPts val="0"/>
                </a:spcBef>
              </a:pPr>
              <a:endParaRPr lang="en-US" sz="3200" b="0">
                <a:latin typeface="Times New Roman"/>
                <a:cs typeface="Times New Roman"/>
              </a:endParaRP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RESULTS</a:t>
                </a:r>
                <a:endParaRPr lang="en-US" sz="5900"/>
              </a:p>
            </p:txBody>
          </p:sp>
        </p:grpSp>
      </p:grpSp>
      <p:sp>
        <p:nvSpPr>
          <p:cNvPr id="50" name="TextBox 49"/>
          <p:cNvSpPr txBox="1"/>
          <p:nvPr/>
        </p:nvSpPr>
        <p:spPr>
          <a:xfrm>
            <a:off x="32842200" y="4794726"/>
            <a:ext cx="10744200" cy="28900219"/>
          </a:xfrm>
          <a:prstGeom prst="rect">
            <a:avLst/>
          </a:prstGeom>
          <a:noFill/>
        </p:spPr>
        <p:txBody>
          <a:bodyPr wrap="square" lIns="91440" tIns="45720" rIns="91440" bIns="45720" rtlCol="0" anchor="t">
            <a:spAutoFit/>
          </a:bodyPr>
          <a:lstStyle/>
          <a:p>
            <a:pPr algn="just">
              <a:lnSpc>
                <a:spcPct val="100000"/>
              </a:lnSpc>
              <a:spcBef>
                <a:spcPts val="0"/>
              </a:spcBef>
            </a:pPr>
            <a:r>
              <a:rPr lang="en-US" sz="3200" b="0" dirty="0">
                <a:latin typeface="Times New Roman"/>
                <a:cs typeface="Times New Roman"/>
              </a:rPr>
              <a:t>When using the base variables with minimal transformation of the data, it was apparent that the Random Forest model was the best performing model when using the RMSE metric, outperforming the </a:t>
            </a:r>
            <a:r>
              <a:rPr lang="en-US" sz="3200" b="0" dirty="0" err="1">
                <a:latin typeface="Times New Roman"/>
                <a:cs typeface="Times New Roman"/>
              </a:rPr>
              <a:t>XGBoost</a:t>
            </a:r>
            <a:r>
              <a:rPr lang="en-US" sz="3200" b="0" dirty="0">
                <a:latin typeface="Times New Roman"/>
                <a:cs typeface="Times New Roman"/>
              </a:rPr>
              <a:t> and Ridge Regression models.</a:t>
            </a:r>
            <a:endParaRPr lang="en-US" sz="3200" b="0" dirty="0">
              <a:cs typeface="Times New Roman"/>
            </a:endParaRPr>
          </a:p>
          <a:p>
            <a:pPr algn="just">
              <a:lnSpc>
                <a:spcPct val="100000"/>
              </a:lnSpc>
              <a:spcBef>
                <a:spcPts val="0"/>
              </a:spcBef>
            </a:pPr>
            <a:endParaRPr lang="en-US" sz="3200" b="0">
              <a:cs typeface="Times New Roman"/>
            </a:endParaRPr>
          </a:p>
          <a:p>
            <a:pPr algn="just">
              <a:lnSpc>
                <a:spcPct val="100000"/>
              </a:lnSpc>
              <a:spcBef>
                <a:spcPts val="0"/>
              </a:spcBef>
            </a:pPr>
            <a:r>
              <a:rPr lang="en-US" sz="3200" b="0" dirty="0">
                <a:latin typeface="Times New Roman"/>
                <a:cs typeface="Times New Roman"/>
              </a:rPr>
              <a:t>It was apparent that both the county variable alone and outliers present in the data influenced these machine learning models, as the removal of these individually had a tremendous impact on the model's R-squared and RMSE values. Furthermore, the refactorization of features appeared to bolster model performance.</a:t>
            </a:r>
            <a:endParaRPr lang="en-US" sz="3200" b="0" dirty="0">
              <a:cs typeface="Times New Roman"/>
            </a:endParaRPr>
          </a:p>
          <a:p>
            <a:pPr algn="just">
              <a:lnSpc>
                <a:spcPct val="100000"/>
              </a:lnSpc>
              <a:spcBef>
                <a:spcPts val="0"/>
              </a:spcBef>
            </a:pPr>
            <a:endParaRPr lang="en-US" sz="3200" b="0">
              <a:cs typeface="Times New Roman" pitchFamily="18" charset="0"/>
            </a:endParaRPr>
          </a:p>
          <a:p>
            <a:pPr algn="just">
              <a:lnSpc>
                <a:spcPct val="100000"/>
              </a:lnSpc>
              <a:spcBef>
                <a:spcPts val="0"/>
              </a:spcBef>
            </a:pPr>
            <a:r>
              <a:rPr lang="en-US" sz="3200" b="0" dirty="0">
                <a:latin typeface="Times New Roman"/>
                <a:cs typeface="Times New Roman"/>
              </a:rPr>
              <a:t>Loving County, located in western Texas, had the largest impact on all models. This county had 2-4 fatal accidents per year with a projected population of about 100 people. Latitude and longitude, as well as the month of January, were also important in both models. In the Random Forest model, the manner of collision, the driver age, and the number of people present at the accident were also important factors. In the </a:t>
            </a:r>
            <a:r>
              <a:rPr lang="en-US" sz="3200" b="0" dirty="0" err="1">
                <a:latin typeface="Times New Roman"/>
                <a:cs typeface="Times New Roman"/>
              </a:rPr>
              <a:t>XGBoost</a:t>
            </a:r>
            <a:r>
              <a:rPr lang="en-US" sz="3200" b="0" dirty="0">
                <a:latin typeface="Times New Roman"/>
                <a:cs typeface="Times New Roman"/>
              </a:rPr>
              <a:t> model, the year the accident took place, and the month of October were important factors as well.</a:t>
            </a:r>
          </a:p>
          <a:p>
            <a:pPr algn="just">
              <a:lnSpc>
                <a:spcPct val="100000"/>
              </a:lnSpc>
              <a:spcBef>
                <a:spcPts val="0"/>
              </a:spcBef>
            </a:pPr>
            <a:endParaRPr lang="en-US" sz="3200" b="0">
              <a:cs typeface="Times New Roman" pitchFamily="18" charset="0"/>
            </a:endParaRPr>
          </a:p>
          <a:p>
            <a:pPr algn="just">
              <a:lnSpc>
                <a:spcPct val="100000"/>
              </a:lnSpc>
              <a:spcBef>
                <a:spcPts val="0"/>
              </a:spcBef>
            </a:pPr>
            <a:r>
              <a:rPr lang="en-US" sz="3200" b="0" dirty="0">
                <a:latin typeface="Times New Roman"/>
                <a:cs typeface="Times New Roman"/>
              </a:rPr>
              <a:t>The hierarchical clustering method yielded uninterpretable results due to the high dimensionality of the data. Factor Analysis of Mixed Data (FAMD) was used to reduce the </a:t>
            </a:r>
            <a:r>
              <a:rPr lang="en-US" sz="3200" b="0" dirty="0" err="1">
                <a:latin typeface="Times New Roman"/>
                <a:cs typeface="Times New Roman"/>
              </a:rPr>
              <a:t>dimensionalty</a:t>
            </a:r>
            <a:r>
              <a:rPr lang="en-US" sz="3200" b="0" dirty="0">
                <a:latin typeface="Times New Roman"/>
                <a:cs typeface="Times New Roman"/>
              </a:rPr>
              <a:t> to a few factors, however the new factors only explained &lt;10% of the variation in the data. These methods were abandoned due to the lack of meaningful results.</a:t>
            </a:r>
          </a:p>
          <a:p>
            <a:pPr algn="just">
              <a:lnSpc>
                <a:spcPct val="100000"/>
              </a:lnSpc>
              <a:spcBef>
                <a:spcPts val="0"/>
              </a:spcBef>
            </a:pPr>
            <a:endParaRPr lang="en-US" sz="3200" b="0">
              <a:cs typeface="Times New Roman" pitchFamily="18" charset="0"/>
            </a:endParaRPr>
          </a:p>
          <a:p>
            <a:pPr algn="just">
              <a:lnSpc>
                <a:spcPct val="100000"/>
              </a:lnSpc>
              <a:spcBef>
                <a:spcPts val="0"/>
              </a:spcBef>
            </a:pPr>
            <a:endParaRPr lang="en-US" sz="3200" b="0">
              <a:cs typeface="Times New Roman" pitchFamily="18" charset="0"/>
            </a:endParaRPr>
          </a:p>
          <a:p>
            <a:pPr algn="just">
              <a:lnSpc>
                <a:spcPct val="100000"/>
              </a:lnSpc>
              <a:spcBef>
                <a:spcPts val="0"/>
              </a:spcBef>
            </a:pPr>
            <a:endParaRPr lang="en-US" sz="3200" b="0">
              <a:cs typeface="Times New Roman" pitchFamily="18" charset="0"/>
            </a:endParaRPr>
          </a:p>
          <a:p>
            <a:pPr algn="just">
              <a:lnSpc>
                <a:spcPct val="100000"/>
              </a:lnSpc>
            </a:pPr>
            <a:r>
              <a:rPr lang="en-US" sz="3200" b="0" dirty="0">
                <a:latin typeface="Times New Roman"/>
                <a:cs typeface="Times New Roman"/>
              </a:rPr>
              <a:t>Understanding the analysis of the factors present within the machine learning models as well as their importance is crucial for creating plans to address problems with road safety in our country. It is apparent that certain areas in the country with lesser means of addressing their roadway problems are dealing with fatal motor vehicle accidents at a higher rate per capita. Local governments can provide support to these counties with less than ideal roadway conditions to improve traffic safety. Further research and development can be done to improve model accuracy and practical application, including: </a:t>
            </a:r>
            <a:endParaRPr lang="en-US" dirty="0"/>
          </a:p>
          <a:p>
            <a:pPr marL="457200" indent="-457200" algn="just">
              <a:lnSpc>
                <a:spcPct val="100000"/>
              </a:lnSpc>
              <a:buFont typeface="Arial"/>
              <a:buChar char="•"/>
            </a:pPr>
            <a:r>
              <a:rPr lang="en-US" sz="3200" b="0" dirty="0">
                <a:latin typeface="Times New Roman"/>
                <a:cs typeface="Times New Roman"/>
              </a:rPr>
              <a:t>Isolating categorical and quantitative variables present within the dataset and checking for factors such as multicollinearity between these variables</a:t>
            </a:r>
            <a:endParaRPr lang="en-US" dirty="0">
              <a:cs typeface="Times New Roman" pitchFamily="18" charset="0"/>
            </a:endParaRPr>
          </a:p>
          <a:p>
            <a:pPr marL="457200" indent="-457200" algn="just">
              <a:lnSpc>
                <a:spcPct val="100000"/>
              </a:lnSpc>
              <a:buFont typeface="Arial"/>
              <a:buChar char="•"/>
            </a:pPr>
            <a:r>
              <a:rPr lang="en-US" sz="3200" b="0" dirty="0">
                <a:latin typeface="Times New Roman"/>
                <a:cs typeface="Times New Roman"/>
              </a:rPr>
              <a:t>Considering alternative machine learning models to perform similar analyses</a:t>
            </a:r>
            <a:endParaRPr lang="en-US" dirty="0">
              <a:cs typeface="Times New Roman" pitchFamily="18" charset="0"/>
            </a:endParaRPr>
          </a:p>
          <a:p>
            <a:pPr marL="457200" indent="-457200" algn="just">
              <a:lnSpc>
                <a:spcPct val="100000"/>
              </a:lnSpc>
              <a:buFont typeface="Arial"/>
              <a:buChar char="•"/>
            </a:pPr>
            <a:r>
              <a:rPr lang="en-US" sz="3200" b="0" dirty="0">
                <a:latin typeface="Times New Roman"/>
                <a:cs typeface="Times New Roman"/>
              </a:rPr>
              <a:t>Performing other transformations of variables so that the methods that failed previously could succeed in producing meaningful results</a:t>
            </a:r>
            <a:endParaRPr lang="en-US" dirty="0">
              <a:cs typeface="Times New Roman" pitchFamily="18" charset="0"/>
            </a:endParaRPr>
          </a:p>
          <a:p>
            <a:pPr marL="457200" indent="-457200" algn="just">
              <a:lnSpc>
                <a:spcPct val="100000"/>
              </a:lnSpc>
              <a:buFont typeface="Arial"/>
              <a:buChar char="•"/>
            </a:pPr>
            <a:r>
              <a:rPr lang="en-US" sz="3200" b="0" dirty="0">
                <a:latin typeface="Times New Roman"/>
                <a:cs typeface="Times New Roman"/>
              </a:rPr>
              <a:t>Considering using fatal accidents per mile driven or per vehicle traveling through an area as opposed to a per capita metric for the target variable</a:t>
            </a:r>
            <a:endParaRPr lang="en-US" dirty="0">
              <a:cs typeface="Times New Roman" pitchFamily="18" charset="0"/>
            </a:endParaRPr>
          </a:p>
          <a:p>
            <a:pPr algn="just">
              <a:lnSpc>
                <a:spcPct val="100000"/>
              </a:lnSpc>
              <a:spcBef>
                <a:spcPts val="0"/>
              </a:spcBef>
            </a:pPr>
            <a:endParaRPr lang="en-US" sz="3200" b="0" dirty="0">
              <a:cs typeface="Times New Roman" pitchFamily="18" charset="0"/>
            </a:endParaRPr>
          </a:p>
          <a:p>
            <a:pPr algn="just">
              <a:lnSpc>
                <a:spcPct val="100000"/>
              </a:lnSpc>
              <a:spcBef>
                <a:spcPts val="0"/>
              </a:spcBef>
            </a:pPr>
            <a:endParaRPr lang="en-US" sz="3200" b="0">
              <a:cs typeface="Times New Roman" pitchFamily="18" charset="0"/>
            </a:endParaRPr>
          </a:p>
        </p:txBody>
      </p:sp>
      <p:sp>
        <p:nvSpPr>
          <p:cNvPr id="1032" name="Text Box 18"/>
          <p:cNvSpPr txBox="1">
            <a:spLocks noChangeArrowheads="1"/>
          </p:cNvSpPr>
          <p:nvPr/>
        </p:nvSpPr>
        <p:spPr bwMode="auto">
          <a:xfrm>
            <a:off x="32863186" y="19007871"/>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CONCLUSIONS</a:t>
            </a:r>
          </a:p>
        </p:txBody>
      </p:sp>
      <p:sp>
        <p:nvSpPr>
          <p:cNvPr id="27" name="Text Box 18"/>
          <p:cNvSpPr txBox="1">
            <a:spLocks noChangeArrowheads="1"/>
          </p:cNvSpPr>
          <p:nvPr/>
        </p:nvSpPr>
        <p:spPr bwMode="auto">
          <a:xfrm>
            <a:off x="381000" y="2711718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CONTACT INFO</a:t>
            </a:r>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 blue and grey logo&#10;&#10;Description automatically generated">
            <a:extLst>
              <a:ext uri="{FF2B5EF4-FFF2-40B4-BE49-F238E27FC236}">
                <a16:creationId xmlns:a16="http://schemas.microsoft.com/office/drawing/2014/main" id="{F91370DD-6D6E-2909-4A73-8097B27D70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69068" y="77993"/>
            <a:ext cx="4422750" cy="3442823"/>
          </a:xfrm>
          <a:prstGeom prst="rect">
            <a:avLst/>
          </a:prstGeom>
        </p:spPr>
      </p:pic>
      <p:pic>
        <p:nvPicPr>
          <p:cNvPr id="47" name="Picture 46">
            <a:extLst>
              <a:ext uri="{FF2B5EF4-FFF2-40B4-BE49-F238E27FC236}">
                <a16:creationId xmlns:a16="http://schemas.microsoft.com/office/drawing/2014/main" id="{A909AC34-CD0F-7047-1A6F-6357F84C4347}"/>
              </a:ext>
            </a:extLst>
          </p:cNvPr>
          <p:cNvPicPr>
            <a:picLocks noChangeAspect="1"/>
          </p:cNvPicPr>
          <p:nvPr/>
        </p:nvPicPr>
        <p:blipFill>
          <a:blip r:embed="rId5"/>
          <a:stretch>
            <a:fillRect/>
          </a:stretch>
        </p:blipFill>
        <p:spPr>
          <a:xfrm>
            <a:off x="1355168" y="29198758"/>
            <a:ext cx="3542302" cy="3542302"/>
          </a:xfrm>
          <a:prstGeom prst="rect">
            <a:avLst/>
          </a:prstGeom>
          <a:ln>
            <a:noFill/>
          </a:ln>
        </p:spPr>
      </p:pic>
      <p:pic>
        <p:nvPicPr>
          <p:cNvPr id="8" name="Picture 7" descr="A white paper with black text&#10;&#10;Description automatically generated">
            <a:extLst>
              <a:ext uri="{FF2B5EF4-FFF2-40B4-BE49-F238E27FC236}">
                <a16:creationId xmlns:a16="http://schemas.microsoft.com/office/drawing/2014/main" id="{C5CA17E1-DBC3-1CC9-96C1-A92483F16669}"/>
              </a:ext>
            </a:extLst>
          </p:cNvPr>
          <p:cNvPicPr>
            <a:picLocks noChangeAspect="1"/>
          </p:cNvPicPr>
          <p:nvPr/>
        </p:nvPicPr>
        <p:blipFill>
          <a:blip r:embed="rId6"/>
          <a:stretch>
            <a:fillRect/>
          </a:stretch>
        </p:blipFill>
        <p:spPr>
          <a:xfrm>
            <a:off x="18199997" y="16976017"/>
            <a:ext cx="7561495" cy="3533865"/>
          </a:xfrm>
          <a:prstGeom prst="rect">
            <a:avLst/>
          </a:prstGeom>
        </p:spPr>
      </p:pic>
      <p:sp>
        <p:nvSpPr>
          <p:cNvPr id="15" name="TextBox 14">
            <a:extLst>
              <a:ext uri="{FF2B5EF4-FFF2-40B4-BE49-F238E27FC236}">
                <a16:creationId xmlns:a16="http://schemas.microsoft.com/office/drawing/2014/main" id="{56FA6CDF-C430-7360-EB7A-5FF5C38F9251}"/>
              </a:ext>
            </a:extLst>
          </p:cNvPr>
          <p:cNvSpPr txBox="1"/>
          <p:nvPr/>
        </p:nvSpPr>
        <p:spPr>
          <a:xfrm>
            <a:off x="15367613" y="16588476"/>
            <a:ext cx="13954897" cy="386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Table 1: Machine Learning Model Performance Based on Method and Considered Data</a:t>
            </a:r>
            <a:endParaRPr lang="en-US" sz="2800">
              <a:cs typeface="Times New Roman"/>
            </a:endParaRPr>
          </a:p>
        </p:txBody>
      </p:sp>
      <p:sp>
        <p:nvSpPr>
          <p:cNvPr id="16" name="TextBox 15">
            <a:extLst>
              <a:ext uri="{FF2B5EF4-FFF2-40B4-BE49-F238E27FC236}">
                <a16:creationId xmlns:a16="http://schemas.microsoft.com/office/drawing/2014/main" id="{78962C8D-6F23-072D-A458-22E4D90F2104}"/>
              </a:ext>
            </a:extLst>
          </p:cNvPr>
          <p:cNvSpPr txBox="1"/>
          <p:nvPr/>
        </p:nvSpPr>
        <p:spPr>
          <a:xfrm>
            <a:off x="10672686" y="21446809"/>
            <a:ext cx="12619230" cy="386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Figure 1: Variable Importance of Random Forest by Scaled Gini Impurity</a:t>
            </a:r>
            <a:endParaRPr lang="en-US"/>
          </a:p>
        </p:txBody>
      </p:sp>
      <p:pic>
        <p:nvPicPr>
          <p:cNvPr id="3" name="Picture 2" descr="A map of the united states&#10;&#10;Description automatically generated">
            <a:extLst>
              <a:ext uri="{FF2B5EF4-FFF2-40B4-BE49-F238E27FC236}">
                <a16:creationId xmlns:a16="http://schemas.microsoft.com/office/drawing/2014/main" id="{6E17CAB3-29FB-E5D8-FD7B-C4CB7C9F6DA0}"/>
              </a:ext>
            </a:extLst>
          </p:cNvPr>
          <p:cNvPicPr>
            <a:picLocks noChangeAspect="1"/>
          </p:cNvPicPr>
          <p:nvPr/>
        </p:nvPicPr>
        <p:blipFill>
          <a:blip r:embed="rId7"/>
          <a:srcRect t="16867" b="18685"/>
          <a:stretch/>
        </p:blipFill>
        <p:spPr>
          <a:xfrm>
            <a:off x="11479568" y="4164803"/>
            <a:ext cx="20949349" cy="11764160"/>
          </a:xfrm>
          <a:prstGeom prst="rect">
            <a:avLst/>
          </a:prstGeom>
        </p:spPr>
      </p:pic>
      <p:sp>
        <p:nvSpPr>
          <p:cNvPr id="6" name="TextBox 5">
            <a:extLst>
              <a:ext uri="{FF2B5EF4-FFF2-40B4-BE49-F238E27FC236}">
                <a16:creationId xmlns:a16="http://schemas.microsoft.com/office/drawing/2014/main" id="{9EA9E80B-DC45-321C-DF0B-FA8381026D8C}"/>
              </a:ext>
            </a:extLst>
          </p:cNvPr>
          <p:cNvSpPr txBox="1"/>
          <p:nvPr/>
        </p:nvSpPr>
        <p:spPr>
          <a:xfrm>
            <a:off x="22348802" y="21460009"/>
            <a:ext cx="10514384" cy="386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Figure 2: Variable Importance of </a:t>
            </a:r>
            <a:r>
              <a:rPr lang="en-US" sz="2800" err="1">
                <a:latin typeface="Times New Roman"/>
                <a:cs typeface="Times New Roman"/>
              </a:rPr>
              <a:t>XGBoost</a:t>
            </a:r>
            <a:r>
              <a:rPr lang="en-US" sz="2800">
                <a:latin typeface="Times New Roman"/>
                <a:cs typeface="Times New Roman"/>
              </a:rPr>
              <a:t> by Scaled Gain</a:t>
            </a:r>
            <a:endParaRPr lang="en-US" sz="2800">
              <a:cs typeface="Times New Roman"/>
            </a:endParaRPr>
          </a:p>
        </p:txBody>
      </p:sp>
      <p:pic>
        <p:nvPicPr>
          <p:cNvPr id="19" name="Picture 18" descr="A graph with blue and white bars&#10;&#10;Description automatically generated">
            <a:extLst>
              <a:ext uri="{FF2B5EF4-FFF2-40B4-BE49-F238E27FC236}">
                <a16:creationId xmlns:a16="http://schemas.microsoft.com/office/drawing/2014/main" id="{85D8C16A-309D-3E20-F923-952A4F504858}"/>
              </a:ext>
            </a:extLst>
          </p:cNvPr>
          <p:cNvPicPr>
            <a:picLocks noChangeAspect="1"/>
          </p:cNvPicPr>
          <p:nvPr/>
        </p:nvPicPr>
        <p:blipFill>
          <a:blip r:embed="rId8"/>
          <a:stretch>
            <a:fillRect/>
          </a:stretch>
        </p:blipFill>
        <p:spPr>
          <a:xfrm>
            <a:off x="11369735" y="21879112"/>
            <a:ext cx="10679502" cy="7223891"/>
          </a:xfrm>
          <a:prstGeom prst="rect">
            <a:avLst/>
          </a:prstGeom>
          <a:ln>
            <a:noFill/>
          </a:ln>
        </p:spPr>
      </p:pic>
      <p:pic>
        <p:nvPicPr>
          <p:cNvPr id="20" name="Picture 19" descr="A graph with blue bars&#10;&#10;Description automatically generated">
            <a:extLst>
              <a:ext uri="{FF2B5EF4-FFF2-40B4-BE49-F238E27FC236}">
                <a16:creationId xmlns:a16="http://schemas.microsoft.com/office/drawing/2014/main" id="{93E8B199-E912-9EDF-1F75-832A70505F95}"/>
              </a:ext>
            </a:extLst>
          </p:cNvPr>
          <p:cNvPicPr>
            <a:picLocks noChangeAspect="1"/>
          </p:cNvPicPr>
          <p:nvPr/>
        </p:nvPicPr>
        <p:blipFill>
          <a:blip r:embed="rId9"/>
          <a:stretch>
            <a:fillRect/>
          </a:stretch>
        </p:blipFill>
        <p:spPr>
          <a:xfrm>
            <a:off x="22049234" y="21881657"/>
            <a:ext cx="10506976" cy="7218801"/>
          </a:xfrm>
          <a:prstGeom prst="rect">
            <a:avLst/>
          </a:prstGeom>
          <a:ln>
            <a:noFill/>
          </a:ln>
        </p:spPr>
      </p:pic>
      <p:pic>
        <p:nvPicPr>
          <p:cNvPr id="22" name="Picture 4" descr="Linkedin logo png, Linkedin icon transparent png 18930587 PNG">
            <a:extLst>
              <a:ext uri="{FF2B5EF4-FFF2-40B4-BE49-F238E27FC236}">
                <a16:creationId xmlns:a16="http://schemas.microsoft.com/office/drawing/2014/main" id="{28CC5497-6C80-5FB0-C588-5B8123A6DF2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9592" y="27841438"/>
            <a:ext cx="1744669" cy="17446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qr code on a white background&#10;&#10;Description automatically generated">
            <a:extLst>
              <a:ext uri="{FF2B5EF4-FFF2-40B4-BE49-F238E27FC236}">
                <a16:creationId xmlns:a16="http://schemas.microsoft.com/office/drawing/2014/main" id="{5AF9E035-A28D-2F82-9F8D-5EFAF4E72029}"/>
              </a:ext>
            </a:extLst>
          </p:cNvPr>
          <p:cNvPicPr>
            <a:picLocks noChangeAspect="1"/>
          </p:cNvPicPr>
          <p:nvPr/>
        </p:nvPicPr>
        <p:blipFill>
          <a:blip r:embed="rId11"/>
          <a:stretch>
            <a:fillRect/>
          </a:stretch>
        </p:blipFill>
        <p:spPr>
          <a:xfrm>
            <a:off x="7033848" y="29283064"/>
            <a:ext cx="3209030" cy="3381555"/>
          </a:xfrm>
          <a:prstGeom prst="rect">
            <a:avLst/>
          </a:prstGeom>
          <a:ln>
            <a:noFill/>
          </a:ln>
        </p:spPr>
      </p:pic>
      <p:pic>
        <p:nvPicPr>
          <p:cNvPr id="24" name="Picture 4" descr="Linkedin logo png, Linkedin icon transparent png 18930587 PNG">
            <a:extLst>
              <a:ext uri="{FF2B5EF4-FFF2-40B4-BE49-F238E27FC236}">
                <a16:creationId xmlns:a16="http://schemas.microsoft.com/office/drawing/2014/main" id="{94D74053-0DCE-7D11-C140-E2F1B68C0D1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9674" y="27841437"/>
            <a:ext cx="1744669" cy="174466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6C375D02-B399-7710-3371-2157097DDA19}"/>
              </a:ext>
            </a:extLst>
          </p:cNvPr>
          <p:cNvSpPr txBox="1"/>
          <p:nvPr/>
        </p:nvSpPr>
        <p:spPr>
          <a:xfrm>
            <a:off x="1351988" y="28823735"/>
            <a:ext cx="4976227" cy="386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Neil Weingarten</a:t>
            </a:r>
            <a:endParaRPr lang="en-US"/>
          </a:p>
        </p:txBody>
      </p:sp>
      <p:sp>
        <p:nvSpPr>
          <p:cNvPr id="30" name="TextBox 29">
            <a:extLst>
              <a:ext uri="{FF2B5EF4-FFF2-40B4-BE49-F238E27FC236}">
                <a16:creationId xmlns:a16="http://schemas.microsoft.com/office/drawing/2014/main" id="{6A4577B3-0F24-CFBB-382F-41F9FDF8FF36}"/>
              </a:ext>
            </a:extLst>
          </p:cNvPr>
          <p:cNvSpPr txBox="1"/>
          <p:nvPr/>
        </p:nvSpPr>
        <p:spPr>
          <a:xfrm>
            <a:off x="7321466" y="28823735"/>
            <a:ext cx="4010069" cy="386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Elizabeth Wile</a:t>
            </a: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Neil Weingarten</cp:lastModifiedBy>
  <cp:revision>34</cp:revision>
  <cp:lastPrinted>2023-10-26T16:23:38Z</cp:lastPrinted>
  <dcterms:created xsi:type="dcterms:W3CDTF">1999-06-15T14:29:13Z</dcterms:created>
  <dcterms:modified xsi:type="dcterms:W3CDTF">2025-03-14T13:42:10Z</dcterms:modified>
</cp:coreProperties>
</file>