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  <p:sldId id="261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AN Nimbus" charset="1" panose="00000000000000000000"/>
      <p:regular r:id="rId10"/>
    </p:embeddedFont>
    <p:embeddedFont>
      <p:font typeface="Now" charset="1" panose="00000500000000000000"/>
      <p:regular r:id="rId11"/>
    </p:embeddedFont>
    <p:embeddedFont>
      <p:font typeface="Now Bold" charset="1" panose="00000800000000000000"/>
      <p:regular r:id="rId12"/>
    </p:embeddedFont>
    <p:embeddedFont>
      <p:font typeface="Now Thin" charset="1" panose="00000300000000000000"/>
      <p:regular r:id="rId13"/>
    </p:embeddedFont>
    <p:embeddedFont>
      <p:font typeface="Now Light" charset="1" panose="00000400000000000000"/>
      <p:regular r:id="rId14"/>
    </p:embeddedFont>
    <p:embeddedFont>
      <p:font typeface="Now Medium" charset="1" panose="00000600000000000000"/>
      <p:regular r:id="rId15"/>
    </p:embeddedFont>
    <p:embeddedFont>
      <p:font typeface="Now Heavy" charset="1" panose="00000A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7452722" y="9258300"/>
            <a:ext cx="3382555" cy="1689777"/>
          </a:xfrm>
          <a:custGeom>
            <a:avLst/>
            <a:gdLst/>
            <a:ahLst/>
            <a:cxnLst/>
            <a:rect r="r" b="b" t="t" l="l"/>
            <a:pathLst>
              <a:path h="1689777" w="3382555">
                <a:moveTo>
                  <a:pt x="0" y="0"/>
                </a:moveTo>
                <a:lnTo>
                  <a:pt x="3382556" y="0"/>
                </a:lnTo>
                <a:lnTo>
                  <a:pt x="3382556" y="1689777"/>
                </a:lnTo>
                <a:lnTo>
                  <a:pt x="0" y="16897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0" y="0"/>
            <a:ext cx="2136774" cy="2136774"/>
          </a:xfrm>
          <a:custGeom>
            <a:avLst/>
            <a:gdLst/>
            <a:ahLst/>
            <a:cxnLst/>
            <a:rect r="r" b="b" t="t" l="l"/>
            <a:pathLst>
              <a:path h="2136774" w="2136774">
                <a:moveTo>
                  <a:pt x="0" y="0"/>
                </a:moveTo>
                <a:lnTo>
                  <a:pt x="2136774" y="0"/>
                </a:lnTo>
                <a:lnTo>
                  <a:pt x="2136774" y="2136774"/>
                </a:lnTo>
                <a:lnTo>
                  <a:pt x="0" y="21367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2010" y="9220623"/>
            <a:ext cx="1066377" cy="1066377"/>
          </a:xfrm>
          <a:custGeom>
            <a:avLst/>
            <a:gdLst/>
            <a:ahLst/>
            <a:cxnLst/>
            <a:rect r="r" b="b" t="t" l="l"/>
            <a:pathLst>
              <a:path h="1066377" w="1066377">
                <a:moveTo>
                  <a:pt x="0" y="0"/>
                </a:moveTo>
                <a:lnTo>
                  <a:pt x="1066377" y="0"/>
                </a:lnTo>
                <a:lnTo>
                  <a:pt x="1066377" y="1066377"/>
                </a:lnTo>
                <a:lnTo>
                  <a:pt x="0" y="10663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100000">
            <a:off x="13396124" y="-1021224"/>
            <a:ext cx="2704086" cy="2750389"/>
          </a:xfrm>
          <a:custGeom>
            <a:avLst/>
            <a:gdLst/>
            <a:ahLst/>
            <a:cxnLst/>
            <a:rect r="r" b="b" t="t" l="l"/>
            <a:pathLst>
              <a:path h="2750389" w="2704086">
                <a:moveTo>
                  <a:pt x="0" y="0"/>
                </a:moveTo>
                <a:lnTo>
                  <a:pt x="2704086" y="0"/>
                </a:lnTo>
                <a:lnTo>
                  <a:pt x="2704086" y="2750389"/>
                </a:lnTo>
                <a:lnTo>
                  <a:pt x="0" y="27503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6676615" y="8555606"/>
            <a:ext cx="3095166" cy="3095166"/>
            <a:chOff x="0" y="0"/>
            <a:chExt cx="1708150" cy="17081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AC918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68387" y="-1491914"/>
            <a:ext cx="5120602" cy="5120602"/>
          </a:xfrm>
          <a:custGeom>
            <a:avLst/>
            <a:gdLst/>
            <a:ahLst/>
            <a:cxnLst/>
            <a:rect r="r" b="b" t="t" l="l"/>
            <a:pathLst>
              <a:path h="5120602" w="5120602">
                <a:moveTo>
                  <a:pt x="0" y="0"/>
                </a:moveTo>
                <a:lnTo>
                  <a:pt x="5120602" y="0"/>
                </a:lnTo>
                <a:lnTo>
                  <a:pt x="5120602" y="5120602"/>
                </a:lnTo>
                <a:lnTo>
                  <a:pt x="0" y="512060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38846" y="2671503"/>
            <a:ext cx="16810309" cy="3237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75"/>
              </a:lnSpc>
            </a:pPr>
            <a:r>
              <a:rPr lang="en-US" sz="6699" spc="133">
                <a:solidFill>
                  <a:srgbClr val="0D30C6"/>
                </a:solidFill>
                <a:latin typeface="TAN Nimbus"/>
              </a:rPr>
              <a:t>Predicting the declaration of state of emergency by African Nations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35278" y="7905138"/>
            <a:ext cx="5413800" cy="650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9"/>
              </a:lnSpc>
            </a:pPr>
            <a:r>
              <a:rPr lang="en-US" sz="4548" spc="90">
                <a:solidFill>
                  <a:srgbClr val="F5481E"/>
                </a:solidFill>
                <a:latin typeface="Now"/>
              </a:rPr>
              <a:t>AI-INFRENO TEAM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83909" y="8598975"/>
            <a:ext cx="7916537" cy="65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9"/>
              </a:lnSpc>
            </a:pPr>
            <a:r>
              <a:rPr lang="en-US" sz="4548" spc="90">
                <a:solidFill>
                  <a:srgbClr val="0D30C6"/>
                </a:solidFill>
                <a:latin typeface="Now Bold"/>
              </a:rPr>
              <a:t>PREMIER PROJECT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71058" y="1211262"/>
            <a:ext cx="12005128" cy="992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61"/>
              </a:lnSpc>
            </a:pPr>
            <a:r>
              <a:rPr lang="en-US" sz="7361" spc="-73">
                <a:solidFill>
                  <a:srgbClr val="0D30C6"/>
                </a:solidFill>
                <a:latin typeface="Now Bold"/>
              </a:rPr>
              <a:t>TEAM MEMBERS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139338" y="2428284"/>
            <a:ext cx="9356533" cy="732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46"/>
              </a:lnSpc>
            </a:pPr>
            <a:r>
              <a:rPr lang="en-US" sz="3818">
                <a:solidFill>
                  <a:srgbClr val="0D30C6"/>
                </a:solidFill>
                <a:latin typeface="Now"/>
              </a:rPr>
              <a:t>1. Harish Chauhan (Team Lead)</a:t>
            </a:r>
          </a:p>
          <a:p>
            <a:pPr>
              <a:lnSpc>
                <a:spcPts val="5346"/>
              </a:lnSpc>
            </a:pPr>
            <a:r>
              <a:rPr lang="en-US" sz="3818">
                <a:solidFill>
                  <a:srgbClr val="0D30C6"/>
                </a:solidFill>
                <a:latin typeface="Now"/>
              </a:rPr>
              <a:t>2.Taiwo Sanusi (Assistant Team Lead)</a:t>
            </a:r>
          </a:p>
          <a:p>
            <a:pPr>
              <a:lnSpc>
                <a:spcPts val="5346"/>
              </a:lnSpc>
            </a:pPr>
            <a:r>
              <a:rPr lang="en-US" sz="3818">
                <a:solidFill>
                  <a:srgbClr val="0D30C6"/>
                </a:solidFill>
                <a:latin typeface="Now"/>
              </a:rPr>
              <a:t>3. Sobiye Olufemi (Query Analyst)</a:t>
            </a:r>
          </a:p>
          <a:p>
            <a:pPr>
              <a:lnSpc>
                <a:spcPts val="5346"/>
              </a:lnSpc>
            </a:pPr>
            <a:r>
              <a:rPr lang="en-US" sz="3818">
                <a:solidFill>
                  <a:srgbClr val="0D30C6"/>
                </a:solidFill>
                <a:latin typeface="Now"/>
              </a:rPr>
              <a:t>4.Nweke Cosmas U.</a:t>
            </a:r>
          </a:p>
          <a:p>
            <a:pPr>
              <a:lnSpc>
                <a:spcPts val="5346"/>
              </a:lnSpc>
            </a:pPr>
            <a:r>
              <a:rPr lang="en-US" sz="3818">
                <a:solidFill>
                  <a:srgbClr val="0D30C6"/>
                </a:solidFill>
                <a:latin typeface="Now"/>
              </a:rPr>
              <a:t>5. Akinyemi Titobioluwa</a:t>
            </a:r>
          </a:p>
          <a:p>
            <a:pPr>
              <a:lnSpc>
                <a:spcPts val="5346"/>
              </a:lnSpc>
            </a:pPr>
            <a:r>
              <a:rPr lang="en-US" sz="3818">
                <a:solidFill>
                  <a:srgbClr val="0D30C6"/>
                </a:solidFill>
                <a:latin typeface="Now"/>
              </a:rPr>
              <a:t>6. Umar Muhammed Abubakar</a:t>
            </a:r>
          </a:p>
          <a:p>
            <a:pPr>
              <a:lnSpc>
                <a:spcPts val="5346"/>
              </a:lnSpc>
            </a:pPr>
            <a:r>
              <a:rPr lang="en-US" sz="3818">
                <a:solidFill>
                  <a:srgbClr val="0D30C6"/>
                </a:solidFill>
                <a:latin typeface="Now"/>
              </a:rPr>
              <a:t>7. Chidiebere Ogbuchi</a:t>
            </a:r>
          </a:p>
          <a:p>
            <a:pPr>
              <a:lnSpc>
                <a:spcPts val="5346"/>
              </a:lnSpc>
            </a:pPr>
            <a:r>
              <a:rPr lang="en-US" sz="3818">
                <a:solidFill>
                  <a:srgbClr val="0D30C6"/>
                </a:solidFill>
                <a:latin typeface="Now"/>
              </a:rPr>
              <a:t>8. Idakwoji Lukman</a:t>
            </a:r>
          </a:p>
          <a:p>
            <a:pPr>
              <a:lnSpc>
                <a:spcPts val="5346"/>
              </a:lnSpc>
            </a:pPr>
            <a:r>
              <a:rPr lang="en-US" sz="3818">
                <a:solidFill>
                  <a:srgbClr val="0D30C6"/>
                </a:solidFill>
                <a:latin typeface="Now"/>
              </a:rPr>
              <a:t>9. Matthew Oyebanji</a:t>
            </a:r>
          </a:p>
          <a:p>
            <a:pPr>
              <a:lnSpc>
                <a:spcPts val="5346"/>
              </a:lnSpc>
            </a:pPr>
            <a:r>
              <a:rPr lang="en-US" sz="3818">
                <a:solidFill>
                  <a:srgbClr val="0D30C6"/>
                </a:solidFill>
                <a:latin typeface="Now"/>
              </a:rPr>
              <a:t>10. Adekoyejo Dada</a:t>
            </a:r>
          </a:p>
          <a:p>
            <a:pPr>
              <a:lnSpc>
                <a:spcPts val="5346"/>
              </a:lnSpc>
            </a:pPr>
            <a:r>
              <a:rPr lang="en-US" sz="3818">
                <a:solidFill>
                  <a:srgbClr val="0D30C6"/>
                </a:solidFill>
                <a:latin typeface="Now"/>
              </a:rPr>
              <a:t>11. Chinenye Chukwu-Mba</a:t>
            </a: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3801198" y="-1558200"/>
            <a:ext cx="3095166" cy="3095166"/>
            <a:chOff x="0" y="0"/>
            <a:chExt cx="1708150" cy="1708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DB48A9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10800000">
            <a:off x="0" y="0"/>
            <a:ext cx="2136774" cy="2136774"/>
          </a:xfrm>
          <a:custGeom>
            <a:avLst/>
            <a:gdLst/>
            <a:ahLst/>
            <a:cxnLst/>
            <a:rect r="r" b="b" t="t" l="l"/>
            <a:pathLst>
              <a:path h="2136774" w="2136774">
                <a:moveTo>
                  <a:pt x="0" y="0"/>
                </a:moveTo>
                <a:lnTo>
                  <a:pt x="2136774" y="0"/>
                </a:lnTo>
                <a:lnTo>
                  <a:pt x="2136774" y="2136774"/>
                </a:lnTo>
                <a:lnTo>
                  <a:pt x="0" y="2136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703743" y="8675615"/>
            <a:ext cx="1584257" cy="1611385"/>
          </a:xfrm>
          <a:custGeom>
            <a:avLst/>
            <a:gdLst/>
            <a:ahLst/>
            <a:cxnLst/>
            <a:rect r="r" b="b" t="t" l="l"/>
            <a:pathLst>
              <a:path h="1611385" w="1584257">
                <a:moveTo>
                  <a:pt x="0" y="0"/>
                </a:moveTo>
                <a:lnTo>
                  <a:pt x="1584257" y="0"/>
                </a:lnTo>
                <a:lnTo>
                  <a:pt x="1584257" y="1611385"/>
                </a:lnTo>
                <a:lnTo>
                  <a:pt x="0" y="16113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2010" y="9220623"/>
            <a:ext cx="1066377" cy="1066377"/>
          </a:xfrm>
          <a:custGeom>
            <a:avLst/>
            <a:gdLst/>
            <a:ahLst/>
            <a:cxnLst/>
            <a:rect r="r" b="b" t="t" l="l"/>
            <a:pathLst>
              <a:path h="1066377" w="1066377">
                <a:moveTo>
                  <a:pt x="0" y="0"/>
                </a:moveTo>
                <a:lnTo>
                  <a:pt x="1066377" y="0"/>
                </a:lnTo>
                <a:lnTo>
                  <a:pt x="1066377" y="1066377"/>
                </a:lnTo>
                <a:lnTo>
                  <a:pt x="0" y="10663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68387" y="-1491914"/>
            <a:ext cx="5120602" cy="5120602"/>
          </a:xfrm>
          <a:custGeom>
            <a:avLst/>
            <a:gdLst/>
            <a:ahLst/>
            <a:cxnLst/>
            <a:rect r="r" b="b" t="t" l="l"/>
            <a:pathLst>
              <a:path h="5120602" w="5120602">
                <a:moveTo>
                  <a:pt x="0" y="0"/>
                </a:moveTo>
                <a:lnTo>
                  <a:pt x="5120602" y="0"/>
                </a:lnTo>
                <a:lnTo>
                  <a:pt x="5120602" y="5120602"/>
                </a:lnTo>
                <a:lnTo>
                  <a:pt x="0" y="51206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949400"/>
            <a:ext cx="3549544" cy="354954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B48A9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144000" y="8723317"/>
            <a:ext cx="3549544" cy="3549544"/>
            <a:chOff x="0" y="0"/>
            <a:chExt cx="1708150" cy="1708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26C46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87515" y="1340085"/>
            <a:ext cx="11254550" cy="1176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56"/>
              </a:lnSpc>
            </a:pPr>
            <a:r>
              <a:rPr lang="en-US" sz="6826" spc="-68">
                <a:solidFill>
                  <a:srgbClr val="DB48A9"/>
                </a:solidFill>
                <a:latin typeface="Now Bold"/>
              </a:rPr>
              <a:t>PRESENTATION OUTLINE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8100000">
            <a:off x="9883845" y="-1376836"/>
            <a:ext cx="4116440" cy="4186927"/>
          </a:xfrm>
          <a:custGeom>
            <a:avLst/>
            <a:gdLst/>
            <a:ahLst/>
            <a:cxnLst/>
            <a:rect r="r" b="b" t="t" l="l"/>
            <a:pathLst>
              <a:path h="4186927" w="4116440">
                <a:moveTo>
                  <a:pt x="0" y="0"/>
                </a:moveTo>
                <a:lnTo>
                  <a:pt x="4116440" y="0"/>
                </a:lnTo>
                <a:lnTo>
                  <a:pt x="4116440" y="4186927"/>
                </a:lnTo>
                <a:lnTo>
                  <a:pt x="0" y="41869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6904809" y="9258300"/>
            <a:ext cx="3382555" cy="1689777"/>
          </a:xfrm>
          <a:custGeom>
            <a:avLst/>
            <a:gdLst/>
            <a:ahLst/>
            <a:cxnLst/>
            <a:rect r="r" b="b" t="t" l="l"/>
            <a:pathLst>
              <a:path h="1689777" w="3382555">
                <a:moveTo>
                  <a:pt x="0" y="0"/>
                </a:moveTo>
                <a:lnTo>
                  <a:pt x="3382556" y="0"/>
                </a:lnTo>
                <a:lnTo>
                  <a:pt x="3382556" y="1689777"/>
                </a:lnTo>
                <a:lnTo>
                  <a:pt x="0" y="16897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0" y="2797000"/>
            <a:ext cx="9529654" cy="855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71"/>
              </a:lnSpc>
              <a:spcBef>
                <a:spcPct val="0"/>
              </a:spcBef>
            </a:pPr>
            <a:r>
              <a:rPr lang="en-US" sz="5051">
                <a:solidFill>
                  <a:srgbClr val="0D30C6"/>
                </a:solidFill>
                <a:latin typeface="Now Bold"/>
              </a:rPr>
              <a:t>1. PROBLEM 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933567" y="3585925"/>
            <a:ext cx="9529654" cy="855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71"/>
              </a:lnSpc>
              <a:spcBef>
                <a:spcPct val="0"/>
              </a:spcBef>
            </a:pPr>
            <a:r>
              <a:rPr lang="en-US" sz="5051">
                <a:solidFill>
                  <a:srgbClr val="F5481E"/>
                </a:solidFill>
                <a:latin typeface="Now Bold"/>
              </a:rPr>
              <a:t>2. PROCESS FLOW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1780" y="4351429"/>
            <a:ext cx="11045075" cy="851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EF9645"/>
                </a:solidFill>
                <a:latin typeface="Now Bold"/>
              </a:rPr>
              <a:t>3. EXPLORATORY DATA ANALYSIS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541459" y="5269911"/>
            <a:ext cx="11045075" cy="851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26C467"/>
                </a:solidFill>
                <a:latin typeface="Now Bold"/>
              </a:rPr>
              <a:t>4. FEATURE ENGINEERING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3960" y="6188393"/>
            <a:ext cx="13451553" cy="851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3D3539"/>
                </a:solidFill>
                <a:latin typeface="Now Bold"/>
              </a:rPr>
              <a:t>5. MODEL TRAINING AND EVALUATION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-757710" y="6954475"/>
            <a:ext cx="11045075" cy="851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EF9645"/>
                </a:solidFill>
                <a:latin typeface="Now Bold"/>
              </a:rPr>
              <a:t>6. SUMMARY OF MODEL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-2038694" y="7871510"/>
            <a:ext cx="11045075" cy="851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DB48A9"/>
                </a:solidFill>
                <a:latin typeface="Now Bold"/>
              </a:rPr>
              <a:t>7. CONCLUSION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661780" y="-1786409"/>
            <a:ext cx="5120602" cy="5120602"/>
          </a:xfrm>
          <a:custGeom>
            <a:avLst/>
            <a:gdLst/>
            <a:ahLst/>
            <a:cxnLst/>
            <a:rect r="r" b="b" t="t" l="l"/>
            <a:pathLst>
              <a:path h="5120602" w="5120602">
                <a:moveTo>
                  <a:pt x="0" y="0"/>
                </a:moveTo>
                <a:lnTo>
                  <a:pt x="5120602" y="0"/>
                </a:lnTo>
                <a:lnTo>
                  <a:pt x="5120602" y="5120602"/>
                </a:lnTo>
                <a:lnTo>
                  <a:pt x="0" y="51206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801198" y="-1558200"/>
            <a:ext cx="3095166" cy="3095166"/>
            <a:chOff x="0" y="0"/>
            <a:chExt cx="1708150" cy="17081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DB48A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-10800000">
            <a:off x="0" y="0"/>
            <a:ext cx="2136774" cy="2136774"/>
          </a:xfrm>
          <a:custGeom>
            <a:avLst/>
            <a:gdLst/>
            <a:ahLst/>
            <a:cxnLst/>
            <a:rect r="r" b="b" t="t" l="l"/>
            <a:pathLst>
              <a:path h="2136774" w="2136774">
                <a:moveTo>
                  <a:pt x="0" y="0"/>
                </a:moveTo>
                <a:lnTo>
                  <a:pt x="2136774" y="0"/>
                </a:lnTo>
                <a:lnTo>
                  <a:pt x="2136774" y="2136774"/>
                </a:lnTo>
                <a:lnTo>
                  <a:pt x="0" y="2136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703743" y="8675615"/>
            <a:ext cx="1584257" cy="1611385"/>
          </a:xfrm>
          <a:custGeom>
            <a:avLst/>
            <a:gdLst/>
            <a:ahLst/>
            <a:cxnLst/>
            <a:rect r="r" b="b" t="t" l="l"/>
            <a:pathLst>
              <a:path h="1611385" w="1584257">
                <a:moveTo>
                  <a:pt x="0" y="0"/>
                </a:moveTo>
                <a:lnTo>
                  <a:pt x="1584257" y="0"/>
                </a:lnTo>
                <a:lnTo>
                  <a:pt x="1584257" y="1611385"/>
                </a:lnTo>
                <a:lnTo>
                  <a:pt x="0" y="16113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2010" y="9220623"/>
            <a:ext cx="1066377" cy="1066377"/>
          </a:xfrm>
          <a:custGeom>
            <a:avLst/>
            <a:gdLst/>
            <a:ahLst/>
            <a:cxnLst/>
            <a:rect r="r" b="b" t="t" l="l"/>
            <a:pathLst>
              <a:path h="1066377" w="1066377">
                <a:moveTo>
                  <a:pt x="0" y="0"/>
                </a:moveTo>
                <a:lnTo>
                  <a:pt x="1066377" y="0"/>
                </a:lnTo>
                <a:lnTo>
                  <a:pt x="1066377" y="1066377"/>
                </a:lnTo>
                <a:lnTo>
                  <a:pt x="0" y="10663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29105" y="1844921"/>
            <a:ext cx="9529654" cy="1042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  <a:spcBef>
                <a:spcPct val="0"/>
              </a:spcBef>
            </a:pPr>
            <a:r>
              <a:rPr lang="en-US" sz="6099">
                <a:solidFill>
                  <a:srgbClr val="0D30C6"/>
                </a:solidFill>
                <a:latin typeface="Now Bold"/>
              </a:rPr>
              <a:t>PROBLEM STATEMENT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720631" y="-1810484"/>
            <a:ext cx="5120602" cy="5120602"/>
          </a:xfrm>
          <a:custGeom>
            <a:avLst/>
            <a:gdLst/>
            <a:ahLst/>
            <a:cxnLst/>
            <a:rect r="r" b="b" t="t" l="l"/>
            <a:pathLst>
              <a:path h="5120602" w="5120602">
                <a:moveTo>
                  <a:pt x="0" y="0"/>
                </a:moveTo>
                <a:lnTo>
                  <a:pt x="5120601" y="0"/>
                </a:lnTo>
                <a:lnTo>
                  <a:pt x="5120601" y="5120602"/>
                </a:lnTo>
                <a:lnTo>
                  <a:pt x="0" y="51206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35719" y="3262493"/>
            <a:ext cx="10560374" cy="868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26"/>
              </a:lnSpc>
              <a:spcBef>
                <a:spcPct val="0"/>
              </a:spcBef>
            </a:pPr>
            <a:r>
              <a:rPr lang="en-US" sz="2518" spc="158">
                <a:solidFill>
                  <a:srgbClr val="0D30C6"/>
                </a:solidFill>
                <a:latin typeface="Now"/>
              </a:rPr>
              <a:t>1. Identifying international responses following a natural disaster in an African nation.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35719" y="4502293"/>
            <a:ext cx="10560374" cy="868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26"/>
              </a:lnSpc>
              <a:spcBef>
                <a:spcPct val="0"/>
              </a:spcBef>
            </a:pPr>
            <a:r>
              <a:rPr lang="en-US" sz="2518" spc="158">
                <a:solidFill>
                  <a:srgbClr val="0D30C6"/>
                </a:solidFill>
                <a:latin typeface="Now"/>
              </a:rPr>
              <a:t>2. Show whether or not a State of Emergency was declared by the African country in question.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35719" y="5742094"/>
            <a:ext cx="10560374" cy="868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26"/>
              </a:lnSpc>
              <a:spcBef>
                <a:spcPct val="0"/>
              </a:spcBef>
            </a:pPr>
            <a:r>
              <a:rPr lang="en-US" sz="2518" spc="158">
                <a:solidFill>
                  <a:srgbClr val="0D30C6"/>
                </a:solidFill>
                <a:latin typeface="Now"/>
              </a:rPr>
              <a:t>3. Build a Machine Learning Model to predict the Declaration of State of Emergency with these features.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95437" y="885825"/>
            <a:ext cx="9529654" cy="131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sz="7700">
                <a:solidFill>
                  <a:srgbClr val="F5481E"/>
                </a:solidFill>
                <a:latin typeface="Now Bold"/>
              </a:rPr>
              <a:t>PROCESS FLOW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82104" y="-1882712"/>
            <a:ext cx="5120602" cy="5120602"/>
          </a:xfrm>
          <a:custGeom>
            <a:avLst/>
            <a:gdLst/>
            <a:ahLst/>
            <a:cxnLst/>
            <a:rect r="r" b="b" t="t" l="l"/>
            <a:pathLst>
              <a:path h="5120602" w="5120602">
                <a:moveTo>
                  <a:pt x="0" y="0"/>
                </a:moveTo>
                <a:lnTo>
                  <a:pt x="5120602" y="0"/>
                </a:lnTo>
                <a:lnTo>
                  <a:pt x="5120602" y="5120601"/>
                </a:lnTo>
                <a:lnTo>
                  <a:pt x="0" y="51206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57010" y="2058267"/>
            <a:ext cx="15590623" cy="7200033"/>
          </a:xfrm>
          <a:custGeom>
            <a:avLst/>
            <a:gdLst/>
            <a:ahLst/>
            <a:cxnLst/>
            <a:rect r="r" b="b" t="t" l="l"/>
            <a:pathLst>
              <a:path h="7200033" w="15590623">
                <a:moveTo>
                  <a:pt x="0" y="0"/>
                </a:moveTo>
                <a:lnTo>
                  <a:pt x="15590623" y="0"/>
                </a:lnTo>
                <a:lnTo>
                  <a:pt x="15590623" y="7200033"/>
                </a:lnTo>
                <a:lnTo>
                  <a:pt x="0" y="7200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98545" y="2053797"/>
            <a:ext cx="3687719" cy="1184093"/>
            <a:chOff x="0" y="0"/>
            <a:chExt cx="971251" cy="3118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71251" cy="311860"/>
            </a:xfrm>
            <a:custGeom>
              <a:avLst/>
              <a:gdLst/>
              <a:ahLst/>
              <a:cxnLst/>
              <a:rect r="r" b="b" t="t" l="l"/>
              <a:pathLst>
                <a:path h="311860" w="971251">
                  <a:moveTo>
                    <a:pt x="0" y="0"/>
                  </a:moveTo>
                  <a:lnTo>
                    <a:pt x="971251" y="0"/>
                  </a:lnTo>
                  <a:lnTo>
                    <a:pt x="971251" y="311860"/>
                  </a:lnTo>
                  <a:lnTo>
                    <a:pt x="0" y="3118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971251" cy="3594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26"/>
                </a:lnSpc>
              </a:pPr>
              <a:r>
                <a:rPr lang="en-US" sz="2518" spc="158">
                  <a:solidFill>
                    <a:srgbClr val="000000"/>
                  </a:solidFill>
                  <a:latin typeface="Now Bold"/>
                </a:rPr>
                <a:t>Preparing the Dataset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98545" y="8074207"/>
            <a:ext cx="3687719" cy="1184093"/>
            <a:chOff x="0" y="0"/>
            <a:chExt cx="971251" cy="3118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71251" cy="311860"/>
            </a:xfrm>
            <a:custGeom>
              <a:avLst/>
              <a:gdLst/>
              <a:ahLst/>
              <a:cxnLst/>
              <a:rect r="r" b="b" t="t" l="l"/>
              <a:pathLst>
                <a:path h="311860" w="971251">
                  <a:moveTo>
                    <a:pt x="0" y="0"/>
                  </a:moveTo>
                  <a:lnTo>
                    <a:pt x="971251" y="0"/>
                  </a:lnTo>
                  <a:lnTo>
                    <a:pt x="971251" y="311860"/>
                  </a:lnTo>
                  <a:lnTo>
                    <a:pt x="0" y="3118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971251" cy="3594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26"/>
                </a:lnSpc>
              </a:pPr>
              <a:r>
                <a:rPr lang="en-US" sz="2518" spc="158">
                  <a:solidFill>
                    <a:srgbClr val="000000"/>
                  </a:solidFill>
                  <a:latin typeface="Now Bold"/>
                </a:rPr>
                <a:t>Exploratory Data Analysis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359913" y="7864070"/>
            <a:ext cx="3687719" cy="1184093"/>
            <a:chOff x="0" y="0"/>
            <a:chExt cx="971251" cy="31186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71251" cy="311860"/>
            </a:xfrm>
            <a:custGeom>
              <a:avLst/>
              <a:gdLst/>
              <a:ahLst/>
              <a:cxnLst/>
              <a:rect r="r" b="b" t="t" l="l"/>
              <a:pathLst>
                <a:path h="311860" w="971251">
                  <a:moveTo>
                    <a:pt x="0" y="0"/>
                  </a:moveTo>
                  <a:lnTo>
                    <a:pt x="971251" y="0"/>
                  </a:lnTo>
                  <a:lnTo>
                    <a:pt x="971251" y="311860"/>
                  </a:lnTo>
                  <a:lnTo>
                    <a:pt x="0" y="3118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971251" cy="3594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26"/>
                </a:lnSpc>
              </a:pPr>
              <a:r>
                <a:rPr lang="en-US" sz="2518" spc="158">
                  <a:solidFill>
                    <a:srgbClr val="000000"/>
                  </a:solidFill>
                  <a:latin typeface="Now Bold"/>
                </a:rPr>
                <a:t>Model Training and Evaluation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359913" y="2202451"/>
            <a:ext cx="3687719" cy="1184093"/>
            <a:chOff x="0" y="0"/>
            <a:chExt cx="971251" cy="31186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71251" cy="311860"/>
            </a:xfrm>
            <a:custGeom>
              <a:avLst/>
              <a:gdLst/>
              <a:ahLst/>
              <a:cxnLst/>
              <a:rect r="r" b="b" t="t" l="l"/>
              <a:pathLst>
                <a:path h="311860" w="971251">
                  <a:moveTo>
                    <a:pt x="0" y="0"/>
                  </a:moveTo>
                  <a:lnTo>
                    <a:pt x="971251" y="0"/>
                  </a:lnTo>
                  <a:lnTo>
                    <a:pt x="971251" y="311860"/>
                  </a:lnTo>
                  <a:lnTo>
                    <a:pt x="0" y="3118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971251" cy="3594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26"/>
                </a:lnSpc>
              </a:pPr>
              <a:r>
                <a:rPr lang="en-US" sz="2518" spc="158">
                  <a:solidFill>
                    <a:srgbClr val="000000"/>
                  </a:solidFill>
                  <a:latin typeface="Now Bold"/>
                </a:rPr>
                <a:t>Feature Selection &amp; Engineering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017392" y="5066237"/>
            <a:ext cx="3687719" cy="1184093"/>
            <a:chOff x="0" y="0"/>
            <a:chExt cx="971251" cy="31186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71251" cy="311860"/>
            </a:xfrm>
            <a:custGeom>
              <a:avLst/>
              <a:gdLst/>
              <a:ahLst/>
              <a:cxnLst/>
              <a:rect r="r" b="b" t="t" l="l"/>
              <a:pathLst>
                <a:path h="311860" w="971251">
                  <a:moveTo>
                    <a:pt x="0" y="0"/>
                  </a:moveTo>
                  <a:lnTo>
                    <a:pt x="971251" y="0"/>
                  </a:lnTo>
                  <a:lnTo>
                    <a:pt x="971251" y="311860"/>
                  </a:lnTo>
                  <a:lnTo>
                    <a:pt x="0" y="3118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971251" cy="3594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26"/>
                </a:lnSpc>
              </a:pPr>
              <a:r>
                <a:rPr lang="en-US" sz="2518" spc="158">
                  <a:solidFill>
                    <a:srgbClr val="000000"/>
                  </a:solidFill>
                  <a:latin typeface="Now Bold"/>
                </a:rPr>
                <a:t>Data Cleaning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934504" y="-1730312"/>
            <a:ext cx="5120602" cy="5120602"/>
          </a:xfrm>
          <a:custGeom>
            <a:avLst/>
            <a:gdLst/>
            <a:ahLst/>
            <a:cxnLst/>
            <a:rect r="r" b="b" t="t" l="l"/>
            <a:pathLst>
              <a:path h="5120602" w="5120602">
                <a:moveTo>
                  <a:pt x="0" y="0"/>
                </a:moveTo>
                <a:lnTo>
                  <a:pt x="5120602" y="0"/>
                </a:lnTo>
                <a:lnTo>
                  <a:pt x="5120602" y="5120601"/>
                </a:lnTo>
                <a:lnTo>
                  <a:pt x="0" y="51206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869513">
            <a:off x="-3398706" y="1845251"/>
            <a:ext cx="5946597" cy="5946597"/>
          </a:xfrm>
          <a:custGeom>
            <a:avLst/>
            <a:gdLst/>
            <a:ahLst/>
            <a:cxnLst/>
            <a:rect r="r" b="b" t="t" l="l"/>
            <a:pathLst>
              <a:path h="5946597" w="5946597">
                <a:moveTo>
                  <a:pt x="0" y="0"/>
                </a:moveTo>
                <a:lnTo>
                  <a:pt x="5946598" y="0"/>
                </a:lnTo>
                <a:lnTo>
                  <a:pt x="5946598" y="5946597"/>
                </a:lnTo>
                <a:lnTo>
                  <a:pt x="0" y="59465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35719" y="2538730"/>
            <a:ext cx="13416562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 spc="201">
                <a:solidFill>
                  <a:srgbClr val="0D30C6"/>
                </a:solidFill>
                <a:latin typeface="Now"/>
              </a:rPr>
              <a:t>The dataset contains information about a number of African nations, natural disasters they have experienced and international aids and responses garnered.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8100000">
            <a:off x="12532055" y="-1664685"/>
            <a:ext cx="4116440" cy="4186927"/>
          </a:xfrm>
          <a:custGeom>
            <a:avLst/>
            <a:gdLst/>
            <a:ahLst/>
            <a:cxnLst/>
            <a:rect r="r" b="b" t="t" l="l"/>
            <a:pathLst>
              <a:path h="4186927" w="4116440">
                <a:moveTo>
                  <a:pt x="0" y="0"/>
                </a:moveTo>
                <a:lnTo>
                  <a:pt x="4116440" y="0"/>
                </a:lnTo>
                <a:lnTo>
                  <a:pt x="4116440" y="4186927"/>
                </a:lnTo>
                <a:lnTo>
                  <a:pt x="0" y="41869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084488" y="1152525"/>
            <a:ext cx="10686086" cy="90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7"/>
              </a:lnSpc>
            </a:pPr>
            <a:r>
              <a:rPr lang="en-US" sz="6717" spc="-67">
                <a:solidFill>
                  <a:srgbClr val="0D30C6"/>
                </a:solidFill>
                <a:latin typeface="Now Bold"/>
              </a:rPr>
              <a:t>ABOUT THE DATA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10800000">
            <a:off x="7452722" y="9442111"/>
            <a:ext cx="3382555" cy="1689777"/>
          </a:xfrm>
          <a:custGeom>
            <a:avLst/>
            <a:gdLst/>
            <a:ahLst/>
            <a:cxnLst/>
            <a:rect r="r" b="b" t="t" l="l"/>
            <a:pathLst>
              <a:path h="1689777" w="3382555">
                <a:moveTo>
                  <a:pt x="0" y="0"/>
                </a:moveTo>
                <a:lnTo>
                  <a:pt x="3382556" y="0"/>
                </a:lnTo>
                <a:lnTo>
                  <a:pt x="3382556" y="1689778"/>
                </a:lnTo>
                <a:lnTo>
                  <a:pt x="0" y="16897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7221623" y="9220623"/>
            <a:ext cx="1066377" cy="1066377"/>
          </a:xfrm>
          <a:custGeom>
            <a:avLst/>
            <a:gdLst/>
            <a:ahLst/>
            <a:cxnLst/>
            <a:rect r="r" b="b" t="t" l="l"/>
            <a:pathLst>
              <a:path h="1066377" w="1066377">
                <a:moveTo>
                  <a:pt x="0" y="0"/>
                </a:moveTo>
                <a:lnTo>
                  <a:pt x="1066377" y="0"/>
                </a:lnTo>
                <a:lnTo>
                  <a:pt x="1066377" y="1066377"/>
                </a:lnTo>
                <a:lnTo>
                  <a:pt x="0" y="10663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17391" y="-1756139"/>
            <a:ext cx="5120602" cy="5120602"/>
          </a:xfrm>
          <a:custGeom>
            <a:avLst/>
            <a:gdLst/>
            <a:ahLst/>
            <a:cxnLst/>
            <a:rect r="r" b="b" t="t" l="l"/>
            <a:pathLst>
              <a:path h="5120602" w="5120602">
                <a:moveTo>
                  <a:pt x="0" y="0"/>
                </a:moveTo>
                <a:lnTo>
                  <a:pt x="5120602" y="0"/>
                </a:lnTo>
                <a:lnTo>
                  <a:pt x="5120602" y="5120601"/>
                </a:lnTo>
                <a:lnTo>
                  <a:pt x="0" y="512060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35719" y="4605655"/>
            <a:ext cx="3357484" cy="545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 spc="201">
                <a:solidFill>
                  <a:srgbClr val="0D30C6"/>
                </a:solidFill>
                <a:latin typeface="Now Bold"/>
              </a:rPr>
              <a:t>Data Source 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37993" y="4605655"/>
            <a:ext cx="1341656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 spc="201">
                <a:solidFill>
                  <a:srgbClr val="EF9645"/>
                </a:solidFill>
                <a:latin typeface="Now"/>
              </a:rPr>
              <a:t>https://public.emdat.be/data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35719" y="5902561"/>
            <a:ext cx="2746850" cy="545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 spc="201">
                <a:solidFill>
                  <a:srgbClr val="0D30C6"/>
                </a:solidFill>
                <a:latin typeface="Now Bold"/>
              </a:rPr>
              <a:t>Features: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25503" y="5902561"/>
            <a:ext cx="13416562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 spc="201">
                <a:solidFill>
                  <a:srgbClr val="0D30C6"/>
                </a:solidFill>
                <a:latin typeface="Now"/>
              </a:rPr>
              <a:t>ID, Disaster Group, Country, OFDA Response, Appeal, Total Deaths, No. Injured, No. Affected, Total Affected and Declaration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DAFzwcMDL9M</dc:identifier>
  <dcterms:modified xsi:type="dcterms:W3CDTF">2011-08-01T06:04:30Z</dcterms:modified>
  <cp:revision>1</cp:revision>
  <dc:title>Gray and Color Minimalist Basic Presentation</dc:title>
</cp:coreProperties>
</file>