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2" r:id="rId2"/>
    <p:sldId id="257" r:id="rId3"/>
    <p:sldId id="267" r:id="rId4"/>
    <p:sldId id="274" r:id="rId5"/>
    <p:sldId id="268" r:id="rId6"/>
    <p:sldId id="263" r:id="rId7"/>
    <p:sldId id="278" r:id="rId8"/>
    <p:sldId id="261" r:id="rId9"/>
    <p:sldId id="284" r:id="rId10"/>
    <p:sldId id="285" r:id="rId11"/>
    <p:sldId id="262" r:id="rId12"/>
    <p:sldId id="264" r:id="rId13"/>
    <p:sldId id="283" r:id="rId14"/>
    <p:sldId id="265" r:id="rId15"/>
    <p:sldId id="258" r:id="rId16"/>
    <p:sldId id="266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9" r:id="rId25"/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80979" autoAdjust="0"/>
  </p:normalViewPr>
  <p:slideViewPr>
    <p:cSldViewPr snapToGrid="0">
      <p:cViewPr varScale="1">
        <p:scale>
          <a:sx n="76" d="100"/>
          <a:sy n="76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7-41F5-BB0D-967B7AAD907B}"/>
                </c:ext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7-41F5-BB0D-967B7AAD907B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2019/02/19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9T02:32:2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2808 0 0,'0'0'0'0'0,"0"0"0"0"0,0 0 0 0 0,0 0-672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9T02:36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7920 0 0,'0'0'0'0'0,"0"0"0"0"0,0 0 0 0 0,0 0-4504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9T02:36:1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4784 0 0,'0'0'0'0'0,"0"0"0"0"0,0 4 0 0 0,0 2-184 0 0,0 0 0 0 0,0-6 0 0 0,0 0 8 0 0,0 0-1432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2019/02/19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sponsorship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239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Editor (sometimes called “Code Editor”, but really the same thing)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150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 - Notepad</a:t>
            </a:r>
          </a:p>
          <a:p>
            <a:r>
              <a:rPr lang="en-US" dirty="0"/>
              <a:t> - Notepad++</a:t>
            </a:r>
          </a:p>
          <a:p>
            <a:r>
              <a:rPr lang="en-US" dirty="0"/>
              <a:t> - Android Studio</a:t>
            </a:r>
          </a:p>
          <a:p>
            <a:r>
              <a:rPr lang="en-US" dirty="0"/>
              <a:t> -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 - Visual Studio</a:t>
            </a:r>
          </a:p>
          <a:p>
            <a:r>
              <a:rPr lang="en-US" dirty="0"/>
              <a:t> -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 - Atom</a:t>
            </a:r>
          </a:p>
          <a:p>
            <a:r>
              <a:rPr lang="en-US" dirty="0"/>
              <a:t> - Sublime Text</a:t>
            </a:r>
          </a:p>
          <a:p>
            <a:r>
              <a:rPr lang="en-US" dirty="0"/>
              <a:t> - Vim</a:t>
            </a:r>
          </a:p>
          <a:p>
            <a:r>
              <a:rPr lang="en-US" dirty="0"/>
              <a:t> - Nano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603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4320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  <a:p>
            <a:r>
              <a:rPr lang="en-US" dirty="0"/>
              <a:t>Less than 100MB to download, less than 200 on disk</a:t>
            </a:r>
          </a:p>
          <a:p>
            <a:r>
              <a:rPr lang="en-US" dirty="0"/>
              <a:t>Only needs a 1.6GHz and 1GB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291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420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8523215" y="6365363"/>
            <a:ext cx="3053971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VS CODE: ONE EDITOR TO RULE THEM ALL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7.svg"/><Relationship Id="rId7" Type="http://schemas.openxmlformats.org/officeDocument/2006/relationships/image" Target="../media/image4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10" Type="http://schemas.openxmlformats.org/officeDocument/2006/relationships/image" Target="../media/image23.svg"/><Relationship Id="rId4" Type="http://schemas.openxmlformats.org/officeDocument/2006/relationships/image" Target="../media/image41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rct=j&amp;q=&amp;esrc=s&amp;source=images&amp;cd=&amp;cad=rja&amp;uact=8&amp;ved=2ahUKEwido5Kq6cbgAhUb24MKHSLNChYQjRx6BAgBEAU&amp;url=https%3A%2F%2Fmarketplace.visualstudio.com%2Fitems%3FitemName%3Dsalesforce.salesforcedx-vscode&amp;psig=AOvVaw2pOmQRncbJGzk65LTluQhm&amp;ust=1550632200901355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EDE534-E69B-6745-8F18-5BE17B459B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3267"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VS Code</a:t>
            </a:r>
            <a:br>
              <a:rPr lang="en-ZA" dirty="0"/>
            </a:br>
            <a:r>
              <a:rPr lang="en-ZA" dirty="0"/>
              <a:t>One Editor to Rule Them All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779A20-B145-454D-8F9F-8E1C39F83836}"/>
              </a:ext>
            </a:extLst>
          </p:cNvPr>
          <p:cNvSpPr txBox="1"/>
          <p:nvPr/>
        </p:nvSpPr>
        <p:spPr>
          <a:xfrm>
            <a:off x="6336001" y="4982379"/>
            <a:ext cx="397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Nathan Westfall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timeawastin</a:t>
            </a:r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github.com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nwestfall</a:t>
            </a:r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theengineerofwhat.com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EDE534-E69B-6745-8F18-5BE17B459B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3267"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Thank you!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779A20-B145-454D-8F9F-8E1C39F83836}"/>
              </a:ext>
            </a:extLst>
          </p:cNvPr>
          <p:cNvSpPr txBox="1"/>
          <p:nvPr/>
        </p:nvSpPr>
        <p:spPr>
          <a:xfrm>
            <a:off x="6336001" y="4982379"/>
            <a:ext cx="397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Nathan Westfall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timeawastin</a:t>
            </a:r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github.com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nwestfall</a:t>
            </a:r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theengineerofwhat.com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/>
              <a:t>Product</a:t>
            </a: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ZA" dirty="0"/>
              <a:t>Lorem ipsum dolor sit amet, consectetuer adipiscing elit. Maecenas porttitor congue massa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 title="Icon Background">
            <a:extLst>
              <a:ext uri="{FF2B5EF4-FFF2-40B4-BE49-F238E27FC236}">
                <a16:creationId xmlns:a16="http://schemas.microsoft.com/office/drawing/2014/main" id="{A892DD94-78B8-4911-A32B-3B174E2921B2}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Section Divider</a:t>
            </a: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A new way to engage with customers</a:t>
            </a:r>
            <a:br>
              <a:rPr lang="en-ZA" dirty="0"/>
            </a:br>
            <a:r>
              <a:rPr lang="en-ZA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 title="Dark semi-transparent background">
            <a:extLst>
              <a:ext uri="{FF2B5EF4-FFF2-40B4-BE49-F238E27FC236}">
                <a16:creationId xmlns:a16="http://schemas.microsoft.com/office/drawing/2014/main" id="{F6A60A77-3CD9-2340-9CBF-AB127828C253}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Section Divider 2</a:t>
            </a: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A new way to engage with customers</a:t>
            </a:r>
            <a:br>
              <a:rPr lang="en-ZA" dirty="0"/>
            </a:br>
            <a:r>
              <a:rPr lang="en-ZA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There is an opportunity for success</a:t>
            </a:r>
          </a:p>
        </p:txBody>
      </p:sp>
      <p:sp>
        <p:nvSpPr>
          <p:cNvPr id="24" name="Rectangle 23" title="Icon Background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23" name="Rectangle 22" title="Icon Background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25" name="Rectangle 24" title="Icon Background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1</a:t>
            </a:r>
          </a:p>
        </p:txBody>
      </p:sp>
      <p:sp>
        <p:nvSpPr>
          <p:cNvPr id="45" name="Rectangle 44" title="Icon Background">
            <a:extLst>
              <a:ext uri="{FF2B5EF4-FFF2-40B4-BE49-F238E27FC236}">
                <a16:creationId xmlns:a16="http://schemas.microsoft.com/office/drawing/2014/main" id="{E80DC6FE-D11C-4C20-A51D-98443F5F4672}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ZA" dirty="0"/>
              <a:t>Lorem ipsum dolor sit amet, consectetuer adipiscing elit. Maecenas porttitor congue massa </a:t>
            </a:r>
          </a:p>
          <a:p>
            <a:r>
              <a:rPr lang="en-ZA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 title="Icon Background">
            <a:extLst>
              <a:ext uri="{FF2B5EF4-FFF2-40B4-BE49-F238E27FC236}">
                <a16:creationId xmlns:a16="http://schemas.microsoft.com/office/drawing/2014/main" id="{1203D2ED-1358-4F55-BCB3-94A5C18E1B4C}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ZA" dirty="0"/>
              <a:t>Lorem ipsum dolor sit amet, consectetuer adipiscing elit. Maecenas porttitor congue massa </a:t>
            </a:r>
          </a:p>
          <a:p>
            <a:r>
              <a:rPr lang="en-ZA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2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Opportunity to Build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A03BE848-3222-4622-8610-FFB9FFFD4138}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ZA" dirty="0"/>
              <a:t>Freedom to Invent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cxnSp>
        <p:nvCxnSpPr>
          <p:cNvPr id="17" name="Straight Connector 16" title="Divider Line">
            <a:extLst>
              <a:ext uri="{FF2B5EF4-FFF2-40B4-BE49-F238E27FC236}">
                <a16:creationId xmlns:a16="http://schemas.microsoft.com/office/drawing/2014/main" id="{2BE6D00D-52E6-45D5-93DA-8687991C2967}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ZA" dirty="0"/>
              <a:t>Few Competitors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258409DB-08AB-499E-AEE2-60288B07CC14}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1</a:t>
            </a:r>
            <a:br>
              <a:rPr lang="en-ZA" dirty="0"/>
            </a:br>
            <a:r>
              <a:rPr lang="en-ZA" sz="1400" dirty="0"/>
              <a:t>Month, Year</a:t>
            </a:r>
            <a:endParaRPr lang="en-ZA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2</a:t>
            </a:r>
            <a:br>
              <a:rPr lang="en-ZA" dirty="0"/>
            </a:br>
            <a:r>
              <a:rPr lang="en-ZA" sz="1400" dirty="0"/>
              <a:t>Month, Year</a:t>
            </a:r>
            <a:endParaRPr lang="en-ZA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3</a:t>
            </a:r>
            <a:br>
              <a:rPr lang="en-ZA" dirty="0"/>
            </a:br>
            <a:r>
              <a:rPr lang="en-ZA" sz="1400" dirty="0"/>
              <a:t>Month, Year</a:t>
            </a:r>
            <a:endParaRPr lang="en-Z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41700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72739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 title="Timeline Event Lines">
            <a:extLst>
              <a:ext uri="{FF2B5EF4-FFF2-40B4-BE49-F238E27FC236}">
                <a16:creationId xmlns:a16="http://schemas.microsoft.com/office/drawing/2014/main" id="{BBE1F329-A8D2-4C03-9053-8D69618651CB}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 title="Timeline Event Lines">
            <a:extLst>
              <a:ext uri="{FF2B5EF4-FFF2-40B4-BE49-F238E27FC236}">
                <a16:creationId xmlns:a16="http://schemas.microsoft.com/office/drawing/2014/main" id="{3D985F57-4828-4F43-9FE0-15EF491E81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 title="Timeline Event Lines">
            <a:extLst>
              <a:ext uri="{FF2B5EF4-FFF2-40B4-BE49-F238E27FC236}">
                <a16:creationId xmlns:a16="http://schemas.microsoft.com/office/drawing/2014/main" id="{8C361AC5-6734-49E5-8506-3F22C2DF6856}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 title="Timeline Event Lines">
            <a:extLst>
              <a:ext uri="{FF2B5EF4-FFF2-40B4-BE49-F238E27FC236}">
                <a16:creationId xmlns:a16="http://schemas.microsoft.com/office/drawing/2014/main" id="{40DC3788-4E8E-4F3D-BD1E-8EFA13B070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 title="Timeline Event Lines">
            <a:extLst>
              <a:ext uri="{FF2B5EF4-FFF2-40B4-BE49-F238E27FC236}">
                <a16:creationId xmlns:a16="http://schemas.microsoft.com/office/drawing/2014/main" id="{EB858692-F88E-43A4-8B27-E23B8AC17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 title="Timeline Event Lines">
            <a:extLst>
              <a:ext uri="{FF2B5EF4-FFF2-40B4-BE49-F238E27FC236}">
                <a16:creationId xmlns:a16="http://schemas.microsoft.com/office/drawing/2014/main" id="{4A412F69-2D59-4EA2-9BA0-74B513D9F63B}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 title="Timeline Month Lines">
            <a:extLst>
              <a:ext uri="{FF2B5EF4-FFF2-40B4-BE49-F238E27FC236}">
                <a16:creationId xmlns:a16="http://schemas.microsoft.com/office/drawing/2014/main" id="{AFD09076-D1F6-4F08-8939-1F1577E5A1AC}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EA544-D722-4394-9E10-08416510C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6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1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Allan</a:t>
            </a:r>
            <a:br>
              <a:rPr lang="en-ZA" dirty="0"/>
            </a:br>
            <a:r>
              <a:rPr lang="en-ZA" dirty="0"/>
              <a:t>Mattsson</a:t>
            </a:r>
          </a:p>
        </p:txBody>
      </p:sp>
      <p:cxnSp>
        <p:nvCxnSpPr>
          <p:cNvPr id="95" name="Straight Connector 94" title="Divider Line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ZA" dirty="0"/>
          </a:p>
        </p:txBody>
      </p:sp>
      <p:cxnSp>
        <p:nvCxnSpPr>
          <p:cNvPr id="96" name="Straight Connector 95" title="Divider Line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Victoria Lindqvist</a:t>
            </a:r>
          </a:p>
        </p:txBody>
      </p:sp>
      <p:cxnSp>
        <p:nvCxnSpPr>
          <p:cNvPr id="97" name="Straight Connector 96" title="Divider Line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 title="Chart Legend Color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 title="Chart Legend Color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 title="Chart Legend Color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75377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 title="Chart Legend Color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ZA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ZA" dirty="0"/>
              <a:t>Nunc viverra imperdiet enim. Fusce est.</a:t>
            </a:r>
            <a:br>
              <a:rPr lang="en-ZA" dirty="0"/>
            </a:br>
            <a:r>
              <a:rPr lang="en-ZA" dirty="0"/>
              <a:t>Vivamus a tellus</a:t>
            </a:r>
          </a:p>
          <a:p>
            <a:r>
              <a:rPr lang="en-ZA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/>
              <a:t>Summary</a:t>
            </a:r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ZA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 title="Testimonial Callout">
            <a:extLst>
              <a:ext uri="{FF2B5EF4-FFF2-40B4-BE49-F238E27FC236}">
                <a16:creationId xmlns:a16="http://schemas.microsoft.com/office/drawing/2014/main" id="{B5E8079C-614A-4548-BFAF-AC4A1BC8C9D5}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Text Editor vs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001" y="2210852"/>
            <a:ext cx="5472000" cy="3868486"/>
          </a:xfrm>
        </p:spPr>
        <p:txBody>
          <a:bodyPr/>
          <a:lstStyle/>
          <a:p>
            <a:r>
              <a:rPr lang="en-ZA" dirty="0"/>
              <a:t>Does it edit text?  Check</a:t>
            </a:r>
          </a:p>
          <a:p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Also edits text</a:t>
            </a:r>
          </a:p>
          <a:p>
            <a:r>
              <a:rPr lang="en-ZA" dirty="0"/>
              <a:t>Integrated tools</a:t>
            </a:r>
          </a:p>
          <a:p>
            <a:pPr lvl="1"/>
            <a:r>
              <a:rPr lang="en-ZA" dirty="0"/>
              <a:t>Compiler and/or interpreter</a:t>
            </a:r>
          </a:p>
          <a:p>
            <a:pPr lvl="1"/>
            <a:r>
              <a:rPr lang="en-ZA" dirty="0"/>
              <a:t>Debugger</a:t>
            </a:r>
          </a:p>
          <a:p>
            <a:pPr lvl="1"/>
            <a:r>
              <a:rPr lang="en-ZA" dirty="0"/>
              <a:t>Autocompletion/Linting</a:t>
            </a:r>
          </a:p>
          <a:p>
            <a:r>
              <a:rPr lang="en-ZA" dirty="0"/>
              <a:t>Integrated or easy access to terminal</a:t>
            </a:r>
          </a:p>
          <a:p>
            <a:r>
              <a:rPr lang="en-ZA" dirty="0"/>
              <a:t>Normally big/bulky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Text Editor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IDE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5BDF39-B746-4B10-BEAE-8DA596257F5D}"/>
                  </a:ext>
                </a:extLst>
              </p14:cNvPr>
              <p14:cNvContentPartPr/>
              <p14:nvPr/>
            </p14:nvContentPartPr>
            <p14:xfrm>
              <a:off x="744067" y="66885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5BDF39-B746-4B10-BEAE-8DA596257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427" y="6598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EB1386-5560-4AF8-8DAF-30E6CDFCE096}"/>
                  </a:ext>
                </a:extLst>
              </p14:cNvPr>
              <p14:cNvContentPartPr/>
              <p14:nvPr/>
            </p14:nvContentPartPr>
            <p14:xfrm>
              <a:off x="1927027" y="238929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EB1386-5560-4AF8-8DAF-30E6CDFCE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387" y="23806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C3FB72-C536-4C0D-8648-B1DD79C3E97C}"/>
                  </a:ext>
                </a:extLst>
              </p14:cNvPr>
              <p14:cNvContentPartPr/>
              <p14:nvPr/>
            </p14:nvContentPartPr>
            <p14:xfrm>
              <a:off x="1331587" y="2357970"/>
              <a:ext cx="360" cy="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C3FB72-C536-4C0D-8648-B1DD79C3E9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2947" y="2349330"/>
                <a:ext cx="1800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Let’s name a few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Notepad++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Text Editor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Android Studio</a:t>
            </a: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Atom</a:t>
            </a: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Text Editor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Visual Studio</a:t>
            </a:r>
          </a:p>
        </p:txBody>
      </p:sp>
      <p:cxnSp>
        <p:nvCxnSpPr>
          <p:cNvPr id="23" name="Straight Connector 22" title="Divider Line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VS Code</a:t>
            </a:r>
          </a:p>
        </p:txBody>
      </p:sp>
      <p:cxnSp>
        <p:nvCxnSpPr>
          <p:cNvPr id="24" name="Straight Connector 23" title="Divider Line">
            <a:extLst>
              <a:ext uri="{FF2B5EF4-FFF2-40B4-BE49-F238E27FC236}">
                <a16:creationId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Text Editor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29" name="Picture Placeholder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FE5CD23-D560-4E43-A518-6028DA82FC11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806B28CA-F2A1-4AF5-AD4F-03A817319195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B75108B-68D1-4373-B54C-40AF73F7FCB1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" b="1605"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BD6B14A1-E741-457A-BF77-32DA3A7405F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r="248"/>
          <a:stretch>
            <a:fillRect/>
          </a:stretch>
        </p:blipFill>
        <p:spPr/>
      </p:pic>
      <p:pic>
        <p:nvPicPr>
          <p:cNvPr id="51" name="Picture Placeholder 46" descr="A drawing of a face&#10;&#10;Description automatically generated">
            <a:extLst>
              <a:ext uri="{FF2B5EF4-FFF2-40B4-BE49-F238E27FC236}">
                <a16:creationId xmlns:a16="http://schemas.microsoft.com/office/drawing/2014/main" id="{3E329278-FEB9-4910-8603-F6C7876F61F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431800" y="1735138"/>
            <a:ext cx="1979613" cy="1981200"/>
          </a:xfr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Text Editor vs. IDE Scale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Text Editor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Complicated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Easy to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VS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ZA" dirty="0"/>
              <a:t>Code Editing.</a:t>
            </a:r>
          </a:p>
          <a:p>
            <a:r>
              <a:rPr lang="en-ZA" dirty="0"/>
              <a:t>Redefined.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it great?</a:t>
            </a:r>
          </a:p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</a:t>
            </a:r>
          </a:p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</a:t>
            </a:r>
          </a:p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Runs Everywhere</a:t>
            </a:r>
          </a:p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9" name="Picture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44CF1F-52BD-4112-86D7-BF8F5C48E2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" b="4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screenshot of a computer&#10;&#10;Description automatically generated">
            <a:extLst>
              <a:ext uri="{FF2B5EF4-FFF2-40B4-BE49-F238E27FC236}">
                <a16:creationId xmlns:a16="http://schemas.microsoft.com/office/drawing/2014/main" id="{62506CA7-E003-4E4D-B4F4-1345F9E831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r="7630"/>
          <a:stretch>
            <a:fillRect/>
          </a:stretch>
        </p:blipFill>
        <p:spPr/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DEMO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3EA6FA-9562-48A5-A057-319CF5E59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7BBA06F-7A22-47AB-810C-D0EF36690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3DC32-A8E6-4BD6-8FF6-AB8EF4EF0C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/>
              <a:t>Why VS Code?</a:t>
            </a: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Starts with simplicity and grows as you do.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IntelliSense</a:t>
            </a: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ZA" dirty="0"/>
              <a:t>Syntax highlighting and autocomplete.</a:t>
            </a: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</a:t>
            </a: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ZA" dirty="0"/>
              <a:t>Debug in your code editor.</a:t>
            </a:r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Need more?  Get more.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815549-9A42-47F9-8A39-E7D8431DD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045" y="2718061"/>
            <a:ext cx="813913" cy="4894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91A746C-6BE6-4578-976A-EA3097B96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8132" y="2683987"/>
            <a:ext cx="888790" cy="5308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E88D56-9305-4648-A02A-31D43520D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52" y="2648989"/>
            <a:ext cx="990199" cy="627591"/>
          </a:xfrm>
          <a:prstGeom prst="rect">
            <a:avLst/>
          </a:prstGeom>
        </p:spPr>
      </p:pic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FFF92D7-5304-4B33-8363-BD4A54D321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2000" y="0"/>
            <a:ext cx="5472000" cy="3714747"/>
          </a:xfrm>
        </p:spPr>
      </p:sp>
      <p:pic>
        <p:nvPicPr>
          <p:cNvPr id="1026" name="Picture 2" descr="Related image">
            <a:hlinkClick r:id="rId8"/>
            <a:extLst>
              <a:ext uri="{FF2B5EF4-FFF2-40B4-BE49-F238E27FC236}">
                <a16:creationId xmlns:a16="http://schemas.microsoft.com/office/drawing/2014/main" id="{1EE86721-3B30-4AA9-BC2A-D1A4755B31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"/>
            <a:ext cx="5471999" cy="41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build="p"/>
      <p:bldP spid="7" grpId="0" build="p"/>
      <p:bldP spid="15" grpId="0" animBg="1"/>
      <p:bldP spid="8" grpId="0" build="p"/>
      <p:bldP spid="9" grpId="0" build="p"/>
      <p:bldP spid="17" grpId="0" animBg="1"/>
      <p:bldP spid="10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screenshot of a computer&#10;&#10;Description automatically generated">
            <a:extLst>
              <a:ext uri="{FF2B5EF4-FFF2-40B4-BE49-F238E27FC236}">
                <a16:creationId xmlns:a16="http://schemas.microsoft.com/office/drawing/2014/main" id="{62506CA7-E003-4E4D-B4F4-1345F9E831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r="7630"/>
          <a:stretch>
            <a:fillRect/>
          </a:stretch>
        </p:blipFill>
        <p:spPr/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DEMO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3EA6FA-9562-48A5-A057-319CF5E59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7BBA06F-7A22-47AB-810C-D0EF36690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3DC32-A8E6-4BD6-8FF6-AB8EF4EF0C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943</Words>
  <Application>Microsoft Office PowerPoint</Application>
  <PresentationFormat>Widescreen</PresentationFormat>
  <Paragraphs>322</Paragraphs>
  <Slides>25</Slides>
  <Notes>7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Tahoma</vt:lpstr>
      <vt:lpstr>Times New Roman</vt:lpstr>
      <vt:lpstr>Office Theme</vt:lpstr>
      <vt:lpstr>VS Code One Editor to Rule Them All</vt:lpstr>
      <vt:lpstr>PowerPoint Presentation</vt:lpstr>
      <vt:lpstr>Text Editor vs IDE</vt:lpstr>
      <vt:lpstr>Let’s name a few</vt:lpstr>
      <vt:lpstr>Text Editor vs. IDE Scale</vt:lpstr>
      <vt:lpstr>VS Code</vt:lpstr>
      <vt:lpstr>DEMO</vt:lpstr>
      <vt:lpstr>Why VS Code?</vt:lpstr>
      <vt:lpstr>DEMO</vt:lpstr>
      <vt:lpstr>Thank you!</vt:lpstr>
      <vt:lpstr>Product</vt:lpstr>
      <vt:lpstr>Section Divider</vt:lpstr>
      <vt:lpstr>Section Divider 2</vt:lpstr>
      <vt:lpstr>Business Model</vt:lpstr>
      <vt:lpstr>Market Opportunity Option 1</vt:lpstr>
      <vt:lpstr>Market Opportunity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2019-02-11T01:49:08Z</dcterms:created>
  <dcterms:modified xsi:type="dcterms:W3CDTF">2019-02-19T21:39:43Z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