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2" r:id="rId2"/>
    <p:sldId id="274" r:id="rId3"/>
    <p:sldId id="261" r:id="rId4"/>
    <p:sldId id="262" r:id="rId5"/>
    <p:sldId id="263" r:id="rId6"/>
    <p:sldId id="264" r:id="rId7"/>
    <p:sldId id="283" r:id="rId8"/>
    <p:sldId id="265" r:id="rId9"/>
    <p:sldId id="258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9" r:id="rId21"/>
    <p:sldId id="278" r:id="rId22"/>
    <p:sldId id="25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48" y="176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77-41F5-BB0D-967B7AAD907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DC-4534-BF48-1807F396D6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DC-4534-BF48-1807F396D6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977-41F5-BB0D-967B7AAD907B}"/>
              </c:ext>
            </c:extLst>
          </c:dPt>
          <c:dLbls>
            <c:dLbl>
              <c:idx val="0"/>
              <c:layout>
                <c:manualLayout>
                  <c:x val="-0.14521783347637646"/>
                  <c:y val="-0.376130608382730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77-41F5-BB0D-967B7AAD907B}"/>
                </c:ext>
              </c:extLst>
            </c:dLbl>
            <c:dLbl>
              <c:idx val="3"/>
              <c:layout>
                <c:manualLayout>
                  <c:x val="-1.067778187326293E-2"/>
                  <c:y val="-4.0469749003205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77-41F5-BB0D-967B7AAD907B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7-41F5-BB0D-967B7AAD9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ZA" smtClean="0"/>
              <a:t>2019/02/10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ZA" smtClean="0"/>
              <a:t>2019/02/10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dirty="0"/>
              <a:t>Contact Number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dirty="0"/>
              <a:t>Email or Social Media Handle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Single line of text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2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ZA" sz="12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3.svg"/><Relationship Id="rId7" Type="http://schemas.openxmlformats.org/officeDocument/2006/relationships/image" Target="../media/image4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10" Type="http://schemas.openxmlformats.org/officeDocument/2006/relationships/image" Target="../media/image19.svg"/><Relationship Id="rId4" Type="http://schemas.openxmlformats.org/officeDocument/2006/relationships/image" Target="../media/image43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2.svg"/><Relationship Id="rId11" Type="http://schemas.openxmlformats.org/officeDocument/2006/relationships/hyperlink" Target="http://www.fabrikam.com/" TargetMode="External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AEDE534-E69B-6745-8F18-5BE17B459B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b="3267"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28" name="Rectangle 27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 err="1"/>
              <a:t>VSCode</a:t>
            </a:r>
            <a:br>
              <a:rPr lang="en-ZA" dirty="0"/>
            </a:br>
            <a:r>
              <a:rPr lang="en-ZA" dirty="0"/>
              <a:t>One Editor to Rule Them All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779A20-B145-454D-8F9F-8E1C39F83836}"/>
              </a:ext>
            </a:extLst>
          </p:cNvPr>
          <p:cNvSpPr txBox="1"/>
          <p:nvPr/>
        </p:nvSpPr>
        <p:spPr>
          <a:xfrm>
            <a:off x="6336001" y="4982379"/>
            <a:ext cx="397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Nathan Westfall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@</a:t>
            </a:r>
            <a:r>
              <a:rPr lang="en-US" sz="1400" dirty="0" err="1">
                <a:solidFill>
                  <a:schemeClr val="bg1"/>
                </a:solidFill>
              </a:rPr>
              <a:t>timeawastin</a:t>
            </a:r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 err="1">
                <a:solidFill>
                  <a:schemeClr val="bg1"/>
                </a:solidFill>
              </a:rPr>
              <a:t>github.com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nwestfall</a:t>
            </a:r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 err="1">
                <a:solidFill>
                  <a:schemeClr val="bg1"/>
                </a:solidFill>
              </a:rPr>
              <a:t>theengineerofwhat.com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85A3C-2778-4B23-9530-DFD5A61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Market Opportunity Option 2</a:t>
            </a:r>
          </a:p>
        </p:txBody>
      </p:sp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ZA" dirty="0"/>
              <a:t>Opportunity to Build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397EA2-CB56-4B2A-B8D7-9EBF17AF91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$3B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A03BE848-3222-4622-8610-FFB9FFFD4138}"/>
              </a:ext>
            </a:extLst>
          </p:cNvPr>
          <p:cNvCxnSpPr>
            <a:cxnSpLocks/>
          </p:cNvCxnSpPr>
          <p:nvPr/>
        </p:nvCxnSpPr>
        <p:spPr>
          <a:xfrm>
            <a:off x="2290738" y="4156765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DD0E3-EB68-45D2-ADD8-FC591BDF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4738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en-ZA" dirty="0"/>
          </a:p>
        </p:txBody>
      </p:sp>
      <p:sp>
        <p:nvSpPr>
          <p:cNvPr id="3" name="Text Placeholder 2" title="Opportunity Graph Circles">
            <a:extLst>
              <a:ext uri="{FF2B5EF4-FFF2-40B4-BE49-F238E27FC236}">
                <a16:creationId xmlns:a16="http://schemas.microsoft.com/office/drawing/2014/main" id="{7AA1A6A7-6F19-4288-85D6-5B84C5AFED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ZA" dirty="0"/>
              <a:t>Freedom to Invent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0CA0B1-C78D-4347-B915-9C13669BE5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$2B</a:t>
            </a:r>
          </a:p>
        </p:txBody>
      </p:sp>
      <p:cxnSp>
        <p:nvCxnSpPr>
          <p:cNvPr id="17" name="Straight Connector 16" title="Divider Line">
            <a:extLst>
              <a:ext uri="{FF2B5EF4-FFF2-40B4-BE49-F238E27FC236}">
                <a16:creationId xmlns:a16="http://schemas.microsoft.com/office/drawing/2014/main" id="{2BE6D00D-52E6-45D5-93DA-8687991C2967}"/>
              </a:ext>
            </a:extLst>
          </p:cNvPr>
          <p:cNvCxnSpPr>
            <a:cxnSpLocks/>
          </p:cNvCxnSpPr>
          <p:nvPr/>
        </p:nvCxnSpPr>
        <p:spPr>
          <a:xfrm>
            <a:off x="6073327" y="4156765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A467A7-E8DF-44D7-89E4-14F064592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8625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en-ZA" dirty="0"/>
          </a:p>
        </p:txBody>
      </p:sp>
      <p:sp>
        <p:nvSpPr>
          <p:cNvPr id="4" name="Text Placeholder 3" title="Opportunity Graph Circles">
            <a:extLst>
              <a:ext uri="{FF2B5EF4-FFF2-40B4-BE49-F238E27FC236}">
                <a16:creationId xmlns:a16="http://schemas.microsoft.com/office/drawing/2014/main" id="{B6E28C1D-A3A4-44CF-9AF6-C1E3D7B896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ZA" dirty="0"/>
              <a:t>Few Competitors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43970A-31CF-49C9-9A24-2B11824623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$1B</a:t>
            </a: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258409DB-08AB-499E-AEE2-60288B07CC14}"/>
              </a:ext>
            </a:extLst>
          </p:cNvPr>
          <p:cNvCxnSpPr>
            <a:cxnSpLocks/>
          </p:cNvCxnSpPr>
          <p:nvPr/>
        </p:nvCxnSpPr>
        <p:spPr>
          <a:xfrm>
            <a:off x="9024600" y="4156765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22AD60-9BCB-4E41-B8CA-75592FB00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8600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A09F-6080-4B8E-A419-A6480328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61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Competition Option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Main point goes here </a:t>
            </a:r>
          </a:p>
          <a:p>
            <a:pPr lvl="1"/>
            <a:r>
              <a:rPr lang="en-ZA" dirty="0"/>
              <a:t>Lorem ipsum dolor sit amet, consectetuer adipiscing elit. Maecenas porttitor congue massa </a:t>
            </a:r>
          </a:p>
          <a:p>
            <a:pPr lvl="1"/>
            <a:r>
              <a:rPr lang="en-ZA" dirty="0"/>
              <a:t>Fusce posuere, magna sed pulvinar ultricies, purus lectus malesuada libero, sit amet commodo magna eros quis urna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Main point goes here</a:t>
            </a:r>
          </a:p>
          <a:p>
            <a:pPr lvl="1"/>
            <a:r>
              <a:rPr lang="en-ZA" dirty="0"/>
              <a:t>Lorem ipsum dolor sit amet, consectetuer adipiscing elit. Maecenas porttitor congue massa </a:t>
            </a:r>
          </a:p>
          <a:p>
            <a:pPr lvl="1"/>
            <a:r>
              <a:rPr lang="en-ZA" dirty="0"/>
              <a:t>Fusce posuere, magna sed pulvinar ultricies, purus lectus malesuada libero, sit amet commodo magna eros quis urna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Our Company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Competitor</a:t>
            </a:r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5B2B-CD05-4C12-A1EF-05C3A00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Competition Option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C2455-AB2E-4A48-B323-BDD57D35F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Convenience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F58EB-0810-4EE3-921D-E5BC5DB67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Inconvenient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BC54E6-3999-4CE4-8EA6-B2F875F78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/>
              <a:t>Expensive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23127B-5A4D-4657-9943-537B681F2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Affordable</a:t>
            </a:r>
          </a:p>
        </p:txBody>
      </p:sp>
      <p:pic>
        <p:nvPicPr>
          <p:cNvPr id="42" name="Picture 41" title="Placeholder Logo">
            <a:extLst>
              <a:ext uri="{FF2B5EF4-FFF2-40B4-BE49-F238E27FC236}">
                <a16:creationId xmlns:a16="http://schemas.microsoft.com/office/drawing/2014/main" id="{D18B45C9-9C29-4D89-B4B9-120A9ECD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43" name="Picture 42" title="Placeholder Logo">
            <a:extLst>
              <a:ext uri="{FF2B5EF4-FFF2-40B4-BE49-F238E27FC236}">
                <a16:creationId xmlns:a16="http://schemas.microsoft.com/office/drawing/2014/main" id="{A0A0B4E3-1DEE-4D5C-83E8-9C0E33DEE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44" name="Picture 43" title="Placeholder Logo">
            <a:extLst>
              <a:ext uri="{FF2B5EF4-FFF2-40B4-BE49-F238E27FC236}">
                <a16:creationId xmlns:a16="http://schemas.microsoft.com/office/drawing/2014/main" id="{26AD74B4-F5E5-4C7F-B3B8-B689DC862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45" name="Picture 44" title="Placeholder Logo">
            <a:extLst>
              <a:ext uri="{FF2B5EF4-FFF2-40B4-BE49-F238E27FC236}">
                <a16:creationId xmlns:a16="http://schemas.microsoft.com/office/drawing/2014/main" id="{CA30912F-FBCD-4E6B-A7A5-B5B354807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46" name="Picture 45" title="Placeholder Logo">
            <a:extLst>
              <a:ext uri="{FF2B5EF4-FFF2-40B4-BE49-F238E27FC236}">
                <a16:creationId xmlns:a16="http://schemas.microsoft.com/office/drawing/2014/main" id="{D17184DE-29A1-4857-8922-8D77830C0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8" name="Group 7" title="Placeholder Logo">
            <a:extLst>
              <a:ext uri="{FF2B5EF4-FFF2-40B4-BE49-F238E27FC236}">
                <a16:creationId xmlns:a16="http://schemas.microsoft.com/office/drawing/2014/main" id="{94882B89-A9DE-4B01-BA11-418159BD5713}"/>
              </a:ext>
            </a:extLst>
          </p:cNvPr>
          <p:cNvGrpSpPr/>
          <p:nvPr/>
        </p:nvGrpSpPr>
        <p:grpSpPr>
          <a:xfrm>
            <a:off x="8496557" y="2356052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3F60B0-6C6B-43A8-896B-88989F2D8E27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33A7EE4-6A03-487B-83A4-31794D1C2623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E9D877-72F4-48B2-A755-5AB2A07A0AFF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89AA1D-88B4-444B-90E5-5AD55D3E4B7B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6405CA-959F-4FFB-B47B-81F207975076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D83BE8-9DDA-47A6-BFB7-C337C9D8267C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EB93A1-2BC7-45DA-ABB0-9EC686F96169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443B018-2B7A-44B0-BBE3-B288D709AF5E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A27AD6-29D0-4D60-8CE8-6374042DD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6021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Growth Strategy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How will we scale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ZA" dirty="0"/>
              <a:t>Phase 1</a:t>
            </a:r>
            <a:br>
              <a:rPr lang="en-ZA" dirty="0"/>
            </a:br>
            <a:r>
              <a:rPr lang="en-ZA" sz="1400" dirty="0"/>
              <a:t>Month, Year</a:t>
            </a:r>
            <a:endParaRPr lang="en-ZA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ZA" dirty="0"/>
              <a:t>Phase 2</a:t>
            </a:r>
            <a:br>
              <a:rPr lang="en-ZA" dirty="0"/>
            </a:br>
            <a:r>
              <a:rPr lang="en-ZA" sz="1400" dirty="0"/>
              <a:t>Month, Year</a:t>
            </a:r>
            <a:endParaRPr lang="en-ZA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ZA" dirty="0"/>
              <a:t>Phase 3</a:t>
            </a:r>
            <a:br>
              <a:rPr lang="en-ZA" dirty="0"/>
            </a:br>
            <a:r>
              <a:rPr lang="en-ZA" sz="1400" dirty="0"/>
              <a:t>Month, Year</a:t>
            </a:r>
            <a:endParaRPr lang="en-Z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41700"/>
              </p:ext>
            </p:extLst>
          </p:nvPr>
        </p:nvGraphicFramePr>
        <p:xfrm>
          <a:off x="431800" y="1728000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Vendors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Gross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Company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727394"/>
              </p:ext>
            </p:extLst>
          </p:nvPr>
        </p:nvGraphicFramePr>
        <p:xfrm>
          <a:off x="7389813" y="172800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192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BEF4F-BA57-4A0C-83A2-FF3581DE6B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Our two-year action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cxnSp>
        <p:nvCxnSpPr>
          <p:cNvPr id="71" name="Straight Arrow Connector 70" title="Timeline Event Lines">
            <a:extLst>
              <a:ext uri="{FF2B5EF4-FFF2-40B4-BE49-F238E27FC236}">
                <a16:creationId xmlns:a16="http://schemas.microsoft.com/office/drawing/2014/main" id="{BBE1F329-A8D2-4C03-9053-8D69618651CB}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6920" y="2190750"/>
            <a:ext cx="1793875" cy="561975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28649" y="2505005"/>
            <a:ext cx="1690417" cy="22467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Feb, 20YY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cxnSp>
        <p:nvCxnSpPr>
          <p:cNvPr id="74" name="Straight Arrow Connector 73" title="Timeline Event Lines">
            <a:extLst>
              <a:ext uri="{FF2B5EF4-FFF2-40B4-BE49-F238E27FC236}">
                <a16:creationId xmlns:a16="http://schemas.microsoft.com/office/drawing/2014/main" id="{3D985F57-4828-4F43-9FE0-15EF491E816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Group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25892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cxnSp>
        <p:nvCxnSpPr>
          <p:cNvPr id="72" name="Straight Arrow Connector 71" title="Timeline Event Lines">
            <a:extLst>
              <a:ext uri="{FF2B5EF4-FFF2-40B4-BE49-F238E27FC236}">
                <a16:creationId xmlns:a16="http://schemas.microsoft.com/office/drawing/2014/main" id="{8C361AC5-6734-49E5-8506-3F22C2DF6856}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23638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Oct, 20YY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cxnSp>
        <p:nvCxnSpPr>
          <p:cNvPr id="75" name="Straight Arrow Connector 74" title="Timeline Event Lines">
            <a:extLst>
              <a:ext uri="{FF2B5EF4-FFF2-40B4-BE49-F238E27FC236}">
                <a16:creationId xmlns:a16="http://schemas.microsoft.com/office/drawing/2014/main" id="{40DC3788-4E8E-4F3D-BD1E-8EFA13B0705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</a:t>
            </a:r>
          </a:p>
        </p:txBody>
      </p:sp>
      <p:sp>
        <p:nvSpPr>
          <p:cNvPr id="63" name="Text Placeholder 31">
            <a:extLst>
              <a:ext uri="{FF2B5EF4-FFF2-40B4-BE49-F238E27FC236}">
                <a16:creationId xmlns:a16="http://schemas.microsoft.com/office/drawing/2014/main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39683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cxnSp>
        <p:nvCxnSpPr>
          <p:cNvPr id="76" name="Straight Arrow Connector 75" title="Timeline Event Lines">
            <a:extLst>
              <a:ext uri="{FF2B5EF4-FFF2-40B4-BE49-F238E27FC236}">
                <a16:creationId xmlns:a16="http://schemas.microsoft.com/office/drawing/2014/main" id="{EB858692-F88E-43A4-8B27-E23B8AC17249}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</a:t>
            </a:r>
          </a:p>
        </p:txBody>
      </p:sp>
      <p:sp>
        <p:nvSpPr>
          <p:cNvPr id="67" name="Text Placeholder 31">
            <a:extLst>
              <a:ext uri="{FF2B5EF4-FFF2-40B4-BE49-F238E27FC236}">
                <a16:creationId xmlns:a16="http://schemas.microsoft.com/office/drawing/2014/main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71421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Jul, 20YY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cxnSp>
        <p:nvCxnSpPr>
          <p:cNvPr id="73" name="Straight Arrow Connector 72" title="Timeline Event Lines">
            <a:extLst>
              <a:ext uri="{FF2B5EF4-FFF2-40B4-BE49-F238E27FC236}">
                <a16:creationId xmlns:a16="http://schemas.microsoft.com/office/drawing/2014/main" id="{4A412F69-2D59-4EA2-9BA0-74B513D9F63B}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V2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79422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Nov, 20YY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grpSp>
        <p:nvGrpSpPr>
          <p:cNvPr id="33" name="Group 32" title="Timeline Month Lines">
            <a:extLst>
              <a:ext uri="{FF2B5EF4-FFF2-40B4-BE49-F238E27FC236}">
                <a16:creationId xmlns:a16="http://schemas.microsoft.com/office/drawing/2014/main" id="{AFD09076-D1F6-4F08-8939-1F1577E5A1AC}"/>
              </a:ext>
            </a:extLst>
          </p:cNvPr>
          <p:cNvGrpSpPr/>
          <p:nvPr/>
        </p:nvGrpSpPr>
        <p:grpSpPr>
          <a:xfrm>
            <a:off x="620712" y="3799174"/>
            <a:ext cx="10856346" cy="154901"/>
            <a:chOff x="620712" y="3799174"/>
            <a:chExt cx="10856346" cy="1549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6829-C303-4112-9567-7E68C7E8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20B33-36F5-422B-9A70-C5340F30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9072"/>
              </p:ext>
            </p:extLst>
          </p:nvPr>
        </p:nvGraphicFramePr>
        <p:xfrm>
          <a:off x="431800" y="1124680"/>
          <a:ext cx="11340000" cy="49800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7,593,750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-1,968,750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28,sx080,000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2A082-E7C9-4130-803D-B3FC802F6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300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</a:t>
            </a:r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99" y="2319681"/>
            <a:ext cx="1352367" cy="1352367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Allan</a:t>
            </a:r>
            <a:br>
              <a:rPr lang="en-ZA" dirty="0"/>
            </a:br>
            <a:r>
              <a:rPr lang="en-ZA" dirty="0"/>
              <a:t>Mattsson</a:t>
            </a:r>
          </a:p>
        </p:txBody>
      </p:sp>
      <p:cxnSp>
        <p:nvCxnSpPr>
          <p:cNvPr id="95" name="Straight Connector 94" title="Divider Line">
            <a:extLst>
              <a:ext uri="{FF2B5EF4-FFF2-40B4-BE49-F238E27FC236}">
                <a16:creationId xmlns:a16="http://schemas.microsoft.com/office/drawing/2014/main" id="{80BC67F4-4E33-4709-9D60-593B322A8C48}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854" y="3904988"/>
            <a:ext cx="2124000" cy="180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2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028" y="2319681"/>
            <a:ext cx="1352367" cy="1352367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</a:t>
            </a:r>
            <a:b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Karlsson</a:t>
            </a:r>
            <a:endParaRPr lang="en-ZA" dirty="0"/>
          </a:p>
        </p:txBody>
      </p:sp>
      <p:cxnSp>
        <p:nvCxnSpPr>
          <p:cNvPr id="96" name="Straight Connector 95" title="Divider Line">
            <a:extLst>
              <a:ext uri="{FF2B5EF4-FFF2-40B4-BE49-F238E27FC236}">
                <a16:creationId xmlns:a16="http://schemas.microsoft.com/office/drawing/2014/main" id="{F57D445D-9983-4AAC-8E68-88EA351CB22B}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4" name="Picture Placeholder 93" descr="Portrait of a woman looking relaxed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2825" y="2319681"/>
            <a:ext cx="1352367" cy="1352367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/>
              <a:t>Victoria Lindqvist</a:t>
            </a:r>
          </a:p>
        </p:txBody>
      </p:sp>
      <p:cxnSp>
        <p:nvCxnSpPr>
          <p:cNvPr id="97" name="Straight Connector 96" title="Divider Line">
            <a:extLst>
              <a:ext uri="{FF2B5EF4-FFF2-40B4-BE49-F238E27FC236}">
                <a16:creationId xmlns:a16="http://schemas.microsoft.com/office/drawing/2014/main" id="{0BCA98FD-268D-47AA-8871-119024D92EA6}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CTO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09A8-D7EE-4527-9928-C4753E2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Funding</a:t>
            </a:r>
          </a:p>
        </p:txBody>
      </p:sp>
      <p:grpSp>
        <p:nvGrpSpPr>
          <p:cNvPr id="4" name="Group 3" title="Fund Category (Grouped)">
            <a:extLst>
              <a:ext uri="{FF2B5EF4-FFF2-40B4-BE49-F238E27FC236}">
                <a16:creationId xmlns:a16="http://schemas.microsoft.com/office/drawing/2014/main" id="{EB374690-D7EC-4B7B-B520-C6B6494CDC89}"/>
              </a:ext>
            </a:extLst>
          </p:cNvPr>
          <p:cNvGrpSpPr/>
          <p:nvPr/>
        </p:nvGrpSpPr>
        <p:grpSpPr>
          <a:xfrm>
            <a:off x="635303" y="993330"/>
            <a:ext cx="2718236" cy="1634164"/>
            <a:chOff x="635303" y="993330"/>
            <a:chExt cx="2718236" cy="1634164"/>
          </a:xfrm>
        </p:grpSpPr>
        <p:pic>
          <p:nvPicPr>
            <p:cNvPr id="8" name="Graphic 7" descr="Network" title="Placeholder Icon">
              <a:extLst>
                <a:ext uri="{FF2B5EF4-FFF2-40B4-BE49-F238E27FC236}">
                  <a16:creationId xmlns:a16="http://schemas.microsoft.com/office/drawing/2014/main" id="{D63A7C78-623A-4758-B41F-76E25542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CF4F0854-D5FB-4746-AF03-270EFD9831A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2F35E594-1F1D-4193-9ED6-DD60AE465EB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7" name="Rectangle 16" title="Chart Legend Color">
              <a:extLst>
                <a:ext uri="{FF2B5EF4-FFF2-40B4-BE49-F238E27FC236}">
                  <a16:creationId xmlns:a16="http://schemas.microsoft.com/office/drawing/2014/main" id="{6D14AED6-9124-430C-9111-F568BD827868}"/>
                </a:ext>
              </a:extLst>
            </p:cNvPr>
            <p:cNvSpPr/>
            <p:nvPr/>
          </p:nvSpPr>
          <p:spPr>
            <a:xfrm>
              <a:off x="3186366" y="1572844"/>
              <a:ext cx="167173" cy="167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C349E2FC-8E98-4B50-9315-101FE794E82B}"/>
              </a:ext>
            </a:extLst>
          </p:cNvPr>
          <p:cNvGrpSpPr/>
          <p:nvPr/>
        </p:nvGrpSpPr>
        <p:grpSpPr>
          <a:xfrm>
            <a:off x="635303" y="2759296"/>
            <a:ext cx="2718236" cy="1669940"/>
            <a:chOff x="635303" y="2759296"/>
            <a:chExt cx="2718236" cy="1669940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id="{31AFEB72-92B5-4F87-9FD9-721986F9D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813391F3-ECEE-401E-843A-24FFB191AC1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06B2E7F2-554C-4D23-ADD8-CBF986299300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0" name="Rectangle 19" title="Chart Legend Color">
              <a:extLst>
                <a:ext uri="{FF2B5EF4-FFF2-40B4-BE49-F238E27FC236}">
                  <a16:creationId xmlns:a16="http://schemas.microsoft.com/office/drawing/2014/main" id="{54043C23-F65D-4CFD-8A97-CDF736E614F0}"/>
                </a:ext>
              </a:extLst>
            </p:cNvPr>
            <p:cNvSpPr/>
            <p:nvPr/>
          </p:nvSpPr>
          <p:spPr>
            <a:xfrm>
              <a:off x="3186366" y="3374586"/>
              <a:ext cx="167173" cy="167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9B34B456-43A3-4445-A4C1-4D4F01EC9CF5}"/>
              </a:ext>
            </a:extLst>
          </p:cNvPr>
          <p:cNvGrpSpPr/>
          <p:nvPr/>
        </p:nvGrpSpPr>
        <p:grpSpPr>
          <a:xfrm>
            <a:off x="635303" y="4741011"/>
            <a:ext cx="2718236" cy="1570805"/>
            <a:chOff x="635303" y="4741011"/>
            <a:chExt cx="2718236" cy="1570805"/>
          </a:xfrm>
        </p:grpSpPr>
        <p:pic>
          <p:nvPicPr>
            <p:cNvPr id="11" name="Graphic 10" descr="Satellite" title="Placeholder Icon">
              <a:extLst>
                <a:ext uri="{FF2B5EF4-FFF2-40B4-BE49-F238E27FC236}">
                  <a16:creationId xmlns:a16="http://schemas.microsoft.com/office/drawing/2014/main" id="{20F0FEB9-5B14-4BCD-9156-D9770102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0542" y="4741011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45EDF17B-0AD3-4441-827B-8CF7F74091C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616A2C6A-5A66-4F58-AD4E-A0966B42EA7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3" name="Rectangle 22" title="Chart Legend Color">
              <a:extLst>
                <a:ext uri="{FF2B5EF4-FFF2-40B4-BE49-F238E27FC236}">
                  <a16:creationId xmlns:a16="http://schemas.microsoft.com/office/drawing/2014/main" id="{8C6AB14F-6F0F-4961-9780-C2757775406E}"/>
                </a:ext>
              </a:extLst>
            </p:cNvPr>
            <p:cNvSpPr/>
            <p:nvPr/>
          </p:nvSpPr>
          <p:spPr>
            <a:xfrm>
              <a:off x="3186366" y="5257166"/>
              <a:ext cx="167173" cy="1671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aphicFrame>
        <p:nvGraphicFramePr>
          <p:cNvPr id="7" name="Chart 6" title="Funding Chart">
            <a:extLst>
              <a:ext uri="{FF2B5EF4-FFF2-40B4-BE49-F238E27FC236}">
                <a16:creationId xmlns:a16="http://schemas.microsoft.com/office/drawing/2014/main" id="{26288BC2-6AF8-4570-8104-88EB29611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75377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BEE51485-7E57-4908-B226-0C064509958A}"/>
              </a:ext>
            </a:extLst>
          </p:cNvPr>
          <p:cNvGrpSpPr/>
          <p:nvPr/>
        </p:nvGrpSpPr>
        <p:grpSpPr>
          <a:xfrm>
            <a:off x="8641020" y="2258575"/>
            <a:ext cx="2738180" cy="1962347"/>
            <a:chOff x="8641020" y="2258575"/>
            <a:chExt cx="2738180" cy="1962347"/>
          </a:xfrm>
        </p:grpSpPr>
        <p:pic>
          <p:nvPicPr>
            <p:cNvPr id="5" name="Graphic 4" descr="Bullseye" title="Placeholder Icon">
              <a:extLst>
                <a:ext uri="{FF2B5EF4-FFF2-40B4-BE49-F238E27FC236}">
                  <a16:creationId xmlns:a16="http://schemas.microsoft.com/office/drawing/2014/main" id="{2B4C10D3-CF67-49EE-9CF7-C02AD1AA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5CF6044D-8B26-406B-A0D0-BC338A7070B9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82546A28-16D0-4697-A7B9-B14A282E146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4" name="Rectangle 13" title="Chart Legend Color">
              <a:extLst>
                <a:ext uri="{FF2B5EF4-FFF2-40B4-BE49-F238E27FC236}">
                  <a16:creationId xmlns:a16="http://schemas.microsoft.com/office/drawing/2014/main" id="{18B23745-96A6-4255-A589-A91C187EC760}"/>
                </a:ext>
              </a:extLst>
            </p:cNvPr>
            <p:cNvSpPr/>
            <p:nvPr/>
          </p:nvSpPr>
          <p:spPr>
            <a:xfrm>
              <a:off x="8641020" y="2978337"/>
              <a:ext cx="167173" cy="167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924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975452"/>
            <a:ext cx="4416225" cy="3103886"/>
          </a:xfrm>
        </p:spPr>
        <p:txBody>
          <a:bodyPr anchor="b"/>
          <a:lstStyle/>
          <a:p>
            <a:r>
              <a:rPr lang="en-ZA" dirty="0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r>
              <a:rPr lang="en-ZA" dirty="0"/>
              <a:t>Nunc viverra imperdiet enim. Fusce est.</a:t>
            </a:r>
            <a:br>
              <a:rPr lang="en-ZA" dirty="0"/>
            </a:br>
            <a:r>
              <a:rPr lang="en-ZA" dirty="0"/>
              <a:t>Vivamus a tellus</a:t>
            </a:r>
          </a:p>
          <a:p>
            <a:r>
              <a:rPr lang="en-ZA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/>
              <a:t>Summary</a:t>
            </a:r>
          </a:p>
        </p:txBody>
      </p:sp>
      <p:cxnSp>
        <p:nvCxnSpPr>
          <p:cNvPr id="10" name="Straight Connector 9" title="Divider Line">
            <a:extLst>
              <a:ext uri="{FF2B5EF4-FFF2-40B4-BE49-F238E27FC236}">
                <a16:creationId xmlns:a16="http://schemas.microsoft.com/office/drawing/2014/main" id="{5F4C8A63-F9E3-41F6-B725-B846F2010334}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ZA" dirty="0"/>
              <a:t>Summary tagline or sub-headline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00" y="173513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Productivity</a:t>
            </a: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1850" y="173513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User Frustration</a:t>
            </a:r>
          </a:p>
        </p:txBody>
      </p:sp>
      <p:cxnSp>
        <p:nvCxnSpPr>
          <p:cNvPr id="21" name="Straight Connector 20" title="Divider Line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2287" y="1735138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Mobile Finance</a:t>
            </a:r>
          </a:p>
        </p:txBody>
      </p:sp>
      <p:cxnSp>
        <p:nvCxnSpPr>
          <p:cNvPr id="22" name="Straight Connector 21" title="Divider Line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/>
              <a:t>Chip Pricing</a:t>
            </a:r>
          </a:p>
        </p:txBody>
      </p:sp>
      <p:cxnSp>
        <p:nvCxnSpPr>
          <p:cNvPr id="23" name="Straight Connector 22" title="Divider Line">
            <a:extLst>
              <a:ext uri="{FF2B5EF4-FFF2-40B4-BE49-F238E27FC236}">
                <a16:creationId xmlns:a16="http://schemas.microsoft.com/office/drawing/2014/main" id="{8C3BE7D2-4C35-4BA9-9A98-1A6E17A84A71}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/>
              <a:t>Scarce Analytics </a:t>
            </a:r>
          </a:p>
        </p:txBody>
      </p:sp>
      <p:cxnSp>
        <p:nvCxnSpPr>
          <p:cNvPr id="24" name="Straight Connector 23" title="Divider Line">
            <a:extLst>
              <a:ext uri="{FF2B5EF4-FFF2-40B4-BE49-F238E27FC236}">
                <a16:creationId xmlns:a16="http://schemas.microsoft.com/office/drawing/2014/main" id="{75979D46-D664-4267-B673-E6B048C084A4}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Testimonial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was a pleasure working with this team.</a:t>
            </a:r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2248045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6" name="Isosceles Triangle 35" title="Testimonial Callout">
            <a:extLst>
              <a:ext uri="{FF2B5EF4-FFF2-40B4-BE49-F238E27FC236}">
                <a16:creationId xmlns:a16="http://schemas.microsoft.com/office/drawing/2014/main" id="{8C60CF3E-F7CF-4588-94B7-06B17195A378}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No-one was ever late for a meeting, not even once!</a:t>
            </a: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Martensson, Head of Client Service</a:t>
            </a: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worked seamlessly!</a:t>
            </a:r>
          </a:p>
        </p:txBody>
      </p:sp>
      <p:sp>
        <p:nvSpPr>
          <p:cNvPr id="34" name="Isosceles Triangle 33" title="Testimonial Callout">
            <a:extLst>
              <a:ext uri="{FF2B5EF4-FFF2-40B4-BE49-F238E27FC236}">
                <a16:creationId xmlns:a16="http://schemas.microsoft.com/office/drawing/2014/main" id="{B5E8079C-614A-4548-BFAF-AC4A1BC8C9D5}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Hansson, Head of Technical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 title="Dark semi-transparent background">
            <a:extLst>
              <a:ext uri="{FF2B5EF4-FFF2-40B4-BE49-F238E27FC236}">
                <a16:creationId xmlns:a16="http://schemas.microsoft.com/office/drawing/2014/main" id="{A851B3CA-790D-465D-9B97-AA9876E357B9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Fabrikam,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Thank You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/>
              <a:t>Jens Martensson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ZA" dirty="0"/>
              <a:t>+1 23 987 6554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ZA" dirty="0"/>
              <a:t>jens@email.com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1"/>
              </a:rPr>
              <a:t>http://www.fabrikam.com/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man sitting at his desk with a book in his hand">
            <a:extLst>
              <a:ext uri="{FF2B5EF4-FFF2-40B4-BE49-F238E27FC236}">
                <a16:creationId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ZA" dirty="0"/>
              <a:t>Solution</a:t>
            </a: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5" name="Graphic 24" descr="Gold bars" title="Placeholder Icon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Prioritize</a:t>
            </a: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ZA" dirty="0"/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9" name="Graphic 28" descr="Pencil" title="Placeholder Icon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Authorize</a:t>
            </a: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ZA" dirty="0"/>
          </a:p>
        </p:txBody>
      </p:sp>
      <p:sp>
        <p:nvSpPr>
          <p:cNvPr id="17" name="Rectangle 16" title="Icon Background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Graphic 26" descr="Coins" title="Placeholder Icon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Monetize</a:t>
            </a: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/>
              <a:t>Product</a:t>
            </a: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ZA" dirty="0"/>
              <a:t>Lorem ipsum dolor sit amet, consectetuer adipiscing elit. Maecenas porttitor congue massa</a:t>
            </a:r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4" name="Graphic 33" descr="Bullseye" title="Placeholder Icon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 </a:t>
            </a: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2" name="Graphic 31" descr="Lecturer" title="Placeholder Icon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to Market</a:t>
            </a: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 title="Icon Background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1" name="Graphic 20" descr="Network" title="Placeholder Icon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Tested</a:t>
            </a:r>
          </a:p>
        </p:txBody>
      </p:sp>
      <p:cxnSp>
        <p:nvCxnSpPr>
          <p:cNvPr id="28" name="Straight Connector 27" title="Divider Line">
            <a:extLst>
              <a:ext uri="{FF2B5EF4-FFF2-40B4-BE49-F238E27FC236}">
                <a16:creationId xmlns:a16="http://schemas.microsoft.com/office/drawing/2014/main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 title="Icon Background">
            <a:extLst>
              <a:ext uri="{FF2B5EF4-FFF2-40B4-BE49-F238E27FC236}">
                <a16:creationId xmlns:a16="http://schemas.microsoft.com/office/drawing/2014/main" id="{A892DD94-78B8-4911-A32B-3B174E2921B2}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0" name="Graphic 29" descr="Megaphone" title="Placeholder Icon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</a:t>
            </a: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Digital Product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582738"/>
            <a:ext cx="3975100" cy="1744662"/>
          </a:xfrm>
        </p:spPr>
        <p:txBody>
          <a:bodyPr/>
          <a:lstStyle/>
          <a:p>
            <a:r>
              <a:rPr lang="en-ZA" dirty="0"/>
              <a:t>Emphasize your </a:t>
            </a:r>
            <a:br>
              <a:rPr lang="en-ZA" dirty="0"/>
            </a:br>
            <a:r>
              <a:rPr lang="en-ZA" dirty="0"/>
              <a:t>main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benefits include</a:t>
            </a:r>
          </a:p>
          <a:p>
            <a:r>
              <a:rPr lang="en-Z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en-Z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  <a:p>
            <a:r>
              <a:rPr lang="en-Z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en-Z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sidewalk looking at his phone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title="Dark semi-transparent background">
            <a:extLst>
              <a:ext uri="{FF2B5EF4-FFF2-40B4-BE49-F238E27FC236}">
                <a16:creationId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 descr="Light semi-transparent background" title="Light semi-transparent background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Section Divider</a:t>
            </a: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/>
              <a:t>A new way to engage with customers</a:t>
            </a:r>
            <a:br>
              <a:rPr lang="en-ZA" dirty="0"/>
            </a:br>
            <a:r>
              <a:rPr lang="en-ZA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group of people around a table having a meeting">
            <a:extLst>
              <a:ext uri="{FF2B5EF4-FFF2-40B4-BE49-F238E27FC236}">
                <a16:creationId xmlns:a16="http://schemas.microsoft.com/office/drawing/2014/main" id="{183BC1DD-FC8F-4036-B43A-743B2FF4F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 title="Dark semi-transparent background">
            <a:extLst>
              <a:ext uri="{FF2B5EF4-FFF2-40B4-BE49-F238E27FC236}">
                <a16:creationId xmlns:a16="http://schemas.microsoft.com/office/drawing/2014/main" id="{F6A60A77-3CD9-2340-9CBF-AB127828C253}"/>
              </a:ext>
            </a:extLst>
          </p:cNvPr>
          <p:cNvSpPr/>
          <p:nvPr/>
        </p:nvSpPr>
        <p:spPr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 title="Light semi-transparent background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Section Divider 2</a:t>
            </a: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/>
              <a:t>A new way to engage with customers</a:t>
            </a:r>
            <a:br>
              <a:rPr lang="en-ZA" dirty="0"/>
            </a:br>
            <a:r>
              <a:rPr lang="en-ZA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8671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There is an opportunity for success</a:t>
            </a:r>
          </a:p>
        </p:txBody>
      </p:sp>
      <p:sp>
        <p:nvSpPr>
          <p:cNvPr id="24" name="Rectangle 23" title="Icon Background">
            <a:extLst>
              <a:ext uri="{FF2B5EF4-FFF2-40B4-BE49-F238E27FC236}">
                <a16:creationId xmlns:a16="http://schemas.microsoft.com/office/drawing/2014/main" id="{8C1073E4-F5B8-41C9-BC20-6329036B5025}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Fortify</a:t>
            </a: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3FBD2CC2-A27F-456D-8D6B-3CFE314DBA1A}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en-ZA" dirty="0"/>
          </a:p>
        </p:txBody>
      </p:sp>
      <p:sp>
        <p:nvSpPr>
          <p:cNvPr id="23" name="Rectangle 22" title="Icon Background">
            <a:extLst>
              <a:ext uri="{FF2B5EF4-FFF2-40B4-BE49-F238E27FC236}">
                <a16:creationId xmlns:a16="http://schemas.microsoft.com/office/drawing/2014/main" id="{338D1D98-5389-456F-97BB-E9A6B2DEE098}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De-Marginalize</a:t>
            </a:r>
          </a:p>
        </p:txBody>
      </p:sp>
      <p:cxnSp>
        <p:nvCxnSpPr>
          <p:cNvPr id="21" name="Straight Connector 20" title="Divider Line">
            <a:extLst>
              <a:ext uri="{FF2B5EF4-FFF2-40B4-BE49-F238E27FC236}">
                <a16:creationId xmlns:a16="http://schemas.microsoft.com/office/drawing/2014/main" id="{91E2A3AC-B89F-458B-A103-9681AD901A0B}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en-ZA" dirty="0"/>
          </a:p>
        </p:txBody>
      </p:sp>
      <p:sp>
        <p:nvSpPr>
          <p:cNvPr id="25" name="Rectangle 24" title="Icon Background">
            <a:extLst>
              <a:ext uri="{FF2B5EF4-FFF2-40B4-BE49-F238E27FC236}">
                <a16:creationId xmlns:a16="http://schemas.microsoft.com/office/drawing/2014/main" id="{68564942-0718-48BF-9A1F-9EC35051A510}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</a:t>
            </a:r>
          </a:p>
        </p:txBody>
      </p:sp>
      <p:cxnSp>
        <p:nvCxnSpPr>
          <p:cNvPr id="22" name="Straight Connector 21" title="Divider Line">
            <a:extLst>
              <a:ext uri="{FF2B5EF4-FFF2-40B4-BE49-F238E27FC236}">
                <a16:creationId xmlns:a16="http://schemas.microsoft.com/office/drawing/2014/main" id="{F494E1CA-0600-4970-93CD-9FB5EC22F9D8}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Market Opportunity Option 1</a:t>
            </a:r>
          </a:p>
        </p:txBody>
      </p:sp>
      <p:sp>
        <p:nvSpPr>
          <p:cNvPr id="45" name="Rectangle 44" title="Icon Background">
            <a:extLst>
              <a:ext uri="{FF2B5EF4-FFF2-40B4-BE49-F238E27FC236}">
                <a16:creationId xmlns:a16="http://schemas.microsoft.com/office/drawing/2014/main" id="{E80DC6FE-D11C-4C20-A51D-98443F5F4672}"/>
              </a:ext>
            </a:extLst>
          </p:cNvPr>
          <p:cNvSpPr/>
          <p:nvPr/>
        </p:nvSpPr>
        <p:spPr>
          <a:xfrm>
            <a:off x="4318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47" name="Graphic 46" descr="Bullseye" title="Placeholder Icon">
            <a:extLst>
              <a:ext uri="{FF2B5EF4-FFF2-40B4-BE49-F238E27FC236}">
                <a16:creationId xmlns:a16="http://schemas.microsoft.com/office/drawing/2014/main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611" y="1886520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ZA" dirty="0"/>
              <a:t>$1B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3A3FBF-F2B1-44B8-A094-309A3BFDBA25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en-ZA" dirty="0"/>
              <a:t>Lorem ipsum dolor sit amet, consectetuer adipiscing elit. Maecenas porttitor congue massa </a:t>
            </a:r>
          </a:p>
          <a:p>
            <a:r>
              <a:rPr lang="en-ZA" dirty="0"/>
              <a:t>Fusce posuere, magna sed pulvinar ultricies, purus lectus malesuada libero, sit amet commodo magna eros quis urna</a:t>
            </a:r>
          </a:p>
        </p:txBody>
      </p:sp>
      <p:sp>
        <p:nvSpPr>
          <p:cNvPr id="44" name="Rectangle 43" title="Icon Background">
            <a:extLst>
              <a:ext uri="{FF2B5EF4-FFF2-40B4-BE49-F238E27FC236}">
                <a16:creationId xmlns:a16="http://schemas.microsoft.com/office/drawing/2014/main" id="{1203D2ED-1358-4F55-BCB3-94A5C18E1B4C}"/>
              </a:ext>
            </a:extLst>
          </p:cNvPr>
          <p:cNvSpPr/>
          <p:nvPr/>
        </p:nvSpPr>
        <p:spPr>
          <a:xfrm>
            <a:off x="63000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46" name="Graphic 45" descr="Lecturer" title="Placeholder Icon">
            <a:extLst>
              <a:ext uri="{FF2B5EF4-FFF2-40B4-BE49-F238E27FC236}">
                <a16:creationId xmlns:a16="http://schemas.microsoft.com/office/drawing/2014/main" id="{A20C2A14-1BD7-4DC9-B671-8D036FC94B2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9811" y="1886520"/>
            <a:ext cx="514800" cy="514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0DA3A-40F2-4987-B2EE-1598E181FA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ZA" dirty="0"/>
              <a:t>$2B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08F51-511B-4C45-AFB2-8A9402CA107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ZA" dirty="0"/>
              <a:t>Lorem ipsum dolor sit amet, consectetuer adipiscing elit. Maecenas porttitor congue massa </a:t>
            </a:r>
          </a:p>
          <a:p>
            <a:r>
              <a:rPr lang="en-ZA" dirty="0"/>
              <a:t>Fusce posuere, magna sed pulvinar ultricies, purus lectus malesuada libero, sit amet commodo magna eros quis urna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894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 Pitch Deck_SB - v6.potx" id="{93EB355F-44AA-4C3B-B422-06FEF3368D10}" vid="{6D3ED4B3-79CD-40AE-9163-46339FA98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935</Words>
  <Application>Microsoft Macintosh PowerPoint</Application>
  <PresentationFormat>Widescreen</PresentationFormat>
  <Paragraphs>294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Tahoma</vt:lpstr>
      <vt:lpstr>Times New Roman</vt:lpstr>
      <vt:lpstr>Office Theme</vt:lpstr>
      <vt:lpstr>VSCode One Editor to Rule Them All</vt:lpstr>
      <vt:lpstr>The Problem</vt:lpstr>
      <vt:lpstr>Solution</vt:lpstr>
      <vt:lpstr>Product</vt:lpstr>
      <vt:lpstr>Digital Product</vt:lpstr>
      <vt:lpstr>Section Divider</vt:lpstr>
      <vt:lpstr>Section Divider 2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Funding</vt:lpstr>
      <vt:lpstr>Summary</vt:lpstr>
      <vt:lpstr>Testimonial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Westfall</dc:creator>
  <cp:lastModifiedBy/>
  <cp:revision>1</cp:revision>
  <dcterms:created xsi:type="dcterms:W3CDTF">2019-02-11T01:49:08Z</dcterms:created>
  <dcterms:modified xsi:type="dcterms:W3CDTF">2019-02-11T02:12:49Z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