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61" r:id="rId3"/>
    <p:sldId id="267" r:id="rId4"/>
    <p:sldId id="262" r:id="rId5"/>
    <p:sldId id="266" r:id="rId6"/>
    <p:sldId id="268" r:id="rId7"/>
    <p:sldId id="260" r:id="rId8"/>
    <p:sldId id="263" r:id="rId9"/>
    <p:sldId id="265" r:id="rId10"/>
    <p:sldId id="264" r:id="rId11"/>
    <p:sldId id="25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91"/>
    <p:restoredTop sz="94647"/>
  </p:normalViewPr>
  <p:slideViewPr>
    <p:cSldViewPr snapToGrid="0" snapToObjects="1">
      <p:cViewPr varScale="1">
        <p:scale>
          <a:sx n="86" d="100"/>
          <a:sy n="86" d="100"/>
        </p:scale>
        <p:origin x="24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B7A1-6A82-E24B-9893-344FDD57A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14959-E0E6-DF4B-94D0-992E99C7A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34AE7-D43A-6547-B789-D61715BC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E331-06C6-1842-9C6F-CBC0A56E61B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97904-75F5-994C-9CC9-D167694D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BBB36-0FD9-8740-B69D-868AF90D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7907-02D4-D440-8275-4D1AEB24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8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71A4-2FC6-FB4E-8FBE-134D8999A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6E2A6-58F8-5843-8FF4-ECE7BF0AB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C0621-9365-F64E-9C6C-D22FFEF5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E331-06C6-1842-9C6F-CBC0A56E61B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5B387-82EE-3E44-9780-47BD086A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29DF1-09D7-B34A-B605-08118D14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7907-02D4-D440-8275-4D1AEB24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6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ECE176-CBE8-9F47-A74E-603ABBFE0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6D02C-2F31-CB44-B3A1-D8CA6DD78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59BFB-04C1-D34E-AA6C-E66F8779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E331-06C6-1842-9C6F-CBC0A56E61B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A7AC8-22A6-224F-AE24-7742CD5B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D31D0-93B0-C041-8A8C-CCCCF95A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7907-02D4-D440-8275-4D1AEB24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4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2797D-BB54-C94F-B69F-EFF428D4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11F5-F307-2C4F-8C83-8C8D04B5A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C094C-E84B-EE4A-A782-4434F72C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E331-06C6-1842-9C6F-CBC0A56E61B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77128-81A0-1440-80A3-6971E61B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35460-8803-3745-8FC6-E3DE9FD9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7907-02D4-D440-8275-4D1AEB24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1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44495-E2FF-B341-83EA-E581E250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39652-8560-964F-8DC9-512DF4B0E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8368D-E049-0944-9035-93BB0C46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E331-06C6-1842-9C6F-CBC0A56E61B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1D662-7B9B-BA45-B546-81D841AF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D54E7-5553-0F43-82BC-90DE61B4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7907-02D4-D440-8275-4D1AEB24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1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1BC9-D2B5-8444-8546-D0667DA7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62529-F041-0F4F-B331-C3C4A76CA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A0249-F57D-C54A-877E-2E3EED3CE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7AEA4-B967-6C45-A51A-CA3AE6DC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E331-06C6-1842-9C6F-CBC0A56E61B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54F20-4C77-5441-8E29-65FA7817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97EA2-32FA-9743-AC80-8C0D8A51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7907-02D4-D440-8275-4D1AEB24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1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516D-CE61-2045-AC5D-061445137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B2901-7191-054F-98E8-0428A6BB3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21B79-226F-5341-95A2-1E7FF65FE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2D1B6-F335-9C4A-B3D4-E20A39879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7F9A3-6697-5F45-BEBD-4DD26EE2B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BBC1F-28C3-444D-9C0E-51735F37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E331-06C6-1842-9C6F-CBC0A56E61B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BF645-64E1-4D48-B05C-7E0CFE18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5AB75-D90A-6044-AD7C-6EDAF09C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7907-02D4-D440-8275-4D1AEB24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4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1361-015A-8046-B66F-9E82FFC9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0352F-8E10-8349-88C1-16ABA22C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E331-06C6-1842-9C6F-CBC0A56E61B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7D2F9-CECB-4442-B11E-AF7FEA8F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FC7E7-CCEB-674A-B955-213980C0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7907-02D4-D440-8275-4D1AEB24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3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B167A-3D54-2D4A-8B24-CBFDE153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E331-06C6-1842-9C6F-CBC0A56E61B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1DC09B-73EA-B947-8321-E1769443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4FCC5-8E91-0341-BE1D-284D924D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7907-02D4-D440-8275-4D1AEB24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4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452D6-2467-C049-897C-2637FE305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B8319-8EC3-5B4B-A60D-0515904A8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7D245-5EC5-2444-B3E8-01AE5B594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DCD68-6476-A14C-B57D-5F307842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E331-06C6-1842-9C6F-CBC0A56E61B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269E9-5519-2E48-82EA-B4848991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CCFFF-4C61-3541-8E8F-F53A847D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7907-02D4-D440-8275-4D1AEB24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9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F6B3-CC3D-184E-87D0-4AEE95616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59ED5-C18A-6349-92AC-169BF00C7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3867B-5ABA-8C42-8C73-65DD8AADC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4DF80-E17A-7C40-AF2E-E453F0F6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E331-06C6-1842-9C6F-CBC0A56E61B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5C2E8-F93D-DA49-9987-638786DF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A0A43-3A81-1C4C-BD32-2BE3B057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7907-02D4-D440-8275-4D1AEB24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6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48F2CA-CC0C-9E46-ACE6-7B5844F3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C6E06-EA7D-8C4B-860C-E3EDE0CB9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2B293-0C8C-AF43-94FF-9A5FAFD94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CE331-06C6-1842-9C6F-CBC0A56E61B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88F51-B40F-C04E-94A1-513361451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F4B4-2A04-C444-9A4A-8BBB903E0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17907-02D4-D440-8275-4D1AEB24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6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93413-8D2C-A141-A7DE-B0D803726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1"/>
            <a:ext cx="9144000" cy="1909762"/>
          </a:xfrm>
          <a:prstGeom prst="roundRect">
            <a:avLst/>
          </a:prstGeom>
          <a:solidFill>
            <a:schemeClr val="tx2">
              <a:lumMod val="40000"/>
              <a:lumOff val="60000"/>
              <a:alpha val="87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C-</a:t>
            </a:r>
            <a:r>
              <a:rPr lang="en-US" dirty="0" err="1"/>
              <a:t>Sploit</a:t>
            </a:r>
            <a:r>
              <a:rPr lang="en-US" dirty="0"/>
              <a:t>: A Serious Game for Secure Software Design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1E6B4-7708-BD46-8071-7B771B6C2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3632"/>
            <a:ext cx="9144000" cy="850392"/>
          </a:xfrm>
          <a:prstGeom prst="roundRect">
            <a:avLst/>
          </a:prstGeom>
          <a:solidFill>
            <a:schemeClr val="tx2">
              <a:lumMod val="40000"/>
              <a:lumOff val="60000"/>
              <a:alpha val="87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Captain Nathan Flack, AFIT/ENG</a:t>
            </a:r>
          </a:p>
          <a:p>
            <a:r>
              <a:rPr lang="en-US" dirty="0"/>
              <a:t>CSCE 526 – Secure Software Design</a:t>
            </a:r>
          </a:p>
        </p:txBody>
      </p:sp>
    </p:spTree>
    <p:extLst>
      <p:ext uri="{BB962C8B-B14F-4D97-AF65-F5344CB8AC3E}">
        <p14:creationId xmlns:p14="http://schemas.microsoft.com/office/powerpoint/2010/main" val="10331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0554-CE14-6049-9B71-EFEB3FE35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775" y="947737"/>
            <a:ext cx="9696450" cy="49625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void main () {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	//</a:t>
            </a:r>
            <a:r>
              <a:rPr lang="en-US" sz="2400" dirty="0" err="1">
                <a:latin typeface="American Typewriter" panose="02090604020004020304" pitchFamily="18" charset="77"/>
              </a:rPr>
              <a:t>user_input</a:t>
            </a:r>
            <a:r>
              <a:rPr lang="en-US" sz="2400" dirty="0">
                <a:latin typeface="American Typewriter" panose="02090604020004020304" pitchFamily="18" charset="77"/>
              </a:rPr>
              <a:t> provided by user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	//the if statement on the next line is pseudo-code	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	if (</a:t>
            </a:r>
            <a:r>
              <a:rPr lang="en-US" sz="2400" dirty="0" err="1">
                <a:latin typeface="American Typewriter" panose="02090604020004020304" pitchFamily="18" charset="77"/>
              </a:rPr>
              <a:t>user_input</a:t>
            </a:r>
            <a:r>
              <a:rPr lang="en-US" sz="2400" dirty="0">
                <a:latin typeface="American Typewriter" panose="02090604020004020304" pitchFamily="18" charset="77"/>
              </a:rPr>
              <a:t>[0-1023] == “a-z, A-Z, 0-9, @, _, +, :, or ,”) {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		char </a:t>
            </a:r>
            <a:r>
              <a:rPr lang="en-US" sz="2400" dirty="0" err="1">
                <a:latin typeface="American Typewriter" panose="02090604020004020304" pitchFamily="18" charset="77"/>
              </a:rPr>
              <a:t>buf</a:t>
            </a:r>
            <a:r>
              <a:rPr lang="en-US" sz="2400" dirty="0">
                <a:latin typeface="American Typewriter" panose="02090604020004020304" pitchFamily="18" charset="77"/>
              </a:rPr>
              <a:t>[1024]; 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		</a:t>
            </a:r>
            <a:r>
              <a:rPr lang="en-US" sz="2400" dirty="0" err="1">
                <a:latin typeface="American Typewriter" panose="02090604020004020304" pitchFamily="18" charset="77"/>
              </a:rPr>
              <a:t>snprintf</a:t>
            </a:r>
            <a:r>
              <a:rPr lang="en-US" sz="2400" dirty="0">
                <a:latin typeface="American Typewriter" panose="02090604020004020304" pitchFamily="18" charset="77"/>
              </a:rPr>
              <a:t>(</a:t>
            </a:r>
            <a:r>
              <a:rPr lang="en-US" sz="2400" dirty="0" err="1">
                <a:latin typeface="American Typewriter" panose="02090604020004020304" pitchFamily="18" charset="77"/>
              </a:rPr>
              <a:t>buf</a:t>
            </a:r>
            <a:r>
              <a:rPr lang="en-US" sz="2400" dirty="0">
                <a:latin typeface="American Typewriter" panose="02090604020004020304" pitchFamily="18" charset="77"/>
              </a:rPr>
              <a:t>, "system </a:t>
            </a:r>
            <a:r>
              <a:rPr lang="en-US" sz="2400" dirty="0" err="1">
                <a:latin typeface="American Typewriter" panose="02090604020004020304" pitchFamily="18" charset="77"/>
              </a:rPr>
              <a:t>lpr</a:t>
            </a:r>
            <a:r>
              <a:rPr lang="en-US" sz="2400" dirty="0">
                <a:latin typeface="American Typewriter" panose="02090604020004020304" pitchFamily="18" charset="77"/>
              </a:rPr>
              <a:t> -P %s", </a:t>
            </a:r>
            <a:r>
              <a:rPr lang="en-US" sz="2400" dirty="0" err="1">
                <a:latin typeface="American Typewriter" panose="02090604020004020304" pitchFamily="18" charset="77"/>
              </a:rPr>
              <a:t>user_input</a:t>
            </a:r>
            <a:r>
              <a:rPr lang="en-US" sz="2400" dirty="0">
                <a:latin typeface="American Typewriter" panose="02090604020004020304" pitchFamily="18" charset="77"/>
              </a:rPr>
              <a:t>, 				</a:t>
            </a:r>
            <a:r>
              <a:rPr lang="en-US" sz="2400" dirty="0" err="1">
                <a:latin typeface="American Typewriter" panose="02090604020004020304" pitchFamily="18" charset="77"/>
              </a:rPr>
              <a:t>sizeof</a:t>
            </a:r>
            <a:r>
              <a:rPr lang="en-US" sz="2400" dirty="0">
                <a:latin typeface="American Typewriter" panose="02090604020004020304" pitchFamily="18" charset="77"/>
              </a:rPr>
              <a:t>(</a:t>
            </a:r>
            <a:r>
              <a:rPr lang="en-US" sz="2400" dirty="0" err="1">
                <a:latin typeface="American Typewriter" panose="02090604020004020304" pitchFamily="18" charset="77"/>
              </a:rPr>
              <a:t>buf</a:t>
            </a:r>
            <a:r>
              <a:rPr lang="en-US" sz="2400" dirty="0">
                <a:latin typeface="American Typewriter" panose="02090604020004020304" pitchFamily="18" charset="77"/>
              </a:rPr>
              <a:t>)); 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		system(</a:t>
            </a:r>
            <a:r>
              <a:rPr lang="en-US" sz="2400" dirty="0" err="1">
                <a:latin typeface="American Typewriter" panose="02090604020004020304" pitchFamily="18" charset="77"/>
              </a:rPr>
              <a:t>buf</a:t>
            </a:r>
            <a:r>
              <a:rPr lang="en-US" sz="2400" dirty="0">
                <a:latin typeface="American Typewriter" panose="02090604020004020304" pitchFamily="18" charset="77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}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38ADF9-643D-914D-AC30-46A61C424334}"/>
              </a:ext>
            </a:extLst>
          </p:cNvPr>
          <p:cNvSpPr txBox="1">
            <a:spLocks/>
          </p:cNvSpPr>
          <p:nvPr/>
        </p:nvSpPr>
        <p:spPr>
          <a:xfrm>
            <a:off x="1247775" y="947737"/>
            <a:ext cx="9696450" cy="4962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merican Typewriter" panose="02090604020004020304" pitchFamily="18" charset="77"/>
              </a:rPr>
              <a:t>This code is protected from a Command Injection 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attack on “command(</a:t>
            </a:r>
            <a:r>
              <a:rPr lang="en-US" dirty="0" err="1">
                <a:latin typeface="American Typewriter" panose="02090604020004020304" pitchFamily="18" charset="77"/>
              </a:rPr>
              <a:t>buf</a:t>
            </a:r>
            <a:r>
              <a:rPr lang="en-US" dirty="0">
                <a:latin typeface="American Typewriter" panose="02090604020004020304" pitchFamily="18" charset="77"/>
              </a:rPr>
              <a:t>)”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merican Typewriter" panose="02090604020004020304" pitchFamily="18" charset="77"/>
              </a:rPr>
              <a:t>The code is vulnerable to a “off by one” Buffer Overrun attack on “</a:t>
            </a:r>
            <a:r>
              <a:rPr lang="en-US" dirty="0" err="1">
                <a:latin typeface="American Typewriter" panose="02090604020004020304" pitchFamily="18" charset="77"/>
              </a:rPr>
              <a:t>buf</a:t>
            </a:r>
            <a:r>
              <a:rPr lang="en-US" dirty="0">
                <a:latin typeface="American Typewriter" panose="02090604020004020304" pitchFamily="18" charset="77"/>
              </a:rPr>
              <a:t>”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merican Typewriter" panose="02090604020004020304" pitchFamily="18" charset="77"/>
              </a:rPr>
              <a:t>The user input is verified using the “if” statement. However, the “</a:t>
            </a:r>
            <a:r>
              <a:rPr lang="en-US" dirty="0" err="1">
                <a:latin typeface="American Typewriter" panose="02090604020004020304" pitchFamily="18" charset="77"/>
              </a:rPr>
              <a:t>buf</a:t>
            </a:r>
            <a:r>
              <a:rPr lang="en-US" dirty="0">
                <a:latin typeface="American Typewriter" panose="02090604020004020304" pitchFamily="18" charset="77"/>
              </a:rPr>
              <a:t>” can be overflowed by one because “</a:t>
            </a:r>
            <a:r>
              <a:rPr lang="en-US" dirty="0" err="1">
                <a:latin typeface="American Typewriter" panose="02090604020004020304" pitchFamily="18" charset="77"/>
              </a:rPr>
              <a:t>sizeof</a:t>
            </a:r>
            <a:r>
              <a:rPr lang="en-US" dirty="0">
                <a:latin typeface="American Typewriter" panose="02090604020004020304" pitchFamily="18" charset="77"/>
              </a:rPr>
              <a:t>(</a:t>
            </a:r>
            <a:r>
              <a:rPr lang="en-US" dirty="0" err="1">
                <a:latin typeface="American Typewriter" panose="02090604020004020304" pitchFamily="18" charset="77"/>
              </a:rPr>
              <a:t>buf</a:t>
            </a:r>
            <a:r>
              <a:rPr lang="en-US" dirty="0">
                <a:latin typeface="American Typewriter" panose="02090604020004020304" pitchFamily="18" charset="77"/>
              </a:rPr>
              <a:t>)” will return 1024 while the buffer is from 0-1023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42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animBg="1"/>
      <p:bldP spid="4" grpId="0" uiExpan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0554-CE14-6049-9B71-EFEB3FE35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775" y="947737"/>
            <a:ext cx="9696450" cy="49625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void main () {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//“path” provided by user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char </a:t>
            </a:r>
            <a:r>
              <a:rPr lang="en-US" dirty="0" err="1">
                <a:latin typeface="American Typewriter" panose="02090604020004020304" pitchFamily="18" charset="77"/>
              </a:rPr>
              <a:t>buf</a:t>
            </a:r>
            <a:r>
              <a:rPr lang="en-US" dirty="0">
                <a:latin typeface="American Typewriter" panose="02090604020004020304" pitchFamily="18" charset="77"/>
              </a:rPr>
              <a:t>[20]; 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	char prefix[] = "http://";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strcpy</a:t>
            </a:r>
            <a:r>
              <a:rPr lang="en-US" dirty="0">
                <a:latin typeface="American Typewriter" panose="02090604020004020304" pitchFamily="18" charset="77"/>
              </a:rPr>
              <a:t>(</a:t>
            </a:r>
            <a:r>
              <a:rPr lang="en-US" dirty="0" err="1">
                <a:latin typeface="American Typewriter" panose="02090604020004020304" pitchFamily="18" charset="77"/>
              </a:rPr>
              <a:t>buf</a:t>
            </a:r>
            <a:r>
              <a:rPr lang="en-US" dirty="0">
                <a:latin typeface="American Typewriter" panose="02090604020004020304" pitchFamily="18" charset="77"/>
              </a:rPr>
              <a:t>, prefix); 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strncat</a:t>
            </a:r>
            <a:r>
              <a:rPr lang="en-US" dirty="0">
                <a:latin typeface="American Typewriter" panose="02090604020004020304" pitchFamily="18" charset="77"/>
              </a:rPr>
              <a:t>(</a:t>
            </a:r>
            <a:r>
              <a:rPr lang="en-US" dirty="0" err="1">
                <a:latin typeface="American Typewriter" panose="02090604020004020304" pitchFamily="18" charset="77"/>
              </a:rPr>
              <a:t>buf</a:t>
            </a:r>
            <a:r>
              <a:rPr lang="en-US" dirty="0">
                <a:latin typeface="American Typewriter" panose="02090604020004020304" pitchFamily="18" charset="77"/>
              </a:rPr>
              <a:t>, path, </a:t>
            </a:r>
            <a:r>
              <a:rPr lang="en-US" dirty="0" err="1">
                <a:latin typeface="American Typewriter" panose="02090604020004020304" pitchFamily="18" charset="77"/>
              </a:rPr>
              <a:t>sizeof</a:t>
            </a:r>
            <a:r>
              <a:rPr lang="en-US" dirty="0">
                <a:latin typeface="American Typewriter" panose="02090604020004020304" pitchFamily="18" charset="77"/>
              </a:rPr>
              <a:t>(</a:t>
            </a:r>
            <a:r>
              <a:rPr lang="en-US" dirty="0" err="1">
                <a:latin typeface="American Typewriter" panose="02090604020004020304" pitchFamily="18" charset="77"/>
              </a:rPr>
              <a:t>buf</a:t>
            </a:r>
            <a:r>
              <a:rPr lang="en-US" dirty="0">
                <a:latin typeface="American Typewriter" panose="02090604020004020304" pitchFamily="18" charset="77"/>
              </a:rPr>
              <a:t>));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38ADF9-643D-914D-AC30-46A61C424334}"/>
              </a:ext>
            </a:extLst>
          </p:cNvPr>
          <p:cNvSpPr txBox="1">
            <a:spLocks/>
          </p:cNvSpPr>
          <p:nvPr/>
        </p:nvSpPr>
        <p:spPr>
          <a:xfrm>
            <a:off x="1247775" y="947737"/>
            <a:ext cx="9696450" cy="4962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merican Typewriter" panose="02090604020004020304" pitchFamily="18" charset="77"/>
              </a:rPr>
              <a:t>This code is vulnerable to a 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Buffer Overrun attack on “</a:t>
            </a:r>
            <a:r>
              <a:rPr lang="en-US" dirty="0" err="1">
                <a:latin typeface="American Typewriter" panose="02090604020004020304" pitchFamily="18" charset="77"/>
              </a:rPr>
              <a:t>buf</a:t>
            </a:r>
            <a:r>
              <a:rPr lang="en-US" dirty="0">
                <a:latin typeface="American Typewriter" panose="02090604020004020304" pitchFamily="18" charset="77"/>
              </a:rPr>
              <a:t>”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merican Typewriter" panose="02090604020004020304" pitchFamily="18" charset="77"/>
              </a:rPr>
              <a:t>The problem here is that </a:t>
            </a:r>
            <a:r>
              <a:rPr lang="en-US" dirty="0" err="1">
                <a:latin typeface="American Typewriter" panose="02090604020004020304" pitchFamily="18" charset="77"/>
              </a:rPr>
              <a:t>strncat</a:t>
            </a:r>
            <a:r>
              <a:rPr lang="en-US" dirty="0">
                <a:latin typeface="American Typewriter" panose="02090604020004020304" pitchFamily="18" charset="77"/>
              </a:rPr>
              <a:t>() has a poorly designed interface. The function wants the number of characters of available buffer, or space left, not the total size of the destination buffer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7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animBg="1"/>
      <p:bldP spid="4" grpId="0" uiExpan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24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0554-CE14-6049-9B71-EFEB3FE35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775" y="947737"/>
            <a:ext cx="9696450" cy="49625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#include &lt;</a:t>
            </a:r>
            <a:r>
              <a:rPr lang="en-US" dirty="0" err="1">
                <a:latin typeface="American Typewriter" panose="02090604020004020304" pitchFamily="18" charset="77"/>
              </a:rPr>
              <a:t>stdio.h</a:t>
            </a:r>
            <a:r>
              <a:rPr lang="en-US" dirty="0">
                <a:latin typeface="American Typewriter" panose="02090604020004020304" pitchFamily="18" charset="77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latin typeface="American Typewriter" panose="02090604020004020304" pitchFamily="18" charset="77"/>
              </a:rPr>
              <a:t>int</a:t>
            </a:r>
            <a:r>
              <a:rPr lang="en-US" dirty="0">
                <a:latin typeface="American Typewriter" panose="02090604020004020304" pitchFamily="18" charset="77"/>
              </a:rPr>
              <a:t> main(</a:t>
            </a:r>
            <a:r>
              <a:rPr lang="en-US" dirty="0" err="1">
                <a:latin typeface="American Typewriter" panose="02090604020004020304" pitchFamily="18" charset="77"/>
              </a:rPr>
              <a:t>int</a:t>
            </a:r>
            <a:r>
              <a:rPr lang="en-US" dirty="0">
                <a:latin typeface="American Typewriter" panose="02090604020004020304" pitchFamily="18" charset="77"/>
              </a:rPr>
              <a:t> </a:t>
            </a:r>
            <a:r>
              <a:rPr lang="en-US" dirty="0" err="1">
                <a:latin typeface="American Typewriter" panose="02090604020004020304" pitchFamily="18" charset="77"/>
              </a:rPr>
              <a:t>argc</a:t>
            </a:r>
            <a:r>
              <a:rPr lang="en-US" dirty="0">
                <a:latin typeface="American Typewriter" panose="02090604020004020304" pitchFamily="18" charset="77"/>
              </a:rPr>
              <a:t>, char* </a:t>
            </a:r>
            <a:r>
              <a:rPr lang="en-US" dirty="0" err="1">
                <a:latin typeface="American Typewriter" panose="02090604020004020304" pitchFamily="18" charset="77"/>
              </a:rPr>
              <a:t>argv</a:t>
            </a:r>
            <a:r>
              <a:rPr lang="en-US" dirty="0">
                <a:latin typeface="American Typewriter" panose="02090604020004020304" pitchFamily="18" charset="77"/>
              </a:rPr>
              <a:t>[]) {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if (</a:t>
            </a:r>
            <a:r>
              <a:rPr lang="en-US" dirty="0" err="1">
                <a:latin typeface="American Typewriter" panose="02090604020004020304" pitchFamily="18" charset="77"/>
              </a:rPr>
              <a:t>argc</a:t>
            </a:r>
            <a:r>
              <a:rPr lang="en-US" dirty="0">
                <a:latin typeface="American Typewriter" panose="02090604020004020304" pitchFamily="18" charset="77"/>
              </a:rPr>
              <a:t> &gt; 1) 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	</a:t>
            </a:r>
            <a:r>
              <a:rPr lang="en-US" dirty="0" err="1">
                <a:latin typeface="American Typewriter" panose="02090604020004020304" pitchFamily="18" charset="77"/>
              </a:rPr>
              <a:t>printf</a:t>
            </a:r>
            <a:r>
              <a:rPr lang="en-US" dirty="0">
                <a:latin typeface="American Typewriter" panose="02090604020004020304" pitchFamily="18" charset="77"/>
              </a:rPr>
              <a:t>(“%s”, </a:t>
            </a:r>
            <a:r>
              <a:rPr lang="en-US" dirty="0" err="1">
                <a:latin typeface="American Typewriter" panose="02090604020004020304" pitchFamily="18" charset="77"/>
              </a:rPr>
              <a:t>argv</a:t>
            </a:r>
            <a:r>
              <a:rPr lang="en-US" dirty="0">
                <a:latin typeface="American Typewriter" panose="02090604020004020304" pitchFamily="18" charset="77"/>
              </a:rPr>
              <a:t>[1]);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return 0;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}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38ADF9-643D-914D-AC30-46A61C424334}"/>
              </a:ext>
            </a:extLst>
          </p:cNvPr>
          <p:cNvSpPr txBox="1">
            <a:spLocks/>
          </p:cNvSpPr>
          <p:nvPr/>
        </p:nvSpPr>
        <p:spPr>
          <a:xfrm>
            <a:off x="1247775" y="947737"/>
            <a:ext cx="9696450" cy="4962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merican Typewriter" panose="02090604020004020304" pitchFamily="18" charset="77"/>
              </a:rPr>
              <a:t>This code is protected from a 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Format String attack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merican Typewriter" panose="02090604020004020304" pitchFamily="18" charset="77"/>
              </a:rPr>
              <a:t>While using the </a:t>
            </a:r>
            <a:r>
              <a:rPr lang="en-US" dirty="0" err="1">
                <a:latin typeface="American Typewriter" panose="02090604020004020304" pitchFamily="18" charset="77"/>
              </a:rPr>
              <a:t>printf</a:t>
            </a:r>
            <a:r>
              <a:rPr lang="en-US" dirty="0">
                <a:latin typeface="American Typewriter" panose="02090604020004020304" pitchFamily="18" charset="77"/>
              </a:rPr>
              <a:t>() statement is not recommended the “%s” will ensure that any format string arguments contained in “</a:t>
            </a:r>
            <a:r>
              <a:rPr lang="en-US" dirty="0" err="1">
                <a:latin typeface="American Typewriter" panose="02090604020004020304" pitchFamily="18" charset="77"/>
              </a:rPr>
              <a:t>argv</a:t>
            </a:r>
            <a:r>
              <a:rPr lang="en-US" dirty="0">
                <a:latin typeface="American Typewriter" panose="02090604020004020304" pitchFamily="18" charset="77"/>
              </a:rPr>
              <a:t>[1]” will be printed as characters and not commands</a:t>
            </a:r>
          </a:p>
        </p:txBody>
      </p:sp>
    </p:spTree>
    <p:extLst>
      <p:ext uri="{BB962C8B-B14F-4D97-AF65-F5344CB8AC3E}">
        <p14:creationId xmlns:p14="http://schemas.microsoft.com/office/powerpoint/2010/main" val="270574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animBg="1"/>
      <p:bldP spid="4" grpId="0" uiExpan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0554-CE14-6049-9B71-EFEB3FE35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775" y="947737"/>
            <a:ext cx="9696450" cy="49625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bool </a:t>
            </a:r>
            <a:r>
              <a:rPr lang="en-US" dirty="0" err="1">
                <a:latin typeface="American Typewriter" panose="02090604020004020304" pitchFamily="18" charset="77"/>
              </a:rPr>
              <a:t>isValidAdd</a:t>
            </a:r>
            <a:r>
              <a:rPr lang="en-US" dirty="0">
                <a:latin typeface="American Typewriter" panose="02090604020004020304" pitchFamily="18" charset="77"/>
              </a:rPr>
              <a:t> (unsigned short x, unsigned short y) { 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if ((unsigned short) (x + y) &lt; x) {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      		return false;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   	return true;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38ADF9-643D-914D-AC30-46A61C424334}"/>
              </a:ext>
            </a:extLst>
          </p:cNvPr>
          <p:cNvSpPr txBox="1">
            <a:spLocks/>
          </p:cNvSpPr>
          <p:nvPr/>
        </p:nvSpPr>
        <p:spPr>
          <a:xfrm>
            <a:off x="1247775" y="947737"/>
            <a:ext cx="9696450" cy="4962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merican Typewriter" panose="02090604020004020304" pitchFamily="18" charset="77"/>
              </a:rPr>
              <a:t>This code is protected from a Integer Overflow attack within </a:t>
            </a:r>
            <a:r>
              <a:rPr lang="en-US" dirty="0" err="1">
                <a:latin typeface="American Typewriter" panose="02090604020004020304" pitchFamily="18" charset="77"/>
              </a:rPr>
              <a:t>isValidAdd</a:t>
            </a:r>
            <a:r>
              <a:rPr lang="en-US" dirty="0">
                <a:latin typeface="American Typewriter" panose="02090604020004020304" pitchFamily="18" charset="77"/>
              </a:rPr>
              <a:t>() function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merican Typewriter" panose="02090604020004020304" pitchFamily="18" charset="77"/>
              </a:rPr>
              <a:t>The function correctly uses the cast operator before performing the addition on x and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0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animBg="1"/>
      <p:bldP spid="4" grpId="0" uiExpan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0554-CE14-6049-9B71-EFEB3FE35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775" y="947737"/>
            <a:ext cx="9696450" cy="49625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American Typewriter" panose="02090604020004020304" pitchFamily="18" charset="77"/>
              </a:rPr>
              <a:t>const</a:t>
            </a:r>
            <a:r>
              <a:rPr lang="en-US" dirty="0">
                <a:latin typeface="American Typewriter" panose="02090604020004020304" pitchFamily="18" charset="77"/>
              </a:rPr>
              <a:t> </a:t>
            </a:r>
            <a:r>
              <a:rPr lang="en-US" dirty="0" err="1">
                <a:latin typeface="American Typewriter" panose="02090604020004020304" pitchFamily="18" charset="77"/>
              </a:rPr>
              <a:t>size_t</a:t>
            </a:r>
            <a:r>
              <a:rPr lang="en-US" dirty="0">
                <a:latin typeface="American Typewriter" panose="02090604020004020304" pitchFamily="18" charset="77"/>
              </a:rPr>
              <a:t> MAX_BUF = 256; 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void </a:t>
            </a:r>
            <a:r>
              <a:rPr lang="en-US" dirty="0" err="1">
                <a:latin typeface="American Typewriter" panose="02090604020004020304" pitchFamily="18" charset="77"/>
              </a:rPr>
              <a:t>safeCopy</a:t>
            </a:r>
            <a:r>
              <a:rPr lang="en-US" dirty="0">
                <a:latin typeface="American Typewriter" panose="02090604020004020304" pitchFamily="18" charset="77"/>
              </a:rPr>
              <a:t>(char* input) {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size_t</a:t>
            </a:r>
            <a:r>
              <a:rPr lang="en-US" dirty="0">
                <a:latin typeface="American Typewriter" panose="02090604020004020304" pitchFamily="18" charset="77"/>
              </a:rPr>
              <a:t> </a:t>
            </a:r>
            <a:r>
              <a:rPr lang="en-US" dirty="0" err="1">
                <a:latin typeface="American Typewriter" panose="02090604020004020304" pitchFamily="18" charset="77"/>
              </a:rPr>
              <a:t>len</a:t>
            </a:r>
            <a:r>
              <a:rPr lang="en-US" dirty="0">
                <a:latin typeface="American Typewriter" panose="02090604020004020304" pitchFamily="18" charset="77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char </a:t>
            </a:r>
            <a:r>
              <a:rPr lang="en-US" dirty="0" err="1">
                <a:latin typeface="American Typewriter" panose="02090604020004020304" pitchFamily="18" charset="77"/>
              </a:rPr>
              <a:t>buf</a:t>
            </a:r>
            <a:r>
              <a:rPr lang="en-US" dirty="0">
                <a:latin typeface="American Typewriter" panose="02090604020004020304" pitchFamily="18" charset="77"/>
              </a:rPr>
              <a:t> [MAX_BUF]; 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len</a:t>
            </a:r>
            <a:r>
              <a:rPr lang="en-US" dirty="0">
                <a:latin typeface="American Typewriter" panose="02090604020004020304" pitchFamily="18" charset="77"/>
              </a:rPr>
              <a:t> = </a:t>
            </a:r>
            <a:r>
              <a:rPr lang="en-US" dirty="0" err="1">
                <a:latin typeface="American Typewriter" panose="02090604020004020304" pitchFamily="18" charset="77"/>
              </a:rPr>
              <a:t>strnlen</a:t>
            </a:r>
            <a:r>
              <a:rPr lang="en-US" dirty="0">
                <a:latin typeface="American Typewriter" panose="02090604020004020304" pitchFamily="18" charset="77"/>
              </a:rPr>
              <a:t>(input, MAX_BUF); 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if (</a:t>
            </a:r>
            <a:r>
              <a:rPr lang="en-US" dirty="0" err="1">
                <a:latin typeface="American Typewriter" panose="02090604020004020304" pitchFamily="18" charset="77"/>
              </a:rPr>
              <a:t>len</a:t>
            </a:r>
            <a:r>
              <a:rPr lang="en-US" dirty="0">
                <a:latin typeface="American Typewriter" panose="02090604020004020304" pitchFamily="18" charset="77"/>
              </a:rPr>
              <a:t> &lt; MAX_BUF) {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	</a:t>
            </a:r>
            <a:r>
              <a:rPr lang="en-US" dirty="0" err="1">
                <a:latin typeface="American Typewriter" panose="02090604020004020304" pitchFamily="18" charset="77"/>
              </a:rPr>
              <a:t>strcpy</a:t>
            </a:r>
            <a:r>
              <a:rPr lang="en-US" dirty="0">
                <a:latin typeface="American Typewriter" panose="02090604020004020304" pitchFamily="18" charset="77"/>
              </a:rPr>
              <a:t>(</a:t>
            </a:r>
            <a:r>
              <a:rPr lang="en-US" dirty="0" err="1">
                <a:latin typeface="American Typewriter" panose="02090604020004020304" pitchFamily="18" charset="77"/>
              </a:rPr>
              <a:t>buf</a:t>
            </a:r>
            <a:r>
              <a:rPr lang="en-US" dirty="0">
                <a:latin typeface="American Typewriter" panose="02090604020004020304" pitchFamily="18" charset="77"/>
              </a:rPr>
              <a:t>, input);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38ADF9-643D-914D-AC30-46A61C424334}"/>
              </a:ext>
            </a:extLst>
          </p:cNvPr>
          <p:cNvSpPr txBox="1">
            <a:spLocks/>
          </p:cNvSpPr>
          <p:nvPr/>
        </p:nvSpPr>
        <p:spPr>
          <a:xfrm>
            <a:off x="1247775" y="947737"/>
            <a:ext cx="9696450" cy="4962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merican Typewriter" panose="02090604020004020304" pitchFamily="18" charset="77"/>
              </a:rPr>
              <a:t>This code is safe from a 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Buffer Overrun attack on “</a:t>
            </a:r>
            <a:r>
              <a:rPr lang="en-US" dirty="0" err="1">
                <a:latin typeface="American Typewriter" panose="02090604020004020304" pitchFamily="18" charset="77"/>
              </a:rPr>
              <a:t>buf</a:t>
            </a:r>
            <a:r>
              <a:rPr lang="en-US" dirty="0">
                <a:latin typeface="American Typewriter" panose="02090604020004020304" pitchFamily="18" charset="77"/>
              </a:rPr>
              <a:t>”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merican Typewriter" panose="02090604020004020304" pitchFamily="18" charset="77"/>
              </a:rPr>
              <a:t>While using </a:t>
            </a:r>
            <a:r>
              <a:rPr lang="en-US" dirty="0" err="1">
                <a:latin typeface="American Typewriter" panose="02090604020004020304" pitchFamily="18" charset="77"/>
              </a:rPr>
              <a:t>strcpy</a:t>
            </a:r>
            <a:r>
              <a:rPr lang="en-US" dirty="0">
                <a:latin typeface="American Typewriter" panose="02090604020004020304" pitchFamily="18" charset="77"/>
              </a:rPr>
              <a:t>() is not recommended this code is protected because MAX_BUF is used correctly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0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animBg="1"/>
      <p:bldP spid="4" grpId="0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0554-CE14-6049-9B71-EFEB3FE35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775" y="947737"/>
            <a:ext cx="9696450" cy="49625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void main () {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unsigned </a:t>
            </a:r>
            <a:r>
              <a:rPr lang="en-US" dirty="0" err="1">
                <a:latin typeface="American Typewriter" panose="02090604020004020304" pitchFamily="18" charset="77"/>
              </a:rPr>
              <a:t>int</a:t>
            </a:r>
            <a:r>
              <a:rPr lang="en-US" dirty="0">
                <a:latin typeface="American Typewriter" panose="02090604020004020304" pitchFamily="18" charset="77"/>
              </a:rPr>
              <a:t> </a:t>
            </a:r>
            <a:r>
              <a:rPr lang="en-US" dirty="0" err="1">
                <a:latin typeface="American Typewriter" panose="02090604020004020304" pitchFamily="18" charset="77"/>
              </a:rPr>
              <a:t>readamt</a:t>
            </a:r>
            <a:r>
              <a:rPr lang="en-US" dirty="0">
                <a:latin typeface="American Typewriter" panose="02090604020004020304" pitchFamily="18" charset="77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readamt</a:t>
            </a:r>
            <a:r>
              <a:rPr lang="en-US" dirty="0">
                <a:latin typeface="American Typewriter" panose="02090604020004020304" pitchFamily="18" charset="77"/>
              </a:rPr>
              <a:t> = </a:t>
            </a:r>
            <a:r>
              <a:rPr lang="en-US" dirty="0" err="1">
                <a:latin typeface="American Typewriter" panose="02090604020004020304" pitchFamily="18" charset="77"/>
              </a:rPr>
              <a:t>getstringsize</a:t>
            </a:r>
            <a:r>
              <a:rPr lang="en-US" dirty="0">
                <a:latin typeface="American Typewriter" panose="02090604020004020304" pitchFamily="18" charset="77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if (</a:t>
            </a:r>
            <a:r>
              <a:rPr lang="en-US" dirty="0" err="1">
                <a:latin typeface="American Typewriter" panose="02090604020004020304" pitchFamily="18" charset="77"/>
              </a:rPr>
              <a:t>readamt</a:t>
            </a:r>
            <a:r>
              <a:rPr lang="en-US" dirty="0">
                <a:latin typeface="American Typewriter" panose="02090604020004020304" pitchFamily="18" charset="77"/>
              </a:rPr>
              <a:t> &gt; 1024)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   		return -1;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readamt</a:t>
            </a:r>
            <a:r>
              <a:rPr lang="en-US" dirty="0">
                <a:latin typeface="American Typewriter" panose="02090604020004020304" pitchFamily="18" charset="77"/>
              </a:rPr>
              <a:t>--;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buf</a:t>
            </a:r>
            <a:r>
              <a:rPr lang="en-US" dirty="0">
                <a:latin typeface="American Typewriter" panose="02090604020004020304" pitchFamily="18" charset="77"/>
              </a:rPr>
              <a:t> = malloc(</a:t>
            </a:r>
            <a:r>
              <a:rPr lang="en-US" dirty="0" err="1">
                <a:latin typeface="American Typewriter" panose="02090604020004020304" pitchFamily="18" charset="77"/>
              </a:rPr>
              <a:t>readamt</a:t>
            </a:r>
            <a:r>
              <a:rPr lang="en-US" dirty="0">
                <a:latin typeface="American Typewriter" panose="02090604020004020304" pitchFamily="18" charset="77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}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38ADF9-643D-914D-AC30-46A61C424334}"/>
              </a:ext>
            </a:extLst>
          </p:cNvPr>
          <p:cNvSpPr txBox="1">
            <a:spLocks/>
          </p:cNvSpPr>
          <p:nvPr/>
        </p:nvSpPr>
        <p:spPr>
          <a:xfrm>
            <a:off x="1247775" y="947737"/>
            <a:ext cx="9696450" cy="4962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merican Typewriter" panose="02090604020004020304" pitchFamily="18" charset="77"/>
              </a:rPr>
              <a:t>This code is vulnerable to an Integer Overflow 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attack on ”</a:t>
            </a:r>
            <a:r>
              <a:rPr lang="en-US" dirty="0" err="1">
                <a:latin typeface="American Typewriter" panose="02090604020004020304" pitchFamily="18" charset="77"/>
              </a:rPr>
              <a:t>readamt</a:t>
            </a:r>
            <a:r>
              <a:rPr lang="en-US" dirty="0">
                <a:latin typeface="American Typewriter" panose="02090604020004020304" pitchFamily="18" charset="77"/>
              </a:rPr>
              <a:t>”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merican Typewriter" panose="02090604020004020304" pitchFamily="18" charset="77"/>
              </a:rPr>
              <a:t>Additionally, if a Buffer Overrun attack card was played this is also correct because the Integer Overflow could lead to a Buffer Overrun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merican Typewriter" panose="02090604020004020304" pitchFamily="18" charset="77"/>
              </a:rPr>
              <a:t>An attacker could cause the variable “</a:t>
            </a:r>
            <a:r>
              <a:rPr lang="en-US" dirty="0" err="1">
                <a:latin typeface="American Typewriter" panose="02090604020004020304" pitchFamily="18" charset="77"/>
              </a:rPr>
              <a:t>readamt</a:t>
            </a:r>
            <a:r>
              <a:rPr lang="en-US" dirty="0">
                <a:latin typeface="American Typewriter" panose="02090604020004020304" pitchFamily="18" charset="77"/>
              </a:rPr>
              <a:t>” to be negative so that it passes the verification in the ”if” statement, but is then “decremented” and made to be a very large number leading to a Buffer Overrun</a:t>
            </a:r>
          </a:p>
        </p:txBody>
      </p:sp>
    </p:spTree>
    <p:extLst>
      <p:ext uri="{BB962C8B-B14F-4D97-AF65-F5344CB8AC3E}">
        <p14:creationId xmlns:p14="http://schemas.microsoft.com/office/powerpoint/2010/main" val="103864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animBg="1"/>
      <p:bldP spid="4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0554-CE14-6049-9B71-EFEB3FE35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775" y="947737"/>
            <a:ext cx="9696450" cy="49625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#define LENGTH 8</a:t>
            </a:r>
          </a:p>
          <a:p>
            <a:pPr marL="0" indent="0">
              <a:buNone/>
            </a:pPr>
            <a:r>
              <a:rPr lang="en-US" sz="2400" dirty="0" err="1">
                <a:latin typeface="American Typewriter" panose="02090604020004020304" pitchFamily="18" charset="77"/>
              </a:rPr>
              <a:t>int</a:t>
            </a:r>
            <a:r>
              <a:rPr lang="en-US" sz="2400" dirty="0">
                <a:latin typeface="American Typewriter" panose="02090604020004020304" pitchFamily="18" charset="77"/>
              </a:rPr>
              <a:t> main () { 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	char* username, *</a:t>
            </a:r>
            <a:r>
              <a:rPr lang="en-US" sz="2400" dirty="0" err="1">
                <a:latin typeface="American Typewriter" panose="02090604020004020304" pitchFamily="18" charset="77"/>
              </a:rPr>
              <a:t>nlptr</a:t>
            </a:r>
            <a:r>
              <a:rPr lang="en-US" sz="2400" dirty="0">
                <a:latin typeface="American Typewriter" panose="02090604020004020304" pitchFamily="18" charset="77"/>
              </a:rPr>
              <a:t>; 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	</a:t>
            </a:r>
            <a:r>
              <a:rPr lang="en-US" sz="2400" dirty="0" err="1">
                <a:latin typeface="American Typewriter" panose="02090604020004020304" pitchFamily="18" charset="77"/>
              </a:rPr>
              <a:t>int</a:t>
            </a:r>
            <a:r>
              <a:rPr lang="en-US" sz="2400" dirty="0">
                <a:latin typeface="American Typewriter" panose="02090604020004020304" pitchFamily="18" charset="77"/>
              </a:rPr>
              <a:t> allow = 0;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	username = malloc(LENGTH * </a:t>
            </a:r>
            <a:r>
              <a:rPr lang="en-US" sz="2400" dirty="0" err="1">
                <a:latin typeface="American Typewriter" panose="02090604020004020304" pitchFamily="18" charset="77"/>
              </a:rPr>
              <a:t>sizeof</a:t>
            </a:r>
            <a:r>
              <a:rPr lang="en-US" sz="2400" dirty="0">
                <a:latin typeface="American Typewriter" panose="02090604020004020304" pitchFamily="18" charset="77"/>
              </a:rPr>
              <a:t>(*username)); 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	</a:t>
            </a:r>
            <a:r>
              <a:rPr lang="en-US" sz="2400" dirty="0" err="1">
                <a:latin typeface="American Typewriter" panose="02090604020004020304" pitchFamily="18" charset="77"/>
              </a:rPr>
              <a:t>printf</a:t>
            </a:r>
            <a:r>
              <a:rPr lang="en-US" sz="2400" dirty="0">
                <a:latin typeface="American Typewriter" panose="02090604020004020304" pitchFamily="18" charset="77"/>
              </a:rPr>
              <a:t>("Enter your username, please: "); 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	</a:t>
            </a:r>
            <a:r>
              <a:rPr lang="en-US" sz="2400" dirty="0" err="1">
                <a:latin typeface="American Typewriter" panose="02090604020004020304" pitchFamily="18" charset="77"/>
              </a:rPr>
              <a:t>fgets</a:t>
            </a:r>
            <a:r>
              <a:rPr lang="en-US" sz="2400" dirty="0">
                <a:latin typeface="American Typewriter" panose="02090604020004020304" pitchFamily="18" charset="77"/>
              </a:rPr>
              <a:t>(username, LENGTH, stdin);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	if (</a:t>
            </a:r>
            <a:r>
              <a:rPr lang="en-US" sz="2400" dirty="0" err="1">
                <a:latin typeface="American Typewriter" panose="02090604020004020304" pitchFamily="18" charset="77"/>
              </a:rPr>
              <a:t>grantAccess</a:t>
            </a:r>
            <a:r>
              <a:rPr lang="en-US" sz="2400" dirty="0">
                <a:latin typeface="American Typewriter" panose="02090604020004020304" pitchFamily="18" charset="77"/>
              </a:rPr>
              <a:t>(username)) { allow = 1; } 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	if (allow != 0) { </a:t>
            </a:r>
            <a:r>
              <a:rPr lang="en-US" sz="2400" dirty="0" err="1">
                <a:latin typeface="American Typewriter" panose="02090604020004020304" pitchFamily="18" charset="77"/>
              </a:rPr>
              <a:t>priviledgedAction</a:t>
            </a:r>
            <a:r>
              <a:rPr lang="en-US" sz="2400" dirty="0">
                <a:latin typeface="American Typewriter" panose="02090604020004020304" pitchFamily="18" charset="77"/>
              </a:rPr>
              <a:t>(); }  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 	free(username);  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 	return 0;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38ADF9-643D-914D-AC30-46A61C424334}"/>
              </a:ext>
            </a:extLst>
          </p:cNvPr>
          <p:cNvSpPr txBox="1">
            <a:spLocks/>
          </p:cNvSpPr>
          <p:nvPr/>
        </p:nvSpPr>
        <p:spPr>
          <a:xfrm>
            <a:off x="1247775" y="947737"/>
            <a:ext cx="9696450" cy="4962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merican Typewriter" panose="02090604020004020304" pitchFamily="18" charset="77"/>
              </a:rPr>
              <a:t>This code is protected from a Buffer Overrun attack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>
                <a:latin typeface="American Typewriter" panose="02090604020004020304" pitchFamily="18" charset="77"/>
              </a:rPr>
              <a:t>fgets</a:t>
            </a:r>
            <a:r>
              <a:rPr lang="en-US" dirty="0">
                <a:latin typeface="American Typewriter" panose="02090604020004020304" pitchFamily="18" charset="77"/>
              </a:rPr>
              <a:t>() stops after LENGTH-1 characters or at a newline character, whichever comes first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6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animBg="1"/>
      <p:bldP spid="4" grpId="0" uiExpan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0554-CE14-6049-9B71-EFEB3FE35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915" y="947737"/>
            <a:ext cx="9696450" cy="49625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#include &lt;</a:t>
            </a:r>
            <a:r>
              <a:rPr lang="en-US" dirty="0" err="1">
                <a:latin typeface="American Typewriter" panose="02090604020004020304" pitchFamily="18" charset="77"/>
              </a:rPr>
              <a:t>stdio.h</a:t>
            </a:r>
            <a:r>
              <a:rPr lang="en-US" dirty="0">
                <a:latin typeface="American Typewriter" panose="02090604020004020304" pitchFamily="18" charset="77"/>
              </a:rPr>
              <a:t>&gt;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 err="1">
                <a:latin typeface="American Typewriter" panose="02090604020004020304" pitchFamily="18" charset="77"/>
              </a:rPr>
              <a:t>int</a:t>
            </a:r>
            <a:r>
              <a:rPr lang="en-US" dirty="0">
                <a:latin typeface="American Typewriter" panose="02090604020004020304" pitchFamily="18" charset="77"/>
              </a:rPr>
              <a:t> main(</a:t>
            </a:r>
            <a:r>
              <a:rPr lang="en-US" dirty="0" err="1">
                <a:latin typeface="American Typewriter" panose="02090604020004020304" pitchFamily="18" charset="77"/>
              </a:rPr>
              <a:t>int</a:t>
            </a:r>
            <a:r>
              <a:rPr lang="en-US" dirty="0">
                <a:latin typeface="American Typewriter" panose="02090604020004020304" pitchFamily="18" charset="77"/>
              </a:rPr>
              <a:t> </a:t>
            </a:r>
            <a:r>
              <a:rPr lang="en-US" dirty="0" err="1">
                <a:latin typeface="American Typewriter" panose="02090604020004020304" pitchFamily="18" charset="77"/>
              </a:rPr>
              <a:t>argc</a:t>
            </a:r>
            <a:r>
              <a:rPr lang="en-US" dirty="0">
                <a:latin typeface="American Typewriter" panose="02090604020004020304" pitchFamily="18" charset="77"/>
              </a:rPr>
              <a:t>, char* </a:t>
            </a:r>
            <a:r>
              <a:rPr lang="en-US" dirty="0" err="1">
                <a:latin typeface="American Typewriter" panose="02090604020004020304" pitchFamily="18" charset="77"/>
              </a:rPr>
              <a:t>argv</a:t>
            </a:r>
            <a:r>
              <a:rPr lang="en-US" dirty="0">
                <a:latin typeface="American Typewriter" panose="02090604020004020304" pitchFamily="18" charset="77"/>
              </a:rPr>
              <a:t>[]) {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unsigned </a:t>
            </a:r>
            <a:r>
              <a:rPr lang="en-US" dirty="0" err="1">
                <a:latin typeface="American Typewriter" panose="02090604020004020304" pitchFamily="18" charset="77"/>
              </a:rPr>
              <a:t>int</a:t>
            </a:r>
            <a:r>
              <a:rPr lang="en-US" dirty="0">
                <a:latin typeface="American Typewriter" panose="02090604020004020304" pitchFamily="18" charset="77"/>
              </a:rPr>
              <a:t> bytes; 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printf</a:t>
            </a:r>
            <a:r>
              <a:rPr lang="en-US" dirty="0">
                <a:latin typeface="American Typewriter" panose="02090604020004020304" pitchFamily="18" charset="77"/>
              </a:rPr>
              <a:t>("%</a:t>
            </a:r>
            <a:r>
              <a:rPr lang="en-US" dirty="0" err="1">
                <a:latin typeface="American Typewriter" panose="02090604020004020304" pitchFamily="18" charset="77"/>
              </a:rPr>
              <a:t>s%n</a:t>
            </a:r>
            <a:r>
              <a:rPr lang="en-US" dirty="0">
                <a:latin typeface="American Typewriter" panose="02090604020004020304" pitchFamily="18" charset="77"/>
              </a:rPr>
              <a:t>\n", </a:t>
            </a:r>
            <a:r>
              <a:rPr lang="en-US" dirty="0" err="1">
                <a:latin typeface="American Typewriter" panose="02090604020004020304" pitchFamily="18" charset="77"/>
              </a:rPr>
              <a:t>argv</a:t>
            </a:r>
            <a:r>
              <a:rPr lang="en-US" dirty="0">
                <a:latin typeface="American Typewriter" panose="02090604020004020304" pitchFamily="18" charset="77"/>
              </a:rPr>
              <a:t>[1], &amp;bytes);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printf</a:t>
            </a:r>
            <a:r>
              <a:rPr lang="en-US" dirty="0">
                <a:latin typeface="American Typewriter" panose="02090604020004020304" pitchFamily="18" charset="77"/>
              </a:rPr>
              <a:t>("Your input was %d chars long\n, bytes"); 		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return 0;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38ADF9-643D-914D-AC30-46A61C424334}"/>
              </a:ext>
            </a:extLst>
          </p:cNvPr>
          <p:cNvSpPr txBox="1">
            <a:spLocks/>
          </p:cNvSpPr>
          <p:nvPr/>
        </p:nvSpPr>
        <p:spPr>
          <a:xfrm>
            <a:off x="1251635" y="947737"/>
            <a:ext cx="9696450" cy="4962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merican Typewriter" panose="02090604020004020304" pitchFamily="18" charset="77"/>
              </a:rPr>
              <a:t>This code is vulnerable to a 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Format String attack on the first “</a:t>
            </a:r>
            <a:r>
              <a:rPr lang="en-US" dirty="0" err="1">
                <a:latin typeface="American Typewriter" panose="02090604020004020304" pitchFamily="18" charset="77"/>
              </a:rPr>
              <a:t>printf</a:t>
            </a:r>
            <a:r>
              <a:rPr lang="en-US" dirty="0">
                <a:latin typeface="American Typewriter" panose="02090604020004020304" pitchFamily="18" charset="77"/>
              </a:rPr>
              <a:t>()” statement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merican Typewriter" panose="02090604020004020304" pitchFamily="18" charset="77"/>
              </a:rPr>
              <a:t>The problem here is that the user input is not verified or converted to a string in the </a:t>
            </a:r>
            <a:r>
              <a:rPr lang="en-US" dirty="0" err="1">
                <a:latin typeface="American Typewriter" panose="02090604020004020304" pitchFamily="18" charset="77"/>
              </a:rPr>
              <a:t>printf</a:t>
            </a:r>
            <a:r>
              <a:rPr lang="en-US" dirty="0">
                <a:latin typeface="American Typewriter" panose="02090604020004020304" pitchFamily="18" charset="77"/>
              </a:rPr>
              <a:t>() function. Best practice is to stay away from the </a:t>
            </a:r>
            <a:r>
              <a:rPr lang="en-US" dirty="0" err="1">
                <a:latin typeface="American Typewriter" panose="02090604020004020304" pitchFamily="18" charset="77"/>
              </a:rPr>
              <a:t>printf</a:t>
            </a:r>
            <a:r>
              <a:rPr lang="en-US" dirty="0">
                <a:latin typeface="American Typewriter" panose="02090604020004020304" pitchFamily="18" charset="77"/>
              </a:rPr>
              <a:t>() function and always check user input before trusting it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2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animBg="1"/>
      <p:bldP spid="4" grpId="0" uiExpan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0554-CE14-6049-9B71-EFEB3FE35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775" y="947737"/>
            <a:ext cx="9696450" cy="49625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void main () {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	//</a:t>
            </a:r>
            <a:r>
              <a:rPr lang="en-US" sz="2400" dirty="0" err="1">
                <a:latin typeface="American Typewriter" panose="02090604020004020304" pitchFamily="18" charset="77"/>
              </a:rPr>
              <a:t>user_input</a:t>
            </a:r>
            <a:r>
              <a:rPr lang="en-US" sz="2400" dirty="0">
                <a:latin typeface="American Typewriter" panose="02090604020004020304" pitchFamily="18" charset="77"/>
              </a:rPr>
              <a:t> provided by user	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	char </a:t>
            </a:r>
            <a:r>
              <a:rPr lang="en-US" sz="2400" dirty="0" err="1">
                <a:latin typeface="American Typewriter" panose="02090604020004020304" pitchFamily="18" charset="77"/>
              </a:rPr>
              <a:t>buf</a:t>
            </a:r>
            <a:r>
              <a:rPr lang="en-US" sz="2400" dirty="0">
                <a:latin typeface="American Typewriter" panose="02090604020004020304" pitchFamily="18" charset="77"/>
              </a:rPr>
              <a:t>[1024]; 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	</a:t>
            </a:r>
            <a:r>
              <a:rPr lang="en-US" sz="2400" dirty="0" err="1">
                <a:latin typeface="American Typewriter" panose="02090604020004020304" pitchFamily="18" charset="77"/>
              </a:rPr>
              <a:t>snprintf</a:t>
            </a:r>
            <a:r>
              <a:rPr lang="en-US" sz="2400" dirty="0">
                <a:latin typeface="American Typewriter" panose="02090604020004020304" pitchFamily="18" charset="77"/>
              </a:rPr>
              <a:t>(</a:t>
            </a:r>
            <a:r>
              <a:rPr lang="en-US" sz="2400" dirty="0" err="1">
                <a:latin typeface="American Typewriter" panose="02090604020004020304" pitchFamily="18" charset="77"/>
              </a:rPr>
              <a:t>buf</a:t>
            </a:r>
            <a:r>
              <a:rPr lang="en-US" sz="2400" dirty="0">
                <a:latin typeface="American Typewriter" panose="02090604020004020304" pitchFamily="18" charset="77"/>
              </a:rPr>
              <a:t>, "system </a:t>
            </a:r>
            <a:r>
              <a:rPr lang="en-US" sz="2400" dirty="0" err="1">
                <a:latin typeface="American Typewriter" panose="02090604020004020304" pitchFamily="18" charset="77"/>
              </a:rPr>
              <a:t>lpr</a:t>
            </a:r>
            <a:r>
              <a:rPr lang="en-US" sz="2400" dirty="0">
                <a:latin typeface="American Typewriter" panose="02090604020004020304" pitchFamily="18" charset="77"/>
              </a:rPr>
              <a:t> -P %s", </a:t>
            </a:r>
            <a:r>
              <a:rPr lang="en-US" sz="2400" dirty="0" err="1">
                <a:latin typeface="American Typewriter" panose="02090604020004020304" pitchFamily="18" charset="77"/>
              </a:rPr>
              <a:t>user_input</a:t>
            </a:r>
            <a:r>
              <a:rPr lang="en-US" sz="2400" dirty="0">
                <a:latin typeface="American Typewriter" panose="02090604020004020304" pitchFamily="18" charset="77"/>
              </a:rPr>
              <a:t>, </a:t>
            </a:r>
            <a:r>
              <a:rPr lang="en-US" sz="2400" dirty="0" err="1">
                <a:latin typeface="American Typewriter" panose="02090604020004020304" pitchFamily="18" charset="77"/>
              </a:rPr>
              <a:t>sizeof</a:t>
            </a:r>
            <a:r>
              <a:rPr lang="en-US" sz="2400" dirty="0">
                <a:latin typeface="American Typewriter" panose="02090604020004020304" pitchFamily="18" charset="77"/>
              </a:rPr>
              <a:t>(</a:t>
            </a:r>
            <a:r>
              <a:rPr lang="en-US" sz="2400" dirty="0" err="1">
                <a:latin typeface="American Typewriter" panose="02090604020004020304" pitchFamily="18" charset="77"/>
              </a:rPr>
              <a:t>buf</a:t>
            </a:r>
            <a:r>
              <a:rPr lang="en-US" sz="2400" dirty="0">
                <a:latin typeface="American Typewriter" panose="02090604020004020304" pitchFamily="18" charset="77"/>
              </a:rPr>
              <a:t>)-1); 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	system(</a:t>
            </a:r>
            <a:r>
              <a:rPr lang="en-US" sz="2400" dirty="0" err="1">
                <a:latin typeface="American Typewriter" panose="02090604020004020304" pitchFamily="18" charset="77"/>
              </a:rPr>
              <a:t>buf</a:t>
            </a:r>
            <a:r>
              <a:rPr lang="en-US" sz="2400" dirty="0">
                <a:latin typeface="American Typewriter" panose="02090604020004020304" pitchFamily="18" charset="77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}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38ADF9-643D-914D-AC30-46A61C424334}"/>
              </a:ext>
            </a:extLst>
          </p:cNvPr>
          <p:cNvSpPr txBox="1">
            <a:spLocks/>
          </p:cNvSpPr>
          <p:nvPr/>
        </p:nvSpPr>
        <p:spPr>
          <a:xfrm>
            <a:off x="1247775" y="947737"/>
            <a:ext cx="9696450" cy="4962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merican Typewriter" panose="02090604020004020304" pitchFamily="18" charset="77"/>
              </a:rPr>
              <a:t>This code is vulnerable to a Command Injection 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attack on “system(</a:t>
            </a:r>
            <a:r>
              <a:rPr lang="en-US" dirty="0" err="1">
                <a:latin typeface="American Typewriter" panose="02090604020004020304" pitchFamily="18" charset="77"/>
              </a:rPr>
              <a:t>buf</a:t>
            </a:r>
            <a:r>
              <a:rPr lang="en-US" dirty="0">
                <a:latin typeface="American Typewriter" panose="02090604020004020304" pitchFamily="18" charset="77"/>
              </a:rPr>
              <a:t>)” command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 algn="ctr">
              <a:buNone/>
            </a:pPr>
            <a:r>
              <a:rPr lang="en-US" dirty="0">
                <a:latin typeface="American Typewriter" panose="02090604020004020304" pitchFamily="18" charset="77"/>
              </a:rPr>
              <a:t>﻿Simply typing the text “FRED; </a:t>
            </a:r>
            <a:r>
              <a:rPr lang="en-US" dirty="0" err="1">
                <a:latin typeface="American Typewriter" panose="02090604020004020304" pitchFamily="18" charset="77"/>
              </a:rPr>
              <a:t>xterm</a:t>
            </a:r>
            <a:r>
              <a:rPr lang="en-US" dirty="0">
                <a:latin typeface="American Typewriter" panose="02090604020004020304" pitchFamily="18" charset="77"/>
              </a:rPr>
              <a:t>&amp;” would cause a terminal to pop up, because the “;” would end the original command in the system shell; then the “</a:t>
            </a:r>
            <a:r>
              <a:rPr lang="en-US" dirty="0" err="1">
                <a:latin typeface="American Typewriter" panose="02090604020004020304" pitchFamily="18" charset="77"/>
              </a:rPr>
              <a:t>xterm</a:t>
            </a:r>
            <a:r>
              <a:rPr lang="en-US" dirty="0">
                <a:latin typeface="American Typewriter" panose="02090604020004020304" pitchFamily="18" charset="77"/>
              </a:rPr>
              <a:t>” command would create a whole new terminal window ready for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1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animBg="1"/>
      <p:bldP spid="4" grpId="0" uiExpan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0554-CE14-6049-9B71-EFEB3FE35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775" y="947737"/>
            <a:ext cx="9696450" cy="496252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void main () {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// </a:t>
            </a:r>
            <a:r>
              <a:rPr lang="en-US" dirty="0" err="1">
                <a:latin typeface="American Typewriter" panose="02090604020004020304" pitchFamily="18" charset="77"/>
              </a:rPr>
              <a:t>usrID</a:t>
            </a:r>
            <a:r>
              <a:rPr lang="en-US" dirty="0">
                <a:latin typeface="American Typewriter" panose="02090604020004020304" pitchFamily="18" charset="77"/>
              </a:rPr>
              <a:t> and </a:t>
            </a:r>
            <a:r>
              <a:rPr lang="en-US" dirty="0" err="1">
                <a:latin typeface="American Typewriter" panose="02090604020004020304" pitchFamily="18" charset="77"/>
              </a:rPr>
              <a:t>usrPwd</a:t>
            </a:r>
            <a:r>
              <a:rPr lang="en-US" dirty="0">
                <a:latin typeface="American Typewriter" panose="02090604020004020304" pitchFamily="18" charset="77"/>
              </a:rPr>
              <a:t> provided by user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sprintf_s</a:t>
            </a:r>
            <a:r>
              <a:rPr lang="en-US" dirty="0">
                <a:latin typeface="American Typewriter" panose="02090604020004020304" pitchFamily="18" charset="77"/>
              </a:rPr>
              <a:t>(“update Users set </a:t>
            </a:r>
            <a:r>
              <a:rPr lang="en-US" dirty="0" err="1">
                <a:latin typeface="American Typewriter" panose="02090604020004020304" pitchFamily="18" charset="77"/>
              </a:rPr>
              <a:t>pwd</a:t>
            </a:r>
            <a:r>
              <a:rPr lang="en-US" dirty="0">
                <a:latin typeface="American Typewriter" panose="02090604020004020304" pitchFamily="18" charset="77"/>
              </a:rPr>
              <a:t>=‘%s’ where 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	         </a:t>
            </a:r>
            <a:r>
              <a:rPr lang="en-US" dirty="0" err="1">
                <a:latin typeface="American Typewriter" panose="02090604020004020304" pitchFamily="18" charset="77"/>
              </a:rPr>
              <a:t>uid</a:t>
            </a:r>
            <a:r>
              <a:rPr lang="en-US" dirty="0">
                <a:latin typeface="American Typewriter" panose="02090604020004020304" pitchFamily="18" charset="77"/>
              </a:rPr>
              <a:t>=‘%s’”, </a:t>
            </a:r>
            <a:r>
              <a:rPr lang="en-US" dirty="0" err="1">
                <a:latin typeface="American Typewriter" panose="02090604020004020304" pitchFamily="18" charset="77"/>
              </a:rPr>
              <a:t>usrPwd</a:t>
            </a:r>
            <a:r>
              <a:rPr lang="en-US" dirty="0">
                <a:latin typeface="American Typewriter" panose="02090604020004020304" pitchFamily="18" charset="77"/>
              </a:rPr>
              <a:t>, </a:t>
            </a:r>
            <a:r>
              <a:rPr lang="en-US" dirty="0" err="1">
                <a:latin typeface="American Typewriter" panose="02090604020004020304" pitchFamily="18" charset="77"/>
              </a:rPr>
              <a:t>usrID</a:t>
            </a:r>
            <a:r>
              <a:rPr lang="en-US" dirty="0">
                <a:latin typeface="American Typewriter" panose="02090604020004020304" pitchFamily="18" charset="77"/>
              </a:rPr>
              <a:t>); 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return 0;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}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38ADF9-643D-914D-AC30-46A61C424334}"/>
              </a:ext>
            </a:extLst>
          </p:cNvPr>
          <p:cNvSpPr txBox="1">
            <a:spLocks/>
          </p:cNvSpPr>
          <p:nvPr/>
        </p:nvSpPr>
        <p:spPr>
          <a:xfrm>
            <a:off x="1247775" y="947737"/>
            <a:ext cx="9696450" cy="4962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merican Typewriter" panose="02090604020004020304" pitchFamily="18" charset="77"/>
              </a:rPr>
              <a:t>This code is vulnerable to a 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SQL Injection in both </a:t>
            </a:r>
            <a:r>
              <a:rPr lang="en-US" dirty="0" err="1">
                <a:latin typeface="American Typewriter" panose="02090604020004020304" pitchFamily="18" charset="77"/>
              </a:rPr>
              <a:t>usrID</a:t>
            </a:r>
            <a:r>
              <a:rPr lang="en-US" dirty="0">
                <a:latin typeface="American Typewriter" panose="02090604020004020304" pitchFamily="18" charset="77"/>
              </a:rPr>
              <a:t> and </a:t>
            </a:r>
            <a:r>
              <a:rPr lang="en-US" dirty="0" err="1">
                <a:latin typeface="American Typewriter" panose="02090604020004020304" pitchFamily="18" charset="77"/>
              </a:rPr>
              <a:t>usrPwd</a:t>
            </a:r>
            <a:r>
              <a:rPr lang="en-US" dirty="0">
                <a:latin typeface="American Typewriter" panose="02090604020004020304" pitchFamily="18" charset="77"/>
              </a:rPr>
              <a:t> when the “</a:t>
            </a:r>
            <a:r>
              <a:rPr lang="en-US" dirty="0" err="1">
                <a:latin typeface="American Typewriter" panose="02090604020004020304" pitchFamily="18" charset="77"/>
              </a:rPr>
              <a:t>sprintf_s</a:t>
            </a:r>
            <a:r>
              <a:rPr lang="en-US" dirty="0">
                <a:latin typeface="American Typewriter" panose="02090604020004020304" pitchFamily="18" charset="77"/>
              </a:rPr>
              <a:t>()” command is run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merican Typewriter" panose="02090604020004020304" pitchFamily="18" charset="77"/>
              </a:rPr>
              <a:t>An attacker could provide the code with malformed data subsequently changing the semantics of the SQL query</a:t>
            </a:r>
          </a:p>
        </p:txBody>
      </p:sp>
    </p:spTree>
    <p:extLst>
      <p:ext uri="{BB962C8B-B14F-4D97-AF65-F5344CB8AC3E}">
        <p14:creationId xmlns:p14="http://schemas.microsoft.com/office/powerpoint/2010/main" val="411528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animBg="1"/>
      <p:bldP spid="4" grpId="0" uiExpan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2575</TotalTime>
  <Words>204</Words>
  <Application>Microsoft Macintosh PowerPoint</Application>
  <PresentationFormat>Widescreen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American Typewriter</vt:lpstr>
      <vt:lpstr>Arial</vt:lpstr>
      <vt:lpstr>Calibri</vt:lpstr>
      <vt:lpstr>Calibri Light</vt:lpstr>
      <vt:lpstr>Office Theme</vt:lpstr>
      <vt:lpstr>C-Sploit: A Serious Game for Secure Software Design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Flack, Nathaniel Wesley</dc:creator>
  <cp:lastModifiedBy>Flack, Nathaniel Wesley</cp:lastModifiedBy>
  <cp:revision>29</cp:revision>
  <cp:lastPrinted>2018-12-06T19:01:09Z</cp:lastPrinted>
  <dcterms:created xsi:type="dcterms:W3CDTF">2018-11-16T04:37:19Z</dcterms:created>
  <dcterms:modified xsi:type="dcterms:W3CDTF">2018-12-06T19:01:11Z</dcterms:modified>
</cp:coreProperties>
</file>