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4026" r:id="rId5"/>
  </p:sldMasterIdLst>
  <p:notesMasterIdLst>
    <p:notesMasterId r:id="rId27"/>
  </p:notesMasterIdLst>
  <p:handoutMasterIdLst>
    <p:handoutMasterId r:id="rId28"/>
  </p:handoutMasterIdLst>
  <p:sldIdLst>
    <p:sldId id="258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41" r:id="rId18"/>
    <p:sldId id="454" r:id="rId19"/>
    <p:sldId id="455" r:id="rId20"/>
    <p:sldId id="451" r:id="rId21"/>
    <p:sldId id="453" r:id="rId22"/>
    <p:sldId id="442" r:id="rId23"/>
    <p:sldId id="446" r:id="rId24"/>
    <p:sldId id="480" r:id="rId25"/>
    <p:sldId id="479" r:id="rId2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3366FF"/>
    <a:srgbClr val="CC0000"/>
    <a:srgbClr val="3399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762" autoAdjust="0"/>
  </p:normalViewPr>
  <p:slideViewPr>
    <p:cSldViewPr snapToGrid="0">
      <p:cViewPr varScale="1">
        <p:scale>
          <a:sx n="58" d="100"/>
          <a:sy n="58" d="100"/>
        </p:scale>
        <p:origin x="143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93E2-76D2-4993-8F61-F7BE9333C3D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3746-069B-4731-85CE-2B392627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AFDDB4-7091-4426-A575-500A3D004419}" type="datetimeFigureOut">
              <a:rPr lang="en-US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97888CD-D40B-4812-A169-A006FE5DF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5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88CD-D40B-4812-A169-A006FE5DF29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1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BA1C1-D5F3-4BD7-8E42-5167EAAFA6CD}" type="slidenum">
              <a:rPr lang="en-US"/>
              <a:pPr/>
              <a:t>10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61271-5AF3-4F7E-BCCF-6F384CC452C1}" type="slidenum">
              <a:rPr lang="en-US"/>
              <a:pPr/>
              <a:t>11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F5777-D039-480E-9B45-D80E909CF150}" type="slidenum">
              <a:rPr lang="en-US"/>
              <a:pPr/>
              <a:t>12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70600-B9AC-49ED-867E-1F022CB136D1}" type="slidenum">
              <a:rPr lang="en-US"/>
              <a:pPr/>
              <a:t>16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9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BA1C1-D5F3-4BD7-8E42-5167EAAFA6CD}" type="slidenum">
              <a:rPr lang="en-US"/>
              <a:pPr/>
              <a:t>17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1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7682C-2953-4185-BB8E-7B22F0C66EC2}" type="slidenum">
              <a:rPr lang="en-US"/>
              <a:pPr/>
              <a:t>18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5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3A2E6-DB0B-4109-8D3D-910EA48C5FBE}" type="slidenum">
              <a:rPr lang="en-US"/>
              <a:pPr/>
              <a:t>19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9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70600-B9AC-49ED-867E-1F022CB136D1}" type="slidenum">
              <a:rPr lang="en-US"/>
              <a:pPr/>
              <a:t>2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2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3A2E6-DB0B-4109-8D3D-910EA48C5FBE}" type="slidenum">
              <a:rPr lang="en-US"/>
              <a:pPr/>
              <a:t>20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9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E45041-FBA5-49AE-93C8-6C48E480B3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6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FE483-888E-4902-A316-021CAC4A89BA}" type="slidenum">
              <a:rPr lang="en-US"/>
              <a:pPr/>
              <a:t>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0C36F-A170-4FA5-8449-4915EC4EE164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5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DFA79-8AA7-4A6C-B20E-9A35E6399E05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B8EE1-8DA9-4E66-9699-055FC29F1B02}" type="slidenum">
              <a:rPr lang="en-US"/>
              <a:pPr/>
              <a:t>8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4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093A5-36B5-408A-BEA4-9E369FF1BD78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8" y="4648022"/>
            <a:ext cx="1456918" cy="16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2716039" y="4526735"/>
            <a:ext cx="59070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Dr. James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Okolica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ctr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Department</a:t>
            </a:r>
            <a:r>
              <a:rPr lang="en-US" b="0" baseline="0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Electrical and Computer Engineering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Air Force Institute of Technology</a:t>
            </a:r>
          </a:p>
          <a:p>
            <a:pPr>
              <a:lnSpc>
                <a:spcPct val="150000"/>
              </a:lnSpc>
            </a:pPr>
            <a:r>
              <a:rPr lang="en-US" sz="1600" b="0" cap="small" baseline="0" dirty="0" smtClean="0">
                <a:solidFill>
                  <a:schemeClr val="accent6">
                    <a:lumMod val="75000"/>
                  </a:schemeClr>
                </a:solidFill>
              </a:rPr>
              <a:t>www.</a:t>
            </a:r>
            <a:r>
              <a:rPr lang="en-US" sz="1600" b="1" cap="small" baseline="0" dirty="0" smtClean="0">
                <a:solidFill>
                  <a:schemeClr val="accent6">
                    <a:lumMod val="75000"/>
                  </a:schemeClr>
                </a:solidFill>
              </a:rPr>
              <a:t>afit</a:t>
            </a:r>
            <a:r>
              <a:rPr lang="en-US" sz="1600" b="0" cap="small" baseline="0" dirty="0" smtClean="0">
                <a:solidFill>
                  <a:schemeClr val="accent6">
                    <a:lumMod val="75000"/>
                  </a:schemeClr>
                </a:solidFill>
              </a:rPr>
              <a:t>.edu</a:t>
            </a:r>
            <a:endParaRPr lang="en-US" sz="1600" b="0" cap="small" baseline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7999" y="1088020"/>
            <a:ext cx="11286604" cy="3032566"/>
          </a:xfrm>
          <a:prstGeom prst="rect">
            <a:avLst/>
          </a:prstGeom>
        </p:spPr>
        <p:txBody>
          <a:bodyPr/>
          <a:lstStyle>
            <a:lvl1pPr algn="l"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4789"/>
      </p:ext>
    </p:extLst>
  </p:cSld>
  <p:clrMapOvr>
    <a:masterClrMapping/>
  </p:clrMapOvr>
  <p:transition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565244"/>
            <a:ext cx="10363200" cy="1028700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702051"/>
            <a:ext cx="7459050" cy="4997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980FEB-6959-4AAD-8C96-D5B2198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766104"/>
      </p:ext>
    </p:extLst>
  </p:cSld>
  <p:clrMapOvr>
    <a:masterClrMapping/>
  </p:clrMapOvr>
  <p:transition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565244"/>
            <a:ext cx="10363200" cy="1028700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702051"/>
            <a:ext cx="7459050" cy="4997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980FEB-6959-4AAD-8C96-D5B2198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521099"/>
      </p:ext>
    </p:extLst>
  </p:cSld>
  <p:clrMapOvr>
    <a:masterClrMapping/>
  </p:clrMapOvr>
  <p:transition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9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0" y="0"/>
            <a:ext cx="12192000" cy="316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+mn-cs"/>
              </a:rPr>
              <a:t>AIR FORCE INSTITUTE OF TECHNOLOGY</a:t>
            </a:r>
            <a:endParaRPr lang="en-US" b="1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D2072F2-AFCE-4337-9DE7-374D08ADD83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8" name="Picture 11" descr="chrmblue_std small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6" y="52213"/>
            <a:ext cx="237716" cy="2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8" r:id="rId2"/>
    <p:sldLayoutId id="2147484029" r:id="rId3"/>
  </p:sldLayoutIdLst>
  <p:transition advTm="3000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0" y="0"/>
            <a:ext cx="12192000" cy="316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+mn-cs"/>
              </a:rPr>
              <a:t>AIR FORCE INSTITUTE OF TECHNOLOGY</a:t>
            </a:r>
            <a:endParaRPr lang="en-US" b="1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D2072F2-AFCE-4337-9DE7-374D08ADD83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8" name="Picture 11" descr="chrmblue_std small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6" y="52213"/>
            <a:ext cx="237716" cy="2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8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7" r:id="rId2"/>
  </p:sldLayoutIdLst>
  <p:transition advTm="3000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Software </a:t>
            </a:r>
            <a:br>
              <a:rPr lang="en-US" dirty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5400" dirty="0" smtClean="0"/>
              <a:t>String Format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9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Why %x?</a:t>
            </a:r>
            <a:endParaRPr lang="en-US" sz="4400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%u, %d – work just as well as %x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%f – floating point has a potential divide by zero issue (%.f gets around this)</a:t>
            </a:r>
          </a:p>
          <a:p>
            <a:endParaRPr lang="en-US" sz="1400" dirty="0">
              <a:latin typeface="+mn-lt"/>
            </a:endParaRPr>
          </a:p>
          <a:p>
            <a:r>
              <a:rPr lang="en-US" dirty="0"/>
              <a:t>%s – treat what you’re reading as a char*</a:t>
            </a:r>
          </a:p>
          <a:p>
            <a:endParaRPr lang="en-US" sz="1400" dirty="0"/>
          </a:p>
          <a:p>
            <a:r>
              <a:rPr lang="en-US" dirty="0" smtClean="0">
                <a:latin typeface="+mn-lt"/>
              </a:rPr>
              <a:t>Combining %x and %s</a:t>
            </a:r>
          </a:p>
          <a:p>
            <a:pPr lvl="1"/>
            <a:r>
              <a:rPr lang="en-US" dirty="0" smtClean="0">
                <a:latin typeface="+mn-lt"/>
              </a:rPr>
              <a:t>Use %x to “pop the stack”</a:t>
            </a:r>
          </a:p>
          <a:p>
            <a:pPr lvl="1"/>
            <a:r>
              <a:rPr lang="en-US" dirty="0" smtClean="0">
                <a:latin typeface="+mn-lt"/>
              </a:rPr>
              <a:t>Then use %s to print the memory information of interest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407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</a:rPr>
              <a:t>Using %n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188" y="1533526"/>
            <a:ext cx="10835653" cy="50196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main(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</a:rPr>
              <a:t>, char* </a:t>
            </a:r>
            <a:r>
              <a:rPr lang="en-US" dirty="0" err="1">
                <a:latin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</a:rPr>
              <a:t>[]) </a:t>
            </a:r>
            <a:r>
              <a:rPr lang="en-US" dirty="0" smtClean="0">
                <a:latin typeface="Courier New" pitchFamily="49" charset="0"/>
              </a:rPr>
              <a:t>{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 unsigned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bytes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(“%</a:t>
            </a:r>
            <a:r>
              <a:rPr lang="en-US" dirty="0" err="1">
                <a:latin typeface="Courier New" pitchFamily="49" charset="0"/>
              </a:rPr>
              <a:t>s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%n</a:t>
            </a:r>
            <a:r>
              <a:rPr lang="en-US" dirty="0">
                <a:latin typeface="Courier New" pitchFamily="49" charset="0"/>
              </a:rPr>
              <a:t>\n”, </a:t>
            </a:r>
            <a:r>
              <a:rPr lang="en-US" dirty="0" err="1">
                <a:latin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</a:rPr>
              <a:t>[1],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&amp;bytes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(“Your input was %d characters long\n”, bytes);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  return 0;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 flipV="1">
            <a:off x="38100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810000" y="2743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59436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168348" y="4416286"/>
            <a:ext cx="629478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/>
              <a:t>“Writes the number of characters that should have been written so far into the address of the variable you gave as the corresponding argument”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581400" y="3505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50292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5814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Using %n</a:t>
            </a:r>
            <a:endParaRPr lang="en-US" sz="4400" dirty="0">
              <a:latin typeface="+mj-lt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8503" y="3653874"/>
            <a:ext cx="5879338" cy="21903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latin typeface="+mn-lt"/>
              </a:rPr>
              <a:t>Figure out where in the stack they want the address.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+mn-lt"/>
              </a:rPr>
              <a:t>Tweak </a:t>
            </a:r>
            <a:r>
              <a:rPr lang="en-US" dirty="0">
                <a:latin typeface="+mn-lt"/>
              </a:rPr>
              <a:t>the field width specifiers until the number of bytes written is what they’d like</a:t>
            </a:r>
          </a:p>
          <a:p>
            <a:pPr lvl="1"/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2188" y="1533526"/>
            <a:ext cx="10835653" cy="2481883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main(</a:t>
            </a: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 err="1" smtClean="0">
                <a:latin typeface="Courier New" pitchFamily="49" charset="0"/>
              </a:rPr>
              <a:t>argc</a:t>
            </a:r>
            <a:r>
              <a:rPr lang="en-US" kern="0" dirty="0" smtClean="0">
                <a:latin typeface="Courier New" pitchFamily="49" charset="0"/>
              </a:rPr>
              <a:t>, char* </a:t>
            </a:r>
            <a:r>
              <a:rPr lang="en-US" kern="0" dirty="0" err="1" smtClean="0">
                <a:latin typeface="Courier New" pitchFamily="49" charset="0"/>
              </a:rPr>
              <a:t>argv</a:t>
            </a:r>
            <a:r>
              <a:rPr lang="en-US" kern="0" dirty="0" smtClean="0">
                <a:latin typeface="Courier New" pitchFamily="49" charset="0"/>
              </a:rPr>
              <a:t>[]) {</a:t>
            </a:r>
          </a:p>
          <a:p>
            <a:pPr>
              <a:buFontTx/>
              <a:buNone/>
            </a:pPr>
            <a:r>
              <a:rPr lang="en-US" kern="0" dirty="0" smtClean="0">
                <a:latin typeface="Courier New" pitchFamily="49" charset="0"/>
              </a:rPr>
              <a:t>	 unsigned </a:t>
            </a: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address;</a:t>
            </a:r>
          </a:p>
          <a:p>
            <a:pPr>
              <a:buFontTx/>
              <a:buNone/>
            </a:pPr>
            <a:r>
              <a:rPr lang="en-US" kern="0" dirty="0" smtClean="0">
                <a:latin typeface="Courier New" pitchFamily="49" charset="0"/>
              </a:rPr>
              <a:t>   </a:t>
            </a:r>
            <a:r>
              <a:rPr lang="en-US" kern="0" dirty="0" err="1" smtClean="0">
                <a:latin typeface="Courier New" pitchFamily="49" charset="0"/>
              </a:rPr>
              <a:t>printf</a:t>
            </a:r>
            <a:r>
              <a:rPr lang="en-US" kern="0" dirty="0" smtClean="0">
                <a:latin typeface="Courier New" pitchFamily="49" charset="0"/>
              </a:rPr>
              <a:t>(“%u15%u15...</a:t>
            </a:r>
            <a:r>
              <a:rPr lang="en-US" b="1" kern="0" dirty="0" smtClean="0">
                <a:solidFill>
                  <a:srgbClr val="FF0000"/>
                </a:solidFill>
                <a:latin typeface="Courier New" pitchFamily="49" charset="0"/>
              </a:rPr>
              <a:t>%n</a:t>
            </a:r>
            <a:r>
              <a:rPr lang="en-US" kern="0" dirty="0" smtClean="0">
                <a:latin typeface="Courier New" pitchFamily="49" charset="0"/>
              </a:rPr>
              <a:t>\n”, </a:t>
            </a:r>
            <a:r>
              <a:rPr lang="en-US" kern="0" dirty="0" err="1" smtClean="0">
                <a:latin typeface="Courier New" pitchFamily="49" charset="0"/>
              </a:rPr>
              <a:t>argv</a:t>
            </a:r>
            <a:r>
              <a:rPr lang="en-US" kern="0" dirty="0" smtClean="0">
                <a:latin typeface="Courier New" pitchFamily="49" charset="0"/>
              </a:rPr>
              <a:t>[1], </a:t>
            </a:r>
            <a:r>
              <a:rPr lang="en-US" b="1" kern="0" dirty="0" smtClean="0">
                <a:solidFill>
                  <a:schemeClr val="accent2"/>
                </a:solidFill>
                <a:latin typeface="Courier New" pitchFamily="49" charset="0"/>
              </a:rPr>
              <a:t>&amp;address</a:t>
            </a:r>
            <a:r>
              <a:rPr lang="en-US" kern="0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kern="0" dirty="0" smtClean="0">
                <a:latin typeface="Courier New" pitchFamily="49" charset="0"/>
              </a:rPr>
              <a:t>   </a:t>
            </a:r>
            <a:r>
              <a:rPr lang="en-US" kern="0" dirty="0" err="1" smtClean="0">
                <a:latin typeface="Courier New" pitchFamily="49" charset="0"/>
              </a:rPr>
              <a:t>printf</a:t>
            </a:r>
            <a:r>
              <a:rPr lang="en-US" kern="0" dirty="0" smtClean="0">
                <a:latin typeface="Courier New" pitchFamily="49" charset="0"/>
              </a:rPr>
              <a:t>(“Your input was %d characters long\n”, bytes); </a:t>
            </a:r>
          </a:p>
          <a:p>
            <a:pPr>
              <a:buFontTx/>
              <a:buNone/>
            </a:pPr>
            <a:r>
              <a:rPr lang="en-US" kern="0" dirty="0" smtClean="0">
                <a:latin typeface="Courier New" pitchFamily="49" charset="0"/>
              </a:rPr>
              <a:t>   return 0; </a:t>
            </a:r>
          </a:p>
          <a:p>
            <a:pPr>
              <a:buFontTx/>
              <a:buNone/>
            </a:pPr>
            <a:r>
              <a:rPr lang="en-US" sz="1600" kern="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21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Running Arbitrary Code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The width specifier allows us to pad output to almost any length, allowing us to overwrite a single byte with the value of our choice.  </a:t>
            </a:r>
          </a:p>
          <a:p>
            <a:pPr marL="0" indent="0">
              <a:buNone/>
            </a:pP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Multiple %n allows us to write multiple bytes.</a:t>
            </a:r>
          </a:p>
          <a:p>
            <a:pPr marL="0" indent="0">
              <a:buNone/>
            </a:pPr>
            <a:endParaRPr lang="en-US" sz="1400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Overwriting 4 (or 8) bytes allows the attacker to overwrite addresses.</a:t>
            </a:r>
          </a:p>
          <a:p>
            <a:pPr marL="0" indent="0">
              <a:buNone/>
            </a:pPr>
            <a:endParaRPr lang="en-US" sz="1400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Because we can generally guess the address of a function pointer or return address on the stack, we can cause a string we supply to be executed as code (assuming the address is on the stack).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801" y="6172201"/>
            <a:ext cx="3188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The </a:t>
            </a:r>
            <a:r>
              <a:rPr lang="en-US" sz="1000" i="1" dirty="0" err="1"/>
              <a:t>Shellcoder’s</a:t>
            </a:r>
            <a:r>
              <a:rPr lang="en-US" sz="1000" i="1" dirty="0"/>
              <a:t> Handbook</a:t>
            </a:r>
            <a:r>
              <a:rPr lang="en-US" sz="1000" dirty="0"/>
              <a:t>, </a:t>
            </a:r>
            <a:r>
              <a:rPr lang="en-US" sz="1000" dirty="0" err="1"/>
              <a:t>Anley</a:t>
            </a:r>
            <a:r>
              <a:rPr lang="en-US" sz="1000" dirty="0"/>
              <a:t> et al, Wiley, 2007.</a:t>
            </a:r>
          </a:p>
        </p:txBody>
      </p:sp>
    </p:spTree>
    <p:extLst>
      <p:ext uri="{BB962C8B-B14F-4D97-AF65-F5344CB8AC3E}">
        <p14:creationId xmlns:p14="http://schemas.microsoft.com/office/powerpoint/2010/main" val="16562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392968"/>
            <a:ext cx="11953461" cy="1028700"/>
          </a:xfrm>
        </p:spPr>
        <p:txBody>
          <a:bodyPr/>
          <a:lstStyle/>
          <a:p>
            <a:r>
              <a:rPr lang="en-US" dirty="0" smtClean="0"/>
              <a:t>Format Guard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900831"/>
            <a:ext cx="11684000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Overview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How does it work?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What systems is it implemented on?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What are other options that the authors considered?  </a:t>
            </a:r>
            <a:endParaRPr lang="en-US" sz="28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What are its limitations?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Was there anything you found particularly interesting? Or helpful?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643" y="649356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did you spend reading and assessing these articles?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7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392968"/>
            <a:ext cx="11953461" cy="1028700"/>
          </a:xfrm>
        </p:spPr>
        <p:txBody>
          <a:bodyPr/>
          <a:lstStyle/>
          <a:p>
            <a:r>
              <a:rPr lang="en-US" dirty="0" smtClean="0"/>
              <a:t>Detecting Format String Vulnerabilities with Type Qualifiers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900831"/>
            <a:ext cx="11684000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How does it work?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How many of you read the whole paper </a:t>
            </a:r>
            <a:r>
              <a:rPr lang="en-US" sz="1800" dirty="0" smtClean="0"/>
              <a:t>(in detail)</a:t>
            </a:r>
            <a:endParaRPr lang="en-US" sz="28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What were some of the real-world issues the authors encountered?</a:t>
            </a:r>
            <a:endParaRPr lang="en-US" sz="28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Do the coders need to do anything?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How long to set up/ test/ investigate?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 smtClean="0"/>
              <a:t>Was there anything you found particularly interesting? Or helpful?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643" y="649356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did you spend reading and assessing these articles?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00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Format String Problems</a:t>
            </a:r>
            <a:endParaRPr lang="en-US" sz="4400" dirty="0">
              <a:latin typeface="+mj-lt"/>
            </a:endParaRPr>
          </a:p>
        </p:txBody>
      </p:sp>
      <p:sp>
        <p:nvSpPr>
          <p:cNvPr id="169989" name="AutoShape 5"/>
          <p:cNvSpPr>
            <a:spLocks noChangeArrowheads="1"/>
          </p:cNvSpPr>
          <p:nvPr/>
        </p:nvSpPr>
        <p:spPr bwMode="auto">
          <a:xfrm>
            <a:off x="2133600" y="1219200"/>
            <a:ext cx="2743200" cy="2438400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User Supplied</a:t>
            </a:r>
          </a:p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70037" name="Line 53"/>
          <p:cNvSpPr>
            <a:spLocks noChangeShapeType="1"/>
          </p:cNvSpPr>
          <p:nvPr/>
        </p:nvSpPr>
        <p:spPr bwMode="auto">
          <a:xfrm>
            <a:off x="4648200" y="32766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635517" y="4369907"/>
            <a:ext cx="3865217" cy="612909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userString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Tx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+mj-lt"/>
              </a:rPr>
              <a:t>OnlineGDB</a:t>
            </a:r>
            <a:r>
              <a:rPr lang="en-US" sz="4400" dirty="0" smtClean="0">
                <a:latin typeface="+mj-lt"/>
              </a:rPr>
              <a:t> Example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019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</a:rPr>
              <a:t>Related Vulnerabilities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600201"/>
            <a:ext cx="1151172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If attackers can specify a format string for output to a log file or database, they can cause incorrect or misleading </a:t>
            </a:r>
            <a:r>
              <a:rPr lang="en-US" dirty="0" smtClean="0">
                <a:latin typeface="+mn-lt"/>
              </a:rPr>
              <a:t>logs (can be a problem for HLLs as well)</a:t>
            </a:r>
            <a:endParaRPr lang="en-US" dirty="0">
              <a:latin typeface="+mn-lt"/>
            </a:endParaRPr>
          </a:p>
          <a:p>
            <a:pPr lvl="1"/>
            <a:r>
              <a:rPr lang="en-US" dirty="0" err="1"/>
              <a:t>fprintf</a:t>
            </a:r>
            <a:r>
              <a:rPr lang="en-US" dirty="0"/>
              <a:t>(STDOUT, </a:t>
            </a:r>
            <a:r>
              <a:rPr lang="en-US" dirty="0" err="1"/>
              <a:t>err_msg</a:t>
            </a:r>
            <a:r>
              <a:rPr lang="en-US" dirty="0" smtClean="0"/>
              <a:t>); </a:t>
            </a:r>
            <a:endParaRPr lang="en-US" dirty="0"/>
          </a:p>
          <a:p>
            <a:pPr lvl="1"/>
            <a:r>
              <a:rPr lang="en-US" dirty="0" smtClean="0">
                <a:latin typeface="+mn-lt"/>
              </a:rPr>
              <a:t>If </a:t>
            </a:r>
            <a:r>
              <a:rPr lang="en-US" dirty="0">
                <a:latin typeface="+mn-lt"/>
              </a:rPr>
              <a:t>the application reading the logs </a:t>
            </a:r>
            <a:r>
              <a:rPr lang="en-US" dirty="0" smtClean="0">
                <a:latin typeface="+mn-lt"/>
              </a:rPr>
              <a:t>trusts them, </a:t>
            </a:r>
            <a:r>
              <a:rPr lang="en-US" dirty="0">
                <a:latin typeface="+mn-lt"/>
              </a:rPr>
              <a:t>may lead to execution of arbitrary code</a:t>
            </a:r>
          </a:p>
          <a:p>
            <a:pPr lvl="1"/>
            <a:r>
              <a:rPr lang="en-US" dirty="0">
                <a:latin typeface="+mn-lt"/>
              </a:rPr>
              <a:t>Embedding control characters in log files cause problems</a:t>
            </a:r>
          </a:p>
          <a:p>
            <a:pPr lvl="2"/>
            <a:r>
              <a:rPr lang="en-US" dirty="0">
                <a:latin typeface="+mn-lt"/>
              </a:rPr>
              <a:t>Backspaces can be used to erase things, line terminators can obfuscate or even eliminate the attacker’s </a:t>
            </a:r>
            <a:r>
              <a:rPr lang="en-US" dirty="0" smtClean="0">
                <a:latin typeface="+mn-lt"/>
              </a:rPr>
              <a:t>traces</a:t>
            </a:r>
          </a:p>
          <a:p>
            <a:pPr lvl="2"/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practice to put application strings in external files for </a:t>
            </a:r>
            <a:r>
              <a:rPr lang="en-US" dirty="0" smtClean="0">
                <a:latin typeface="+mn-lt"/>
              </a:rPr>
              <a:t>internationalization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If your application </a:t>
            </a:r>
            <a:r>
              <a:rPr lang="en-US" dirty="0" smtClean="0">
                <a:latin typeface="+mn-lt"/>
              </a:rPr>
              <a:t>fails </a:t>
            </a:r>
            <a:r>
              <a:rPr lang="en-US" dirty="0">
                <a:latin typeface="+mn-lt"/>
              </a:rPr>
              <a:t>to protect the file properly, then an attacker can supply format strings because of a lack of proper file access</a:t>
            </a:r>
          </a:p>
          <a:p>
            <a:pPr lvl="2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51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Finding Format String Vulnerabilities</a:t>
            </a:r>
            <a:endParaRPr lang="en-US" sz="4400" dirty="0">
              <a:latin typeface="+mj-lt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600201"/>
            <a:ext cx="1149847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In C/C++, look for functions from the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 family</a:t>
            </a:r>
          </a:p>
          <a:p>
            <a:pPr lvl="1"/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user_input</a:t>
            </a:r>
            <a:r>
              <a:rPr lang="en-US" dirty="0">
                <a:latin typeface="+mn-lt"/>
              </a:rPr>
              <a:t>);</a:t>
            </a:r>
          </a:p>
          <a:p>
            <a:pPr lvl="1"/>
            <a:r>
              <a:rPr lang="en-US" dirty="0" err="1">
                <a:latin typeface="+mn-lt"/>
              </a:rPr>
              <a:t>fprintf</a:t>
            </a:r>
            <a:r>
              <a:rPr lang="en-US" dirty="0">
                <a:latin typeface="+mn-lt"/>
              </a:rPr>
              <a:t>(STDOUT, </a:t>
            </a:r>
            <a:r>
              <a:rPr lang="en-US" dirty="0" err="1">
                <a:latin typeface="+mn-lt"/>
              </a:rPr>
              <a:t>user_input</a:t>
            </a:r>
            <a:r>
              <a:rPr lang="en-US" dirty="0">
                <a:latin typeface="+mn-lt"/>
              </a:rPr>
              <a:t>);</a:t>
            </a:r>
          </a:p>
          <a:p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Never pass user input directly to a formatting function</a:t>
            </a:r>
          </a:p>
          <a:p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Look for functions with variable number of arguments (…)</a:t>
            </a:r>
          </a:p>
          <a:p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Dynamic Testing</a:t>
            </a:r>
          </a:p>
          <a:p>
            <a:pPr lvl="1"/>
            <a:r>
              <a:rPr lang="en-US" dirty="0" smtClean="0">
                <a:latin typeface="+mn-lt"/>
              </a:rPr>
              <a:t>e.g., user input that asks for a filename…</a:t>
            </a:r>
          </a:p>
          <a:p>
            <a:pPr lvl="2"/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ass “</a:t>
            </a:r>
            <a:r>
              <a:rPr lang="en-US" dirty="0" err="1" smtClean="0">
                <a:latin typeface="+mn-lt"/>
              </a:rPr>
              <a:t>notarealfile%x%x</a:t>
            </a:r>
            <a:r>
              <a:rPr lang="en-US" dirty="0" smtClean="0">
                <a:latin typeface="+mn-lt"/>
              </a:rPr>
              <a:t>” and see what you get back </a:t>
            </a:r>
          </a:p>
        </p:txBody>
      </p:sp>
    </p:spTree>
    <p:extLst>
      <p:ext uri="{BB962C8B-B14F-4D97-AF65-F5344CB8AC3E}">
        <p14:creationId xmlns:p14="http://schemas.microsoft.com/office/powerpoint/2010/main" val="423345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Format String Problems</a:t>
            </a:r>
            <a:endParaRPr lang="en-US" sz="4400" dirty="0">
              <a:latin typeface="+mj-lt"/>
            </a:endParaRPr>
          </a:p>
        </p:txBody>
      </p:sp>
      <p:sp>
        <p:nvSpPr>
          <p:cNvPr id="169989" name="AutoShape 5"/>
          <p:cNvSpPr>
            <a:spLocks noChangeArrowheads="1"/>
          </p:cNvSpPr>
          <p:nvPr/>
        </p:nvSpPr>
        <p:spPr bwMode="auto">
          <a:xfrm>
            <a:off x="2133600" y="1219200"/>
            <a:ext cx="2743200" cy="2438400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User Supplied</a:t>
            </a:r>
          </a:p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70037" name="Line 53"/>
          <p:cNvSpPr>
            <a:spLocks noChangeShapeType="1"/>
          </p:cNvSpPr>
          <p:nvPr/>
        </p:nvSpPr>
        <p:spPr bwMode="auto">
          <a:xfrm>
            <a:off x="4648200" y="32766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635517" y="4369907"/>
            <a:ext cx="3865217" cy="612909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userString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Tx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89570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Format String Problems</a:t>
            </a:r>
            <a:endParaRPr lang="en-US" sz="4400" dirty="0">
              <a:latin typeface="+mj-lt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600201"/>
            <a:ext cx="1149847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Variable </a:t>
            </a: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rguments functions are embedded throughout real world programs</a:t>
            </a:r>
          </a:p>
          <a:p>
            <a:pPr lvl="1"/>
            <a:r>
              <a:rPr lang="en-US" dirty="0" smtClean="0">
                <a:latin typeface="+mn-lt"/>
              </a:rPr>
              <a:t>They have a necessary purpose</a:t>
            </a:r>
          </a:p>
          <a:p>
            <a:pPr lvl="1"/>
            <a:r>
              <a:rPr lang="en-US" dirty="0" smtClean="0">
                <a:latin typeface="+mn-lt"/>
              </a:rPr>
              <a:t>Need careful checking to make sure they aren’t abused</a:t>
            </a:r>
          </a:p>
          <a:p>
            <a:pPr lvl="1"/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Takeaways:</a:t>
            </a:r>
          </a:p>
          <a:p>
            <a:pPr marL="741362" lvl="1" indent="-342900"/>
            <a:r>
              <a:rPr lang="en-US" dirty="0" smtClean="0">
                <a:latin typeface="+mn-lt"/>
              </a:rPr>
              <a:t>Format string problems occur (mostly) from variable argument functions</a:t>
            </a:r>
          </a:p>
          <a:p>
            <a:pPr marL="741362" lvl="1" indent="-342900"/>
            <a:r>
              <a:rPr lang="en-US" dirty="0" err="1" smtClean="0">
                <a:latin typeface="+mn-lt"/>
              </a:rPr>
              <a:t>printf</a:t>
            </a:r>
            <a:r>
              <a:rPr lang="en-US" dirty="0" smtClean="0">
                <a:latin typeface="+mn-lt"/>
              </a:rPr>
              <a:t> family is the most common culprit, </a:t>
            </a:r>
          </a:p>
          <a:p>
            <a:pPr marL="741362" lvl="1" indent="-342900"/>
            <a:r>
              <a:rPr lang="en-US" dirty="0" smtClean="0">
                <a:latin typeface="+mn-lt"/>
              </a:rPr>
              <a:t>log family is harder to track down because occur less frequently</a:t>
            </a:r>
          </a:p>
          <a:p>
            <a:pPr marL="741362" lvl="1" indent="-342900"/>
            <a:r>
              <a:rPr lang="en-US" dirty="0" smtClean="0">
                <a:latin typeface="+mn-lt"/>
              </a:rPr>
              <a:t>Always be suspicious of user input; when possible, avoid it!</a:t>
            </a:r>
          </a:p>
          <a:p>
            <a:pPr marL="741362" lvl="1" indent="-342900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01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392968"/>
            <a:ext cx="11953461" cy="1028700"/>
          </a:xfrm>
        </p:spPr>
        <p:txBody>
          <a:bodyPr/>
          <a:lstStyle/>
          <a:p>
            <a:r>
              <a:rPr lang="en-US" dirty="0" smtClean="0"/>
              <a:t>Exploiting Format String Vulnerabilities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900831"/>
            <a:ext cx="11684000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What’s a format string?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How can they be used to manipulate memory?  </a:t>
            </a:r>
          </a:p>
          <a:p>
            <a:pPr lvl="1"/>
            <a:r>
              <a:rPr lang="en-US" sz="2600" dirty="0" smtClean="0"/>
              <a:t>To read memory?  </a:t>
            </a:r>
          </a:p>
          <a:p>
            <a:pPr lvl="1"/>
            <a:r>
              <a:rPr lang="en-US" sz="2600" dirty="0" smtClean="0"/>
              <a:t>To write memory?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The root of the problem is trusting user input </a:t>
            </a:r>
            <a:r>
              <a:rPr lang="en-US" dirty="0" smtClean="0">
                <a:solidFill>
                  <a:srgbClr val="000000"/>
                </a:solidFill>
              </a:rPr>
              <a:t>(or not protecting format strings)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D7AED7-8095-4244-954D-533AA5CB05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38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Format Strings</a:t>
            </a:r>
            <a:endParaRPr lang="en-US" sz="4400" dirty="0">
              <a:latin typeface="+mj-lt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2938" y="1533526"/>
            <a:ext cx="8755062" cy="4867275"/>
          </a:xfrm>
        </p:spPr>
        <p:txBody>
          <a:bodyPr/>
          <a:lstStyle/>
          <a:p>
            <a:r>
              <a:rPr lang="en-US" dirty="0"/>
              <a:t>What is a format string?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sz="2000" dirty="0">
                <a:latin typeface="Courier" pitchFamily="49" charset="0"/>
              </a:rPr>
              <a:t>float z = 1.243636;</a:t>
            </a:r>
          </a:p>
          <a:p>
            <a:pPr>
              <a:buFontTx/>
              <a:buNone/>
            </a:pPr>
            <a:r>
              <a:rPr lang="en-US" sz="2000" dirty="0">
                <a:latin typeface="Courier" pitchFamily="49" charset="0"/>
              </a:rPr>
              <a:t>   </a:t>
            </a:r>
            <a:r>
              <a:rPr lang="en-US" sz="2000" dirty="0" err="1">
                <a:latin typeface="Courier" pitchFamily="49" charset="0"/>
              </a:rPr>
              <a:t>printf</a:t>
            </a:r>
            <a:r>
              <a:rPr lang="en-US" sz="2000" dirty="0">
                <a:latin typeface="Courier" pitchFamily="49" charset="0"/>
              </a:rPr>
              <a:t> (“name = %s; time = %02d:%02d; value=%10.4f“,</a:t>
            </a:r>
          </a:p>
          <a:p>
            <a:pPr lvl="1">
              <a:buFontTx/>
              <a:buNone/>
            </a:pPr>
            <a:r>
              <a:rPr lang="en-US" sz="2000" dirty="0">
                <a:latin typeface="Courier" pitchFamily="49" charset="0"/>
              </a:rPr>
              <a:t>         “toad”, 15, 0, z);</a:t>
            </a:r>
          </a:p>
          <a:p>
            <a:pPr>
              <a:buFontTx/>
              <a:buNone/>
            </a:pPr>
            <a:r>
              <a:rPr lang="en-US" dirty="0">
                <a:latin typeface="Courier" pitchFamily="49" charset="0"/>
              </a:rPr>
              <a:t>	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2133601" y="5410200"/>
            <a:ext cx="3198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API Call (in this case, </a:t>
            </a:r>
            <a:r>
              <a:rPr lang="en-US" dirty="0" err="1" smtClean="0"/>
              <a:t>stdio.h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 flipV="1">
            <a:off x="2514601" y="3468688"/>
            <a:ext cx="244475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3733800" y="4267201"/>
            <a:ext cx="6553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Output: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name = toad; time = 15:00; value=    1.2436</a:t>
            </a: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V="1">
            <a:off x="4267200" y="3505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V="1">
            <a:off x="5181600" y="35052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 flipV="1">
            <a:off x="5791200" y="35052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6324600" y="3505200"/>
            <a:ext cx="3352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Format Strings</a:t>
            </a:r>
            <a:endParaRPr lang="en-US" sz="4400" dirty="0">
              <a:latin typeface="+mj-lt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2938" y="1533526"/>
            <a:ext cx="8401050" cy="4867275"/>
          </a:xfrm>
        </p:spPr>
        <p:txBody>
          <a:bodyPr>
            <a:normAutofit/>
          </a:bodyPr>
          <a:lstStyle/>
          <a:p>
            <a:r>
              <a:rPr lang="en-US" dirty="0"/>
              <a:t>What is a format string?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 err="1"/>
              <a:t>str</a:t>
            </a:r>
            <a:r>
              <a:rPr lang="en-US" dirty="0"/>
              <a:t>)		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 (“</a:t>
            </a:r>
            <a:r>
              <a:rPr lang="en-US" dirty="0">
                <a:solidFill>
                  <a:srgbClr val="FF9900"/>
                </a:solidFill>
              </a:rPr>
              <a:t>my string is</a:t>
            </a:r>
            <a:r>
              <a:rPr lang="en-US" dirty="0"/>
              <a:t> %s” 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“The format string is composed of </a:t>
            </a:r>
            <a:r>
              <a:rPr lang="en-US" b="1" dirty="0">
                <a:solidFill>
                  <a:schemeClr val="accent2"/>
                </a:solidFill>
              </a:rPr>
              <a:t>zero or more directives</a:t>
            </a:r>
            <a:r>
              <a:rPr lang="en-US" dirty="0"/>
              <a:t>: ordinary characters (not%), which are copied unchanged, to the output stream; and conversion specifications, each of which results in fetching zero or more subsequent arguments.  Each conversion is introduced by character % and ends with a conversion </a:t>
            </a:r>
            <a:r>
              <a:rPr lang="en-US" dirty="0" err="1"/>
              <a:t>specifier</a:t>
            </a:r>
            <a:r>
              <a:rPr lang="en-US" dirty="0"/>
              <a:t>.  [ISO “C99”, 2005]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V="1">
            <a:off x="41910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Format Strings</a:t>
            </a:r>
            <a:endParaRPr lang="en-US" sz="4400" dirty="0">
              <a:latin typeface="+mj-lt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%[parameter][flags][width][.precision][length]type</a:t>
            </a:r>
            <a:r>
              <a:rPr lang="en-US"/>
              <a:t> 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 l="9688" t="31250" r="56561" b="39063"/>
          <a:stretch>
            <a:fillRect/>
          </a:stretch>
        </p:blipFill>
        <p:spPr bwMode="auto">
          <a:xfrm>
            <a:off x="1981200" y="22860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524000" y="6515100"/>
            <a:ext cx="308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http://en.wikipedia.org/wiki/Printf</a:t>
            </a:r>
          </a:p>
        </p:txBody>
      </p:sp>
      <p:sp>
        <p:nvSpPr>
          <p:cNvPr id="136198" name="Oval 6"/>
          <p:cNvSpPr>
            <a:spLocks noChangeArrowheads="1"/>
          </p:cNvSpPr>
          <p:nvPr/>
        </p:nvSpPr>
        <p:spPr bwMode="auto">
          <a:xfrm>
            <a:off x="1752600" y="4038600"/>
            <a:ext cx="68580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>
            <a:off x="1752600" y="5257800"/>
            <a:ext cx="57912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4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nimBg="1"/>
      <p:bldP spid="1361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How does </a:t>
            </a:r>
            <a:r>
              <a:rPr lang="en-US" sz="4400" dirty="0" err="1" smtClean="0">
                <a:latin typeface="+mj-lt"/>
              </a:rPr>
              <a:t>printf</a:t>
            </a:r>
            <a:r>
              <a:rPr lang="en-US" sz="4400" dirty="0" smtClean="0">
                <a:latin typeface="+mj-lt"/>
              </a:rPr>
              <a:t> work?</a:t>
            </a:r>
            <a:endParaRPr lang="en-US" sz="4400" dirty="0">
              <a:latin typeface="+mj-lt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(“Number is: %d”, 5);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is: 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“Number”, 5);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+mn-lt"/>
              </a:rPr>
              <a:t>C/C++ supports passing </a:t>
            </a:r>
            <a:r>
              <a:rPr lang="en-US" dirty="0">
                <a:latin typeface="+mn-lt"/>
              </a:rPr>
              <a:t>a variable number of arguments by specifying an ellipsis (…) as the last (or only) </a:t>
            </a:r>
            <a:r>
              <a:rPr lang="en-US" dirty="0" smtClean="0">
                <a:latin typeface="+mn-lt"/>
              </a:rPr>
              <a:t>argument</a:t>
            </a:r>
            <a:endParaRPr lang="en-US" sz="20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n-lt"/>
              </a:rPr>
              <a:t>Most common set of functions to take variable length arguments is the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 family: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sprintf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snprintf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vprintf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dirty="0">
                <a:latin typeface="+mn-lt"/>
              </a:rPr>
              <a:t> and so </a:t>
            </a:r>
            <a:r>
              <a:rPr lang="en-US" dirty="0" smtClean="0">
                <a:latin typeface="+mn-lt"/>
              </a:rPr>
              <a:t>on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+mn-lt"/>
              </a:rPr>
              <a:t>The first few variables </a:t>
            </a:r>
            <a:r>
              <a:rPr lang="en-US" b="1" i="1" dirty="0" smtClean="0">
                <a:latin typeface="+mn-lt"/>
              </a:rPr>
              <a:t>might</a:t>
            </a:r>
            <a:r>
              <a:rPr lang="en-US" dirty="0" smtClean="0">
                <a:latin typeface="+mn-lt"/>
              </a:rPr>
              <a:t> be passed </a:t>
            </a:r>
            <a:r>
              <a:rPr lang="en-US" dirty="0">
                <a:latin typeface="+mn-lt"/>
              </a:rPr>
              <a:t>v</a:t>
            </a:r>
            <a:r>
              <a:rPr lang="en-US" dirty="0" smtClean="0">
                <a:latin typeface="+mn-lt"/>
              </a:rPr>
              <a:t>ia registers, but eventually the stack has to be used.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4792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How does </a:t>
            </a:r>
            <a:r>
              <a:rPr lang="en-US" sz="4400" dirty="0" err="1" smtClean="0">
                <a:latin typeface="+mj-lt"/>
              </a:rPr>
              <a:t>printf</a:t>
            </a:r>
            <a:r>
              <a:rPr lang="en-US" sz="4400" dirty="0" smtClean="0">
                <a:latin typeface="+mj-lt"/>
              </a:rPr>
              <a:t> work?</a:t>
            </a:r>
            <a:endParaRPr lang="en-US" sz="4400" dirty="0">
              <a:latin typeface="+mj-lt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2938" y="1533526"/>
            <a:ext cx="8401050" cy="50196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</a:rPr>
              <a:t>, char* </a:t>
            </a:r>
            <a:r>
              <a:rPr lang="en-US" dirty="0" err="1">
                <a:latin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</a:rPr>
              <a:t>[])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(“%</a:t>
            </a:r>
            <a:r>
              <a:rPr lang="en-US" dirty="0" smtClean="0">
                <a:latin typeface="Courier New" pitchFamily="49" charset="0"/>
              </a:rPr>
              <a:t>x %</a:t>
            </a:r>
            <a:r>
              <a:rPr lang="en-US" dirty="0">
                <a:latin typeface="Courier New" pitchFamily="49" charset="0"/>
              </a:rPr>
              <a:t>x”);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return 0;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5923722" y="3366052"/>
            <a:ext cx="1524000" cy="11794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407965" y="443948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33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How far can we read into the stack?</a:t>
            </a:r>
            <a:endParaRPr lang="en-US" sz="4400" dirty="0">
              <a:latin typeface="+mj-lt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438400" y="2133600"/>
            <a:ext cx="1905000" cy="434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403725" y="217011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0012FE94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2438400" y="2971800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4479925" y="2855913"/>
            <a:ext cx="277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we start printing….</a:t>
            </a:r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>
            <a:off x="4495800" y="3276600"/>
            <a:ext cx="0" cy="2057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2438400" y="4419600"/>
            <a:ext cx="19050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41 41 41 41</a:t>
            </a:r>
          </a:p>
        </p:txBody>
      </p:sp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2438400" y="4648200"/>
            <a:ext cx="19050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41 41 41 41</a:t>
            </a:r>
          </a:p>
        </p:txBody>
      </p:sp>
      <p:sp>
        <p:nvSpPr>
          <p:cNvPr id="143376" name="Rectangle 16"/>
          <p:cNvSpPr>
            <a:spLocks noChangeArrowheads="1"/>
          </p:cNvSpPr>
          <p:nvPr/>
        </p:nvSpPr>
        <p:spPr bwMode="auto">
          <a:xfrm>
            <a:off x="2438400" y="4876800"/>
            <a:ext cx="19050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25 30 38 78</a:t>
            </a:r>
          </a:p>
        </p:txBody>
      </p:sp>
      <p:sp>
        <p:nvSpPr>
          <p:cNvPr id="143377" name="Rectangle 17"/>
          <p:cNvSpPr>
            <a:spLocks noChangeArrowheads="1"/>
          </p:cNvSpPr>
          <p:nvPr/>
        </p:nvSpPr>
        <p:spPr bwMode="auto">
          <a:xfrm>
            <a:off x="2438400" y="5105400"/>
            <a:ext cx="19050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25 30 38 78</a:t>
            </a:r>
          </a:p>
        </p:txBody>
      </p:sp>
      <p:sp>
        <p:nvSpPr>
          <p:cNvPr id="143378" name="Rectangle 18"/>
          <p:cNvSpPr>
            <a:spLocks noChangeArrowheads="1"/>
          </p:cNvSpPr>
          <p:nvPr/>
        </p:nvSpPr>
        <p:spPr bwMode="auto">
          <a:xfrm>
            <a:off x="2438400" y="5943600"/>
            <a:ext cx="19050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25 30 38 78</a:t>
            </a: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2438400" y="5334000"/>
            <a:ext cx="19050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 . . . </a:t>
            </a:r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4648200" y="4365626"/>
            <a:ext cx="79375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AAAA</a:t>
            </a:r>
          </a:p>
          <a:p>
            <a:pPr>
              <a:lnSpc>
                <a:spcPct val="90000"/>
              </a:lnSpc>
            </a:pPr>
            <a:r>
              <a:rPr lang="en-US"/>
              <a:t>AAAA</a:t>
            </a:r>
          </a:p>
          <a:p>
            <a:pPr>
              <a:lnSpc>
                <a:spcPct val="90000"/>
              </a:lnSpc>
            </a:pPr>
            <a:r>
              <a:rPr lang="en-US"/>
              <a:t>%08x</a:t>
            </a:r>
          </a:p>
          <a:p>
            <a:pPr>
              <a:lnSpc>
                <a:spcPct val="90000"/>
              </a:lnSpc>
            </a:pPr>
            <a:r>
              <a:rPr lang="en-US"/>
              <a:t>%08x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%08x</a:t>
            </a:r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6765926" y="4572000"/>
            <a:ext cx="39020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Eventually, we could start printing out our own parameters to the printf() function call</a:t>
            </a:r>
          </a:p>
        </p:txBody>
      </p:sp>
      <p:sp>
        <p:nvSpPr>
          <p:cNvPr id="143382" name="AutoShape 22"/>
          <p:cNvSpPr>
            <a:spLocks noChangeArrowheads="1"/>
          </p:cNvSpPr>
          <p:nvPr/>
        </p:nvSpPr>
        <p:spPr bwMode="auto">
          <a:xfrm>
            <a:off x="5486400" y="4648200"/>
            <a:ext cx="1295400" cy="685800"/>
          </a:xfrm>
          <a:prstGeom prst="leftArrow">
            <a:avLst>
              <a:gd name="adj1" fmla="val 50000"/>
              <a:gd name="adj2" fmla="val 47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82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A8A49A-38F7-4B28-A370-D3A074DEEE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8884197-5F24-4A98-98CC-E4257606320E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29023</TotalTime>
  <Words>904</Words>
  <Application>Microsoft Office PowerPoint</Application>
  <PresentationFormat>Widescreen</PresentationFormat>
  <Paragraphs>196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2_Default Design</vt:lpstr>
      <vt:lpstr>3_Default Design</vt:lpstr>
      <vt:lpstr>Secure Software    String Format Problems</vt:lpstr>
      <vt:lpstr>Format String Problems</vt:lpstr>
      <vt:lpstr>Exploiting Format String Vulnerabilities - Discussion</vt:lpstr>
      <vt:lpstr>Format Strings</vt:lpstr>
      <vt:lpstr>Format Strings</vt:lpstr>
      <vt:lpstr>Format Strings</vt:lpstr>
      <vt:lpstr>How does printf work?</vt:lpstr>
      <vt:lpstr>How does printf work?</vt:lpstr>
      <vt:lpstr>How far can we read into the stack?</vt:lpstr>
      <vt:lpstr>Why %x?</vt:lpstr>
      <vt:lpstr>Using %n</vt:lpstr>
      <vt:lpstr>Using %n</vt:lpstr>
      <vt:lpstr>Running Arbitrary Code</vt:lpstr>
      <vt:lpstr>Format Guard - Discussion</vt:lpstr>
      <vt:lpstr>Detecting Format String Vulnerabilities with Type Qualifiers - Discussion</vt:lpstr>
      <vt:lpstr>Format String Problems</vt:lpstr>
      <vt:lpstr>OnlineGDB Example</vt:lpstr>
      <vt:lpstr>Related Vulnerabilities</vt:lpstr>
      <vt:lpstr>Finding Format String Vulnerabilities</vt:lpstr>
      <vt:lpstr>Format String Problems</vt:lpstr>
      <vt:lpstr>PowerPoint Presentation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ACL</dc:creator>
  <cp:lastModifiedBy>jokolica</cp:lastModifiedBy>
  <cp:revision>594</cp:revision>
  <dcterms:created xsi:type="dcterms:W3CDTF">2010-05-28T18:07:16Z</dcterms:created>
  <dcterms:modified xsi:type="dcterms:W3CDTF">2018-10-16T13:10:46Z</dcterms:modified>
</cp:coreProperties>
</file>