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4026" r:id="rId5"/>
  </p:sldMasterIdLst>
  <p:notesMasterIdLst>
    <p:notesMasterId r:id="rId28"/>
  </p:notesMasterIdLst>
  <p:handoutMasterIdLst>
    <p:handoutMasterId r:id="rId29"/>
  </p:handoutMasterIdLst>
  <p:sldIdLst>
    <p:sldId id="258" r:id="rId6"/>
    <p:sldId id="286" r:id="rId7"/>
    <p:sldId id="314" r:id="rId8"/>
    <p:sldId id="315" r:id="rId9"/>
    <p:sldId id="321" r:id="rId10"/>
    <p:sldId id="320" r:id="rId11"/>
    <p:sldId id="318" r:id="rId12"/>
    <p:sldId id="317" r:id="rId13"/>
    <p:sldId id="322" r:id="rId14"/>
    <p:sldId id="323" r:id="rId15"/>
    <p:sldId id="334" r:id="rId16"/>
    <p:sldId id="325" r:id="rId17"/>
    <p:sldId id="319" r:id="rId18"/>
    <p:sldId id="326" r:id="rId19"/>
    <p:sldId id="327" r:id="rId20"/>
    <p:sldId id="328" r:id="rId21"/>
    <p:sldId id="330" r:id="rId22"/>
    <p:sldId id="335" r:id="rId23"/>
    <p:sldId id="337" r:id="rId24"/>
    <p:sldId id="329" r:id="rId25"/>
    <p:sldId id="336" r:id="rId26"/>
    <p:sldId id="332" r:id="rId27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CC0000"/>
    <a:srgbClr val="339933"/>
    <a:srgbClr val="99FF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70762" autoAdjust="0"/>
  </p:normalViewPr>
  <p:slideViewPr>
    <p:cSldViewPr snapToGrid="0">
      <p:cViewPr varScale="1">
        <p:scale>
          <a:sx n="58" d="100"/>
          <a:sy n="58" d="100"/>
        </p:scale>
        <p:origin x="164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06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93E2-76D2-4993-8F61-F7BE9333C3D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3746-069B-4731-85CE-2B392627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7AFDDB4-7091-4426-A575-500A3D004419}" type="datetimeFigureOut">
              <a:rPr lang="en-US"/>
              <a:pPr>
                <a:defRPr/>
              </a:pPr>
              <a:t>9/28/2018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97888CD-D40B-4812-A169-A006FE5DF2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587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888CD-D40B-4812-A169-A006FE5DF29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814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B6BA5-8DC3-443B-8850-80E57EC794E4}" type="slidenum">
              <a:rPr lang="en-US"/>
              <a:pPr/>
              <a:t>14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4302C-1551-4662-8008-A70F0B031DEC}" type="slidenum">
              <a:rPr lang="en-US"/>
              <a:pPr/>
              <a:t>15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67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FF92B-3C09-4EE8-8134-32FED9E78DD9}" type="slidenum">
              <a:rPr lang="en-US"/>
              <a:pPr/>
              <a:t>16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6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888CD-D40B-4812-A169-A006FE5DF29D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860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B6BA5-8DC3-443B-8850-80E57EC794E4}" type="slidenum">
              <a:rPr lang="en-US"/>
              <a:pPr/>
              <a:t>20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59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B6BA5-8DC3-443B-8850-80E57EC794E4}" type="slidenum">
              <a:rPr lang="en-US"/>
              <a:pPr/>
              <a:t>21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0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35648-B8FA-43F0-A8D3-0A03EF4E9C99}" type="slidenum">
              <a:rPr lang="en-US"/>
              <a:pPr/>
              <a:t>2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51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35648-B8FA-43F0-A8D3-0A03EF4E9C99}" type="slidenum">
              <a:rPr lang="en-US"/>
              <a:pPr/>
              <a:t>3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35648-B8FA-43F0-A8D3-0A03EF4E9C99}" type="slidenum">
              <a:rPr lang="en-US"/>
              <a:pPr/>
              <a:t>4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00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1A951-DD67-43BC-B273-C09E484D2C0B}" type="slidenum">
              <a:rPr lang="en-US"/>
              <a:pPr/>
              <a:t>5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0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5041-FBA5-49AE-93C8-6C48E480B3E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0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35648-B8FA-43F0-A8D3-0A03EF4E9C99}" type="slidenum">
              <a:rPr lang="en-US"/>
              <a:pPr/>
              <a:t>7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55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35648-B8FA-43F0-A8D3-0A03EF4E9C99}" type="slidenum">
              <a:rPr lang="en-US"/>
              <a:pPr/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02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37E041-0C62-4696-AE27-9AEA24946501}" type="slidenum">
              <a:rPr lang="en-US"/>
              <a:pPr/>
              <a:t>9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5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48" y="4648022"/>
            <a:ext cx="1456918" cy="16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2716039" y="4526735"/>
            <a:ext cx="59070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Dr. James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Okolica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ctr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Department</a:t>
            </a:r>
            <a:r>
              <a:rPr lang="en-US" b="0" baseline="0" dirty="0" smtClean="0">
                <a:solidFill>
                  <a:schemeClr val="accent6">
                    <a:lumMod val="75000"/>
                  </a:schemeClr>
                </a:solidFill>
              </a:rPr>
              <a:t> of </a:t>
            </a: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Electrical and Computer Engineering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</a:rPr>
              <a:t>Air Force Institute of Technology</a:t>
            </a:r>
          </a:p>
          <a:p>
            <a:pPr>
              <a:lnSpc>
                <a:spcPct val="150000"/>
              </a:lnSpc>
            </a:pPr>
            <a:r>
              <a:rPr lang="en-US" sz="1600" b="0" cap="small" baseline="0" dirty="0" smtClean="0">
                <a:solidFill>
                  <a:schemeClr val="accent6">
                    <a:lumMod val="75000"/>
                  </a:schemeClr>
                </a:solidFill>
              </a:rPr>
              <a:t>www.</a:t>
            </a:r>
            <a:r>
              <a:rPr lang="en-US" sz="1600" b="1" cap="small" baseline="0" dirty="0" smtClean="0">
                <a:solidFill>
                  <a:schemeClr val="accent6">
                    <a:lumMod val="75000"/>
                  </a:schemeClr>
                </a:solidFill>
              </a:rPr>
              <a:t>afit</a:t>
            </a:r>
            <a:r>
              <a:rPr lang="en-US" sz="1600" b="0" cap="small" baseline="0" dirty="0" smtClean="0">
                <a:solidFill>
                  <a:schemeClr val="accent6">
                    <a:lumMod val="75000"/>
                  </a:schemeClr>
                </a:solidFill>
              </a:rPr>
              <a:t>.edu</a:t>
            </a:r>
            <a:endParaRPr lang="en-US" sz="1600" b="0" cap="small" baseline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7999" y="1088020"/>
            <a:ext cx="11286604" cy="3032566"/>
          </a:xfrm>
          <a:prstGeom prst="rect">
            <a:avLst/>
          </a:prstGeom>
        </p:spPr>
        <p:txBody>
          <a:bodyPr/>
          <a:lstStyle>
            <a:lvl1pPr algn="l"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34789"/>
      </p:ext>
    </p:extLst>
  </p:cSld>
  <p:clrMapOvr>
    <a:masterClrMapping/>
  </p:clrMapOvr>
  <p:transition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0" y="565244"/>
            <a:ext cx="10363200" cy="1028700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1" y="1702051"/>
            <a:ext cx="7459050" cy="4997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980FEB-6959-4AAD-8C96-D5B2198A6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521099"/>
      </p:ext>
    </p:extLst>
  </p:cSld>
  <p:clrMapOvr>
    <a:masterClrMapping/>
  </p:clrMapOvr>
  <p:transition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10744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9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3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10" name="Rectangle 10"/>
          <p:cNvSpPr>
            <a:spLocks noChangeArrowheads="1"/>
          </p:cNvSpPr>
          <p:nvPr/>
        </p:nvSpPr>
        <p:spPr bwMode="auto">
          <a:xfrm>
            <a:off x="0" y="0"/>
            <a:ext cx="12192000" cy="316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+mn-cs"/>
              </a:rPr>
              <a:t>AIR FORCE INSTITUTE OF TECHNOLOGY</a:t>
            </a:r>
            <a:endParaRPr lang="en-US" b="1" dirty="0">
              <a:solidFill>
                <a:schemeClr val="accent3"/>
              </a:solidFill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D2072F2-AFCE-4337-9DE7-374D08ADD83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8" name="Picture 11" descr="chrmblue_std small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6" y="52213"/>
            <a:ext cx="237716" cy="21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</p:sldLayoutIdLst>
  <p:transition advTm="3000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0" name="Rectangle 10"/>
          <p:cNvSpPr>
            <a:spLocks noChangeArrowheads="1"/>
          </p:cNvSpPr>
          <p:nvPr/>
        </p:nvSpPr>
        <p:spPr bwMode="auto">
          <a:xfrm>
            <a:off x="0" y="0"/>
            <a:ext cx="12192000" cy="316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3"/>
                </a:solidFill>
                <a:latin typeface="+mn-lt"/>
                <a:cs typeface="+mn-cs"/>
              </a:rPr>
              <a:t>AIR FORCE INSTITUTE OF TECHNOLOGY</a:t>
            </a:r>
            <a:endParaRPr lang="en-US" b="1" dirty="0">
              <a:solidFill>
                <a:schemeClr val="accent3"/>
              </a:solidFill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D2072F2-AFCE-4337-9DE7-374D08ADD83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8" name="Picture 11" descr="chrmblue_std small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6" y="52213"/>
            <a:ext cx="237716" cy="21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81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7" r:id="rId2"/>
    <p:sldLayoutId id="2147484028" r:id="rId3"/>
  </p:sldLayoutIdLst>
  <p:transition advTm="3000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Software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89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490019"/>
            <a:ext cx="11273182" cy="49975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Participation – Discussion questions (8%)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2800" dirty="0" smtClean="0"/>
              <a:t>Critical reviews (12%)</a:t>
            </a:r>
          </a:p>
          <a:p>
            <a:pPr lvl="1"/>
            <a:r>
              <a:rPr lang="en-US" sz="2400" dirty="0" smtClean="0"/>
              <a:t>What’s it about?  </a:t>
            </a:r>
          </a:p>
          <a:p>
            <a:pPr lvl="1"/>
            <a:r>
              <a:rPr lang="en-US" sz="2400" dirty="0" smtClean="0"/>
              <a:t>Strengths &amp; </a:t>
            </a:r>
            <a:r>
              <a:rPr lang="en-US" sz="2400" dirty="0" err="1" smtClean="0"/>
              <a:t>Weakesses</a:t>
            </a:r>
            <a:r>
              <a:rPr lang="en-US" sz="2400" dirty="0" smtClean="0"/>
              <a:t>? </a:t>
            </a:r>
          </a:p>
          <a:p>
            <a:pPr lvl="1"/>
            <a:r>
              <a:rPr lang="en-US" sz="2400" dirty="0" smtClean="0"/>
              <a:t>How can I use it?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800" dirty="0"/>
              <a:t>Code Review Project (15%)</a:t>
            </a:r>
          </a:p>
          <a:p>
            <a:pPr lvl="1"/>
            <a:r>
              <a:rPr lang="en-US" sz="2400" dirty="0"/>
              <a:t>Phase 1 – Write some code</a:t>
            </a:r>
          </a:p>
          <a:p>
            <a:pPr lvl="1"/>
            <a:r>
              <a:rPr lang="en-US" sz="2400" dirty="0"/>
              <a:t>Phase 2 – Assess someone else’s code and write up your findings</a:t>
            </a:r>
          </a:p>
          <a:p>
            <a:pPr lvl="1"/>
            <a:r>
              <a:rPr lang="en-US" sz="2400" dirty="0"/>
              <a:t>Phase 3 – Fix your code</a:t>
            </a:r>
          </a:p>
          <a:p>
            <a:pPr lvl="1"/>
            <a:r>
              <a:rPr lang="en-US" sz="2400" dirty="0"/>
              <a:t>Phase 4 – Assess whether the code now is secure </a:t>
            </a:r>
            <a:r>
              <a:rPr lang="en-US" sz="2400" dirty="0" smtClean="0"/>
              <a:t>of previous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59759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02051"/>
            <a:ext cx="11273182" cy="499751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001" y="1490019"/>
            <a:ext cx="11273182" cy="4997513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kern="0" dirty="0" smtClean="0"/>
              <a:t>Mid-term (20%)</a:t>
            </a:r>
          </a:p>
          <a:p>
            <a:pPr lvl="1"/>
            <a:r>
              <a:rPr lang="en-US" sz="2400" kern="0" dirty="0" smtClean="0"/>
              <a:t>In class -- *NOT* in the middle of the quarter— Week 8 or 9</a:t>
            </a:r>
          </a:p>
          <a:p>
            <a:pPr lvl="1"/>
            <a:r>
              <a:rPr lang="en-US" sz="2400" kern="0" dirty="0" smtClean="0"/>
              <a:t>Possibly off cycle from other classes?</a:t>
            </a:r>
          </a:p>
          <a:p>
            <a:pPr lvl="1"/>
            <a:r>
              <a:rPr lang="en-US" sz="2400" kern="0" dirty="0" smtClean="0"/>
              <a:t>Easier if you keep up with self-paced material</a:t>
            </a:r>
          </a:p>
          <a:p>
            <a:pPr lvl="1"/>
            <a:endParaRPr 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054848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Project – 2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02051"/>
            <a:ext cx="11509829" cy="499751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Research Paper (~65% of a conference paper)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Select topic related </a:t>
            </a:r>
            <a:r>
              <a:rPr lang="en-US" sz="2400" dirty="0"/>
              <a:t>to software security / secure coding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Review </a:t>
            </a:r>
            <a:r>
              <a:rPr lang="en-US" sz="2400" u="sng" dirty="0"/>
              <a:t>literature</a:t>
            </a:r>
            <a:r>
              <a:rPr lang="en-US" sz="2400" dirty="0"/>
              <a:t> associated with your area (</a:t>
            </a:r>
            <a:r>
              <a:rPr lang="en-US" sz="2400" dirty="0" smtClean="0"/>
              <a:t>15+ scholarly references)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Define fundamentals, identify state of the practice &amp; art, challenges,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2">
              <a:lnSpc>
                <a:spcPct val="80000"/>
              </a:lnSpc>
            </a:pPr>
            <a:r>
              <a:rPr lang="en-US" sz="2000" dirty="0" smtClean="0"/>
              <a:t>Experimentation unlikely completed in this course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possible, further your work/ponder about a topic related to your thesis</a:t>
            </a:r>
          </a:p>
          <a:p>
            <a:pPr lvl="2"/>
            <a:endParaRPr lang="en-US" sz="12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Serious Game</a:t>
            </a:r>
          </a:p>
          <a:p>
            <a:pPr lvl="1"/>
            <a:r>
              <a:rPr lang="en-US" sz="2400" dirty="0"/>
              <a:t>Related to software security / secure coding 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Still structured like a research paper, but lighter on the literature</a:t>
            </a:r>
          </a:p>
          <a:p>
            <a:pPr lvl="2"/>
            <a:r>
              <a:rPr lang="en-US" sz="2000" dirty="0" smtClean="0"/>
              <a:t>What are the learning objectives</a:t>
            </a:r>
          </a:p>
          <a:p>
            <a:pPr lvl="2"/>
            <a:r>
              <a:rPr lang="en-US" sz="2000" dirty="0" smtClean="0"/>
              <a:t>What are the game mechanics and how do they facilitate the learning objectives</a:t>
            </a:r>
          </a:p>
          <a:p>
            <a:pPr lvl="2"/>
            <a:r>
              <a:rPr lang="en-US" sz="2000" dirty="0" smtClean="0"/>
              <a:t>A literature review is still required (</a:t>
            </a:r>
            <a:r>
              <a:rPr lang="en-US" sz="2000" dirty="0"/>
              <a:t>7</a:t>
            </a:r>
            <a:r>
              <a:rPr lang="en-US" sz="2000" dirty="0" smtClean="0"/>
              <a:t>+ references) blending serious games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35810736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02051"/>
            <a:ext cx="11683999" cy="499751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Choose </a:t>
            </a:r>
            <a:r>
              <a:rPr lang="en-US" sz="2800" dirty="0"/>
              <a:t>a topic </a:t>
            </a:r>
            <a:r>
              <a:rPr lang="en-US" sz="2800" dirty="0" smtClean="0"/>
              <a:t>by Mon, </a:t>
            </a:r>
            <a:r>
              <a:rPr lang="en-US" sz="2800" u="sng" dirty="0" smtClean="0"/>
              <a:t>12 </a:t>
            </a:r>
            <a:r>
              <a:rPr lang="en-US" sz="2800" u="sng" dirty="0"/>
              <a:t>Oct </a:t>
            </a:r>
            <a:r>
              <a:rPr lang="en-US" sz="2800" b="1" i="1" dirty="0"/>
              <a:t>related to the course subject </a:t>
            </a:r>
            <a:r>
              <a:rPr lang="en-US" sz="2800" b="1" i="1" dirty="0" smtClean="0"/>
              <a:t>matter.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i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i="1" dirty="0" smtClean="0"/>
              <a:t>Write a short introduction – what’s your topic and why should we care?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7" descr="calvin20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953" y="3265714"/>
            <a:ext cx="9849647" cy="311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83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Paper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507999" y="1702051"/>
            <a:ext cx="11485217" cy="4997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makes a good research paper?</a:t>
            </a:r>
          </a:p>
          <a:p>
            <a:pPr lvl="1"/>
            <a:r>
              <a:rPr lang="en-US" sz="2400" dirty="0"/>
              <a:t>Examine </a:t>
            </a:r>
            <a:r>
              <a:rPr lang="en-US" sz="2400" dirty="0" smtClean="0"/>
              <a:t>scholarly literature </a:t>
            </a:r>
            <a:r>
              <a:rPr lang="en-US" sz="2400" dirty="0"/>
              <a:t>related to software security problems of </a:t>
            </a:r>
            <a:r>
              <a:rPr lang="en-US" sz="2400" dirty="0" smtClean="0"/>
              <a:t>interest</a:t>
            </a:r>
          </a:p>
          <a:p>
            <a:pPr lvl="2"/>
            <a:r>
              <a:rPr lang="en-US" sz="2000" dirty="0" smtClean="0"/>
              <a:t>Look at their introductions &amp; future work (and literature review) </a:t>
            </a:r>
            <a:endParaRPr lang="en-US" sz="20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Focus on a particular problem</a:t>
            </a:r>
          </a:p>
          <a:p>
            <a:pPr lvl="2"/>
            <a:r>
              <a:rPr lang="en-US" sz="2000" dirty="0"/>
              <a:t>What theory/academic knowledge bounds the problem scope?</a:t>
            </a:r>
          </a:p>
          <a:p>
            <a:pPr lvl="2"/>
            <a:r>
              <a:rPr lang="en-US" sz="2000" dirty="0"/>
              <a:t>What practical applications are in use/view?</a:t>
            </a:r>
          </a:p>
          <a:p>
            <a:pPr lvl="2"/>
            <a:r>
              <a:rPr lang="en-US" sz="2000" dirty="0"/>
              <a:t>What has been done and what is yet to be done?</a:t>
            </a:r>
          </a:p>
          <a:p>
            <a:pPr lvl="2"/>
            <a:r>
              <a:rPr lang="en-US" sz="2000" dirty="0"/>
              <a:t>What is currently possible/feasible and what problems are </a:t>
            </a:r>
            <a:r>
              <a:rPr lang="en-US" sz="2000" dirty="0" smtClean="0"/>
              <a:t>researchers </a:t>
            </a:r>
            <a:r>
              <a:rPr lang="en-US" sz="2000" dirty="0"/>
              <a:t>trying to solve?</a:t>
            </a:r>
          </a:p>
          <a:p>
            <a:pPr lvl="2"/>
            <a:r>
              <a:rPr lang="en-US" sz="2000" dirty="0"/>
              <a:t>What are the interesting questions being addressed or that need to be addressed?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7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702051"/>
            <a:ext cx="11339443" cy="4997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makes a good research paper?</a:t>
            </a:r>
          </a:p>
          <a:p>
            <a:pPr lvl="1"/>
            <a:r>
              <a:rPr lang="en-US" sz="2400" dirty="0"/>
              <a:t>Based on the background and problem/domain:</a:t>
            </a:r>
          </a:p>
          <a:p>
            <a:pPr lvl="2"/>
            <a:r>
              <a:rPr lang="en-US" sz="2000" dirty="0"/>
              <a:t>Compare/contrast efficiency, security, generality, usability, etc.</a:t>
            </a:r>
          </a:p>
          <a:p>
            <a:pPr lvl="2"/>
            <a:r>
              <a:rPr lang="en-US" sz="2000" dirty="0"/>
              <a:t>Posit a new idea or direction/hypothesis/make an assertion</a:t>
            </a:r>
          </a:p>
          <a:p>
            <a:pPr lvl="2"/>
            <a:r>
              <a:rPr lang="en-US" sz="2000" dirty="0"/>
              <a:t>Summarize weaknesses/strengths of current approaches to better define boundary</a:t>
            </a:r>
          </a:p>
          <a:p>
            <a:pPr lvl="2"/>
            <a:r>
              <a:rPr lang="en-US" sz="2000" dirty="0"/>
              <a:t>Give a structure or frame a critical research question</a:t>
            </a:r>
          </a:p>
          <a:p>
            <a:pPr lvl="2"/>
            <a:r>
              <a:rPr lang="en-US" sz="2000" dirty="0"/>
              <a:t>Propose an extension to an existing technique/tool</a:t>
            </a:r>
          </a:p>
          <a:p>
            <a:pPr lvl="2"/>
            <a:r>
              <a:rPr lang="en-US" sz="2000" dirty="0"/>
              <a:t>Apply knowledge from other domains to domain of software protection</a:t>
            </a:r>
          </a:p>
          <a:p>
            <a:pPr lvl="2"/>
            <a:r>
              <a:rPr lang="en-US" sz="2000" dirty="0"/>
              <a:t>Conceptualize an approach to solving a problem that has not yet been solved</a:t>
            </a:r>
          </a:p>
          <a:p>
            <a:pPr lvl="2">
              <a:buFontTx/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2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Paper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16</a:t>
            </a:fld>
            <a:endParaRPr lang="en-US"/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28859" y="6248400"/>
            <a:ext cx="950574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100" dirty="0"/>
              <a:t>Shaw, M., </a:t>
            </a:r>
            <a:r>
              <a:rPr lang="en-US" sz="1100" i="1" dirty="0"/>
              <a:t>Writing good software engineering research papers: </a:t>
            </a:r>
            <a:r>
              <a:rPr lang="en-US" sz="1100" i="1" dirty="0" err="1"/>
              <a:t>minitutorial</a:t>
            </a:r>
            <a:r>
              <a:rPr lang="en-US" sz="1100" dirty="0"/>
              <a:t>, Proceedings of the 25th International Conference on Software Engineering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859" y="1593943"/>
            <a:ext cx="8955831" cy="456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5197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02051"/>
            <a:ext cx="11684000" cy="49975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“A game is a </a:t>
            </a:r>
            <a:r>
              <a:rPr lang="en-US" sz="2800" b="1" dirty="0" smtClean="0"/>
              <a:t>system </a:t>
            </a:r>
            <a:r>
              <a:rPr lang="en-US" sz="2800" dirty="0" smtClean="0"/>
              <a:t>in which </a:t>
            </a:r>
            <a:r>
              <a:rPr lang="en-US" sz="2800" b="1" dirty="0" smtClean="0"/>
              <a:t>players </a:t>
            </a:r>
            <a:r>
              <a:rPr lang="en-US" sz="2800" dirty="0" smtClean="0"/>
              <a:t>engage in artificial </a:t>
            </a:r>
            <a:r>
              <a:rPr lang="en-US" sz="2800" b="1" dirty="0" smtClean="0"/>
              <a:t>conflict</a:t>
            </a:r>
            <a:r>
              <a:rPr lang="en-US" sz="2800" dirty="0" smtClean="0"/>
              <a:t>, defined by </a:t>
            </a:r>
            <a:r>
              <a:rPr lang="en-US" sz="2800" b="1" dirty="0" smtClean="0"/>
              <a:t>rules</a:t>
            </a:r>
            <a:r>
              <a:rPr lang="en-US" sz="2800" dirty="0" smtClean="0"/>
              <a:t>, that results in a quantifiable outcome.”</a:t>
            </a:r>
          </a:p>
          <a:p>
            <a:pPr lvl="1"/>
            <a:r>
              <a:rPr lang="en-US" sz="2400" dirty="0" smtClean="0"/>
              <a:t>System – interconnected elements</a:t>
            </a:r>
          </a:p>
          <a:p>
            <a:pPr lvl="1"/>
            <a:r>
              <a:rPr lang="en-US" sz="2400" dirty="0" smtClean="0"/>
              <a:t>Players –one or more people </a:t>
            </a:r>
          </a:p>
          <a:p>
            <a:pPr lvl="1"/>
            <a:r>
              <a:rPr lang="en-US" sz="2400" dirty="0" smtClean="0"/>
              <a:t>Conflict – interaction between players (and/ or the game)</a:t>
            </a:r>
          </a:p>
          <a:p>
            <a:pPr lvl="1"/>
            <a:r>
              <a:rPr lang="en-US" sz="2400" dirty="0" smtClean="0"/>
              <a:t>Rules </a:t>
            </a:r>
            <a:r>
              <a:rPr lang="en-US" sz="2400" dirty="0"/>
              <a:t>– structure</a:t>
            </a:r>
          </a:p>
          <a:p>
            <a:pPr lvl="1"/>
            <a:r>
              <a:rPr lang="en-US" sz="2400" dirty="0"/>
              <a:t>Quantifiable Outcome – win/lose state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Abstract – representation, *not* an exact replica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5701" y="6433932"/>
            <a:ext cx="992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Salen</a:t>
            </a:r>
            <a:r>
              <a:rPr lang="en-US" dirty="0" smtClean="0"/>
              <a:t> </a:t>
            </a:r>
            <a:r>
              <a:rPr lang="en-US" dirty="0" err="1" smtClean="0"/>
              <a:t>Tekinbas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Zimmerman, </a:t>
            </a:r>
            <a:r>
              <a:rPr lang="en-US" i="1" dirty="0" smtClean="0"/>
              <a:t>Rules of Play: Game Design Fundamentals, </a:t>
            </a:r>
            <a:r>
              <a:rPr lang="en-US" dirty="0" smtClean="0"/>
              <a:t>MIT Press, 2003.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623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02051"/>
            <a:ext cx="10363199" cy="49975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Is Tag a game?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 smtClean="0"/>
              <a:t>What about Apples to Apples?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 smtClean="0"/>
              <a:t>Is Patience/ Solitaire a game?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800" dirty="0" smtClean="0"/>
              <a:t>What about SimCity?</a:t>
            </a:r>
            <a:endParaRPr lang="en-US" sz="28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Is Trivial Pursuit a serious game?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 smtClean="0"/>
              <a:t>What about Loco?</a:t>
            </a:r>
          </a:p>
        </p:txBody>
      </p:sp>
    </p:spTree>
    <p:extLst>
      <p:ext uri="{BB962C8B-B14F-4D97-AF65-F5344CB8AC3E}">
        <p14:creationId xmlns:p14="http://schemas.microsoft.com/office/powerpoint/2010/main" val="33667087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games to educate?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574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9216" y="565244"/>
            <a:ext cx="11684000" cy="1687626"/>
          </a:xfrm>
        </p:spPr>
        <p:txBody>
          <a:bodyPr/>
          <a:lstStyle/>
          <a:p>
            <a:pPr algn="ctr"/>
            <a:r>
              <a:rPr lang="en-US" dirty="0" smtClean="0"/>
              <a:t>Where Were You When the World Stopped Turning?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82" y="2133597"/>
            <a:ext cx="5950437" cy="4149438"/>
          </a:xfrm>
        </p:spPr>
      </p:pic>
    </p:spTree>
    <p:extLst>
      <p:ext uri="{BB962C8B-B14F-4D97-AF65-F5344CB8AC3E}">
        <p14:creationId xmlns:p14="http://schemas.microsoft.com/office/powerpoint/2010/main" val="1226289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7999" y="565244"/>
            <a:ext cx="11057653" cy="1028700"/>
          </a:xfrm>
        </p:spPr>
        <p:txBody>
          <a:bodyPr/>
          <a:lstStyle/>
          <a:p>
            <a:r>
              <a:rPr lang="en-US" dirty="0" smtClean="0"/>
              <a:t>Serious Game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702051"/>
            <a:ext cx="10012624" cy="4997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What makes a good </a:t>
            </a:r>
            <a:r>
              <a:rPr lang="en-US" sz="2800" dirty="0" smtClean="0"/>
              <a:t>serious game?</a:t>
            </a:r>
            <a:endParaRPr lang="en-US" sz="2800" dirty="0"/>
          </a:p>
          <a:p>
            <a:pPr lvl="1"/>
            <a:r>
              <a:rPr lang="en-US" sz="2400" dirty="0"/>
              <a:t>Defined learning objectives (may </a:t>
            </a:r>
            <a:r>
              <a:rPr lang="en-US" sz="2400" dirty="0" smtClean="0"/>
              <a:t>or may not </a:t>
            </a:r>
            <a:r>
              <a:rPr lang="en-US" sz="2400" dirty="0"/>
              <a:t>be revealed to </a:t>
            </a:r>
            <a:r>
              <a:rPr lang="en-US" sz="2400" dirty="0" smtClean="0"/>
              <a:t>players at outset)</a:t>
            </a:r>
            <a:endParaRPr lang="en-US" sz="2400" dirty="0"/>
          </a:p>
          <a:p>
            <a:pPr lvl="1"/>
            <a:r>
              <a:rPr lang="en-US" sz="2400" dirty="0" smtClean="0"/>
              <a:t>Small number of game mechanics</a:t>
            </a:r>
          </a:p>
          <a:p>
            <a:pPr lvl="1"/>
            <a:r>
              <a:rPr lang="en-US" sz="2400" dirty="0" smtClean="0"/>
              <a:t>Game mechanics tied to learning objectives</a:t>
            </a:r>
          </a:p>
          <a:p>
            <a:pPr lvl="1"/>
            <a:r>
              <a:rPr lang="en-US" sz="2400" dirty="0"/>
              <a:t>Clear rules</a:t>
            </a:r>
          </a:p>
          <a:p>
            <a:pPr lvl="1"/>
            <a:r>
              <a:rPr lang="en-US" sz="2400" dirty="0" smtClean="0"/>
              <a:t>Play tested</a:t>
            </a:r>
          </a:p>
          <a:p>
            <a:pPr lvl="1"/>
            <a:r>
              <a:rPr lang="en-US" sz="2400" dirty="0" smtClean="0"/>
              <a:t>Fun!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Examples will be used throughout this course</a:t>
            </a:r>
          </a:p>
          <a:p>
            <a:pPr lvl="1"/>
            <a:r>
              <a:rPr lang="en-US" sz="2400" dirty="0" smtClean="0"/>
              <a:t>Requires additional background reading on serious games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35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Serious Game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702051"/>
            <a:ext cx="10012624" cy="4997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makes a good </a:t>
            </a:r>
            <a:r>
              <a:rPr lang="en-US" sz="2800" dirty="0" smtClean="0"/>
              <a:t>serious game?</a:t>
            </a:r>
            <a:endParaRPr lang="en-US" sz="2800" dirty="0"/>
          </a:p>
          <a:p>
            <a:pPr lvl="1"/>
            <a:r>
              <a:rPr lang="en-US" sz="2400" dirty="0" smtClean="0"/>
              <a:t>A game where the lessons are learned </a:t>
            </a:r>
            <a:r>
              <a:rPr lang="en-US" sz="2400" b="1" dirty="0" smtClean="0"/>
              <a:t>implicitly</a:t>
            </a:r>
          </a:p>
          <a:p>
            <a:pPr lvl="2"/>
            <a:r>
              <a:rPr lang="en-US" sz="2000" dirty="0" smtClean="0"/>
              <a:t>Learning objectives emerge from the way the mechanics combine</a:t>
            </a:r>
          </a:p>
          <a:p>
            <a:pPr lvl="2"/>
            <a:r>
              <a:rPr lang="en-US" sz="2000" dirty="0" smtClean="0"/>
              <a:t>Simple rules, short (&lt; 20 minutes) play time</a:t>
            </a:r>
          </a:p>
          <a:p>
            <a:pPr lvl="2"/>
            <a:r>
              <a:rPr lang="en-US" sz="2000" dirty="0" smtClean="0"/>
              <a:t>Learning emerges as players develop and test different strategies</a:t>
            </a:r>
          </a:p>
          <a:p>
            <a:pPr lvl="2"/>
            <a:endParaRPr lang="en-US" dirty="0" smtClean="0"/>
          </a:p>
          <a:p>
            <a:pPr lvl="1"/>
            <a:r>
              <a:rPr lang="en-US" sz="2400" dirty="0" smtClean="0"/>
              <a:t>A game where the lessons are learned </a:t>
            </a:r>
            <a:r>
              <a:rPr lang="en-US" sz="2400" b="1" dirty="0" smtClean="0"/>
              <a:t>explicitly</a:t>
            </a:r>
            <a:endParaRPr lang="en-US" sz="2400" dirty="0" smtClean="0"/>
          </a:p>
          <a:p>
            <a:pPr lvl="2"/>
            <a:r>
              <a:rPr lang="en-US" sz="2000" dirty="0" smtClean="0"/>
              <a:t>Learning objectives are transplanted into game mechanics</a:t>
            </a:r>
          </a:p>
          <a:p>
            <a:pPr lvl="2"/>
            <a:r>
              <a:rPr lang="en-US" sz="2000" dirty="0" smtClean="0"/>
              <a:t>Game mechanics and components are </a:t>
            </a:r>
            <a:r>
              <a:rPr lang="en-US" sz="2000" b="1" dirty="0" smtClean="0"/>
              <a:t>explicitly</a:t>
            </a:r>
            <a:r>
              <a:rPr lang="en-US" sz="2000" dirty="0" smtClean="0"/>
              <a:t> thematic</a:t>
            </a:r>
          </a:p>
          <a:p>
            <a:pPr lvl="2"/>
            <a:r>
              <a:rPr lang="en-US" sz="2000" dirty="0" smtClean="0"/>
              <a:t>Learning can emerge through one or two plays as the players learn directly from the actions they take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5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149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9216" y="565244"/>
            <a:ext cx="11684000" cy="978370"/>
          </a:xfrm>
        </p:spPr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02051"/>
            <a:ext cx="11684000" cy="499751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Full name &amp; Preferred name</a:t>
            </a:r>
          </a:p>
          <a:p>
            <a:pPr marL="0" indent="0">
              <a:buNone/>
            </a:pPr>
            <a:r>
              <a:rPr lang="en-US" sz="2800" dirty="0" smtClean="0"/>
              <a:t>60 second bio – hometown, work experience (AFSC), life outside of work, why AFIT?</a:t>
            </a:r>
          </a:p>
          <a:p>
            <a:pPr marL="0" indent="0">
              <a:buNone/>
            </a:pPr>
            <a:r>
              <a:rPr lang="en-US" sz="2800" dirty="0" smtClean="0"/>
              <a:t>Fun fact about yourself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800" dirty="0" smtClean="0"/>
              <a:t>Coding experience/ experience with secure software design &amp; development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 smtClean="0"/>
              <a:t>What’s this course about?</a:t>
            </a:r>
          </a:p>
          <a:p>
            <a:pPr marL="0" indent="0">
              <a:buNone/>
            </a:pPr>
            <a:r>
              <a:rPr lang="en-US" sz="2800" dirty="0" smtClean="0"/>
              <a:t>What are you hoping to learn?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 smtClean="0"/>
              <a:t>(Research interests if you know them)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36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9216" y="565244"/>
            <a:ext cx="11684000" cy="985260"/>
          </a:xfrm>
        </p:spPr>
        <p:txBody>
          <a:bodyPr/>
          <a:lstStyle/>
          <a:p>
            <a:r>
              <a:rPr lang="en-US" dirty="0" smtClean="0"/>
              <a:t>Undergraduate vs. Graduate Education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347200" y="6492876"/>
            <a:ext cx="2844800" cy="415412"/>
          </a:xfrm>
        </p:spPr>
        <p:txBody>
          <a:bodyPr/>
          <a:lstStyle/>
          <a:p>
            <a:fld id="{1AD7AED7-8095-4244-954D-533AA5CB0583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88797"/>
            <a:ext cx="5253295" cy="521949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Masters/PhD  - </a:t>
            </a:r>
            <a:r>
              <a:rPr lang="en-US" sz="1600" dirty="0" smtClean="0"/>
              <a:t>18 months/ 3 years/ longer?</a:t>
            </a:r>
            <a:endParaRPr lang="en-US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800" dirty="0" smtClean="0"/>
              <a:t>Education versus Training</a:t>
            </a:r>
          </a:p>
          <a:p>
            <a:pPr marL="398462" lvl="1" indent="0">
              <a:buNone/>
            </a:pPr>
            <a:r>
              <a:rPr lang="en-US" sz="2400" dirty="0" smtClean="0"/>
              <a:t>How do you do research?</a:t>
            </a:r>
          </a:p>
          <a:p>
            <a:pPr marL="398462" lvl="1" indent="0">
              <a:buNone/>
            </a:pPr>
            <a:r>
              <a:rPr lang="en-US" sz="2400" dirty="0" smtClean="0"/>
              <a:t>Critical Analysis</a:t>
            </a:r>
          </a:p>
          <a:p>
            <a:pPr marL="398462" lvl="1" indent="0">
              <a:buNone/>
            </a:pPr>
            <a:r>
              <a:rPr lang="en-US" sz="2400" dirty="0" smtClean="0"/>
              <a:t>Independent work</a:t>
            </a:r>
            <a:endParaRPr lang="en-US" dirty="0" smtClean="0"/>
          </a:p>
          <a:p>
            <a:pPr marL="398462" lvl="1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800" dirty="0" smtClean="0"/>
              <a:t>Syllabus</a:t>
            </a:r>
          </a:p>
          <a:p>
            <a:pPr marL="398462" lvl="1" indent="0">
              <a:buNone/>
            </a:pPr>
            <a:r>
              <a:rPr lang="en-US" sz="2400" dirty="0" smtClean="0"/>
              <a:t>Learning Objectives</a:t>
            </a:r>
          </a:p>
          <a:p>
            <a:pPr marL="398462" lvl="1" indent="0">
              <a:buNone/>
            </a:pPr>
            <a:r>
              <a:rPr lang="en-US" sz="2400" dirty="0" smtClean="0"/>
              <a:t>Resources</a:t>
            </a:r>
          </a:p>
          <a:p>
            <a:pPr marL="398462" lvl="1" indent="0">
              <a:buNone/>
            </a:pPr>
            <a:r>
              <a:rPr lang="en-US" sz="2400" dirty="0" err="1" smtClean="0"/>
              <a:t>Administrivia</a:t>
            </a:r>
            <a:endParaRPr lang="en-US" sz="2400" dirty="0" smtClean="0"/>
          </a:p>
          <a:p>
            <a:pPr marL="398462" lvl="1" indent="0">
              <a:buNone/>
            </a:pPr>
            <a:r>
              <a:rPr lang="en-US" sz="2400" dirty="0" smtClean="0"/>
              <a:t>Grading &amp; Course Schedule</a:t>
            </a:r>
          </a:p>
        </p:txBody>
      </p:sp>
      <p:pic>
        <p:nvPicPr>
          <p:cNvPr id="18" name="Content Placeholder 5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09" y="2210254"/>
            <a:ext cx="5575960" cy="4075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61295" y="1603517"/>
            <a:ext cx="629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002060"/>
                </a:solidFill>
              </a:rPr>
              <a:t>Bloom’s Taxonomy of Learning</a:t>
            </a:r>
            <a:endParaRPr lang="en-US" sz="32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61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/>
              <a:t>Course Objectives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8000" y="1702051"/>
            <a:ext cx="11312939" cy="499751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2800" dirty="0">
                <a:ea typeface="굴림" pitchFamily="34" charset="-127"/>
              </a:rPr>
              <a:t>Introduce sound security </a:t>
            </a:r>
            <a:r>
              <a:rPr lang="en-US" altLang="ko-KR" sz="2800" u="sng" dirty="0">
                <a:ea typeface="굴림" pitchFamily="34" charset="-127"/>
              </a:rPr>
              <a:t>principles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2800" dirty="0" smtClean="0">
              <a:ea typeface="굴림" pitchFamily="34" charset="-12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800" dirty="0" smtClean="0">
                <a:ea typeface="굴림" pitchFamily="34" charset="-127"/>
              </a:rPr>
              <a:t>Study </a:t>
            </a:r>
            <a:r>
              <a:rPr lang="en-US" altLang="ko-KR" sz="2800" dirty="0">
                <a:ea typeface="굴림" pitchFamily="34" charset="-127"/>
              </a:rPr>
              <a:t>common software </a:t>
            </a:r>
            <a:r>
              <a:rPr lang="en-US" altLang="ko-KR" sz="2800" u="sng" dirty="0" smtClean="0">
                <a:ea typeface="굴림" pitchFamily="34" charset="-127"/>
              </a:rPr>
              <a:t>exploits</a:t>
            </a:r>
            <a:endParaRPr lang="en-US" altLang="ko-KR" sz="2800" u="sng" dirty="0">
              <a:ea typeface="굴림" pitchFamily="34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2800" dirty="0" smtClean="0">
              <a:ea typeface="굴림" pitchFamily="34" charset="-12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800" dirty="0" smtClean="0">
                <a:ea typeface="굴림" pitchFamily="34" charset="-127"/>
              </a:rPr>
              <a:t>Understand </a:t>
            </a:r>
            <a:r>
              <a:rPr lang="en-US" altLang="ko-KR" sz="2800" dirty="0">
                <a:ea typeface="굴림" pitchFamily="34" charset="-127"/>
              </a:rPr>
              <a:t>software protection </a:t>
            </a:r>
            <a:r>
              <a:rPr lang="en-US" altLang="ko-KR" sz="2800" u="sng" dirty="0">
                <a:ea typeface="굴림" pitchFamily="34" charset="-127"/>
              </a:rPr>
              <a:t>mechanisms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2800" dirty="0" smtClean="0">
              <a:ea typeface="굴림" pitchFamily="34" charset="-12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800" dirty="0" smtClean="0">
                <a:ea typeface="굴림" pitchFamily="34" charset="-127"/>
              </a:rPr>
              <a:t>Understand </a:t>
            </a:r>
            <a:r>
              <a:rPr lang="en-US" altLang="ko-KR" sz="2800" u="sng" dirty="0">
                <a:ea typeface="굴림" pitchFamily="34" charset="-127"/>
              </a:rPr>
              <a:t>theoretical and practical boundaries</a:t>
            </a:r>
            <a:r>
              <a:rPr lang="en-US" altLang="ko-KR" sz="2800" dirty="0">
                <a:ea typeface="굴림" pitchFamily="34" charset="-127"/>
              </a:rPr>
              <a:t> that frame study of software security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2948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02051"/>
            <a:ext cx="10849112" cy="4997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Theory</a:t>
            </a:r>
          </a:p>
          <a:p>
            <a:pPr lvl="1"/>
            <a:r>
              <a:rPr lang="en-US" sz="2400" dirty="0"/>
              <a:t>Based on reading/discussion of relevant journal and conference articles</a:t>
            </a:r>
          </a:p>
          <a:p>
            <a:pPr lvl="1"/>
            <a:r>
              <a:rPr lang="en-US" sz="2400" i="1" dirty="0"/>
              <a:t>24 Deadly Sins </a:t>
            </a:r>
            <a:r>
              <a:rPr lang="en-US" sz="2400" dirty="0"/>
              <a:t>used for high-level overview and course </a:t>
            </a:r>
            <a:r>
              <a:rPr lang="en-US" sz="2400" dirty="0" smtClean="0"/>
              <a:t>organization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 smtClean="0"/>
              <a:t>Practice</a:t>
            </a:r>
            <a:endParaRPr lang="en-US" sz="2800" dirty="0"/>
          </a:p>
          <a:p>
            <a:pPr lvl="1"/>
            <a:r>
              <a:rPr lang="en-US" sz="2400" dirty="0" smtClean="0"/>
              <a:t>Exercises </a:t>
            </a:r>
            <a:r>
              <a:rPr lang="en-US" sz="2400" dirty="0"/>
              <a:t>to cover and observe some important </a:t>
            </a:r>
            <a:r>
              <a:rPr lang="en-US" sz="2400" dirty="0" smtClean="0"/>
              <a:t>topics</a:t>
            </a:r>
          </a:p>
          <a:p>
            <a:pPr lvl="1"/>
            <a:r>
              <a:rPr lang="en-US" sz="2400" dirty="0" smtClean="0"/>
              <a:t>Hands-on coding project</a:t>
            </a:r>
          </a:p>
          <a:p>
            <a:endParaRPr lang="en-US" sz="2600" dirty="0" smtClean="0"/>
          </a:p>
          <a:p>
            <a:pPr marL="0" indent="0">
              <a:buNone/>
            </a:pPr>
            <a:r>
              <a:rPr lang="en-US" sz="2800" dirty="0" smtClean="0"/>
              <a:t>Goal</a:t>
            </a:r>
          </a:p>
          <a:p>
            <a:pPr lvl="1"/>
            <a:r>
              <a:rPr lang="en-US" sz="2400" dirty="0" smtClean="0"/>
              <a:t>Provide an educational foundation—not a training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4600" y="63246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6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Paradigm</a:t>
            </a:r>
            <a:endParaRPr lang="en-US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702051"/>
            <a:ext cx="11418957" cy="530834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Graduate Courses – for each instruction hour, 2 - 3 hours of homework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Reading Heavy – textbook plus peer reviewed articles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5 - 6 hours per week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Technically Moderate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Weeks 5 &amp; 7 - 2 – </a:t>
            </a:r>
            <a:r>
              <a:rPr lang="en-US" sz="2400" dirty="0"/>
              <a:t>4</a:t>
            </a:r>
            <a:r>
              <a:rPr lang="en-US" sz="2400" dirty="0" smtClean="0"/>
              <a:t> hours per week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Capstone Paper or Game – </a:t>
            </a:r>
            <a:r>
              <a:rPr lang="en-US" sz="2800" b="1" dirty="0" smtClean="0"/>
              <a:t>45% of Your Grade!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Participation and Article Reviews – “</a:t>
            </a:r>
            <a:r>
              <a:rPr lang="en-US" sz="2800" dirty="0" err="1" smtClean="0"/>
              <a:t>Gimmee</a:t>
            </a:r>
            <a:r>
              <a:rPr lang="en-US" sz="2800" dirty="0" smtClean="0"/>
              <a:t>” Points </a:t>
            </a:r>
            <a:r>
              <a:rPr lang="en-US" sz="1400" dirty="0" smtClean="0"/>
              <a:t>(that can bite you)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21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Paradigm</a:t>
            </a:r>
            <a:endParaRPr lang="en-US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543027"/>
            <a:ext cx="11684000" cy="53083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Pre </a:t>
            </a:r>
            <a:r>
              <a:rPr lang="en-US" dirty="0"/>
              <a:t>C</a:t>
            </a:r>
            <a:r>
              <a:rPr lang="en-US" dirty="0" smtClean="0"/>
              <a:t>lass 1 - Read Preparatory Readings and be prepared to discuss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Class 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Introduce Topic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D</a:t>
            </a:r>
            <a:r>
              <a:rPr lang="en-US" b="1" dirty="0" smtClean="0"/>
              <a:t>iscuss</a:t>
            </a:r>
            <a:r>
              <a:rPr lang="en-US" dirty="0" smtClean="0"/>
              <a:t> Readings &amp; Explain Topic – PowerPoint Ranger </a:t>
            </a:r>
            <a:r>
              <a:rPr lang="en-US" b="1" i="1" dirty="0" smtClean="0"/>
              <a:t>and </a:t>
            </a:r>
            <a:r>
              <a:rPr lang="en-US" dirty="0" smtClean="0"/>
              <a:t>Examples on </a:t>
            </a:r>
            <a:r>
              <a:rPr lang="en-US" dirty="0" err="1" smtClean="0"/>
              <a:t>OnlineGDB</a:t>
            </a: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Class Exercises – Need </a:t>
            </a:r>
            <a:r>
              <a:rPr lang="en-US" dirty="0" err="1" smtClean="0"/>
              <a:t>OnlineGDB</a:t>
            </a:r>
            <a:r>
              <a:rPr lang="en-US" dirty="0" smtClean="0"/>
              <a:t> (or something similar)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Post Class 1 – Read Critical Readings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Initial read should be 15 – 20 minutes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Additional, detailed reading based on interest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Post a </a:t>
            </a:r>
            <a:r>
              <a:rPr lang="en-US" b="1" dirty="0" smtClean="0"/>
              <a:t>SHORT</a:t>
            </a:r>
            <a:r>
              <a:rPr lang="en-US" dirty="0" smtClean="0"/>
              <a:t> summary of article </a:t>
            </a:r>
            <a:r>
              <a:rPr lang="en-US" b="1" dirty="0" smtClean="0"/>
              <a:t>including a bibliography entry </a:t>
            </a:r>
            <a:r>
              <a:rPr lang="en-US" dirty="0" smtClean="0"/>
              <a:t>in CANVAS the night before</a:t>
            </a:r>
            <a:r>
              <a:rPr lang="en-US" b="1" dirty="0" smtClean="0"/>
              <a:t>.</a:t>
            </a:r>
            <a:endParaRPr lang="en-US" b="1" dirty="0"/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b="1" dirty="0" smtClean="0"/>
              <a:t>what’s it about? How can I use it?</a:t>
            </a:r>
            <a:endParaRPr lang="en-US" dirty="0" smtClean="0"/>
          </a:p>
          <a:p>
            <a:pPr lvl="2">
              <a:lnSpc>
                <a:spcPct val="90000"/>
              </a:lnSpc>
              <a:buFontTx/>
              <a:buChar char="-"/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Class 2</a:t>
            </a:r>
          </a:p>
          <a:p>
            <a:pPr marL="398462" lvl="1" indent="0">
              <a:lnSpc>
                <a:spcPct val="90000"/>
              </a:lnSpc>
              <a:buNone/>
            </a:pPr>
            <a:r>
              <a:rPr lang="en-US" dirty="0" smtClean="0"/>
              <a:t>Quick recap of topic</a:t>
            </a:r>
          </a:p>
          <a:p>
            <a:pPr marL="398462" lvl="1" indent="0">
              <a:lnSpc>
                <a:spcPct val="90000"/>
              </a:lnSpc>
              <a:buNone/>
            </a:pPr>
            <a:r>
              <a:rPr lang="en-US" dirty="0" smtClean="0"/>
              <a:t>Discuss critical reading</a:t>
            </a:r>
          </a:p>
          <a:p>
            <a:pPr marL="398462" lvl="1" indent="0">
              <a:lnSpc>
                <a:spcPct val="90000"/>
              </a:lnSpc>
              <a:buNone/>
            </a:pPr>
            <a:r>
              <a:rPr lang="en-US" dirty="0" smtClean="0"/>
              <a:t>Continue discussion/instruction as needed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2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AED7-8095-4244-954D-533AA5CB0583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5" descr="ch920326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6342" y="2716674"/>
            <a:ext cx="10819269" cy="33900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35213" y="6092575"/>
            <a:ext cx="23903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http://www.gocomics.com/calvinandhobbes</a:t>
            </a:r>
          </a:p>
        </p:txBody>
      </p:sp>
    </p:spTree>
    <p:extLst>
      <p:ext uri="{BB962C8B-B14F-4D97-AF65-F5344CB8AC3E}">
        <p14:creationId xmlns:p14="http://schemas.microsoft.com/office/powerpoint/2010/main" val="1771024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B575CF16220D4DB4EF200B0B15D974" ma:contentTypeVersion="0" ma:contentTypeDescription="Create a new document." ma:contentTypeScope="" ma:versionID="013e94cdc9b79fd362c8620152aa4c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ABDABF2-D7BA-4897-8999-5B5A69AEA7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884197-5F24-4A98-98CC-E4257606320E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9A8A49A-38F7-4B28-A370-D3A074DEEE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18369</TotalTime>
  <Words>1113</Words>
  <Application>Microsoft Office PowerPoint</Application>
  <PresentationFormat>Widescreen</PresentationFormat>
  <Paragraphs>213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굴림</vt:lpstr>
      <vt:lpstr>2_Default Design</vt:lpstr>
      <vt:lpstr>3_Default Design</vt:lpstr>
      <vt:lpstr>Secure Software  </vt:lpstr>
      <vt:lpstr>Where Were You When the World Stopped Turning?</vt:lpstr>
      <vt:lpstr>Introductions</vt:lpstr>
      <vt:lpstr>Undergraduate vs. Graduate Education</vt:lpstr>
      <vt:lpstr>Course Objectives</vt:lpstr>
      <vt:lpstr>Course Roadmap</vt:lpstr>
      <vt:lpstr>Course Paradigm</vt:lpstr>
      <vt:lpstr>Class Paradigm</vt:lpstr>
      <vt:lpstr>Course Grading</vt:lpstr>
      <vt:lpstr>Course Grading</vt:lpstr>
      <vt:lpstr>Course Grading</vt:lpstr>
      <vt:lpstr>Capstone Project – 2 Options</vt:lpstr>
      <vt:lpstr>Action Item</vt:lpstr>
      <vt:lpstr>Research Paper</vt:lpstr>
      <vt:lpstr>Research Paper</vt:lpstr>
      <vt:lpstr>Research Paper</vt:lpstr>
      <vt:lpstr>What’s a game?</vt:lpstr>
      <vt:lpstr>What’s a game?</vt:lpstr>
      <vt:lpstr>Why use games to educate?</vt:lpstr>
      <vt:lpstr>Serious Game</vt:lpstr>
      <vt:lpstr>Serious Game</vt:lpstr>
      <vt:lpstr>PowerPoint Presentation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ACL</dc:creator>
  <cp:lastModifiedBy>jokolica</cp:lastModifiedBy>
  <cp:revision>495</cp:revision>
  <dcterms:created xsi:type="dcterms:W3CDTF">2010-05-28T18:07:16Z</dcterms:created>
  <dcterms:modified xsi:type="dcterms:W3CDTF">2018-09-29T02:50:04Z</dcterms:modified>
</cp:coreProperties>
</file>