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7"/>
  </p:notesMasterIdLst>
  <p:sldIdLst>
    <p:sldId id="261" r:id="rId2"/>
    <p:sldId id="276" r:id="rId3"/>
    <p:sldId id="425" r:id="rId4"/>
    <p:sldId id="412" r:id="rId5"/>
    <p:sldId id="385" r:id="rId6"/>
    <p:sldId id="471" r:id="rId7"/>
    <p:sldId id="402" r:id="rId8"/>
    <p:sldId id="394" r:id="rId9"/>
    <p:sldId id="397" r:id="rId10"/>
    <p:sldId id="387" r:id="rId11"/>
    <p:sldId id="435" r:id="rId12"/>
    <p:sldId id="421" r:id="rId13"/>
    <p:sldId id="440" r:id="rId14"/>
    <p:sldId id="419" r:id="rId15"/>
    <p:sldId id="420" r:id="rId16"/>
    <p:sldId id="422" r:id="rId17"/>
    <p:sldId id="439" r:id="rId18"/>
    <p:sldId id="441" r:id="rId19"/>
    <p:sldId id="423" r:id="rId20"/>
    <p:sldId id="424" r:id="rId21"/>
    <p:sldId id="433" r:id="rId22"/>
    <p:sldId id="437" r:id="rId23"/>
    <p:sldId id="438" r:id="rId24"/>
    <p:sldId id="414" r:id="rId25"/>
    <p:sldId id="434" r:id="rId26"/>
    <p:sldId id="469" r:id="rId27"/>
    <p:sldId id="415" r:id="rId28"/>
    <p:sldId id="470" r:id="rId29"/>
    <p:sldId id="384" r:id="rId30"/>
    <p:sldId id="445" r:id="rId31"/>
    <p:sldId id="446" r:id="rId32"/>
    <p:sldId id="447" r:id="rId33"/>
    <p:sldId id="448" r:id="rId34"/>
    <p:sldId id="449" r:id="rId35"/>
    <p:sldId id="453" r:id="rId36"/>
    <p:sldId id="454" r:id="rId37"/>
    <p:sldId id="455" r:id="rId38"/>
    <p:sldId id="450" r:id="rId39"/>
    <p:sldId id="443" r:id="rId40"/>
    <p:sldId id="444" r:id="rId41"/>
    <p:sldId id="396" r:id="rId42"/>
    <p:sldId id="456" r:id="rId43"/>
    <p:sldId id="457" r:id="rId44"/>
    <p:sldId id="472" r:id="rId45"/>
    <p:sldId id="473" r:id="rId46"/>
  </p:sldIdLst>
  <p:sldSz cx="9144000" cy="6858000" type="screen4x3"/>
  <p:notesSz cx="6858000" cy="9144000"/>
  <p:defaultTextStyle>
    <a:defPPr>
      <a:defRPr lang="en-US"/>
    </a:defPPr>
    <a:lvl1pPr algn="l" rtl="0" fontAlgn="base">
      <a:spcBef>
        <a:spcPct val="20000"/>
      </a:spcBef>
      <a:spcAft>
        <a:spcPct val="0"/>
      </a:spcAft>
      <a:defRPr sz="2400" kern="1200">
        <a:solidFill>
          <a:schemeClr val="tx1"/>
        </a:solidFill>
        <a:latin typeface="Arial" charset="0"/>
        <a:ea typeface="ヒラギノ角ゴ Pro W3" pitchFamily="1" charset="-128"/>
        <a:cs typeface="+mn-cs"/>
      </a:defRPr>
    </a:lvl1pPr>
    <a:lvl2pPr marL="457200" algn="l" rtl="0" fontAlgn="base">
      <a:spcBef>
        <a:spcPct val="20000"/>
      </a:spcBef>
      <a:spcAft>
        <a:spcPct val="0"/>
      </a:spcAft>
      <a:defRPr sz="2400" kern="1200">
        <a:solidFill>
          <a:schemeClr val="tx1"/>
        </a:solidFill>
        <a:latin typeface="Arial" charset="0"/>
        <a:ea typeface="ヒラギノ角ゴ Pro W3" pitchFamily="1" charset="-128"/>
        <a:cs typeface="+mn-cs"/>
      </a:defRPr>
    </a:lvl2pPr>
    <a:lvl3pPr marL="914400" algn="l" rtl="0" fontAlgn="base">
      <a:spcBef>
        <a:spcPct val="20000"/>
      </a:spcBef>
      <a:spcAft>
        <a:spcPct val="0"/>
      </a:spcAft>
      <a:defRPr sz="2400" kern="1200">
        <a:solidFill>
          <a:schemeClr val="tx1"/>
        </a:solidFill>
        <a:latin typeface="Arial" charset="0"/>
        <a:ea typeface="ヒラギノ角ゴ Pro W3" pitchFamily="1" charset="-128"/>
        <a:cs typeface="+mn-cs"/>
      </a:defRPr>
    </a:lvl3pPr>
    <a:lvl4pPr marL="1371600" algn="l" rtl="0" fontAlgn="base">
      <a:spcBef>
        <a:spcPct val="20000"/>
      </a:spcBef>
      <a:spcAft>
        <a:spcPct val="0"/>
      </a:spcAft>
      <a:defRPr sz="2400" kern="1200">
        <a:solidFill>
          <a:schemeClr val="tx1"/>
        </a:solidFill>
        <a:latin typeface="Arial" charset="0"/>
        <a:ea typeface="ヒラギノ角ゴ Pro W3" pitchFamily="1" charset="-128"/>
        <a:cs typeface="+mn-cs"/>
      </a:defRPr>
    </a:lvl4pPr>
    <a:lvl5pPr marL="1828800" algn="l" rtl="0" fontAlgn="base">
      <a:spcBef>
        <a:spcPct val="20000"/>
      </a:spcBef>
      <a:spcAft>
        <a:spcPct val="0"/>
      </a:spcAft>
      <a:defRPr sz="2400" kern="1200">
        <a:solidFill>
          <a:schemeClr val="tx1"/>
        </a:solidFill>
        <a:latin typeface="Arial" charset="0"/>
        <a:ea typeface="ヒラギノ角ゴ Pro W3" pitchFamily="1" charset="-128"/>
        <a:cs typeface="+mn-cs"/>
      </a:defRPr>
    </a:lvl5pPr>
    <a:lvl6pPr marL="2286000" algn="l" defTabSz="914400" rtl="0" eaLnBrk="1" latinLnBrk="0" hangingPunct="1">
      <a:defRPr sz="2400" kern="1200">
        <a:solidFill>
          <a:schemeClr val="tx1"/>
        </a:solidFill>
        <a:latin typeface="Arial" charset="0"/>
        <a:ea typeface="ヒラギノ角ゴ Pro W3" pitchFamily="1" charset="-128"/>
        <a:cs typeface="+mn-cs"/>
      </a:defRPr>
    </a:lvl6pPr>
    <a:lvl7pPr marL="2743200" algn="l" defTabSz="914400" rtl="0" eaLnBrk="1" latinLnBrk="0" hangingPunct="1">
      <a:defRPr sz="2400" kern="1200">
        <a:solidFill>
          <a:schemeClr val="tx1"/>
        </a:solidFill>
        <a:latin typeface="Arial" charset="0"/>
        <a:ea typeface="ヒラギノ角ゴ Pro W3" pitchFamily="1" charset="-128"/>
        <a:cs typeface="+mn-cs"/>
      </a:defRPr>
    </a:lvl7pPr>
    <a:lvl8pPr marL="3200400" algn="l" defTabSz="914400" rtl="0" eaLnBrk="1" latinLnBrk="0" hangingPunct="1">
      <a:defRPr sz="2400" kern="1200">
        <a:solidFill>
          <a:schemeClr val="tx1"/>
        </a:solidFill>
        <a:latin typeface="Arial" charset="0"/>
        <a:ea typeface="ヒラギノ角ゴ Pro W3" pitchFamily="1" charset="-128"/>
        <a:cs typeface="+mn-cs"/>
      </a:defRPr>
    </a:lvl8pPr>
    <a:lvl9pPr marL="3657600" algn="l" defTabSz="914400" rtl="0" eaLnBrk="1" latinLnBrk="0" hangingPunct="1">
      <a:defRPr sz="2400" kern="1200">
        <a:solidFill>
          <a:schemeClr val="tx1"/>
        </a:solidFill>
        <a:latin typeface="Arial" charset="0"/>
        <a:ea typeface="ヒラギノ角ゴ Pro W3"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3200"/>
    <a:srgbClr val="D05F02"/>
    <a:srgbClr val="002950"/>
    <a:srgbClr val="FCDA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03" autoAdjust="0"/>
    <p:restoredTop sz="85818" autoAdjust="0"/>
  </p:normalViewPr>
  <p:slideViewPr>
    <p:cSldViewPr>
      <p:cViewPr varScale="1">
        <p:scale>
          <a:sx n="95" d="100"/>
          <a:sy n="95" d="100"/>
        </p:scale>
        <p:origin x="162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3912"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0" hangingPunct="0">
              <a:spcBef>
                <a:spcPct val="0"/>
              </a:spcBef>
              <a:defRPr sz="1200"/>
            </a:lvl1pPr>
          </a:lstStyle>
          <a:p>
            <a:endParaRPr lang="en-US" dirty="0"/>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0" hangingPunct="0">
              <a:spcBef>
                <a:spcPct val="0"/>
              </a:spcBef>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0" hangingPunct="0">
              <a:spcBef>
                <a:spcPct val="0"/>
              </a:spcBef>
              <a:defRPr sz="1200"/>
            </a:lvl1pPr>
          </a:lstStyle>
          <a:p>
            <a:endParaRPr lang="en-US" dirty="0"/>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0" hangingPunct="0">
              <a:spcBef>
                <a:spcPct val="0"/>
              </a:spcBef>
              <a:defRPr sz="1200"/>
            </a:lvl1pPr>
          </a:lstStyle>
          <a:p>
            <a:fld id="{BAAD2215-6D2D-4B7C-A57D-267B48EE334F}" type="slidenum">
              <a:rPr lang="en-US"/>
              <a:pPr/>
              <a:t>‹#›</a:t>
            </a:fld>
            <a:endParaRPr lang="en-US" dirty="0"/>
          </a:p>
        </p:txBody>
      </p:sp>
    </p:spTree>
    <p:extLst>
      <p:ext uri="{BB962C8B-B14F-4D97-AF65-F5344CB8AC3E}">
        <p14:creationId xmlns:p14="http://schemas.microsoft.com/office/powerpoint/2010/main" val="175430991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ヒラギノ角ゴ Pro W3" pitchFamily="1" charset="-128"/>
        <a:cs typeface="+mn-cs"/>
      </a:defRPr>
    </a:lvl1pPr>
    <a:lvl2pPr marL="457200" algn="l" rtl="0" fontAlgn="base">
      <a:spcBef>
        <a:spcPct val="30000"/>
      </a:spcBef>
      <a:spcAft>
        <a:spcPct val="0"/>
      </a:spcAft>
      <a:defRPr sz="1200" kern="1200">
        <a:solidFill>
          <a:schemeClr val="tx1"/>
        </a:solidFill>
        <a:latin typeface="Arial" charset="0"/>
        <a:ea typeface="ヒラギノ角ゴ Pro W3" pitchFamily="1" charset="-128"/>
        <a:cs typeface="+mn-cs"/>
      </a:defRPr>
    </a:lvl2pPr>
    <a:lvl3pPr marL="914400" algn="l" rtl="0" fontAlgn="base">
      <a:spcBef>
        <a:spcPct val="30000"/>
      </a:spcBef>
      <a:spcAft>
        <a:spcPct val="0"/>
      </a:spcAft>
      <a:defRPr sz="1200" kern="1200">
        <a:solidFill>
          <a:schemeClr val="tx1"/>
        </a:solidFill>
        <a:latin typeface="Arial" charset="0"/>
        <a:ea typeface="ヒラギノ角ゴ Pro W3" pitchFamily="1" charset="-128"/>
        <a:cs typeface="+mn-cs"/>
      </a:defRPr>
    </a:lvl3pPr>
    <a:lvl4pPr marL="1371600" algn="l" rtl="0" fontAlgn="base">
      <a:spcBef>
        <a:spcPct val="30000"/>
      </a:spcBef>
      <a:spcAft>
        <a:spcPct val="0"/>
      </a:spcAft>
      <a:defRPr sz="1200" kern="1200">
        <a:solidFill>
          <a:schemeClr val="tx1"/>
        </a:solidFill>
        <a:latin typeface="Arial" charset="0"/>
        <a:ea typeface="ヒラギノ角ゴ Pro W3" pitchFamily="1" charset="-128"/>
        <a:cs typeface="+mn-cs"/>
      </a:defRPr>
    </a:lvl4pPr>
    <a:lvl5pPr marL="1828800" algn="l" rtl="0" fontAlgn="base">
      <a:spcBef>
        <a:spcPct val="30000"/>
      </a:spcBef>
      <a:spcAft>
        <a:spcPct val="0"/>
      </a:spcAft>
      <a:defRPr sz="1200" kern="1200">
        <a:solidFill>
          <a:schemeClr val="tx1"/>
        </a:solidFill>
        <a:latin typeface="Arial" charset="0"/>
        <a:ea typeface="ヒラギノ角ゴ Pro W3"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_ENREF_22"/><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_ENREF_47"/><Relationship Id="rId4" Type="http://schemas.openxmlformats.org/officeDocument/2006/relationships/hyperlink" Target="#_ENREF_48"/></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BF85C7-0F93-417B-BCF5-890B53BAC601}" type="slidenum">
              <a:rPr lang="en-US"/>
              <a:pPr/>
              <a:t>1</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r>
              <a:rPr lang="en-US" dirty="0" smtClean="0"/>
              <a:t>Hope for this to be</a:t>
            </a:r>
            <a:r>
              <a:rPr lang="en-US" baseline="0" dirty="0" smtClean="0"/>
              <a:t> the beginning of an iterative dialogue.</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600"/>
              </a:spcBef>
              <a:spcAft>
                <a:spcPts val="600"/>
              </a:spcAft>
              <a:buFont typeface="Arial" panose="020B0604020202020204" pitchFamily="34" charset="0"/>
              <a:buNone/>
            </a:pPr>
            <a:r>
              <a:rPr lang="en-US" sz="1200" b="0" i="0" u="none" strike="noStrike" kern="1200" baseline="0" dirty="0" smtClean="0">
                <a:solidFill>
                  <a:schemeClr val="tx1"/>
                </a:solidFill>
                <a:latin typeface="Arial" charset="0"/>
                <a:ea typeface="ヒラギノ角ゴ Pro W3" pitchFamily="1" charset="-128"/>
                <a:cs typeface="+mn-cs"/>
              </a:rPr>
              <a:t>The “dynamic B0” approach (</a:t>
            </a:r>
            <a:r>
              <a:rPr lang="en-US" sz="1200" b="0" i="0" u="none" strike="noStrike" kern="1200" baseline="0" dirty="0" err="1" smtClean="0">
                <a:solidFill>
                  <a:schemeClr val="tx1"/>
                </a:solidFill>
                <a:latin typeface="Arial" charset="0"/>
                <a:ea typeface="ヒラギノ角ゴ Pro W3" pitchFamily="1" charset="-128"/>
                <a:cs typeface="+mn-cs"/>
              </a:rPr>
              <a:t>MacCall</a:t>
            </a:r>
            <a:r>
              <a:rPr lang="en-US" sz="1200" b="0" i="0" u="none" strike="noStrike" kern="1200" baseline="0" dirty="0" smtClean="0">
                <a:solidFill>
                  <a:schemeClr val="tx1"/>
                </a:solidFill>
                <a:latin typeface="Arial" charset="0"/>
                <a:ea typeface="ヒラギノ角ゴ Pro W3" pitchFamily="1" charset="-128"/>
                <a:cs typeface="+mn-cs"/>
              </a:rPr>
              <a:t> et al., 1985;Field et al., 2010) involves setting the unfished biomass, B0, </a:t>
            </a:r>
            <a:r>
              <a:rPr lang="en-US" sz="1200" b="0" i="0" u="none" strike="noStrike" kern="1200" baseline="0" dirty="0" err="1" smtClean="0">
                <a:solidFill>
                  <a:schemeClr val="tx1"/>
                </a:solidFill>
                <a:latin typeface="Arial" charset="0"/>
                <a:ea typeface="ヒラギノ角ゴ Pro W3" pitchFamily="1" charset="-128"/>
                <a:cs typeface="+mn-cs"/>
              </a:rPr>
              <a:t>usedwhen</a:t>
            </a:r>
            <a:r>
              <a:rPr lang="en-US" sz="1200" b="0" i="0" u="none" strike="noStrike" kern="1200" baseline="0" dirty="0" smtClean="0">
                <a:solidFill>
                  <a:schemeClr val="tx1"/>
                </a:solidFill>
                <a:latin typeface="Arial" charset="0"/>
                <a:ea typeface="ヒラギノ角ゴ Pro W3" pitchFamily="1" charset="-128"/>
                <a:cs typeface="+mn-cs"/>
              </a:rPr>
              <a:t> applying harvest control rules, to the average spawning </a:t>
            </a:r>
            <a:r>
              <a:rPr lang="en-US" sz="1200" b="0" i="0" u="none" strike="noStrike" kern="1200" baseline="0" dirty="0" err="1" smtClean="0">
                <a:solidFill>
                  <a:schemeClr val="tx1"/>
                </a:solidFill>
                <a:latin typeface="Arial" charset="0"/>
                <a:ea typeface="ヒラギノ角ゴ Pro W3" pitchFamily="1" charset="-128"/>
                <a:cs typeface="+mn-cs"/>
              </a:rPr>
              <a:t>stockbiomass</a:t>
            </a:r>
            <a:r>
              <a:rPr lang="en-US" sz="1200" b="0" i="0" u="none" strike="noStrike" kern="1200" baseline="0" dirty="0" smtClean="0">
                <a:solidFill>
                  <a:schemeClr val="tx1"/>
                </a:solidFill>
                <a:latin typeface="Arial" charset="0"/>
                <a:ea typeface="ヒラギノ角ゴ Pro W3" pitchFamily="1" charset="-128"/>
                <a:cs typeface="+mn-cs"/>
              </a:rPr>
              <a:t> calculated by projecting the population through the </a:t>
            </a:r>
            <a:r>
              <a:rPr lang="en-US" sz="1200" b="0" i="0" u="none" strike="noStrike" kern="1200" baseline="0" dirty="0" err="1" smtClean="0">
                <a:solidFill>
                  <a:schemeClr val="tx1"/>
                </a:solidFill>
                <a:latin typeface="Arial" charset="0"/>
                <a:ea typeface="ヒラギノ角ゴ Pro W3" pitchFamily="1" charset="-128"/>
                <a:cs typeface="+mn-cs"/>
              </a:rPr>
              <a:t>yearsfor</a:t>
            </a:r>
            <a:r>
              <a:rPr lang="en-US" sz="1200" b="0" i="0" u="none" strike="noStrike" kern="1200" baseline="0" dirty="0" smtClean="0">
                <a:solidFill>
                  <a:schemeClr val="tx1"/>
                </a:solidFill>
                <a:latin typeface="Arial" charset="0"/>
                <a:ea typeface="ヒラギノ角ゴ Pro W3" pitchFamily="1" charset="-128"/>
                <a:cs typeface="+mn-cs"/>
              </a:rPr>
              <a:t> which data are available, but without fishing. The values for </a:t>
            </a:r>
            <a:r>
              <a:rPr lang="en-US" sz="1200" b="0" i="0" u="none" strike="noStrike" kern="1200" baseline="0" dirty="0" err="1" smtClean="0">
                <a:solidFill>
                  <a:schemeClr val="tx1"/>
                </a:solidFill>
                <a:latin typeface="Arial" charset="0"/>
                <a:ea typeface="ヒラギノ角ゴ Pro W3" pitchFamily="1" charset="-128"/>
                <a:cs typeface="+mn-cs"/>
              </a:rPr>
              <a:t>allmodel</a:t>
            </a:r>
            <a:r>
              <a:rPr lang="en-US" sz="1200" b="0" i="0" u="none" strike="noStrike" kern="1200" baseline="0" dirty="0" smtClean="0">
                <a:solidFill>
                  <a:schemeClr val="tx1"/>
                </a:solidFill>
                <a:latin typeface="Arial" charset="0"/>
                <a:ea typeface="ヒラギノ角ゴ Pro W3" pitchFamily="1" charset="-128"/>
                <a:cs typeface="+mn-cs"/>
              </a:rPr>
              <a:t> parameters, including the deviations in recruitment </a:t>
            </a:r>
            <a:r>
              <a:rPr lang="en-US" sz="1200" b="0" i="0" u="none" strike="noStrike" kern="1200" baseline="0" dirty="0" err="1" smtClean="0">
                <a:solidFill>
                  <a:schemeClr val="tx1"/>
                </a:solidFill>
                <a:latin typeface="Arial" charset="0"/>
                <a:ea typeface="ヒラギノ角ゴ Pro W3" pitchFamily="1" charset="-128"/>
                <a:cs typeface="+mn-cs"/>
              </a:rPr>
              <a:t>aboutthe</a:t>
            </a:r>
            <a:r>
              <a:rPr lang="en-US" sz="1200" b="0" i="0" u="none" strike="noStrike" kern="1200" baseline="0" dirty="0" smtClean="0">
                <a:solidFill>
                  <a:schemeClr val="tx1"/>
                </a:solidFill>
                <a:latin typeface="Arial" charset="0"/>
                <a:ea typeface="ヒラギノ角ゴ Pro W3" pitchFamily="1" charset="-128"/>
                <a:cs typeface="+mn-cs"/>
              </a:rPr>
              <a:t> stock–recruitment relationship, are set at the values </a:t>
            </a:r>
            <a:r>
              <a:rPr lang="en-US" sz="1200" b="0" i="0" u="none" strike="noStrike" kern="1200" baseline="0" dirty="0" err="1" smtClean="0">
                <a:solidFill>
                  <a:schemeClr val="tx1"/>
                </a:solidFill>
                <a:latin typeface="Arial" charset="0"/>
                <a:ea typeface="ヒラギノ角ゴ Pro W3" pitchFamily="1" charset="-128"/>
                <a:cs typeface="+mn-cs"/>
              </a:rPr>
              <a:t>estimatedin</a:t>
            </a:r>
            <a:r>
              <a:rPr lang="en-US" sz="1200" b="0" i="0" u="none" strike="noStrike" kern="1200" baseline="0" dirty="0" smtClean="0">
                <a:solidFill>
                  <a:schemeClr val="tx1"/>
                </a:solidFill>
                <a:latin typeface="Arial" charset="0"/>
                <a:ea typeface="ヒラギノ角ゴ Pro W3" pitchFamily="1" charset="-128"/>
                <a:cs typeface="+mn-cs"/>
              </a:rPr>
              <a:t> the stock assessment when making this projection.</a:t>
            </a:r>
          </a:p>
          <a:p>
            <a:pPr>
              <a:spcBef>
                <a:spcPts val="600"/>
              </a:spcBef>
              <a:spcAft>
                <a:spcPts val="600"/>
              </a:spcAft>
              <a:buFont typeface="Arial" panose="020B0604020202020204" pitchFamily="34" charset="0"/>
              <a:buNone/>
            </a:pPr>
            <a:endParaRPr lang="en-US" sz="2200" dirty="0" smtClean="0"/>
          </a:p>
          <a:p>
            <a:pPr>
              <a:spcBef>
                <a:spcPts val="600"/>
              </a:spcBef>
              <a:spcAft>
                <a:spcPts val="600"/>
              </a:spcAft>
              <a:buFont typeface="Arial" panose="020B0604020202020204" pitchFamily="34" charset="0"/>
              <a:buNone/>
            </a:pPr>
            <a:r>
              <a:rPr lang="en-US" sz="2200" dirty="0" smtClean="0"/>
              <a:t>How to define dynamic B0</a:t>
            </a:r>
          </a:p>
          <a:p>
            <a:pPr>
              <a:spcBef>
                <a:spcPts val="600"/>
              </a:spcBef>
              <a:spcAft>
                <a:spcPts val="600"/>
              </a:spcAft>
              <a:buFont typeface="Arial" panose="020B0604020202020204" pitchFamily="34" charset="0"/>
              <a:buChar char="•"/>
            </a:pPr>
            <a:r>
              <a:rPr lang="en-US" sz="2200" dirty="0" smtClean="0"/>
              <a:t>Annual values</a:t>
            </a:r>
          </a:p>
          <a:p>
            <a:pPr>
              <a:spcBef>
                <a:spcPts val="600"/>
              </a:spcBef>
              <a:spcAft>
                <a:spcPts val="600"/>
              </a:spcAft>
              <a:buFont typeface="Arial" panose="020B0604020202020204" pitchFamily="34" charset="0"/>
              <a:buChar char="•"/>
            </a:pPr>
            <a:r>
              <a:rPr lang="en-US" sz="2200" dirty="0" smtClean="0"/>
              <a:t>Moving window average</a:t>
            </a:r>
          </a:p>
          <a:p>
            <a:pPr lvl="1">
              <a:spcBef>
                <a:spcPts val="600"/>
              </a:spcBef>
              <a:spcAft>
                <a:spcPts val="600"/>
              </a:spcAft>
              <a:buFont typeface="Arial" panose="020B0604020202020204" pitchFamily="34" charset="0"/>
              <a:buChar char="•"/>
            </a:pPr>
            <a:r>
              <a:rPr lang="en-US" dirty="0" smtClean="0"/>
              <a:t>end of time series</a:t>
            </a:r>
          </a:p>
          <a:p>
            <a:pPr lvl="1">
              <a:spcBef>
                <a:spcPts val="600"/>
              </a:spcBef>
              <a:spcAft>
                <a:spcPts val="600"/>
              </a:spcAft>
              <a:buFont typeface="Arial" panose="020B0604020202020204" pitchFamily="34" charset="0"/>
              <a:buChar char="•"/>
            </a:pPr>
            <a:r>
              <a:rPr lang="en-US" dirty="0" smtClean="0"/>
              <a:t>start of time series</a:t>
            </a:r>
          </a:p>
          <a:p>
            <a:pPr lvl="1">
              <a:spcBef>
                <a:spcPts val="600"/>
              </a:spcBef>
              <a:spcAft>
                <a:spcPts val="600"/>
              </a:spcAft>
              <a:buFont typeface="Arial" panose="020B0604020202020204" pitchFamily="34" charset="0"/>
              <a:buChar char="•"/>
            </a:pPr>
            <a:r>
              <a:rPr lang="en-US" dirty="0" smtClean="0"/>
              <a:t>how long</a:t>
            </a:r>
          </a:p>
          <a:p>
            <a:pPr lvl="2">
              <a:spcBef>
                <a:spcPts val="600"/>
              </a:spcBef>
              <a:spcAft>
                <a:spcPts val="600"/>
              </a:spcAft>
              <a:buFont typeface="Arial" panose="020B0604020202020204" pitchFamily="34" charset="0"/>
              <a:buChar char="•"/>
            </a:pPr>
            <a:r>
              <a:rPr lang="en-US" sz="2200" dirty="0" smtClean="0"/>
              <a:t>mean generation time</a:t>
            </a:r>
          </a:p>
          <a:p>
            <a:pPr lvl="2">
              <a:spcBef>
                <a:spcPts val="600"/>
              </a:spcBef>
              <a:spcAft>
                <a:spcPts val="600"/>
              </a:spcAft>
              <a:buFont typeface="Arial" panose="020B0604020202020204" pitchFamily="34" charset="0"/>
              <a:buChar char="•"/>
            </a:pPr>
            <a:r>
              <a:rPr lang="en-US" sz="2200" dirty="0" smtClean="0"/>
              <a:t>N modeled data age classes</a:t>
            </a:r>
          </a:p>
          <a:p>
            <a:pPr>
              <a:spcBef>
                <a:spcPts val="600"/>
              </a:spcBef>
              <a:spcAft>
                <a:spcPts val="600"/>
              </a:spcAft>
              <a:buFont typeface="Arial" panose="020B0604020202020204" pitchFamily="34" charset="0"/>
              <a:buChar char="•"/>
            </a:pPr>
            <a:r>
              <a:rPr lang="en-US" sz="2200" dirty="0" smtClean="0"/>
              <a:t>What about feedback into the stock-recruitment relationship?</a:t>
            </a:r>
          </a:p>
          <a:p>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10</a:t>
            </a:fld>
            <a:endParaRPr lang="en-US" dirty="0"/>
          </a:p>
        </p:txBody>
      </p:sp>
    </p:spTree>
    <p:extLst>
      <p:ext uri="{BB962C8B-B14F-4D97-AF65-F5344CB8AC3E}">
        <p14:creationId xmlns:p14="http://schemas.microsoft.com/office/powerpoint/2010/main" val="111858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effectLst/>
              <a:latin typeface="Arial" charset="0"/>
              <a:ea typeface="ヒラギノ角ゴ Pro W3" pitchFamily="1" charset="-128"/>
              <a:cs typeface="+mn-cs"/>
            </a:endParaRPr>
          </a:p>
        </p:txBody>
      </p:sp>
      <p:sp>
        <p:nvSpPr>
          <p:cNvPr id="4" name="Slide Number Placeholder 3"/>
          <p:cNvSpPr>
            <a:spLocks noGrp="1"/>
          </p:cNvSpPr>
          <p:nvPr>
            <p:ph type="sldNum" sz="quarter" idx="10"/>
          </p:nvPr>
        </p:nvSpPr>
        <p:spPr/>
        <p:txBody>
          <a:bodyPr/>
          <a:lstStyle/>
          <a:p>
            <a:fld id="{BAAD2215-6D2D-4B7C-A57D-267B48EE334F}" type="slidenum">
              <a:rPr lang="en-US" smtClean="0"/>
              <a:pPr/>
              <a:t>11</a:t>
            </a:fld>
            <a:endParaRPr lang="en-US" dirty="0"/>
          </a:p>
        </p:txBody>
      </p:sp>
    </p:spTree>
    <p:extLst>
      <p:ext uri="{BB962C8B-B14F-4D97-AF65-F5344CB8AC3E}">
        <p14:creationId xmlns:p14="http://schemas.microsoft.com/office/powerpoint/2010/main" val="3456025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Time series of stock depletion from the no catch, 40-10 HCR, and dynamic unfished biomass 40-10 HCR</a:t>
            </a:r>
            <a:r>
              <a:rPr lang="en-US" sz="1200" kern="1200" dirty="0" smtClean="0">
                <a:solidFill>
                  <a:schemeClr val="tx1"/>
                </a:solidFill>
                <a:effectLst/>
                <a:latin typeface="Arial" charset="0"/>
                <a:ea typeface="ヒラギノ角ゴ Pro W3" pitchFamily="1" charset="-128"/>
                <a:cs typeface="+mn-cs"/>
              </a:rPr>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Note that</a:t>
            </a:r>
            <a:r>
              <a:rPr lang="en-US" sz="1200" kern="1200" baseline="0" dirty="0" smtClean="0">
                <a:solidFill>
                  <a:schemeClr val="tx1"/>
                </a:solidFill>
                <a:effectLst/>
                <a:latin typeface="Arial" charset="0"/>
                <a:ea typeface="ヒラギノ角ゴ Pro W3" pitchFamily="1" charset="-128"/>
                <a:cs typeface="+mn-cs"/>
              </a:rPr>
              <a:t> the 40-10 rule keeps the stock firmly in the precautionary zone. This is because the fixed value of stock-recruitment steepness (0.6) and the SPR rate of 0.45  are inconsistent with the stock being maintained at 40 percent of unfished biomass.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baseline="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baseline="0" dirty="0" smtClean="0">
                <a:solidFill>
                  <a:schemeClr val="tx1"/>
                </a:solidFill>
                <a:effectLst/>
                <a:latin typeface="Arial" charset="0"/>
                <a:ea typeface="ヒラギノ角ゴ Pro W3" pitchFamily="1" charset="-128"/>
                <a:cs typeface="+mn-cs"/>
              </a:rPr>
              <a:t>Note that the value for steepness increased between 2007 and 2011 from 0.43 to 0.6 while M was changed from fixed at 0.07 to estimated.</a:t>
            </a:r>
            <a:endParaRPr lang="en-US" sz="1200" kern="1200" dirty="0" smtClean="0">
              <a:solidFill>
                <a:schemeClr val="tx1"/>
              </a:solidFill>
              <a:effectLst/>
              <a:latin typeface="Arial" charset="0"/>
              <a:ea typeface="ヒラギノ角ゴ Pro W3" pitchFamily="1" charset="-128"/>
              <a:cs typeface="+mn-cs"/>
            </a:endParaRPr>
          </a:p>
          <a:p>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12</a:t>
            </a:fld>
            <a:endParaRPr lang="en-US" dirty="0"/>
          </a:p>
        </p:txBody>
      </p:sp>
    </p:spTree>
    <p:extLst>
      <p:ext uri="{BB962C8B-B14F-4D97-AF65-F5344CB8AC3E}">
        <p14:creationId xmlns:p14="http://schemas.microsoft.com/office/powerpoint/2010/main" val="28831935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Time series of stock depletion from the no catch, 40-10 HCR, and dynamic unfished biomass 40-10 HCR.</a:t>
            </a:r>
          </a:p>
          <a:p>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13</a:t>
            </a:fld>
            <a:endParaRPr lang="en-US" dirty="0"/>
          </a:p>
        </p:txBody>
      </p:sp>
    </p:spTree>
    <p:extLst>
      <p:ext uri="{BB962C8B-B14F-4D97-AF65-F5344CB8AC3E}">
        <p14:creationId xmlns:p14="http://schemas.microsoft.com/office/powerpoint/2010/main" val="4787977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ヒラギノ角ゴ Pro W3" pitchFamily="1" charset="-128"/>
                <a:cs typeface="+mn-cs"/>
              </a:rPr>
              <a:t>Time series of spawning biomass from the no catch, 40-10 HCR, and dynamic unfished biomass 40-10 HCR.</a:t>
            </a:r>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14</a:t>
            </a:fld>
            <a:endParaRPr lang="en-US" dirty="0"/>
          </a:p>
        </p:txBody>
      </p:sp>
    </p:spTree>
    <p:extLst>
      <p:ext uri="{BB962C8B-B14F-4D97-AF65-F5344CB8AC3E}">
        <p14:creationId xmlns:p14="http://schemas.microsoft.com/office/powerpoint/2010/main" val="1832949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Figure 7. Distribution of unfished spawning biomass from the no catch, 40-10 HCR, and dynamic unfished biomass 40-10 HCR.</a:t>
            </a:r>
          </a:p>
          <a:p>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15</a:t>
            </a:fld>
            <a:endParaRPr lang="en-US" dirty="0"/>
          </a:p>
        </p:txBody>
      </p:sp>
    </p:spTree>
    <p:extLst>
      <p:ext uri="{BB962C8B-B14F-4D97-AF65-F5344CB8AC3E}">
        <p14:creationId xmlns:p14="http://schemas.microsoft.com/office/powerpoint/2010/main" val="1400689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ヒラギノ角ゴ Pro W3" pitchFamily="1" charset="-128"/>
                <a:cs typeface="+mn-cs"/>
              </a:rPr>
              <a:t>Catches resulting from application of the current 40-10 HCR (top panel) and the dynamic unfished biomass HCR (bottom panel).</a:t>
            </a:r>
          </a:p>
          <a:p>
            <a:endParaRPr lang="en-US" baseline="0" dirty="0" smtClean="0"/>
          </a:p>
          <a:p>
            <a:r>
              <a:rPr lang="en-US" baseline="0" dirty="0" smtClean="0"/>
              <a:t>Note two model groups appear in CMIP5, those that suggest an overall decrease in wind forcing, upwelling strength, and boreal copepod community leading to lower catches and those that suggest in increase in deep water upwelling (see Ryan’s paper) leading to and increase in productivity due to ….see the MS</a:t>
            </a:r>
          </a:p>
          <a:p>
            <a:endParaRPr lang="en-US" baseline="0" dirty="0" smtClean="0"/>
          </a:p>
          <a:p>
            <a:r>
              <a:rPr lang="en-US" baseline="0" dirty="0" smtClean="0"/>
              <a:t>CMIP5 – catch projections are more pessimistic, with just over half of the GCMs suggesting that future catches will drop below the minimum landings caught </a:t>
            </a:r>
          </a:p>
          <a:p>
            <a:r>
              <a:rPr lang="en-US" baseline="0" dirty="0" smtClean="0"/>
              <a:t>during the previous 20 years and very few suggesting that catches will increase. Projections suggest that catches will decline below the previous minimum anywhere between the early 2020s and 2050s.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16</a:t>
            </a:fld>
            <a:endParaRPr lang="en-US" dirty="0"/>
          </a:p>
        </p:txBody>
      </p:sp>
    </p:spTree>
    <p:extLst>
      <p:ext uri="{BB962C8B-B14F-4D97-AF65-F5344CB8AC3E}">
        <p14:creationId xmlns:p14="http://schemas.microsoft.com/office/powerpoint/2010/main" val="27909530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ヒラギノ角ゴ Pro W3" pitchFamily="1" charset="-128"/>
                <a:cs typeface="+mn-cs"/>
              </a:rPr>
              <a:t>Catches resulting from application of the current 40-10 HCR (top panel) and the dynamic unfished biomass HCR (bottom panel).</a:t>
            </a:r>
          </a:p>
          <a:p>
            <a:endParaRPr lang="en-US" baseline="0" dirty="0" smtClean="0"/>
          </a:p>
          <a:p>
            <a:r>
              <a:rPr lang="en-US" baseline="0" dirty="0" smtClean="0"/>
              <a:t>Note two model groups appear in CMIP5, those that suggest an overall decrease in wind forcing, upwelling strength, and boreal copepod community leading to lower catches and those that suggest in increase in deep water upwelling (see Ryan’s paper) leading to and increase in productivity due to ….see the MS</a:t>
            </a:r>
          </a:p>
          <a:p>
            <a:endParaRPr lang="en-US" baseline="0" dirty="0" smtClean="0"/>
          </a:p>
          <a:p>
            <a:r>
              <a:rPr lang="en-US" baseline="0" dirty="0" smtClean="0"/>
              <a:t>CMIP5 – catch projections are more pessimistic, with just over half of the GCMs suggesting that future catches will drop below the minimum landings caught </a:t>
            </a:r>
          </a:p>
          <a:p>
            <a:r>
              <a:rPr lang="en-US" baseline="0" dirty="0" smtClean="0"/>
              <a:t>during the previous 20 years and very few suggesting that catches will increase. Projections suggest that catches will decline below the previous minimum anywhere between the early 2020s and 2050s.</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17</a:t>
            </a:fld>
            <a:endParaRPr lang="en-US" dirty="0"/>
          </a:p>
        </p:txBody>
      </p:sp>
    </p:spTree>
    <p:extLst>
      <p:ext uri="{BB962C8B-B14F-4D97-AF65-F5344CB8AC3E}">
        <p14:creationId xmlns:p14="http://schemas.microsoft.com/office/powerpoint/2010/main" val="3135422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18</a:t>
            </a:fld>
            <a:endParaRPr lang="en-US" dirty="0"/>
          </a:p>
        </p:txBody>
      </p:sp>
    </p:spTree>
    <p:extLst>
      <p:ext uri="{BB962C8B-B14F-4D97-AF65-F5344CB8AC3E}">
        <p14:creationId xmlns:p14="http://schemas.microsoft.com/office/powerpoint/2010/main" val="3991168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Figure 9. Spawning biomass distributions versus management targets including, the target sock size (40% of unfished spawning biomass, the green line), stock size at which a rebuilding plan would be required (25% of unfished spawning biomass, the yellow line), and stock size at which the fishery would be closed (10% of unfished spawning biomass, the red line). Panels show the historical distributions (upper row), projected distributions (lower row), and the three HCRs, no fishing (left column), 40-10 HCR (middle column), and dynamic unfished biomass HCR (right column). The GCMs are given across the x axis.</a:t>
            </a:r>
          </a:p>
          <a:p>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19</a:t>
            </a:fld>
            <a:endParaRPr lang="en-US" dirty="0"/>
          </a:p>
        </p:txBody>
      </p:sp>
    </p:spTree>
    <p:extLst>
      <p:ext uri="{BB962C8B-B14F-4D97-AF65-F5344CB8AC3E}">
        <p14:creationId xmlns:p14="http://schemas.microsoft.com/office/powerpoint/2010/main" val="350148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2</a:t>
            </a:fld>
            <a:endParaRPr lang="en-US" dirty="0"/>
          </a:p>
        </p:txBody>
      </p:sp>
    </p:spTree>
    <p:extLst>
      <p:ext uri="{BB962C8B-B14F-4D97-AF65-F5344CB8AC3E}">
        <p14:creationId xmlns:p14="http://schemas.microsoft.com/office/powerpoint/2010/main" val="683521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ヒラギノ角ゴ Pro W3" pitchFamily="1" charset="-128"/>
                <a:cs typeface="+mn-cs"/>
              </a:rPr>
              <a:t>Figure 11. Proportion of years below the limit reference point of 25% of the estimated unfished spawning biomass for the 40-10 HCR (left panel) and the dynamic unfished biomass 40-10 HCR </a:t>
            </a:r>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20</a:t>
            </a:fld>
            <a:endParaRPr lang="en-US" dirty="0"/>
          </a:p>
        </p:txBody>
      </p:sp>
    </p:spTree>
    <p:extLst>
      <p:ext uri="{BB962C8B-B14F-4D97-AF65-F5344CB8AC3E}">
        <p14:creationId xmlns:p14="http://schemas.microsoft.com/office/powerpoint/2010/main" val="30524893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21</a:t>
            </a:fld>
            <a:endParaRPr lang="en-US" dirty="0"/>
          </a:p>
        </p:txBody>
      </p:sp>
    </p:spTree>
    <p:extLst>
      <p:ext uri="{BB962C8B-B14F-4D97-AF65-F5344CB8AC3E}">
        <p14:creationId xmlns:p14="http://schemas.microsoft.com/office/powerpoint/2010/main" val="3052489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Range</a:t>
            </a:r>
          </a:p>
          <a:p>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22</a:t>
            </a:fld>
            <a:endParaRPr lang="en-US" dirty="0"/>
          </a:p>
        </p:txBody>
      </p:sp>
    </p:spTree>
    <p:extLst>
      <p:ext uri="{BB962C8B-B14F-4D97-AF65-F5344CB8AC3E}">
        <p14:creationId xmlns:p14="http://schemas.microsoft.com/office/powerpoint/2010/main" val="785327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Points show the 40-10</a:t>
            </a:r>
            <a:r>
              <a:rPr lang="en-US" baseline="0" dirty="0" smtClean="0"/>
              <a:t> rule and control rule catches</a:t>
            </a:r>
            <a:endParaRPr lang="en-US" dirty="0" smtClean="0"/>
          </a:p>
          <a:p>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23</a:t>
            </a:fld>
            <a:endParaRPr lang="en-US" dirty="0"/>
          </a:p>
        </p:txBody>
      </p:sp>
    </p:spTree>
    <p:extLst>
      <p:ext uri="{BB962C8B-B14F-4D97-AF65-F5344CB8AC3E}">
        <p14:creationId xmlns:p14="http://schemas.microsoft.com/office/powerpoint/2010/main" val="17951978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Projected SLs from the CMIP5 GCMs suggest that future sablefish recruitment is likely to fall within the range of past observations but may be less variable </a:t>
            </a:r>
            <a:r>
              <a:rPr lang="en-US" sz="1200" b="1" kern="1200" dirty="0" smtClean="0">
                <a:solidFill>
                  <a:schemeClr val="tx1"/>
                </a:solidFill>
                <a:effectLst/>
                <a:latin typeface="Arial" charset="0"/>
                <a:ea typeface="ヒラギノ角ゴ Pro W3" pitchFamily="1" charset="-128"/>
                <a:cs typeface="+mn-cs"/>
              </a:rPr>
              <a:t>(this will likely change in revised model runs)</a:t>
            </a:r>
            <a:r>
              <a:rPr lang="en-US" sz="1200" kern="1200" dirty="0" smtClean="0">
                <a:solidFill>
                  <a:schemeClr val="tx1"/>
                </a:solidFill>
                <a:effectLst/>
                <a:latin typeface="Arial" charset="0"/>
                <a:ea typeface="ヒラギノ角ゴ Pro W3" pitchFamily="1" charset="-128"/>
                <a:cs typeface="+mn-cs"/>
              </a:rPr>
              <a:t> and is likely to exhibit decadal trends that result in recruitment levels that persist at lower levels (through about 2040) followed somewhat higher levels (from about 2040 through 2060).</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The current GCMs seem to capture long-term trends in SL but suggest less natural variability. Decreased variability in SL could be partially related to a weaker ENSO, but warrants further investigation. The lower variance in the GCM SL projections, in comparison to historical values, suggests a lack of occasional large recruitments during the projection period that could sustain the population at higher levels due to the decreased variability in sea level.</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Two model groups appear, out of the 11 GCMs. The first group suggests an overall decrease in productivity due to decreases in wind forcing, upwelling strength, and boreal copepod community leading to lower catches (higher SL resulting in lower recruitment). The second group suggests increases in productivity, likely due to increasing in deep water, nitrogen rich, upwelling (</a:t>
            </a:r>
            <a:r>
              <a:rPr lang="en-US" sz="1200" kern="1200" dirty="0" err="1" smtClean="0">
                <a:solidFill>
                  <a:schemeClr val="tx1"/>
                </a:solidFill>
                <a:effectLst/>
                <a:latin typeface="Arial" charset="0"/>
                <a:ea typeface="ヒラギノ角ゴ Pro W3" pitchFamily="1" charset="-128"/>
                <a:cs typeface="+mn-cs"/>
              </a:rPr>
              <a:t>Rykaczewski</a:t>
            </a:r>
            <a:r>
              <a:rPr lang="en-US" sz="1200" kern="1200" dirty="0" smtClean="0">
                <a:solidFill>
                  <a:schemeClr val="tx1"/>
                </a:solidFill>
                <a:effectLst/>
                <a:latin typeface="Arial" charset="0"/>
                <a:ea typeface="ヒラギノ角ゴ Pro W3" pitchFamily="1" charset="-128"/>
                <a:cs typeface="+mn-cs"/>
              </a:rPr>
              <a:t> and Dunne 2010) leading to an increase in productivity (lower sea level resulting in higher recruitment). A majority of the GCMs suggest that after about 2040 there will be a slight trend towards generally lower SLs, with an increasing frequency of low SLs outside of the range of the historical observations. Lower sea levels suggest more favorable conditions for sablefish in the northern California Current. Analyses of potential oceanographic changes in the CC due to climate change suggest only moderate oceanographic changes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natural variability overshadows climate signals for many important metrics (Overland and Wang, 2007; Wang et al., 2010)</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This MSE suggests that although spawning biomass and catches decline, and then stabilize, into the future under both the current 40-10 HCR, with static reference points, and the alternative dynamic B0 40-10 HCR, that both HCRs maintain the sablefish stock above the stock size that causes a fishery closure, as intended. However, using the 40-10 HCR triggers stock rebuilding plans more frequently that the dynamic B0 40-10 HCR, suggesting that the dynamic B0 HCR is more robust to potential future climate change due to the ability to track decadal scale changes in productivity.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While the dynamic B</a:t>
            </a:r>
            <a:r>
              <a:rPr lang="en-US" sz="1200" kern="1200" baseline="-25000" dirty="0" smtClean="0">
                <a:solidFill>
                  <a:schemeClr val="tx1"/>
                </a:solidFill>
                <a:effectLst/>
                <a:latin typeface="Arial" charset="0"/>
                <a:ea typeface="ヒラギノ角ゴ Pro W3" pitchFamily="1" charset="-128"/>
                <a:cs typeface="+mn-cs"/>
              </a:rPr>
              <a:t>0</a:t>
            </a:r>
            <a:r>
              <a:rPr lang="en-US" sz="1200" kern="1200" dirty="0" smtClean="0">
                <a:solidFill>
                  <a:schemeClr val="tx1"/>
                </a:solidFill>
                <a:effectLst/>
                <a:latin typeface="Arial" charset="0"/>
                <a:ea typeface="ヒラギノ角ゴ Pro W3" pitchFamily="1" charset="-128"/>
                <a:cs typeface="+mn-cs"/>
              </a:rPr>
              <a:t> HCR appears favorable given long-term shifts in productivity due to environment, it could be risk prone in cases where fishing pressure is causing biomass declines, allowing higher catches at low stock sizes due to reference points shifting lower through time. In practice, presenting a combination of both static and dynamic B</a:t>
            </a:r>
            <a:r>
              <a:rPr lang="en-US" sz="1200" kern="1200" baseline="-25000" dirty="0" smtClean="0">
                <a:solidFill>
                  <a:schemeClr val="tx1"/>
                </a:solidFill>
                <a:effectLst/>
                <a:latin typeface="Arial" charset="0"/>
                <a:ea typeface="ヒラギノ角ゴ Pro W3" pitchFamily="1" charset="-128"/>
                <a:cs typeface="+mn-cs"/>
              </a:rPr>
              <a:t>0</a:t>
            </a:r>
            <a:r>
              <a:rPr lang="en-US" sz="1200" kern="1200" dirty="0" smtClean="0">
                <a:solidFill>
                  <a:schemeClr val="tx1"/>
                </a:solidFill>
                <a:effectLst/>
                <a:latin typeface="Arial" charset="0"/>
                <a:ea typeface="ヒラギノ角ゴ Pro W3" pitchFamily="1" charset="-128"/>
                <a:cs typeface="+mn-cs"/>
              </a:rPr>
              <a:t> reference points to fishery managers is recommended.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This MSE is based solely on a modification of the current PFMC stock assessment model implemented for management in the CC.</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Main caveat - </a:t>
            </a:r>
            <a:r>
              <a:rPr lang="en-US" sz="1200" dirty="0" smtClean="0"/>
              <a:t>Assume stable sea level-recruitment relationship, as well as other potentially important ecological relationships</a:t>
            </a:r>
          </a:p>
          <a:p>
            <a:endParaRPr lang="en-US" sz="1200" kern="1200" dirty="0" smtClean="0">
              <a:solidFill>
                <a:schemeClr val="tx1"/>
              </a:solidFill>
              <a:effectLst/>
              <a:latin typeface="Arial" charset="0"/>
              <a:ea typeface="ヒラギノ角ゴ Pro W3" pitchFamily="1" charset="-128"/>
              <a:cs typeface="+mn-cs"/>
            </a:endParaRPr>
          </a:p>
          <a:p>
            <a:r>
              <a:rPr lang="en-US" sz="1200" kern="1200" dirty="0" smtClean="0">
                <a:solidFill>
                  <a:schemeClr val="tx1"/>
                </a:solidFill>
                <a:effectLst/>
                <a:latin typeface="Arial" charset="0"/>
                <a:ea typeface="ヒラギノ角ゴ Pro W3" pitchFamily="1" charset="-128"/>
                <a:cs typeface="+mn-cs"/>
              </a:rPr>
              <a:t>-Punt et al. -risk of wrong </a:t>
            </a:r>
            <a:r>
              <a:rPr lang="en-US" sz="1200" kern="1200" dirty="0" err="1" smtClean="0">
                <a:solidFill>
                  <a:schemeClr val="tx1"/>
                </a:solidFill>
                <a:effectLst/>
                <a:latin typeface="Arial" charset="0"/>
                <a:ea typeface="ヒラギノ角ゴ Pro W3" pitchFamily="1" charset="-128"/>
                <a:cs typeface="+mn-cs"/>
              </a:rPr>
              <a:t>managmenet</a:t>
            </a:r>
            <a:r>
              <a:rPr lang="en-US" sz="1200" kern="1200" dirty="0" smtClean="0">
                <a:solidFill>
                  <a:schemeClr val="tx1"/>
                </a:solidFill>
                <a:effectLst/>
                <a:latin typeface="Arial" charset="0"/>
                <a:ea typeface="ヒラギノ角ゴ Pro W3" pitchFamily="1" charset="-128"/>
                <a:cs typeface="+mn-cs"/>
              </a:rPr>
              <a:t> choice given climate information </a:t>
            </a:r>
            <a:r>
              <a:rPr lang="en-US" sz="1200" kern="1200" dirty="0" err="1" smtClean="0">
                <a:solidFill>
                  <a:schemeClr val="tx1"/>
                </a:solidFill>
                <a:effectLst/>
                <a:latin typeface="Arial" charset="0"/>
                <a:ea typeface="ヒラギノ角ゴ Pro W3" pitchFamily="1" charset="-128"/>
                <a:cs typeface="+mn-cs"/>
              </a:rPr>
              <a:t>outweights</a:t>
            </a:r>
            <a:r>
              <a:rPr lang="en-US" sz="1200" kern="1200" dirty="0" smtClean="0">
                <a:solidFill>
                  <a:schemeClr val="tx1"/>
                </a:solidFill>
                <a:effectLst/>
                <a:latin typeface="Arial" charset="0"/>
                <a:ea typeface="ヒラギノ角ゴ Pro W3" pitchFamily="1" charset="-128"/>
                <a:cs typeface="+mn-cs"/>
              </a:rPr>
              <a:t> inclusion in assessments</a:t>
            </a:r>
          </a:p>
          <a:p>
            <a:r>
              <a:rPr lang="en-US" sz="1200" kern="1200" dirty="0" smtClean="0">
                <a:solidFill>
                  <a:schemeClr val="tx1"/>
                </a:solidFill>
                <a:effectLst/>
                <a:latin typeface="Arial" charset="0"/>
                <a:ea typeface="ヒラギノ角ゴ Pro W3" pitchFamily="1" charset="-128"/>
                <a:cs typeface="+mn-cs"/>
              </a:rPr>
              <a:t>-problem – past observations may not be representative of future - </a:t>
            </a:r>
          </a:p>
          <a:p>
            <a:endParaRPr lang="en-US" sz="1200" kern="1200" dirty="0" smtClean="0">
              <a:solidFill>
                <a:schemeClr val="tx1"/>
              </a:solidFill>
              <a:effectLst/>
              <a:latin typeface="Arial" charset="0"/>
              <a:ea typeface="ヒラギノ角ゴ Pro W3" pitchFamily="1" charset="-128"/>
              <a:cs typeface="+mn-cs"/>
            </a:endParaRPr>
          </a:p>
          <a:p>
            <a:r>
              <a:rPr lang="en-US" sz="1200" kern="1200" dirty="0" smtClean="0">
                <a:solidFill>
                  <a:schemeClr val="tx1"/>
                </a:solidFill>
                <a:effectLst/>
                <a:latin typeface="Arial" charset="0"/>
                <a:ea typeface="ヒラギノ角ゴ Pro W3" pitchFamily="1" charset="-128"/>
                <a:cs typeface="+mn-cs"/>
              </a:rPr>
              <a:t>We have</a:t>
            </a:r>
            <a:r>
              <a:rPr lang="en-US" sz="1200" kern="1200" baseline="0" dirty="0" smtClean="0">
                <a:solidFill>
                  <a:schemeClr val="tx1"/>
                </a:solidFill>
                <a:effectLst/>
                <a:latin typeface="Arial" charset="0"/>
                <a:ea typeface="ヒラギノ角ゴ Pro W3" pitchFamily="1" charset="-128"/>
                <a:cs typeface="+mn-cs"/>
              </a:rPr>
              <a:t> quantified what the </a:t>
            </a:r>
            <a:r>
              <a:rPr lang="en-US" sz="1200" kern="1200" dirty="0" smtClean="0">
                <a:solidFill>
                  <a:schemeClr val="tx1"/>
                </a:solidFill>
                <a:effectLst/>
                <a:latin typeface="Arial" charset="0"/>
                <a:ea typeface="ヒラギノ角ゴ Pro W3" pitchFamily="1" charset="-128"/>
                <a:cs typeface="+mn-cs"/>
              </a:rPr>
              <a:t>King et al paper suggested</a:t>
            </a:r>
            <a:r>
              <a:rPr lang="en-US" sz="1200" kern="1200" baseline="0" dirty="0" smtClean="0">
                <a:solidFill>
                  <a:schemeClr val="tx1"/>
                </a:solidFill>
                <a:effectLst/>
                <a:latin typeface="Arial" charset="0"/>
                <a:ea typeface="ヒラギノ角ゴ Pro W3" pitchFamily="1" charset="-128"/>
                <a:cs typeface="+mn-cs"/>
              </a:rPr>
              <a:t> </a:t>
            </a:r>
            <a:r>
              <a:rPr lang="en-US" sz="1200" kern="1200" dirty="0" smtClean="0">
                <a:solidFill>
                  <a:schemeClr val="tx1"/>
                </a:solidFill>
                <a:effectLst/>
                <a:latin typeface="Arial" charset="0"/>
                <a:ea typeface="ヒラギノ角ゴ Pro W3" pitchFamily="1" charset="-128"/>
                <a:cs typeface="+mn-cs"/>
              </a:rPr>
              <a:t>– qualitative sablefish scenario</a:t>
            </a:r>
          </a:p>
          <a:p>
            <a:r>
              <a:rPr lang="en-US" sz="1200" b="0" i="0" u="none" strike="noStrike" kern="1200" baseline="0" dirty="0" smtClean="0">
                <a:solidFill>
                  <a:schemeClr val="tx1"/>
                </a:solidFill>
                <a:latin typeface="Arial" charset="0"/>
                <a:ea typeface="ヒラギノ角ゴ Pro W3" pitchFamily="1" charset="-128"/>
                <a:cs typeface="+mn-cs"/>
              </a:rPr>
              <a:t>King et al. 2011. ICES Journal of Marine Science, 68(6), 1199–1216.</a:t>
            </a:r>
            <a:endParaRPr lang="en-US" sz="1200" kern="1200" dirty="0" smtClean="0">
              <a:solidFill>
                <a:schemeClr val="tx1"/>
              </a:solidFill>
              <a:effectLst/>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Loss of southern range with warm-water impacts on larvae</a:t>
            </a:r>
          </a:p>
          <a:p>
            <a:r>
              <a:rPr lang="en-US" sz="1200" b="0" i="0" u="none" strike="noStrike" kern="1200" baseline="0" dirty="0" smtClean="0">
                <a:solidFill>
                  <a:schemeClr val="tx1"/>
                </a:solidFill>
                <a:latin typeface="Arial" charset="0"/>
                <a:ea typeface="ヒラギノ角ゴ Pro W3" pitchFamily="1" charset="-128"/>
                <a:cs typeface="+mn-cs"/>
              </a:rPr>
              <a:t>In the north, decreased year-class success with reduced spring</a:t>
            </a:r>
          </a:p>
          <a:p>
            <a:r>
              <a:rPr lang="en-US" sz="1200" b="0" i="0" u="none" strike="noStrike" kern="1200" baseline="0" dirty="0" smtClean="0">
                <a:solidFill>
                  <a:schemeClr val="tx1"/>
                </a:solidFill>
                <a:latin typeface="Arial" charset="0"/>
                <a:ea typeface="ヒラギノ角ゴ Pro W3" pitchFamily="1" charset="-128"/>
                <a:cs typeface="+mn-cs"/>
              </a:rPr>
              <a:t>productivity and copepod production for larvae</a:t>
            </a:r>
          </a:p>
          <a:p>
            <a:r>
              <a:rPr lang="en-US" sz="1200" b="0" i="0" u="none" strike="noStrike" kern="1200" baseline="0" dirty="0" smtClean="0">
                <a:solidFill>
                  <a:schemeClr val="tx1"/>
                </a:solidFill>
                <a:latin typeface="Arial" charset="0"/>
                <a:ea typeface="ヒラギノ角ゴ Pro W3" pitchFamily="1" charset="-128"/>
                <a:cs typeface="+mn-cs"/>
              </a:rPr>
              <a:t>Longevity with periodic strong year classes maintains biomass</a:t>
            </a:r>
          </a:p>
          <a:p>
            <a:r>
              <a:rPr lang="en-US" sz="1200" b="0" i="0" u="none" strike="noStrike" kern="1200" baseline="0" dirty="0" smtClean="0">
                <a:solidFill>
                  <a:schemeClr val="tx1"/>
                </a:solidFill>
                <a:latin typeface="Arial" charset="0"/>
                <a:ea typeface="ヒラギノ角ゴ Pro W3" pitchFamily="1" charset="-128"/>
                <a:cs typeface="+mn-cs"/>
              </a:rPr>
              <a:t>King et al. (2000), King and McFarlane (2003), and </a:t>
            </a:r>
            <a:r>
              <a:rPr lang="en-US" sz="1200" b="0" i="0" u="none" strike="noStrike" kern="1200" baseline="0" dirty="0" err="1" smtClean="0">
                <a:solidFill>
                  <a:schemeClr val="tx1"/>
                </a:solidFill>
                <a:latin typeface="Arial" charset="0"/>
                <a:ea typeface="ヒラギノ角ゴ Pro W3" pitchFamily="1" charset="-128"/>
                <a:cs typeface="+mn-cs"/>
              </a:rPr>
              <a:t>Schirripa</a:t>
            </a:r>
            <a:r>
              <a:rPr lang="en-US" sz="1200" b="0" i="0" u="none" strike="noStrike" kern="1200" baseline="0" dirty="0" smtClean="0">
                <a:solidFill>
                  <a:schemeClr val="tx1"/>
                </a:solidFill>
                <a:latin typeface="Arial" charset="0"/>
                <a:ea typeface="ヒラギノ角ゴ Pro W3" pitchFamily="1" charset="-128"/>
                <a:cs typeface="+mn-cs"/>
              </a:rPr>
              <a:t> and Colbert (2006)</a:t>
            </a:r>
          </a:p>
          <a:p>
            <a:r>
              <a:rPr lang="en-US" sz="1200" b="0" i="0" u="none" strike="noStrike" kern="1200" baseline="0" dirty="0" smtClean="0">
                <a:solidFill>
                  <a:schemeClr val="tx1"/>
                </a:solidFill>
                <a:latin typeface="Arial" charset="0"/>
                <a:ea typeface="ヒラギノ角ゴ Pro W3" pitchFamily="1" charset="-128"/>
                <a:cs typeface="+mn-cs"/>
              </a:rPr>
              <a:t>The statistical downscaling approach, based on</a:t>
            </a:r>
          </a:p>
          <a:p>
            <a:r>
              <a:rPr lang="en-US" sz="1200" b="0" i="0" u="none" strike="noStrike" kern="1200" baseline="0" dirty="0" smtClean="0">
                <a:solidFill>
                  <a:schemeClr val="tx1"/>
                </a:solidFill>
                <a:latin typeface="Arial" charset="0"/>
                <a:ea typeface="ヒラギノ角ゴ Pro W3" pitchFamily="1" charset="-128"/>
                <a:cs typeface="+mn-cs"/>
              </a:rPr>
              <a:t>a moderate greenhouse-gas-emission scenario (A1B), suggests</a:t>
            </a:r>
          </a:p>
          <a:p>
            <a:r>
              <a:rPr lang="en-US" sz="1200" b="0" i="0" u="none" strike="noStrike" kern="1200" baseline="0" dirty="0" smtClean="0">
                <a:solidFill>
                  <a:schemeClr val="tx1"/>
                </a:solidFill>
                <a:latin typeface="Arial" charset="0"/>
                <a:ea typeface="ヒラギノ角ゴ Pro W3" pitchFamily="1" charset="-128"/>
                <a:cs typeface="+mn-cs"/>
              </a:rPr>
              <a:t>only moderate oceanographic changes: mild surface warming</a:t>
            </a:r>
          </a:p>
          <a:p>
            <a:r>
              <a:rPr lang="en-US" sz="1200" b="0" i="0" u="none" strike="noStrike" kern="1200" baseline="0" dirty="0" smtClean="0">
                <a:solidFill>
                  <a:schemeClr val="tx1"/>
                </a:solidFill>
                <a:latin typeface="Arial" charset="0"/>
                <a:ea typeface="ヒラギノ角ゴ Pro W3" pitchFamily="1" charset="-128"/>
                <a:cs typeface="+mn-cs"/>
              </a:rPr>
              <a:t>accompanied by relatively minor increases in upwelling-</a:t>
            </a:r>
            <a:r>
              <a:rPr lang="en-US" sz="1200" b="0" i="0" u="none" strike="noStrike" kern="1200" baseline="0" dirty="0" err="1" smtClean="0">
                <a:solidFill>
                  <a:schemeClr val="tx1"/>
                </a:solidFill>
                <a:latin typeface="Arial" charset="0"/>
                <a:ea typeface="ヒラギノ角ゴ Pro W3" pitchFamily="1" charset="-128"/>
                <a:cs typeface="+mn-cs"/>
              </a:rPr>
              <a:t>favourable</a:t>
            </a:r>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winds in northern portions of the CCS. Natural variability overshadows</a:t>
            </a:r>
          </a:p>
          <a:p>
            <a:r>
              <a:rPr lang="en-US" sz="1200" b="0" i="0" u="none" strike="noStrike" kern="1200" baseline="0" dirty="0" smtClean="0">
                <a:solidFill>
                  <a:schemeClr val="tx1"/>
                </a:solidFill>
                <a:latin typeface="Arial" charset="0"/>
                <a:ea typeface="ヒラギノ角ゴ Pro W3" pitchFamily="1" charset="-128"/>
                <a:cs typeface="+mn-cs"/>
              </a:rPr>
              <a:t>climate signals for many important metrics (Overland</a:t>
            </a:r>
          </a:p>
          <a:p>
            <a:r>
              <a:rPr lang="en-US" sz="1200" b="0" i="0" u="none" strike="noStrike" kern="1200" baseline="0" dirty="0" smtClean="0">
                <a:solidFill>
                  <a:schemeClr val="tx1"/>
                </a:solidFill>
                <a:latin typeface="Arial" charset="0"/>
                <a:ea typeface="ヒラギノ角ゴ Pro W3" pitchFamily="1" charset="-128"/>
                <a:cs typeface="+mn-cs"/>
              </a:rPr>
              <a:t>and Wang, 2007; Wang et al., 2010). Our downscaling results</a:t>
            </a:r>
          </a:p>
          <a:p>
            <a:r>
              <a:rPr lang="en-US" sz="1200" b="0" i="0" u="none" strike="noStrike" kern="1200" baseline="0" dirty="0" smtClean="0">
                <a:solidFill>
                  <a:schemeClr val="tx1"/>
                </a:solidFill>
                <a:latin typeface="Arial" charset="0"/>
                <a:ea typeface="ヒラギノ角ゴ Pro W3" pitchFamily="1" charset="-128"/>
                <a:cs typeface="+mn-cs"/>
              </a:rPr>
              <a:t>agree with the basic findings of Mote and Mantua (2002) that</a:t>
            </a:r>
          </a:p>
          <a:p>
            <a:r>
              <a:rPr lang="en-US" sz="1200" b="0" i="0" u="none" strike="noStrike" kern="1200" baseline="0" dirty="0" smtClean="0">
                <a:solidFill>
                  <a:schemeClr val="tx1"/>
                </a:solidFill>
                <a:latin typeface="Arial" charset="0"/>
                <a:ea typeface="ヒラギノ角ゴ Pro W3" pitchFamily="1" charset="-128"/>
                <a:cs typeface="+mn-cs"/>
              </a:rPr>
              <a:t>drastic changes in upwelling are unlikely over the next few</a:t>
            </a:r>
          </a:p>
          <a:p>
            <a:r>
              <a:rPr lang="en-US" sz="1200" b="0" i="0" u="none" strike="noStrike" kern="1200" baseline="0" dirty="0" smtClean="0">
                <a:solidFill>
                  <a:schemeClr val="tx1"/>
                </a:solidFill>
                <a:latin typeface="Arial" charset="0"/>
                <a:ea typeface="ヒラギノ角ゴ Pro W3" pitchFamily="1" charset="-128"/>
                <a:cs typeface="+mn-cs"/>
              </a:rPr>
              <a:t>decades. They are at odds with </a:t>
            </a:r>
            <a:r>
              <a:rPr lang="en-US" sz="1200" b="0" i="0" u="none" strike="noStrike" kern="1200" baseline="0" dirty="0" err="1" smtClean="0">
                <a:solidFill>
                  <a:schemeClr val="tx1"/>
                </a:solidFill>
                <a:latin typeface="Arial" charset="0"/>
                <a:ea typeface="ヒラギノ角ゴ Pro W3" pitchFamily="1" charset="-128"/>
                <a:cs typeface="+mn-cs"/>
              </a:rPr>
              <a:t>Bakun</a:t>
            </a:r>
            <a:r>
              <a:rPr lang="en-US" sz="1200" b="0" i="0" u="none" strike="noStrike" kern="1200" baseline="0" dirty="0" smtClean="0">
                <a:solidFill>
                  <a:schemeClr val="tx1"/>
                </a:solidFill>
                <a:latin typeface="Arial" charset="0"/>
                <a:ea typeface="ヒラギノ角ゴ Pro W3" pitchFamily="1" charset="-128"/>
                <a:cs typeface="+mn-cs"/>
              </a:rPr>
              <a:t> (1990) and Snyder et al.</a:t>
            </a:r>
          </a:p>
          <a:p>
            <a:r>
              <a:rPr lang="en-US" sz="1200" b="0" i="0" u="none" strike="noStrike" kern="1200" baseline="0" dirty="0" smtClean="0">
                <a:solidFill>
                  <a:schemeClr val="tx1"/>
                </a:solidFill>
                <a:latin typeface="Arial" charset="0"/>
                <a:ea typeface="ヒラギノ角ゴ Pro W3" pitchFamily="1" charset="-128"/>
                <a:cs typeface="+mn-cs"/>
              </a:rPr>
              <a:t>(2003), who posited that upwelling was liable to strengthen.</a:t>
            </a:r>
          </a:p>
          <a:p>
            <a:r>
              <a:rPr lang="en-US" sz="1200" b="0" i="0" u="none" strike="noStrike" kern="1200" baseline="0" dirty="0" smtClean="0">
                <a:solidFill>
                  <a:schemeClr val="tx1"/>
                </a:solidFill>
                <a:latin typeface="Arial" charset="0"/>
                <a:ea typeface="ヒラギノ角ゴ Pro W3" pitchFamily="1" charset="-128"/>
                <a:cs typeface="+mn-cs"/>
              </a:rPr>
              <a:t>Under a scenario based on the statistical downscaling outlined</a:t>
            </a:r>
          </a:p>
          <a:p>
            <a:r>
              <a:rPr lang="en-US" sz="1200" b="0" i="0" u="none" strike="noStrike" kern="1200" baseline="0" dirty="0" smtClean="0">
                <a:solidFill>
                  <a:schemeClr val="tx1"/>
                </a:solidFill>
                <a:latin typeface="Arial" charset="0"/>
                <a:ea typeface="ヒラギノ角ゴ Pro W3" pitchFamily="1" charset="-128"/>
                <a:cs typeface="+mn-cs"/>
              </a:rPr>
              <a:t>above, resource managers might anticipate relatively minor</a:t>
            </a:r>
          </a:p>
          <a:p>
            <a:r>
              <a:rPr lang="en-US" sz="1200" b="0" i="0" u="none" strike="noStrike" kern="1200" baseline="0" dirty="0" smtClean="0">
                <a:solidFill>
                  <a:schemeClr val="tx1"/>
                </a:solidFill>
                <a:latin typeface="Arial" charset="0"/>
                <a:ea typeface="ヒラギノ角ゴ Pro W3" pitchFamily="1" charset="-128"/>
                <a:cs typeface="+mn-cs"/>
              </a:rPr>
              <a:t>changes rooted in mild warming and small, localized increases</a:t>
            </a:r>
          </a:p>
          <a:p>
            <a:r>
              <a:rPr lang="en-US" sz="1200" b="0" i="0" u="none" strike="noStrike" kern="1200" baseline="0" dirty="0" smtClean="0">
                <a:solidFill>
                  <a:schemeClr val="tx1"/>
                </a:solidFill>
                <a:latin typeface="Arial" charset="0"/>
                <a:ea typeface="ヒラギノ角ゴ Pro W3" pitchFamily="1" charset="-128"/>
                <a:cs typeface="+mn-cs"/>
              </a:rPr>
              <a:t>in upwelling long-lived, highly fecund species</a:t>
            </a:r>
          </a:p>
          <a:p>
            <a:r>
              <a:rPr lang="en-US" sz="1200" b="0" i="0" u="none" strike="noStrike" kern="1200" baseline="0" dirty="0" smtClean="0">
                <a:solidFill>
                  <a:schemeClr val="tx1"/>
                </a:solidFill>
                <a:latin typeface="Arial" charset="0"/>
                <a:ea typeface="ヒラギノ角ゴ Pro W3" pitchFamily="1" charset="-128"/>
                <a:cs typeface="+mn-cs"/>
              </a:rPr>
              <a:t>(periodic strategists), such as Dover sole, sablefish, and rockfish</a:t>
            </a:r>
          </a:p>
          <a:p>
            <a:r>
              <a:rPr lang="en-US" sz="1200" b="0" i="0" u="none" strike="noStrike" kern="1200" baseline="0" dirty="0" smtClean="0">
                <a:solidFill>
                  <a:schemeClr val="tx1"/>
                </a:solidFill>
                <a:latin typeface="Arial" charset="0"/>
                <a:ea typeface="ヒラギノ角ゴ Pro W3" pitchFamily="1" charset="-128"/>
                <a:cs typeface="+mn-cs"/>
              </a:rPr>
              <a:t>(Table 2), can withstand many years of poor recruitment by</a:t>
            </a:r>
          </a:p>
          <a:p>
            <a:r>
              <a:rPr lang="en-US" sz="1200" b="0" i="0" u="none" strike="noStrike" kern="1200" baseline="0" dirty="0" smtClean="0">
                <a:solidFill>
                  <a:schemeClr val="tx1"/>
                </a:solidFill>
                <a:latin typeface="Arial" charset="0"/>
                <a:ea typeface="ヒラギノ角ゴ Pro W3" pitchFamily="1" charset="-128"/>
                <a:cs typeface="+mn-cs"/>
              </a:rPr>
              <a:t>taking the substantial advantage of </a:t>
            </a:r>
            <a:r>
              <a:rPr lang="en-US" sz="1200" b="0" i="0" u="none" strike="noStrike" kern="1200" baseline="0" dirty="0" err="1" smtClean="0">
                <a:solidFill>
                  <a:schemeClr val="tx1"/>
                </a:solidFill>
                <a:latin typeface="Arial" charset="0"/>
                <a:ea typeface="ヒラギノ角ゴ Pro W3" pitchFamily="1" charset="-128"/>
                <a:cs typeface="+mn-cs"/>
              </a:rPr>
              <a:t>interannual</a:t>
            </a:r>
            <a:r>
              <a:rPr lang="en-US" sz="1200" b="0" i="0" u="none" strike="noStrike" kern="1200" baseline="0" dirty="0" smtClean="0">
                <a:solidFill>
                  <a:schemeClr val="tx1"/>
                </a:solidFill>
                <a:latin typeface="Arial" charset="0"/>
                <a:ea typeface="ヒラギノ角ゴ Pro W3" pitchFamily="1" charset="-128"/>
                <a:cs typeface="+mn-cs"/>
              </a:rPr>
              <a:t> variability that</a:t>
            </a:r>
          </a:p>
          <a:p>
            <a:r>
              <a:rPr lang="en-US" sz="1200" b="0" i="0" u="none" strike="noStrike" kern="1200" baseline="0" dirty="0" smtClean="0">
                <a:solidFill>
                  <a:schemeClr val="tx1"/>
                </a:solidFill>
                <a:latin typeface="Arial" charset="0"/>
                <a:ea typeface="ヒラギノ角ゴ Pro W3" pitchFamily="1" charset="-128"/>
                <a:cs typeface="+mn-cs"/>
              </a:rPr>
              <a:t>periodically favors good recruitment.</a:t>
            </a:r>
            <a:endParaRPr lang="en-US" sz="1200" kern="1200" dirty="0" smtClean="0">
              <a:solidFill>
                <a:schemeClr val="tx1"/>
              </a:solidFill>
              <a:effectLst/>
              <a:latin typeface="Arial" charset="0"/>
              <a:ea typeface="ヒラギノ角ゴ Pro W3" pitchFamily="1" charset="-128"/>
              <a:cs typeface="+mn-cs"/>
            </a:endParaRPr>
          </a:p>
          <a:p>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Adaptation strategies</a:t>
            </a:r>
            <a:r>
              <a:rPr lang="en-US" sz="1200" kern="1200" baseline="0" dirty="0" smtClean="0">
                <a:solidFill>
                  <a:schemeClr val="tx1"/>
                </a:solidFill>
                <a:effectLst/>
                <a:latin typeface="Arial" charset="0"/>
                <a:ea typeface="ヒラギノ角ゴ Pro W3" pitchFamily="1" charset="-128"/>
                <a:cs typeface="+mn-cs"/>
              </a:rPr>
              <a:t>: </a:t>
            </a:r>
            <a:r>
              <a:rPr lang="en-US" sz="1200" kern="1200" dirty="0" smtClean="0">
                <a:solidFill>
                  <a:schemeClr val="tx1"/>
                </a:solidFill>
                <a:effectLst/>
                <a:latin typeface="Arial" charset="0"/>
                <a:ea typeface="ヒラギノ角ゴ Pro W3" pitchFamily="1" charset="-128"/>
                <a:cs typeface="+mn-cs"/>
              </a:rPr>
              <a:t>farm raised all female sablefish.</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Evaluate the resilience of the Sablefish supply chain to potential</a:t>
            </a:r>
            <a:r>
              <a:rPr lang="en-US" sz="1200" kern="1200" baseline="0" dirty="0" smtClean="0">
                <a:solidFill>
                  <a:schemeClr val="tx1"/>
                </a:solidFill>
                <a:effectLst/>
                <a:latin typeface="Arial" charset="0"/>
                <a:ea typeface="ヒラギノ角ゴ Pro W3" pitchFamily="1" charset="-128"/>
                <a:cs typeface="+mn-cs"/>
              </a:rPr>
              <a:t> declines in catch</a:t>
            </a:r>
            <a:r>
              <a:rPr lang="en-US" sz="1200" kern="1200" dirty="0" smtClean="0">
                <a:solidFill>
                  <a:schemeClr val="tx1"/>
                </a:solidFill>
                <a:effectLst/>
                <a:latin typeface="Arial" charset="0"/>
                <a:ea typeface="ヒラギノ角ゴ Pro W3" pitchFamily="1" charset="-128"/>
                <a:cs typeface="+mn-cs"/>
              </a:rPr>
              <a:t>…in a scenario of declining stock how to add value to product and ensure a resilient supply chain for sablefish?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Goal</a:t>
            </a:r>
            <a:r>
              <a:rPr lang="en-US" sz="1200" kern="1200" baseline="0" dirty="0" smtClean="0">
                <a:solidFill>
                  <a:schemeClr val="tx1"/>
                </a:solidFill>
                <a:effectLst/>
                <a:latin typeface="Arial" charset="0"/>
                <a:ea typeface="ヒラギノ角ゴ Pro W3" pitchFamily="1" charset="-128"/>
                <a:cs typeface="+mn-cs"/>
              </a:rPr>
              <a:t> to build community reliance to potential change, particularly where the weight of the current evidence suggests that change may be negative.</a:t>
            </a: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r>
              <a:rPr lang="en-US" sz="1200" kern="1200" dirty="0" smtClean="0">
                <a:solidFill>
                  <a:schemeClr val="tx1"/>
                </a:solidFill>
                <a:effectLst/>
                <a:latin typeface="Arial" charset="0"/>
                <a:ea typeface="ヒラギノ角ゴ Pro W3" pitchFamily="1" charset="-128"/>
                <a:cs typeface="+mn-cs"/>
              </a:rPr>
              <a:t>This kind of study may be refined/improved via Process oriented fisheries studies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AAD2215-6D2D-4B7C-A57D-267B48EE334F}" type="slidenum">
              <a:rPr lang="en-US" smtClean="0"/>
              <a:pPr/>
              <a:t>24</a:t>
            </a:fld>
            <a:endParaRPr lang="en-US" dirty="0"/>
          </a:p>
        </p:txBody>
      </p:sp>
    </p:spTree>
    <p:extLst>
      <p:ext uri="{BB962C8B-B14F-4D97-AF65-F5344CB8AC3E}">
        <p14:creationId xmlns:p14="http://schemas.microsoft.com/office/powerpoint/2010/main" val="31503636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Projected SLs from the CMIP5 GCMs suggest that future sablefish recruitment is likely to fall within the range of past observations but may be less variable </a:t>
            </a:r>
            <a:r>
              <a:rPr lang="en-US" sz="1200" b="1" kern="1200" dirty="0" smtClean="0">
                <a:solidFill>
                  <a:schemeClr val="tx1"/>
                </a:solidFill>
                <a:effectLst/>
                <a:latin typeface="Arial" charset="0"/>
                <a:ea typeface="ヒラギノ角ゴ Pro W3" pitchFamily="1" charset="-128"/>
                <a:cs typeface="+mn-cs"/>
              </a:rPr>
              <a:t>(this will likely change in revised model runs)</a:t>
            </a:r>
            <a:r>
              <a:rPr lang="en-US" sz="1200" kern="1200" dirty="0" smtClean="0">
                <a:solidFill>
                  <a:schemeClr val="tx1"/>
                </a:solidFill>
                <a:effectLst/>
                <a:latin typeface="Arial" charset="0"/>
                <a:ea typeface="ヒラギノ角ゴ Pro W3" pitchFamily="1" charset="-128"/>
                <a:cs typeface="+mn-cs"/>
              </a:rPr>
              <a:t> and is likely to exhibit decadal trends that result in recruitment levels that persist at lower levels (through about 2040) followed somewhat higher levels (from about 2040 through 2060).</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The current GCMs seem to capture long-term trends in SL but suggest less natural variability. Decreased variability in SL could be partially related to a weaker ENSO, but warrants further investigation. The lower variance in the GCM SL projections, in comparison to historical values, suggests a lack of occasional large recruitments during the projection period that could sustain the population at higher levels due to the decreased variability in sea level.</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Two model groups appear, out of the 11 GCMs. The first group suggests an overall decrease in productivity due to decreases in wind forcing, upwelling strength, and boreal copepod community leading to lower catches (higher SL resulting in lower recruitment). The second group suggests increases in productivity, likely due to increasing in deep water, nitrogen rich, upwelling (</a:t>
            </a:r>
            <a:r>
              <a:rPr lang="en-US" sz="1200" kern="1200" dirty="0" err="1" smtClean="0">
                <a:solidFill>
                  <a:schemeClr val="tx1"/>
                </a:solidFill>
                <a:effectLst/>
                <a:latin typeface="Arial" charset="0"/>
                <a:ea typeface="ヒラギノ角ゴ Pro W3" pitchFamily="1" charset="-128"/>
                <a:cs typeface="+mn-cs"/>
              </a:rPr>
              <a:t>Rykaczewski</a:t>
            </a:r>
            <a:r>
              <a:rPr lang="en-US" sz="1200" kern="1200" dirty="0" smtClean="0">
                <a:solidFill>
                  <a:schemeClr val="tx1"/>
                </a:solidFill>
                <a:effectLst/>
                <a:latin typeface="Arial" charset="0"/>
                <a:ea typeface="ヒラギノ角ゴ Pro W3" pitchFamily="1" charset="-128"/>
                <a:cs typeface="+mn-cs"/>
              </a:rPr>
              <a:t> and Dunne 2010) leading to an increase in productivity (lower sea level resulting in higher recruitment). A majority of the GCMs suggest that after about 2040 there will be a slight trend towards generally lower SLs, with an increasing frequency of low SLs outside of the range of the historical observations. Lower sea levels suggest more favorable conditions for sablefish in the northern California Current. Analyses of potential oceanographic changes in the CC due to climate change suggest only moderate oceanographic changes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natural variability overshadows climate signals for many important metrics (Overland and Wang, 2007; Wang et al., 2010)</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This MSE suggests that although spawning biomass and catches decline, and then stabilize, into the future under both the current 40-10 HCR, with static reference points, and the alternative dynamic B0 40-10 HCR, that both HCRs maintain the sablefish stock above the stock size that causes a fishery closure, as intended. However, using the 40-10 HCR triggers stock rebuilding plans more frequently that the dynamic B0 40-10 HCR, suggesting that the dynamic B0 HCR is more robust to potential future climate change due to the ability to track decadal scale changes in productivity.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While the dynamic B</a:t>
            </a:r>
            <a:r>
              <a:rPr lang="en-US" sz="1200" kern="1200" baseline="-25000" dirty="0" smtClean="0">
                <a:solidFill>
                  <a:schemeClr val="tx1"/>
                </a:solidFill>
                <a:effectLst/>
                <a:latin typeface="Arial" charset="0"/>
                <a:ea typeface="ヒラギノ角ゴ Pro W3" pitchFamily="1" charset="-128"/>
                <a:cs typeface="+mn-cs"/>
              </a:rPr>
              <a:t>0</a:t>
            </a:r>
            <a:r>
              <a:rPr lang="en-US" sz="1200" kern="1200" dirty="0" smtClean="0">
                <a:solidFill>
                  <a:schemeClr val="tx1"/>
                </a:solidFill>
                <a:effectLst/>
                <a:latin typeface="Arial" charset="0"/>
                <a:ea typeface="ヒラギノ角ゴ Pro W3" pitchFamily="1" charset="-128"/>
                <a:cs typeface="+mn-cs"/>
              </a:rPr>
              <a:t> HCR appears favorable given long-term shifts in productivity due to environment, it could be risk prone in cases where fishing pressure is causing biomass declines, allowing higher catches at low stock sizes due to reference points shifting lower through time. In practice, presenting a combination of both static and dynamic B</a:t>
            </a:r>
            <a:r>
              <a:rPr lang="en-US" sz="1200" kern="1200" baseline="-25000" dirty="0" smtClean="0">
                <a:solidFill>
                  <a:schemeClr val="tx1"/>
                </a:solidFill>
                <a:effectLst/>
                <a:latin typeface="Arial" charset="0"/>
                <a:ea typeface="ヒラギノ角ゴ Pro W3" pitchFamily="1" charset="-128"/>
                <a:cs typeface="+mn-cs"/>
              </a:rPr>
              <a:t>0</a:t>
            </a:r>
            <a:r>
              <a:rPr lang="en-US" sz="1200" kern="1200" dirty="0" smtClean="0">
                <a:solidFill>
                  <a:schemeClr val="tx1"/>
                </a:solidFill>
                <a:effectLst/>
                <a:latin typeface="Arial" charset="0"/>
                <a:ea typeface="ヒラギノ角ゴ Pro W3" pitchFamily="1" charset="-128"/>
                <a:cs typeface="+mn-cs"/>
              </a:rPr>
              <a:t> reference points to fishery managers is recommended.</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This MSE is based solely on a modification of the current PFMC stock assessment model implemented for management in the CC.</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Main caveat - </a:t>
            </a:r>
            <a:r>
              <a:rPr lang="en-US" sz="1200" dirty="0" smtClean="0"/>
              <a:t>Assume stable sea level-recruitment relationship, as well as other potentially important ecological relationships</a:t>
            </a:r>
          </a:p>
          <a:p>
            <a:endParaRPr lang="en-US" sz="1200" kern="1200" dirty="0" smtClean="0">
              <a:solidFill>
                <a:schemeClr val="tx1"/>
              </a:solidFill>
              <a:effectLst/>
              <a:latin typeface="Arial" charset="0"/>
              <a:ea typeface="ヒラギノ角ゴ Pro W3" pitchFamily="1" charset="-128"/>
              <a:cs typeface="+mn-cs"/>
            </a:endParaRPr>
          </a:p>
          <a:p>
            <a:r>
              <a:rPr lang="en-US" sz="1200" kern="1200" dirty="0" smtClean="0">
                <a:solidFill>
                  <a:schemeClr val="tx1"/>
                </a:solidFill>
                <a:effectLst/>
                <a:latin typeface="Arial" charset="0"/>
                <a:ea typeface="ヒラギノ角ゴ Pro W3" pitchFamily="1" charset="-128"/>
                <a:cs typeface="+mn-cs"/>
              </a:rPr>
              <a:t>-Punt et al. -risk of wrong </a:t>
            </a:r>
            <a:r>
              <a:rPr lang="en-US" sz="1200" kern="1200" dirty="0" err="1" smtClean="0">
                <a:solidFill>
                  <a:schemeClr val="tx1"/>
                </a:solidFill>
                <a:effectLst/>
                <a:latin typeface="Arial" charset="0"/>
                <a:ea typeface="ヒラギノ角ゴ Pro W3" pitchFamily="1" charset="-128"/>
                <a:cs typeface="+mn-cs"/>
              </a:rPr>
              <a:t>managmenet</a:t>
            </a:r>
            <a:r>
              <a:rPr lang="en-US" sz="1200" kern="1200" dirty="0" smtClean="0">
                <a:solidFill>
                  <a:schemeClr val="tx1"/>
                </a:solidFill>
                <a:effectLst/>
                <a:latin typeface="Arial" charset="0"/>
                <a:ea typeface="ヒラギノ角ゴ Pro W3" pitchFamily="1" charset="-128"/>
                <a:cs typeface="+mn-cs"/>
              </a:rPr>
              <a:t> choice given climate information </a:t>
            </a:r>
            <a:r>
              <a:rPr lang="en-US" sz="1200" kern="1200" dirty="0" err="1" smtClean="0">
                <a:solidFill>
                  <a:schemeClr val="tx1"/>
                </a:solidFill>
                <a:effectLst/>
                <a:latin typeface="Arial" charset="0"/>
                <a:ea typeface="ヒラギノ角ゴ Pro W3" pitchFamily="1" charset="-128"/>
                <a:cs typeface="+mn-cs"/>
              </a:rPr>
              <a:t>outweights</a:t>
            </a:r>
            <a:r>
              <a:rPr lang="en-US" sz="1200" kern="1200" dirty="0" smtClean="0">
                <a:solidFill>
                  <a:schemeClr val="tx1"/>
                </a:solidFill>
                <a:effectLst/>
                <a:latin typeface="Arial" charset="0"/>
                <a:ea typeface="ヒラギノ角ゴ Pro W3" pitchFamily="1" charset="-128"/>
                <a:cs typeface="+mn-cs"/>
              </a:rPr>
              <a:t> inclusion in assessments</a:t>
            </a:r>
          </a:p>
          <a:p>
            <a:r>
              <a:rPr lang="en-US" sz="1200" kern="1200" dirty="0" smtClean="0">
                <a:solidFill>
                  <a:schemeClr val="tx1"/>
                </a:solidFill>
                <a:effectLst/>
                <a:latin typeface="Arial" charset="0"/>
                <a:ea typeface="ヒラギノ角ゴ Pro W3" pitchFamily="1" charset="-128"/>
                <a:cs typeface="+mn-cs"/>
              </a:rPr>
              <a:t>-problem – past observations may not be representative of future - </a:t>
            </a:r>
          </a:p>
          <a:p>
            <a:endParaRPr lang="en-US" sz="1200" kern="1200" dirty="0" smtClean="0">
              <a:solidFill>
                <a:schemeClr val="tx1"/>
              </a:solidFill>
              <a:effectLst/>
              <a:latin typeface="Arial" charset="0"/>
              <a:ea typeface="ヒラギノ角ゴ Pro W3" pitchFamily="1" charset="-128"/>
              <a:cs typeface="+mn-cs"/>
            </a:endParaRPr>
          </a:p>
          <a:p>
            <a:r>
              <a:rPr lang="en-US" sz="1200" kern="1200" dirty="0" smtClean="0">
                <a:solidFill>
                  <a:schemeClr val="tx1"/>
                </a:solidFill>
                <a:effectLst/>
                <a:latin typeface="Arial" charset="0"/>
                <a:ea typeface="ヒラギノ角ゴ Pro W3" pitchFamily="1" charset="-128"/>
                <a:cs typeface="+mn-cs"/>
              </a:rPr>
              <a:t>We have</a:t>
            </a:r>
            <a:r>
              <a:rPr lang="en-US" sz="1200" kern="1200" baseline="0" dirty="0" smtClean="0">
                <a:solidFill>
                  <a:schemeClr val="tx1"/>
                </a:solidFill>
                <a:effectLst/>
                <a:latin typeface="Arial" charset="0"/>
                <a:ea typeface="ヒラギノ角ゴ Pro W3" pitchFamily="1" charset="-128"/>
                <a:cs typeface="+mn-cs"/>
              </a:rPr>
              <a:t> quantified what the </a:t>
            </a:r>
            <a:r>
              <a:rPr lang="en-US" sz="1200" kern="1200" dirty="0" smtClean="0">
                <a:solidFill>
                  <a:schemeClr val="tx1"/>
                </a:solidFill>
                <a:effectLst/>
                <a:latin typeface="Arial" charset="0"/>
                <a:ea typeface="ヒラギノ角ゴ Pro W3" pitchFamily="1" charset="-128"/>
                <a:cs typeface="+mn-cs"/>
              </a:rPr>
              <a:t>King et al paper suggested</a:t>
            </a:r>
            <a:r>
              <a:rPr lang="en-US" sz="1200" kern="1200" baseline="0" dirty="0" smtClean="0">
                <a:solidFill>
                  <a:schemeClr val="tx1"/>
                </a:solidFill>
                <a:effectLst/>
                <a:latin typeface="Arial" charset="0"/>
                <a:ea typeface="ヒラギノ角ゴ Pro W3" pitchFamily="1" charset="-128"/>
                <a:cs typeface="+mn-cs"/>
              </a:rPr>
              <a:t> </a:t>
            </a:r>
            <a:r>
              <a:rPr lang="en-US" sz="1200" kern="1200" dirty="0" smtClean="0">
                <a:solidFill>
                  <a:schemeClr val="tx1"/>
                </a:solidFill>
                <a:effectLst/>
                <a:latin typeface="Arial" charset="0"/>
                <a:ea typeface="ヒラギノ角ゴ Pro W3" pitchFamily="1" charset="-128"/>
                <a:cs typeface="+mn-cs"/>
              </a:rPr>
              <a:t>– qualitative sablefish scenario</a:t>
            </a:r>
          </a:p>
          <a:p>
            <a:r>
              <a:rPr lang="en-US" sz="1200" b="0" i="0" u="none" strike="noStrike" kern="1200" baseline="0" dirty="0" smtClean="0">
                <a:solidFill>
                  <a:schemeClr val="tx1"/>
                </a:solidFill>
                <a:latin typeface="Arial" charset="0"/>
                <a:ea typeface="ヒラギノ角ゴ Pro W3" pitchFamily="1" charset="-128"/>
                <a:cs typeface="+mn-cs"/>
              </a:rPr>
              <a:t>King et al. 2011. ICES Journal of Marine Science, 68(6), 1199–1216.</a:t>
            </a:r>
            <a:endParaRPr lang="en-US" sz="1200" kern="1200" dirty="0" smtClean="0">
              <a:solidFill>
                <a:schemeClr val="tx1"/>
              </a:solidFill>
              <a:effectLst/>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Loss of southern range with warm-water impacts on larvae</a:t>
            </a:r>
          </a:p>
          <a:p>
            <a:r>
              <a:rPr lang="en-US" sz="1200" b="0" i="0" u="none" strike="noStrike" kern="1200" baseline="0" dirty="0" smtClean="0">
                <a:solidFill>
                  <a:schemeClr val="tx1"/>
                </a:solidFill>
                <a:latin typeface="Arial" charset="0"/>
                <a:ea typeface="ヒラギノ角ゴ Pro W3" pitchFamily="1" charset="-128"/>
                <a:cs typeface="+mn-cs"/>
              </a:rPr>
              <a:t>In the north, decreased year-class success with reduced spring</a:t>
            </a:r>
          </a:p>
          <a:p>
            <a:r>
              <a:rPr lang="en-US" sz="1200" b="0" i="0" u="none" strike="noStrike" kern="1200" baseline="0" dirty="0" smtClean="0">
                <a:solidFill>
                  <a:schemeClr val="tx1"/>
                </a:solidFill>
                <a:latin typeface="Arial" charset="0"/>
                <a:ea typeface="ヒラギノ角ゴ Pro W3" pitchFamily="1" charset="-128"/>
                <a:cs typeface="+mn-cs"/>
              </a:rPr>
              <a:t>productivity and copepod production for larvae</a:t>
            </a:r>
          </a:p>
          <a:p>
            <a:r>
              <a:rPr lang="en-US" sz="1200" b="0" i="0" u="none" strike="noStrike" kern="1200" baseline="0" dirty="0" smtClean="0">
                <a:solidFill>
                  <a:schemeClr val="tx1"/>
                </a:solidFill>
                <a:latin typeface="Arial" charset="0"/>
                <a:ea typeface="ヒラギノ角ゴ Pro W3" pitchFamily="1" charset="-128"/>
                <a:cs typeface="+mn-cs"/>
              </a:rPr>
              <a:t>Longevity with periodic strong year classes maintains biomass</a:t>
            </a:r>
          </a:p>
          <a:p>
            <a:r>
              <a:rPr lang="en-US" sz="1200" b="0" i="0" u="none" strike="noStrike" kern="1200" baseline="0" dirty="0" smtClean="0">
                <a:solidFill>
                  <a:schemeClr val="tx1"/>
                </a:solidFill>
                <a:latin typeface="Arial" charset="0"/>
                <a:ea typeface="ヒラギノ角ゴ Pro W3" pitchFamily="1" charset="-128"/>
                <a:cs typeface="+mn-cs"/>
              </a:rPr>
              <a:t>King et al. (2000), King and McFarlane (2003), and </a:t>
            </a:r>
            <a:r>
              <a:rPr lang="en-US" sz="1200" b="0" i="0" u="none" strike="noStrike" kern="1200" baseline="0" dirty="0" err="1" smtClean="0">
                <a:solidFill>
                  <a:schemeClr val="tx1"/>
                </a:solidFill>
                <a:latin typeface="Arial" charset="0"/>
                <a:ea typeface="ヒラギノ角ゴ Pro W3" pitchFamily="1" charset="-128"/>
                <a:cs typeface="+mn-cs"/>
              </a:rPr>
              <a:t>Schirripa</a:t>
            </a:r>
            <a:r>
              <a:rPr lang="en-US" sz="1200" b="0" i="0" u="none" strike="noStrike" kern="1200" baseline="0" dirty="0" smtClean="0">
                <a:solidFill>
                  <a:schemeClr val="tx1"/>
                </a:solidFill>
                <a:latin typeface="Arial" charset="0"/>
                <a:ea typeface="ヒラギノ角ゴ Pro W3" pitchFamily="1" charset="-128"/>
                <a:cs typeface="+mn-cs"/>
              </a:rPr>
              <a:t> and Colbert (2006)</a:t>
            </a:r>
          </a:p>
          <a:p>
            <a:r>
              <a:rPr lang="en-US" sz="1200" b="0" i="0" u="none" strike="noStrike" kern="1200" baseline="0" dirty="0" smtClean="0">
                <a:solidFill>
                  <a:schemeClr val="tx1"/>
                </a:solidFill>
                <a:latin typeface="Arial" charset="0"/>
                <a:ea typeface="ヒラギノ角ゴ Pro W3" pitchFamily="1" charset="-128"/>
                <a:cs typeface="+mn-cs"/>
              </a:rPr>
              <a:t>The statistical downscaling approach, based on</a:t>
            </a:r>
          </a:p>
          <a:p>
            <a:r>
              <a:rPr lang="en-US" sz="1200" b="0" i="0" u="none" strike="noStrike" kern="1200" baseline="0" dirty="0" smtClean="0">
                <a:solidFill>
                  <a:schemeClr val="tx1"/>
                </a:solidFill>
                <a:latin typeface="Arial" charset="0"/>
                <a:ea typeface="ヒラギノ角ゴ Pro W3" pitchFamily="1" charset="-128"/>
                <a:cs typeface="+mn-cs"/>
              </a:rPr>
              <a:t>a moderate greenhouse-gas-emission scenario (A1B), suggests</a:t>
            </a:r>
          </a:p>
          <a:p>
            <a:r>
              <a:rPr lang="en-US" sz="1200" b="0" i="0" u="none" strike="noStrike" kern="1200" baseline="0" dirty="0" smtClean="0">
                <a:solidFill>
                  <a:schemeClr val="tx1"/>
                </a:solidFill>
                <a:latin typeface="Arial" charset="0"/>
                <a:ea typeface="ヒラギノ角ゴ Pro W3" pitchFamily="1" charset="-128"/>
                <a:cs typeface="+mn-cs"/>
              </a:rPr>
              <a:t>only moderate oceanographic changes: mild surface warming</a:t>
            </a:r>
          </a:p>
          <a:p>
            <a:r>
              <a:rPr lang="en-US" sz="1200" b="0" i="0" u="none" strike="noStrike" kern="1200" baseline="0" dirty="0" smtClean="0">
                <a:solidFill>
                  <a:schemeClr val="tx1"/>
                </a:solidFill>
                <a:latin typeface="Arial" charset="0"/>
                <a:ea typeface="ヒラギノ角ゴ Pro W3" pitchFamily="1" charset="-128"/>
                <a:cs typeface="+mn-cs"/>
              </a:rPr>
              <a:t>accompanied by relatively minor increases in upwelling-</a:t>
            </a:r>
            <a:r>
              <a:rPr lang="en-US" sz="1200" b="0" i="0" u="none" strike="noStrike" kern="1200" baseline="0" dirty="0" err="1" smtClean="0">
                <a:solidFill>
                  <a:schemeClr val="tx1"/>
                </a:solidFill>
                <a:latin typeface="Arial" charset="0"/>
                <a:ea typeface="ヒラギノ角ゴ Pro W3" pitchFamily="1" charset="-128"/>
                <a:cs typeface="+mn-cs"/>
              </a:rPr>
              <a:t>favourable</a:t>
            </a:r>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winds in northern portions of the CCS. Natural variability overshadows</a:t>
            </a:r>
          </a:p>
          <a:p>
            <a:r>
              <a:rPr lang="en-US" sz="1200" b="0" i="0" u="none" strike="noStrike" kern="1200" baseline="0" dirty="0" smtClean="0">
                <a:solidFill>
                  <a:schemeClr val="tx1"/>
                </a:solidFill>
                <a:latin typeface="Arial" charset="0"/>
                <a:ea typeface="ヒラギノ角ゴ Pro W3" pitchFamily="1" charset="-128"/>
                <a:cs typeface="+mn-cs"/>
              </a:rPr>
              <a:t>climate signals for many important metrics (Overland</a:t>
            </a:r>
          </a:p>
          <a:p>
            <a:r>
              <a:rPr lang="en-US" sz="1200" b="0" i="0" u="none" strike="noStrike" kern="1200" baseline="0" dirty="0" smtClean="0">
                <a:solidFill>
                  <a:schemeClr val="tx1"/>
                </a:solidFill>
                <a:latin typeface="Arial" charset="0"/>
                <a:ea typeface="ヒラギノ角ゴ Pro W3" pitchFamily="1" charset="-128"/>
                <a:cs typeface="+mn-cs"/>
              </a:rPr>
              <a:t>and Wang, 2007; Wang et al., 2010). Our downscaling results</a:t>
            </a:r>
          </a:p>
          <a:p>
            <a:r>
              <a:rPr lang="en-US" sz="1200" b="0" i="0" u="none" strike="noStrike" kern="1200" baseline="0" dirty="0" smtClean="0">
                <a:solidFill>
                  <a:schemeClr val="tx1"/>
                </a:solidFill>
                <a:latin typeface="Arial" charset="0"/>
                <a:ea typeface="ヒラギノ角ゴ Pro W3" pitchFamily="1" charset="-128"/>
                <a:cs typeface="+mn-cs"/>
              </a:rPr>
              <a:t>agree with the basic findings of Mote and Mantua (2002) that</a:t>
            </a:r>
          </a:p>
          <a:p>
            <a:r>
              <a:rPr lang="en-US" sz="1200" b="0" i="0" u="none" strike="noStrike" kern="1200" baseline="0" dirty="0" smtClean="0">
                <a:solidFill>
                  <a:schemeClr val="tx1"/>
                </a:solidFill>
                <a:latin typeface="Arial" charset="0"/>
                <a:ea typeface="ヒラギノ角ゴ Pro W3" pitchFamily="1" charset="-128"/>
                <a:cs typeface="+mn-cs"/>
              </a:rPr>
              <a:t>drastic changes in upwelling are unlikely over the next few</a:t>
            </a:r>
          </a:p>
          <a:p>
            <a:r>
              <a:rPr lang="en-US" sz="1200" b="0" i="0" u="none" strike="noStrike" kern="1200" baseline="0" dirty="0" smtClean="0">
                <a:solidFill>
                  <a:schemeClr val="tx1"/>
                </a:solidFill>
                <a:latin typeface="Arial" charset="0"/>
                <a:ea typeface="ヒラギノ角ゴ Pro W3" pitchFamily="1" charset="-128"/>
                <a:cs typeface="+mn-cs"/>
              </a:rPr>
              <a:t>decades. They are at odds with </a:t>
            </a:r>
            <a:r>
              <a:rPr lang="en-US" sz="1200" b="0" i="0" u="none" strike="noStrike" kern="1200" baseline="0" dirty="0" err="1" smtClean="0">
                <a:solidFill>
                  <a:schemeClr val="tx1"/>
                </a:solidFill>
                <a:latin typeface="Arial" charset="0"/>
                <a:ea typeface="ヒラギノ角ゴ Pro W3" pitchFamily="1" charset="-128"/>
                <a:cs typeface="+mn-cs"/>
              </a:rPr>
              <a:t>Bakun</a:t>
            </a:r>
            <a:r>
              <a:rPr lang="en-US" sz="1200" b="0" i="0" u="none" strike="noStrike" kern="1200" baseline="0" dirty="0" smtClean="0">
                <a:solidFill>
                  <a:schemeClr val="tx1"/>
                </a:solidFill>
                <a:latin typeface="Arial" charset="0"/>
                <a:ea typeface="ヒラギノ角ゴ Pro W3" pitchFamily="1" charset="-128"/>
                <a:cs typeface="+mn-cs"/>
              </a:rPr>
              <a:t> (1990) and Snyder et al.</a:t>
            </a:r>
          </a:p>
          <a:p>
            <a:r>
              <a:rPr lang="en-US" sz="1200" b="0" i="0" u="none" strike="noStrike" kern="1200" baseline="0" dirty="0" smtClean="0">
                <a:solidFill>
                  <a:schemeClr val="tx1"/>
                </a:solidFill>
                <a:latin typeface="Arial" charset="0"/>
                <a:ea typeface="ヒラギノ角ゴ Pro W3" pitchFamily="1" charset="-128"/>
                <a:cs typeface="+mn-cs"/>
              </a:rPr>
              <a:t>(2003), who posited that upwelling was liable to strengthen.</a:t>
            </a:r>
          </a:p>
          <a:p>
            <a:r>
              <a:rPr lang="en-US" sz="1200" b="0" i="0" u="none" strike="noStrike" kern="1200" baseline="0" dirty="0" smtClean="0">
                <a:solidFill>
                  <a:schemeClr val="tx1"/>
                </a:solidFill>
                <a:latin typeface="Arial" charset="0"/>
                <a:ea typeface="ヒラギノ角ゴ Pro W3" pitchFamily="1" charset="-128"/>
                <a:cs typeface="+mn-cs"/>
              </a:rPr>
              <a:t>Under a scenario based on the statistical downscaling outlined</a:t>
            </a:r>
          </a:p>
          <a:p>
            <a:r>
              <a:rPr lang="en-US" sz="1200" b="0" i="0" u="none" strike="noStrike" kern="1200" baseline="0" dirty="0" smtClean="0">
                <a:solidFill>
                  <a:schemeClr val="tx1"/>
                </a:solidFill>
                <a:latin typeface="Arial" charset="0"/>
                <a:ea typeface="ヒラギノ角ゴ Pro W3" pitchFamily="1" charset="-128"/>
                <a:cs typeface="+mn-cs"/>
              </a:rPr>
              <a:t>above, resource managers might anticipate relatively minor</a:t>
            </a:r>
          </a:p>
          <a:p>
            <a:r>
              <a:rPr lang="en-US" sz="1200" b="0" i="0" u="none" strike="noStrike" kern="1200" baseline="0" dirty="0" smtClean="0">
                <a:solidFill>
                  <a:schemeClr val="tx1"/>
                </a:solidFill>
                <a:latin typeface="Arial" charset="0"/>
                <a:ea typeface="ヒラギノ角ゴ Pro W3" pitchFamily="1" charset="-128"/>
                <a:cs typeface="+mn-cs"/>
              </a:rPr>
              <a:t>changes rooted in mild warming and small, localized increases</a:t>
            </a:r>
          </a:p>
          <a:p>
            <a:r>
              <a:rPr lang="en-US" sz="1200" b="0" i="0" u="none" strike="noStrike" kern="1200" baseline="0" dirty="0" smtClean="0">
                <a:solidFill>
                  <a:schemeClr val="tx1"/>
                </a:solidFill>
                <a:latin typeface="Arial" charset="0"/>
                <a:ea typeface="ヒラギノ角ゴ Pro W3" pitchFamily="1" charset="-128"/>
                <a:cs typeface="+mn-cs"/>
              </a:rPr>
              <a:t>in upwelling long-lived, highly fecund species</a:t>
            </a:r>
          </a:p>
          <a:p>
            <a:r>
              <a:rPr lang="en-US" sz="1200" b="0" i="0" u="none" strike="noStrike" kern="1200" baseline="0" dirty="0" smtClean="0">
                <a:solidFill>
                  <a:schemeClr val="tx1"/>
                </a:solidFill>
                <a:latin typeface="Arial" charset="0"/>
                <a:ea typeface="ヒラギノ角ゴ Pro W3" pitchFamily="1" charset="-128"/>
                <a:cs typeface="+mn-cs"/>
              </a:rPr>
              <a:t>(periodic strategists), such as Dover sole, sablefish, and rockfish</a:t>
            </a:r>
          </a:p>
          <a:p>
            <a:r>
              <a:rPr lang="en-US" sz="1200" b="0" i="0" u="none" strike="noStrike" kern="1200" baseline="0" dirty="0" smtClean="0">
                <a:solidFill>
                  <a:schemeClr val="tx1"/>
                </a:solidFill>
                <a:latin typeface="Arial" charset="0"/>
                <a:ea typeface="ヒラギノ角ゴ Pro W3" pitchFamily="1" charset="-128"/>
                <a:cs typeface="+mn-cs"/>
              </a:rPr>
              <a:t>(Table 2), can withstand many years of poor recruitment by</a:t>
            </a:r>
          </a:p>
          <a:p>
            <a:r>
              <a:rPr lang="en-US" sz="1200" b="0" i="0" u="none" strike="noStrike" kern="1200" baseline="0" dirty="0" smtClean="0">
                <a:solidFill>
                  <a:schemeClr val="tx1"/>
                </a:solidFill>
                <a:latin typeface="Arial" charset="0"/>
                <a:ea typeface="ヒラギノ角ゴ Pro W3" pitchFamily="1" charset="-128"/>
                <a:cs typeface="+mn-cs"/>
              </a:rPr>
              <a:t>taking the substantial advantage of </a:t>
            </a:r>
            <a:r>
              <a:rPr lang="en-US" sz="1200" b="0" i="0" u="none" strike="noStrike" kern="1200" baseline="0" dirty="0" err="1" smtClean="0">
                <a:solidFill>
                  <a:schemeClr val="tx1"/>
                </a:solidFill>
                <a:latin typeface="Arial" charset="0"/>
                <a:ea typeface="ヒラギノ角ゴ Pro W3" pitchFamily="1" charset="-128"/>
                <a:cs typeface="+mn-cs"/>
              </a:rPr>
              <a:t>interannual</a:t>
            </a:r>
            <a:r>
              <a:rPr lang="en-US" sz="1200" b="0" i="0" u="none" strike="noStrike" kern="1200" baseline="0" dirty="0" smtClean="0">
                <a:solidFill>
                  <a:schemeClr val="tx1"/>
                </a:solidFill>
                <a:latin typeface="Arial" charset="0"/>
                <a:ea typeface="ヒラギノ角ゴ Pro W3" pitchFamily="1" charset="-128"/>
                <a:cs typeface="+mn-cs"/>
              </a:rPr>
              <a:t> variability that</a:t>
            </a:r>
          </a:p>
          <a:p>
            <a:r>
              <a:rPr lang="en-US" sz="1200" b="0" i="0" u="none" strike="noStrike" kern="1200" baseline="0" dirty="0" smtClean="0">
                <a:solidFill>
                  <a:schemeClr val="tx1"/>
                </a:solidFill>
                <a:latin typeface="Arial" charset="0"/>
                <a:ea typeface="ヒラギノ角ゴ Pro W3" pitchFamily="1" charset="-128"/>
                <a:cs typeface="+mn-cs"/>
              </a:rPr>
              <a:t>periodically favors good recruitment.</a:t>
            </a:r>
            <a:endParaRPr lang="en-US" sz="1200" kern="1200" dirty="0" smtClean="0">
              <a:solidFill>
                <a:schemeClr val="tx1"/>
              </a:solidFill>
              <a:effectLst/>
              <a:latin typeface="Arial" charset="0"/>
              <a:ea typeface="ヒラギノ角ゴ Pro W3" pitchFamily="1" charset="-128"/>
              <a:cs typeface="+mn-cs"/>
            </a:endParaRPr>
          </a:p>
          <a:p>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Adaptation strategies</a:t>
            </a:r>
            <a:r>
              <a:rPr lang="en-US" sz="1200" kern="1200" baseline="0" dirty="0" smtClean="0">
                <a:solidFill>
                  <a:schemeClr val="tx1"/>
                </a:solidFill>
                <a:effectLst/>
                <a:latin typeface="Arial" charset="0"/>
                <a:ea typeface="ヒラギノ角ゴ Pro W3" pitchFamily="1" charset="-128"/>
                <a:cs typeface="+mn-cs"/>
              </a:rPr>
              <a:t>: </a:t>
            </a:r>
            <a:r>
              <a:rPr lang="en-US" sz="1200" kern="1200" dirty="0" smtClean="0">
                <a:solidFill>
                  <a:schemeClr val="tx1"/>
                </a:solidFill>
                <a:effectLst/>
                <a:latin typeface="Arial" charset="0"/>
                <a:ea typeface="ヒラギノ角ゴ Pro W3" pitchFamily="1" charset="-128"/>
                <a:cs typeface="+mn-cs"/>
              </a:rPr>
              <a:t>farm raised all female sablefish.</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Evaluate the resilience of the Sablefish supply chain to potential</a:t>
            </a:r>
            <a:r>
              <a:rPr lang="en-US" sz="1200" kern="1200" baseline="0" dirty="0" smtClean="0">
                <a:solidFill>
                  <a:schemeClr val="tx1"/>
                </a:solidFill>
                <a:effectLst/>
                <a:latin typeface="Arial" charset="0"/>
                <a:ea typeface="ヒラギノ角ゴ Pro W3" pitchFamily="1" charset="-128"/>
                <a:cs typeface="+mn-cs"/>
              </a:rPr>
              <a:t> declines in catch</a:t>
            </a:r>
            <a:r>
              <a:rPr lang="en-US" sz="1200" kern="1200" dirty="0" smtClean="0">
                <a:solidFill>
                  <a:schemeClr val="tx1"/>
                </a:solidFill>
                <a:effectLst/>
                <a:latin typeface="Arial" charset="0"/>
                <a:ea typeface="ヒラギノ角ゴ Pro W3" pitchFamily="1" charset="-128"/>
                <a:cs typeface="+mn-cs"/>
              </a:rPr>
              <a:t>…in a scenario of declining stock how to add value to product and ensure a resilient supply chain for sablefish?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Goal</a:t>
            </a:r>
            <a:r>
              <a:rPr lang="en-US" sz="1200" kern="1200" baseline="0" dirty="0" smtClean="0">
                <a:solidFill>
                  <a:schemeClr val="tx1"/>
                </a:solidFill>
                <a:effectLst/>
                <a:latin typeface="Arial" charset="0"/>
                <a:ea typeface="ヒラギノ角ゴ Pro W3" pitchFamily="1" charset="-128"/>
                <a:cs typeface="+mn-cs"/>
              </a:rPr>
              <a:t> to build community reliance to potential change, particularly where the weight of the current evidence suggests that change may be negative.</a:t>
            </a: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r>
              <a:rPr lang="en-US" sz="1200" kern="1200" dirty="0" smtClean="0">
                <a:solidFill>
                  <a:schemeClr val="tx1"/>
                </a:solidFill>
                <a:effectLst/>
                <a:latin typeface="Arial" charset="0"/>
                <a:ea typeface="ヒラギノ角ゴ Pro W3" pitchFamily="1" charset="-128"/>
                <a:cs typeface="+mn-cs"/>
              </a:rPr>
              <a:t>This kind of study may be refined/improved via Process oriented fisheries studies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AAD2215-6D2D-4B7C-A57D-267B48EE334F}" type="slidenum">
              <a:rPr lang="en-US" smtClean="0"/>
              <a:pPr/>
              <a:t>25</a:t>
            </a:fld>
            <a:endParaRPr lang="en-US" dirty="0"/>
          </a:p>
        </p:txBody>
      </p:sp>
    </p:spTree>
    <p:extLst>
      <p:ext uri="{BB962C8B-B14F-4D97-AF65-F5344CB8AC3E}">
        <p14:creationId xmlns:p14="http://schemas.microsoft.com/office/powerpoint/2010/main" val="3150363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dirty="0" smtClean="0"/>
              <a:t>Possible management objectives,</a:t>
            </a:r>
            <a:r>
              <a:rPr lang="en-US" sz="1200" baseline="0" dirty="0" smtClean="0"/>
              <a:t> e.g.</a:t>
            </a:r>
            <a:r>
              <a:rPr lang="en-US" sz="1200" dirty="0" smtClean="0"/>
              <a:t>: </a:t>
            </a:r>
          </a:p>
          <a:p>
            <a:pPr marL="0" indent="0">
              <a:buFont typeface="+mj-lt"/>
              <a:buNone/>
            </a:pPr>
            <a:r>
              <a:rPr lang="en-US" sz="1200" dirty="0" smtClean="0"/>
              <a:t>Restore to within a </a:t>
            </a:r>
            <a:r>
              <a:rPr lang="en-US" sz="1200" i="1" dirty="0" smtClean="0"/>
              <a:t>prescribed period of time </a:t>
            </a:r>
            <a:r>
              <a:rPr lang="en-US" sz="1200" dirty="0" smtClean="0"/>
              <a:t>or maintain at </a:t>
            </a:r>
            <a:r>
              <a:rPr lang="en-US" sz="1200" i="1" dirty="0" err="1" smtClean="0"/>
              <a:t>Bmsy</a:t>
            </a:r>
            <a:r>
              <a:rPr lang="en-US" sz="1200" i="1" dirty="0" smtClean="0"/>
              <a:t> </a:t>
            </a:r>
            <a:endParaRPr lang="en-US" sz="1200" dirty="0" smtClean="0"/>
          </a:p>
          <a:p>
            <a:pPr marL="257175" indent="-257175">
              <a:buFont typeface="+mj-lt"/>
              <a:buAutoNum type="arabicPeriod"/>
            </a:pPr>
            <a:r>
              <a:rPr lang="en-US" sz="1200" dirty="0" smtClean="0"/>
              <a:t>The risk of failure to meet the </a:t>
            </a:r>
            <a:r>
              <a:rPr lang="en-US" sz="1200" i="1" dirty="0" err="1" smtClean="0"/>
              <a:t>Bmsy</a:t>
            </a:r>
            <a:r>
              <a:rPr lang="en-US" sz="1200" i="1" dirty="0" smtClean="0"/>
              <a:t> </a:t>
            </a:r>
            <a:r>
              <a:rPr lang="en-US" sz="1200" dirty="0" smtClean="0"/>
              <a:t>target and interim biomass targets within a </a:t>
            </a:r>
            <a:r>
              <a:rPr lang="en-US" sz="1200" i="1" dirty="0" smtClean="0"/>
              <a:t>prescribed period of time </a:t>
            </a:r>
            <a:r>
              <a:rPr lang="en-US" sz="1200" dirty="0" smtClean="0"/>
              <a:t>should be kept moderately low </a:t>
            </a:r>
          </a:p>
          <a:p>
            <a:pPr marL="257175" indent="-257175">
              <a:buFont typeface="+mj-lt"/>
              <a:buAutoNum type="arabicPeriod"/>
            </a:pPr>
            <a:r>
              <a:rPr lang="en-US" sz="1200" dirty="0" smtClean="0"/>
              <a:t>Low risk of exceeding </a:t>
            </a:r>
            <a:r>
              <a:rPr lang="en-US" sz="1200" i="1" dirty="0" err="1" smtClean="0"/>
              <a:t>Fmsy</a:t>
            </a:r>
            <a:r>
              <a:rPr lang="en-US" sz="1200" i="1" dirty="0" smtClean="0"/>
              <a:t> </a:t>
            </a:r>
            <a:endParaRPr lang="en-US" sz="1200" dirty="0" smtClean="0"/>
          </a:p>
          <a:p>
            <a:pPr marL="257175" indent="-257175">
              <a:buFont typeface="+mj-lt"/>
              <a:buAutoNum type="arabicPeriod"/>
            </a:pPr>
            <a:r>
              <a:rPr lang="en-US" sz="1200" dirty="0" smtClean="0"/>
              <a:t>Very low risk of going below an established threshold (e.g. </a:t>
            </a:r>
            <a:r>
              <a:rPr lang="en-US" sz="1200" i="1" dirty="0" err="1" smtClean="0"/>
              <a:t>Blim</a:t>
            </a:r>
            <a:r>
              <a:rPr lang="en-US" sz="1200" dirty="0" smtClean="0"/>
              <a:t> or </a:t>
            </a:r>
            <a:r>
              <a:rPr lang="en-US" sz="1200" i="1" dirty="0" err="1" smtClean="0"/>
              <a:t>Blim</a:t>
            </a:r>
            <a:r>
              <a:rPr lang="en-US" sz="1200" i="1" dirty="0" smtClean="0"/>
              <a:t> </a:t>
            </a:r>
            <a:r>
              <a:rPr lang="en-US" sz="1200" dirty="0" smtClean="0"/>
              <a:t>proxy) </a:t>
            </a:r>
          </a:p>
          <a:p>
            <a:pPr marL="257175" indent="-257175">
              <a:buFont typeface="+mj-lt"/>
              <a:buAutoNum type="arabicPeriod"/>
            </a:pPr>
            <a:r>
              <a:rPr lang="en-US" sz="1200" dirty="0" smtClean="0"/>
              <a:t>Maximize yield in the short, medium and long term </a:t>
            </a:r>
          </a:p>
          <a:p>
            <a:pPr marL="257175" indent="-257175">
              <a:buFont typeface="+mj-lt"/>
              <a:buAutoNum type="arabicPeriod"/>
            </a:pPr>
            <a:r>
              <a:rPr lang="en-US" sz="1200" dirty="0" smtClean="0"/>
              <a:t>The risk of steep decline of stock biomass should be kept moderately low </a:t>
            </a:r>
          </a:p>
          <a:p>
            <a:pPr marL="257175" indent="-257175">
              <a:buFont typeface="+mj-lt"/>
              <a:buAutoNum type="arabicPeriod"/>
            </a:pPr>
            <a:r>
              <a:rPr lang="en-US" sz="1200" dirty="0" smtClean="0"/>
              <a:t>Keep inter annual TAC variation below established thresholds </a:t>
            </a:r>
          </a:p>
          <a:p>
            <a:r>
              <a:rPr lang="en-US" dirty="0" smtClean="0"/>
              <a:t>All management objectives cannot be maximized simultaneously, therefore seek a HCR that strikes the best balance between objectives.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E.g.</a:t>
            </a:r>
            <a:r>
              <a:rPr lang="en-US" baseline="0" dirty="0" smtClean="0"/>
              <a:t> </a:t>
            </a:r>
            <a:r>
              <a:rPr lang="en-US" dirty="0" smtClean="0"/>
              <a:t>provide a high probability of reaching target</a:t>
            </a:r>
            <a:r>
              <a:rPr lang="en-US" baseline="0" dirty="0" smtClean="0"/>
              <a:t> stock size a</a:t>
            </a:r>
            <a:r>
              <a:rPr lang="en-US" dirty="0" smtClean="0"/>
              <a:t>nd a very low risk of going below </a:t>
            </a:r>
            <a:r>
              <a:rPr lang="en-US" dirty="0" err="1" smtClean="0"/>
              <a:t>Blim</a:t>
            </a:r>
            <a:r>
              <a:rPr lang="en-US" dirty="0" smtClean="0"/>
              <a:t>. At the same time catches should remain relatively stable. </a:t>
            </a:r>
          </a:p>
          <a:p>
            <a:endParaRPr lang="nb-NO" dirty="0" smtClean="0"/>
          </a:p>
          <a:p>
            <a:endParaRPr lang="nb-NO" dirty="0" smtClean="0"/>
          </a:p>
          <a:p>
            <a:endParaRPr lang="en-US" dirty="0" smtClean="0"/>
          </a:p>
          <a:p>
            <a:endParaRPr lang="en-US" dirty="0" smtClean="0"/>
          </a:p>
          <a:p>
            <a:r>
              <a:rPr lang="en-US" dirty="0" smtClean="0"/>
              <a:t>Alternative</a:t>
            </a:r>
            <a:r>
              <a:rPr lang="en-US" baseline="0" dirty="0" smtClean="0"/>
              <a:t> performance indicators, e.g.</a:t>
            </a:r>
          </a:p>
          <a:p>
            <a:pPr marL="914400" lvl="1" indent="-457200" fontAlgn="base">
              <a:lnSpc>
                <a:spcPct val="110000"/>
              </a:lnSpc>
              <a:spcBef>
                <a:spcPct val="20000"/>
              </a:spcBef>
              <a:spcAft>
                <a:spcPct val="0"/>
              </a:spcAft>
              <a:buClr>
                <a:srgbClr val="3333CC"/>
              </a:buClr>
              <a:buSzPct val="100000"/>
              <a:buFontTx/>
              <a:buChar char="•"/>
              <a:tabLst>
                <a:tab pos="684213" algn="l"/>
              </a:tabLst>
            </a:pPr>
            <a:r>
              <a:rPr lang="en-US" sz="2400" dirty="0" smtClean="0">
                <a:solidFill>
                  <a:srgbClr val="000000"/>
                </a:solidFill>
                <a:latin typeface="Calibri" pitchFamily="34" charset="0"/>
              </a:rPr>
              <a:t>Fish size in the catch</a:t>
            </a:r>
          </a:p>
          <a:p>
            <a:pPr marL="914400" lvl="1" indent="-457200" fontAlgn="base">
              <a:lnSpc>
                <a:spcPct val="110000"/>
              </a:lnSpc>
              <a:spcBef>
                <a:spcPct val="20000"/>
              </a:spcBef>
              <a:spcAft>
                <a:spcPct val="0"/>
              </a:spcAft>
              <a:buClr>
                <a:srgbClr val="3333CC"/>
              </a:buClr>
              <a:buSzPct val="100000"/>
              <a:buFontTx/>
              <a:buChar char="•"/>
              <a:tabLst>
                <a:tab pos="684213" algn="l"/>
              </a:tabLst>
            </a:pPr>
            <a:r>
              <a:rPr lang="en-US" sz="2400" dirty="0" smtClean="0">
                <a:solidFill>
                  <a:srgbClr val="000000"/>
                </a:solidFill>
                <a:latin typeface="Calibri" pitchFamily="34" charset="0"/>
              </a:rPr>
              <a:t>CPUE</a:t>
            </a:r>
          </a:p>
          <a:p>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26</a:t>
            </a:fld>
            <a:endParaRPr lang="en-US" dirty="0"/>
          </a:p>
        </p:txBody>
      </p:sp>
    </p:spTree>
    <p:extLst>
      <p:ext uri="{BB962C8B-B14F-4D97-AF65-F5344CB8AC3E}">
        <p14:creationId xmlns:p14="http://schemas.microsoft.com/office/powerpoint/2010/main" val="34460975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ヒラギノ角ゴ Pro W3" pitchFamily="1" charset="-128"/>
                <a:cs typeface="+mn-cs"/>
              </a:rPr>
              <a:t>A separate MSE for British Columbia sablefish also assumed a closed stock in spite of the contrary evidence (Cox and </a:t>
            </a:r>
            <a:r>
              <a:rPr lang="en-US" sz="1200" kern="1200" dirty="0" err="1" smtClean="0">
                <a:solidFill>
                  <a:schemeClr val="tx1"/>
                </a:solidFill>
                <a:effectLst/>
                <a:latin typeface="Arial" charset="0"/>
                <a:ea typeface="ヒラギノ角ゴ Pro W3" pitchFamily="1" charset="-128"/>
                <a:cs typeface="+mn-cs"/>
              </a:rPr>
              <a:t>Kronlund</a:t>
            </a:r>
            <a:r>
              <a:rPr lang="en-US" sz="1200" kern="1200" dirty="0" smtClean="0">
                <a:solidFill>
                  <a:schemeClr val="tx1"/>
                </a:solidFill>
                <a:effectLst/>
                <a:latin typeface="Arial" charset="0"/>
                <a:ea typeface="ヒラギノ角ゴ Pro W3" pitchFamily="1" charset="-128"/>
                <a:cs typeface="+mn-cs"/>
              </a:rPr>
              <a:t> 2008). Future MSEs for sablefish should encompass the whole NE Pacific stock. In fact, the PFMC passed a motion during 2015 requesting that federal scientists “initiate a comprehensive review of the status of the sablefish stock throughout its range, including Canada and Alaska”</a:t>
            </a:r>
          </a:p>
          <a:p>
            <a:endParaRPr lang="en-US" sz="1200" dirty="0" smtClean="0">
              <a:ea typeface="ヒラギノ角ゴ Pro W3" pitchFamily="1" charset="-128"/>
            </a:endParaRPr>
          </a:p>
          <a:p>
            <a:r>
              <a:rPr lang="en-US" sz="1200" kern="1200" dirty="0" smtClean="0">
                <a:solidFill>
                  <a:schemeClr val="tx1"/>
                </a:solidFill>
                <a:effectLst/>
                <a:latin typeface="Arial" charset="0"/>
                <a:ea typeface="ヒラギノ角ゴ Pro W3" pitchFamily="1" charset="-128"/>
                <a:cs typeface="+mn-cs"/>
              </a:rPr>
              <a:t>Currently, near-term sablefish forecasts rely upon average recruitment from the stock recruitment curve. However, recruitment is often far above or below the average, with large annual deviations around that curve. Using even the weak SL-recruitment relationship to inform whether near term recruitment is likely to be above or below the average would be informative for fishery managers. </a:t>
            </a:r>
          </a:p>
          <a:p>
            <a:endParaRPr lang="en-US" sz="1200" kern="1200" dirty="0" smtClean="0">
              <a:solidFill>
                <a:schemeClr val="tx1"/>
              </a:solidFill>
              <a:effectLst/>
              <a:latin typeface="Arial" charset="0"/>
              <a:ea typeface="ヒラギノ角ゴ Pro W3" pitchFamily="1" charset="-128"/>
              <a:cs typeface="+mn-cs"/>
            </a:endParaRPr>
          </a:p>
          <a:p>
            <a:r>
              <a:rPr lang="en-US" sz="1200" kern="1200" dirty="0" smtClean="0">
                <a:solidFill>
                  <a:schemeClr val="tx1"/>
                </a:solidFill>
                <a:effectLst/>
                <a:latin typeface="Arial" charset="0"/>
                <a:ea typeface="ヒラギノ角ゴ Pro W3" pitchFamily="1" charset="-128"/>
                <a:cs typeface="+mn-cs"/>
              </a:rPr>
              <a:t>Regional sea level, as used in this study, reflects the integrated effects of a variety of processes and represents a single overall measure of physical oceanographic conditions. Using specific regional environmental indices at </a:t>
            </a:r>
            <a:r>
              <a:rPr lang="en-US" sz="1200" kern="1200" dirty="0" err="1" smtClean="0">
                <a:solidFill>
                  <a:schemeClr val="tx1"/>
                </a:solidFill>
                <a:effectLst/>
                <a:latin typeface="Arial" charset="0"/>
                <a:ea typeface="ヒラギノ角ゴ Pro W3" pitchFamily="1" charset="-128"/>
                <a:cs typeface="+mn-cs"/>
              </a:rPr>
              <a:t>spatio</a:t>
            </a:r>
            <a:r>
              <a:rPr lang="en-US" sz="1200" kern="1200" dirty="0" smtClean="0">
                <a:solidFill>
                  <a:schemeClr val="tx1"/>
                </a:solidFill>
                <a:effectLst/>
                <a:latin typeface="Arial" charset="0"/>
                <a:ea typeface="ヒラギノ角ゴ Pro W3" pitchFamily="1" charset="-128"/>
                <a:cs typeface="+mn-cs"/>
              </a:rPr>
              <a:t>-temporal scales relevant to the sablefish life history results in greater ability to explain the variation around the stock-recruitment curve, 57% in the case of CC sablefish (</a:t>
            </a:r>
            <a:r>
              <a:rPr lang="en-US" sz="1200" kern="1200" dirty="0" err="1" smtClean="0">
                <a:solidFill>
                  <a:schemeClr val="tx1"/>
                </a:solidFill>
                <a:effectLst/>
                <a:latin typeface="Arial" charset="0"/>
                <a:ea typeface="ヒラギノ角ゴ Pro W3" pitchFamily="1" charset="-128"/>
                <a:cs typeface="+mn-cs"/>
              </a:rPr>
              <a:t>Tolimieri</a:t>
            </a:r>
            <a:r>
              <a:rPr lang="en-US" sz="1200" kern="1200" dirty="0" smtClean="0">
                <a:solidFill>
                  <a:schemeClr val="tx1"/>
                </a:solidFill>
                <a:effectLst/>
                <a:latin typeface="Arial" charset="0"/>
                <a:ea typeface="ヒラギノ角ゴ Pro W3" pitchFamily="1" charset="-128"/>
                <a:cs typeface="+mn-cs"/>
              </a:rPr>
              <a:t> et al. 2018). Indices with greater explanatory power are more likely to be useful in near term recruitment projections from stock assessment models and may be less likely to break down over time. The indices identified by </a:t>
            </a:r>
            <a:r>
              <a:rPr lang="en-US" sz="1200" kern="1200" dirty="0" err="1" smtClean="0">
                <a:solidFill>
                  <a:schemeClr val="tx1"/>
                </a:solidFill>
                <a:effectLst/>
                <a:latin typeface="Arial" charset="0"/>
                <a:ea typeface="ヒラギノ角ゴ Pro W3" pitchFamily="1" charset="-128"/>
                <a:cs typeface="+mn-cs"/>
              </a:rPr>
              <a:t>Tolimieri</a:t>
            </a:r>
            <a:r>
              <a:rPr lang="en-US" sz="1200" kern="1200" dirty="0" smtClean="0">
                <a:solidFill>
                  <a:schemeClr val="tx1"/>
                </a:solidFill>
                <a:effectLst/>
                <a:latin typeface="Arial" charset="0"/>
                <a:ea typeface="ヒラギノ角ゴ Pro W3" pitchFamily="1" charset="-128"/>
                <a:cs typeface="+mn-cs"/>
              </a:rPr>
              <a:t> et al. (2018) could inform future MSE development for sablefish both in the CC and the NE Pacific as well as for short term forecasting of recruitment.</a:t>
            </a:r>
          </a:p>
          <a:p>
            <a:endParaRPr lang="en-US" sz="1200" dirty="0" smtClean="0">
              <a:ea typeface="ヒラギノ角ゴ Pro W3" pitchFamily="1" charset="-128"/>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maintaining monitoring programs – need to track non-stationary – reduction of uncertainty via more monitoring</a:t>
            </a:r>
          </a:p>
          <a:p>
            <a:endParaRPr lang="en-US" dirty="0" smtClean="0"/>
          </a:p>
          <a:p>
            <a:r>
              <a:rPr lang="en-US" dirty="0" smtClean="0"/>
              <a:t>This</a:t>
            </a:r>
            <a:r>
              <a:rPr lang="en-US" baseline="0" dirty="0" smtClean="0"/>
              <a:t> is a straddling stock managed by PFMC, DFO-BC, and NPFMC – non of which have a routine mechanism for exchange of information </a:t>
            </a:r>
            <a:r>
              <a:rPr lang="en-US" dirty="0" smtClean="0"/>
              <a:t>- no</a:t>
            </a:r>
            <a:r>
              <a:rPr lang="en-US" baseline="0" dirty="0" smtClean="0"/>
              <a:t>t a closed stock, should be tracking what is happening in waters of British Columbia and Alaska</a:t>
            </a:r>
          </a:p>
          <a:p>
            <a:endParaRPr lang="en-US" dirty="0" smtClean="0"/>
          </a:p>
          <a:p>
            <a:r>
              <a:rPr lang="en-US" sz="1200" kern="1200" dirty="0" smtClean="0">
                <a:solidFill>
                  <a:schemeClr val="tx1"/>
                </a:solidFill>
                <a:effectLst/>
                <a:latin typeface="Arial" charset="0"/>
                <a:ea typeface="ヒラギノ角ゴ Pro W3" pitchFamily="1" charset="-128"/>
                <a:cs typeface="+mn-cs"/>
              </a:rPr>
              <a:t>Finally, research that can provide advice on technical stock assessment modeling issues such as how best to specify the stock-recruitment bias correction during model periods with environmental data (where, in this example, SL informs a recruitment estimate a single time) but without length and age composition data (where multiple observations through time inform recruitment estimates) would be beneficial to future studies. While the current implementation of the stock-recruitment bias correction in SS is implemented as a simple ramp (</a:t>
            </a:r>
            <a:r>
              <a:rPr lang="en-US" sz="1200" kern="1200" dirty="0" err="1" smtClean="0">
                <a:solidFill>
                  <a:schemeClr val="tx1"/>
                </a:solidFill>
                <a:effectLst/>
                <a:latin typeface="Arial" charset="0"/>
                <a:ea typeface="ヒラギノ角ゴ Pro W3" pitchFamily="1" charset="-128"/>
                <a:cs typeface="+mn-cs"/>
              </a:rPr>
              <a:t>Methot</a:t>
            </a:r>
            <a:r>
              <a:rPr lang="en-US" sz="1200" kern="1200" dirty="0" smtClean="0">
                <a:solidFill>
                  <a:schemeClr val="tx1"/>
                </a:solidFill>
                <a:effectLst/>
                <a:latin typeface="Arial" charset="0"/>
                <a:ea typeface="ヒラギノ角ゴ Pro W3" pitchFamily="1" charset="-128"/>
                <a:cs typeface="+mn-cs"/>
              </a:rPr>
              <a:t> and Taylor 2011), a more complex shape would most likely be an improvement when environmental data is used to hind-cast recruitment in the absence of age- and length-composition data.</a:t>
            </a:r>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27</a:t>
            </a:fld>
            <a:endParaRPr lang="en-US" dirty="0"/>
          </a:p>
        </p:txBody>
      </p:sp>
    </p:spTree>
    <p:extLst>
      <p:ext uri="{BB962C8B-B14F-4D97-AF65-F5344CB8AC3E}">
        <p14:creationId xmlns:p14="http://schemas.microsoft.com/office/powerpoint/2010/main" val="20436857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ヒラギノ角ゴ Pro W3" pitchFamily="1" charset="-128"/>
                <a:cs typeface="+mn-cs"/>
              </a:rPr>
              <a:t>A significant relation was observed between</a:t>
            </a:r>
          </a:p>
          <a:p>
            <a:r>
              <a:rPr lang="en-US" sz="1200" b="0" i="0" u="none" strike="noStrike" kern="1200" baseline="0" dirty="0" smtClean="0">
                <a:solidFill>
                  <a:schemeClr val="tx1"/>
                </a:solidFill>
                <a:latin typeface="Arial" charset="0"/>
                <a:ea typeface="ヒラギノ角ゴ Pro W3" pitchFamily="1" charset="-128"/>
                <a:cs typeface="+mn-cs"/>
              </a:rPr>
              <a:t>second quarter (April, May, and June) sea level in</a:t>
            </a:r>
          </a:p>
          <a:p>
            <a:r>
              <a:rPr lang="en-US" sz="1200" b="0" i="0" u="none" strike="noStrike" kern="1200" baseline="0" dirty="0" smtClean="0">
                <a:solidFill>
                  <a:schemeClr val="tx1"/>
                </a:solidFill>
                <a:latin typeface="Arial" charset="0"/>
                <a:ea typeface="ヒラギノ角ゴ Pro W3" pitchFamily="1" charset="-128"/>
                <a:cs typeface="+mn-cs"/>
              </a:rPr>
              <a:t>the northern coast (44-48 degrees latitude) and</a:t>
            </a:r>
          </a:p>
          <a:p>
            <a:r>
              <a:rPr lang="en-US" sz="1200" b="0" i="0" u="none" strike="noStrike" kern="1200" baseline="0" dirty="0" smtClean="0">
                <a:solidFill>
                  <a:schemeClr val="tx1"/>
                </a:solidFill>
                <a:latin typeface="Arial" charset="0"/>
                <a:ea typeface="ヒラギノ角ゴ Pro W3" pitchFamily="1" charset="-128"/>
                <a:cs typeface="+mn-cs"/>
              </a:rPr>
              <a:t>age-0 sablefish survivorship, as depicted by</a:t>
            </a:r>
          </a:p>
          <a:p>
            <a:r>
              <a:rPr lang="en-US" sz="1200" b="0" i="0" u="none" strike="noStrike" kern="1200" baseline="0" dirty="0" smtClean="0">
                <a:solidFill>
                  <a:schemeClr val="tx1"/>
                </a:solidFill>
                <a:latin typeface="Arial" charset="0"/>
                <a:ea typeface="ヒラギノ角ゴ Pro W3" pitchFamily="1" charset="-128"/>
                <a:cs typeface="+mn-cs"/>
              </a:rPr>
              <a:t>deviations from the estimated </a:t>
            </a:r>
            <a:r>
              <a:rPr lang="en-US" sz="1200" b="0" i="0" u="none" strike="noStrike" kern="1200" baseline="0" dirty="0" err="1" smtClean="0">
                <a:solidFill>
                  <a:schemeClr val="tx1"/>
                </a:solidFill>
                <a:latin typeface="Arial" charset="0"/>
                <a:ea typeface="ヒラギノ角ゴ Pro W3" pitchFamily="1" charset="-128"/>
                <a:cs typeface="+mn-cs"/>
              </a:rPr>
              <a:t>spawner</a:t>
            </a:r>
            <a:r>
              <a:rPr lang="en-US" sz="1200" b="0" i="0" u="none" strike="noStrike" kern="1200" baseline="0" dirty="0" smtClean="0">
                <a:solidFill>
                  <a:schemeClr val="tx1"/>
                </a:solidFill>
                <a:latin typeface="Arial" charset="0"/>
                <a:ea typeface="ヒラギノ角ゴ Pro W3" pitchFamily="1" charset="-128"/>
                <a:cs typeface="+mn-cs"/>
              </a:rPr>
              <a:t>-recruit</a:t>
            </a:r>
          </a:p>
          <a:p>
            <a:r>
              <a:rPr lang="en-US" sz="1200" b="0" i="0" u="none" strike="noStrike" kern="1200" baseline="0" dirty="0" smtClean="0">
                <a:solidFill>
                  <a:schemeClr val="tx1"/>
                </a:solidFill>
                <a:latin typeface="Arial" charset="0"/>
                <a:ea typeface="ヒラギノ角ゴ Pro W3" pitchFamily="1" charset="-128"/>
                <a:cs typeface="+mn-cs"/>
              </a:rPr>
              <a:t>function. If this relationship also existed</a:t>
            </a:r>
          </a:p>
          <a:p>
            <a:r>
              <a:rPr lang="en-US" sz="1200" b="0" i="0" u="none" strike="noStrike" kern="1200" baseline="0" dirty="0" smtClean="0">
                <a:solidFill>
                  <a:schemeClr val="tx1"/>
                </a:solidFill>
                <a:latin typeface="Arial" charset="0"/>
                <a:ea typeface="ヒラギノ角ゴ Pro W3" pitchFamily="1" charset="-128"/>
                <a:cs typeface="+mn-cs"/>
              </a:rPr>
              <a:t>historically back to 1925, then the following</a:t>
            </a:r>
          </a:p>
          <a:p>
            <a:r>
              <a:rPr lang="en-US" sz="1200" b="0" i="0" u="none" strike="noStrike" kern="1200" baseline="0" dirty="0" smtClean="0">
                <a:solidFill>
                  <a:schemeClr val="tx1"/>
                </a:solidFill>
                <a:latin typeface="Arial" charset="0"/>
                <a:ea typeface="ヒラギノ角ゴ Pro W3" pitchFamily="1" charset="-128"/>
                <a:cs typeface="+mn-cs"/>
              </a:rPr>
              <a:t>additional inferences can be drawn with regard to</a:t>
            </a:r>
          </a:p>
          <a:p>
            <a:r>
              <a:rPr lang="en-US" sz="1200" b="0" i="0" u="none" strike="noStrike" kern="1200" baseline="0" dirty="0" smtClean="0">
                <a:solidFill>
                  <a:schemeClr val="tx1"/>
                </a:solidFill>
                <a:latin typeface="Arial" charset="0"/>
                <a:ea typeface="ヒラギノ角ゴ Pro W3" pitchFamily="1" charset="-128"/>
                <a:cs typeface="+mn-cs"/>
              </a:rPr>
              <a:t>survivorship and recruitment: (1) since 1925</a:t>
            </a:r>
          </a:p>
          <a:p>
            <a:r>
              <a:rPr lang="en-US" sz="1200" b="0" i="0" u="none" strike="noStrike" kern="1200" baseline="0" dirty="0" smtClean="0">
                <a:solidFill>
                  <a:schemeClr val="tx1"/>
                </a:solidFill>
                <a:latin typeface="Arial" charset="0"/>
                <a:ea typeface="ヒラギノ角ゴ Pro W3" pitchFamily="1" charset="-128"/>
                <a:cs typeface="+mn-cs"/>
              </a:rPr>
              <a:t>sablefish survivorship has experienced two</a:t>
            </a:r>
          </a:p>
          <a:p>
            <a:r>
              <a:rPr lang="en-US" sz="1200" b="0" i="0" u="none" strike="noStrike" kern="1200" baseline="0" dirty="0" smtClean="0">
                <a:solidFill>
                  <a:schemeClr val="tx1"/>
                </a:solidFill>
                <a:latin typeface="Arial" charset="0"/>
                <a:ea typeface="ヒラギノ角ゴ Pro W3" pitchFamily="1" charset="-128"/>
                <a:cs typeface="+mn-cs"/>
              </a:rPr>
              <a:t>stanzas, a lower survivorship period from 1925 to</a:t>
            </a:r>
          </a:p>
          <a:p>
            <a:r>
              <a:rPr lang="en-US" sz="1200" b="0" i="0" u="none" strike="noStrike" kern="1200" baseline="0" dirty="0" smtClean="0">
                <a:solidFill>
                  <a:schemeClr val="tx1"/>
                </a:solidFill>
                <a:latin typeface="Arial" charset="0"/>
                <a:ea typeface="ヒラギノ角ゴ Pro W3" pitchFamily="1" charset="-128"/>
                <a:cs typeface="+mn-cs"/>
              </a:rPr>
              <a:t>1961 when sea levels were on average higher, and</a:t>
            </a:r>
          </a:p>
          <a:p>
            <a:r>
              <a:rPr lang="en-US" sz="1200" b="0" i="0" u="none" strike="noStrike" kern="1200" baseline="0" dirty="0" smtClean="0">
                <a:solidFill>
                  <a:schemeClr val="tx1"/>
                </a:solidFill>
                <a:latin typeface="Arial" charset="0"/>
                <a:ea typeface="ヒラギノ角ゴ Pro W3" pitchFamily="1" charset="-128"/>
                <a:cs typeface="+mn-cs"/>
              </a:rPr>
              <a:t>a higher survivorship period from 1961 to 2000,</a:t>
            </a:r>
          </a:p>
          <a:p>
            <a:r>
              <a:rPr lang="en-US" sz="1200" b="0" i="0" u="none" strike="noStrike" kern="1200" baseline="0" dirty="0" smtClean="0">
                <a:solidFill>
                  <a:schemeClr val="tx1"/>
                </a:solidFill>
                <a:latin typeface="Arial" charset="0"/>
                <a:ea typeface="ヒラギノ角ゴ Pro W3" pitchFamily="1" charset="-128"/>
                <a:cs typeface="+mn-cs"/>
              </a:rPr>
              <a:t>when sea levels were on average lower; (2) since</a:t>
            </a:r>
          </a:p>
          <a:p>
            <a:r>
              <a:rPr lang="en-US" sz="1200" b="0" i="0" u="none" strike="noStrike" kern="1200" baseline="0" dirty="0" smtClean="0">
                <a:solidFill>
                  <a:schemeClr val="tx1"/>
                </a:solidFill>
                <a:latin typeface="Arial" charset="0"/>
                <a:ea typeface="ヒラギノ角ゴ Pro W3" pitchFamily="1" charset="-128"/>
                <a:cs typeface="+mn-cs"/>
              </a:rPr>
              <a:t>the late 1960's. recruitment in sablefish has shown</a:t>
            </a:r>
          </a:p>
          <a:p>
            <a:r>
              <a:rPr lang="en-US" sz="1200" b="0" i="0" u="none" strike="noStrike" kern="1200" baseline="0" dirty="0" smtClean="0">
                <a:solidFill>
                  <a:schemeClr val="tx1"/>
                </a:solidFill>
                <a:latin typeface="Arial" charset="0"/>
                <a:ea typeface="ヒラギノ角ゴ Pro W3" pitchFamily="1" charset="-128"/>
                <a:cs typeface="+mn-cs"/>
              </a:rPr>
              <a:t>a gradual decline, with the exception of the strong</a:t>
            </a:r>
          </a:p>
          <a:p>
            <a:r>
              <a:rPr lang="en-US" sz="1200" b="0" i="0" u="none" strike="noStrike" kern="1200" baseline="0" dirty="0" smtClean="0">
                <a:solidFill>
                  <a:schemeClr val="tx1"/>
                </a:solidFill>
                <a:latin typeface="Arial" charset="0"/>
                <a:ea typeface="ヒラギノ角ゴ Pro W3" pitchFamily="1" charset="-128"/>
                <a:cs typeface="+mn-cs"/>
              </a:rPr>
              <a:t>1999 and 2000 year classes.</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A significant relationship between recruitment and sea-level recorded at Crescent City, California was used</a:t>
            </a:r>
          </a:p>
          <a:p>
            <a:r>
              <a:rPr lang="en-US" sz="1200" b="0" i="0" u="none" strike="noStrike" kern="1200" baseline="0" dirty="0" smtClean="0">
                <a:solidFill>
                  <a:schemeClr val="tx1"/>
                </a:solidFill>
                <a:latin typeface="Arial" charset="0"/>
                <a:ea typeface="ヒラギノ角ゴ Pro W3" pitchFamily="1" charset="-128"/>
                <a:cs typeface="+mn-cs"/>
              </a:rPr>
              <a:t>to strength the previous theory that environmental factors were indeed critical to the recruitment process.</a:t>
            </a:r>
          </a:p>
          <a:p>
            <a:r>
              <a:rPr lang="en-US" sz="1200" b="0" i="0" u="none" strike="noStrike" kern="1200" baseline="0" dirty="0" smtClean="0">
                <a:solidFill>
                  <a:schemeClr val="tx1"/>
                </a:solidFill>
                <a:latin typeface="Arial" charset="0"/>
                <a:ea typeface="ヒラギノ角ゴ Pro W3" pitchFamily="1" charset="-128"/>
                <a:cs typeface="+mn-cs"/>
              </a:rPr>
              <a:t>Sea level data was used as a proxy to describe oceanographic conditions which were used to augment estimates of recruitment deviations starting in 1925.</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sea level was used as a covariate for recruitment deviations from the fitted stock-recruit</a:t>
            </a:r>
          </a:p>
          <a:p>
            <a:r>
              <a:rPr lang="en-US" sz="1200" b="0" i="0" u="none" strike="noStrike" kern="1200" baseline="0" dirty="0" smtClean="0">
                <a:solidFill>
                  <a:schemeClr val="tx1"/>
                </a:solidFill>
                <a:latin typeface="Arial" charset="0"/>
                <a:ea typeface="ヒラギノ角ゴ Pro W3" pitchFamily="1" charset="-128"/>
                <a:cs typeface="+mn-cs"/>
              </a:rPr>
              <a:t>relation. The stock-recruit function used the to modify the recruitments coming</a:t>
            </a:r>
          </a:p>
          <a:p>
            <a:r>
              <a:rPr lang="en-US" sz="1200" b="0" i="0" u="none" strike="noStrike" kern="1200" baseline="0" dirty="0" smtClean="0">
                <a:solidFill>
                  <a:schemeClr val="tx1"/>
                </a:solidFill>
                <a:latin typeface="Arial" charset="0"/>
                <a:ea typeface="ヒラギノ角ゴ Pro W3" pitchFamily="1" charset="-128"/>
                <a:cs typeface="+mn-cs"/>
              </a:rPr>
              <a:t>off the stock-recruit function (Maunder and Watters, 2003; Sinclair and Crawford, 2005). The variance of</a:t>
            </a:r>
          </a:p>
          <a:p>
            <a:r>
              <a:rPr lang="en-US" sz="1200" b="0" i="0" u="none" strike="noStrike" kern="1200" baseline="0" dirty="0" smtClean="0">
                <a:solidFill>
                  <a:schemeClr val="tx1"/>
                </a:solidFill>
                <a:latin typeface="Arial" charset="0"/>
                <a:ea typeface="ヒラギノ角ゴ Pro W3" pitchFamily="1" charset="-128"/>
                <a:cs typeface="+mn-cs"/>
              </a:rPr>
              <a:t>the stock-recruit function (sigma-R) was estimated through iteration and matching the assumed variance to</a:t>
            </a:r>
          </a:p>
          <a:p>
            <a:r>
              <a:rPr lang="en-US" sz="1200" b="0" i="0" u="none" strike="noStrike" kern="1200" baseline="0" dirty="0" smtClean="0">
                <a:solidFill>
                  <a:schemeClr val="tx1"/>
                </a:solidFill>
                <a:latin typeface="Arial" charset="0"/>
                <a:ea typeface="ヒラギノ角ゴ Pro W3" pitchFamily="1" charset="-128"/>
                <a:cs typeface="+mn-cs"/>
              </a:rPr>
              <a:t>the resulting residual mean square error. Because sea level was accounting for a portion of the variance in</a:t>
            </a:r>
          </a:p>
          <a:p>
            <a:r>
              <a:rPr lang="en-US" sz="1200" b="0" i="0" u="none" strike="noStrike" kern="1200" baseline="0" dirty="0" smtClean="0">
                <a:solidFill>
                  <a:schemeClr val="tx1"/>
                </a:solidFill>
                <a:latin typeface="Arial" charset="0"/>
                <a:ea typeface="ヒラギノ角ゴ Pro W3" pitchFamily="1" charset="-128"/>
                <a:cs typeface="+mn-cs"/>
              </a:rPr>
              <a:t>recruitment, sigma-R of the stock-recruit function was somewhat lower (sigma-R = 0.278) than that from the</a:t>
            </a:r>
          </a:p>
          <a:p>
            <a:r>
              <a:rPr lang="en-US" sz="1200" b="0" i="0" u="none" strike="noStrike" kern="1200" baseline="0" dirty="0" smtClean="0">
                <a:solidFill>
                  <a:schemeClr val="tx1"/>
                </a:solidFill>
                <a:latin typeface="Arial" charset="0"/>
                <a:ea typeface="ヒラギノ角ゴ Pro W3" pitchFamily="1" charset="-128"/>
                <a:cs typeface="+mn-cs"/>
              </a:rPr>
              <a:t>model without the environmental covariate (sigma-R = 0.68). Recruitment deviations were estimated from</a:t>
            </a:r>
          </a:p>
          <a:p>
            <a:r>
              <a:rPr lang="en-US" sz="1200" b="0" i="0" u="none" strike="noStrike" kern="1200" baseline="0" dirty="0" smtClean="0">
                <a:solidFill>
                  <a:schemeClr val="tx1"/>
                </a:solidFill>
                <a:latin typeface="Arial" charset="0"/>
                <a:ea typeface="ヒラギノ角ゴ Pro W3" pitchFamily="1" charset="-128"/>
                <a:cs typeface="+mn-cs"/>
              </a:rPr>
              <a:t>1925 to 2005.</a:t>
            </a:r>
            <a:endParaRPr lang="en-US" dirty="0" smtClean="0"/>
          </a:p>
          <a:p>
            <a:endParaRPr lang="en-US" dirty="0" smtClean="0"/>
          </a:p>
          <a:p>
            <a:r>
              <a:rPr lang="en-US" sz="1200" b="1" i="0" u="none" strike="noStrike" kern="1200" baseline="0" dirty="0" smtClean="0">
                <a:solidFill>
                  <a:schemeClr val="tx1"/>
                </a:solidFill>
                <a:latin typeface="Arial" charset="0"/>
                <a:ea typeface="ヒラギノ角ゴ Pro W3" pitchFamily="1" charset="-128"/>
                <a:cs typeface="+mn-cs"/>
              </a:rPr>
              <a:t>Environmental determination of variation in sablefish recruitment</a:t>
            </a:r>
          </a:p>
          <a:p>
            <a:r>
              <a:rPr lang="en-US" sz="1200" b="0" i="0" u="none" strike="noStrike" kern="1200" baseline="0" dirty="0" smtClean="0">
                <a:solidFill>
                  <a:schemeClr val="tx1"/>
                </a:solidFill>
                <a:latin typeface="Arial" charset="0"/>
                <a:ea typeface="ヒラギノ角ゴ Pro W3" pitchFamily="1" charset="-128"/>
                <a:cs typeface="+mn-cs"/>
              </a:rPr>
              <a:t>Sablefish recruitment is assumed to follow a </a:t>
            </a:r>
            <a:r>
              <a:rPr lang="en-US" sz="1200" b="0" i="0" u="none" strike="noStrike" kern="1200" baseline="0" dirty="0" err="1" smtClean="0">
                <a:solidFill>
                  <a:schemeClr val="tx1"/>
                </a:solidFill>
                <a:latin typeface="Arial" charset="0"/>
                <a:ea typeface="ヒラギノ角ゴ Pro W3" pitchFamily="1" charset="-128"/>
                <a:cs typeface="+mn-cs"/>
              </a:rPr>
              <a:t>Beverton</a:t>
            </a:r>
            <a:r>
              <a:rPr lang="en-US" sz="1200" b="0" i="0" u="none" strike="noStrike" kern="1200" baseline="0" dirty="0" smtClean="0">
                <a:solidFill>
                  <a:schemeClr val="tx1"/>
                </a:solidFill>
                <a:latin typeface="Arial" charset="0"/>
                <a:ea typeface="ヒラギノ角ゴ Pro W3" pitchFamily="1" charset="-128"/>
                <a:cs typeface="+mn-cs"/>
              </a:rPr>
              <a:t>-Holt type </a:t>
            </a:r>
            <a:r>
              <a:rPr lang="en-US" sz="1200" b="0" i="0" u="none" strike="noStrike" kern="1200" baseline="0" dirty="0" err="1" smtClean="0">
                <a:solidFill>
                  <a:schemeClr val="tx1"/>
                </a:solidFill>
                <a:latin typeface="Arial" charset="0"/>
                <a:ea typeface="ヒラギノ角ゴ Pro W3" pitchFamily="1" charset="-128"/>
                <a:cs typeface="+mn-cs"/>
              </a:rPr>
              <a:t>spawner</a:t>
            </a:r>
            <a:r>
              <a:rPr lang="en-US" sz="1200" b="0" i="0" u="none" strike="noStrike" kern="1200" baseline="0" dirty="0" smtClean="0">
                <a:solidFill>
                  <a:schemeClr val="tx1"/>
                </a:solidFill>
                <a:latin typeface="Arial" charset="0"/>
                <a:ea typeface="ヒラギノ角ゴ Pro W3" pitchFamily="1" charset="-128"/>
                <a:cs typeface="+mn-cs"/>
              </a:rPr>
              <a:t>-recruit function. We regressed the</a:t>
            </a:r>
          </a:p>
          <a:p>
            <a:r>
              <a:rPr lang="en-US" sz="1200" b="0" i="0" u="none" strike="noStrike" kern="1200" baseline="0" dirty="0" smtClean="0">
                <a:solidFill>
                  <a:schemeClr val="tx1"/>
                </a:solidFill>
                <a:latin typeface="Arial" charset="0"/>
                <a:ea typeface="ヒラギノ角ゴ Pro W3" pitchFamily="1" charset="-128"/>
                <a:cs typeface="+mn-cs"/>
              </a:rPr>
              <a:t>estimated variation about the curve on potential explanatory variables (</a:t>
            </a:r>
            <a:r>
              <a:rPr lang="en-US" sz="1200" b="0" i="0" u="none" strike="noStrike" kern="1200" baseline="0" dirty="0" err="1" smtClean="0">
                <a:solidFill>
                  <a:schemeClr val="tx1"/>
                </a:solidFill>
                <a:latin typeface="Arial" charset="0"/>
                <a:ea typeface="ヒラギノ角ゴ Pro W3" pitchFamily="1" charset="-128"/>
                <a:cs typeface="+mn-cs"/>
              </a:rPr>
              <a:t>Schirripa</a:t>
            </a:r>
            <a:r>
              <a:rPr lang="en-US" sz="1200" b="0" i="0" u="none" strike="noStrike" kern="1200" baseline="0" dirty="0" smtClean="0">
                <a:solidFill>
                  <a:schemeClr val="tx1"/>
                </a:solidFill>
                <a:latin typeface="Arial" charset="0"/>
                <a:ea typeface="ヒラギノ角ゴ Pro W3" pitchFamily="1" charset="-128"/>
                <a:cs typeface="+mn-cs"/>
              </a:rPr>
              <a:t> and Colbert, 2005). We</a:t>
            </a:r>
          </a:p>
          <a:p>
            <a:r>
              <a:rPr lang="en-US" sz="1200" b="0" i="0" u="none" strike="noStrike" kern="1200" baseline="0" dirty="0" smtClean="0">
                <a:solidFill>
                  <a:schemeClr val="tx1"/>
                </a:solidFill>
                <a:latin typeface="Arial" charset="0"/>
                <a:ea typeface="ヒラギノ角ゴ Pro W3" pitchFamily="1" charset="-128"/>
                <a:cs typeface="+mn-cs"/>
              </a:rPr>
              <a:t>partitioned the range of sablefish in the California Current domain into two regions. We chose these two</a:t>
            </a:r>
          </a:p>
          <a:p>
            <a:r>
              <a:rPr lang="en-US" sz="1200" b="0" i="0" u="none" strike="noStrike" kern="1200" baseline="0" dirty="0" smtClean="0">
                <a:solidFill>
                  <a:schemeClr val="tx1"/>
                </a:solidFill>
                <a:latin typeface="Arial" charset="0"/>
                <a:ea typeface="ヒラギノ角ゴ Pro W3" pitchFamily="1" charset="-128"/>
                <a:cs typeface="+mn-cs"/>
              </a:rPr>
              <a:t>regions because history of surveys suggests this area is where the majority of recruits are produced.</a:t>
            </a:r>
          </a:p>
          <a:p>
            <a:r>
              <a:rPr lang="en-US" sz="1200" b="0" i="0" u="none" strike="noStrike" kern="1200" baseline="0" dirty="0" smtClean="0">
                <a:solidFill>
                  <a:schemeClr val="tx1"/>
                </a:solidFill>
                <a:latin typeface="Arial" charset="0"/>
                <a:ea typeface="ヒラギノ角ゴ Pro W3" pitchFamily="1" charset="-128"/>
                <a:cs typeface="+mn-cs"/>
              </a:rPr>
              <a:t>We considered the northern region to be the coastal ocean between 44/ N to 50/ N Latitude and the central</a:t>
            </a:r>
          </a:p>
          <a:p>
            <a:r>
              <a:rPr lang="en-US" sz="1200" b="0" i="0" u="none" strike="noStrike" kern="1200" baseline="0" dirty="0" smtClean="0">
                <a:solidFill>
                  <a:schemeClr val="tx1"/>
                </a:solidFill>
                <a:latin typeface="Arial" charset="0"/>
                <a:ea typeface="ヒラギノ角ゴ Pro W3" pitchFamily="1" charset="-128"/>
                <a:cs typeface="+mn-cs"/>
              </a:rPr>
              <a:t>region to be between 38/ N. to 44/ N Latitude. We created coastal averages for north-south and east-west</a:t>
            </a:r>
          </a:p>
          <a:p>
            <a:r>
              <a:rPr lang="en-US" sz="1200" b="0" i="0" u="none" strike="noStrike" kern="1200" baseline="0" dirty="0" smtClean="0">
                <a:solidFill>
                  <a:schemeClr val="tx1"/>
                </a:solidFill>
                <a:latin typeface="Arial" charset="0"/>
                <a:ea typeface="ヒラギノ角ゴ Pro W3" pitchFamily="1" charset="-128"/>
                <a:cs typeface="+mn-cs"/>
              </a:rPr>
              <a:t>Ekman transport, sea level pressure, and sea surface temperature by averaging monthly means for coastal 1/</a:t>
            </a:r>
          </a:p>
          <a:p>
            <a:r>
              <a:rPr lang="en-US" sz="1200" b="0" i="0" u="none" strike="noStrike" kern="1200" baseline="0" dirty="0" smtClean="0">
                <a:solidFill>
                  <a:schemeClr val="tx1"/>
                </a:solidFill>
                <a:latin typeface="Arial" charset="0"/>
                <a:ea typeface="ヒラギノ角ゴ Pro W3" pitchFamily="1" charset="-128"/>
                <a:cs typeface="+mn-cs"/>
              </a:rPr>
              <a:t>x 1/ Latitude-Longitude cells from each region. We found seven sites; </a:t>
            </a:r>
            <a:r>
              <a:rPr lang="en-US" sz="1200" b="0" i="0" u="none" strike="noStrike" kern="1200" baseline="0" dirty="0" err="1" smtClean="0">
                <a:solidFill>
                  <a:schemeClr val="tx1"/>
                </a:solidFill>
                <a:latin typeface="Arial" charset="0"/>
                <a:ea typeface="ヒラギノ角ゴ Pro W3" pitchFamily="1" charset="-128"/>
                <a:cs typeface="+mn-cs"/>
              </a:rPr>
              <a:t>Neah</a:t>
            </a:r>
            <a:r>
              <a:rPr lang="en-US" sz="1200" b="0" i="0" u="none" strike="noStrike" kern="1200" baseline="0" dirty="0" smtClean="0">
                <a:solidFill>
                  <a:schemeClr val="tx1"/>
                </a:solidFill>
                <a:latin typeface="Arial" charset="0"/>
                <a:ea typeface="ヒラギノ角ゴ Pro W3" pitchFamily="1" charset="-128"/>
                <a:cs typeface="+mn-cs"/>
              </a:rPr>
              <a:t> Bay and </a:t>
            </a:r>
            <a:r>
              <a:rPr lang="en-US" sz="1200" b="0" i="0" u="none" strike="noStrike" kern="1200" baseline="0" dirty="0" err="1" smtClean="0">
                <a:solidFill>
                  <a:schemeClr val="tx1"/>
                </a:solidFill>
                <a:latin typeface="Arial" charset="0"/>
                <a:ea typeface="ヒラギノ角ゴ Pro W3" pitchFamily="1" charset="-128"/>
                <a:cs typeface="+mn-cs"/>
              </a:rPr>
              <a:t>Willapa</a:t>
            </a:r>
            <a:r>
              <a:rPr lang="en-US" sz="1200" b="0" i="0" u="none" strike="noStrike" kern="1200" baseline="0" dirty="0" smtClean="0">
                <a:solidFill>
                  <a:schemeClr val="tx1"/>
                </a:solidFill>
                <a:latin typeface="Arial" charset="0"/>
                <a:ea typeface="ヒラギノ角ゴ Pro W3" pitchFamily="1" charset="-128"/>
                <a:cs typeface="+mn-cs"/>
              </a:rPr>
              <a:t> Bay</a:t>
            </a:r>
          </a:p>
          <a:p>
            <a:r>
              <a:rPr lang="en-US" sz="1200" b="0" i="0" u="none" strike="noStrike" kern="1200" baseline="0" dirty="0" smtClean="0">
                <a:solidFill>
                  <a:schemeClr val="tx1"/>
                </a:solidFill>
                <a:latin typeface="Arial" charset="0"/>
                <a:ea typeface="ヒラギノ角ゴ Pro W3" pitchFamily="1" charset="-128"/>
                <a:cs typeface="+mn-cs"/>
              </a:rPr>
              <a:t>Washington, Astoria, Newport and Coos Bay Oregon, Crescent City and San Francisco California had</a:t>
            </a:r>
          </a:p>
          <a:p>
            <a:r>
              <a:rPr lang="en-US" sz="1200" b="0" i="0" u="none" strike="noStrike" kern="1200" baseline="0" dirty="0" smtClean="0">
                <a:solidFill>
                  <a:schemeClr val="tx1"/>
                </a:solidFill>
                <a:latin typeface="Arial" charset="0"/>
                <a:ea typeface="ヒラギノ角ゴ Pro W3" pitchFamily="1" charset="-128"/>
                <a:cs typeface="+mn-cs"/>
              </a:rPr>
              <a:t>consistent long-term historical monthly mean sea level readings. We averaged the first four of these to form</a:t>
            </a:r>
          </a:p>
          <a:p>
            <a:r>
              <a:rPr lang="en-US" sz="1200" b="0" i="0" u="none" strike="noStrike" kern="1200" baseline="0" dirty="0" smtClean="0">
                <a:solidFill>
                  <a:schemeClr val="tx1"/>
                </a:solidFill>
                <a:latin typeface="Arial" charset="0"/>
                <a:ea typeface="ヒラギノ角ゴ Pro W3" pitchFamily="1" charset="-128"/>
                <a:cs typeface="+mn-cs"/>
              </a:rPr>
              <a:t>the northern region and the last three to form the central region, providing monthly coastal averages. We next</a:t>
            </a:r>
          </a:p>
          <a:p>
            <a:r>
              <a:rPr lang="en-US" sz="1200" b="0" i="0" u="none" strike="noStrike" kern="1200" baseline="0" dirty="0" smtClean="0">
                <a:solidFill>
                  <a:schemeClr val="tx1"/>
                </a:solidFill>
                <a:latin typeface="Arial" charset="0"/>
                <a:ea typeface="ヒラギノ角ゴ Pro W3" pitchFamily="1" charset="-128"/>
                <a:cs typeface="+mn-cs"/>
              </a:rPr>
              <a:t>considered historical measures of Pacific basin-wide variation that could influence sablefish recruitment.</a:t>
            </a:r>
          </a:p>
          <a:p>
            <a:r>
              <a:rPr lang="en-US" sz="1200" b="0" i="0" u="none" strike="noStrike" kern="1200" baseline="0" dirty="0" smtClean="0">
                <a:solidFill>
                  <a:schemeClr val="tx1"/>
                </a:solidFill>
                <a:latin typeface="Arial" charset="0"/>
                <a:ea typeface="ヒラギノ角ゴ Pro W3" pitchFamily="1" charset="-128"/>
                <a:cs typeface="+mn-cs"/>
              </a:rPr>
              <a:t>Here we chose the multivariate ENSO index (MEI), Southern Oscillation Index (SOI), Northern Oscillation</a:t>
            </a:r>
          </a:p>
          <a:p>
            <a:r>
              <a:rPr lang="en-US" sz="1200" b="0" i="0" u="none" strike="noStrike" kern="1200" baseline="0" dirty="0" smtClean="0">
                <a:solidFill>
                  <a:schemeClr val="tx1"/>
                </a:solidFill>
                <a:latin typeface="Arial" charset="0"/>
                <a:ea typeface="ヒラギノ角ゴ Pro W3" pitchFamily="1" charset="-128"/>
                <a:cs typeface="+mn-cs"/>
              </a:rPr>
              <a:t>Index (NOI), and the North Pacific Index (NPI). MEI is a by-monthly average variable while all others were</a:t>
            </a:r>
          </a:p>
          <a:p>
            <a:r>
              <a:rPr lang="en-US" sz="1200" b="0" i="0" u="none" strike="noStrike" kern="1200" baseline="0" dirty="0" smtClean="0">
                <a:solidFill>
                  <a:schemeClr val="tx1"/>
                </a:solidFill>
                <a:latin typeface="Arial" charset="0"/>
                <a:ea typeface="ヒラギノ角ゴ Pro W3" pitchFamily="1" charset="-128"/>
                <a:cs typeface="+mn-cs"/>
              </a:rPr>
              <a:t>available as monthly averages for each year.</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From the monthly average variables we created seasonal variables for winter, spring, summer and fall, as well</a:t>
            </a:r>
          </a:p>
          <a:p>
            <a:r>
              <a:rPr lang="en-US" sz="1200" b="0" i="0" u="none" strike="noStrike" kern="1200" baseline="0" dirty="0" smtClean="0">
                <a:solidFill>
                  <a:schemeClr val="tx1"/>
                </a:solidFill>
                <a:latin typeface="Arial" charset="0"/>
                <a:ea typeface="ヒラギノ角ゴ Pro W3" pitchFamily="1" charset="-128"/>
                <a:cs typeface="+mn-cs"/>
              </a:rPr>
              <a:t>as quarterly variables for each year where historical data were available. Winter is defined as the last two</a:t>
            </a:r>
          </a:p>
          <a:p>
            <a:r>
              <a:rPr lang="en-US" sz="1200" b="0" i="0" u="none" strike="noStrike" kern="1200" baseline="0" dirty="0" smtClean="0">
                <a:solidFill>
                  <a:schemeClr val="tx1"/>
                </a:solidFill>
                <a:latin typeface="Arial" charset="0"/>
                <a:ea typeface="ヒラギノ角ゴ Pro W3" pitchFamily="1" charset="-128"/>
                <a:cs typeface="+mn-cs"/>
              </a:rPr>
              <a:t>month of the prior year and the first two months of the current year (November-February), spring is the</a:t>
            </a:r>
          </a:p>
          <a:p>
            <a:r>
              <a:rPr lang="en-US" sz="1200" b="0" i="0" u="none" strike="noStrike" kern="1200" baseline="0" dirty="0" smtClean="0">
                <a:solidFill>
                  <a:schemeClr val="tx1"/>
                </a:solidFill>
                <a:latin typeface="Arial" charset="0"/>
                <a:ea typeface="ヒラギノ角ゴ Pro W3" pitchFamily="1" charset="-128"/>
                <a:cs typeface="+mn-cs"/>
              </a:rPr>
              <a:t>following two months (March-April), summer is the following four months (May-August), and fall is the</a:t>
            </a:r>
          </a:p>
          <a:p>
            <a:r>
              <a:rPr lang="en-US" sz="1200" b="0" i="0" u="none" strike="noStrike" kern="1200" baseline="0" dirty="0" smtClean="0">
                <a:solidFill>
                  <a:schemeClr val="tx1"/>
                </a:solidFill>
                <a:latin typeface="Arial" charset="0"/>
                <a:ea typeface="ヒラギノ角ゴ Pro W3" pitchFamily="1" charset="-128"/>
                <a:cs typeface="+mn-cs"/>
              </a:rPr>
              <a:t>following two months (September-October).</a:t>
            </a:r>
          </a:p>
          <a:p>
            <a:r>
              <a:rPr lang="en-US" sz="1200" b="0" i="0" u="none" strike="noStrike" kern="1200" baseline="0" dirty="0" smtClean="0">
                <a:solidFill>
                  <a:schemeClr val="tx1"/>
                </a:solidFill>
                <a:latin typeface="Arial" charset="0"/>
                <a:ea typeface="ヒラギノ角ゴ Pro W3" pitchFamily="1" charset="-128"/>
                <a:cs typeface="+mn-cs"/>
              </a:rPr>
              <a:t>Independently, we tested these eight temporal summaries of the four coastal variables and four basin-wide</a:t>
            </a:r>
          </a:p>
          <a:p>
            <a:r>
              <a:rPr lang="en-US" sz="1200" b="0" i="0" u="none" strike="noStrike" kern="1200" baseline="0" dirty="0" smtClean="0">
                <a:solidFill>
                  <a:schemeClr val="tx1"/>
                </a:solidFill>
                <a:latin typeface="Arial" charset="0"/>
                <a:ea typeface="ヒラギノ角ゴ Pro W3" pitchFamily="1" charset="-128"/>
                <a:cs typeface="+mn-cs"/>
              </a:rPr>
              <a:t>indexes of ocean conditions, looking for significant relationships between these environmental variables and</a:t>
            </a:r>
          </a:p>
          <a:p>
            <a:r>
              <a:rPr lang="en-US" sz="1200" b="0" i="0" u="none" strike="noStrike" kern="1200" baseline="0" dirty="0" smtClean="0">
                <a:solidFill>
                  <a:schemeClr val="tx1"/>
                </a:solidFill>
                <a:latin typeface="Arial" charset="0"/>
                <a:ea typeface="ヒラギノ角ゴ Pro W3" pitchFamily="1" charset="-128"/>
                <a:cs typeface="+mn-cs"/>
              </a:rPr>
              <a:t>sablefish recruitment. Stepwise regression was used to screen the list of environmental variables with the</a:t>
            </a:r>
          </a:p>
          <a:p>
            <a:r>
              <a:rPr lang="en-US" sz="1200" b="0" i="0" u="none" strike="noStrike" kern="1200" baseline="0" dirty="0" smtClean="0">
                <a:solidFill>
                  <a:schemeClr val="tx1"/>
                </a:solidFill>
                <a:latin typeface="Arial" charset="0"/>
                <a:ea typeface="ヒラギノ角ゴ Pro W3" pitchFamily="1" charset="-128"/>
                <a:cs typeface="+mn-cs"/>
              </a:rPr>
              <a:t>acceptance and removal levels set at 0.05. All regressions were weighted, using the reciprocal of standard</a:t>
            </a:r>
          </a:p>
          <a:p>
            <a:r>
              <a:rPr lang="en-US" sz="1200" b="0" i="0" u="none" strike="noStrike" kern="1200" baseline="0" dirty="0" smtClean="0">
                <a:solidFill>
                  <a:schemeClr val="tx1"/>
                </a:solidFill>
                <a:latin typeface="Arial" charset="0"/>
                <a:ea typeface="ヒラギノ角ゴ Pro W3" pitchFamily="1" charset="-128"/>
                <a:cs typeface="+mn-cs"/>
              </a:rPr>
              <a:t>error of estimates for deviations from the assumed </a:t>
            </a:r>
            <a:r>
              <a:rPr lang="en-US" sz="1200" b="0" i="0" u="none" strike="noStrike" kern="1200" baseline="0" dirty="0" err="1" smtClean="0">
                <a:solidFill>
                  <a:schemeClr val="tx1"/>
                </a:solidFill>
                <a:latin typeface="Arial" charset="0"/>
                <a:ea typeface="ヒラギノ角ゴ Pro W3" pitchFamily="1" charset="-128"/>
                <a:cs typeface="+mn-cs"/>
              </a:rPr>
              <a:t>Beverton</a:t>
            </a:r>
            <a:r>
              <a:rPr lang="en-US" sz="1200" b="0" i="0" u="none" strike="noStrike" kern="1200" baseline="0" dirty="0" smtClean="0">
                <a:solidFill>
                  <a:schemeClr val="tx1"/>
                </a:solidFill>
                <a:latin typeface="Arial" charset="0"/>
                <a:ea typeface="ヒラギノ角ゴ Pro W3" pitchFamily="1" charset="-128"/>
                <a:cs typeface="+mn-cs"/>
              </a:rPr>
              <a:t>-Holt model as weights. From these initial</a:t>
            </a:r>
          </a:p>
          <a:p>
            <a:r>
              <a:rPr lang="en-US" sz="1200" b="0" i="0" u="none" strike="noStrike" kern="1200" baseline="0" dirty="0" smtClean="0">
                <a:solidFill>
                  <a:schemeClr val="tx1"/>
                </a:solidFill>
                <a:latin typeface="Arial" charset="0"/>
                <a:ea typeface="ヒラギノ角ゴ Pro W3" pitchFamily="1" charset="-128"/>
                <a:cs typeface="+mn-cs"/>
              </a:rPr>
              <a:t>screening procedures we obtained two variables that can be used to explain variation in the deviations of</a:t>
            </a:r>
          </a:p>
          <a:p>
            <a:r>
              <a:rPr lang="en-US" sz="1200" b="0" i="0" u="none" strike="noStrike" kern="1200" baseline="0" dirty="0" smtClean="0">
                <a:solidFill>
                  <a:schemeClr val="tx1"/>
                </a:solidFill>
                <a:latin typeface="Arial" charset="0"/>
                <a:ea typeface="ヒラギノ角ゴ Pro W3" pitchFamily="1" charset="-128"/>
                <a:cs typeface="+mn-cs"/>
              </a:rPr>
              <a:t>sablefish recruitment about the assumed </a:t>
            </a:r>
            <a:r>
              <a:rPr lang="en-US" sz="1200" b="0" i="0" u="none" strike="noStrike" kern="1200" baseline="0" dirty="0" err="1" smtClean="0">
                <a:solidFill>
                  <a:schemeClr val="tx1"/>
                </a:solidFill>
                <a:latin typeface="Arial" charset="0"/>
                <a:ea typeface="ヒラギノ角ゴ Pro W3" pitchFamily="1" charset="-128"/>
                <a:cs typeface="+mn-cs"/>
              </a:rPr>
              <a:t>spawner</a:t>
            </a:r>
            <a:r>
              <a:rPr lang="en-US" sz="1200" b="0" i="0" u="none" strike="noStrike" kern="1200" baseline="0" dirty="0" smtClean="0">
                <a:solidFill>
                  <a:schemeClr val="tx1"/>
                </a:solidFill>
                <a:latin typeface="Arial" charset="0"/>
                <a:ea typeface="ヒラギノ角ゴ Pro W3" pitchFamily="1" charset="-128"/>
                <a:cs typeface="+mn-cs"/>
              </a:rPr>
              <a:t>-recruit model. Environmental conditions in the second</a:t>
            </a:r>
          </a:p>
          <a:p>
            <a:r>
              <a:rPr lang="en-US" sz="1200" b="0" i="0" u="none" strike="noStrike" kern="1200" baseline="0" dirty="0" smtClean="0">
                <a:solidFill>
                  <a:schemeClr val="tx1"/>
                </a:solidFill>
                <a:latin typeface="Arial" charset="0"/>
                <a:ea typeface="ヒラギノ角ゴ Pro W3" pitchFamily="1" charset="-128"/>
                <a:cs typeface="+mn-cs"/>
              </a:rPr>
              <a:t>quarter (April-June) were consistently found to provide for highest explanatory power (Figure 26).</a:t>
            </a:r>
          </a:p>
          <a:p>
            <a:r>
              <a:rPr lang="en-US" sz="1200" b="0" i="0" u="none" strike="noStrike" kern="1200" baseline="0" dirty="0" smtClean="0">
                <a:solidFill>
                  <a:schemeClr val="tx1"/>
                </a:solidFill>
                <a:latin typeface="Arial" charset="0"/>
                <a:ea typeface="ヒラギノ角ゴ Pro W3" pitchFamily="1" charset="-128"/>
                <a:cs typeface="+mn-cs"/>
              </a:rPr>
              <a:t>North-coast (44/ to 50/ N) sea level can explain 43.6 % of the variation (F = 21.66, P &lt; 0.0001) and the North</a:t>
            </a:r>
          </a:p>
          <a:p>
            <a:r>
              <a:rPr lang="en-US" sz="1200" b="0" i="0" u="none" strike="noStrike" kern="1200" baseline="0" dirty="0" smtClean="0">
                <a:solidFill>
                  <a:schemeClr val="tx1"/>
                </a:solidFill>
                <a:latin typeface="Arial" charset="0"/>
                <a:ea typeface="ヒラギノ角ゴ Pro W3" pitchFamily="1" charset="-128"/>
                <a:cs typeface="+mn-cs"/>
              </a:rPr>
              <a:t>Pacific Index can explain 31.4 % of the variation (F = 12.82, P = 0.0013). We examined these data for more</a:t>
            </a:r>
          </a:p>
          <a:p>
            <a:r>
              <a:rPr lang="en-US" sz="1200" b="0" i="0" u="none" strike="noStrike" kern="1200" baseline="0" dirty="0" smtClean="0">
                <a:solidFill>
                  <a:schemeClr val="tx1"/>
                </a:solidFill>
                <a:latin typeface="Arial" charset="0"/>
                <a:ea typeface="ヒラギノ角ゴ Pro W3" pitchFamily="1" charset="-128"/>
                <a:cs typeface="+mn-cs"/>
              </a:rPr>
              <a:t>complex multiple regression models and general additive spline alternatives but found no significant</a:t>
            </a:r>
          </a:p>
          <a:p>
            <a:r>
              <a:rPr lang="en-US" sz="1200" b="0" i="0" u="none" strike="noStrike" kern="1200" baseline="0" dirty="0" smtClean="0">
                <a:solidFill>
                  <a:schemeClr val="tx1"/>
                </a:solidFill>
                <a:latin typeface="Arial" charset="0"/>
                <a:ea typeface="ヒラギノ角ゴ Pro W3" pitchFamily="1" charset="-128"/>
                <a:cs typeface="+mn-cs"/>
              </a:rPr>
              <a:t>improvement in explaining variation in sablefish recruitment from these environmental variables.</a:t>
            </a:r>
          </a:p>
          <a:p>
            <a:r>
              <a:rPr lang="en-US" sz="1200" b="0" i="0" u="none" strike="noStrike" kern="1200" baseline="0" dirty="0" smtClean="0">
                <a:solidFill>
                  <a:schemeClr val="tx1"/>
                </a:solidFill>
                <a:latin typeface="Arial" charset="0"/>
                <a:ea typeface="ヒラギノ角ゴ Pro W3" pitchFamily="1" charset="-128"/>
                <a:cs typeface="+mn-cs"/>
              </a:rPr>
              <a:t>Young-of-year sablefish have matured out of the larval stage, are free swimming and free feeding in late</a:t>
            </a:r>
          </a:p>
          <a:p>
            <a:r>
              <a:rPr lang="en-US" sz="1200" b="0" i="0" u="none" strike="noStrike" kern="1200" baseline="0" dirty="0" smtClean="0">
                <a:solidFill>
                  <a:schemeClr val="tx1"/>
                </a:solidFill>
                <a:latin typeface="Arial" charset="0"/>
                <a:ea typeface="ヒラギノ角ゴ Pro W3" pitchFamily="1" charset="-128"/>
                <a:cs typeface="+mn-cs"/>
              </a:rPr>
              <a:t>spring and early summer. At this stage they are searching for zooplankton and other food while moving</a:t>
            </a:r>
          </a:p>
          <a:p>
            <a:r>
              <a:rPr lang="en-US" sz="1200" b="0" i="0" u="none" strike="noStrike" kern="1200" baseline="0" dirty="0" smtClean="0">
                <a:solidFill>
                  <a:schemeClr val="tx1"/>
                </a:solidFill>
                <a:latin typeface="Arial" charset="0"/>
                <a:ea typeface="ヒラギノ角ゴ Pro W3" pitchFamily="1" charset="-128"/>
                <a:cs typeface="+mn-cs"/>
              </a:rPr>
              <a:t>onshore to nursery grounds. Low sea level and low values of the North Pacific Index suggest higher than</a:t>
            </a:r>
          </a:p>
          <a:p>
            <a:r>
              <a:rPr lang="en-US" sz="1200" b="0" i="0" u="none" strike="noStrike" kern="1200" baseline="0" dirty="0" smtClean="0">
                <a:solidFill>
                  <a:schemeClr val="tx1"/>
                </a:solidFill>
                <a:latin typeface="Arial" charset="0"/>
                <a:ea typeface="ヒラギノ角ゴ Pro W3" pitchFamily="1" charset="-128"/>
                <a:cs typeface="+mn-cs"/>
              </a:rPr>
              <a:t>expected recruitment. The tide gauge sea level data we use are not adjusted for barometric pressure, so they</a:t>
            </a:r>
          </a:p>
          <a:p>
            <a:r>
              <a:rPr lang="en-US" sz="1200" b="0" i="0" u="none" strike="noStrike" kern="1200" baseline="0" dirty="0" smtClean="0">
                <a:solidFill>
                  <a:schemeClr val="tx1"/>
                </a:solidFill>
                <a:latin typeface="Arial" charset="0"/>
                <a:ea typeface="ヒラギノ角ゴ Pro W3" pitchFamily="1" charset="-128"/>
                <a:cs typeface="+mn-cs"/>
              </a:rPr>
              <a:t>integrate both the atmospheric effects and the large-scale ocean conditions. That is, they integrate both the</a:t>
            </a:r>
          </a:p>
          <a:p>
            <a:r>
              <a:rPr lang="en-US" sz="1200" b="0" i="0" u="none" strike="noStrike" kern="1200" baseline="0" dirty="0" smtClean="0">
                <a:solidFill>
                  <a:schemeClr val="tx1"/>
                </a:solidFill>
                <a:latin typeface="Arial" charset="0"/>
                <a:ea typeface="ヒラギノ角ゴ Pro W3" pitchFamily="1" charset="-128"/>
                <a:cs typeface="+mn-cs"/>
              </a:rPr>
              <a:t>large-scale northeastern Pacific Ocean conditions with local upwelling and pressure. Sea level is also a good</a:t>
            </a:r>
          </a:p>
          <a:p>
            <a:r>
              <a:rPr lang="en-US" sz="1200" b="0" i="0" u="none" strike="noStrike" kern="1200" baseline="0" dirty="0" smtClean="0">
                <a:solidFill>
                  <a:schemeClr val="tx1"/>
                </a:solidFill>
                <a:latin typeface="Arial" charset="0"/>
                <a:ea typeface="ヒラギノ角ゴ Pro W3" pitchFamily="1" charset="-128"/>
                <a:cs typeface="+mn-cs"/>
              </a:rPr>
              <a:t>predictor of near-bottom ocean temperature along the shelf. Lower sea level is associated with colder than</a:t>
            </a:r>
          </a:p>
          <a:p>
            <a:r>
              <a:rPr lang="en-US" sz="1200" b="0" i="0" u="none" strike="noStrike" kern="1200" baseline="0" dirty="0" smtClean="0">
                <a:solidFill>
                  <a:schemeClr val="tx1"/>
                </a:solidFill>
                <a:latin typeface="Arial" charset="0"/>
                <a:ea typeface="ヒラギノ角ゴ Pro W3" pitchFamily="1" charset="-128"/>
                <a:cs typeface="+mn-cs"/>
              </a:rPr>
              <a:t>average water, more upwelling, stronger southward currents and lower salinity. All these factors provide</a:t>
            </a:r>
          </a:p>
          <a:p>
            <a:r>
              <a:rPr lang="en-US" sz="1200" b="0" i="0" u="none" strike="noStrike" kern="1200" baseline="0" dirty="0" smtClean="0">
                <a:solidFill>
                  <a:schemeClr val="tx1"/>
                </a:solidFill>
                <a:latin typeface="Arial" charset="0"/>
                <a:ea typeface="ヒラギノ角ゴ Pro W3" pitchFamily="1" charset="-128"/>
                <a:cs typeface="+mn-cs"/>
              </a:rPr>
              <a:t>better habitat conditions for young sablefish, as they inhabit the shelf at this time of year. Higher values of</a:t>
            </a:r>
          </a:p>
          <a:p>
            <a:r>
              <a:rPr lang="en-US" sz="1200" b="0" i="0" u="none" strike="noStrike" kern="1200" baseline="0" dirty="0" smtClean="0">
                <a:solidFill>
                  <a:schemeClr val="tx1"/>
                </a:solidFill>
                <a:latin typeface="Arial" charset="0"/>
                <a:ea typeface="ヒラギノ角ゴ Pro W3" pitchFamily="1" charset="-128"/>
                <a:cs typeface="+mn-cs"/>
              </a:rPr>
              <a:t>NPI are associated with cool regimes or La Niña conditions which have been shown to produce more</a:t>
            </a:r>
          </a:p>
          <a:p>
            <a:r>
              <a:rPr lang="en-US" sz="1200" b="0" i="0" u="none" strike="noStrike" kern="1200" baseline="0" dirty="0" smtClean="0">
                <a:solidFill>
                  <a:schemeClr val="tx1"/>
                </a:solidFill>
                <a:latin typeface="Arial" charset="0"/>
                <a:ea typeface="ヒラギノ角ゴ Pro W3" pitchFamily="1" charset="-128"/>
                <a:cs typeface="+mn-cs"/>
              </a:rPr>
              <a:t>favorable conditions for northern copepod species and richer food sources for feeding juveniles in the mixed</a:t>
            </a:r>
          </a:p>
          <a:p>
            <a:r>
              <a:rPr lang="en-US" sz="1200" b="0" i="0" u="none" strike="noStrike" kern="1200" baseline="0" dirty="0" smtClean="0">
                <a:solidFill>
                  <a:schemeClr val="tx1"/>
                </a:solidFill>
                <a:latin typeface="Arial" charset="0"/>
                <a:ea typeface="ヒラギノ角ゴ Pro W3" pitchFamily="1" charset="-128"/>
                <a:cs typeface="+mn-cs"/>
              </a:rPr>
              <a:t>layer over the shelf.</a:t>
            </a:r>
          </a:p>
          <a:p>
            <a:r>
              <a:rPr lang="en-US" sz="1200" b="0" i="0" u="none" strike="noStrike" kern="1200" baseline="0" dirty="0" smtClean="0">
                <a:solidFill>
                  <a:schemeClr val="tx1"/>
                </a:solidFill>
                <a:latin typeface="Arial" charset="0"/>
                <a:ea typeface="ヒラギノ角ゴ Pro W3" pitchFamily="1" charset="-128"/>
                <a:cs typeface="+mn-cs"/>
              </a:rPr>
              <a:t>To make use of these results in the 2005 projection, we need an estimate of average sea level for April-June</a:t>
            </a:r>
          </a:p>
          <a:p>
            <a:r>
              <a:rPr lang="en-US" sz="1200" b="0" i="0" u="none" strike="noStrike" kern="1200" baseline="0" dirty="0" smtClean="0">
                <a:solidFill>
                  <a:schemeClr val="tx1"/>
                </a:solidFill>
                <a:latin typeface="Arial" charset="0"/>
                <a:ea typeface="ヒラギノ角ゴ Pro W3" pitchFamily="1" charset="-128"/>
                <a:cs typeface="+mn-cs"/>
              </a:rPr>
              <a:t>2005. Given the data available for sea level, we have developed the prediction of this quarterly mean from</a:t>
            </a:r>
          </a:p>
          <a:p>
            <a:r>
              <a:rPr lang="en-US" sz="1200" b="0" i="0" u="none" strike="noStrike" kern="1200" baseline="0" dirty="0" smtClean="0">
                <a:solidFill>
                  <a:schemeClr val="tx1"/>
                </a:solidFill>
                <a:latin typeface="Arial" charset="0"/>
                <a:ea typeface="ヒラギノ角ゴ Pro W3" pitchFamily="1" charset="-128"/>
                <a:cs typeface="+mn-cs"/>
              </a:rPr>
              <a:t>just the April data that is now available. The April mean sea level for 2005 is 1.39175; using the historical</a:t>
            </a:r>
          </a:p>
          <a:p>
            <a:r>
              <a:rPr lang="en-US" sz="1200" b="0" i="0" u="none" strike="noStrike" kern="1200" baseline="0" dirty="0" smtClean="0">
                <a:solidFill>
                  <a:schemeClr val="tx1"/>
                </a:solidFill>
                <a:latin typeface="Arial" charset="0"/>
                <a:ea typeface="ヒラギノ角ゴ Pro W3" pitchFamily="1" charset="-128"/>
                <a:cs typeface="+mn-cs"/>
              </a:rPr>
              <a:t>relationship between April and Q2 sea level, the predicted Q2 Mean sea level is 1.3678. While sea level has</a:t>
            </a:r>
          </a:p>
          <a:p>
            <a:r>
              <a:rPr lang="en-US" sz="1200" b="0" i="0" u="none" strike="noStrike" kern="1200" baseline="0" dirty="0" smtClean="0">
                <a:solidFill>
                  <a:schemeClr val="tx1"/>
                </a:solidFill>
                <a:latin typeface="Arial" charset="0"/>
                <a:ea typeface="ヒラギノ角ゴ Pro W3" pitchFamily="1" charset="-128"/>
                <a:cs typeface="+mn-cs"/>
              </a:rPr>
              <a:t>been quite erratic so far this year, April can be used to provide our best estimate for sablefish recruitment for</a:t>
            </a:r>
          </a:p>
          <a:p>
            <a:r>
              <a:rPr lang="en-US" sz="1200" b="0" i="0" u="none" strike="noStrike" kern="1200" baseline="0" dirty="0" smtClean="0">
                <a:solidFill>
                  <a:schemeClr val="tx1"/>
                </a:solidFill>
                <a:latin typeface="Arial" charset="0"/>
                <a:ea typeface="ヒラギノ角ゴ Pro W3" pitchFamily="1" charset="-128"/>
                <a:cs typeface="+mn-cs"/>
              </a:rPr>
              <a:t>the current year.</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The stock recruitment parameter relating sea level to recruitment deviations was, as expected, indicative of</a:t>
            </a:r>
          </a:p>
          <a:p>
            <a:r>
              <a:rPr lang="en-US" sz="1200" b="0" i="0" u="none" strike="noStrike" kern="1200" baseline="0" dirty="0" smtClean="0">
                <a:solidFill>
                  <a:schemeClr val="tx1"/>
                </a:solidFill>
                <a:latin typeface="Arial" charset="0"/>
                <a:ea typeface="ヒラギノ角ゴ Pro W3" pitchFamily="1" charset="-128"/>
                <a:cs typeface="+mn-cs"/>
              </a:rPr>
              <a:t>a satisfactory agreement between the two variables (-0.359). Figure 34 shows the relation between the sea</a:t>
            </a:r>
          </a:p>
          <a:p>
            <a:r>
              <a:rPr lang="en-US" sz="1200" b="0" i="0" u="none" strike="noStrike" kern="1200" baseline="0" dirty="0" smtClean="0">
                <a:solidFill>
                  <a:schemeClr val="tx1"/>
                </a:solidFill>
                <a:latin typeface="Arial" charset="0"/>
                <a:ea typeface="ヒラギノ角ゴ Pro W3" pitchFamily="1" charset="-128"/>
                <a:cs typeface="+mn-cs"/>
              </a:rPr>
              <a:t>level index and recruitment deviations. Recruitment deviations from 1925 to 1973 were driven nearly entirely</a:t>
            </a:r>
          </a:p>
          <a:p>
            <a:r>
              <a:rPr lang="en-US" sz="1200" b="0" i="0" u="none" strike="noStrike" kern="1200" baseline="0" dirty="0" smtClean="0">
                <a:solidFill>
                  <a:schemeClr val="tx1"/>
                </a:solidFill>
                <a:latin typeface="Arial" charset="0"/>
                <a:ea typeface="ヒラギノ角ゴ Pro W3" pitchFamily="1" charset="-128"/>
                <a:cs typeface="+mn-cs"/>
              </a:rPr>
              <a:t>by sea level data. This is because there was no other data within the model with a strong enough signal to</a:t>
            </a:r>
          </a:p>
          <a:p>
            <a:r>
              <a:rPr lang="en-US" sz="1200" b="0" i="0" u="none" strike="noStrike" kern="1200" baseline="0" dirty="0" smtClean="0">
                <a:solidFill>
                  <a:schemeClr val="tx1"/>
                </a:solidFill>
                <a:latin typeface="Arial" charset="0"/>
                <a:ea typeface="ヒラギノ角ゴ Pro W3" pitchFamily="1" charset="-128"/>
                <a:cs typeface="+mn-cs"/>
              </a:rPr>
              <a:t>alter the fit. If we assume the same relation observed from 1974 to 2003 held true previous to this period,</a:t>
            </a:r>
          </a:p>
          <a:p>
            <a:r>
              <a:rPr lang="en-US" sz="1200" b="0" i="0" u="none" strike="noStrike" kern="1200" baseline="0" dirty="0" smtClean="0">
                <a:solidFill>
                  <a:schemeClr val="tx1"/>
                </a:solidFill>
                <a:latin typeface="Arial" charset="0"/>
                <a:ea typeface="ヒラギノ角ゴ Pro W3" pitchFamily="1" charset="-128"/>
                <a:cs typeface="+mn-cs"/>
              </a:rPr>
              <a:t>we can see that perhaps two periods of productivity took place. Our sea level index showed an approximate</a:t>
            </a:r>
          </a:p>
          <a:p>
            <a:r>
              <a:rPr lang="en-US" sz="1200" b="0" i="0" u="none" strike="noStrike" kern="1200" baseline="0" dirty="0" smtClean="0">
                <a:solidFill>
                  <a:schemeClr val="tx1"/>
                </a:solidFill>
                <a:latin typeface="Arial" charset="0"/>
                <a:ea typeface="ヒラギノ角ゴ Pro W3" pitchFamily="1" charset="-128"/>
                <a:cs typeface="+mn-cs"/>
              </a:rPr>
              <a:t>30 year cycle of high sea level from 1925-1960 (low sablefish productivity) and lower sea level from 1961</a:t>
            </a:r>
          </a:p>
          <a:p>
            <a:r>
              <a:rPr lang="en-US" sz="1200" b="0" i="0" u="none" strike="noStrike" kern="1200" baseline="0" dirty="0" smtClean="0">
                <a:solidFill>
                  <a:schemeClr val="tx1"/>
                </a:solidFill>
                <a:latin typeface="Arial" charset="0"/>
                <a:ea typeface="ヒラギノ角ゴ Pro W3" pitchFamily="1" charset="-128"/>
                <a:cs typeface="+mn-cs"/>
              </a:rPr>
              <a:t>more recent (high sablefish productivity). This leads to two possible conclusions: (1) that steepness for</a:t>
            </a:r>
          </a:p>
          <a:p>
            <a:r>
              <a:rPr lang="en-US" sz="1200" b="0" i="0" u="none" strike="noStrike" kern="1200" baseline="0" dirty="0" smtClean="0">
                <a:solidFill>
                  <a:schemeClr val="tx1"/>
                </a:solidFill>
                <a:latin typeface="Arial" charset="0"/>
                <a:ea typeface="ヒラギノ角ゴ Pro W3" pitchFamily="1" charset="-128"/>
                <a:cs typeface="+mn-cs"/>
              </a:rPr>
              <a:t>sablefish has changed over the last 100 years and is specific to the current environmental conditions, or (2)</a:t>
            </a:r>
          </a:p>
          <a:p>
            <a:r>
              <a:rPr lang="en-US" sz="1200" b="0" i="0" u="none" strike="noStrike" kern="1200" baseline="0" dirty="0" smtClean="0">
                <a:solidFill>
                  <a:schemeClr val="tx1"/>
                </a:solidFill>
                <a:latin typeface="Arial" charset="0"/>
                <a:ea typeface="ヒラギノ角ゴ Pro W3" pitchFamily="1" charset="-128"/>
                <a:cs typeface="+mn-cs"/>
              </a:rPr>
              <a:t>that a stock can indeed persist with fishing mortality if environmental conditions are such as to increase</a:t>
            </a:r>
          </a:p>
          <a:p>
            <a:r>
              <a:rPr lang="en-US" sz="1200" b="0" i="0" u="none" strike="noStrike" kern="1200" baseline="0" dirty="0" smtClean="0">
                <a:solidFill>
                  <a:schemeClr val="tx1"/>
                </a:solidFill>
                <a:latin typeface="Arial" charset="0"/>
                <a:ea typeface="ヒラギノ角ゴ Pro W3" pitchFamily="1" charset="-128"/>
                <a:cs typeface="+mn-cs"/>
              </a:rPr>
              <a:t>survivorship with enough frequency and magnitude.</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Recommendations</a:t>
            </a:r>
          </a:p>
          <a:p>
            <a:r>
              <a:rPr lang="en-US" sz="1200" b="0" i="0" u="none" strike="noStrike" kern="1200" baseline="0" dirty="0" smtClean="0">
                <a:solidFill>
                  <a:schemeClr val="tx1"/>
                </a:solidFill>
                <a:latin typeface="Arial" charset="0"/>
                <a:ea typeface="ヒラギノ角ゴ Pro W3" pitchFamily="1" charset="-128"/>
                <a:cs typeface="+mn-cs"/>
              </a:rPr>
              <a:t>5. Develop a study to examine the adequacy and accuracy of incorporating environmental factors into an</a:t>
            </a:r>
          </a:p>
          <a:p>
            <a:r>
              <a:rPr lang="en-US" sz="1200" b="0" i="0" u="none" strike="noStrike" kern="1200" baseline="0" dirty="0" smtClean="0">
                <a:solidFill>
                  <a:schemeClr val="tx1"/>
                </a:solidFill>
                <a:latin typeface="Arial" charset="0"/>
                <a:ea typeface="ヒラギノ角ゴ Pro W3" pitchFamily="1" charset="-128"/>
                <a:cs typeface="+mn-cs"/>
              </a:rPr>
              <a:t>assessment. Attempt to define the most appropriate methods for examining environmental factors that are</a:t>
            </a:r>
          </a:p>
          <a:p>
            <a:r>
              <a:rPr lang="en-US" sz="1200" b="0" i="0" u="none" strike="noStrike" kern="1200" baseline="0" dirty="0" smtClean="0">
                <a:solidFill>
                  <a:schemeClr val="tx1"/>
                </a:solidFill>
                <a:latin typeface="Arial" charset="0"/>
                <a:ea typeface="ヒラギノ角ゴ Pro W3" pitchFamily="1" charset="-128"/>
                <a:cs typeface="+mn-cs"/>
              </a:rPr>
              <a:t>external to but may have pronounced influences on the population dynamics (internal feedbacks) of the</a:t>
            </a:r>
          </a:p>
          <a:p>
            <a:r>
              <a:rPr lang="en-US" sz="1200" b="0" i="0" u="none" strike="noStrike" kern="1200" baseline="0" dirty="0" smtClean="0">
                <a:solidFill>
                  <a:schemeClr val="tx1"/>
                </a:solidFill>
                <a:latin typeface="Arial" charset="0"/>
                <a:ea typeface="ヒラギノ角ゴ Pro W3" pitchFamily="1" charset="-128"/>
                <a:cs typeface="+mn-cs"/>
              </a:rPr>
              <a:t>species and its fishery. How best do we accurately incorporate these external influences into the</a:t>
            </a:r>
          </a:p>
          <a:p>
            <a:r>
              <a:rPr lang="en-US" sz="1200" b="0" i="0" u="none" strike="noStrike" kern="1200" baseline="0" dirty="0" smtClean="0">
                <a:solidFill>
                  <a:schemeClr val="tx1"/>
                </a:solidFill>
                <a:latin typeface="Arial" charset="0"/>
                <a:ea typeface="ヒラギノ角ゴ Pro W3" pitchFamily="1" charset="-128"/>
                <a:cs typeface="+mn-cs"/>
              </a:rPr>
              <a:t>assessment process?</a:t>
            </a:r>
            <a:endParaRPr lang="en-US" dirty="0" smtClean="0"/>
          </a:p>
          <a:p>
            <a:endParaRPr lang="en-US" dirty="0" smtClean="0"/>
          </a:p>
          <a:p>
            <a:r>
              <a:rPr lang="en-US" dirty="0" smtClean="0"/>
              <a:t>STAR</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1.4) The STAT’s proposed base model estimates a relationship between sea level and recruitment deviations for the period 1973-2003 and extrapolates that relationship to the remainder of the time series. To test the sensitivity of model results to this extrapolation, the STAR Panel requested the STAT to conduct an alternative run with this relationship “turned off” for the years outside the period within which the environment-recruitment relationship was estimated. </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Run STAR4e (responding to Request 1.4, with the environmental component of the stock-recruitment relationship “turned off” during years outside the range within which </a:t>
            </a:r>
          </a:p>
          <a:p>
            <a:r>
              <a:rPr lang="en-US" sz="1200" b="0" i="0" u="none" strike="noStrike" kern="1200" baseline="0" dirty="0" smtClean="0">
                <a:solidFill>
                  <a:schemeClr val="tx1"/>
                </a:solidFill>
                <a:latin typeface="Arial" charset="0"/>
                <a:ea typeface="ヒラギノ角ゴ Pro W3" pitchFamily="1" charset="-128"/>
                <a:cs typeface="+mn-cs"/>
              </a:rPr>
              <a:t>3 </a:t>
            </a:r>
          </a:p>
          <a:p>
            <a:r>
              <a:rPr lang="en-US" sz="1200" b="0" i="0" u="none" strike="noStrike" kern="1200" baseline="0" dirty="0" smtClean="0">
                <a:solidFill>
                  <a:schemeClr val="tx1"/>
                </a:solidFill>
                <a:latin typeface="Arial" charset="0"/>
                <a:ea typeface="ヒラギノ角ゴ Pro W3" pitchFamily="1" charset="-128"/>
                <a:cs typeface="+mn-cs"/>
              </a:rPr>
              <a:t>the environmental effect was actually estimated) gives a much lower initial biomass than Model 4 in the early portion of the time series, but the biomass levels are similar in later years. In terms of depletion, run STAR4e is much higher than Model 4 in the middle portion of the time series, but only slightly higher than Model 4 in later years. Run STAR4e gives an intermediate case between inclusion of all years of environmental data and only the later portion of the environmental time series. Overall, the STAR Panel was supportive of the STAT’s efforts to include an environmental component to the stock-recruitment relationship. </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The STAR Panel concurred with the STAT’s use of an environmental covariate to model recruitment deviations. </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Recommendation - </a:t>
            </a:r>
          </a:p>
          <a:p>
            <a:r>
              <a:rPr lang="en-US" sz="1200" b="0" i="0" u="none" strike="noStrike" kern="1200" baseline="0" dirty="0" smtClean="0">
                <a:solidFill>
                  <a:schemeClr val="tx1"/>
                </a:solidFill>
                <a:latin typeface="Arial" charset="0"/>
                <a:ea typeface="ヒラギノ角ゴ Pro W3" pitchFamily="1" charset="-128"/>
                <a:cs typeface="+mn-cs"/>
              </a:rPr>
              <a:t>4) Simulation testing of methods for estimating environmental, as well as stock, effects on recruitment in the context of stock assessment modeling </a:t>
            </a:r>
          </a:p>
          <a:p>
            <a:endParaRPr lang="en-US" dirty="0" smtClean="0"/>
          </a:p>
          <a:p>
            <a:endParaRPr lang="en-US" dirty="0" smtClean="0"/>
          </a:p>
          <a:p>
            <a:endParaRPr lang="en-US" dirty="0" smtClean="0"/>
          </a:p>
          <a:p>
            <a:r>
              <a:rPr lang="en-US" dirty="0" smtClean="0"/>
              <a:t>Bridge</a:t>
            </a:r>
            <a:r>
              <a:rPr lang="en-US" baseline="0" dirty="0" smtClean="0"/>
              <a:t> from 2005 to 2007</a:t>
            </a:r>
          </a:p>
          <a:p>
            <a:r>
              <a:rPr lang="en-US" sz="1200" b="0" i="0" u="none" strike="noStrike" kern="1200" baseline="0" dirty="0" smtClean="0">
                <a:solidFill>
                  <a:schemeClr val="tx1"/>
                </a:solidFill>
                <a:latin typeface="Arial" charset="0"/>
                <a:ea typeface="ヒラギノ角ゴ Pro W3" pitchFamily="1" charset="-128"/>
                <a:cs typeface="+mn-cs"/>
              </a:rPr>
              <a:t>Model configuration #0, the “bridge model” between the 2005 and current assessment, produced results that</a:t>
            </a:r>
          </a:p>
          <a:p>
            <a:r>
              <a:rPr lang="en-US" sz="1200" b="0" i="0" u="none" strike="noStrike" kern="1200" baseline="0" dirty="0" smtClean="0">
                <a:solidFill>
                  <a:schemeClr val="tx1"/>
                </a:solidFill>
                <a:latin typeface="Arial" charset="0"/>
                <a:ea typeface="ヒラギノ角ゴ Pro W3" pitchFamily="1" charset="-128"/>
                <a:cs typeface="+mn-cs"/>
              </a:rPr>
              <a:t>were essentially identical to those presented in the 2005 assessment. However, it was not chosen as the </a:t>
            </a:r>
            <a:r>
              <a:rPr lang="en-US" sz="1200" b="0" i="0" u="none" strike="noStrike" kern="1200" baseline="0" dirty="0" err="1" smtClean="0">
                <a:solidFill>
                  <a:schemeClr val="tx1"/>
                </a:solidFill>
                <a:latin typeface="Arial" charset="0"/>
                <a:ea typeface="ヒラギノ角ゴ Pro W3" pitchFamily="1" charset="-128"/>
                <a:cs typeface="+mn-cs"/>
              </a:rPr>
              <a:t>baserun</a:t>
            </a:r>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because of the issues associated with the manner in which the stock-recruitment function was constructed.</a:t>
            </a:r>
          </a:p>
          <a:p>
            <a:r>
              <a:rPr lang="en-US" sz="1200" b="0" i="0" u="none" strike="noStrike" kern="1200" baseline="0" dirty="0" smtClean="0">
                <a:solidFill>
                  <a:schemeClr val="tx1"/>
                </a:solidFill>
                <a:latin typeface="Arial" charset="0"/>
                <a:ea typeface="ヒラギノ角ゴ Pro W3" pitchFamily="1" charset="-128"/>
                <a:cs typeface="+mn-cs"/>
              </a:rPr>
              <a:t>In this model the deviations in survival caused by the environmental effects were modeled as variation </a:t>
            </a:r>
            <a:r>
              <a:rPr lang="en-US" sz="1200" b="0" i="1" u="none" strike="noStrike" kern="1200" baseline="0" dirty="0" smtClean="0">
                <a:solidFill>
                  <a:schemeClr val="tx1"/>
                </a:solidFill>
                <a:latin typeface="Arial" charset="0"/>
                <a:ea typeface="ヒラギノ角ゴ Pro W3" pitchFamily="1" charset="-128"/>
                <a:cs typeface="+mn-cs"/>
              </a:rPr>
              <a:t>within</a:t>
            </a:r>
          </a:p>
          <a:p>
            <a:r>
              <a:rPr lang="en-US" sz="1200" b="0" i="0" u="none" strike="noStrike" kern="1200" baseline="0" dirty="0" smtClean="0">
                <a:solidFill>
                  <a:schemeClr val="tx1"/>
                </a:solidFill>
                <a:latin typeface="Arial" charset="0"/>
                <a:ea typeface="ヒラギノ角ゴ Pro W3" pitchFamily="1" charset="-128"/>
                <a:cs typeface="+mn-cs"/>
              </a:rPr>
              <a:t>the variation accounted for in sigma-r. Consequently, including as environmental effect meant that the </a:t>
            </a:r>
            <a:r>
              <a:rPr lang="en-US" sz="1200" b="0" i="0" u="none" strike="noStrike" kern="1200" baseline="0" dirty="0" err="1" smtClean="0">
                <a:solidFill>
                  <a:schemeClr val="tx1"/>
                </a:solidFill>
                <a:latin typeface="Arial" charset="0"/>
                <a:ea typeface="ヒラギノ角ゴ Pro W3" pitchFamily="1" charset="-128"/>
                <a:cs typeface="+mn-cs"/>
              </a:rPr>
              <a:t>sigmar</a:t>
            </a:r>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had to be reduced to reflect the remaining variation not accounted for by the environmental effects.</a:t>
            </a:r>
          </a:p>
          <a:p>
            <a:r>
              <a:rPr lang="en-US" sz="1200" b="0" i="0" u="none" strike="noStrike" kern="1200" baseline="0" dirty="0" smtClean="0">
                <a:solidFill>
                  <a:schemeClr val="tx1"/>
                </a:solidFill>
                <a:latin typeface="Arial" charset="0"/>
                <a:ea typeface="ヒラギノ角ゴ Pro W3" pitchFamily="1" charset="-128"/>
                <a:cs typeface="+mn-cs"/>
              </a:rPr>
              <a:t>However, reducing sigma-r in this manner has the undesirable consequence of reducing the bias correction on</a:t>
            </a:r>
          </a:p>
          <a:p>
            <a:r>
              <a:rPr lang="en-US" sz="1200" b="0" i="0" u="none" strike="noStrike" kern="1200" baseline="0" dirty="0" smtClean="0">
                <a:solidFill>
                  <a:schemeClr val="tx1"/>
                </a:solidFill>
                <a:latin typeface="Arial" charset="0"/>
                <a:ea typeface="ヒラギノ角ゴ Pro W3" pitchFamily="1" charset="-128"/>
                <a:cs typeface="+mn-cs"/>
              </a:rPr>
              <a:t>B-zero as well. Simulation work confirmed that indeed B-zero will be under-estimated using this approach.</a:t>
            </a:r>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30</a:t>
            </a:fld>
            <a:endParaRPr lang="en-US" dirty="0"/>
          </a:p>
        </p:txBody>
      </p:sp>
    </p:spTree>
    <p:extLst>
      <p:ext uri="{BB962C8B-B14F-4D97-AF65-F5344CB8AC3E}">
        <p14:creationId xmlns:p14="http://schemas.microsoft.com/office/powerpoint/2010/main" val="1354058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ヒラギノ角ゴ Pro W3" pitchFamily="1" charset="-128"/>
                <a:cs typeface="+mn-cs"/>
              </a:rPr>
              <a:t>Figure 7. Boreal copepod anomalies (circles) and trend line (dashed) and the southern copepod anomalies (triangles) and trend line (solid) plotted against sablefish recruitment using 1985–99 data from Mackas et al. (2001).</a:t>
            </a:r>
          </a:p>
          <a:p>
            <a:endParaRPr lang="en-US" sz="1200" b="0" i="0" u="none" strike="noStrike" kern="1200" baseline="0" dirty="0" smtClean="0">
              <a:solidFill>
                <a:schemeClr val="tx1"/>
              </a:solidFill>
              <a:latin typeface="Arial" charset="0"/>
              <a:cs typeface="+mn-cs"/>
            </a:endParaRPr>
          </a:p>
          <a:p>
            <a:r>
              <a:rPr lang="en-US" sz="1200" b="0" i="0" u="none" strike="noStrike" kern="1200" baseline="0" dirty="0" smtClean="0">
                <a:solidFill>
                  <a:schemeClr val="tx1"/>
                </a:solidFill>
                <a:latin typeface="Arial" charset="0"/>
                <a:ea typeface="ヒラギノ角ゴ Pro W3" pitchFamily="1" charset="-128"/>
                <a:cs typeface="+mn-cs"/>
              </a:rPr>
              <a:t>SSH appears to have been selected, in part, as a replacement for the copepod index on the basis of the correlation between the two and the more complete time series of the former. </a:t>
            </a:r>
          </a:p>
          <a:p>
            <a:endParaRPr lang="en-US" sz="1200" b="0" i="0" u="none" strike="noStrike" kern="1200" baseline="0" dirty="0" smtClean="0">
              <a:solidFill>
                <a:schemeClr val="tx1"/>
              </a:solidFill>
              <a:latin typeface="Arial" charset="0"/>
              <a:cs typeface="+mn-cs"/>
            </a:endParaRPr>
          </a:p>
          <a:p>
            <a:r>
              <a:rPr lang="en-US" sz="1200" b="0" i="0" u="none" strike="noStrike" kern="1200" baseline="0" dirty="0" smtClean="0">
                <a:solidFill>
                  <a:schemeClr val="tx1"/>
                </a:solidFill>
                <a:latin typeface="Arial" charset="0"/>
                <a:ea typeface="ヒラギノ角ゴ Pro W3" pitchFamily="1" charset="-128"/>
                <a:cs typeface="+mn-cs"/>
              </a:rPr>
              <a:t>Lower sea level is associated with colder-than-average water, more upwelling, stronger southward currents and lower salinity. All these factors provide better habitat conditions for young sablefish, as they inhabit the shelf at this time of year.</a:t>
            </a:r>
          </a:p>
          <a:p>
            <a:endParaRPr lang="en-US" sz="1200" b="0" i="0" u="none" strike="noStrike" kern="1200" baseline="0" dirty="0" smtClean="0">
              <a:solidFill>
                <a:schemeClr val="tx1"/>
              </a:solidFill>
              <a:latin typeface="Arial" charset="0"/>
              <a:cs typeface="+mn-cs"/>
            </a:endParaRPr>
          </a:p>
          <a:p>
            <a:r>
              <a:rPr lang="en-US" sz="1200" b="0" i="0" u="none" strike="noStrike" kern="1200" baseline="0" dirty="0" smtClean="0">
                <a:solidFill>
                  <a:schemeClr val="tx1"/>
                </a:solidFill>
                <a:latin typeface="Arial" charset="0"/>
                <a:ea typeface="ヒラギノ角ゴ Pro W3" pitchFamily="1" charset="-128"/>
                <a:cs typeface="+mn-cs"/>
              </a:rPr>
              <a:t>Grover and Olla (1987) found that the size of copepods found in the stomachs of sablefish larvae differed during El Nin˜o years. Specifically, a smaller (&lt;1 mm),</a:t>
            </a:r>
          </a:p>
          <a:p>
            <a:r>
              <a:rPr lang="en-US" sz="1200" b="0" i="0" u="none" strike="noStrike" kern="1200" baseline="0" dirty="0" smtClean="0">
                <a:solidFill>
                  <a:schemeClr val="tx1"/>
                </a:solidFill>
                <a:latin typeface="Arial" charset="0"/>
                <a:ea typeface="ヒラギノ角ゴ Pro W3" pitchFamily="1" charset="-128"/>
                <a:cs typeface="+mn-cs"/>
              </a:rPr>
              <a:t>‘southern’ warm-water species of copepods, Paracalanus parvus, contributed significantly more to the diets of larval sablefish in 1983 (El Nin˜o) than in 1980 (a non-</a:t>
            </a:r>
          </a:p>
          <a:p>
            <a:r>
              <a:rPr lang="en-US" sz="1200" b="0" i="0" u="none" strike="noStrike" kern="1200" baseline="0" dirty="0" smtClean="0">
                <a:solidFill>
                  <a:schemeClr val="tx1"/>
                </a:solidFill>
                <a:latin typeface="Arial" charset="0"/>
                <a:ea typeface="ヒラギノ角ゴ Pro W3" pitchFamily="1" charset="-128"/>
                <a:cs typeface="+mn-cs"/>
              </a:rPr>
              <a:t>El Nin˜o year).</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kern="1200" dirty="0" smtClean="0">
                <a:solidFill>
                  <a:schemeClr val="tx1"/>
                </a:solidFill>
                <a:effectLst/>
                <a:latin typeface="Arial" charset="0"/>
                <a:ea typeface="ヒラギノ角ゴ Pro W3" pitchFamily="1" charset="-128"/>
                <a:cs typeface="+mn-cs"/>
              </a:rPr>
              <a:t>For sablefish, the correlation between productivity in the California current and recruitment success is well-documented (</a:t>
            </a:r>
            <a:r>
              <a:rPr lang="en-US" sz="1200" u="none" strike="noStrike" kern="1200" dirty="0" err="1" smtClean="0">
                <a:solidFill>
                  <a:schemeClr val="tx1"/>
                </a:solidFill>
                <a:effectLst/>
                <a:latin typeface="Arial" charset="0"/>
                <a:ea typeface="ヒラギノ角ゴ Pro W3" pitchFamily="1" charset="-128"/>
                <a:cs typeface="+mn-cs"/>
                <a:hlinkClick r:id="" action="ppaction://hlinkfile" tooltip="Schirripa, 2006 #972"/>
              </a:rPr>
              <a:t>Schirripa</a:t>
            </a:r>
            <a:r>
              <a:rPr lang="en-US" sz="1200" u="none" strike="noStrike" kern="1200" dirty="0" smtClean="0">
                <a:solidFill>
                  <a:schemeClr val="tx1"/>
                </a:solidFill>
                <a:effectLst/>
                <a:latin typeface="Arial" charset="0"/>
                <a:ea typeface="ヒラギノ角ゴ Pro W3" pitchFamily="1" charset="-128"/>
                <a:cs typeface="+mn-cs"/>
                <a:hlinkClick r:id="" action="ppaction://hlinkfile" tooltip="Schirripa, 2006 #972"/>
              </a:rPr>
              <a:t> and Colbert 2006</a:t>
            </a:r>
            <a:r>
              <a:rPr lang="en-US" sz="1200" kern="1200" dirty="0" smtClean="0">
                <a:solidFill>
                  <a:schemeClr val="tx1"/>
                </a:solidFill>
                <a:effectLst/>
                <a:latin typeface="Arial" charset="0"/>
                <a:ea typeface="ヒラギノ角ゴ Pro W3" pitchFamily="1" charset="-128"/>
                <a:cs typeface="+mn-cs"/>
              </a:rPr>
              <a:t>, </a:t>
            </a:r>
            <a:r>
              <a:rPr lang="en-US" sz="1200" u="none" strike="noStrike" kern="1200" dirty="0" err="1" smtClean="0">
                <a:solidFill>
                  <a:schemeClr val="tx1"/>
                </a:solidFill>
                <a:effectLst/>
                <a:latin typeface="Arial" charset="0"/>
                <a:ea typeface="ヒラギノ角ゴ Pro W3" pitchFamily="1" charset="-128"/>
                <a:cs typeface="+mn-cs"/>
                <a:hlinkClick r:id="" action="ppaction://hlinkfile" tooltip="Schirripa, 2009 #1361"/>
              </a:rPr>
              <a:t>Schirripa</a:t>
            </a:r>
            <a:r>
              <a:rPr lang="en-US" sz="1200" u="none" strike="noStrike" kern="1200" dirty="0" smtClean="0">
                <a:solidFill>
                  <a:schemeClr val="tx1"/>
                </a:solidFill>
                <a:effectLst/>
                <a:latin typeface="Arial" charset="0"/>
                <a:ea typeface="ヒラギノ角ゴ Pro W3" pitchFamily="1" charset="-128"/>
                <a:cs typeface="+mn-cs"/>
                <a:hlinkClick r:id="" action="ppaction://hlinkfile" tooltip="Schirripa, 2009 #1361"/>
              </a:rPr>
              <a:t> et al. 2009</a:t>
            </a:r>
            <a:r>
              <a:rPr lang="en-US" sz="1200" kern="1200" dirty="0" smtClean="0">
                <a:solidFill>
                  <a:schemeClr val="tx1"/>
                </a:solidFill>
                <a:effectLst/>
                <a:latin typeface="Arial" charset="0"/>
                <a:ea typeface="ヒラギノ角ゴ Pro W3" pitchFamily="1" charset="-128"/>
                <a:cs typeface="+mn-cs"/>
              </a:rPr>
              <a:t>) and has been included in recent stock assessments (</a:t>
            </a:r>
            <a:r>
              <a:rPr lang="en-US" sz="1200" u="none" strike="noStrike" kern="1200" dirty="0" err="1" smtClean="0">
                <a:solidFill>
                  <a:schemeClr val="tx1"/>
                </a:solidFill>
                <a:effectLst/>
                <a:latin typeface="Arial" charset="0"/>
                <a:ea typeface="ヒラギノ角ゴ Pro W3" pitchFamily="1" charset="-128"/>
                <a:cs typeface="+mn-cs"/>
                <a:hlinkClick r:id="" action="ppaction://hlinkfile" tooltip="Schirripa, 2002 #1413"/>
              </a:rPr>
              <a:t>Schirripa</a:t>
            </a:r>
            <a:r>
              <a:rPr lang="en-US" sz="1200" u="none" strike="noStrike" kern="1200" dirty="0" smtClean="0">
                <a:solidFill>
                  <a:schemeClr val="tx1"/>
                </a:solidFill>
                <a:effectLst/>
                <a:latin typeface="Arial" charset="0"/>
                <a:ea typeface="ヒラギノ角ゴ Pro W3" pitchFamily="1" charset="-128"/>
                <a:cs typeface="+mn-cs"/>
                <a:hlinkClick r:id="" action="ppaction://hlinkfile" tooltip="Schirripa, 2002 #1413"/>
              </a:rPr>
              <a:t> 2002</a:t>
            </a:r>
            <a:r>
              <a:rPr lang="en-US" sz="1200" kern="1200" dirty="0" smtClean="0">
                <a:solidFill>
                  <a:schemeClr val="tx1"/>
                </a:solidFill>
                <a:effectLst/>
                <a:latin typeface="Arial" charset="0"/>
                <a:ea typeface="ヒラギノ角ゴ Pro W3" pitchFamily="1" charset="-128"/>
                <a:cs typeface="+mn-cs"/>
              </a:rPr>
              <a:t>, </a:t>
            </a:r>
            <a:r>
              <a:rPr lang="en-US" sz="1200" u="none" strike="noStrike" kern="1200" dirty="0" err="1" smtClean="0">
                <a:solidFill>
                  <a:schemeClr val="tx1"/>
                </a:solidFill>
                <a:effectLst/>
                <a:latin typeface="Arial" charset="0"/>
                <a:ea typeface="ヒラギノ角ゴ Pro W3" pitchFamily="1" charset="-128"/>
                <a:cs typeface="+mn-cs"/>
                <a:hlinkClick r:id="" action="ppaction://hlinkfile" tooltip="Schirripa, 2005 #938"/>
              </a:rPr>
              <a:t>Schirripa</a:t>
            </a:r>
            <a:r>
              <a:rPr lang="en-US" sz="1200" u="none" strike="noStrike" kern="1200" dirty="0" smtClean="0">
                <a:solidFill>
                  <a:schemeClr val="tx1"/>
                </a:solidFill>
                <a:effectLst/>
                <a:latin typeface="Arial" charset="0"/>
                <a:ea typeface="ヒラギノ角ゴ Pro W3" pitchFamily="1" charset="-128"/>
                <a:cs typeface="+mn-cs"/>
                <a:hlinkClick r:id="" action="ppaction://hlinkfile" tooltip="Schirripa, 2005 #938"/>
              </a:rPr>
              <a:t> and Colbert 2005</a:t>
            </a:r>
            <a:r>
              <a:rPr lang="en-US" sz="1200" kern="1200" dirty="0" smtClean="0">
                <a:solidFill>
                  <a:schemeClr val="tx1"/>
                </a:solidFill>
                <a:effectLst/>
                <a:latin typeface="Arial" charset="0"/>
                <a:ea typeface="ヒラギノ角ゴ Pro W3" pitchFamily="1" charset="-128"/>
                <a:cs typeface="+mn-cs"/>
              </a:rPr>
              <a:t>, </a:t>
            </a:r>
            <a:r>
              <a:rPr lang="en-US" sz="1200" u="none" strike="noStrike" kern="1200" dirty="0" err="1" smtClean="0">
                <a:solidFill>
                  <a:schemeClr val="tx1"/>
                </a:solidFill>
                <a:effectLst/>
                <a:latin typeface="Arial" charset="0"/>
                <a:ea typeface="ヒラギノ角ゴ Pro W3" pitchFamily="1" charset="-128"/>
                <a:cs typeface="+mn-cs"/>
                <a:hlinkClick r:id="" action="ppaction://hlinkfile" tooltip="Schirripa, 2007 #1360"/>
              </a:rPr>
              <a:t>Schirripa</a:t>
            </a:r>
            <a:r>
              <a:rPr lang="en-US" sz="1200" u="none" strike="noStrike" kern="1200" dirty="0" smtClean="0">
                <a:solidFill>
                  <a:schemeClr val="tx1"/>
                </a:solidFill>
                <a:effectLst/>
                <a:latin typeface="Arial" charset="0"/>
                <a:ea typeface="ヒラギノ角ゴ Pro W3" pitchFamily="1" charset="-128"/>
                <a:cs typeface="+mn-cs"/>
                <a:hlinkClick r:id="" action="ppaction://hlinkfile" tooltip="Schirripa, 2007 #1360"/>
              </a:rPr>
              <a:t> 2007</a:t>
            </a:r>
            <a:r>
              <a:rPr lang="en-US" sz="1200" kern="1200" dirty="0" smtClean="0">
                <a:solidFill>
                  <a:schemeClr val="tx1"/>
                </a:solidFill>
                <a:effectLst/>
                <a:latin typeface="Arial" charset="0"/>
                <a:ea typeface="ヒラギノ角ゴ Pro W3" pitchFamily="1" charset="-128"/>
                <a:cs typeface="+mn-cs"/>
              </a:rPr>
              <a:t>).</a:t>
            </a:r>
            <a:endParaRPr lang="en-US" sz="1200" b="0" i="0" u="none" strike="noStrike" kern="1200" baseline="0" dirty="0" smtClean="0">
              <a:solidFill>
                <a:schemeClr val="tx1"/>
              </a:solidFill>
              <a:latin typeface="Arial" charset="0"/>
              <a:ea typeface="ヒラギノ角ゴ Pro W3" pitchFamily="1" charset="-128"/>
              <a:cs typeface="+mn-cs"/>
            </a:endParaRP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SSH integrates, regional wind forcing, temperature </a:t>
            </a:r>
            <a:r>
              <a:rPr lang="en-US" sz="1200" b="0" i="0" u="none" strike="noStrike" kern="1200" baseline="0" dirty="0" err="1" smtClean="0">
                <a:solidFill>
                  <a:schemeClr val="tx1"/>
                </a:solidFill>
                <a:latin typeface="Arial" charset="0"/>
                <a:ea typeface="ヒラギノ角ゴ Pro W3" pitchFamily="1" charset="-128"/>
                <a:cs typeface="+mn-cs"/>
              </a:rPr>
              <a:t>anomolies</a:t>
            </a:r>
            <a:r>
              <a:rPr lang="en-US" sz="1200" b="0" i="0" u="none" strike="noStrike" kern="1200" baseline="0" dirty="0" smtClean="0">
                <a:solidFill>
                  <a:schemeClr val="tx1"/>
                </a:solidFill>
                <a:latin typeface="Arial" charset="0"/>
                <a:ea typeface="ヒラギノ角ゴ Pro W3" pitchFamily="1" charset="-128"/>
                <a:cs typeface="+mn-cs"/>
              </a:rPr>
              <a:t>, Coastally trapped phenomena</a:t>
            </a:r>
          </a:p>
          <a:p>
            <a:endParaRPr lang="en-US" sz="1200" b="0" i="0" u="none" strike="noStrike" kern="1200" baseline="0" dirty="0" smtClean="0">
              <a:solidFill>
                <a:schemeClr val="tx1"/>
              </a:solidFill>
              <a:latin typeface="Arial" charset="0"/>
              <a:ea typeface="ヒラギノ角ゴ Pro W3" pitchFamily="1" charset="-128"/>
              <a:cs typeface="+mn-cs"/>
            </a:endParaRPr>
          </a:p>
        </p:txBody>
      </p:sp>
      <p:sp>
        <p:nvSpPr>
          <p:cNvPr id="4" name="Slide Number Placeholder 3"/>
          <p:cNvSpPr>
            <a:spLocks noGrp="1"/>
          </p:cNvSpPr>
          <p:nvPr>
            <p:ph type="sldNum" sz="quarter" idx="10"/>
          </p:nvPr>
        </p:nvSpPr>
        <p:spPr/>
        <p:txBody>
          <a:bodyPr/>
          <a:lstStyle/>
          <a:p>
            <a:fld id="{BAAD2215-6D2D-4B7C-A57D-267B48EE334F}" type="slidenum">
              <a:rPr lang="en-US" smtClean="0"/>
              <a:pPr/>
              <a:t>31</a:t>
            </a:fld>
            <a:endParaRPr lang="en-US" dirty="0"/>
          </a:p>
        </p:txBody>
      </p:sp>
    </p:spTree>
    <p:extLst>
      <p:ext uri="{BB962C8B-B14F-4D97-AF65-F5344CB8AC3E}">
        <p14:creationId xmlns:p14="http://schemas.microsoft.com/office/powerpoint/2010/main" val="3078626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3</a:t>
            </a:fld>
            <a:endParaRPr lang="en-US" dirty="0"/>
          </a:p>
        </p:txBody>
      </p:sp>
    </p:spTree>
    <p:extLst>
      <p:ext uri="{BB962C8B-B14F-4D97-AF65-F5344CB8AC3E}">
        <p14:creationId xmlns:p14="http://schemas.microsoft.com/office/powerpoint/2010/main" val="6835216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ヒラギノ角ゴ Pro W3" pitchFamily="1" charset="-128"/>
                <a:cs typeface="+mn-cs"/>
              </a:rPr>
              <a:t>Discussion of this but not clear what was actually used…</a:t>
            </a:r>
          </a:p>
          <a:p>
            <a:pPr marL="685800">
              <a:spcBef>
                <a:spcPts val="600"/>
              </a:spcBef>
              <a:spcAft>
                <a:spcPts val="600"/>
              </a:spcAft>
              <a:buFont typeface="Arial" panose="020B0604020202020204" pitchFamily="34" charset="0"/>
              <a:buChar char="•"/>
            </a:pPr>
            <a:r>
              <a:rPr lang="en-US" sz="1200" kern="1200" dirty="0" smtClean="0">
                <a:latin typeface="Arial" charset="0"/>
                <a:ea typeface="ヒラギノ角ゴ Pro W3" pitchFamily="1" charset="-128"/>
              </a:rPr>
              <a:t>1925 to 1992 tide gauge</a:t>
            </a:r>
          </a:p>
          <a:p>
            <a:pPr marL="685800">
              <a:spcBef>
                <a:spcPts val="600"/>
              </a:spcBef>
              <a:spcAft>
                <a:spcPts val="600"/>
              </a:spcAft>
              <a:buFont typeface="Arial" panose="020B0604020202020204" pitchFamily="34" charset="0"/>
              <a:buChar char="•"/>
            </a:pPr>
            <a:r>
              <a:rPr lang="en-US" sz="1200" kern="1200" dirty="0" smtClean="0">
                <a:latin typeface="Arial" charset="0"/>
                <a:ea typeface="ヒラギノ角ゴ Pro W3" pitchFamily="1" charset="-128"/>
              </a:rPr>
              <a:t>1993-2006, data from the satellites JASON and TOPEX?</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Model files show</a:t>
            </a:r>
          </a:p>
          <a:p>
            <a:r>
              <a:rPr lang="en-US" sz="1200" b="0" i="0" u="none" strike="noStrike" kern="1200" baseline="0" dirty="0" smtClean="0">
                <a:solidFill>
                  <a:schemeClr val="tx1"/>
                </a:solidFill>
                <a:latin typeface="Arial" charset="0"/>
                <a:ea typeface="ヒラギノ角ゴ Pro W3" pitchFamily="1" charset="-128"/>
                <a:cs typeface="+mn-cs"/>
              </a:rPr>
              <a:t>Estimation of simple deviations around Ro based on ‘regime’ change 1972     2006   -5   4   2 #_</a:t>
            </a:r>
            <a:r>
              <a:rPr lang="en-US" sz="1200" b="0" i="0" u="none" strike="noStrike" kern="1200" baseline="0" dirty="0" err="1" smtClean="0">
                <a:solidFill>
                  <a:schemeClr val="tx1"/>
                </a:solidFill>
                <a:latin typeface="Arial" charset="0"/>
                <a:ea typeface="ヒラギノ角ゴ Pro W3" pitchFamily="1" charset="-128"/>
                <a:cs typeface="+mn-cs"/>
              </a:rPr>
              <a:t>recr_devs</a:t>
            </a:r>
            <a:r>
              <a:rPr lang="en-US" sz="1200" b="0" i="0" u="none" strike="noStrike" kern="1200" baseline="0" dirty="0" smtClean="0">
                <a:solidFill>
                  <a:schemeClr val="tx1"/>
                </a:solidFill>
                <a:latin typeface="Arial" charset="0"/>
                <a:ea typeface="ヒラギノ角ゴ Pro W3" pitchFamily="1" charset="-128"/>
                <a:cs typeface="+mn-cs"/>
              </a:rPr>
              <a:t>  ENV OFF</a:t>
            </a:r>
          </a:p>
          <a:p>
            <a:r>
              <a:rPr lang="en-US" sz="1200" b="0" i="0" u="none" strike="noStrike" kern="1200" baseline="0" dirty="0" smtClean="0">
                <a:solidFill>
                  <a:schemeClr val="tx1"/>
                </a:solidFill>
                <a:latin typeface="Arial" charset="0"/>
                <a:ea typeface="ヒラギノ角ゴ Pro W3" pitchFamily="1" charset="-128"/>
                <a:cs typeface="+mn-cs"/>
              </a:rPr>
              <a:t>As survey index of recruitment 1972-2006</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sea surface height (SSH) data, 1925-2006; and zooplankton abundance data, 1979-2001. </a:t>
            </a:r>
            <a:r>
              <a:rPr lang="en-US" sz="1200" b="0" i="0" u="none" strike="noStrike" kern="1200" baseline="0" dirty="0" err="1" smtClean="0">
                <a:solidFill>
                  <a:schemeClr val="tx1"/>
                </a:solidFill>
                <a:latin typeface="Arial" charset="0"/>
                <a:ea typeface="ヒラギノ角ゴ Pro W3" pitchFamily="1" charset="-128"/>
                <a:cs typeface="+mn-cs"/>
              </a:rPr>
              <a:t>Seasurface</a:t>
            </a:r>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height and zooplankton data were used to index recruitment deviations from the estimated </a:t>
            </a:r>
            <a:r>
              <a:rPr lang="en-US" sz="1200" b="0" i="0" u="none" strike="noStrike" kern="1200" baseline="0" dirty="0" err="1" smtClean="0">
                <a:solidFill>
                  <a:schemeClr val="tx1"/>
                </a:solidFill>
                <a:latin typeface="Arial" charset="0"/>
                <a:ea typeface="ヒラギノ角ゴ Pro W3" pitchFamily="1" charset="-128"/>
                <a:cs typeface="+mn-cs"/>
              </a:rPr>
              <a:t>stockrecruitment</a:t>
            </a:r>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function.</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A significant relation was observed between second quarter (April, May,</a:t>
            </a:r>
          </a:p>
          <a:p>
            <a:r>
              <a:rPr lang="en-US" sz="1200" b="0" i="0" u="none" strike="noStrike" kern="1200" baseline="0" dirty="0" smtClean="0">
                <a:solidFill>
                  <a:schemeClr val="tx1"/>
                </a:solidFill>
                <a:latin typeface="Arial" charset="0"/>
                <a:ea typeface="ヒラギノ角ゴ Pro W3" pitchFamily="1" charset="-128"/>
                <a:cs typeface="+mn-cs"/>
              </a:rPr>
              <a:t>and June) sea surface height in the northern coast (44-48 degrees latitude) and age-0 sablefish</a:t>
            </a:r>
          </a:p>
          <a:p>
            <a:r>
              <a:rPr lang="en-US" sz="1200" b="0" i="0" u="none" strike="noStrike" kern="1200" baseline="0" dirty="0" smtClean="0">
                <a:solidFill>
                  <a:schemeClr val="tx1"/>
                </a:solidFill>
                <a:latin typeface="Arial" charset="0"/>
                <a:ea typeface="ヒラギノ角ゴ Pro W3" pitchFamily="1" charset="-128"/>
                <a:cs typeface="+mn-cs"/>
              </a:rPr>
              <a:t>survivorship. A weaker, yet still significant, relationship was found between recruitment deviations and</a:t>
            </a:r>
          </a:p>
          <a:p>
            <a:r>
              <a:rPr lang="en-US" sz="1200" b="0" i="0" u="none" strike="noStrike" kern="1200" baseline="0" dirty="0" smtClean="0">
                <a:solidFill>
                  <a:schemeClr val="tx1"/>
                </a:solidFill>
                <a:latin typeface="Arial" charset="0"/>
                <a:ea typeface="ヒラギノ角ゴ Pro W3" pitchFamily="1" charset="-128"/>
                <a:cs typeface="+mn-cs"/>
              </a:rPr>
              <a:t>zooplankton species composition. While SSH is thought to affect sablefish recruitment at the physical</a:t>
            </a:r>
          </a:p>
          <a:p>
            <a:r>
              <a:rPr lang="en-US" sz="1200" b="0" i="0" u="none" strike="noStrike" kern="1200" baseline="0" dirty="0" smtClean="0">
                <a:solidFill>
                  <a:schemeClr val="tx1"/>
                </a:solidFill>
                <a:latin typeface="Arial" charset="0"/>
                <a:ea typeface="ヒラギノ角ゴ Pro W3" pitchFamily="1" charset="-128"/>
                <a:cs typeface="+mn-cs"/>
              </a:rPr>
              <a:t>oceanographic level, zooplankton species composition is thought to affect survival at a more basic</a:t>
            </a:r>
          </a:p>
          <a:p>
            <a:r>
              <a:rPr lang="en-US" sz="1200" b="0" i="0" u="none" strike="noStrike" kern="1200" baseline="0" dirty="0" smtClean="0">
                <a:solidFill>
                  <a:schemeClr val="tx1"/>
                </a:solidFill>
                <a:latin typeface="Arial" charset="0"/>
                <a:ea typeface="ヒラギノ角ゴ Pro W3" pitchFamily="1" charset="-128"/>
                <a:cs typeface="+mn-cs"/>
              </a:rPr>
              <a:t>biological level. The SSH and zooplankton index were significantly related, suggesting they are acting in</a:t>
            </a:r>
          </a:p>
          <a:p>
            <a:r>
              <a:rPr lang="en-US" sz="1200" b="0" i="0" u="none" strike="noStrike" kern="1200" baseline="0" dirty="0" smtClean="0">
                <a:solidFill>
                  <a:schemeClr val="tx1"/>
                </a:solidFill>
                <a:latin typeface="Arial" charset="0"/>
                <a:ea typeface="ヒラギノ角ゴ Pro W3" pitchFamily="1" charset="-128"/>
                <a:cs typeface="+mn-cs"/>
              </a:rPr>
              <a:t>concert on overall survivorship.</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SSH Index</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1" i="1" u="none" strike="noStrike" kern="1200" baseline="0" dirty="0" smtClean="0">
                <a:solidFill>
                  <a:schemeClr val="tx1"/>
                </a:solidFill>
                <a:latin typeface="Arial" charset="0"/>
                <a:ea typeface="ヒラギノ角ゴ Pro W3" pitchFamily="1" charset="-128"/>
                <a:cs typeface="+mn-cs"/>
              </a:rPr>
              <a:t>Sea-Surface Height (survey #4). </a:t>
            </a:r>
            <a:r>
              <a:rPr lang="en-US" sz="1200" b="0" i="0" u="none" strike="noStrike" kern="1200" baseline="0" dirty="0" smtClean="0">
                <a:solidFill>
                  <a:schemeClr val="tx1"/>
                </a:solidFill>
                <a:latin typeface="Arial" charset="0"/>
                <a:ea typeface="ヒラギノ角ゴ Pro W3" pitchFamily="1" charset="-128"/>
                <a:cs typeface="+mn-cs"/>
              </a:rPr>
              <a:t>From 1925 to 1992 data on monthly average coastal sea surface height</a:t>
            </a:r>
          </a:p>
          <a:p>
            <a:r>
              <a:rPr lang="en-US" sz="1200" b="0" i="0" u="none" strike="noStrike" kern="1200" baseline="0" dirty="0" smtClean="0">
                <a:solidFill>
                  <a:schemeClr val="tx1"/>
                </a:solidFill>
                <a:latin typeface="Arial" charset="0"/>
                <a:ea typeface="ヒラギノ角ゴ Pro W3" pitchFamily="1" charset="-128"/>
                <a:cs typeface="+mn-cs"/>
              </a:rPr>
              <a:t>(SSH) was obtained from the NOAA Center for Operational Oceanographic Products and Services</a:t>
            </a:r>
          </a:p>
          <a:p>
            <a:r>
              <a:rPr lang="en-US" sz="1200" b="0" i="0" u="none" strike="noStrike" kern="1200" baseline="0" dirty="0" smtClean="0">
                <a:solidFill>
                  <a:schemeClr val="tx1"/>
                </a:solidFill>
                <a:latin typeface="Arial" charset="0"/>
                <a:ea typeface="ヒラギノ角ゴ Pro W3" pitchFamily="1" charset="-128"/>
                <a:cs typeface="+mn-cs"/>
              </a:rPr>
              <a:t>10</a:t>
            </a:r>
          </a:p>
          <a:p>
            <a:r>
              <a:rPr lang="en-US" sz="1200" b="0" i="0" u="none" strike="noStrike" kern="1200" baseline="0" dirty="0" smtClean="0">
                <a:solidFill>
                  <a:schemeClr val="tx1"/>
                </a:solidFill>
                <a:latin typeface="Arial" charset="0"/>
                <a:ea typeface="ヒラギノ角ゴ Pro W3" pitchFamily="1" charset="-128"/>
                <a:cs typeface="+mn-cs"/>
              </a:rPr>
              <a:t>http://tidesandcurrents.noaa.gov/). We used data from </a:t>
            </a:r>
            <a:r>
              <a:rPr lang="en-US" sz="1200" b="0" i="0" u="none" strike="noStrike" kern="1200" baseline="0" dirty="0" err="1" smtClean="0">
                <a:solidFill>
                  <a:schemeClr val="tx1"/>
                </a:solidFill>
                <a:latin typeface="Arial" charset="0"/>
                <a:ea typeface="ヒラギノ角ゴ Pro W3" pitchFamily="1" charset="-128"/>
                <a:cs typeface="+mn-cs"/>
              </a:rPr>
              <a:t>Neah</a:t>
            </a:r>
            <a:r>
              <a:rPr lang="en-US" sz="1200" b="0" i="0" u="none" strike="noStrike" kern="1200" baseline="0" dirty="0" smtClean="0">
                <a:solidFill>
                  <a:schemeClr val="tx1"/>
                </a:solidFill>
                <a:latin typeface="Arial" charset="0"/>
                <a:ea typeface="ヒラギノ角ゴ Pro W3" pitchFamily="1" charset="-128"/>
                <a:cs typeface="+mn-cs"/>
              </a:rPr>
              <a:t> Bay and Toke Point, Washington and Astoria and</a:t>
            </a:r>
          </a:p>
          <a:p>
            <a:r>
              <a:rPr lang="en-US" sz="1200" b="0" i="0" u="none" strike="noStrike" kern="1200" baseline="0" dirty="0" smtClean="0">
                <a:solidFill>
                  <a:schemeClr val="tx1"/>
                </a:solidFill>
                <a:latin typeface="Arial" charset="0"/>
                <a:ea typeface="ヒラギノ角ゴ Pro W3" pitchFamily="1" charset="-128"/>
                <a:cs typeface="+mn-cs"/>
              </a:rPr>
              <a:t>Newport, Oregon and averaged the monthly SSH over April, May, and June to arrive at a coastal SSH</a:t>
            </a:r>
          </a:p>
          <a:p>
            <a:r>
              <a:rPr lang="en-US" sz="1200" b="0" i="0" u="none" strike="noStrike" kern="1200" baseline="0" dirty="0" smtClean="0">
                <a:solidFill>
                  <a:schemeClr val="tx1"/>
                </a:solidFill>
                <a:latin typeface="Arial" charset="0"/>
                <a:ea typeface="ヒラギノ角ゴ Pro W3" pitchFamily="1" charset="-128"/>
                <a:cs typeface="+mn-cs"/>
              </a:rPr>
              <a:t>between 44° N to 50° N Latitude (Figure 13). From 1993-2006, data from the satellites JASON and TOPEX</a:t>
            </a:r>
          </a:p>
          <a:p>
            <a:r>
              <a:rPr lang="en-US" sz="1200" b="0" i="0" u="none" strike="noStrike" kern="1200" baseline="0" dirty="0" smtClean="0">
                <a:solidFill>
                  <a:schemeClr val="tx1"/>
                </a:solidFill>
                <a:latin typeface="Arial" charset="0"/>
                <a:ea typeface="ヒラギノ角ゴ Pro W3" pitchFamily="1" charset="-128"/>
                <a:cs typeface="+mn-cs"/>
              </a:rPr>
              <a:t>were used in lieu of the tide-stage data. A polygon was drawn over the area from 44° N to 50° N Latitude to a</a:t>
            </a:r>
          </a:p>
          <a:p>
            <a:r>
              <a:rPr lang="en-US" sz="1200" b="0" i="0" u="none" strike="noStrike" kern="1200" baseline="0" dirty="0" smtClean="0">
                <a:solidFill>
                  <a:schemeClr val="tx1"/>
                </a:solidFill>
                <a:latin typeface="Arial" charset="0"/>
                <a:ea typeface="ヒラギノ角ゴ Pro W3" pitchFamily="1" charset="-128"/>
                <a:cs typeface="+mn-cs"/>
              </a:rPr>
              <a:t>depth of 1650 meters (Figure 14). Anomalies were calculated using a standard z-score from 1924 to 2006.</a:t>
            </a:r>
          </a:p>
          <a:p>
            <a:r>
              <a:rPr lang="en-US" sz="1200" b="0" i="0" u="none" strike="noStrike" kern="1200" baseline="0" dirty="0" smtClean="0">
                <a:solidFill>
                  <a:schemeClr val="tx1"/>
                </a:solidFill>
                <a:latin typeface="Arial" charset="0"/>
                <a:ea typeface="ヒラギノ角ゴ Pro W3" pitchFamily="1" charset="-128"/>
                <a:cs typeface="+mn-cs"/>
              </a:rPr>
              <a:t>Hereafter, this vector of SSH anomalies for the second calendar quarter of the year will be referred to as the</a:t>
            </a:r>
          </a:p>
          <a:p>
            <a:r>
              <a:rPr lang="en-US" sz="1200" b="0" i="0" u="none" strike="noStrike" kern="1200" baseline="0" dirty="0" smtClean="0">
                <a:solidFill>
                  <a:schemeClr val="tx1"/>
                </a:solidFill>
                <a:latin typeface="Arial" charset="0"/>
                <a:ea typeface="ヒラギノ角ゴ Pro W3" pitchFamily="1" charset="-128"/>
                <a:cs typeface="+mn-cs"/>
              </a:rPr>
              <a:t>SSH Index.</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Recruitment Model </a:t>
            </a:r>
            <a:r>
              <a:rPr lang="en-US" sz="1200" b="0" i="0" u="none" strike="noStrike" kern="1200" baseline="0" dirty="0" err="1" smtClean="0">
                <a:solidFill>
                  <a:schemeClr val="tx1"/>
                </a:solidFill>
                <a:latin typeface="Arial" charset="0"/>
                <a:ea typeface="ヒラギノ角ゴ Pro W3" pitchFamily="1" charset="-128"/>
                <a:cs typeface="+mn-cs"/>
              </a:rPr>
              <a:t>Spex</a:t>
            </a:r>
            <a:r>
              <a:rPr lang="en-US" sz="1200" b="0" i="0" u="none" strike="noStrike" kern="1200" baseline="0" dirty="0" smtClean="0">
                <a:solidFill>
                  <a:schemeClr val="tx1"/>
                </a:solidFill>
                <a:latin typeface="Arial" charset="0"/>
                <a:ea typeface="ヒラギノ角ゴ Pro W3" pitchFamily="1" charset="-128"/>
                <a:cs typeface="+mn-cs"/>
              </a:rPr>
              <a:t>/Justification</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Recruitment deviations were estimated either from 1971-2005, or from 1925 to 2006, depending on whether</a:t>
            </a:r>
          </a:p>
          <a:p>
            <a:r>
              <a:rPr lang="en-US" sz="1200" b="0" i="0" u="none" strike="noStrike" kern="1200" baseline="0" dirty="0" smtClean="0">
                <a:solidFill>
                  <a:schemeClr val="tx1"/>
                </a:solidFill>
                <a:latin typeface="Arial" charset="0"/>
                <a:ea typeface="ヒラギノ角ゴ Pro W3" pitchFamily="1" charset="-128"/>
                <a:cs typeface="+mn-cs"/>
              </a:rPr>
              <a:t>the long-term SSH data was used. The variance of the stock-recruit function (sigma-R) was estimated</a:t>
            </a:r>
          </a:p>
          <a:p>
            <a:r>
              <a:rPr lang="en-US" sz="1200" b="0" i="0" u="none" strike="noStrike" kern="1200" baseline="0" dirty="0" smtClean="0">
                <a:solidFill>
                  <a:schemeClr val="tx1"/>
                </a:solidFill>
                <a:latin typeface="Arial" charset="0"/>
                <a:ea typeface="ヒラギノ角ゴ Pro W3" pitchFamily="1" charset="-128"/>
                <a:cs typeface="+mn-cs"/>
              </a:rPr>
              <a:t>through iteration and matching the assumed variance to the resulting residual mean square error. The final</a:t>
            </a:r>
          </a:p>
          <a:p>
            <a:r>
              <a:rPr lang="en-US" sz="1200" b="0" i="0" u="none" strike="noStrike" kern="1200" baseline="0" dirty="0" smtClean="0">
                <a:solidFill>
                  <a:schemeClr val="tx1"/>
                </a:solidFill>
                <a:latin typeface="Arial" charset="0"/>
                <a:ea typeface="ヒラギノ角ゴ Pro W3" pitchFamily="1" charset="-128"/>
                <a:cs typeface="+mn-cs"/>
              </a:rPr>
              <a:t>sigma-R used was 0.60.</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In late spring and early summer young-of-year sablefish have matured out of the larval stage, are free</a:t>
            </a:r>
          </a:p>
          <a:p>
            <a:r>
              <a:rPr lang="en-US" sz="1200" b="0" i="0" u="none" strike="noStrike" kern="1200" baseline="0" dirty="0" smtClean="0">
                <a:solidFill>
                  <a:schemeClr val="tx1"/>
                </a:solidFill>
                <a:latin typeface="Arial" charset="0"/>
                <a:ea typeface="ヒラギノ角ゴ Pro W3" pitchFamily="1" charset="-128"/>
                <a:cs typeface="+mn-cs"/>
              </a:rPr>
              <a:t>swimming and free feeding. At this stage they are searching for zooplankton and other food while moving</a:t>
            </a:r>
          </a:p>
          <a:p>
            <a:r>
              <a:rPr lang="en-US" sz="1200" b="0" i="0" u="none" strike="noStrike" kern="1200" baseline="0" dirty="0" smtClean="0">
                <a:solidFill>
                  <a:schemeClr val="tx1"/>
                </a:solidFill>
                <a:latin typeface="Arial" charset="0"/>
                <a:ea typeface="ヒラギノ角ゴ Pro W3" pitchFamily="1" charset="-128"/>
                <a:cs typeface="+mn-cs"/>
              </a:rPr>
              <a:t>onshore to nursery grounds. Low sea level and low values of the North Pacific Index suggest higher than</a:t>
            </a:r>
          </a:p>
          <a:p>
            <a:r>
              <a:rPr lang="en-US" sz="1200" b="0" i="0" u="none" strike="noStrike" kern="1200" baseline="0" dirty="0" smtClean="0">
                <a:solidFill>
                  <a:schemeClr val="tx1"/>
                </a:solidFill>
                <a:latin typeface="Arial" charset="0"/>
                <a:ea typeface="ヒラギノ角ゴ Pro W3" pitchFamily="1" charset="-128"/>
                <a:cs typeface="+mn-cs"/>
              </a:rPr>
              <a:t>expected recruitment. The tide gauge sea level data we use are not adjusted for barometric pressure, so they</a:t>
            </a:r>
          </a:p>
          <a:p>
            <a:r>
              <a:rPr lang="en-US" sz="1200" b="0" i="0" u="none" strike="noStrike" kern="1200" baseline="0" dirty="0" smtClean="0">
                <a:solidFill>
                  <a:schemeClr val="tx1"/>
                </a:solidFill>
                <a:latin typeface="Arial" charset="0"/>
                <a:ea typeface="ヒラギノ角ゴ Pro W3" pitchFamily="1" charset="-128"/>
                <a:cs typeface="+mn-cs"/>
              </a:rPr>
              <a:t>integrate both the atmospheric effects and the large-scale ocean conditions. That is, they integrate both the</a:t>
            </a:r>
          </a:p>
          <a:p>
            <a:r>
              <a:rPr lang="en-US" sz="1200" b="0" i="0" u="none" strike="noStrike" kern="1200" baseline="0" dirty="0" smtClean="0">
                <a:solidFill>
                  <a:schemeClr val="tx1"/>
                </a:solidFill>
                <a:latin typeface="Arial" charset="0"/>
                <a:ea typeface="ヒラギノ角ゴ Pro W3" pitchFamily="1" charset="-128"/>
                <a:cs typeface="+mn-cs"/>
              </a:rPr>
              <a:t>large-scale northeastern Pacific Ocean conditions with local upwelling and pressure. Sea level is also a good</a:t>
            </a:r>
          </a:p>
          <a:p>
            <a:r>
              <a:rPr lang="en-US" sz="1200" b="0" i="0" u="none" strike="noStrike" kern="1200" baseline="0" dirty="0" smtClean="0">
                <a:solidFill>
                  <a:schemeClr val="tx1"/>
                </a:solidFill>
                <a:latin typeface="Arial" charset="0"/>
                <a:ea typeface="ヒラギノ角ゴ Pro W3" pitchFamily="1" charset="-128"/>
                <a:cs typeface="+mn-cs"/>
              </a:rPr>
              <a:t>predictor of near-bottom ocean temperature along the shelf. Lower sea level is associated with colder than</a:t>
            </a:r>
          </a:p>
          <a:p>
            <a:r>
              <a:rPr lang="en-US" sz="1200" b="0" i="0" u="none" strike="noStrike" kern="1200" baseline="0" dirty="0" smtClean="0">
                <a:solidFill>
                  <a:schemeClr val="tx1"/>
                </a:solidFill>
                <a:latin typeface="Arial" charset="0"/>
                <a:ea typeface="ヒラギノ角ゴ Pro W3" pitchFamily="1" charset="-128"/>
                <a:cs typeface="+mn-cs"/>
              </a:rPr>
              <a:t>average water, more upwelling, stronger southward currents and lower salinity. All these factors provide</a:t>
            </a:r>
          </a:p>
          <a:p>
            <a:r>
              <a:rPr lang="en-US" sz="1200" b="0" i="0" u="none" strike="noStrike" kern="1200" baseline="0" dirty="0" smtClean="0">
                <a:solidFill>
                  <a:schemeClr val="tx1"/>
                </a:solidFill>
                <a:latin typeface="Arial" charset="0"/>
                <a:ea typeface="ヒラギノ角ゴ Pro W3" pitchFamily="1" charset="-128"/>
                <a:cs typeface="+mn-cs"/>
              </a:rPr>
              <a:t>better habitat conditions for young sablefish, as they inhabit the shelf at this time of year.</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Research and Data Needs</a:t>
            </a:r>
          </a:p>
          <a:p>
            <a:r>
              <a:rPr lang="en-US" sz="1200" b="0" i="0" u="none" strike="noStrike" kern="1200" baseline="0" dirty="0" smtClean="0">
                <a:solidFill>
                  <a:schemeClr val="tx1"/>
                </a:solidFill>
                <a:latin typeface="Arial" charset="0"/>
                <a:ea typeface="ヒラギノ角ゴ Pro W3" pitchFamily="1" charset="-128"/>
                <a:cs typeface="+mn-cs"/>
              </a:rPr>
              <a:t>While the significant relation between the SSH index and sablefish age-0 survival demonstrates</a:t>
            </a:r>
          </a:p>
          <a:p>
            <a:r>
              <a:rPr lang="en-US" sz="1200" b="0" i="0" u="none" strike="noStrike" kern="1200" baseline="0" dirty="0" smtClean="0">
                <a:solidFill>
                  <a:schemeClr val="tx1"/>
                </a:solidFill>
                <a:latin typeface="Arial" charset="0"/>
                <a:ea typeface="ヒラギノ角ゴ Pro W3" pitchFamily="1" charset="-128"/>
                <a:cs typeface="+mn-cs"/>
              </a:rPr>
              <a:t>that this should be a reliable (at least near term) index, the zooplankton index may support the</a:t>
            </a:r>
          </a:p>
          <a:p>
            <a:r>
              <a:rPr lang="en-US" sz="1200" b="0" i="0" u="none" strike="noStrike" kern="1200" baseline="0" dirty="0" smtClean="0">
                <a:solidFill>
                  <a:schemeClr val="tx1"/>
                </a:solidFill>
                <a:latin typeface="Arial" charset="0"/>
                <a:ea typeface="ヒラギノ角ゴ Pro W3" pitchFamily="1" charset="-128"/>
                <a:cs typeface="+mn-cs"/>
              </a:rPr>
              <a:t>underlying biological mechanism as to exactly WHY this relationship is being observed.</a:t>
            </a:r>
          </a:p>
          <a:p>
            <a:r>
              <a:rPr lang="en-US" sz="1200" b="0" i="0" u="none" strike="noStrike" kern="1200" baseline="0" dirty="0" smtClean="0">
                <a:solidFill>
                  <a:schemeClr val="tx1"/>
                </a:solidFill>
                <a:latin typeface="Arial" charset="0"/>
                <a:ea typeface="ヒラギノ角ゴ Pro W3" pitchFamily="1" charset="-128"/>
                <a:cs typeface="+mn-cs"/>
              </a:rPr>
              <a:t>Investigations into the food habits of age-0 fish, especially during the spring months, could help</a:t>
            </a:r>
          </a:p>
          <a:p>
            <a:r>
              <a:rPr lang="en-US" sz="1200" b="0" i="0" u="none" strike="noStrike" kern="1200" baseline="0" dirty="0" smtClean="0">
                <a:solidFill>
                  <a:schemeClr val="tx1"/>
                </a:solidFill>
                <a:latin typeface="Arial" charset="0"/>
                <a:ea typeface="ヒラギノ角ゴ Pro W3" pitchFamily="1" charset="-128"/>
                <a:cs typeface="+mn-cs"/>
              </a:rPr>
              <a:t>with this understanding. The date of the Spring Transition also shows promise as an early</a:t>
            </a:r>
          </a:p>
          <a:p>
            <a:r>
              <a:rPr lang="en-US" sz="1200" b="0" i="0" u="none" strike="noStrike" kern="1200" baseline="0" dirty="0" smtClean="0">
                <a:solidFill>
                  <a:schemeClr val="tx1"/>
                </a:solidFill>
                <a:latin typeface="Arial" charset="0"/>
                <a:ea typeface="ヒラギノ角ゴ Pro W3" pitchFamily="1" charset="-128"/>
                <a:cs typeface="+mn-cs"/>
              </a:rPr>
              <a:t>indicator of recruitment strength and should be investigated further. Also, further research</a:t>
            </a:r>
          </a:p>
          <a:p>
            <a:r>
              <a:rPr lang="en-US" sz="1200" b="0" i="0" u="none" strike="noStrike" kern="1200" baseline="0" dirty="0" smtClean="0">
                <a:solidFill>
                  <a:schemeClr val="tx1"/>
                </a:solidFill>
                <a:latin typeface="Arial" charset="0"/>
                <a:ea typeface="ヒラギノ角ゴ Pro W3" pitchFamily="1" charset="-128"/>
                <a:cs typeface="+mn-cs"/>
              </a:rPr>
              <a:t>should be conducted to evaluate alternative methods for incorporating ecosystem metrics into the</a:t>
            </a:r>
          </a:p>
          <a:p>
            <a:r>
              <a:rPr lang="en-US" sz="1200" b="0" i="0" u="none" strike="noStrike" kern="1200" baseline="0" dirty="0" smtClean="0">
                <a:solidFill>
                  <a:schemeClr val="tx1"/>
                </a:solidFill>
                <a:latin typeface="Arial" charset="0"/>
                <a:ea typeface="ヒラギノ角ゴ Pro W3" pitchFamily="1" charset="-128"/>
                <a:cs typeface="+mn-cs"/>
              </a:rPr>
              <a:t>assessment. For example, should the two current indices be combined into one index by way of a</a:t>
            </a:r>
          </a:p>
          <a:p>
            <a:r>
              <a:rPr lang="en-US" sz="1200" b="0" i="0" u="none" strike="noStrike" kern="1200" baseline="0" dirty="0" smtClean="0">
                <a:solidFill>
                  <a:schemeClr val="tx1"/>
                </a:solidFill>
                <a:latin typeface="Arial" charset="0"/>
                <a:ea typeface="ヒラギノ角ゴ Pro W3" pitchFamily="1" charset="-128"/>
                <a:cs typeface="+mn-cs"/>
              </a:rPr>
              <a:t>principal component analysis or should the current (or similar) multivariate method be used. The</a:t>
            </a:r>
          </a:p>
          <a:p>
            <a:r>
              <a:rPr lang="en-US" sz="1200" b="0" i="0" u="none" strike="noStrike" kern="1200" baseline="0" dirty="0" smtClean="0">
                <a:solidFill>
                  <a:schemeClr val="tx1"/>
                </a:solidFill>
                <a:latin typeface="Arial" charset="0"/>
                <a:ea typeface="ヒラギノ角ゴ Pro W3" pitchFamily="1" charset="-128"/>
                <a:cs typeface="+mn-cs"/>
              </a:rPr>
              <a:t>simulation work conducted for the recent </a:t>
            </a:r>
            <a:r>
              <a:rPr lang="en-US" sz="1200" b="0" i="0" u="none" strike="noStrike" kern="1200" baseline="0" dirty="0" err="1" smtClean="0">
                <a:solidFill>
                  <a:schemeClr val="tx1"/>
                </a:solidFill>
                <a:latin typeface="Arial" charset="0"/>
                <a:ea typeface="ヒラギノ角ゴ Pro W3" pitchFamily="1" charset="-128"/>
                <a:cs typeface="+mn-cs"/>
              </a:rPr>
              <a:t>Groundfish</a:t>
            </a:r>
            <a:r>
              <a:rPr lang="en-US" sz="1200" b="0" i="0" u="none" strike="noStrike" kern="1200" baseline="0" dirty="0" smtClean="0">
                <a:solidFill>
                  <a:schemeClr val="tx1"/>
                </a:solidFill>
                <a:latin typeface="Arial" charset="0"/>
                <a:ea typeface="ヒラギノ角ゴ Pro W3" pitchFamily="1" charset="-128"/>
                <a:cs typeface="+mn-cs"/>
              </a:rPr>
              <a:t> Harvest Policy Evaluation Workshop</a:t>
            </a:r>
          </a:p>
          <a:p>
            <a:r>
              <a:rPr lang="en-US" sz="1200" b="0" i="0" u="none" strike="noStrike" kern="1200" baseline="0" dirty="0" smtClean="0">
                <a:solidFill>
                  <a:schemeClr val="tx1"/>
                </a:solidFill>
                <a:latin typeface="Arial" charset="0"/>
                <a:ea typeface="ヒラギノ角ゴ Pro W3" pitchFamily="1" charset="-128"/>
                <a:cs typeface="+mn-cs"/>
              </a:rPr>
              <a:t>should be continued and should address issues of this nature.</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Sea surface height data going back to 1925</a:t>
            </a:r>
          </a:p>
          <a:p>
            <a:r>
              <a:rPr lang="en-US" sz="1200" b="0" i="0" u="none" strike="noStrike" kern="1200" baseline="0" dirty="0" smtClean="0">
                <a:solidFill>
                  <a:schemeClr val="tx1"/>
                </a:solidFill>
                <a:latin typeface="Arial" charset="0"/>
                <a:ea typeface="ヒラギノ角ゴ Pro W3" pitchFamily="1" charset="-128"/>
                <a:cs typeface="+mn-cs"/>
              </a:rPr>
              <a:t>suggests that there may have been a fundamental shift in the mean SSH around the year 1961. If this is</a:t>
            </a:r>
          </a:p>
          <a:p>
            <a:r>
              <a:rPr lang="en-US" sz="1200" b="0" i="0" u="none" strike="noStrike" kern="1200" baseline="0" dirty="0" smtClean="0">
                <a:solidFill>
                  <a:schemeClr val="tx1"/>
                </a:solidFill>
                <a:latin typeface="Arial" charset="0"/>
                <a:ea typeface="ヒラギノ角ゴ Pro W3" pitchFamily="1" charset="-128"/>
                <a:cs typeface="+mn-cs"/>
              </a:rPr>
              <a:t>the case, it is difficult to estimate how or even if, this shift may have affected the productivity of the</a:t>
            </a:r>
          </a:p>
          <a:p>
            <a:r>
              <a:rPr lang="en-US" sz="1200" b="0" i="0" u="none" strike="noStrike" kern="1200" baseline="0" dirty="0" smtClean="0">
                <a:solidFill>
                  <a:schemeClr val="tx1"/>
                </a:solidFill>
                <a:latin typeface="Arial" charset="0"/>
                <a:ea typeface="ヒラギノ角ゴ Pro W3" pitchFamily="1" charset="-128"/>
                <a:cs typeface="+mn-cs"/>
              </a:rPr>
              <a:t>stock. Furthermore, the variability of productivity of the CCS prior to 1925 are unknown. Consequently,</a:t>
            </a:r>
          </a:p>
          <a:p>
            <a:r>
              <a:rPr lang="en-US" sz="1200" b="0" i="0" u="none" strike="noStrike" kern="1200" baseline="0" dirty="0" smtClean="0">
                <a:solidFill>
                  <a:schemeClr val="tx1"/>
                </a:solidFill>
                <a:latin typeface="Arial" charset="0"/>
                <a:ea typeface="ヒラギノ角ゴ Pro W3" pitchFamily="1" charset="-128"/>
                <a:cs typeface="+mn-cs"/>
              </a:rPr>
              <a:t>the concept of a static “virgin” biomass is challenged by one in which an unfished sablefish population</a:t>
            </a:r>
          </a:p>
          <a:p>
            <a:r>
              <a:rPr lang="en-US" sz="1200" b="0" i="0" u="none" strike="noStrike" kern="1200" baseline="0" dirty="0" smtClean="0">
                <a:solidFill>
                  <a:schemeClr val="tx1"/>
                </a:solidFill>
                <a:latin typeface="Arial" charset="0"/>
                <a:ea typeface="ヒラギノ角ゴ Pro W3" pitchFamily="1" charset="-128"/>
                <a:cs typeface="+mn-cs"/>
              </a:rPr>
              <a:t>would exhibit substantial variability in response to long-term oscillation in environmental conditions.</a:t>
            </a:r>
          </a:p>
          <a:p>
            <a:r>
              <a:rPr lang="en-US" sz="1200" b="0" i="0" u="none" strike="noStrike" kern="1200" baseline="0" dirty="0" smtClean="0">
                <a:solidFill>
                  <a:schemeClr val="tx1"/>
                </a:solidFill>
                <a:latin typeface="Arial" charset="0"/>
                <a:ea typeface="ヒラギノ角ゴ Pro W3" pitchFamily="1" charset="-128"/>
                <a:cs typeface="+mn-cs"/>
              </a:rPr>
              <a:t>Without a longer time series of environmental data, it is not possible to determine if environmental</a:t>
            </a:r>
          </a:p>
          <a:p>
            <a:r>
              <a:rPr lang="en-US" sz="1200" b="0" i="0" u="none" strike="noStrike" kern="1200" baseline="0" dirty="0" smtClean="0">
                <a:solidFill>
                  <a:schemeClr val="tx1"/>
                </a:solidFill>
                <a:latin typeface="Arial" charset="0"/>
                <a:ea typeface="ヒラギノ角ゴ Pro W3" pitchFamily="1" charset="-128"/>
                <a:cs typeface="+mn-cs"/>
              </a:rPr>
              <a:t>conditions near 1925 represent a reasonable long-term average state, relative to the productivity for the</a:t>
            </a:r>
          </a:p>
          <a:p>
            <a:r>
              <a:rPr lang="en-US" sz="1200" b="0" i="0" u="none" strike="noStrike" kern="1200" baseline="0" dirty="0" smtClean="0">
                <a:solidFill>
                  <a:schemeClr val="tx1"/>
                </a:solidFill>
                <a:latin typeface="Arial" charset="0"/>
                <a:ea typeface="ヒラギノ角ゴ Pro W3" pitchFamily="1" charset="-128"/>
                <a:cs typeface="+mn-cs"/>
              </a:rPr>
              <a:t>sablefish stock.</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1" i="0" u="none" strike="noStrike" kern="1200" baseline="0" dirty="0" smtClean="0">
                <a:solidFill>
                  <a:schemeClr val="tx1"/>
                </a:solidFill>
                <a:latin typeface="Arial" charset="0"/>
                <a:ea typeface="ヒラギノ角ゴ Pro W3" pitchFamily="1" charset="-128"/>
                <a:cs typeface="+mn-cs"/>
              </a:rPr>
              <a:t>Overall Perspectives. </a:t>
            </a:r>
            <a:r>
              <a:rPr lang="en-US" sz="1200" b="0" i="0" u="none" strike="noStrike" kern="1200" baseline="0" dirty="0" smtClean="0">
                <a:solidFill>
                  <a:schemeClr val="tx1"/>
                </a:solidFill>
                <a:latin typeface="Arial" charset="0"/>
                <a:ea typeface="ヒラギノ角ゴ Pro W3" pitchFamily="1" charset="-128"/>
                <a:cs typeface="+mn-cs"/>
              </a:rPr>
              <a:t>A unification of sablefish recruitment, climate change, and the factors that affect</a:t>
            </a:r>
          </a:p>
          <a:p>
            <a:r>
              <a:rPr lang="en-US" sz="1200" b="0" i="0" u="none" strike="noStrike" kern="1200" baseline="0" dirty="0" smtClean="0">
                <a:solidFill>
                  <a:schemeClr val="tx1"/>
                </a:solidFill>
                <a:latin typeface="Arial" charset="0"/>
                <a:ea typeface="ヒラギノ角ゴ Pro W3" pitchFamily="1" charset="-128"/>
                <a:cs typeface="+mn-cs"/>
              </a:rPr>
              <a:t>the California Current System is suggested: as goes climate change, so goes sablefish recruitment. If</a:t>
            </a:r>
          </a:p>
          <a:p>
            <a:r>
              <a:rPr lang="en-US" sz="1200" b="0" i="0" u="none" strike="noStrike" kern="1200" baseline="0" dirty="0" smtClean="0">
                <a:solidFill>
                  <a:schemeClr val="tx1"/>
                </a:solidFill>
                <a:latin typeface="Arial" charset="0"/>
                <a:ea typeface="ヒラギノ角ゴ Pro W3" pitchFamily="1" charset="-128"/>
                <a:cs typeface="+mn-cs"/>
              </a:rPr>
              <a:t>future climate change results in a more erratic California Current System, as predicted by some models,</a:t>
            </a:r>
          </a:p>
          <a:p>
            <a:r>
              <a:rPr lang="en-US" sz="1200" b="0" i="0" u="none" strike="noStrike" kern="1200" baseline="0" dirty="0" smtClean="0">
                <a:solidFill>
                  <a:schemeClr val="tx1"/>
                </a:solidFill>
                <a:latin typeface="Arial" charset="0"/>
                <a:ea typeface="ヒラギノ角ゴ Pro W3" pitchFamily="1" charset="-128"/>
                <a:cs typeface="+mn-cs"/>
              </a:rPr>
              <a:t>the results may be more erratic sablefish recruitment. Should this happen, the fishery may end up being</a:t>
            </a:r>
          </a:p>
          <a:p>
            <a:r>
              <a:rPr lang="en-US" sz="1200" b="0" i="0" u="none" strike="noStrike" kern="1200" baseline="0" dirty="0" smtClean="0">
                <a:solidFill>
                  <a:schemeClr val="tx1"/>
                </a:solidFill>
                <a:latin typeface="Arial" charset="0"/>
                <a:ea typeface="ヒラギノ角ゴ Pro W3" pitchFamily="1" charset="-128"/>
                <a:cs typeface="+mn-cs"/>
              </a:rPr>
              <a:t>supported by fewer, less frequent, strong year classes rather than by a greater number of “average”</a:t>
            </a:r>
          </a:p>
          <a:p>
            <a:r>
              <a:rPr lang="en-US" sz="1200" b="0" i="0" u="none" strike="noStrike" kern="1200" baseline="0" dirty="0" smtClean="0">
                <a:solidFill>
                  <a:schemeClr val="tx1"/>
                </a:solidFill>
                <a:latin typeface="Arial" charset="0"/>
                <a:ea typeface="ヒラギノ角ゴ Pro W3" pitchFamily="1" charset="-128"/>
                <a:cs typeface="+mn-cs"/>
              </a:rPr>
              <a:t>strength year classes.</a:t>
            </a:r>
          </a:p>
          <a:p>
            <a:r>
              <a:rPr lang="en-US" sz="1200" b="0" i="0" u="none" strike="noStrike" kern="1200" baseline="0" dirty="0" smtClean="0">
                <a:solidFill>
                  <a:schemeClr val="tx1"/>
                </a:solidFill>
                <a:latin typeface="Arial" charset="0"/>
                <a:ea typeface="ヒラギノ角ゴ Pro W3" pitchFamily="1" charset="-128"/>
                <a:cs typeface="+mn-cs"/>
              </a:rPr>
              <a:t>At present, the strong 1999 and 2000 years classes are fully within the fishery. Whether these two year</a:t>
            </a:r>
          </a:p>
          <a:p>
            <a:r>
              <a:rPr lang="en-US" sz="1200" b="0" i="0" u="none" strike="noStrike" kern="1200" baseline="0" dirty="0" smtClean="0">
                <a:solidFill>
                  <a:schemeClr val="tx1"/>
                </a:solidFill>
                <a:latin typeface="Arial" charset="0"/>
                <a:ea typeface="ヒラギノ角ゴ Pro W3" pitchFamily="1" charset="-128"/>
                <a:cs typeface="+mn-cs"/>
              </a:rPr>
              <a:t>classes are due to past management actions or merely favorable oceanographic conditions is not clear.</a:t>
            </a:r>
          </a:p>
          <a:p>
            <a:r>
              <a:rPr lang="en-US" sz="1200" b="0" i="0" u="none" strike="noStrike" kern="1200" baseline="0" dirty="0" smtClean="0">
                <a:solidFill>
                  <a:schemeClr val="tx1"/>
                </a:solidFill>
                <a:latin typeface="Arial" charset="0"/>
                <a:ea typeface="ヒラギノ角ゴ Pro W3" pitchFamily="1" charset="-128"/>
                <a:cs typeface="+mn-cs"/>
              </a:rPr>
              <a:t>Caution should be exercised when using the apparent high abundance of these two year classes as an</a:t>
            </a:r>
          </a:p>
          <a:p>
            <a:r>
              <a:rPr lang="en-US" sz="1200" b="0" i="0" u="none" strike="noStrike" kern="1200" baseline="0" dirty="0" smtClean="0">
                <a:solidFill>
                  <a:schemeClr val="tx1"/>
                </a:solidFill>
                <a:latin typeface="Arial" charset="0"/>
                <a:ea typeface="ヒラギノ角ゴ Pro W3" pitchFamily="1" charset="-128"/>
                <a:cs typeface="+mn-cs"/>
              </a:rPr>
              <a:t>index of overall stock health. Although the two year classes are estimated to be the strongest in recent</a:t>
            </a:r>
          </a:p>
          <a:p>
            <a:r>
              <a:rPr lang="en-US" sz="1200" b="0" i="0" u="none" strike="noStrike" kern="1200" baseline="0" dirty="0" smtClean="0">
                <a:solidFill>
                  <a:schemeClr val="tx1"/>
                </a:solidFill>
                <a:latin typeface="Arial" charset="0"/>
                <a:ea typeface="ヒラギノ角ゴ Pro W3" pitchFamily="1" charset="-128"/>
                <a:cs typeface="+mn-cs"/>
              </a:rPr>
              <a:t>history, adjacent year classes do not appear to be as strong.</a:t>
            </a:r>
          </a:p>
          <a:p>
            <a:endParaRPr lang="en-US" sz="1200" b="0" i="0" u="none" strike="noStrike" kern="1200" baseline="0" dirty="0" smtClean="0">
              <a:solidFill>
                <a:schemeClr val="tx1"/>
              </a:solidFill>
              <a:latin typeface="Arial" charset="0"/>
              <a:ea typeface="ヒラギノ角ゴ Pro W3" pitchFamily="1" charset="-128"/>
              <a:cs typeface="+mn-cs"/>
            </a:endParaRPr>
          </a:p>
          <a:p>
            <a:endParaRPr lang="en-US" sz="1200" b="0" i="0" u="none" strike="noStrike" kern="1200" baseline="0" dirty="0" smtClean="0">
              <a:solidFill>
                <a:schemeClr val="tx1"/>
              </a:solidFill>
              <a:latin typeface="Arial" charset="0"/>
              <a:ea typeface="ヒラギノ角ゴ Pro W3" pitchFamily="1" charset="-128"/>
              <a:cs typeface="+mn-cs"/>
            </a:endParaRP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STAT Response to STAR Panel</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The STAT found many of the concerns raised in the report to be either totally unfounded or too general to</a:t>
            </a:r>
          </a:p>
          <a:p>
            <a:r>
              <a:rPr lang="en-US" sz="1200" b="0" i="0" u="none" strike="noStrike" kern="1200" baseline="0" dirty="0" smtClean="0">
                <a:solidFill>
                  <a:schemeClr val="tx1"/>
                </a:solidFill>
                <a:latin typeface="Arial" charset="0"/>
                <a:ea typeface="ヒラギノ角ゴ Pro W3" pitchFamily="1" charset="-128"/>
                <a:cs typeface="+mn-cs"/>
              </a:rPr>
              <a:t>be of any help to the process. The STAT made written mention of these generalities and inaccuracies</a:t>
            </a:r>
          </a:p>
          <a:p>
            <a:r>
              <a:rPr lang="en-US" sz="1200" b="0" i="0" u="none" strike="noStrike" kern="1200" baseline="0" dirty="0" smtClean="0">
                <a:solidFill>
                  <a:schemeClr val="tx1"/>
                </a:solidFill>
                <a:latin typeface="Arial" charset="0"/>
                <a:ea typeface="ヒラギノ角ゴ Pro W3" pitchFamily="1" charset="-128"/>
                <a:cs typeface="+mn-cs"/>
              </a:rPr>
              <a:t>during the report writing process, but the final report failed to address many of the STAT concerns and</a:t>
            </a:r>
          </a:p>
          <a:p>
            <a:r>
              <a:rPr lang="en-US" sz="1200" b="0" i="0" u="none" strike="noStrike" kern="1200" baseline="0" dirty="0" smtClean="0">
                <a:solidFill>
                  <a:schemeClr val="tx1"/>
                </a:solidFill>
                <a:latin typeface="Arial" charset="0"/>
                <a:ea typeface="ヒラギノ角ゴ Pro W3" pitchFamily="1" charset="-128"/>
                <a:cs typeface="+mn-cs"/>
              </a:rPr>
              <a:t>maintained many of its original criticisms and extremely ambiguous tone. As a result, the STAT feels</a:t>
            </a:r>
          </a:p>
          <a:p>
            <a:r>
              <a:rPr lang="en-US" sz="1200" b="0" i="0" u="none" strike="noStrike" kern="1200" baseline="0" dirty="0" smtClean="0">
                <a:solidFill>
                  <a:schemeClr val="tx1"/>
                </a:solidFill>
                <a:latin typeface="Arial" charset="0"/>
                <a:ea typeface="ヒラギノ角ゴ Pro W3" pitchFamily="1" charset="-128"/>
                <a:cs typeface="+mn-cs"/>
              </a:rPr>
              <a:t>compelled to address several Panel comments in this document.</a:t>
            </a:r>
          </a:p>
          <a:p>
            <a:r>
              <a:rPr lang="en-US" sz="1200" b="0" i="0" u="none" strike="noStrike" kern="1200" baseline="0" dirty="0" smtClean="0">
                <a:solidFill>
                  <a:schemeClr val="tx1"/>
                </a:solidFill>
                <a:latin typeface="Arial" charset="0"/>
                <a:ea typeface="ヒラギノ角ゴ Pro W3" pitchFamily="1" charset="-128"/>
                <a:cs typeface="+mn-cs"/>
              </a:rPr>
              <a:t>As catch estimates are made further into the future, the use of environmental indicators to help forecast</a:t>
            </a:r>
          </a:p>
          <a:p>
            <a:r>
              <a:rPr lang="en-US" sz="1200" b="0" i="0" u="none" strike="noStrike" kern="1200" baseline="0" dirty="0" smtClean="0">
                <a:solidFill>
                  <a:schemeClr val="tx1"/>
                </a:solidFill>
                <a:latin typeface="Arial" charset="0"/>
                <a:ea typeface="ヒラギノ角ゴ Pro W3" pitchFamily="1" charset="-128"/>
                <a:cs typeface="+mn-cs"/>
              </a:rPr>
              <a:t>recruitment strength will become more important. The environmental indices used are and exactly the</a:t>
            </a:r>
          </a:p>
          <a:p>
            <a:r>
              <a:rPr lang="en-US" sz="1200" b="0" i="0" u="none" strike="noStrike" kern="1200" baseline="0" dirty="0" smtClean="0">
                <a:solidFill>
                  <a:schemeClr val="tx1"/>
                </a:solidFill>
                <a:latin typeface="Arial" charset="0"/>
                <a:ea typeface="ヒラギノ角ゴ Pro W3" pitchFamily="1" charset="-128"/>
                <a:cs typeface="+mn-cs"/>
              </a:rPr>
              <a:t>same as those used in the previous assessment and extremely similar to those published in </a:t>
            </a:r>
            <a:r>
              <a:rPr lang="en-US" sz="1200" b="0" i="0" u="none" strike="noStrike" kern="1200" baseline="0" dirty="0" err="1" smtClean="0">
                <a:solidFill>
                  <a:schemeClr val="tx1"/>
                </a:solidFill>
                <a:latin typeface="Arial" charset="0"/>
                <a:ea typeface="ヒラギノ角ゴ Pro W3" pitchFamily="1" charset="-128"/>
                <a:cs typeface="+mn-cs"/>
              </a:rPr>
              <a:t>Schirripa</a:t>
            </a:r>
            <a:r>
              <a:rPr lang="en-US" sz="1200" b="0" i="0" u="none" strike="noStrike" kern="1200" baseline="0" dirty="0" smtClean="0">
                <a:solidFill>
                  <a:schemeClr val="tx1"/>
                </a:solidFill>
                <a:latin typeface="Arial" charset="0"/>
                <a:ea typeface="ヒラギノ角ゴ Pro W3" pitchFamily="1" charset="-128"/>
                <a:cs typeface="+mn-cs"/>
              </a:rPr>
              <a:t> and</a:t>
            </a:r>
          </a:p>
          <a:p>
            <a:r>
              <a:rPr lang="en-US" sz="1200" b="0" i="0" u="none" strike="noStrike" kern="1200" baseline="0" dirty="0" smtClean="0">
                <a:solidFill>
                  <a:schemeClr val="tx1"/>
                </a:solidFill>
                <a:latin typeface="Arial" charset="0"/>
                <a:ea typeface="ヒラギノ角ゴ Pro W3" pitchFamily="1" charset="-128"/>
                <a:cs typeface="+mn-cs"/>
              </a:rPr>
              <a:t>Colbert (2004). Despite statements made in the STAR Panel report, this publication does indeed do a</a:t>
            </a:r>
          </a:p>
          <a:p>
            <a:r>
              <a:rPr lang="en-US" sz="1200" b="0" i="0" u="none" strike="noStrike" kern="1200" baseline="0" dirty="0" smtClean="0">
                <a:solidFill>
                  <a:schemeClr val="tx1"/>
                </a:solidFill>
                <a:latin typeface="Arial" charset="0"/>
                <a:ea typeface="ヒラギノ角ゴ Pro W3" pitchFamily="1" charset="-128"/>
                <a:cs typeface="+mn-cs"/>
              </a:rPr>
              <a:t>type of validation that was fully accepted by the peer reviewers of the documents. Given the low p-values</a:t>
            </a:r>
          </a:p>
          <a:p>
            <a:r>
              <a:rPr lang="en-US" sz="1200" b="0" i="0" u="none" strike="noStrike" kern="1200" baseline="0" dirty="0" smtClean="0">
                <a:solidFill>
                  <a:schemeClr val="tx1"/>
                </a:solidFill>
                <a:latin typeface="Arial" charset="0"/>
                <a:ea typeface="ヒラギノ角ゴ Pro W3" pitchFamily="1" charset="-128"/>
                <a:cs typeface="+mn-cs"/>
              </a:rPr>
              <a:t>of the regression (p = 0.00004191) and the biology supporting the index, it is highly unlikely that the</a:t>
            </a:r>
          </a:p>
          <a:p>
            <a:r>
              <a:rPr lang="en-US" sz="1200" b="0" i="0" u="none" strike="noStrike" kern="1200" baseline="0" dirty="0" smtClean="0">
                <a:solidFill>
                  <a:schemeClr val="tx1"/>
                </a:solidFill>
                <a:latin typeface="Arial" charset="0"/>
                <a:ea typeface="ヒラギノ角ゴ Pro W3" pitchFamily="1" charset="-128"/>
                <a:cs typeface="+mn-cs"/>
              </a:rPr>
              <a:t>relationship is spurious. There was an obvious difference of philosophy between the STAR Panel and the</a:t>
            </a:r>
          </a:p>
          <a:p>
            <a:r>
              <a:rPr lang="en-US" sz="1200" b="0" i="0" u="none" strike="noStrike" kern="1200" baseline="0" dirty="0" smtClean="0">
                <a:solidFill>
                  <a:schemeClr val="tx1"/>
                </a:solidFill>
                <a:latin typeface="Arial" charset="0"/>
                <a:ea typeface="ヒラギノ角ゴ Pro W3" pitchFamily="1" charset="-128"/>
                <a:cs typeface="+mn-cs"/>
              </a:rPr>
              <a:t>STAT as to the importance of including these data. While the report terms the use of such indices as</a:t>
            </a:r>
          </a:p>
          <a:p>
            <a:r>
              <a:rPr lang="en-US" sz="1200" b="0" i="0" u="none" strike="noStrike" kern="1200" baseline="0" dirty="0" smtClean="0">
                <a:solidFill>
                  <a:schemeClr val="tx1"/>
                </a:solidFill>
                <a:latin typeface="Arial" charset="0"/>
                <a:ea typeface="ヒラギノ角ゴ Pro W3" pitchFamily="1" charset="-128"/>
                <a:cs typeface="+mn-cs"/>
              </a:rPr>
              <a:t>“fashionable”, the STAT challenges this characterization by pointing out that no other assessment on the</a:t>
            </a:r>
          </a:p>
          <a:p>
            <a:r>
              <a:rPr lang="en-US" sz="1200" b="0" i="0" u="none" strike="noStrike" kern="1200" baseline="0" dirty="0" smtClean="0">
                <a:solidFill>
                  <a:schemeClr val="tx1"/>
                </a:solidFill>
                <a:latin typeface="Arial" charset="0"/>
                <a:ea typeface="ヒラギノ角ゴ Pro W3" pitchFamily="1" charset="-128"/>
                <a:cs typeface="+mn-cs"/>
              </a:rPr>
              <a:t>west coast is currently using environmental data to help determine and/or forecast recruitment.</a:t>
            </a:r>
          </a:p>
          <a:p>
            <a:r>
              <a:rPr lang="en-US" sz="1200" b="0" i="0" u="none" strike="noStrike" kern="1200" baseline="0" dirty="0" smtClean="0">
                <a:solidFill>
                  <a:schemeClr val="tx1"/>
                </a:solidFill>
                <a:latin typeface="Arial" charset="0"/>
                <a:ea typeface="ヒラギノ角ゴ Pro W3" pitchFamily="1" charset="-128"/>
                <a:cs typeface="+mn-cs"/>
              </a:rPr>
              <a:t>The STAR Panel’s conclusion that the complexity of the model was not justified given the likely</a:t>
            </a:r>
          </a:p>
          <a:p>
            <a:r>
              <a:rPr lang="en-US" sz="1200" b="0" i="0" u="none" strike="noStrike" kern="1200" baseline="0" dirty="0" smtClean="0">
                <a:solidFill>
                  <a:schemeClr val="tx1"/>
                </a:solidFill>
                <a:latin typeface="Arial" charset="0"/>
                <a:ea typeface="ヒラギノ角ゴ Pro W3" pitchFamily="1" charset="-128"/>
                <a:cs typeface="+mn-cs"/>
              </a:rPr>
              <a:t>information content of the data was not supported by any specific details or examples of consequence. In</a:t>
            </a:r>
          </a:p>
          <a:p>
            <a:r>
              <a:rPr lang="en-US" sz="1200" b="0" i="0" u="none" strike="noStrike" kern="1200" baseline="0" dirty="0" smtClean="0">
                <a:solidFill>
                  <a:schemeClr val="tx1"/>
                </a:solidFill>
                <a:latin typeface="Arial" charset="0"/>
                <a:ea typeface="ヒラギノ角ゴ Pro W3" pitchFamily="1" charset="-128"/>
                <a:cs typeface="+mn-cs"/>
              </a:rPr>
              <a:t>fact, the STAT made large strides to decrease the complexity of previous model configurations</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SSC </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 The sablefish assessment continues to use sea surface height (SSH) as a predictor of recruitment. These environmental data are incorporated in a technically superior way compared to the previous assessment. One result of these changes and the addition of the most recent data is that the model now provides a plausible estimate for steepness. </a:t>
            </a:r>
          </a:p>
          <a:p>
            <a:endParaRPr lang="en-US" sz="1200" b="0" i="0" u="none" strike="noStrike" kern="1200" baseline="0" dirty="0" smtClean="0">
              <a:solidFill>
                <a:schemeClr val="tx1"/>
              </a:solidFill>
              <a:latin typeface="Arial" charset="0"/>
              <a:ea typeface="ヒラギノ角ゴ Pro W3" pitchFamily="1" charset="-128"/>
              <a:cs typeface="+mn-cs"/>
            </a:endParaRP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 There were two unresolved areas of disagreement between the STAT and the STAR Panel as noted in the STAR Panel report. The SSC worked with the STAR chair and the STAT to resolve these issues. There was considerable discussion among the SSC, STAR Chair and STAT about the use of SSH in the assessment. The SSC concurs with the STAT and endorses the use of SSH in the current assessment but notes that much more work needs to be done toward evaluating the selection and validation of environmental signals in stock assessments as was recommended following the </a:t>
            </a:r>
            <a:r>
              <a:rPr lang="en-US" sz="1200" b="0" i="0" u="none" strike="noStrike" kern="1200" baseline="0" dirty="0" err="1" smtClean="0">
                <a:solidFill>
                  <a:schemeClr val="tx1"/>
                </a:solidFill>
                <a:latin typeface="Arial" charset="0"/>
                <a:ea typeface="ヒラギノ角ゴ Pro W3" pitchFamily="1" charset="-128"/>
                <a:cs typeface="+mn-cs"/>
              </a:rPr>
              <a:t>Groundfish</a:t>
            </a:r>
            <a:r>
              <a:rPr lang="en-US" sz="1200" b="0" i="0" u="none" strike="noStrike" kern="1200" baseline="0" dirty="0" smtClean="0">
                <a:solidFill>
                  <a:schemeClr val="tx1"/>
                </a:solidFill>
                <a:latin typeface="Arial" charset="0"/>
                <a:ea typeface="ヒラギノ角ゴ Pro W3" pitchFamily="1" charset="-128"/>
                <a:cs typeface="+mn-cs"/>
              </a:rPr>
              <a:t> Harvest Policy Evaluation Workshop in December, 2006. The inclusion of SSH had only a small influence on estimated depletion levels (in 2009: 38.6% with vs. 36.9% without the SSH data). </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STAR</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Environmental variables were used as recruitment indices which is technically superior to the previous approach (where they modified the stock recruitment relationship). </a:t>
            </a:r>
          </a:p>
          <a:p>
            <a:endParaRPr lang="en-US" dirty="0" smtClean="0"/>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Many of the data sets have not been scrutinized and analyzed nearly enough to justify their inclusion in base model runs. </a:t>
            </a:r>
          </a:p>
          <a:p>
            <a:endParaRPr lang="en-US" dirty="0" smtClean="0"/>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The link between the environmental indices and recruitment remains to be validated (although current results are encouraging). </a:t>
            </a:r>
          </a:p>
          <a:p>
            <a:endParaRPr lang="en-US" dirty="0" smtClean="0"/>
          </a:p>
          <a:p>
            <a:r>
              <a:rPr lang="en-US" sz="1200" b="0" i="0" u="none" strike="noStrike" kern="1200" baseline="0" dirty="0" smtClean="0">
                <a:solidFill>
                  <a:schemeClr val="tx1"/>
                </a:solidFill>
                <a:latin typeface="Arial" charset="0"/>
                <a:ea typeface="ヒラギノ角ゴ Pro W3" pitchFamily="1" charset="-128"/>
                <a:cs typeface="+mn-cs"/>
              </a:rPr>
              <a:t>The first issue concerned the use of sea surface height (SSH) in the base model. The STAR Panel recommended that it only be used in a sensitivity run. However, the STAT decided to keep it in the base model. As there is very little difference in stock status and projections whether SSH is included or not the dispute is somewhat academic (at least for this assessment). However, the STAR Panel maintain that SSH should not be used as an index of recruitment until a full cross validation study is undertaken and the apparent link between SSH and sablefish recruitment is shown to be robust. </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The use of environmental variables as recruitment indices is currently fashionable and results do look encouraging. However, the priority for this work is to conduct a full cross validation study on the existing candidates rather than to further refine the candidate environmental indices. </a:t>
            </a:r>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32</a:t>
            </a:fld>
            <a:endParaRPr lang="en-US" dirty="0"/>
          </a:p>
        </p:txBody>
      </p:sp>
    </p:spTree>
    <p:extLst>
      <p:ext uri="{BB962C8B-B14F-4D97-AF65-F5344CB8AC3E}">
        <p14:creationId xmlns:p14="http://schemas.microsoft.com/office/powerpoint/2010/main" val="16173820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ヒラギノ角ゴ Pro W3" pitchFamily="1" charset="-128"/>
                <a:cs typeface="+mn-cs"/>
              </a:rPr>
              <a:t>Model files show</a:t>
            </a:r>
          </a:p>
          <a:p>
            <a:r>
              <a:rPr lang="en-US" sz="1200" b="0" i="0" u="none" strike="noStrike" kern="1200" baseline="0" dirty="0" smtClean="0">
                <a:solidFill>
                  <a:schemeClr val="tx1"/>
                </a:solidFill>
                <a:latin typeface="Arial" charset="0"/>
                <a:ea typeface="ヒラギノ角ゴ Pro W3" pitchFamily="1" charset="-128"/>
                <a:cs typeface="+mn-cs"/>
              </a:rPr>
              <a:t>Estimation of simple deviations around Ro based on ‘regime’ change 1972     2006   -5   4   2 #_</a:t>
            </a:r>
            <a:r>
              <a:rPr lang="en-US" sz="1200" b="0" i="0" u="none" strike="noStrike" kern="1200" baseline="0" dirty="0" err="1" smtClean="0">
                <a:solidFill>
                  <a:schemeClr val="tx1"/>
                </a:solidFill>
                <a:latin typeface="Arial" charset="0"/>
                <a:ea typeface="ヒラギノ角ゴ Pro W3" pitchFamily="1" charset="-128"/>
                <a:cs typeface="+mn-cs"/>
              </a:rPr>
              <a:t>recr_devs</a:t>
            </a:r>
            <a:r>
              <a:rPr lang="en-US" sz="1200" b="0" i="0" u="none" strike="noStrike" kern="1200" baseline="0" dirty="0" smtClean="0">
                <a:solidFill>
                  <a:schemeClr val="tx1"/>
                </a:solidFill>
                <a:latin typeface="Arial" charset="0"/>
                <a:ea typeface="ヒラギノ角ゴ Pro W3" pitchFamily="1" charset="-128"/>
                <a:cs typeface="+mn-cs"/>
              </a:rPr>
              <a:t>  ENV OFF</a:t>
            </a:r>
          </a:p>
          <a:p>
            <a:r>
              <a:rPr lang="en-US" sz="1200" b="0" i="0" u="none" strike="noStrike" kern="1200" baseline="0" dirty="0" smtClean="0">
                <a:solidFill>
                  <a:schemeClr val="tx1"/>
                </a:solidFill>
                <a:latin typeface="Arial" charset="0"/>
                <a:ea typeface="ヒラギノ角ゴ Pro W3" pitchFamily="1" charset="-128"/>
                <a:cs typeface="+mn-cs"/>
              </a:rPr>
              <a:t>As survey index of recruitment 1972-2006</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sea surface height (SSH) data, 1925-2006; and zooplankton abundance data, 1979-2001. </a:t>
            </a:r>
            <a:r>
              <a:rPr lang="en-US" sz="1200" b="0" i="0" u="none" strike="noStrike" kern="1200" baseline="0" dirty="0" err="1" smtClean="0">
                <a:solidFill>
                  <a:schemeClr val="tx1"/>
                </a:solidFill>
                <a:latin typeface="Arial" charset="0"/>
                <a:ea typeface="ヒラギノ角ゴ Pro W3" pitchFamily="1" charset="-128"/>
                <a:cs typeface="+mn-cs"/>
              </a:rPr>
              <a:t>Seasurface</a:t>
            </a:r>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height and zooplankton data were used to index recruitment deviations from the estimated </a:t>
            </a:r>
            <a:r>
              <a:rPr lang="en-US" sz="1200" b="0" i="0" u="none" strike="noStrike" kern="1200" baseline="0" dirty="0" err="1" smtClean="0">
                <a:solidFill>
                  <a:schemeClr val="tx1"/>
                </a:solidFill>
                <a:latin typeface="Arial" charset="0"/>
                <a:ea typeface="ヒラギノ角ゴ Pro W3" pitchFamily="1" charset="-128"/>
                <a:cs typeface="+mn-cs"/>
              </a:rPr>
              <a:t>stockrecruitment</a:t>
            </a:r>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function.</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A significant relation was observed between second quarter (April, May,</a:t>
            </a:r>
          </a:p>
          <a:p>
            <a:r>
              <a:rPr lang="en-US" sz="1200" b="0" i="0" u="none" strike="noStrike" kern="1200" baseline="0" dirty="0" smtClean="0">
                <a:solidFill>
                  <a:schemeClr val="tx1"/>
                </a:solidFill>
                <a:latin typeface="Arial" charset="0"/>
                <a:ea typeface="ヒラギノ角ゴ Pro W3" pitchFamily="1" charset="-128"/>
                <a:cs typeface="+mn-cs"/>
              </a:rPr>
              <a:t>and June) sea surface height in the northern coast (44-48 degrees latitude) and age-0 sablefish</a:t>
            </a:r>
          </a:p>
          <a:p>
            <a:r>
              <a:rPr lang="en-US" sz="1200" b="0" i="0" u="none" strike="noStrike" kern="1200" baseline="0" dirty="0" smtClean="0">
                <a:solidFill>
                  <a:schemeClr val="tx1"/>
                </a:solidFill>
                <a:latin typeface="Arial" charset="0"/>
                <a:ea typeface="ヒラギノ角ゴ Pro W3" pitchFamily="1" charset="-128"/>
                <a:cs typeface="+mn-cs"/>
              </a:rPr>
              <a:t>survivorship. A weaker, yet still significant, relationship was found between recruitment deviations and</a:t>
            </a:r>
          </a:p>
          <a:p>
            <a:r>
              <a:rPr lang="en-US" sz="1200" b="0" i="0" u="none" strike="noStrike" kern="1200" baseline="0" dirty="0" smtClean="0">
                <a:solidFill>
                  <a:schemeClr val="tx1"/>
                </a:solidFill>
                <a:latin typeface="Arial" charset="0"/>
                <a:ea typeface="ヒラギノ角ゴ Pro W3" pitchFamily="1" charset="-128"/>
                <a:cs typeface="+mn-cs"/>
              </a:rPr>
              <a:t>zooplankton species composition. While SSH is thought to affect sablefish recruitment at the physical</a:t>
            </a:r>
          </a:p>
          <a:p>
            <a:r>
              <a:rPr lang="en-US" sz="1200" b="0" i="0" u="none" strike="noStrike" kern="1200" baseline="0" dirty="0" smtClean="0">
                <a:solidFill>
                  <a:schemeClr val="tx1"/>
                </a:solidFill>
                <a:latin typeface="Arial" charset="0"/>
                <a:ea typeface="ヒラギノ角ゴ Pro W3" pitchFamily="1" charset="-128"/>
                <a:cs typeface="+mn-cs"/>
              </a:rPr>
              <a:t>oceanographic level, zooplankton species composition is thought to affect survival at a more basic</a:t>
            </a:r>
          </a:p>
          <a:p>
            <a:r>
              <a:rPr lang="en-US" sz="1200" b="0" i="0" u="none" strike="noStrike" kern="1200" baseline="0" dirty="0" smtClean="0">
                <a:solidFill>
                  <a:schemeClr val="tx1"/>
                </a:solidFill>
                <a:latin typeface="Arial" charset="0"/>
                <a:ea typeface="ヒラギノ角ゴ Pro W3" pitchFamily="1" charset="-128"/>
                <a:cs typeface="+mn-cs"/>
              </a:rPr>
              <a:t>biological level. The SSH and zooplankton index were significantly related, suggesting they are acting in</a:t>
            </a:r>
          </a:p>
          <a:p>
            <a:r>
              <a:rPr lang="en-US" sz="1200" b="0" i="0" u="none" strike="noStrike" kern="1200" baseline="0" dirty="0" smtClean="0">
                <a:solidFill>
                  <a:schemeClr val="tx1"/>
                </a:solidFill>
                <a:latin typeface="Arial" charset="0"/>
                <a:ea typeface="ヒラギノ角ゴ Pro W3" pitchFamily="1" charset="-128"/>
                <a:cs typeface="+mn-cs"/>
              </a:rPr>
              <a:t>concert on overall survivorship.</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SSH Index</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1" i="1" u="none" strike="noStrike" kern="1200" baseline="0" dirty="0" smtClean="0">
                <a:solidFill>
                  <a:schemeClr val="tx1"/>
                </a:solidFill>
                <a:latin typeface="Arial" charset="0"/>
                <a:ea typeface="ヒラギノ角ゴ Pro W3" pitchFamily="1" charset="-128"/>
                <a:cs typeface="+mn-cs"/>
              </a:rPr>
              <a:t>Sea-Surface Height (survey #4). </a:t>
            </a:r>
            <a:r>
              <a:rPr lang="en-US" sz="1200" b="0" i="0" u="none" strike="noStrike" kern="1200" baseline="0" dirty="0" smtClean="0">
                <a:solidFill>
                  <a:schemeClr val="tx1"/>
                </a:solidFill>
                <a:latin typeface="Arial" charset="0"/>
                <a:ea typeface="ヒラギノ角ゴ Pro W3" pitchFamily="1" charset="-128"/>
                <a:cs typeface="+mn-cs"/>
              </a:rPr>
              <a:t>From 1925 to 1992 data on monthly average coastal sea surface height</a:t>
            </a:r>
          </a:p>
          <a:p>
            <a:r>
              <a:rPr lang="en-US" sz="1200" b="0" i="0" u="none" strike="noStrike" kern="1200" baseline="0" dirty="0" smtClean="0">
                <a:solidFill>
                  <a:schemeClr val="tx1"/>
                </a:solidFill>
                <a:latin typeface="Arial" charset="0"/>
                <a:ea typeface="ヒラギノ角ゴ Pro W3" pitchFamily="1" charset="-128"/>
                <a:cs typeface="+mn-cs"/>
              </a:rPr>
              <a:t>(SSH) was obtained from the NOAA Center for Operational Oceanographic Products and Services</a:t>
            </a:r>
          </a:p>
          <a:p>
            <a:r>
              <a:rPr lang="en-US" sz="1200" b="0" i="0" u="none" strike="noStrike" kern="1200" baseline="0" dirty="0" smtClean="0">
                <a:solidFill>
                  <a:schemeClr val="tx1"/>
                </a:solidFill>
                <a:latin typeface="Arial" charset="0"/>
                <a:ea typeface="ヒラギノ角ゴ Pro W3" pitchFamily="1" charset="-128"/>
                <a:cs typeface="+mn-cs"/>
              </a:rPr>
              <a:t>10</a:t>
            </a:r>
          </a:p>
          <a:p>
            <a:r>
              <a:rPr lang="en-US" sz="1200" b="0" i="0" u="none" strike="noStrike" kern="1200" baseline="0" dirty="0" smtClean="0">
                <a:solidFill>
                  <a:schemeClr val="tx1"/>
                </a:solidFill>
                <a:latin typeface="Arial" charset="0"/>
                <a:ea typeface="ヒラギノ角ゴ Pro W3" pitchFamily="1" charset="-128"/>
                <a:cs typeface="+mn-cs"/>
              </a:rPr>
              <a:t>http://tidesandcurrents.noaa.gov/). We used data from </a:t>
            </a:r>
            <a:r>
              <a:rPr lang="en-US" sz="1200" b="0" i="0" u="none" strike="noStrike" kern="1200" baseline="0" dirty="0" err="1" smtClean="0">
                <a:solidFill>
                  <a:schemeClr val="tx1"/>
                </a:solidFill>
                <a:latin typeface="Arial" charset="0"/>
                <a:ea typeface="ヒラギノ角ゴ Pro W3" pitchFamily="1" charset="-128"/>
                <a:cs typeface="+mn-cs"/>
              </a:rPr>
              <a:t>Neah</a:t>
            </a:r>
            <a:r>
              <a:rPr lang="en-US" sz="1200" b="0" i="0" u="none" strike="noStrike" kern="1200" baseline="0" dirty="0" smtClean="0">
                <a:solidFill>
                  <a:schemeClr val="tx1"/>
                </a:solidFill>
                <a:latin typeface="Arial" charset="0"/>
                <a:ea typeface="ヒラギノ角ゴ Pro W3" pitchFamily="1" charset="-128"/>
                <a:cs typeface="+mn-cs"/>
              </a:rPr>
              <a:t> Bay and Toke Point, Washington and Astoria and</a:t>
            </a:r>
          </a:p>
          <a:p>
            <a:r>
              <a:rPr lang="en-US" sz="1200" b="0" i="0" u="none" strike="noStrike" kern="1200" baseline="0" dirty="0" smtClean="0">
                <a:solidFill>
                  <a:schemeClr val="tx1"/>
                </a:solidFill>
                <a:latin typeface="Arial" charset="0"/>
                <a:ea typeface="ヒラギノ角ゴ Pro W3" pitchFamily="1" charset="-128"/>
                <a:cs typeface="+mn-cs"/>
              </a:rPr>
              <a:t>Newport, Oregon and averaged the monthly SSH over April, May, and June to arrive at a coastal SSH</a:t>
            </a:r>
          </a:p>
          <a:p>
            <a:r>
              <a:rPr lang="en-US" sz="1200" b="0" i="0" u="none" strike="noStrike" kern="1200" baseline="0" dirty="0" smtClean="0">
                <a:solidFill>
                  <a:schemeClr val="tx1"/>
                </a:solidFill>
                <a:latin typeface="Arial" charset="0"/>
                <a:ea typeface="ヒラギノ角ゴ Pro W3" pitchFamily="1" charset="-128"/>
                <a:cs typeface="+mn-cs"/>
              </a:rPr>
              <a:t>between 44° N to 50° N Latitude (Figure 13). From 1993-2006, data from the satellites JASON and TOPEX</a:t>
            </a:r>
          </a:p>
          <a:p>
            <a:r>
              <a:rPr lang="en-US" sz="1200" b="0" i="0" u="none" strike="noStrike" kern="1200" baseline="0" dirty="0" smtClean="0">
                <a:solidFill>
                  <a:schemeClr val="tx1"/>
                </a:solidFill>
                <a:latin typeface="Arial" charset="0"/>
                <a:ea typeface="ヒラギノ角ゴ Pro W3" pitchFamily="1" charset="-128"/>
                <a:cs typeface="+mn-cs"/>
              </a:rPr>
              <a:t>were used in lieu of the tide-stage data. A polygon was drawn over the area from 44° N to 50° N Latitude to a</a:t>
            </a:r>
          </a:p>
          <a:p>
            <a:r>
              <a:rPr lang="en-US" sz="1200" b="0" i="0" u="none" strike="noStrike" kern="1200" baseline="0" dirty="0" smtClean="0">
                <a:solidFill>
                  <a:schemeClr val="tx1"/>
                </a:solidFill>
                <a:latin typeface="Arial" charset="0"/>
                <a:ea typeface="ヒラギノ角ゴ Pro W3" pitchFamily="1" charset="-128"/>
                <a:cs typeface="+mn-cs"/>
              </a:rPr>
              <a:t>depth of 1650 meters (Figure 14). Anomalies were calculated using a standard z-score from 1924 to 2006.</a:t>
            </a:r>
          </a:p>
          <a:p>
            <a:r>
              <a:rPr lang="en-US" sz="1200" b="0" i="0" u="none" strike="noStrike" kern="1200" baseline="0" dirty="0" smtClean="0">
                <a:solidFill>
                  <a:schemeClr val="tx1"/>
                </a:solidFill>
                <a:latin typeface="Arial" charset="0"/>
                <a:ea typeface="ヒラギノ角ゴ Pro W3" pitchFamily="1" charset="-128"/>
                <a:cs typeface="+mn-cs"/>
              </a:rPr>
              <a:t>Hereafter, this vector of SSH anomalies for the second calendar quarter of the year will be referred to as the</a:t>
            </a:r>
          </a:p>
          <a:p>
            <a:r>
              <a:rPr lang="en-US" sz="1200" b="0" i="0" u="none" strike="noStrike" kern="1200" baseline="0" dirty="0" smtClean="0">
                <a:solidFill>
                  <a:schemeClr val="tx1"/>
                </a:solidFill>
                <a:latin typeface="Arial" charset="0"/>
                <a:ea typeface="ヒラギノ角ゴ Pro W3" pitchFamily="1" charset="-128"/>
                <a:cs typeface="+mn-cs"/>
              </a:rPr>
              <a:t>SSH Index.</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Recruitment Model </a:t>
            </a:r>
            <a:r>
              <a:rPr lang="en-US" sz="1200" b="0" i="0" u="none" strike="noStrike" kern="1200" baseline="0" dirty="0" err="1" smtClean="0">
                <a:solidFill>
                  <a:schemeClr val="tx1"/>
                </a:solidFill>
                <a:latin typeface="Arial" charset="0"/>
                <a:ea typeface="ヒラギノ角ゴ Pro W3" pitchFamily="1" charset="-128"/>
                <a:cs typeface="+mn-cs"/>
              </a:rPr>
              <a:t>Spex</a:t>
            </a:r>
            <a:r>
              <a:rPr lang="en-US" sz="1200" b="0" i="0" u="none" strike="noStrike" kern="1200" baseline="0" dirty="0" smtClean="0">
                <a:solidFill>
                  <a:schemeClr val="tx1"/>
                </a:solidFill>
                <a:latin typeface="Arial" charset="0"/>
                <a:ea typeface="ヒラギノ角ゴ Pro W3" pitchFamily="1" charset="-128"/>
                <a:cs typeface="+mn-cs"/>
              </a:rPr>
              <a:t>/Justification</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Recruitment deviations were estimated either from 1971-2005, or from 1925 to 2006, depending on whether</a:t>
            </a:r>
          </a:p>
          <a:p>
            <a:r>
              <a:rPr lang="en-US" sz="1200" b="0" i="0" u="none" strike="noStrike" kern="1200" baseline="0" dirty="0" smtClean="0">
                <a:solidFill>
                  <a:schemeClr val="tx1"/>
                </a:solidFill>
                <a:latin typeface="Arial" charset="0"/>
                <a:ea typeface="ヒラギノ角ゴ Pro W3" pitchFamily="1" charset="-128"/>
                <a:cs typeface="+mn-cs"/>
              </a:rPr>
              <a:t>the long-term SSH data was used. The variance of the stock-recruit function (sigma-R) was estimated</a:t>
            </a:r>
          </a:p>
          <a:p>
            <a:r>
              <a:rPr lang="en-US" sz="1200" b="0" i="0" u="none" strike="noStrike" kern="1200" baseline="0" dirty="0" smtClean="0">
                <a:solidFill>
                  <a:schemeClr val="tx1"/>
                </a:solidFill>
                <a:latin typeface="Arial" charset="0"/>
                <a:ea typeface="ヒラギノ角ゴ Pro W3" pitchFamily="1" charset="-128"/>
                <a:cs typeface="+mn-cs"/>
              </a:rPr>
              <a:t>through iteration and matching the assumed variance to the resulting residual mean square error. The final</a:t>
            </a:r>
          </a:p>
          <a:p>
            <a:r>
              <a:rPr lang="en-US" sz="1200" b="0" i="0" u="none" strike="noStrike" kern="1200" baseline="0" dirty="0" smtClean="0">
                <a:solidFill>
                  <a:schemeClr val="tx1"/>
                </a:solidFill>
                <a:latin typeface="Arial" charset="0"/>
                <a:ea typeface="ヒラギノ角ゴ Pro W3" pitchFamily="1" charset="-128"/>
                <a:cs typeface="+mn-cs"/>
              </a:rPr>
              <a:t>sigma-R used was 0.60.</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In late spring and early summer young-of-year sablefish have matured out of the larval stage, are free</a:t>
            </a:r>
          </a:p>
          <a:p>
            <a:r>
              <a:rPr lang="en-US" sz="1200" b="0" i="0" u="none" strike="noStrike" kern="1200" baseline="0" dirty="0" smtClean="0">
                <a:solidFill>
                  <a:schemeClr val="tx1"/>
                </a:solidFill>
                <a:latin typeface="Arial" charset="0"/>
                <a:ea typeface="ヒラギノ角ゴ Pro W3" pitchFamily="1" charset="-128"/>
                <a:cs typeface="+mn-cs"/>
              </a:rPr>
              <a:t>swimming and free feeding. At this stage they are searching for zooplankton and other food while moving</a:t>
            </a:r>
          </a:p>
          <a:p>
            <a:r>
              <a:rPr lang="en-US" sz="1200" b="0" i="0" u="none" strike="noStrike" kern="1200" baseline="0" dirty="0" smtClean="0">
                <a:solidFill>
                  <a:schemeClr val="tx1"/>
                </a:solidFill>
                <a:latin typeface="Arial" charset="0"/>
                <a:ea typeface="ヒラギノ角ゴ Pro W3" pitchFamily="1" charset="-128"/>
                <a:cs typeface="+mn-cs"/>
              </a:rPr>
              <a:t>onshore to nursery grounds. Low sea level and low values of the North Pacific Index suggest higher than</a:t>
            </a:r>
          </a:p>
          <a:p>
            <a:r>
              <a:rPr lang="en-US" sz="1200" b="0" i="0" u="none" strike="noStrike" kern="1200" baseline="0" dirty="0" smtClean="0">
                <a:solidFill>
                  <a:schemeClr val="tx1"/>
                </a:solidFill>
                <a:latin typeface="Arial" charset="0"/>
                <a:ea typeface="ヒラギノ角ゴ Pro W3" pitchFamily="1" charset="-128"/>
                <a:cs typeface="+mn-cs"/>
              </a:rPr>
              <a:t>expected recruitment. The tide gauge sea level data we use are not adjusted for barometric pressure, so they</a:t>
            </a:r>
          </a:p>
          <a:p>
            <a:r>
              <a:rPr lang="en-US" sz="1200" b="0" i="0" u="none" strike="noStrike" kern="1200" baseline="0" dirty="0" smtClean="0">
                <a:solidFill>
                  <a:schemeClr val="tx1"/>
                </a:solidFill>
                <a:latin typeface="Arial" charset="0"/>
                <a:ea typeface="ヒラギノ角ゴ Pro W3" pitchFamily="1" charset="-128"/>
                <a:cs typeface="+mn-cs"/>
              </a:rPr>
              <a:t>integrate both the atmospheric effects and the large-scale ocean conditions. That is, they integrate both the</a:t>
            </a:r>
          </a:p>
          <a:p>
            <a:r>
              <a:rPr lang="en-US" sz="1200" b="0" i="0" u="none" strike="noStrike" kern="1200" baseline="0" dirty="0" smtClean="0">
                <a:solidFill>
                  <a:schemeClr val="tx1"/>
                </a:solidFill>
                <a:latin typeface="Arial" charset="0"/>
                <a:ea typeface="ヒラギノ角ゴ Pro W3" pitchFamily="1" charset="-128"/>
                <a:cs typeface="+mn-cs"/>
              </a:rPr>
              <a:t>large-scale northeastern Pacific Ocean conditions with local upwelling and pressure. Sea level is also a good</a:t>
            </a:r>
          </a:p>
          <a:p>
            <a:r>
              <a:rPr lang="en-US" sz="1200" b="0" i="0" u="none" strike="noStrike" kern="1200" baseline="0" dirty="0" smtClean="0">
                <a:solidFill>
                  <a:schemeClr val="tx1"/>
                </a:solidFill>
                <a:latin typeface="Arial" charset="0"/>
                <a:ea typeface="ヒラギノ角ゴ Pro W3" pitchFamily="1" charset="-128"/>
                <a:cs typeface="+mn-cs"/>
              </a:rPr>
              <a:t>predictor of near-bottom ocean temperature along the shelf. Lower sea level is associated with colder than</a:t>
            </a:r>
          </a:p>
          <a:p>
            <a:r>
              <a:rPr lang="en-US" sz="1200" b="0" i="0" u="none" strike="noStrike" kern="1200" baseline="0" dirty="0" smtClean="0">
                <a:solidFill>
                  <a:schemeClr val="tx1"/>
                </a:solidFill>
                <a:latin typeface="Arial" charset="0"/>
                <a:ea typeface="ヒラギノ角ゴ Pro W3" pitchFamily="1" charset="-128"/>
                <a:cs typeface="+mn-cs"/>
              </a:rPr>
              <a:t>average water, more upwelling, stronger southward currents and lower salinity. All these factors provide</a:t>
            </a:r>
          </a:p>
          <a:p>
            <a:r>
              <a:rPr lang="en-US" sz="1200" b="0" i="0" u="none" strike="noStrike" kern="1200" baseline="0" dirty="0" smtClean="0">
                <a:solidFill>
                  <a:schemeClr val="tx1"/>
                </a:solidFill>
                <a:latin typeface="Arial" charset="0"/>
                <a:ea typeface="ヒラギノ角ゴ Pro W3" pitchFamily="1" charset="-128"/>
                <a:cs typeface="+mn-cs"/>
              </a:rPr>
              <a:t>better habitat conditions for young sablefish, as they inhabit the shelf at this time of year.</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Research and Data Needs</a:t>
            </a:r>
          </a:p>
          <a:p>
            <a:r>
              <a:rPr lang="en-US" sz="1200" b="0" i="0" u="none" strike="noStrike" kern="1200" baseline="0" dirty="0" smtClean="0">
                <a:solidFill>
                  <a:schemeClr val="tx1"/>
                </a:solidFill>
                <a:latin typeface="Arial" charset="0"/>
                <a:ea typeface="ヒラギノ角ゴ Pro W3" pitchFamily="1" charset="-128"/>
                <a:cs typeface="+mn-cs"/>
              </a:rPr>
              <a:t>While the significant relation between the SSH index and sablefish age-0 survival demonstrates</a:t>
            </a:r>
          </a:p>
          <a:p>
            <a:r>
              <a:rPr lang="en-US" sz="1200" b="0" i="0" u="none" strike="noStrike" kern="1200" baseline="0" dirty="0" smtClean="0">
                <a:solidFill>
                  <a:schemeClr val="tx1"/>
                </a:solidFill>
                <a:latin typeface="Arial" charset="0"/>
                <a:ea typeface="ヒラギノ角ゴ Pro W3" pitchFamily="1" charset="-128"/>
                <a:cs typeface="+mn-cs"/>
              </a:rPr>
              <a:t>that this should be a reliable (at least near term) index, the zooplankton index may support the</a:t>
            </a:r>
          </a:p>
          <a:p>
            <a:r>
              <a:rPr lang="en-US" sz="1200" b="0" i="0" u="none" strike="noStrike" kern="1200" baseline="0" dirty="0" smtClean="0">
                <a:solidFill>
                  <a:schemeClr val="tx1"/>
                </a:solidFill>
                <a:latin typeface="Arial" charset="0"/>
                <a:ea typeface="ヒラギノ角ゴ Pro W3" pitchFamily="1" charset="-128"/>
                <a:cs typeface="+mn-cs"/>
              </a:rPr>
              <a:t>underlying biological mechanism as to exactly WHY this relationship is being observed.</a:t>
            </a:r>
          </a:p>
          <a:p>
            <a:r>
              <a:rPr lang="en-US" sz="1200" b="0" i="0" u="none" strike="noStrike" kern="1200" baseline="0" dirty="0" smtClean="0">
                <a:solidFill>
                  <a:schemeClr val="tx1"/>
                </a:solidFill>
                <a:latin typeface="Arial" charset="0"/>
                <a:ea typeface="ヒラギノ角ゴ Pro W3" pitchFamily="1" charset="-128"/>
                <a:cs typeface="+mn-cs"/>
              </a:rPr>
              <a:t>Investigations into the food habits of age-0 fish, especially during the spring months, could help</a:t>
            </a:r>
          </a:p>
          <a:p>
            <a:r>
              <a:rPr lang="en-US" sz="1200" b="0" i="0" u="none" strike="noStrike" kern="1200" baseline="0" dirty="0" smtClean="0">
                <a:solidFill>
                  <a:schemeClr val="tx1"/>
                </a:solidFill>
                <a:latin typeface="Arial" charset="0"/>
                <a:ea typeface="ヒラギノ角ゴ Pro W3" pitchFamily="1" charset="-128"/>
                <a:cs typeface="+mn-cs"/>
              </a:rPr>
              <a:t>with this understanding. The date of the Spring Transition also shows promise as an early</a:t>
            </a:r>
          </a:p>
          <a:p>
            <a:r>
              <a:rPr lang="en-US" sz="1200" b="0" i="0" u="none" strike="noStrike" kern="1200" baseline="0" dirty="0" smtClean="0">
                <a:solidFill>
                  <a:schemeClr val="tx1"/>
                </a:solidFill>
                <a:latin typeface="Arial" charset="0"/>
                <a:ea typeface="ヒラギノ角ゴ Pro W3" pitchFamily="1" charset="-128"/>
                <a:cs typeface="+mn-cs"/>
              </a:rPr>
              <a:t>indicator of recruitment strength and should be investigated further. Also, further research</a:t>
            </a:r>
          </a:p>
          <a:p>
            <a:r>
              <a:rPr lang="en-US" sz="1200" b="0" i="0" u="none" strike="noStrike" kern="1200" baseline="0" dirty="0" smtClean="0">
                <a:solidFill>
                  <a:schemeClr val="tx1"/>
                </a:solidFill>
                <a:latin typeface="Arial" charset="0"/>
                <a:ea typeface="ヒラギノ角ゴ Pro W3" pitchFamily="1" charset="-128"/>
                <a:cs typeface="+mn-cs"/>
              </a:rPr>
              <a:t>should be conducted to evaluate alternative methods for incorporating ecosystem metrics into the</a:t>
            </a:r>
          </a:p>
          <a:p>
            <a:r>
              <a:rPr lang="en-US" sz="1200" b="0" i="0" u="none" strike="noStrike" kern="1200" baseline="0" dirty="0" smtClean="0">
                <a:solidFill>
                  <a:schemeClr val="tx1"/>
                </a:solidFill>
                <a:latin typeface="Arial" charset="0"/>
                <a:ea typeface="ヒラギノ角ゴ Pro W3" pitchFamily="1" charset="-128"/>
                <a:cs typeface="+mn-cs"/>
              </a:rPr>
              <a:t>assessment. For example, should the two current indices be combined into one index by way of a</a:t>
            </a:r>
          </a:p>
          <a:p>
            <a:r>
              <a:rPr lang="en-US" sz="1200" b="0" i="0" u="none" strike="noStrike" kern="1200" baseline="0" dirty="0" smtClean="0">
                <a:solidFill>
                  <a:schemeClr val="tx1"/>
                </a:solidFill>
                <a:latin typeface="Arial" charset="0"/>
                <a:ea typeface="ヒラギノ角ゴ Pro W3" pitchFamily="1" charset="-128"/>
                <a:cs typeface="+mn-cs"/>
              </a:rPr>
              <a:t>principal component analysis or should the current (or similar) multivariate method be used. The</a:t>
            </a:r>
          </a:p>
          <a:p>
            <a:r>
              <a:rPr lang="en-US" sz="1200" b="0" i="0" u="none" strike="noStrike" kern="1200" baseline="0" dirty="0" smtClean="0">
                <a:solidFill>
                  <a:schemeClr val="tx1"/>
                </a:solidFill>
                <a:latin typeface="Arial" charset="0"/>
                <a:ea typeface="ヒラギノ角ゴ Pro W3" pitchFamily="1" charset="-128"/>
                <a:cs typeface="+mn-cs"/>
              </a:rPr>
              <a:t>simulation work conducted for the recent </a:t>
            </a:r>
            <a:r>
              <a:rPr lang="en-US" sz="1200" b="0" i="0" u="none" strike="noStrike" kern="1200" baseline="0" dirty="0" err="1" smtClean="0">
                <a:solidFill>
                  <a:schemeClr val="tx1"/>
                </a:solidFill>
                <a:latin typeface="Arial" charset="0"/>
                <a:ea typeface="ヒラギノ角ゴ Pro W3" pitchFamily="1" charset="-128"/>
                <a:cs typeface="+mn-cs"/>
              </a:rPr>
              <a:t>Groundfish</a:t>
            </a:r>
            <a:r>
              <a:rPr lang="en-US" sz="1200" b="0" i="0" u="none" strike="noStrike" kern="1200" baseline="0" dirty="0" smtClean="0">
                <a:solidFill>
                  <a:schemeClr val="tx1"/>
                </a:solidFill>
                <a:latin typeface="Arial" charset="0"/>
                <a:ea typeface="ヒラギノ角ゴ Pro W3" pitchFamily="1" charset="-128"/>
                <a:cs typeface="+mn-cs"/>
              </a:rPr>
              <a:t> Harvest Policy Evaluation Workshop</a:t>
            </a:r>
          </a:p>
          <a:p>
            <a:r>
              <a:rPr lang="en-US" sz="1200" b="0" i="0" u="none" strike="noStrike" kern="1200" baseline="0" dirty="0" smtClean="0">
                <a:solidFill>
                  <a:schemeClr val="tx1"/>
                </a:solidFill>
                <a:latin typeface="Arial" charset="0"/>
                <a:ea typeface="ヒラギノ角ゴ Pro W3" pitchFamily="1" charset="-128"/>
                <a:cs typeface="+mn-cs"/>
              </a:rPr>
              <a:t>should be continued and should address issues of this nature.</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Sea surface height data going back to 1925</a:t>
            </a:r>
          </a:p>
          <a:p>
            <a:r>
              <a:rPr lang="en-US" sz="1200" b="0" i="0" u="none" strike="noStrike" kern="1200" baseline="0" dirty="0" smtClean="0">
                <a:solidFill>
                  <a:schemeClr val="tx1"/>
                </a:solidFill>
                <a:latin typeface="Arial" charset="0"/>
                <a:ea typeface="ヒラギノ角ゴ Pro W3" pitchFamily="1" charset="-128"/>
                <a:cs typeface="+mn-cs"/>
              </a:rPr>
              <a:t>suggests that there may have been a fundamental shift in the mean SSH around the year 1961. If this is</a:t>
            </a:r>
          </a:p>
          <a:p>
            <a:r>
              <a:rPr lang="en-US" sz="1200" b="0" i="0" u="none" strike="noStrike" kern="1200" baseline="0" dirty="0" smtClean="0">
                <a:solidFill>
                  <a:schemeClr val="tx1"/>
                </a:solidFill>
                <a:latin typeface="Arial" charset="0"/>
                <a:ea typeface="ヒラギノ角ゴ Pro W3" pitchFamily="1" charset="-128"/>
                <a:cs typeface="+mn-cs"/>
              </a:rPr>
              <a:t>the case, it is difficult to estimate how or even if, this shift may have affected the productivity of the</a:t>
            </a:r>
          </a:p>
          <a:p>
            <a:r>
              <a:rPr lang="en-US" sz="1200" b="0" i="0" u="none" strike="noStrike" kern="1200" baseline="0" dirty="0" smtClean="0">
                <a:solidFill>
                  <a:schemeClr val="tx1"/>
                </a:solidFill>
                <a:latin typeface="Arial" charset="0"/>
                <a:ea typeface="ヒラギノ角ゴ Pro W3" pitchFamily="1" charset="-128"/>
                <a:cs typeface="+mn-cs"/>
              </a:rPr>
              <a:t>stock. Furthermore, the variability of productivity of the CCS prior to 1925 are unknown. Consequently,</a:t>
            </a:r>
          </a:p>
          <a:p>
            <a:r>
              <a:rPr lang="en-US" sz="1200" b="0" i="0" u="none" strike="noStrike" kern="1200" baseline="0" dirty="0" smtClean="0">
                <a:solidFill>
                  <a:schemeClr val="tx1"/>
                </a:solidFill>
                <a:latin typeface="Arial" charset="0"/>
                <a:ea typeface="ヒラギノ角ゴ Pro W3" pitchFamily="1" charset="-128"/>
                <a:cs typeface="+mn-cs"/>
              </a:rPr>
              <a:t>the concept of a static “virgin” biomass is challenged by one in which an unfished sablefish population</a:t>
            </a:r>
          </a:p>
          <a:p>
            <a:r>
              <a:rPr lang="en-US" sz="1200" b="0" i="0" u="none" strike="noStrike" kern="1200" baseline="0" dirty="0" smtClean="0">
                <a:solidFill>
                  <a:schemeClr val="tx1"/>
                </a:solidFill>
                <a:latin typeface="Arial" charset="0"/>
                <a:ea typeface="ヒラギノ角ゴ Pro W3" pitchFamily="1" charset="-128"/>
                <a:cs typeface="+mn-cs"/>
              </a:rPr>
              <a:t>would exhibit substantial variability in response to long-term oscillation in environmental conditions.</a:t>
            </a:r>
          </a:p>
          <a:p>
            <a:r>
              <a:rPr lang="en-US" sz="1200" b="0" i="0" u="none" strike="noStrike" kern="1200" baseline="0" dirty="0" smtClean="0">
                <a:solidFill>
                  <a:schemeClr val="tx1"/>
                </a:solidFill>
                <a:latin typeface="Arial" charset="0"/>
                <a:ea typeface="ヒラギノ角ゴ Pro W3" pitchFamily="1" charset="-128"/>
                <a:cs typeface="+mn-cs"/>
              </a:rPr>
              <a:t>Without a longer time series of environmental data, it is not possible to determine if environmental</a:t>
            </a:r>
          </a:p>
          <a:p>
            <a:r>
              <a:rPr lang="en-US" sz="1200" b="0" i="0" u="none" strike="noStrike" kern="1200" baseline="0" dirty="0" smtClean="0">
                <a:solidFill>
                  <a:schemeClr val="tx1"/>
                </a:solidFill>
                <a:latin typeface="Arial" charset="0"/>
                <a:ea typeface="ヒラギノ角ゴ Pro W3" pitchFamily="1" charset="-128"/>
                <a:cs typeface="+mn-cs"/>
              </a:rPr>
              <a:t>conditions near 1925 represent a reasonable long-term average state, relative to the productivity for the</a:t>
            </a:r>
          </a:p>
          <a:p>
            <a:r>
              <a:rPr lang="en-US" sz="1200" b="0" i="0" u="none" strike="noStrike" kern="1200" baseline="0" dirty="0" smtClean="0">
                <a:solidFill>
                  <a:schemeClr val="tx1"/>
                </a:solidFill>
                <a:latin typeface="Arial" charset="0"/>
                <a:ea typeface="ヒラギノ角ゴ Pro W3" pitchFamily="1" charset="-128"/>
                <a:cs typeface="+mn-cs"/>
              </a:rPr>
              <a:t>sablefish stock.</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1" i="0" u="none" strike="noStrike" kern="1200" baseline="0" dirty="0" smtClean="0">
                <a:solidFill>
                  <a:schemeClr val="tx1"/>
                </a:solidFill>
                <a:latin typeface="Arial" charset="0"/>
                <a:ea typeface="ヒラギノ角ゴ Pro W3" pitchFamily="1" charset="-128"/>
                <a:cs typeface="+mn-cs"/>
              </a:rPr>
              <a:t>Overall Perspectives. </a:t>
            </a:r>
            <a:r>
              <a:rPr lang="en-US" sz="1200" b="0" i="0" u="none" strike="noStrike" kern="1200" baseline="0" dirty="0" smtClean="0">
                <a:solidFill>
                  <a:schemeClr val="tx1"/>
                </a:solidFill>
                <a:latin typeface="Arial" charset="0"/>
                <a:ea typeface="ヒラギノ角ゴ Pro W3" pitchFamily="1" charset="-128"/>
                <a:cs typeface="+mn-cs"/>
              </a:rPr>
              <a:t>A unification of sablefish recruitment, climate change, and the factors that affect</a:t>
            </a:r>
          </a:p>
          <a:p>
            <a:r>
              <a:rPr lang="en-US" sz="1200" b="0" i="0" u="none" strike="noStrike" kern="1200" baseline="0" dirty="0" smtClean="0">
                <a:solidFill>
                  <a:schemeClr val="tx1"/>
                </a:solidFill>
                <a:latin typeface="Arial" charset="0"/>
                <a:ea typeface="ヒラギノ角ゴ Pro W3" pitchFamily="1" charset="-128"/>
                <a:cs typeface="+mn-cs"/>
              </a:rPr>
              <a:t>the California Current System is suggested: as goes climate change, so goes sablefish recruitment. If</a:t>
            </a:r>
          </a:p>
          <a:p>
            <a:r>
              <a:rPr lang="en-US" sz="1200" b="0" i="0" u="none" strike="noStrike" kern="1200" baseline="0" dirty="0" smtClean="0">
                <a:solidFill>
                  <a:schemeClr val="tx1"/>
                </a:solidFill>
                <a:latin typeface="Arial" charset="0"/>
                <a:ea typeface="ヒラギノ角ゴ Pro W3" pitchFamily="1" charset="-128"/>
                <a:cs typeface="+mn-cs"/>
              </a:rPr>
              <a:t>future climate change results in a more erratic California Current System, as predicted by some models,</a:t>
            </a:r>
          </a:p>
          <a:p>
            <a:r>
              <a:rPr lang="en-US" sz="1200" b="0" i="0" u="none" strike="noStrike" kern="1200" baseline="0" dirty="0" smtClean="0">
                <a:solidFill>
                  <a:schemeClr val="tx1"/>
                </a:solidFill>
                <a:latin typeface="Arial" charset="0"/>
                <a:ea typeface="ヒラギノ角ゴ Pro W3" pitchFamily="1" charset="-128"/>
                <a:cs typeface="+mn-cs"/>
              </a:rPr>
              <a:t>the results may be more erratic sablefish recruitment. Should this happen, the fishery may end up being</a:t>
            </a:r>
          </a:p>
          <a:p>
            <a:r>
              <a:rPr lang="en-US" sz="1200" b="0" i="0" u="none" strike="noStrike" kern="1200" baseline="0" dirty="0" smtClean="0">
                <a:solidFill>
                  <a:schemeClr val="tx1"/>
                </a:solidFill>
                <a:latin typeface="Arial" charset="0"/>
                <a:ea typeface="ヒラギノ角ゴ Pro W3" pitchFamily="1" charset="-128"/>
                <a:cs typeface="+mn-cs"/>
              </a:rPr>
              <a:t>supported by fewer, less frequent, strong year classes rather than by a greater number of “average”</a:t>
            </a:r>
          </a:p>
          <a:p>
            <a:r>
              <a:rPr lang="en-US" sz="1200" b="0" i="0" u="none" strike="noStrike" kern="1200" baseline="0" dirty="0" smtClean="0">
                <a:solidFill>
                  <a:schemeClr val="tx1"/>
                </a:solidFill>
                <a:latin typeface="Arial" charset="0"/>
                <a:ea typeface="ヒラギノ角ゴ Pro W3" pitchFamily="1" charset="-128"/>
                <a:cs typeface="+mn-cs"/>
              </a:rPr>
              <a:t>strength year classes.</a:t>
            </a:r>
          </a:p>
          <a:p>
            <a:r>
              <a:rPr lang="en-US" sz="1200" b="0" i="0" u="none" strike="noStrike" kern="1200" baseline="0" dirty="0" smtClean="0">
                <a:solidFill>
                  <a:schemeClr val="tx1"/>
                </a:solidFill>
                <a:latin typeface="Arial" charset="0"/>
                <a:ea typeface="ヒラギノ角ゴ Pro W3" pitchFamily="1" charset="-128"/>
                <a:cs typeface="+mn-cs"/>
              </a:rPr>
              <a:t>At present, the strong 1999 and 2000 years classes are fully within the fishery. Whether these two year</a:t>
            </a:r>
          </a:p>
          <a:p>
            <a:r>
              <a:rPr lang="en-US" sz="1200" b="0" i="0" u="none" strike="noStrike" kern="1200" baseline="0" dirty="0" smtClean="0">
                <a:solidFill>
                  <a:schemeClr val="tx1"/>
                </a:solidFill>
                <a:latin typeface="Arial" charset="0"/>
                <a:ea typeface="ヒラギノ角ゴ Pro W3" pitchFamily="1" charset="-128"/>
                <a:cs typeface="+mn-cs"/>
              </a:rPr>
              <a:t>classes are due to past management actions or merely favorable oceanographic conditions is not clear.</a:t>
            </a:r>
          </a:p>
          <a:p>
            <a:r>
              <a:rPr lang="en-US" sz="1200" b="0" i="0" u="none" strike="noStrike" kern="1200" baseline="0" dirty="0" smtClean="0">
                <a:solidFill>
                  <a:schemeClr val="tx1"/>
                </a:solidFill>
                <a:latin typeface="Arial" charset="0"/>
                <a:ea typeface="ヒラギノ角ゴ Pro W3" pitchFamily="1" charset="-128"/>
                <a:cs typeface="+mn-cs"/>
              </a:rPr>
              <a:t>Caution should be exercised when using the apparent high abundance of these two year classes as an</a:t>
            </a:r>
          </a:p>
          <a:p>
            <a:r>
              <a:rPr lang="en-US" sz="1200" b="0" i="0" u="none" strike="noStrike" kern="1200" baseline="0" dirty="0" smtClean="0">
                <a:solidFill>
                  <a:schemeClr val="tx1"/>
                </a:solidFill>
                <a:latin typeface="Arial" charset="0"/>
                <a:ea typeface="ヒラギノ角ゴ Pro W3" pitchFamily="1" charset="-128"/>
                <a:cs typeface="+mn-cs"/>
              </a:rPr>
              <a:t>index of overall stock health. Although the two year classes are estimated to be the strongest in recent</a:t>
            </a:r>
          </a:p>
          <a:p>
            <a:r>
              <a:rPr lang="en-US" sz="1200" b="0" i="0" u="none" strike="noStrike" kern="1200" baseline="0" dirty="0" smtClean="0">
                <a:solidFill>
                  <a:schemeClr val="tx1"/>
                </a:solidFill>
                <a:latin typeface="Arial" charset="0"/>
                <a:ea typeface="ヒラギノ角ゴ Pro W3" pitchFamily="1" charset="-128"/>
                <a:cs typeface="+mn-cs"/>
              </a:rPr>
              <a:t>history, adjacent year classes do not appear to be as strong.</a:t>
            </a:r>
          </a:p>
          <a:p>
            <a:endParaRPr lang="en-US" sz="1200" b="0" i="0" u="none" strike="noStrike" kern="1200" baseline="0" dirty="0" smtClean="0">
              <a:solidFill>
                <a:schemeClr val="tx1"/>
              </a:solidFill>
              <a:latin typeface="Arial" charset="0"/>
              <a:ea typeface="ヒラギノ角ゴ Pro W3" pitchFamily="1" charset="-128"/>
              <a:cs typeface="+mn-cs"/>
            </a:endParaRPr>
          </a:p>
          <a:p>
            <a:endParaRPr lang="en-US" sz="1200" b="0" i="0" u="none" strike="noStrike" kern="1200" baseline="0" dirty="0" smtClean="0">
              <a:solidFill>
                <a:schemeClr val="tx1"/>
              </a:solidFill>
              <a:latin typeface="Arial" charset="0"/>
              <a:ea typeface="ヒラギノ角ゴ Pro W3" pitchFamily="1" charset="-128"/>
              <a:cs typeface="+mn-cs"/>
            </a:endParaRP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STAT Response to STAR Panel</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The STAT found many of the concerns raised in the report to be either totally unfounded or too general to</a:t>
            </a:r>
          </a:p>
          <a:p>
            <a:r>
              <a:rPr lang="en-US" sz="1200" b="0" i="0" u="none" strike="noStrike" kern="1200" baseline="0" dirty="0" smtClean="0">
                <a:solidFill>
                  <a:schemeClr val="tx1"/>
                </a:solidFill>
                <a:latin typeface="Arial" charset="0"/>
                <a:ea typeface="ヒラギノ角ゴ Pro W3" pitchFamily="1" charset="-128"/>
                <a:cs typeface="+mn-cs"/>
              </a:rPr>
              <a:t>be of any help to the process. The STAT made written mention of these generalities and inaccuracies</a:t>
            </a:r>
          </a:p>
          <a:p>
            <a:r>
              <a:rPr lang="en-US" sz="1200" b="0" i="0" u="none" strike="noStrike" kern="1200" baseline="0" dirty="0" smtClean="0">
                <a:solidFill>
                  <a:schemeClr val="tx1"/>
                </a:solidFill>
                <a:latin typeface="Arial" charset="0"/>
                <a:ea typeface="ヒラギノ角ゴ Pro W3" pitchFamily="1" charset="-128"/>
                <a:cs typeface="+mn-cs"/>
              </a:rPr>
              <a:t>during the report writing process, but the final report failed to address many of the STAT concerns and</a:t>
            </a:r>
          </a:p>
          <a:p>
            <a:r>
              <a:rPr lang="en-US" sz="1200" b="0" i="0" u="none" strike="noStrike" kern="1200" baseline="0" dirty="0" smtClean="0">
                <a:solidFill>
                  <a:schemeClr val="tx1"/>
                </a:solidFill>
                <a:latin typeface="Arial" charset="0"/>
                <a:ea typeface="ヒラギノ角ゴ Pro W3" pitchFamily="1" charset="-128"/>
                <a:cs typeface="+mn-cs"/>
              </a:rPr>
              <a:t>maintained many of its original criticisms and extremely ambiguous tone. As a result, the STAT feels</a:t>
            </a:r>
          </a:p>
          <a:p>
            <a:r>
              <a:rPr lang="en-US" sz="1200" b="0" i="0" u="none" strike="noStrike" kern="1200" baseline="0" dirty="0" smtClean="0">
                <a:solidFill>
                  <a:schemeClr val="tx1"/>
                </a:solidFill>
                <a:latin typeface="Arial" charset="0"/>
                <a:ea typeface="ヒラギノ角ゴ Pro W3" pitchFamily="1" charset="-128"/>
                <a:cs typeface="+mn-cs"/>
              </a:rPr>
              <a:t>compelled to address several Panel comments in this document.</a:t>
            </a:r>
          </a:p>
          <a:p>
            <a:r>
              <a:rPr lang="en-US" sz="1200" b="0" i="0" u="none" strike="noStrike" kern="1200" baseline="0" dirty="0" smtClean="0">
                <a:solidFill>
                  <a:schemeClr val="tx1"/>
                </a:solidFill>
                <a:latin typeface="Arial" charset="0"/>
                <a:ea typeface="ヒラギノ角ゴ Pro W3" pitchFamily="1" charset="-128"/>
                <a:cs typeface="+mn-cs"/>
              </a:rPr>
              <a:t>As catch estimates are made further into the future, the use of environmental indicators to help forecast</a:t>
            </a:r>
          </a:p>
          <a:p>
            <a:r>
              <a:rPr lang="en-US" sz="1200" b="0" i="0" u="none" strike="noStrike" kern="1200" baseline="0" dirty="0" smtClean="0">
                <a:solidFill>
                  <a:schemeClr val="tx1"/>
                </a:solidFill>
                <a:latin typeface="Arial" charset="0"/>
                <a:ea typeface="ヒラギノ角ゴ Pro W3" pitchFamily="1" charset="-128"/>
                <a:cs typeface="+mn-cs"/>
              </a:rPr>
              <a:t>recruitment strength will become more important. The environmental indices used are and exactly the</a:t>
            </a:r>
          </a:p>
          <a:p>
            <a:r>
              <a:rPr lang="en-US" sz="1200" b="0" i="0" u="none" strike="noStrike" kern="1200" baseline="0" dirty="0" smtClean="0">
                <a:solidFill>
                  <a:schemeClr val="tx1"/>
                </a:solidFill>
                <a:latin typeface="Arial" charset="0"/>
                <a:ea typeface="ヒラギノ角ゴ Pro W3" pitchFamily="1" charset="-128"/>
                <a:cs typeface="+mn-cs"/>
              </a:rPr>
              <a:t>same as those used in the previous assessment and extremely similar to those published in </a:t>
            </a:r>
            <a:r>
              <a:rPr lang="en-US" sz="1200" b="0" i="0" u="none" strike="noStrike" kern="1200" baseline="0" dirty="0" err="1" smtClean="0">
                <a:solidFill>
                  <a:schemeClr val="tx1"/>
                </a:solidFill>
                <a:latin typeface="Arial" charset="0"/>
                <a:ea typeface="ヒラギノ角ゴ Pro W3" pitchFamily="1" charset="-128"/>
                <a:cs typeface="+mn-cs"/>
              </a:rPr>
              <a:t>Schirripa</a:t>
            </a:r>
            <a:r>
              <a:rPr lang="en-US" sz="1200" b="0" i="0" u="none" strike="noStrike" kern="1200" baseline="0" dirty="0" smtClean="0">
                <a:solidFill>
                  <a:schemeClr val="tx1"/>
                </a:solidFill>
                <a:latin typeface="Arial" charset="0"/>
                <a:ea typeface="ヒラギノ角ゴ Pro W3" pitchFamily="1" charset="-128"/>
                <a:cs typeface="+mn-cs"/>
              </a:rPr>
              <a:t> and</a:t>
            </a:r>
          </a:p>
          <a:p>
            <a:r>
              <a:rPr lang="en-US" sz="1200" b="0" i="0" u="none" strike="noStrike" kern="1200" baseline="0" dirty="0" smtClean="0">
                <a:solidFill>
                  <a:schemeClr val="tx1"/>
                </a:solidFill>
                <a:latin typeface="Arial" charset="0"/>
                <a:ea typeface="ヒラギノ角ゴ Pro W3" pitchFamily="1" charset="-128"/>
                <a:cs typeface="+mn-cs"/>
              </a:rPr>
              <a:t>Colbert (2004). Despite statements made in the STAR Panel report, this publication does indeed do a</a:t>
            </a:r>
          </a:p>
          <a:p>
            <a:r>
              <a:rPr lang="en-US" sz="1200" b="0" i="0" u="none" strike="noStrike" kern="1200" baseline="0" dirty="0" smtClean="0">
                <a:solidFill>
                  <a:schemeClr val="tx1"/>
                </a:solidFill>
                <a:latin typeface="Arial" charset="0"/>
                <a:ea typeface="ヒラギノ角ゴ Pro W3" pitchFamily="1" charset="-128"/>
                <a:cs typeface="+mn-cs"/>
              </a:rPr>
              <a:t>type of validation that was fully accepted by the peer reviewers of the documents. Given the low p-values</a:t>
            </a:r>
          </a:p>
          <a:p>
            <a:r>
              <a:rPr lang="en-US" sz="1200" b="0" i="0" u="none" strike="noStrike" kern="1200" baseline="0" dirty="0" smtClean="0">
                <a:solidFill>
                  <a:schemeClr val="tx1"/>
                </a:solidFill>
                <a:latin typeface="Arial" charset="0"/>
                <a:ea typeface="ヒラギノ角ゴ Pro W3" pitchFamily="1" charset="-128"/>
                <a:cs typeface="+mn-cs"/>
              </a:rPr>
              <a:t>of the regression (p = 0.00004191) and the biology supporting the index, it is highly unlikely that the</a:t>
            </a:r>
          </a:p>
          <a:p>
            <a:r>
              <a:rPr lang="en-US" sz="1200" b="0" i="0" u="none" strike="noStrike" kern="1200" baseline="0" dirty="0" smtClean="0">
                <a:solidFill>
                  <a:schemeClr val="tx1"/>
                </a:solidFill>
                <a:latin typeface="Arial" charset="0"/>
                <a:ea typeface="ヒラギノ角ゴ Pro W3" pitchFamily="1" charset="-128"/>
                <a:cs typeface="+mn-cs"/>
              </a:rPr>
              <a:t>relationship is spurious. There was an obvious difference of philosophy between the STAR Panel and the</a:t>
            </a:r>
          </a:p>
          <a:p>
            <a:r>
              <a:rPr lang="en-US" sz="1200" b="0" i="0" u="none" strike="noStrike" kern="1200" baseline="0" dirty="0" smtClean="0">
                <a:solidFill>
                  <a:schemeClr val="tx1"/>
                </a:solidFill>
                <a:latin typeface="Arial" charset="0"/>
                <a:ea typeface="ヒラギノ角ゴ Pro W3" pitchFamily="1" charset="-128"/>
                <a:cs typeface="+mn-cs"/>
              </a:rPr>
              <a:t>STAT as to the importance of including these data. While the report terms the use of such indices as</a:t>
            </a:r>
          </a:p>
          <a:p>
            <a:r>
              <a:rPr lang="en-US" sz="1200" b="0" i="0" u="none" strike="noStrike" kern="1200" baseline="0" dirty="0" smtClean="0">
                <a:solidFill>
                  <a:schemeClr val="tx1"/>
                </a:solidFill>
                <a:latin typeface="Arial" charset="0"/>
                <a:ea typeface="ヒラギノ角ゴ Pro W3" pitchFamily="1" charset="-128"/>
                <a:cs typeface="+mn-cs"/>
              </a:rPr>
              <a:t>“fashionable”, the STAT challenges this characterization by pointing out that no other assessment on the</a:t>
            </a:r>
          </a:p>
          <a:p>
            <a:r>
              <a:rPr lang="en-US" sz="1200" b="0" i="0" u="none" strike="noStrike" kern="1200" baseline="0" dirty="0" smtClean="0">
                <a:solidFill>
                  <a:schemeClr val="tx1"/>
                </a:solidFill>
                <a:latin typeface="Arial" charset="0"/>
                <a:ea typeface="ヒラギノ角ゴ Pro W3" pitchFamily="1" charset="-128"/>
                <a:cs typeface="+mn-cs"/>
              </a:rPr>
              <a:t>west coast is currently using environmental data to help determine and/or forecast recruitment.</a:t>
            </a:r>
          </a:p>
          <a:p>
            <a:r>
              <a:rPr lang="en-US" sz="1200" b="0" i="0" u="none" strike="noStrike" kern="1200" baseline="0" dirty="0" smtClean="0">
                <a:solidFill>
                  <a:schemeClr val="tx1"/>
                </a:solidFill>
                <a:latin typeface="Arial" charset="0"/>
                <a:ea typeface="ヒラギノ角ゴ Pro W3" pitchFamily="1" charset="-128"/>
                <a:cs typeface="+mn-cs"/>
              </a:rPr>
              <a:t>The STAR Panel’s conclusion that the complexity of the model was not justified given the likely</a:t>
            </a:r>
          </a:p>
          <a:p>
            <a:r>
              <a:rPr lang="en-US" sz="1200" b="0" i="0" u="none" strike="noStrike" kern="1200" baseline="0" dirty="0" smtClean="0">
                <a:solidFill>
                  <a:schemeClr val="tx1"/>
                </a:solidFill>
                <a:latin typeface="Arial" charset="0"/>
                <a:ea typeface="ヒラギノ角ゴ Pro W3" pitchFamily="1" charset="-128"/>
                <a:cs typeface="+mn-cs"/>
              </a:rPr>
              <a:t>information content of the data was not supported by any specific details or examples of consequence. In</a:t>
            </a:r>
          </a:p>
          <a:p>
            <a:r>
              <a:rPr lang="en-US" sz="1200" b="0" i="0" u="none" strike="noStrike" kern="1200" baseline="0" dirty="0" smtClean="0">
                <a:solidFill>
                  <a:schemeClr val="tx1"/>
                </a:solidFill>
                <a:latin typeface="Arial" charset="0"/>
                <a:ea typeface="ヒラギノ角ゴ Pro W3" pitchFamily="1" charset="-128"/>
                <a:cs typeface="+mn-cs"/>
              </a:rPr>
              <a:t>fact, the STAT made large strides to decrease the complexity of previous model configurations</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SSC </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 The sablefish assessment continues to use sea surface height (SSH) as a predictor of recruitment. These environmental data are incorporated in a technically superior way compared to the previous assessment. One result of these changes and the addition of the most recent data is that the model now provides a plausible estimate for steepness. </a:t>
            </a:r>
          </a:p>
          <a:p>
            <a:endParaRPr lang="en-US" sz="1200" b="0" i="0" u="none" strike="noStrike" kern="1200" baseline="0" dirty="0" smtClean="0">
              <a:solidFill>
                <a:schemeClr val="tx1"/>
              </a:solidFill>
              <a:latin typeface="Arial" charset="0"/>
              <a:ea typeface="ヒラギノ角ゴ Pro W3" pitchFamily="1" charset="-128"/>
              <a:cs typeface="+mn-cs"/>
            </a:endParaRP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 There were two unresolved areas of disagreement between the STAT and the STAR Panel as noted in the STAR Panel report. The SSC worked with the STAR chair and the STAT to resolve these issues. There was considerable discussion among the SSC, STAR Chair and STAT about the use of SSH in the assessment. The SSC concurs with the STAT and endorses the use of SSH in the current assessment but notes that much more work needs to be done toward evaluating the selection and validation of environmental signals in stock assessments as was recommended following the </a:t>
            </a:r>
            <a:r>
              <a:rPr lang="en-US" sz="1200" b="0" i="0" u="none" strike="noStrike" kern="1200" baseline="0" dirty="0" err="1" smtClean="0">
                <a:solidFill>
                  <a:schemeClr val="tx1"/>
                </a:solidFill>
                <a:latin typeface="Arial" charset="0"/>
                <a:ea typeface="ヒラギノ角ゴ Pro W3" pitchFamily="1" charset="-128"/>
                <a:cs typeface="+mn-cs"/>
              </a:rPr>
              <a:t>Groundfish</a:t>
            </a:r>
            <a:r>
              <a:rPr lang="en-US" sz="1200" b="0" i="0" u="none" strike="noStrike" kern="1200" baseline="0" dirty="0" smtClean="0">
                <a:solidFill>
                  <a:schemeClr val="tx1"/>
                </a:solidFill>
                <a:latin typeface="Arial" charset="0"/>
                <a:ea typeface="ヒラギノ角ゴ Pro W3" pitchFamily="1" charset="-128"/>
                <a:cs typeface="+mn-cs"/>
              </a:rPr>
              <a:t> Harvest Policy Evaluation Workshop in December, 2006. The inclusion of SSH had only a small influence on estimated depletion levels (in 2009: 38.6% with vs. 36.9% without the SSH data). </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STAR</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Environmental variables were used as recruitment indices which is technically superior to the previous approach (where they modified the stock recruitment relationship). </a:t>
            </a:r>
          </a:p>
          <a:p>
            <a:endParaRPr lang="en-US" dirty="0" smtClean="0"/>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Many of the data sets have not been scrutinized and analyzed nearly enough to justify their inclusion in base model runs. </a:t>
            </a:r>
          </a:p>
          <a:p>
            <a:endParaRPr lang="en-US" dirty="0" smtClean="0"/>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The link between the environmental indices and recruitment remains to be validated (although current results are encouraging). </a:t>
            </a:r>
          </a:p>
          <a:p>
            <a:endParaRPr lang="en-US" dirty="0" smtClean="0"/>
          </a:p>
          <a:p>
            <a:r>
              <a:rPr lang="en-US" sz="1200" b="0" i="0" u="none" strike="noStrike" kern="1200" baseline="0" dirty="0" smtClean="0">
                <a:solidFill>
                  <a:schemeClr val="tx1"/>
                </a:solidFill>
                <a:latin typeface="Arial" charset="0"/>
                <a:ea typeface="ヒラギノ角ゴ Pro W3" pitchFamily="1" charset="-128"/>
                <a:cs typeface="+mn-cs"/>
              </a:rPr>
              <a:t>The first issue concerned the use of sea surface height (SSH) in the base model. The STAR Panel recommended that it only be used in a sensitivity run. However, the STAT decided to keep it in the base model. As there is very little difference in stock status and projections whether SSH is included or not the dispute is somewhat academic (at least for this assessment). However, the STAR Panel maintain that SSH should not be used as an index of recruitment until a full cross validation study is undertaken and the apparent link between SSH and sablefish recruitment is shown to be robust. </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The use of environmental variables as recruitment indices is currently fashionable and results do look encouraging. However, the priority for this work is to conduct a full cross validation study on the existing candidates rather than to further refine the candidate environmental indices. </a:t>
            </a:r>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33</a:t>
            </a:fld>
            <a:endParaRPr lang="en-US" dirty="0"/>
          </a:p>
        </p:txBody>
      </p:sp>
    </p:spTree>
    <p:extLst>
      <p:ext uri="{BB962C8B-B14F-4D97-AF65-F5344CB8AC3E}">
        <p14:creationId xmlns:p14="http://schemas.microsoft.com/office/powerpoint/2010/main" val="36797113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The relationship has been modeled both via a direct offset to the expected value for recruitment (</a:t>
            </a:r>
            <a:r>
              <a:rPr lang="en-US" sz="1200" u="none" strike="noStrike" kern="1200" dirty="0" smtClean="0">
                <a:solidFill>
                  <a:schemeClr val="tx1"/>
                </a:solidFill>
                <a:effectLst/>
                <a:latin typeface="Arial" charset="0"/>
                <a:ea typeface="ヒラギノ角ゴ Pro W3" pitchFamily="1" charset="-128"/>
                <a:cs typeface="+mn-cs"/>
                <a:hlinkClick r:id="rId3" action="ppaction://hlinkfile" tooltip="Maunder, 2003 #327"/>
              </a:rPr>
              <a:t>Maunder and Watters 2003</a:t>
            </a:r>
            <a:r>
              <a:rPr lang="en-US" sz="1200" kern="1200" dirty="0" smtClean="0">
                <a:solidFill>
                  <a:schemeClr val="tx1"/>
                </a:solidFill>
                <a:effectLst/>
                <a:latin typeface="Arial" charset="0"/>
                <a:ea typeface="ヒラギノ角ゴ Pro W3" pitchFamily="1" charset="-128"/>
                <a:cs typeface="+mn-cs"/>
              </a:rPr>
              <a:t>, </a:t>
            </a:r>
            <a:r>
              <a:rPr lang="en-US" sz="1200" u="none" strike="noStrike" kern="1200" dirty="0" err="1" smtClean="0">
                <a:solidFill>
                  <a:schemeClr val="tx1"/>
                </a:solidFill>
                <a:effectLst/>
                <a:latin typeface="Arial" charset="0"/>
                <a:ea typeface="ヒラギノ角ゴ Pro W3" pitchFamily="1" charset="-128"/>
                <a:cs typeface="+mn-cs"/>
                <a:hlinkClick r:id="rId4" action="ppaction://hlinkfile" tooltip="Schirripa, 2005 #938"/>
              </a:rPr>
              <a:t>Schirripa</a:t>
            </a:r>
            <a:r>
              <a:rPr lang="en-US" sz="1200" u="none" strike="noStrike" kern="1200" dirty="0" smtClean="0">
                <a:solidFill>
                  <a:schemeClr val="tx1"/>
                </a:solidFill>
                <a:effectLst/>
                <a:latin typeface="Arial" charset="0"/>
                <a:ea typeface="ヒラギノ角ゴ Pro W3" pitchFamily="1" charset="-128"/>
                <a:cs typeface="+mn-cs"/>
                <a:hlinkClick r:id="rId4" action="ppaction://hlinkfile" tooltip="Schirripa, 2005 #938"/>
              </a:rPr>
              <a:t> and Colbert 2005</a:t>
            </a:r>
            <a:r>
              <a:rPr lang="en-US" sz="1200" kern="1200" dirty="0" smtClean="0">
                <a:solidFill>
                  <a:schemeClr val="tx1"/>
                </a:solidFill>
                <a:effectLst/>
                <a:latin typeface="Arial" charset="0"/>
                <a:ea typeface="ヒラギノ角ゴ Pro W3" pitchFamily="1" charset="-128"/>
                <a:cs typeface="+mn-cs"/>
              </a:rPr>
              <a:t>), and as an index of recruitment deviations (</a:t>
            </a:r>
            <a:r>
              <a:rPr lang="en-US" sz="1200" u="none" strike="noStrike" kern="1200" dirty="0" err="1" smtClean="0">
                <a:solidFill>
                  <a:schemeClr val="tx1"/>
                </a:solidFill>
                <a:effectLst/>
                <a:latin typeface="Arial" charset="0"/>
                <a:ea typeface="ヒラギノ角ゴ Pro W3" pitchFamily="1" charset="-128"/>
                <a:cs typeface="+mn-cs"/>
                <a:hlinkClick r:id="rId5" action="ppaction://hlinkfile" tooltip="Schirripa, 2007 #1360"/>
              </a:rPr>
              <a:t>Schirripa</a:t>
            </a:r>
            <a:r>
              <a:rPr lang="en-US" sz="1200" u="none" strike="noStrike" kern="1200" dirty="0" smtClean="0">
                <a:solidFill>
                  <a:schemeClr val="tx1"/>
                </a:solidFill>
                <a:effectLst/>
                <a:latin typeface="Arial" charset="0"/>
                <a:ea typeface="ヒラギノ角ゴ Pro W3" pitchFamily="1" charset="-128"/>
                <a:cs typeface="+mn-cs"/>
                <a:hlinkClick r:id="rId5" action="ppaction://hlinkfile" tooltip="Schirripa, 2007 #1360"/>
              </a:rPr>
              <a:t> 2007</a:t>
            </a:r>
            <a:r>
              <a:rPr lang="en-US" sz="1200" kern="1200" dirty="0" smtClean="0">
                <a:solidFill>
                  <a:schemeClr val="tx1"/>
                </a:solidFill>
                <a:effectLst/>
                <a:latin typeface="Arial" charset="0"/>
                <a:ea typeface="ヒラギノ角ゴ Pro W3" pitchFamily="1" charset="-128"/>
                <a:cs typeface="+mn-cs"/>
              </a:rPr>
              <a:t>).  The former method makes it difficult to determine the appropriate degree of recruitment variability for the deviations themselves, and also requires that the environmental series be treated as if it is known without error.  The latter method allows for observation error in the environmental series, as well as for tuning of the uncertainty so that forecast uncertainty is consistent with the degree of correspondence observed within the time-series.  Although it has received much attention in recent assessments and reviews, the link between recruitment strength and environmental conditions has generally been contentious, and ultimately has not greatly influenced model results or predictions (</a:t>
            </a:r>
            <a:r>
              <a:rPr lang="en-US" sz="1200" u="none" strike="noStrike" kern="1200" dirty="0" err="1" smtClean="0">
                <a:solidFill>
                  <a:schemeClr val="tx1"/>
                </a:solidFill>
                <a:effectLst/>
                <a:latin typeface="Arial" charset="0"/>
                <a:ea typeface="ヒラギノ角ゴ Pro W3" pitchFamily="1" charset="-128"/>
                <a:cs typeface="+mn-cs"/>
                <a:hlinkClick r:id="rId5" action="ppaction://hlinkfile" tooltip="Schirripa, 2007 #1360"/>
              </a:rPr>
              <a:t>Schirripa</a:t>
            </a:r>
            <a:r>
              <a:rPr lang="en-US" sz="1200" u="none" strike="noStrike" kern="1200" dirty="0" smtClean="0">
                <a:solidFill>
                  <a:schemeClr val="tx1"/>
                </a:solidFill>
                <a:effectLst/>
                <a:latin typeface="Arial" charset="0"/>
                <a:ea typeface="ヒラギノ角ゴ Pro W3" pitchFamily="1" charset="-128"/>
                <a:cs typeface="+mn-cs"/>
                <a:hlinkClick r:id="rId5" action="ppaction://hlinkfile" tooltip="Schirripa, 2007 #1360"/>
              </a:rPr>
              <a:t> 2007</a:t>
            </a:r>
            <a:r>
              <a:rPr lang="en-US" sz="1200" kern="1200" dirty="0" smtClean="0">
                <a:solidFill>
                  <a:schemeClr val="tx1"/>
                </a:solidFill>
                <a:effectLst/>
                <a:latin typeface="Arial" charset="0"/>
                <a:ea typeface="ヒラギノ角ゴ Pro W3" pitchFamily="1" charset="-128"/>
                <a:cs typeface="+mn-cs"/>
              </a:rPr>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The topic of model-selection, robustness and validation for the sablefish recruitment-environment relationship has been a recurrent theme in STAR panels and with the SSC since its use in the stock assessment began in 2002. The 2007 SSC statement reflects this issue: “There was considerable discussion among the SSC, STAR Chair and STAT about the use of SSH [sea-surface height] in the assessment. The SSC concurs with the STAT and endorses the use of SSH in the current assessment but notes that much more work needs to be done toward evaluating the selection and validation of environmental signals in stock assessments as was recommended following the </a:t>
            </a:r>
            <a:r>
              <a:rPr lang="en-US" sz="1200" kern="1200" dirty="0" err="1" smtClean="0">
                <a:solidFill>
                  <a:schemeClr val="tx1"/>
                </a:solidFill>
                <a:effectLst/>
                <a:latin typeface="Arial" charset="0"/>
                <a:ea typeface="ヒラギノ角ゴ Pro W3" pitchFamily="1" charset="-128"/>
                <a:cs typeface="+mn-cs"/>
              </a:rPr>
              <a:t>Groundfish</a:t>
            </a:r>
            <a:r>
              <a:rPr lang="en-US" sz="1200" kern="1200" dirty="0" smtClean="0">
                <a:solidFill>
                  <a:schemeClr val="tx1"/>
                </a:solidFill>
                <a:effectLst/>
                <a:latin typeface="Arial" charset="0"/>
                <a:ea typeface="ヒラギノ角ゴ Pro W3" pitchFamily="1" charset="-128"/>
                <a:cs typeface="+mn-cs"/>
              </a:rPr>
              <a:t> Harvest Policy Evaluation Workshop in December, 2006.”  Previous validation the environmental index utilized three basic methods: a bootstrap of the observed data, a jackknife of each data point and the sequential removal of recent values (</a:t>
            </a:r>
            <a:r>
              <a:rPr lang="en-US" sz="1200" kern="1200" dirty="0" err="1" smtClean="0">
                <a:solidFill>
                  <a:schemeClr val="tx1"/>
                </a:solidFill>
                <a:effectLst/>
                <a:latin typeface="Arial" charset="0"/>
                <a:ea typeface="ヒラギノ角ゴ Pro W3" pitchFamily="1" charset="-128"/>
                <a:cs typeface="+mn-cs"/>
              </a:rPr>
              <a:t>Schirripa</a:t>
            </a:r>
            <a:r>
              <a:rPr lang="en-US" sz="1200" kern="1200" dirty="0" smtClean="0">
                <a:solidFill>
                  <a:schemeClr val="tx1"/>
                </a:solidFill>
                <a:effectLst/>
                <a:latin typeface="Arial" charset="0"/>
                <a:ea typeface="ヒラギノ角ゴ Pro W3" pitchFamily="1" charset="-128"/>
                <a:cs typeface="+mn-cs"/>
              </a:rPr>
              <a:t> and Colbert 2006, </a:t>
            </a:r>
            <a:r>
              <a:rPr lang="en-US" sz="1200" kern="1200" dirty="0" err="1" smtClean="0">
                <a:solidFill>
                  <a:schemeClr val="tx1"/>
                </a:solidFill>
                <a:effectLst/>
                <a:latin typeface="Arial" charset="0"/>
                <a:ea typeface="ヒラギノ角ゴ Pro W3" pitchFamily="1" charset="-128"/>
                <a:cs typeface="+mn-cs"/>
              </a:rPr>
              <a:t>Schirripa</a:t>
            </a:r>
            <a:r>
              <a:rPr lang="en-US" sz="1200" kern="1200" dirty="0" smtClean="0">
                <a:solidFill>
                  <a:schemeClr val="tx1"/>
                </a:solidFill>
                <a:effectLst/>
                <a:latin typeface="Arial" charset="0"/>
                <a:ea typeface="ヒラギノ角ゴ Pro W3" pitchFamily="1" charset="-128"/>
                <a:cs typeface="+mn-cs"/>
              </a:rPr>
              <a:t> 2007). One aspect of model validation that is difficult to quantify is the </a:t>
            </a:r>
            <a:r>
              <a:rPr lang="en-US" sz="1200" i="1" kern="1200" dirty="0" smtClean="0">
                <a:solidFill>
                  <a:schemeClr val="tx1"/>
                </a:solidFill>
                <a:effectLst/>
                <a:latin typeface="Arial" charset="0"/>
                <a:ea typeface="ヒラギノ角ゴ Pro W3" pitchFamily="1" charset="-128"/>
                <a:cs typeface="+mn-cs"/>
              </a:rPr>
              <a:t>a priori</a:t>
            </a:r>
            <a:r>
              <a:rPr lang="en-US" sz="1200" kern="1200" dirty="0" smtClean="0">
                <a:solidFill>
                  <a:schemeClr val="tx1"/>
                </a:solidFill>
                <a:effectLst/>
                <a:latin typeface="Arial" charset="0"/>
                <a:ea typeface="ヒラギノ角ゴ Pro W3" pitchFamily="1" charset="-128"/>
                <a:cs typeface="+mn-cs"/>
              </a:rPr>
              <a:t> vs. </a:t>
            </a:r>
            <a:r>
              <a:rPr lang="en-US" sz="1200" i="1" kern="1200" dirty="0" smtClean="0">
                <a:solidFill>
                  <a:schemeClr val="tx1"/>
                </a:solidFill>
                <a:effectLst/>
                <a:latin typeface="Arial" charset="0"/>
                <a:ea typeface="ヒラギノ角ゴ Pro W3" pitchFamily="1" charset="-128"/>
                <a:cs typeface="+mn-cs"/>
              </a:rPr>
              <a:t>post-hoc</a:t>
            </a:r>
            <a:r>
              <a:rPr lang="en-US" sz="1200" kern="1200" dirty="0" smtClean="0">
                <a:solidFill>
                  <a:schemeClr val="tx1"/>
                </a:solidFill>
                <a:effectLst/>
                <a:latin typeface="Arial" charset="0"/>
                <a:ea typeface="ヒラギノ角ゴ Pro W3" pitchFamily="1" charset="-128"/>
                <a:cs typeface="+mn-cs"/>
              </a:rPr>
              <a:t> nature of the final selected covariate(s).  The concern here was that if a large number of covariates are evaluated, then a small number of seemingly large, but entirely random, correlations would be expected.  To explore this issue, it is necessary to determine exactly how many potential covariates were evaluated during the original variable selection process, ultimately leading to the covariate included in recent stock assessment.  The covariate used in recent assessments has been an annual series of average sea surface heights over the spring months.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The 2001 assessment (</a:t>
            </a:r>
            <a:r>
              <a:rPr lang="en-US" sz="1200" kern="1200" dirty="0" err="1" smtClean="0">
                <a:solidFill>
                  <a:schemeClr val="tx1"/>
                </a:solidFill>
                <a:effectLst/>
                <a:latin typeface="Arial" charset="0"/>
                <a:ea typeface="ヒラギノ角ゴ Pro W3" pitchFamily="1" charset="-128"/>
                <a:cs typeface="+mn-cs"/>
              </a:rPr>
              <a:t>Schirripa</a:t>
            </a:r>
            <a:r>
              <a:rPr lang="en-US" sz="1200" kern="1200" dirty="0" smtClean="0">
                <a:solidFill>
                  <a:schemeClr val="tx1"/>
                </a:solidFill>
                <a:effectLst/>
                <a:latin typeface="Arial" charset="0"/>
                <a:ea typeface="ヒラギノ角ゴ Pro W3" pitchFamily="1" charset="-128"/>
                <a:cs typeface="+mn-cs"/>
              </a:rPr>
              <a:t> and </a:t>
            </a:r>
            <a:r>
              <a:rPr lang="en-US" sz="1200" kern="1200" dirty="0" err="1" smtClean="0">
                <a:solidFill>
                  <a:schemeClr val="tx1"/>
                </a:solidFill>
                <a:effectLst/>
                <a:latin typeface="Arial" charset="0"/>
                <a:ea typeface="ヒラギノ角ゴ Pro W3" pitchFamily="1" charset="-128"/>
                <a:cs typeface="+mn-cs"/>
              </a:rPr>
              <a:t>Methot</a:t>
            </a:r>
            <a:r>
              <a:rPr lang="en-US" sz="1200" kern="1200" dirty="0" smtClean="0">
                <a:solidFill>
                  <a:schemeClr val="tx1"/>
                </a:solidFill>
                <a:effectLst/>
                <a:latin typeface="Arial" charset="0"/>
                <a:ea typeface="ヒラギノ角ゴ Pro W3" pitchFamily="1" charset="-128"/>
                <a:cs typeface="+mn-cs"/>
              </a:rPr>
              <a:t> 2001) focused on evaluating the sensitivity of the results to treatment of the survey data and trade-offs among pot survey and logbook indices of abundance. This assessment was the first to introduce the possibility that sablefish recruitment may be linked to environmental factors.  The 2002 assessment (</a:t>
            </a:r>
            <a:r>
              <a:rPr lang="en-US" sz="1200" kern="1200" dirty="0" err="1" smtClean="0">
                <a:solidFill>
                  <a:schemeClr val="tx1"/>
                </a:solidFill>
                <a:effectLst/>
                <a:latin typeface="Arial" charset="0"/>
                <a:ea typeface="ヒラギノ角ゴ Pro W3" pitchFamily="1" charset="-128"/>
                <a:cs typeface="+mn-cs"/>
              </a:rPr>
              <a:t>Schirripa</a:t>
            </a:r>
            <a:r>
              <a:rPr lang="en-US" sz="1200" kern="1200" dirty="0" smtClean="0">
                <a:solidFill>
                  <a:schemeClr val="tx1"/>
                </a:solidFill>
                <a:effectLst/>
                <a:latin typeface="Arial" charset="0"/>
                <a:ea typeface="ヒラギノ角ゴ Pro W3" pitchFamily="1" charset="-128"/>
                <a:cs typeface="+mn-cs"/>
              </a:rPr>
              <a:t> 2002) was an update to the 2001 analysis, and therefore focused mainly on newly available data from existing sources.  It was the first to detect the relatively strong incoming cohorts from 1999 and 2000 present in the 2001 data following ten years of below average recruitment.  A significant relationship between recruitment and sea surface height was identified.  </a:t>
            </a:r>
          </a:p>
          <a:p>
            <a:endParaRPr lang="en-US" sz="1200" kern="1200" dirty="0" smtClean="0">
              <a:solidFill>
                <a:schemeClr val="tx1"/>
              </a:solidFill>
              <a:effectLst/>
              <a:latin typeface="Arial" charset="0"/>
              <a:ea typeface="ヒラギノ角ゴ Pro W3" pitchFamily="1" charset="-128"/>
              <a:cs typeface="+mn-cs"/>
            </a:endParaRPr>
          </a:p>
          <a:p>
            <a:r>
              <a:rPr lang="en-US" sz="1200" kern="1200" dirty="0" smtClean="0">
                <a:solidFill>
                  <a:schemeClr val="tx1"/>
                </a:solidFill>
                <a:effectLst/>
                <a:latin typeface="Arial" charset="0"/>
                <a:ea typeface="ヒラギノ角ゴ Pro W3" pitchFamily="1" charset="-128"/>
                <a:cs typeface="+mn-cs"/>
              </a:rPr>
              <a:t>In 2005 (</a:t>
            </a:r>
            <a:r>
              <a:rPr lang="en-US" sz="1200" kern="1200" dirty="0" err="1" smtClean="0">
                <a:solidFill>
                  <a:schemeClr val="tx1"/>
                </a:solidFill>
                <a:effectLst/>
                <a:latin typeface="Arial" charset="0"/>
                <a:ea typeface="ヒラギノ角ゴ Pro W3" pitchFamily="1" charset="-128"/>
                <a:cs typeface="+mn-cs"/>
              </a:rPr>
              <a:t>Schirripa</a:t>
            </a:r>
            <a:r>
              <a:rPr lang="en-US" sz="1200" kern="1200" dirty="0" smtClean="0">
                <a:solidFill>
                  <a:schemeClr val="tx1"/>
                </a:solidFill>
                <a:effectLst/>
                <a:latin typeface="Arial" charset="0"/>
                <a:ea typeface="ヒラギノ角ゴ Pro W3" pitchFamily="1" charset="-128"/>
                <a:cs typeface="+mn-cs"/>
              </a:rPr>
              <a:t> and Colbert 2005) several important changes were made to the sablefish assessment.  Landings (and the modeled time-period) were extended back to the year 1900.  Trawl surveys were allowed to have separate selectivity curves and slope survey years of limited geographic coverage were removed from the model.  Discard data from the relatively new observer program was included and discard mortality investigated (as described above). Sea surface height was used as an explicit offset to expected recruitment.</a:t>
            </a:r>
          </a:p>
          <a:p>
            <a:r>
              <a:rPr lang="en-US" sz="1200" kern="1200" dirty="0" smtClean="0">
                <a:solidFill>
                  <a:schemeClr val="tx1"/>
                </a:solidFill>
                <a:effectLst/>
                <a:latin typeface="Arial" charset="0"/>
                <a:ea typeface="ヒラギノ角ゴ Pro W3" pitchFamily="1" charset="-128"/>
                <a:cs typeface="+mn-cs"/>
              </a:rPr>
              <a:t>The 2007 assessment extended available data series, and adjusted the treatment of the environmental index of recruitment to be an index, and therefore subject to observation error, rather than an offset to recruitment. </a:t>
            </a:r>
            <a:endParaRPr lang="en-US" sz="1200" b="0" i="0" u="none" strike="noStrike" kern="1200" baseline="0" dirty="0" smtClean="0">
              <a:solidFill>
                <a:schemeClr val="tx1"/>
              </a:solidFill>
              <a:latin typeface="Arial" charset="0"/>
              <a:ea typeface="ヒラギノ角ゴ Pro W3" pitchFamily="1" charset="-128"/>
              <a:cs typeface="+mn-cs"/>
            </a:endParaRP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Note that ssh index sign is changed.</a:t>
            </a: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kern="1200" dirty="0" smtClean="0">
                <a:solidFill>
                  <a:schemeClr val="tx1"/>
                </a:solidFill>
                <a:effectLst/>
                <a:latin typeface="Arial" charset="0"/>
                <a:ea typeface="ヒラギノ角ゴ Pro W3" pitchFamily="1" charset="-128"/>
                <a:cs typeface="+mn-cs"/>
              </a:rPr>
              <a:t>The relationship has been modeled both via a direct offset to the expected value for recruitment (</a:t>
            </a:r>
            <a:r>
              <a:rPr lang="en-US" sz="1200" u="none" strike="noStrike" kern="1200" dirty="0" smtClean="0">
                <a:solidFill>
                  <a:schemeClr val="tx1"/>
                </a:solidFill>
                <a:effectLst/>
                <a:latin typeface="Arial" charset="0"/>
                <a:ea typeface="ヒラギノ角ゴ Pro W3" pitchFamily="1" charset="-128"/>
                <a:cs typeface="+mn-cs"/>
                <a:hlinkClick r:id="" action="ppaction://hlinkfile" tooltip="Maunder, 2003 #327"/>
              </a:rPr>
              <a:t>Maunder and Watters 2003</a:t>
            </a:r>
            <a:r>
              <a:rPr lang="en-US" sz="1200" kern="1200" dirty="0" smtClean="0">
                <a:solidFill>
                  <a:schemeClr val="tx1"/>
                </a:solidFill>
                <a:effectLst/>
                <a:latin typeface="Arial" charset="0"/>
                <a:ea typeface="ヒラギノ角ゴ Pro W3" pitchFamily="1" charset="-128"/>
                <a:cs typeface="+mn-cs"/>
              </a:rPr>
              <a:t>, </a:t>
            </a:r>
            <a:r>
              <a:rPr lang="en-US" sz="1200" u="none" strike="noStrike" kern="1200" dirty="0" smtClean="0">
                <a:solidFill>
                  <a:schemeClr val="tx1"/>
                </a:solidFill>
                <a:effectLst/>
                <a:latin typeface="Arial" charset="0"/>
                <a:ea typeface="ヒラギノ角ゴ Pro W3" pitchFamily="1" charset="-128"/>
                <a:cs typeface="+mn-cs"/>
                <a:hlinkClick r:id="" action="ppaction://hlinkfile" tooltip="Schirripa, 2005 #938"/>
              </a:rPr>
              <a:t>Schirripa and Colbert 2005</a:t>
            </a:r>
            <a:r>
              <a:rPr lang="en-US" sz="1200" kern="1200" dirty="0" smtClean="0">
                <a:solidFill>
                  <a:schemeClr val="tx1"/>
                </a:solidFill>
                <a:effectLst/>
                <a:latin typeface="Arial" charset="0"/>
                <a:ea typeface="ヒラギノ角ゴ Pro W3" pitchFamily="1" charset="-128"/>
                <a:cs typeface="+mn-cs"/>
              </a:rPr>
              <a:t>), and as an index of recruitment deviations (</a:t>
            </a:r>
            <a:r>
              <a:rPr lang="en-US" sz="1200" u="none" strike="noStrike" kern="1200" dirty="0" smtClean="0">
                <a:solidFill>
                  <a:schemeClr val="tx1"/>
                </a:solidFill>
                <a:effectLst/>
                <a:latin typeface="Arial" charset="0"/>
                <a:ea typeface="ヒラギノ角ゴ Pro W3" pitchFamily="1" charset="-128"/>
                <a:cs typeface="+mn-cs"/>
                <a:hlinkClick r:id="" action="ppaction://hlinkfile" tooltip="Schirripa, 2007 #1360"/>
              </a:rPr>
              <a:t>Schirripa 2007</a:t>
            </a:r>
            <a:r>
              <a:rPr lang="en-US" sz="1200" kern="1200" dirty="0" smtClean="0">
                <a:solidFill>
                  <a:schemeClr val="tx1"/>
                </a:solidFill>
                <a:effectLst/>
                <a:latin typeface="Arial" charset="0"/>
                <a:ea typeface="ヒラギノ角ゴ Pro W3" pitchFamily="1" charset="-128"/>
                <a:cs typeface="+mn-cs"/>
              </a:rPr>
              <a:t>).  The former method makes it difficult to determine the appropriate degree of recruitment variability for the deviations themselves, and also requires that the environmental series be treated as if it is known without error.  The latter method allows for observation error in the environmental series, as well as for tuning of the uncertainty so that forecast uncertainty is consistent with the degree of correspondence observed within the time-series.</a:t>
            </a:r>
            <a:endParaRPr lang="en-US" sz="1200" b="0" i="0" u="none" strike="noStrike" kern="1200" baseline="0" dirty="0" smtClean="0">
              <a:solidFill>
                <a:schemeClr val="tx1"/>
              </a:solidFill>
              <a:latin typeface="Arial" charset="0"/>
              <a:ea typeface="ヒラギノ角ゴ Pro W3" pitchFamily="1" charset="-128"/>
              <a:cs typeface="+mn-cs"/>
            </a:endParaRP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Validation: The results of this exercise indicated that it is highly unlikely that a spurious correlation would be maintained for very long, hence the common observation that many purported recruitment-environment relationships break-down within several years of their initial ‘discovery’. After the first year is added (2001; recent years were added first), the observed correlation was only marginally significant. However, when all eight years of additional recruitment are added to the relationship based on random time-series, there was little chance of the observed correlation remaining as high as the observed value (p-value &lt; 0.02). </a:t>
            </a:r>
          </a:p>
          <a:p>
            <a:endParaRPr lang="en-US" sz="1200" b="0" i="0" u="none" strike="noStrike" kern="1200" baseline="0" dirty="0" smtClean="0">
              <a:solidFill>
                <a:schemeClr val="tx1"/>
              </a:solidFill>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Figure 1. Environmental indices derived from sea-surface height (upper panel; M. Schirripa, personal communication) and zooplankton abundance (lower panel; B. Black and W. Peterson, personal communication).</a:t>
            </a:r>
          </a:p>
          <a:p>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34</a:t>
            </a:fld>
            <a:endParaRPr lang="en-US" dirty="0"/>
          </a:p>
        </p:txBody>
      </p:sp>
    </p:spTree>
    <p:extLst>
      <p:ext uri="{BB962C8B-B14F-4D97-AF65-F5344CB8AC3E}">
        <p14:creationId xmlns:p14="http://schemas.microsoft.com/office/powerpoint/2010/main" val="38326718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Used the </a:t>
            </a:r>
            <a:r>
              <a:rPr lang="en-US" sz="1200" kern="1200" dirty="0" err="1" smtClean="0">
                <a:solidFill>
                  <a:schemeClr val="tx1"/>
                </a:solidFill>
                <a:effectLst/>
                <a:latin typeface="Arial" charset="0"/>
                <a:ea typeface="ヒラギノ角ゴ Pro W3" pitchFamily="1" charset="-128"/>
                <a:cs typeface="+mn-cs"/>
              </a:rPr>
              <a:t>std</a:t>
            </a:r>
            <a:r>
              <a:rPr lang="en-US" sz="1200" kern="1200" dirty="0" smtClean="0">
                <a:solidFill>
                  <a:schemeClr val="tx1"/>
                </a:solidFill>
                <a:effectLst/>
                <a:latin typeface="Arial" charset="0"/>
                <a:ea typeface="ヒラギノ角ゴ Pro W3" pitchFamily="1" charset="-128"/>
                <a:cs typeface="+mn-cs"/>
              </a:rPr>
              <a:t> </a:t>
            </a:r>
            <a:r>
              <a:rPr lang="en-US" sz="1200" kern="1200" dirty="0" err="1" smtClean="0">
                <a:solidFill>
                  <a:schemeClr val="tx1"/>
                </a:solidFill>
                <a:effectLst/>
                <a:latin typeface="Arial" charset="0"/>
                <a:ea typeface="ヒラギノ角ゴ Pro W3" pitchFamily="1" charset="-128"/>
                <a:cs typeface="+mn-cs"/>
              </a:rPr>
              <a:t>dev</a:t>
            </a:r>
            <a:r>
              <a:rPr lang="en-US" sz="1200" kern="1200" dirty="0" smtClean="0">
                <a:solidFill>
                  <a:schemeClr val="tx1"/>
                </a:solidFill>
                <a:effectLst/>
                <a:latin typeface="Arial" charset="0"/>
                <a:ea typeface="ヒラギノ角ゴ Pro W3" pitchFamily="1" charset="-128"/>
                <a:cs typeface="+mn-cs"/>
              </a:rPr>
              <a:t> of data plus</a:t>
            </a:r>
            <a:r>
              <a:rPr lang="en-US" sz="1200" kern="1200" baseline="0" dirty="0" smtClean="0">
                <a:solidFill>
                  <a:schemeClr val="tx1"/>
                </a:solidFill>
                <a:effectLst/>
                <a:latin typeface="Arial" charset="0"/>
                <a:ea typeface="ヒラギノ角ゴ Pro W3" pitchFamily="1" charset="-128"/>
                <a:cs typeface="+mn-cs"/>
              </a:rPr>
              <a:t> extra </a:t>
            </a:r>
            <a:r>
              <a:rPr lang="en-US" sz="1200" kern="1200" baseline="0" dirty="0" err="1" smtClean="0">
                <a:solidFill>
                  <a:schemeClr val="tx1"/>
                </a:solidFill>
                <a:effectLst/>
                <a:latin typeface="Arial" charset="0"/>
                <a:ea typeface="ヒラギノ角ゴ Pro W3" pitchFamily="1" charset="-128"/>
                <a:cs typeface="+mn-cs"/>
              </a:rPr>
              <a:t>estiamted</a:t>
            </a:r>
            <a:r>
              <a:rPr lang="en-US" sz="1200" kern="1200" baseline="0" dirty="0" smtClean="0">
                <a:solidFill>
                  <a:schemeClr val="tx1"/>
                </a:solidFill>
                <a:effectLst/>
                <a:latin typeface="Arial" charset="0"/>
                <a:ea typeface="ヒラギノ角ゴ Pro W3" pitchFamily="1" charset="-128"/>
                <a:cs typeface="+mn-cs"/>
              </a:rPr>
              <a:t> </a:t>
            </a:r>
            <a:r>
              <a:rPr lang="en-US" sz="1200" kern="1200" baseline="0" dirty="0" err="1" smtClean="0">
                <a:solidFill>
                  <a:schemeClr val="tx1"/>
                </a:solidFill>
                <a:effectLst/>
                <a:latin typeface="Arial" charset="0"/>
                <a:ea typeface="ヒラギノ角ゴ Pro W3" pitchFamily="1" charset="-128"/>
                <a:cs typeface="+mn-cs"/>
              </a:rPr>
              <a:t>sd</a:t>
            </a:r>
            <a:endParaRPr lang="en-US" sz="1200" kern="1200" baseline="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The 2011 assessment found that although the SSH-sablefish recruitment relationship has been the subject of considerable discussion, and it is compelling from an ecological standpoint, the use of the environmental index has not had a large effect on model results and it continues to have little impact on model results in the 2011 assessment (Figures 3 and 4). The model run with the SSH index of recruitment is presented in the sablefish stock assessment as a model sensitivity (Stewart et al. 2011). The small effect of the SSH recruitment index on the sablefish stock assessment is due to the reasonably consistent signals from fishery and survey data sources regarding year-class strengths. There is little added by the environmental series with a relatively low (but still significant) predictive capability.</a:t>
            </a:r>
          </a:p>
          <a:p>
            <a:endParaRPr lang="en-US" sz="1200" kern="1200" dirty="0" smtClean="0">
              <a:solidFill>
                <a:schemeClr val="tx1"/>
              </a:solidFill>
              <a:effectLst/>
              <a:latin typeface="Arial" charset="0"/>
              <a:ea typeface="ヒラギノ角ゴ Pro W3" pitchFamily="1" charset="-128"/>
              <a:cs typeface="+mn-cs"/>
            </a:endParaRPr>
          </a:p>
          <a:p>
            <a:r>
              <a:rPr lang="en-US" sz="1200" kern="1200" dirty="0" smtClean="0">
                <a:solidFill>
                  <a:schemeClr val="tx1"/>
                </a:solidFill>
                <a:effectLst/>
                <a:latin typeface="Arial" charset="0"/>
                <a:ea typeface="ヒラギノ角ゴ Pro W3" pitchFamily="1" charset="-128"/>
                <a:cs typeface="+mn-cs"/>
              </a:rPr>
              <a:t>Note that the NWFSC</a:t>
            </a:r>
            <a:r>
              <a:rPr lang="en-US" sz="1200" kern="1200" baseline="0" dirty="0" smtClean="0">
                <a:solidFill>
                  <a:schemeClr val="tx1"/>
                </a:solidFill>
                <a:effectLst/>
                <a:latin typeface="Arial" charset="0"/>
                <a:ea typeface="ヒラギノ角ゴ Pro W3" pitchFamily="1" charset="-128"/>
                <a:cs typeface="+mn-cs"/>
              </a:rPr>
              <a:t> survey catches age-0 fish so the survey provides a recruitment signal that is likely swamping the use of the SSH/zooplankton index (these environmental data only explain ~35% of the variability in recruitment).</a:t>
            </a:r>
            <a:endParaRPr lang="en-US" sz="1200" kern="1200" dirty="0" smtClean="0">
              <a:solidFill>
                <a:schemeClr val="tx1"/>
              </a:solidFill>
              <a:effectLst/>
              <a:latin typeface="Arial" charset="0"/>
              <a:ea typeface="ヒラギノ角ゴ Pro W3" pitchFamily="1" charset="-128"/>
              <a:cs typeface="+mn-cs"/>
            </a:endParaRPr>
          </a:p>
          <a:p>
            <a:endParaRPr lang="en-US" sz="1200" kern="1200" dirty="0" smtClean="0">
              <a:solidFill>
                <a:schemeClr val="tx1"/>
              </a:solidFill>
              <a:effectLst/>
              <a:latin typeface="Arial" charset="0"/>
              <a:ea typeface="ヒラギノ角ゴ Pro W3" pitchFamily="1" charset="-128"/>
              <a:cs typeface="+mn-cs"/>
            </a:endParaRPr>
          </a:p>
          <a:p>
            <a:r>
              <a:rPr lang="en-US" sz="1200" kern="1200" dirty="0" smtClean="0">
                <a:solidFill>
                  <a:schemeClr val="tx1"/>
                </a:solidFill>
                <a:effectLst/>
                <a:latin typeface="Arial" charset="0"/>
                <a:ea typeface="ヒラギノ角ゴ Pro W3" pitchFamily="1" charset="-128"/>
                <a:cs typeface="+mn-cs"/>
              </a:rPr>
              <a:t>Figure 3. Results of a sensitivity analysis to the inclusion of environmental indices as indices of recruitment deviations.</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Figure 4. Results of a sensitivity analysis to the inclusion of environmental indices as indices of recruitment deviations.</a:t>
            </a:r>
          </a:p>
          <a:p>
            <a:r>
              <a:rPr lang="en-US" sz="1200" kern="1200" dirty="0" smtClean="0">
                <a:solidFill>
                  <a:schemeClr val="tx1"/>
                </a:solidFill>
                <a:effectLst/>
                <a:latin typeface="Arial" charset="0"/>
                <a:ea typeface="ヒラギノ角ゴ Pro W3" pitchFamily="1" charset="-128"/>
                <a:cs typeface="+mn-cs"/>
              </a:rPr>
              <a:t>ity analysis to the inclusion of environmental indices as indices of recruitment deviations.</a:t>
            </a:r>
            <a:endParaRPr lang="en-US" sz="1200" kern="1200" dirty="0">
              <a:solidFill>
                <a:schemeClr val="tx1"/>
              </a:solidFill>
              <a:effectLst/>
              <a:latin typeface="Arial" charset="0"/>
              <a:ea typeface="ヒラギノ角ゴ Pro W3" pitchFamily="1" charset="-128"/>
              <a:cs typeface="+mn-cs"/>
            </a:endParaRPr>
          </a:p>
        </p:txBody>
      </p:sp>
      <p:sp>
        <p:nvSpPr>
          <p:cNvPr id="4" name="Slide Number Placeholder 3"/>
          <p:cNvSpPr>
            <a:spLocks noGrp="1"/>
          </p:cNvSpPr>
          <p:nvPr>
            <p:ph type="sldNum" sz="quarter" idx="10"/>
          </p:nvPr>
        </p:nvSpPr>
        <p:spPr/>
        <p:txBody>
          <a:bodyPr/>
          <a:lstStyle/>
          <a:p>
            <a:fld id="{BAAD2215-6D2D-4B7C-A57D-267B48EE334F}" type="slidenum">
              <a:rPr lang="en-US" smtClean="0"/>
              <a:pPr/>
              <a:t>35</a:t>
            </a:fld>
            <a:endParaRPr lang="en-US" dirty="0"/>
          </a:p>
        </p:txBody>
      </p:sp>
    </p:spTree>
    <p:extLst>
      <p:ext uri="{BB962C8B-B14F-4D97-AF65-F5344CB8AC3E}">
        <p14:creationId xmlns:p14="http://schemas.microsoft.com/office/powerpoint/2010/main" val="8948494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Based on the relatively small effect the use of the environmental covariate had had on stock assessment model results in the 2007 assessment, it was not included in the base-case model for 2011.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Sensitivity to tuning 1970-2010 SSH index in the</a:t>
            </a:r>
            <a:r>
              <a:rPr lang="en-US" sz="1200" kern="1200" baseline="0" dirty="0" smtClean="0">
                <a:solidFill>
                  <a:schemeClr val="tx1"/>
                </a:solidFill>
                <a:effectLst/>
                <a:latin typeface="Arial" charset="0"/>
                <a:ea typeface="ヒラギノ角ゴ Pro W3" pitchFamily="1" charset="-128"/>
                <a:cs typeface="+mn-cs"/>
              </a:rPr>
              <a:t> assessment model.</a:t>
            </a:r>
            <a:endParaRPr lang="en-US" sz="1200" kern="1200" dirty="0" smtClean="0">
              <a:solidFill>
                <a:schemeClr val="tx1"/>
              </a:solidFill>
              <a:effectLst/>
              <a:latin typeface="Arial" charset="0"/>
              <a:ea typeface="ヒラギノ角ゴ Pro W3" pitchFamily="1" charset="-128"/>
              <a:cs typeface="+mn-cs"/>
            </a:endParaRPr>
          </a:p>
          <a:p>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36</a:t>
            </a:fld>
            <a:endParaRPr lang="en-US" dirty="0"/>
          </a:p>
        </p:txBody>
      </p:sp>
    </p:spTree>
    <p:extLst>
      <p:ext uri="{BB962C8B-B14F-4D97-AF65-F5344CB8AC3E}">
        <p14:creationId xmlns:p14="http://schemas.microsoft.com/office/powerpoint/2010/main" val="35249566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Based on the relatively small effect the use of the environmental covariate had had on stock assessment model results in the 2007 assessment, it was not included in the base-case model for 2011.  However, when either the newly available zooplankton index or the sea-surface height index were added (and iteratively tuned so that the mean input SD was consistent with the RMSE) the influence on stock trajectory (Table 23, Figure 132), and on the recruitment time-series itself (Figure 133) was relatively small. This was largely due to the substantial inflation of the input variance for both series.  </a:t>
            </a:r>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Continue to evaluate methods to capture information regarding environmental and ecosystem variability in stock assessments. Further, historical records of particularly large year classes (e.g., 1947 reported by sport fishermen in central California) could be investigated to better inform the historical period.</a:t>
            </a:r>
            <a:endParaRPr lang="en-US" dirty="0" smtClean="0"/>
          </a:p>
          <a:p>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37</a:t>
            </a:fld>
            <a:endParaRPr lang="en-US" dirty="0"/>
          </a:p>
        </p:txBody>
      </p:sp>
    </p:spTree>
    <p:extLst>
      <p:ext uri="{BB962C8B-B14F-4D97-AF65-F5344CB8AC3E}">
        <p14:creationId xmlns:p14="http://schemas.microsoft.com/office/powerpoint/2010/main" val="31181853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is not</a:t>
            </a:r>
            <a:r>
              <a:rPr lang="en-US" baseline="0" dirty="0" smtClean="0"/>
              <a:t> clear how  may indices were evaluated it leads to skepticism regarding the validity of the relationship, regardless of peer review publication…peer review publication is not enough to ensure success in review processes used by council.</a:t>
            </a:r>
          </a:p>
          <a:p>
            <a:r>
              <a:rPr lang="en-US" baseline="0" dirty="0" smtClean="0"/>
              <a:t>Best methods for including </a:t>
            </a:r>
            <a:r>
              <a:rPr lang="en-US" baseline="0" dirty="0" err="1" smtClean="0"/>
              <a:t>env</a:t>
            </a:r>
            <a:r>
              <a:rPr lang="en-US" baseline="0" dirty="0" smtClean="0"/>
              <a:t>. Drivers of recruitment into assessment model still a research topic. 1. dynamics, 2. survey index.</a:t>
            </a:r>
            <a:endParaRPr lang="en-US" dirty="0" smtClean="0"/>
          </a:p>
          <a:p>
            <a:r>
              <a:rPr lang="en-US" dirty="0" smtClean="0"/>
              <a:t>Difficult</a:t>
            </a:r>
            <a:r>
              <a:rPr lang="en-US" baseline="0" dirty="0" smtClean="0"/>
              <a:t> to re-create analyses, particularly when the person who complete the analyses is not longer working for the agency.</a:t>
            </a:r>
          </a:p>
          <a:p>
            <a:r>
              <a:rPr lang="en-US" baseline="0" dirty="0" smtClean="0"/>
              <a:t>Results in potentially slightly different analyses being used in each assessment round. </a:t>
            </a:r>
          </a:p>
          <a:p>
            <a:r>
              <a:rPr lang="en-US" baseline="0" dirty="0" smtClean="0"/>
              <a:t>Issue of how to deal with </a:t>
            </a:r>
            <a:r>
              <a:rPr lang="en-US" baseline="0" dirty="0" err="1" smtClean="0"/>
              <a:t>hindcast</a:t>
            </a:r>
            <a:r>
              <a:rPr lang="en-US" baseline="0" dirty="0" smtClean="0"/>
              <a:t> period, particularly when modeling s-r deviations as explained by an environmental index</a:t>
            </a:r>
          </a:p>
          <a:p>
            <a:r>
              <a:rPr lang="en-US" baseline="0" dirty="0" smtClean="0"/>
              <a:t>This raises issues with bias correction ramp up. Essentially need two time periods for bias correction, one for comps and one for time period with </a:t>
            </a:r>
            <a:r>
              <a:rPr lang="en-US" baseline="0" dirty="0" err="1" smtClean="0"/>
              <a:t>env</a:t>
            </a:r>
            <a:r>
              <a:rPr lang="en-US" baseline="0" dirty="0" smtClean="0"/>
              <a:t>. Covariate. </a:t>
            </a:r>
          </a:p>
          <a:p>
            <a:r>
              <a:rPr lang="en-US" baseline="0" dirty="0" smtClean="0"/>
              <a:t>Review and management decision highly subject to the politics of personalities and variable scientific views.</a:t>
            </a:r>
          </a:p>
          <a:p>
            <a:endParaRPr lang="en-US" baseline="0" dirty="0" smtClean="0"/>
          </a:p>
        </p:txBody>
      </p:sp>
      <p:sp>
        <p:nvSpPr>
          <p:cNvPr id="4" name="Slide Number Placeholder 3"/>
          <p:cNvSpPr>
            <a:spLocks noGrp="1"/>
          </p:cNvSpPr>
          <p:nvPr>
            <p:ph type="sldNum" sz="quarter" idx="10"/>
          </p:nvPr>
        </p:nvSpPr>
        <p:spPr/>
        <p:txBody>
          <a:bodyPr/>
          <a:lstStyle/>
          <a:p>
            <a:fld id="{BAAD2215-6D2D-4B7C-A57D-267B48EE334F}" type="slidenum">
              <a:rPr lang="en-US" smtClean="0"/>
              <a:pPr/>
              <a:t>38</a:t>
            </a:fld>
            <a:endParaRPr lang="en-US" dirty="0"/>
          </a:p>
        </p:txBody>
      </p:sp>
    </p:spTree>
    <p:extLst>
      <p:ext uri="{BB962C8B-B14F-4D97-AF65-F5344CB8AC3E}">
        <p14:creationId xmlns:p14="http://schemas.microsoft.com/office/powerpoint/2010/main" val="10918851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ヒラギノ角ゴ Pro W3" pitchFamily="1" charset="-128"/>
                <a:cs typeface="+mn-cs"/>
              </a:rPr>
              <a:t>Figure 7. Conceptual advances of GLOBEC. GLOBEC expanded the classical bottom-up forcing</a:t>
            </a:r>
          </a:p>
          <a:p>
            <a:r>
              <a:rPr lang="en-US" sz="1200" b="0" i="0" u="none" strike="noStrike" kern="1200" baseline="0" dirty="0" smtClean="0">
                <a:solidFill>
                  <a:schemeClr val="tx1"/>
                </a:solidFill>
                <a:latin typeface="Arial" charset="0"/>
                <a:ea typeface="ヒラギノ角ゴ Pro W3" pitchFamily="1" charset="-128"/>
                <a:cs typeface="+mn-cs"/>
              </a:rPr>
              <a:t>paradigm (1) by recognizing that horizontal advection bottom-up forcing paradigm (2)</a:t>
            </a:r>
          </a:p>
          <a:p>
            <a:r>
              <a:rPr lang="en-US" sz="1200" b="0" i="0" u="none" strike="noStrike" kern="1200" baseline="0" dirty="0" smtClean="0">
                <a:solidFill>
                  <a:schemeClr val="tx1"/>
                </a:solidFill>
                <a:latin typeface="Arial" charset="0"/>
                <a:ea typeface="ヒラギノ角ゴ Pro W3" pitchFamily="1" charset="-128"/>
                <a:cs typeface="+mn-cs"/>
              </a:rPr>
              <a:t>is an equally important mechanism by which marine ecosystems respond to climate forcing.</a:t>
            </a:r>
          </a:p>
          <a:p>
            <a:r>
              <a:rPr lang="en-US" sz="1200" b="0" i="0" u="none" strike="noStrike" kern="1200" baseline="0" dirty="0" smtClean="0">
                <a:solidFill>
                  <a:schemeClr val="tx1"/>
                </a:solidFill>
                <a:latin typeface="Arial" charset="0"/>
                <a:ea typeface="ヒラギノ角ゴ Pro W3" pitchFamily="1" charset="-128"/>
                <a:cs typeface="+mn-cs"/>
              </a:rPr>
              <a:t>GLOBEC studies identified ocean horizontal transport processes as an equally important</a:t>
            </a:r>
          </a:p>
          <a:p>
            <a:r>
              <a:rPr lang="en-US" sz="1200" b="0" i="0" u="none" strike="noStrike" kern="1200" baseline="0" dirty="0" smtClean="0">
                <a:solidFill>
                  <a:schemeClr val="tx1"/>
                </a:solidFill>
                <a:latin typeface="Arial" charset="0"/>
                <a:ea typeface="ヒラギノ角ゴ Pro W3" pitchFamily="1" charset="-128"/>
                <a:cs typeface="+mn-cs"/>
              </a:rPr>
              <a:t>driver of marine ecosystem dynamics.</a:t>
            </a:r>
          </a:p>
          <a:p>
            <a:endParaRPr lang="en-US" sz="1200" b="0" i="1"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Cross-shore transport variability in the California Current: Ekman upwelling</a:t>
            </a:r>
          </a:p>
          <a:p>
            <a:r>
              <a:rPr lang="en-US" sz="1200" b="0" i="0" u="none" strike="noStrike" kern="1200" baseline="0" dirty="0" smtClean="0">
                <a:solidFill>
                  <a:schemeClr val="tx1"/>
                </a:solidFill>
                <a:latin typeface="Arial" charset="0"/>
                <a:ea typeface="ヒラギノ角ゴ Pro W3" pitchFamily="1" charset="-128"/>
                <a:cs typeface="+mn-cs"/>
              </a:rPr>
              <a:t>vs. eddy dynamics</a:t>
            </a:r>
          </a:p>
          <a:p>
            <a:r>
              <a:rPr lang="en-US" sz="1200" b="0" i="0" u="none" strike="noStrike" kern="1200" baseline="0" dirty="0" smtClean="0">
                <a:solidFill>
                  <a:schemeClr val="tx1"/>
                </a:solidFill>
                <a:latin typeface="Arial" charset="0"/>
                <a:ea typeface="ヒラギノ角ゴ Pro W3" pitchFamily="1" charset="-128"/>
                <a:cs typeface="+mn-cs"/>
              </a:rPr>
              <a:t>V. </a:t>
            </a:r>
            <a:r>
              <a:rPr lang="en-US" sz="1200" b="0" i="0" u="none" strike="noStrike" kern="1200" baseline="0" dirty="0" err="1" smtClean="0">
                <a:solidFill>
                  <a:schemeClr val="tx1"/>
                </a:solidFill>
                <a:latin typeface="Arial" charset="0"/>
                <a:ea typeface="ヒラギノ角ゴ Pro W3" pitchFamily="1" charset="-128"/>
                <a:cs typeface="+mn-cs"/>
              </a:rPr>
              <a:t>Combes</a:t>
            </a:r>
            <a:r>
              <a:rPr lang="en-US" sz="1200" b="0" i="0" u="none" strike="noStrike" kern="1200" baseline="0" dirty="0" smtClean="0">
                <a:solidFill>
                  <a:schemeClr val="tx1"/>
                </a:solidFill>
                <a:latin typeface="Arial" charset="0"/>
                <a:ea typeface="ヒラギノ角ゴ Pro W3" pitchFamily="1" charset="-128"/>
                <a:cs typeface="+mn-cs"/>
              </a:rPr>
              <a:t> a,⇑, F. </a:t>
            </a:r>
            <a:r>
              <a:rPr lang="en-US" sz="1200" b="0" i="0" u="none" strike="noStrike" kern="1200" baseline="0" dirty="0" err="1" smtClean="0">
                <a:solidFill>
                  <a:schemeClr val="tx1"/>
                </a:solidFill>
                <a:latin typeface="Arial" charset="0"/>
                <a:ea typeface="ヒラギノ角ゴ Pro W3" pitchFamily="1" charset="-128"/>
                <a:cs typeface="+mn-cs"/>
              </a:rPr>
              <a:t>Chenillat</a:t>
            </a:r>
            <a:r>
              <a:rPr lang="en-US" sz="1200" b="0" i="0" u="none" strike="noStrike" kern="1200" baseline="0" dirty="0" smtClean="0">
                <a:solidFill>
                  <a:schemeClr val="tx1"/>
                </a:solidFill>
                <a:latin typeface="Arial" charset="0"/>
                <a:ea typeface="ヒラギノ角ゴ Pro W3" pitchFamily="1" charset="-128"/>
                <a:cs typeface="+mn-cs"/>
              </a:rPr>
              <a:t> </a:t>
            </a:r>
            <a:r>
              <a:rPr lang="en-US" sz="1200" b="0" i="0" u="none" strike="noStrike" kern="1200" baseline="0" dirty="0" err="1" smtClean="0">
                <a:solidFill>
                  <a:schemeClr val="tx1"/>
                </a:solidFill>
                <a:latin typeface="Arial" charset="0"/>
                <a:ea typeface="ヒラギノ角ゴ Pro W3" pitchFamily="1" charset="-128"/>
                <a:cs typeface="+mn-cs"/>
              </a:rPr>
              <a:t>b,c</a:t>
            </a:r>
            <a:r>
              <a:rPr lang="en-US" sz="1200" b="0" i="0" u="none" strike="noStrike" kern="1200" baseline="0" dirty="0" smtClean="0">
                <a:solidFill>
                  <a:schemeClr val="tx1"/>
                </a:solidFill>
                <a:latin typeface="Arial" charset="0"/>
                <a:ea typeface="ヒラギノ角ゴ Pro W3" pitchFamily="1" charset="-128"/>
                <a:cs typeface="+mn-cs"/>
              </a:rPr>
              <a:t>, E. Di Lorenzo d, P. </a:t>
            </a:r>
            <a:r>
              <a:rPr lang="en-US" sz="1200" b="0" i="0" u="none" strike="noStrike" kern="1200" baseline="0" dirty="0" err="1" smtClean="0">
                <a:solidFill>
                  <a:schemeClr val="tx1"/>
                </a:solidFill>
                <a:latin typeface="Arial" charset="0"/>
                <a:ea typeface="ヒラギノ角ゴ Pro W3" pitchFamily="1" charset="-128"/>
                <a:cs typeface="+mn-cs"/>
              </a:rPr>
              <a:t>Rivière</a:t>
            </a:r>
            <a:r>
              <a:rPr lang="en-US" sz="1200" b="0" i="0" u="none" strike="noStrike" kern="1200" baseline="0" dirty="0" smtClean="0">
                <a:solidFill>
                  <a:schemeClr val="tx1"/>
                </a:solidFill>
                <a:latin typeface="Arial" charset="0"/>
                <a:ea typeface="ヒラギノ角ゴ Pro W3" pitchFamily="1" charset="-128"/>
                <a:cs typeface="+mn-cs"/>
              </a:rPr>
              <a:t> b, M.D. </a:t>
            </a:r>
            <a:r>
              <a:rPr lang="en-US" sz="1200" b="0" i="0" u="none" strike="noStrike" kern="1200" baseline="0" dirty="0" err="1" smtClean="0">
                <a:solidFill>
                  <a:schemeClr val="tx1"/>
                </a:solidFill>
                <a:latin typeface="Arial" charset="0"/>
                <a:ea typeface="ヒラギノ角ゴ Pro W3" pitchFamily="1" charset="-128"/>
                <a:cs typeface="+mn-cs"/>
              </a:rPr>
              <a:t>Ohmane</a:t>
            </a:r>
            <a:r>
              <a:rPr lang="en-US" sz="1200" b="0" i="0" u="none" strike="noStrike" kern="1200" baseline="0" dirty="0" smtClean="0">
                <a:solidFill>
                  <a:schemeClr val="tx1"/>
                </a:solidFill>
                <a:latin typeface="Arial" charset="0"/>
                <a:ea typeface="ヒラギノ角ゴ Pro W3" pitchFamily="1" charset="-128"/>
                <a:cs typeface="+mn-cs"/>
              </a:rPr>
              <a:t>, S.J. </a:t>
            </a:r>
            <a:r>
              <a:rPr lang="en-US" sz="1200" b="0" i="0" u="none" strike="noStrike" kern="1200" baseline="0" dirty="0" err="1" smtClean="0">
                <a:solidFill>
                  <a:schemeClr val="tx1"/>
                </a:solidFill>
                <a:latin typeface="Arial" charset="0"/>
                <a:ea typeface="ヒラギノ角ゴ Pro W3" pitchFamily="1" charset="-128"/>
                <a:cs typeface="+mn-cs"/>
              </a:rPr>
              <a:t>Bograd</a:t>
            </a:r>
            <a:r>
              <a:rPr lang="en-US" sz="1200" b="0" i="0" u="none" strike="noStrike" kern="1200" baseline="0" dirty="0" smtClean="0">
                <a:solidFill>
                  <a:schemeClr val="tx1"/>
                </a:solidFill>
                <a:latin typeface="Arial" charset="0"/>
                <a:ea typeface="ヒラギノ角ゴ Pro W3" pitchFamily="1" charset="-128"/>
                <a:cs typeface="+mn-cs"/>
              </a:rPr>
              <a:t> f</a:t>
            </a:r>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39</a:t>
            </a:fld>
            <a:endParaRPr lang="en-US" dirty="0"/>
          </a:p>
        </p:txBody>
      </p:sp>
    </p:spTree>
    <p:extLst>
      <p:ext uri="{BB962C8B-B14F-4D97-AF65-F5344CB8AC3E}">
        <p14:creationId xmlns:p14="http://schemas.microsoft.com/office/powerpoint/2010/main" val="3805305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Arial" charset="0"/>
                <a:ea typeface="ヒラギノ角ゴ Pro W3" pitchFamily="1" charset="-128"/>
                <a:cs typeface="+mn-cs"/>
              </a:rPr>
              <a:t>Impact of shifting copepod communities Discussed in Nature world news online article </a:t>
            </a:r>
            <a:r>
              <a:rPr lang="en-US" sz="1200" b="0" i="0" kern="1200" dirty="0" smtClean="0">
                <a:solidFill>
                  <a:schemeClr val="tx1"/>
                </a:solidFill>
                <a:effectLst/>
                <a:latin typeface="Arial" charset="0"/>
                <a:ea typeface="ヒラギノ角ゴ Pro W3" pitchFamily="1" charset="-128"/>
                <a:cs typeface="+mn-cs"/>
              </a:rPr>
              <a:t>Mar 17, 2015</a:t>
            </a:r>
            <a:endParaRPr lang="en-US" sz="1200" b="0" i="0" u="none" strike="noStrike" kern="1200" baseline="0" dirty="0" smtClean="0">
              <a:solidFill>
                <a:schemeClr val="tx1"/>
              </a:solidFill>
              <a:latin typeface="Arial" charset="0"/>
              <a:ea typeface="ヒラギノ角ゴ Pro W3" pitchFamily="1" charset="-128"/>
              <a:cs typeface="+mn-cs"/>
            </a:endParaRPr>
          </a:p>
          <a:p>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Figure 3. Observed ecosystem response to changes in Oregon Shelf transport. (a) Correlation between alongshore wind data from the National Centers for Environmental Prediction and satellite AVISO alongshore transport data. (b) Correlation between Newport zooplankton biweekly data and alongshore transport. (c) Correlation between </a:t>
            </a:r>
            <a:r>
              <a:rPr lang="en-US" sz="1200" b="0" i="0" u="none" strike="noStrike" kern="1200" baseline="0" dirty="0" err="1" smtClean="0">
                <a:solidFill>
                  <a:schemeClr val="tx1"/>
                </a:solidFill>
                <a:latin typeface="Arial" charset="0"/>
                <a:ea typeface="ヒラギノ角ゴ Pro W3" pitchFamily="1" charset="-128"/>
                <a:cs typeface="+mn-cs"/>
              </a:rPr>
              <a:t>coho</a:t>
            </a:r>
            <a:r>
              <a:rPr lang="en-US" sz="1200" b="0" i="0" u="none" strike="noStrike" kern="1200" baseline="0" dirty="0" smtClean="0">
                <a:solidFill>
                  <a:schemeClr val="tx1"/>
                </a:solidFill>
                <a:latin typeface="Arial" charset="0"/>
                <a:ea typeface="ヒラギノ角ゴ Pro W3" pitchFamily="1" charset="-128"/>
                <a:cs typeface="+mn-cs"/>
              </a:rPr>
              <a:t> salmon survival rate and Newport zooplankton. </a:t>
            </a:r>
            <a:r>
              <a:rPr lang="en-US" sz="1200" b="0" i="1" u="none" strike="noStrike" kern="1200" baseline="0" dirty="0" smtClean="0">
                <a:solidFill>
                  <a:schemeClr val="tx1"/>
                </a:solidFill>
                <a:latin typeface="Arial" charset="0"/>
                <a:ea typeface="ヒラギノ角ゴ Pro W3" pitchFamily="1" charset="-128"/>
                <a:cs typeface="+mn-cs"/>
              </a:rPr>
              <a:t>Figure redrafted from Bi et al. (2011); see paper for details on data sources</a:t>
            </a:r>
          </a:p>
          <a:p>
            <a:endParaRPr lang="en-US" sz="1200" b="0" i="1"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Cross-shore transport variability in the California Current: Ekman upwelling vs. eddy dynamics</a:t>
            </a:r>
          </a:p>
          <a:p>
            <a:r>
              <a:rPr lang="en-US" sz="1200" b="0" i="0" u="none" strike="noStrike" kern="1200" baseline="0" dirty="0" smtClean="0">
                <a:solidFill>
                  <a:schemeClr val="tx1"/>
                </a:solidFill>
                <a:latin typeface="Arial" charset="0"/>
                <a:ea typeface="ヒラギノ角ゴ Pro W3" pitchFamily="1" charset="-128"/>
                <a:cs typeface="+mn-cs"/>
              </a:rPr>
              <a:t>V. </a:t>
            </a:r>
            <a:r>
              <a:rPr lang="en-US" sz="1200" b="0" i="0" u="none" strike="noStrike" kern="1200" baseline="0" dirty="0" err="1" smtClean="0">
                <a:solidFill>
                  <a:schemeClr val="tx1"/>
                </a:solidFill>
                <a:latin typeface="Arial" charset="0"/>
                <a:ea typeface="ヒラギノ角ゴ Pro W3" pitchFamily="1" charset="-128"/>
                <a:cs typeface="+mn-cs"/>
              </a:rPr>
              <a:t>Combes</a:t>
            </a:r>
            <a:r>
              <a:rPr lang="en-US" sz="1200" b="0" i="0" u="none" strike="noStrike" kern="1200" baseline="0" dirty="0" smtClean="0">
                <a:solidFill>
                  <a:schemeClr val="tx1"/>
                </a:solidFill>
                <a:latin typeface="Arial" charset="0"/>
                <a:ea typeface="ヒラギノ角ゴ Pro W3" pitchFamily="1" charset="-128"/>
                <a:cs typeface="+mn-cs"/>
              </a:rPr>
              <a:t> a,⇑, F. </a:t>
            </a:r>
            <a:r>
              <a:rPr lang="en-US" sz="1200" b="0" i="0" u="none" strike="noStrike" kern="1200" baseline="0" dirty="0" err="1" smtClean="0">
                <a:solidFill>
                  <a:schemeClr val="tx1"/>
                </a:solidFill>
                <a:latin typeface="Arial" charset="0"/>
                <a:ea typeface="ヒラギノ角ゴ Pro W3" pitchFamily="1" charset="-128"/>
                <a:cs typeface="+mn-cs"/>
              </a:rPr>
              <a:t>Chenillat</a:t>
            </a:r>
            <a:r>
              <a:rPr lang="en-US" sz="1200" b="0" i="0" u="none" strike="noStrike" kern="1200" baseline="0" dirty="0" smtClean="0">
                <a:solidFill>
                  <a:schemeClr val="tx1"/>
                </a:solidFill>
                <a:latin typeface="Arial" charset="0"/>
                <a:ea typeface="ヒラギノ角ゴ Pro W3" pitchFamily="1" charset="-128"/>
                <a:cs typeface="+mn-cs"/>
              </a:rPr>
              <a:t> </a:t>
            </a:r>
            <a:r>
              <a:rPr lang="en-US" sz="1200" b="0" i="0" u="none" strike="noStrike" kern="1200" baseline="0" dirty="0" err="1" smtClean="0">
                <a:solidFill>
                  <a:schemeClr val="tx1"/>
                </a:solidFill>
                <a:latin typeface="Arial" charset="0"/>
                <a:ea typeface="ヒラギノ角ゴ Pro W3" pitchFamily="1" charset="-128"/>
                <a:cs typeface="+mn-cs"/>
              </a:rPr>
              <a:t>b,c</a:t>
            </a:r>
            <a:r>
              <a:rPr lang="en-US" sz="1200" b="0" i="0" u="none" strike="noStrike" kern="1200" baseline="0" dirty="0" smtClean="0">
                <a:solidFill>
                  <a:schemeClr val="tx1"/>
                </a:solidFill>
                <a:latin typeface="Arial" charset="0"/>
                <a:ea typeface="ヒラギノ角ゴ Pro W3" pitchFamily="1" charset="-128"/>
                <a:cs typeface="+mn-cs"/>
              </a:rPr>
              <a:t>, E. Di Lorenzo d, P. </a:t>
            </a:r>
            <a:r>
              <a:rPr lang="en-US" sz="1200" b="0" i="0" u="none" strike="noStrike" kern="1200" baseline="0" dirty="0" err="1" smtClean="0">
                <a:solidFill>
                  <a:schemeClr val="tx1"/>
                </a:solidFill>
                <a:latin typeface="Arial" charset="0"/>
                <a:ea typeface="ヒラギノ角ゴ Pro W3" pitchFamily="1" charset="-128"/>
                <a:cs typeface="+mn-cs"/>
              </a:rPr>
              <a:t>Rivière</a:t>
            </a:r>
            <a:r>
              <a:rPr lang="en-US" sz="1200" b="0" i="0" u="none" strike="noStrike" kern="1200" baseline="0" dirty="0" smtClean="0">
                <a:solidFill>
                  <a:schemeClr val="tx1"/>
                </a:solidFill>
                <a:latin typeface="Arial" charset="0"/>
                <a:ea typeface="ヒラギノ角ゴ Pro W3" pitchFamily="1" charset="-128"/>
                <a:cs typeface="+mn-cs"/>
              </a:rPr>
              <a:t> b, M.D. </a:t>
            </a:r>
            <a:r>
              <a:rPr lang="en-US" sz="1200" b="0" i="0" u="none" strike="noStrike" kern="1200" baseline="0" dirty="0" err="1" smtClean="0">
                <a:solidFill>
                  <a:schemeClr val="tx1"/>
                </a:solidFill>
                <a:latin typeface="Arial" charset="0"/>
                <a:ea typeface="ヒラギノ角ゴ Pro W3" pitchFamily="1" charset="-128"/>
                <a:cs typeface="+mn-cs"/>
              </a:rPr>
              <a:t>Ohmane</a:t>
            </a:r>
            <a:r>
              <a:rPr lang="en-US" sz="1200" b="0" i="0" u="none" strike="noStrike" kern="1200" baseline="0" dirty="0" smtClean="0">
                <a:solidFill>
                  <a:schemeClr val="tx1"/>
                </a:solidFill>
                <a:latin typeface="Arial" charset="0"/>
                <a:ea typeface="ヒラギノ角ゴ Pro W3" pitchFamily="1" charset="-128"/>
                <a:cs typeface="+mn-cs"/>
              </a:rPr>
              <a:t>, S.J. </a:t>
            </a:r>
            <a:r>
              <a:rPr lang="en-US" sz="1200" b="0" i="0" u="none" strike="noStrike" kern="1200" baseline="0" dirty="0" err="1" smtClean="0">
                <a:solidFill>
                  <a:schemeClr val="tx1"/>
                </a:solidFill>
                <a:latin typeface="Arial" charset="0"/>
                <a:ea typeface="ヒラギノ角ゴ Pro W3" pitchFamily="1" charset="-128"/>
                <a:cs typeface="+mn-cs"/>
              </a:rPr>
              <a:t>Bograd</a:t>
            </a:r>
            <a:r>
              <a:rPr lang="en-US" sz="1200" b="0" i="0" u="none" strike="noStrike" kern="1200" baseline="0" dirty="0" smtClean="0">
                <a:solidFill>
                  <a:schemeClr val="tx1"/>
                </a:solidFill>
                <a:latin typeface="Arial" charset="0"/>
                <a:ea typeface="ヒラギノ角ゴ Pro W3" pitchFamily="1" charset="-128"/>
                <a:cs typeface="+mn-cs"/>
              </a:rPr>
              <a:t> f</a:t>
            </a:r>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40</a:t>
            </a:fld>
            <a:endParaRPr lang="en-US" dirty="0"/>
          </a:p>
        </p:txBody>
      </p:sp>
    </p:spTree>
    <p:extLst>
      <p:ext uri="{BB962C8B-B14F-4D97-AF65-F5344CB8AC3E}">
        <p14:creationId xmlns:p14="http://schemas.microsoft.com/office/powerpoint/2010/main" val="20360709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smtClean="0"/>
              <a:t>The CMIP3 models that were run for the AR4 of the IPCC were evaluated by Overland and Wang (EOS, 2007) in terms of their replication</a:t>
            </a:r>
            <a:br>
              <a:rPr lang="en-US" dirty="0" smtClean="0"/>
            </a:br>
            <a:r>
              <a:rPr lang="en-US" dirty="0" smtClean="0"/>
              <a:t>of the PDO.  Based on that evaluation, the CCSM3, CCCMA-T47, GFDL2.0, GFDL2.1,Miroc-H, MRI, and UKHADCM3 models also seem suitable for getting crude estimates of changes in SSH along the coast.</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a:p>
            <a:r>
              <a:rPr lang="en-US" dirty="0" smtClean="0"/>
              <a:t>Previously MRI-discarded, resolution to coarse</a:t>
            </a:r>
          </a:p>
          <a:p>
            <a:endParaRPr lang="en-US" dirty="0" smtClean="0"/>
          </a:p>
          <a:p>
            <a:r>
              <a:rPr lang="en-US" dirty="0" smtClean="0"/>
              <a:t>Eliminated the following from CMIP 5 due to unrealistic futures for SSH such as 1) unrealistic</a:t>
            </a:r>
            <a:r>
              <a:rPr lang="en-US" baseline="0" dirty="0" smtClean="0"/>
              <a:t> disconnect between historical and projection period, a flat line mean SSH in the projection with a huge variance suggesting that we know nothing about future </a:t>
            </a:r>
            <a:r>
              <a:rPr lang="en-US" baseline="0" dirty="0" err="1" smtClean="0"/>
              <a:t>ssh</a:t>
            </a:r>
            <a:r>
              <a:rPr lang="en-US" baseline="0" dirty="0" smtClean="0"/>
              <a:t> for the CC region, 3) MSE projections crashed due to population going extinct.</a:t>
            </a:r>
            <a:endParaRPr lang="en-US" dirty="0" smtClean="0"/>
          </a:p>
          <a:p>
            <a:r>
              <a:rPr lang="en-US" dirty="0" smtClean="0"/>
              <a:t>MIROC5</a:t>
            </a:r>
          </a:p>
          <a:p>
            <a:r>
              <a:rPr lang="en-US" dirty="0" smtClean="0"/>
              <a:t>Bcc.csm1.1</a:t>
            </a:r>
          </a:p>
          <a:p>
            <a:r>
              <a:rPr lang="en-US" dirty="0" smtClean="0"/>
              <a:t>cmcc.cm</a:t>
            </a:r>
          </a:p>
          <a:p>
            <a:r>
              <a:rPr lang="en-US" dirty="0" err="1" smtClean="0"/>
              <a:t>Ec.earh</a:t>
            </a:r>
            <a:endParaRPr lang="en-US" dirty="0" smtClean="0"/>
          </a:p>
          <a:p>
            <a:r>
              <a:rPr lang="en-US" dirty="0" smtClean="0"/>
              <a:t>Hadley</a:t>
            </a:r>
          </a:p>
          <a:p>
            <a:r>
              <a:rPr lang="en-US" dirty="0" smtClean="0"/>
              <a:t>Noresm1.m</a:t>
            </a:r>
          </a:p>
          <a:p>
            <a:r>
              <a:rPr lang="en-US" dirty="0" smtClean="0"/>
              <a:t>RCP8.5 is the more extreme carbon </a:t>
            </a:r>
            <a:r>
              <a:rPr lang="en-US" dirty="0" err="1" smtClean="0"/>
              <a:t>emmissions</a:t>
            </a:r>
            <a:r>
              <a:rPr lang="en-US" dirty="0" smtClean="0"/>
              <a:t> scenario but seems to be the track that we are</a:t>
            </a:r>
            <a:r>
              <a:rPr lang="en-US" baseline="0" dirty="0" smtClean="0"/>
              <a:t> on</a:t>
            </a:r>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41</a:t>
            </a:fld>
            <a:endParaRPr lang="en-US" dirty="0"/>
          </a:p>
        </p:txBody>
      </p:sp>
    </p:spTree>
    <p:extLst>
      <p:ext uri="{BB962C8B-B14F-4D97-AF65-F5344CB8AC3E}">
        <p14:creationId xmlns:p14="http://schemas.microsoft.com/office/powerpoint/2010/main" val="1968669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Decision support</a:t>
            </a:r>
            <a:r>
              <a:rPr lang="en-US" baseline="0" dirty="0" smtClean="0"/>
              <a:t> tool for managers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smtClean="0"/>
              <a:t>Also: </a:t>
            </a:r>
            <a:r>
              <a:rPr lang="en-US" sz="1200" b="1" dirty="0" smtClean="0"/>
              <a:t>Short-term</a:t>
            </a:r>
            <a:r>
              <a:rPr lang="en-US" sz="1200" dirty="0" smtClean="0"/>
              <a:t> environmental forecasts may inform projections beyond assumptions of average recruitment (but outside</a:t>
            </a:r>
            <a:r>
              <a:rPr lang="en-US" sz="1200" baseline="0" dirty="0" smtClean="0"/>
              <a:t> the scope of this talk)</a:t>
            </a:r>
            <a:endParaRPr lang="en-US" sz="1200" dirty="0" smtClean="0"/>
          </a:p>
          <a:p>
            <a:endParaRPr lang="en-US" dirty="0" smtClean="0"/>
          </a:p>
          <a:p>
            <a:r>
              <a:rPr lang="en-US" dirty="0" smtClean="0"/>
              <a:t>Utility </a:t>
            </a:r>
            <a:r>
              <a:rPr lang="en-US" dirty="0" smtClean="0"/>
              <a:t>in understanding long term</a:t>
            </a:r>
            <a:r>
              <a:rPr lang="en-US" baseline="0" dirty="0" smtClean="0"/>
              <a:t> implications of climate on control rule performance and stock productivity.</a:t>
            </a:r>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smtClean="0"/>
              <a:t>Incentive to </a:t>
            </a:r>
            <a:r>
              <a:rPr lang="en-US" sz="1200" dirty="0" smtClean="0"/>
              <a:t>Identify climate adaptation strategies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p>
          <a:p>
            <a:r>
              <a:rPr lang="en-US" sz="1200" b="0" i="0" u="none" strike="noStrike" kern="1200" baseline="0" dirty="0" smtClean="0">
                <a:solidFill>
                  <a:schemeClr val="tx1"/>
                </a:solidFill>
                <a:latin typeface="Arial" charset="0"/>
                <a:ea typeface="ヒラギノ角ゴ Pro W3" pitchFamily="1" charset="-128"/>
                <a:cs typeface="+mn-cs"/>
              </a:rPr>
              <a:t>From 2007 assessment - concept of a static “virgin” biomass is challenged by one in which an unfished sablefish population</a:t>
            </a:r>
          </a:p>
          <a:p>
            <a:r>
              <a:rPr lang="en-US" sz="1200" b="0" i="0" u="none" strike="noStrike" kern="1200" baseline="0" dirty="0" smtClean="0">
                <a:solidFill>
                  <a:schemeClr val="tx1"/>
                </a:solidFill>
                <a:latin typeface="Arial" charset="0"/>
                <a:ea typeface="ヒラギノ角ゴ Pro W3" pitchFamily="1" charset="-128"/>
                <a:cs typeface="+mn-cs"/>
              </a:rPr>
              <a:t>would exhibit substantial variability in response to long-term oscillation in environmental conditions.</a:t>
            </a:r>
          </a:p>
          <a:p>
            <a:endParaRPr lang="en-US" dirty="0" smtClean="0"/>
          </a:p>
          <a:p>
            <a:r>
              <a:rPr lang="en-US" dirty="0" smtClean="0"/>
              <a:t>Estimate h?</a:t>
            </a:r>
            <a:r>
              <a:rPr lang="en-US" baseline="0" dirty="0" smtClean="0"/>
              <a:t> this has been done in some assessments and not others…</a:t>
            </a:r>
          </a:p>
          <a:p>
            <a:endParaRPr lang="en-US" baseline="0" dirty="0" smtClean="0"/>
          </a:p>
          <a:p>
            <a:r>
              <a:rPr lang="en-US" baseline="0" dirty="0" smtClean="0"/>
              <a:t>Current bias adjustment</a:t>
            </a:r>
          </a:p>
          <a:p>
            <a:r>
              <a:rPr lang="en-US" baseline="0" dirty="0" smtClean="0"/>
              <a:t>Last </a:t>
            </a:r>
            <a:r>
              <a:rPr lang="en-US" baseline="0" dirty="0" err="1" smtClean="0"/>
              <a:t>yr</a:t>
            </a:r>
            <a:r>
              <a:rPr lang="en-US" baseline="0" dirty="0" smtClean="0"/>
              <a:t> no bias 1945</a:t>
            </a:r>
          </a:p>
          <a:p>
            <a:r>
              <a:rPr lang="en-US" baseline="0" dirty="0" smtClean="0"/>
              <a:t>First </a:t>
            </a:r>
            <a:r>
              <a:rPr lang="en-US" baseline="0" dirty="0" err="1" smtClean="0"/>
              <a:t>yr</a:t>
            </a:r>
            <a:r>
              <a:rPr lang="en-US" baseline="0" dirty="0" smtClean="0"/>
              <a:t> full bias 1955</a:t>
            </a:r>
          </a:p>
          <a:p>
            <a:endParaRPr lang="en-US" baseline="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ea typeface="ヒラギノ角ゴ Pro W3" pitchFamily="1" charset="-128"/>
              </a:rPr>
              <a:t>Investigate the utility of short term seasonal to annual forecasting with climate model products – maybe we don’t need to down scale products for the long term large scale impacts but we certainly will need to for short term prediction – what about parties gaming the system if they know who both the long and short term winners will be.</a:t>
            </a:r>
            <a:endParaRPr lang="en-US" dirty="0" smtClean="0"/>
          </a:p>
          <a:p>
            <a:pPr marL="0" indent="0">
              <a:spcBef>
                <a:spcPts val="600"/>
              </a:spcBef>
              <a:spcAft>
                <a:spcPts val="600"/>
              </a:spcAft>
            </a:pPr>
            <a:r>
              <a:rPr lang="en-US" sz="1200" kern="0" dirty="0" smtClean="0">
                <a:latin typeface="CronosPro-Regular"/>
              </a:rPr>
              <a:t>Next Set of MSEs Projections</a:t>
            </a:r>
            <a:endParaRPr lang="en-US" sz="1400" kern="0" dirty="0" smtClean="0"/>
          </a:p>
          <a:p>
            <a:pPr>
              <a:spcBef>
                <a:spcPts val="600"/>
              </a:spcBef>
              <a:spcAft>
                <a:spcPts val="600"/>
              </a:spcAft>
              <a:buFont typeface="Arial" pitchFamily="34" charset="0"/>
              <a:buChar char="•"/>
            </a:pPr>
            <a:r>
              <a:rPr lang="en-US" sz="1200" kern="0" dirty="0" smtClean="0"/>
              <a:t>Resampled tide gauge data (baseline)</a:t>
            </a:r>
          </a:p>
          <a:p>
            <a:pPr>
              <a:spcBef>
                <a:spcPts val="600"/>
              </a:spcBef>
              <a:spcAft>
                <a:spcPts val="600"/>
              </a:spcAft>
              <a:buFont typeface="Arial" pitchFamily="34" charset="0"/>
              <a:buChar char="•"/>
            </a:pPr>
            <a:r>
              <a:rPr lang="en-US" sz="1200" kern="0" dirty="0" smtClean="0"/>
              <a:t>Bootstrap population dynamics model and project with a subset of GCMs</a:t>
            </a:r>
          </a:p>
          <a:p>
            <a:pPr>
              <a:spcBef>
                <a:spcPts val="600"/>
              </a:spcBef>
              <a:spcAft>
                <a:spcPts val="600"/>
              </a:spcAft>
              <a:buFont typeface="Arial" pitchFamily="34" charset="0"/>
              <a:buChar char="•"/>
            </a:pPr>
            <a:r>
              <a:rPr lang="en-US" sz="1200" kern="0" dirty="0" smtClean="0"/>
              <a:t>GFDL GCM downscaled with ROMs</a:t>
            </a:r>
          </a:p>
          <a:p>
            <a:pPr>
              <a:spcBef>
                <a:spcPts val="600"/>
              </a:spcBef>
              <a:spcAft>
                <a:spcPts val="600"/>
              </a:spcAft>
              <a:buFont typeface="Arial" pitchFamily="34" charset="0"/>
              <a:buChar char="•"/>
            </a:pPr>
            <a:r>
              <a:rPr lang="en-US" sz="1200" kern="0" dirty="0" smtClean="0"/>
              <a:t>Evaluate alternative control rules and reference points</a:t>
            </a:r>
          </a:p>
          <a:p>
            <a:pPr marL="0" indent="0">
              <a:spcBef>
                <a:spcPts val="600"/>
              </a:spcBef>
              <a:spcAft>
                <a:spcPts val="600"/>
              </a:spcAft>
            </a:pPr>
            <a:r>
              <a:rPr lang="en-US" sz="1200" kern="0" dirty="0" smtClean="0"/>
              <a:t>Longer Term</a:t>
            </a:r>
          </a:p>
          <a:p>
            <a:pPr>
              <a:spcBef>
                <a:spcPts val="600"/>
              </a:spcBef>
              <a:spcAft>
                <a:spcPts val="600"/>
              </a:spcAft>
              <a:buFont typeface="Arial" pitchFamily="34" charset="0"/>
              <a:buChar char="•"/>
            </a:pPr>
            <a:r>
              <a:rPr lang="en-US" sz="1200" dirty="0" smtClean="0"/>
              <a:t>Engage with industry and managers to solicit feedback on alternative control rule and performance metrics. </a:t>
            </a:r>
          </a:p>
          <a:p>
            <a:pPr>
              <a:spcBef>
                <a:spcPts val="600"/>
              </a:spcBef>
              <a:spcAft>
                <a:spcPts val="600"/>
              </a:spcAft>
              <a:buFont typeface="Arial" pitchFamily="34" charset="0"/>
              <a:buChar char="•"/>
            </a:pPr>
            <a:r>
              <a:rPr lang="en-US" sz="1200" dirty="0" smtClean="0">
                <a:ea typeface="ヒラギノ角ゴ Pro W3" pitchFamily="1" charset="-128"/>
              </a:rPr>
              <a:t>Investigate the utility and skill of short term seasonal to annual forecasting</a:t>
            </a:r>
          </a:p>
          <a:p>
            <a:endParaRPr lang="en-US" dirty="0" smtClean="0"/>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Main caveat - </a:t>
            </a:r>
            <a:r>
              <a:rPr lang="en-US" sz="1200" dirty="0" smtClean="0"/>
              <a:t>Assume stable sea level-recruitment relationship, as well as other potentially important ecological relationships</a:t>
            </a:r>
          </a:p>
          <a:p>
            <a:endParaRPr lang="en-US" sz="1200" kern="1200" dirty="0" smtClean="0">
              <a:solidFill>
                <a:schemeClr val="tx1"/>
              </a:solidFill>
              <a:effectLst/>
              <a:latin typeface="Arial" charset="0"/>
              <a:ea typeface="ヒラギノ角ゴ Pro W3" pitchFamily="1" charset="-128"/>
              <a:cs typeface="+mn-cs"/>
            </a:endParaRPr>
          </a:p>
          <a:p>
            <a:r>
              <a:rPr lang="en-US" sz="1200" kern="1200" dirty="0" smtClean="0">
                <a:solidFill>
                  <a:schemeClr val="tx1"/>
                </a:solidFill>
                <a:effectLst/>
                <a:latin typeface="Arial" charset="0"/>
                <a:ea typeface="ヒラギノ角ゴ Pro W3" pitchFamily="1" charset="-128"/>
                <a:cs typeface="+mn-cs"/>
              </a:rPr>
              <a:t>-Punt et al. -risk of wrong </a:t>
            </a:r>
            <a:r>
              <a:rPr lang="en-US" sz="1200" kern="1200" dirty="0" err="1" smtClean="0">
                <a:solidFill>
                  <a:schemeClr val="tx1"/>
                </a:solidFill>
                <a:effectLst/>
                <a:latin typeface="Arial" charset="0"/>
                <a:ea typeface="ヒラギノ角ゴ Pro W3" pitchFamily="1" charset="-128"/>
                <a:cs typeface="+mn-cs"/>
              </a:rPr>
              <a:t>managmenet</a:t>
            </a:r>
            <a:r>
              <a:rPr lang="en-US" sz="1200" kern="1200" dirty="0" smtClean="0">
                <a:solidFill>
                  <a:schemeClr val="tx1"/>
                </a:solidFill>
                <a:effectLst/>
                <a:latin typeface="Arial" charset="0"/>
                <a:ea typeface="ヒラギノ角ゴ Pro W3" pitchFamily="1" charset="-128"/>
                <a:cs typeface="+mn-cs"/>
              </a:rPr>
              <a:t> choice given climate information </a:t>
            </a:r>
            <a:r>
              <a:rPr lang="en-US" sz="1200" kern="1200" dirty="0" err="1" smtClean="0">
                <a:solidFill>
                  <a:schemeClr val="tx1"/>
                </a:solidFill>
                <a:effectLst/>
                <a:latin typeface="Arial" charset="0"/>
                <a:ea typeface="ヒラギノ角ゴ Pro W3" pitchFamily="1" charset="-128"/>
                <a:cs typeface="+mn-cs"/>
              </a:rPr>
              <a:t>outweights</a:t>
            </a:r>
            <a:r>
              <a:rPr lang="en-US" sz="1200" kern="1200" dirty="0" smtClean="0">
                <a:solidFill>
                  <a:schemeClr val="tx1"/>
                </a:solidFill>
                <a:effectLst/>
                <a:latin typeface="Arial" charset="0"/>
                <a:ea typeface="ヒラギノ角ゴ Pro W3" pitchFamily="1" charset="-128"/>
                <a:cs typeface="+mn-cs"/>
              </a:rPr>
              <a:t> inclusion in assessments</a:t>
            </a:r>
          </a:p>
          <a:p>
            <a:r>
              <a:rPr lang="en-US" sz="1200" kern="1200" dirty="0" smtClean="0">
                <a:solidFill>
                  <a:schemeClr val="tx1"/>
                </a:solidFill>
                <a:effectLst/>
                <a:latin typeface="Arial" charset="0"/>
                <a:ea typeface="ヒラギノ角ゴ Pro W3" pitchFamily="1" charset="-128"/>
                <a:cs typeface="+mn-cs"/>
              </a:rPr>
              <a:t>-problem – past observations may not be representative of future - </a:t>
            </a:r>
          </a:p>
          <a:p>
            <a:endParaRPr lang="en-US" dirty="0" smtClean="0"/>
          </a:p>
          <a:p>
            <a:endParaRPr lang="en-US" sz="1200" kern="1200" dirty="0" smtClean="0">
              <a:solidFill>
                <a:schemeClr val="tx1"/>
              </a:solidFill>
              <a:effectLst/>
              <a:latin typeface="Arial" charset="0"/>
              <a:ea typeface="ヒラギノ角ゴ Pro W3" pitchFamily="1" charset="-128"/>
              <a:cs typeface="+mn-cs"/>
            </a:endParaRPr>
          </a:p>
          <a:p>
            <a:r>
              <a:rPr lang="en-US" sz="1200" kern="1200" dirty="0" smtClean="0">
                <a:solidFill>
                  <a:schemeClr val="tx1"/>
                </a:solidFill>
                <a:effectLst/>
                <a:latin typeface="Arial" charset="0"/>
                <a:ea typeface="ヒラギノ角ゴ Pro W3" pitchFamily="1" charset="-128"/>
                <a:cs typeface="+mn-cs"/>
              </a:rPr>
              <a:t>We have</a:t>
            </a:r>
            <a:r>
              <a:rPr lang="en-US" sz="1200" kern="1200" baseline="0" dirty="0" smtClean="0">
                <a:solidFill>
                  <a:schemeClr val="tx1"/>
                </a:solidFill>
                <a:effectLst/>
                <a:latin typeface="Arial" charset="0"/>
                <a:ea typeface="ヒラギノ角ゴ Pro W3" pitchFamily="1" charset="-128"/>
                <a:cs typeface="+mn-cs"/>
              </a:rPr>
              <a:t> quantified what the </a:t>
            </a:r>
            <a:r>
              <a:rPr lang="en-US" sz="1200" kern="1200" dirty="0" smtClean="0">
                <a:solidFill>
                  <a:schemeClr val="tx1"/>
                </a:solidFill>
                <a:effectLst/>
                <a:latin typeface="Arial" charset="0"/>
                <a:ea typeface="ヒラギノ角ゴ Pro W3" pitchFamily="1" charset="-128"/>
                <a:cs typeface="+mn-cs"/>
              </a:rPr>
              <a:t>King et al paper suggested</a:t>
            </a:r>
            <a:r>
              <a:rPr lang="en-US" sz="1200" kern="1200" baseline="0" dirty="0" smtClean="0">
                <a:solidFill>
                  <a:schemeClr val="tx1"/>
                </a:solidFill>
                <a:effectLst/>
                <a:latin typeface="Arial" charset="0"/>
                <a:ea typeface="ヒラギノ角ゴ Pro W3" pitchFamily="1" charset="-128"/>
                <a:cs typeface="+mn-cs"/>
              </a:rPr>
              <a:t> </a:t>
            </a:r>
            <a:r>
              <a:rPr lang="en-US" sz="1200" kern="1200" dirty="0" smtClean="0">
                <a:solidFill>
                  <a:schemeClr val="tx1"/>
                </a:solidFill>
                <a:effectLst/>
                <a:latin typeface="Arial" charset="0"/>
                <a:ea typeface="ヒラギノ角ゴ Pro W3" pitchFamily="1" charset="-128"/>
                <a:cs typeface="+mn-cs"/>
              </a:rPr>
              <a:t>– qualitative sablefish scenario</a:t>
            </a:r>
          </a:p>
          <a:p>
            <a:r>
              <a:rPr lang="en-US" sz="1200" b="0" i="0" u="none" strike="noStrike" kern="1200" baseline="0" dirty="0" smtClean="0">
                <a:solidFill>
                  <a:schemeClr val="tx1"/>
                </a:solidFill>
                <a:latin typeface="Arial" charset="0"/>
                <a:ea typeface="ヒラギノ角ゴ Pro W3" pitchFamily="1" charset="-128"/>
                <a:cs typeface="+mn-cs"/>
              </a:rPr>
              <a:t>King et al. 2011. ICES Journal of Marine Science, 68(6), 1199–1216.</a:t>
            </a:r>
            <a:endParaRPr lang="en-US" sz="1200" kern="1200" dirty="0" smtClean="0">
              <a:solidFill>
                <a:schemeClr val="tx1"/>
              </a:solidFill>
              <a:effectLst/>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Loss of southern range with warm-water impacts on larvae</a:t>
            </a:r>
          </a:p>
          <a:p>
            <a:r>
              <a:rPr lang="en-US" sz="1200" b="0" i="0" u="none" strike="noStrike" kern="1200" baseline="0" dirty="0" smtClean="0">
                <a:solidFill>
                  <a:schemeClr val="tx1"/>
                </a:solidFill>
                <a:latin typeface="Arial" charset="0"/>
                <a:ea typeface="ヒラギノ角ゴ Pro W3" pitchFamily="1" charset="-128"/>
                <a:cs typeface="+mn-cs"/>
              </a:rPr>
              <a:t>In the north, decreased year-class success with reduced spring</a:t>
            </a:r>
          </a:p>
          <a:p>
            <a:r>
              <a:rPr lang="en-US" sz="1200" b="0" i="0" u="none" strike="noStrike" kern="1200" baseline="0" dirty="0" smtClean="0">
                <a:solidFill>
                  <a:schemeClr val="tx1"/>
                </a:solidFill>
                <a:latin typeface="Arial" charset="0"/>
                <a:ea typeface="ヒラギノ角ゴ Pro W3" pitchFamily="1" charset="-128"/>
                <a:cs typeface="+mn-cs"/>
              </a:rPr>
              <a:t>productivity and copepod production for larvae</a:t>
            </a:r>
          </a:p>
          <a:p>
            <a:r>
              <a:rPr lang="en-US" sz="1200" b="0" i="0" u="none" strike="noStrike" kern="1200" baseline="0" dirty="0" smtClean="0">
                <a:solidFill>
                  <a:schemeClr val="tx1"/>
                </a:solidFill>
                <a:latin typeface="Arial" charset="0"/>
                <a:ea typeface="ヒラギノ角ゴ Pro W3" pitchFamily="1" charset="-128"/>
                <a:cs typeface="+mn-cs"/>
              </a:rPr>
              <a:t>Longevity with periodic strong year classes maintains biomass</a:t>
            </a:r>
          </a:p>
          <a:p>
            <a:r>
              <a:rPr lang="en-US" sz="1200" b="0" i="0" u="none" strike="noStrike" kern="1200" baseline="0" dirty="0" smtClean="0">
                <a:solidFill>
                  <a:schemeClr val="tx1"/>
                </a:solidFill>
                <a:latin typeface="Arial" charset="0"/>
                <a:ea typeface="ヒラギノ角ゴ Pro W3" pitchFamily="1" charset="-128"/>
                <a:cs typeface="+mn-cs"/>
              </a:rPr>
              <a:t>King et al. (2000), King and McFarlane (2003), and </a:t>
            </a:r>
            <a:r>
              <a:rPr lang="en-US" sz="1200" b="0" i="0" u="none" strike="noStrike" kern="1200" baseline="0" dirty="0" err="1" smtClean="0">
                <a:solidFill>
                  <a:schemeClr val="tx1"/>
                </a:solidFill>
                <a:latin typeface="Arial" charset="0"/>
                <a:ea typeface="ヒラギノ角ゴ Pro W3" pitchFamily="1" charset="-128"/>
                <a:cs typeface="+mn-cs"/>
              </a:rPr>
              <a:t>Schirripa</a:t>
            </a:r>
            <a:r>
              <a:rPr lang="en-US" sz="1200" b="0" i="0" u="none" strike="noStrike" kern="1200" baseline="0" dirty="0" smtClean="0">
                <a:solidFill>
                  <a:schemeClr val="tx1"/>
                </a:solidFill>
                <a:latin typeface="Arial" charset="0"/>
                <a:ea typeface="ヒラギノ角ゴ Pro W3" pitchFamily="1" charset="-128"/>
                <a:cs typeface="+mn-cs"/>
              </a:rPr>
              <a:t> and Colbert (2006)</a:t>
            </a:r>
          </a:p>
          <a:p>
            <a:r>
              <a:rPr lang="en-US" sz="1200" b="0" i="0" u="none" strike="noStrike" kern="1200" baseline="0" dirty="0" smtClean="0">
                <a:solidFill>
                  <a:schemeClr val="tx1"/>
                </a:solidFill>
                <a:latin typeface="Arial" charset="0"/>
                <a:ea typeface="ヒラギノ角ゴ Pro W3" pitchFamily="1" charset="-128"/>
                <a:cs typeface="+mn-cs"/>
              </a:rPr>
              <a:t>The statistical downscaling approach, based on</a:t>
            </a:r>
          </a:p>
          <a:p>
            <a:r>
              <a:rPr lang="en-US" sz="1200" b="0" i="0" u="none" strike="noStrike" kern="1200" baseline="0" dirty="0" smtClean="0">
                <a:solidFill>
                  <a:schemeClr val="tx1"/>
                </a:solidFill>
                <a:latin typeface="Arial" charset="0"/>
                <a:ea typeface="ヒラギノ角ゴ Pro W3" pitchFamily="1" charset="-128"/>
                <a:cs typeface="+mn-cs"/>
              </a:rPr>
              <a:t>a moderate greenhouse-gas-emission scenario (A1B), suggests</a:t>
            </a:r>
          </a:p>
          <a:p>
            <a:r>
              <a:rPr lang="en-US" sz="1200" b="0" i="0" u="none" strike="noStrike" kern="1200" baseline="0" dirty="0" smtClean="0">
                <a:solidFill>
                  <a:schemeClr val="tx1"/>
                </a:solidFill>
                <a:latin typeface="Arial" charset="0"/>
                <a:ea typeface="ヒラギノ角ゴ Pro W3" pitchFamily="1" charset="-128"/>
                <a:cs typeface="+mn-cs"/>
              </a:rPr>
              <a:t>only moderate oceanographic changes: mild surface warming</a:t>
            </a:r>
          </a:p>
          <a:p>
            <a:r>
              <a:rPr lang="en-US" sz="1200" b="0" i="0" u="none" strike="noStrike" kern="1200" baseline="0" dirty="0" smtClean="0">
                <a:solidFill>
                  <a:schemeClr val="tx1"/>
                </a:solidFill>
                <a:latin typeface="Arial" charset="0"/>
                <a:ea typeface="ヒラギノ角ゴ Pro W3" pitchFamily="1" charset="-128"/>
                <a:cs typeface="+mn-cs"/>
              </a:rPr>
              <a:t>accompanied by relatively minor increases in upwelling-</a:t>
            </a:r>
            <a:r>
              <a:rPr lang="en-US" sz="1200" b="0" i="0" u="none" strike="noStrike" kern="1200" baseline="0" dirty="0" err="1" smtClean="0">
                <a:solidFill>
                  <a:schemeClr val="tx1"/>
                </a:solidFill>
                <a:latin typeface="Arial" charset="0"/>
                <a:ea typeface="ヒラギノ角ゴ Pro W3" pitchFamily="1" charset="-128"/>
                <a:cs typeface="+mn-cs"/>
              </a:rPr>
              <a:t>favourable</a:t>
            </a:r>
            <a:endParaRPr lang="en-US" sz="1200" b="0" i="0" u="none" strike="noStrike" kern="1200" baseline="0" dirty="0" smtClean="0">
              <a:solidFill>
                <a:schemeClr val="tx1"/>
              </a:solidFill>
              <a:latin typeface="Arial" charset="0"/>
              <a:ea typeface="ヒラギノ角ゴ Pro W3" pitchFamily="1" charset="-128"/>
              <a:cs typeface="+mn-cs"/>
            </a:endParaRPr>
          </a:p>
          <a:p>
            <a:r>
              <a:rPr lang="en-US" sz="1200" b="0" i="0" u="none" strike="noStrike" kern="1200" baseline="0" dirty="0" smtClean="0">
                <a:solidFill>
                  <a:schemeClr val="tx1"/>
                </a:solidFill>
                <a:latin typeface="Arial" charset="0"/>
                <a:ea typeface="ヒラギノ角ゴ Pro W3" pitchFamily="1" charset="-128"/>
                <a:cs typeface="+mn-cs"/>
              </a:rPr>
              <a:t>winds in northern portions of the CCS. Natural variability overshadows</a:t>
            </a:r>
          </a:p>
          <a:p>
            <a:r>
              <a:rPr lang="en-US" sz="1200" b="0" i="0" u="none" strike="noStrike" kern="1200" baseline="0" dirty="0" smtClean="0">
                <a:solidFill>
                  <a:schemeClr val="tx1"/>
                </a:solidFill>
                <a:latin typeface="Arial" charset="0"/>
                <a:ea typeface="ヒラギノ角ゴ Pro W3" pitchFamily="1" charset="-128"/>
                <a:cs typeface="+mn-cs"/>
              </a:rPr>
              <a:t>climate signals for many important metrics (Overland</a:t>
            </a:r>
          </a:p>
          <a:p>
            <a:r>
              <a:rPr lang="en-US" sz="1200" b="0" i="0" u="none" strike="noStrike" kern="1200" baseline="0" dirty="0" smtClean="0">
                <a:solidFill>
                  <a:schemeClr val="tx1"/>
                </a:solidFill>
                <a:latin typeface="Arial" charset="0"/>
                <a:ea typeface="ヒラギノ角ゴ Pro W3" pitchFamily="1" charset="-128"/>
                <a:cs typeface="+mn-cs"/>
              </a:rPr>
              <a:t>and Wang, 2007; Wang et al., 2010). Our downscaling results</a:t>
            </a:r>
          </a:p>
          <a:p>
            <a:r>
              <a:rPr lang="en-US" sz="1200" b="0" i="0" u="none" strike="noStrike" kern="1200" baseline="0" dirty="0" smtClean="0">
                <a:solidFill>
                  <a:schemeClr val="tx1"/>
                </a:solidFill>
                <a:latin typeface="Arial" charset="0"/>
                <a:ea typeface="ヒラギノ角ゴ Pro W3" pitchFamily="1" charset="-128"/>
                <a:cs typeface="+mn-cs"/>
              </a:rPr>
              <a:t>agree with the basic findings of Mote and Mantua (2002) that</a:t>
            </a:r>
          </a:p>
          <a:p>
            <a:r>
              <a:rPr lang="en-US" sz="1200" b="0" i="0" u="none" strike="noStrike" kern="1200" baseline="0" dirty="0" smtClean="0">
                <a:solidFill>
                  <a:schemeClr val="tx1"/>
                </a:solidFill>
                <a:latin typeface="Arial" charset="0"/>
                <a:ea typeface="ヒラギノ角ゴ Pro W3" pitchFamily="1" charset="-128"/>
                <a:cs typeface="+mn-cs"/>
              </a:rPr>
              <a:t>drastic changes in upwelling are unlikely over the next few</a:t>
            </a:r>
          </a:p>
          <a:p>
            <a:r>
              <a:rPr lang="en-US" sz="1200" b="0" i="0" u="none" strike="noStrike" kern="1200" baseline="0" dirty="0" smtClean="0">
                <a:solidFill>
                  <a:schemeClr val="tx1"/>
                </a:solidFill>
                <a:latin typeface="Arial" charset="0"/>
                <a:ea typeface="ヒラギノ角ゴ Pro W3" pitchFamily="1" charset="-128"/>
                <a:cs typeface="+mn-cs"/>
              </a:rPr>
              <a:t>decades. They are at odds with </a:t>
            </a:r>
            <a:r>
              <a:rPr lang="en-US" sz="1200" b="0" i="0" u="none" strike="noStrike" kern="1200" baseline="0" dirty="0" err="1" smtClean="0">
                <a:solidFill>
                  <a:schemeClr val="tx1"/>
                </a:solidFill>
                <a:latin typeface="Arial" charset="0"/>
                <a:ea typeface="ヒラギノ角ゴ Pro W3" pitchFamily="1" charset="-128"/>
                <a:cs typeface="+mn-cs"/>
              </a:rPr>
              <a:t>Bakun</a:t>
            </a:r>
            <a:r>
              <a:rPr lang="en-US" sz="1200" b="0" i="0" u="none" strike="noStrike" kern="1200" baseline="0" dirty="0" smtClean="0">
                <a:solidFill>
                  <a:schemeClr val="tx1"/>
                </a:solidFill>
                <a:latin typeface="Arial" charset="0"/>
                <a:ea typeface="ヒラギノ角ゴ Pro W3" pitchFamily="1" charset="-128"/>
                <a:cs typeface="+mn-cs"/>
              </a:rPr>
              <a:t> (1990) and Snyder et al.</a:t>
            </a:r>
          </a:p>
          <a:p>
            <a:r>
              <a:rPr lang="en-US" sz="1200" b="0" i="0" u="none" strike="noStrike" kern="1200" baseline="0" dirty="0" smtClean="0">
                <a:solidFill>
                  <a:schemeClr val="tx1"/>
                </a:solidFill>
                <a:latin typeface="Arial" charset="0"/>
                <a:ea typeface="ヒラギノ角ゴ Pro W3" pitchFamily="1" charset="-128"/>
                <a:cs typeface="+mn-cs"/>
              </a:rPr>
              <a:t>(2003), who posited that upwelling was liable to strengthen.</a:t>
            </a:r>
          </a:p>
          <a:p>
            <a:r>
              <a:rPr lang="en-US" sz="1200" b="0" i="0" u="none" strike="noStrike" kern="1200" baseline="0" dirty="0" smtClean="0">
                <a:solidFill>
                  <a:schemeClr val="tx1"/>
                </a:solidFill>
                <a:latin typeface="Arial" charset="0"/>
                <a:ea typeface="ヒラギノ角ゴ Pro W3" pitchFamily="1" charset="-128"/>
                <a:cs typeface="+mn-cs"/>
              </a:rPr>
              <a:t>Under a scenario based on the statistical downscaling outlined</a:t>
            </a:r>
          </a:p>
          <a:p>
            <a:r>
              <a:rPr lang="en-US" sz="1200" b="0" i="0" u="none" strike="noStrike" kern="1200" baseline="0" dirty="0" smtClean="0">
                <a:solidFill>
                  <a:schemeClr val="tx1"/>
                </a:solidFill>
                <a:latin typeface="Arial" charset="0"/>
                <a:ea typeface="ヒラギノ角ゴ Pro W3" pitchFamily="1" charset="-128"/>
                <a:cs typeface="+mn-cs"/>
              </a:rPr>
              <a:t>above, resource managers might anticipate relatively minor</a:t>
            </a:r>
          </a:p>
          <a:p>
            <a:r>
              <a:rPr lang="en-US" sz="1200" b="0" i="0" u="none" strike="noStrike" kern="1200" baseline="0" dirty="0" smtClean="0">
                <a:solidFill>
                  <a:schemeClr val="tx1"/>
                </a:solidFill>
                <a:latin typeface="Arial" charset="0"/>
                <a:ea typeface="ヒラギノ角ゴ Pro W3" pitchFamily="1" charset="-128"/>
                <a:cs typeface="+mn-cs"/>
              </a:rPr>
              <a:t>changes rooted in mild warming and small, localized increases</a:t>
            </a:r>
          </a:p>
          <a:p>
            <a:r>
              <a:rPr lang="en-US" sz="1200" b="0" i="0" u="none" strike="noStrike" kern="1200" baseline="0" dirty="0" smtClean="0">
                <a:solidFill>
                  <a:schemeClr val="tx1"/>
                </a:solidFill>
                <a:latin typeface="Arial" charset="0"/>
                <a:ea typeface="ヒラギノ角ゴ Pro W3" pitchFamily="1" charset="-128"/>
                <a:cs typeface="+mn-cs"/>
              </a:rPr>
              <a:t>in upwelling long-lived, highly fecund species</a:t>
            </a:r>
          </a:p>
          <a:p>
            <a:r>
              <a:rPr lang="en-US" sz="1200" b="0" i="0" u="none" strike="noStrike" kern="1200" baseline="0" dirty="0" smtClean="0">
                <a:solidFill>
                  <a:schemeClr val="tx1"/>
                </a:solidFill>
                <a:latin typeface="Arial" charset="0"/>
                <a:ea typeface="ヒラギノ角ゴ Pro W3" pitchFamily="1" charset="-128"/>
                <a:cs typeface="+mn-cs"/>
              </a:rPr>
              <a:t>(periodic strategists), such as Dover sole, sablefish, and rockfish</a:t>
            </a:r>
          </a:p>
          <a:p>
            <a:r>
              <a:rPr lang="en-US" sz="1200" b="0" i="0" u="none" strike="noStrike" kern="1200" baseline="0" dirty="0" smtClean="0">
                <a:solidFill>
                  <a:schemeClr val="tx1"/>
                </a:solidFill>
                <a:latin typeface="Arial" charset="0"/>
                <a:ea typeface="ヒラギノ角ゴ Pro W3" pitchFamily="1" charset="-128"/>
                <a:cs typeface="+mn-cs"/>
              </a:rPr>
              <a:t>(Table 2), can withstand many years of poor recruitment by</a:t>
            </a:r>
          </a:p>
          <a:p>
            <a:r>
              <a:rPr lang="en-US" sz="1200" b="0" i="0" u="none" strike="noStrike" kern="1200" baseline="0" dirty="0" smtClean="0">
                <a:solidFill>
                  <a:schemeClr val="tx1"/>
                </a:solidFill>
                <a:latin typeface="Arial" charset="0"/>
                <a:ea typeface="ヒラギノ角ゴ Pro W3" pitchFamily="1" charset="-128"/>
                <a:cs typeface="+mn-cs"/>
              </a:rPr>
              <a:t>taking the substantial advantage of </a:t>
            </a:r>
            <a:r>
              <a:rPr lang="en-US" sz="1200" b="0" i="0" u="none" strike="noStrike" kern="1200" baseline="0" dirty="0" err="1" smtClean="0">
                <a:solidFill>
                  <a:schemeClr val="tx1"/>
                </a:solidFill>
                <a:latin typeface="Arial" charset="0"/>
                <a:ea typeface="ヒラギノ角ゴ Pro W3" pitchFamily="1" charset="-128"/>
                <a:cs typeface="+mn-cs"/>
              </a:rPr>
              <a:t>interannual</a:t>
            </a:r>
            <a:r>
              <a:rPr lang="en-US" sz="1200" b="0" i="0" u="none" strike="noStrike" kern="1200" baseline="0" dirty="0" smtClean="0">
                <a:solidFill>
                  <a:schemeClr val="tx1"/>
                </a:solidFill>
                <a:latin typeface="Arial" charset="0"/>
                <a:ea typeface="ヒラギノ角ゴ Pro W3" pitchFamily="1" charset="-128"/>
                <a:cs typeface="+mn-cs"/>
              </a:rPr>
              <a:t> variability that</a:t>
            </a:r>
          </a:p>
          <a:p>
            <a:r>
              <a:rPr lang="en-US" sz="1200" b="0" i="0" u="none" strike="noStrike" kern="1200" baseline="0" dirty="0" smtClean="0">
                <a:solidFill>
                  <a:schemeClr val="tx1"/>
                </a:solidFill>
                <a:latin typeface="Arial" charset="0"/>
                <a:ea typeface="ヒラギノ角ゴ Pro W3" pitchFamily="1" charset="-128"/>
                <a:cs typeface="+mn-cs"/>
              </a:rPr>
              <a:t>periodically </a:t>
            </a:r>
            <a:r>
              <a:rPr lang="en-US" sz="1200" b="0" i="0" u="none" strike="noStrike" kern="1200" baseline="0" dirty="0" err="1" smtClean="0">
                <a:solidFill>
                  <a:schemeClr val="tx1"/>
                </a:solidFill>
                <a:latin typeface="Arial" charset="0"/>
                <a:ea typeface="ヒラギノ角ゴ Pro W3" pitchFamily="1" charset="-128"/>
                <a:cs typeface="+mn-cs"/>
              </a:rPr>
              <a:t>favours</a:t>
            </a:r>
            <a:r>
              <a:rPr lang="en-US" sz="1200" b="0" i="0" u="none" strike="noStrike" kern="1200" baseline="0" dirty="0" smtClean="0">
                <a:solidFill>
                  <a:schemeClr val="tx1"/>
                </a:solidFill>
                <a:latin typeface="Arial" charset="0"/>
                <a:ea typeface="ヒラギノ角ゴ Pro W3" pitchFamily="1" charset="-128"/>
                <a:cs typeface="+mn-cs"/>
              </a:rPr>
              <a:t> good recruitment.</a:t>
            </a:r>
            <a:endParaRPr lang="en-US" sz="1200" kern="1200" dirty="0" smtClean="0">
              <a:solidFill>
                <a:schemeClr val="tx1"/>
              </a:solidFill>
              <a:effectLst/>
              <a:latin typeface="Arial" charset="0"/>
              <a:ea typeface="ヒラギノ角ゴ Pro W3" pitchFamily="1" charset="-128"/>
              <a:cs typeface="+mn-cs"/>
            </a:endParaRPr>
          </a:p>
          <a:p>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Adaptation strategies</a:t>
            </a:r>
            <a:r>
              <a:rPr lang="en-US" sz="1200" kern="1200" baseline="0" dirty="0" smtClean="0">
                <a:solidFill>
                  <a:schemeClr val="tx1"/>
                </a:solidFill>
                <a:effectLst/>
                <a:latin typeface="Arial" charset="0"/>
                <a:ea typeface="ヒラギノ角ゴ Pro W3" pitchFamily="1" charset="-128"/>
                <a:cs typeface="+mn-cs"/>
              </a:rPr>
              <a:t> (W5)</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farm raised all female sablefish.</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Evaluate the resilience of the Sablefish supply chain to potential</a:t>
            </a:r>
            <a:r>
              <a:rPr lang="en-US" sz="1200" kern="1200" baseline="0" dirty="0" smtClean="0">
                <a:solidFill>
                  <a:schemeClr val="tx1"/>
                </a:solidFill>
                <a:effectLst/>
                <a:latin typeface="Arial" charset="0"/>
                <a:ea typeface="ヒラギノ角ゴ Pro W3" pitchFamily="1" charset="-128"/>
                <a:cs typeface="+mn-cs"/>
              </a:rPr>
              <a:t> declines in catch</a:t>
            </a:r>
            <a:r>
              <a:rPr lang="en-US" sz="1200" kern="1200" dirty="0" smtClean="0">
                <a:solidFill>
                  <a:schemeClr val="tx1"/>
                </a:solidFill>
                <a:effectLst/>
                <a:latin typeface="Arial" charset="0"/>
                <a:ea typeface="ヒラギノ角ゴ Pro W3" pitchFamily="1" charset="-128"/>
                <a:cs typeface="+mn-cs"/>
              </a:rPr>
              <a:t>…in a scenario of declining stock how to add value to product and ensure a resilient supply chain for sablefish? Lisa? </a:t>
            </a:r>
            <a:r>
              <a:rPr lang="en-US" sz="1200" kern="1200" dirty="0" err="1" smtClean="0">
                <a:solidFill>
                  <a:schemeClr val="tx1"/>
                </a:solidFill>
                <a:effectLst/>
                <a:latin typeface="Arial" charset="0"/>
                <a:ea typeface="ヒラギノ角ゴ Pro W3" pitchFamily="1" charset="-128"/>
                <a:cs typeface="+mn-cs"/>
              </a:rPr>
              <a:t>Plaganyi</a:t>
            </a:r>
            <a:r>
              <a:rPr lang="en-US" sz="1200" kern="1200" dirty="0" smtClean="0">
                <a:solidFill>
                  <a:schemeClr val="tx1"/>
                </a:solidFill>
                <a:effectLst/>
                <a:latin typeface="Arial" charset="0"/>
                <a:ea typeface="ヒラギノ角ゴ Pro W3" pitchFamily="1" charset="-128"/>
                <a:cs typeface="+mn-cs"/>
              </a:rPr>
              <a:t> talk from W5</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Goal</a:t>
            </a:r>
            <a:r>
              <a:rPr lang="en-US" sz="1200" kern="1200" baseline="0" dirty="0" smtClean="0">
                <a:solidFill>
                  <a:schemeClr val="tx1"/>
                </a:solidFill>
                <a:effectLst/>
                <a:latin typeface="Arial" charset="0"/>
                <a:ea typeface="ヒラギノ角ゴ Pro W3" pitchFamily="1" charset="-128"/>
                <a:cs typeface="+mn-cs"/>
              </a:rPr>
              <a:t> to build community reliance to potential change, particularly where the weight of the current evidence suggests that change may be negative.</a:t>
            </a: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Have a look at the implications of 20-30 year projections versus 50 year projections. How long does it take to move outside of the historical (say 1970-present) observed data.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r>
              <a:rPr lang="en-US" sz="1200" kern="1200" dirty="0" smtClean="0">
                <a:solidFill>
                  <a:schemeClr val="tx1"/>
                </a:solidFill>
                <a:effectLst/>
                <a:latin typeface="Arial" charset="0"/>
                <a:ea typeface="ヒラギノ角ゴ Pro W3" pitchFamily="1" charset="-128"/>
                <a:cs typeface="+mn-cs"/>
              </a:rPr>
              <a:t>Next step is to investigate the utility of short term seasonal to annual forecasting with climate model products – maybe we don’t need to down scale products for the long term large scale impacts but we certainly will need to for short term prediction – what about parties gaming the system if they know who both the long and short term winners will be.</a:t>
            </a:r>
            <a:endParaRPr lang="en-US" dirty="0" smtClean="0"/>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-maintaining monitoring programs – need to track non-stationary – reduction of uncertainty via more monitoring</a:t>
            </a:r>
          </a:p>
          <a:p>
            <a:r>
              <a:rPr lang="en-US" dirty="0" smtClean="0"/>
              <a:t>This</a:t>
            </a:r>
            <a:r>
              <a:rPr lang="en-US" baseline="0" dirty="0" smtClean="0"/>
              <a:t> is a straddling stock managed by PFMC, DFO-BC, and NPFMC – non of which have a routine mechanism for exchange of information </a:t>
            </a:r>
            <a:r>
              <a:rPr lang="en-US" dirty="0" smtClean="0"/>
              <a:t>- no</a:t>
            </a:r>
            <a:r>
              <a:rPr lang="en-US" baseline="0" dirty="0" smtClean="0"/>
              <a:t>t a closed stock, should be tracking what is happening in waters of British Columbia and Alaska</a:t>
            </a:r>
          </a:p>
          <a:p>
            <a:r>
              <a:rPr lang="en-US" sz="1200" kern="1200" dirty="0" smtClean="0">
                <a:solidFill>
                  <a:schemeClr val="tx1"/>
                </a:solidFill>
                <a:effectLst/>
                <a:latin typeface="Arial" charset="0"/>
                <a:ea typeface="ヒラギノ角ゴ Pro W3" pitchFamily="1" charset="-128"/>
                <a:cs typeface="+mn-cs"/>
              </a:rPr>
              <a:t>-many of these examples are rapid change – but more insidious and harder to track will be slower long term change.</a:t>
            </a:r>
          </a:p>
          <a:p>
            <a:endParaRPr lang="en-US" dirty="0" smtClean="0"/>
          </a:p>
          <a:p>
            <a:r>
              <a:rPr lang="en-US" sz="1200" kern="1200" dirty="0" smtClean="0">
                <a:solidFill>
                  <a:schemeClr val="tx1"/>
                </a:solidFill>
                <a:effectLst/>
                <a:latin typeface="Arial" charset="0"/>
                <a:ea typeface="ヒラギノ角ゴ Pro W3" pitchFamily="1" charset="-128"/>
                <a:cs typeface="+mn-cs"/>
              </a:rPr>
              <a:t>This kind of study may be refined/improved via Process oriented fisheries studies that investigate </a:t>
            </a:r>
            <a:r>
              <a:rPr lang="en-US" sz="1200" kern="1200" dirty="0" err="1" smtClean="0">
                <a:solidFill>
                  <a:schemeClr val="tx1"/>
                </a:solidFill>
                <a:effectLst/>
                <a:latin typeface="Arial" charset="0"/>
                <a:ea typeface="ヒラギノ角ゴ Pro W3" pitchFamily="1" charset="-128"/>
                <a:cs typeface="+mn-cs"/>
              </a:rPr>
              <a:t>env</a:t>
            </a:r>
            <a:r>
              <a:rPr lang="en-US" sz="1200" kern="1200" dirty="0" smtClean="0">
                <a:solidFill>
                  <a:schemeClr val="tx1"/>
                </a:solidFill>
                <a:effectLst/>
                <a:latin typeface="Arial" charset="0"/>
                <a:ea typeface="ヒラギノ角ゴ Pro W3" pitchFamily="1" charset="-128"/>
                <a:cs typeface="+mn-cs"/>
              </a:rPr>
              <a:t> drivers of recruitment</a:t>
            </a:r>
            <a:endParaRPr lang="en-US" dirty="0" smtClean="0"/>
          </a:p>
          <a:p>
            <a:endParaRPr lang="en-US" dirty="0" smtClean="0"/>
          </a:p>
          <a:p>
            <a:r>
              <a:rPr lang="en-US" dirty="0" smtClean="0"/>
              <a:t>Engage</a:t>
            </a:r>
            <a:r>
              <a:rPr lang="en-US" baseline="0" dirty="0" smtClean="0"/>
              <a:t> with the council bodies to solicit feedback on alternative control rule and performance metrics.</a:t>
            </a:r>
            <a:endParaRPr lang="en-US" dirty="0" smtClean="0"/>
          </a:p>
          <a:p>
            <a:endParaRPr lang="en-US" dirty="0" smtClean="0"/>
          </a:p>
          <a:p>
            <a:r>
              <a:rPr lang="en-US" dirty="0" smtClean="0"/>
              <a:t>Estimate h?</a:t>
            </a:r>
            <a:r>
              <a:rPr lang="en-US" baseline="0" dirty="0" smtClean="0"/>
              <a:t> this has been done in some assessments and not others…</a:t>
            </a:r>
          </a:p>
          <a:p>
            <a:endParaRPr lang="en-US" baseline="0" dirty="0" smtClean="0"/>
          </a:p>
          <a:p>
            <a:endParaRPr lang="en-US" baseline="0" dirty="0" smtClean="0"/>
          </a:p>
          <a:p>
            <a:r>
              <a:rPr lang="en-US" baseline="0" dirty="0" smtClean="0"/>
              <a:t>Current bias adjustment</a:t>
            </a:r>
          </a:p>
          <a:p>
            <a:r>
              <a:rPr lang="en-US" baseline="0" dirty="0" smtClean="0"/>
              <a:t>Last </a:t>
            </a:r>
            <a:r>
              <a:rPr lang="en-US" baseline="0" dirty="0" err="1" smtClean="0"/>
              <a:t>yr</a:t>
            </a:r>
            <a:r>
              <a:rPr lang="en-US" baseline="0" dirty="0" smtClean="0"/>
              <a:t> no bias 1945</a:t>
            </a:r>
          </a:p>
          <a:p>
            <a:r>
              <a:rPr lang="en-US" baseline="0" dirty="0" smtClean="0"/>
              <a:t>First </a:t>
            </a:r>
            <a:r>
              <a:rPr lang="en-US" baseline="0" dirty="0" err="1" smtClean="0"/>
              <a:t>yr</a:t>
            </a:r>
            <a:r>
              <a:rPr lang="en-US" baseline="0" dirty="0" smtClean="0"/>
              <a:t> full bias 1955</a:t>
            </a:r>
            <a:endParaRPr lang="en-US" dirty="0" smtClean="0"/>
          </a:p>
          <a:p>
            <a:endParaRPr lang="en-US" dirty="0" smtClean="0"/>
          </a:p>
          <a:p>
            <a:pPr>
              <a:spcBef>
                <a:spcPts val="600"/>
              </a:spcBef>
              <a:spcAft>
                <a:spcPts val="600"/>
              </a:spcAft>
              <a:buFont typeface="Arial" pitchFamily="34" charset="0"/>
              <a:buChar char="•"/>
            </a:pPr>
            <a:r>
              <a:rPr lang="en-US" sz="2000" dirty="0" smtClean="0"/>
              <a:t>Consider adaptation strategies</a:t>
            </a:r>
          </a:p>
          <a:p>
            <a:pPr lvl="1">
              <a:spcBef>
                <a:spcPts val="600"/>
              </a:spcBef>
              <a:spcAft>
                <a:spcPts val="600"/>
              </a:spcAft>
              <a:buFont typeface="Arial" pitchFamily="34" charset="0"/>
              <a:buChar char="•"/>
            </a:pPr>
            <a:r>
              <a:rPr lang="en-US" sz="1800" dirty="0" smtClean="0"/>
              <a:t>Resilience of supply chain / communities (</a:t>
            </a:r>
            <a:r>
              <a:rPr lang="en-US" sz="1800" dirty="0" err="1" smtClean="0"/>
              <a:t>Plaganyi</a:t>
            </a:r>
            <a:r>
              <a:rPr lang="en-US" sz="1800" dirty="0" smtClean="0"/>
              <a:t> W5)</a:t>
            </a:r>
          </a:p>
          <a:p>
            <a:pPr lvl="1">
              <a:spcBef>
                <a:spcPts val="600"/>
              </a:spcBef>
              <a:spcAft>
                <a:spcPts val="600"/>
              </a:spcAft>
              <a:buFont typeface="Arial" pitchFamily="34" charset="0"/>
              <a:buChar char="•"/>
            </a:pPr>
            <a:r>
              <a:rPr lang="en-US" sz="1800" dirty="0" smtClean="0"/>
              <a:t>Aquaculture</a:t>
            </a:r>
          </a:p>
          <a:p>
            <a:pPr lvl="1">
              <a:spcBef>
                <a:spcPts val="600"/>
              </a:spcBef>
              <a:spcAft>
                <a:spcPts val="600"/>
              </a:spcAft>
              <a:buFont typeface="Arial" pitchFamily="34" charset="0"/>
              <a:buChar char="•"/>
            </a:pPr>
            <a:r>
              <a:rPr lang="en-US" sz="1800" dirty="0" smtClean="0"/>
              <a:t>Maintain monitoring programs</a:t>
            </a:r>
          </a:p>
          <a:p>
            <a:pPr lvl="1">
              <a:spcBef>
                <a:spcPts val="600"/>
              </a:spcBef>
              <a:spcAft>
                <a:spcPts val="600"/>
              </a:spcAft>
              <a:buFont typeface="Arial" pitchFamily="34" charset="0"/>
              <a:buChar char="•"/>
            </a:pPr>
            <a:r>
              <a:rPr lang="en-US" sz="1800" dirty="0" smtClean="0"/>
              <a:t>Straddling stock – need for collaboration between regions</a:t>
            </a:r>
          </a:p>
          <a:p>
            <a:endParaRPr lang="en-US" dirty="0" smtClean="0"/>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BAAD2215-6D2D-4B7C-A57D-267B48EE334F}" type="slidenum">
              <a:rPr lang="en-US" smtClean="0"/>
              <a:pPr/>
              <a:t>4</a:t>
            </a:fld>
            <a:endParaRPr lang="en-US" dirty="0"/>
          </a:p>
        </p:txBody>
      </p:sp>
    </p:spTree>
    <p:extLst>
      <p:ext uri="{BB962C8B-B14F-4D97-AF65-F5344CB8AC3E}">
        <p14:creationId xmlns:p14="http://schemas.microsoft.com/office/powerpoint/2010/main" val="33025897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dirty="0" smtClean="0">
                <a:latin typeface="CronosPro-Regular"/>
              </a:rPr>
              <a:t>quoted this Italian proverb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CronosPro-Regular"/>
                <a:ea typeface="ヒラギノ角ゴ Pro W3" pitchFamily="1" charset="-128"/>
                <a:cs typeface="+mn-cs"/>
              </a:rPr>
              <a:t>Discussed in W5</a:t>
            </a: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Danish proverb</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This is the relatively low lying fruit- action that can be implemented in the current management framework relatively quickly…compared to some formalized EBFM (which we functionally already do to some degree event though most of the quantitative fishery advice stems from single species models…let’s think evolution rather than revolution…these actions are more likely to move management systems that are resistant to change towards considering climate informed management alternatives. We need to rethink equilibrium based reference points in a changing climate – we don’t know what the new ‘equilibrium’ will be…or there is not a new equilibrium.  –both single species and in the development of ‘ecosystem’ or multispecies reference points.  How do we avoid shifting the burden of proof from do no harm/sustainable exploitation to allowing too much flexibility (i.e. higher (too) Fs)</a:t>
            </a:r>
          </a:p>
          <a:p>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44</a:t>
            </a:fld>
            <a:endParaRPr lang="en-US" dirty="0"/>
          </a:p>
        </p:txBody>
      </p:sp>
    </p:spTree>
    <p:extLst>
      <p:ext uri="{BB962C8B-B14F-4D97-AF65-F5344CB8AC3E}">
        <p14:creationId xmlns:p14="http://schemas.microsoft.com/office/powerpoint/2010/main" val="4384746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smtClean="0">
                <a:latin typeface="CronosPro-Regular"/>
              </a:rPr>
              <a:t>quoted this Italian proverb </a:t>
            </a: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CronosPro-Regular"/>
                <a:ea typeface="ヒラギノ角ゴ Pro W3" pitchFamily="1" charset="-128"/>
                <a:cs typeface="+mn-cs"/>
              </a:rPr>
              <a:t>Discussed in W5</a:t>
            </a: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Danish proverb</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This is the relatively low lying fruit- action that can be implemented in the current management framework relatively quickly…compared to some formalized EBFM (which we functionally already do to some degree event though most of the quantitative fishery advice stems from single species models…let’s think evolution rather than revolution…these actions are more likely to move management systems that are resistant to change towards considering climate informed management alternatives. We need to rethink equilibrium based reference points in a changing climate – we don’t know what the new ‘equilibrium’ will be…or there is not a new equilibrium.  –both single species and in the development of ‘ecosystem’ or multispecies reference points.  How do we avoid shifting the burden of proof from do no harm/sustainable exploitation to allowing too much flexibility (i.e. higher (too) Fs)</a:t>
            </a:r>
          </a:p>
          <a:p>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45</a:t>
            </a:fld>
            <a:endParaRPr lang="en-US" dirty="0"/>
          </a:p>
        </p:txBody>
      </p:sp>
    </p:spTree>
    <p:extLst>
      <p:ext uri="{BB962C8B-B14F-4D97-AF65-F5344CB8AC3E}">
        <p14:creationId xmlns:p14="http://schemas.microsoft.com/office/powerpoint/2010/main" val="257011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Arial" charset="0"/>
                <a:ea typeface="ヒラギノ角ゴ Pro W3" pitchFamily="1" charset="-128"/>
                <a:cs typeface="+mn-cs"/>
              </a:rPr>
              <a:t>This analysis focuses on using multi-decadal SSH forecasts to allow management to better respond to shifts in productivity before they occur, rather than refining our ‘hindsight’ further.</a:t>
            </a:r>
          </a:p>
          <a:p>
            <a:endParaRPr lang="en-US" sz="1200" kern="1200" dirty="0" smtClean="0">
              <a:solidFill>
                <a:schemeClr val="tx1"/>
              </a:solidFill>
              <a:effectLst/>
              <a:latin typeface="Arial" charset="0"/>
              <a:ea typeface="ヒラギノ角ゴ Pro W3" pitchFamily="1" charset="-128"/>
              <a:cs typeface="+mn-cs"/>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Figure: </a:t>
            </a:r>
            <a:r>
              <a:rPr lang="en-GB" altLang="en-US" sz="1200" b="1" dirty="0" smtClean="0">
                <a:latin typeface="Arial" charset="0"/>
              </a:rPr>
              <a:t>The MSE approach and how climate-induced factors can be used to drive the population dynamics of the operating model. </a:t>
            </a:r>
          </a:p>
          <a:p>
            <a:pPr marL="0" marR="0" indent="0" algn="l" defTabSz="914400" rtl="0" eaLnBrk="1" fontAlgn="base" latinLnBrk="0" hangingPunct="1">
              <a:lnSpc>
                <a:spcPct val="100000"/>
              </a:lnSpc>
              <a:spcBef>
                <a:spcPct val="30000"/>
              </a:spcBef>
              <a:spcAft>
                <a:spcPct val="0"/>
              </a:spcAft>
              <a:buClrTx/>
              <a:buSzTx/>
              <a:buFontTx/>
              <a:buNone/>
              <a:tabLst/>
              <a:defRPr/>
            </a:pPr>
            <a:r>
              <a:rPr lang="en-GB" altLang="en-US" dirty="0" smtClean="0">
                <a:latin typeface="Arial" charset="0"/>
                <a:ea typeface="msgothic" charset="0"/>
                <a:cs typeface="msgothic" charset="0"/>
              </a:rPr>
              <a:t>The MSE approach and how climate-induced factors can be used to drive the population dynamics of the operating model. The standard MSE framework is summarized in the box, and the links to environmental variables are indicated in the flowchart on the left side of the plot for the case in which the mechanistic approach is used. Note that the management strategy might make use of environmental data.</a:t>
            </a:r>
          </a:p>
          <a:p>
            <a:r>
              <a:rPr lang="en-US" sz="1200" kern="1200" dirty="0" smtClean="0">
                <a:solidFill>
                  <a:schemeClr val="tx1"/>
                </a:solidFill>
                <a:effectLst/>
                <a:latin typeface="Arial" charset="0"/>
                <a:ea typeface="ヒラギノ角ゴ Pro W3" pitchFamily="1" charset="-128"/>
                <a:cs typeface="+mn-cs"/>
              </a:rPr>
              <a:t> </a:t>
            </a:r>
          </a:p>
        </p:txBody>
      </p:sp>
      <p:sp>
        <p:nvSpPr>
          <p:cNvPr id="4" name="Slide Number Placeholder 3"/>
          <p:cNvSpPr>
            <a:spLocks noGrp="1"/>
          </p:cNvSpPr>
          <p:nvPr>
            <p:ph type="sldNum" sz="quarter" idx="10"/>
          </p:nvPr>
        </p:nvSpPr>
        <p:spPr/>
        <p:txBody>
          <a:bodyPr/>
          <a:lstStyle/>
          <a:p>
            <a:fld id="{BAAD2215-6D2D-4B7C-A57D-267B48EE334F}" type="slidenum">
              <a:rPr lang="en-US" smtClean="0"/>
              <a:pPr/>
              <a:t>5</a:t>
            </a:fld>
            <a:endParaRPr lang="en-US" dirty="0"/>
          </a:p>
        </p:txBody>
      </p:sp>
    </p:spTree>
    <p:extLst>
      <p:ext uri="{BB962C8B-B14F-4D97-AF65-F5344CB8AC3E}">
        <p14:creationId xmlns:p14="http://schemas.microsoft.com/office/powerpoint/2010/main" val="2713278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 </a:t>
            </a:r>
            <a:r>
              <a:rPr lang="en-US" dirty="0" smtClean="0"/>
              <a:t>corrected</a:t>
            </a:r>
            <a:r>
              <a:rPr lang="en-US" baseline="0" dirty="0" smtClean="0"/>
              <a:t> for atmospheric pressure</a:t>
            </a:r>
          </a:p>
          <a:p>
            <a:r>
              <a:rPr lang="en-US" baseline="0" dirty="0" smtClean="0"/>
              <a:t>-previous assessments suggest that this is fine b/c sea level will integrate larger scale atmospheric forcing with actual sea level data from tide gauge</a:t>
            </a:r>
            <a:r>
              <a:rPr lang="en-US" baseline="0" dirty="0" smtClean="0"/>
              <a:t>.</a:t>
            </a:r>
            <a:endParaRPr lang="en-US" baseline="0" dirty="0" smtClean="0"/>
          </a:p>
        </p:txBody>
      </p:sp>
      <p:sp>
        <p:nvSpPr>
          <p:cNvPr id="4" name="Slide Number Placeholder 3"/>
          <p:cNvSpPr>
            <a:spLocks noGrp="1"/>
          </p:cNvSpPr>
          <p:nvPr>
            <p:ph type="sldNum" sz="quarter" idx="10"/>
          </p:nvPr>
        </p:nvSpPr>
        <p:spPr/>
        <p:txBody>
          <a:bodyPr/>
          <a:lstStyle/>
          <a:p>
            <a:fld id="{BAAD2215-6D2D-4B7C-A57D-267B48EE334F}" type="slidenum">
              <a:rPr lang="en-US" smtClean="0"/>
              <a:pPr/>
              <a:t>6</a:t>
            </a:fld>
            <a:endParaRPr lang="en-US" dirty="0"/>
          </a:p>
        </p:txBody>
      </p:sp>
    </p:spTree>
    <p:extLst>
      <p:ext uri="{BB962C8B-B14F-4D97-AF65-F5344CB8AC3E}">
        <p14:creationId xmlns:p14="http://schemas.microsoft.com/office/powerpoint/2010/main" val="1153891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Green model run has</a:t>
            </a:r>
            <a:r>
              <a:rPr lang="en-US" baseline="0" dirty="0" smtClean="0"/>
              <a:t> been used to condition the OM for these simulations</a:t>
            </a:r>
          </a:p>
          <a:p>
            <a:r>
              <a:rPr lang="en-US" baseline="0" dirty="0" smtClean="0"/>
              <a:t>Note that in the green run the estimate of M declines to 0.058, from 0.068 in the blue model run</a:t>
            </a:r>
          </a:p>
          <a:p>
            <a:endParaRPr lang="en-US" dirty="0" smtClean="0"/>
          </a:p>
          <a:p>
            <a:r>
              <a:rPr lang="en-US" dirty="0" smtClean="0"/>
              <a:t>Note</a:t>
            </a:r>
            <a:r>
              <a:rPr lang="en-US" baseline="0" dirty="0" smtClean="0"/>
              <a:t> the reference points for models using the SSH data are now conditioned on recruitment deviations that are either more closely driven by SSH (red) or consider a much longer time series of SSH that encompasses a low productivity/recruitment period for the stock.</a:t>
            </a:r>
            <a:endParaRPr lang="en-US" dirty="0" smtClean="0"/>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Sensitivity of 2015 model</a:t>
            </a:r>
            <a:r>
              <a:rPr lang="en-US" sz="1200" kern="1200" baseline="0" dirty="0" smtClean="0">
                <a:solidFill>
                  <a:schemeClr val="tx1"/>
                </a:solidFill>
                <a:effectLst/>
                <a:latin typeface="Arial" charset="0"/>
                <a:ea typeface="ヒラギノ角ゴ Pro W3" pitchFamily="1" charset="-128"/>
                <a:cs typeface="+mn-cs"/>
              </a:rPr>
              <a:t> to use of SSH time series 1970 to 2014 versus including all available SSH observations 1925-2014. Note that bias correction has been modified from base model in the models that have SSH from 1925 forward.</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AAD2215-6D2D-4B7C-A57D-267B48EE334F}" type="slidenum">
              <a:rPr lang="en-US" smtClean="0"/>
              <a:pPr/>
              <a:t>7</a:t>
            </a:fld>
            <a:endParaRPr lang="en-US" dirty="0"/>
          </a:p>
        </p:txBody>
      </p:sp>
    </p:spTree>
    <p:extLst>
      <p:ext uri="{BB962C8B-B14F-4D97-AF65-F5344CB8AC3E}">
        <p14:creationId xmlns:p14="http://schemas.microsoft.com/office/powerpoint/2010/main" val="4114045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 SS3</a:t>
            </a:r>
          </a:p>
          <a:p>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Need: Evaluate how resilient current fishery control rules are to climate change, consider alternatives</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sz="1200" kern="1200" dirty="0" smtClean="0">
              <a:solidFill>
                <a:schemeClr val="tx1"/>
              </a:solidFill>
              <a:effectLst/>
              <a:latin typeface="Arial" charset="0"/>
              <a:ea typeface="ヒラギノ角ゴ Pro W3" pitchFamily="1" charset="-128"/>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Both operating</a:t>
            </a:r>
            <a:r>
              <a:rPr lang="en-US" sz="1200" kern="1200" baseline="0" dirty="0" smtClean="0">
                <a:solidFill>
                  <a:schemeClr val="tx1"/>
                </a:solidFill>
                <a:effectLst/>
                <a:latin typeface="Arial" charset="0"/>
                <a:ea typeface="ヒラギノ角ゴ Pro W3" pitchFamily="1" charset="-128"/>
                <a:cs typeface="+mn-cs"/>
              </a:rPr>
              <a:t> models and estimation models are in SS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Estimation model uses SL</a:t>
            </a:r>
            <a:r>
              <a:rPr lang="en-US" sz="1200" kern="1200" baseline="0" dirty="0" smtClean="0">
                <a:solidFill>
                  <a:schemeClr val="tx1"/>
                </a:solidFill>
                <a:effectLst/>
                <a:latin typeface="Arial" charset="0"/>
                <a:ea typeface="ヒラギノ角ゴ Pro W3" pitchFamily="1" charset="-128"/>
                <a:cs typeface="+mn-cs"/>
              </a:rPr>
              <a:t> from 1925 forward with no estimation of added SD for the recruitment index and bias correction ramp up from 1930-1970.</a:t>
            </a:r>
            <a:endParaRPr lang="en-US" sz="1200" kern="1200" dirty="0" smtClean="0">
              <a:solidFill>
                <a:schemeClr val="tx1"/>
              </a:solidFill>
              <a:effectLst/>
              <a:latin typeface="Arial" charset="0"/>
              <a:ea typeface="ヒラギノ角ゴ Pro W3" pitchFamily="1" charset="-128"/>
              <a:cs typeface="+mn-cs"/>
            </a:endParaRPr>
          </a:p>
        </p:txBody>
      </p:sp>
      <p:sp>
        <p:nvSpPr>
          <p:cNvPr id="4" name="Slide Number Placeholder 3"/>
          <p:cNvSpPr>
            <a:spLocks noGrp="1"/>
          </p:cNvSpPr>
          <p:nvPr>
            <p:ph type="sldNum" sz="quarter" idx="10"/>
          </p:nvPr>
        </p:nvSpPr>
        <p:spPr/>
        <p:txBody>
          <a:bodyPr/>
          <a:lstStyle/>
          <a:p>
            <a:fld id="{BAAD2215-6D2D-4B7C-A57D-267B48EE334F}" type="slidenum">
              <a:rPr lang="en-US" smtClean="0"/>
              <a:pPr/>
              <a:t>8</a:t>
            </a:fld>
            <a:endParaRPr lang="en-US" dirty="0"/>
          </a:p>
        </p:txBody>
      </p:sp>
    </p:spTree>
    <p:extLst>
      <p:ext uri="{BB962C8B-B14F-4D97-AF65-F5344CB8AC3E}">
        <p14:creationId xmlns:p14="http://schemas.microsoft.com/office/powerpoint/2010/main" val="444264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smtClean="0">
                <a:solidFill>
                  <a:schemeClr val="tx1"/>
                </a:solidFill>
                <a:effectLst/>
                <a:latin typeface="Arial" charset="0"/>
                <a:ea typeface="ヒラギノ角ゴ Pro W3" pitchFamily="1" charset="-128"/>
                <a:cs typeface="+mn-cs"/>
              </a:rPr>
              <a:t>Figure 2. Mean normalized sea level data from the historical period (1925-2014) and the projection period (2015-2060) where the historical values are the </a:t>
            </a:r>
            <a:r>
              <a:rPr lang="en-US" sz="1200" kern="1200" dirty="0" err="1" smtClean="0">
                <a:solidFill>
                  <a:schemeClr val="tx1"/>
                </a:solidFill>
                <a:effectLst/>
                <a:latin typeface="Arial" charset="0"/>
                <a:ea typeface="ヒラギノ角ゴ Pro W3" pitchFamily="1" charset="-128"/>
                <a:cs typeface="+mn-cs"/>
              </a:rPr>
              <a:t>spatio</a:t>
            </a:r>
            <a:r>
              <a:rPr lang="en-US" sz="1200" kern="1200" dirty="0" smtClean="0">
                <a:solidFill>
                  <a:schemeClr val="tx1"/>
                </a:solidFill>
                <a:effectLst/>
                <a:latin typeface="Arial" charset="0"/>
                <a:ea typeface="ヒラギノ角ゴ Pro W3" pitchFamily="1" charset="-128"/>
                <a:cs typeface="+mn-cs"/>
              </a:rPr>
              <a:t>-temporal mean SL calculated as used in past stock assessments and the projected values are the ensemble mean SLs across the 11 GCMs (bold black line). Also plotted are the sea level from each individual GCM (grey lines), the minimum and maximum SLs from the historical period (horizontal dashed lines), the lower and upper 5% and 95% quantiles from the ensemble of 11 GCMs (light black lines), and the mean SL over the last 10 years of the projection period for each of the 11 GCMs (open circles are above the zero line, closed circles are below the zero line).</a:t>
            </a:r>
            <a:endParaRPr lang="en-US" dirty="0"/>
          </a:p>
        </p:txBody>
      </p:sp>
      <p:sp>
        <p:nvSpPr>
          <p:cNvPr id="4" name="Slide Number Placeholder 3"/>
          <p:cNvSpPr>
            <a:spLocks noGrp="1"/>
          </p:cNvSpPr>
          <p:nvPr>
            <p:ph type="sldNum" sz="quarter" idx="10"/>
          </p:nvPr>
        </p:nvSpPr>
        <p:spPr/>
        <p:txBody>
          <a:bodyPr/>
          <a:lstStyle/>
          <a:p>
            <a:fld id="{BAAD2215-6D2D-4B7C-A57D-267B48EE334F}" type="slidenum">
              <a:rPr lang="en-US" smtClean="0"/>
              <a:pPr/>
              <a:t>9</a:t>
            </a:fld>
            <a:endParaRPr lang="en-US" dirty="0"/>
          </a:p>
        </p:txBody>
      </p:sp>
    </p:spTree>
    <p:extLst>
      <p:ext uri="{BB962C8B-B14F-4D97-AF65-F5344CB8AC3E}">
        <p14:creationId xmlns:p14="http://schemas.microsoft.com/office/powerpoint/2010/main" val="3177998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3200400"/>
            <a:ext cx="5410200" cy="1143000"/>
          </a:xfrm>
        </p:spPr>
        <p:txBody>
          <a:bodyPr/>
          <a:lstStyle>
            <a:lvl1pPr>
              <a:defRPr>
                <a:solidFill>
                  <a:srgbClr val="FCDA7F"/>
                </a:solidFill>
              </a:defRPr>
            </a:lvl1pPr>
          </a:lstStyle>
          <a:p>
            <a:pPr lvl="0"/>
            <a:r>
              <a:rPr lang="en-US" noProof="0" smtClean="0"/>
              <a:t>Click to edit Master title style</a:t>
            </a:r>
          </a:p>
        </p:txBody>
      </p:sp>
      <p:sp>
        <p:nvSpPr>
          <p:cNvPr id="5124" name="Rectangle 4"/>
          <p:cNvSpPr>
            <a:spLocks noGrp="1" noChangeArrowheads="1"/>
          </p:cNvSpPr>
          <p:nvPr>
            <p:ph type="subTitle" idx="1"/>
          </p:nvPr>
        </p:nvSpPr>
        <p:spPr>
          <a:xfrm>
            <a:off x="685800" y="4495800"/>
            <a:ext cx="4876800" cy="457200"/>
          </a:xfrm>
        </p:spPr>
        <p:txBody>
          <a:bodyPr/>
          <a:lstStyle>
            <a:lvl1pPr marL="0" indent="0">
              <a:defRPr>
                <a:solidFill>
                  <a:srgbClr val="FCDA7F"/>
                </a:solidFill>
              </a:defRPr>
            </a:lvl1pPr>
          </a:lstStyle>
          <a:p>
            <a:pPr lvl="0"/>
            <a:r>
              <a:rPr lang="en-US" noProof="0" smtClean="0"/>
              <a:t>Click to edit Master subtitle style</a:t>
            </a:r>
          </a:p>
        </p:txBody>
      </p:sp>
      <p:sp>
        <p:nvSpPr>
          <p:cNvPr id="5130" name="Text Box 10"/>
          <p:cNvSpPr txBox="1">
            <a:spLocks noChangeArrowheads="1"/>
          </p:cNvSpPr>
          <p:nvPr userDrawn="1"/>
        </p:nvSpPr>
        <p:spPr bwMode="auto">
          <a:xfrm>
            <a:off x="685800" y="5257800"/>
            <a:ext cx="37338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spcBef>
                <a:spcPct val="50000"/>
              </a:spcBef>
            </a:pPr>
            <a:fld id="{071C7BCA-9D72-48CA-9B5E-91E5A4AC6AA6}" type="datetime4">
              <a:rPr lang="en-US" sz="1400">
                <a:solidFill>
                  <a:schemeClr val="bg1"/>
                </a:solidFill>
              </a:rPr>
              <a:pPr eaLnBrk="0" hangingPunct="0">
                <a:spcBef>
                  <a:spcPct val="50000"/>
                </a:spcBef>
              </a:pPr>
              <a:t>March 8, 2018</a:t>
            </a:fld>
            <a:endParaRPr lang="en-US" sz="1400" dirty="0">
              <a:solidFill>
                <a:schemeClr val="bg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9587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1143000"/>
            <a:ext cx="1943100" cy="5334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1143000"/>
            <a:ext cx="5676900" cy="533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48654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35132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73006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2362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2362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2753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487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704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0937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77737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7846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39" name="Rectangle 15"/>
          <p:cNvSpPr>
            <a:spLocks noGrp="1" noChangeArrowheads="1"/>
          </p:cNvSpPr>
          <p:nvPr>
            <p:ph type="body" idx="1"/>
          </p:nvPr>
        </p:nvSpPr>
        <p:spPr bwMode="auto">
          <a:xfrm>
            <a:off x="533400" y="2362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6" name="Rectangle 2"/>
          <p:cNvSpPr>
            <a:spLocks noGrp="1" noChangeArrowheads="1"/>
          </p:cNvSpPr>
          <p:nvPr>
            <p:ph type="title"/>
          </p:nvPr>
        </p:nvSpPr>
        <p:spPr bwMode="auto">
          <a:xfrm>
            <a:off x="2286000" y="1143000"/>
            <a:ext cx="60198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8" name="Text Box 14"/>
          <p:cNvSpPr txBox="1">
            <a:spLocks noChangeArrowheads="1"/>
          </p:cNvSpPr>
          <p:nvPr userDrawn="1"/>
        </p:nvSpPr>
        <p:spPr bwMode="auto">
          <a:xfrm>
            <a:off x="8610600" y="6477000"/>
            <a:ext cx="762000"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0" hangingPunct="0">
              <a:spcBef>
                <a:spcPct val="50000"/>
              </a:spcBef>
            </a:pPr>
            <a:fld id="{E4056C1F-9ACB-42D5-A6E9-AD0D093F8AB2}" type="slidenum">
              <a:rPr lang="en-US" sz="1200"/>
              <a:pPr eaLnBrk="0" hangingPunct="0">
                <a:spcBef>
                  <a:spcPct val="50000"/>
                </a:spcBef>
              </a:pPr>
              <a:t>‹#›</a:t>
            </a:fld>
            <a:endParaRPr lang="en-US" sz="12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p:titleStyle>
    <p:bodyStyle>
      <a:lvl1pPr marL="342900" indent="-342900" algn="l" rtl="0" fontAlgn="base">
        <a:spcBef>
          <a:spcPct val="20000"/>
        </a:spcBef>
        <a:spcAft>
          <a:spcPct val="0"/>
        </a:spcAft>
        <a:defRPr sz="2400">
          <a:solidFill>
            <a:schemeClr val="tx1"/>
          </a:solidFill>
          <a:latin typeface="+mn-lt"/>
          <a:ea typeface="+mn-ea"/>
          <a:cs typeface="+mn-cs"/>
        </a:defRPr>
      </a:lvl1pPr>
      <a:lvl2pPr marL="742950" indent="-285750" algn="l" rtl="0" fontAlgn="base">
        <a:spcBef>
          <a:spcPct val="20000"/>
        </a:spcBef>
        <a:spcAft>
          <a:spcPct val="0"/>
        </a:spcAft>
        <a:buChar char="—"/>
        <a:defRPr sz="2200">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mn-lt"/>
          <a:ea typeface="+mn-ea"/>
        </a:defRPr>
      </a:lvl3pPr>
      <a:lvl4pPr marL="1600200" indent="-228600" algn="l" rtl="0" fontAlgn="base">
        <a:spcBef>
          <a:spcPct val="20000"/>
        </a:spcBef>
        <a:spcAft>
          <a:spcPct val="0"/>
        </a:spcAft>
        <a:buChar char="–"/>
        <a:defRPr>
          <a:solidFill>
            <a:schemeClr val="tx1"/>
          </a:solidFill>
          <a:latin typeface="+mn-lt"/>
          <a:ea typeface="+mn-ea"/>
        </a:defRPr>
      </a:lvl4pPr>
      <a:lvl5pPr marL="2057400" indent="-228600" algn="l" rtl="0" fontAlgn="base">
        <a:spcBef>
          <a:spcPct val="20000"/>
        </a:spcBef>
        <a:spcAft>
          <a:spcPct val="0"/>
        </a:spcAft>
        <a:buChar char="»"/>
        <a:defRPr>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7.png"/><Relationship Id="rId7"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2.png"/><Relationship Id="rId4" Type="http://schemas.openxmlformats.org/officeDocument/2006/relationships/image" Target="../media/image38.png"/><Relationship Id="rId9"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mailto:melissa.haltuch@noaa.gov"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228600" y="2209800"/>
            <a:ext cx="7543800" cy="2590800"/>
          </a:xfrm>
        </p:spPr>
        <p:txBody>
          <a:bodyPr/>
          <a:lstStyle/>
          <a:p>
            <a:r>
              <a:rPr lang="en-US" sz="2000" b="1" dirty="0" smtClean="0"/>
              <a:t>Assessing </a:t>
            </a:r>
            <a:r>
              <a:rPr lang="en-US" sz="2000" b="1" dirty="0"/>
              <a:t>the effects of climate change on U.S. West Coast sablefish productivity and on the performance of alternative management strategies </a:t>
            </a:r>
            <a:endParaRPr lang="en-US" sz="2000" dirty="0"/>
          </a:p>
        </p:txBody>
      </p:sp>
      <p:sp>
        <p:nvSpPr>
          <p:cNvPr id="12291" name="Rectangle 3"/>
          <p:cNvSpPr>
            <a:spLocks noGrp="1" noChangeArrowheads="1"/>
          </p:cNvSpPr>
          <p:nvPr>
            <p:ph type="subTitle" idx="1"/>
          </p:nvPr>
        </p:nvSpPr>
        <p:spPr>
          <a:xfrm>
            <a:off x="2514600" y="4876800"/>
            <a:ext cx="4062046" cy="1066800"/>
          </a:xfrm>
        </p:spPr>
        <p:txBody>
          <a:bodyPr/>
          <a:lstStyle/>
          <a:p>
            <a:r>
              <a:rPr lang="en-US" sz="1200" baseline="30000" dirty="0"/>
              <a:t>1</a:t>
            </a:r>
            <a:r>
              <a:rPr lang="en-US" sz="1200" dirty="0"/>
              <a:t>NOAA-Fisheries, NWFSC, Seattle, WA, USA.</a:t>
            </a:r>
          </a:p>
          <a:p>
            <a:r>
              <a:rPr lang="en-US" sz="1200" baseline="30000" dirty="0"/>
              <a:t>2</a:t>
            </a:r>
            <a:r>
              <a:rPr lang="en-US" sz="1200" dirty="0"/>
              <a:t> NOAA-Fisheries, AFSC, Seattle, WA, USA</a:t>
            </a:r>
          </a:p>
          <a:p>
            <a:r>
              <a:rPr lang="en-US" sz="1200" baseline="30000" dirty="0"/>
              <a:t>3</a:t>
            </a:r>
            <a:r>
              <a:rPr lang="en-US" sz="1200" dirty="0"/>
              <a:t> University of Washington, JISAO, Seattle, WA, USA</a:t>
            </a:r>
          </a:p>
          <a:p>
            <a:r>
              <a:rPr lang="en-US" sz="1200" baseline="30000" dirty="0"/>
              <a:t>4</a:t>
            </a:r>
            <a:r>
              <a:rPr lang="en-US" sz="1200" dirty="0"/>
              <a:t> CAPAM, La Jolla, CA, USA</a:t>
            </a:r>
          </a:p>
        </p:txBody>
      </p:sp>
      <p:sp>
        <p:nvSpPr>
          <p:cNvPr id="4" name="Rectangle 3"/>
          <p:cNvSpPr txBox="1">
            <a:spLocks noChangeArrowheads="1"/>
          </p:cNvSpPr>
          <p:nvPr/>
        </p:nvSpPr>
        <p:spPr bwMode="auto">
          <a:xfrm>
            <a:off x="381000" y="4191000"/>
            <a:ext cx="7848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defRPr sz="2400">
                <a:solidFill>
                  <a:srgbClr val="FCDA7F"/>
                </a:solidFill>
                <a:latin typeface="+mn-lt"/>
                <a:ea typeface="+mn-ea"/>
                <a:cs typeface="+mn-cs"/>
              </a:defRPr>
            </a:lvl1pPr>
            <a:lvl2pPr marL="742950" indent="-285750" algn="l" rtl="0" fontAlgn="base">
              <a:spcBef>
                <a:spcPct val="20000"/>
              </a:spcBef>
              <a:spcAft>
                <a:spcPct val="0"/>
              </a:spcAft>
              <a:buChar char="—"/>
              <a:defRPr sz="2200">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mn-lt"/>
                <a:ea typeface="+mn-ea"/>
              </a:defRPr>
            </a:lvl3pPr>
            <a:lvl4pPr marL="1600200" indent="-228600" algn="l" rtl="0" fontAlgn="base">
              <a:spcBef>
                <a:spcPct val="20000"/>
              </a:spcBef>
              <a:spcAft>
                <a:spcPct val="0"/>
              </a:spcAft>
              <a:buChar char="–"/>
              <a:defRPr>
                <a:solidFill>
                  <a:schemeClr val="tx1"/>
                </a:solidFill>
                <a:latin typeface="+mn-lt"/>
                <a:ea typeface="+mn-ea"/>
              </a:defRPr>
            </a:lvl4pPr>
            <a:lvl5pPr marL="2057400" indent="-228600" algn="l" rtl="0" fontAlgn="base">
              <a:spcBef>
                <a:spcPct val="20000"/>
              </a:spcBef>
              <a:spcAft>
                <a:spcPct val="0"/>
              </a:spcAft>
              <a:buChar char="»"/>
              <a:defRPr>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r>
              <a:rPr lang="en-US" sz="1600" kern="0" dirty="0"/>
              <a:t>Melissa A. </a:t>
            </a:r>
            <a:r>
              <a:rPr lang="en-US" sz="1600" b="1" u="sng" kern="0" dirty="0"/>
              <a:t>Haltuch</a:t>
            </a:r>
            <a:r>
              <a:rPr lang="en-US" sz="1600" kern="0" baseline="30000" dirty="0"/>
              <a:t>1</a:t>
            </a:r>
            <a:r>
              <a:rPr lang="en-US" sz="1600" kern="0" dirty="0"/>
              <a:t>, Z. Teresa A’mar</a:t>
            </a:r>
            <a:r>
              <a:rPr lang="en-US" sz="1600" kern="0" baseline="30000" dirty="0"/>
              <a:t>2</a:t>
            </a:r>
            <a:r>
              <a:rPr lang="en-US" sz="1600" kern="0" dirty="0"/>
              <a:t>, Nicholas A. Bond</a:t>
            </a:r>
            <a:r>
              <a:rPr lang="en-US" sz="1600" kern="0" baseline="30000" dirty="0"/>
              <a:t>3</a:t>
            </a:r>
            <a:r>
              <a:rPr lang="en-US" sz="1600" kern="0" dirty="0"/>
              <a:t>, Juan L. Valero</a:t>
            </a:r>
            <a:r>
              <a:rPr lang="en-US" sz="1600" kern="0" baseline="30000" dirty="0"/>
              <a:t>4</a:t>
            </a:r>
            <a:r>
              <a:rPr lang="en-US" sz="1600" kern="0" dirty="0"/>
              <a:t> </a:t>
            </a:r>
          </a:p>
          <a:p>
            <a:r>
              <a:rPr lang="en-US" sz="1600" kern="0" dirty="0" smtClean="0"/>
              <a:t> </a:t>
            </a:r>
          </a:p>
        </p:txBody>
      </p:sp>
      <p:sp>
        <p:nvSpPr>
          <p:cNvPr id="2" name="TextBox 1"/>
          <p:cNvSpPr txBox="1"/>
          <p:nvPr/>
        </p:nvSpPr>
        <p:spPr>
          <a:xfrm>
            <a:off x="40192" y="6172200"/>
            <a:ext cx="9067800" cy="307777"/>
          </a:xfrm>
          <a:prstGeom prst="rect">
            <a:avLst/>
          </a:prstGeom>
          <a:noFill/>
        </p:spPr>
        <p:txBody>
          <a:bodyPr wrap="square" rtlCol="0">
            <a:spAutoFit/>
          </a:bodyPr>
          <a:lstStyle/>
          <a:p>
            <a:pPr algn="ctr"/>
            <a:r>
              <a:rPr lang="en-US" sz="1400" dirty="0" smtClean="0">
                <a:solidFill>
                  <a:schemeClr val="accent2">
                    <a:lumMod val="75000"/>
                  </a:schemeClr>
                </a:solidFill>
              </a:rPr>
              <a:t>PFMC</a:t>
            </a:r>
            <a:endParaRPr lang="en-US" sz="1400" dirty="0">
              <a:solidFill>
                <a:schemeClr val="accent2">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383490"/>
            <a:ext cx="4414134" cy="25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533400" y="1301262"/>
            <a:ext cx="3810000" cy="5556738"/>
          </a:xfrm>
        </p:spPr>
        <p:txBody>
          <a:bodyPr/>
          <a:lstStyle/>
          <a:p>
            <a:pPr marL="457200" indent="-457200">
              <a:buFont typeface="+mj-lt"/>
              <a:buAutoNum type="arabicPeriod"/>
            </a:pPr>
            <a:r>
              <a:rPr lang="en-US" dirty="0" smtClean="0"/>
              <a:t>No fishing</a:t>
            </a:r>
          </a:p>
          <a:p>
            <a:pPr marL="457200" indent="-457200">
              <a:buFont typeface="+mj-lt"/>
              <a:buAutoNum type="arabicPeriod"/>
            </a:pPr>
            <a:endParaRPr lang="en-US" dirty="0" smtClean="0"/>
          </a:p>
          <a:p>
            <a:pPr marL="457200" indent="-457200">
              <a:buFont typeface="+mj-lt"/>
              <a:buAutoNum type="arabicPeriod"/>
            </a:pPr>
            <a:endParaRPr lang="en-US" dirty="0"/>
          </a:p>
          <a:p>
            <a:pPr marL="457200" indent="-457200">
              <a:buFont typeface="+mj-lt"/>
              <a:buAutoNum type="arabicPeriod"/>
            </a:pPr>
            <a:r>
              <a:rPr lang="en-US" dirty="0" smtClean="0"/>
              <a:t>40-10 rule </a:t>
            </a:r>
          </a:p>
          <a:p>
            <a:pPr marL="400050" lvl="1" indent="0">
              <a:buNone/>
            </a:pPr>
            <a:r>
              <a:rPr lang="en-US" dirty="0" smtClean="0"/>
              <a:t>Static reference points</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smtClean="0"/>
              <a:t>Dynamic </a:t>
            </a:r>
            <a:r>
              <a:rPr lang="en-US" dirty="0"/>
              <a:t>Bo 40-10 </a:t>
            </a:r>
            <a:r>
              <a:rPr lang="en-US" dirty="0" smtClean="0"/>
              <a:t>rule</a:t>
            </a:r>
          </a:p>
          <a:p>
            <a:pPr marL="400050" lvl="1" indent="0">
              <a:buNone/>
            </a:pPr>
            <a:r>
              <a:rPr lang="en-US" dirty="0" smtClean="0"/>
              <a:t>35 year moving window</a:t>
            </a:r>
          </a:p>
        </p:txBody>
      </p:sp>
      <p:sp>
        <p:nvSpPr>
          <p:cNvPr id="10" name="Title 1"/>
          <p:cNvSpPr>
            <a:spLocks noGrp="1"/>
          </p:cNvSpPr>
          <p:nvPr>
            <p:ph type="title"/>
          </p:nvPr>
        </p:nvSpPr>
        <p:spPr>
          <a:xfrm>
            <a:off x="0" y="228600"/>
            <a:ext cx="9144000" cy="838200"/>
          </a:xfrm>
        </p:spPr>
        <p:txBody>
          <a:bodyPr/>
          <a:lstStyle/>
          <a:p>
            <a:pPr algn="ctr"/>
            <a:r>
              <a:rPr lang="en-US" sz="2800" dirty="0" smtClean="0">
                <a:latin typeface="CronosPro-Regular"/>
              </a:rPr>
              <a:t>Management strategy: Harvest Control Rules</a:t>
            </a:r>
            <a:endParaRPr lang="en-US" sz="2800" dirty="0">
              <a:latin typeface="CronosPro-Regular"/>
            </a:endParaRPr>
          </a:p>
        </p:txBody>
      </p:sp>
      <p:pic>
        <p:nvPicPr>
          <p:cNvPr id="6" name="Picture 5"/>
          <p:cNvPicPr/>
          <p:nvPr/>
        </p:nvPicPr>
        <p:blipFill rotWithShape="1">
          <a:blip r:embed="rId4">
            <a:extLst>
              <a:ext uri="{28A0092B-C50C-407E-A947-70E740481C1C}">
                <a14:useLocalDpi xmlns:a14="http://schemas.microsoft.com/office/drawing/2010/main" val="0"/>
              </a:ext>
            </a:extLst>
          </a:blip>
          <a:srcRect l="802" t="14258" r="5708" b="3516"/>
          <a:stretch/>
        </p:blipFill>
        <p:spPr bwMode="auto">
          <a:xfrm>
            <a:off x="4566534" y="4098290"/>
            <a:ext cx="3581400" cy="2683510"/>
          </a:xfrm>
          <a:prstGeom prst="rect">
            <a:avLst/>
          </a:prstGeom>
          <a:ln>
            <a:noFill/>
          </a:ln>
          <a:extLst>
            <a:ext uri="{53640926-AAD7-44D8-BBD7-CCE9431645EC}">
              <a14:shadowObscured xmlns:a14="http://schemas.microsoft.com/office/drawing/2010/main"/>
            </a:ext>
          </a:extLst>
        </p:spPr>
      </p:pic>
      <p:sp>
        <p:nvSpPr>
          <p:cNvPr id="2" name="Oval 1"/>
          <p:cNvSpPr/>
          <p:nvPr/>
        </p:nvSpPr>
        <p:spPr bwMode="auto">
          <a:xfrm>
            <a:off x="4947533" y="4692773"/>
            <a:ext cx="398145" cy="412627"/>
          </a:xfrm>
          <a:prstGeom prst="ellipse">
            <a:avLst/>
          </a:prstGeom>
          <a:noFill/>
          <a:ln w="31750">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5" name="Rectangle 4"/>
          <p:cNvSpPr/>
          <p:nvPr/>
        </p:nvSpPr>
        <p:spPr bwMode="auto">
          <a:xfrm>
            <a:off x="7330677" y="5181600"/>
            <a:ext cx="746523" cy="773676"/>
          </a:xfrm>
          <a:prstGeom prst="rect">
            <a:avLst/>
          </a:prstGeom>
          <a:noFill/>
          <a:ln w="317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Tree>
    <p:extLst>
      <p:ext uri="{BB962C8B-B14F-4D97-AF65-F5344CB8AC3E}">
        <p14:creationId xmlns:p14="http://schemas.microsoft.com/office/powerpoint/2010/main" val="35830989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3" name="Content Placeholder 2"/>
          <p:cNvSpPr>
            <a:spLocks noGrp="1"/>
          </p:cNvSpPr>
          <p:nvPr>
            <p:ph idx="1"/>
          </p:nvPr>
        </p:nvSpPr>
        <p:spPr>
          <a:xfrm>
            <a:off x="457200" y="1447800"/>
            <a:ext cx="8305800" cy="4953000"/>
          </a:xfrm>
        </p:spPr>
        <p:txBody>
          <a:bodyPr/>
          <a:lstStyle/>
          <a:p>
            <a:pPr lvl="0">
              <a:lnSpc>
                <a:spcPct val="110000"/>
              </a:lnSpc>
              <a:spcBef>
                <a:spcPts val="600"/>
              </a:spcBef>
              <a:spcAft>
                <a:spcPts val="600"/>
              </a:spcAft>
            </a:pPr>
            <a:r>
              <a:rPr lang="en-US" b="1" dirty="0" smtClean="0"/>
              <a:t>Projected </a:t>
            </a:r>
            <a:r>
              <a:rPr lang="en-US" b="1" dirty="0"/>
              <a:t>time </a:t>
            </a:r>
            <a:r>
              <a:rPr lang="en-US" b="1" dirty="0" smtClean="0"/>
              <a:t>series:</a:t>
            </a:r>
            <a:r>
              <a:rPr lang="en-US" dirty="0" smtClean="0"/>
              <a:t> </a:t>
            </a:r>
            <a:r>
              <a:rPr lang="en-US" dirty="0"/>
              <a:t>spawning biomass, stock depletion, </a:t>
            </a:r>
            <a:r>
              <a:rPr lang="en-US" dirty="0" smtClean="0"/>
              <a:t>catches</a:t>
            </a:r>
            <a:endParaRPr lang="en-US" dirty="0"/>
          </a:p>
          <a:p>
            <a:pPr lvl="0">
              <a:lnSpc>
                <a:spcPct val="110000"/>
              </a:lnSpc>
              <a:spcBef>
                <a:spcPts val="600"/>
              </a:spcBef>
              <a:spcAft>
                <a:spcPts val="600"/>
              </a:spcAft>
            </a:pPr>
            <a:r>
              <a:rPr lang="en-US" b="1" dirty="0" smtClean="0"/>
              <a:t>Distributions:</a:t>
            </a:r>
            <a:r>
              <a:rPr lang="en-US" dirty="0" smtClean="0"/>
              <a:t> </a:t>
            </a:r>
            <a:r>
              <a:rPr lang="en-US" dirty="0"/>
              <a:t>estimated unfished biomass and unfished </a:t>
            </a:r>
            <a:r>
              <a:rPr lang="en-US" dirty="0" smtClean="0"/>
              <a:t>recruitment, and historical </a:t>
            </a:r>
            <a:r>
              <a:rPr lang="en-US" dirty="0"/>
              <a:t>(</a:t>
            </a:r>
            <a:r>
              <a:rPr lang="en-US" dirty="0" smtClean="0"/>
              <a:t>1925 </a:t>
            </a:r>
            <a:r>
              <a:rPr lang="en-US" dirty="0"/>
              <a:t>to 2014) </a:t>
            </a:r>
            <a:r>
              <a:rPr lang="en-US" dirty="0" smtClean="0"/>
              <a:t>and </a:t>
            </a:r>
            <a:r>
              <a:rPr lang="en-US" dirty="0"/>
              <a:t>projected (2015-2060) </a:t>
            </a:r>
            <a:r>
              <a:rPr lang="en-US" dirty="0" smtClean="0"/>
              <a:t>spawning </a:t>
            </a:r>
            <a:r>
              <a:rPr lang="en-US" dirty="0"/>
              <a:t>biomass and recruitment</a:t>
            </a:r>
          </a:p>
          <a:p>
            <a:pPr lvl="0">
              <a:lnSpc>
                <a:spcPct val="110000"/>
              </a:lnSpc>
              <a:spcBef>
                <a:spcPts val="600"/>
              </a:spcBef>
              <a:spcAft>
                <a:spcPts val="600"/>
              </a:spcAft>
            </a:pPr>
            <a:r>
              <a:rPr lang="en-US" b="1" dirty="0" smtClean="0"/>
              <a:t>Proportion</a:t>
            </a:r>
            <a:r>
              <a:rPr lang="en-US" dirty="0" smtClean="0"/>
              <a:t> </a:t>
            </a:r>
            <a:r>
              <a:rPr lang="en-US" dirty="0"/>
              <a:t>of the time that historical </a:t>
            </a:r>
            <a:r>
              <a:rPr lang="en-US" dirty="0" smtClean="0"/>
              <a:t>(1925 </a:t>
            </a:r>
            <a:r>
              <a:rPr lang="en-US" dirty="0"/>
              <a:t>to 2014) and projected </a:t>
            </a:r>
            <a:r>
              <a:rPr lang="en-US" dirty="0" smtClean="0"/>
              <a:t>(2015-2060</a:t>
            </a:r>
            <a:r>
              <a:rPr lang="en-US" dirty="0"/>
              <a:t>) spawning biomass is below the true </a:t>
            </a:r>
            <a:r>
              <a:rPr lang="en-US" dirty="0" smtClean="0"/>
              <a:t>(OM) </a:t>
            </a:r>
            <a:r>
              <a:rPr lang="en-US" dirty="0"/>
              <a:t>25% </a:t>
            </a:r>
            <a:r>
              <a:rPr lang="en-US" dirty="0" smtClean="0"/>
              <a:t>and </a:t>
            </a:r>
            <a:r>
              <a:rPr lang="en-US" dirty="0"/>
              <a:t>10% </a:t>
            </a:r>
            <a:r>
              <a:rPr lang="en-US" dirty="0" smtClean="0"/>
              <a:t>levels </a:t>
            </a:r>
            <a:r>
              <a:rPr lang="en-US" dirty="0"/>
              <a:t>of B</a:t>
            </a:r>
            <a:r>
              <a:rPr lang="en-US" baseline="-25000" dirty="0"/>
              <a:t>0</a:t>
            </a:r>
            <a:r>
              <a:rPr lang="en-US" dirty="0"/>
              <a:t> </a:t>
            </a:r>
            <a:r>
              <a:rPr lang="en-US" dirty="0" smtClean="0"/>
              <a:t>(reference </a:t>
            </a:r>
            <a:r>
              <a:rPr lang="en-US" dirty="0"/>
              <a:t>run</a:t>
            </a:r>
            <a:r>
              <a:rPr lang="en-US" dirty="0" smtClean="0"/>
              <a:t>).</a:t>
            </a:r>
            <a:endParaRPr lang="en-US" dirty="0" smtClean="0"/>
          </a:p>
        </p:txBody>
      </p:sp>
      <p:sp>
        <p:nvSpPr>
          <p:cNvPr id="5" name="Title 1"/>
          <p:cNvSpPr txBox="1">
            <a:spLocks/>
          </p:cNvSpPr>
          <p:nvPr/>
        </p:nvSpPr>
        <p:spPr bwMode="auto">
          <a:xfrm>
            <a:off x="0" y="304800"/>
            <a:ext cx="9144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2800" kern="0" dirty="0" smtClean="0">
                <a:latin typeface="CronosPro-Regular"/>
              </a:rPr>
              <a:t>Performance Metrics</a:t>
            </a:r>
            <a:endParaRPr lang="en-US" sz="2800" kern="0" dirty="0">
              <a:latin typeface="CronosPro-Regular"/>
            </a:endParaRPr>
          </a:p>
        </p:txBody>
      </p:sp>
    </p:spTree>
    <p:extLst>
      <p:ext uri="{BB962C8B-B14F-4D97-AF65-F5344CB8AC3E}">
        <p14:creationId xmlns:p14="http://schemas.microsoft.com/office/powerpoint/2010/main" val="25489263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9" name="Title 1"/>
          <p:cNvSpPr txBox="1">
            <a:spLocks/>
          </p:cNvSpPr>
          <p:nvPr/>
        </p:nvSpPr>
        <p:spPr bwMode="auto">
          <a:xfrm>
            <a:off x="0" y="228600"/>
            <a:ext cx="9144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kern="0" dirty="0" smtClean="0">
                <a:latin typeface="CronosPro-Regular"/>
              </a:rPr>
              <a:t>MSE Results: Time Series of Stock Depletion</a:t>
            </a:r>
            <a:endParaRPr lang="en-US" kern="0" dirty="0">
              <a:latin typeface="CronosPro-Regular"/>
            </a:endParaRPr>
          </a:p>
        </p:txBody>
      </p:sp>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l="9259"/>
          <a:stretch/>
        </p:blipFill>
        <p:spPr>
          <a:xfrm>
            <a:off x="4743450" y="1057275"/>
            <a:ext cx="3733800" cy="316523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 y="1066800"/>
            <a:ext cx="4114800" cy="3165231"/>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1975" y="3733800"/>
            <a:ext cx="4114800" cy="3165231"/>
          </a:xfrm>
          <a:prstGeom prst="rect">
            <a:avLst/>
          </a:prstGeom>
        </p:spPr>
      </p:pic>
      <p:sp>
        <p:nvSpPr>
          <p:cNvPr id="19" name="TextBox 18"/>
          <p:cNvSpPr txBox="1"/>
          <p:nvPr/>
        </p:nvSpPr>
        <p:spPr>
          <a:xfrm>
            <a:off x="990600" y="1143000"/>
            <a:ext cx="1905000" cy="400110"/>
          </a:xfrm>
          <a:prstGeom prst="rect">
            <a:avLst/>
          </a:prstGeom>
          <a:noFill/>
        </p:spPr>
        <p:txBody>
          <a:bodyPr wrap="square" rtlCol="0">
            <a:spAutoFit/>
          </a:bodyPr>
          <a:lstStyle/>
          <a:p>
            <a:r>
              <a:rPr lang="en-US" sz="2000" dirty="0" smtClean="0"/>
              <a:t>No Fishing</a:t>
            </a:r>
            <a:endParaRPr lang="en-US" sz="2000" dirty="0"/>
          </a:p>
        </p:txBody>
      </p:sp>
      <p:sp>
        <p:nvSpPr>
          <p:cNvPr id="20" name="TextBox 19"/>
          <p:cNvSpPr txBox="1"/>
          <p:nvPr/>
        </p:nvSpPr>
        <p:spPr>
          <a:xfrm>
            <a:off x="5038725" y="1166455"/>
            <a:ext cx="1905000" cy="400110"/>
          </a:xfrm>
          <a:prstGeom prst="rect">
            <a:avLst/>
          </a:prstGeom>
          <a:noFill/>
        </p:spPr>
        <p:txBody>
          <a:bodyPr wrap="square" rtlCol="0">
            <a:spAutoFit/>
          </a:bodyPr>
          <a:lstStyle/>
          <a:p>
            <a:r>
              <a:rPr lang="en-US" sz="2000" dirty="0" smtClean="0"/>
              <a:t>40-10 HCR</a:t>
            </a:r>
            <a:endParaRPr lang="en-US" sz="2000" dirty="0"/>
          </a:p>
        </p:txBody>
      </p:sp>
      <p:sp>
        <p:nvSpPr>
          <p:cNvPr id="21" name="TextBox 20"/>
          <p:cNvSpPr txBox="1"/>
          <p:nvPr/>
        </p:nvSpPr>
        <p:spPr>
          <a:xfrm>
            <a:off x="4838700" y="3814465"/>
            <a:ext cx="3124200" cy="400110"/>
          </a:xfrm>
          <a:prstGeom prst="rect">
            <a:avLst/>
          </a:prstGeom>
          <a:noFill/>
        </p:spPr>
        <p:txBody>
          <a:bodyPr wrap="square" rtlCol="0">
            <a:spAutoFit/>
          </a:bodyPr>
          <a:lstStyle/>
          <a:p>
            <a:r>
              <a:rPr lang="en-US" sz="2000" dirty="0" smtClean="0"/>
              <a:t>Dynamic 40-10 HCR</a:t>
            </a:r>
            <a:endParaRPr lang="en-US" sz="2000" dirty="0"/>
          </a:p>
        </p:txBody>
      </p:sp>
    </p:spTree>
    <p:extLst>
      <p:ext uri="{BB962C8B-B14F-4D97-AF65-F5344CB8AC3E}">
        <p14:creationId xmlns:p14="http://schemas.microsoft.com/office/powerpoint/2010/main" val="39179690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pic>
        <p:nvPicPr>
          <p:cNvPr id="6" name="Picture 5"/>
          <p:cNvPicPr>
            <a:picLocks noChangeAspect="1"/>
          </p:cNvPicPr>
          <p:nvPr/>
        </p:nvPicPr>
        <p:blipFill rotWithShape="1">
          <a:blip r:embed="rId3" cstate="print">
            <a:extLst>
              <a:ext uri="{28A0092B-C50C-407E-A947-70E740481C1C}">
                <a14:useLocalDpi xmlns:a14="http://schemas.microsoft.com/office/drawing/2010/main" val="0"/>
              </a:ext>
            </a:extLst>
          </a:blip>
          <a:srcRect l="9259" b="13936"/>
          <a:stretch/>
        </p:blipFill>
        <p:spPr>
          <a:xfrm>
            <a:off x="4724400" y="857251"/>
            <a:ext cx="3733800" cy="2724150"/>
          </a:xfrm>
          <a:prstGeom prst="rect">
            <a:avLst/>
          </a:prstGeom>
        </p:spPr>
      </p:pic>
      <p:sp>
        <p:nvSpPr>
          <p:cNvPr id="9" name="Title 1"/>
          <p:cNvSpPr txBox="1">
            <a:spLocks/>
          </p:cNvSpPr>
          <p:nvPr/>
        </p:nvSpPr>
        <p:spPr bwMode="auto">
          <a:xfrm>
            <a:off x="0" y="228600"/>
            <a:ext cx="9144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kern="0" dirty="0" smtClean="0">
                <a:latin typeface="CronosPro-Regular"/>
              </a:rPr>
              <a:t>MSE Results: Time Series of Stock Depletion</a:t>
            </a:r>
            <a:endParaRPr lang="en-US" kern="0" dirty="0">
              <a:latin typeface="CronosPro-Regular"/>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 y="838200"/>
            <a:ext cx="4114800" cy="3165231"/>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71975" y="3676650"/>
            <a:ext cx="4114800" cy="3165231"/>
          </a:xfrm>
          <a:prstGeom prst="rect">
            <a:avLst/>
          </a:prstGeom>
        </p:spPr>
      </p:pic>
      <p:sp>
        <p:nvSpPr>
          <p:cNvPr id="19" name="TextBox 18"/>
          <p:cNvSpPr txBox="1"/>
          <p:nvPr/>
        </p:nvSpPr>
        <p:spPr>
          <a:xfrm>
            <a:off x="2095500" y="914400"/>
            <a:ext cx="1905000" cy="400110"/>
          </a:xfrm>
          <a:prstGeom prst="rect">
            <a:avLst/>
          </a:prstGeom>
          <a:noFill/>
        </p:spPr>
        <p:txBody>
          <a:bodyPr wrap="square" rtlCol="0">
            <a:spAutoFit/>
          </a:bodyPr>
          <a:lstStyle/>
          <a:p>
            <a:r>
              <a:rPr lang="en-US" sz="2000" dirty="0" smtClean="0"/>
              <a:t>No Fishing</a:t>
            </a:r>
            <a:endParaRPr lang="en-US" sz="2000" dirty="0"/>
          </a:p>
        </p:txBody>
      </p:sp>
      <p:sp>
        <p:nvSpPr>
          <p:cNvPr id="20" name="TextBox 19"/>
          <p:cNvSpPr txBox="1"/>
          <p:nvPr/>
        </p:nvSpPr>
        <p:spPr>
          <a:xfrm>
            <a:off x="6143625" y="937855"/>
            <a:ext cx="1905000" cy="400110"/>
          </a:xfrm>
          <a:prstGeom prst="rect">
            <a:avLst/>
          </a:prstGeom>
          <a:noFill/>
        </p:spPr>
        <p:txBody>
          <a:bodyPr wrap="square" rtlCol="0">
            <a:spAutoFit/>
          </a:bodyPr>
          <a:lstStyle/>
          <a:p>
            <a:r>
              <a:rPr lang="en-US" sz="2000" dirty="0" smtClean="0"/>
              <a:t>40-10 HCR</a:t>
            </a:r>
            <a:endParaRPr lang="en-US" sz="2000" dirty="0"/>
          </a:p>
        </p:txBody>
      </p:sp>
      <p:sp>
        <p:nvSpPr>
          <p:cNvPr id="21" name="TextBox 20"/>
          <p:cNvSpPr txBox="1"/>
          <p:nvPr/>
        </p:nvSpPr>
        <p:spPr>
          <a:xfrm>
            <a:off x="5791200" y="3790890"/>
            <a:ext cx="3124200" cy="400110"/>
          </a:xfrm>
          <a:prstGeom prst="rect">
            <a:avLst/>
          </a:prstGeom>
          <a:noFill/>
        </p:spPr>
        <p:txBody>
          <a:bodyPr wrap="square" rtlCol="0">
            <a:spAutoFit/>
          </a:bodyPr>
          <a:lstStyle/>
          <a:p>
            <a:r>
              <a:rPr lang="en-US" sz="2000" dirty="0" smtClean="0"/>
              <a:t>Dynamic 40-10 HCR</a:t>
            </a:r>
            <a:endParaRPr lang="en-US" sz="2000" dirty="0"/>
          </a:p>
        </p:txBody>
      </p:sp>
    </p:spTree>
    <p:extLst>
      <p:ext uri="{BB962C8B-B14F-4D97-AF65-F5344CB8AC3E}">
        <p14:creationId xmlns:p14="http://schemas.microsoft.com/office/powerpoint/2010/main" val="22183233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1950" y="920994"/>
            <a:ext cx="4114800" cy="3165231"/>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81475" y="3654669"/>
            <a:ext cx="4114800" cy="316523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200" y="914400"/>
            <a:ext cx="4114800" cy="3165231"/>
          </a:xfrm>
          <a:prstGeom prst="rect">
            <a:avLst/>
          </a:prstGeom>
        </p:spPr>
      </p:pic>
      <p:sp>
        <p:nvSpPr>
          <p:cNvPr id="8" name="Title 1"/>
          <p:cNvSpPr txBox="1">
            <a:spLocks/>
          </p:cNvSpPr>
          <p:nvPr/>
        </p:nvSpPr>
        <p:spPr bwMode="auto">
          <a:xfrm>
            <a:off x="0" y="228600"/>
            <a:ext cx="9144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kern="0" dirty="0" smtClean="0">
                <a:latin typeface="CronosPro-Regular"/>
              </a:rPr>
              <a:t>MSE Results: Time Series of Spawning Biomass</a:t>
            </a:r>
            <a:endParaRPr lang="en-US" kern="0" dirty="0">
              <a:latin typeface="CronosPro-Regular"/>
            </a:endParaRPr>
          </a:p>
        </p:txBody>
      </p:sp>
      <p:sp>
        <p:nvSpPr>
          <p:cNvPr id="13" name="Freeform 12"/>
          <p:cNvSpPr/>
          <p:nvPr/>
        </p:nvSpPr>
        <p:spPr bwMode="auto">
          <a:xfrm>
            <a:off x="3761944" y="3690935"/>
            <a:ext cx="590982" cy="552450"/>
          </a:xfrm>
          <a:custGeom>
            <a:avLst/>
            <a:gdLst>
              <a:gd name="connsiteX0" fmla="*/ 590982 w 590982"/>
              <a:gd name="connsiteY0" fmla="*/ 552450 h 552450"/>
              <a:gd name="connsiteX1" fmla="*/ 567170 w 590982"/>
              <a:gd name="connsiteY1" fmla="*/ 542925 h 552450"/>
              <a:gd name="connsiteX2" fmla="*/ 557645 w 590982"/>
              <a:gd name="connsiteY2" fmla="*/ 528638 h 552450"/>
              <a:gd name="connsiteX3" fmla="*/ 543357 w 590982"/>
              <a:gd name="connsiteY3" fmla="*/ 519113 h 552450"/>
              <a:gd name="connsiteX4" fmla="*/ 533832 w 590982"/>
              <a:gd name="connsiteY4" fmla="*/ 504825 h 552450"/>
              <a:gd name="connsiteX5" fmla="*/ 505257 w 590982"/>
              <a:gd name="connsiteY5" fmla="*/ 490538 h 552450"/>
              <a:gd name="connsiteX6" fmla="*/ 490970 w 590982"/>
              <a:gd name="connsiteY6" fmla="*/ 481013 h 552450"/>
              <a:gd name="connsiteX7" fmla="*/ 476682 w 590982"/>
              <a:gd name="connsiteY7" fmla="*/ 476250 h 552450"/>
              <a:gd name="connsiteX8" fmla="*/ 405245 w 590982"/>
              <a:gd name="connsiteY8" fmla="*/ 466725 h 552450"/>
              <a:gd name="connsiteX9" fmla="*/ 376670 w 590982"/>
              <a:gd name="connsiteY9" fmla="*/ 461963 h 552450"/>
              <a:gd name="connsiteX10" fmla="*/ 348095 w 590982"/>
              <a:gd name="connsiteY10" fmla="*/ 447675 h 552450"/>
              <a:gd name="connsiteX11" fmla="*/ 333807 w 590982"/>
              <a:gd name="connsiteY11" fmla="*/ 438150 h 552450"/>
              <a:gd name="connsiteX12" fmla="*/ 290945 w 590982"/>
              <a:gd name="connsiteY12" fmla="*/ 419100 h 552450"/>
              <a:gd name="connsiteX13" fmla="*/ 276657 w 590982"/>
              <a:gd name="connsiteY13" fmla="*/ 376238 h 552450"/>
              <a:gd name="connsiteX14" fmla="*/ 267132 w 590982"/>
              <a:gd name="connsiteY14" fmla="*/ 328613 h 552450"/>
              <a:gd name="connsiteX15" fmla="*/ 248082 w 590982"/>
              <a:gd name="connsiteY15" fmla="*/ 309563 h 552450"/>
              <a:gd name="connsiteX16" fmla="*/ 233795 w 590982"/>
              <a:gd name="connsiteY16" fmla="*/ 276225 h 552450"/>
              <a:gd name="connsiteX17" fmla="*/ 224270 w 590982"/>
              <a:gd name="connsiteY17" fmla="*/ 252413 h 552450"/>
              <a:gd name="connsiteX18" fmla="*/ 209982 w 590982"/>
              <a:gd name="connsiteY18" fmla="*/ 238125 h 552450"/>
              <a:gd name="connsiteX19" fmla="*/ 195695 w 590982"/>
              <a:gd name="connsiteY19" fmla="*/ 204788 h 552450"/>
              <a:gd name="connsiteX20" fmla="*/ 186170 w 590982"/>
              <a:gd name="connsiteY20" fmla="*/ 190500 h 552450"/>
              <a:gd name="connsiteX21" fmla="*/ 176645 w 590982"/>
              <a:gd name="connsiteY21" fmla="*/ 157163 h 552450"/>
              <a:gd name="connsiteX22" fmla="*/ 171882 w 590982"/>
              <a:gd name="connsiteY22" fmla="*/ 85725 h 552450"/>
              <a:gd name="connsiteX23" fmla="*/ 157595 w 590982"/>
              <a:gd name="connsiteY23" fmla="*/ 71438 h 552450"/>
              <a:gd name="connsiteX24" fmla="*/ 152832 w 590982"/>
              <a:gd name="connsiteY24" fmla="*/ 52388 h 552450"/>
              <a:gd name="connsiteX25" fmla="*/ 148070 w 590982"/>
              <a:gd name="connsiteY25" fmla="*/ 38100 h 552450"/>
              <a:gd name="connsiteX26" fmla="*/ 143307 w 590982"/>
              <a:gd name="connsiteY26" fmla="*/ 19050 h 552450"/>
              <a:gd name="connsiteX27" fmla="*/ 138545 w 590982"/>
              <a:gd name="connsiteY27" fmla="*/ 4763 h 552450"/>
              <a:gd name="connsiteX28" fmla="*/ 114732 w 590982"/>
              <a:gd name="connsiteY28" fmla="*/ 0 h 552450"/>
              <a:gd name="connsiteX29" fmla="*/ 95682 w 590982"/>
              <a:gd name="connsiteY29" fmla="*/ 4763 h 552450"/>
              <a:gd name="connsiteX30" fmla="*/ 90920 w 590982"/>
              <a:gd name="connsiteY30" fmla="*/ 52388 h 552450"/>
              <a:gd name="connsiteX31" fmla="*/ 76632 w 590982"/>
              <a:gd name="connsiteY31" fmla="*/ 85725 h 552450"/>
              <a:gd name="connsiteX32" fmla="*/ 71870 w 590982"/>
              <a:gd name="connsiteY32" fmla="*/ 104775 h 552450"/>
              <a:gd name="connsiteX33" fmla="*/ 67107 w 590982"/>
              <a:gd name="connsiteY33" fmla="*/ 233363 h 552450"/>
              <a:gd name="connsiteX34" fmla="*/ 52820 w 590982"/>
              <a:gd name="connsiteY34" fmla="*/ 247650 h 552450"/>
              <a:gd name="connsiteX35" fmla="*/ 43295 w 590982"/>
              <a:gd name="connsiteY35" fmla="*/ 261938 h 552450"/>
              <a:gd name="connsiteX36" fmla="*/ 33770 w 590982"/>
              <a:gd name="connsiteY36" fmla="*/ 290513 h 552450"/>
              <a:gd name="connsiteX37" fmla="*/ 29007 w 590982"/>
              <a:gd name="connsiteY37" fmla="*/ 314325 h 552450"/>
              <a:gd name="connsiteX38" fmla="*/ 9957 w 590982"/>
              <a:gd name="connsiteY38" fmla="*/ 342900 h 552450"/>
              <a:gd name="connsiteX39" fmla="*/ 432 w 590982"/>
              <a:gd name="connsiteY39" fmla="*/ 381000 h 552450"/>
              <a:gd name="connsiteX40" fmla="*/ 432 w 590982"/>
              <a:gd name="connsiteY40" fmla="*/ 419100 h 552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90982" h="552450">
                <a:moveTo>
                  <a:pt x="590982" y="552450"/>
                </a:moveTo>
                <a:cubicBezTo>
                  <a:pt x="583045" y="549275"/>
                  <a:pt x="574126" y="547894"/>
                  <a:pt x="567170" y="542925"/>
                </a:cubicBezTo>
                <a:cubicBezTo>
                  <a:pt x="562512" y="539598"/>
                  <a:pt x="561692" y="532685"/>
                  <a:pt x="557645" y="528638"/>
                </a:cubicBezTo>
                <a:cubicBezTo>
                  <a:pt x="553597" y="524591"/>
                  <a:pt x="548120" y="522288"/>
                  <a:pt x="543357" y="519113"/>
                </a:cubicBezTo>
                <a:cubicBezTo>
                  <a:pt x="540182" y="514350"/>
                  <a:pt x="537879" y="508873"/>
                  <a:pt x="533832" y="504825"/>
                </a:cubicBezTo>
                <a:cubicBezTo>
                  <a:pt x="524599" y="495592"/>
                  <a:pt x="516878" y="494411"/>
                  <a:pt x="505257" y="490538"/>
                </a:cubicBezTo>
                <a:cubicBezTo>
                  <a:pt x="500495" y="487363"/>
                  <a:pt x="496089" y="483573"/>
                  <a:pt x="490970" y="481013"/>
                </a:cubicBezTo>
                <a:cubicBezTo>
                  <a:pt x="486480" y="478768"/>
                  <a:pt x="481509" y="477629"/>
                  <a:pt x="476682" y="476250"/>
                </a:cubicBezTo>
                <a:cubicBezTo>
                  <a:pt x="444792" y="467139"/>
                  <a:pt x="452977" y="472341"/>
                  <a:pt x="405245" y="466725"/>
                </a:cubicBezTo>
                <a:cubicBezTo>
                  <a:pt x="395655" y="465597"/>
                  <a:pt x="386195" y="463550"/>
                  <a:pt x="376670" y="461963"/>
                </a:cubicBezTo>
                <a:cubicBezTo>
                  <a:pt x="335721" y="434665"/>
                  <a:pt x="387531" y="467394"/>
                  <a:pt x="348095" y="447675"/>
                </a:cubicBezTo>
                <a:cubicBezTo>
                  <a:pt x="342975" y="445115"/>
                  <a:pt x="339038" y="440475"/>
                  <a:pt x="333807" y="438150"/>
                </a:cubicBezTo>
                <a:cubicBezTo>
                  <a:pt x="282803" y="415482"/>
                  <a:pt x="323277" y="440655"/>
                  <a:pt x="290945" y="419100"/>
                </a:cubicBezTo>
                <a:cubicBezTo>
                  <a:pt x="275476" y="395897"/>
                  <a:pt x="283352" y="411946"/>
                  <a:pt x="276657" y="376238"/>
                </a:cubicBezTo>
                <a:cubicBezTo>
                  <a:pt x="273673" y="360326"/>
                  <a:pt x="278580" y="340061"/>
                  <a:pt x="267132" y="328613"/>
                </a:cubicBezTo>
                <a:cubicBezTo>
                  <a:pt x="260782" y="322263"/>
                  <a:pt x="253470" y="316747"/>
                  <a:pt x="248082" y="309563"/>
                </a:cubicBezTo>
                <a:cubicBezTo>
                  <a:pt x="239717" y="298410"/>
                  <a:pt x="238394" y="288489"/>
                  <a:pt x="233795" y="276225"/>
                </a:cubicBezTo>
                <a:cubicBezTo>
                  <a:pt x="230793" y="268220"/>
                  <a:pt x="228801" y="259662"/>
                  <a:pt x="224270" y="252413"/>
                </a:cubicBezTo>
                <a:cubicBezTo>
                  <a:pt x="220700" y="246701"/>
                  <a:pt x="213897" y="243606"/>
                  <a:pt x="209982" y="238125"/>
                </a:cubicBezTo>
                <a:cubicBezTo>
                  <a:pt x="193464" y="215000"/>
                  <a:pt x="206059" y="225517"/>
                  <a:pt x="195695" y="204788"/>
                </a:cubicBezTo>
                <a:cubicBezTo>
                  <a:pt x="193135" y="199668"/>
                  <a:pt x="188730" y="195620"/>
                  <a:pt x="186170" y="190500"/>
                </a:cubicBezTo>
                <a:cubicBezTo>
                  <a:pt x="182751" y="183663"/>
                  <a:pt x="178172" y="163273"/>
                  <a:pt x="176645" y="157163"/>
                </a:cubicBezTo>
                <a:cubicBezTo>
                  <a:pt x="175057" y="133350"/>
                  <a:pt x="177059" y="109022"/>
                  <a:pt x="171882" y="85725"/>
                </a:cubicBezTo>
                <a:cubicBezTo>
                  <a:pt x="170421" y="79150"/>
                  <a:pt x="160937" y="77286"/>
                  <a:pt x="157595" y="71438"/>
                </a:cubicBezTo>
                <a:cubicBezTo>
                  <a:pt x="154348" y="65755"/>
                  <a:pt x="154630" y="58682"/>
                  <a:pt x="152832" y="52388"/>
                </a:cubicBezTo>
                <a:cubicBezTo>
                  <a:pt x="151453" y="47561"/>
                  <a:pt x="149449" y="42927"/>
                  <a:pt x="148070" y="38100"/>
                </a:cubicBezTo>
                <a:cubicBezTo>
                  <a:pt x="146272" y="31806"/>
                  <a:pt x="145105" y="25344"/>
                  <a:pt x="143307" y="19050"/>
                </a:cubicBezTo>
                <a:cubicBezTo>
                  <a:pt x="141928" y="14223"/>
                  <a:pt x="142722" y="7548"/>
                  <a:pt x="138545" y="4763"/>
                </a:cubicBezTo>
                <a:cubicBezTo>
                  <a:pt x="131810" y="273"/>
                  <a:pt x="122670" y="1588"/>
                  <a:pt x="114732" y="0"/>
                </a:cubicBezTo>
                <a:cubicBezTo>
                  <a:pt x="108382" y="1588"/>
                  <a:pt x="98390" y="-1196"/>
                  <a:pt x="95682" y="4763"/>
                </a:cubicBezTo>
                <a:cubicBezTo>
                  <a:pt x="89080" y="19287"/>
                  <a:pt x="93176" y="36594"/>
                  <a:pt x="90920" y="52388"/>
                </a:cubicBezTo>
                <a:cubicBezTo>
                  <a:pt x="88124" y="71957"/>
                  <a:pt x="86853" y="70393"/>
                  <a:pt x="76632" y="85725"/>
                </a:cubicBezTo>
                <a:cubicBezTo>
                  <a:pt x="75045" y="92075"/>
                  <a:pt x="72291" y="98243"/>
                  <a:pt x="71870" y="104775"/>
                </a:cubicBezTo>
                <a:cubicBezTo>
                  <a:pt x="69109" y="147578"/>
                  <a:pt x="72776" y="190847"/>
                  <a:pt x="67107" y="233363"/>
                </a:cubicBezTo>
                <a:cubicBezTo>
                  <a:pt x="66217" y="240039"/>
                  <a:pt x="57132" y="242476"/>
                  <a:pt x="52820" y="247650"/>
                </a:cubicBezTo>
                <a:cubicBezTo>
                  <a:pt x="49156" y="252047"/>
                  <a:pt x="45620" y="256707"/>
                  <a:pt x="43295" y="261938"/>
                </a:cubicBezTo>
                <a:cubicBezTo>
                  <a:pt x="39217" y="271113"/>
                  <a:pt x="35739" y="280668"/>
                  <a:pt x="33770" y="290513"/>
                </a:cubicBezTo>
                <a:cubicBezTo>
                  <a:pt x="32182" y="298450"/>
                  <a:pt x="32357" y="306956"/>
                  <a:pt x="29007" y="314325"/>
                </a:cubicBezTo>
                <a:cubicBezTo>
                  <a:pt x="24270" y="324746"/>
                  <a:pt x="9957" y="342900"/>
                  <a:pt x="9957" y="342900"/>
                </a:cubicBezTo>
                <a:cubicBezTo>
                  <a:pt x="5488" y="356310"/>
                  <a:pt x="1581" y="366063"/>
                  <a:pt x="432" y="381000"/>
                </a:cubicBezTo>
                <a:cubicBezTo>
                  <a:pt x="-542" y="393663"/>
                  <a:pt x="432" y="406400"/>
                  <a:pt x="432" y="419100"/>
                </a:cubicBezTo>
              </a:path>
            </a:pathLst>
          </a:custGeom>
          <a:noFill/>
          <a:ln w="88900" cap="flat" cmpd="sng" algn="ctr">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14" name="Freeform 13"/>
          <p:cNvSpPr/>
          <p:nvPr/>
        </p:nvSpPr>
        <p:spPr bwMode="auto">
          <a:xfrm>
            <a:off x="3481386" y="4138612"/>
            <a:ext cx="257453" cy="90487"/>
          </a:xfrm>
          <a:custGeom>
            <a:avLst/>
            <a:gdLst>
              <a:gd name="connsiteX0" fmla="*/ 0 w 257453"/>
              <a:gd name="connsiteY0" fmla="*/ 57150 h 90487"/>
              <a:gd name="connsiteX1" fmla="*/ 38100 w 257453"/>
              <a:gd name="connsiteY1" fmla="*/ 52387 h 90487"/>
              <a:gd name="connsiteX2" fmla="*/ 52387 w 257453"/>
              <a:gd name="connsiteY2" fmla="*/ 47625 h 90487"/>
              <a:gd name="connsiteX3" fmla="*/ 90487 w 257453"/>
              <a:gd name="connsiteY3" fmla="*/ 52387 h 90487"/>
              <a:gd name="connsiteX4" fmla="*/ 100012 w 257453"/>
              <a:gd name="connsiteY4" fmla="*/ 66675 h 90487"/>
              <a:gd name="connsiteX5" fmla="*/ 104775 w 257453"/>
              <a:gd name="connsiteY5" fmla="*/ 80962 h 90487"/>
              <a:gd name="connsiteX6" fmla="*/ 119062 w 257453"/>
              <a:gd name="connsiteY6" fmla="*/ 90487 h 90487"/>
              <a:gd name="connsiteX7" fmla="*/ 161925 w 257453"/>
              <a:gd name="connsiteY7" fmla="*/ 85725 h 90487"/>
              <a:gd name="connsiteX8" fmla="*/ 176212 w 257453"/>
              <a:gd name="connsiteY8" fmla="*/ 76200 h 90487"/>
              <a:gd name="connsiteX9" fmla="*/ 195262 w 257453"/>
              <a:gd name="connsiteY9" fmla="*/ 71437 h 90487"/>
              <a:gd name="connsiteX10" fmla="*/ 219075 w 257453"/>
              <a:gd name="connsiteY10" fmla="*/ 76200 h 90487"/>
              <a:gd name="connsiteX11" fmla="*/ 233362 w 257453"/>
              <a:gd name="connsiteY11" fmla="*/ 80962 h 90487"/>
              <a:gd name="connsiteX12" fmla="*/ 247650 w 257453"/>
              <a:gd name="connsiteY12" fmla="*/ 76200 h 90487"/>
              <a:gd name="connsiteX13" fmla="*/ 252412 w 257453"/>
              <a:gd name="connsiteY13" fmla="*/ 33337 h 90487"/>
              <a:gd name="connsiteX14" fmla="*/ 257175 w 257453"/>
              <a:gd name="connsiteY14" fmla="*/ 0 h 9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7453" h="90487">
                <a:moveTo>
                  <a:pt x="0" y="57150"/>
                </a:moveTo>
                <a:cubicBezTo>
                  <a:pt x="12700" y="55562"/>
                  <a:pt x="25508" y="54677"/>
                  <a:pt x="38100" y="52387"/>
                </a:cubicBezTo>
                <a:cubicBezTo>
                  <a:pt x="43039" y="51489"/>
                  <a:pt x="47367" y="47625"/>
                  <a:pt x="52387" y="47625"/>
                </a:cubicBezTo>
                <a:cubicBezTo>
                  <a:pt x="65186" y="47625"/>
                  <a:pt x="77787" y="50800"/>
                  <a:pt x="90487" y="52387"/>
                </a:cubicBezTo>
                <a:cubicBezTo>
                  <a:pt x="93662" y="57150"/>
                  <a:pt x="97452" y="61555"/>
                  <a:pt x="100012" y="66675"/>
                </a:cubicBezTo>
                <a:cubicBezTo>
                  <a:pt x="102257" y="71165"/>
                  <a:pt x="101639" y="77042"/>
                  <a:pt x="104775" y="80962"/>
                </a:cubicBezTo>
                <a:cubicBezTo>
                  <a:pt x="108351" y="85431"/>
                  <a:pt x="114300" y="87312"/>
                  <a:pt x="119062" y="90487"/>
                </a:cubicBezTo>
                <a:cubicBezTo>
                  <a:pt x="133350" y="88900"/>
                  <a:pt x="147979" y="89211"/>
                  <a:pt x="161925" y="85725"/>
                </a:cubicBezTo>
                <a:cubicBezTo>
                  <a:pt x="167478" y="84337"/>
                  <a:pt x="170951" y="78455"/>
                  <a:pt x="176212" y="76200"/>
                </a:cubicBezTo>
                <a:cubicBezTo>
                  <a:pt x="182228" y="73622"/>
                  <a:pt x="188912" y="73025"/>
                  <a:pt x="195262" y="71437"/>
                </a:cubicBezTo>
                <a:cubicBezTo>
                  <a:pt x="203200" y="73025"/>
                  <a:pt x="211222" y="74237"/>
                  <a:pt x="219075" y="76200"/>
                </a:cubicBezTo>
                <a:cubicBezTo>
                  <a:pt x="223945" y="77418"/>
                  <a:pt x="228342" y="80962"/>
                  <a:pt x="233362" y="80962"/>
                </a:cubicBezTo>
                <a:cubicBezTo>
                  <a:pt x="238382" y="80962"/>
                  <a:pt x="242887" y="77787"/>
                  <a:pt x="247650" y="76200"/>
                </a:cubicBezTo>
                <a:cubicBezTo>
                  <a:pt x="249237" y="61912"/>
                  <a:pt x="250049" y="47517"/>
                  <a:pt x="252412" y="33337"/>
                </a:cubicBezTo>
                <a:cubicBezTo>
                  <a:pt x="259183" y="-7291"/>
                  <a:pt x="257175" y="49769"/>
                  <a:pt x="257175" y="0"/>
                </a:cubicBezTo>
              </a:path>
            </a:pathLst>
          </a:custGeom>
          <a:noFill/>
          <a:ln w="76200" cap="flat" cmpd="sng" algn="ctr">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15" name="Freeform 14"/>
          <p:cNvSpPr/>
          <p:nvPr/>
        </p:nvSpPr>
        <p:spPr bwMode="auto">
          <a:xfrm>
            <a:off x="3705225" y="4119563"/>
            <a:ext cx="76200" cy="23812"/>
          </a:xfrm>
          <a:custGeom>
            <a:avLst/>
            <a:gdLst>
              <a:gd name="connsiteX0" fmla="*/ 0 w 76200"/>
              <a:gd name="connsiteY0" fmla="*/ 0 h 23812"/>
              <a:gd name="connsiteX1" fmla="*/ 61913 w 76200"/>
              <a:gd name="connsiteY1" fmla="*/ 19050 h 23812"/>
              <a:gd name="connsiteX2" fmla="*/ 76200 w 76200"/>
              <a:gd name="connsiteY2" fmla="*/ 23812 h 23812"/>
            </a:gdLst>
            <a:ahLst/>
            <a:cxnLst>
              <a:cxn ang="0">
                <a:pos x="connsiteX0" y="connsiteY0"/>
              </a:cxn>
              <a:cxn ang="0">
                <a:pos x="connsiteX1" y="connsiteY1"/>
              </a:cxn>
              <a:cxn ang="0">
                <a:pos x="connsiteX2" y="connsiteY2"/>
              </a:cxn>
            </a:cxnLst>
            <a:rect l="l" t="t" r="r" b="b"/>
            <a:pathLst>
              <a:path w="76200" h="23812">
                <a:moveTo>
                  <a:pt x="0" y="0"/>
                </a:moveTo>
                <a:cubicBezTo>
                  <a:pt x="39434" y="23659"/>
                  <a:pt x="8204" y="9285"/>
                  <a:pt x="61913" y="19050"/>
                </a:cubicBezTo>
                <a:cubicBezTo>
                  <a:pt x="66852" y="19948"/>
                  <a:pt x="76200" y="23812"/>
                  <a:pt x="76200" y="23812"/>
                </a:cubicBezTo>
              </a:path>
            </a:pathLst>
          </a:custGeom>
          <a:noFill/>
          <a:ln w="127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16" name="Freeform 15"/>
          <p:cNvSpPr/>
          <p:nvPr/>
        </p:nvSpPr>
        <p:spPr bwMode="auto">
          <a:xfrm>
            <a:off x="3195637" y="4229096"/>
            <a:ext cx="138113" cy="47625"/>
          </a:xfrm>
          <a:custGeom>
            <a:avLst/>
            <a:gdLst>
              <a:gd name="connsiteX0" fmla="*/ 0 w 138113"/>
              <a:gd name="connsiteY0" fmla="*/ 0 h 47625"/>
              <a:gd name="connsiteX1" fmla="*/ 38100 w 138113"/>
              <a:gd name="connsiteY1" fmla="*/ 19050 h 47625"/>
              <a:gd name="connsiteX2" fmla="*/ 42863 w 138113"/>
              <a:gd name="connsiteY2" fmla="*/ 38100 h 47625"/>
              <a:gd name="connsiteX3" fmla="*/ 71438 w 138113"/>
              <a:gd name="connsiteY3" fmla="*/ 47625 h 47625"/>
              <a:gd name="connsiteX4" fmla="*/ 90488 w 138113"/>
              <a:gd name="connsiteY4" fmla="*/ 28575 h 47625"/>
              <a:gd name="connsiteX5" fmla="*/ 138113 w 138113"/>
              <a:gd name="connsiteY5" fmla="*/ 23812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113" h="47625">
                <a:moveTo>
                  <a:pt x="0" y="0"/>
                </a:moveTo>
                <a:cubicBezTo>
                  <a:pt x="24566" y="4094"/>
                  <a:pt x="28942" y="-2319"/>
                  <a:pt x="38100" y="19050"/>
                </a:cubicBezTo>
                <a:cubicBezTo>
                  <a:pt x="40678" y="25066"/>
                  <a:pt x="37893" y="33840"/>
                  <a:pt x="42863" y="38100"/>
                </a:cubicBezTo>
                <a:cubicBezTo>
                  <a:pt x="50486" y="44634"/>
                  <a:pt x="71438" y="47625"/>
                  <a:pt x="71438" y="47625"/>
                </a:cubicBezTo>
                <a:cubicBezTo>
                  <a:pt x="109537" y="34924"/>
                  <a:pt x="65088" y="53975"/>
                  <a:pt x="90488" y="28575"/>
                </a:cubicBezTo>
                <a:cubicBezTo>
                  <a:pt x="98766" y="20297"/>
                  <a:pt x="136395" y="23812"/>
                  <a:pt x="138113" y="23812"/>
                </a:cubicBezTo>
              </a:path>
            </a:pathLst>
          </a:custGeom>
          <a:noFill/>
          <a:ln w="50800" cap="flat" cmpd="sng" algn="ctr">
            <a:solidFill>
              <a:schemeClr val="bg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9" name="TextBox 8"/>
          <p:cNvSpPr txBox="1"/>
          <p:nvPr/>
        </p:nvSpPr>
        <p:spPr>
          <a:xfrm>
            <a:off x="838200" y="1062335"/>
            <a:ext cx="1905000" cy="400110"/>
          </a:xfrm>
          <a:prstGeom prst="rect">
            <a:avLst/>
          </a:prstGeom>
          <a:noFill/>
        </p:spPr>
        <p:txBody>
          <a:bodyPr wrap="square" rtlCol="0">
            <a:spAutoFit/>
          </a:bodyPr>
          <a:lstStyle/>
          <a:p>
            <a:r>
              <a:rPr lang="en-US" sz="2000" dirty="0" smtClean="0"/>
              <a:t>No Fishing</a:t>
            </a:r>
            <a:endParaRPr lang="en-US" sz="2000" dirty="0"/>
          </a:p>
        </p:txBody>
      </p:sp>
      <p:sp>
        <p:nvSpPr>
          <p:cNvPr id="20" name="TextBox 19"/>
          <p:cNvSpPr txBox="1"/>
          <p:nvPr/>
        </p:nvSpPr>
        <p:spPr>
          <a:xfrm>
            <a:off x="4724400" y="1123890"/>
            <a:ext cx="1905000" cy="400110"/>
          </a:xfrm>
          <a:prstGeom prst="rect">
            <a:avLst/>
          </a:prstGeom>
          <a:noFill/>
        </p:spPr>
        <p:txBody>
          <a:bodyPr wrap="square" rtlCol="0">
            <a:spAutoFit/>
          </a:bodyPr>
          <a:lstStyle/>
          <a:p>
            <a:r>
              <a:rPr lang="en-US" sz="2000" dirty="0" smtClean="0"/>
              <a:t>40-10 HCR</a:t>
            </a:r>
            <a:endParaRPr lang="en-US" sz="2000" dirty="0"/>
          </a:p>
        </p:txBody>
      </p:sp>
      <p:sp>
        <p:nvSpPr>
          <p:cNvPr id="21" name="TextBox 20"/>
          <p:cNvSpPr txBox="1"/>
          <p:nvPr/>
        </p:nvSpPr>
        <p:spPr>
          <a:xfrm>
            <a:off x="4572000" y="3810000"/>
            <a:ext cx="3124200" cy="400110"/>
          </a:xfrm>
          <a:prstGeom prst="rect">
            <a:avLst/>
          </a:prstGeom>
          <a:noFill/>
        </p:spPr>
        <p:txBody>
          <a:bodyPr wrap="square" rtlCol="0">
            <a:spAutoFit/>
          </a:bodyPr>
          <a:lstStyle/>
          <a:p>
            <a:r>
              <a:rPr lang="en-US" sz="2000" dirty="0" smtClean="0"/>
              <a:t>Dynamic 40-10 HCR</a:t>
            </a:r>
            <a:endParaRPr lang="en-US" sz="2000" dirty="0"/>
          </a:p>
        </p:txBody>
      </p:sp>
      <p:cxnSp>
        <p:nvCxnSpPr>
          <p:cNvPr id="18" name="Straight Connector 17"/>
          <p:cNvCxnSpPr/>
          <p:nvPr/>
        </p:nvCxnSpPr>
        <p:spPr bwMode="auto">
          <a:xfrm flipV="1">
            <a:off x="3333750" y="1009650"/>
            <a:ext cx="0" cy="256032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25" name="Straight Connector 24"/>
          <p:cNvCxnSpPr/>
          <p:nvPr/>
        </p:nvCxnSpPr>
        <p:spPr bwMode="auto">
          <a:xfrm flipV="1">
            <a:off x="7077075" y="1068705"/>
            <a:ext cx="0" cy="5212080"/>
          </a:xfrm>
          <a:prstGeom prst="line">
            <a:avLst/>
          </a:prstGeom>
          <a:noFill/>
          <a:ln w="222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39257023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9" name="Title 1"/>
          <p:cNvSpPr txBox="1">
            <a:spLocks/>
          </p:cNvSpPr>
          <p:nvPr/>
        </p:nvSpPr>
        <p:spPr bwMode="auto">
          <a:xfrm>
            <a:off x="0" y="228600"/>
            <a:ext cx="9144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kern="0" dirty="0" smtClean="0">
                <a:latin typeface="CronosPro-Regular"/>
              </a:rPr>
              <a:t>MSE Results: Distribution of Unfished Spawning Biomass</a:t>
            </a:r>
            <a:endParaRPr lang="en-US" kern="0" dirty="0">
              <a:latin typeface="CronosPro-Regular"/>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914400"/>
            <a:ext cx="4114800" cy="3165231"/>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3581400"/>
            <a:ext cx="4114800" cy="3165231"/>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3400" y="901944"/>
            <a:ext cx="4114800" cy="3165231"/>
          </a:xfrm>
          <a:prstGeom prst="rect">
            <a:avLst/>
          </a:prstGeom>
        </p:spPr>
      </p:pic>
      <p:sp>
        <p:nvSpPr>
          <p:cNvPr id="11" name="TextBox 10"/>
          <p:cNvSpPr txBox="1"/>
          <p:nvPr/>
        </p:nvSpPr>
        <p:spPr>
          <a:xfrm>
            <a:off x="2028825" y="990600"/>
            <a:ext cx="1905000" cy="400110"/>
          </a:xfrm>
          <a:prstGeom prst="rect">
            <a:avLst/>
          </a:prstGeom>
          <a:noFill/>
        </p:spPr>
        <p:txBody>
          <a:bodyPr wrap="square" rtlCol="0">
            <a:spAutoFit/>
          </a:bodyPr>
          <a:lstStyle/>
          <a:p>
            <a:r>
              <a:rPr lang="en-US" sz="2000" dirty="0" smtClean="0"/>
              <a:t>No Fishing</a:t>
            </a:r>
            <a:endParaRPr lang="en-US" sz="2000" dirty="0"/>
          </a:p>
        </p:txBody>
      </p:sp>
      <p:sp>
        <p:nvSpPr>
          <p:cNvPr id="15" name="TextBox 14"/>
          <p:cNvSpPr txBox="1"/>
          <p:nvPr/>
        </p:nvSpPr>
        <p:spPr>
          <a:xfrm>
            <a:off x="6076950" y="1014055"/>
            <a:ext cx="1905000" cy="400110"/>
          </a:xfrm>
          <a:prstGeom prst="rect">
            <a:avLst/>
          </a:prstGeom>
          <a:noFill/>
        </p:spPr>
        <p:txBody>
          <a:bodyPr wrap="square" rtlCol="0">
            <a:spAutoFit/>
          </a:bodyPr>
          <a:lstStyle/>
          <a:p>
            <a:r>
              <a:rPr lang="en-US" sz="2000" dirty="0" smtClean="0"/>
              <a:t>40-10 HCR</a:t>
            </a:r>
            <a:endParaRPr lang="en-US" sz="2000" dirty="0"/>
          </a:p>
        </p:txBody>
      </p:sp>
      <p:sp>
        <p:nvSpPr>
          <p:cNvPr id="16" name="TextBox 15"/>
          <p:cNvSpPr txBox="1"/>
          <p:nvPr/>
        </p:nvSpPr>
        <p:spPr>
          <a:xfrm>
            <a:off x="5876925" y="3662065"/>
            <a:ext cx="3124200" cy="400110"/>
          </a:xfrm>
          <a:prstGeom prst="rect">
            <a:avLst/>
          </a:prstGeom>
          <a:noFill/>
        </p:spPr>
        <p:txBody>
          <a:bodyPr wrap="square" rtlCol="0">
            <a:spAutoFit/>
          </a:bodyPr>
          <a:lstStyle/>
          <a:p>
            <a:r>
              <a:rPr lang="en-US" sz="2000" dirty="0" smtClean="0"/>
              <a:t>Dynamic 40-10 HCR</a:t>
            </a:r>
            <a:endParaRPr lang="en-US" sz="2000" dirty="0"/>
          </a:p>
        </p:txBody>
      </p:sp>
    </p:spTree>
    <p:extLst>
      <p:ext uri="{BB962C8B-B14F-4D97-AF65-F5344CB8AC3E}">
        <p14:creationId xmlns:p14="http://schemas.microsoft.com/office/powerpoint/2010/main" val="24025485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9144000" cy="2045677"/>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9" name="Title 1"/>
          <p:cNvSpPr txBox="1">
            <a:spLocks/>
          </p:cNvSpPr>
          <p:nvPr/>
        </p:nvSpPr>
        <p:spPr bwMode="auto">
          <a:xfrm>
            <a:off x="0" y="228600"/>
            <a:ext cx="9144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kern="0" dirty="0" smtClean="0">
                <a:latin typeface="CronosPro-Regular"/>
              </a:rPr>
              <a:t>MSE Results: Catches</a:t>
            </a:r>
            <a:endParaRPr lang="en-US" kern="0" dirty="0">
              <a:latin typeface="CronosPro-Regular"/>
            </a:endParaRPr>
          </a:p>
        </p:txBody>
      </p:sp>
      <p:sp>
        <p:nvSpPr>
          <p:cNvPr id="10" name="TextBox 9"/>
          <p:cNvSpPr txBox="1"/>
          <p:nvPr/>
        </p:nvSpPr>
        <p:spPr>
          <a:xfrm>
            <a:off x="1828800" y="1295400"/>
            <a:ext cx="1905000" cy="461665"/>
          </a:xfrm>
          <a:prstGeom prst="rect">
            <a:avLst/>
          </a:prstGeom>
          <a:noFill/>
        </p:spPr>
        <p:txBody>
          <a:bodyPr wrap="square" rtlCol="0">
            <a:spAutoFit/>
          </a:bodyPr>
          <a:lstStyle/>
          <a:p>
            <a:r>
              <a:rPr lang="en-US" dirty="0" smtClean="0"/>
              <a:t>40-10 HCR</a:t>
            </a:r>
            <a:endParaRPr lang="en-US" dirty="0"/>
          </a:p>
        </p:txBody>
      </p:sp>
      <p:sp>
        <p:nvSpPr>
          <p:cNvPr id="11" name="TextBox 10"/>
          <p:cNvSpPr txBox="1"/>
          <p:nvPr/>
        </p:nvSpPr>
        <p:spPr>
          <a:xfrm>
            <a:off x="5105400" y="1295400"/>
            <a:ext cx="3124200" cy="461665"/>
          </a:xfrm>
          <a:prstGeom prst="rect">
            <a:avLst/>
          </a:prstGeom>
          <a:noFill/>
        </p:spPr>
        <p:txBody>
          <a:bodyPr wrap="square" rtlCol="0">
            <a:spAutoFit/>
          </a:bodyPr>
          <a:lstStyle/>
          <a:p>
            <a:r>
              <a:rPr lang="en-US" dirty="0" smtClean="0"/>
              <a:t>Dynamic 40-10 HCR</a:t>
            </a:r>
            <a:endParaRPr lang="en-US" dirty="0"/>
          </a:p>
        </p:txBody>
      </p:sp>
      <p:sp>
        <p:nvSpPr>
          <p:cNvPr id="31" name="TextBox 30"/>
          <p:cNvSpPr txBox="1"/>
          <p:nvPr/>
        </p:nvSpPr>
        <p:spPr>
          <a:xfrm>
            <a:off x="609600" y="3249611"/>
            <a:ext cx="990600" cy="90489"/>
          </a:xfrm>
          <a:prstGeom prst="rect">
            <a:avLst/>
          </a:prstGeom>
          <a:solidFill>
            <a:schemeClr val="bg1"/>
          </a:solidFill>
        </p:spPr>
        <p:txBody>
          <a:bodyPr wrap="square" rtlCol="0">
            <a:spAutoFit/>
          </a:bodyPr>
          <a:lstStyle/>
          <a:p>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721304"/>
            <a:ext cx="4572000" cy="4565196"/>
          </a:xfrm>
          <a:prstGeom prst="rect">
            <a:avLst/>
          </a:prstGeom>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1667"/>
          <a:stretch/>
        </p:blipFill>
        <p:spPr>
          <a:xfrm>
            <a:off x="4724400" y="1722662"/>
            <a:ext cx="4038600" cy="4565196"/>
          </a:xfrm>
          <a:prstGeom prst="rect">
            <a:avLst/>
          </a:prstGeom>
        </p:spPr>
      </p:pic>
      <p:cxnSp>
        <p:nvCxnSpPr>
          <p:cNvPr id="24" name="Straight Connector 23"/>
          <p:cNvCxnSpPr/>
          <p:nvPr/>
        </p:nvCxnSpPr>
        <p:spPr bwMode="auto">
          <a:xfrm>
            <a:off x="838200" y="4610100"/>
            <a:ext cx="7772400"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25" name="Straight Connector 24"/>
          <p:cNvCxnSpPr/>
          <p:nvPr/>
        </p:nvCxnSpPr>
        <p:spPr bwMode="auto">
          <a:xfrm>
            <a:off x="838200" y="5229225"/>
            <a:ext cx="7772400"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30626496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9144000" cy="2045677"/>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9" name="Title 1"/>
          <p:cNvSpPr txBox="1">
            <a:spLocks/>
          </p:cNvSpPr>
          <p:nvPr/>
        </p:nvSpPr>
        <p:spPr bwMode="auto">
          <a:xfrm>
            <a:off x="0" y="228600"/>
            <a:ext cx="9144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kern="0" dirty="0" smtClean="0">
                <a:latin typeface="CronosPro-Regular"/>
              </a:rPr>
              <a:t>MSE Results: Catches</a:t>
            </a:r>
            <a:endParaRPr lang="en-US" kern="0" dirty="0">
              <a:latin typeface="CronosPro-Regular"/>
            </a:endParaRPr>
          </a:p>
        </p:txBody>
      </p:sp>
      <p:sp>
        <p:nvSpPr>
          <p:cNvPr id="10" name="TextBox 9"/>
          <p:cNvSpPr txBox="1"/>
          <p:nvPr/>
        </p:nvSpPr>
        <p:spPr>
          <a:xfrm>
            <a:off x="1828800" y="1295400"/>
            <a:ext cx="1905000" cy="461665"/>
          </a:xfrm>
          <a:prstGeom prst="rect">
            <a:avLst/>
          </a:prstGeom>
          <a:noFill/>
        </p:spPr>
        <p:txBody>
          <a:bodyPr wrap="square" rtlCol="0">
            <a:spAutoFit/>
          </a:bodyPr>
          <a:lstStyle/>
          <a:p>
            <a:r>
              <a:rPr lang="en-US" dirty="0" smtClean="0"/>
              <a:t>40-10 HCR</a:t>
            </a:r>
            <a:endParaRPr lang="en-US" dirty="0"/>
          </a:p>
        </p:txBody>
      </p:sp>
      <p:sp>
        <p:nvSpPr>
          <p:cNvPr id="11" name="TextBox 10"/>
          <p:cNvSpPr txBox="1"/>
          <p:nvPr/>
        </p:nvSpPr>
        <p:spPr>
          <a:xfrm>
            <a:off x="5105400" y="1295400"/>
            <a:ext cx="3124200" cy="461665"/>
          </a:xfrm>
          <a:prstGeom prst="rect">
            <a:avLst/>
          </a:prstGeom>
          <a:noFill/>
        </p:spPr>
        <p:txBody>
          <a:bodyPr wrap="square" rtlCol="0">
            <a:spAutoFit/>
          </a:bodyPr>
          <a:lstStyle/>
          <a:p>
            <a:r>
              <a:rPr lang="en-US" dirty="0" smtClean="0"/>
              <a:t>Dynamic 40-10 HCR</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325" y="1728490"/>
            <a:ext cx="4572000" cy="4565196"/>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1459"/>
          <a:stretch/>
        </p:blipFill>
        <p:spPr>
          <a:xfrm>
            <a:off x="4733925" y="1733550"/>
            <a:ext cx="4048125" cy="4565196"/>
          </a:xfrm>
          <a:prstGeom prst="rect">
            <a:avLst/>
          </a:prstGeom>
        </p:spPr>
      </p:pic>
      <p:cxnSp>
        <p:nvCxnSpPr>
          <p:cNvPr id="24" name="Straight Connector 23"/>
          <p:cNvCxnSpPr/>
          <p:nvPr/>
        </p:nvCxnSpPr>
        <p:spPr bwMode="auto">
          <a:xfrm>
            <a:off x="838200" y="4610100"/>
            <a:ext cx="7772400"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25" name="Straight Connector 24"/>
          <p:cNvCxnSpPr/>
          <p:nvPr/>
        </p:nvCxnSpPr>
        <p:spPr bwMode="auto">
          <a:xfrm>
            <a:off x="838200" y="5229225"/>
            <a:ext cx="7772400" cy="0"/>
          </a:xfrm>
          <a:prstGeom prst="lin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Tree>
    <p:extLst>
      <p:ext uri="{BB962C8B-B14F-4D97-AF65-F5344CB8AC3E}">
        <p14:creationId xmlns:p14="http://schemas.microsoft.com/office/powerpoint/2010/main" val="8039170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0" y="-76200"/>
            <a:ext cx="9144000" cy="2045677"/>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1271587"/>
            <a:ext cx="3200400" cy="3195638"/>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8975" y="1271587"/>
            <a:ext cx="3200400" cy="3195638"/>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8625" y="1271587"/>
            <a:ext cx="3200400" cy="3195638"/>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0275" y="3605212"/>
            <a:ext cx="3200400" cy="3195638"/>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19450" y="3605212"/>
            <a:ext cx="3200400" cy="3195638"/>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0858" y="3610497"/>
            <a:ext cx="3200400" cy="3195638"/>
          </a:xfrm>
          <a:prstGeom prst="rect">
            <a:avLst/>
          </a:prstGeom>
        </p:spPr>
      </p:pic>
      <p:sp>
        <p:nvSpPr>
          <p:cNvPr id="10" name="Title 1"/>
          <p:cNvSpPr txBox="1">
            <a:spLocks/>
          </p:cNvSpPr>
          <p:nvPr/>
        </p:nvSpPr>
        <p:spPr bwMode="auto">
          <a:xfrm>
            <a:off x="0" y="161925"/>
            <a:ext cx="9144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kern="0" dirty="0" smtClean="0">
                <a:latin typeface="CronosPro-Regular"/>
              </a:rPr>
              <a:t>MSE Results: Recruitment distribution versus management target</a:t>
            </a:r>
            <a:endParaRPr lang="en-US" kern="0" dirty="0">
              <a:latin typeface="CronosPro-Regular"/>
            </a:endParaRPr>
          </a:p>
        </p:txBody>
      </p:sp>
      <p:pic>
        <p:nvPicPr>
          <p:cNvPr id="1026" name="Picture 48" descr="40-10.SSB-Projected"/>
          <p:cNvPicPr>
            <a:picLocks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0" y="9334500"/>
            <a:ext cx="2743200" cy="21050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49" descr="DynBo.SSB-Projected"/>
          <p:cNvPicPr>
            <a:picLocks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0" y="11439525"/>
            <a:ext cx="2743200" cy="21050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8"/>
          <p:cNvSpPr>
            <a:spLocks noChangeArrowheads="1"/>
          </p:cNvSpPr>
          <p:nvPr/>
        </p:nvSpPr>
        <p:spPr bwMode="auto">
          <a:xfrm>
            <a:off x="0" y="7067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p:cNvSpPr txBox="1"/>
          <p:nvPr/>
        </p:nvSpPr>
        <p:spPr>
          <a:xfrm rot="16200000">
            <a:off x="-483542" y="2112317"/>
            <a:ext cx="1638300" cy="461665"/>
          </a:xfrm>
          <a:prstGeom prst="rect">
            <a:avLst/>
          </a:prstGeom>
          <a:solidFill>
            <a:schemeClr val="bg1"/>
          </a:solidFill>
        </p:spPr>
        <p:txBody>
          <a:bodyPr wrap="square" rtlCol="0">
            <a:spAutoFit/>
          </a:bodyPr>
          <a:lstStyle/>
          <a:p>
            <a:r>
              <a:rPr lang="en-US" dirty="0" smtClean="0"/>
              <a:t>Historical</a:t>
            </a:r>
            <a:endParaRPr lang="en-US" dirty="0"/>
          </a:p>
        </p:txBody>
      </p:sp>
      <p:sp>
        <p:nvSpPr>
          <p:cNvPr id="26" name="TextBox 25"/>
          <p:cNvSpPr txBox="1"/>
          <p:nvPr/>
        </p:nvSpPr>
        <p:spPr>
          <a:xfrm>
            <a:off x="1371600" y="990600"/>
            <a:ext cx="1905000" cy="400110"/>
          </a:xfrm>
          <a:prstGeom prst="rect">
            <a:avLst/>
          </a:prstGeom>
          <a:noFill/>
        </p:spPr>
        <p:txBody>
          <a:bodyPr wrap="square" rtlCol="0">
            <a:spAutoFit/>
          </a:bodyPr>
          <a:lstStyle/>
          <a:p>
            <a:r>
              <a:rPr lang="en-US" sz="2000" dirty="0" smtClean="0"/>
              <a:t>No Fishing</a:t>
            </a:r>
            <a:endParaRPr lang="en-US" sz="2000" dirty="0"/>
          </a:p>
        </p:txBody>
      </p:sp>
      <p:sp>
        <p:nvSpPr>
          <p:cNvPr id="27" name="TextBox 26"/>
          <p:cNvSpPr txBox="1"/>
          <p:nvPr/>
        </p:nvSpPr>
        <p:spPr>
          <a:xfrm>
            <a:off x="4124325" y="1066800"/>
            <a:ext cx="1905000" cy="400110"/>
          </a:xfrm>
          <a:prstGeom prst="rect">
            <a:avLst/>
          </a:prstGeom>
          <a:noFill/>
        </p:spPr>
        <p:txBody>
          <a:bodyPr wrap="square" rtlCol="0">
            <a:spAutoFit/>
          </a:bodyPr>
          <a:lstStyle/>
          <a:p>
            <a:r>
              <a:rPr lang="en-US" sz="2000" dirty="0" smtClean="0"/>
              <a:t>40-10 HCR</a:t>
            </a:r>
            <a:endParaRPr lang="en-US" sz="2000" dirty="0"/>
          </a:p>
        </p:txBody>
      </p:sp>
      <p:sp>
        <p:nvSpPr>
          <p:cNvPr id="28" name="TextBox 27"/>
          <p:cNvSpPr txBox="1"/>
          <p:nvPr/>
        </p:nvSpPr>
        <p:spPr>
          <a:xfrm>
            <a:off x="6400800" y="1047690"/>
            <a:ext cx="3124200" cy="400110"/>
          </a:xfrm>
          <a:prstGeom prst="rect">
            <a:avLst/>
          </a:prstGeom>
          <a:noFill/>
        </p:spPr>
        <p:txBody>
          <a:bodyPr wrap="square" rtlCol="0">
            <a:spAutoFit/>
          </a:bodyPr>
          <a:lstStyle/>
          <a:p>
            <a:r>
              <a:rPr lang="en-US" sz="2000" dirty="0" smtClean="0"/>
              <a:t>Dynamic 40-10 HCR</a:t>
            </a:r>
            <a:endParaRPr lang="en-US" sz="2000" dirty="0"/>
          </a:p>
        </p:txBody>
      </p:sp>
      <p:sp>
        <p:nvSpPr>
          <p:cNvPr id="12" name="TextBox 11"/>
          <p:cNvSpPr txBox="1"/>
          <p:nvPr/>
        </p:nvSpPr>
        <p:spPr>
          <a:xfrm rot="16200000">
            <a:off x="-525956" y="4402631"/>
            <a:ext cx="1818376" cy="461665"/>
          </a:xfrm>
          <a:prstGeom prst="rect">
            <a:avLst/>
          </a:prstGeom>
          <a:solidFill>
            <a:schemeClr val="bg1"/>
          </a:solidFill>
        </p:spPr>
        <p:txBody>
          <a:bodyPr wrap="square" rtlCol="0">
            <a:spAutoFit/>
          </a:bodyPr>
          <a:lstStyle/>
          <a:p>
            <a:r>
              <a:rPr lang="en-US" dirty="0" smtClean="0"/>
              <a:t>Projected</a:t>
            </a:r>
            <a:endParaRPr lang="en-US" dirty="0"/>
          </a:p>
        </p:txBody>
      </p:sp>
    </p:spTree>
    <p:extLst>
      <p:ext uri="{BB962C8B-B14F-4D97-AF65-F5344CB8AC3E}">
        <p14:creationId xmlns:p14="http://schemas.microsoft.com/office/powerpoint/2010/main" val="21221419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2650" y="3667125"/>
            <a:ext cx="3200400" cy="31956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71825" y="3662362"/>
            <a:ext cx="3200400" cy="3195638"/>
          </a:xfrm>
          <a:prstGeom prst="rect">
            <a:avLst/>
          </a:prstGeom>
        </p:spPr>
      </p:pic>
      <p:sp>
        <p:nvSpPr>
          <p:cNvPr id="9" name="Rectangle 8"/>
          <p:cNvSpPr/>
          <p:nvPr/>
        </p:nvSpPr>
        <p:spPr bwMode="auto">
          <a:xfrm>
            <a:off x="0" y="0"/>
            <a:ext cx="9144000" cy="2045677"/>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b="26172"/>
          <a:stretch/>
        </p:blipFill>
        <p:spPr>
          <a:xfrm>
            <a:off x="5943600" y="1365015"/>
            <a:ext cx="3200400" cy="2359260"/>
          </a:xfrm>
          <a:prstGeom prst="rect">
            <a:avLst/>
          </a:prstGeom>
        </p:spPr>
      </p:pic>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b="26277"/>
          <a:stretch/>
        </p:blipFill>
        <p:spPr>
          <a:xfrm>
            <a:off x="3152775" y="1349282"/>
            <a:ext cx="3200400" cy="2355943"/>
          </a:xfrm>
          <a:prstGeom prst="rect">
            <a:avLst/>
          </a:prstGeom>
        </p:spPr>
      </p:pic>
      <p:sp>
        <p:nvSpPr>
          <p:cNvPr id="10" name="Title 1"/>
          <p:cNvSpPr txBox="1">
            <a:spLocks/>
          </p:cNvSpPr>
          <p:nvPr/>
        </p:nvSpPr>
        <p:spPr bwMode="auto">
          <a:xfrm>
            <a:off x="0" y="161925"/>
            <a:ext cx="9144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kern="0" dirty="0" smtClean="0">
                <a:latin typeface="CronosPro-Regular"/>
              </a:rPr>
              <a:t>MSE Results: Spawning biomass (</a:t>
            </a:r>
            <a:r>
              <a:rPr lang="en-US" kern="0" dirty="0" err="1" smtClean="0">
                <a:latin typeface="CronosPro-Regular"/>
              </a:rPr>
              <a:t>mt</a:t>
            </a:r>
            <a:r>
              <a:rPr lang="en-US" kern="0" dirty="0" smtClean="0">
                <a:latin typeface="CronosPro-Regular"/>
              </a:rPr>
              <a:t>) distribution versus management target</a:t>
            </a:r>
            <a:endParaRPr lang="en-US" kern="0" dirty="0">
              <a:latin typeface="CronosPro-Regular"/>
            </a:endParaRPr>
          </a:p>
        </p:txBody>
      </p:sp>
      <p:pic>
        <p:nvPicPr>
          <p:cNvPr id="1026" name="Picture 48" descr="40-10.SSB-Projected"/>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9334500"/>
            <a:ext cx="2743200" cy="21050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49" descr="DynBo.SSB-Projected"/>
          <p:cNvPicPr>
            <a:picLocks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11439525"/>
            <a:ext cx="2743200" cy="21050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7"/>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8"/>
          <p:cNvSpPr>
            <a:spLocks noChangeArrowheads="1"/>
          </p:cNvSpPr>
          <p:nvPr/>
        </p:nvSpPr>
        <p:spPr bwMode="auto">
          <a:xfrm>
            <a:off x="0" y="706755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5" name="Picture 4"/>
          <p:cNvPicPr>
            <a:picLocks noChangeAspect="1"/>
          </p:cNvPicPr>
          <p:nvPr/>
        </p:nvPicPr>
        <p:blipFill rotWithShape="1">
          <a:blip r:embed="rId9">
            <a:extLst>
              <a:ext uri="{28A0092B-C50C-407E-A947-70E740481C1C}">
                <a14:useLocalDpi xmlns:a14="http://schemas.microsoft.com/office/drawing/2010/main" val="0"/>
              </a:ext>
            </a:extLst>
          </a:blip>
          <a:srcRect b="26775"/>
          <a:stretch/>
        </p:blipFill>
        <p:spPr>
          <a:xfrm>
            <a:off x="361950" y="1314450"/>
            <a:ext cx="3200400" cy="2339979"/>
          </a:xfrm>
          <a:prstGeom prst="rect">
            <a:avLst/>
          </a:prstGeom>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1000" y="3652837"/>
            <a:ext cx="3200400" cy="3195638"/>
          </a:xfrm>
          <a:prstGeom prst="rect">
            <a:avLst/>
          </a:prstGeom>
        </p:spPr>
      </p:pic>
      <p:sp>
        <p:nvSpPr>
          <p:cNvPr id="11" name="TextBox 10"/>
          <p:cNvSpPr txBox="1"/>
          <p:nvPr/>
        </p:nvSpPr>
        <p:spPr>
          <a:xfrm rot="16200000">
            <a:off x="-502592" y="2074217"/>
            <a:ext cx="1638300" cy="461665"/>
          </a:xfrm>
          <a:prstGeom prst="rect">
            <a:avLst/>
          </a:prstGeom>
          <a:solidFill>
            <a:schemeClr val="bg1"/>
          </a:solidFill>
        </p:spPr>
        <p:txBody>
          <a:bodyPr wrap="square" rtlCol="0">
            <a:spAutoFit/>
          </a:bodyPr>
          <a:lstStyle/>
          <a:p>
            <a:r>
              <a:rPr lang="en-US" dirty="0" smtClean="0"/>
              <a:t>Historical</a:t>
            </a:r>
            <a:endParaRPr lang="en-US" dirty="0"/>
          </a:p>
        </p:txBody>
      </p:sp>
      <p:sp>
        <p:nvSpPr>
          <p:cNvPr id="12" name="TextBox 11"/>
          <p:cNvSpPr txBox="1"/>
          <p:nvPr/>
        </p:nvSpPr>
        <p:spPr>
          <a:xfrm rot="16200000">
            <a:off x="-525956" y="4402631"/>
            <a:ext cx="1818376" cy="461665"/>
          </a:xfrm>
          <a:prstGeom prst="rect">
            <a:avLst/>
          </a:prstGeom>
          <a:solidFill>
            <a:schemeClr val="bg1"/>
          </a:solidFill>
        </p:spPr>
        <p:txBody>
          <a:bodyPr wrap="square" rtlCol="0">
            <a:spAutoFit/>
          </a:bodyPr>
          <a:lstStyle/>
          <a:p>
            <a:r>
              <a:rPr lang="en-US" dirty="0" smtClean="0"/>
              <a:t>Projected</a:t>
            </a:r>
            <a:endParaRPr lang="en-US" dirty="0"/>
          </a:p>
        </p:txBody>
      </p:sp>
      <p:sp>
        <p:nvSpPr>
          <p:cNvPr id="26" name="TextBox 25"/>
          <p:cNvSpPr txBox="1"/>
          <p:nvPr/>
        </p:nvSpPr>
        <p:spPr>
          <a:xfrm>
            <a:off x="1190625" y="1085850"/>
            <a:ext cx="1905000" cy="400110"/>
          </a:xfrm>
          <a:prstGeom prst="rect">
            <a:avLst/>
          </a:prstGeom>
          <a:noFill/>
        </p:spPr>
        <p:txBody>
          <a:bodyPr wrap="square" rtlCol="0">
            <a:spAutoFit/>
          </a:bodyPr>
          <a:lstStyle/>
          <a:p>
            <a:r>
              <a:rPr lang="en-US" sz="2000" dirty="0" smtClean="0"/>
              <a:t>No Fishing</a:t>
            </a:r>
            <a:endParaRPr lang="en-US" sz="2000" dirty="0"/>
          </a:p>
        </p:txBody>
      </p:sp>
      <p:sp>
        <p:nvSpPr>
          <p:cNvPr id="27" name="TextBox 26"/>
          <p:cNvSpPr txBox="1"/>
          <p:nvPr/>
        </p:nvSpPr>
        <p:spPr>
          <a:xfrm>
            <a:off x="4124325" y="1109305"/>
            <a:ext cx="1905000" cy="400110"/>
          </a:xfrm>
          <a:prstGeom prst="rect">
            <a:avLst/>
          </a:prstGeom>
          <a:noFill/>
        </p:spPr>
        <p:txBody>
          <a:bodyPr wrap="square" rtlCol="0">
            <a:spAutoFit/>
          </a:bodyPr>
          <a:lstStyle/>
          <a:p>
            <a:r>
              <a:rPr lang="en-US" sz="2000" dirty="0" smtClean="0"/>
              <a:t>40-10 HCR</a:t>
            </a:r>
            <a:endParaRPr lang="en-US" sz="2000" dirty="0"/>
          </a:p>
        </p:txBody>
      </p:sp>
      <p:sp>
        <p:nvSpPr>
          <p:cNvPr id="28" name="TextBox 27"/>
          <p:cNvSpPr txBox="1"/>
          <p:nvPr/>
        </p:nvSpPr>
        <p:spPr>
          <a:xfrm>
            <a:off x="6400800" y="1123890"/>
            <a:ext cx="3124200" cy="400110"/>
          </a:xfrm>
          <a:prstGeom prst="rect">
            <a:avLst/>
          </a:prstGeom>
          <a:noFill/>
        </p:spPr>
        <p:txBody>
          <a:bodyPr wrap="square" rtlCol="0">
            <a:spAutoFit/>
          </a:bodyPr>
          <a:lstStyle/>
          <a:p>
            <a:r>
              <a:rPr lang="en-US" sz="2000" dirty="0" smtClean="0"/>
              <a:t>Dynamic 40-10 HCR</a:t>
            </a:r>
            <a:endParaRPr lang="en-US" sz="2000" dirty="0"/>
          </a:p>
        </p:txBody>
      </p:sp>
    </p:spTree>
    <p:extLst>
      <p:ext uri="{BB962C8B-B14F-4D97-AF65-F5344CB8AC3E}">
        <p14:creationId xmlns:p14="http://schemas.microsoft.com/office/powerpoint/2010/main" val="1868878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pic>
        <p:nvPicPr>
          <p:cNvPr id="3074" name="Picture 2" descr="http://hmsc.oregonstate.edu/projects/msap/PS/masterlist/imageML/sablefis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780" y="90714"/>
            <a:ext cx="2911020" cy="19503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76200" y="609600"/>
            <a:ext cx="6077856" cy="5641777"/>
          </a:xfrm>
        </p:spPr>
        <p:txBody>
          <a:bodyPr/>
          <a:lstStyle/>
          <a:p>
            <a:pPr marL="0" indent="0">
              <a:lnSpc>
                <a:spcPct val="110000"/>
              </a:lnSpc>
              <a:spcBef>
                <a:spcPts val="1200"/>
              </a:spcBef>
              <a:spcAft>
                <a:spcPts val="1200"/>
              </a:spcAft>
            </a:pPr>
            <a:r>
              <a:rPr lang="en-US" sz="2800" dirty="0" smtClean="0"/>
              <a:t>Sablefish</a:t>
            </a:r>
          </a:p>
          <a:p>
            <a:pPr marL="0" indent="0">
              <a:lnSpc>
                <a:spcPct val="110000"/>
              </a:lnSpc>
              <a:spcBef>
                <a:spcPts val="1200"/>
              </a:spcBef>
              <a:spcAft>
                <a:spcPts val="1200"/>
              </a:spcAft>
            </a:pPr>
            <a:r>
              <a:rPr lang="en-US" b="1" dirty="0" smtClean="0"/>
              <a:t>Widely</a:t>
            </a:r>
            <a:r>
              <a:rPr lang="en-US" dirty="0" smtClean="0"/>
              <a:t> distributed across the NE Pacific</a:t>
            </a:r>
          </a:p>
          <a:p>
            <a:pPr marL="0" indent="0">
              <a:lnSpc>
                <a:spcPct val="110000"/>
              </a:lnSpc>
              <a:spcBef>
                <a:spcPts val="1200"/>
              </a:spcBef>
              <a:spcAft>
                <a:spcPts val="1200"/>
              </a:spcAft>
            </a:pPr>
            <a:r>
              <a:rPr lang="en-US" b="1" dirty="0" smtClean="0"/>
              <a:t>Winter</a:t>
            </a:r>
            <a:r>
              <a:rPr lang="en-US" dirty="0" smtClean="0"/>
              <a:t> deep water </a:t>
            </a:r>
            <a:r>
              <a:rPr lang="en-US" dirty="0" err="1" smtClean="0"/>
              <a:t>spawners</a:t>
            </a:r>
            <a:endParaRPr lang="en-US" dirty="0" smtClean="0"/>
          </a:p>
          <a:p>
            <a:pPr marL="0" indent="0">
              <a:lnSpc>
                <a:spcPct val="110000"/>
              </a:lnSpc>
              <a:spcBef>
                <a:spcPts val="1200"/>
              </a:spcBef>
              <a:spcAft>
                <a:spcPts val="1200"/>
              </a:spcAft>
            </a:pPr>
            <a:r>
              <a:rPr lang="en-US" b="1" dirty="0" smtClean="0"/>
              <a:t>Pelagic larvae</a:t>
            </a:r>
            <a:r>
              <a:rPr lang="en-US" dirty="0" smtClean="0"/>
              <a:t> offshore, migrate inshore to settle as demersal juveniles</a:t>
            </a:r>
          </a:p>
          <a:p>
            <a:pPr marL="0" indent="0">
              <a:lnSpc>
                <a:spcPct val="110000"/>
              </a:lnSpc>
              <a:spcBef>
                <a:spcPts val="1200"/>
              </a:spcBef>
              <a:spcAft>
                <a:spcPts val="1200"/>
              </a:spcAft>
            </a:pPr>
            <a:r>
              <a:rPr lang="en-US" b="1" dirty="0" smtClean="0"/>
              <a:t>Rapid growth</a:t>
            </a:r>
            <a:r>
              <a:rPr lang="en-US" dirty="0" smtClean="0"/>
              <a:t>, reaching full size and maturity within a decade, long lived</a:t>
            </a:r>
          </a:p>
          <a:p>
            <a:pPr marL="0" indent="0">
              <a:lnSpc>
                <a:spcPct val="110000"/>
              </a:lnSpc>
              <a:spcBef>
                <a:spcPts val="1200"/>
              </a:spcBef>
              <a:spcAft>
                <a:spcPts val="1200"/>
              </a:spcAft>
            </a:pPr>
            <a:r>
              <a:rPr lang="en-US" b="1" dirty="0" smtClean="0"/>
              <a:t>Commercially </a:t>
            </a:r>
            <a:r>
              <a:rPr lang="en-US" b="1" dirty="0"/>
              <a:t>valuable</a:t>
            </a:r>
            <a:r>
              <a:rPr lang="en-US" dirty="0"/>
              <a:t> target </a:t>
            </a:r>
            <a:r>
              <a:rPr lang="en-US" dirty="0" smtClean="0"/>
              <a:t>fishery</a:t>
            </a:r>
          </a:p>
          <a:p>
            <a:pPr>
              <a:lnSpc>
                <a:spcPct val="110000"/>
              </a:lnSpc>
              <a:spcBef>
                <a:spcPts val="1200"/>
              </a:spcBef>
              <a:spcAft>
                <a:spcPts val="1200"/>
              </a:spcAft>
              <a:buFont typeface="Arial" panose="020B0604020202020204" pitchFamily="34" charset="0"/>
              <a:buChar char="•"/>
            </a:pPr>
            <a:endParaRPr lang="en-US" dirty="0" smtClean="0"/>
          </a:p>
        </p:txBody>
      </p:sp>
      <p:sp>
        <p:nvSpPr>
          <p:cNvPr id="4" name="TextBox 3"/>
          <p:cNvSpPr txBox="1"/>
          <p:nvPr/>
        </p:nvSpPr>
        <p:spPr>
          <a:xfrm>
            <a:off x="7162800" y="5943600"/>
            <a:ext cx="1981200" cy="307777"/>
          </a:xfrm>
          <a:prstGeom prst="rect">
            <a:avLst/>
          </a:prstGeom>
          <a:noFill/>
        </p:spPr>
        <p:txBody>
          <a:bodyPr wrap="square" rtlCol="0">
            <a:spAutoFit/>
          </a:bodyPr>
          <a:lstStyle/>
          <a:p>
            <a:r>
              <a:rPr lang="en-US" sz="1400" dirty="0" smtClean="0">
                <a:solidFill>
                  <a:schemeClr val="bg1"/>
                </a:solidFill>
              </a:rPr>
              <a:t>Photo: Wade D. Smith</a:t>
            </a:r>
            <a:endParaRPr lang="en-US" sz="1400" dirty="0">
              <a:solidFill>
                <a:schemeClr val="bg1"/>
              </a:solidFill>
            </a:endParaRPr>
          </a:p>
        </p:txBody>
      </p:sp>
      <p:pic>
        <p:nvPicPr>
          <p:cNvPr id="1026" name="Picture 2" descr="C:\Users\Juan\IPHC_OUTLOOK\Downloads\2810637516_61e1d87327_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780" y="2129970"/>
            <a:ext cx="2897638" cy="21732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eatfish.ca/sites/default/files/imagecache/recipe_large/4684226123_74194b290a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0256" y="4368623"/>
            <a:ext cx="2808516" cy="2108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4293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9144000" cy="2045677"/>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4" name="Title 1"/>
          <p:cNvSpPr txBox="1">
            <a:spLocks/>
          </p:cNvSpPr>
          <p:nvPr/>
        </p:nvSpPr>
        <p:spPr bwMode="auto">
          <a:xfrm>
            <a:off x="0" y="228600"/>
            <a:ext cx="9144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kern="0" dirty="0" smtClean="0">
                <a:latin typeface="CronosPro-Regular"/>
              </a:rPr>
              <a:t>MSE Results: Proportion of years below management limit and fishery closure</a:t>
            </a:r>
            <a:endParaRPr lang="en-US" kern="0" dirty="0">
              <a:latin typeface="CronosPro-Regular"/>
            </a:endParaRPr>
          </a:p>
        </p:txBody>
      </p:sp>
      <p:sp>
        <p:nvSpPr>
          <p:cNvPr id="2" name="Rectangle 1"/>
          <p:cNvSpPr/>
          <p:nvPr/>
        </p:nvSpPr>
        <p:spPr bwMode="auto">
          <a:xfrm>
            <a:off x="1066800" y="2045677"/>
            <a:ext cx="2514600" cy="392723"/>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10" name="Rectangle 9"/>
          <p:cNvSpPr/>
          <p:nvPr/>
        </p:nvSpPr>
        <p:spPr bwMode="auto">
          <a:xfrm>
            <a:off x="1216572" y="1961098"/>
            <a:ext cx="2364828" cy="477302"/>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14" name="Rectangle 13"/>
          <p:cNvSpPr/>
          <p:nvPr/>
        </p:nvSpPr>
        <p:spPr bwMode="auto">
          <a:xfrm>
            <a:off x="5715000" y="1905000"/>
            <a:ext cx="2364828" cy="477302"/>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1524000"/>
            <a:ext cx="4572000" cy="456519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2672" y="1524000"/>
            <a:ext cx="4572000" cy="4565196"/>
          </a:xfrm>
          <a:prstGeom prst="rect">
            <a:avLst/>
          </a:prstGeom>
        </p:spPr>
      </p:pic>
      <p:sp>
        <p:nvSpPr>
          <p:cNvPr id="12" name="TextBox 11"/>
          <p:cNvSpPr txBox="1"/>
          <p:nvPr/>
        </p:nvSpPr>
        <p:spPr>
          <a:xfrm>
            <a:off x="1800225" y="1295400"/>
            <a:ext cx="1905000" cy="400110"/>
          </a:xfrm>
          <a:prstGeom prst="rect">
            <a:avLst/>
          </a:prstGeom>
          <a:noFill/>
        </p:spPr>
        <p:txBody>
          <a:bodyPr wrap="square" rtlCol="0">
            <a:spAutoFit/>
          </a:bodyPr>
          <a:lstStyle/>
          <a:p>
            <a:r>
              <a:rPr lang="en-US" sz="2000" dirty="0" smtClean="0"/>
              <a:t>40-10 HCR</a:t>
            </a:r>
            <a:endParaRPr lang="en-US" sz="2000" dirty="0"/>
          </a:p>
        </p:txBody>
      </p:sp>
      <p:sp>
        <p:nvSpPr>
          <p:cNvPr id="16" name="TextBox 15"/>
          <p:cNvSpPr txBox="1"/>
          <p:nvPr/>
        </p:nvSpPr>
        <p:spPr>
          <a:xfrm>
            <a:off x="5486400" y="1295400"/>
            <a:ext cx="3124200" cy="400110"/>
          </a:xfrm>
          <a:prstGeom prst="rect">
            <a:avLst/>
          </a:prstGeom>
          <a:noFill/>
        </p:spPr>
        <p:txBody>
          <a:bodyPr wrap="square" rtlCol="0">
            <a:spAutoFit/>
          </a:bodyPr>
          <a:lstStyle/>
          <a:p>
            <a:r>
              <a:rPr lang="en-US" sz="2000" dirty="0" smtClean="0"/>
              <a:t>Dynamic 40-10 HCR</a:t>
            </a:r>
            <a:endParaRPr lang="en-US" sz="2000" dirty="0"/>
          </a:p>
        </p:txBody>
      </p:sp>
    </p:spTree>
    <p:extLst>
      <p:ext uri="{BB962C8B-B14F-4D97-AF65-F5344CB8AC3E}">
        <p14:creationId xmlns:p14="http://schemas.microsoft.com/office/powerpoint/2010/main" val="42082529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9144000" cy="2045677"/>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4" name="Title 1"/>
          <p:cNvSpPr txBox="1">
            <a:spLocks/>
          </p:cNvSpPr>
          <p:nvPr/>
        </p:nvSpPr>
        <p:spPr bwMode="auto">
          <a:xfrm>
            <a:off x="0" y="57150"/>
            <a:ext cx="9144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kern="0" dirty="0" smtClean="0">
                <a:latin typeface="CronosPro-Regular"/>
              </a:rPr>
              <a:t>Reference Points</a:t>
            </a:r>
            <a:endParaRPr lang="en-US" kern="0" dirty="0">
              <a:latin typeface="CronosPro-Regular"/>
            </a:endParaRPr>
          </a:p>
        </p:txBody>
      </p:sp>
      <p:sp>
        <p:nvSpPr>
          <p:cNvPr id="2" name="Rectangle 1"/>
          <p:cNvSpPr/>
          <p:nvPr/>
        </p:nvSpPr>
        <p:spPr bwMode="auto">
          <a:xfrm>
            <a:off x="1066800" y="2045677"/>
            <a:ext cx="2514600" cy="392723"/>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10" name="Rectangle 9"/>
          <p:cNvSpPr/>
          <p:nvPr/>
        </p:nvSpPr>
        <p:spPr bwMode="auto">
          <a:xfrm>
            <a:off x="1216572" y="1961098"/>
            <a:ext cx="2364828" cy="477302"/>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14" name="Rectangle 13"/>
          <p:cNvSpPr/>
          <p:nvPr/>
        </p:nvSpPr>
        <p:spPr bwMode="auto">
          <a:xfrm>
            <a:off x="5715000" y="1905000"/>
            <a:ext cx="2364828" cy="477302"/>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graphicFrame>
        <p:nvGraphicFramePr>
          <p:cNvPr id="7" name="Table 6"/>
          <p:cNvGraphicFramePr>
            <a:graphicFrameLocks noGrp="1"/>
          </p:cNvGraphicFramePr>
          <p:nvPr>
            <p:extLst>
              <p:ext uri="{D42A27DB-BD31-4B8C-83A1-F6EECF244321}">
                <p14:modId xmlns:p14="http://schemas.microsoft.com/office/powerpoint/2010/main" val="285005370"/>
              </p:ext>
            </p:extLst>
          </p:nvPr>
        </p:nvGraphicFramePr>
        <p:xfrm>
          <a:off x="152400" y="620448"/>
          <a:ext cx="8915400" cy="5932752"/>
        </p:xfrm>
        <a:graphic>
          <a:graphicData uri="http://schemas.openxmlformats.org/drawingml/2006/table">
            <a:tbl>
              <a:tblPr/>
              <a:tblGrid>
                <a:gridCol w="2878422">
                  <a:extLst>
                    <a:ext uri="{9D8B030D-6E8A-4147-A177-3AD203B41FA5}">
                      <a16:colId xmlns:a16="http://schemas.microsoft.com/office/drawing/2014/main" val="2255625235"/>
                    </a:ext>
                  </a:extLst>
                </a:gridCol>
                <a:gridCol w="1017728">
                  <a:extLst>
                    <a:ext uri="{9D8B030D-6E8A-4147-A177-3AD203B41FA5}">
                      <a16:colId xmlns:a16="http://schemas.microsoft.com/office/drawing/2014/main" val="651739808"/>
                    </a:ext>
                  </a:extLst>
                </a:gridCol>
                <a:gridCol w="994598">
                  <a:extLst>
                    <a:ext uri="{9D8B030D-6E8A-4147-A177-3AD203B41FA5}">
                      <a16:colId xmlns:a16="http://schemas.microsoft.com/office/drawing/2014/main" val="1043441877"/>
                    </a:ext>
                  </a:extLst>
                </a:gridCol>
                <a:gridCol w="1017728">
                  <a:extLst>
                    <a:ext uri="{9D8B030D-6E8A-4147-A177-3AD203B41FA5}">
                      <a16:colId xmlns:a16="http://schemas.microsoft.com/office/drawing/2014/main" val="2848369961"/>
                    </a:ext>
                  </a:extLst>
                </a:gridCol>
                <a:gridCol w="994598">
                  <a:extLst>
                    <a:ext uri="{9D8B030D-6E8A-4147-A177-3AD203B41FA5}">
                      <a16:colId xmlns:a16="http://schemas.microsoft.com/office/drawing/2014/main" val="3499618920"/>
                    </a:ext>
                  </a:extLst>
                </a:gridCol>
                <a:gridCol w="1017728">
                  <a:extLst>
                    <a:ext uri="{9D8B030D-6E8A-4147-A177-3AD203B41FA5}">
                      <a16:colId xmlns:a16="http://schemas.microsoft.com/office/drawing/2014/main" val="3754525906"/>
                    </a:ext>
                  </a:extLst>
                </a:gridCol>
                <a:gridCol w="994598">
                  <a:extLst>
                    <a:ext uri="{9D8B030D-6E8A-4147-A177-3AD203B41FA5}">
                      <a16:colId xmlns:a16="http://schemas.microsoft.com/office/drawing/2014/main" val="2660919366"/>
                    </a:ext>
                  </a:extLst>
                </a:gridCol>
              </a:tblGrid>
              <a:tr h="494396">
                <a:tc>
                  <a:txBody>
                    <a:bodyPr/>
                    <a:lstStyle/>
                    <a:p>
                      <a:pPr indent="-457200" algn="ctr" fontAlgn="b">
                        <a:spcBef>
                          <a:spcPts val="600"/>
                        </a:spcBef>
                        <a:spcAft>
                          <a:spcPts val="600"/>
                        </a:spcAft>
                      </a:pPr>
                      <a:r>
                        <a:rPr lang="en-US" sz="1500" b="0" i="0" u="none" strike="noStrike" dirty="0">
                          <a:solidFill>
                            <a:srgbClr val="000000"/>
                          </a:solidFill>
                          <a:effectLst/>
                          <a:latin typeface="Times New Roman" panose="02020603050405020304" pitchFamily="18" charset="0"/>
                        </a:rPr>
                        <a:t> </a:t>
                      </a:r>
                    </a:p>
                  </a:txBody>
                  <a:tcPr marL="6716" marR="6716" marT="6716" marB="0" anchor="b">
                    <a:lnL>
                      <a:noFill/>
                    </a:lnL>
                    <a:lnR>
                      <a:noFill/>
                    </a:lnR>
                    <a:lnT w="6350" cap="flat" cmpd="sng" algn="ctr">
                      <a:solidFill>
                        <a:srgbClr val="000000"/>
                      </a:solidFill>
                      <a:prstDash val="solid"/>
                      <a:round/>
                      <a:headEnd type="none" w="med" len="med"/>
                      <a:tailEnd type="none" w="med" len="med"/>
                    </a:lnT>
                    <a:lnB>
                      <a:noFill/>
                    </a:lnB>
                  </a:tcPr>
                </a:tc>
                <a:tc gridSpan="2">
                  <a:txBody>
                    <a:bodyPr/>
                    <a:lstStyle/>
                    <a:p>
                      <a:pPr indent="-457200" algn="ctr" fontAlgn="b">
                        <a:spcBef>
                          <a:spcPts val="600"/>
                        </a:spcBef>
                        <a:spcAft>
                          <a:spcPts val="600"/>
                        </a:spcAft>
                      </a:pPr>
                      <a:r>
                        <a:rPr lang="en-US" sz="1500" b="0" i="0" u="none" strike="noStrike" dirty="0">
                          <a:solidFill>
                            <a:srgbClr val="000000"/>
                          </a:solidFill>
                          <a:effectLst/>
                          <a:latin typeface="Times New Roman" panose="02020603050405020304" pitchFamily="18" charset="0"/>
                        </a:rPr>
                        <a:t>No Catch</a:t>
                      </a:r>
                    </a:p>
                  </a:txBody>
                  <a:tcPr marL="6716" marR="6716" marT="6716"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40-10 HCR</a:t>
                      </a:r>
                    </a:p>
                  </a:txBody>
                  <a:tcPr marL="6716" marR="6716" marT="6716"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tc gridSpan="2">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Dynamic Unfished Biomass 40-10 HCR</a:t>
                      </a:r>
                    </a:p>
                  </a:txBody>
                  <a:tcPr marL="6716" marR="6716" marT="6716" marB="0" anchor="b">
                    <a:lnL>
                      <a:noFill/>
                    </a:lnL>
                    <a:lnR>
                      <a:noFill/>
                    </a:lnR>
                    <a:lnT w="6350" cap="flat" cmpd="sng" algn="ctr">
                      <a:solidFill>
                        <a:srgbClr val="000000"/>
                      </a:solidFill>
                      <a:prstDash val="solid"/>
                      <a:round/>
                      <a:headEnd type="none" w="med" len="med"/>
                      <a:tailEnd type="none" w="med" len="med"/>
                    </a:lnT>
                    <a:lnB>
                      <a:noFill/>
                    </a:lnB>
                  </a:tcPr>
                </a:tc>
                <a:tc hMerge="1">
                  <a:txBody>
                    <a:bodyPr/>
                    <a:lstStyle/>
                    <a:p>
                      <a:endParaRPr lang="en-US"/>
                    </a:p>
                  </a:txBody>
                  <a:tcPr/>
                </a:tc>
                <a:extLst>
                  <a:ext uri="{0D108BD9-81ED-4DB2-BD59-A6C34878D82A}">
                    <a16:rowId xmlns:a16="http://schemas.microsoft.com/office/drawing/2014/main" val="1697213422"/>
                  </a:ext>
                </a:extLst>
              </a:tr>
              <a:tr h="494396">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 </a:t>
                      </a:r>
                    </a:p>
                  </a:txBody>
                  <a:tcPr marL="6716" marR="6716" marT="671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Average</a:t>
                      </a:r>
                    </a:p>
                  </a:txBody>
                  <a:tcPr marL="6716" marR="6716" marT="671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Standard Deviation</a:t>
                      </a:r>
                    </a:p>
                  </a:txBody>
                  <a:tcPr marL="6716" marR="6716" marT="671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Average</a:t>
                      </a:r>
                    </a:p>
                  </a:txBody>
                  <a:tcPr marL="6716" marR="6716" marT="671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Standard Deviation</a:t>
                      </a:r>
                    </a:p>
                  </a:txBody>
                  <a:tcPr marL="6716" marR="6716" marT="671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Average</a:t>
                      </a:r>
                    </a:p>
                  </a:txBody>
                  <a:tcPr marL="6716" marR="6716" marT="671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Standard Deviation</a:t>
                      </a:r>
                    </a:p>
                  </a:txBody>
                  <a:tcPr marL="6716" marR="6716" marT="6716"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4059155"/>
                  </a:ext>
                </a:extLst>
              </a:tr>
              <a:tr h="494396">
                <a:tc>
                  <a:txBody>
                    <a:bodyPr/>
                    <a:lstStyle/>
                    <a:p>
                      <a:pPr indent="-457200" algn="l" fontAlgn="b">
                        <a:spcBef>
                          <a:spcPts val="600"/>
                        </a:spcBef>
                        <a:spcAft>
                          <a:spcPts val="600"/>
                        </a:spcAft>
                      </a:pPr>
                      <a:r>
                        <a:rPr lang="en-US" sz="1500" b="0" i="0" u="none" strike="noStrike" dirty="0">
                          <a:solidFill>
                            <a:srgbClr val="000000"/>
                          </a:solidFill>
                          <a:effectLst/>
                          <a:latin typeface="Times New Roman" panose="02020603050405020304" pitchFamily="18" charset="0"/>
                        </a:rPr>
                        <a:t>Unfished recruitment (millions)</a:t>
                      </a:r>
                    </a:p>
                  </a:txBody>
                  <a:tcPr marL="6716" marR="6716" marT="671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9.262</a:t>
                      </a:r>
                    </a:p>
                  </a:txBody>
                  <a:tcPr marL="6716" marR="6716" marT="671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0.492</a:t>
                      </a:r>
                    </a:p>
                  </a:txBody>
                  <a:tcPr marL="6716" marR="6716" marT="671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9.408</a:t>
                      </a:r>
                    </a:p>
                  </a:txBody>
                  <a:tcPr marL="6716" marR="6716" marT="671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0.405</a:t>
                      </a:r>
                    </a:p>
                  </a:txBody>
                  <a:tcPr marL="6716" marR="6716" marT="671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9.247</a:t>
                      </a:r>
                    </a:p>
                  </a:txBody>
                  <a:tcPr marL="6716" marR="6716" marT="671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0.400</a:t>
                      </a:r>
                    </a:p>
                  </a:txBody>
                  <a:tcPr marL="6716" marR="6716" marT="6716"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921998921"/>
                  </a:ext>
                </a:extLst>
              </a:tr>
              <a:tr h="494396">
                <a:tc>
                  <a:txBody>
                    <a:bodyPr/>
                    <a:lstStyle/>
                    <a:p>
                      <a:pPr indent="-457200" algn="l" fontAlgn="b">
                        <a:spcBef>
                          <a:spcPts val="600"/>
                        </a:spcBef>
                        <a:spcAft>
                          <a:spcPts val="600"/>
                        </a:spcAft>
                      </a:pPr>
                      <a:r>
                        <a:rPr lang="en-US" sz="1500" b="0" i="0" u="none" strike="noStrike" dirty="0">
                          <a:solidFill>
                            <a:srgbClr val="000000"/>
                          </a:solidFill>
                          <a:effectLst/>
                          <a:latin typeface="Times New Roman" panose="02020603050405020304" pitchFamily="18" charset="0"/>
                        </a:rPr>
                        <a:t>Unfished spawning biomass (</a:t>
                      </a:r>
                      <a:r>
                        <a:rPr lang="en-US" sz="1500" b="0" i="0" u="none" strike="noStrike" dirty="0" err="1">
                          <a:solidFill>
                            <a:srgbClr val="000000"/>
                          </a:solidFill>
                          <a:effectLst/>
                          <a:latin typeface="Times New Roman" panose="02020603050405020304" pitchFamily="18" charset="0"/>
                        </a:rPr>
                        <a:t>mt</a:t>
                      </a:r>
                      <a:r>
                        <a:rPr lang="en-US" sz="1500" b="0" i="0" u="none" strike="noStrike" dirty="0">
                          <a:solidFill>
                            <a:srgbClr val="000000"/>
                          </a:solidFill>
                          <a:effectLst/>
                          <a:latin typeface="Times New Roman" panose="02020603050405020304" pitchFamily="18" charset="0"/>
                        </a:rPr>
                        <a:t>)</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118,958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6,738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122,154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4,921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119,966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5,173 </a:t>
                      </a:r>
                    </a:p>
                  </a:txBody>
                  <a:tcPr marL="6716" marR="6716" marT="6716" marB="0" anchor="b">
                    <a:lnL>
                      <a:noFill/>
                    </a:lnL>
                    <a:lnR>
                      <a:noFill/>
                    </a:lnR>
                    <a:lnT>
                      <a:noFill/>
                    </a:lnT>
                    <a:lnB>
                      <a:noFill/>
                    </a:lnB>
                  </a:tcPr>
                </a:tc>
                <a:extLst>
                  <a:ext uri="{0D108BD9-81ED-4DB2-BD59-A6C34878D82A}">
                    <a16:rowId xmlns:a16="http://schemas.microsoft.com/office/drawing/2014/main" val="831521572"/>
                  </a:ext>
                </a:extLst>
              </a:tr>
              <a:tr h="494396">
                <a:tc>
                  <a:txBody>
                    <a:bodyPr/>
                    <a:lstStyle/>
                    <a:p>
                      <a:pPr indent="-457200" algn="l" fontAlgn="b">
                        <a:spcBef>
                          <a:spcPts val="600"/>
                        </a:spcBef>
                        <a:spcAft>
                          <a:spcPts val="600"/>
                        </a:spcAft>
                      </a:pPr>
                      <a:r>
                        <a:rPr lang="en-US" sz="1500" b="0" i="0" u="none" strike="noStrike" dirty="0">
                          <a:solidFill>
                            <a:srgbClr val="000000"/>
                          </a:solidFill>
                          <a:effectLst/>
                          <a:latin typeface="Times New Roman" panose="02020603050405020304" pitchFamily="18" charset="0"/>
                        </a:rPr>
                        <a:t>Spawning biomass at 40% Unfished spawning biomass (</a:t>
                      </a:r>
                      <a:r>
                        <a:rPr lang="en-US" sz="1500" b="0" i="0" u="none" strike="noStrike" dirty="0" err="1">
                          <a:solidFill>
                            <a:srgbClr val="000000"/>
                          </a:solidFill>
                          <a:effectLst/>
                          <a:latin typeface="Times New Roman" panose="02020603050405020304" pitchFamily="18" charset="0"/>
                        </a:rPr>
                        <a:t>mt</a:t>
                      </a:r>
                      <a:r>
                        <a:rPr lang="en-US" sz="1500" b="0" i="0" u="none" strike="noStrike" dirty="0">
                          <a:solidFill>
                            <a:srgbClr val="000000"/>
                          </a:solidFill>
                          <a:effectLst/>
                          <a:latin typeface="Times New Roman" panose="02020603050405020304" pitchFamily="18" charset="0"/>
                        </a:rPr>
                        <a:t>)</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47,584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2,695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48,862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1,968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47,986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2,069 </a:t>
                      </a:r>
                    </a:p>
                  </a:txBody>
                  <a:tcPr marL="6716" marR="6716" marT="6716" marB="0" anchor="b">
                    <a:lnL>
                      <a:noFill/>
                    </a:lnL>
                    <a:lnR>
                      <a:noFill/>
                    </a:lnR>
                    <a:lnT>
                      <a:noFill/>
                    </a:lnT>
                    <a:lnB>
                      <a:noFill/>
                    </a:lnB>
                  </a:tcPr>
                </a:tc>
                <a:extLst>
                  <a:ext uri="{0D108BD9-81ED-4DB2-BD59-A6C34878D82A}">
                    <a16:rowId xmlns:a16="http://schemas.microsoft.com/office/drawing/2014/main" val="2677877301"/>
                  </a:ext>
                </a:extLst>
              </a:tr>
              <a:tr h="494396">
                <a:tc>
                  <a:txBody>
                    <a:bodyPr/>
                    <a:lstStyle/>
                    <a:p>
                      <a:pPr indent="-457200" algn="l" fontAlgn="b">
                        <a:spcBef>
                          <a:spcPts val="600"/>
                        </a:spcBef>
                        <a:spcAft>
                          <a:spcPts val="600"/>
                        </a:spcAft>
                      </a:pPr>
                      <a:r>
                        <a:rPr lang="en-US" sz="1500" b="0" i="0" u="none" strike="noStrike" dirty="0">
                          <a:solidFill>
                            <a:srgbClr val="000000"/>
                          </a:solidFill>
                          <a:effectLst/>
                          <a:latin typeface="Times New Roman" panose="02020603050405020304" pitchFamily="18" charset="0"/>
                        </a:rPr>
                        <a:t>Catch at 40% Unfished spawning biomass (</a:t>
                      </a:r>
                      <a:r>
                        <a:rPr lang="en-US" sz="1500" b="0" i="0" u="none" strike="noStrike" dirty="0" err="1">
                          <a:solidFill>
                            <a:srgbClr val="000000"/>
                          </a:solidFill>
                          <a:effectLst/>
                          <a:latin typeface="Times New Roman" panose="02020603050405020304" pitchFamily="18" charset="0"/>
                        </a:rPr>
                        <a:t>mt</a:t>
                      </a:r>
                      <a:r>
                        <a:rPr lang="en-US" sz="1500" b="0" i="0" u="none" strike="noStrike" dirty="0">
                          <a:solidFill>
                            <a:srgbClr val="000000"/>
                          </a:solidFill>
                          <a:effectLst/>
                          <a:latin typeface="Times New Roman" panose="02020603050405020304" pitchFamily="18" charset="0"/>
                        </a:rPr>
                        <a:t>)</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4,417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242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4,505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193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4,426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197 </a:t>
                      </a:r>
                    </a:p>
                  </a:txBody>
                  <a:tcPr marL="6716" marR="6716" marT="6716" marB="0" anchor="b">
                    <a:lnL>
                      <a:noFill/>
                    </a:lnL>
                    <a:lnR>
                      <a:noFill/>
                    </a:lnR>
                    <a:lnT>
                      <a:noFill/>
                    </a:lnT>
                    <a:lnB>
                      <a:noFill/>
                    </a:lnB>
                  </a:tcPr>
                </a:tc>
                <a:extLst>
                  <a:ext uri="{0D108BD9-81ED-4DB2-BD59-A6C34878D82A}">
                    <a16:rowId xmlns:a16="http://schemas.microsoft.com/office/drawing/2014/main" val="4080568364"/>
                  </a:ext>
                </a:extLst>
              </a:tr>
              <a:tr h="494396">
                <a:tc>
                  <a:txBody>
                    <a:bodyPr/>
                    <a:lstStyle/>
                    <a:p>
                      <a:pPr indent="-457200" algn="l" fontAlgn="b">
                        <a:spcBef>
                          <a:spcPts val="600"/>
                        </a:spcBef>
                        <a:spcAft>
                          <a:spcPts val="600"/>
                        </a:spcAft>
                      </a:pPr>
                      <a:r>
                        <a:rPr lang="en-US" sz="1500" b="0" i="0" u="none" strike="noStrike" dirty="0">
                          <a:solidFill>
                            <a:srgbClr val="000000"/>
                          </a:solidFill>
                          <a:effectLst/>
                          <a:latin typeface="Times New Roman" panose="02020603050405020304" pitchFamily="18" charset="0"/>
                        </a:rPr>
                        <a:t>Spawning Biomass at MSY (</a:t>
                      </a:r>
                      <a:r>
                        <a:rPr lang="en-US" sz="1500" b="0" i="0" u="none" strike="noStrike" dirty="0" err="1">
                          <a:solidFill>
                            <a:srgbClr val="000000"/>
                          </a:solidFill>
                          <a:effectLst/>
                          <a:latin typeface="Times New Roman" panose="02020603050405020304" pitchFamily="18" charset="0"/>
                        </a:rPr>
                        <a:t>mt</a:t>
                      </a:r>
                      <a:r>
                        <a:rPr lang="en-US" sz="1500" b="0" i="0" u="none" strike="noStrike" dirty="0">
                          <a:solidFill>
                            <a:srgbClr val="000000"/>
                          </a:solidFill>
                          <a:effectLst/>
                          <a:latin typeface="Times New Roman" panose="02020603050405020304" pitchFamily="18" charset="0"/>
                        </a:rPr>
                        <a:t>)</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34,823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1,993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35,811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1,434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35,149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1,526 </a:t>
                      </a:r>
                    </a:p>
                  </a:txBody>
                  <a:tcPr marL="6716" marR="6716" marT="6716" marB="0" anchor="b">
                    <a:lnL>
                      <a:noFill/>
                    </a:lnL>
                    <a:lnR>
                      <a:noFill/>
                    </a:lnR>
                    <a:lnT>
                      <a:noFill/>
                    </a:lnT>
                    <a:lnB>
                      <a:noFill/>
                    </a:lnB>
                  </a:tcPr>
                </a:tc>
                <a:extLst>
                  <a:ext uri="{0D108BD9-81ED-4DB2-BD59-A6C34878D82A}">
                    <a16:rowId xmlns:a16="http://schemas.microsoft.com/office/drawing/2014/main" val="1447937784"/>
                  </a:ext>
                </a:extLst>
              </a:tr>
              <a:tr h="494396">
                <a:tc>
                  <a:txBody>
                    <a:bodyPr/>
                    <a:lstStyle/>
                    <a:p>
                      <a:pPr indent="-457200" algn="l" fontAlgn="b">
                        <a:spcBef>
                          <a:spcPts val="600"/>
                        </a:spcBef>
                        <a:spcAft>
                          <a:spcPts val="600"/>
                        </a:spcAft>
                      </a:pPr>
                      <a:r>
                        <a:rPr lang="en-US" sz="1500" b="0" i="0" u="none" strike="noStrike" dirty="0">
                          <a:solidFill>
                            <a:srgbClr val="000000"/>
                          </a:solidFill>
                          <a:effectLst/>
                          <a:latin typeface="Times New Roman" panose="02020603050405020304" pitchFamily="18" charset="0"/>
                        </a:rPr>
                        <a:t>Catch at MSY  (</a:t>
                      </a:r>
                      <a:r>
                        <a:rPr lang="en-US" sz="1500" b="0" i="0" u="none" strike="noStrike" dirty="0" err="1">
                          <a:solidFill>
                            <a:srgbClr val="000000"/>
                          </a:solidFill>
                          <a:effectLst/>
                          <a:latin typeface="Times New Roman" panose="02020603050405020304" pitchFamily="18" charset="0"/>
                        </a:rPr>
                        <a:t>mt</a:t>
                      </a:r>
                      <a:r>
                        <a:rPr lang="en-US" sz="1500" b="0" i="0" u="none" strike="noStrike" dirty="0">
                          <a:solidFill>
                            <a:srgbClr val="000000"/>
                          </a:solidFill>
                          <a:effectLst/>
                          <a:latin typeface="Times New Roman" panose="02020603050405020304" pitchFamily="18" charset="0"/>
                        </a:rPr>
                        <a:t>)</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4,630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252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4,721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203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4,639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206 </a:t>
                      </a:r>
                    </a:p>
                  </a:txBody>
                  <a:tcPr marL="6716" marR="6716" marT="6716" marB="0" anchor="b">
                    <a:lnL>
                      <a:noFill/>
                    </a:lnL>
                    <a:lnR>
                      <a:noFill/>
                    </a:lnR>
                    <a:lnT>
                      <a:noFill/>
                    </a:lnT>
                    <a:lnB>
                      <a:noFill/>
                    </a:lnB>
                  </a:tcPr>
                </a:tc>
                <a:extLst>
                  <a:ext uri="{0D108BD9-81ED-4DB2-BD59-A6C34878D82A}">
                    <a16:rowId xmlns:a16="http://schemas.microsoft.com/office/drawing/2014/main" val="2433191233"/>
                  </a:ext>
                </a:extLst>
              </a:tr>
              <a:tr h="494396">
                <a:tc>
                  <a:txBody>
                    <a:bodyPr/>
                    <a:lstStyle/>
                    <a:p>
                      <a:pPr indent="-457200" algn="l" fontAlgn="b">
                        <a:spcBef>
                          <a:spcPts val="600"/>
                        </a:spcBef>
                        <a:spcAft>
                          <a:spcPts val="600"/>
                        </a:spcAft>
                      </a:pPr>
                      <a:r>
                        <a:rPr lang="en-US" sz="1500" b="0" i="0" u="none" strike="noStrike" dirty="0" err="1">
                          <a:solidFill>
                            <a:srgbClr val="000000"/>
                          </a:solidFill>
                          <a:effectLst/>
                          <a:latin typeface="Times New Roman" panose="02020603050405020304" pitchFamily="18" charset="0"/>
                        </a:rPr>
                        <a:t>Spawing</a:t>
                      </a:r>
                      <a:r>
                        <a:rPr lang="en-US" sz="1500" b="0" i="0" u="none" strike="noStrike" dirty="0">
                          <a:solidFill>
                            <a:srgbClr val="000000"/>
                          </a:solidFill>
                          <a:effectLst/>
                          <a:latin typeface="Times New Roman" panose="02020603050405020304" pitchFamily="18" charset="0"/>
                        </a:rPr>
                        <a:t> biomass 2015-2024  (</a:t>
                      </a:r>
                      <a:r>
                        <a:rPr lang="en-US" sz="1500" b="0" i="0" u="none" strike="noStrike" dirty="0" err="1">
                          <a:solidFill>
                            <a:srgbClr val="000000"/>
                          </a:solidFill>
                          <a:effectLst/>
                          <a:latin typeface="Times New Roman" panose="02020603050405020304" pitchFamily="18" charset="0"/>
                        </a:rPr>
                        <a:t>mt</a:t>
                      </a:r>
                      <a:r>
                        <a:rPr lang="en-US" sz="1500" b="0" i="0" u="none" strike="noStrike" dirty="0">
                          <a:solidFill>
                            <a:srgbClr val="000000"/>
                          </a:solidFill>
                          <a:effectLst/>
                          <a:latin typeface="Times New Roman" panose="02020603050405020304" pitchFamily="18" charset="0"/>
                        </a:rPr>
                        <a:t>)</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51,122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3,488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42,214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4,523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43,145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3,084 </a:t>
                      </a:r>
                    </a:p>
                  </a:txBody>
                  <a:tcPr marL="6716" marR="6716" marT="6716" marB="0" anchor="b">
                    <a:lnL>
                      <a:noFill/>
                    </a:lnL>
                    <a:lnR>
                      <a:noFill/>
                    </a:lnR>
                    <a:lnT>
                      <a:noFill/>
                    </a:lnT>
                    <a:lnB>
                      <a:noFill/>
                    </a:lnB>
                  </a:tcPr>
                </a:tc>
                <a:extLst>
                  <a:ext uri="{0D108BD9-81ED-4DB2-BD59-A6C34878D82A}">
                    <a16:rowId xmlns:a16="http://schemas.microsoft.com/office/drawing/2014/main" val="1353568100"/>
                  </a:ext>
                </a:extLst>
              </a:tr>
              <a:tr h="494396">
                <a:tc>
                  <a:txBody>
                    <a:bodyPr/>
                    <a:lstStyle/>
                    <a:p>
                      <a:pPr indent="-457200" algn="l" fontAlgn="b">
                        <a:spcBef>
                          <a:spcPts val="600"/>
                        </a:spcBef>
                        <a:spcAft>
                          <a:spcPts val="600"/>
                        </a:spcAft>
                      </a:pPr>
                      <a:r>
                        <a:rPr lang="en-US" sz="1500" b="0" i="0" u="none" strike="noStrike" dirty="0">
                          <a:solidFill>
                            <a:srgbClr val="000000"/>
                          </a:solidFill>
                          <a:effectLst/>
                          <a:latin typeface="Times New Roman" panose="02020603050405020304" pitchFamily="18" charset="0"/>
                        </a:rPr>
                        <a:t>Spawning biomass 2051-2060 (</a:t>
                      </a:r>
                      <a:r>
                        <a:rPr lang="en-US" sz="1500" b="0" i="0" u="none" strike="noStrike" dirty="0" err="1">
                          <a:solidFill>
                            <a:srgbClr val="000000"/>
                          </a:solidFill>
                          <a:effectLst/>
                          <a:latin typeface="Times New Roman" panose="02020603050405020304" pitchFamily="18" charset="0"/>
                        </a:rPr>
                        <a:t>mt</a:t>
                      </a:r>
                      <a:r>
                        <a:rPr lang="en-US" sz="1500" b="0" i="0" u="none" strike="noStrike" dirty="0">
                          <a:solidFill>
                            <a:srgbClr val="000000"/>
                          </a:solidFill>
                          <a:effectLst/>
                          <a:latin typeface="Times New Roman" panose="02020603050405020304" pitchFamily="18" charset="0"/>
                        </a:rPr>
                        <a:t>)</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87,741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26,051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42,795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10,580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41,696 </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11,919 </a:t>
                      </a:r>
                    </a:p>
                  </a:txBody>
                  <a:tcPr marL="6716" marR="6716" marT="6716" marB="0" anchor="b">
                    <a:lnL>
                      <a:noFill/>
                    </a:lnL>
                    <a:lnR>
                      <a:noFill/>
                    </a:lnR>
                    <a:lnT>
                      <a:noFill/>
                    </a:lnT>
                    <a:lnB>
                      <a:noFill/>
                    </a:lnB>
                  </a:tcPr>
                </a:tc>
                <a:extLst>
                  <a:ext uri="{0D108BD9-81ED-4DB2-BD59-A6C34878D82A}">
                    <a16:rowId xmlns:a16="http://schemas.microsoft.com/office/drawing/2014/main" val="495812406"/>
                  </a:ext>
                </a:extLst>
              </a:tr>
              <a:tr h="494396">
                <a:tc>
                  <a:txBody>
                    <a:bodyPr/>
                    <a:lstStyle/>
                    <a:p>
                      <a:pPr indent="-457200" algn="l" fontAlgn="b">
                        <a:spcBef>
                          <a:spcPts val="600"/>
                        </a:spcBef>
                        <a:spcAft>
                          <a:spcPts val="600"/>
                        </a:spcAft>
                      </a:pPr>
                      <a:r>
                        <a:rPr lang="en-US" sz="1500" b="0" i="0" u="none" strike="noStrike" dirty="0">
                          <a:solidFill>
                            <a:srgbClr val="000000"/>
                          </a:solidFill>
                          <a:effectLst/>
                          <a:latin typeface="Times New Roman" panose="02020603050405020304" pitchFamily="18" charset="0"/>
                        </a:rPr>
                        <a:t>Ratio of biomass 2015-2024 to Unfished spawning biomass</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43.1%</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3.2%</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34.6%</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3.5%</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36.0%</a:t>
                      </a:r>
                    </a:p>
                  </a:txBody>
                  <a:tcPr marL="6716" marR="6716" marT="6716" marB="0" anchor="b">
                    <a:lnL>
                      <a:noFill/>
                    </a:lnL>
                    <a:lnR>
                      <a:noFill/>
                    </a:lnR>
                    <a:lnT>
                      <a:noFill/>
                    </a:lnT>
                    <a:lnB>
                      <a:noFill/>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2.4%</a:t>
                      </a:r>
                    </a:p>
                  </a:txBody>
                  <a:tcPr marL="6716" marR="6716" marT="6716" marB="0" anchor="b">
                    <a:lnL>
                      <a:noFill/>
                    </a:lnL>
                    <a:lnR>
                      <a:noFill/>
                    </a:lnR>
                    <a:lnT>
                      <a:noFill/>
                    </a:lnT>
                    <a:lnB>
                      <a:noFill/>
                    </a:lnB>
                  </a:tcPr>
                </a:tc>
                <a:extLst>
                  <a:ext uri="{0D108BD9-81ED-4DB2-BD59-A6C34878D82A}">
                    <a16:rowId xmlns:a16="http://schemas.microsoft.com/office/drawing/2014/main" val="3277341265"/>
                  </a:ext>
                </a:extLst>
              </a:tr>
              <a:tr h="494396">
                <a:tc>
                  <a:txBody>
                    <a:bodyPr/>
                    <a:lstStyle/>
                    <a:p>
                      <a:pPr indent="-457200" algn="l" fontAlgn="b">
                        <a:spcBef>
                          <a:spcPts val="600"/>
                        </a:spcBef>
                        <a:spcAft>
                          <a:spcPts val="600"/>
                        </a:spcAft>
                      </a:pPr>
                      <a:r>
                        <a:rPr lang="en-US" sz="1500" b="0" i="0" u="none" strike="noStrike" dirty="0">
                          <a:solidFill>
                            <a:srgbClr val="000000"/>
                          </a:solidFill>
                          <a:effectLst/>
                          <a:latin typeface="Times New Roman" panose="02020603050405020304" pitchFamily="18" charset="0"/>
                        </a:rPr>
                        <a:t>Ratio of biomass 2051-2060 to Unfished spawning biomass</a:t>
                      </a:r>
                    </a:p>
                  </a:txBody>
                  <a:tcPr marL="6716" marR="6716" marT="671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73.1%</a:t>
                      </a:r>
                    </a:p>
                  </a:txBody>
                  <a:tcPr marL="6716" marR="6716" marT="671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indent="-457200" algn="ctr" fontAlgn="b">
                        <a:spcBef>
                          <a:spcPts val="600"/>
                        </a:spcBef>
                        <a:spcAft>
                          <a:spcPts val="600"/>
                        </a:spcAft>
                      </a:pPr>
                      <a:r>
                        <a:rPr lang="en-US" sz="1500" b="0" i="0" u="none" strike="noStrike" dirty="0">
                          <a:solidFill>
                            <a:srgbClr val="000000"/>
                          </a:solidFill>
                          <a:effectLst/>
                          <a:latin typeface="Times New Roman" panose="02020603050405020304" pitchFamily="18" charset="0"/>
                        </a:rPr>
                        <a:t>17.2%</a:t>
                      </a:r>
                    </a:p>
                  </a:txBody>
                  <a:tcPr marL="6716" marR="6716" marT="671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34.9%</a:t>
                      </a:r>
                    </a:p>
                  </a:txBody>
                  <a:tcPr marL="6716" marR="6716" marT="671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7.5%</a:t>
                      </a:r>
                    </a:p>
                  </a:txBody>
                  <a:tcPr marL="6716" marR="6716" marT="671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indent="-457200" algn="ctr" fontAlgn="b">
                        <a:spcBef>
                          <a:spcPts val="600"/>
                        </a:spcBef>
                        <a:spcAft>
                          <a:spcPts val="600"/>
                        </a:spcAft>
                      </a:pPr>
                      <a:r>
                        <a:rPr lang="en-US" sz="1500" b="0" i="0" u="none" strike="noStrike">
                          <a:solidFill>
                            <a:srgbClr val="000000"/>
                          </a:solidFill>
                          <a:effectLst/>
                          <a:latin typeface="Times New Roman" panose="02020603050405020304" pitchFamily="18" charset="0"/>
                        </a:rPr>
                        <a:t>34.5%</a:t>
                      </a:r>
                    </a:p>
                  </a:txBody>
                  <a:tcPr marL="6716" marR="6716" marT="671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indent="-457200" algn="ctr" fontAlgn="b">
                        <a:spcBef>
                          <a:spcPts val="600"/>
                        </a:spcBef>
                        <a:spcAft>
                          <a:spcPts val="600"/>
                        </a:spcAft>
                      </a:pPr>
                      <a:r>
                        <a:rPr lang="en-US" sz="1500" b="0" i="0" u="none" strike="noStrike" dirty="0">
                          <a:solidFill>
                            <a:srgbClr val="000000"/>
                          </a:solidFill>
                          <a:effectLst/>
                          <a:latin typeface="Times New Roman" panose="02020603050405020304" pitchFamily="18" charset="0"/>
                        </a:rPr>
                        <a:t>8.5%</a:t>
                      </a:r>
                    </a:p>
                  </a:txBody>
                  <a:tcPr marL="6716" marR="6716" marT="6716"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5743684"/>
                  </a:ext>
                </a:extLst>
              </a:tr>
            </a:tbl>
          </a:graphicData>
        </a:graphic>
      </p:graphicFrame>
    </p:spTree>
    <p:extLst>
      <p:ext uri="{BB962C8B-B14F-4D97-AF65-F5344CB8AC3E}">
        <p14:creationId xmlns:p14="http://schemas.microsoft.com/office/powerpoint/2010/main" val="2825242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9144000" cy="2045677"/>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pic>
        <p:nvPicPr>
          <p:cNvPr id="8" name="Picture 7"/>
          <p:cNvPicPr>
            <a:picLocks noChangeAspect="1"/>
          </p:cNvPicPr>
          <p:nvPr/>
        </p:nvPicPr>
        <p:blipFill>
          <a:blip r:embed="rId3"/>
          <a:stretch>
            <a:fillRect/>
          </a:stretch>
        </p:blipFill>
        <p:spPr>
          <a:xfrm>
            <a:off x="28179" y="1006390"/>
            <a:ext cx="4572396" cy="4883319"/>
          </a:xfrm>
          <a:prstGeom prst="rect">
            <a:avLst/>
          </a:prstGeom>
        </p:spPr>
      </p:pic>
      <p:pic>
        <p:nvPicPr>
          <p:cNvPr id="7" name="Picture 6"/>
          <p:cNvPicPr>
            <a:picLocks noChangeAspect="1"/>
          </p:cNvPicPr>
          <p:nvPr/>
        </p:nvPicPr>
        <p:blipFill>
          <a:blip r:embed="rId4"/>
          <a:stretch>
            <a:fillRect/>
          </a:stretch>
        </p:blipFill>
        <p:spPr>
          <a:xfrm>
            <a:off x="4572000" y="1000125"/>
            <a:ext cx="4572000" cy="2459968"/>
          </a:xfrm>
          <a:prstGeom prst="rect">
            <a:avLst/>
          </a:prstGeom>
        </p:spPr>
      </p:pic>
      <p:sp>
        <p:nvSpPr>
          <p:cNvPr id="4" name="Title 1"/>
          <p:cNvSpPr txBox="1">
            <a:spLocks/>
          </p:cNvSpPr>
          <p:nvPr/>
        </p:nvSpPr>
        <p:spPr bwMode="auto">
          <a:xfrm>
            <a:off x="0" y="76200"/>
            <a:ext cx="9144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kern="0" dirty="0" smtClean="0">
                <a:latin typeface="CronosPro-Regular"/>
              </a:rPr>
              <a:t>Past and Projected Reference Point Ranges</a:t>
            </a:r>
            <a:endParaRPr lang="en-US" kern="0" dirty="0">
              <a:latin typeface="CronosPro-Regular"/>
            </a:endParaRPr>
          </a:p>
        </p:txBody>
      </p:sp>
      <p:sp>
        <p:nvSpPr>
          <p:cNvPr id="6" name="Oval 5"/>
          <p:cNvSpPr>
            <a:spLocks noChangeAspect="1"/>
          </p:cNvSpPr>
          <p:nvPr/>
        </p:nvSpPr>
        <p:spPr bwMode="auto">
          <a:xfrm>
            <a:off x="2781300" y="4638675"/>
            <a:ext cx="121176" cy="137160"/>
          </a:xfrm>
          <a:prstGeom prst="ellipse">
            <a:avLst/>
          </a:prstGeom>
          <a:solidFill>
            <a:schemeClr val="accent1">
              <a:lumMod val="7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19" name="Oval 18"/>
          <p:cNvSpPr>
            <a:spLocks noChangeAspect="1"/>
          </p:cNvSpPr>
          <p:nvPr/>
        </p:nvSpPr>
        <p:spPr bwMode="auto">
          <a:xfrm>
            <a:off x="2781300" y="1758315"/>
            <a:ext cx="121176" cy="137160"/>
          </a:xfrm>
          <a:prstGeom prst="ellipse">
            <a:avLst/>
          </a:prstGeom>
          <a:solidFill>
            <a:schemeClr val="accent1">
              <a:lumMod val="7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21" name="Oval 20"/>
          <p:cNvSpPr>
            <a:spLocks noChangeAspect="1"/>
          </p:cNvSpPr>
          <p:nvPr/>
        </p:nvSpPr>
        <p:spPr bwMode="auto">
          <a:xfrm>
            <a:off x="3479274" y="1929765"/>
            <a:ext cx="121176" cy="137160"/>
          </a:xfrm>
          <a:prstGeom prst="ellipse">
            <a:avLst/>
          </a:prstGeom>
          <a:solidFill>
            <a:schemeClr val="accent1">
              <a:lumMod val="7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22" name="Oval 21"/>
          <p:cNvSpPr>
            <a:spLocks noChangeAspect="1"/>
          </p:cNvSpPr>
          <p:nvPr/>
        </p:nvSpPr>
        <p:spPr bwMode="auto">
          <a:xfrm>
            <a:off x="3784074" y="1969008"/>
            <a:ext cx="121176" cy="137160"/>
          </a:xfrm>
          <a:prstGeom prst="ellipse">
            <a:avLst/>
          </a:prstGeom>
          <a:solidFill>
            <a:schemeClr val="accent1">
              <a:lumMod val="7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23" name="Oval 22"/>
          <p:cNvSpPr>
            <a:spLocks noChangeAspect="1"/>
          </p:cNvSpPr>
          <p:nvPr/>
        </p:nvSpPr>
        <p:spPr bwMode="auto">
          <a:xfrm>
            <a:off x="3486150" y="4657725"/>
            <a:ext cx="121176" cy="137160"/>
          </a:xfrm>
          <a:prstGeom prst="ellipse">
            <a:avLst/>
          </a:prstGeom>
          <a:solidFill>
            <a:schemeClr val="accent1">
              <a:lumMod val="7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24" name="Oval 23"/>
          <p:cNvSpPr>
            <a:spLocks noChangeAspect="1"/>
          </p:cNvSpPr>
          <p:nvPr/>
        </p:nvSpPr>
        <p:spPr bwMode="auto">
          <a:xfrm>
            <a:off x="8013174" y="2320290"/>
            <a:ext cx="121176" cy="137160"/>
          </a:xfrm>
          <a:prstGeom prst="ellipse">
            <a:avLst/>
          </a:prstGeom>
          <a:solidFill>
            <a:srgbClr val="FFC000"/>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26" name="TextBox 25"/>
          <p:cNvSpPr txBox="1"/>
          <p:nvPr/>
        </p:nvSpPr>
        <p:spPr>
          <a:xfrm>
            <a:off x="4724401" y="3834825"/>
            <a:ext cx="4267200" cy="1877437"/>
          </a:xfrm>
          <a:prstGeom prst="rect">
            <a:avLst/>
          </a:prstGeom>
          <a:noFill/>
        </p:spPr>
        <p:txBody>
          <a:bodyPr wrap="square" rtlCol="0">
            <a:spAutoFit/>
          </a:bodyPr>
          <a:lstStyle/>
          <a:p>
            <a:pPr>
              <a:spcBef>
                <a:spcPts val="600"/>
              </a:spcBef>
              <a:spcAft>
                <a:spcPts val="600"/>
              </a:spcAft>
            </a:pPr>
            <a:r>
              <a:rPr lang="en-US" sz="1600" dirty="0" smtClean="0"/>
              <a:t>The </a:t>
            </a:r>
            <a:r>
              <a:rPr lang="en-US" sz="1600" dirty="0" smtClean="0"/>
              <a:t>two sets of bars for </a:t>
            </a:r>
            <a:r>
              <a:rPr lang="en-US" sz="1600" dirty="0" smtClean="0"/>
              <a:t>each </a:t>
            </a:r>
            <a:r>
              <a:rPr lang="en-US" sz="1600" dirty="0" smtClean="0"/>
              <a:t>model provide the lower and upper range of uncertainty presented for each assessment.</a:t>
            </a:r>
          </a:p>
          <a:p>
            <a:pPr>
              <a:spcBef>
                <a:spcPts val="600"/>
              </a:spcBef>
              <a:spcAft>
                <a:spcPts val="600"/>
              </a:spcAft>
            </a:pPr>
            <a:r>
              <a:rPr lang="en-US" sz="1600" dirty="0" smtClean="0"/>
              <a:t>Circles represent point estimates from assessments that did not present uncertainty</a:t>
            </a:r>
            <a:r>
              <a:rPr lang="en-US" sz="1600" dirty="0" smtClean="0"/>
              <a:t>.</a:t>
            </a:r>
          </a:p>
          <a:p>
            <a:pPr>
              <a:spcBef>
                <a:spcPts val="600"/>
              </a:spcBef>
              <a:spcAft>
                <a:spcPts val="600"/>
              </a:spcAft>
            </a:pPr>
            <a:r>
              <a:rPr lang="en-US" sz="1600" dirty="0" smtClean="0"/>
              <a:t>Shaded boxes are values from this study.</a:t>
            </a:r>
            <a:endParaRPr lang="en-US" sz="1600" dirty="0" smtClean="0"/>
          </a:p>
        </p:txBody>
      </p:sp>
      <p:sp>
        <p:nvSpPr>
          <p:cNvPr id="2" name="TextBox 1"/>
          <p:cNvSpPr txBox="1"/>
          <p:nvPr/>
        </p:nvSpPr>
        <p:spPr>
          <a:xfrm>
            <a:off x="762000" y="1058372"/>
            <a:ext cx="3581400" cy="369332"/>
          </a:xfrm>
          <a:prstGeom prst="rect">
            <a:avLst/>
          </a:prstGeom>
          <a:solidFill>
            <a:schemeClr val="bg1"/>
          </a:solidFill>
        </p:spPr>
        <p:txBody>
          <a:bodyPr wrap="square" rtlCol="0">
            <a:spAutoFit/>
          </a:bodyPr>
          <a:lstStyle/>
          <a:p>
            <a:r>
              <a:rPr lang="en-US" sz="1800" dirty="0" smtClean="0"/>
              <a:t>Unfished Spawning Biomass (</a:t>
            </a:r>
            <a:r>
              <a:rPr lang="en-US" sz="1800" dirty="0" err="1" smtClean="0"/>
              <a:t>mt</a:t>
            </a:r>
            <a:r>
              <a:rPr lang="en-US" sz="1800" dirty="0" smtClean="0"/>
              <a:t>)</a:t>
            </a:r>
            <a:endParaRPr lang="en-US" sz="1800" dirty="0"/>
          </a:p>
        </p:txBody>
      </p:sp>
      <p:sp>
        <p:nvSpPr>
          <p:cNvPr id="14" name="TextBox 13"/>
          <p:cNvSpPr txBox="1"/>
          <p:nvPr/>
        </p:nvSpPr>
        <p:spPr>
          <a:xfrm>
            <a:off x="751952" y="3486724"/>
            <a:ext cx="3581400" cy="369332"/>
          </a:xfrm>
          <a:prstGeom prst="rect">
            <a:avLst/>
          </a:prstGeom>
          <a:solidFill>
            <a:schemeClr val="accent3"/>
          </a:solidFill>
        </p:spPr>
        <p:txBody>
          <a:bodyPr wrap="square" rtlCol="0">
            <a:spAutoFit/>
          </a:bodyPr>
          <a:lstStyle/>
          <a:p>
            <a:r>
              <a:rPr lang="en-US" sz="1800" dirty="0" smtClean="0"/>
              <a:t>Unfished Recruitment (1000s)</a:t>
            </a:r>
            <a:endParaRPr lang="en-US" sz="1800" dirty="0"/>
          </a:p>
        </p:txBody>
      </p:sp>
      <p:sp>
        <p:nvSpPr>
          <p:cNvPr id="15" name="TextBox 14"/>
          <p:cNvSpPr txBox="1"/>
          <p:nvPr/>
        </p:nvSpPr>
        <p:spPr>
          <a:xfrm>
            <a:off x="5185784" y="1078468"/>
            <a:ext cx="3581400" cy="369332"/>
          </a:xfrm>
          <a:prstGeom prst="rect">
            <a:avLst/>
          </a:prstGeom>
          <a:solidFill>
            <a:schemeClr val="bg1"/>
          </a:solidFill>
        </p:spPr>
        <p:txBody>
          <a:bodyPr wrap="square" rtlCol="0">
            <a:spAutoFit/>
          </a:bodyPr>
          <a:lstStyle/>
          <a:p>
            <a:r>
              <a:rPr lang="en-US" sz="1800" dirty="0" smtClean="0"/>
              <a:t>SB</a:t>
            </a:r>
            <a:r>
              <a:rPr lang="en-US" sz="1800" baseline="-25000" dirty="0" smtClean="0"/>
              <a:t>40%</a:t>
            </a:r>
            <a:r>
              <a:rPr lang="en-US" sz="1800" dirty="0" smtClean="0"/>
              <a:t> and MSY Catch (</a:t>
            </a:r>
            <a:r>
              <a:rPr lang="en-US" sz="1800" dirty="0" err="1" smtClean="0"/>
              <a:t>mt</a:t>
            </a:r>
            <a:r>
              <a:rPr lang="en-US" sz="1800" dirty="0" smtClean="0"/>
              <a:t>)</a:t>
            </a:r>
            <a:endParaRPr lang="en-US" sz="1800" dirty="0"/>
          </a:p>
        </p:txBody>
      </p:sp>
      <p:sp>
        <p:nvSpPr>
          <p:cNvPr id="5" name="Rectangle 4"/>
          <p:cNvSpPr/>
          <p:nvPr/>
        </p:nvSpPr>
        <p:spPr bwMode="auto">
          <a:xfrm>
            <a:off x="573304" y="1447800"/>
            <a:ext cx="874496" cy="1143000"/>
          </a:xfrm>
          <a:prstGeom prst="rect">
            <a:avLst/>
          </a:prstGeom>
          <a:solidFill>
            <a:schemeClr val="accent1">
              <a:alpha val="2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17" name="Rectangle 16"/>
          <p:cNvSpPr/>
          <p:nvPr/>
        </p:nvSpPr>
        <p:spPr bwMode="auto">
          <a:xfrm>
            <a:off x="5125496" y="1457848"/>
            <a:ext cx="798188" cy="1143000"/>
          </a:xfrm>
          <a:prstGeom prst="rect">
            <a:avLst/>
          </a:prstGeom>
          <a:solidFill>
            <a:schemeClr val="accent1">
              <a:alpha val="2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18" name="Rectangle 17"/>
          <p:cNvSpPr/>
          <p:nvPr/>
        </p:nvSpPr>
        <p:spPr bwMode="auto">
          <a:xfrm>
            <a:off x="573304" y="3896248"/>
            <a:ext cx="874496" cy="1143000"/>
          </a:xfrm>
          <a:prstGeom prst="rect">
            <a:avLst/>
          </a:prstGeom>
          <a:solidFill>
            <a:schemeClr val="accent1">
              <a:alpha val="2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Tree>
    <p:extLst>
      <p:ext uri="{BB962C8B-B14F-4D97-AF65-F5344CB8AC3E}">
        <p14:creationId xmlns:p14="http://schemas.microsoft.com/office/powerpoint/2010/main" val="7424908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9144000" cy="2045677"/>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4" name="Title 1"/>
          <p:cNvSpPr txBox="1">
            <a:spLocks/>
          </p:cNvSpPr>
          <p:nvPr/>
        </p:nvSpPr>
        <p:spPr bwMode="auto">
          <a:xfrm>
            <a:off x="0" y="76200"/>
            <a:ext cx="9144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kern="0" dirty="0" smtClean="0">
                <a:latin typeface="CronosPro-Regular"/>
              </a:rPr>
              <a:t>Past and Projected Management Advice</a:t>
            </a:r>
            <a:endParaRPr lang="en-US" kern="0" dirty="0">
              <a:latin typeface="CronosPro-Regular"/>
            </a:endParaRPr>
          </a:p>
        </p:txBody>
      </p:sp>
      <p:pic>
        <p:nvPicPr>
          <p:cNvPr id="7" name="Picture 6"/>
          <p:cNvPicPr>
            <a:picLocks noChangeAspect="1"/>
          </p:cNvPicPr>
          <p:nvPr/>
        </p:nvPicPr>
        <p:blipFill rotWithShape="1">
          <a:blip r:embed="rId3"/>
          <a:srcRect b="32613"/>
          <a:stretch/>
        </p:blipFill>
        <p:spPr>
          <a:xfrm>
            <a:off x="9525" y="847724"/>
            <a:ext cx="4572000" cy="5300620"/>
          </a:xfrm>
          <a:prstGeom prst="rect">
            <a:avLst/>
          </a:prstGeom>
        </p:spPr>
      </p:pic>
      <p:pic>
        <p:nvPicPr>
          <p:cNvPr id="26" name="Picture 25"/>
          <p:cNvPicPr>
            <a:picLocks noChangeAspect="1"/>
          </p:cNvPicPr>
          <p:nvPr/>
        </p:nvPicPr>
        <p:blipFill rotWithShape="1">
          <a:blip r:embed="rId3"/>
          <a:srcRect t="66464" b="-733"/>
          <a:stretch/>
        </p:blipFill>
        <p:spPr>
          <a:xfrm>
            <a:off x="4562475" y="838200"/>
            <a:ext cx="4572000" cy="2695691"/>
          </a:xfrm>
          <a:prstGeom prst="rect">
            <a:avLst/>
          </a:prstGeom>
        </p:spPr>
      </p:pic>
      <p:sp>
        <p:nvSpPr>
          <p:cNvPr id="27" name="Oval 26"/>
          <p:cNvSpPr>
            <a:spLocks noChangeAspect="1"/>
          </p:cNvSpPr>
          <p:nvPr/>
        </p:nvSpPr>
        <p:spPr bwMode="auto">
          <a:xfrm>
            <a:off x="4260324" y="2398536"/>
            <a:ext cx="121176" cy="137160"/>
          </a:xfrm>
          <a:prstGeom prst="ellipse">
            <a:avLst/>
          </a:prstGeom>
          <a:solidFill>
            <a:schemeClr val="accent1">
              <a:lumMod val="7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28" name="Oval 27"/>
          <p:cNvSpPr>
            <a:spLocks noChangeAspect="1"/>
          </p:cNvSpPr>
          <p:nvPr/>
        </p:nvSpPr>
        <p:spPr bwMode="auto">
          <a:xfrm>
            <a:off x="8957733" y="2335107"/>
            <a:ext cx="121176" cy="137160"/>
          </a:xfrm>
          <a:prstGeom prst="ellipse">
            <a:avLst/>
          </a:prstGeom>
          <a:solidFill>
            <a:srgbClr val="D23200"/>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29" name="Oval 28"/>
          <p:cNvSpPr>
            <a:spLocks noChangeAspect="1"/>
          </p:cNvSpPr>
          <p:nvPr/>
        </p:nvSpPr>
        <p:spPr bwMode="auto">
          <a:xfrm>
            <a:off x="4317474" y="4249914"/>
            <a:ext cx="121176" cy="137160"/>
          </a:xfrm>
          <a:prstGeom prst="ellipse">
            <a:avLst/>
          </a:prstGeom>
          <a:solidFill>
            <a:schemeClr val="accent1">
              <a:lumMod val="7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30" name="Oval 29"/>
          <p:cNvSpPr>
            <a:spLocks noChangeAspect="1"/>
          </p:cNvSpPr>
          <p:nvPr/>
        </p:nvSpPr>
        <p:spPr bwMode="auto">
          <a:xfrm>
            <a:off x="4848224" y="5743575"/>
            <a:ext cx="121176" cy="137160"/>
          </a:xfrm>
          <a:prstGeom prst="ellipse">
            <a:avLst/>
          </a:prstGeom>
          <a:solidFill>
            <a:schemeClr val="accent1">
              <a:lumMod val="2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31" name="Oval 30"/>
          <p:cNvSpPr>
            <a:spLocks noChangeAspect="1"/>
          </p:cNvSpPr>
          <p:nvPr/>
        </p:nvSpPr>
        <p:spPr bwMode="auto">
          <a:xfrm>
            <a:off x="4860398" y="5334000"/>
            <a:ext cx="121176" cy="137160"/>
          </a:xfrm>
          <a:prstGeom prst="ellipse">
            <a:avLst/>
          </a:prstGeom>
          <a:solidFill>
            <a:schemeClr val="accent1">
              <a:lumMod val="7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cxnSp>
        <p:nvCxnSpPr>
          <p:cNvPr id="9" name="Straight Connector 8"/>
          <p:cNvCxnSpPr/>
          <p:nvPr/>
        </p:nvCxnSpPr>
        <p:spPr bwMode="auto">
          <a:xfrm>
            <a:off x="4724399" y="3868196"/>
            <a:ext cx="304800" cy="0"/>
          </a:xfrm>
          <a:prstGeom prst="line">
            <a:avLst/>
          </a:prstGeom>
          <a:noFill/>
          <a:ln w="25400" cap="flat" cmpd="sng" algn="ctr">
            <a:solidFill>
              <a:schemeClr val="accent4">
                <a:lumMod val="50000"/>
                <a:lumOff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33" name="Straight Connector 32"/>
          <p:cNvCxnSpPr/>
          <p:nvPr/>
        </p:nvCxnSpPr>
        <p:spPr bwMode="auto">
          <a:xfrm>
            <a:off x="4724399" y="4258721"/>
            <a:ext cx="304800" cy="0"/>
          </a:xfrm>
          <a:prstGeom prst="line">
            <a:avLst/>
          </a:prstGeom>
          <a:noFill/>
          <a:ln w="25400" cap="flat" cmpd="sng" algn="ctr">
            <a:solidFill>
              <a:srgbClr val="D05F0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34" name="Straight Connector 33"/>
          <p:cNvCxnSpPr/>
          <p:nvPr/>
        </p:nvCxnSpPr>
        <p:spPr bwMode="auto">
          <a:xfrm>
            <a:off x="4724399" y="4649246"/>
            <a:ext cx="304800" cy="0"/>
          </a:xfrm>
          <a:prstGeom prst="line">
            <a:avLst/>
          </a:prstGeom>
          <a:noFill/>
          <a:ln w="25400" cap="flat" cmpd="sng" algn="ctr">
            <a:solidFill>
              <a:schemeClr val="bg1">
                <a:lumMod val="5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35" name="Straight Connector 34"/>
          <p:cNvCxnSpPr/>
          <p:nvPr/>
        </p:nvCxnSpPr>
        <p:spPr bwMode="auto">
          <a:xfrm>
            <a:off x="4724399" y="5049296"/>
            <a:ext cx="304800" cy="0"/>
          </a:xfrm>
          <a:prstGeom prst="line">
            <a:avLst/>
          </a:prstGeom>
          <a:noFill/>
          <a:ln w="25400" cap="flat" cmpd="sng" algn="ctr">
            <a:solidFill>
              <a:schemeClr val="accent2">
                <a:lumMod val="7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36" name="Oval 35"/>
          <p:cNvSpPr>
            <a:spLocks noChangeAspect="1"/>
          </p:cNvSpPr>
          <p:nvPr/>
        </p:nvSpPr>
        <p:spPr bwMode="auto">
          <a:xfrm>
            <a:off x="4425715" y="4244622"/>
            <a:ext cx="133294" cy="150876"/>
          </a:xfrm>
          <a:prstGeom prst="ellipse">
            <a:avLst/>
          </a:prstGeom>
          <a:solidFill>
            <a:schemeClr val="accent1">
              <a:lumMod val="2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11" name="TextBox 10"/>
          <p:cNvSpPr txBox="1"/>
          <p:nvPr/>
        </p:nvSpPr>
        <p:spPr>
          <a:xfrm>
            <a:off x="4952999" y="3733800"/>
            <a:ext cx="4572001" cy="3016210"/>
          </a:xfrm>
          <a:prstGeom prst="rect">
            <a:avLst/>
          </a:prstGeom>
          <a:noFill/>
        </p:spPr>
        <p:txBody>
          <a:bodyPr wrap="square" rtlCol="0">
            <a:spAutoFit/>
          </a:bodyPr>
          <a:lstStyle/>
          <a:p>
            <a:pPr>
              <a:spcBef>
                <a:spcPts val="600"/>
              </a:spcBef>
              <a:spcAft>
                <a:spcPts val="600"/>
              </a:spcAft>
            </a:pPr>
            <a:r>
              <a:rPr lang="en-US" sz="1500" dirty="0" smtClean="0"/>
              <a:t>2005 Assessment</a:t>
            </a:r>
          </a:p>
          <a:p>
            <a:pPr>
              <a:spcBef>
                <a:spcPts val="600"/>
              </a:spcBef>
              <a:spcAft>
                <a:spcPts val="600"/>
              </a:spcAft>
            </a:pPr>
            <a:r>
              <a:rPr lang="en-US" sz="1500" dirty="0" smtClean="0"/>
              <a:t>2007 Assessment</a:t>
            </a:r>
          </a:p>
          <a:p>
            <a:pPr>
              <a:spcBef>
                <a:spcPts val="600"/>
              </a:spcBef>
              <a:spcAft>
                <a:spcPts val="600"/>
              </a:spcAft>
            </a:pPr>
            <a:r>
              <a:rPr lang="en-US" sz="1500" dirty="0" smtClean="0"/>
              <a:t>2011 Assessment</a:t>
            </a:r>
          </a:p>
          <a:p>
            <a:pPr>
              <a:spcBef>
                <a:spcPts val="600"/>
              </a:spcBef>
              <a:spcAft>
                <a:spcPts val="600"/>
              </a:spcAft>
            </a:pPr>
            <a:r>
              <a:rPr lang="en-US" sz="1500" dirty="0" smtClean="0"/>
              <a:t>2015 Assessment</a:t>
            </a:r>
          </a:p>
          <a:p>
            <a:pPr>
              <a:spcBef>
                <a:spcPts val="600"/>
              </a:spcBef>
              <a:spcAft>
                <a:spcPts val="600"/>
              </a:spcAft>
            </a:pPr>
            <a:r>
              <a:rPr lang="en-US" sz="1500" dirty="0" smtClean="0"/>
              <a:t>2015-2024 40-10 Mean Projected Value, IPCC </a:t>
            </a:r>
          </a:p>
          <a:p>
            <a:pPr>
              <a:spcBef>
                <a:spcPts val="600"/>
              </a:spcBef>
              <a:spcAft>
                <a:spcPts val="600"/>
              </a:spcAft>
            </a:pPr>
            <a:r>
              <a:rPr lang="en-US" sz="1500" dirty="0" smtClean="0"/>
              <a:t>2051-2060 40-10 Mean Projected Value, IPCC </a:t>
            </a:r>
          </a:p>
          <a:p>
            <a:pPr>
              <a:spcBef>
                <a:spcPts val="600"/>
              </a:spcBef>
              <a:spcAft>
                <a:spcPts val="600"/>
              </a:spcAft>
            </a:pPr>
            <a:r>
              <a:rPr lang="en-US" sz="1500" dirty="0" smtClean="0"/>
              <a:t>Catch </a:t>
            </a:r>
            <a:r>
              <a:rPr lang="en-US" sz="1500" dirty="0"/>
              <a:t>40% Unfished spawning biomass (</a:t>
            </a:r>
            <a:r>
              <a:rPr lang="en-US" sz="1500" dirty="0" err="1"/>
              <a:t>mt</a:t>
            </a:r>
            <a:r>
              <a:rPr lang="en-US" sz="1500" dirty="0"/>
              <a:t>)</a:t>
            </a:r>
          </a:p>
          <a:p>
            <a:pPr>
              <a:spcBef>
                <a:spcPts val="600"/>
              </a:spcBef>
              <a:spcAft>
                <a:spcPts val="600"/>
              </a:spcAft>
            </a:pPr>
            <a:endParaRPr lang="en-US" sz="1500" dirty="0"/>
          </a:p>
        </p:txBody>
      </p:sp>
      <p:sp>
        <p:nvSpPr>
          <p:cNvPr id="37" name="Oval 36"/>
          <p:cNvSpPr>
            <a:spLocks noChangeAspect="1"/>
          </p:cNvSpPr>
          <p:nvPr/>
        </p:nvSpPr>
        <p:spPr bwMode="auto">
          <a:xfrm>
            <a:off x="4854311" y="6113145"/>
            <a:ext cx="121176" cy="137160"/>
          </a:xfrm>
          <a:prstGeom prst="ellipse">
            <a:avLst/>
          </a:prstGeom>
          <a:solidFill>
            <a:srgbClr val="D23200"/>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38" name="Oval 37"/>
          <p:cNvSpPr>
            <a:spLocks noChangeAspect="1"/>
          </p:cNvSpPr>
          <p:nvPr/>
        </p:nvSpPr>
        <p:spPr bwMode="auto">
          <a:xfrm>
            <a:off x="4413541" y="2395275"/>
            <a:ext cx="133294" cy="150876"/>
          </a:xfrm>
          <a:prstGeom prst="ellipse">
            <a:avLst/>
          </a:prstGeom>
          <a:solidFill>
            <a:schemeClr val="accent1">
              <a:lumMod val="25000"/>
            </a:schemeClr>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Tree>
    <p:extLst>
      <p:ext uri="{BB962C8B-B14F-4D97-AF65-F5344CB8AC3E}">
        <p14:creationId xmlns:p14="http://schemas.microsoft.com/office/powerpoint/2010/main" val="1758654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875"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ヒラギノ角ゴ Pro W3" pitchFamily="1" charset="-128"/>
            </a:endParaRPr>
          </a:p>
        </p:txBody>
      </p:sp>
      <p:sp>
        <p:nvSpPr>
          <p:cNvPr id="3" name="Content Placeholder 2"/>
          <p:cNvSpPr>
            <a:spLocks noGrp="1"/>
          </p:cNvSpPr>
          <p:nvPr>
            <p:ph idx="1"/>
          </p:nvPr>
        </p:nvSpPr>
        <p:spPr>
          <a:xfrm>
            <a:off x="228600" y="838200"/>
            <a:ext cx="8686800" cy="5334000"/>
          </a:xfrm>
        </p:spPr>
        <p:txBody>
          <a:bodyPr/>
          <a:lstStyle/>
          <a:p>
            <a:pPr marL="0" indent="0">
              <a:lnSpc>
                <a:spcPct val="110000"/>
              </a:lnSpc>
              <a:spcBef>
                <a:spcPts val="600"/>
              </a:spcBef>
              <a:spcAft>
                <a:spcPts val="600"/>
              </a:spcAft>
            </a:pPr>
            <a:r>
              <a:rPr lang="en-US" sz="2200" b="1" kern="1200" dirty="0" smtClean="0">
                <a:ea typeface="ヒラギノ角ゴ Pro W3" pitchFamily="1" charset="-128"/>
              </a:rPr>
              <a:t>Future</a:t>
            </a:r>
            <a:r>
              <a:rPr lang="en-US" sz="2200" kern="1200" dirty="0" smtClean="0">
                <a:ea typeface="ヒラギノ角ゴ Pro W3" pitchFamily="1" charset="-128"/>
              </a:rPr>
              <a:t> </a:t>
            </a:r>
            <a:r>
              <a:rPr lang="en-US" sz="2200" kern="1200" dirty="0">
                <a:ea typeface="ヒラギノ角ゴ Pro W3" pitchFamily="1" charset="-128"/>
              </a:rPr>
              <a:t>sablefish </a:t>
            </a:r>
            <a:r>
              <a:rPr lang="en-US" sz="2200" kern="1200" dirty="0" smtClean="0">
                <a:ea typeface="ヒラギノ角ゴ Pro W3" pitchFamily="1" charset="-128"/>
              </a:rPr>
              <a:t>recruitment is likely to:</a:t>
            </a:r>
          </a:p>
          <a:p>
            <a:pPr marL="400050" lvl="1" indent="0">
              <a:lnSpc>
                <a:spcPct val="110000"/>
              </a:lnSpc>
              <a:spcBef>
                <a:spcPts val="600"/>
              </a:spcBef>
              <a:spcAft>
                <a:spcPts val="600"/>
              </a:spcAft>
              <a:buNone/>
            </a:pPr>
            <a:r>
              <a:rPr lang="en-US" kern="1200" dirty="0" smtClean="0">
                <a:ea typeface="ヒラギノ角ゴ Pro W3" pitchFamily="1" charset="-128"/>
              </a:rPr>
              <a:t>fall </a:t>
            </a:r>
            <a:r>
              <a:rPr lang="en-US" kern="1200" dirty="0">
                <a:ea typeface="ヒラギノ角ゴ Pro W3" pitchFamily="1" charset="-128"/>
              </a:rPr>
              <a:t>within the range of past observations </a:t>
            </a:r>
            <a:endParaRPr lang="en-US" kern="1200" dirty="0" smtClean="0">
              <a:ea typeface="ヒラギノ角ゴ Pro W3" pitchFamily="1" charset="-128"/>
            </a:endParaRPr>
          </a:p>
          <a:p>
            <a:pPr marL="400050" lvl="1" indent="0">
              <a:lnSpc>
                <a:spcPct val="110000"/>
              </a:lnSpc>
              <a:spcBef>
                <a:spcPts val="600"/>
              </a:spcBef>
              <a:spcAft>
                <a:spcPts val="600"/>
              </a:spcAft>
              <a:buNone/>
            </a:pPr>
            <a:r>
              <a:rPr lang="en-US" kern="1200" dirty="0" smtClean="0">
                <a:ea typeface="ヒラギノ角ゴ Pro W3" pitchFamily="1" charset="-128"/>
              </a:rPr>
              <a:t>exhibit </a:t>
            </a:r>
            <a:r>
              <a:rPr lang="en-US" kern="1200" dirty="0">
                <a:ea typeface="ヒラギノ角ゴ Pro W3" pitchFamily="1" charset="-128"/>
              </a:rPr>
              <a:t>decadal trends that result in recruitment levels that persist at lower levels </a:t>
            </a:r>
            <a:r>
              <a:rPr lang="en-US" kern="1200" dirty="0" smtClean="0">
                <a:ea typeface="ヒラギノ角ゴ Pro W3" pitchFamily="1" charset="-128"/>
              </a:rPr>
              <a:t>(~ </a:t>
            </a:r>
            <a:r>
              <a:rPr lang="en-US" kern="1200" dirty="0">
                <a:ea typeface="ヒラギノ角ゴ Pro W3" pitchFamily="1" charset="-128"/>
              </a:rPr>
              <a:t>2040) followed </a:t>
            </a:r>
            <a:r>
              <a:rPr lang="en-US" kern="1200" dirty="0" smtClean="0">
                <a:ea typeface="ヒラギノ角ゴ Pro W3" pitchFamily="1" charset="-128"/>
              </a:rPr>
              <a:t>by higher </a:t>
            </a:r>
            <a:r>
              <a:rPr lang="en-US" kern="1200" dirty="0">
                <a:ea typeface="ヒラギノ角ゴ Pro W3" pitchFamily="1" charset="-128"/>
              </a:rPr>
              <a:t>levels </a:t>
            </a:r>
            <a:r>
              <a:rPr lang="en-US" kern="1200" dirty="0" smtClean="0">
                <a:ea typeface="ヒラギノ角ゴ Pro W3" pitchFamily="1" charset="-128"/>
              </a:rPr>
              <a:t>(~2040 - 2060)</a:t>
            </a:r>
            <a:endParaRPr lang="en-US" dirty="0" smtClean="0"/>
          </a:p>
          <a:p>
            <a:pPr marL="0" indent="0">
              <a:lnSpc>
                <a:spcPct val="110000"/>
              </a:lnSpc>
              <a:spcBef>
                <a:spcPts val="600"/>
              </a:spcBef>
              <a:spcAft>
                <a:spcPts val="600"/>
              </a:spcAft>
            </a:pPr>
            <a:r>
              <a:rPr lang="en-US" sz="2200" b="1" dirty="0" smtClean="0"/>
              <a:t>GCMs</a:t>
            </a:r>
            <a:r>
              <a:rPr lang="en-US" sz="2200" dirty="0" smtClean="0"/>
              <a:t> </a:t>
            </a:r>
            <a:r>
              <a:rPr lang="en-US" sz="2200" dirty="0"/>
              <a:t>capture long term </a:t>
            </a:r>
            <a:r>
              <a:rPr lang="en-US" sz="2200" dirty="0" smtClean="0"/>
              <a:t>sea level </a:t>
            </a:r>
            <a:r>
              <a:rPr lang="en-US" sz="2200" dirty="0"/>
              <a:t>trends but less natural </a:t>
            </a:r>
            <a:r>
              <a:rPr lang="en-US" sz="2200" dirty="0" smtClean="0"/>
              <a:t>variability</a:t>
            </a:r>
          </a:p>
          <a:p>
            <a:pPr marL="0" indent="0">
              <a:lnSpc>
                <a:spcPct val="110000"/>
              </a:lnSpc>
              <a:spcBef>
                <a:spcPts val="600"/>
              </a:spcBef>
              <a:spcAft>
                <a:spcPts val="600"/>
              </a:spcAft>
              <a:defRPr/>
            </a:pPr>
            <a:r>
              <a:rPr lang="en-US" sz="2200" b="1" kern="1200" dirty="0">
                <a:ea typeface="ヒラギノ角ゴ Pro W3" pitchFamily="1" charset="-128"/>
              </a:rPr>
              <a:t>Both HCRs:</a:t>
            </a:r>
          </a:p>
          <a:p>
            <a:pPr marL="400050" lvl="1" indent="0">
              <a:lnSpc>
                <a:spcPct val="110000"/>
              </a:lnSpc>
              <a:spcBef>
                <a:spcPts val="600"/>
              </a:spcBef>
              <a:spcAft>
                <a:spcPts val="600"/>
              </a:spcAft>
              <a:buNone/>
              <a:defRPr/>
            </a:pPr>
            <a:r>
              <a:rPr lang="en-US" kern="1200" dirty="0">
                <a:ea typeface="ヒラギノ角ゴ Pro W3" pitchFamily="1" charset="-128"/>
              </a:rPr>
              <a:t>Prevent fishery closures</a:t>
            </a:r>
          </a:p>
          <a:p>
            <a:pPr marL="400050" lvl="1" indent="0">
              <a:lnSpc>
                <a:spcPct val="110000"/>
              </a:lnSpc>
              <a:spcBef>
                <a:spcPts val="600"/>
              </a:spcBef>
              <a:spcAft>
                <a:spcPts val="600"/>
              </a:spcAft>
              <a:buNone/>
              <a:defRPr/>
            </a:pPr>
            <a:r>
              <a:rPr lang="en-US" kern="1200" dirty="0">
                <a:ea typeface="ヒラギノ角ゴ Pro W3" pitchFamily="1" charset="-128"/>
              </a:rPr>
              <a:t>Project declining, then stabilizing </a:t>
            </a:r>
            <a:r>
              <a:rPr lang="en-US" kern="1200" dirty="0" smtClean="0">
                <a:ea typeface="ヒラギノ角ゴ Pro W3" pitchFamily="1" charset="-128"/>
              </a:rPr>
              <a:t>or slightly increasing spawning </a:t>
            </a:r>
            <a:r>
              <a:rPr lang="en-US" kern="1200" dirty="0">
                <a:ea typeface="ヒラギノ角ゴ Pro W3" pitchFamily="1" charset="-128"/>
              </a:rPr>
              <a:t>biomass and catch </a:t>
            </a:r>
            <a:r>
              <a:rPr lang="en-US" kern="1200" dirty="0" smtClean="0">
                <a:ea typeface="ヒラギノ角ゴ Pro W3" pitchFamily="1" charset="-128"/>
              </a:rPr>
              <a:t>trends</a:t>
            </a:r>
          </a:p>
          <a:p>
            <a:pPr marL="400050" lvl="1" indent="0">
              <a:lnSpc>
                <a:spcPct val="110000"/>
              </a:lnSpc>
              <a:spcBef>
                <a:spcPts val="600"/>
              </a:spcBef>
              <a:spcAft>
                <a:spcPts val="600"/>
              </a:spcAft>
              <a:buNone/>
              <a:defRPr/>
            </a:pPr>
            <a:r>
              <a:rPr lang="en-US" kern="1200" dirty="0" smtClean="0">
                <a:ea typeface="ヒラギノ角ゴ Pro W3" pitchFamily="1" charset="-128"/>
              </a:rPr>
              <a:t>Maintain the stock in the precautionary </a:t>
            </a:r>
            <a:r>
              <a:rPr lang="en-US" kern="1200" dirty="0" smtClean="0">
                <a:ea typeface="ヒラギノ角ゴ Pro W3" pitchFamily="1" charset="-128"/>
              </a:rPr>
              <a:t>zone </a:t>
            </a:r>
          </a:p>
          <a:p>
            <a:pPr marL="400050" lvl="1" indent="0">
              <a:lnSpc>
                <a:spcPct val="110000"/>
              </a:lnSpc>
              <a:spcBef>
                <a:spcPts val="600"/>
              </a:spcBef>
              <a:spcAft>
                <a:spcPts val="600"/>
              </a:spcAft>
              <a:buNone/>
              <a:defRPr/>
            </a:pPr>
            <a:r>
              <a:rPr lang="en-US" sz="1800" kern="1200" dirty="0">
                <a:ea typeface="ヒラギノ角ゴ Pro W3" pitchFamily="1" charset="-128"/>
              </a:rPr>
              <a:t>	</a:t>
            </a:r>
            <a:r>
              <a:rPr lang="en-US" sz="1800" kern="1200" dirty="0" smtClean="0">
                <a:ea typeface="ヒラギノ角ゴ Pro W3" pitchFamily="1" charset="-128"/>
              </a:rPr>
              <a:t>SPR rate and target biomass are inconsistent policies</a:t>
            </a:r>
            <a:endParaRPr lang="en-US" kern="1200" dirty="0" smtClean="0">
              <a:ea typeface="ヒラギノ角ゴ Pro W3" pitchFamily="1" charset="-128"/>
            </a:endParaRPr>
          </a:p>
          <a:p>
            <a:pPr marL="400050" lvl="1" indent="0">
              <a:lnSpc>
                <a:spcPct val="110000"/>
              </a:lnSpc>
              <a:spcBef>
                <a:spcPts val="600"/>
              </a:spcBef>
              <a:spcAft>
                <a:spcPts val="600"/>
              </a:spcAft>
              <a:buNone/>
              <a:defRPr/>
            </a:pPr>
            <a:r>
              <a:rPr lang="en-US" kern="1200" dirty="0" smtClean="0">
                <a:ea typeface="ヒラギノ角ゴ Pro W3" pitchFamily="1" charset="-128"/>
              </a:rPr>
              <a:t>Future MSY Catches ~4100-5100 </a:t>
            </a:r>
            <a:r>
              <a:rPr lang="en-US" kern="1200" dirty="0" err="1" smtClean="0">
                <a:ea typeface="ヒラギノ角ゴ Pro W3" pitchFamily="1" charset="-128"/>
              </a:rPr>
              <a:t>mt</a:t>
            </a:r>
            <a:endParaRPr lang="en-US" dirty="0" smtClean="0"/>
          </a:p>
        </p:txBody>
      </p:sp>
      <p:sp>
        <p:nvSpPr>
          <p:cNvPr id="7" name="Title 1"/>
          <p:cNvSpPr txBox="1">
            <a:spLocks/>
          </p:cNvSpPr>
          <p:nvPr/>
        </p:nvSpPr>
        <p:spPr bwMode="auto">
          <a:xfrm>
            <a:off x="0" y="76200"/>
            <a:ext cx="9144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3200" kern="0" dirty="0" smtClean="0">
                <a:latin typeface="CronosPro-Regular"/>
              </a:rPr>
              <a:t>Conclusions</a:t>
            </a:r>
            <a:endParaRPr lang="en-US" sz="3600" kern="0" dirty="0">
              <a:latin typeface="CronosPro-Regular"/>
            </a:endParaRPr>
          </a:p>
        </p:txBody>
      </p:sp>
    </p:spTree>
    <p:extLst>
      <p:ext uri="{BB962C8B-B14F-4D97-AF65-F5344CB8AC3E}">
        <p14:creationId xmlns:p14="http://schemas.microsoft.com/office/powerpoint/2010/main" val="36296010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875"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ヒラギノ角ゴ Pro W3" pitchFamily="1" charset="-128"/>
            </a:endParaRPr>
          </a:p>
        </p:txBody>
      </p:sp>
      <p:sp>
        <p:nvSpPr>
          <p:cNvPr id="3" name="Content Placeholder 2"/>
          <p:cNvSpPr>
            <a:spLocks noGrp="1"/>
          </p:cNvSpPr>
          <p:nvPr>
            <p:ph idx="1"/>
          </p:nvPr>
        </p:nvSpPr>
        <p:spPr>
          <a:xfrm>
            <a:off x="304800" y="914400"/>
            <a:ext cx="8610600" cy="5638800"/>
          </a:xfrm>
        </p:spPr>
        <p:txBody>
          <a:bodyPr/>
          <a:lstStyle/>
          <a:p>
            <a:pPr marL="0" indent="0">
              <a:lnSpc>
                <a:spcPct val="110000"/>
              </a:lnSpc>
              <a:spcBef>
                <a:spcPts val="600"/>
              </a:spcBef>
              <a:spcAft>
                <a:spcPts val="600"/>
              </a:spcAft>
              <a:defRPr/>
            </a:pPr>
            <a:r>
              <a:rPr lang="en-US" sz="2200" b="1" kern="1200" dirty="0" smtClean="0">
                <a:ea typeface="ヒラギノ角ゴ Pro W3" pitchFamily="1" charset="-128"/>
              </a:rPr>
              <a:t>Both 40-10 and Dynamic B0 HCRs</a:t>
            </a:r>
            <a:r>
              <a:rPr lang="en-US" sz="2200" kern="1200" dirty="0" smtClean="0">
                <a:ea typeface="ヒラギノ角ゴ Pro W3" pitchFamily="1" charset="-128"/>
              </a:rPr>
              <a:t> trigger </a:t>
            </a:r>
            <a:r>
              <a:rPr lang="en-US" sz="2200" kern="1200" dirty="0">
                <a:ea typeface="ヒラギノ角ゴ Pro W3" pitchFamily="1" charset="-128"/>
              </a:rPr>
              <a:t>stock rebuilding plans </a:t>
            </a:r>
            <a:r>
              <a:rPr lang="en-US" sz="2200" kern="1200" dirty="0" smtClean="0">
                <a:ea typeface="ヒラギノ角ゴ Pro W3" pitchFamily="1" charset="-128"/>
              </a:rPr>
              <a:t>occasionally</a:t>
            </a:r>
          </a:p>
          <a:p>
            <a:pPr marL="0" indent="0">
              <a:lnSpc>
                <a:spcPct val="110000"/>
              </a:lnSpc>
              <a:spcBef>
                <a:spcPts val="600"/>
              </a:spcBef>
              <a:spcAft>
                <a:spcPts val="600"/>
              </a:spcAft>
              <a:defRPr/>
            </a:pPr>
            <a:r>
              <a:rPr lang="en-US" sz="2200" b="1" kern="1200" dirty="0" smtClean="0">
                <a:ea typeface="ヒラギノ角ゴ Pro W3" pitchFamily="1" charset="-128"/>
              </a:rPr>
              <a:t>Dynamic </a:t>
            </a:r>
            <a:r>
              <a:rPr lang="en-US" sz="2200" b="1" kern="1200" dirty="0">
                <a:ea typeface="ヒラギノ角ゴ Pro W3" pitchFamily="1" charset="-128"/>
              </a:rPr>
              <a:t>B0 </a:t>
            </a:r>
            <a:r>
              <a:rPr lang="en-US" sz="2200" b="1" kern="1200" dirty="0" smtClean="0">
                <a:ea typeface="ヒラギノ角ゴ Pro W3" pitchFamily="1" charset="-128"/>
              </a:rPr>
              <a:t>HCR:</a:t>
            </a:r>
          </a:p>
          <a:p>
            <a:pPr marL="400050" lvl="1" indent="0">
              <a:lnSpc>
                <a:spcPct val="110000"/>
              </a:lnSpc>
              <a:spcBef>
                <a:spcPts val="600"/>
              </a:spcBef>
              <a:spcAft>
                <a:spcPts val="600"/>
              </a:spcAft>
              <a:buNone/>
              <a:defRPr/>
            </a:pPr>
            <a:r>
              <a:rPr lang="en-US" i="1" kern="1200" dirty="0">
                <a:ea typeface="ヒラギノ角ゴ Pro W3" pitchFamily="1" charset="-128"/>
              </a:rPr>
              <a:t>M</a:t>
            </a:r>
            <a:r>
              <a:rPr lang="en-US" i="1" kern="1200" dirty="0" smtClean="0">
                <a:ea typeface="ヒラギノ角ゴ Pro W3" pitchFamily="1" charset="-128"/>
              </a:rPr>
              <a:t>ay</a:t>
            </a:r>
            <a:r>
              <a:rPr lang="en-US" kern="1200" dirty="0" smtClean="0">
                <a:ea typeface="ヒラギノ角ゴ Pro W3" pitchFamily="1" charset="-128"/>
              </a:rPr>
              <a:t> be</a:t>
            </a:r>
            <a:r>
              <a:rPr lang="en-US" kern="1200" dirty="0">
                <a:ea typeface="ヒラギノ角ゴ Pro W3" pitchFamily="1" charset="-128"/>
              </a:rPr>
              <a:t> </a:t>
            </a:r>
            <a:r>
              <a:rPr lang="en-US" kern="1200" dirty="0" smtClean="0">
                <a:ea typeface="ヒラギノ角ゴ Pro W3" pitchFamily="1" charset="-128"/>
              </a:rPr>
              <a:t>more robust </a:t>
            </a:r>
            <a:r>
              <a:rPr lang="en-US" kern="1200" dirty="0">
                <a:ea typeface="ヒラギノ角ゴ Pro W3" pitchFamily="1" charset="-128"/>
              </a:rPr>
              <a:t>to potential future climate change due to the ability to track decadal scale changes in </a:t>
            </a:r>
            <a:r>
              <a:rPr lang="en-US" kern="1200" dirty="0" smtClean="0">
                <a:ea typeface="ヒラギノ角ゴ Pro W3" pitchFamily="1" charset="-128"/>
              </a:rPr>
              <a:t>productivity </a:t>
            </a:r>
          </a:p>
          <a:p>
            <a:pPr marL="400050" lvl="1" indent="0">
              <a:lnSpc>
                <a:spcPct val="110000"/>
              </a:lnSpc>
              <a:spcBef>
                <a:spcPts val="600"/>
              </a:spcBef>
              <a:spcAft>
                <a:spcPts val="600"/>
              </a:spcAft>
              <a:buNone/>
              <a:defRPr/>
            </a:pPr>
            <a:r>
              <a:rPr lang="en-US" i="1" kern="1200" dirty="0" smtClean="0">
                <a:ea typeface="ヒラギノ角ゴ Pro W3" pitchFamily="1" charset="-128"/>
              </a:rPr>
              <a:t>But</a:t>
            </a:r>
            <a:r>
              <a:rPr lang="en-US" kern="1200" dirty="0" smtClean="0">
                <a:ea typeface="ヒラギノ角ゴ Pro W3" pitchFamily="1" charset="-128"/>
              </a:rPr>
              <a:t> performs similarly to the 40-10 HCR </a:t>
            </a:r>
            <a:r>
              <a:rPr lang="en-US" kern="1200" dirty="0" smtClean="0">
                <a:ea typeface="ヒラギノ角ゴ Pro W3" pitchFamily="1" charset="-128"/>
              </a:rPr>
              <a:t>given the implementation of a long moving window</a:t>
            </a:r>
            <a:endParaRPr lang="en-US" kern="1200" dirty="0">
              <a:ea typeface="ヒラギノ角ゴ Pro W3" pitchFamily="1" charset="-128"/>
            </a:endParaRPr>
          </a:p>
          <a:p>
            <a:pPr marL="400050" lvl="1" indent="0">
              <a:lnSpc>
                <a:spcPct val="110000"/>
              </a:lnSpc>
              <a:spcBef>
                <a:spcPts val="600"/>
              </a:spcBef>
              <a:spcAft>
                <a:spcPts val="600"/>
              </a:spcAft>
              <a:buNone/>
              <a:defRPr/>
            </a:pPr>
            <a:r>
              <a:rPr lang="en-US" i="1" kern="1200" dirty="0">
                <a:ea typeface="ヒラギノ角ゴ Pro W3" pitchFamily="1" charset="-128"/>
              </a:rPr>
              <a:t>C</a:t>
            </a:r>
            <a:r>
              <a:rPr lang="en-US" i="1" kern="1200" dirty="0" smtClean="0">
                <a:ea typeface="ヒラギノ角ゴ Pro W3" pitchFamily="1" charset="-128"/>
              </a:rPr>
              <a:t>ould</a:t>
            </a:r>
            <a:r>
              <a:rPr lang="en-US" kern="1200" dirty="0" smtClean="0">
                <a:ea typeface="ヒラギノ角ゴ Pro W3" pitchFamily="1" charset="-128"/>
              </a:rPr>
              <a:t> </a:t>
            </a:r>
            <a:r>
              <a:rPr lang="en-US" kern="1200" dirty="0">
                <a:ea typeface="ヒラギノ角ゴ Pro W3" pitchFamily="1" charset="-128"/>
              </a:rPr>
              <a:t>be risk prone in cases where fishing pressure is causing biomass declines, allowing higher catches at low stock sizes due to reference points shifting lower through time. </a:t>
            </a:r>
            <a:endParaRPr lang="en-US" kern="1200" dirty="0" smtClean="0">
              <a:ea typeface="ヒラギノ角ゴ Pro W3" pitchFamily="1" charset="-128"/>
            </a:endParaRPr>
          </a:p>
          <a:p>
            <a:pPr marL="0" indent="0">
              <a:lnSpc>
                <a:spcPct val="110000"/>
              </a:lnSpc>
              <a:spcBef>
                <a:spcPts val="600"/>
              </a:spcBef>
              <a:spcAft>
                <a:spcPts val="600"/>
              </a:spcAft>
              <a:defRPr/>
            </a:pPr>
            <a:r>
              <a:rPr lang="en-US" sz="2200" b="1" kern="1200" dirty="0" smtClean="0">
                <a:ea typeface="ヒラギノ角ゴ Pro W3" pitchFamily="1" charset="-128"/>
              </a:rPr>
              <a:t>Recommend</a:t>
            </a:r>
            <a:r>
              <a:rPr lang="en-US" sz="2200" kern="1200" dirty="0" smtClean="0">
                <a:ea typeface="ヒラギノ角ゴ Pro W3" pitchFamily="1" charset="-128"/>
              </a:rPr>
              <a:t> </a:t>
            </a:r>
            <a:r>
              <a:rPr lang="en-US" sz="2200" kern="1200" dirty="0">
                <a:ea typeface="ヒラギノ角ゴ Pro W3" pitchFamily="1" charset="-128"/>
              </a:rPr>
              <a:t>presenting a combination of both static and dynamic B</a:t>
            </a:r>
            <a:r>
              <a:rPr lang="en-US" sz="2200" kern="1200" baseline="-25000" dirty="0">
                <a:ea typeface="ヒラギノ角ゴ Pro W3" pitchFamily="1" charset="-128"/>
              </a:rPr>
              <a:t>0</a:t>
            </a:r>
            <a:r>
              <a:rPr lang="en-US" sz="2200" kern="1200" dirty="0">
                <a:ea typeface="ヒラギノ角ゴ Pro W3" pitchFamily="1" charset="-128"/>
              </a:rPr>
              <a:t> reference points to fishery </a:t>
            </a:r>
            <a:r>
              <a:rPr lang="en-US" sz="2200" kern="1200" dirty="0" smtClean="0">
                <a:ea typeface="ヒラギノ角ゴ Pro W3" pitchFamily="1" charset="-128"/>
              </a:rPr>
              <a:t>managers</a:t>
            </a:r>
            <a:endParaRPr lang="en-US" sz="2200" kern="1200" dirty="0">
              <a:ea typeface="ヒラギノ角ゴ Pro W3" pitchFamily="1" charset="-128"/>
            </a:endParaRPr>
          </a:p>
        </p:txBody>
      </p:sp>
      <p:sp>
        <p:nvSpPr>
          <p:cNvPr id="7" name="Title 1"/>
          <p:cNvSpPr txBox="1">
            <a:spLocks/>
          </p:cNvSpPr>
          <p:nvPr/>
        </p:nvSpPr>
        <p:spPr bwMode="auto">
          <a:xfrm>
            <a:off x="0" y="76200"/>
            <a:ext cx="9144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3200" kern="0" dirty="0" smtClean="0">
                <a:latin typeface="CronosPro-Regular"/>
              </a:rPr>
              <a:t>Conclusions</a:t>
            </a:r>
            <a:endParaRPr lang="en-US" kern="0" dirty="0">
              <a:latin typeface="CronosPro-Regular"/>
            </a:endParaRPr>
          </a:p>
        </p:txBody>
      </p:sp>
    </p:spTree>
    <p:extLst>
      <p:ext uri="{BB962C8B-B14F-4D97-AF65-F5344CB8AC3E}">
        <p14:creationId xmlns:p14="http://schemas.microsoft.com/office/powerpoint/2010/main" val="2897744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875"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ヒラギノ角ゴ Pro W3" pitchFamily="1" charset="-128"/>
            </a:endParaRPr>
          </a:p>
        </p:txBody>
      </p:sp>
      <p:sp>
        <p:nvSpPr>
          <p:cNvPr id="4" name="Title 1"/>
          <p:cNvSpPr txBox="1">
            <a:spLocks/>
          </p:cNvSpPr>
          <p:nvPr/>
        </p:nvSpPr>
        <p:spPr bwMode="auto">
          <a:xfrm>
            <a:off x="0" y="228600"/>
            <a:ext cx="9144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2800" kern="0" dirty="0" smtClean="0">
                <a:latin typeface="CronosPro-Regular"/>
              </a:rPr>
              <a:t>Future </a:t>
            </a:r>
            <a:r>
              <a:rPr lang="en-US" sz="2800" kern="0" dirty="0" smtClean="0">
                <a:latin typeface="CronosPro-Regular"/>
              </a:rPr>
              <a:t>Directions</a:t>
            </a:r>
            <a:endParaRPr lang="en-US" sz="2800" kern="0" dirty="0">
              <a:latin typeface="CronosPro-Regular"/>
            </a:endParaRPr>
          </a:p>
        </p:txBody>
      </p:sp>
      <p:sp>
        <p:nvSpPr>
          <p:cNvPr id="6" name="Content Placeholder 2"/>
          <p:cNvSpPr txBox="1">
            <a:spLocks/>
          </p:cNvSpPr>
          <p:nvPr/>
        </p:nvSpPr>
        <p:spPr bwMode="auto">
          <a:xfrm>
            <a:off x="381000" y="990600"/>
            <a:ext cx="84582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defRPr sz="2400">
                <a:solidFill>
                  <a:schemeClr val="tx1"/>
                </a:solidFill>
                <a:latin typeface="+mn-lt"/>
                <a:ea typeface="+mn-ea"/>
                <a:cs typeface="+mn-cs"/>
              </a:defRPr>
            </a:lvl1pPr>
            <a:lvl2pPr marL="742950" indent="-285750" algn="l" rtl="0" fontAlgn="base">
              <a:spcBef>
                <a:spcPct val="20000"/>
              </a:spcBef>
              <a:spcAft>
                <a:spcPct val="0"/>
              </a:spcAft>
              <a:buChar char="—"/>
              <a:defRPr sz="2200">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mn-lt"/>
                <a:ea typeface="+mn-ea"/>
              </a:defRPr>
            </a:lvl3pPr>
            <a:lvl4pPr marL="1600200" indent="-228600" algn="l" rtl="0" fontAlgn="base">
              <a:spcBef>
                <a:spcPct val="20000"/>
              </a:spcBef>
              <a:spcAft>
                <a:spcPct val="0"/>
              </a:spcAft>
              <a:buChar char="–"/>
              <a:defRPr>
                <a:solidFill>
                  <a:schemeClr val="tx1"/>
                </a:solidFill>
                <a:latin typeface="+mn-lt"/>
                <a:ea typeface="+mn-ea"/>
              </a:defRPr>
            </a:lvl4pPr>
            <a:lvl5pPr marL="2057400" indent="-228600" algn="l" rtl="0" fontAlgn="base">
              <a:spcBef>
                <a:spcPct val="20000"/>
              </a:spcBef>
              <a:spcAft>
                <a:spcPct val="0"/>
              </a:spcAft>
              <a:buChar char="»"/>
              <a:defRPr>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lnSpc>
                <a:spcPct val="110000"/>
              </a:lnSpc>
              <a:spcBef>
                <a:spcPts val="600"/>
              </a:spcBef>
              <a:spcAft>
                <a:spcPts val="600"/>
              </a:spcAft>
            </a:pPr>
            <a:r>
              <a:rPr lang="en-US" b="1" dirty="0" smtClean="0">
                <a:ea typeface="ヒラギノ角ゴ Pro W3" pitchFamily="1" charset="-128"/>
              </a:rPr>
              <a:t>Funding</a:t>
            </a:r>
          </a:p>
          <a:p>
            <a:pPr marL="400050" lvl="1" indent="0">
              <a:lnSpc>
                <a:spcPct val="110000"/>
              </a:lnSpc>
              <a:spcBef>
                <a:spcPts val="600"/>
              </a:spcBef>
              <a:spcAft>
                <a:spcPts val="600"/>
              </a:spcAft>
              <a:buNone/>
            </a:pPr>
            <a:r>
              <a:rPr lang="en-US" b="1" dirty="0" smtClean="0">
                <a:ea typeface="ヒラギノ角ゴ Pro W3" pitchFamily="1" charset="-128"/>
              </a:rPr>
              <a:t>NMFS-Sea Grant </a:t>
            </a:r>
            <a:r>
              <a:rPr lang="en-US" dirty="0" smtClean="0">
                <a:ea typeface="ヒラギノ角ゴ Pro W3" pitchFamily="1" charset="-128"/>
              </a:rPr>
              <a:t>fellow in population dynamics, pending</a:t>
            </a:r>
          </a:p>
          <a:p>
            <a:pPr marL="400050" lvl="1" indent="0">
              <a:lnSpc>
                <a:spcPct val="110000"/>
              </a:lnSpc>
              <a:spcBef>
                <a:spcPts val="600"/>
              </a:spcBef>
              <a:spcAft>
                <a:spcPts val="600"/>
              </a:spcAft>
              <a:buNone/>
            </a:pPr>
            <a:r>
              <a:rPr lang="en-US" b="1" dirty="0" smtClean="0"/>
              <a:t>DFO </a:t>
            </a:r>
            <a:r>
              <a:rPr lang="en-US" dirty="0" smtClean="0"/>
              <a:t>2 year post-doc or researcher, awarded</a:t>
            </a:r>
          </a:p>
          <a:p>
            <a:pPr marL="0" indent="0">
              <a:lnSpc>
                <a:spcPct val="110000"/>
              </a:lnSpc>
              <a:spcBef>
                <a:spcPts val="600"/>
              </a:spcBef>
              <a:spcAft>
                <a:spcPts val="600"/>
              </a:spcAft>
            </a:pPr>
            <a:r>
              <a:rPr lang="en-US" b="1" dirty="0">
                <a:solidFill>
                  <a:srgbClr val="C00000"/>
                </a:solidFill>
              </a:rPr>
              <a:t>Stakeholder input is fundamental to define and evaluate </a:t>
            </a:r>
            <a:r>
              <a:rPr lang="en-US" b="1" dirty="0" smtClean="0">
                <a:solidFill>
                  <a:srgbClr val="C00000"/>
                </a:solidFill>
              </a:rPr>
              <a:t>alternative MSE frameworks </a:t>
            </a:r>
            <a:r>
              <a:rPr lang="en-US" b="1" dirty="0">
                <a:solidFill>
                  <a:srgbClr val="C00000"/>
                </a:solidFill>
              </a:rPr>
              <a:t>that are viable and possible to implement</a:t>
            </a:r>
          </a:p>
          <a:p>
            <a:pPr marL="0" indent="0">
              <a:lnSpc>
                <a:spcPct val="110000"/>
              </a:lnSpc>
              <a:spcBef>
                <a:spcPts val="600"/>
              </a:spcBef>
              <a:spcAft>
                <a:spcPts val="600"/>
              </a:spcAft>
            </a:pPr>
            <a:r>
              <a:rPr lang="en-US" b="1" dirty="0" smtClean="0"/>
              <a:t>Input </a:t>
            </a:r>
            <a:r>
              <a:rPr lang="en-US" dirty="0" smtClean="0"/>
              <a:t>regarding alternative:</a:t>
            </a:r>
          </a:p>
          <a:p>
            <a:pPr marL="400050" lvl="1" indent="0">
              <a:lnSpc>
                <a:spcPct val="110000"/>
              </a:lnSpc>
              <a:spcBef>
                <a:spcPts val="600"/>
              </a:spcBef>
              <a:spcAft>
                <a:spcPts val="600"/>
              </a:spcAft>
              <a:buNone/>
            </a:pPr>
            <a:r>
              <a:rPr lang="en-US" dirty="0" smtClean="0"/>
              <a:t>Management objectives</a:t>
            </a:r>
          </a:p>
          <a:p>
            <a:pPr marL="400050" lvl="1" indent="0">
              <a:lnSpc>
                <a:spcPct val="110000"/>
              </a:lnSpc>
              <a:spcBef>
                <a:spcPts val="600"/>
              </a:spcBef>
              <a:spcAft>
                <a:spcPts val="600"/>
              </a:spcAft>
              <a:buNone/>
            </a:pPr>
            <a:r>
              <a:rPr lang="en-US" dirty="0" smtClean="0"/>
              <a:t>Management strategies</a:t>
            </a:r>
            <a:endParaRPr lang="en-US" dirty="0"/>
          </a:p>
          <a:p>
            <a:pPr marL="400050" lvl="1" indent="0">
              <a:lnSpc>
                <a:spcPct val="110000"/>
              </a:lnSpc>
              <a:spcBef>
                <a:spcPts val="600"/>
              </a:spcBef>
              <a:spcAft>
                <a:spcPts val="600"/>
              </a:spcAft>
              <a:buNone/>
            </a:pPr>
            <a:r>
              <a:rPr lang="en-US" dirty="0" smtClean="0"/>
              <a:t>Performance Metrics</a:t>
            </a:r>
            <a:endParaRPr lang="en-US" dirty="0"/>
          </a:p>
          <a:p>
            <a:pPr marL="400050" lvl="1" indent="0">
              <a:lnSpc>
                <a:spcPct val="110000"/>
              </a:lnSpc>
              <a:spcBef>
                <a:spcPts val="600"/>
              </a:spcBef>
              <a:spcAft>
                <a:spcPts val="600"/>
              </a:spcAft>
              <a:buNone/>
            </a:pPr>
            <a:r>
              <a:rPr lang="en-US" dirty="0" smtClean="0"/>
              <a:t>Operating models: fishery </a:t>
            </a:r>
            <a:r>
              <a:rPr lang="en-US" dirty="0"/>
              <a:t>and population </a:t>
            </a:r>
            <a:r>
              <a:rPr lang="en-US" dirty="0" smtClean="0"/>
              <a:t>dynamics</a:t>
            </a:r>
          </a:p>
        </p:txBody>
      </p:sp>
    </p:spTree>
    <p:extLst>
      <p:ext uri="{BB962C8B-B14F-4D97-AF65-F5344CB8AC3E}">
        <p14:creationId xmlns:p14="http://schemas.microsoft.com/office/powerpoint/2010/main" val="38981473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875"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charset="0"/>
              <a:ea typeface="ヒラギノ角ゴ Pro W3" pitchFamily="1" charset="-128"/>
            </a:endParaRPr>
          </a:p>
        </p:txBody>
      </p:sp>
      <p:sp>
        <p:nvSpPr>
          <p:cNvPr id="4" name="Title 1"/>
          <p:cNvSpPr txBox="1">
            <a:spLocks/>
          </p:cNvSpPr>
          <p:nvPr/>
        </p:nvSpPr>
        <p:spPr bwMode="auto">
          <a:xfrm>
            <a:off x="0" y="228600"/>
            <a:ext cx="9144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2800" kern="0" dirty="0" smtClean="0">
                <a:latin typeface="CronosPro-Regular"/>
              </a:rPr>
              <a:t>Future Directions</a:t>
            </a:r>
            <a:endParaRPr lang="en-US" sz="2800" kern="0" dirty="0">
              <a:latin typeface="CronosPro-Regular"/>
            </a:endParaRPr>
          </a:p>
        </p:txBody>
      </p:sp>
      <p:sp>
        <p:nvSpPr>
          <p:cNvPr id="6" name="Content Placeholder 2"/>
          <p:cNvSpPr txBox="1">
            <a:spLocks/>
          </p:cNvSpPr>
          <p:nvPr/>
        </p:nvSpPr>
        <p:spPr bwMode="auto">
          <a:xfrm>
            <a:off x="381000" y="1143000"/>
            <a:ext cx="8458200"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defRPr sz="2400">
                <a:solidFill>
                  <a:schemeClr val="tx1"/>
                </a:solidFill>
                <a:latin typeface="+mn-lt"/>
                <a:ea typeface="+mn-ea"/>
                <a:cs typeface="+mn-cs"/>
              </a:defRPr>
            </a:lvl1pPr>
            <a:lvl2pPr marL="742950" indent="-285750" algn="l" rtl="0" fontAlgn="base">
              <a:spcBef>
                <a:spcPct val="20000"/>
              </a:spcBef>
              <a:spcAft>
                <a:spcPct val="0"/>
              </a:spcAft>
              <a:buChar char="—"/>
              <a:defRPr sz="2200">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mn-lt"/>
                <a:ea typeface="+mn-ea"/>
              </a:defRPr>
            </a:lvl3pPr>
            <a:lvl4pPr marL="1600200" indent="-228600" algn="l" rtl="0" fontAlgn="base">
              <a:spcBef>
                <a:spcPct val="20000"/>
              </a:spcBef>
              <a:spcAft>
                <a:spcPct val="0"/>
              </a:spcAft>
              <a:buChar char="–"/>
              <a:defRPr>
                <a:solidFill>
                  <a:schemeClr val="tx1"/>
                </a:solidFill>
                <a:latin typeface="+mn-lt"/>
                <a:ea typeface="+mn-ea"/>
              </a:defRPr>
            </a:lvl4pPr>
            <a:lvl5pPr marL="2057400" indent="-228600" algn="l" rtl="0" fontAlgn="base">
              <a:spcBef>
                <a:spcPct val="20000"/>
              </a:spcBef>
              <a:spcAft>
                <a:spcPct val="0"/>
              </a:spcAft>
              <a:buChar char="»"/>
              <a:defRPr>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lnSpc>
                <a:spcPct val="110000"/>
              </a:lnSpc>
              <a:spcBef>
                <a:spcPts val="600"/>
              </a:spcBef>
              <a:spcAft>
                <a:spcPts val="600"/>
              </a:spcAft>
            </a:pPr>
            <a:r>
              <a:rPr lang="en-US" b="1" dirty="0">
                <a:ea typeface="ヒラギノ角ゴ Pro W3" pitchFamily="1" charset="-128"/>
              </a:rPr>
              <a:t>Maintain </a:t>
            </a:r>
            <a:r>
              <a:rPr lang="en-US" dirty="0">
                <a:ea typeface="ヒラギノ角ゴ Pro W3" pitchFamily="1" charset="-128"/>
              </a:rPr>
              <a:t>monitoring programs</a:t>
            </a:r>
          </a:p>
          <a:p>
            <a:pPr marL="0" indent="0">
              <a:lnSpc>
                <a:spcPct val="110000"/>
              </a:lnSpc>
              <a:spcBef>
                <a:spcPts val="600"/>
              </a:spcBef>
              <a:spcAft>
                <a:spcPts val="600"/>
              </a:spcAft>
            </a:pPr>
            <a:r>
              <a:rPr lang="en-US" b="1" dirty="0" smtClean="0"/>
              <a:t>Engage</a:t>
            </a:r>
            <a:r>
              <a:rPr lang="en-US" dirty="0" smtClean="0"/>
              <a:t> </a:t>
            </a:r>
            <a:r>
              <a:rPr lang="en-US" dirty="0"/>
              <a:t>with </a:t>
            </a:r>
            <a:r>
              <a:rPr lang="en-US" dirty="0" smtClean="0"/>
              <a:t>industry and managers to </a:t>
            </a:r>
            <a:r>
              <a:rPr lang="en-US" dirty="0"/>
              <a:t>solicit feedback on alternative control </a:t>
            </a:r>
            <a:r>
              <a:rPr lang="en-US" dirty="0" smtClean="0"/>
              <a:t>rules </a:t>
            </a:r>
            <a:r>
              <a:rPr lang="en-US" dirty="0"/>
              <a:t>and performance </a:t>
            </a:r>
            <a:r>
              <a:rPr lang="en-US" dirty="0" smtClean="0"/>
              <a:t>metrics </a:t>
            </a:r>
          </a:p>
          <a:p>
            <a:pPr marL="0" indent="0">
              <a:lnSpc>
                <a:spcPct val="110000"/>
              </a:lnSpc>
              <a:spcBef>
                <a:spcPts val="600"/>
              </a:spcBef>
              <a:spcAft>
                <a:spcPts val="600"/>
              </a:spcAft>
            </a:pPr>
            <a:r>
              <a:rPr lang="en-US" b="1" dirty="0" smtClean="0">
                <a:ea typeface="ヒラギノ角ゴ Pro W3" pitchFamily="1" charset="-128"/>
              </a:rPr>
              <a:t>Collaborate</a:t>
            </a:r>
            <a:r>
              <a:rPr lang="en-US" dirty="0" smtClean="0">
                <a:ea typeface="ヒラギノ角ゴ Pro W3" pitchFamily="1" charset="-128"/>
              </a:rPr>
              <a:t> with NE Pacific sablefish scientists</a:t>
            </a:r>
          </a:p>
          <a:p>
            <a:pPr marL="400050" lvl="1" indent="0">
              <a:lnSpc>
                <a:spcPct val="110000"/>
              </a:lnSpc>
              <a:spcBef>
                <a:spcPts val="600"/>
              </a:spcBef>
              <a:spcAft>
                <a:spcPts val="600"/>
              </a:spcAft>
              <a:buNone/>
            </a:pPr>
            <a:r>
              <a:rPr lang="en-US" sz="2400" dirty="0" smtClean="0">
                <a:ea typeface="ヒラギノ角ゴ Pro W3" pitchFamily="1" charset="-128"/>
              </a:rPr>
              <a:t>Straddling stock data and assessment issues</a:t>
            </a:r>
            <a:endParaRPr lang="en-US" sz="2400" dirty="0">
              <a:ea typeface="ヒラギノ角ゴ Pro W3" pitchFamily="1" charset="-128"/>
            </a:endParaRPr>
          </a:p>
          <a:p>
            <a:pPr marL="0" indent="0">
              <a:lnSpc>
                <a:spcPct val="110000"/>
              </a:lnSpc>
              <a:spcBef>
                <a:spcPts val="600"/>
              </a:spcBef>
              <a:spcAft>
                <a:spcPts val="600"/>
              </a:spcAft>
            </a:pPr>
            <a:r>
              <a:rPr lang="en-US" b="1" dirty="0" smtClean="0">
                <a:ea typeface="ヒラギノ角ゴ Pro W3" pitchFamily="1" charset="-128"/>
              </a:rPr>
              <a:t>Consider</a:t>
            </a:r>
            <a:r>
              <a:rPr lang="en-US" dirty="0" smtClean="0">
                <a:ea typeface="ヒラギノ角ゴ Pro W3" pitchFamily="1" charset="-128"/>
              </a:rPr>
              <a:t> community adaptation strategies</a:t>
            </a:r>
          </a:p>
          <a:p>
            <a:pPr marL="0" indent="0">
              <a:lnSpc>
                <a:spcPct val="110000"/>
              </a:lnSpc>
              <a:spcBef>
                <a:spcPts val="600"/>
              </a:spcBef>
              <a:spcAft>
                <a:spcPts val="600"/>
              </a:spcAft>
            </a:pPr>
            <a:r>
              <a:rPr lang="en-US" b="1" dirty="0">
                <a:ea typeface="ヒラギノ角ゴ Pro W3" pitchFamily="1" charset="-128"/>
              </a:rPr>
              <a:t>Investigate</a:t>
            </a:r>
            <a:r>
              <a:rPr lang="en-US" dirty="0">
                <a:ea typeface="ヒラギノ角ゴ Pro W3" pitchFamily="1" charset="-128"/>
              </a:rPr>
              <a:t> the utility and skill of short term seasonal to annual </a:t>
            </a:r>
            <a:r>
              <a:rPr lang="en-US" dirty="0" smtClean="0">
                <a:ea typeface="ヒラギノ角ゴ Pro W3" pitchFamily="1" charset="-128"/>
              </a:rPr>
              <a:t>forecasting u</a:t>
            </a:r>
            <a:r>
              <a:rPr lang="en-US" dirty="0" smtClean="0"/>
              <a:t>sing regional </a:t>
            </a:r>
            <a:r>
              <a:rPr lang="en-US" dirty="0"/>
              <a:t>environmental indices at </a:t>
            </a:r>
            <a:r>
              <a:rPr lang="en-US" dirty="0" err="1"/>
              <a:t>spatio</a:t>
            </a:r>
            <a:r>
              <a:rPr lang="en-US" dirty="0"/>
              <a:t>-temporal scales relevant to the sablefish life </a:t>
            </a:r>
            <a:r>
              <a:rPr lang="en-US" dirty="0" smtClean="0"/>
              <a:t>history. </a:t>
            </a:r>
          </a:p>
          <a:p>
            <a:pPr marL="0" indent="0">
              <a:lnSpc>
                <a:spcPct val="110000"/>
              </a:lnSpc>
              <a:spcBef>
                <a:spcPts val="600"/>
              </a:spcBef>
              <a:spcAft>
                <a:spcPts val="600"/>
              </a:spcAft>
            </a:pPr>
            <a:r>
              <a:rPr lang="en-US" b="1" dirty="0" smtClean="0"/>
              <a:t>Research</a:t>
            </a:r>
            <a:r>
              <a:rPr lang="en-US" dirty="0" smtClean="0"/>
              <a:t> technical aspects of recruitment hindcasting and bias correction.</a:t>
            </a:r>
            <a:endParaRPr lang="en-US" dirty="0"/>
          </a:p>
          <a:p>
            <a:pPr marL="0" indent="0">
              <a:lnSpc>
                <a:spcPct val="110000"/>
              </a:lnSpc>
              <a:spcBef>
                <a:spcPts val="600"/>
              </a:spcBef>
              <a:spcAft>
                <a:spcPts val="600"/>
              </a:spcAft>
            </a:pPr>
            <a:endParaRPr lang="en-US" kern="0" dirty="0" smtClean="0"/>
          </a:p>
          <a:p>
            <a:pPr marL="0" indent="0">
              <a:lnSpc>
                <a:spcPct val="110000"/>
              </a:lnSpc>
              <a:spcBef>
                <a:spcPts val="600"/>
              </a:spcBef>
              <a:spcAft>
                <a:spcPts val="600"/>
              </a:spcAft>
            </a:pPr>
            <a:endParaRPr lang="en-US" kern="0" dirty="0" smtClean="0"/>
          </a:p>
          <a:p>
            <a:pPr marL="0" indent="0">
              <a:lnSpc>
                <a:spcPct val="110000"/>
              </a:lnSpc>
              <a:spcBef>
                <a:spcPts val="600"/>
              </a:spcBef>
              <a:spcAft>
                <a:spcPts val="600"/>
              </a:spcAft>
            </a:pPr>
            <a:endParaRPr lang="en-US" kern="0" dirty="0"/>
          </a:p>
        </p:txBody>
      </p:sp>
    </p:spTree>
    <p:extLst>
      <p:ext uri="{BB962C8B-B14F-4D97-AF65-F5344CB8AC3E}">
        <p14:creationId xmlns:p14="http://schemas.microsoft.com/office/powerpoint/2010/main" val="19268660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1295400"/>
            <a:ext cx="4267200" cy="838200"/>
          </a:xfrm>
        </p:spPr>
        <p:txBody>
          <a:bodyPr/>
          <a:lstStyle/>
          <a:p>
            <a:pPr algn="ctr"/>
            <a:r>
              <a:rPr lang="en-US" dirty="0" smtClean="0"/>
              <a:t>Contact Information </a:t>
            </a:r>
            <a:endParaRPr lang="en-US" dirty="0"/>
          </a:p>
        </p:txBody>
      </p:sp>
      <p:sp>
        <p:nvSpPr>
          <p:cNvPr id="3" name="Content Placeholder 2"/>
          <p:cNvSpPr>
            <a:spLocks noGrp="1"/>
          </p:cNvSpPr>
          <p:nvPr>
            <p:ph idx="1"/>
          </p:nvPr>
        </p:nvSpPr>
        <p:spPr/>
        <p:txBody>
          <a:bodyPr/>
          <a:lstStyle/>
          <a:p>
            <a:pPr algn="ctr">
              <a:lnSpc>
                <a:spcPct val="110000"/>
              </a:lnSpc>
              <a:spcBef>
                <a:spcPts val="600"/>
              </a:spcBef>
              <a:spcAft>
                <a:spcPts val="600"/>
              </a:spcAft>
            </a:pPr>
            <a:r>
              <a:rPr lang="en-US" b="1" dirty="0" smtClean="0"/>
              <a:t>Dr. Melissa </a:t>
            </a:r>
            <a:r>
              <a:rPr lang="en-US" b="1" dirty="0"/>
              <a:t>A. </a:t>
            </a:r>
            <a:r>
              <a:rPr lang="en-US" b="1" dirty="0" smtClean="0"/>
              <a:t>Haltuch</a:t>
            </a:r>
            <a:endParaRPr lang="en-US" dirty="0"/>
          </a:p>
          <a:p>
            <a:pPr algn="ctr">
              <a:lnSpc>
                <a:spcPct val="110000"/>
              </a:lnSpc>
              <a:spcBef>
                <a:spcPts val="600"/>
              </a:spcBef>
              <a:spcAft>
                <a:spcPts val="600"/>
              </a:spcAft>
            </a:pPr>
            <a:r>
              <a:rPr lang="en-US" u="sng" dirty="0" smtClean="0">
                <a:hlinkClick r:id="rId2"/>
              </a:rPr>
              <a:t>melissa.haltuch@noaa.gov</a:t>
            </a:r>
            <a:endParaRPr lang="en-US" dirty="0"/>
          </a:p>
          <a:p>
            <a:pPr algn="ctr">
              <a:lnSpc>
                <a:spcPct val="110000"/>
              </a:lnSpc>
              <a:spcBef>
                <a:spcPts val="600"/>
              </a:spcBef>
              <a:spcAft>
                <a:spcPts val="600"/>
              </a:spcAft>
            </a:pPr>
            <a:r>
              <a:rPr lang="en-US" dirty="0" smtClean="0"/>
              <a:t>Phone: 206.860.3480</a:t>
            </a:r>
          </a:p>
          <a:p>
            <a:pPr algn="ctr">
              <a:lnSpc>
                <a:spcPct val="110000"/>
              </a:lnSpc>
              <a:spcBef>
                <a:spcPts val="600"/>
              </a:spcBef>
              <a:spcAft>
                <a:spcPts val="600"/>
              </a:spcAft>
            </a:pPr>
            <a:r>
              <a:rPr lang="en-US" sz="1600" i="1" dirty="0" smtClean="0"/>
              <a:t>Research </a:t>
            </a:r>
            <a:r>
              <a:rPr lang="en-US" sz="1600" i="1" dirty="0"/>
              <a:t>Fishery Biologist, NOAA Fisheries</a:t>
            </a:r>
            <a:endParaRPr lang="en-US" sz="1600" dirty="0"/>
          </a:p>
          <a:p>
            <a:pPr algn="ctr">
              <a:lnSpc>
                <a:spcPct val="110000"/>
              </a:lnSpc>
              <a:spcBef>
                <a:spcPts val="600"/>
              </a:spcBef>
              <a:spcAft>
                <a:spcPts val="600"/>
              </a:spcAft>
            </a:pPr>
            <a:r>
              <a:rPr lang="en-US" sz="1600" i="1" dirty="0"/>
              <a:t>Affiliate Faculty, University of Washington, School of Aquatic and Fishery Science</a:t>
            </a:r>
          </a:p>
          <a:p>
            <a:pPr algn="ctr">
              <a:lnSpc>
                <a:spcPct val="110000"/>
              </a:lnSpc>
              <a:spcBef>
                <a:spcPts val="600"/>
              </a:spcBef>
              <a:spcAft>
                <a:spcPts val="600"/>
              </a:spcAft>
            </a:pPr>
            <a:endParaRPr lang="en-US" dirty="0"/>
          </a:p>
        </p:txBody>
      </p:sp>
    </p:spTree>
    <p:extLst>
      <p:ext uri="{BB962C8B-B14F-4D97-AF65-F5344CB8AC3E}">
        <p14:creationId xmlns:p14="http://schemas.microsoft.com/office/powerpoint/2010/main" val="662278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92337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pic>
        <p:nvPicPr>
          <p:cNvPr id="3074" name="Picture 2" descr="http://hmsc.oregonstate.edu/projects/msap/PS/masterlist/imageML/sablefish.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780" y="90714"/>
            <a:ext cx="2911020" cy="195038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76200" y="243114"/>
            <a:ext cx="6077856" cy="6462486"/>
          </a:xfrm>
        </p:spPr>
        <p:txBody>
          <a:bodyPr/>
          <a:lstStyle/>
          <a:p>
            <a:pPr marL="0" indent="0">
              <a:lnSpc>
                <a:spcPct val="110000"/>
              </a:lnSpc>
              <a:spcBef>
                <a:spcPts val="600"/>
              </a:spcBef>
              <a:spcAft>
                <a:spcPts val="600"/>
              </a:spcAft>
            </a:pPr>
            <a:r>
              <a:rPr lang="en-US" sz="2800" dirty="0" smtClean="0"/>
              <a:t>Sablefish</a:t>
            </a:r>
          </a:p>
          <a:p>
            <a:pPr marL="0" indent="0">
              <a:lnSpc>
                <a:spcPct val="110000"/>
              </a:lnSpc>
              <a:spcBef>
                <a:spcPts val="600"/>
              </a:spcBef>
              <a:spcAft>
                <a:spcPts val="600"/>
              </a:spcAft>
            </a:pPr>
            <a:r>
              <a:rPr lang="en-US" b="1" dirty="0" smtClean="0"/>
              <a:t>Understanding climate drivers of recruitment and the </a:t>
            </a:r>
            <a:r>
              <a:rPr lang="en-US" b="1" dirty="0"/>
              <a:t>interaction between </a:t>
            </a:r>
            <a:r>
              <a:rPr lang="en-US" b="1" dirty="0" smtClean="0"/>
              <a:t>climate </a:t>
            </a:r>
            <a:r>
              <a:rPr lang="en-US" b="1" dirty="0"/>
              <a:t>and fishing </a:t>
            </a:r>
            <a:r>
              <a:rPr lang="en-US" b="1" dirty="0" smtClean="0"/>
              <a:t>is a priority</a:t>
            </a:r>
            <a:r>
              <a:rPr lang="en-US" dirty="0" smtClean="0"/>
              <a:t> </a:t>
            </a:r>
            <a:endParaRPr lang="en-US" dirty="0"/>
          </a:p>
          <a:p>
            <a:pPr marL="800100" indent="-457200">
              <a:lnSpc>
                <a:spcPct val="110000"/>
              </a:lnSpc>
              <a:spcBef>
                <a:spcPts val="600"/>
              </a:spcBef>
              <a:spcAft>
                <a:spcPts val="600"/>
              </a:spcAft>
              <a:buFont typeface="+mj-lt"/>
              <a:buAutoNum type="arabicPeriod"/>
            </a:pPr>
            <a:r>
              <a:rPr lang="en-US" dirty="0">
                <a:solidFill>
                  <a:srgbClr val="002950"/>
                </a:solidFill>
              </a:rPr>
              <a:t>Subject of previous research and lengthy debates during scientific review of assessment products for management.</a:t>
            </a:r>
          </a:p>
          <a:p>
            <a:pPr marL="800100" indent="-457200">
              <a:lnSpc>
                <a:spcPct val="110000"/>
              </a:lnSpc>
              <a:spcBef>
                <a:spcPts val="600"/>
              </a:spcBef>
              <a:spcAft>
                <a:spcPts val="600"/>
              </a:spcAft>
              <a:buFont typeface="+mj-lt"/>
              <a:buAutoNum type="arabicPeriod"/>
            </a:pPr>
            <a:r>
              <a:rPr lang="en-US" dirty="0" smtClean="0"/>
              <a:t>Forecast and/or </a:t>
            </a:r>
            <a:r>
              <a:rPr lang="en-US" dirty="0" err="1" smtClean="0"/>
              <a:t>hindcast</a:t>
            </a:r>
            <a:r>
              <a:rPr lang="en-US" dirty="0" smtClean="0"/>
              <a:t> stock </a:t>
            </a:r>
            <a:r>
              <a:rPr lang="en-US" dirty="0" smtClean="0"/>
              <a:t>productivity. </a:t>
            </a:r>
          </a:p>
          <a:p>
            <a:pPr marL="800100" indent="-457200">
              <a:lnSpc>
                <a:spcPct val="110000"/>
              </a:lnSpc>
              <a:spcBef>
                <a:spcPts val="600"/>
              </a:spcBef>
              <a:spcAft>
                <a:spcPts val="600"/>
              </a:spcAft>
              <a:buFont typeface="+mj-lt"/>
              <a:buAutoNum type="arabicPeriod"/>
            </a:pPr>
            <a:r>
              <a:rPr lang="en-US" dirty="0" smtClean="0">
                <a:solidFill>
                  <a:srgbClr val="002950"/>
                </a:solidFill>
              </a:rPr>
              <a:t>Testing the robustness of management strategies to climate variability and change</a:t>
            </a:r>
            <a:r>
              <a:rPr lang="en-US" dirty="0">
                <a:solidFill>
                  <a:srgbClr val="002950"/>
                </a:solidFill>
              </a:rPr>
              <a:t>.</a:t>
            </a:r>
            <a:endParaRPr lang="en-US" dirty="0" smtClean="0"/>
          </a:p>
          <a:p>
            <a:pPr>
              <a:lnSpc>
                <a:spcPct val="110000"/>
              </a:lnSpc>
              <a:spcBef>
                <a:spcPts val="600"/>
              </a:spcBef>
              <a:spcAft>
                <a:spcPts val="600"/>
              </a:spcAft>
              <a:buFont typeface="Arial" panose="020B0604020202020204" pitchFamily="34" charset="0"/>
              <a:buChar char="•"/>
            </a:pPr>
            <a:endParaRPr lang="en-US" dirty="0" smtClean="0"/>
          </a:p>
        </p:txBody>
      </p:sp>
      <p:sp>
        <p:nvSpPr>
          <p:cNvPr id="4" name="TextBox 3"/>
          <p:cNvSpPr txBox="1"/>
          <p:nvPr/>
        </p:nvSpPr>
        <p:spPr>
          <a:xfrm>
            <a:off x="7162800" y="5943600"/>
            <a:ext cx="1981200" cy="307777"/>
          </a:xfrm>
          <a:prstGeom prst="rect">
            <a:avLst/>
          </a:prstGeom>
          <a:noFill/>
        </p:spPr>
        <p:txBody>
          <a:bodyPr wrap="square" rtlCol="0">
            <a:spAutoFit/>
          </a:bodyPr>
          <a:lstStyle/>
          <a:p>
            <a:r>
              <a:rPr lang="en-US" sz="1400" dirty="0" smtClean="0">
                <a:solidFill>
                  <a:schemeClr val="bg1"/>
                </a:solidFill>
              </a:rPr>
              <a:t>Photo: Wade D. Smith</a:t>
            </a:r>
            <a:endParaRPr lang="en-US" sz="1400" dirty="0">
              <a:solidFill>
                <a:schemeClr val="bg1"/>
              </a:solidFill>
            </a:endParaRPr>
          </a:p>
        </p:txBody>
      </p:sp>
      <p:pic>
        <p:nvPicPr>
          <p:cNvPr id="1026" name="Picture 2" descr="C:\Users\Juan\IPHC_OUTLOOK\Downloads\2810637516_61e1d87327_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780" y="2129970"/>
            <a:ext cx="2897638" cy="21732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eatfish.ca/sites/default/files/imagecache/recipe_large/4684226123_74194b290a_b.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0256" y="4368623"/>
            <a:ext cx="2808516" cy="2108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0482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600200"/>
            <a:ext cx="4800600" cy="3468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4343400" y="137160"/>
            <a:ext cx="4800600" cy="6339840"/>
          </a:xfrm>
        </p:spPr>
        <p:txBody>
          <a:bodyPr/>
          <a:lstStyle/>
          <a:p>
            <a:pPr indent="0">
              <a:lnSpc>
                <a:spcPct val="110000"/>
              </a:lnSpc>
              <a:spcBef>
                <a:spcPts val="600"/>
              </a:spcBef>
              <a:spcAft>
                <a:spcPts val="600"/>
              </a:spcAft>
            </a:pPr>
            <a:r>
              <a:rPr lang="en-US" b="1" kern="1200" dirty="0" smtClean="0">
                <a:latin typeface="Arial" charset="0"/>
                <a:ea typeface="ヒラギノ角ゴ Pro W3" pitchFamily="1" charset="-128"/>
              </a:rPr>
              <a:t>SSH z-score </a:t>
            </a:r>
            <a:r>
              <a:rPr lang="en-US" kern="1200" dirty="0" smtClean="0">
                <a:latin typeface="Arial" charset="0"/>
                <a:ea typeface="ヒラギノ角ゴ Pro W3" pitchFamily="1" charset="-128"/>
              </a:rPr>
              <a:t>used </a:t>
            </a:r>
            <a:r>
              <a:rPr lang="en-US" kern="1200" dirty="0">
                <a:latin typeface="Arial" charset="0"/>
                <a:ea typeface="ヒラギノ角ゴ Pro W3" pitchFamily="1" charset="-128"/>
              </a:rPr>
              <a:t>to </a:t>
            </a:r>
            <a:r>
              <a:rPr lang="en-US" kern="1200" dirty="0" smtClean="0">
                <a:latin typeface="Arial" charset="0"/>
                <a:ea typeface="ヒラギノ角ゴ Pro W3" pitchFamily="1" charset="-128"/>
              </a:rPr>
              <a:t>model recruitment </a:t>
            </a:r>
            <a:r>
              <a:rPr lang="en-US" kern="1200" dirty="0">
                <a:latin typeface="Arial" charset="0"/>
                <a:ea typeface="ヒラギノ角ゴ Pro W3" pitchFamily="1" charset="-128"/>
              </a:rPr>
              <a:t>deviations </a:t>
            </a:r>
            <a:r>
              <a:rPr lang="en-US" kern="1200" dirty="0" smtClean="0">
                <a:latin typeface="Arial" charset="0"/>
                <a:ea typeface="ヒラギノ角ゴ Pro W3" pitchFamily="1" charset="-128"/>
              </a:rPr>
              <a:t>from 1925-2005.</a:t>
            </a:r>
          </a:p>
          <a:p>
            <a:pPr indent="0">
              <a:lnSpc>
                <a:spcPct val="110000"/>
              </a:lnSpc>
              <a:spcBef>
                <a:spcPts val="600"/>
              </a:spcBef>
              <a:spcAft>
                <a:spcPts val="600"/>
              </a:spcAft>
            </a:pPr>
            <a:r>
              <a:rPr lang="en-US" b="1" kern="1200" dirty="0" smtClean="0">
                <a:latin typeface="Arial" charset="0"/>
                <a:ea typeface="ヒラギノ角ゴ Pro W3" pitchFamily="1" charset="-128"/>
              </a:rPr>
              <a:t>SSH </a:t>
            </a:r>
            <a:r>
              <a:rPr lang="en-US" b="1" kern="1200" dirty="0" err="1" smtClean="0">
                <a:latin typeface="Arial" charset="0"/>
                <a:ea typeface="ヒラギノ角ゴ Pro W3" pitchFamily="1" charset="-128"/>
              </a:rPr>
              <a:t>Spatio</a:t>
            </a:r>
            <a:r>
              <a:rPr lang="en-US" b="1" kern="1200" dirty="0" smtClean="0">
                <a:latin typeface="Arial" charset="0"/>
                <a:ea typeface="ヒラギノ角ゴ Pro W3" pitchFamily="1" charset="-128"/>
              </a:rPr>
              <a:t>-temporal average</a:t>
            </a:r>
            <a:r>
              <a:rPr lang="en-US" kern="1200" dirty="0" smtClean="0">
                <a:latin typeface="Arial" charset="0"/>
                <a:ea typeface="ヒラギノ角ゴ Pro W3" pitchFamily="1" charset="-128"/>
              </a:rPr>
              <a:t>: April-June and </a:t>
            </a:r>
            <a:r>
              <a:rPr lang="en-US" kern="1200" dirty="0">
                <a:latin typeface="Arial" charset="0"/>
                <a:ea typeface="ヒラギノ角ゴ Pro W3" pitchFamily="1" charset="-128"/>
              </a:rPr>
              <a:t>44-48 </a:t>
            </a:r>
            <a:r>
              <a:rPr lang="en-US" kern="1200" dirty="0" smtClean="0">
                <a:latin typeface="Arial" charset="0"/>
                <a:ea typeface="ヒラギノ角ゴ Pro W3" pitchFamily="1" charset="-128"/>
              </a:rPr>
              <a:t>degrees N.</a:t>
            </a:r>
            <a:endParaRPr lang="en-US" kern="1200" dirty="0">
              <a:latin typeface="Arial" charset="0"/>
              <a:ea typeface="ヒラギノ角ゴ Pro W3" pitchFamily="1" charset="-128"/>
            </a:endParaRPr>
          </a:p>
          <a:p>
            <a:pPr indent="0">
              <a:lnSpc>
                <a:spcPct val="110000"/>
              </a:lnSpc>
              <a:spcBef>
                <a:spcPts val="600"/>
              </a:spcBef>
              <a:spcAft>
                <a:spcPts val="600"/>
              </a:spcAft>
            </a:pPr>
            <a:r>
              <a:rPr lang="en-US" b="1" kern="1200" dirty="0" smtClean="0">
                <a:latin typeface="Arial" charset="0"/>
                <a:ea typeface="ヒラギノ角ゴ Pro W3" pitchFamily="1" charset="-128"/>
              </a:rPr>
              <a:t>Sigma-R =</a:t>
            </a:r>
            <a:r>
              <a:rPr lang="en-US" kern="1200" dirty="0" smtClean="0">
                <a:latin typeface="Arial" charset="0"/>
                <a:ea typeface="ヒラギノ角ゴ Pro W3" pitchFamily="1" charset="-128"/>
              </a:rPr>
              <a:t> ~half of the model </a:t>
            </a:r>
            <a:r>
              <a:rPr lang="en-US" kern="1200" dirty="0">
                <a:latin typeface="Arial" charset="0"/>
                <a:ea typeface="ヒラギノ角ゴ Pro W3" pitchFamily="1" charset="-128"/>
              </a:rPr>
              <a:t>without the environmental </a:t>
            </a:r>
            <a:r>
              <a:rPr lang="en-US" kern="1200" dirty="0" smtClean="0">
                <a:latin typeface="Arial" charset="0"/>
                <a:ea typeface="ヒラギノ角ゴ Pro W3" pitchFamily="1" charset="-128"/>
              </a:rPr>
              <a:t>covariate.</a:t>
            </a:r>
          </a:p>
          <a:p>
            <a:pPr indent="0">
              <a:lnSpc>
                <a:spcPct val="110000"/>
              </a:lnSpc>
              <a:spcBef>
                <a:spcPts val="600"/>
              </a:spcBef>
              <a:spcAft>
                <a:spcPts val="600"/>
              </a:spcAft>
            </a:pPr>
            <a:r>
              <a:rPr lang="en-US" b="1" kern="1200" dirty="0">
                <a:latin typeface="Arial" charset="0"/>
                <a:ea typeface="ヒラギノ角ゴ Pro W3" pitchFamily="1" charset="-128"/>
              </a:rPr>
              <a:t>STAR Panel</a:t>
            </a:r>
            <a:r>
              <a:rPr lang="en-US" kern="1200" dirty="0">
                <a:latin typeface="Arial" charset="0"/>
                <a:ea typeface="ヒラギノ角ゴ Pro W3" pitchFamily="1" charset="-128"/>
              </a:rPr>
              <a:t> </a:t>
            </a:r>
            <a:r>
              <a:rPr lang="en-US" kern="1200" dirty="0" smtClean="0">
                <a:latin typeface="Arial" charset="0"/>
                <a:ea typeface="ヒラギノ角ゴ Pro W3" pitchFamily="1" charset="-128"/>
              </a:rPr>
              <a:t>concurred.</a:t>
            </a:r>
          </a:p>
          <a:p>
            <a:pPr indent="0">
              <a:lnSpc>
                <a:spcPct val="110000"/>
              </a:lnSpc>
              <a:spcBef>
                <a:spcPts val="600"/>
              </a:spcBef>
              <a:spcAft>
                <a:spcPts val="600"/>
              </a:spcAft>
            </a:pPr>
            <a:r>
              <a:rPr lang="en-US" b="1" kern="1200" dirty="0" smtClean="0">
                <a:latin typeface="Arial" charset="0"/>
                <a:ea typeface="ヒラギノ角ゴ Pro W3" pitchFamily="1" charset="-128"/>
              </a:rPr>
              <a:t>PFMC SSC</a:t>
            </a:r>
            <a:r>
              <a:rPr lang="en-US" kern="1200" dirty="0" smtClean="0">
                <a:latin typeface="Arial" charset="0"/>
                <a:ea typeface="ヒラギノ角ゴ Pro W3" pitchFamily="1" charset="-128"/>
              </a:rPr>
              <a:t> took issue with reducing sigma-R b/c of reduced bias correction on Bo and resulting underestimation of Bo.</a:t>
            </a:r>
            <a:endParaRPr lang="en-US" dirty="0"/>
          </a:p>
        </p:txBody>
      </p:sp>
      <p:sp>
        <p:nvSpPr>
          <p:cNvPr id="4" name="Rectangle 3"/>
          <p:cNvSpPr/>
          <p:nvPr/>
        </p:nvSpPr>
        <p:spPr>
          <a:xfrm>
            <a:off x="685800" y="5105400"/>
            <a:ext cx="3505200" cy="1323439"/>
          </a:xfrm>
          <a:prstGeom prst="rect">
            <a:avLst/>
          </a:prstGeom>
        </p:spPr>
        <p:txBody>
          <a:bodyPr wrap="square">
            <a:spAutoFit/>
          </a:bodyPr>
          <a:lstStyle/>
          <a:p>
            <a:r>
              <a:rPr lang="en-US" sz="2000" i="1" dirty="0" smtClean="0"/>
              <a:t>Estimated relationship outside of the stock assessment uses recruitment deviations from 1974-2003</a:t>
            </a:r>
            <a:endParaRPr lang="en-US" sz="2000" i="1" dirty="0"/>
          </a:p>
        </p:txBody>
      </p:sp>
      <p:sp>
        <p:nvSpPr>
          <p:cNvPr id="7" name="Title 1"/>
          <p:cNvSpPr txBox="1">
            <a:spLocks/>
          </p:cNvSpPr>
          <p:nvPr/>
        </p:nvSpPr>
        <p:spPr bwMode="auto">
          <a:xfrm>
            <a:off x="0" y="304800"/>
            <a:ext cx="4724400" cy="762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2800" kern="0" dirty="0" smtClean="0">
                <a:latin typeface="CronosPro-Regular"/>
              </a:rPr>
              <a:t>2005 </a:t>
            </a:r>
          </a:p>
          <a:p>
            <a:pPr algn="ctr"/>
            <a:r>
              <a:rPr lang="en-US" sz="2800" kern="0" dirty="0" smtClean="0">
                <a:latin typeface="CronosPro-Regular"/>
              </a:rPr>
              <a:t>Stock Assessment</a:t>
            </a:r>
            <a:endParaRPr lang="en-US" sz="2800" kern="0" dirty="0"/>
          </a:p>
        </p:txBody>
      </p:sp>
    </p:spTree>
    <p:extLst>
      <p:ext uri="{BB962C8B-B14F-4D97-AF65-F5344CB8AC3E}">
        <p14:creationId xmlns:p14="http://schemas.microsoft.com/office/powerpoint/2010/main" val="1785550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pic>
        <p:nvPicPr>
          <p:cNvPr id="47106" name="Picture 2" descr="C:\Users\haltuchme\Documents\SablefishIPCCProjections\Pages from Schirripa-Colbert-2006-sablefish-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676400"/>
            <a:ext cx="6096000" cy="40413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2760" y="1752600"/>
            <a:ext cx="3505200" cy="1348061"/>
          </a:xfrm>
          <a:prstGeom prst="rect">
            <a:avLst/>
          </a:prstGeom>
        </p:spPr>
        <p:txBody>
          <a:bodyPr wrap="square">
            <a:spAutoFit/>
          </a:bodyPr>
          <a:lstStyle/>
          <a:p>
            <a:r>
              <a:rPr lang="en-US" b="1" dirty="0" smtClean="0"/>
              <a:t> Boreal</a:t>
            </a:r>
            <a:r>
              <a:rPr lang="en-US" dirty="0" smtClean="0"/>
              <a:t> copepods</a:t>
            </a:r>
          </a:p>
          <a:p>
            <a:r>
              <a:rPr lang="en-US" dirty="0"/>
              <a:t> </a:t>
            </a:r>
            <a:r>
              <a:rPr lang="en-US" dirty="0" smtClean="0"/>
              <a:t>     Anomalies    </a:t>
            </a:r>
          </a:p>
          <a:p>
            <a:r>
              <a:rPr lang="en-US" dirty="0" smtClean="0"/>
              <a:t>---- Trend</a:t>
            </a:r>
          </a:p>
        </p:txBody>
      </p:sp>
      <p:sp>
        <p:nvSpPr>
          <p:cNvPr id="9" name="Title 1"/>
          <p:cNvSpPr txBox="1">
            <a:spLocks/>
          </p:cNvSpPr>
          <p:nvPr/>
        </p:nvSpPr>
        <p:spPr bwMode="auto">
          <a:xfrm>
            <a:off x="0" y="381000"/>
            <a:ext cx="9144000" cy="762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lvl="0" algn="ctr">
              <a:spcBef>
                <a:spcPts val="600"/>
              </a:spcBef>
              <a:spcAft>
                <a:spcPts val="600"/>
              </a:spcAft>
            </a:pPr>
            <a:r>
              <a:rPr lang="en-US" sz="2800" kern="0" dirty="0" err="1">
                <a:solidFill>
                  <a:srgbClr val="002950"/>
                </a:solidFill>
                <a:latin typeface="CronosPro-Regular"/>
              </a:rPr>
              <a:t>Schirripa</a:t>
            </a:r>
            <a:r>
              <a:rPr lang="en-US" sz="2800" kern="0" dirty="0">
                <a:solidFill>
                  <a:srgbClr val="002950"/>
                </a:solidFill>
                <a:latin typeface="CronosPro-Regular"/>
              </a:rPr>
              <a:t> and Colbert, 2006</a:t>
            </a:r>
            <a:endParaRPr lang="en-US" sz="4400" kern="0" dirty="0">
              <a:solidFill>
                <a:srgbClr val="002950"/>
              </a:solidFill>
              <a:latin typeface="CronosPro-Regular"/>
            </a:endParaRPr>
          </a:p>
        </p:txBody>
      </p:sp>
      <p:sp>
        <p:nvSpPr>
          <p:cNvPr id="10" name="Rectangle 9"/>
          <p:cNvSpPr/>
          <p:nvPr/>
        </p:nvSpPr>
        <p:spPr>
          <a:xfrm>
            <a:off x="228600" y="3481245"/>
            <a:ext cx="3310759" cy="1348061"/>
          </a:xfrm>
          <a:prstGeom prst="rect">
            <a:avLst/>
          </a:prstGeom>
        </p:spPr>
        <p:txBody>
          <a:bodyPr wrap="square">
            <a:spAutoFit/>
          </a:bodyPr>
          <a:lstStyle/>
          <a:p>
            <a:r>
              <a:rPr lang="en-US" b="1" dirty="0" smtClean="0"/>
              <a:t>Southern</a:t>
            </a:r>
            <a:r>
              <a:rPr lang="en-US" dirty="0" smtClean="0"/>
              <a:t> copepods</a:t>
            </a:r>
          </a:p>
          <a:p>
            <a:r>
              <a:rPr lang="en-US" dirty="0" smtClean="0"/>
              <a:t>      Anomalies</a:t>
            </a:r>
          </a:p>
          <a:p>
            <a:r>
              <a:rPr lang="en-US" dirty="0" smtClean="0"/>
              <a:t>      Trend</a:t>
            </a:r>
            <a:endParaRPr lang="en-US" dirty="0"/>
          </a:p>
        </p:txBody>
      </p:sp>
      <p:cxnSp>
        <p:nvCxnSpPr>
          <p:cNvPr id="11" name="Straight Connector 10"/>
          <p:cNvCxnSpPr/>
          <p:nvPr/>
        </p:nvCxnSpPr>
        <p:spPr bwMode="auto">
          <a:xfrm>
            <a:off x="410896" y="4567311"/>
            <a:ext cx="293298"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3" name="Isosceles Triangle 12"/>
          <p:cNvSpPr/>
          <p:nvPr/>
        </p:nvSpPr>
        <p:spPr bwMode="auto">
          <a:xfrm>
            <a:off x="479908" y="4167045"/>
            <a:ext cx="146649" cy="137160"/>
          </a:xfrm>
          <a:prstGeom prst="triangl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14" name="Oval 13"/>
          <p:cNvSpPr/>
          <p:nvPr/>
        </p:nvSpPr>
        <p:spPr bwMode="auto">
          <a:xfrm>
            <a:off x="459302" y="2382387"/>
            <a:ext cx="137160" cy="137160"/>
          </a:xfrm>
          <a:prstGeom prst="ellipse">
            <a:avLst/>
          </a:prstGeom>
          <a:noFill/>
          <a:ln w="1270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5" name="Rectangle 4"/>
          <p:cNvSpPr/>
          <p:nvPr/>
        </p:nvSpPr>
        <p:spPr>
          <a:xfrm>
            <a:off x="304800" y="5181600"/>
            <a:ext cx="3357064" cy="830997"/>
          </a:xfrm>
          <a:prstGeom prst="rect">
            <a:avLst/>
          </a:prstGeom>
        </p:spPr>
        <p:txBody>
          <a:bodyPr wrap="square">
            <a:spAutoFit/>
          </a:bodyPr>
          <a:lstStyle/>
          <a:p>
            <a:pPr>
              <a:spcBef>
                <a:spcPts val="600"/>
              </a:spcBef>
              <a:spcAft>
                <a:spcPts val="600"/>
              </a:spcAft>
            </a:pPr>
            <a:r>
              <a:rPr lang="en-US" b="1" dirty="0"/>
              <a:t>Explains</a:t>
            </a:r>
            <a:r>
              <a:rPr lang="en-US" dirty="0"/>
              <a:t> ~35-40% of recruitment variability</a:t>
            </a:r>
          </a:p>
        </p:txBody>
      </p:sp>
    </p:spTree>
    <p:extLst>
      <p:ext uri="{BB962C8B-B14F-4D97-AF65-F5344CB8AC3E}">
        <p14:creationId xmlns:p14="http://schemas.microsoft.com/office/powerpoint/2010/main" val="21498660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5" name="Title 1"/>
          <p:cNvSpPr txBox="1">
            <a:spLocks/>
          </p:cNvSpPr>
          <p:nvPr/>
        </p:nvSpPr>
        <p:spPr bwMode="auto">
          <a:xfrm>
            <a:off x="4917" y="457200"/>
            <a:ext cx="9144000" cy="762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2800" kern="0" dirty="0" smtClean="0">
                <a:latin typeface="CronosPro-Regular"/>
              </a:rPr>
              <a:t>2007 Stock Assessment</a:t>
            </a:r>
            <a:endParaRPr lang="en-US" sz="2800" kern="0" dirty="0"/>
          </a:p>
        </p:txBody>
      </p:sp>
      <p:sp>
        <p:nvSpPr>
          <p:cNvPr id="3" name="Content Placeholder 2"/>
          <p:cNvSpPr>
            <a:spLocks noGrp="1"/>
          </p:cNvSpPr>
          <p:nvPr>
            <p:ph idx="1"/>
          </p:nvPr>
        </p:nvSpPr>
        <p:spPr>
          <a:xfrm>
            <a:off x="304800" y="1371600"/>
            <a:ext cx="8534400" cy="5334000"/>
          </a:xfrm>
        </p:spPr>
        <p:txBody>
          <a:bodyPr/>
          <a:lstStyle/>
          <a:p>
            <a:pPr indent="0">
              <a:lnSpc>
                <a:spcPct val="110000"/>
              </a:lnSpc>
              <a:spcBef>
                <a:spcPts val="1200"/>
              </a:spcBef>
              <a:spcAft>
                <a:spcPts val="1200"/>
              </a:spcAft>
            </a:pPr>
            <a:r>
              <a:rPr lang="en-US" b="1" kern="1200" dirty="0" smtClean="0">
                <a:latin typeface="Arial" charset="0"/>
                <a:ea typeface="ヒラギノ角ゴ Pro W3" pitchFamily="1" charset="-128"/>
              </a:rPr>
              <a:t>Sea surface height </a:t>
            </a:r>
            <a:r>
              <a:rPr lang="en-US" b="1" kern="1200" dirty="0">
                <a:latin typeface="Arial" charset="0"/>
                <a:ea typeface="ヒラギノ角ゴ Pro W3" pitchFamily="1" charset="-128"/>
              </a:rPr>
              <a:t>and zooplankton</a:t>
            </a:r>
            <a:r>
              <a:rPr lang="en-US" kern="1200" dirty="0">
                <a:latin typeface="Arial" charset="0"/>
                <a:ea typeface="ヒラギノ角ゴ Pro W3" pitchFamily="1" charset="-128"/>
              </a:rPr>
              <a:t> data were used to index recruitment deviations from the estimated </a:t>
            </a:r>
            <a:r>
              <a:rPr lang="en-US" kern="1200" dirty="0" smtClean="0">
                <a:latin typeface="Arial" charset="0"/>
                <a:ea typeface="ヒラギノ角ゴ Pro W3" pitchFamily="1" charset="-128"/>
              </a:rPr>
              <a:t>stock recruitment function.</a:t>
            </a:r>
          </a:p>
          <a:p>
            <a:pPr indent="0">
              <a:lnSpc>
                <a:spcPct val="110000"/>
              </a:lnSpc>
              <a:spcBef>
                <a:spcPts val="1200"/>
              </a:spcBef>
              <a:spcAft>
                <a:spcPts val="1200"/>
              </a:spcAft>
            </a:pPr>
            <a:r>
              <a:rPr lang="en-US" b="1" kern="1200" dirty="0" smtClean="0">
                <a:latin typeface="Arial" charset="0"/>
                <a:ea typeface="ヒラギノ角ゴ Pro W3" pitchFamily="1" charset="-128"/>
              </a:rPr>
              <a:t>SSH </a:t>
            </a:r>
            <a:r>
              <a:rPr lang="en-US" b="1" kern="1200" dirty="0">
                <a:latin typeface="Arial" charset="0"/>
                <a:ea typeface="ヒラギノ角ゴ Pro W3" pitchFamily="1" charset="-128"/>
              </a:rPr>
              <a:t>data</a:t>
            </a:r>
            <a:r>
              <a:rPr lang="en-US" kern="1200" dirty="0">
                <a:latin typeface="Arial" charset="0"/>
                <a:ea typeface="ヒラギノ角ゴ Pro W3" pitchFamily="1" charset="-128"/>
              </a:rPr>
              <a:t>, </a:t>
            </a:r>
            <a:r>
              <a:rPr lang="en-US" kern="1200" dirty="0" smtClean="0">
                <a:latin typeface="Arial" charset="0"/>
                <a:ea typeface="ヒラギノ角ゴ Pro W3" pitchFamily="1" charset="-128"/>
              </a:rPr>
              <a:t>1972-2006</a:t>
            </a:r>
          </a:p>
          <a:p>
            <a:pPr indent="0">
              <a:lnSpc>
                <a:spcPct val="110000"/>
              </a:lnSpc>
              <a:spcBef>
                <a:spcPts val="1200"/>
              </a:spcBef>
              <a:spcAft>
                <a:spcPts val="1200"/>
              </a:spcAft>
            </a:pPr>
            <a:r>
              <a:rPr lang="en-US" b="1" kern="1200" dirty="0" smtClean="0">
                <a:latin typeface="Arial" charset="0"/>
                <a:ea typeface="ヒラギノ角ゴ Pro W3" pitchFamily="1" charset="-128"/>
              </a:rPr>
              <a:t>SSH Anomalies</a:t>
            </a:r>
            <a:r>
              <a:rPr lang="en-US" kern="1200" dirty="0" smtClean="0">
                <a:latin typeface="Arial" charset="0"/>
                <a:ea typeface="ヒラギノ角ゴ Pro W3" pitchFamily="1" charset="-128"/>
              </a:rPr>
              <a:t> calculated </a:t>
            </a:r>
            <a:r>
              <a:rPr lang="en-US" kern="1200" dirty="0">
                <a:latin typeface="Arial" charset="0"/>
                <a:ea typeface="ヒラギノ角ゴ Pro W3" pitchFamily="1" charset="-128"/>
              </a:rPr>
              <a:t>using a standard z-score from 1924 to </a:t>
            </a:r>
            <a:r>
              <a:rPr lang="en-US" kern="1200" dirty="0" smtClean="0">
                <a:latin typeface="Arial" charset="0"/>
                <a:ea typeface="ヒラギノ角ゴ Pro W3" pitchFamily="1" charset="-128"/>
              </a:rPr>
              <a:t>2006.</a:t>
            </a:r>
          </a:p>
          <a:p>
            <a:pPr indent="0">
              <a:lnSpc>
                <a:spcPct val="110000"/>
              </a:lnSpc>
              <a:spcBef>
                <a:spcPts val="1200"/>
              </a:spcBef>
              <a:spcAft>
                <a:spcPts val="1200"/>
              </a:spcAft>
            </a:pPr>
            <a:r>
              <a:rPr lang="en-US" b="1" kern="1200" dirty="0">
                <a:latin typeface="Arial" charset="0"/>
                <a:ea typeface="ヒラギノ角ゴ Pro W3" pitchFamily="1" charset="-128"/>
              </a:rPr>
              <a:t>Zooplankton data</a:t>
            </a:r>
            <a:r>
              <a:rPr lang="en-US" kern="1200" dirty="0">
                <a:latin typeface="Arial" charset="0"/>
                <a:ea typeface="ヒラギノ角ゴ Pro W3" pitchFamily="1" charset="-128"/>
              </a:rPr>
              <a:t>, 1979-2001</a:t>
            </a:r>
          </a:p>
          <a:p>
            <a:pPr indent="0">
              <a:lnSpc>
                <a:spcPct val="110000"/>
              </a:lnSpc>
              <a:spcBef>
                <a:spcPts val="1200"/>
              </a:spcBef>
              <a:spcAft>
                <a:spcPts val="1200"/>
              </a:spcAft>
            </a:pPr>
            <a:endParaRPr lang="en-US" kern="1200" dirty="0">
              <a:latin typeface="Arial" charset="0"/>
              <a:ea typeface="ヒラギノ角ゴ Pro W3" pitchFamily="1" charset="-128"/>
            </a:endParaRPr>
          </a:p>
        </p:txBody>
      </p:sp>
    </p:spTree>
    <p:extLst>
      <p:ext uri="{BB962C8B-B14F-4D97-AF65-F5344CB8AC3E}">
        <p14:creationId xmlns:p14="http://schemas.microsoft.com/office/powerpoint/2010/main" val="383620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6" name="Title 1"/>
          <p:cNvSpPr txBox="1">
            <a:spLocks/>
          </p:cNvSpPr>
          <p:nvPr/>
        </p:nvSpPr>
        <p:spPr bwMode="auto">
          <a:xfrm>
            <a:off x="4917" y="152400"/>
            <a:ext cx="9144000" cy="762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2800" kern="0" dirty="0" smtClean="0">
                <a:latin typeface="CronosPro-Regular"/>
              </a:rPr>
              <a:t>2007 Stock Assessment</a:t>
            </a:r>
            <a:endParaRPr lang="en-US" sz="2800" kern="0" dirty="0"/>
          </a:p>
        </p:txBody>
      </p:sp>
      <p:sp>
        <p:nvSpPr>
          <p:cNvPr id="3" name="Content Placeholder 2"/>
          <p:cNvSpPr>
            <a:spLocks noGrp="1"/>
          </p:cNvSpPr>
          <p:nvPr>
            <p:ph idx="1"/>
          </p:nvPr>
        </p:nvSpPr>
        <p:spPr>
          <a:xfrm>
            <a:off x="457200" y="990600"/>
            <a:ext cx="8153400" cy="5638800"/>
          </a:xfrm>
        </p:spPr>
        <p:txBody>
          <a:bodyPr/>
          <a:lstStyle/>
          <a:p>
            <a:pPr>
              <a:spcBef>
                <a:spcPts val="600"/>
              </a:spcBef>
              <a:spcAft>
                <a:spcPts val="600"/>
              </a:spcAft>
            </a:pPr>
            <a:r>
              <a:rPr lang="en-US" b="1" dirty="0" smtClean="0"/>
              <a:t>Conflict</a:t>
            </a:r>
            <a:r>
              <a:rPr lang="en-US" dirty="0" smtClean="0"/>
              <a:t> between STAT and STAR</a:t>
            </a:r>
          </a:p>
          <a:p>
            <a:pPr marL="457200" lvl="1" indent="0">
              <a:spcBef>
                <a:spcPts val="600"/>
              </a:spcBef>
              <a:spcAft>
                <a:spcPts val="600"/>
              </a:spcAft>
              <a:buNone/>
            </a:pPr>
            <a:r>
              <a:rPr lang="en-US" sz="2400" b="1" kern="1200" dirty="0" smtClean="0">
                <a:latin typeface="Arial" charset="0"/>
                <a:ea typeface="ヒラギノ角ゴ Pro W3" pitchFamily="1" charset="-128"/>
              </a:rPr>
              <a:t>Use</a:t>
            </a:r>
            <a:r>
              <a:rPr lang="en-US" sz="2400" kern="1200" dirty="0" smtClean="0">
                <a:latin typeface="Arial" charset="0"/>
                <a:ea typeface="ヒラギノ角ゴ Pro W3" pitchFamily="1" charset="-128"/>
              </a:rPr>
              <a:t> </a:t>
            </a:r>
            <a:r>
              <a:rPr lang="en-US" sz="2400" kern="1200" dirty="0">
                <a:latin typeface="Arial" charset="0"/>
                <a:ea typeface="ヒラギノ角ゴ Pro W3" pitchFamily="1" charset="-128"/>
              </a:rPr>
              <a:t>of such indices </a:t>
            </a:r>
            <a:r>
              <a:rPr lang="en-US" sz="2400" kern="1200" dirty="0" smtClean="0">
                <a:latin typeface="Arial" charset="0"/>
                <a:ea typeface="ヒラギノ角ゴ Pro W3" pitchFamily="1" charset="-128"/>
              </a:rPr>
              <a:t>as “fashionable”</a:t>
            </a:r>
          </a:p>
          <a:p>
            <a:pPr marL="457200" lvl="1" indent="0">
              <a:spcBef>
                <a:spcPts val="600"/>
              </a:spcBef>
              <a:spcAft>
                <a:spcPts val="600"/>
              </a:spcAft>
              <a:buNone/>
            </a:pPr>
            <a:r>
              <a:rPr lang="en-US" sz="2400" b="1" kern="1200" dirty="0" smtClean="0">
                <a:latin typeface="Arial" charset="0"/>
                <a:ea typeface="ヒラギノ角ゴ Pro W3" pitchFamily="1" charset="-128"/>
              </a:rPr>
              <a:t>Model complexity not </a:t>
            </a:r>
            <a:r>
              <a:rPr lang="en-US" sz="2400" b="1" kern="1200" dirty="0">
                <a:latin typeface="Arial" charset="0"/>
                <a:ea typeface="ヒラギノ角ゴ Pro W3" pitchFamily="1" charset="-128"/>
              </a:rPr>
              <a:t>justified</a:t>
            </a:r>
            <a:r>
              <a:rPr lang="en-US" sz="2400" kern="1200" dirty="0">
                <a:latin typeface="Arial" charset="0"/>
                <a:ea typeface="ヒラギノ角ゴ Pro W3" pitchFamily="1" charset="-128"/>
              </a:rPr>
              <a:t> given the </a:t>
            </a:r>
            <a:r>
              <a:rPr lang="en-US" sz="2400" kern="1200" dirty="0" smtClean="0">
                <a:latin typeface="Arial" charset="0"/>
                <a:ea typeface="ヒラギノ角ゴ Pro W3" pitchFamily="1" charset="-128"/>
              </a:rPr>
              <a:t>likely information </a:t>
            </a:r>
            <a:r>
              <a:rPr lang="en-US" sz="2400" kern="1200" dirty="0">
                <a:latin typeface="Arial" charset="0"/>
                <a:ea typeface="ヒラギノ角ゴ Pro W3" pitchFamily="1" charset="-128"/>
              </a:rPr>
              <a:t>content of the </a:t>
            </a:r>
            <a:r>
              <a:rPr lang="en-US" sz="2400" kern="1200" dirty="0" smtClean="0">
                <a:latin typeface="Arial" charset="0"/>
                <a:ea typeface="ヒラギノ角ゴ Pro W3" pitchFamily="1" charset="-128"/>
              </a:rPr>
              <a:t>data</a:t>
            </a:r>
          </a:p>
          <a:p>
            <a:pPr marL="457200" lvl="1" indent="0">
              <a:spcBef>
                <a:spcPts val="600"/>
              </a:spcBef>
              <a:spcAft>
                <a:spcPts val="600"/>
              </a:spcAft>
              <a:buNone/>
            </a:pPr>
            <a:r>
              <a:rPr lang="en-US" sz="2400" b="1" kern="1200" dirty="0" smtClean="0">
                <a:latin typeface="Arial" charset="0"/>
                <a:ea typeface="ヒラギノ角ゴ Pro W3" pitchFamily="1" charset="-128"/>
              </a:rPr>
              <a:t>Need</a:t>
            </a:r>
            <a:r>
              <a:rPr lang="en-US" sz="2400" kern="1200" dirty="0" smtClean="0">
                <a:latin typeface="Arial" charset="0"/>
                <a:ea typeface="ヒラギノ角ゴ Pro W3" pitchFamily="1" charset="-128"/>
              </a:rPr>
              <a:t> for model validation</a:t>
            </a:r>
          </a:p>
          <a:p>
            <a:pPr>
              <a:spcBef>
                <a:spcPts val="600"/>
              </a:spcBef>
              <a:spcAft>
                <a:spcPts val="600"/>
              </a:spcAft>
            </a:pPr>
            <a:r>
              <a:rPr lang="en-US" b="1" kern="1200" dirty="0" smtClean="0">
                <a:latin typeface="Arial" charset="0"/>
                <a:ea typeface="ヒラギノ角ゴ Pro W3" pitchFamily="1" charset="-128"/>
              </a:rPr>
              <a:t>SSC Decision</a:t>
            </a:r>
            <a:r>
              <a:rPr lang="en-US" kern="1200" dirty="0" smtClean="0">
                <a:latin typeface="Arial" charset="0"/>
                <a:ea typeface="ヒラギノ角ゴ Pro W3" pitchFamily="1" charset="-128"/>
              </a:rPr>
              <a:t> </a:t>
            </a:r>
          </a:p>
          <a:p>
            <a:pPr indent="0">
              <a:spcBef>
                <a:spcPts val="600"/>
              </a:spcBef>
              <a:spcAft>
                <a:spcPts val="600"/>
              </a:spcAft>
            </a:pPr>
            <a:r>
              <a:rPr lang="en-US" b="1" kern="1200" dirty="0" smtClean="0">
                <a:latin typeface="Arial" charset="0"/>
                <a:ea typeface="ヒラギノ角ゴ Pro W3" pitchFamily="1" charset="-128"/>
              </a:rPr>
              <a:t>Environmental </a:t>
            </a:r>
            <a:r>
              <a:rPr lang="en-US" b="1" kern="1200" dirty="0">
                <a:latin typeface="Arial" charset="0"/>
                <a:ea typeface="ヒラギノ角ゴ Pro W3" pitchFamily="1" charset="-128"/>
              </a:rPr>
              <a:t>data</a:t>
            </a:r>
            <a:r>
              <a:rPr lang="en-US" kern="1200" dirty="0">
                <a:latin typeface="Arial" charset="0"/>
                <a:ea typeface="ヒラギノ角ゴ Pro W3" pitchFamily="1" charset="-128"/>
              </a:rPr>
              <a:t> are incorporated in a technically superior way compared to the previous </a:t>
            </a:r>
            <a:r>
              <a:rPr lang="en-US" kern="1200" dirty="0" smtClean="0">
                <a:latin typeface="Arial" charset="0"/>
                <a:ea typeface="ヒラギノ角ゴ Pro W3" pitchFamily="1" charset="-128"/>
              </a:rPr>
              <a:t>assessment agreed with STATs inclusion in the base model but note need for further work.</a:t>
            </a:r>
          </a:p>
          <a:p>
            <a:pPr indent="0">
              <a:spcBef>
                <a:spcPts val="600"/>
              </a:spcBef>
              <a:spcAft>
                <a:spcPts val="600"/>
              </a:spcAft>
            </a:pPr>
            <a:r>
              <a:rPr lang="en-US" b="1" kern="1200" dirty="0" smtClean="0">
                <a:latin typeface="Arial" charset="0"/>
                <a:ea typeface="ヒラギノ角ゴ Pro W3" pitchFamily="1" charset="-128"/>
              </a:rPr>
              <a:t>Index</a:t>
            </a:r>
            <a:r>
              <a:rPr lang="en-US" kern="1200" dirty="0" smtClean="0">
                <a:latin typeface="Arial" charset="0"/>
                <a:ea typeface="ヒラギノ角ゴ Pro W3" pitchFamily="1" charset="-128"/>
              </a:rPr>
              <a:t> made little difference in assessment outcomes</a:t>
            </a:r>
            <a:endParaRPr lang="en-US" dirty="0"/>
          </a:p>
        </p:txBody>
      </p:sp>
    </p:spTree>
    <p:extLst>
      <p:ext uri="{BB962C8B-B14F-4D97-AF65-F5344CB8AC3E}">
        <p14:creationId xmlns:p14="http://schemas.microsoft.com/office/powerpoint/2010/main" val="643834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4" name="Content Placeholder 2"/>
          <p:cNvSpPr txBox="1">
            <a:spLocks/>
          </p:cNvSpPr>
          <p:nvPr/>
        </p:nvSpPr>
        <p:spPr bwMode="auto">
          <a:xfrm>
            <a:off x="228600" y="990600"/>
            <a:ext cx="4419600" cy="556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defRPr sz="2400">
                <a:solidFill>
                  <a:schemeClr val="tx1"/>
                </a:solidFill>
                <a:latin typeface="+mn-lt"/>
                <a:ea typeface="+mn-ea"/>
                <a:cs typeface="+mn-cs"/>
              </a:defRPr>
            </a:lvl1pPr>
            <a:lvl2pPr marL="742950" indent="-285750" algn="l" rtl="0" fontAlgn="base">
              <a:spcBef>
                <a:spcPct val="20000"/>
              </a:spcBef>
              <a:spcAft>
                <a:spcPct val="0"/>
              </a:spcAft>
              <a:buChar char="—"/>
              <a:defRPr sz="2200">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mn-lt"/>
                <a:ea typeface="+mn-ea"/>
              </a:defRPr>
            </a:lvl3pPr>
            <a:lvl4pPr marL="1600200" indent="-228600" algn="l" rtl="0" fontAlgn="base">
              <a:spcBef>
                <a:spcPct val="20000"/>
              </a:spcBef>
              <a:spcAft>
                <a:spcPct val="0"/>
              </a:spcAft>
              <a:buChar char="–"/>
              <a:defRPr>
                <a:solidFill>
                  <a:schemeClr val="tx1"/>
                </a:solidFill>
                <a:latin typeface="+mn-lt"/>
                <a:ea typeface="+mn-ea"/>
              </a:defRPr>
            </a:lvl4pPr>
            <a:lvl5pPr marL="2057400" indent="-228600" algn="l" rtl="0" fontAlgn="base">
              <a:spcBef>
                <a:spcPct val="20000"/>
              </a:spcBef>
              <a:spcAft>
                <a:spcPct val="0"/>
              </a:spcAft>
              <a:buChar char="»"/>
              <a:defRPr>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lnSpc>
                <a:spcPct val="110000"/>
              </a:lnSpc>
              <a:spcBef>
                <a:spcPts val="600"/>
              </a:spcBef>
              <a:spcAft>
                <a:spcPts val="600"/>
              </a:spcAft>
            </a:pPr>
            <a:r>
              <a:rPr lang="en-US" b="1" kern="1200" dirty="0" smtClean="0">
                <a:solidFill>
                  <a:srgbClr val="002950"/>
                </a:solidFill>
                <a:ea typeface="ヒラギノ角ゴ Pro W3" pitchFamily="1" charset="-128"/>
              </a:rPr>
              <a:t>Continuing validation: </a:t>
            </a:r>
            <a:r>
              <a:rPr lang="en-US" dirty="0" smtClean="0"/>
              <a:t>Bootstrap, jackknife, removal of recent values, </a:t>
            </a:r>
            <a:r>
              <a:rPr lang="en-US" dirty="0" smtClean="0">
                <a:solidFill>
                  <a:srgbClr val="002950"/>
                </a:solidFill>
                <a:ea typeface="ヒラギノ角ゴ Pro W3" pitchFamily="1" charset="-128"/>
              </a:rPr>
              <a:t>and randomization tests</a:t>
            </a:r>
            <a:r>
              <a:rPr lang="en-US" dirty="0" smtClean="0"/>
              <a:t> </a:t>
            </a:r>
          </a:p>
          <a:p>
            <a:pPr marL="0" indent="0">
              <a:lnSpc>
                <a:spcPct val="110000"/>
              </a:lnSpc>
              <a:spcBef>
                <a:spcPts val="600"/>
              </a:spcBef>
              <a:spcAft>
                <a:spcPts val="600"/>
              </a:spcAft>
            </a:pPr>
            <a:r>
              <a:rPr lang="en-US" sz="1400" dirty="0" smtClean="0"/>
              <a:t>(</a:t>
            </a:r>
            <a:r>
              <a:rPr lang="en-US" sz="1400" dirty="0" err="1" smtClean="0"/>
              <a:t>Schirripa</a:t>
            </a:r>
            <a:r>
              <a:rPr lang="en-US" sz="1400" dirty="0" smtClean="0"/>
              <a:t> and Colbert 2006, </a:t>
            </a:r>
            <a:r>
              <a:rPr lang="en-US" sz="1400" dirty="0" err="1" smtClean="0"/>
              <a:t>Schirripa</a:t>
            </a:r>
            <a:r>
              <a:rPr lang="en-US" sz="1400" dirty="0" smtClean="0"/>
              <a:t> 2007,  Stewart et al., 2011)</a:t>
            </a:r>
            <a:endParaRPr lang="en-US" sz="1400" kern="1200" dirty="0" smtClean="0">
              <a:solidFill>
                <a:srgbClr val="002950"/>
              </a:solidFill>
              <a:ea typeface="ヒラギノ角ゴ Pro W3" pitchFamily="1" charset="-128"/>
            </a:endParaRPr>
          </a:p>
          <a:p>
            <a:pPr marL="0" indent="0">
              <a:lnSpc>
                <a:spcPct val="110000"/>
              </a:lnSpc>
              <a:spcBef>
                <a:spcPts val="600"/>
              </a:spcBef>
              <a:spcAft>
                <a:spcPts val="600"/>
              </a:spcAft>
            </a:pPr>
            <a:r>
              <a:rPr lang="en-US" b="1" dirty="0" smtClean="0">
                <a:solidFill>
                  <a:srgbClr val="002950"/>
                </a:solidFill>
                <a:ea typeface="ヒラギノ角ゴ Pro W3" pitchFamily="1" charset="-128"/>
              </a:rPr>
              <a:t>~35-40%</a:t>
            </a:r>
            <a:r>
              <a:rPr lang="en-US" dirty="0" smtClean="0">
                <a:solidFill>
                  <a:srgbClr val="002950"/>
                </a:solidFill>
                <a:ea typeface="ヒラギノ角ゴ Pro W3" pitchFamily="1" charset="-128"/>
              </a:rPr>
              <a:t> of the variance in recruitment explained</a:t>
            </a:r>
          </a:p>
          <a:p>
            <a:pPr marL="0" indent="0">
              <a:lnSpc>
                <a:spcPct val="110000"/>
              </a:lnSpc>
              <a:spcBef>
                <a:spcPts val="600"/>
              </a:spcBef>
              <a:spcAft>
                <a:spcPts val="600"/>
              </a:spcAft>
            </a:pPr>
            <a:r>
              <a:rPr lang="en-US" b="1" kern="1200" dirty="0" smtClean="0">
                <a:solidFill>
                  <a:srgbClr val="002950"/>
                </a:solidFill>
                <a:ea typeface="ヒラギノ角ゴ Pro W3" pitchFamily="1" charset="-128"/>
              </a:rPr>
              <a:t>Survey index</a:t>
            </a:r>
            <a:r>
              <a:rPr lang="en-US" kern="1200" dirty="0" smtClean="0">
                <a:solidFill>
                  <a:srgbClr val="002950"/>
                </a:solidFill>
                <a:ea typeface="ヒラギノ角ゴ Pro W3" pitchFamily="1" charset="-128"/>
              </a:rPr>
              <a:t> of recruitment </a:t>
            </a:r>
          </a:p>
          <a:p>
            <a:pPr marL="457200" lvl="1" indent="0">
              <a:lnSpc>
                <a:spcPct val="110000"/>
              </a:lnSpc>
              <a:spcBef>
                <a:spcPts val="600"/>
              </a:spcBef>
              <a:spcAft>
                <a:spcPts val="600"/>
              </a:spcAft>
              <a:buNone/>
            </a:pPr>
            <a:r>
              <a:rPr lang="en-US" sz="2400" kern="1200" dirty="0" smtClean="0">
                <a:solidFill>
                  <a:srgbClr val="002950"/>
                </a:solidFill>
                <a:ea typeface="ヒラギノ角ゴ Pro W3" pitchFamily="1" charset="-128"/>
              </a:rPr>
              <a:t>~ 1970 - present</a:t>
            </a:r>
          </a:p>
          <a:p>
            <a:pPr marL="457200" lvl="1" indent="0">
              <a:lnSpc>
                <a:spcPct val="110000"/>
              </a:lnSpc>
              <a:spcBef>
                <a:spcPts val="600"/>
              </a:spcBef>
              <a:spcAft>
                <a:spcPts val="600"/>
              </a:spcAft>
              <a:buNone/>
            </a:pPr>
            <a:r>
              <a:rPr lang="en-US" sz="2400" kern="1200" dirty="0" smtClean="0">
                <a:solidFill>
                  <a:srgbClr val="002950"/>
                </a:solidFill>
                <a:ea typeface="ヒラギノ角ゴ Pro W3" pitchFamily="1" charset="-128"/>
              </a:rPr>
              <a:t>Uncertainty</a:t>
            </a:r>
          </a:p>
          <a:p>
            <a:pPr marL="457200" lvl="1" indent="0">
              <a:lnSpc>
                <a:spcPct val="110000"/>
              </a:lnSpc>
              <a:spcBef>
                <a:spcPts val="600"/>
              </a:spcBef>
              <a:spcAft>
                <a:spcPts val="600"/>
              </a:spcAft>
              <a:buNone/>
            </a:pPr>
            <a:r>
              <a:rPr lang="en-US" sz="2400" dirty="0" smtClean="0">
                <a:solidFill>
                  <a:srgbClr val="002950"/>
                </a:solidFill>
                <a:ea typeface="ヒラギノ角ゴ Pro W3" pitchFamily="1" charset="-128"/>
              </a:rPr>
              <a:t>Missing years of data</a:t>
            </a:r>
            <a:endParaRPr lang="en-US" sz="2400" kern="1200" dirty="0" smtClean="0">
              <a:solidFill>
                <a:srgbClr val="002950"/>
              </a:solidFill>
              <a:ea typeface="ヒラギノ角ゴ Pro W3" pitchFamily="1" charset="-128"/>
            </a:endParaRPr>
          </a:p>
        </p:txBody>
      </p:sp>
      <p:pic>
        <p:nvPicPr>
          <p:cNvPr id="48134" name="Picture 6" descr="C:\Users\haltuchme\Documents\SablefishIPCCProjections\fig-ssh-zoo-t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2386" y="1371600"/>
            <a:ext cx="4632756" cy="4648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19800" y="1521023"/>
            <a:ext cx="1905000" cy="307777"/>
          </a:xfrm>
          <a:prstGeom prst="rect">
            <a:avLst/>
          </a:prstGeom>
          <a:noFill/>
        </p:spPr>
        <p:txBody>
          <a:bodyPr wrap="square" rtlCol="0">
            <a:spAutoFit/>
          </a:bodyPr>
          <a:lstStyle/>
          <a:p>
            <a:r>
              <a:rPr lang="en-US" sz="1400" dirty="0" smtClean="0"/>
              <a:t>Inverse Sea Level</a:t>
            </a:r>
            <a:endParaRPr lang="en-US" sz="1400" dirty="0"/>
          </a:p>
        </p:txBody>
      </p:sp>
      <p:sp>
        <p:nvSpPr>
          <p:cNvPr id="6" name="TextBox 5"/>
          <p:cNvSpPr txBox="1"/>
          <p:nvPr/>
        </p:nvSpPr>
        <p:spPr>
          <a:xfrm>
            <a:off x="6019800" y="4114800"/>
            <a:ext cx="1905000" cy="307777"/>
          </a:xfrm>
          <a:prstGeom prst="rect">
            <a:avLst/>
          </a:prstGeom>
          <a:noFill/>
        </p:spPr>
        <p:txBody>
          <a:bodyPr wrap="square" rtlCol="0">
            <a:spAutoFit/>
          </a:bodyPr>
          <a:lstStyle/>
          <a:p>
            <a:r>
              <a:rPr lang="en-US" sz="1400" dirty="0" smtClean="0"/>
              <a:t>Zooplankton Index</a:t>
            </a:r>
            <a:endParaRPr lang="en-US" sz="1400" dirty="0"/>
          </a:p>
        </p:txBody>
      </p:sp>
      <p:sp>
        <p:nvSpPr>
          <p:cNvPr id="8" name="Title 1"/>
          <p:cNvSpPr txBox="1">
            <a:spLocks/>
          </p:cNvSpPr>
          <p:nvPr/>
        </p:nvSpPr>
        <p:spPr bwMode="auto">
          <a:xfrm>
            <a:off x="0" y="228600"/>
            <a:ext cx="9144000" cy="762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2800" kern="0" dirty="0" smtClean="0">
                <a:latin typeface="CronosPro-Regular"/>
              </a:rPr>
              <a:t>SSH - Sablefish recruitment: 2011 Stock Assessment</a:t>
            </a:r>
            <a:endParaRPr lang="en-US" sz="2800" kern="0" dirty="0"/>
          </a:p>
        </p:txBody>
      </p:sp>
    </p:spTree>
    <p:extLst>
      <p:ext uri="{BB962C8B-B14F-4D97-AF65-F5344CB8AC3E}">
        <p14:creationId xmlns:p14="http://schemas.microsoft.com/office/powerpoint/2010/main" val="35092931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447800"/>
            <a:ext cx="7391400" cy="838200"/>
          </a:xfrm>
        </p:spPr>
        <p:txBody>
          <a:bodyPr/>
          <a:lstStyle/>
          <a:p>
            <a:r>
              <a:rPr lang="en-US" dirty="0" smtClean="0"/>
              <a:t>2011 Stock Assessment Results: </a:t>
            </a:r>
            <a:br>
              <a:rPr lang="en-US" dirty="0" smtClean="0"/>
            </a:br>
            <a:r>
              <a:rPr lang="en-US" dirty="0" smtClean="0"/>
              <a:t>Sea level as a Survey Index of Recruitment</a:t>
            </a:r>
            <a:endParaRPr lang="en-US" dirty="0"/>
          </a:p>
        </p:txBody>
      </p:sp>
      <p:sp>
        <p:nvSpPr>
          <p:cNvPr id="5" name="Rectangle 4"/>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6" name="Title 1"/>
          <p:cNvSpPr txBox="1">
            <a:spLocks/>
          </p:cNvSpPr>
          <p:nvPr/>
        </p:nvSpPr>
        <p:spPr bwMode="auto">
          <a:xfrm>
            <a:off x="4917" y="457200"/>
            <a:ext cx="9144000" cy="762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2800" kern="0" dirty="0" smtClean="0">
                <a:latin typeface="CronosPro-Regular"/>
              </a:rPr>
              <a:t>2011 Stock Assessment: SSH 1972 - 2011</a:t>
            </a:r>
            <a:endParaRPr lang="en-US" sz="2800" kern="0" dirty="0"/>
          </a:p>
        </p:txBody>
      </p:sp>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71600"/>
            <a:ext cx="4419600" cy="4410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895793"/>
            <a:ext cx="4648199" cy="38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36673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pic>
        <p:nvPicPr>
          <p:cNvPr id="1026" name="Picture 2" descr="C:\SablefishIPCCProjections\Sablefish2011\compare2_spawnbio_uncertaint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53" y="1147465"/>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SablefishIPCCProjections\Sablefish2011\compare4_Bratio_uncertain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54747" y="1147465"/>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txBox="1">
            <a:spLocks/>
          </p:cNvSpPr>
          <p:nvPr/>
        </p:nvSpPr>
        <p:spPr bwMode="auto">
          <a:xfrm>
            <a:off x="0" y="76200"/>
            <a:ext cx="9144000" cy="762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kern="0" dirty="0" smtClean="0">
                <a:latin typeface="CronosPro-Regular"/>
              </a:rPr>
              <a:t>SSH - Sablefish recruitment: 2011 Stock Assessment</a:t>
            </a:r>
            <a:endParaRPr lang="en-US" kern="0" dirty="0"/>
          </a:p>
        </p:txBody>
      </p:sp>
      <p:sp>
        <p:nvSpPr>
          <p:cNvPr id="5" name="TextBox 4"/>
          <p:cNvSpPr txBox="1"/>
          <p:nvPr/>
        </p:nvSpPr>
        <p:spPr>
          <a:xfrm>
            <a:off x="914400" y="757535"/>
            <a:ext cx="2819400" cy="461665"/>
          </a:xfrm>
          <a:prstGeom prst="rect">
            <a:avLst/>
          </a:prstGeom>
          <a:noFill/>
        </p:spPr>
        <p:txBody>
          <a:bodyPr wrap="square" rtlCol="0">
            <a:spAutoFit/>
          </a:bodyPr>
          <a:lstStyle/>
          <a:p>
            <a:r>
              <a:rPr lang="en-US" dirty="0" smtClean="0"/>
              <a:t>Spawning Biomass</a:t>
            </a:r>
            <a:endParaRPr lang="en-US" dirty="0"/>
          </a:p>
        </p:txBody>
      </p:sp>
      <p:sp>
        <p:nvSpPr>
          <p:cNvPr id="10" name="TextBox 9"/>
          <p:cNvSpPr txBox="1"/>
          <p:nvPr/>
        </p:nvSpPr>
        <p:spPr>
          <a:xfrm>
            <a:off x="5812047" y="757535"/>
            <a:ext cx="2569953" cy="461665"/>
          </a:xfrm>
          <a:prstGeom prst="rect">
            <a:avLst/>
          </a:prstGeom>
          <a:noFill/>
        </p:spPr>
        <p:txBody>
          <a:bodyPr wrap="square" rtlCol="0">
            <a:spAutoFit/>
          </a:bodyPr>
          <a:lstStyle/>
          <a:p>
            <a:r>
              <a:rPr lang="en-US" dirty="0" smtClean="0"/>
              <a:t>Stock Depletion</a:t>
            </a:r>
            <a:endParaRPr lang="en-US" dirty="0"/>
          </a:p>
        </p:txBody>
      </p:sp>
      <p:cxnSp>
        <p:nvCxnSpPr>
          <p:cNvPr id="9" name="Straight Connector 8"/>
          <p:cNvCxnSpPr/>
          <p:nvPr/>
        </p:nvCxnSpPr>
        <p:spPr bwMode="auto">
          <a:xfrm>
            <a:off x="914400" y="5884653"/>
            <a:ext cx="762000" cy="0"/>
          </a:xfrm>
          <a:prstGeom prst="line">
            <a:avLst/>
          </a:prstGeom>
          <a:noFill/>
          <a:ln w="38100" cap="flat" cmpd="sng" algn="ctr">
            <a:solidFill>
              <a:schemeClr val="accent4">
                <a:lumMod val="75000"/>
                <a:lumOff val="2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3" name="Straight Connector 12"/>
          <p:cNvCxnSpPr/>
          <p:nvPr/>
        </p:nvCxnSpPr>
        <p:spPr bwMode="auto">
          <a:xfrm>
            <a:off x="914400" y="6629400"/>
            <a:ext cx="762000" cy="0"/>
          </a:xfrm>
          <a:prstGeom prst="line">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4" name="Straight Connector 13"/>
          <p:cNvCxnSpPr/>
          <p:nvPr/>
        </p:nvCxnSpPr>
        <p:spPr bwMode="auto">
          <a:xfrm>
            <a:off x="914400" y="6241847"/>
            <a:ext cx="762000" cy="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1" name="TextBox 10"/>
          <p:cNvSpPr txBox="1"/>
          <p:nvPr/>
        </p:nvSpPr>
        <p:spPr>
          <a:xfrm>
            <a:off x="1676400" y="5715000"/>
            <a:ext cx="1828800" cy="369332"/>
          </a:xfrm>
          <a:prstGeom prst="rect">
            <a:avLst/>
          </a:prstGeom>
          <a:noFill/>
        </p:spPr>
        <p:txBody>
          <a:bodyPr wrap="square" rtlCol="0">
            <a:spAutoFit/>
          </a:bodyPr>
          <a:lstStyle/>
          <a:p>
            <a:r>
              <a:rPr lang="en-US" sz="1800" dirty="0" smtClean="0"/>
              <a:t>Base – No SSH</a:t>
            </a:r>
            <a:endParaRPr lang="en-US" sz="1800" dirty="0"/>
          </a:p>
        </p:txBody>
      </p:sp>
      <p:sp>
        <p:nvSpPr>
          <p:cNvPr id="16" name="TextBox 15"/>
          <p:cNvSpPr txBox="1"/>
          <p:nvPr/>
        </p:nvSpPr>
        <p:spPr>
          <a:xfrm>
            <a:off x="1676400" y="6084332"/>
            <a:ext cx="4495800" cy="369332"/>
          </a:xfrm>
          <a:prstGeom prst="rect">
            <a:avLst/>
          </a:prstGeom>
          <a:noFill/>
        </p:spPr>
        <p:txBody>
          <a:bodyPr wrap="square" rtlCol="0">
            <a:spAutoFit/>
          </a:bodyPr>
          <a:lstStyle/>
          <a:p>
            <a:r>
              <a:rPr lang="en-US" sz="1800" dirty="0" smtClean="0"/>
              <a:t>Base – SSH with estimated additional SD</a:t>
            </a:r>
            <a:endParaRPr lang="en-US" sz="1800" dirty="0"/>
          </a:p>
        </p:txBody>
      </p:sp>
      <p:sp>
        <p:nvSpPr>
          <p:cNvPr id="17" name="TextBox 16"/>
          <p:cNvSpPr txBox="1"/>
          <p:nvPr/>
        </p:nvSpPr>
        <p:spPr>
          <a:xfrm>
            <a:off x="1676400" y="6453664"/>
            <a:ext cx="5334000" cy="369332"/>
          </a:xfrm>
          <a:prstGeom prst="rect">
            <a:avLst/>
          </a:prstGeom>
          <a:noFill/>
        </p:spPr>
        <p:txBody>
          <a:bodyPr wrap="square" rtlCol="0">
            <a:spAutoFit/>
          </a:bodyPr>
          <a:lstStyle/>
          <a:p>
            <a:r>
              <a:rPr lang="en-US" sz="1800" dirty="0" smtClean="0"/>
              <a:t>Base – SSH without estimated additional SD</a:t>
            </a:r>
            <a:endParaRPr lang="en-US" sz="1800" dirty="0"/>
          </a:p>
        </p:txBody>
      </p:sp>
    </p:spTree>
    <p:extLst>
      <p:ext uri="{BB962C8B-B14F-4D97-AF65-F5344CB8AC3E}">
        <p14:creationId xmlns:p14="http://schemas.microsoft.com/office/powerpoint/2010/main" val="12486906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7" name="Title 1"/>
          <p:cNvSpPr txBox="1">
            <a:spLocks/>
          </p:cNvSpPr>
          <p:nvPr/>
        </p:nvSpPr>
        <p:spPr bwMode="auto">
          <a:xfrm>
            <a:off x="4917" y="381000"/>
            <a:ext cx="9144000" cy="762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kern="0" dirty="0" smtClean="0">
                <a:latin typeface="CronosPro-Regular"/>
              </a:rPr>
              <a:t>2011 Stock Assessment: SSH ~1920-present</a:t>
            </a:r>
            <a:endParaRPr lang="en-US" kern="0" dirty="0"/>
          </a:p>
        </p:txBody>
      </p:sp>
      <p:sp>
        <p:nvSpPr>
          <p:cNvPr id="8" name="Title 1"/>
          <p:cNvSpPr txBox="1">
            <a:spLocks/>
          </p:cNvSpPr>
          <p:nvPr/>
        </p:nvSpPr>
        <p:spPr bwMode="auto">
          <a:xfrm>
            <a:off x="462118" y="1219200"/>
            <a:ext cx="3957482" cy="762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2000" kern="0" dirty="0" smtClean="0">
                <a:latin typeface="CronosPro-Regular"/>
              </a:rPr>
              <a:t>Spawning Biomass</a:t>
            </a:r>
            <a:endParaRPr lang="en-US" sz="2000" kern="0" dirty="0"/>
          </a:p>
        </p:txBody>
      </p:sp>
      <p:pic>
        <p:nvPicPr>
          <p:cNvPr id="10" name="Picture 2" descr="C:\SablefishIPCCProjections\Sablefish2011\compare2_spawnbio_uncertainty.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752600"/>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bwMode="auto">
          <a:xfrm>
            <a:off x="5034118" y="1219200"/>
            <a:ext cx="3957482" cy="762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2000" kern="0" dirty="0" smtClean="0">
                <a:latin typeface="CronosPro-Regular"/>
              </a:rPr>
              <a:t>Spawning Depletion</a:t>
            </a:r>
            <a:endParaRPr lang="en-US" sz="2000" kern="0" dirty="0"/>
          </a:p>
        </p:txBody>
      </p:sp>
      <p:pic>
        <p:nvPicPr>
          <p:cNvPr id="11" name="Picture 3" descr="C:\SablefishIPCCProjections\Sablefish2011\compare4_Bratio_uncertain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1752600"/>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txBox="1">
            <a:spLocks/>
          </p:cNvSpPr>
          <p:nvPr/>
        </p:nvSpPr>
        <p:spPr bwMode="auto">
          <a:xfrm>
            <a:off x="381000" y="6019800"/>
            <a:ext cx="3957482" cy="762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1800" kern="0" dirty="0" smtClean="0">
                <a:latin typeface="CronosPro-Regular"/>
              </a:rPr>
              <a:t>Year</a:t>
            </a:r>
          </a:p>
        </p:txBody>
      </p:sp>
      <p:sp>
        <p:nvSpPr>
          <p:cNvPr id="14" name="Title 1"/>
          <p:cNvSpPr txBox="1">
            <a:spLocks/>
          </p:cNvSpPr>
          <p:nvPr/>
        </p:nvSpPr>
        <p:spPr bwMode="auto">
          <a:xfrm>
            <a:off x="5410200" y="6019800"/>
            <a:ext cx="3200400" cy="762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1800" kern="0" dirty="0" smtClean="0">
                <a:latin typeface="CronosPro-Regular"/>
              </a:rPr>
              <a:t>Year</a:t>
            </a:r>
          </a:p>
        </p:txBody>
      </p:sp>
      <p:pic>
        <p:nvPicPr>
          <p:cNvPr id="16" name="Picture 2" descr="C:\SablefishIPCCProjections\Sablefish2011\compare2_spawnbio_uncertainty.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7573" t="3398" r="37915" b="92161"/>
          <a:stretch/>
        </p:blipFill>
        <p:spPr bwMode="auto">
          <a:xfrm>
            <a:off x="6061710" y="1927860"/>
            <a:ext cx="329082" cy="3238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bwMode="auto">
          <a:xfrm>
            <a:off x="2440858" y="1905000"/>
            <a:ext cx="1978741" cy="6096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17" name="Rectangle 16"/>
          <p:cNvSpPr/>
          <p:nvPr/>
        </p:nvSpPr>
        <p:spPr bwMode="auto">
          <a:xfrm>
            <a:off x="7012859" y="1905000"/>
            <a:ext cx="1978741" cy="6096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15" name="Title 1"/>
          <p:cNvSpPr txBox="1">
            <a:spLocks/>
          </p:cNvSpPr>
          <p:nvPr/>
        </p:nvSpPr>
        <p:spPr bwMode="auto">
          <a:xfrm>
            <a:off x="6329517" y="1905000"/>
            <a:ext cx="2662083" cy="9906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spcBef>
                <a:spcPts val="600"/>
              </a:spcBef>
            </a:pPr>
            <a:r>
              <a:rPr lang="en-US" sz="1600" kern="0" dirty="0" smtClean="0">
                <a:latin typeface="CronosPro-Regular"/>
              </a:rPr>
              <a:t>SSH 1970-2011 Tuned</a:t>
            </a:r>
          </a:p>
          <a:p>
            <a:pPr>
              <a:spcBef>
                <a:spcPts val="600"/>
              </a:spcBef>
            </a:pPr>
            <a:r>
              <a:rPr lang="en-US" sz="1600" kern="0" dirty="0" smtClean="0">
                <a:latin typeface="CronosPro-Regular"/>
              </a:rPr>
              <a:t>SSH 1970-2011 Not Tuned</a:t>
            </a:r>
          </a:p>
          <a:p>
            <a:pPr>
              <a:spcBef>
                <a:spcPts val="600"/>
              </a:spcBef>
            </a:pPr>
            <a:r>
              <a:rPr lang="en-US" sz="1600" kern="0" dirty="0" smtClean="0">
                <a:latin typeface="CronosPro-Regular"/>
              </a:rPr>
              <a:t>SSH 1925-2011</a:t>
            </a:r>
            <a:endParaRPr lang="en-US" sz="1600" kern="0" dirty="0"/>
          </a:p>
        </p:txBody>
      </p:sp>
      <p:pic>
        <p:nvPicPr>
          <p:cNvPr id="18" name="Picture 2" descr="C:\SablefishIPCCProjections\Sablefish2011\compare2_spawnbio_uncertainty.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7740" t="7695" r="37915" b="90072"/>
          <a:stretch/>
        </p:blipFill>
        <p:spPr bwMode="auto">
          <a:xfrm>
            <a:off x="6096000" y="2308860"/>
            <a:ext cx="316941" cy="16287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C:\SablefishIPCCProjections\Sablefish2011\compare2_spawnbio_uncertainty.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7906" t="11666" r="37915" b="83828"/>
          <a:stretch/>
        </p:blipFill>
        <p:spPr bwMode="auto">
          <a:xfrm>
            <a:off x="6096000" y="2526030"/>
            <a:ext cx="304800" cy="32861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C:\SablefishIPCCProjections\Sablefish2011\compare2_spawnbio_uncertainty.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7573" t="3398" r="37915" b="92161"/>
          <a:stretch/>
        </p:blipFill>
        <p:spPr bwMode="auto">
          <a:xfrm>
            <a:off x="1493520" y="1927860"/>
            <a:ext cx="329082" cy="323850"/>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p:cNvSpPr/>
          <p:nvPr/>
        </p:nvSpPr>
        <p:spPr bwMode="auto">
          <a:xfrm>
            <a:off x="2444669" y="1905000"/>
            <a:ext cx="1978741" cy="6096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22" name="Title 1"/>
          <p:cNvSpPr txBox="1">
            <a:spLocks/>
          </p:cNvSpPr>
          <p:nvPr/>
        </p:nvSpPr>
        <p:spPr bwMode="auto">
          <a:xfrm>
            <a:off x="1761327" y="1905000"/>
            <a:ext cx="2662083" cy="9906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spcBef>
                <a:spcPts val="600"/>
              </a:spcBef>
            </a:pPr>
            <a:r>
              <a:rPr lang="en-US" sz="1600" kern="0" dirty="0" smtClean="0">
                <a:latin typeface="CronosPro-Regular"/>
              </a:rPr>
              <a:t>SSH 1970-2011 Tuned</a:t>
            </a:r>
          </a:p>
          <a:p>
            <a:pPr>
              <a:spcBef>
                <a:spcPts val="600"/>
              </a:spcBef>
            </a:pPr>
            <a:r>
              <a:rPr lang="en-US" sz="1600" kern="0" dirty="0" smtClean="0">
                <a:latin typeface="CronosPro-Regular"/>
              </a:rPr>
              <a:t>SSH 1970-2011 Not Tuned</a:t>
            </a:r>
          </a:p>
          <a:p>
            <a:pPr>
              <a:spcBef>
                <a:spcPts val="600"/>
              </a:spcBef>
            </a:pPr>
            <a:r>
              <a:rPr lang="en-US" sz="1600" kern="0" dirty="0" smtClean="0">
                <a:latin typeface="CronosPro-Regular"/>
              </a:rPr>
              <a:t>SSH 1925-2011</a:t>
            </a:r>
            <a:endParaRPr lang="en-US" sz="1600" kern="0" dirty="0"/>
          </a:p>
        </p:txBody>
      </p:sp>
      <p:pic>
        <p:nvPicPr>
          <p:cNvPr id="23" name="Picture 2" descr="C:\SablefishIPCCProjections\Sablefish2011\compare2_spawnbio_uncertainty.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7740" t="7695" r="37915" b="90072"/>
          <a:stretch/>
        </p:blipFill>
        <p:spPr bwMode="auto">
          <a:xfrm>
            <a:off x="1527810" y="2308860"/>
            <a:ext cx="316941" cy="16287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SablefishIPCCProjections\Sablefish2011\compare2_spawnbio_uncertainty.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7906" t="11666" r="37915" b="83828"/>
          <a:stretch/>
        </p:blipFill>
        <p:spPr bwMode="auto">
          <a:xfrm>
            <a:off x="1527810" y="2526030"/>
            <a:ext cx="304800" cy="32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695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itle 1"/>
          <p:cNvSpPr txBox="1">
            <a:spLocks/>
          </p:cNvSpPr>
          <p:nvPr/>
        </p:nvSpPr>
        <p:spPr bwMode="auto">
          <a:xfrm>
            <a:off x="2286000" y="1143000"/>
            <a:ext cx="60198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r>
              <a:rPr lang="en-US" kern="0" smtClean="0"/>
              <a:t>2011 Assessment</a:t>
            </a:r>
            <a:endParaRPr lang="en-US" kern="0" dirty="0"/>
          </a:p>
        </p:txBody>
      </p:sp>
      <p:sp>
        <p:nvSpPr>
          <p:cNvPr id="5" name="Rectangle 4"/>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6" name="Title 1"/>
          <p:cNvSpPr txBox="1">
            <a:spLocks/>
          </p:cNvSpPr>
          <p:nvPr/>
        </p:nvSpPr>
        <p:spPr bwMode="auto">
          <a:xfrm>
            <a:off x="4917" y="152400"/>
            <a:ext cx="9144000" cy="762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kern="0" dirty="0" smtClean="0">
                <a:latin typeface="CronosPro-Regular"/>
              </a:rPr>
              <a:t>Progress and Challenges: Sablefish 2005 - Present</a:t>
            </a:r>
            <a:endParaRPr lang="en-US" kern="0" dirty="0"/>
          </a:p>
        </p:txBody>
      </p:sp>
      <p:sp>
        <p:nvSpPr>
          <p:cNvPr id="3" name="Content Placeholder 2"/>
          <p:cNvSpPr>
            <a:spLocks noGrp="1"/>
          </p:cNvSpPr>
          <p:nvPr>
            <p:ph idx="1"/>
          </p:nvPr>
        </p:nvSpPr>
        <p:spPr>
          <a:xfrm>
            <a:off x="152400" y="990600"/>
            <a:ext cx="8763000" cy="5715000"/>
          </a:xfrm>
        </p:spPr>
        <p:txBody>
          <a:bodyPr/>
          <a:lstStyle/>
          <a:p>
            <a:pPr marL="0" indent="0">
              <a:spcBef>
                <a:spcPts val="300"/>
              </a:spcBef>
              <a:spcAft>
                <a:spcPts val="300"/>
              </a:spcAft>
            </a:pPr>
            <a:r>
              <a:rPr lang="en-US" sz="2000" b="1" dirty="0" smtClean="0"/>
              <a:t>Peer review publication</a:t>
            </a:r>
            <a:r>
              <a:rPr lang="en-US" sz="2000" dirty="0" smtClean="0"/>
              <a:t> is not enough</a:t>
            </a:r>
          </a:p>
          <a:p>
            <a:pPr marL="457200" lvl="1" indent="0">
              <a:spcBef>
                <a:spcPts val="300"/>
              </a:spcBef>
              <a:spcAft>
                <a:spcPts val="300"/>
              </a:spcAft>
              <a:buNone/>
            </a:pPr>
            <a:r>
              <a:rPr lang="en-US" sz="2000" dirty="0" smtClean="0"/>
              <a:t>Total N indices evaluated is often not clear, the significant ones get published</a:t>
            </a:r>
          </a:p>
          <a:p>
            <a:pPr marL="457200" lvl="1" indent="0">
              <a:spcBef>
                <a:spcPts val="300"/>
              </a:spcBef>
              <a:spcAft>
                <a:spcPts val="300"/>
              </a:spcAft>
              <a:buNone/>
            </a:pPr>
            <a:r>
              <a:rPr lang="en-US" sz="2000" dirty="0" smtClean="0"/>
              <a:t>General </a:t>
            </a:r>
            <a:r>
              <a:rPr lang="en-US" sz="2000" dirty="0"/>
              <a:t>skepticism regarding the validity of </a:t>
            </a:r>
            <a:r>
              <a:rPr lang="en-US" sz="2000" dirty="0" smtClean="0"/>
              <a:t>climate-recruitment relationships</a:t>
            </a:r>
          </a:p>
          <a:p>
            <a:pPr marL="0" indent="0">
              <a:spcBef>
                <a:spcPts val="300"/>
              </a:spcBef>
              <a:spcAft>
                <a:spcPts val="300"/>
              </a:spcAft>
            </a:pPr>
            <a:r>
              <a:rPr lang="en-US" sz="2000" b="1" dirty="0" smtClean="0"/>
              <a:t>Best methods</a:t>
            </a:r>
            <a:r>
              <a:rPr lang="en-US" sz="2000" dirty="0" smtClean="0"/>
              <a:t> remains </a:t>
            </a:r>
            <a:r>
              <a:rPr lang="en-US" sz="2000" dirty="0"/>
              <a:t>a research </a:t>
            </a:r>
            <a:r>
              <a:rPr lang="en-US" sz="2000" dirty="0" smtClean="0"/>
              <a:t>topic</a:t>
            </a:r>
          </a:p>
          <a:p>
            <a:pPr marL="0" indent="0">
              <a:spcBef>
                <a:spcPts val="300"/>
              </a:spcBef>
              <a:spcAft>
                <a:spcPts val="300"/>
              </a:spcAft>
            </a:pPr>
            <a:r>
              <a:rPr lang="en-US" sz="2000" dirty="0" smtClean="0"/>
              <a:t>	Population dynamics versus survey index?</a:t>
            </a:r>
            <a:endParaRPr lang="en-US" sz="2000" dirty="0"/>
          </a:p>
          <a:p>
            <a:pPr marL="0" indent="0">
              <a:spcBef>
                <a:spcPts val="300"/>
              </a:spcBef>
              <a:spcAft>
                <a:spcPts val="300"/>
              </a:spcAft>
            </a:pPr>
            <a:r>
              <a:rPr lang="en-US" sz="2000" b="1" dirty="0" smtClean="0"/>
              <a:t>Recruitment hindcasting</a:t>
            </a:r>
            <a:r>
              <a:rPr lang="en-US" sz="2000" dirty="0" smtClean="0"/>
              <a:t> in absence of age/length composition data</a:t>
            </a:r>
          </a:p>
          <a:p>
            <a:pPr marL="457200" lvl="1" indent="0">
              <a:spcBef>
                <a:spcPts val="300"/>
              </a:spcBef>
              <a:spcAft>
                <a:spcPts val="300"/>
              </a:spcAft>
              <a:buNone/>
            </a:pPr>
            <a:r>
              <a:rPr lang="en-US" sz="2000" dirty="0" smtClean="0"/>
              <a:t>Need recruitment bias </a:t>
            </a:r>
            <a:r>
              <a:rPr lang="en-US" sz="2000" dirty="0"/>
              <a:t>correction </a:t>
            </a:r>
            <a:r>
              <a:rPr lang="en-US" sz="2000" dirty="0" smtClean="0"/>
              <a:t>research </a:t>
            </a:r>
          </a:p>
          <a:p>
            <a:pPr marL="457200" lvl="1" indent="0">
              <a:spcBef>
                <a:spcPts val="300"/>
              </a:spcBef>
              <a:spcAft>
                <a:spcPts val="300"/>
              </a:spcAft>
              <a:buNone/>
            </a:pPr>
            <a:r>
              <a:rPr lang="en-US" sz="2000" dirty="0" smtClean="0"/>
              <a:t>Suggest the </a:t>
            </a:r>
            <a:r>
              <a:rPr lang="en-US" sz="2000" dirty="0"/>
              <a:t>need </a:t>
            </a:r>
            <a:r>
              <a:rPr lang="en-US" sz="2000" dirty="0" smtClean="0"/>
              <a:t>for two </a:t>
            </a:r>
            <a:r>
              <a:rPr lang="en-US" sz="2000" dirty="0"/>
              <a:t>time periods for </a:t>
            </a:r>
            <a:r>
              <a:rPr lang="en-US" sz="2000" dirty="0" smtClean="0"/>
              <a:t>recruitment bias correction</a:t>
            </a:r>
            <a:endParaRPr lang="en-US" sz="2000" dirty="0"/>
          </a:p>
          <a:p>
            <a:pPr marL="0" indent="0">
              <a:spcBef>
                <a:spcPts val="300"/>
              </a:spcBef>
              <a:spcAft>
                <a:spcPts val="300"/>
              </a:spcAft>
            </a:pPr>
            <a:r>
              <a:rPr lang="en-US" sz="2000" b="1" dirty="0" smtClean="0"/>
              <a:t>Difficult</a:t>
            </a:r>
            <a:r>
              <a:rPr lang="en-US" sz="2000" dirty="0" smtClean="0"/>
              <a:t> </a:t>
            </a:r>
            <a:r>
              <a:rPr lang="en-US" sz="2000" dirty="0"/>
              <a:t>to re-create </a:t>
            </a:r>
            <a:r>
              <a:rPr lang="en-US" sz="2000" dirty="0" smtClean="0"/>
              <a:t>analyses completed independent of stock assessment</a:t>
            </a:r>
          </a:p>
          <a:p>
            <a:pPr marL="457200" lvl="1" indent="0">
              <a:spcBef>
                <a:spcPts val="300"/>
              </a:spcBef>
              <a:spcAft>
                <a:spcPts val="300"/>
              </a:spcAft>
              <a:buNone/>
            </a:pPr>
            <a:r>
              <a:rPr lang="en-US" sz="2000" dirty="0" smtClean="0"/>
              <a:t>Operationalizing research to operations. </a:t>
            </a:r>
          </a:p>
          <a:p>
            <a:pPr marL="457200" lvl="1" indent="0">
              <a:spcBef>
                <a:spcPts val="300"/>
              </a:spcBef>
              <a:spcAft>
                <a:spcPts val="300"/>
              </a:spcAft>
              <a:buNone/>
            </a:pPr>
            <a:r>
              <a:rPr lang="en-US" sz="2000" dirty="0" smtClean="0"/>
              <a:t>Staff changes can result in loss of code for analyses, etc. </a:t>
            </a:r>
            <a:endParaRPr lang="en-US" sz="2000" dirty="0"/>
          </a:p>
          <a:p>
            <a:pPr marL="0" indent="0">
              <a:spcBef>
                <a:spcPts val="300"/>
              </a:spcBef>
              <a:spcAft>
                <a:spcPts val="300"/>
              </a:spcAft>
            </a:pPr>
            <a:r>
              <a:rPr lang="en-US" sz="2000" b="1" dirty="0" smtClean="0"/>
              <a:t>Review</a:t>
            </a:r>
            <a:r>
              <a:rPr lang="en-US" sz="2000" dirty="0" smtClean="0"/>
              <a:t> </a:t>
            </a:r>
            <a:r>
              <a:rPr lang="en-US" sz="2000" dirty="0"/>
              <a:t>and management </a:t>
            </a:r>
            <a:r>
              <a:rPr lang="en-US" sz="2000" dirty="0" smtClean="0"/>
              <a:t>decisions can be influenced by variable </a:t>
            </a:r>
            <a:r>
              <a:rPr lang="en-US" sz="2000" dirty="0"/>
              <a:t>scientific opinions and </a:t>
            </a:r>
            <a:r>
              <a:rPr lang="en-US" sz="2000" dirty="0" smtClean="0"/>
              <a:t>personal interactions.</a:t>
            </a:r>
            <a:endParaRPr lang="en-US" sz="2000" dirty="0"/>
          </a:p>
          <a:p>
            <a:pPr marL="0" indent="0">
              <a:spcBef>
                <a:spcPts val="300"/>
              </a:spcBef>
              <a:spcAft>
                <a:spcPts val="300"/>
              </a:spcAft>
            </a:pPr>
            <a:endParaRPr lang="en-US" sz="2000" dirty="0"/>
          </a:p>
        </p:txBody>
      </p:sp>
    </p:spTree>
    <p:extLst>
      <p:ext uri="{BB962C8B-B14F-4D97-AF65-F5344CB8AC3E}">
        <p14:creationId xmlns:p14="http://schemas.microsoft.com/office/powerpoint/2010/main" val="2495226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815" y="1676400"/>
            <a:ext cx="7371986" cy="48024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0" y="228600"/>
            <a:ext cx="9144000" cy="762000"/>
          </a:xfrm>
          <a:solidFill>
            <a:schemeClr val="bg1"/>
          </a:solidFill>
        </p:spPr>
        <p:txBody>
          <a:bodyPr/>
          <a:lstStyle/>
          <a:p>
            <a:pPr algn="ctr"/>
            <a:r>
              <a:rPr lang="en-US" dirty="0" smtClean="0">
                <a:latin typeface="CronosPro-Regular"/>
              </a:rPr>
              <a:t>US </a:t>
            </a:r>
            <a:r>
              <a:rPr lang="en-US" dirty="0">
                <a:latin typeface="CronosPro-Regular"/>
              </a:rPr>
              <a:t>GLOBEC: </a:t>
            </a:r>
            <a:r>
              <a:rPr lang="en-US" dirty="0" smtClean="0">
                <a:latin typeface="CronosPro-Regular"/>
              </a:rPr>
              <a:t/>
            </a:r>
            <a:br>
              <a:rPr lang="en-US" dirty="0" smtClean="0">
                <a:latin typeface="CronosPro-Regular"/>
              </a:rPr>
            </a:br>
            <a:r>
              <a:rPr lang="en-US" dirty="0" smtClean="0">
                <a:latin typeface="CronosPro-Regular"/>
              </a:rPr>
              <a:t>The </a:t>
            </a:r>
            <a:r>
              <a:rPr lang="en-US" dirty="0">
                <a:latin typeface="CronosPro-Regular"/>
              </a:rPr>
              <a:t>horizontal-advection bottom-up </a:t>
            </a:r>
            <a:r>
              <a:rPr lang="en-US" dirty="0" smtClean="0">
                <a:latin typeface="CronosPro-Regular"/>
              </a:rPr>
              <a:t>forcing paradigm</a:t>
            </a:r>
            <a:endParaRPr lang="en-US" dirty="0"/>
          </a:p>
        </p:txBody>
      </p:sp>
      <p:sp>
        <p:nvSpPr>
          <p:cNvPr id="3" name="Content Placeholder 2"/>
          <p:cNvSpPr>
            <a:spLocks noGrp="1"/>
          </p:cNvSpPr>
          <p:nvPr>
            <p:ph idx="1"/>
          </p:nvPr>
        </p:nvSpPr>
        <p:spPr>
          <a:xfrm>
            <a:off x="0" y="1143000"/>
            <a:ext cx="9144000" cy="1295400"/>
          </a:xfrm>
        </p:spPr>
        <p:txBody>
          <a:bodyPr/>
          <a:lstStyle/>
          <a:p>
            <a:r>
              <a:rPr lang="en-US" sz="2000" dirty="0" smtClean="0"/>
              <a:t>Large-scale </a:t>
            </a:r>
            <a:r>
              <a:rPr lang="en-US" sz="2000" dirty="0"/>
              <a:t>climate forcing </a:t>
            </a:r>
            <a:r>
              <a:rPr lang="en-US" sz="2000" dirty="0" smtClean="0"/>
              <a:t>drives </a:t>
            </a:r>
            <a:r>
              <a:rPr lang="en-US" sz="2000" dirty="0"/>
              <a:t>regional changes in alongshore and cross-shelf ocean transport, directly impacting the transport of nutrients, </a:t>
            </a:r>
            <a:r>
              <a:rPr lang="en-US" sz="2000" dirty="0" smtClean="0"/>
              <a:t>water masses, </a:t>
            </a:r>
            <a:r>
              <a:rPr lang="en-US" sz="2000" dirty="0"/>
              <a:t>and organisms. </a:t>
            </a:r>
          </a:p>
        </p:txBody>
      </p:sp>
      <p:sp>
        <p:nvSpPr>
          <p:cNvPr id="5" name="Rectangle 4"/>
          <p:cNvSpPr/>
          <p:nvPr/>
        </p:nvSpPr>
        <p:spPr>
          <a:xfrm>
            <a:off x="4724400" y="6504801"/>
            <a:ext cx="3886200" cy="276999"/>
          </a:xfrm>
          <a:prstGeom prst="rect">
            <a:avLst/>
          </a:prstGeom>
        </p:spPr>
        <p:txBody>
          <a:bodyPr wrap="square">
            <a:spAutoFit/>
          </a:bodyPr>
          <a:lstStyle/>
          <a:p>
            <a:r>
              <a:rPr lang="en-US" sz="1200" dirty="0">
                <a:latin typeface="CronosPro-Regular"/>
              </a:rPr>
              <a:t>Di Lorenzo, </a:t>
            </a:r>
            <a:r>
              <a:rPr lang="en-US" sz="1200" dirty="0" smtClean="0">
                <a:latin typeface="CronosPro-Regular"/>
              </a:rPr>
              <a:t>et al. </a:t>
            </a:r>
            <a:r>
              <a:rPr lang="en-US" sz="1200" dirty="0">
                <a:latin typeface="CronosPro-Regular"/>
              </a:rPr>
              <a:t>2013. </a:t>
            </a:r>
            <a:r>
              <a:rPr lang="en-US" sz="1200" i="1" dirty="0" smtClean="0">
                <a:latin typeface="CronosPro-Italic"/>
              </a:rPr>
              <a:t>Oceanography </a:t>
            </a:r>
            <a:r>
              <a:rPr lang="en-US" sz="1200" dirty="0">
                <a:latin typeface="CronosPro-Regular"/>
              </a:rPr>
              <a:t>26(4):</a:t>
            </a:r>
            <a:r>
              <a:rPr lang="en-US" sz="1200" dirty="0" smtClean="0">
                <a:latin typeface="CronosPro-Regular"/>
              </a:rPr>
              <a:t>22–33.</a:t>
            </a:r>
            <a:endParaRPr lang="en-US" sz="1200" dirty="0"/>
          </a:p>
        </p:txBody>
      </p:sp>
    </p:spTree>
    <p:extLst>
      <p:ext uri="{BB962C8B-B14F-4D97-AF65-F5344CB8AC3E}">
        <p14:creationId xmlns:p14="http://schemas.microsoft.com/office/powerpoint/2010/main" val="1162311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0" y="1143000"/>
            <a:ext cx="3200400" cy="838200"/>
          </a:xfrm>
          <a:solidFill>
            <a:schemeClr val="bg1"/>
          </a:solidFill>
        </p:spPr>
        <p:txBody>
          <a:bodyPr/>
          <a:lstStyle/>
          <a:p>
            <a:r>
              <a:rPr lang="en-US" dirty="0" smtClean="0"/>
              <a:t>Motivation</a:t>
            </a:r>
            <a:endParaRPr lang="en-US" dirty="0"/>
          </a:p>
        </p:txBody>
      </p:sp>
      <p:sp>
        <p:nvSpPr>
          <p:cNvPr id="4" name="Title 1"/>
          <p:cNvSpPr txBox="1">
            <a:spLocks/>
          </p:cNvSpPr>
          <p:nvPr/>
        </p:nvSpPr>
        <p:spPr bwMode="auto">
          <a:xfrm>
            <a:off x="2286000" y="1143000"/>
            <a:ext cx="60198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r>
              <a:rPr lang="en-US" kern="0" smtClean="0"/>
              <a:t>2011 Assessment</a:t>
            </a:r>
            <a:endParaRPr lang="en-US" kern="0" dirty="0"/>
          </a:p>
        </p:txBody>
      </p:sp>
      <p:sp>
        <p:nvSpPr>
          <p:cNvPr id="5" name="Rectangle 4"/>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6" name="Title 1"/>
          <p:cNvSpPr txBox="1">
            <a:spLocks/>
          </p:cNvSpPr>
          <p:nvPr/>
        </p:nvSpPr>
        <p:spPr bwMode="auto">
          <a:xfrm>
            <a:off x="4917" y="381000"/>
            <a:ext cx="9144000" cy="762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kern="0" dirty="0" smtClean="0">
                <a:latin typeface="CronosPro-Regular"/>
              </a:rPr>
              <a:t>Why </a:t>
            </a:r>
            <a:r>
              <a:rPr lang="en-US" kern="0" dirty="0" smtClean="0">
                <a:latin typeface="CronosPro-Regular"/>
              </a:rPr>
              <a:t>Should We Care About Uncertainty in Future Climate and Management Strategy Evaluation</a:t>
            </a:r>
            <a:r>
              <a:rPr lang="en-US" kern="0" dirty="0" smtClean="0">
                <a:latin typeface="CronosPro-Regular"/>
              </a:rPr>
              <a:t>?</a:t>
            </a:r>
            <a:endParaRPr lang="en-US" kern="0" dirty="0"/>
          </a:p>
        </p:txBody>
      </p:sp>
      <p:sp>
        <p:nvSpPr>
          <p:cNvPr id="3" name="Content Placeholder 2"/>
          <p:cNvSpPr>
            <a:spLocks noGrp="1"/>
          </p:cNvSpPr>
          <p:nvPr>
            <p:ph idx="1"/>
          </p:nvPr>
        </p:nvSpPr>
        <p:spPr>
          <a:xfrm>
            <a:off x="457200" y="1371600"/>
            <a:ext cx="8305800" cy="4991100"/>
          </a:xfrm>
        </p:spPr>
        <p:txBody>
          <a:bodyPr/>
          <a:lstStyle/>
          <a:p>
            <a:pPr>
              <a:lnSpc>
                <a:spcPct val="110000"/>
              </a:lnSpc>
              <a:spcBef>
                <a:spcPts val="600"/>
              </a:spcBef>
              <a:spcAft>
                <a:spcPts val="600"/>
              </a:spcAft>
            </a:pPr>
            <a:r>
              <a:rPr lang="en-US" sz="2000" b="1" dirty="0" smtClean="0"/>
              <a:t>PFMC</a:t>
            </a:r>
            <a:r>
              <a:rPr lang="en-US" sz="2000" dirty="0" smtClean="0"/>
              <a:t>:</a:t>
            </a:r>
            <a:r>
              <a:rPr lang="en-US" sz="2000" dirty="0"/>
              <a:t>	</a:t>
            </a:r>
            <a:r>
              <a:rPr lang="en-US" sz="2000" dirty="0" smtClean="0"/>
              <a:t>Uncertainty </a:t>
            </a:r>
            <a:r>
              <a:rPr lang="en-US" sz="2000" dirty="0"/>
              <a:t>in future environmental conditions of the California current ecosystem should be considered a significant source of uncertainty in all projections of stock </a:t>
            </a:r>
            <a:r>
              <a:rPr lang="en-US" sz="2000" dirty="0" smtClean="0"/>
              <a:t>status.</a:t>
            </a:r>
          </a:p>
          <a:p>
            <a:pPr>
              <a:lnSpc>
                <a:spcPct val="110000"/>
              </a:lnSpc>
              <a:spcBef>
                <a:spcPts val="600"/>
              </a:spcBef>
              <a:spcAft>
                <a:spcPts val="600"/>
              </a:spcAft>
            </a:pPr>
            <a:r>
              <a:rPr lang="en-US" sz="2000" b="1" dirty="0" smtClean="0"/>
              <a:t>IPCC </a:t>
            </a:r>
            <a:r>
              <a:rPr lang="en-US" sz="2000" b="1" dirty="0"/>
              <a:t>GCMs</a:t>
            </a:r>
            <a:r>
              <a:rPr lang="en-US" sz="2000" dirty="0"/>
              <a:t> can provide </a:t>
            </a:r>
            <a:r>
              <a:rPr lang="en-US" sz="2000" dirty="0" smtClean="0"/>
              <a:t>relevant projections </a:t>
            </a:r>
            <a:r>
              <a:rPr lang="en-US" sz="2000" dirty="0"/>
              <a:t>of future </a:t>
            </a:r>
            <a:r>
              <a:rPr lang="en-US" sz="2000" dirty="0" smtClean="0"/>
              <a:t>long term environmental conditions.</a:t>
            </a:r>
            <a:endParaRPr lang="en-US" sz="2000" dirty="0"/>
          </a:p>
          <a:p>
            <a:pPr>
              <a:lnSpc>
                <a:spcPct val="110000"/>
              </a:lnSpc>
              <a:spcBef>
                <a:spcPts val="600"/>
              </a:spcBef>
              <a:spcAft>
                <a:spcPts val="600"/>
              </a:spcAft>
            </a:pPr>
            <a:r>
              <a:rPr lang="en-US" sz="2000" b="1" dirty="0" smtClean="0"/>
              <a:t>MSE</a:t>
            </a:r>
            <a:r>
              <a:rPr lang="en-US" sz="2000" dirty="0" smtClean="0"/>
              <a:t> </a:t>
            </a:r>
            <a:r>
              <a:rPr lang="en-US" sz="2000" dirty="0" smtClean="0"/>
              <a:t>is a </a:t>
            </a:r>
            <a:r>
              <a:rPr lang="en-US" sz="2000" b="1" dirty="0" smtClean="0"/>
              <a:t>STRATEGIC</a:t>
            </a:r>
            <a:r>
              <a:rPr lang="en-US" sz="2000" dirty="0" smtClean="0"/>
              <a:t> planning tool can </a:t>
            </a:r>
            <a:r>
              <a:rPr lang="en-US" sz="2000" dirty="0" smtClean="0"/>
              <a:t>be used </a:t>
            </a:r>
            <a:r>
              <a:rPr lang="en-US" sz="2000" dirty="0" smtClean="0"/>
              <a:t>to:</a:t>
            </a:r>
          </a:p>
          <a:p>
            <a:pPr>
              <a:lnSpc>
                <a:spcPct val="110000"/>
              </a:lnSpc>
              <a:spcBef>
                <a:spcPts val="600"/>
              </a:spcBef>
              <a:spcAft>
                <a:spcPts val="600"/>
              </a:spcAft>
            </a:pPr>
            <a:r>
              <a:rPr lang="en-US" sz="2000" dirty="0"/>
              <a:t>	</a:t>
            </a:r>
            <a:r>
              <a:rPr lang="en-US" sz="2000" dirty="0" smtClean="0"/>
              <a:t>evaluate </a:t>
            </a:r>
            <a:r>
              <a:rPr lang="en-US" sz="2000" dirty="0" smtClean="0"/>
              <a:t>the robustness of control rules to potential long term trends in recruitment-climate relationships</a:t>
            </a:r>
            <a:r>
              <a:rPr lang="en-US" sz="2000" dirty="0" smtClean="0"/>
              <a:t>.</a:t>
            </a:r>
          </a:p>
          <a:p>
            <a:pPr>
              <a:lnSpc>
                <a:spcPct val="110000"/>
              </a:lnSpc>
              <a:spcBef>
                <a:spcPts val="600"/>
              </a:spcBef>
              <a:spcAft>
                <a:spcPts val="600"/>
              </a:spcAft>
            </a:pPr>
            <a:r>
              <a:rPr lang="en-US" sz="2000" dirty="0"/>
              <a:t>	</a:t>
            </a:r>
            <a:r>
              <a:rPr lang="en-US" sz="2000" dirty="0" smtClean="0"/>
              <a:t>understand and evaluate trade-offs of a range of management policies.</a:t>
            </a:r>
            <a:endParaRPr lang="en-US" sz="2000" dirty="0" smtClean="0"/>
          </a:p>
          <a:p>
            <a:pPr>
              <a:lnSpc>
                <a:spcPct val="110000"/>
              </a:lnSpc>
              <a:spcBef>
                <a:spcPts val="600"/>
              </a:spcBef>
              <a:spcAft>
                <a:spcPts val="600"/>
              </a:spcAft>
            </a:pPr>
            <a:r>
              <a:rPr lang="en-US" sz="2000" b="1" dirty="0" smtClean="0"/>
              <a:t>Multi-decadal </a:t>
            </a:r>
            <a:r>
              <a:rPr lang="en-US" sz="2000" b="1" dirty="0"/>
              <a:t>forecasts</a:t>
            </a:r>
            <a:r>
              <a:rPr lang="en-US" sz="2000" dirty="0"/>
              <a:t> of sablefish productivity could provide long term strategic advice to allow fishers and managers to plan for and respond to shifts in productivity</a:t>
            </a:r>
            <a:r>
              <a:rPr lang="en-US" sz="2000" dirty="0" smtClean="0"/>
              <a:t>.</a:t>
            </a:r>
            <a:endParaRPr lang="en-US" sz="2000" dirty="0"/>
          </a:p>
        </p:txBody>
      </p:sp>
    </p:spTree>
    <p:extLst>
      <p:ext uri="{BB962C8B-B14F-4D97-AF65-F5344CB8AC3E}">
        <p14:creationId xmlns:p14="http://schemas.microsoft.com/office/powerpoint/2010/main" val="455428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4327" y="1828800"/>
            <a:ext cx="5029200" cy="5018810"/>
          </a:xfrm>
          <a:prstGeom prst="rect">
            <a:avLst/>
          </a:prstGeom>
          <a:solidFill>
            <a:schemeClr val="bg1"/>
          </a:solidFill>
          <a:ln>
            <a:noFill/>
          </a:ln>
        </p:spPr>
      </p:pic>
      <p:sp>
        <p:nvSpPr>
          <p:cNvPr id="3" name="Content Placeholder 2"/>
          <p:cNvSpPr>
            <a:spLocks noGrp="1"/>
          </p:cNvSpPr>
          <p:nvPr>
            <p:ph idx="1"/>
          </p:nvPr>
        </p:nvSpPr>
        <p:spPr>
          <a:xfrm>
            <a:off x="228600" y="2650958"/>
            <a:ext cx="3810000" cy="2759242"/>
          </a:xfrm>
        </p:spPr>
        <p:txBody>
          <a:bodyPr/>
          <a:lstStyle/>
          <a:p>
            <a:pPr marL="0" indent="0">
              <a:lnSpc>
                <a:spcPct val="110000"/>
              </a:lnSpc>
              <a:spcBef>
                <a:spcPts val="600"/>
              </a:spcBef>
              <a:spcAft>
                <a:spcPts val="600"/>
              </a:spcAft>
            </a:pPr>
            <a:r>
              <a:rPr lang="en-US" sz="2000" b="1" dirty="0" smtClean="0"/>
              <a:t>A mechanistic </a:t>
            </a:r>
            <a:r>
              <a:rPr lang="en-US" sz="2000" b="1" dirty="0"/>
              <a:t>framework </a:t>
            </a:r>
            <a:r>
              <a:rPr lang="en-US" sz="2000" dirty="0"/>
              <a:t>through which climate variability and change alter sea surface height (SSH), zooplankton community structure, and sablefish recruitment, all of which are regionally correlated.</a:t>
            </a:r>
          </a:p>
        </p:txBody>
      </p:sp>
      <p:sp>
        <p:nvSpPr>
          <p:cNvPr id="7" name="Rectangle 6"/>
          <p:cNvSpPr/>
          <p:nvPr/>
        </p:nvSpPr>
        <p:spPr>
          <a:xfrm>
            <a:off x="228600" y="6497053"/>
            <a:ext cx="4114800" cy="276999"/>
          </a:xfrm>
          <a:prstGeom prst="rect">
            <a:avLst/>
          </a:prstGeom>
        </p:spPr>
        <p:txBody>
          <a:bodyPr wrap="square">
            <a:spAutoFit/>
          </a:bodyPr>
          <a:lstStyle/>
          <a:p>
            <a:r>
              <a:rPr lang="en-US" sz="1200" dirty="0">
                <a:latin typeface="CronosPro-Regular"/>
              </a:rPr>
              <a:t>Di Lorenzo, </a:t>
            </a:r>
            <a:r>
              <a:rPr lang="en-US" sz="1200" dirty="0" smtClean="0">
                <a:latin typeface="CronosPro-Regular"/>
              </a:rPr>
              <a:t>et al. </a:t>
            </a:r>
            <a:r>
              <a:rPr lang="en-US" sz="1200" dirty="0">
                <a:latin typeface="CronosPro-Regular"/>
              </a:rPr>
              <a:t>2013. </a:t>
            </a:r>
            <a:r>
              <a:rPr lang="en-US" sz="1200" i="1" dirty="0" smtClean="0">
                <a:latin typeface="CronosPro-Italic"/>
              </a:rPr>
              <a:t>Oceanography </a:t>
            </a:r>
            <a:r>
              <a:rPr lang="en-US" sz="1200" dirty="0">
                <a:latin typeface="CronosPro-Regular"/>
              </a:rPr>
              <a:t>26(4):</a:t>
            </a:r>
            <a:r>
              <a:rPr lang="en-US" sz="1200" dirty="0" smtClean="0">
                <a:latin typeface="CronosPro-Regular"/>
              </a:rPr>
              <a:t>22–33.</a:t>
            </a:r>
            <a:endParaRPr lang="en-US" sz="1200" dirty="0"/>
          </a:p>
        </p:txBody>
      </p:sp>
      <p:sp>
        <p:nvSpPr>
          <p:cNvPr id="6" name="Freeform 5"/>
          <p:cNvSpPr/>
          <p:nvPr/>
        </p:nvSpPr>
        <p:spPr bwMode="auto">
          <a:xfrm>
            <a:off x="7515727" y="3461084"/>
            <a:ext cx="1552073" cy="3320716"/>
          </a:xfrm>
          <a:custGeom>
            <a:avLst/>
            <a:gdLst>
              <a:gd name="connsiteX0" fmla="*/ 577516 w 1552073"/>
              <a:gd name="connsiteY0" fmla="*/ 0 h 3320716"/>
              <a:gd name="connsiteX1" fmla="*/ 577516 w 1552073"/>
              <a:gd name="connsiteY1" fmla="*/ 0 h 3320716"/>
              <a:gd name="connsiteX2" fmla="*/ 577516 w 1552073"/>
              <a:gd name="connsiteY2" fmla="*/ 541421 h 3320716"/>
              <a:gd name="connsiteX3" fmla="*/ 601579 w 1552073"/>
              <a:gd name="connsiteY3" fmla="*/ 721895 h 3320716"/>
              <a:gd name="connsiteX4" fmla="*/ 625642 w 1552073"/>
              <a:gd name="connsiteY4" fmla="*/ 926431 h 3320716"/>
              <a:gd name="connsiteX5" fmla="*/ 649705 w 1552073"/>
              <a:gd name="connsiteY5" fmla="*/ 1034716 h 3320716"/>
              <a:gd name="connsiteX6" fmla="*/ 685800 w 1552073"/>
              <a:gd name="connsiteY6" fmla="*/ 1106905 h 3320716"/>
              <a:gd name="connsiteX7" fmla="*/ 673768 w 1552073"/>
              <a:gd name="connsiteY7" fmla="*/ 1576137 h 3320716"/>
              <a:gd name="connsiteX8" fmla="*/ 649705 w 1552073"/>
              <a:gd name="connsiteY8" fmla="*/ 1672389 h 3320716"/>
              <a:gd name="connsiteX9" fmla="*/ 625642 w 1552073"/>
              <a:gd name="connsiteY9" fmla="*/ 1708484 h 3320716"/>
              <a:gd name="connsiteX10" fmla="*/ 589547 w 1552073"/>
              <a:gd name="connsiteY10" fmla="*/ 1768642 h 3320716"/>
              <a:gd name="connsiteX11" fmla="*/ 553452 w 1552073"/>
              <a:gd name="connsiteY11" fmla="*/ 1852863 h 3320716"/>
              <a:gd name="connsiteX12" fmla="*/ 529389 w 1552073"/>
              <a:gd name="connsiteY12" fmla="*/ 1888958 h 3320716"/>
              <a:gd name="connsiteX13" fmla="*/ 517358 w 1552073"/>
              <a:gd name="connsiteY13" fmla="*/ 1925052 h 3320716"/>
              <a:gd name="connsiteX14" fmla="*/ 445168 w 1552073"/>
              <a:gd name="connsiteY14" fmla="*/ 1973179 h 3320716"/>
              <a:gd name="connsiteX15" fmla="*/ 360947 w 1552073"/>
              <a:gd name="connsiteY15" fmla="*/ 2057400 h 3320716"/>
              <a:gd name="connsiteX16" fmla="*/ 300789 w 1552073"/>
              <a:gd name="connsiteY16" fmla="*/ 2129589 h 3320716"/>
              <a:gd name="connsiteX17" fmla="*/ 252663 w 1552073"/>
              <a:gd name="connsiteY17" fmla="*/ 2213810 h 3320716"/>
              <a:gd name="connsiteX18" fmla="*/ 216568 w 1552073"/>
              <a:gd name="connsiteY18" fmla="*/ 2261937 h 3320716"/>
              <a:gd name="connsiteX19" fmla="*/ 180473 w 1552073"/>
              <a:gd name="connsiteY19" fmla="*/ 2273968 h 3320716"/>
              <a:gd name="connsiteX20" fmla="*/ 168442 w 1552073"/>
              <a:gd name="connsiteY20" fmla="*/ 2322095 h 3320716"/>
              <a:gd name="connsiteX21" fmla="*/ 144379 w 1552073"/>
              <a:gd name="connsiteY21" fmla="*/ 2394284 h 3320716"/>
              <a:gd name="connsiteX22" fmla="*/ 120316 w 1552073"/>
              <a:gd name="connsiteY22" fmla="*/ 2502568 h 3320716"/>
              <a:gd name="connsiteX23" fmla="*/ 108284 w 1552073"/>
              <a:gd name="connsiteY23" fmla="*/ 2550695 h 3320716"/>
              <a:gd name="connsiteX24" fmla="*/ 84221 w 1552073"/>
              <a:gd name="connsiteY24" fmla="*/ 2598821 h 3320716"/>
              <a:gd name="connsiteX25" fmla="*/ 60158 w 1552073"/>
              <a:gd name="connsiteY25" fmla="*/ 2683042 h 3320716"/>
              <a:gd name="connsiteX26" fmla="*/ 36094 w 1552073"/>
              <a:gd name="connsiteY26" fmla="*/ 2755231 h 3320716"/>
              <a:gd name="connsiteX27" fmla="*/ 12031 w 1552073"/>
              <a:gd name="connsiteY27" fmla="*/ 2791326 h 3320716"/>
              <a:gd name="connsiteX28" fmla="*/ 0 w 1552073"/>
              <a:gd name="connsiteY28" fmla="*/ 2827421 h 3320716"/>
              <a:gd name="connsiteX29" fmla="*/ 12031 w 1552073"/>
              <a:gd name="connsiteY29" fmla="*/ 2875547 h 3320716"/>
              <a:gd name="connsiteX30" fmla="*/ 60158 w 1552073"/>
              <a:gd name="connsiteY30" fmla="*/ 2971800 h 3320716"/>
              <a:gd name="connsiteX31" fmla="*/ 96252 w 1552073"/>
              <a:gd name="connsiteY31" fmla="*/ 3176337 h 3320716"/>
              <a:gd name="connsiteX32" fmla="*/ 96252 w 1552073"/>
              <a:gd name="connsiteY32" fmla="*/ 3320716 h 3320716"/>
              <a:gd name="connsiteX33" fmla="*/ 1552073 w 1552073"/>
              <a:gd name="connsiteY33" fmla="*/ 3284621 h 3320716"/>
              <a:gd name="connsiteX34" fmla="*/ 1528010 w 1552073"/>
              <a:gd name="connsiteY34" fmla="*/ 72189 h 3320716"/>
              <a:gd name="connsiteX35" fmla="*/ 589547 w 1552073"/>
              <a:gd name="connsiteY35" fmla="*/ 60158 h 3320716"/>
              <a:gd name="connsiteX36" fmla="*/ 589547 w 1552073"/>
              <a:gd name="connsiteY36" fmla="*/ 60158 h 3320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552073" h="3320716">
                <a:moveTo>
                  <a:pt x="577516" y="0"/>
                </a:moveTo>
                <a:lnTo>
                  <a:pt x="577516" y="0"/>
                </a:lnTo>
                <a:cubicBezTo>
                  <a:pt x="562015" y="294513"/>
                  <a:pt x="559795" y="204719"/>
                  <a:pt x="577516" y="541421"/>
                </a:cubicBezTo>
                <a:cubicBezTo>
                  <a:pt x="584876" y="681268"/>
                  <a:pt x="575778" y="644495"/>
                  <a:pt x="601579" y="721895"/>
                </a:cubicBezTo>
                <a:cubicBezTo>
                  <a:pt x="612632" y="843484"/>
                  <a:pt x="608082" y="829851"/>
                  <a:pt x="625642" y="926431"/>
                </a:cubicBezTo>
                <a:cubicBezTo>
                  <a:pt x="627446" y="936354"/>
                  <a:pt x="643605" y="1020483"/>
                  <a:pt x="649705" y="1034716"/>
                </a:cubicBezTo>
                <a:cubicBezTo>
                  <a:pt x="719680" y="1197989"/>
                  <a:pt x="635097" y="954802"/>
                  <a:pt x="685800" y="1106905"/>
                </a:cubicBezTo>
                <a:cubicBezTo>
                  <a:pt x="681789" y="1263316"/>
                  <a:pt x="680873" y="1419836"/>
                  <a:pt x="673768" y="1576137"/>
                </a:cubicBezTo>
                <a:cubicBezTo>
                  <a:pt x="673081" y="1591243"/>
                  <a:pt x="659626" y="1652547"/>
                  <a:pt x="649705" y="1672389"/>
                </a:cubicBezTo>
                <a:cubicBezTo>
                  <a:pt x="643238" y="1685323"/>
                  <a:pt x="633306" y="1696222"/>
                  <a:pt x="625642" y="1708484"/>
                </a:cubicBezTo>
                <a:cubicBezTo>
                  <a:pt x="613248" y="1728315"/>
                  <a:pt x="600904" y="1748200"/>
                  <a:pt x="589547" y="1768642"/>
                </a:cubicBezTo>
                <a:cubicBezTo>
                  <a:pt x="464379" y="1993944"/>
                  <a:pt x="638639" y="1682490"/>
                  <a:pt x="553452" y="1852863"/>
                </a:cubicBezTo>
                <a:cubicBezTo>
                  <a:pt x="546985" y="1865797"/>
                  <a:pt x="537410" y="1876926"/>
                  <a:pt x="529389" y="1888958"/>
                </a:cubicBezTo>
                <a:cubicBezTo>
                  <a:pt x="525379" y="1900989"/>
                  <a:pt x="523883" y="1914177"/>
                  <a:pt x="517358" y="1925052"/>
                </a:cubicBezTo>
                <a:cubicBezTo>
                  <a:pt x="495662" y="1961211"/>
                  <a:pt x="479644" y="1944971"/>
                  <a:pt x="445168" y="1973179"/>
                </a:cubicBezTo>
                <a:cubicBezTo>
                  <a:pt x="414440" y="1998320"/>
                  <a:pt x="382970" y="2024366"/>
                  <a:pt x="360947" y="2057400"/>
                </a:cubicBezTo>
                <a:cubicBezTo>
                  <a:pt x="327446" y="2107652"/>
                  <a:pt x="347109" y="2083270"/>
                  <a:pt x="300789" y="2129589"/>
                </a:cubicBezTo>
                <a:cubicBezTo>
                  <a:pt x="277289" y="2176590"/>
                  <a:pt x="281008" y="2174127"/>
                  <a:pt x="252663" y="2213810"/>
                </a:cubicBezTo>
                <a:cubicBezTo>
                  <a:pt x="241007" y="2230128"/>
                  <a:pt x="231973" y="2249100"/>
                  <a:pt x="216568" y="2261937"/>
                </a:cubicBezTo>
                <a:cubicBezTo>
                  <a:pt x="206825" y="2270056"/>
                  <a:pt x="192505" y="2269958"/>
                  <a:pt x="180473" y="2273968"/>
                </a:cubicBezTo>
                <a:cubicBezTo>
                  <a:pt x="176463" y="2290010"/>
                  <a:pt x="173193" y="2306256"/>
                  <a:pt x="168442" y="2322095"/>
                </a:cubicBezTo>
                <a:cubicBezTo>
                  <a:pt x="161154" y="2346390"/>
                  <a:pt x="150531" y="2369677"/>
                  <a:pt x="144379" y="2394284"/>
                </a:cubicBezTo>
                <a:cubicBezTo>
                  <a:pt x="115038" y="2511645"/>
                  <a:pt x="150862" y="2365108"/>
                  <a:pt x="120316" y="2502568"/>
                </a:cubicBezTo>
                <a:cubicBezTo>
                  <a:pt x="116729" y="2518710"/>
                  <a:pt x="114090" y="2535212"/>
                  <a:pt x="108284" y="2550695"/>
                </a:cubicBezTo>
                <a:cubicBezTo>
                  <a:pt x="101986" y="2567489"/>
                  <a:pt x="91286" y="2582336"/>
                  <a:pt x="84221" y="2598821"/>
                </a:cubicBezTo>
                <a:cubicBezTo>
                  <a:pt x="70739" y="2630278"/>
                  <a:pt x="70337" y="2649112"/>
                  <a:pt x="60158" y="2683042"/>
                </a:cubicBezTo>
                <a:cubicBezTo>
                  <a:pt x="52869" y="2707337"/>
                  <a:pt x="50164" y="2734126"/>
                  <a:pt x="36094" y="2755231"/>
                </a:cubicBezTo>
                <a:lnTo>
                  <a:pt x="12031" y="2791326"/>
                </a:lnTo>
                <a:cubicBezTo>
                  <a:pt x="8021" y="2803358"/>
                  <a:pt x="0" y="2814739"/>
                  <a:pt x="0" y="2827421"/>
                </a:cubicBezTo>
                <a:cubicBezTo>
                  <a:pt x="0" y="2843957"/>
                  <a:pt x="7280" y="2859709"/>
                  <a:pt x="12031" y="2875547"/>
                </a:cubicBezTo>
                <a:cubicBezTo>
                  <a:pt x="35731" y="2954548"/>
                  <a:pt x="19925" y="2931568"/>
                  <a:pt x="60158" y="2971800"/>
                </a:cubicBezTo>
                <a:cubicBezTo>
                  <a:pt x="82948" y="3062962"/>
                  <a:pt x="91639" y="3079463"/>
                  <a:pt x="96252" y="3176337"/>
                </a:cubicBezTo>
                <a:cubicBezTo>
                  <a:pt x="98541" y="3224409"/>
                  <a:pt x="96252" y="3272590"/>
                  <a:pt x="96252" y="3320716"/>
                </a:cubicBezTo>
                <a:lnTo>
                  <a:pt x="1552073" y="3284621"/>
                </a:lnTo>
                <a:lnTo>
                  <a:pt x="1528010" y="72189"/>
                </a:lnTo>
                <a:lnTo>
                  <a:pt x="589547" y="60158"/>
                </a:lnTo>
                <a:lnTo>
                  <a:pt x="589547" y="60158"/>
                </a:lnTo>
              </a:path>
            </a:pathLst>
          </a:cu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9" name="Title 1"/>
          <p:cNvSpPr>
            <a:spLocks noGrp="1"/>
          </p:cNvSpPr>
          <p:nvPr>
            <p:ph type="title"/>
          </p:nvPr>
        </p:nvSpPr>
        <p:spPr>
          <a:xfrm>
            <a:off x="0" y="152400"/>
            <a:ext cx="9144000" cy="762000"/>
          </a:xfrm>
          <a:solidFill>
            <a:schemeClr val="bg1"/>
          </a:solidFill>
        </p:spPr>
        <p:txBody>
          <a:bodyPr/>
          <a:lstStyle/>
          <a:p>
            <a:pPr algn="ctr"/>
            <a:r>
              <a:rPr lang="en-US" dirty="0" smtClean="0">
                <a:latin typeface="CronosPro-Regular"/>
              </a:rPr>
              <a:t>US </a:t>
            </a:r>
            <a:r>
              <a:rPr lang="en-US" dirty="0">
                <a:latin typeface="CronosPro-Regular"/>
              </a:rPr>
              <a:t>GLOBEC: </a:t>
            </a:r>
            <a:r>
              <a:rPr lang="en-US" dirty="0" smtClean="0">
                <a:latin typeface="CronosPro-Regular"/>
              </a:rPr>
              <a:t/>
            </a:r>
            <a:br>
              <a:rPr lang="en-US" dirty="0" smtClean="0">
                <a:latin typeface="CronosPro-Regular"/>
              </a:rPr>
            </a:br>
            <a:r>
              <a:rPr lang="en-US" dirty="0" smtClean="0">
                <a:latin typeface="CronosPro-Regular"/>
              </a:rPr>
              <a:t>The </a:t>
            </a:r>
            <a:r>
              <a:rPr lang="en-US" dirty="0">
                <a:latin typeface="CronosPro-Regular"/>
              </a:rPr>
              <a:t>horizontal-advection bottom-up </a:t>
            </a:r>
            <a:r>
              <a:rPr lang="en-US" dirty="0" smtClean="0">
                <a:latin typeface="CronosPro-Regular"/>
              </a:rPr>
              <a:t>forcing paradigm</a:t>
            </a:r>
            <a:endParaRPr lang="en-US" dirty="0"/>
          </a:p>
        </p:txBody>
      </p:sp>
      <p:sp>
        <p:nvSpPr>
          <p:cNvPr id="10" name="Content Placeholder 2"/>
          <p:cNvSpPr txBox="1">
            <a:spLocks/>
          </p:cNvSpPr>
          <p:nvPr/>
        </p:nvSpPr>
        <p:spPr bwMode="auto">
          <a:xfrm>
            <a:off x="76200" y="1066800"/>
            <a:ext cx="8991600"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defRPr sz="2400">
                <a:solidFill>
                  <a:schemeClr val="tx1"/>
                </a:solidFill>
                <a:latin typeface="+mn-lt"/>
                <a:ea typeface="+mn-ea"/>
                <a:cs typeface="+mn-cs"/>
              </a:defRPr>
            </a:lvl1pPr>
            <a:lvl2pPr marL="742950" indent="-285750" algn="l" rtl="0" fontAlgn="base">
              <a:spcBef>
                <a:spcPct val="20000"/>
              </a:spcBef>
              <a:spcAft>
                <a:spcPct val="0"/>
              </a:spcAft>
              <a:buChar char="—"/>
              <a:defRPr sz="2200">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mn-lt"/>
                <a:ea typeface="+mn-ea"/>
              </a:defRPr>
            </a:lvl3pPr>
            <a:lvl4pPr marL="1600200" indent="-228600" algn="l" rtl="0" fontAlgn="base">
              <a:spcBef>
                <a:spcPct val="20000"/>
              </a:spcBef>
              <a:spcAft>
                <a:spcPct val="0"/>
              </a:spcAft>
              <a:buChar char="–"/>
              <a:defRPr>
                <a:solidFill>
                  <a:schemeClr val="tx1"/>
                </a:solidFill>
                <a:latin typeface="+mn-lt"/>
                <a:ea typeface="+mn-ea"/>
              </a:defRPr>
            </a:lvl4pPr>
            <a:lvl5pPr marL="2057400" indent="-228600" algn="l" rtl="0" fontAlgn="base">
              <a:spcBef>
                <a:spcPct val="20000"/>
              </a:spcBef>
              <a:spcAft>
                <a:spcPct val="0"/>
              </a:spcAft>
              <a:buChar char="»"/>
              <a:defRPr>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10000"/>
              </a:lnSpc>
              <a:spcBef>
                <a:spcPts val="600"/>
              </a:spcBef>
              <a:spcAft>
                <a:spcPts val="600"/>
              </a:spcAft>
            </a:pPr>
            <a:r>
              <a:rPr lang="en-US" sz="2000" b="1" kern="0" dirty="0" smtClean="0"/>
              <a:t>Large-scale climate forcing</a:t>
            </a:r>
            <a:r>
              <a:rPr lang="en-US" sz="2000" kern="0" dirty="0" smtClean="0"/>
              <a:t> drives regional changes in alongshore and cross-shelf ocean transport, directly impacting the transport of nutrients, water masses, and organisms. </a:t>
            </a:r>
            <a:endParaRPr lang="en-US" sz="2000" kern="0" dirty="0"/>
          </a:p>
        </p:txBody>
      </p:sp>
    </p:spTree>
    <p:extLst>
      <p:ext uri="{BB962C8B-B14F-4D97-AF65-F5344CB8AC3E}">
        <p14:creationId xmlns:p14="http://schemas.microsoft.com/office/powerpoint/2010/main" val="25302542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2" name="Title 1"/>
          <p:cNvSpPr>
            <a:spLocks noGrp="1"/>
          </p:cNvSpPr>
          <p:nvPr>
            <p:ph type="title"/>
          </p:nvPr>
        </p:nvSpPr>
        <p:spPr>
          <a:xfrm>
            <a:off x="1066800" y="228600"/>
            <a:ext cx="1447800" cy="762000"/>
          </a:xfrm>
          <a:solidFill>
            <a:schemeClr val="bg1"/>
          </a:solidFill>
        </p:spPr>
        <p:txBody>
          <a:bodyPr/>
          <a:lstStyle/>
          <a:p>
            <a:r>
              <a:rPr lang="en-US" sz="3200" b="1" dirty="0" smtClean="0">
                <a:latin typeface="CronosPro-Regular"/>
              </a:rPr>
              <a:t>GCMs</a:t>
            </a:r>
            <a:endParaRPr lang="en-US" sz="3200" b="1" dirty="0">
              <a:latin typeface="CronosPro-Regular"/>
            </a:endParaRPr>
          </a:p>
        </p:txBody>
      </p:sp>
      <p:graphicFrame>
        <p:nvGraphicFramePr>
          <p:cNvPr id="6" name="Table 5"/>
          <p:cNvGraphicFramePr>
            <a:graphicFrameLocks noGrp="1"/>
          </p:cNvGraphicFramePr>
          <p:nvPr>
            <p:extLst>
              <p:ext uri="{D42A27DB-BD31-4B8C-83A1-F6EECF244321}">
                <p14:modId xmlns:p14="http://schemas.microsoft.com/office/powerpoint/2010/main" val="2836309676"/>
              </p:ext>
            </p:extLst>
          </p:nvPr>
        </p:nvGraphicFramePr>
        <p:xfrm>
          <a:off x="4267200" y="533400"/>
          <a:ext cx="3810000" cy="5691517"/>
        </p:xfrm>
        <a:graphic>
          <a:graphicData uri="http://schemas.openxmlformats.org/drawingml/2006/table">
            <a:tbl>
              <a:tblPr/>
              <a:tblGrid>
                <a:gridCol w="3810000">
                  <a:extLst>
                    <a:ext uri="{9D8B030D-6E8A-4147-A177-3AD203B41FA5}">
                      <a16:colId xmlns:a16="http://schemas.microsoft.com/office/drawing/2014/main" val="20001"/>
                    </a:ext>
                  </a:extLst>
                </a:gridCol>
              </a:tblGrid>
              <a:tr h="555221">
                <a:tc>
                  <a:txBody>
                    <a:bodyPr/>
                    <a:lstStyle/>
                    <a:p>
                      <a:pPr algn="l" fontAlgn="b">
                        <a:lnSpc>
                          <a:spcPct val="110000"/>
                        </a:lnSpc>
                        <a:spcBef>
                          <a:spcPts val="600"/>
                        </a:spcBef>
                        <a:spcAft>
                          <a:spcPts val="600"/>
                        </a:spcAft>
                      </a:pPr>
                      <a:r>
                        <a:rPr lang="en-US" sz="2400" b="1" i="0" u="none" strike="noStrike" dirty="0" smtClean="0">
                          <a:solidFill>
                            <a:srgbClr val="000000"/>
                          </a:solidFill>
                          <a:effectLst/>
                          <a:latin typeface="Arial" panose="020B0604020202020204" pitchFamily="34" charset="0"/>
                          <a:cs typeface="Arial" panose="020B0604020202020204" pitchFamily="34" charset="0"/>
                        </a:rPr>
                        <a:t>CMIP5-RCP8.5 (11)</a:t>
                      </a:r>
                      <a:endParaRPr lang="en-US" sz="24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66936">
                <a:tc>
                  <a:txBody>
                    <a:bodyPr/>
                    <a:lstStyle/>
                    <a:p>
                      <a:pPr algn="l" fontAlgn="b">
                        <a:lnSpc>
                          <a:spcPct val="110000"/>
                        </a:lnSpc>
                        <a:spcBef>
                          <a:spcPts val="600"/>
                        </a:spcBef>
                        <a:spcAft>
                          <a:spcPts val="600"/>
                        </a:spcAft>
                      </a:pPr>
                      <a:r>
                        <a:rPr lang="en-US" sz="2400" b="0" i="0" u="none" strike="noStrike" dirty="0">
                          <a:solidFill>
                            <a:srgbClr val="000000"/>
                          </a:solidFill>
                          <a:effectLst/>
                          <a:latin typeface="Arial" panose="020B0604020202020204" pitchFamily="34" charset="0"/>
                          <a:cs typeface="Arial" panose="020B0604020202020204" pitchFamily="34" charset="0"/>
                        </a:rPr>
                        <a:t>CCSM4</a:t>
                      </a:r>
                    </a:p>
                  </a:txBody>
                  <a:tcPr marL="7620" marR="7620" marT="7620" marB="0" anchor="b">
                    <a:lnL>
                      <a:noFill/>
                    </a:lnL>
                    <a:lnR>
                      <a:noFill/>
                    </a:lnR>
                    <a:lnT w="635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10001"/>
                  </a:ext>
                </a:extLst>
              </a:tr>
              <a:tr h="466936">
                <a:tc>
                  <a:txBody>
                    <a:bodyPr/>
                    <a:lstStyle/>
                    <a:p>
                      <a:pPr algn="l" fontAlgn="b">
                        <a:lnSpc>
                          <a:spcPct val="110000"/>
                        </a:lnSpc>
                        <a:spcBef>
                          <a:spcPts val="600"/>
                        </a:spcBef>
                        <a:spcAft>
                          <a:spcPts val="600"/>
                        </a:spcAft>
                      </a:pPr>
                      <a:r>
                        <a:rPr lang="en-US" sz="2400" b="0" i="0" u="none" strike="noStrike" dirty="0">
                          <a:solidFill>
                            <a:srgbClr val="000000"/>
                          </a:solidFill>
                          <a:effectLst/>
                          <a:latin typeface="Arial" panose="020B0604020202020204" pitchFamily="34" charset="0"/>
                          <a:cs typeface="Arial" panose="020B0604020202020204" pitchFamily="34" charset="0"/>
                        </a:rPr>
                        <a:t>CanESM2</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10002"/>
                  </a:ext>
                </a:extLst>
              </a:tr>
              <a:tr h="466936">
                <a:tc>
                  <a:txBody>
                    <a:bodyPr/>
                    <a:lstStyle/>
                    <a:p>
                      <a:pPr algn="l" fontAlgn="b">
                        <a:lnSpc>
                          <a:spcPct val="110000"/>
                        </a:lnSpc>
                        <a:spcBef>
                          <a:spcPts val="600"/>
                        </a:spcBef>
                        <a:spcAft>
                          <a:spcPts val="600"/>
                        </a:spcAft>
                      </a:pPr>
                      <a:r>
                        <a:rPr lang="en-US" sz="2400" b="0" i="0" u="none" strike="noStrike" dirty="0">
                          <a:solidFill>
                            <a:srgbClr val="000000"/>
                          </a:solidFill>
                          <a:effectLst/>
                          <a:latin typeface="Arial" panose="020B0604020202020204" pitchFamily="34" charset="0"/>
                          <a:cs typeface="Arial" panose="020B0604020202020204" pitchFamily="34" charset="0"/>
                        </a:rPr>
                        <a:t>GFDL.CM3</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10003"/>
                  </a:ext>
                </a:extLst>
              </a:tr>
              <a:tr h="466936">
                <a:tc>
                  <a:txBody>
                    <a:bodyPr/>
                    <a:lstStyle/>
                    <a:p>
                      <a:pPr algn="l" fontAlgn="b">
                        <a:lnSpc>
                          <a:spcPct val="110000"/>
                        </a:lnSpc>
                        <a:spcBef>
                          <a:spcPts val="600"/>
                        </a:spcBef>
                        <a:spcAft>
                          <a:spcPts val="600"/>
                        </a:spcAft>
                      </a:pPr>
                      <a:r>
                        <a:rPr lang="en-US" sz="2400" b="0" i="0" u="none" strike="noStrike" dirty="0">
                          <a:solidFill>
                            <a:srgbClr val="000000"/>
                          </a:solidFill>
                          <a:effectLst/>
                          <a:latin typeface="Arial" panose="020B0604020202020204" pitchFamily="34" charset="0"/>
                          <a:cs typeface="Arial" panose="020B0604020202020204" pitchFamily="34" charset="0"/>
                        </a:rPr>
                        <a:t>GFDL.ESM2G</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10004"/>
                  </a:ext>
                </a:extLst>
              </a:tr>
              <a:tr h="466936">
                <a:tc>
                  <a:txBody>
                    <a:bodyPr/>
                    <a:lstStyle/>
                    <a:p>
                      <a:pPr algn="l" fontAlgn="b">
                        <a:lnSpc>
                          <a:spcPct val="110000"/>
                        </a:lnSpc>
                        <a:spcBef>
                          <a:spcPts val="600"/>
                        </a:spcBef>
                        <a:spcAft>
                          <a:spcPts val="600"/>
                        </a:spcAft>
                      </a:pPr>
                      <a:r>
                        <a:rPr lang="en-US" sz="2400" b="0" i="0" u="none" strike="noStrike" dirty="0" smtClean="0">
                          <a:solidFill>
                            <a:srgbClr val="000000"/>
                          </a:solidFill>
                          <a:effectLst/>
                          <a:latin typeface="Arial" panose="020B0604020202020204" pitchFamily="34" charset="0"/>
                          <a:cs typeface="Arial" panose="020B0604020202020204" pitchFamily="34" charset="0"/>
                        </a:rPr>
                        <a:t>Inmcm4</a:t>
                      </a:r>
                      <a:endParaRPr lang="en-US" sz="24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10006"/>
                  </a:ext>
                </a:extLst>
              </a:tr>
              <a:tr h="466936">
                <a:tc>
                  <a:txBody>
                    <a:bodyPr/>
                    <a:lstStyle/>
                    <a:p>
                      <a:pPr algn="l" fontAlgn="b">
                        <a:lnSpc>
                          <a:spcPct val="110000"/>
                        </a:lnSpc>
                        <a:spcBef>
                          <a:spcPts val="600"/>
                        </a:spcBef>
                        <a:spcAft>
                          <a:spcPts val="600"/>
                        </a:spcAft>
                      </a:pPr>
                      <a:r>
                        <a:rPr lang="en-US" sz="2400" b="0" i="0" u="none" strike="noStrike" dirty="0">
                          <a:solidFill>
                            <a:srgbClr val="000000"/>
                          </a:solidFill>
                          <a:effectLst/>
                          <a:latin typeface="Arial" panose="020B0604020202020204" pitchFamily="34" charset="0"/>
                          <a:cs typeface="Arial" panose="020B0604020202020204" pitchFamily="34" charset="0"/>
                        </a:rPr>
                        <a:t>IPSL.CM5A.MR</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10008"/>
                  </a:ext>
                </a:extLst>
              </a:tr>
              <a:tr h="466936">
                <a:tc>
                  <a:txBody>
                    <a:bodyPr/>
                    <a:lstStyle/>
                    <a:p>
                      <a:pPr algn="l" fontAlgn="b">
                        <a:lnSpc>
                          <a:spcPct val="110000"/>
                        </a:lnSpc>
                        <a:spcBef>
                          <a:spcPts val="600"/>
                        </a:spcBef>
                        <a:spcAft>
                          <a:spcPts val="600"/>
                        </a:spcAft>
                      </a:pPr>
                      <a:r>
                        <a:rPr lang="en-US" sz="2400" b="0" i="0" u="none" strike="noStrike" dirty="0">
                          <a:solidFill>
                            <a:srgbClr val="000000"/>
                          </a:solidFill>
                          <a:effectLst/>
                          <a:latin typeface="Arial" panose="020B0604020202020204" pitchFamily="34" charset="0"/>
                          <a:cs typeface="Arial" panose="020B0604020202020204" pitchFamily="34" charset="0"/>
                        </a:rPr>
                        <a:t>MPI.ESM.MR</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10009"/>
                  </a:ext>
                </a:extLst>
              </a:tr>
              <a:tr h="466936">
                <a:tc>
                  <a:txBody>
                    <a:bodyPr/>
                    <a:lstStyle/>
                    <a:p>
                      <a:pPr algn="l" fontAlgn="b">
                        <a:lnSpc>
                          <a:spcPct val="110000"/>
                        </a:lnSpc>
                        <a:spcBef>
                          <a:spcPts val="600"/>
                        </a:spcBef>
                        <a:spcAft>
                          <a:spcPts val="600"/>
                        </a:spcAft>
                      </a:pPr>
                      <a:r>
                        <a:rPr lang="en-US" sz="2400" b="0" i="0" u="none" strike="noStrike" dirty="0">
                          <a:solidFill>
                            <a:srgbClr val="000000"/>
                          </a:solidFill>
                          <a:effectLst/>
                          <a:latin typeface="Arial" panose="020B0604020202020204" pitchFamily="34" charset="0"/>
                          <a:cs typeface="Arial" panose="020B0604020202020204" pitchFamily="34" charset="0"/>
                        </a:rPr>
                        <a:t>MRI.CGCM3</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10010"/>
                  </a:ext>
                </a:extLst>
              </a:tr>
              <a:tr h="466936">
                <a:tc>
                  <a:txBody>
                    <a:bodyPr/>
                    <a:lstStyle/>
                    <a:p>
                      <a:pPr algn="l" fontAlgn="b">
                        <a:lnSpc>
                          <a:spcPct val="110000"/>
                        </a:lnSpc>
                        <a:spcBef>
                          <a:spcPts val="600"/>
                        </a:spcBef>
                        <a:spcAft>
                          <a:spcPts val="600"/>
                        </a:spcAft>
                      </a:pPr>
                      <a:r>
                        <a:rPr lang="en-US" sz="2400" b="0" i="0" u="none" strike="noStrike" dirty="0">
                          <a:solidFill>
                            <a:srgbClr val="000000"/>
                          </a:solidFill>
                          <a:effectLst/>
                          <a:latin typeface="Arial" panose="020B0604020202020204" pitchFamily="34" charset="0"/>
                          <a:cs typeface="Arial" panose="020B0604020202020204" pitchFamily="34" charset="0"/>
                        </a:rPr>
                        <a:t>CNRM.CM5</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10011"/>
                  </a:ext>
                </a:extLst>
              </a:tr>
              <a:tr h="466936">
                <a:tc>
                  <a:txBody>
                    <a:bodyPr/>
                    <a:lstStyle/>
                    <a:p>
                      <a:pPr algn="l" fontAlgn="b">
                        <a:lnSpc>
                          <a:spcPct val="110000"/>
                        </a:lnSpc>
                        <a:spcBef>
                          <a:spcPts val="600"/>
                        </a:spcBef>
                        <a:spcAft>
                          <a:spcPts val="600"/>
                        </a:spcAft>
                      </a:pPr>
                      <a:r>
                        <a:rPr lang="en-US" sz="2400" b="0" i="0" u="none" strike="noStrike" dirty="0">
                          <a:solidFill>
                            <a:srgbClr val="000000"/>
                          </a:solidFill>
                          <a:effectLst/>
                          <a:latin typeface="Arial" panose="020B0604020202020204" pitchFamily="34" charset="0"/>
                          <a:cs typeface="Arial" panose="020B0604020202020204" pitchFamily="34" charset="0"/>
                        </a:rPr>
                        <a:t>GISS.E2.R.CC</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10012"/>
                  </a:ext>
                </a:extLst>
              </a:tr>
              <a:tr h="466936">
                <a:tc>
                  <a:txBody>
                    <a:bodyPr/>
                    <a:lstStyle/>
                    <a:p>
                      <a:pPr algn="l" fontAlgn="b">
                        <a:lnSpc>
                          <a:spcPct val="110000"/>
                        </a:lnSpc>
                        <a:spcBef>
                          <a:spcPts val="600"/>
                        </a:spcBef>
                        <a:spcAft>
                          <a:spcPts val="600"/>
                        </a:spcAft>
                      </a:pPr>
                      <a:r>
                        <a:rPr lang="en-US" sz="2400" b="0" i="0" u="none" strike="noStrike" dirty="0">
                          <a:solidFill>
                            <a:srgbClr val="000000"/>
                          </a:solidFill>
                          <a:effectLst/>
                          <a:latin typeface="Arial" panose="020B0604020202020204" pitchFamily="34" charset="0"/>
                          <a:cs typeface="Arial" panose="020B0604020202020204" pitchFamily="34" charset="0"/>
                        </a:rPr>
                        <a:t>CESM1.CAM5</a:t>
                      </a:r>
                    </a:p>
                  </a:txBody>
                  <a:tcPr marL="7620" marR="7620" marT="7620" marB="0" anchor="b">
                    <a:lnL>
                      <a:noFill/>
                    </a:lnL>
                    <a:lnR>
                      <a:noFill/>
                    </a:lnR>
                    <a:lnT>
                      <a:noFill/>
                    </a:lnT>
                    <a:lnB>
                      <a:noFill/>
                    </a:lnB>
                    <a:solidFill>
                      <a:schemeClr val="bg1"/>
                    </a:solidFill>
                  </a:tcPr>
                </a:tc>
                <a:extLst>
                  <a:ext uri="{0D108BD9-81ED-4DB2-BD59-A6C34878D82A}">
                    <a16:rowId xmlns:a16="http://schemas.microsoft.com/office/drawing/2014/main" val="10007"/>
                  </a:ext>
                </a:extLst>
              </a:tr>
            </a:tbl>
          </a:graphicData>
        </a:graphic>
      </p:graphicFrame>
      <p:sp>
        <p:nvSpPr>
          <p:cNvPr id="3" name="Content Placeholder 2"/>
          <p:cNvSpPr>
            <a:spLocks noGrp="1"/>
          </p:cNvSpPr>
          <p:nvPr>
            <p:ph idx="1"/>
          </p:nvPr>
        </p:nvSpPr>
        <p:spPr>
          <a:xfrm>
            <a:off x="152400" y="1219200"/>
            <a:ext cx="3513826" cy="2514600"/>
          </a:xfrm>
        </p:spPr>
        <p:txBody>
          <a:bodyPr/>
          <a:lstStyle/>
          <a:p>
            <a:pPr marL="0" indent="0">
              <a:spcBef>
                <a:spcPts val="600"/>
              </a:spcBef>
              <a:spcAft>
                <a:spcPts val="600"/>
              </a:spcAft>
            </a:pPr>
            <a:r>
              <a:rPr lang="en-US" sz="2000" b="1" dirty="0" smtClean="0">
                <a:latin typeface="Arial" panose="020B0604020202020204" pitchFamily="34" charset="0"/>
                <a:cs typeface="Arial" panose="020B0604020202020204" pitchFamily="34" charset="0"/>
              </a:rPr>
              <a:t>CMIP3</a:t>
            </a:r>
          </a:p>
          <a:p>
            <a:pPr marL="0" indent="0">
              <a:spcBef>
                <a:spcPts val="600"/>
              </a:spcBef>
              <a:spcAft>
                <a:spcPts val="600"/>
              </a:spcAft>
            </a:pP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Overland and Wang 2007</a:t>
            </a:r>
          </a:p>
          <a:p>
            <a:pPr marL="0" indent="0">
              <a:spcBef>
                <a:spcPts val="600"/>
              </a:spcBef>
              <a:spcAft>
                <a:spcPts val="600"/>
              </a:spcAft>
            </a:pPr>
            <a:r>
              <a:rPr lang="en-US" sz="2000" b="1" dirty="0" smtClean="0">
                <a:latin typeface="Arial" panose="020B0604020202020204" pitchFamily="34" charset="0"/>
                <a:cs typeface="Arial" panose="020B0604020202020204" pitchFamily="34" charset="0"/>
              </a:rPr>
              <a:t>CMIP5</a:t>
            </a:r>
          </a:p>
          <a:p>
            <a:pPr marL="0" indent="0">
              <a:spcBef>
                <a:spcPts val="600"/>
              </a:spcBef>
              <a:spcAft>
                <a:spcPts val="600"/>
              </a:spcAft>
            </a:pPr>
            <a:r>
              <a:rPr lang="en-US" sz="2000" dirty="0" smtClean="0">
                <a:latin typeface="Arial" panose="020B0604020202020204" pitchFamily="34" charset="0"/>
                <a:cs typeface="Arial" panose="020B0604020202020204" pitchFamily="34" charset="0"/>
              </a:rPr>
              <a:t>     Rupp et </a:t>
            </a:r>
            <a:r>
              <a:rPr lang="en-US" sz="2000" dirty="0">
                <a:latin typeface="Arial" panose="020B0604020202020204" pitchFamily="34" charset="0"/>
                <a:cs typeface="Arial" panose="020B0604020202020204" pitchFamily="34" charset="0"/>
              </a:rPr>
              <a:t>al 2013 </a:t>
            </a:r>
          </a:p>
        </p:txBody>
      </p:sp>
    </p:spTree>
    <p:extLst>
      <p:ext uri="{BB962C8B-B14F-4D97-AF65-F5344CB8AC3E}">
        <p14:creationId xmlns:p14="http://schemas.microsoft.com/office/powerpoint/2010/main" val="584558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2" name="Title 1"/>
          <p:cNvSpPr>
            <a:spLocks noGrp="1"/>
          </p:cNvSpPr>
          <p:nvPr>
            <p:ph type="title"/>
          </p:nvPr>
        </p:nvSpPr>
        <p:spPr>
          <a:xfrm>
            <a:off x="457200" y="76200"/>
            <a:ext cx="8229600" cy="762000"/>
          </a:xfrm>
        </p:spPr>
        <p:txBody>
          <a:bodyPr/>
          <a:lstStyle/>
          <a:p>
            <a:r>
              <a:rPr lang="en-US" dirty="0" smtClean="0"/>
              <a:t>What has worked?</a:t>
            </a:r>
            <a:endParaRPr lang="en-US" dirty="0"/>
          </a:p>
        </p:txBody>
      </p:sp>
      <p:sp>
        <p:nvSpPr>
          <p:cNvPr id="3" name="Content Placeholder 2"/>
          <p:cNvSpPr>
            <a:spLocks noGrp="1"/>
          </p:cNvSpPr>
          <p:nvPr>
            <p:ph idx="1"/>
          </p:nvPr>
        </p:nvSpPr>
        <p:spPr>
          <a:xfrm>
            <a:off x="457200" y="838200"/>
            <a:ext cx="8229600" cy="5867400"/>
          </a:xfrm>
        </p:spPr>
        <p:txBody>
          <a:bodyPr>
            <a:normAutofit/>
          </a:bodyPr>
          <a:lstStyle/>
          <a:p>
            <a:r>
              <a:rPr lang="en-US" dirty="0" smtClean="0"/>
              <a:t>Empirical MPs are easier to understand</a:t>
            </a:r>
          </a:p>
          <a:p>
            <a:r>
              <a:rPr lang="en-US" dirty="0" smtClean="0"/>
              <a:t>Informal dialogues – jointly “owned” by scientists and managers </a:t>
            </a:r>
            <a:r>
              <a:rPr lang="en-US" sz="2400" dirty="0" smtClean="0"/>
              <a:t>-  noting that language barriers make that impossible in some settings.</a:t>
            </a:r>
          </a:p>
          <a:p>
            <a:r>
              <a:rPr lang="en-US" dirty="0" smtClean="0"/>
              <a:t>Formalized and clearly tasked small groups: technical and manager/stakeholders</a:t>
            </a:r>
          </a:p>
          <a:p>
            <a:r>
              <a:rPr lang="en-US" dirty="0" smtClean="0"/>
              <a:t>Where trust was built, the managers were happier to trust process outputs</a:t>
            </a:r>
          </a:p>
          <a:p>
            <a:r>
              <a:rPr lang="en-US" dirty="0" smtClean="0"/>
              <a:t>Taking time, listening, creating two way discussion rather than lecture/decision.</a:t>
            </a:r>
          </a:p>
          <a:p>
            <a:r>
              <a:rPr lang="en-US" dirty="0" smtClean="0"/>
              <a:t>Focus communication on key “vectors”/opinion leaders:  stakeholders who will bring others along.</a:t>
            </a:r>
          </a:p>
        </p:txBody>
      </p:sp>
    </p:spTree>
    <p:extLst>
      <p:ext uri="{BB962C8B-B14F-4D97-AF65-F5344CB8AC3E}">
        <p14:creationId xmlns:p14="http://schemas.microsoft.com/office/powerpoint/2010/main" val="2144124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2" name="Title 1"/>
          <p:cNvSpPr>
            <a:spLocks noGrp="1"/>
          </p:cNvSpPr>
          <p:nvPr>
            <p:ph type="title"/>
          </p:nvPr>
        </p:nvSpPr>
        <p:spPr>
          <a:xfrm>
            <a:off x="457200" y="-76200"/>
            <a:ext cx="8229600" cy="1143000"/>
          </a:xfrm>
        </p:spPr>
        <p:txBody>
          <a:bodyPr/>
          <a:lstStyle/>
          <a:p>
            <a:r>
              <a:rPr lang="en-US" dirty="0" smtClean="0"/>
              <a:t>Key COMMS issues:</a:t>
            </a:r>
            <a:endParaRPr lang="en-US" dirty="0"/>
          </a:p>
        </p:txBody>
      </p:sp>
      <p:sp>
        <p:nvSpPr>
          <p:cNvPr id="3" name="Content Placeholder 2"/>
          <p:cNvSpPr>
            <a:spLocks noGrp="1"/>
          </p:cNvSpPr>
          <p:nvPr>
            <p:ph idx="1"/>
          </p:nvPr>
        </p:nvSpPr>
        <p:spPr>
          <a:xfrm>
            <a:off x="533400" y="990600"/>
            <a:ext cx="8229600" cy="5486400"/>
          </a:xfrm>
        </p:spPr>
        <p:txBody>
          <a:bodyPr>
            <a:normAutofit/>
          </a:bodyPr>
          <a:lstStyle/>
          <a:p>
            <a:r>
              <a:rPr lang="en-US" sz="2800" dirty="0" smtClean="0"/>
              <a:t>How does an overall communications strategy look?</a:t>
            </a:r>
          </a:p>
          <a:p>
            <a:r>
              <a:rPr lang="en-US" sz="2800" dirty="0" smtClean="0"/>
              <a:t>Building stakeholder engagement</a:t>
            </a:r>
          </a:p>
          <a:p>
            <a:r>
              <a:rPr lang="en-US" sz="2800" dirty="0" smtClean="0"/>
              <a:t>What information must be communicated (</a:t>
            </a:r>
            <a:r>
              <a:rPr lang="en-US" sz="2800" dirty="0" err="1" smtClean="0"/>
              <a:t>ie</a:t>
            </a:r>
            <a:r>
              <a:rPr lang="en-US" sz="2800" dirty="0" smtClean="0"/>
              <a:t> minimum essential points to facilitate decision making)</a:t>
            </a:r>
          </a:p>
          <a:p>
            <a:r>
              <a:rPr lang="en-US" sz="2800" dirty="0" smtClean="0"/>
              <a:t>How to communicate confidence in the science </a:t>
            </a:r>
          </a:p>
          <a:p>
            <a:r>
              <a:rPr lang="en-US" sz="2800" dirty="0" smtClean="0"/>
              <a:t>How and when to communicate critical information</a:t>
            </a:r>
          </a:p>
          <a:p>
            <a:r>
              <a:rPr lang="en-US" sz="2800" dirty="0" smtClean="0"/>
              <a:t>How much dialogue to have on management objectives before have prelim results</a:t>
            </a:r>
          </a:p>
          <a:p>
            <a:r>
              <a:rPr lang="en-US" sz="2800" dirty="0" smtClean="0"/>
              <a:t>How to measure effectiveness of communications?</a:t>
            </a:r>
          </a:p>
        </p:txBody>
      </p:sp>
    </p:spTree>
    <p:extLst>
      <p:ext uri="{BB962C8B-B14F-4D97-AF65-F5344CB8AC3E}">
        <p14:creationId xmlns:p14="http://schemas.microsoft.com/office/powerpoint/2010/main" val="1688295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0"/>
            <a:ext cx="8991600" cy="4114800"/>
          </a:xfrm>
        </p:spPr>
        <p:txBody>
          <a:bodyPr/>
          <a:lstStyle/>
          <a:p>
            <a:pPr algn="ctr">
              <a:spcBef>
                <a:spcPts val="1200"/>
              </a:spcBef>
              <a:spcAft>
                <a:spcPts val="1200"/>
              </a:spcAft>
            </a:pPr>
            <a:r>
              <a:rPr lang="en-US" sz="3200" i="1" dirty="0">
                <a:latin typeface="CronosPro-Regular"/>
              </a:rPr>
              <a:t>“The perfect is the enemy of the good” </a:t>
            </a:r>
          </a:p>
          <a:p>
            <a:pPr marL="800100" lvl="2" indent="0" algn="ctr">
              <a:spcBef>
                <a:spcPts val="1200"/>
              </a:spcBef>
              <a:spcAft>
                <a:spcPts val="1200"/>
              </a:spcAft>
              <a:buNone/>
            </a:pPr>
            <a:r>
              <a:rPr lang="en-US" sz="1800" dirty="0">
                <a:latin typeface="CronosPro-Regular"/>
              </a:rPr>
              <a:t>Voltaire, </a:t>
            </a:r>
            <a:r>
              <a:rPr lang="en-US" sz="1800" dirty="0" err="1">
                <a:latin typeface="CronosPro-Regular"/>
              </a:rPr>
              <a:t>Dictionnaire</a:t>
            </a:r>
            <a:r>
              <a:rPr lang="en-US" sz="1800" dirty="0">
                <a:latin typeface="CronosPro-Regular"/>
              </a:rPr>
              <a:t> </a:t>
            </a:r>
            <a:r>
              <a:rPr lang="en-US" sz="1800" dirty="0" err="1">
                <a:latin typeface="CronosPro-Regular"/>
              </a:rPr>
              <a:t>philosophique</a:t>
            </a:r>
            <a:r>
              <a:rPr lang="en-US" sz="1800" dirty="0">
                <a:latin typeface="CronosPro-Regular"/>
              </a:rPr>
              <a:t>, 1770</a:t>
            </a:r>
          </a:p>
          <a:p>
            <a:pPr marL="800100" lvl="2" indent="0" algn="ctr">
              <a:spcBef>
                <a:spcPts val="1200"/>
              </a:spcBef>
              <a:spcAft>
                <a:spcPts val="1200"/>
              </a:spcAft>
              <a:buNone/>
            </a:pPr>
            <a:endParaRPr lang="en-US" sz="1800" dirty="0">
              <a:latin typeface="CronosPro-Regular"/>
            </a:endParaRPr>
          </a:p>
        </p:txBody>
      </p:sp>
    </p:spTree>
    <p:extLst>
      <p:ext uri="{BB962C8B-B14F-4D97-AF65-F5344CB8AC3E}">
        <p14:creationId xmlns:p14="http://schemas.microsoft.com/office/powerpoint/2010/main" val="217816891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0"/>
            <a:ext cx="8915400" cy="4114800"/>
          </a:xfrm>
        </p:spPr>
        <p:txBody>
          <a:bodyPr/>
          <a:lstStyle/>
          <a:p>
            <a:pPr algn="ctr">
              <a:spcBef>
                <a:spcPts val="1200"/>
              </a:spcBef>
              <a:spcAft>
                <a:spcPts val="1200"/>
              </a:spcAft>
            </a:pPr>
            <a:r>
              <a:rPr lang="en-US" sz="3200" i="1" dirty="0">
                <a:latin typeface="CronosPro-Regular"/>
              </a:rPr>
              <a:t>“The perfect is the enemy of the good” </a:t>
            </a:r>
          </a:p>
          <a:p>
            <a:pPr marL="800100" lvl="2" indent="0" algn="ctr">
              <a:spcBef>
                <a:spcPts val="1200"/>
              </a:spcBef>
              <a:spcAft>
                <a:spcPts val="1200"/>
              </a:spcAft>
              <a:buNone/>
            </a:pPr>
            <a:r>
              <a:rPr lang="en-US" sz="1800" dirty="0">
                <a:latin typeface="CronosPro-Regular"/>
              </a:rPr>
              <a:t>Voltaire, </a:t>
            </a:r>
            <a:r>
              <a:rPr lang="en-US" sz="1800" dirty="0" err="1">
                <a:latin typeface="CronosPro-Regular"/>
              </a:rPr>
              <a:t>Dictionnaire</a:t>
            </a:r>
            <a:r>
              <a:rPr lang="en-US" sz="1800" dirty="0">
                <a:latin typeface="CronosPro-Regular"/>
              </a:rPr>
              <a:t> </a:t>
            </a:r>
            <a:r>
              <a:rPr lang="en-US" sz="1800" dirty="0" err="1">
                <a:latin typeface="CronosPro-Regular"/>
              </a:rPr>
              <a:t>philosophique</a:t>
            </a:r>
            <a:r>
              <a:rPr lang="en-US" sz="1800" dirty="0">
                <a:latin typeface="CronosPro-Regular"/>
              </a:rPr>
              <a:t>, 1770</a:t>
            </a:r>
          </a:p>
          <a:p>
            <a:pPr marL="800100" lvl="2" indent="0" algn="ctr">
              <a:spcBef>
                <a:spcPts val="1200"/>
              </a:spcBef>
              <a:spcAft>
                <a:spcPts val="1200"/>
              </a:spcAft>
              <a:buNone/>
            </a:pPr>
            <a:r>
              <a:rPr lang="en-US" sz="3200" i="1" dirty="0" smtClean="0">
                <a:latin typeface="CronosPro-Regular"/>
              </a:rPr>
              <a:t>“</a:t>
            </a:r>
            <a:r>
              <a:rPr lang="en-US" sz="3200" i="1" dirty="0">
                <a:latin typeface="CronosPro-Regular"/>
              </a:rPr>
              <a:t>It is </a:t>
            </a:r>
            <a:r>
              <a:rPr lang="en-US" sz="3200" i="1" dirty="0" smtClean="0">
                <a:latin typeface="CronosPro-Regular"/>
              </a:rPr>
              <a:t>difficult (dangerous) </a:t>
            </a:r>
            <a:r>
              <a:rPr lang="en-US" sz="3200" i="1" dirty="0">
                <a:latin typeface="CronosPro-Regular"/>
              </a:rPr>
              <a:t>to make forecasts, </a:t>
            </a:r>
            <a:endParaRPr lang="en-US" sz="3200" i="1" dirty="0" smtClean="0">
              <a:latin typeface="CronosPro-Regular"/>
            </a:endParaRPr>
          </a:p>
          <a:p>
            <a:pPr marL="800100" lvl="2" indent="0" algn="ctr">
              <a:spcBef>
                <a:spcPts val="1200"/>
              </a:spcBef>
              <a:spcAft>
                <a:spcPts val="1200"/>
              </a:spcAft>
              <a:buNone/>
            </a:pPr>
            <a:r>
              <a:rPr lang="en-US" sz="3200" i="1" dirty="0" smtClean="0">
                <a:latin typeface="CronosPro-Regular"/>
              </a:rPr>
              <a:t>especially </a:t>
            </a:r>
            <a:r>
              <a:rPr lang="en-US" sz="3200" i="1" dirty="0">
                <a:latin typeface="CronosPro-Regular"/>
              </a:rPr>
              <a:t>about the future.”</a:t>
            </a:r>
            <a:r>
              <a:rPr lang="en-US" sz="3200" dirty="0">
                <a:latin typeface="CronosPro-Regular"/>
              </a:rPr>
              <a:t> </a:t>
            </a:r>
            <a:endParaRPr lang="en-US" sz="3200" dirty="0" smtClean="0">
              <a:latin typeface="CronosPro-Regular"/>
            </a:endParaRPr>
          </a:p>
          <a:p>
            <a:pPr marL="800100" lvl="2" indent="0" algn="ctr">
              <a:spcBef>
                <a:spcPts val="1200"/>
              </a:spcBef>
              <a:spcAft>
                <a:spcPts val="1200"/>
              </a:spcAft>
              <a:buNone/>
            </a:pPr>
            <a:r>
              <a:rPr lang="en-US" sz="1800" dirty="0" smtClean="0">
                <a:latin typeface="CronosPro-Regular"/>
              </a:rPr>
              <a:t>Danish Proverb</a:t>
            </a:r>
          </a:p>
          <a:p>
            <a:pPr marL="800100" lvl="2" indent="0" algn="ctr">
              <a:spcBef>
                <a:spcPts val="1200"/>
              </a:spcBef>
              <a:spcAft>
                <a:spcPts val="1200"/>
              </a:spcAft>
              <a:buNone/>
            </a:pPr>
            <a:endParaRPr lang="en-US" sz="1800" dirty="0">
              <a:latin typeface="CronosPro-Regular"/>
            </a:endParaRPr>
          </a:p>
        </p:txBody>
      </p:sp>
    </p:spTree>
    <p:extLst>
      <p:ext uri="{BB962C8B-B14F-4D97-AF65-F5344CB8AC3E}">
        <p14:creationId xmlns:p14="http://schemas.microsoft.com/office/powerpoint/2010/main" val="39908969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2" name="Title 1"/>
          <p:cNvSpPr>
            <a:spLocks noGrp="1"/>
          </p:cNvSpPr>
          <p:nvPr>
            <p:ph type="title"/>
          </p:nvPr>
        </p:nvSpPr>
        <p:spPr>
          <a:xfrm>
            <a:off x="1981200" y="76200"/>
            <a:ext cx="4800600" cy="838200"/>
          </a:xfrm>
        </p:spPr>
        <p:txBody>
          <a:bodyPr/>
          <a:lstStyle/>
          <a:p>
            <a:pPr algn="ctr"/>
            <a:r>
              <a:rPr lang="en-US" dirty="0" smtClean="0">
                <a:latin typeface="CronosPro-Regular"/>
              </a:rPr>
              <a:t>Goals</a:t>
            </a:r>
            <a:endParaRPr lang="en-US" dirty="0">
              <a:latin typeface="CronosPro-Regular"/>
            </a:endParaRPr>
          </a:p>
        </p:txBody>
      </p:sp>
      <p:sp>
        <p:nvSpPr>
          <p:cNvPr id="3" name="Content Placeholder 2"/>
          <p:cNvSpPr>
            <a:spLocks noGrp="1"/>
          </p:cNvSpPr>
          <p:nvPr>
            <p:ph idx="1"/>
          </p:nvPr>
        </p:nvSpPr>
        <p:spPr>
          <a:xfrm>
            <a:off x="114300" y="838200"/>
            <a:ext cx="8915400" cy="6043246"/>
          </a:xfrm>
        </p:spPr>
        <p:txBody>
          <a:bodyPr/>
          <a:lstStyle/>
          <a:p>
            <a:pPr marL="457200" indent="-457200">
              <a:spcBef>
                <a:spcPts val="600"/>
              </a:spcBef>
              <a:spcAft>
                <a:spcPts val="600"/>
              </a:spcAft>
              <a:buFont typeface="+mj-lt"/>
              <a:buAutoNum type="arabicPeriod"/>
            </a:pPr>
            <a:r>
              <a:rPr lang="en-US" sz="2200" dirty="0" smtClean="0"/>
              <a:t>MSE assess </a:t>
            </a:r>
            <a:r>
              <a:rPr lang="en-US" sz="2200" dirty="0"/>
              <a:t>the robustness of harvest control rules to </a:t>
            </a:r>
            <a:r>
              <a:rPr lang="en-US" sz="2200" dirty="0" smtClean="0"/>
              <a:t>decadal scale climate </a:t>
            </a:r>
            <a:r>
              <a:rPr lang="en-US" sz="2200" dirty="0"/>
              <a:t>driven changes in </a:t>
            </a:r>
            <a:r>
              <a:rPr lang="en-US" sz="2200" dirty="0" smtClean="0"/>
              <a:t>recruitment</a:t>
            </a:r>
            <a:r>
              <a:rPr lang="en-US" sz="2200" dirty="0" smtClean="0"/>
              <a:t>.</a:t>
            </a:r>
          </a:p>
          <a:p>
            <a:pPr marL="457200" indent="-457200">
              <a:spcBef>
                <a:spcPts val="600"/>
              </a:spcBef>
              <a:spcAft>
                <a:spcPts val="600"/>
              </a:spcAft>
              <a:buFont typeface="+mj-lt"/>
              <a:buAutoNum type="arabicPeriod"/>
            </a:pPr>
            <a:r>
              <a:rPr lang="en-US" sz="2200" dirty="0"/>
              <a:t> Evaluate future decadal scale trends in sablefish productivity. </a:t>
            </a:r>
          </a:p>
          <a:p>
            <a:pPr marL="457200" indent="-457200">
              <a:spcBef>
                <a:spcPts val="600"/>
              </a:spcBef>
              <a:spcAft>
                <a:spcPts val="600"/>
              </a:spcAft>
              <a:buFont typeface="+mj-lt"/>
              <a:buAutoNum type="arabicPeriod"/>
            </a:pPr>
            <a:endParaRPr lang="en-US" sz="2200" dirty="0" smtClean="0"/>
          </a:p>
          <a:p>
            <a:pPr marL="457200" indent="-457200">
              <a:spcBef>
                <a:spcPts val="600"/>
              </a:spcBef>
              <a:spcAft>
                <a:spcPts val="600"/>
              </a:spcAft>
              <a:buFont typeface="+mj-lt"/>
              <a:buAutoNum type="arabicPeriod"/>
            </a:pPr>
            <a:endParaRPr lang="en-US" sz="2200" dirty="0"/>
          </a:p>
          <a:p>
            <a:pPr marL="457200" indent="-457200">
              <a:spcBef>
                <a:spcPts val="600"/>
              </a:spcBef>
              <a:spcAft>
                <a:spcPts val="600"/>
              </a:spcAft>
              <a:buFont typeface="+mj-lt"/>
              <a:buAutoNum type="arabicPeriod"/>
            </a:pPr>
            <a:endParaRPr lang="en-US" sz="2200" dirty="0" smtClean="0"/>
          </a:p>
          <a:p>
            <a:pPr marL="457200" indent="-457200">
              <a:spcBef>
                <a:spcPts val="600"/>
              </a:spcBef>
              <a:spcAft>
                <a:spcPts val="600"/>
              </a:spcAft>
              <a:buFont typeface="+mj-lt"/>
              <a:buAutoNum type="arabicPeriod"/>
            </a:pPr>
            <a:endParaRPr lang="en-US" sz="2200" dirty="0"/>
          </a:p>
          <a:p>
            <a:pPr marL="457200" indent="-457200">
              <a:spcBef>
                <a:spcPts val="600"/>
              </a:spcBef>
              <a:spcAft>
                <a:spcPts val="600"/>
              </a:spcAft>
              <a:buFont typeface="+mj-lt"/>
              <a:buAutoNum type="arabicPeriod"/>
            </a:pPr>
            <a:endParaRPr lang="en-US" sz="2200" dirty="0" smtClean="0"/>
          </a:p>
          <a:p>
            <a:pPr marL="457200" indent="-457200">
              <a:spcBef>
                <a:spcPts val="600"/>
              </a:spcBef>
              <a:spcAft>
                <a:spcPts val="600"/>
              </a:spcAft>
              <a:buFont typeface="+mj-lt"/>
              <a:buAutoNum type="arabicPeriod"/>
            </a:pPr>
            <a:endParaRPr lang="en-US" sz="2200" dirty="0"/>
          </a:p>
          <a:p>
            <a:pPr marL="457200" indent="-457200">
              <a:spcBef>
                <a:spcPts val="600"/>
              </a:spcBef>
              <a:spcAft>
                <a:spcPts val="600"/>
              </a:spcAft>
              <a:buFont typeface="+mj-lt"/>
              <a:buAutoNum type="arabicPeriod"/>
            </a:pPr>
            <a:endParaRPr lang="en-US" sz="2200" dirty="0" smtClean="0"/>
          </a:p>
          <a:p>
            <a:pPr marL="457200" indent="-457200">
              <a:spcBef>
                <a:spcPts val="600"/>
              </a:spcBef>
              <a:spcAft>
                <a:spcPts val="600"/>
              </a:spcAft>
              <a:buFont typeface="+mj-lt"/>
              <a:buAutoNum type="arabicPeriod"/>
            </a:pPr>
            <a:endParaRPr lang="en-US" sz="2200" dirty="0"/>
          </a:p>
          <a:p>
            <a:pPr marL="457200" indent="-457200">
              <a:spcBef>
                <a:spcPts val="600"/>
              </a:spcBef>
              <a:spcAft>
                <a:spcPts val="600"/>
              </a:spcAft>
              <a:buFont typeface="+mj-lt"/>
              <a:buAutoNum type="arabicPeriod"/>
            </a:pPr>
            <a:endParaRPr lang="en-US" sz="2200" dirty="0" smtClean="0"/>
          </a:p>
          <a:p>
            <a:pPr marL="457200" indent="-457200">
              <a:spcBef>
                <a:spcPts val="600"/>
              </a:spcBef>
              <a:spcAft>
                <a:spcPts val="600"/>
              </a:spcAft>
              <a:buFont typeface="+mj-lt"/>
              <a:buAutoNum type="arabicPeriod"/>
            </a:pPr>
            <a:endParaRPr lang="en-US" sz="2200" dirty="0" smtClean="0"/>
          </a:p>
          <a:p>
            <a:pPr marL="457200" indent="-457200">
              <a:spcBef>
                <a:spcPts val="600"/>
              </a:spcBef>
              <a:spcAft>
                <a:spcPts val="600"/>
              </a:spcAft>
              <a:buFont typeface="+mj-lt"/>
              <a:buAutoNum type="arabicPeriod"/>
            </a:pPr>
            <a:endParaRPr lang="en-US" sz="2200" dirty="0"/>
          </a:p>
          <a:p>
            <a:pPr marL="0" indent="0">
              <a:spcBef>
                <a:spcPts val="600"/>
              </a:spcBef>
              <a:spcAft>
                <a:spcPts val="600"/>
              </a:spcAft>
            </a:pPr>
            <a:endParaRPr lang="en-US" sz="2200"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57753"/>
            <a:ext cx="9144000" cy="391444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Text Box 4"/>
          <p:cNvSpPr txBox="1">
            <a:spLocks noChangeArrowheads="1"/>
          </p:cNvSpPr>
          <p:nvPr/>
        </p:nvSpPr>
        <p:spPr bwMode="auto">
          <a:xfrm>
            <a:off x="5334000" y="6245136"/>
            <a:ext cx="3918240" cy="2318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Lst>
              <a:defRPr sz="2400">
                <a:solidFill>
                  <a:srgbClr val="000000"/>
                </a:solidFill>
                <a:latin typeface="Times New Roman" pitchFamily="16" charset="0"/>
                <a:ea typeface="msgothic" charset="0"/>
                <a:cs typeface="msgothic" charset="0"/>
              </a:defRPr>
            </a:lvl9pPr>
          </a:lstStyle>
          <a:p>
            <a:r>
              <a:rPr lang="en-GB" altLang="en-US" sz="1050" b="1" dirty="0">
                <a:latin typeface="Arial" charset="0"/>
              </a:rPr>
              <a:t>André E. Punt et al. ICES J. Mar. Sci. 2014;71:2208-2220</a:t>
            </a:r>
          </a:p>
        </p:txBody>
      </p:sp>
      <p:sp>
        <p:nvSpPr>
          <p:cNvPr id="7" name="Text Box 5"/>
          <p:cNvSpPr txBox="1">
            <a:spLocks noChangeArrowheads="1"/>
          </p:cNvSpPr>
          <p:nvPr/>
        </p:nvSpPr>
        <p:spPr bwMode="auto">
          <a:xfrm>
            <a:off x="3374520" y="5536038"/>
            <a:ext cx="1502280" cy="17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1pPr>
            <a:lvl2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2pPr>
            <a:lvl3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3pPr>
            <a:lvl4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4pPr>
            <a:lvl5pPr>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5pPr>
            <a:lvl6pPr marL="15367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6pPr>
            <a:lvl7pPr marL="19939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7pPr>
            <a:lvl8pPr marL="24511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8pPr>
            <a:lvl9pPr marL="2908300" indent="-215900" defTabSz="457200" fontAlgn="base" hangingPunct="0">
              <a:lnSpc>
                <a:spcPct val="93000"/>
              </a:lnSpc>
              <a:spcBef>
                <a:spcPct val="0"/>
              </a:spcBef>
              <a:spcAft>
                <a:spcPct val="0"/>
              </a:spcAft>
              <a:buClr>
                <a:srgbClr val="000000"/>
              </a:buClr>
              <a:buSzPct val="45000"/>
              <a:buFont typeface="Wingdings" charset="2"/>
              <a:tabLst>
                <a:tab pos="723900" algn="l"/>
                <a:tab pos="1447800" algn="l"/>
                <a:tab pos="2171700" algn="l"/>
                <a:tab pos="2895600" algn="l"/>
                <a:tab pos="3619500" algn="l"/>
                <a:tab pos="4343400" algn="l"/>
                <a:tab pos="5067300" algn="l"/>
              </a:tabLst>
              <a:defRPr sz="2400">
                <a:solidFill>
                  <a:srgbClr val="000000"/>
                </a:solidFill>
                <a:latin typeface="Times New Roman" pitchFamily="16" charset="0"/>
                <a:ea typeface="msgothic" charset="0"/>
                <a:cs typeface="msgothic" charset="0"/>
              </a:defRPr>
            </a:lvl9pPr>
          </a:lstStyle>
          <a:p>
            <a:r>
              <a:rPr lang="en-GB" altLang="en-US" sz="900" dirty="0">
                <a:latin typeface="Arial" charset="0"/>
              </a:rPr>
              <a:t>© Crown copyright 2013.</a:t>
            </a:r>
          </a:p>
        </p:txBody>
      </p:sp>
    </p:spTree>
    <p:extLst>
      <p:ext uri="{BB962C8B-B14F-4D97-AF65-F5344CB8AC3E}">
        <p14:creationId xmlns:p14="http://schemas.microsoft.com/office/powerpoint/2010/main" val="25662749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590800"/>
            <a:ext cx="6553200" cy="4116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p:cNvSpPr>
            <a:spLocks noGrp="1"/>
          </p:cNvSpPr>
          <p:nvPr>
            <p:ph idx="1"/>
          </p:nvPr>
        </p:nvSpPr>
        <p:spPr>
          <a:xfrm>
            <a:off x="228600" y="990600"/>
            <a:ext cx="8904514" cy="3276600"/>
          </a:xfrm>
        </p:spPr>
        <p:txBody>
          <a:bodyPr/>
          <a:lstStyle/>
          <a:p>
            <a:pPr marL="0" lvl="0" indent="0">
              <a:spcBef>
                <a:spcPts val="600"/>
              </a:spcBef>
              <a:spcAft>
                <a:spcPts val="600"/>
              </a:spcAft>
            </a:pPr>
            <a:r>
              <a:rPr lang="en-US" b="1" kern="1200" dirty="0" smtClean="0">
                <a:solidFill>
                  <a:srgbClr val="002950"/>
                </a:solidFill>
                <a:ea typeface="ヒラギノ角ゴ Pro W3" pitchFamily="1" charset="-128"/>
              </a:rPr>
              <a:t>Recruitment</a:t>
            </a:r>
            <a:r>
              <a:rPr lang="en-US" kern="1200" dirty="0" smtClean="0">
                <a:solidFill>
                  <a:srgbClr val="002950"/>
                </a:solidFill>
                <a:ea typeface="ヒラギノ角ゴ Pro W3" pitchFamily="1" charset="-128"/>
              </a:rPr>
              <a:t> </a:t>
            </a:r>
            <a:r>
              <a:rPr lang="en-US" kern="1200" dirty="0">
                <a:solidFill>
                  <a:srgbClr val="002950"/>
                </a:solidFill>
                <a:ea typeface="ヒラギノ角ゴ Pro W3" pitchFamily="1" charset="-128"/>
              </a:rPr>
              <a:t>is driven by </a:t>
            </a:r>
            <a:r>
              <a:rPr lang="en-US" kern="1200" dirty="0" smtClean="0">
                <a:solidFill>
                  <a:srgbClr val="002950"/>
                </a:solidFill>
                <a:ea typeface="ヒラギノ角ゴ Pro W3" pitchFamily="1" charset="-128"/>
              </a:rPr>
              <a:t>pelagic life stage feeding conditions.</a:t>
            </a:r>
          </a:p>
          <a:p>
            <a:pPr marL="0" lvl="0" indent="0">
              <a:spcBef>
                <a:spcPts val="600"/>
              </a:spcBef>
              <a:spcAft>
                <a:spcPts val="600"/>
              </a:spcAft>
            </a:pPr>
            <a:r>
              <a:rPr lang="en-US" b="1" kern="1200" dirty="0" smtClean="0">
                <a:solidFill>
                  <a:srgbClr val="002950"/>
                </a:solidFill>
                <a:ea typeface="ヒラギノ角ゴ Pro W3" pitchFamily="1" charset="-128"/>
              </a:rPr>
              <a:t>Feeding conditions</a:t>
            </a:r>
            <a:r>
              <a:rPr lang="en-US" kern="1200" dirty="0" smtClean="0">
                <a:solidFill>
                  <a:srgbClr val="002950"/>
                </a:solidFill>
                <a:ea typeface="ヒラギノ角ゴ Pro W3" pitchFamily="1" charset="-128"/>
              </a:rPr>
              <a:t> are driven by horizontal transport.</a:t>
            </a:r>
          </a:p>
          <a:p>
            <a:pPr marL="0" indent="0">
              <a:spcBef>
                <a:spcPts val="600"/>
              </a:spcBef>
              <a:spcAft>
                <a:spcPts val="600"/>
              </a:spcAft>
            </a:pPr>
            <a:r>
              <a:rPr lang="en-US" b="1" kern="1200" dirty="0" smtClean="0">
                <a:solidFill>
                  <a:srgbClr val="002950"/>
                </a:solidFill>
                <a:ea typeface="ヒラギノ角ゴ Pro W3" pitchFamily="1" charset="-128"/>
              </a:rPr>
              <a:t>Sea level</a:t>
            </a:r>
            <a:r>
              <a:rPr lang="en-US" kern="1200" dirty="0" smtClean="0">
                <a:solidFill>
                  <a:srgbClr val="002950"/>
                </a:solidFill>
                <a:ea typeface="ヒラギノ角ゴ Pro W3" pitchFamily="1" charset="-128"/>
              </a:rPr>
              <a:t> indexes horizontal transport.</a:t>
            </a:r>
          </a:p>
        </p:txBody>
      </p:sp>
      <p:sp>
        <p:nvSpPr>
          <p:cNvPr id="8" name="Title 1"/>
          <p:cNvSpPr txBox="1">
            <a:spLocks/>
          </p:cNvSpPr>
          <p:nvPr/>
        </p:nvSpPr>
        <p:spPr bwMode="auto">
          <a:xfrm>
            <a:off x="0" y="152400"/>
            <a:ext cx="9144000" cy="762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2800" kern="0" dirty="0" smtClean="0">
                <a:latin typeface="CronosPro-Regular"/>
              </a:rPr>
              <a:t>Physical Processes</a:t>
            </a:r>
            <a:endParaRPr lang="en-US" sz="2800" kern="0" dirty="0"/>
          </a:p>
        </p:txBody>
      </p:sp>
      <p:sp>
        <p:nvSpPr>
          <p:cNvPr id="10" name="Content Placeholder 2"/>
          <p:cNvSpPr txBox="1">
            <a:spLocks/>
          </p:cNvSpPr>
          <p:nvPr/>
        </p:nvSpPr>
        <p:spPr bwMode="auto">
          <a:xfrm>
            <a:off x="76200" y="2743200"/>
            <a:ext cx="2226128"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defRPr sz="2400">
                <a:solidFill>
                  <a:schemeClr val="tx1"/>
                </a:solidFill>
                <a:latin typeface="+mn-lt"/>
                <a:ea typeface="+mn-ea"/>
                <a:cs typeface="+mn-cs"/>
              </a:defRPr>
            </a:lvl1pPr>
            <a:lvl2pPr marL="742950" indent="-285750" algn="l" rtl="0" fontAlgn="base">
              <a:spcBef>
                <a:spcPct val="20000"/>
              </a:spcBef>
              <a:spcAft>
                <a:spcPct val="0"/>
              </a:spcAft>
              <a:buChar char="—"/>
              <a:defRPr sz="2200">
                <a:solidFill>
                  <a:schemeClr val="tx1"/>
                </a:solidFill>
                <a:latin typeface="+mn-lt"/>
                <a:ea typeface="+mn-ea"/>
              </a:defRPr>
            </a:lvl2pPr>
            <a:lvl3pPr marL="1143000" indent="-228600" algn="l" rtl="0" fontAlgn="base">
              <a:spcBef>
                <a:spcPct val="20000"/>
              </a:spcBef>
              <a:spcAft>
                <a:spcPct val="0"/>
              </a:spcAft>
              <a:buChar char="•"/>
              <a:defRPr sz="2000">
                <a:solidFill>
                  <a:schemeClr val="tx1"/>
                </a:solidFill>
                <a:latin typeface="+mn-lt"/>
                <a:ea typeface="+mn-ea"/>
              </a:defRPr>
            </a:lvl3pPr>
            <a:lvl4pPr marL="1600200" indent="-228600" algn="l" rtl="0" fontAlgn="base">
              <a:spcBef>
                <a:spcPct val="20000"/>
              </a:spcBef>
              <a:spcAft>
                <a:spcPct val="0"/>
              </a:spcAft>
              <a:buChar char="–"/>
              <a:defRPr>
                <a:solidFill>
                  <a:schemeClr val="tx1"/>
                </a:solidFill>
                <a:latin typeface="+mn-lt"/>
                <a:ea typeface="+mn-ea"/>
              </a:defRPr>
            </a:lvl4pPr>
            <a:lvl5pPr marL="2057400" indent="-228600" algn="l" rtl="0" fontAlgn="base">
              <a:spcBef>
                <a:spcPct val="20000"/>
              </a:spcBef>
              <a:spcAft>
                <a:spcPct val="0"/>
              </a:spcAft>
              <a:buChar char="»"/>
              <a:defRPr>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400050" lvl="1" indent="0">
              <a:spcBef>
                <a:spcPts val="600"/>
              </a:spcBef>
              <a:spcAft>
                <a:spcPts val="600"/>
              </a:spcAft>
              <a:buFontTx/>
              <a:buNone/>
            </a:pPr>
            <a:r>
              <a:rPr lang="en-US" sz="2400" kern="0" dirty="0" smtClean="0"/>
              <a:t>April-June Mean</a:t>
            </a:r>
          </a:p>
          <a:p>
            <a:pPr marL="400050" lvl="1" indent="0">
              <a:spcBef>
                <a:spcPts val="600"/>
              </a:spcBef>
              <a:spcAft>
                <a:spcPts val="600"/>
              </a:spcAft>
              <a:buFontTx/>
              <a:buNone/>
            </a:pPr>
            <a:r>
              <a:rPr lang="en-US" sz="2400" kern="0" dirty="0" smtClean="0"/>
              <a:t>40-49 ºN</a:t>
            </a:r>
          </a:p>
          <a:p>
            <a:pPr marL="0" indent="0">
              <a:spcBef>
                <a:spcPts val="600"/>
              </a:spcBef>
              <a:spcAft>
                <a:spcPts val="600"/>
              </a:spcAft>
            </a:pPr>
            <a:endParaRPr lang="en-US" sz="2800" kern="0" dirty="0"/>
          </a:p>
        </p:txBody>
      </p:sp>
      <p:sp>
        <p:nvSpPr>
          <p:cNvPr id="7" name="Title 1"/>
          <p:cNvSpPr txBox="1">
            <a:spLocks/>
          </p:cNvSpPr>
          <p:nvPr/>
        </p:nvSpPr>
        <p:spPr bwMode="auto">
          <a:xfrm>
            <a:off x="3505200" y="2743200"/>
            <a:ext cx="4800600" cy="381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kern="0" dirty="0" smtClean="0">
                <a:latin typeface="+mn-lt"/>
              </a:rPr>
              <a:t>Tide Gauge Data: 1925 - 2011</a:t>
            </a:r>
            <a:endParaRPr lang="en-US" kern="0" dirty="0">
              <a:latin typeface="+mn-lt"/>
            </a:endParaRPr>
          </a:p>
        </p:txBody>
      </p:sp>
    </p:spTree>
    <p:extLst>
      <p:ext uri="{BB962C8B-B14F-4D97-AF65-F5344CB8AC3E}">
        <p14:creationId xmlns:p14="http://schemas.microsoft.com/office/powerpoint/2010/main" val="391295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8" name="Title 1"/>
          <p:cNvSpPr txBox="1">
            <a:spLocks/>
          </p:cNvSpPr>
          <p:nvPr/>
        </p:nvSpPr>
        <p:spPr bwMode="auto">
          <a:xfrm>
            <a:off x="462118" y="762000"/>
            <a:ext cx="3957482" cy="762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2000" kern="0" dirty="0" smtClean="0">
                <a:latin typeface="CronosPro-Regular"/>
              </a:rPr>
              <a:t>Spawning Biomass</a:t>
            </a:r>
            <a:endParaRPr lang="en-US" sz="2000" kern="0" dirty="0"/>
          </a:p>
        </p:txBody>
      </p:sp>
      <p:sp>
        <p:nvSpPr>
          <p:cNvPr id="12" name="Title 1"/>
          <p:cNvSpPr txBox="1">
            <a:spLocks/>
          </p:cNvSpPr>
          <p:nvPr/>
        </p:nvSpPr>
        <p:spPr bwMode="auto">
          <a:xfrm>
            <a:off x="5034118" y="762000"/>
            <a:ext cx="3957482" cy="762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2000" kern="0" dirty="0" smtClean="0">
                <a:latin typeface="CronosPro-Regular"/>
              </a:rPr>
              <a:t>Spawning Depletion</a:t>
            </a:r>
            <a:endParaRPr lang="en-US" sz="2000" kern="0" dirty="0"/>
          </a:p>
        </p:txBody>
      </p:sp>
      <p:sp>
        <p:nvSpPr>
          <p:cNvPr id="3" name="Rectangle 2"/>
          <p:cNvSpPr/>
          <p:nvPr/>
        </p:nvSpPr>
        <p:spPr bwMode="auto">
          <a:xfrm>
            <a:off x="2440858" y="1447800"/>
            <a:ext cx="1978741" cy="6096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17" name="Rectangle 16"/>
          <p:cNvSpPr/>
          <p:nvPr/>
        </p:nvSpPr>
        <p:spPr bwMode="auto">
          <a:xfrm>
            <a:off x="7012859" y="1447800"/>
            <a:ext cx="1978741" cy="6096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21" name="Rectangle 20"/>
          <p:cNvSpPr/>
          <p:nvPr/>
        </p:nvSpPr>
        <p:spPr bwMode="auto">
          <a:xfrm>
            <a:off x="2444669" y="1447800"/>
            <a:ext cx="1978741" cy="6096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56" y="1290577"/>
            <a:ext cx="4572000" cy="4572000"/>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5688" y="1290577"/>
            <a:ext cx="4572000" cy="4572000"/>
          </a:xfrm>
          <a:prstGeom prst="rect">
            <a:avLst/>
          </a:prstGeom>
        </p:spPr>
      </p:pic>
      <p:sp>
        <p:nvSpPr>
          <p:cNvPr id="14" name="Title 1"/>
          <p:cNvSpPr txBox="1">
            <a:spLocks/>
          </p:cNvSpPr>
          <p:nvPr/>
        </p:nvSpPr>
        <p:spPr bwMode="auto">
          <a:xfrm>
            <a:off x="5410200" y="5562600"/>
            <a:ext cx="3200400" cy="762000"/>
          </a:xfrm>
          <a:prstGeom prst="rect">
            <a:avLst/>
          </a:prstGeom>
          <a:solidFill>
            <a:schemeClr val="bg1"/>
          </a:solidFill>
          <a:ln>
            <a:noFill/>
          </a:ln>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1800" kern="0" dirty="0" smtClean="0">
                <a:latin typeface="CronosPro-Regular"/>
              </a:rPr>
              <a:t>Year</a:t>
            </a:r>
          </a:p>
        </p:txBody>
      </p:sp>
      <p:sp>
        <p:nvSpPr>
          <p:cNvPr id="13" name="Title 1"/>
          <p:cNvSpPr txBox="1">
            <a:spLocks/>
          </p:cNvSpPr>
          <p:nvPr/>
        </p:nvSpPr>
        <p:spPr bwMode="auto">
          <a:xfrm>
            <a:off x="491925" y="5562600"/>
            <a:ext cx="3957482" cy="762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1800" kern="0" dirty="0" smtClean="0">
                <a:latin typeface="CronosPro-Regular"/>
              </a:rPr>
              <a:t>Year</a:t>
            </a:r>
          </a:p>
        </p:txBody>
      </p:sp>
      <p:cxnSp>
        <p:nvCxnSpPr>
          <p:cNvPr id="15" name="Straight Connector 14"/>
          <p:cNvCxnSpPr/>
          <p:nvPr/>
        </p:nvCxnSpPr>
        <p:spPr bwMode="auto">
          <a:xfrm>
            <a:off x="2895600" y="5919657"/>
            <a:ext cx="762000" cy="0"/>
          </a:xfrm>
          <a:prstGeom prst="line">
            <a:avLst/>
          </a:prstGeom>
          <a:noFill/>
          <a:ln w="38100" cap="flat" cmpd="sng" algn="ctr">
            <a:solidFill>
              <a:schemeClr val="accent4">
                <a:lumMod val="75000"/>
                <a:lumOff val="25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6" name="Straight Connector 15"/>
          <p:cNvCxnSpPr/>
          <p:nvPr/>
        </p:nvCxnSpPr>
        <p:spPr bwMode="auto">
          <a:xfrm>
            <a:off x="2895600" y="6664404"/>
            <a:ext cx="762000" cy="0"/>
          </a:xfrm>
          <a:prstGeom prst="line">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cxnSp>
        <p:nvCxnSpPr>
          <p:cNvPr id="18" name="Straight Connector 17"/>
          <p:cNvCxnSpPr/>
          <p:nvPr/>
        </p:nvCxnSpPr>
        <p:spPr bwMode="auto">
          <a:xfrm>
            <a:off x="2895600" y="6276851"/>
            <a:ext cx="762000" cy="0"/>
          </a:xfrm>
          <a:prstGeom prst="line">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cxnSp>
      <p:sp>
        <p:nvSpPr>
          <p:cNvPr id="19" name="TextBox 18"/>
          <p:cNvSpPr txBox="1"/>
          <p:nvPr/>
        </p:nvSpPr>
        <p:spPr>
          <a:xfrm>
            <a:off x="3657600" y="5750004"/>
            <a:ext cx="1828800" cy="369332"/>
          </a:xfrm>
          <a:prstGeom prst="rect">
            <a:avLst/>
          </a:prstGeom>
          <a:noFill/>
        </p:spPr>
        <p:txBody>
          <a:bodyPr wrap="square" rtlCol="0">
            <a:spAutoFit/>
          </a:bodyPr>
          <a:lstStyle/>
          <a:p>
            <a:r>
              <a:rPr lang="en-US" sz="1800" dirty="0" smtClean="0"/>
              <a:t>Base </a:t>
            </a:r>
            <a:r>
              <a:rPr lang="en-US" sz="1800" dirty="0" smtClean="0"/>
              <a:t>– No SSH</a:t>
            </a:r>
            <a:endParaRPr lang="en-US" sz="1800" dirty="0"/>
          </a:p>
        </p:txBody>
      </p:sp>
      <p:sp>
        <p:nvSpPr>
          <p:cNvPr id="20" name="TextBox 19"/>
          <p:cNvSpPr txBox="1"/>
          <p:nvPr/>
        </p:nvSpPr>
        <p:spPr>
          <a:xfrm>
            <a:off x="3657600" y="6119336"/>
            <a:ext cx="4953000" cy="369332"/>
          </a:xfrm>
          <a:prstGeom prst="rect">
            <a:avLst/>
          </a:prstGeom>
          <a:noFill/>
        </p:spPr>
        <p:txBody>
          <a:bodyPr wrap="square" rtlCol="0">
            <a:spAutoFit/>
          </a:bodyPr>
          <a:lstStyle/>
          <a:p>
            <a:r>
              <a:rPr lang="en-US" sz="1800" dirty="0" smtClean="0"/>
              <a:t>Base – SSH 1970, No estimated additional SD</a:t>
            </a:r>
            <a:endParaRPr lang="en-US" sz="1800" dirty="0"/>
          </a:p>
        </p:txBody>
      </p:sp>
      <p:sp>
        <p:nvSpPr>
          <p:cNvPr id="22" name="TextBox 21"/>
          <p:cNvSpPr txBox="1"/>
          <p:nvPr/>
        </p:nvSpPr>
        <p:spPr>
          <a:xfrm>
            <a:off x="3657600" y="6488668"/>
            <a:ext cx="5334000" cy="369332"/>
          </a:xfrm>
          <a:prstGeom prst="rect">
            <a:avLst/>
          </a:prstGeom>
          <a:noFill/>
        </p:spPr>
        <p:txBody>
          <a:bodyPr wrap="square" rtlCol="0">
            <a:spAutoFit/>
          </a:bodyPr>
          <a:lstStyle/>
          <a:p>
            <a:r>
              <a:rPr lang="en-US" sz="1800" dirty="0" smtClean="0"/>
              <a:t>Base – SSH 1925, No estimated additional SD</a:t>
            </a:r>
            <a:endParaRPr lang="en-US" sz="1800" dirty="0"/>
          </a:p>
        </p:txBody>
      </p:sp>
      <p:sp>
        <p:nvSpPr>
          <p:cNvPr id="7" name="Title 1"/>
          <p:cNvSpPr txBox="1">
            <a:spLocks/>
          </p:cNvSpPr>
          <p:nvPr/>
        </p:nvSpPr>
        <p:spPr bwMode="auto">
          <a:xfrm>
            <a:off x="4917" y="152400"/>
            <a:ext cx="9144000" cy="7620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kern="0" dirty="0" smtClean="0">
                <a:latin typeface="CronosPro-Regular"/>
              </a:rPr>
              <a:t>2015 Stock Assessment </a:t>
            </a:r>
            <a:r>
              <a:rPr lang="en-US" kern="0" dirty="0" smtClean="0">
                <a:latin typeface="CronosPro-Regular"/>
              </a:rPr>
              <a:t>Sensitivity: </a:t>
            </a:r>
          </a:p>
          <a:p>
            <a:pPr algn="ctr"/>
            <a:r>
              <a:rPr lang="en-US" kern="0" dirty="0" smtClean="0">
                <a:latin typeface="CronosPro-Regular"/>
              </a:rPr>
              <a:t>Conditioning the Operating Model</a:t>
            </a:r>
            <a:endParaRPr lang="en-US" kern="0" dirty="0"/>
          </a:p>
        </p:txBody>
      </p:sp>
    </p:spTree>
    <p:extLst>
      <p:ext uri="{BB962C8B-B14F-4D97-AF65-F5344CB8AC3E}">
        <p14:creationId xmlns:p14="http://schemas.microsoft.com/office/powerpoint/2010/main" val="42177379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0" y="0"/>
            <a:ext cx="9144000" cy="24384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3" name="Content Placeholder 2"/>
          <p:cNvSpPr>
            <a:spLocks noGrp="1"/>
          </p:cNvSpPr>
          <p:nvPr>
            <p:ph idx="1"/>
          </p:nvPr>
        </p:nvSpPr>
        <p:spPr>
          <a:xfrm>
            <a:off x="304800" y="1143000"/>
            <a:ext cx="8610600" cy="5029200"/>
          </a:xfrm>
        </p:spPr>
        <p:txBody>
          <a:bodyPr/>
          <a:lstStyle/>
          <a:p>
            <a:pPr marL="0" indent="0">
              <a:spcBef>
                <a:spcPts val="600"/>
              </a:spcBef>
              <a:spcAft>
                <a:spcPts val="600"/>
              </a:spcAft>
            </a:pPr>
            <a:r>
              <a:rPr lang="en-US" b="1" dirty="0" smtClean="0"/>
              <a:t>Operating Model </a:t>
            </a:r>
            <a:r>
              <a:rPr lang="en-US" dirty="0" smtClean="0"/>
              <a:t>– Representation of the ‘True’ System</a:t>
            </a:r>
          </a:p>
          <a:p>
            <a:pPr marL="400050" lvl="1" indent="0">
              <a:spcBef>
                <a:spcPts val="600"/>
              </a:spcBef>
              <a:spcAft>
                <a:spcPts val="600"/>
              </a:spcAft>
              <a:buNone/>
            </a:pPr>
            <a:r>
              <a:rPr lang="en-US" b="1" dirty="0" smtClean="0"/>
              <a:t>SL</a:t>
            </a:r>
            <a:r>
              <a:rPr lang="en-US" dirty="0" smtClean="0"/>
              <a:t> </a:t>
            </a:r>
            <a:r>
              <a:rPr lang="en-US" dirty="0"/>
              <a:t>- northern California </a:t>
            </a:r>
            <a:r>
              <a:rPr lang="en-US" dirty="0" smtClean="0"/>
              <a:t>Current</a:t>
            </a:r>
          </a:p>
          <a:p>
            <a:pPr marL="400050" lvl="1" indent="0">
              <a:spcBef>
                <a:spcPts val="600"/>
              </a:spcBef>
              <a:spcAft>
                <a:spcPts val="600"/>
              </a:spcAft>
              <a:buNone/>
            </a:pPr>
            <a:r>
              <a:rPr lang="en-US" dirty="0"/>
              <a:t>	</a:t>
            </a:r>
            <a:r>
              <a:rPr lang="en-US" dirty="0" smtClean="0"/>
              <a:t>SL recruitment </a:t>
            </a:r>
            <a:r>
              <a:rPr lang="en-US" dirty="0"/>
              <a:t>index beginning during 1925</a:t>
            </a:r>
          </a:p>
          <a:p>
            <a:pPr marL="857250" lvl="2" indent="0">
              <a:spcBef>
                <a:spcPts val="600"/>
              </a:spcBef>
              <a:spcAft>
                <a:spcPts val="600"/>
              </a:spcAft>
              <a:buNone/>
            </a:pPr>
            <a:r>
              <a:rPr lang="en-US" sz="2200" dirty="0" smtClean="0"/>
              <a:t>11 </a:t>
            </a:r>
            <a:r>
              <a:rPr lang="en-US" sz="2200" dirty="0"/>
              <a:t>CMIP 5 GCMs</a:t>
            </a:r>
            <a:r>
              <a:rPr lang="en-US" sz="2200" b="1" dirty="0"/>
              <a:t> </a:t>
            </a:r>
            <a:r>
              <a:rPr lang="en-US" sz="2200" dirty="0"/>
              <a:t>(initially CMIP3 GCMs</a:t>
            </a:r>
            <a:r>
              <a:rPr lang="en-US" sz="2200" dirty="0" smtClean="0"/>
              <a:t>) from 2015 forward</a:t>
            </a:r>
            <a:endParaRPr lang="en-US" sz="2200" dirty="0"/>
          </a:p>
          <a:p>
            <a:pPr marL="400050" lvl="1" indent="0">
              <a:spcBef>
                <a:spcPts val="600"/>
              </a:spcBef>
              <a:spcAft>
                <a:spcPts val="600"/>
              </a:spcAft>
              <a:buNone/>
            </a:pPr>
            <a:r>
              <a:rPr lang="en-US" b="1" dirty="0" smtClean="0"/>
              <a:t>SL-recruitment </a:t>
            </a:r>
            <a:r>
              <a:rPr lang="en-US" b="1" dirty="0"/>
              <a:t>relationship</a:t>
            </a:r>
            <a:r>
              <a:rPr lang="en-US" dirty="0"/>
              <a:t> explains 36% of the variability in recruitment deviations in the OM</a:t>
            </a:r>
          </a:p>
          <a:p>
            <a:pPr marL="0" indent="0">
              <a:spcBef>
                <a:spcPts val="600"/>
              </a:spcBef>
              <a:spcAft>
                <a:spcPts val="600"/>
              </a:spcAft>
            </a:pPr>
            <a:r>
              <a:rPr lang="en-US" b="1" dirty="0" smtClean="0"/>
              <a:t>Estimation </a:t>
            </a:r>
            <a:r>
              <a:rPr lang="en-US" b="1" dirty="0"/>
              <a:t>Model </a:t>
            </a:r>
            <a:endParaRPr lang="en-US" b="1" dirty="0" smtClean="0"/>
          </a:p>
          <a:p>
            <a:pPr marL="400050" lvl="1" indent="0">
              <a:spcBef>
                <a:spcPts val="600"/>
              </a:spcBef>
              <a:spcAft>
                <a:spcPts val="600"/>
              </a:spcAft>
              <a:buNone/>
            </a:pPr>
            <a:r>
              <a:rPr lang="en-US" b="1" dirty="0" smtClean="0"/>
              <a:t>Annual </a:t>
            </a:r>
            <a:r>
              <a:rPr lang="en-US" b="1" dirty="0" smtClean="0"/>
              <a:t>Management</a:t>
            </a:r>
            <a:r>
              <a:rPr lang="en-US" dirty="0" smtClean="0"/>
              <a:t> </a:t>
            </a:r>
            <a:r>
              <a:rPr lang="en-US" dirty="0" smtClean="0"/>
              <a:t>period: 2015-2060</a:t>
            </a:r>
          </a:p>
          <a:p>
            <a:pPr marL="400050" lvl="1" indent="0">
              <a:spcBef>
                <a:spcPts val="600"/>
              </a:spcBef>
              <a:spcAft>
                <a:spcPts val="600"/>
              </a:spcAft>
              <a:buNone/>
            </a:pPr>
            <a:r>
              <a:rPr lang="en-US" b="1" dirty="0" smtClean="0"/>
              <a:t>2015</a:t>
            </a:r>
            <a:r>
              <a:rPr lang="en-US" dirty="0" smtClean="0"/>
              <a:t> </a:t>
            </a:r>
            <a:r>
              <a:rPr lang="en-US" dirty="0"/>
              <a:t>u</a:t>
            </a:r>
            <a:r>
              <a:rPr lang="en-US" dirty="0" smtClean="0"/>
              <a:t>pdate stock assessment</a:t>
            </a:r>
          </a:p>
          <a:p>
            <a:pPr marL="400050" lvl="1" indent="0">
              <a:spcBef>
                <a:spcPts val="600"/>
              </a:spcBef>
              <a:spcAft>
                <a:spcPts val="600"/>
              </a:spcAft>
              <a:buNone/>
            </a:pPr>
            <a:r>
              <a:rPr lang="en-US" dirty="0"/>
              <a:t>	SL used as a survey index of </a:t>
            </a:r>
            <a:r>
              <a:rPr lang="en-US" dirty="0" smtClean="0"/>
              <a:t>recruitment</a:t>
            </a:r>
            <a:r>
              <a:rPr lang="en-US" dirty="0" smtClean="0"/>
              <a:t> beginning 1925</a:t>
            </a:r>
          </a:p>
          <a:p>
            <a:pPr marL="400050" lvl="1" indent="0">
              <a:spcBef>
                <a:spcPts val="600"/>
              </a:spcBef>
              <a:spcAft>
                <a:spcPts val="600"/>
              </a:spcAft>
              <a:buNone/>
            </a:pPr>
            <a:r>
              <a:rPr lang="en-US" dirty="0"/>
              <a:t>	</a:t>
            </a:r>
            <a:r>
              <a:rPr lang="en-US" dirty="0" smtClean="0"/>
              <a:t>IPCC SL 2015 forward</a:t>
            </a:r>
          </a:p>
          <a:p>
            <a:pPr marL="400050" lvl="1" indent="0">
              <a:spcBef>
                <a:spcPts val="600"/>
              </a:spcBef>
              <a:spcAft>
                <a:spcPts val="600"/>
              </a:spcAft>
              <a:buNone/>
            </a:pPr>
            <a:r>
              <a:rPr lang="en-US" dirty="0"/>
              <a:t>	</a:t>
            </a:r>
            <a:endParaRPr lang="en-US" dirty="0"/>
          </a:p>
        </p:txBody>
      </p:sp>
      <p:sp>
        <p:nvSpPr>
          <p:cNvPr id="5" name="Title 1"/>
          <p:cNvSpPr txBox="1">
            <a:spLocks/>
          </p:cNvSpPr>
          <p:nvPr/>
        </p:nvSpPr>
        <p:spPr bwMode="auto">
          <a:xfrm>
            <a:off x="0" y="228600"/>
            <a:ext cx="9144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2800" kern="0" dirty="0" smtClean="0">
                <a:latin typeface="CronosPro-Regular"/>
              </a:rPr>
              <a:t>Management Strategy Evaluation Framework</a:t>
            </a:r>
            <a:endParaRPr lang="en-US" sz="2800" kern="0" dirty="0">
              <a:latin typeface="CronosPro-Regular"/>
            </a:endParaRPr>
          </a:p>
        </p:txBody>
      </p:sp>
    </p:spTree>
    <p:extLst>
      <p:ext uri="{BB962C8B-B14F-4D97-AF65-F5344CB8AC3E}">
        <p14:creationId xmlns:p14="http://schemas.microsoft.com/office/powerpoint/2010/main" val="2686762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0" y="0"/>
            <a:ext cx="9144000" cy="22860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ヒラギノ角ゴ Pro W3" pitchFamily="1" charset="-128"/>
            </a:endParaRPr>
          </a:p>
        </p:txBody>
      </p:sp>
      <p:sp>
        <p:nvSpPr>
          <p:cNvPr id="14" name="Title 1"/>
          <p:cNvSpPr txBox="1">
            <a:spLocks/>
          </p:cNvSpPr>
          <p:nvPr/>
        </p:nvSpPr>
        <p:spPr bwMode="auto">
          <a:xfrm>
            <a:off x="0" y="228600"/>
            <a:ext cx="914400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2400">
                <a:solidFill>
                  <a:schemeClr val="tx2"/>
                </a:solidFill>
                <a:latin typeface="+mj-lt"/>
                <a:ea typeface="+mj-ea"/>
                <a:cs typeface="+mj-cs"/>
              </a:defRPr>
            </a:lvl1pPr>
            <a:lvl2pPr algn="l" rtl="0" fontAlgn="base">
              <a:spcBef>
                <a:spcPct val="0"/>
              </a:spcBef>
              <a:spcAft>
                <a:spcPct val="0"/>
              </a:spcAft>
              <a:defRPr sz="2400">
                <a:solidFill>
                  <a:schemeClr val="tx2"/>
                </a:solidFill>
                <a:latin typeface="Arial Black" pitchFamily="1" charset="0"/>
                <a:ea typeface="ヒラギノ角ゴ Pro W3" pitchFamily="1" charset="-128"/>
              </a:defRPr>
            </a:lvl2pPr>
            <a:lvl3pPr algn="l" rtl="0" fontAlgn="base">
              <a:spcBef>
                <a:spcPct val="0"/>
              </a:spcBef>
              <a:spcAft>
                <a:spcPct val="0"/>
              </a:spcAft>
              <a:defRPr sz="2400">
                <a:solidFill>
                  <a:schemeClr val="tx2"/>
                </a:solidFill>
                <a:latin typeface="Arial Black" pitchFamily="1" charset="0"/>
                <a:ea typeface="ヒラギノ角ゴ Pro W3" pitchFamily="1" charset="-128"/>
              </a:defRPr>
            </a:lvl3pPr>
            <a:lvl4pPr algn="l" rtl="0" fontAlgn="base">
              <a:spcBef>
                <a:spcPct val="0"/>
              </a:spcBef>
              <a:spcAft>
                <a:spcPct val="0"/>
              </a:spcAft>
              <a:defRPr sz="2400">
                <a:solidFill>
                  <a:schemeClr val="tx2"/>
                </a:solidFill>
                <a:latin typeface="Arial Black" pitchFamily="1" charset="0"/>
                <a:ea typeface="ヒラギノ角ゴ Pro W3" pitchFamily="1" charset="-128"/>
              </a:defRPr>
            </a:lvl4pPr>
            <a:lvl5pPr algn="l" rtl="0" fontAlgn="base">
              <a:spcBef>
                <a:spcPct val="0"/>
              </a:spcBef>
              <a:spcAft>
                <a:spcPct val="0"/>
              </a:spcAft>
              <a:defRPr sz="2400">
                <a:solidFill>
                  <a:schemeClr val="tx2"/>
                </a:solidFill>
                <a:latin typeface="Arial Black" pitchFamily="1" charset="0"/>
                <a:ea typeface="ヒラギノ角ゴ Pro W3" pitchFamily="1" charset="-128"/>
              </a:defRPr>
            </a:lvl5pPr>
            <a:lvl6pPr marL="457200" algn="l" rtl="0" fontAlgn="base">
              <a:spcBef>
                <a:spcPct val="0"/>
              </a:spcBef>
              <a:spcAft>
                <a:spcPct val="0"/>
              </a:spcAft>
              <a:defRPr sz="2400">
                <a:solidFill>
                  <a:schemeClr val="tx2"/>
                </a:solidFill>
                <a:latin typeface="Arial Black" pitchFamily="1" charset="0"/>
                <a:ea typeface="ヒラギノ角ゴ Pro W3" pitchFamily="1" charset="-128"/>
              </a:defRPr>
            </a:lvl6pPr>
            <a:lvl7pPr marL="914400" algn="l" rtl="0" fontAlgn="base">
              <a:spcBef>
                <a:spcPct val="0"/>
              </a:spcBef>
              <a:spcAft>
                <a:spcPct val="0"/>
              </a:spcAft>
              <a:defRPr sz="2400">
                <a:solidFill>
                  <a:schemeClr val="tx2"/>
                </a:solidFill>
                <a:latin typeface="Arial Black" pitchFamily="1" charset="0"/>
                <a:ea typeface="ヒラギノ角ゴ Pro W3" pitchFamily="1" charset="-128"/>
              </a:defRPr>
            </a:lvl7pPr>
            <a:lvl8pPr marL="1371600" algn="l" rtl="0" fontAlgn="base">
              <a:spcBef>
                <a:spcPct val="0"/>
              </a:spcBef>
              <a:spcAft>
                <a:spcPct val="0"/>
              </a:spcAft>
              <a:defRPr sz="2400">
                <a:solidFill>
                  <a:schemeClr val="tx2"/>
                </a:solidFill>
                <a:latin typeface="Arial Black" pitchFamily="1" charset="0"/>
                <a:ea typeface="ヒラギノ角ゴ Pro W3" pitchFamily="1" charset="-128"/>
              </a:defRPr>
            </a:lvl8pPr>
            <a:lvl9pPr marL="1828800" algn="l" rtl="0" fontAlgn="base">
              <a:spcBef>
                <a:spcPct val="0"/>
              </a:spcBef>
              <a:spcAft>
                <a:spcPct val="0"/>
              </a:spcAft>
              <a:defRPr sz="2400">
                <a:solidFill>
                  <a:schemeClr val="tx2"/>
                </a:solidFill>
                <a:latin typeface="Arial Black" pitchFamily="1" charset="0"/>
                <a:ea typeface="ヒラギノ角ゴ Pro W3" pitchFamily="1" charset="-128"/>
              </a:defRPr>
            </a:lvl9pPr>
          </a:lstStyle>
          <a:p>
            <a:pPr algn="ctr"/>
            <a:r>
              <a:rPr lang="en-US" sz="2800" kern="0" dirty="0" smtClean="0">
                <a:latin typeface="CronosPro-Regular"/>
              </a:rPr>
              <a:t>SSH Tide Gauge and GCM Outputs</a:t>
            </a:r>
            <a:endParaRPr lang="en-US" sz="2800" kern="0" dirty="0">
              <a:latin typeface="CronosPro-Regular"/>
            </a:endParaRPr>
          </a:p>
        </p:txBody>
      </p:sp>
      <p:pic>
        <p:nvPicPr>
          <p:cNvPr id="5" name="Picture 4" descr="C:\SablefishIPCCProjections\IPCC-CMIP5\SelectedModels-SSHZscore-CMIP5.png"/>
          <p:cNvPicPr/>
          <p:nvPr/>
        </p:nvPicPr>
        <p:blipFill rotWithShape="1">
          <a:blip r:embed="rId3">
            <a:extLst>
              <a:ext uri="{28A0092B-C50C-407E-A947-70E740481C1C}">
                <a14:useLocalDpi xmlns:a14="http://schemas.microsoft.com/office/drawing/2010/main" val="0"/>
              </a:ext>
            </a:extLst>
          </a:blip>
          <a:srcRect t="11250"/>
          <a:stretch/>
        </p:blipFill>
        <p:spPr bwMode="auto">
          <a:xfrm>
            <a:off x="1371600" y="1219200"/>
            <a:ext cx="6096000" cy="5410200"/>
          </a:xfrm>
          <a:prstGeom prst="rect">
            <a:avLst/>
          </a:prstGeom>
          <a:noFill/>
          <a:ln>
            <a:noFill/>
          </a:ln>
        </p:spPr>
      </p:pic>
    </p:spTree>
    <p:extLst>
      <p:ext uri="{BB962C8B-B14F-4D97-AF65-F5344CB8AC3E}">
        <p14:creationId xmlns:p14="http://schemas.microsoft.com/office/powerpoint/2010/main" val="3761487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2950"/>
      </a:dk1>
      <a:lt1>
        <a:srgbClr val="FFFFFF"/>
      </a:lt1>
      <a:dk2>
        <a:srgbClr val="007262"/>
      </a:dk2>
      <a:lt2>
        <a:srgbClr val="808080"/>
      </a:lt2>
      <a:accent1>
        <a:srgbClr val="BBE0E3"/>
      </a:accent1>
      <a:accent2>
        <a:srgbClr val="FCDA7F"/>
      </a:accent2>
      <a:accent3>
        <a:srgbClr val="FFFFFF"/>
      </a:accent3>
      <a:accent4>
        <a:srgbClr val="002143"/>
      </a:accent4>
      <a:accent5>
        <a:srgbClr val="DAEDEF"/>
      </a:accent5>
      <a:accent6>
        <a:srgbClr val="E4C572"/>
      </a:accent6>
      <a:hlink>
        <a:srgbClr val="955F22"/>
      </a:hlink>
      <a:folHlink>
        <a:srgbClr val="99CC00"/>
      </a:folHlink>
    </a:clrScheme>
    <a:fontScheme name="Blank Presentation">
      <a:majorFont>
        <a:latin typeface="Arial Black"/>
        <a:ea typeface="ヒラギノ角ゴ Pro W3"/>
        <a:cs typeface=""/>
      </a:majorFont>
      <a:minorFont>
        <a:latin typeface="Arial"/>
        <a:ea typeface="ヒラギノ角ゴ Pro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ヒラギノ角ゴ Pro W3" pitchFamily="1"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PM G5 E:Applications:Microsoft Office 2004:Templates:Presentations:Designs:Blank Presentation</Template>
  <TotalTime>16845</TotalTime>
  <Words>13995</Words>
  <Application>Microsoft Office PowerPoint</Application>
  <PresentationFormat>On-screen Show (4:3)</PresentationFormat>
  <Paragraphs>1166</Paragraphs>
  <Slides>45</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Arial Black</vt:lpstr>
      <vt:lpstr>Calibri</vt:lpstr>
      <vt:lpstr>CronosPro-Italic</vt:lpstr>
      <vt:lpstr>CronosPro-Regular</vt:lpstr>
      <vt:lpstr>msgothic</vt:lpstr>
      <vt:lpstr>Times New Roman</vt:lpstr>
      <vt:lpstr>ヒラギノ角ゴ Pro W3</vt:lpstr>
      <vt:lpstr>Blank Presentation</vt:lpstr>
      <vt:lpstr>Assessing the effects of climate change on U.S. West Coast sablefish productivity and on the performance of alternative management strategies </vt:lpstr>
      <vt:lpstr>PowerPoint Presentation</vt:lpstr>
      <vt:lpstr>PowerPoint Presentation</vt:lpstr>
      <vt:lpstr>Motivation</vt:lpstr>
      <vt:lpstr>Goals</vt:lpstr>
      <vt:lpstr>PowerPoint Presentation</vt:lpstr>
      <vt:lpstr>PowerPoint Presentation</vt:lpstr>
      <vt:lpstr>PowerPoint Presentation</vt:lpstr>
      <vt:lpstr>PowerPoint Presentation</vt:lpstr>
      <vt:lpstr>Management strategy: Harvest Control Rules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Contact Information </vt:lpstr>
      <vt:lpstr>PowerPoint Presentation</vt:lpstr>
      <vt:lpstr>PowerPoint Presentation</vt:lpstr>
      <vt:lpstr>PowerPoint Presentation</vt:lpstr>
      <vt:lpstr>PowerPoint Presentation</vt:lpstr>
      <vt:lpstr>PowerPoint Presentation</vt:lpstr>
      <vt:lpstr>PowerPoint Presentation</vt:lpstr>
      <vt:lpstr>2011 Stock Assessment Results:  Sea level as a Survey Index of Recruitment</vt:lpstr>
      <vt:lpstr>PowerPoint Presentation</vt:lpstr>
      <vt:lpstr>PowerPoint Presentation</vt:lpstr>
      <vt:lpstr>PowerPoint Presentation</vt:lpstr>
      <vt:lpstr>US GLOBEC:  The horizontal-advection bottom-up forcing paradigm</vt:lpstr>
      <vt:lpstr>US GLOBEC:  The horizontal-advection bottom-up forcing paradigm</vt:lpstr>
      <vt:lpstr>GCMs</vt:lpstr>
      <vt:lpstr>What has worked?</vt:lpstr>
      <vt:lpstr>Key COMMS issues:</vt:lpstr>
      <vt:lpstr>PowerPoint Presentation</vt:lpstr>
      <vt:lpstr>PowerPoint Presentation</vt:lpstr>
    </vt:vector>
  </TitlesOfParts>
  <Company>Design Studio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 Studio</dc:creator>
  <cp:lastModifiedBy>Melissa Haltuch</cp:lastModifiedBy>
  <cp:revision>428</cp:revision>
  <dcterms:created xsi:type="dcterms:W3CDTF">2008-02-21T19:24:07Z</dcterms:created>
  <dcterms:modified xsi:type="dcterms:W3CDTF">2018-03-09T17:01:33Z</dcterms:modified>
</cp:coreProperties>
</file>