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6" r:id="rId5"/>
    <p:sldId id="258" r:id="rId6"/>
    <p:sldId id="265" r:id="rId7"/>
    <p:sldId id="259" r:id="rId8"/>
    <p:sldId id="269" r:id="rId9"/>
    <p:sldId id="260" r:id="rId10"/>
    <p:sldId id="262" r:id="rId11"/>
    <p:sldId id="270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0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8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4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F69E-B655-4129-8A7A-81A0FCE4E32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0E539-58FD-4697-9825-A9DCA36DA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8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5" y="780585"/>
            <a:ext cx="10883590" cy="5296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9572" y="6390168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Lots of other people helped…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038" y="129727"/>
            <a:ext cx="55684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Top-down effects: Urchins eat kelp but…</a:t>
            </a:r>
          </a:p>
          <a:p>
            <a:endParaRPr lang="en-US" sz="1050" dirty="0"/>
          </a:p>
          <a:p>
            <a:r>
              <a:rPr lang="en-US" sz="2400" dirty="0" smtClean="0"/>
              <a:t>….we did not see obvious relationships that would suggest that the urchin increase suppressed kelp</a:t>
            </a:r>
            <a:endParaRPr lang="en-US" sz="2400" dirty="0"/>
          </a:p>
          <a:p>
            <a:endParaRPr lang="en-US" dirty="0"/>
          </a:p>
          <a:p>
            <a:r>
              <a:rPr lang="en-US" b="1" dirty="0" smtClean="0"/>
              <a:t>Why?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 urchin densities were much lower than the outbreaks in </a:t>
            </a:r>
            <a:r>
              <a:rPr lang="en-US" dirty="0" err="1" smtClean="0"/>
              <a:t>NoCA</a:t>
            </a:r>
            <a:r>
              <a:rPr lang="en-US" dirty="0" smtClean="0"/>
              <a:t> that lead to canopy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Urchins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Passive </a:t>
            </a:r>
            <a:r>
              <a:rPr lang="en-US" dirty="0" err="1" smtClean="0"/>
              <a:t>detritivores</a:t>
            </a:r>
            <a:r>
              <a:rPr lang="en-US" dirty="0" smtClean="0"/>
              <a:t> – eat drift kelp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Active herbivores – graze live kelp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Habitat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Urchins mostly at </a:t>
            </a:r>
            <a:r>
              <a:rPr lang="en-US" dirty="0" err="1" smtClean="0"/>
              <a:t>Tatoosh</a:t>
            </a:r>
            <a:r>
              <a:rPr lang="en-US" dirty="0" smtClean="0"/>
              <a:t> Is.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habitat retains drift kelp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1" y="6040829"/>
            <a:ext cx="4199860" cy="72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65" y="0"/>
            <a:ext cx="5666124" cy="66910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1071324" y="428808"/>
            <a:ext cx="121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Coastwide</a:t>
            </a:r>
            <a:r>
              <a:rPr lang="en-US" dirty="0" smtClean="0"/>
              <a:t> by 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447861" y="3474345"/>
            <a:ext cx="132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Site x Year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55024" y="4962574"/>
            <a:ext cx="123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Tatoosh</a:t>
            </a:r>
            <a:r>
              <a:rPr lang="en-US" dirty="0" smtClean="0"/>
              <a:t> transects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09236" y="2826584"/>
            <a:ext cx="9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Neah</a:t>
            </a:r>
            <a:r>
              <a:rPr lang="en-US" sz="1600" dirty="0" smtClean="0"/>
              <a:t> Bay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4038" y="129727"/>
            <a:ext cx="5756130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Top-down effects: Urchins eat kelp </a:t>
            </a:r>
          </a:p>
          <a:p>
            <a:endParaRPr lang="en-US" sz="2800" b="1" dirty="0" smtClean="0"/>
          </a:p>
          <a:p>
            <a:endParaRPr lang="en-US" sz="1050" dirty="0" smtClean="0"/>
          </a:p>
          <a:p>
            <a:endParaRPr lang="en-US" sz="1050" dirty="0"/>
          </a:p>
          <a:p>
            <a:r>
              <a:rPr lang="en-US" sz="2400" dirty="0" smtClean="0"/>
              <a:t>….BUT at the transect level, at </a:t>
            </a:r>
            <a:r>
              <a:rPr lang="en-US" sz="2400" dirty="0" err="1" smtClean="0"/>
              <a:t>Tatoosh</a:t>
            </a:r>
            <a:r>
              <a:rPr lang="en-US" sz="2400" dirty="0" smtClean="0"/>
              <a:t> Island</a:t>
            </a:r>
          </a:p>
          <a:p>
            <a:endParaRPr lang="en-US" sz="2400" dirty="0"/>
          </a:p>
          <a:p>
            <a:r>
              <a:rPr lang="en-US" sz="2400" dirty="0" smtClean="0"/>
              <a:t>….Urchins may have created some patchiness within </a:t>
            </a:r>
            <a:r>
              <a:rPr lang="en-US" sz="2400" i="1" dirty="0" err="1" smtClean="0"/>
              <a:t>Nereocystis</a:t>
            </a:r>
            <a:r>
              <a:rPr lang="en-US" sz="2400" dirty="0" smtClean="0"/>
              <a:t> stands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1" y="6040829"/>
            <a:ext cx="4199860" cy="720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65" y="0"/>
            <a:ext cx="5666124" cy="6691026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295274" y="2971800"/>
            <a:ext cx="2039891" cy="1925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0" y="367784"/>
            <a:ext cx="3945466" cy="5688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38" y="257714"/>
            <a:ext cx="626257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Bottom up effects: Rockfish recruitment and canopy kelp</a:t>
            </a:r>
          </a:p>
          <a:p>
            <a:endParaRPr lang="en-US" dirty="0" smtClean="0"/>
          </a:p>
          <a:p>
            <a:r>
              <a:rPr lang="en-US" sz="2000" dirty="0" smtClean="0"/>
              <a:t>Work </a:t>
            </a:r>
            <a:r>
              <a:rPr lang="en-US" sz="2000" dirty="0" err="1" smtClean="0"/>
              <a:t>esp</a:t>
            </a:r>
            <a:r>
              <a:rPr lang="en-US" sz="2000" dirty="0" smtClean="0"/>
              <a:t> in CA suggests that kelp is important for rockfish recruitment</a:t>
            </a:r>
          </a:p>
          <a:p>
            <a:endParaRPr lang="en-US" sz="2000" dirty="0"/>
          </a:p>
          <a:p>
            <a:r>
              <a:rPr lang="en-US" sz="2000" dirty="0" smtClean="0"/>
              <a:t>Essential fish habitat </a:t>
            </a:r>
            <a:r>
              <a:rPr lang="en-US" sz="2000" dirty="0" err="1" smtClean="0"/>
              <a:t>etc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Hurdle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Presence / absence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ositive density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 back together for overall prediction of abundance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Presence/absence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More kelp higher probability of rockfish recruits (YOY)</a:t>
            </a:r>
          </a:p>
          <a:p>
            <a:endParaRPr lang="en-US" sz="2000" dirty="0"/>
          </a:p>
          <a:p>
            <a:r>
              <a:rPr lang="en-US" sz="2000" b="1" dirty="0" smtClean="0"/>
              <a:t>Abundance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Year &amp; Site but not kelp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Need kelp for recruits, but #’s are probably determined by other factors like larval supply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432698" y="1786270"/>
            <a:ext cx="1314302" cy="2009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8466" y="350875"/>
            <a:ext cx="1119608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Summary / conclusions</a:t>
            </a:r>
          </a:p>
          <a:p>
            <a:endParaRPr lang="en-US" sz="3200" dirty="0" smtClean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WA coast did get warm but in 2013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was MHW activity on the WA coast BUT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SST was not as warm in absolute terms as in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NoCA</a:t>
            </a:r>
            <a:endParaRPr 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 kelp communities were largely stable following a moderate loss of canopy cover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ain’t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sz="32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Pycno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…at least in our surveys</a:t>
            </a:r>
            <a:endParaRPr 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65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37" y="219993"/>
            <a:ext cx="4229246" cy="14349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569" y="1790093"/>
            <a:ext cx="4052782" cy="1302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569" y="4599832"/>
            <a:ext cx="4052782" cy="2258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48184"/>
          <a:stretch/>
        </p:blipFill>
        <p:spPr>
          <a:xfrm>
            <a:off x="7787373" y="3368106"/>
            <a:ext cx="4190209" cy="1123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179" y="752787"/>
            <a:ext cx="57283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Two major events have impacted kelp ecosystems on the West Coast</a:t>
            </a:r>
          </a:p>
          <a:p>
            <a:endParaRPr lang="en-US" b="1" dirty="0" smtClean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Marine Heatwave (2014-2016)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Large kelp die offs in some areas (</a:t>
            </a:r>
            <a:r>
              <a:rPr lang="en-US" sz="2000" dirty="0" err="1" smtClean="0"/>
              <a:t>esp</a:t>
            </a:r>
            <a:r>
              <a:rPr lang="en-US" sz="2000" dirty="0" smtClean="0"/>
              <a:t> </a:t>
            </a:r>
            <a:r>
              <a:rPr lang="en-US" sz="2000" dirty="0" err="1" smtClean="0"/>
              <a:t>NoCA</a:t>
            </a:r>
            <a:r>
              <a:rPr lang="en-US" sz="2000" dirty="0" smtClean="0"/>
              <a:t>) but not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Sea star wasting syndrome (~2013 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Coast-wide die off of a potentially important </a:t>
            </a:r>
            <a:r>
              <a:rPr lang="en-US" sz="2000" dirty="0" err="1" smtClean="0"/>
              <a:t>mesopredator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1"/>
            <a:r>
              <a:rPr lang="en-US" sz="2000" dirty="0" smtClean="0"/>
              <a:t>Lots of research on kelp forests in other areas of West Coast – </a:t>
            </a:r>
            <a:r>
              <a:rPr lang="en-US" sz="2000" dirty="0" err="1" smtClean="0"/>
              <a:t>esp</a:t>
            </a:r>
            <a:r>
              <a:rPr lang="en-US" sz="2000" dirty="0" smtClean="0"/>
              <a:t> CA – but less information about WA forests</a:t>
            </a:r>
          </a:p>
        </p:txBody>
      </p:sp>
    </p:spTree>
    <p:extLst>
      <p:ext uri="{BB962C8B-B14F-4D97-AF65-F5344CB8AC3E}">
        <p14:creationId xmlns:p14="http://schemas.microsoft.com/office/powerpoint/2010/main" val="11408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267"/>
            <a:ext cx="13326534" cy="8884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0332" y="797973"/>
            <a:ext cx="116416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B1C20"/>
                </a:solidFill>
                <a:latin typeface="CandidaPro-Roman"/>
              </a:rPr>
              <a:t>Our main objectives were to examine </a:t>
            </a:r>
            <a:endParaRPr lang="en-US" sz="3200" b="1" dirty="0" smtClean="0">
              <a:solidFill>
                <a:srgbClr val="1B1C20"/>
              </a:solidFill>
              <a:latin typeface="CandidaPro-Roman"/>
            </a:endParaRPr>
          </a:p>
          <a:p>
            <a:endParaRPr lang="en-US" dirty="0" smtClean="0">
              <a:solidFill>
                <a:srgbClr val="1B1C20"/>
              </a:solidFill>
              <a:latin typeface="CandidaPro-Roman"/>
            </a:endParaRPr>
          </a:p>
          <a:p>
            <a:endParaRPr lang="en-US" dirty="0" smtClean="0">
              <a:solidFill>
                <a:srgbClr val="1B1C20"/>
              </a:solidFill>
              <a:latin typeface="CandidaPro-Roman"/>
            </a:endParaRPr>
          </a:p>
          <a:p>
            <a:pPr marL="914400" indent="-914400"/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(1) the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prevalence, timing, and severity of MHWs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and elevated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SST in general along the Washington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Coast</a:t>
            </a:r>
          </a:p>
          <a:p>
            <a:pPr marL="914400" indent="-914400"/>
            <a:endParaRPr lang="en-US" sz="2000" dirty="0">
              <a:solidFill>
                <a:schemeClr val="bg1"/>
              </a:solidFill>
              <a:latin typeface="CandidaPro-Roman"/>
            </a:endParaRPr>
          </a:p>
          <a:p>
            <a:pPr marL="914400" indent="-914400"/>
            <a:r>
              <a:rPr lang="en-US" sz="2000" dirty="0">
                <a:solidFill>
                  <a:schemeClr val="bg1"/>
                </a:solidFill>
                <a:latin typeface="CandidaPro-Roman"/>
              </a:rPr>
              <a:t>(2) if and how kelp forest communities changed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in the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periods during and following the 2014−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2016 MHW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and other warm SST anomalies, and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SSWS</a:t>
            </a:r>
          </a:p>
          <a:p>
            <a:pPr marL="914400" indent="-914400"/>
            <a:endParaRPr lang="en-US" sz="2000" dirty="0" smtClean="0">
              <a:solidFill>
                <a:schemeClr val="bg1"/>
              </a:solidFill>
              <a:latin typeface="CandidaPro-Roman"/>
            </a:endParaRPr>
          </a:p>
          <a:p>
            <a:pPr marL="914400" indent="-914400"/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(3) whether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community composition of kelps,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invertebrates, and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fishes was structured more by spatial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differences or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shared temporal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variation</a:t>
            </a:r>
          </a:p>
          <a:p>
            <a:pPr marL="914400" indent="-914400"/>
            <a:endParaRPr lang="en-US" sz="2000" dirty="0" smtClean="0">
              <a:solidFill>
                <a:schemeClr val="bg1"/>
              </a:solidFill>
              <a:latin typeface="CandidaPro-Roman"/>
            </a:endParaRPr>
          </a:p>
          <a:p>
            <a:pPr marL="914400" indent="-914400"/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(4) whether 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we can detect interactions involving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multiple guilds</a:t>
            </a:r>
            <a:r>
              <a:rPr lang="en-US" sz="2000" dirty="0">
                <a:solidFill>
                  <a:schemeClr val="bg1"/>
                </a:solidFill>
                <a:latin typeface="CandidaPro-Roman"/>
              </a:rPr>
              <a:t>, which are hypothesized to structure </a:t>
            </a: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kelp forest communities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Top-down effects of urchins on kelp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CandidaPro-Roman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CandidaPro-Roman"/>
              </a:rPr>
              <a:t>Bottom up effects of kelp cover on rockfish recruitment</a:t>
            </a:r>
          </a:p>
        </p:txBody>
      </p:sp>
    </p:spTree>
    <p:extLst>
      <p:ext uri="{BB962C8B-B14F-4D97-AF65-F5344CB8AC3E}">
        <p14:creationId xmlns:p14="http://schemas.microsoft.com/office/powerpoint/2010/main" val="277988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14"/>
            <a:ext cx="4673601" cy="6843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873" y="412701"/>
            <a:ext cx="7300140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We sample five sites along the WA Coast within OCNMS</a:t>
            </a:r>
          </a:p>
          <a:p>
            <a:endParaRPr lang="en-US" dirty="0"/>
          </a:p>
          <a:p>
            <a:r>
              <a:rPr lang="en-US" dirty="0" err="1" smtClean="0"/>
              <a:t>Neah</a:t>
            </a:r>
            <a:r>
              <a:rPr lang="en-US" dirty="0" smtClean="0"/>
              <a:t> Bay</a:t>
            </a:r>
          </a:p>
          <a:p>
            <a:r>
              <a:rPr lang="en-US" dirty="0" err="1" smtClean="0"/>
              <a:t>Tatoosh</a:t>
            </a:r>
            <a:r>
              <a:rPr lang="en-US" dirty="0" smtClean="0"/>
              <a:t> Island</a:t>
            </a:r>
          </a:p>
          <a:p>
            <a:r>
              <a:rPr lang="en-US" dirty="0" smtClean="0"/>
              <a:t>Cape Alava</a:t>
            </a:r>
          </a:p>
          <a:p>
            <a:r>
              <a:rPr lang="en-US" dirty="0" smtClean="0"/>
              <a:t>Cape Johnson</a:t>
            </a:r>
          </a:p>
          <a:p>
            <a:r>
              <a:rPr lang="en-US" dirty="0" smtClean="0"/>
              <a:t>Destruction Island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Two locations at each site</a:t>
            </a:r>
          </a:p>
          <a:p>
            <a:endParaRPr lang="en-US" dirty="0" smtClean="0"/>
          </a:p>
          <a:p>
            <a:r>
              <a:rPr lang="en-US" dirty="0" smtClean="0"/>
              <a:t>30 x 2 m transects </a:t>
            </a:r>
          </a:p>
          <a:p>
            <a:r>
              <a:rPr lang="en-US" dirty="0" smtClean="0"/>
              <a:t>5 m and 10 m</a:t>
            </a:r>
          </a:p>
          <a:p>
            <a:endParaRPr lang="en-US" dirty="0" smtClean="0"/>
          </a:p>
          <a:p>
            <a:r>
              <a:rPr lang="en-US" dirty="0" smtClean="0"/>
              <a:t>Count &amp; size fish and macroinvertebrates</a:t>
            </a:r>
          </a:p>
          <a:p>
            <a:endParaRPr lang="en-US" dirty="0" smtClean="0"/>
          </a:p>
          <a:p>
            <a:r>
              <a:rPr lang="en-US" dirty="0" smtClean="0"/>
              <a:t>Count kelp stipes (mostly </a:t>
            </a:r>
            <a:r>
              <a:rPr lang="en-US" i="1" dirty="0" err="1" smtClean="0"/>
              <a:t>Macrocystis</a:t>
            </a:r>
            <a:r>
              <a:rPr lang="en-US" i="1" dirty="0" smtClean="0"/>
              <a:t>, </a:t>
            </a:r>
            <a:r>
              <a:rPr lang="en-US" i="1" dirty="0" err="1" smtClean="0"/>
              <a:t>Nerocystis</a:t>
            </a:r>
            <a:r>
              <a:rPr lang="en-US" i="1" dirty="0" smtClean="0"/>
              <a:t>, </a:t>
            </a:r>
            <a:r>
              <a:rPr lang="en-US" i="1" dirty="0" err="1" smtClean="0"/>
              <a:t>Pterygophora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Time series: 2015-2022</a:t>
            </a:r>
            <a:r>
              <a:rPr lang="en-US" sz="2400" dirty="0" smtClean="0"/>
              <a:t> (no dive data before events)</a:t>
            </a:r>
          </a:p>
          <a:p>
            <a:endParaRPr lang="en-US" sz="2400" dirty="0"/>
          </a:p>
          <a:p>
            <a:r>
              <a:rPr lang="en-US" sz="2400" b="1" dirty="0" smtClean="0"/>
              <a:t>Add:</a:t>
            </a:r>
            <a:r>
              <a:rPr lang="en-US" sz="2400" dirty="0" smtClean="0"/>
              <a:t> Kelp canopy survey data (DNR)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97" y="1121641"/>
            <a:ext cx="4284916" cy="28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127" y="133944"/>
            <a:ext cx="4861932" cy="6356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5146" y="465108"/>
            <a:ext cx="57841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SST &amp; Canopy kelps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2013 was HOT along the WA coast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2019 was also hot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2014-2016 was hotter than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WA coast did not see huge, persistent losses of canopy kelps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~50% Drop in canopy kelps in 2013 &amp;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Largely recovered by 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0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13" y="-1"/>
            <a:ext cx="5932087" cy="6773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386" y="308342"/>
            <a:ext cx="6068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the MHW occurred from 2014-2016, why was 2013 so warm?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MHWs are defined as </a:t>
            </a:r>
            <a:r>
              <a:rPr lang="en-US" sz="2400" b="1" i="1" dirty="0" smtClean="0"/>
              <a:t>anomalies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 smtClean="0"/>
              <a:t>5+ day &gt; 90%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 absolute temperature</a:t>
            </a:r>
            <a:endParaRPr lang="en-US" sz="2400" dirty="0"/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were more, longer MHW events (red) in 2014-2016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BUT they occurred during slightly cooler portions of the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MHW events in 2013 occurred during the warmest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Absolute temp was higher in 2013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106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10" y="418790"/>
            <a:ext cx="6684123" cy="5927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507" y="418790"/>
            <a:ext cx="444678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Trends in major focal groups</a:t>
            </a:r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Kelps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stipe density increased from 2015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Urchins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164x increase in purple urchins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Then declined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Sea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Did not see that 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8 total </a:t>
            </a:r>
            <a:r>
              <a:rPr lang="en-US" i="1" dirty="0" smtClean="0"/>
              <a:t>Pycnopodia, </a:t>
            </a:r>
            <a:r>
              <a:rPr lang="en-US" dirty="0" smtClean="0"/>
              <a:t>none 2019 and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Fish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much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Black rockfish increased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Rockfish YOY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Big recruitment of black/yellowtail in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789" y="191386"/>
            <a:ext cx="628384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Why didn’t WA lose more kelp?</a:t>
            </a:r>
          </a:p>
          <a:p>
            <a:r>
              <a:rPr lang="en-US" sz="2000" i="1" dirty="0" smtClean="0"/>
              <a:t>One potential reason…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Absolute temperature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vs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Temperature anomaly 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MHWs defined by anomalies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WA coast did not get as hot as </a:t>
            </a:r>
            <a:r>
              <a:rPr lang="en-US" sz="2400" dirty="0" err="1" smtClean="0"/>
              <a:t>NoCal</a:t>
            </a:r>
            <a:r>
              <a:rPr lang="en-US" sz="2400" dirty="0" smtClean="0"/>
              <a:t> in absolute terms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Kelp growth declines in water &gt; 15 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Absolute temp a better predictor in other studies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081283" y="1158947"/>
            <a:ext cx="4784652" cy="49552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Maximum monthly mean temperature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b="1" dirty="0" smtClean="0"/>
              <a:t>Washington</a:t>
            </a:r>
            <a:r>
              <a:rPr lang="en-US" sz="2000" dirty="0" smtClean="0"/>
              <a:t> (our sites)</a:t>
            </a:r>
          </a:p>
          <a:p>
            <a:endParaRPr lang="en-US" sz="2000" dirty="0"/>
          </a:p>
          <a:p>
            <a:pPr marL="342900" indent="-342900">
              <a:buAutoNum type="arabicPlain" startAt="2013"/>
            </a:pPr>
            <a:r>
              <a:rPr lang="en-US" sz="2000" dirty="0" smtClean="0"/>
              <a:t>          	15.1 C</a:t>
            </a:r>
          </a:p>
          <a:p>
            <a:pPr>
              <a:buAutoNum type="arabicPlain" startAt="2013"/>
            </a:pPr>
            <a:r>
              <a:rPr lang="en-US" sz="2000" dirty="0" smtClean="0"/>
              <a:t>          	14.5 C</a:t>
            </a:r>
          </a:p>
          <a:p>
            <a:endParaRPr lang="en-US" sz="2000" dirty="0"/>
          </a:p>
          <a:p>
            <a:r>
              <a:rPr lang="en-US" sz="2000" b="1" dirty="0" smtClean="0"/>
              <a:t>Southern Oregon </a:t>
            </a:r>
            <a:r>
              <a:rPr lang="en-US" sz="2000" dirty="0" smtClean="0"/>
              <a:t>(no major kelp loss)</a:t>
            </a:r>
            <a:endParaRPr lang="en-US" sz="2000" b="1" dirty="0" smtClean="0"/>
          </a:p>
          <a:p>
            <a:endParaRPr lang="en-US" sz="2000" dirty="0"/>
          </a:p>
          <a:p>
            <a:r>
              <a:rPr lang="en-US" sz="2000" dirty="0" smtClean="0"/>
              <a:t>2014-2016    	14.6</a:t>
            </a:r>
          </a:p>
          <a:p>
            <a:endParaRPr lang="en-US" sz="2000" dirty="0"/>
          </a:p>
          <a:p>
            <a:r>
              <a:rPr lang="en-US" sz="2000" b="1" dirty="0" smtClean="0"/>
              <a:t>Northern California</a:t>
            </a:r>
          </a:p>
          <a:p>
            <a:endParaRPr lang="en-US" sz="2000" dirty="0" smtClean="0"/>
          </a:p>
          <a:p>
            <a:r>
              <a:rPr lang="en-US" sz="2000" dirty="0" smtClean="0"/>
              <a:t>2014-2016        	16.0C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46699" y="106314"/>
            <a:ext cx="389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Canonical analysis of principal coordinates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6610" y="1063255"/>
            <a:ext cx="292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Permutation-based MANOVA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284" y="353534"/>
            <a:ext cx="452003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Community structure</a:t>
            </a:r>
          </a:p>
          <a:p>
            <a:endParaRPr lang="en-US" dirty="0"/>
          </a:p>
          <a:p>
            <a:r>
              <a:rPr lang="en-US" sz="2000" dirty="0" smtClean="0"/>
              <a:t>….was pretty stable through time</a:t>
            </a:r>
          </a:p>
          <a:p>
            <a:r>
              <a:rPr lang="en-US" sz="2000" dirty="0" smtClean="0"/>
              <a:t>….sites were different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/>
              <a:t>Kelp – invertebrates – fish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Site (spaces) accounted for most of the explained variation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Largely stable communities in terms of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 smtClean="0"/>
              <a:t>Rockfish YOY (recruits)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Year was the most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Less spatial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…as one would expect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026610" y="1485009"/>
            <a:ext cx="2767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= Depth; S = Site; Y = Year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45" y="606056"/>
            <a:ext cx="3205586" cy="62093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86" y="2482699"/>
            <a:ext cx="2907798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809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CandidaPro-Roman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Nick.Tolimieri</dc:creator>
  <cp:lastModifiedBy>Nick.Tolimieri</cp:lastModifiedBy>
  <cp:revision>51</cp:revision>
  <dcterms:created xsi:type="dcterms:W3CDTF">2023-01-24T18:10:36Z</dcterms:created>
  <dcterms:modified xsi:type="dcterms:W3CDTF">2023-01-25T00:35:12Z</dcterms:modified>
</cp:coreProperties>
</file>