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671"/>
  </p:normalViewPr>
  <p:slideViewPr>
    <p:cSldViewPr snapToGrid="0" snapToObjects="1">
      <p:cViewPr varScale="1">
        <p:scale>
          <a:sx n="82" d="100"/>
          <a:sy n="82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7C3B-A757-6542-B526-EE7C25671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6059D-E84C-CE4A-9723-A96749741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A7CD4-FC5F-6A4C-8192-B1165EB4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399-24BB-BF4C-A657-FCF491650DC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A170-FC22-0B4E-83FF-2E98498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F6D63-F8BC-CE49-8106-E420800F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99C2-2FBB-8344-95E8-06A6D965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3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2EF0-2975-4745-813D-0BA9969F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43A7F-EE46-404C-9BDF-FBD861D44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A54A-D16E-C448-B1E0-2476EC78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399-24BB-BF4C-A657-FCF491650DC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242F2-343D-234E-A05B-2D388AD0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CCC01-8D58-4A41-99A4-C35C8FCB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99C2-2FBB-8344-95E8-06A6D965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B8738-7E1D-534D-BBF2-2CFF1ADBB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CAA2E-1D50-8B44-ABB7-8355F6040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006D-00E5-0F4D-A034-B062F960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399-24BB-BF4C-A657-FCF491650DC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47E70-09D4-F643-A0CE-62033BBE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4959-D116-2042-9B5A-C6B645F8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99C2-2FBB-8344-95E8-06A6D965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5B29-B3BD-0847-AF13-3918955F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01AF-66F6-A14E-8299-FF58300D1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AE892-284A-794B-A4B1-3BB1B578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399-24BB-BF4C-A657-FCF491650DC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EB4-177E-9E4B-9393-13250581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C8FA9-CB4C-A446-AC8D-24D3CE24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99C2-2FBB-8344-95E8-06A6D965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3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12C7-3C66-954E-8ACA-373752A5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0955-ABF4-494C-BA98-79B35C83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E2B61-91B4-CA43-AAF8-E51B4757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399-24BB-BF4C-A657-FCF491650DC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ACB09-4682-1549-B717-9D1A7C07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F96D-1C84-2644-9A31-6CEC2B9C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99C2-2FBB-8344-95E8-06A6D965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7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AD26-8308-C34D-9EA4-B4786281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CFC60-C182-5949-8771-D11B6A060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95467-4635-BD40-99CA-58420878D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50B2E-F199-B54D-92DC-251BBD58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399-24BB-BF4C-A657-FCF491650DC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CF5B1-4386-094E-8E92-47C50C98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9E7B8-0F04-694A-9530-D9A61FCE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99C2-2FBB-8344-95E8-06A6D965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235-6509-974C-A8E0-A5EFE574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64A3D-88F3-C943-B251-C4D4FE310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7FD89-4702-7344-A516-303E2641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CAADB-18F3-AA49-85A8-F42500608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3DD61-B8EB-E244-BCD3-6523393B4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FE92-C6AB-0242-977C-BC68D88C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399-24BB-BF4C-A657-FCF491650DC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A0210-B8B9-504C-8D28-64322FDE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54D06-9764-C645-877B-31217E7E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99C2-2FBB-8344-95E8-06A6D965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6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692E-8BC0-E24E-982A-8CCC8BB8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DB1E6-D750-514B-81DE-768D3C4F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399-24BB-BF4C-A657-FCF491650DC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40ABA-00A4-4447-886A-D8136CF2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844F7-08A1-BA40-A586-45082888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99C2-2FBB-8344-95E8-06A6D965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2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BAD11-7A1F-7C4D-84A2-29ED5FC6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399-24BB-BF4C-A657-FCF491650DC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EC5E0-C8B9-9B4B-8481-AA0D173F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81E5A-7C98-A14C-8792-9D965E90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99C2-2FBB-8344-95E8-06A6D965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3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B7E6-A814-034D-AEE6-8ADC09FE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9213-6652-624E-935D-368F52DF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6C922-8D2A-A443-898A-554470809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AB8AC-6DFF-C942-99FC-6E32A4B9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399-24BB-BF4C-A657-FCF491650DC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0A4E1-46E9-F740-9FC6-0A8B481C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597BF-D634-1A40-A6E7-1479281B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99C2-2FBB-8344-95E8-06A6D965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7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207F-56A2-894A-86D8-CD7AD408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1AB26-F410-5D4C-B87B-5DBDFAA22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FC51E-D13E-F742-B272-DD72ECE6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879BE-DA5E-1A44-BE18-4B50619B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4399-24BB-BF4C-A657-FCF491650DC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8FB5-5A16-0D4F-A9B6-A684759B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DCD97-ACB4-3C4A-833C-24E6A09E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E99C2-2FBB-8344-95E8-06A6D965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5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8A45B-8DE2-0F47-A67F-97B757C0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34F61-4433-E14C-B912-C7EBDCF80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BAE34-323F-3347-84AB-B3407CA79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4399-24BB-BF4C-A657-FCF491650DC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7FE3A-9DFD-DF48-857C-3B112C230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10FE-E7DB-FD41-B34D-53B702D0F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99C2-2FBB-8344-95E8-06A6D965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7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~jure/pubs/node2vec-kdd16.pdf" TargetMode="External"/><Relationship Id="rId2" Type="http://schemas.openxmlformats.org/officeDocument/2006/relationships/hyperlink" Target="https://arxiv.org/pdf/1403.6652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24FA-5929-F34A-900B-E6513E1DB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6898"/>
            <a:ext cx="9144000" cy="2387600"/>
          </a:xfrm>
        </p:spPr>
        <p:txBody>
          <a:bodyPr/>
          <a:lstStyle/>
          <a:p>
            <a:r>
              <a:rPr lang="en-US" altLang="zh-CN" b="1" dirty="0"/>
              <a:t>Network</a:t>
            </a:r>
            <a:r>
              <a:rPr lang="zh-CN" altLang="en-US" b="1" dirty="0"/>
              <a:t> </a:t>
            </a:r>
            <a:r>
              <a:rPr lang="en-US" altLang="zh-CN" b="1" dirty="0"/>
              <a:t>Embedding</a:t>
            </a:r>
            <a:br>
              <a:rPr lang="en-US" altLang="zh-CN" dirty="0"/>
            </a:br>
            <a:r>
              <a:rPr lang="en-US" altLang="zh-CN" sz="4000" dirty="0"/>
              <a:t>(</a:t>
            </a:r>
            <a:r>
              <a:rPr lang="en-US" altLang="zh-CN" sz="4000" dirty="0" err="1"/>
              <a:t>DeepWalk</a:t>
            </a:r>
            <a:r>
              <a:rPr lang="en-US" altLang="zh-CN" sz="4000" dirty="0"/>
              <a:t>/node2vec)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8C269-1F3E-DD4F-A802-0FB372E53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9529"/>
            <a:ext cx="9144000" cy="1655762"/>
          </a:xfrm>
        </p:spPr>
        <p:txBody>
          <a:bodyPr/>
          <a:lstStyle/>
          <a:p>
            <a:r>
              <a:rPr lang="en-US" altLang="zh-CN" dirty="0"/>
              <a:t>TA:</a:t>
            </a:r>
            <a:r>
              <a:rPr lang="zh-CN" altLang="en-US" dirty="0"/>
              <a:t> </a:t>
            </a:r>
            <a:r>
              <a:rPr lang="en-US" altLang="zh-CN" dirty="0" err="1"/>
              <a:t>Hongming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</a:p>
          <a:p>
            <a:r>
              <a:rPr lang="en-US" altLang="zh-CN" dirty="0"/>
              <a:t>Email:</a:t>
            </a:r>
            <a:r>
              <a:rPr lang="zh-CN" altLang="en-US" dirty="0"/>
              <a:t> </a:t>
            </a:r>
            <a:r>
              <a:rPr lang="en-US" altLang="zh-CN" dirty="0" err="1"/>
              <a:t>hzhangal@cse.ust.hk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6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762F-D7FD-354D-A4AB-461A5A62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loaded</a:t>
            </a:r>
            <a:r>
              <a:rPr lang="zh-CN" altLang="en-US" dirty="0"/>
              <a:t> </a:t>
            </a:r>
            <a:r>
              <a:rPr lang="en-US" altLang="zh-CN" dirty="0"/>
              <a:t>edges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38F6B-D715-B442-85EE-0CBAEB360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74" y="1690688"/>
            <a:ext cx="7429500" cy="33782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BA4B66-5A01-5446-8E5F-4922D404383F}"/>
              </a:ext>
            </a:extLst>
          </p:cNvPr>
          <p:cNvGrpSpPr/>
          <p:nvPr/>
        </p:nvGrpSpPr>
        <p:grpSpPr>
          <a:xfrm>
            <a:off x="1336773" y="2776691"/>
            <a:ext cx="1963475" cy="1826140"/>
            <a:chOff x="1326262" y="2324746"/>
            <a:chExt cx="1963475" cy="18261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BF6ABC-F5E6-2548-9219-3D1EBCF82383}"/>
                </a:ext>
              </a:extLst>
            </p:cNvPr>
            <p:cNvSpPr txBox="1"/>
            <p:nvPr/>
          </p:nvSpPr>
          <p:spPr>
            <a:xfrm>
              <a:off x="1326262" y="2324746"/>
              <a:ext cx="1963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List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of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edges</a:t>
              </a:r>
              <a:endParaRPr lang="en-US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9B1567-B584-2947-BC8F-2DEACDD5E9F4}"/>
                </a:ext>
              </a:extLst>
            </p:cNvPr>
            <p:cNvSpPr txBox="1"/>
            <p:nvPr/>
          </p:nvSpPr>
          <p:spPr>
            <a:xfrm>
              <a:off x="1410345" y="3689221"/>
              <a:ext cx="16428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graph</a:t>
              </a:r>
              <a:endParaRPr lang="en-US" sz="2400" dirty="0"/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6712E548-0C36-9B47-B5A0-D1AF85DDE1D0}"/>
                </a:ext>
              </a:extLst>
            </p:cNvPr>
            <p:cNvSpPr/>
            <p:nvPr/>
          </p:nvSpPr>
          <p:spPr>
            <a:xfrm>
              <a:off x="2039007" y="2879834"/>
              <a:ext cx="268992" cy="8093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2E7F0C7-691A-1845-B8F0-7CA03EFF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474" y="5438313"/>
            <a:ext cx="7429500" cy="84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7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762F-D7FD-354D-A4AB-461A5A62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walks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6B6574-C6B0-4243-8250-0ABDC7D9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309" y="2765753"/>
            <a:ext cx="6738875" cy="12176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4C7FF6-142B-354A-9A79-D05C71A944E6}"/>
              </a:ext>
            </a:extLst>
          </p:cNvPr>
          <p:cNvSpPr txBox="1"/>
          <p:nvPr/>
        </p:nvSpPr>
        <p:spPr>
          <a:xfrm>
            <a:off x="956441" y="2280745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Probabilities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edges.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92B37-5739-DA44-A3F1-8AEBCF56F455}"/>
              </a:ext>
            </a:extLst>
          </p:cNvPr>
          <p:cNvSpPr txBox="1"/>
          <p:nvPr/>
        </p:nvSpPr>
        <p:spPr>
          <a:xfrm>
            <a:off x="956441" y="3660255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Conduct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walk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69A611-6458-A440-A4DB-9958019699C4}"/>
              </a:ext>
            </a:extLst>
          </p:cNvPr>
          <p:cNvCxnSpPr>
            <a:stCxn id="13" idx="3"/>
          </p:cNvCxnSpPr>
          <p:nvPr/>
        </p:nvCxnSpPr>
        <p:spPr>
          <a:xfrm>
            <a:off x="3258207" y="2603911"/>
            <a:ext cx="1397876" cy="52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B1538C-FACE-A14C-9AC1-06F740972B91}"/>
              </a:ext>
            </a:extLst>
          </p:cNvPr>
          <p:cNvCxnSpPr>
            <a:stCxn id="14" idx="3"/>
          </p:cNvCxnSpPr>
          <p:nvPr/>
        </p:nvCxnSpPr>
        <p:spPr>
          <a:xfrm flipV="1">
            <a:off x="3258207" y="3790122"/>
            <a:ext cx="1397876" cy="193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7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762F-D7FD-354D-A4AB-461A5A62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Gensim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7EAA69-6B68-3040-BFE8-64F7A0D81A52}"/>
              </a:ext>
            </a:extLst>
          </p:cNvPr>
          <p:cNvGrpSpPr/>
          <p:nvPr/>
        </p:nvGrpSpPr>
        <p:grpSpPr>
          <a:xfrm>
            <a:off x="838200" y="2346711"/>
            <a:ext cx="10920068" cy="2024082"/>
            <a:chOff x="768350" y="1816624"/>
            <a:chExt cx="10920068" cy="20240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2AD402-929C-FA45-8495-B0570A431948}"/>
                </a:ext>
              </a:extLst>
            </p:cNvPr>
            <p:cNvSpPr txBox="1"/>
            <p:nvPr/>
          </p:nvSpPr>
          <p:spPr>
            <a:xfrm>
              <a:off x="838200" y="3471374"/>
              <a:ext cx="2279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List</a:t>
              </a:r>
              <a:r>
                <a:rPr lang="zh-CN" altLang="en-US" dirty="0"/>
                <a:t> </a:t>
              </a:r>
              <a:r>
                <a:rPr lang="en-US" altLang="zh-CN" dirty="0"/>
                <a:t>of</a:t>
              </a:r>
              <a:r>
                <a:rPr lang="zh-CN" altLang="en-US" dirty="0"/>
                <a:t> </a:t>
              </a:r>
              <a:r>
                <a:rPr lang="en-US" altLang="zh-CN" dirty="0"/>
                <a:t>list</a:t>
              </a:r>
              <a:r>
                <a:rPr lang="zh-CN" altLang="en-US" dirty="0"/>
                <a:t> </a:t>
              </a:r>
              <a:r>
                <a:rPr lang="en-US" altLang="zh-CN" dirty="0"/>
                <a:t>of</a:t>
              </a:r>
              <a:r>
                <a:rPr lang="zh-CN" altLang="en-US" dirty="0"/>
                <a:t> </a:t>
              </a:r>
              <a:r>
                <a:rPr lang="en-US" altLang="zh-CN" dirty="0"/>
                <a:t>nodes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60416-1638-994A-A307-92EB4AB236F8}"/>
                </a:ext>
              </a:extLst>
            </p:cNvPr>
            <p:cNvSpPr txBox="1"/>
            <p:nvPr/>
          </p:nvSpPr>
          <p:spPr>
            <a:xfrm>
              <a:off x="2690190" y="1946678"/>
              <a:ext cx="2213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Dimension</a:t>
              </a:r>
              <a:r>
                <a:rPr lang="zh-CN" altLang="en-US" dirty="0"/>
                <a:t> </a:t>
              </a:r>
              <a:r>
                <a:rPr lang="en-US" altLang="zh-CN" dirty="0"/>
                <a:t>of</a:t>
              </a:r>
              <a:r>
                <a:rPr lang="zh-CN" altLang="en-US" dirty="0"/>
                <a:t> </a:t>
              </a:r>
              <a:r>
                <a:rPr lang="en-US" altLang="zh-CN" dirty="0"/>
                <a:t>vectors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56429-948F-6541-9FC0-3B634DD2EC2F}"/>
                </a:ext>
              </a:extLst>
            </p:cNvPr>
            <p:cNvSpPr txBox="1"/>
            <p:nvPr/>
          </p:nvSpPr>
          <p:spPr>
            <a:xfrm>
              <a:off x="4002155" y="3471374"/>
              <a:ext cx="2743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Window</a:t>
              </a:r>
              <a:r>
                <a:rPr lang="zh-CN" altLang="en-US" dirty="0"/>
                <a:t> </a:t>
              </a:r>
              <a:r>
                <a:rPr lang="en-US" altLang="zh-CN" dirty="0"/>
                <a:t>size</a:t>
              </a:r>
              <a:r>
                <a:rPr lang="zh-CN" altLang="en-US" dirty="0"/>
                <a:t> </a:t>
              </a:r>
              <a:r>
                <a:rPr lang="en-US" altLang="zh-CN" dirty="0"/>
                <a:t>of</a:t>
              </a:r>
              <a:r>
                <a:rPr lang="zh-CN" altLang="en-US" dirty="0"/>
                <a:t> </a:t>
              </a:r>
              <a:r>
                <a:rPr lang="en-US" altLang="zh-CN" dirty="0"/>
                <a:t>word2vec</a:t>
              </a:r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D294276-DB04-7540-ABBD-89BF81AD8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350" y="2588892"/>
              <a:ext cx="10655300" cy="6096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F567E8-5F0E-624D-AFF8-83FF552AD822}"/>
                </a:ext>
              </a:extLst>
            </p:cNvPr>
            <p:cNvSpPr txBox="1"/>
            <p:nvPr/>
          </p:nvSpPr>
          <p:spPr>
            <a:xfrm>
              <a:off x="6096000" y="1816624"/>
              <a:ext cx="1298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Minimum</a:t>
              </a:r>
              <a:r>
                <a:rPr lang="zh-CN" altLang="en-US" dirty="0"/>
                <a:t> </a:t>
              </a:r>
              <a:r>
                <a:rPr lang="en-US" altLang="zh-CN" dirty="0"/>
                <a:t>appearance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BC5F1B-003B-5447-BCB2-7B5799C65B8E}"/>
                </a:ext>
              </a:extLst>
            </p:cNvPr>
            <p:cNvSpPr txBox="1"/>
            <p:nvPr/>
          </p:nvSpPr>
          <p:spPr>
            <a:xfrm>
              <a:off x="7126354" y="3471374"/>
              <a:ext cx="1007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Sg/</a:t>
              </a:r>
              <a:r>
                <a:rPr lang="en-US" altLang="zh-CN" dirty="0" err="1"/>
                <a:t>cbow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72F623-5B98-234E-8688-576E6A717EBC}"/>
                </a:ext>
              </a:extLst>
            </p:cNvPr>
            <p:cNvSpPr txBox="1"/>
            <p:nvPr/>
          </p:nvSpPr>
          <p:spPr>
            <a:xfrm>
              <a:off x="8133519" y="1946678"/>
              <a:ext cx="1775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Number</a:t>
              </a:r>
              <a:r>
                <a:rPr lang="zh-CN" altLang="en-US" dirty="0"/>
                <a:t> </a:t>
              </a:r>
              <a:r>
                <a:rPr lang="en-US" altLang="zh-CN" dirty="0"/>
                <a:t>of</a:t>
              </a:r>
              <a:r>
                <a:rPr lang="zh-CN" altLang="en-US" dirty="0"/>
                <a:t> </a:t>
              </a:r>
              <a:r>
                <a:rPr lang="en-US" altLang="zh-CN" dirty="0"/>
                <a:t>CPUs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06C748-B2F4-2740-AA20-E895FAC7E0DA}"/>
                </a:ext>
              </a:extLst>
            </p:cNvPr>
            <p:cNvSpPr txBox="1"/>
            <p:nvPr/>
          </p:nvSpPr>
          <p:spPr>
            <a:xfrm>
              <a:off x="9405728" y="3471374"/>
              <a:ext cx="2282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Number</a:t>
              </a:r>
              <a:r>
                <a:rPr lang="zh-CN" altLang="en-US" dirty="0"/>
                <a:t> </a:t>
              </a:r>
              <a:r>
                <a:rPr lang="en-US" altLang="zh-CN" dirty="0"/>
                <a:t>of</a:t>
              </a:r>
              <a:r>
                <a:rPr lang="zh-CN" altLang="en-US" dirty="0"/>
                <a:t> </a:t>
              </a:r>
              <a:r>
                <a:rPr lang="en-US" altLang="zh-CN" dirty="0"/>
                <a:t>iterations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831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762F-D7FD-354D-A4AB-461A5A62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embeddings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81D5C-8858-9641-B862-93C4203C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59" y="2466837"/>
            <a:ext cx="8894516" cy="170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2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762F-D7FD-354D-A4AB-461A5A62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D7DE1-4359-0C47-BD49-06D8706D1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8967"/>
            <a:ext cx="10553700" cy="273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2ECD60-24DA-6F46-906B-8F3A7ABB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88778"/>
            <a:ext cx="10515601" cy="5020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E11E50-FA6B-524D-9907-27DCBAFA4928}"/>
              </a:ext>
            </a:extLst>
          </p:cNvPr>
          <p:cNvSpPr txBox="1"/>
          <p:nvPr/>
        </p:nvSpPr>
        <p:spPr>
          <a:xfrm>
            <a:off x="838199" y="1690688"/>
            <a:ext cx="3140765" cy="376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3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762F-D7FD-354D-A4AB-461A5A62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E11E50-FA6B-524D-9907-27DCBAFA4928}"/>
              </a:ext>
            </a:extLst>
          </p:cNvPr>
          <p:cNvSpPr txBox="1"/>
          <p:nvPr/>
        </p:nvSpPr>
        <p:spPr>
          <a:xfrm>
            <a:off x="838198" y="1506022"/>
            <a:ext cx="990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cosine</a:t>
            </a:r>
            <a:r>
              <a:rPr lang="zh-CN" altLang="en-US" dirty="0"/>
              <a:t> </a:t>
            </a:r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AUC-ROC</a:t>
            </a:r>
            <a:r>
              <a:rPr lang="zh-CN" altLang="en-US" dirty="0"/>
              <a:t> </a:t>
            </a:r>
            <a:r>
              <a:rPr lang="en-US" altLang="zh-CN" dirty="0"/>
              <a:t>score.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BEAA1-5776-D441-AE81-7A80E11E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24" y="1875354"/>
            <a:ext cx="85598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DDDA87-5D7E-9F46-9BEF-CD53E2EDD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987550"/>
            <a:ext cx="106045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0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DDE19-0DB5-7944-BFBB-A7065FC364DB}"/>
              </a:ext>
            </a:extLst>
          </p:cNvPr>
          <p:cNvSpPr txBox="1"/>
          <p:nvPr/>
        </p:nvSpPr>
        <p:spPr>
          <a:xfrm>
            <a:off x="4982819" y="2054087"/>
            <a:ext cx="19613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Q&amp;A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0906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56DC-1E33-8640-8F86-C47AB5B2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4C22D3-68C1-9746-B369-A006170C66BE}"/>
              </a:ext>
            </a:extLst>
          </p:cNvPr>
          <p:cNvGrpSpPr/>
          <p:nvPr/>
        </p:nvGrpSpPr>
        <p:grpSpPr>
          <a:xfrm>
            <a:off x="1509126" y="1690688"/>
            <a:ext cx="9355185" cy="3594234"/>
            <a:chOff x="178308" y="1694688"/>
            <a:chExt cx="6646164" cy="23248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32ADE4-4199-924D-9EDE-8F5B536F7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08" y="1780364"/>
              <a:ext cx="6646164" cy="223918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524F3B-F1C2-744E-85B6-1956D2C420FB}"/>
                </a:ext>
              </a:extLst>
            </p:cNvPr>
            <p:cNvSpPr/>
            <p:nvPr/>
          </p:nvSpPr>
          <p:spPr>
            <a:xfrm>
              <a:off x="3733800" y="1694688"/>
              <a:ext cx="381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DDE7E0-EA97-664B-95DD-F8D744D08AEA}"/>
                </a:ext>
              </a:extLst>
            </p:cNvPr>
            <p:cNvSpPr/>
            <p:nvPr/>
          </p:nvSpPr>
          <p:spPr>
            <a:xfrm>
              <a:off x="178308" y="1733550"/>
              <a:ext cx="381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6CFA0C-C9F9-C640-ABB2-8AAF7FCF8EFF}"/>
              </a:ext>
            </a:extLst>
          </p:cNvPr>
          <p:cNvSpPr txBox="1"/>
          <p:nvPr/>
        </p:nvSpPr>
        <p:spPr>
          <a:xfrm>
            <a:off x="2588217" y="5656881"/>
            <a:ext cx="2014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Input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2FFDF-A976-0A45-92E3-8F683E7970F3}"/>
              </a:ext>
            </a:extLst>
          </p:cNvPr>
          <p:cNvSpPr txBox="1"/>
          <p:nvPr/>
        </p:nvSpPr>
        <p:spPr>
          <a:xfrm>
            <a:off x="8118529" y="5656880"/>
            <a:ext cx="2014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Output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04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5E5B-1EB7-A34B-89C6-3651354D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98284-9D0C-0143-A264-D570D2AF6DBA}"/>
              </a:ext>
            </a:extLst>
          </p:cNvPr>
          <p:cNvSpPr txBox="1"/>
          <p:nvPr/>
        </p:nvSpPr>
        <p:spPr>
          <a:xfrm>
            <a:off x="1286359" y="2076773"/>
            <a:ext cx="562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US" altLang="zh-CN" sz="2400" dirty="0"/>
              <a:t>Link</a:t>
            </a:r>
            <a:r>
              <a:rPr lang="zh-CN" altLang="en-US" sz="2400" dirty="0"/>
              <a:t> </a:t>
            </a:r>
            <a:r>
              <a:rPr lang="en-US" altLang="zh-CN" sz="2400" dirty="0"/>
              <a:t>Prediction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12888-F733-1E45-9B8E-A69B676BB53E}"/>
              </a:ext>
            </a:extLst>
          </p:cNvPr>
          <p:cNvSpPr txBox="1"/>
          <p:nvPr/>
        </p:nvSpPr>
        <p:spPr>
          <a:xfrm>
            <a:off x="1286359" y="2693690"/>
            <a:ext cx="562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en-US" altLang="zh-CN" sz="2400" dirty="0"/>
              <a:t>Node</a:t>
            </a:r>
            <a:r>
              <a:rPr lang="zh-CN" altLang="en-US" sz="2400" dirty="0"/>
              <a:t> </a:t>
            </a:r>
            <a:r>
              <a:rPr lang="en-US" altLang="zh-CN" sz="2400" dirty="0"/>
              <a:t>Classification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E4F5E-3671-FF4E-8854-D29AC2483600}"/>
              </a:ext>
            </a:extLst>
          </p:cNvPr>
          <p:cNvSpPr txBox="1"/>
          <p:nvPr/>
        </p:nvSpPr>
        <p:spPr>
          <a:xfrm>
            <a:off x="1286358" y="3310607"/>
            <a:ext cx="562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 </a:t>
            </a:r>
            <a:r>
              <a:rPr lang="en-US" altLang="zh-CN" sz="2400" dirty="0"/>
              <a:t>Recommendation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745E2-5CEE-D744-A286-8EB221BD337C}"/>
              </a:ext>
            </a:extLst>
          </p:cNvPr>
          <p:cNvSpPr txBox="1"/>
          <p:nvPr/>
        </p:nvSpPr>
        <p:spPr>
          <a:xfrm>
            <a:off x="1286358" y="3927524"/>
            <a:ext cx="562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r>
              <a:rPr lang="zh-CN" altLang="en-US" sz="2400" dirty="0"/>
              <a:t> </a:t>
            </a:r>
            <a:r>
              <a:rPr lang="en-US" altLang="zh-CN" sz="2400" dirty="0"/>
              <a:t>Visualization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7FB20-81CB-9946-A76C-02DEBAC61A64}"/>
              </a:ext>
            </a:extLst>
          </p:cNvPr>
          <p:cNvSpPr txBox="1"/>
          <p:nvPr/>
        </p:nvSpPr>
        <p:spPr>
          <a:xfrm>
            <a:off x="1286358" y="4544441"/>
            <a:ext cx="562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679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4DE8-C9DD-D145-8BB9-D519745B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BD69E-6201-0B41-99B7-CEBC8515F593}"/>
              </a:ext>
            </a:extLst>
          </p:cNvPr>
          <p:cNvSpPr txBox="1"/>
          <p:nvPr/>
        </p:nvSpPr>
        <p:spPr>
          <a:xfrm>
            <a:off x="1286359" y="2076773"/>
            <a:ext cx="562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US" altLang="zh-CN" sz="2400" dirty="0"/>
              <a:t>Random</a:t>
            </a:r>
            <a:r>
              <a:rPr lang="zh-CN" altLang="en-US" sz="2400" dirty="0"/>
              <a:t> </a:t>
            </a:r>
            <a:r>
              <a:rPr lang="en-US" altLang="zh-CN" sz="2400" dirty="0"/>
              <a:t>walk</a:t>
            </a:r>
            <a:r>
              <a:rPr lang="zh-CN" altLang="en-US" sz="2400" dirty="0"/>
              <a:t> </a:t>
            </a:r>
            <a:r>
              <a:rPr lang="en-US" altLang="zh-CN" sz="2400" dirty="0"/>
              <a:t>based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F6D45-390A-4C43-B779-1184CCABC89F}"/>
              </a:ext>
            </a:extLst>
          </p:cNvPr>
          <p:cNvSpPr txBox="1"/>
          <p:nvPr/>
        </p:nvSpPr>
        <p:spPr>
          <a:xfrm>
            <a:off x="1286359" y="2693690"/>
            <a:ext cx="562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2.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Graph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CNN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based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4B332-EB7B-5740-96C0-0B66C089C3E9}"/>
              </a:ext>
            </a:extLst>
          </p:cNvPr>
          <p:cNvSpPr txBox="1"/>
          <p:nvPr/>
        </p:nvSpPr>
        <p:spPr>
          <a:xfrm>
            <a:off x="1286359" y="3310607"/>
            <a:ext cx="562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Many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Others……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7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7C3B-A572-5743-AA95-DF73AABC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Walk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Embeddings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45D31-3C61-2541-9AC4-D9FAFEDB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err="1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Perozzi</a:t>
            </a:r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 et al. 2014. </a:t>
            </a:r>
            <a:r>
              <a:rPr lang="en-US" sz="2000" dirty="0" err="1">
                <a:latin typeface="Helvetica Neue Light" charset="0"/>
                <a:ea typeface="Helvetica Neue Light" charset="0"/>
                <a:cs typeface="Helvetica Neue Light" charset="0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DeepWalk</a:t>
            </a:r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Online Learning of Social Representations</a:t>
            </a:r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. </a:t>
            </a:r>
            <a:r>
              <a:rPr lang="en-US" sz="2000" i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KDD.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Grover et al. 2016. </a:t>
            </a:r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node2vec: Scalable Feature Learning for Networks</a:t>
            </a:r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. </a:t>
            </a:r>
            <a:r>
              <a:rPr lang="en-US" sz="2000" i="1" dirty="0">
                <a:latin typeface="Helvetica Neue Light" charset="0"/>
                <a:ea typeface="Helvetica Neue Light" charset="0"/>
                <a:cs typeface="Helvetica Neue Light" charset="0"/>
                <a:sym typeface="Open Sans"/>
              </a:rPr>
              <a:t>KDD.</a:t>
            </a:r>
          </a:p>
          <a:p>
            <a:pPr marL="285750" indent="-285750">
              <a:buFont typeface="Arial" charset="0"/>
              <a:buChar char="•"/>
            </a:pPr>
            <a:endParaRPr lang="en-US" sz="2000" i="1" dirty="0"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 marL="285750" indent="-285750">
              <a:buFont typeface="Arial" charset="0"/>
              <a:buChar char="•"/>
            </a:pPr>
            <a:endParaRPr lang="en-US" sz="2000" i="1" dirty="0"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 Neue Light" charset="0"/>
              <a:ea typeface="Helvetica Neue Light" charset="0"/>
              <a:cs typeface="Helvetica Neue Light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5166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F272-C331-E04E-AEFE-2A12A048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Deepwalks</a:t>
            </a:r>
            <a:r>
              <a:rPr lang="en-US" altLang="zh-CN" dirty="0"/>
              <a:t>/node2vec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B897B6-B400-D045-802E-D41AD315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491" y="1858828"/>
            <a:ext cx="4891838" cy="4010652"/>
          </a:xfrm>
        </p:spPr>
        <p:txBody>
          <a:bodyPr>
            <a:noAutofit/>
          </a:bodyPr>
          <a:lstStyle/>
          <a:p>
            <a:pPr marL="457200" indent="-457200">
              <a:spcAft>
                <a:spcPts val="3600"/>
              </a:spcAft>
              <a:buFont typeface="+mj-lt"/>
              <a:buAutoNum type="arabicPeriod"/>
            </a:pPr>
            <a:r>
              <a:rPr lang="en-CA" dirty="0"/>
              <a:t>Estimate probability of visiting node </a:t>
            </a:r>
            <a:r>
              <a:rPr lang="en-CA" i="1" dirty="0">
                <a:latin typeface="Cambria Math" charset="0"/>
                <a:ea typeface="Cambria Math" charset="0"/>
                <a:cs typeface="Cambria Math" charset="0"/>
              </a:rPr>
              <a:t>v</a:t>
            </a:r>
            <a:r>
              <a:rPr lang="en-CA" i="1" dirty="0"/>
              <a:t> </a:t>
            </a:r>
            <a:r>
              <a:rPr lang="en-CA" dirty="0"/>
              <a:t>on a random walk starting from node</a:t>
            </a:r>
            <a:r>
              <a:rPr lang="en-CA" i="1" dirty="0"/>
              <a:t> </a:t>
            </a:r>
            <a:r>
              <a:rPr lang="en-CA" i="1" dirty="0">
                <a:latin typeface="Cambria Math" charset="0"/>
                <a:ea typeface="Cambria Math" charset="0"/>
                <a:cs typeface="Cambria Math" charset="0"/>
              </a:rPr>
              <a:t>u</a:t>
            </a:r>
            <a:r>
              <a:rPr lang="en-CA" i="1" dirty="0"/>
              <a:t> </a:t>
            </a:r>
            <a:r>
              <a:rPr lang="en-CA" dirty="0"/>
              <a:t>using some random walk strategy </a:t>
            </a:r>
            <a:r>
              <a:rPr lang="en-CA" i="1" dirty="0">
                <a:latin typeface="Cambria Math" charset="0"/>
                <a:ea typeface="Cambria Math" charset="0"/>
                <a:cs typeface="Cambria Math" charset="0"/>
              </a:rPr>
              <a:t>R</a:t>
            </a:r>
            <a:r>
              <a:rPr lang="en-CA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Optimize </a:t>
            </a:r>
            <a:r>
              <a:rPr lang="en-CA" dirty="0" err="1"/>
              <a:t>embeddings</a:t>
            </a:r>
            <a:r>
              <a:rPr lang="en-CA" dirty="0"/>
              <a:t> to encode these random walk statistics. 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E1786-60CE-2E46-A643-CB11DEBD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675" y="1858828"/>
            <a:ext cx="2919253" cy="1672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FC136E-D03B-C245-B021-7554C5F40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17" y="4021510"/>
            <a:ext cx="2945970" cy="1847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50C72C-31A9-1343-B471-02371A9D3917}"/>
              </a:ext>
            </a:extLst>
          </p:cNvPr>
          <p:cNvSpPr txBox="1"/>
          <p:nvPr/>
        </p:nvSpPr>
        <p:spPr>
          <a:xfrm>
            <a:off x="9980908" y="2530107"/>
            <a:ext cx="190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FA717-5314-514B-B713-44CCAC7C5322}"/>
              </a:ext>
            </a:extLst>
          </p:cNvPr>
          <p:cNvSpPr txBox="1"/>
          <p:nvPr/>
        </p:nvSpPr>
        <p:spPr>
          <a:xfrm>
            <a:off x="9980908" y="4374398"/>
            <a:ext cx="190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Word2Vec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5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7C3B-A572-5743-AA95-DF73AABC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Walks?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7F5F5A-9734-8640-ACB4-9F4A7750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Expressivity:</a:t>
            </a:r>
            <a:r>
              <a:rPr lang="en-US" dirty="0"/>
              <a:t> Flexible stochastic definition of node similarity that </a:t>
            </a:r>
            <a:r>
              <a:rPr lang="en-US" dirty="0">
                <a:solidFill>
                  <a:schemeClr val="accent2"/>
                </a:solidFill>
              </a:rPr>
              <a:t>incorporates both local and higher-order neighborhood information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Efficiency: </a:t>
            </a:r>
            <a:r>
              <a:rPr lang="en-US" dirty="0"/>
              <a:t>Do not need to consider all node pairs when training; </a:t>
            </a:r>
            <a:r>
              <a:rPr lang="en-US" dirty="0">
                <a:solidFill>
                  <a:schemeClr val="accent2"/>
                </a:solidFill>
              </a:rPr>
              <a:t>only need to consider pairs that co-occur on random walks.</a:t>
            </a:r>
          </a:p>
        </p:txBody>
      </p:sp>
    </p:spTree>
    <p:extLst>
      <p:ext uri="{BB962C8B-B14F-4D97-AF65-F5344CB8AC3E}">
        <p14:creationId xmlns:p14="http://schemas.microsoft.com/office/powerpoint/2010/main" val="95824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67E9F-5C6E-824B-A34A-6477427B69B8}"/>
              </a:ext>
            </a:extLst>
          </p:cNvPr>
          <p:cNvSpPr txBox="1"/>
          <p:nvPr/>
        </p:nvSpPr>
        <p:spPr>
          <a:xfrm>
            <a:off x="1286357" y="2785417"/>
            <a:ext cx="562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en-US" altLang="zh-CN" sz="2400" dirty="0"/>
              <a:t>Implement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random</a:t>
            </a:r>
            <a:r>
              <a:rPr lang="zh-CN" altLang="en-US" sz="2400" dirty="0"/>
              <a:t> </a:t>
            </a:r>
            <a:r>
              <a:rPr lang="en-US" altLang="zh-CN" sz="2400" dirty="0"/>
              <a:t>walk</a:t>
            </a:r>
            <a:r>
              <a:rPr lang="zh-CN" altLang="en-US" sz="2400" dirty="0"/>
              <a:t> </a:t>
            </a:r>
            <a:r>
              <a:rPr lang="en-US" altLang="zh-CN" sz="2400" dirty="0"/>
              <a:t>process.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6972C-FDA5-F64A-A1D7-350D75D93565}"/>
              </a:ext>
            </a:extLst>
          </p:cNvPr>
          <p:cNvSpPr txBox="1"/>
          <p:nvPr/>
        </p:nvSpPr>
        <p:spPr>
          <a:xfrm>
            <a:off x="1286357" y="3497833"/>
            <a:ext cx="562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 </a:t>
            </a:r>
            <a:r>
              <a:rPr lang="en-US" altLang="zh-CN" sz="2400" dirty="0"/>
              <a:t>Train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embedding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 err="1"/>
              <a:t>Gensim</a:t>
            </a:r>
            <a:r>
              <a:rPr lang="en-US" altLang="zh-CN" sz="2400" dirty="0"/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A1B36-4BCE-B941-9D04-B443D3228019}"/>
              </a:ext>
            </a:extLst>
          </p:cNvPr>
          <p:cNvSpPr txBox="1"/>
          <p:nvPr/>
        </p:nvSpPr>
        <p:spPr>
          <a:xfrm>
            <a:off x="1286357" y="4210249"/>
            <a:ext cx="889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performance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learned</a:t>
            </a:r>
            <a:r>
              <a:rPr lang="zh-CN" altLang="en-US" sz="2400" dirty="0"/>
              <a:t> </a:t>
            </a:r>
            <a:r>
              <a:rPr lang="en-US" altLang="zh-CN" sz="2400" dirty="0"/>
              <a:t>embedding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Link</a:t>
            </a:r>
            <a:r>
              <a:rPr lang="zh-CN" altLang="en-US" sz="2400" dirty="0"/>
              <a:t> </a:t>
            </a:r>
            <a:r>
              <a:rPr lang="en-US" altLang="zh-CN" sz="2400" dirty="0"/>
              <a:t>prediction.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9B0CC-704F-8243-822E-44AB0F00CFF9}"/>
              </a:ext>
            </a:extLst>
          </p:cNvPr>
          <p:cNvSpPr txBox="1"/>
          <p:nvPr/>
        </p:nvSpPr>
        <p:spPr>
          <a:xfrm>
            <a:off x="1286356" y="2073001"/>
            <a:ext cx="562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en-US" altLang="zh-CN" sz="2400" dirty="0"/>
              <a:t>Load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into</a:t>
            </a:r>
            <a:r>
              <a:rPr lang="zh-CN" altLang="en-US" sz="2400" dirty="0"/>
              <a:t> </a:t>
            </a:r>
            <a:r>
              <a:rPr lang="en-US" altLang="zh-CN" sz="2400" dirty="0"/>
              <a:t>graph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 err="1"/>
              <a:t>networkx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645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762F-D7FD-354D-A4AB-461A5A62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069A7F-7FBA-BA48-A6E1-C8854B8D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55" y="1927335"/>
            <a:ext cx="6832600" cy="1447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AC9D4D-AAFC-EC43-B8BE-AEAADC98B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355" y="4043284"/>
            <a:ext cx="6832600" cy="9221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11A486-6CE1-E242-8048-26F68F2BAEFC}"/>
              </a:ext>
            </a:extLst>
          </p:cNvPr>
          <p:cNvSpPr txBox="1"/>
          <p:nvPr/>
        </p:nvSpPr>
        <p:spPr>
          <a:xfrm>
            <a:off x="3100551" y="5448964"/>
            <a:ext cx="75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available:</a:t>
            </a:r>
            <a:r>
              <a:rPr lang="zh-CN" altLang="en-US" dirty="0"/>
              <a:t> </a:t>
            </a:r>
            <a:r>
              <a:rPr lang="en-HK" altLang="zh-CN" dirty="0"/>
              <a:t>http://</a:t>
            </a:r>
            <a:r>
              <a:rPr lang="en-HK" altLang="zh-CN" dirty="0" err="1"/>
              <a:t>deim.urv.cat</a:t>
            </a:r>
            <a:r>
              <a:rPr lang="en-HK" altLang="zh-CN" dirty="0"/>
              <a:t>/~</a:t>
            </a:r>
            <a:r>
              <a:rPr lang="en-HK" altLang="zh-CN" dirty="0" err="1"/>
              <a:t>alephsys</a:t>
            </a:r>
            <a:r>
              <a:rPr lang="en-HK" altLang="zh-CN" dirty="0"/>
              <a:t>/</a:t>
            </a:r>
            <a:r>
              <a:rPr lang="en-HK" altLang="zh-CN" dirty="0" err="1"/>
              <a:t>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4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325</Words>
  <Application>Microsoft Macintosh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Open Sans</vt:lpstr>
      <vt:lpstr>Arial</vt:lpstr>
      <vt:lpstr>Calibri</vt:lpstr>
      <vt:lpstr>Calibri Light</vt:lpstr>
      <vt:lpstr>Cambria Math</vt:lpstr>
      <vt:lpstr>Helvetica Neue Light</vt:lpstr>
      <vt:lpstr>Office Theme</vt:lpstr>
      <vt:lpstr>Network Embedding (DeepWalk/node2vec)</vt:lpstr>
      <vt:lpstr>Network Embedding</vt:lpstr>
      <vt:lpstr>Applications of Network Embedding</vt:lpstr>
      <vt:lpstr>Approaches</vt:lpstr>
      <vt:lpstr>Random Walk Based Network Embeddings</vt:lpstr>
      <vt:lpstr>Deepwalks/node2vec</vt:lpstr>
      <vt:lpstr>Why Random Walks?</vt:lpstr>
      <vt:lpstr>In this Tutorial</vt:lpstr>
      <vt:lpstr>Load Data and Split Data</vt:lpstr>
      <vt:lpstr>Create a graph object with loaded edges</vt:lpstr>
      <vt:lpstr>Generate random walks</vt:lpstr>
      <vt:lpstr>Train the embeddings with Gensim</vt:lpstr>
      <vt:lpstr>Save embeddings</vt:lpstr>
      <vt:lpstr>Link Prediction</vt:lpstr>
      <vt:lpstr>Link Prediction</vt:lpstr>
      <vt:lpstr>In this Tutorial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Embedding (Deepwalk/Node2Vec)</dc:title>
  <dc:creator>Microsoft Office User</dc:creator>
  <cp:lastModifiedBy>Microsoft Office User</cp:lastModifiedBy>
  <cp:revision>16</cp:revision>
  <dcterms:created xsi:type="dcterms:W3CDTF">2019-03-17T02:33:58Z</dcterms:created>
  <dcterms:modified xsi:type="dcterms:W3CDTF">2019-03-21T12:39:52Z</dcterms:modified>
</cp:coreProperties>
</file>