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6" r:id="rId2"/>
    <p:sldId id="257" r:id="rId3"/>
    <p:sldId id="258" r:id="rId4"/>
    <p:sldId id="259" r:id="rId5"/>
    <p:sldId id="260" r:id="rId6"/>
    <p:sldId id="261" r:id="rId7"/>
    <p:sldId id="262" r:id="rId8"/>
    <p:sldId id="264" r:id="rId9"/>
    <p:sldId id="265" r:id="rId10"/>
    <p:sldId id="263"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12/13/2022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238193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12/13/2022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575569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126595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06852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12/13/2022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4237748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EDB8D0-98ED-4B86-9D5F-E61ADC70144D}" type="datetimeFigureOut">
              <a:rPr lang="en-US" smtClean="0"/>
              <a:pPr/>
              <a:t>12/13/2022</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60083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EDB8D0-98ED-4B86-9D5F-E61ADC70144D}" type="datetimeFigureOut">
              <a:rPr lang="en-US" smtClean="0"/>
              <a:pPr/>
              <a:t>12/13/2022</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881188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302220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854440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2EDB8D0-98ED-4B86-9D5F-E61ADC70144D}" type="datetimeFigureOut">
              <a:rPr lang="en-US" smtClean="0"/>
              <a:t>12/13/2022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761009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31024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96145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179345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2EDB8D0-98ED-4B86-9D5F-E61ADC70144D}" type="datetimeFigureOut">
              <a:rPr lang="en-US" smtClean="0"/>
              <a:t>12/13/2022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253367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2EDB8D0-98ED-4B86-9D5F-E61ADC70144D}" type="datetimeFigureOut">
              <a:rPr lang="en-US" smtClean="0"/>
              <a:t>12/13/2022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719635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2EDB8D0-98ED-4B86-9D5F-E61ADC70144D}" type="datetimeFigureOut">
              <a:rPr lang="en-US" smtClean="0"/>
              <a:t>12/13/2022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239322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7736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2EDB8D0-98ED-4B86-9D5F-E61ADC70144D}" type="datetimeFigureOut">
              <a:rPr lang="en-US" smtClean="0"/>
              <a:pPr/>
              <a:t>12/13/2022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097895074"/>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realsimple.com/health/fitness-exercise/sedentary-lifestyle-signs" TargetMode="External"/><Relationship Id="rId2" Type="http://schemas.openxmlformats.org/officeDocument/2006/relationships/hyperlink" Target="https://www.livestrong.com/article/309663-how-many-calories-does-a-sedentary-person-burn-each-day/" TargetMode="External"/><Relationship Id="rId1" Type="http://schemas.openxmlformats.org/officeDocument/2006/relationships/slideLayout" Target="../slideLayouts/slideLayout11.xml"/><Relationship Id="rId4" Type="http://schemas.openxmlformats.org/officeDocument/2006/relationships/hyperlink" Target="https://www.cancer.org/healthy/cancer-causes/diet-physical-activity/body-weight-and-cancer-risk/adult-bmi.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hyperlink" Target="https://bellabeat.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realsimple.com/author/rozalynn-s-frazier" TargetMode="External"/><Relationship Id="rId2" Type="http://schemas.openxmlformats.org/officeDocument/2006/relationships/hyperlink" Target="https://www.who.int/news-room/fact-sheets/detail/physical-activi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9F71A-C67A-0097-64DB-ABAB05004383}"/>
              </a:ext>
            </a:extLst>
          </p:cNvPr>
          <p:cNvSpPr>
            <a:spLocks noGrp="1"/>
          </p:cNvSpPr>
          <p:nvPr>
            <p:ph type="ctrTitle"/>
          </p:nvPr>
        </p:nvSpPr>
        <p:spPr>
          <a:xfrm>
            <a:off x="5944358" y="1447800"/>
            <a:ext cx="5599942" cy="3096987"/>
          </a:xfrm>
        </p:spPr>
        <p:txBody>
          <a:bodyPr>
            <a:normAutofit/>
          </a:bodyPr>
          <a:lstStyle/>
          <a:p>
            <a:pPr>
              <a:lnSpc>
                <a:spcPct val="90000"/>
              </a:lnSpc>
            </a:pPr>
            <a:r>
              <a:rPr lang="en-US" sz="5100"/>
              <a:t>Natalie’s Google Capstone Project:BellaBeat</a:t>
            </a:r>
          </a:p>
        </p:txBody>
      </p:sp>
      <p:sp>
        <p:nvSpPr>
          <p:cNvPr id="3" name="Subtitle 2">
            <a:extLst>
              <a:ext uri="{FF2B5EF4-FFF2-40B4-BE49-F238E27FC236}">
                <a16:creationId xmlns:a16="http://schemas.microsoft.com/office/drawing/2014/main" id="{0715D31B-7C0E-AAE7-5068-864ED99056BF}"/>
              </a:ext>
            </a:extLst>
          </p:cNvPr>
          <p:cNvSpPr>
            <a:spLocks noGrp="1"/>
          </p:cNvSpPr>
          <p:nvPr>
            <p:ph type="subTitle" idx="1"/>
          </p:nvPr>
        </p:nvSpPr>
        <p:spPr>
          <a:xfrm>
            <a:off x="5944358" y="4740729"/>
            <a:ext cx="5599942" cy="1469570"/>
          </a:xfrm>
        </p:spPr>
        <p:txBody>
          <a:bodyPr>
            <a:normAutofit/>
          </a:bodyPr>
          <a:lstStyle/>
          <a:p>
            <a:r>
              <a:rPr lang="en-US" sz="1800"/>
              <a:t>Where maintaining your health just got smarter! </a:t>
            </a:r>
          </a:p>
        </p:txBody>
      </p:sp>
      <p:sp>
        <p:nvSpPr>
          <p:cNvPr id="28" name="Freeform: Shape 27">
            <a:extLst>
              <a:ext uri="{FF2B5EF4-FFF2-40B4-BE49-F238E27FC236}">
                <a16:creationId xmlns:a16="http://schemas.microsoft.com/office/drawing/2014/main" id="{5F68C3DE-97F3-4250-BF84-E332E35BBC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59120" y="659121"/>
            <a:ext cx="6858001" cy="5539756"/>
          </a:xfrm>
          <a:custGeom>
            <a:avLst/>
            <a:gdLst>
              <a:gd name="connsiteX0" fmla="*/ 6858001 w 6858001"/>
              <a:gd name="connsiteY0" fmla="*/ 1344715 h 5539756"/>
              <a:gd name="connsiteX1" fmla="*/ 6858001 w 6858001"/>
              <a:gd name="connsiteY1" fmla="*/ 1177 h 5539756"/>
              <a:gd name="connsiteX2" fmla="*/ 6702324 w 6858001"/>
              <a:gd name="connsiteY2" fmla="*/ 26222 h 5539756"/>
              <a:gd name="connsiteX3" fmla="*/ 6547333 w 6858001"/>
              <a:gd name="connsiteY3" fmla="*/ 50091 h 5539756"/>
              <a:gd name="connsiteX4" fmla="*/ 6391657 w 6858001"/>
              <a:gd name="connsiteY4" fmla="*/ 73455 h 5539756"/>
              <a:gd name="connsiteX5" fmla="*/ 6235294 w 6858001"/>
              <a:gd name="connsiteY5" fmla="*/ 93458 h 5539756"/>
              <a:gd name="connsiteX6" fmla="*/ 6079618 w 6858001"/>
              <a:gd name="connsiteY6" fmla="*/ 113629 h 5539756"/>
              <a:gd name="connsiteX7" fmla="*/ 5923255 w 6858001"/>
              <a:gd name="connsiteY7" fmla="*/ 132455 h 5539756"/>
              <a:gd name="connsiteX8" fmla="*/ 5768950 w 6858001"/>
              <a:gd name="connsiteY8" fmla="*/ 148591 h 5539756"/>
              <a:gd name="connsiteX9" fmla="*/ 5612588 w 6858001"/>
              <a:gd name="connsiteY9" fmla="*/ 163887 h 5539756"/>
              <a:gd name="connsiteX10" fmla="*/ 5456911 w 6858001"/>
              <a:gd name="connsiteY10" fmla="*/ 177839 h 5539756"/>
              <a:gd name="connsiteX11" fmla="*/ 5303978 w 6858001"/>
              <a:gd name="connsiteY11" fmla="*/ 189941 h 5539756"/>
              <a:gd name="connsiteX12" fmla="*/ 5148987 w 6858001"/>
              <a:gd name="connsiteY12" fmla="*/ 202044 h 5539756"/>
              <a:gd name="connsiteX13" fmla="*/ 4996054 w 6858001"/>
              <a:gd name="connsiteY13" fmla="*/ 212129 h 5539756"/>
              <a:gd name="connsiteX14" fmla="*/ 4843120 w 6858001"/>
              <a:gd name="connsiteY14" fmla="*/ 220029 h 5539756"/>
              <a:gd name="connsiteX15" fmla="*/ 4690873 w 6858001"/>
              <a:gd name="connsiteY15" fmla="*/ 228266 h 5539756"/>
              <a:gd name="connsiteX16" fmla="*/ 4539997 w 6858001"/>
              <a:gd name="connsiteY16" fmla="*/ 235157 h 5539756"/>
              <a:gd name="connsiteX17" fmla="*/ 4390492 w 6858001"/>
              <a:gd name="connsiteY17" fmla="*/ 240032 h 5539756"/>
              <a:gd name="connsiteX18" fmla="*/ 4240988 w 6858001"/>
              <a:gd name="connsiteY18" fmla="*/ 244234 h 5539756"/>
              <a:gd name="connsiteX19" fmla="*/ 4092855 w 6858001"/>
              <a:gd name="connsiteY19" fmla="*/ 248268 h 5539756"/>
              <a:gd name="connsiteX20" fmla="*/ 3946780 w 6858001"/>
              <a:gd name="connsiteY20" fmla="*/ 250117 h 5539756"/>
              <a:gd name="connsiteX21" fmla="*/ 3800704 w 6858001"/>
              <a:gd name="connsiteY21" fmla="*/ 252134 h 5539756"/>
              <a:gd name="connsiteX22" fmla="*/ 3656686 w 6858001"/>
              <a:gd name="connsiteY22" fmla="*/ 253143 h 5539756"/>
              <a:gd name="connsiteX23" fmla="*/ 3514040 w 6858001"/>
              <a:gd name="connsiteY23" fmla="*/ 252134 h 5539756"/>
              <a:gd name="connsiteX24" fmla="*/ 3372765 w 6858001"/>
              <a:gd name="connsiteY24" fmla="*/ 252134 h 5539756"/>
              <a:gd name="connsiteX25" fmla="*/ 3232862 w 6858001"/>
              <a:gd name="connsiteY25" fmla="*/ 250117 h 5539756"/>
              <a:gd name="connsiteX26" fmla="*/ 3095702 w 6858001"/>
              <a:gd name="connsiteY26" fmla="*/ 247092 h 5539756"/>
              <a:gd name="connsiteX27" fmla="*/ 2959914 w 6858001"/>
              <a:gd name="connsiteY27" fmla="*/ 244234 h 5539756"/>
              <a:gd name="connsiteX28" fmla="*/ 2826868 w 6858001"/>
              <a:gd name="connsiteY28" fmla="*/ 241040 h 5539756"/>
              <a:gd name="connsiteX29" fmla="*/ 2694509 w 6858001"/>
              <a:gd name="connsiteY29" fmla="*/ 236166 h 5539756"/>
              <a:gd name="connsiteX30" fmla="*/ 2564208 w 6858001"/>
              <a:gd name="connsiteY30" fmla="*/ 230955 h 5539756"/>
              <a:gd name="connsiteX31" fmla="*/ 2436649 w 6858001"/>
              <a:gd name="connsiteY31" fmla="*/ 226249 h 5539756"/>
              <a:gd name="connsiteX32" fmla="*/ 2187703 w 6858001"/>
              <a:gd name="connsiteY32" fmla="*/ 212969 h 5539756"/>
              <a:gd name="connsiteX33" fmla="*/ 1949045 w 6858001"/>
              <a:gd name="connsiteY33" fmla="*/ 198850 h 5539756"/>
              <a:gd name="connsiteX34" fmla="*/ 1719988 w 6858001"/>
              <a:gd name="connsiteY34" fmla="*/ 184058 h 5539756"/>
              <a:gd name="connsiteX35" fmla="*/ 1503275 w 6858001"/>
              <a:gd name="connsiteY35" fmla="*/ 167753 h 5539756"/>
              <a:gd name="connsiteX36" fmla="*/ 1296163 w 6858001"/>
              <a:gd name="connsiteY36" fmla="*/ 150776 h 5539756"/>
              <a:gd name="connsiteX37" fmla="*/ 1104139 w 6858001"/>
              <a:gd name="connsiteY37" fmla="*/ 132455 h 5539756"/>
              <a:gd name="connsiteX38" fmla="*/ 923774 w 6858001"/>
              <a:gd name="connsiteY38" fmla="*/ 114469 h 5539756"/>
              <a:gd name="connsiteX39" fmla="*/ 757810 w 6858001"/>
              <a:gd name="connsiteY39" fmla="*/ 96484 h 5539756"/>
              <a:gd name="connsiteX40" fmla="*/ 605563 w 6858001"/>
              <a:gd name="connsiteY40" fmla="*/ 79507 h 5539756"/>
              <a:gd name="connsiteX41" fmla="*/ 470460 w 6858001"/>
              <a:gd name="connsiteY41" fmla="*/ 63370 h 5539756"/>
              <a:gd name="connsiteX42" fmla="*/ 348388 w 6858001"/>
              <a:gd name="connsiteY42" fmla="*/ 48074 h 5539756"/>
              <a:gd name="connsiteX43" fmla="*/ 245518 w 6858001"/>
              <a:gd name="connsiteY43" fmla="*/ 35299 h 5539756"/>
              <a:gd name="connsiteX44" fmla="*/ 159107 w 6858001"/>
              <a:gd name="connsiteY44" fmla="*/ 23197 h 5539756"/>
              <a:gd name="connsiteX45" fmla="*/ 40463 w 6858001"/>
              <a:gd name="connsiteY45" fmla="*/ 5883 h 5539756"/>
              <a:gd name="connsiteX46" fmla="*/ 1 w 6858001"/>
              <a:gd name="connsiteY46" fmla="*/ 0 h 5539756"/>
              <a:gd name="connsiteX47" fmla="*/ 1 w 6858001"/>
              <a:gd name="connsiteY47" fmla="*/ 905405 h 5539756"/>
              <a:gd name="connsiteX48" fmla="*/ 0 w 6858001"/>
              <a:gd name="connsiteY48" fmla="*/ 905405 h 5539756"/>
              <a:gd name="connsiteX49" fmla="*/ 0 w 6858001"/>
              <a:gd name="connsiteY49" fmla="*/ 5539756 h 5539756"/>
              <a:gd name="connsiteX50" fmla="*/ 6858000 w 6858001"/>
              <a:gd name="connsiteY50" fmla="*/ 5539756 h 5539756"/>
              <a:gd name="connsiteX51" fmla="*/ 6858000 w 6858001"/>
              <a:gd name="connsiteY51" fmla="*/ 1344715 h 5539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39756">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405"/>
                </a:lnTo>
                <a:lnTo>
                  <a:pt x="0" y="905405"/>
                </a:lnTo>
                <a:lnTo>
                  <a:pt x="0" y="5539756"/>
                </a:lnTo>
                <a:lnTo>
                  <a:pt x="6858000" y="5539756"/>
                </a:lnTo>
                <a:lnTo>
                  <a:pt x="6858000" y="1344715"/>
                </a:lnTo>
                <a:close/>
              </a:path>
            </a:pathLst>
          </a:custGeom>
          <a:solidFill>
            <a:srgbClr val="FFFFFF"/>
          </a:solidFill>
          <a:ln>
            <a:noFill/>
          </a:ln>
        </p:spPr>
      </p:sp>
      <p:pic>
        <p:nvPicPr>
          <p:cNvPr id="7" name="Picture 6">
            <a:extLst>
              <a:ext uri="{FF2B5EF4-FFF2-40B4-BE49-F238E27FC236}">
                <a16:creationId xmlns:a16="http://schemas.microsoft.com/office/drawing/2014/main" id="{13DB4CC9-717C-AE8E-1D81-35E8A32B3C88}"/>
              </a:ext>
            </a:extLst>
          </p:cNvPr>
          <p:cNvPicPr>
            <a:picLocks noChangeAspect="1"/>
          </p:cNvPicPr>
          <p:nvPr/>
        </p:nvPicPr>
        <p:blipFill>
          <a:blip r:embed="rId3"/>
          <a:stretch>
            <a:fillRect/>
          </a:stretch>
        </p:blipFill>
        <p:spPr>
          <a:xfrm>
            <a:off x="162590" y="926926"/>
            <a:ext cx="5010410" cy="977030"/>
          </a:xfrm>
          <a:prstGeom prst="rect">
            <a:avLst/>
          </a:prstGeom>
          <a:effectLst/>
        </p:spPr>
      </p:pic>
      <p:sp>
        <p:nvSpPr>
          <p:cNvPr id="30" name="Freeform 27">
            <a:extLst>
              <a:ext uri="{FF2B5EF4-FFF2-40B4-BE49-F238E27FC236}">
                <a16:creationId xmlns:a16="http://schemas.microsoft.com/office/drawing/2014/main" id="{BBAAA9C0-BA35-4F69-844B-76B4AA627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93485"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0" name="Picture 9">
            <a:extLst>
              <a:ext uri="{FF2B5EF4-FFF2-40B4-BE49-F238E27FC236}">
                <a16:creationId xmlns:a16="http://schemas.microsoft.com/office/drawing/2014/main" id="{14CAE1A5-3D97-50A2-5BF0-B2F19F4CD9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512" y="2878324"/>
            <a:ext cx="3331513" cy="3331513"/>
          </a:xfrm>
          <a:prstGeom prst="rect">
            <a:avLst/>
          </a:prstGeom>
          <a:effectLst/>
        </p:spPr>
      </p:pic>
      <p:sp>
        <p:nvSpPr>
          <p:cNvPr id="12" name="TextBox 11">
            <a:extLst>
              <a:ext uri="{FF2B5EF4-FFF2-40B4-BE49-F238E27FC236}">
                <a16:creationId xmlns:a16="http://schemas.microsoft.com/office/drawing/2014/main" id="{699DBEAA-6FF2-657C-B274-95AD262D0FFE}"/>
              </a:ext>
            </a:extLst>
          </p:cNvPr>
          <p:cNvSpPr txBox="1"/>
          <p:nvPr/>
        </p:nvSpPr>
        <p:spPr>
          <a:xfrm>
            <a:off x="10919370" y="6221575"/>
            <a:ext cx="1272630" cy="369332"/>
          </a:xfrm>
          <a:prstGeom prst="rect">
            <a:avLst/>
          </a:prstGeom>
          <a:noFill/>
        </p:spPr>
        <p:txBody>
          <a:bodyPr wrap="square" rtlCol="0">
            <a:spAutoFit/>
          </a:bodyPr>
          <a:lstStyle/>
          <a:p>
            <a:pPr algn="ctr"/>
            <a:r>
              <a:rPr lang="en-US" dirty="0"/>
              <a:t>2022</a:t>
            </a:r>
          </a:p>
        </p:txBody>
      </p:sp>
    </p:spTree>
    <p:extLst>
      <p:ext uri="{BB962C8B-B14F-4D97-AF65-F5344CB8AC3E}">
        <p14:creationId xmlns:p14="http://schemas.microsoft.com/office/powerpoint/2010/main" val="926947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864D-385C-C812-4E31-86D91440183F}"/>
              </a:ext>
            </a:extLst>
          </p:cNvPr>
          <p:cNvSpPr>
            <a:spLocks noGrp="1"/>
          </p:cNvSpPr>
          <p:nvPr>
            <p:ph type="title"/>
          </p:nvPr>
        </p:nvSpPr>
        <p:spPr/>
        <p:txBody>
          <a:bodyPr/>
          <a:lstStyle/>
          <a:p>
            <a:r>
              <a:rPr lang="en-US" dirty="0">
                <a:solidFill>
                  <a:schemeClr val="bg1"/>
                </a:solidFill>
                <a:latin typeface="Algerian" panose="04020705040A02060702" pitchFamily="82" charset="0"/>
              </a:rPr>
              <a:t>Phase 6: Act</a:t>
            </a:r>
          </a:p>
        </p:txBody>
      </p:sp>
      <p:sp>
        <p:nvSpPr>
          <p:cNvPr id="3" name="Content Placeholder 2">
            <a:extLst>
              <a:ext uri="{FF2B5EF4-FFF2-40B4-BE49-F238E27FC236}">
                <a16:creationId xmlns:a16="http://schemas.microsoft.com/office/drawing/2014/main" id="{05BE1CC6-A3A5-5F9D-C6E0-6646D453670C}"/>
              </a:ext>
            </a:extLst>
          </p:cNvPr>
          <p:cNvSpPr>
            <a:spLocks noGrp="1"/>
          </p:cNvSpPr>
          <p:nvPr>
            <p:ph idx="1"/>
          </p:nvPr>
        </p:nvSpPr>
        <p:spPr>
          <a:xfrm>
            <a:off x="752583" y="1464195"/>
            <a:ext cx="9067822" cy="4941087"/>
          </a:xfrm>
        </p:spPr>
        <p:txBody>
          <a:bodyPr>
            <a:normAutofit fontScale="92500" lnSpcReduction="20000"/>
          </a:bodyPr>
          <a:lstStyle/>
          <a:p>
            <a:pPr marL="0" marR="0" indent="0">
              <a:buNone/>
            </a:pPr>
            <a:r>
              <a:rPr lang="en-US" sz="2400" b="0" dirty="0">
                <a:effectLst/>
                <a:latin typeface="Times New Roman" panose="02020603050405020304" pitchFamily="18" charset="0"/>
                <a:ea typeface="Times New Roman" panose="02020603050405020304" pitchFamily="18" charset="0"/>
              </a:rPr>
              <a:t>Recommendations: </a:t>
            </a:r>
            <a:endParaRPr lang="en-US" sz="2400" b="1" dirty="0">
              <a:effectLst/>
              <a:latin typeface="Times New Roman" panose="02020603050405020304" pitchFamily="18" charset="0"/>
              <a:ea typeface="Times New Roman" panose="02020603050405020304" pitchFamily="18" charset="0"/>
            </a:endParaRPr>
          </a:p>
          <a:p>
            <a:pPr marL="0" marR="0"/>
            <a:r>
              <a:rPr lang="en-US" sz="1800" b="0" dirty="0">
                <a:effectLst/>
                <a:latin typeface="Times New Roman" panose="02020603050405020304" pitchFamily="18" charset="0"/>
                <a:ea typeface="Times New Roman" panose="02020603050405020304" pitchFamily="18" charset="0"/>
              </a:rPr>
              <a:t>After analyzing the data, there is a lot of missing data. </a:t>
            </a:r>
          </a:p>
          <a:p>
            <a:pPr marL="0" marR="0"/>
            <a:r>
              <a:rPr lang="en-US" sz="1800" b="0" dirty="0">
                <a:effectLst/>
                <a:latin typeface="Times New Roman" panose="02020603050405020304" pitchFamily="18" charset="0"/>
                <a:ea typeface="Times New Roman" panose="02020603050405020304" pitchFamily="18" charset="0"/>
              </a:rPr>
              <a:t>With further research and data manipulation, we may be able to determine further and more accurate findings for this fitness company. </a:t>
            </a:r>
            <a:endParaRPr lang="en-US" sz="1800" b="1" dirty="0">
              <a:effectLst/>
              <a:latin typeface="Times New Roman" panose="02020603050405020304" pitchFamily="18" charset="0"/>
              <a:ea typeface="Times New Roman" panose="02020603050405020304" pitchFamily="18" charset="0"/>
            </a:endParaRPr>
          </a:p>
          <a:p>
            <a:pPr marL="0" marR="0"/>
            <a:r>
              <a:rPr lang="en-US" sz="1800" b="0" dirty="0">
                <a:effectLst/>
                <a:latin typeface="Times New Roman" panose="02020603050405020304" pitchFamily="18" charset="0"/>
                <a:ea typeface="Times New Roman" panose="02020603050405020304" pitchFamily="18" charset="0"/>
              </a:rPr>
              <a:t>Instead of surveying only 30 fit bit users, we need about 50 users to represent the population and we would need more women, elderly and children to help fill in the sections for activity level, sedentary minutes and total time in bed. </a:t>
            </a:r>
            <a:endParaRPr lang="en-US" sz="1800" b="1" dirty="0">
              <a:effectLst/>
              <a:latin typeface="Times New Roman" panose="02020603050405020304" pitchFamily="18" charset="0"/>
              <a:ea typeface="Times New Roman" panose="02020603050405020304" pitchFamily="18" charset="0"/>
            </a:endParaRPr>
          </a:p>
          <a:p>
            <a:pPr marL="0" marR="0"/>
            <a:r>
              <a:rPr lang="en-US" sz="1800" b="0" dirty="0">
                <a:effectLst/>
                <a:latin typeface="Times New Roman" panose="02020603050405020304" pitchFamily="18" charset="0"/>
                <a:ea typeface="Times New Roman" panose="02020603050405020304" pitchFamily="18" charset="0"/>
              </a:rPr>
              <a:t>In addition, we would need a more current data set to forecast since health data from CDC and other health sites change with new and improved health and wellness recommendations.</a:t>
            </a:r>
            <a:endParaRPr lang="en-US" sz="1800" b="1" dirty="0">
              <a:effectLst/>
              <a:latin typeface="Times New Roman" panose="02020603050405020304" pitchFamily="18" charset="0"/>
              <a:ea typeface="Times New Roman" panose="02020603050405020304" pitchFamily="18" charset="0"/>
            </a:endParaRPr>
          </a:p>
          <a:p>
            <a:pPr marL="0" marR="0"/>
            <a:r>
              <a:rPr lang="en-US" sz="1800" b="0" dirty="0">
                <a:effectLst/>
                <a:latin typeface="Times New Roman" panose="02020603050405020304" pitchFamily="18" charset="0"/>
                <a:ea typeface="Times New Roman" panose="02020603050405020304" pitchFamily="18" charset="0"/>
              </a:rPr>
              <a:t>The Fitbit tracker app should encourage fitness users to reach 10,000 steps a day and to encourage users to meet the goal. </a:t>
            </a:r>
          </a:p>
          <a:p>
            <a:pPr marL="0" marR="0"/>
            <a:r>
              <a:rPr lang="en-US" sz="1800" b="0" dirty="0">
                <a:effectLst/>
                <a:latin typeface="Times New Roman" panose="02020603050405020304" pitchFamily="18" charset="0"/>
                <a:ea typeface="Times New Roman" panose="02020603050405020304" pitchFamily="18" charset="0"/>
              </a:rPr>
              <a:t>The Fitbit app should also encourage fitness users to achieve either 150 to 300 minutes of moderate-intensity aerobic activity per week </a:t>
            </a:r>
            <a:r>
              <a:rPr lang="en-US" sz="1800" b="0" i="1" dirty="0">
                <a:effectLst/>
                <a:latin typeface="Times New Roman" panose="02020603050405020304" pitchFamily="18" charset="0"/>
                <a:ea typeface="Times New Roman" panose="02020603050405020304" pitchFamily="18" charset="0"/>
              </a:rPr>
              <a:t>or</a:t>
            </a:r>
            <a:r>
              <a:rPr lang="en-US" sz="1800" b="0" dirty="0">
                <a:effectLst/>
                <a:latin typeface="Times New Roman" panose="02020603050405020304" pitchFamily="18" charset="0"/>
                <a:ea typeface="Times New Roman" panose="02020603050405020304" pitchFamily="18" charset="0"/>
              </a:rPr>
              <a:t> 75 to 150 minutes of vigorous-intensity aerobic activity per week, plus two days of strength training to meet the world health organizations guidelines. </a:t>
            </a:r>
            <a:endParaRPr lang="en-US" sz="1800" b="1" dirty="0">
              <a:effectLst/>
              <a:latin typeface="Times New Roman" panose="02020603050405020304" pitchFamily="18" charset="0"/>
              <a:ea typeface="Times New Roman" panose="02020603050405020304" pitchFamily="18" charset="0"/>
            </a:endParaRPr>
          </a:p>
          <a:p>
            <a:pPr marL="0" marR="0"/>
            <a:r>
              <a:rPr lang="en-US" sz="1800" b="0" dirty="0">
                <a:effectLst/>
                <a:latin typeface="Times New Roman" panose="02020603050405020304" pitchFamily="18" charset="0"/>
                <a:ea typeface="Times New Roman" panose="02020603050405020304" pitchFamily="18" charset="0"/>
              </a:rPr>
              <a:t>For the sedentary users, if they want to get active, then the fit bit app may encourage by providing enable alert notifications to reach active minute levels and recommend exercise trainings.  </a:t>
            </a:r>
            <a:endParaRPr lang="en-US" sz="1800" b="1" dirty="0">
              <a:effectLst/>
              <a:latin typeface="Times New Roman" panose="02020603050405020304" pitchFamily="18" charset="0"/>
              <a:ea typeface="Times New Roman" panose="02020603050405020304" pitchFamily="18" charset="0"/>
            </a:endParaRPr>
          </a:p>
          <a:p>
            <a:pPr marL="0" marR="0"/>
            <a:r>
              <a:rPr lang="en-US" sz="1800" b="0" dirty="0">
                <a:effectLst/>
                <a:latin typeface="Times New Roman" panose="02020603050405020304" pitchFamily="18" charset="0"/>
                <a:ea typeface="Times New Roman" panose="02020603050405020304" pitchFamily="18" charset="0"/>
              </a:rPr>
              <a:t>After reaching daily activity levels, the Fitbit app must recommend users to get at least 7 hours of sleep per night and enable alert notifications to encourage users to meet this.  </a:t>
            </a:r>
            <a:endParaRPr lang="en-US" sz="1800" b="1" dirty="0">
              <a:effectLst/>
              <a:latin typeface="Times New Roman" panose="02020603050405020304" pitchFamily="18" charset="0"/>
              <a:ea typeface="Times New Roman" panose="02020603050405020304" pitchFamily="18" charset="0"/>
            </a:endParaRPr>
          </a:p>
          <a:p>
            <a:pPr marL="0" marR="0"/>
            <a:endParaRPr lang="en-US" sz="1800" b="1"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08045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426D6-59EE-D6DB-CA58-7A21F5634F02}"/>
              </a:ext>
            </a:extLst>
          </p:cNvPr>
          <p:cNvSpPr>
            <a:spLocks noGrp="1"/>
          </p:cNvSpPr>
          <p:nvPr>
            <p:ph type="title"/>
          </p:nvPr>
        </p:nvSpPr>
        <p:spPr/>
        <p:txBody>
          <a:bodyPr/>
          <a:lstStyle/>
          <a:p>
            <a:r>
              <a:rPr lang="en-US" dirty="0">
                <a:solidFill>
                  <a:schemeClr val="bg1"/>
                </a:solidFill>
                <a:latin typeface="Algerian" panose="04020705040A02060702" pitchFamily="82" charset="0"/>
              </a:rPr>
              <a:t>References:</a:t>
            </a:r>
          </a:p>
        </p:txBody>
      </p:sp>
      <p:sp>
        <p:nvSpPr>
          <p:cNvPr id="3" name="Text Placeholder 2">
            <a:extLst>
              <a:ext uri="{FF2B5EF4-FFF2-40B4-BE49-F238E27FC236}">
                <a16:creationId xmlns:a16="http://schemas.microsoft.com/office/drawing/2014/main" id="{AFBA9D22-20A7-3DD6-281C-6016690008EA}"/>
              </a:ext>
            </a:extLst>
          </p:cNvPr>
          <p:cNvSpPr>
            <a:spLocks noGrp="1"/>
          </p:cNvSpPr>
          <p:nvPr>
            <p:ph type="body" sz="half" idx="2"/>
          </p:nvPr>
        </p:nvSpPr>
        <p:spPr>
          <a:xfrm>
            <a:off x="916959" y="2805830"/>
            <a:ext cx="8825659" cy="2362200"/>
          </a:xfrm>
        </p:spPr>
        <p:txBody>
          <a:bodyPr/>
          <a:lstStyle/>
          <a:p>
            <a:pPr marL="0" marR="0">
              <a:lnSpc>
                <a:spcPct val="115000"/>
              </a:lnSpc>
              <a:spcBef>
                <a:spcPts val="0"/>
              </a:spcBef>
              <a:spcAft>
                <a:spcPts val="1000"/>
              </a:spcAft>
            </a:pP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https://www.livestrong.com/article/309663-how-many-calories-does-a-sedentary-person-burn-each-day/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https://www.realsimple.com/health/fitness-exercise/sedentary-lifestyle-signs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r>
              <a:rPr lang="en-US" sz="1800" b="0" u="sng" dirty="0">
                <a:solidFill>
                  <a:srgbClr val="0000FF"/>
                </a:solidFill>
                <a:effectLst/>
                <a:latin typeface="Times New Roman" panose="02020603050405020304" pitchFamily="18" charset="0"/>
                <a:ea typeface="Times New Roman" panose="02020603050405020304" pitchFamily="18" charset="0"/>
                <a:hlinkClick r:id="rId4"/>
              </a:rPr>
              <a:t>https://www.cancer.org/healthy/cancer-causes/diet-physical-activity/body-weight-and-cancer-risk/adult-bmi.html</a:t>
            </a:r>
            <a:endParaRPr lang="en-US" sz="1800" b="1"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6329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15C1-BCED-4C87-2D3A-419A0FD5521C}"/>
              </a:ext>
            </a:extLst>
          </p:cNvPr>
          <p:cNvSpPr>
            <a:spLocks noGrp="1"/>
          </p:cNvSpPr>
          <p:nvPr>
            <p:ph type="ctrTitle"/>
          </p:nvPr>
        </p:nvSpPr>
        <p:spPr>
          <a:xfrm>
            <a:off x="647654" y="1447800"/>
            <a:ext cx="4802187" cy="3329581"/>
          </a:xfrm>
        </p:spPr>
        <p:txBody>
          <a:bodyPr>
            <a:normAutofit/>
          </a:bodyPr>
          <a:lstStyle/>
          <a:p>
            <a:pPr>
              <a:lnSpc>
                <a:spcPct val="90000"/>
              </a:lnSpc>
            </a:pPr>
            <a:r>
              <a:rPr lang="en-US"/>
              <a:t>Thank You for Your Attention!</a:t>
            </a:r>
          </a:p>
        </p:txBody>
      </p:sp>
      <p:pic>
        <p:nvPicPr>
          <p:cNvPr id="5" name="Picture 4" descr="A picture containing icon&#10;&#10;Description automatically generated">
            <a:extLst>
              <a:ext uri="{FF2B5EF4-FFF2-40B4-BE49-F238E27FC236}">
                <a16:creationId xmlns:a16="http://schemas.microsoft.com/office/drawing/2014/main" id="{5C339A62-D428-91DD-CF3A-28D0E05DD563}"/>
              </a:ext>
            </a:extLst>
          </p:cNvPr>
          <p:cNvPicPr>
            <a:picLocks noChangeAspect="1"/>
          </p:cNvPicPr>
          <p:nvPr/>
        </p:nvPicPr>
        <p:blipFill rotWithShape="1">
          <a:blip r:embed="rId3">
            <a:extLst>
              <a:ext uri="{28A0092B-C50C-407E-A947-70E740481C1C}">
                <a14:useLocalDpi xmlns:a14="http://schemas.microsoft.com/office/drawing/2010/main" val="0"/>
              </a:ext>
            </a:extLst>
          </a:blip>
          <a:srcRect b="7144"/>
          <a:stretch/>
        </p:blipFill>
        <p:spPr>
          <a:xfrm>
            <a:off x="6103423" y="-1"/>
            <a:ext cx="6087038" cy="4233667"/>
          </a:xfrm>
          <a:prstGeom prst="rect">
            <a:avLst/>
          </a:prstGeom>
        </p:spPr>
      </p:pic>
      <p:sp>
        <p:nvSpPr>
          <p:cNvPr id="11" name="Rectangle 10">
            <a:extLst>
              <a:ext uri="{FF2B5EF4-FFF2-40B4-BE49-F238E27FC236}">
                <a16:creationId xmlns:a16="http://schemas.microsoft.com/office/drawing/2014/main" id="{231CFCED-7058-4D50-AD6A-EF9110BC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6A5BFB6D-FEB8-D51D-74BF-C310BCA0A139}"/>
              </a:ext>
            </a:extLst>
          </p:cNvPr>
          <p:cNvPicPr>
            <a:picLocks noChangeAspect="1"/>
          </p:cNvPicPr>
          <p:nvPr/>
        </p:nvPicPr>
        <p:blipFill>
          <a:blip r:embed="rId4"/>
          <a:stretch>
            <a:fillRect/>
          </a:stretch>
        </p:blipFill>
        <p:spPr>
          <a:xfrm>
            <a:off x="5799650" y="4586068"/>
            <a:ext cx="6348497" cy="1800664"/>
          </a:xfrm>
          <a:prstGeom prst="rect">
            <a:avLst/>
          </a:prstGeom>
          <a:effectLst/>
        </p:spPr>
      </p:pic>
    </p:spTree>
    <p:extLst>
      <p:ext uri="{BB962C8B-B14F-4D97-AF65-F5344CB8AC3E}">
        <p14:creationId xmlns:p14="http://schemas.microsoft.com/office/powerpoint/2010/main" val="309856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6C6F-5929-9577-8E4F-91ABC6B5788F}"/>
              </a:ext>
            </a:extLst>
          </p:cNvPr>
          <p:cNvSpPr>
            <a:spLocks noGrp="1"/>
          </p:cNvSpPr>
          <p:nvPr>
            <p:ph type="title"/>
          </p:nvPr>
        </p:nvSpPr>
        <p:spPr/>
        <p:txBody>
          <a:bodyPr/>
          <a:lstStyle/>
          <a:p>
            <a:pPr algn="ctr"/>
            <a:r>
              <a:rPr lang="en-US" dirty="0">
                <a:solidFill>
                  <a:schemeClr val="bg1"/>
                </a:solidFill>
                <a:latin typeface="Algerian" panose="04020705040A02060702" pitchFamily="82" charset="0"/>
              </a:rPr>
              <a:t>Introduction </a:t>
            </a:r>
          </a:p>
        </p:txBody>
      </p:sp>
      <p:sp>
        <p:nvSpPr>
          <p:cNvPr id="3" name="Content Placeholder 2">
            <a:extLst>
              <a:ext uri="{FF2B5EF4-FFF2-40B4-BE49-F238E27FC236}">
                <a16:creationId xmlns:a16="http://schemas.microsoft.com/office/drawing/2014/main" id="{B7BFDFDD-EEEE-2BE4-A7AA-DDB90777E333}"/>
              </a:ext>
            </a:extLst>
          </p:cNvPr>
          <p:cNvSpPr>
            <a:spLocks noGrp="1"/>
          </p:cNvSpPr>
          <p:nvPr>
            <p:ph idx="1"/>
          </p:nvPr>
        </p:nvSpPr>
        <p:spPr/>
        <p:txBody>
          <a:bodyPr/>
          <a:lstStyle/>
          <a:p>
            <a:r>
              <a:rPr lang="en-US" dirty="0" err="1">
                <a:hlinkClick r:id="rId2"/>
              </a:rPr>
              <a:t>Bellabeat</a:t>
            </a:r>
            <a:r>
              <a:rPr lang="en-US" dirty="0"/>
              <a:t> is a technology manufacturer of health-focused smart products for women. </a:t>
            </a:r>
          </a:p>
          <a:p>
            <a:r>
              <a:rPr lang="en-US" dirty="0"/>
              <a:t>Its wellness app along with multiple smart devices collect data on activity, sleep, stress, hydration levels, and reproductive health to empower women with an understanding of their own health and habits. </a:t>
            </a:r>
          </a:p>
          <a:p>
            <a:r>
              <a:rPr lang="en-US" dirty="0"/>
              <a:t>The company was founded in 2013 by </a:t>
            </a:r>
            <a:r>
              <a:rPr lang="en-US" dirty="0" err="1"/>
              <a:t>Urška</a:t>
            </a:r>
            <a:r>
              <a:rPr lang="en-US" dirty="0"/>
              <a:t> </a:t>
            </a:r>
            <a:r>
              <a:rPr lang="en-US" dirty="0" err="1"/>
              <a:t>Sršen</a:t>
            </a:r>
            <a:r>
              <a:rPr lang="en-US" dirty="0"/>
              <a:t> and Sando Mur.</a:t>
            </a:r>
          </a:p>
          <a:p>
            <a:r>
              <a:rPr lang="en-US" dirty="0"/>
              <a:t>Since then, </a:t>
            </a:r>
            <a:r>
              <a:rPr lang="en-US" dirty="0" err="1"/>
              <a:t>Bellabeat</a:t>
            </a:r>
            <a:r>
              <a:rPr lang="en-US" dirty="0"/>
              <a:t> has expanded its market strategy and is now working to become a greater player in the global smart device market.</a:t>
            </a:r>
          </a:p>
        </p:txBody>
      </p:sp>
    </p:spTree>
    <p:extLst>
      <p:ext uri="{BB962C8B-B14F-4D97-AF65-F5344CB8AC3E}">
        <p14:creationId xmlns:p14="http://schemas.microsoft.com/office/powerpoint/2010/main" val="2590646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3BCE-400C-2CFE-6298-A192A8F54397}"/>
              </a:ext>
            </a:extLst>
          </p:cNvPr>
          <p:cNvSpPr>
            <a:spLocks noGrp="1"/>
          </p:cNvSpPr>
          <p:nvPr>
            <p:ph type="title"/>
          </p:nvPr>
        </p:nvSpPr>
        <p:spPr/>
        <p:txBody>
          <a:bodyPr/>
          <a:lstStyle/>
          <a:p>
            <a:r>
              <a:rPr lang="en-US" dirty="0">
                <a:solidFill>
                  <a:schemeClr val="bg1"/>
                </a:solidFill>
                <a:latin typeface="Algerian" panose="04020705040A02060702" pitchFamily="82" charset="0"/>
              </a:rPr>
              <a:t>Phase 1: Ask</a:t>
            </a:r>
          </a:p>
        </p:txBody>
      </p:sp>
      <p:sp>
        <p:nvSpPr>
          <p:cNvPr id="3" name="Content Placeholder 2">
            <a:extLst>
              <a:ext uri="{FF2B5EF4-FFF2-40B4-BE49-F238E27FC236}">
                <a16:creationId xmlns:a16="http://schemas.microsoft.com/office/drawing/2014/main" id="{925023A2-82ED-7589-E681-CFDE0EAD69D2}"/>
              </a:ext>
            </a:extLst>
          </p:cNvPr>
          <p:cNvSpPr>
            <a:spLocks noGrp="1"/>
          </p:cNvSpPr>
          <p:nvPr>
            <p:ph idx="1"/>
          </p:nvPr>
        </p:nvSpPr>
        <p:spPr>
          <a:xfrm>
            <a:off x="645130" y="1565754"/>
            <a:ext cx="9404723" cy="4682646"/>
          </a:xfrm>
        </p:spPr>
        <p:txBody>
          <a:bodyPr/>
          <a:lstStyle/>
          <a:p>
            <a:r>
              <a:rPr lang="en-US" sz="2400" dirty="0">
                <a:latin typeface="Times New Roman" panose="02020603050405020304" pitchFamily="18" charset="0"/>
                <a:cs typeface="Times New Roman" panose="02020603050405020304" pitchFamily="18" charset="0"/>
              </a:rPr>
              <a:t>Business Problem: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Analyze existing competitors’ data to identify potential growth opportunities and recommendations for Bella beat’s market strategy. </a:t>
            </a:r>
          </a:p>
          <a:p>
            <a:pPr marL="0" marR="0">
              <a:lnSpc>
                <a:spcPct val="115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Stakeholders: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Urska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Srsen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Sando Mur </a:t>
            </a:r>
            <a:r>
              <a:rPr lang="en-US" sz="2400" dirty="0">
                <a:latin typeface="Times New Roman" panose="02020603050405020304" pitchFamily="18" charset="0"/>
                <a:ea typeface="Calibri" panose="020F0502020204030204" pitchFamily="34" charset="0"/>
                <a:cs typeface="Times New Roman" panose="02020603050405020304" pitchFamily="18" charset="0"/>
              </a:rPr>
              <a:t>&amp;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BellaBeat’s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Marketing       Analytics Team. </a:t>
            </a:r>
          </a:p>
          <a:p>
            <a:pPr marL="0" marR="0">
              <a:lnSpc>
                <a:spcPct val="115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Questions for the analyses:</a:t>
            </a:r>
          </a:p>
          <a:p>
            <a:pPr marL="342900" marR="0" lvl="0" indent="-342900">
              <a:lnSpc>
                <a:spcPct val="115000"/>
              </a:lnSpc>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What are some trends in smart device usage?</a:t>
            </a:r>
          </a:p>
          <a:p>
            <a:pPr marL="342900" marR="0" lvl="0" indent="-342900">
              <a:lnSpc>
                <a:spcPct val="115000"/>
              </a:lnSpc>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How could these trends apply to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Bellabeat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customers? </a:t>
            </a:r>
          </a:p>
          <a:p>
            <a:pPr marL="342900" marR="0" lvl="0" indent="-342900">
              <a:lnSpc>
                <a:spcPct val="115000"/>
              </a:lnSpc>
              <a:spcBef>
                <a:spcPts val="0"/>
              </a:spcBef>
              <a:spcAft>
                <a:spcPts val="100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How could these trends help influence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Bellabeat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marketing strategy?</a:t>
            </a:r>
          </a:p>
          <a:p>
            <a:endParaRPr lang="en-US" dirty="0"/>
          </a:p>
        </p:txBody>
      </p:sp>
    </p:spTree>
    <p:extLst>
      <p:ext uri="{BB962C8B-B14F-4D97-AF65-F5344CB8AC3E}">
        <p14:creationId xmlns:p14="http://schemas.microsoft.com/office/powerpoint/2010/main" val="51353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3E6CF-F3FE-FE21-11DD-6D89664B0A62}"/>
              </a:ext>
            </a:extLst>
          </p:cNvPr>
          <p:cNvSpPr>
            <a:spLocks noGrp="1"/>
          </p:cNvSpPr>
          <p:nvPr>
            <p:ph type="title"/>
          </p:nvPr>
        </p:nvSpPr>
        <p:spPr/>
        <p:txBody>
          <a:bodyPr/>
          <a:lstStyle/>
          <a:p>
            <a:r>
              <a:rPr lang="en-US" dirty="0">
                <a:solidFill>
                  <a:schemeClr val="bg1"/>
                </a:solidFill>
                <a:latin typeface="Algerian" panose="04020705040A02060702" pitchFamily="82" charset="0"/>
              </a:rPr>
              <a:t>Phase 2: Prepare</a:t>
            </a:r>
          </a:p>
        </p:txBody>
      </p:sp>
      <p:sp>
        <p:nvSpPr>
          <p:cNvPr id="3" name="Content Placeholder 2">
            <a:extLst>
              <a:ext uri="{FF2B5EF4-FFF2-40B4-BE49-F238E27FC236}">
                <a16:creationId xmlns:a16="http://schemas.microsoft.com/office/drawing/2014/main" id="{498DF594-2AF0-DFC0-6057-F1FA56C4C2AB}"/>
              </a:ext>
            </a:extLst>
          </p:cNvPr>
          <p:cNvSpPr>
            <a:spLocks noGrp="1"/>
          </p:cNvSpPr>
          <p:nvPr>
            <p:ph idx="1"/>
          </p:nvPr>
        </p:nvSpPr>
        <p:spPr>
          <a:xfrm>
            <a:off x="1003104" y="1501773"/>
            <a:ext cx="8946541" cy="4195481"/>
          </a:xfrm>
        </p:spPr>
        <p:txBody>
          <a:bodyPr>
            <a:normAutofit/>
          </a:bodyPr>
          <a:lstStyle/>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case study is using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FitBit</a:t>
            </a:r>
            <a:r>
              <a:rPr lang="en-US" sz="1800" dirty="0">
                <a:effectLst/>
                <a:latin typeface="Calibri" panose="020F0502020204030204" pitchFamily="34" charset="0"/>
                <a:ea typeface="Calibri" panose="020F0502020204030204" pitchFamily="34" charset="0"/>
                <a:cs typeface="Times New Roman" panose="02020603050405020304" pitchFamily="18" charset="0"/>
              </a:rPr>
              <a:t> fitness tracker data set from Mobius to help explore smart device user’s daily healthy habits.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set was surveyed by 30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fitBit</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users who consented to the submission of personal tracker data, including minute level output for physical activity, heart rate and sleep monitoring.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set was collected 6 years ago, in 2016, which may not be relevant enough to recommend findings for today’s health and wellness needs.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he files I’ll be analyzing are: Daily Activity_merged.csv. </a:t>
            </a:r>
          </a:p>
          <a:p>
            <a:pPr marL="0" marR="0" indent="0">
              <a:lnSpc>
                <a:spcPct val="115000"/>
              </a:lnSpc>
              <a:spcBef>
                <a:spcPts val="0"/>
              </a:spcBef>
              <a:spcAft>
                <a:spcPts val="10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SleepDay_merged.csv. </a:t>
            </a:r>
          </a:p>
          <a:p>
            <a:pPr marL="0" marR="0" indent="0">
              <a:lnSpc>
                <a:spcPct val="115000"/>
              </a:lnSpc>
              <a:spcBef>
                <a:spcPts val="0"/>
              </a:spcBef>
              <a:spcAft>
                <a:spcPts val="10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WeightLogInfo_merged.csv. </a:t>
            </a:r>
          </a:p>
          <a:p>
            <a:endParaRPr lang="en-US" dirty="0"/>
          </a:p>
        </p:txBody>
      </p:sp>
    </p:spTree>
    <p:extLst>
      <p:ext uri="{BB962C8B-B14F-4D97-AF65-F5344CB8AC3E}">
        <p14:creationId xmlns:p14="http://schemas.microsoft.com/office/powerpoint/2010/main" val="1494865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6A419-2CF3-8D12-216F-DD12ABFED4BA}"/>
              </a:ext>
            </a:extLst>
          </p:cNvPr>
          <p:cNvSpPr>
            <a:spLocks noGrp="1"/>
          </p:cNvSpPr>
          <p:nvPr>
            <p:ph type="title"/>
          </p:nvPr>
        </p:nvSpPr>
        <p:spPr/>
        <p:txBody>
          <a:bodyPr/>
          <a:lstStyle/>
          <a:p>
            <a:r>
              <a:rPr lang="en-US" dirty="0">
                <a:solidFill>
                  <a:schemeClr val="bg1"/>
                </a:solidFill>
                <a:latin typeface="Algerian" panose="04020705040A02060702" pitchFamily="82" charset="0"/>
              </a:rPr>
              <a:t>Prepare Cont..</a:t>
            </a:r>
          </a:p>
        </p:txBody>
      </p:sp>
      <p:sp>
        <p:nvSpPr>
          <p:cNvPr id="3" name="Content Placeholder 2">
            <a:extLst>
              <a:ext uri="{FF2B5EF4-FFF2-40B4-BE49-F238E27FC236}">
                <a16:creationId xmlns:a16="http://schemas.microsoft.com/office/drawing/2014/main" id="{FAD941FA-9C29-9CC6-9A5F-3720F407590A}"/>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For data validation, each file showing date, was formatted using Microsoft’s Excel, to show month/date/year.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Each number mentioning calories was formatted to a whole number with a comma.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Minutes in each file were formatted to whole numbers and some units of measurement had decimal numbers removed. </a:t>
            </a:r>
          </a:p>
          <a:p>
            <a:endParaRPr lang="en-US" dirty="0"/>
          </a:p>
        </p:txBody>
      </p:sp>
    </p:spTree>
    <p:extLst>
      <p:ext uri="{BB962C8B-B14F-4D97-AF65-F5344CB8AC3E}">
        <p14:creationId xmlns:p14="http://schemas.microsoft.com/office/powerpoint/2010/main" val="1924272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DAD6-F265-4136-580B-75071836A3C2}"/>
              </a:ext>
            </a:extLst>
          </p:cNvPr>
          <p:cNvSpPr>
            <a:spLocks noGrp="1"/>
          </p:cNvSpPr>
          <p:nvPr>
            <p:ph type="title"/>
          </p:nvPr>
        </p:nvSpPr>
        <p:spPr/>
        <p:txBody>
          <a:bodyPr/>
          <a:lstStyle/>
          <a:p>
            <a:r>
              <a:rPr lang="en-US" dirty="0">
                <a:solidFill>
                  <a:schemeClr val="bg1"/>
                </a:solidFill>
                <a:latin typeface="Algerian" panose="04020705040A02060702" pitchFamily="82" charset="0"/>
              </a:rPr>
              <a:t>Phase 3 &amp; 4: Process &amp; Analyze</a:t>
            </a:r>
          </a:p>
        </p:txBody>
      </p:sp>
      <p:sp>
        <p:nvSpPr>
          <p:cNvPr id="3" name="Content Placeholder 2">
            <a:extLst>
              <a:ext uri="{FF2B5EF4-FFF2-40B4-BE49-F238E27FC236}">
                <a16:creationId xmlns:a16="http://schemas.microsoft.com/office/drawing/2014/main" id="{64D8503E-1466-8F17-79D5-125570A79E11}"/>
              </a:ext>
            </a:extLst>
          </p:cNvPr>
          <p:cNvSpPr>
            <a:spLocks noGrp="1"/>
          </p:cNvSpPr>
          <p:nvPr>
            <p:ph idx="1"/>
          </p:nvPr>
        </p:nvSpPr>
        <p:spPr/>
        <p:txBody>
          <a:bodyPr/>
          <a:lstStyle/>
          <a:p>
            <a:pPr marL="0" marR="0">
              <a:lnSpc>
                <a:spcPct val="115000"/>
              </a:lnSpc>
              <a:spcBef>
                <a:spcPts val="0"/>
              </a:spcBef>
              <a:spcAft>
                <a:spcPts val="1000"/>
              </a:spcAft>
            </a:pPr>
            <a:r>
              <a:rPr lang="en-US" sz="1800" dirty="0">
                <a:latin typeface="Calibri" panose="020F0502020204030204" pitchFamily="34" charset="0"/>
                <a:ea typeface="Calibri" panose="020F0502020204030204" pitchFamily="34" charset="0"/>
                <a:cs typeface="Times New Roman" panose="02020603050405020304" pitchFamily="18" charset="0"/>
              </a:rPr>
              <a:t>Used </a:t>
            </a:r>
            <a:r>
              <a:rPr lang="en-US" sz="1800" dirty="0">
                <a:effectLst/>
                <a:latin typeface="Calibri" panose="020F0502020204030204" pitchFamily="34" charset="0"/>
                <a:ea typeface="Calibri" panose="020F0502020204030204" pitchFamily="34" charset="0"/>
                <a:cs typeface="Times New Roman" panose="02020603050405020304" pitchFamily="18" charset="0"/>
              </a:rPr>
              <a:t>R to check how many unique ID’s exist in the following data set’s.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n_distinct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dailyActivity_merged</a:t>
            </a:r>
            <a:r>
              <a:rPr lang="en-US" sz="1800" dirty="0">
                <a:effectLst/>
                <a:latin typeface="Calibri" panose="020F0502020204030204" pitchFamily="34" charset="0"/>
                <a:ea typeface="Calibri" panose="020F0502020204030204" pitchFamily="34" charset="0"/>
                <a:cs typeface="Times New Roman" panose="02020603050405020304" pitchFamily="18" charset="0"/>
              </a:rPr>
              <a:t> has 33 unique IDs,  Sleep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Day_merged</a:t>
            </a:r>
            <a:r>
              <a:rPr lang="en-US" sz="1800" dirty="0">
                <a:effectLst/>
                <a:latin typeface="Calibri" panose="020F0502020204030204" pitchFamily="34" charset="0"/>
                <a:ea typeface="Calibri" panose="020F0502020204030204" pitchFamily="34" charset="0"/>
                <a:cs typeface="Times New Roman" panose="02020603050405020304" pitchFamily="18" charset="0"/>
              </a:rPr>
              <a:t> had 24 unique ID’s and Weight Log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Info_merged</a:t>
            </a:r>
            <a:r>
              <a:rPr lang="en-US" sz="1800" dirty="0">
                <a:effectLst/>
                <a:latin typeface="Calibri" panose="020F0502020204030204" pitchFamily="34" charset="0"/>
                <a:ea typeface="Calibri" panose="020F0502020204030204" pitchFamily="34" charset="0"/>
                <a:cs typeface="Times New Roman" panose="02020603050405020304" pitchFamily="18" charset="0"/>
              </a:rPr>
              <a:t> has 8 unique ID’s. </a:t>
            </a:r>
          </a:p>
          <a:p>
            <a:pPr marL="0" marR="0">
              <a:lnSpc>
                <a:spcPct val="115000"/>
              </a:lnSpc>
              <a:spcBef>
                <a:spcPts val="0"/>
              </a:spcBef>
              <a:spcAft>
                <a:spcPts val="1000"/>
              </a:spcAft>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For the </a:t>
            </a:r>
            <a:r>
              <a:rPr lang="en-US" sz="1800" b="1" u="sng" dirty="0">
                <a:latin typeface="Calibri" panose="020F0502020204030204" pitchFamily="34" charset="0"/>
                <a:ea typeface="Calibri" panose="020F0502020204030204" pitchFamily="34" charset="0"/>
                <a:cs typeface="Times New Roman" panose="02020603050405020304" pitchFamily="18" charset="0"/>
              </a:rPr>
              <a:t>D</a:t>
            </a: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ata Analysis Phase: </a:t>
            </a:r>
            <a:r>
              <a:rPr lang="en-US" sz="1800" dirty="0">
                <a:effectLst/>
                <a:latin typeface="Calibri" panose="020F0502020204030204" pitchFamily="34" charset="0"/>
                <a:ea typeface="Calibri" panose="020F0502020204030204" pitchFamily="34" charset="0"/>
                <a:cs typeface="Times New Roman" panose="02020603050405020304" pitchFamily="18" charset="0"/>
              </a:rPr>
              <a:t>on average, total steps is 7,638 and the distance is about 5.5 miles.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According to the 10,000 steps project, in the What are Sedentary, Moderate &amp; High Activity Exercise Levels? online article By Tim Petrie, people who take fewer than 5,000 steps a day have a sedentary lifestyle.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7,638 steps, participant’s activity levels are between the moderate and somewhat active level therefore, participants in this data set are doing very well. </a:t>
            </a:r>
          </a:p>
          <a:p>
            <a:endParaRPr lang="en-US" dirty="0"/>
          </a:p>
        </p:txBody>
      </p:sp>
    </p:spTree>
    <p:extLst>
      <p:ext uri="{BB962C8B-B14F-4D97-AF65-F5344CB8AC3E}">
        <p14:creationId xmlns:p14="http://schemas.microsoft.com/office/powerpoint/2010/main" val="1078788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9C22-C775-DD16-E7B4-9A691C40FDFC}"/>
              </a:ext>
            </a:extLst>
          </p:cNvPr>
          <p:cNvSpPr>
            <a:spLocks noGrp="1"/>
          </p:cNvSpPr>
          <p:nvPr>
            <p:ph type="title"/>
          </p:nvPr>
        </p:nvSpPr>
        <p:spPr/>
        <p:txBody>
          <a:bodyPr/>
          <a:lstStyle/>
          <a:p>
            <a:r>
              <a:rPr lang="en-US" dirty="0">
                <a:solidFill>
                  <a:schemeClr val="bg1"/>
                </a:solidFill>
                <a:latin typeface="Algerian" panose="04020705040A02060702" pitchFamily="82" charset="0"/>
              </a:rPr>
              <a:t>Analyze </a:t>
            </a:r>
            <a:r>
              <a:rPr lang="en-US" dirty="0" err="1">
                <a:solidFill>
                  <a:schemeClr val="bg1"/>
                </a:solidFill>
                <a:latin typeface="Algerian" panose="04020705040A02060702" pitchFamily="82" charset="0"/>
              </a:rPr>
              <a:t>Cont</a:t>
            </a:r>
            <a:r>
              <a:rPr lang="en-US" dirty="0">
                <a:solidFill>
                  <a:schemeClr val="bg1"/>
                </a:solidFill>
                <a:latin typeface="Algerian" panose="04020705040A02060702" pitchFamily="82" charset="0"/>
              </a:rPr>
              <a:t>…</a:t>
            </a:r>
          </a:p>
        </p:txBody>
      </p:sp>
      <p:sp>
        <p:nvSpPr>
          <p:cNvPr id="3" name="Content Placeholder 2">
            <a:extLst>
              <a:ext uri="{FF2B5EF4-FFF2-40B4-BE49-F238E27FC236}">
                <a16:creationId xmlns:a16="http://schemas.microsoft.com/office/drawing/2014/main" id="{42C0F418-9BEC-0C31-CA35-61FCD833702A}"/>
              </a:ext>
            </a:extLst>
          </p:cNvPr>
          <p:cNvSpPr>
            <a:spLocks noGrp="1"/>
          </p:cNvSpPr>
          <p:nvPr>
            <p:ph idx="1"/>
          </p:nvPr>
        </p:nvSpPr>
        <p:spPr>
          <a:xfrm>
            <a:off x="740057" y="1589455"/>
            <a:ext cx="8946541" cy="4195481"/>
          </a:xfrm>
        </p:spPr>
        <p:txBody>
          <a:bodyPr/>
          <a:lstStyle/>
          <a:p>
            <a:pPr marL="0" marR="0"/>
            <a:r>
              <a:rPr lang="en-US" sz="1800" b="0" dirty="0">
                <a:effectLst/>
                <a:latin typeface="Times New Roman" panose="02020603050405020304" pitchFamily="18" charset="0"/>
                <a:ea typeface="Times New Roman" panose="02020603050405020304" pitchFamily="18" charset="0"/>
              </a:rPr>
              <a:t>The average sedentary minutes is 991.2. </a:t>
            </a:r>
          </a:p>
          <a:p>
            <a:pPr marL="0" marR="0"/>
            <a:r>
              <a:rPr lang="en-US" sz="1800" dirty="0">
                <a:latin typeface="Times New Roman" panose="02020603050405020304" pitchFamily="18" charset="0"/>
                <a:ea typeface="Times New Roman" panose="02020603050405020304" pitchFamily="18" charset="0"/>
              </a:rPr>
              <a:t>A</a:t>
            </a:r>
            <a:r>
              <a:rPr lang="en-US" sz="1800" b="0" dirty="0">
                <a:effectLst/>
                <a:latin typeface="Times New Roman" panose="02020603050405020304" pitchFamily="18" charset="0"/>
                <a:ea typeface="Times New Roman" panose="02020603050405020304" pitchFamily="18" charset="0"/>
              </a:rPr>
              <a:t>ccording to the </a:t>
            </a:r>
            <a:r>
              <a:rPr lang="en-US" sz="1800" b="0" u="sng" dirty="0">
                <a:solidFill>
                  <a:srgbClr val="0000FF"/>
                </a:solidFill>
                <a:effectLst/>
                <a:latin typeface="Times New Roman" panose="02020603050405020304" pitchFamily="18" charset="0"/>
                <a:ea typeface="Times New Roman" panose="02020603050405020304" pitchFamily="18" charset="0"/>
                <a:hlinkClick r:id="rId2"/>
              </a:rPr>
              <a:t>World Health Organization's new guidelines</a:t>
            </a:r>
            <a:r>
              <a:rPr lang="en-US" sz="1800" b="0" dirty="0">
                <a:effectLst/>
                <a:latin typeface="Times New Roman" panose="02020603050405020304" pitchFamily="18" charset="0"/>
                <a:ea typeface="Times New Roman" panose="02020603050405020304" pitchFamily="18" charset="0"/>
              </a:rPr>
              <a:t> from the online article, Is Your Lifestyle Too Sedentary? Here Are 8 Signs You're Not Active Enough By </a:t>
            </a:r>
            <a:r>
              <a:rPr lang="en-US" sz="1800" b="0" u="sng" dirty="0" err="1">
                <a:solidFill>
                  <a:srgbClr val="0000FF"/>
                </a:solidFill>
                <a:effectLst/>
                <a:latin typeface="Times New Roman" panose="02020603050405020304" pitchFamily="18" charset="0"/>
                <a:ea typeface="Times New Roman" panose="02020603050405020304" pitchFamily="18" charset="0"/>
                <a:hlinkClick r:id="rId3"/>
              </a:rPr>
              <a:t>Rozalynn</a:t>
            </a:r>
            <a:r>
              <a:rPr lang="en-US" sz="1800" b="0" u="sng" dirty="0">
                <a:solidFill>
                  <a:srgbClr val="0000FF"/>
                </a:solidFill>
                <a:effectLst/>
                <a:latin typeface="Times New Roman" panose="02020603050405020304" pitchFamily="18" charset="0"/>
                <a:ea typeface="Times New Roman" panose="02020603050405020304" pitchFamily="18" charset="0"/>
                <a:hlinkClick r:id="rId3"/>
              </a:rPr>
              <a:t> S. Frazier, C.P.T</a:t>
            </a:r>
            <a:r>
              <a:rPr lang="en-US" sz="1800" b="0" dirty="0">
                <a:effectLst/>
                <a:latin typeface="Times New Roman" panose="02020603050405020304" pitchFamily="18" charset="0"/>
                <a:ea typeface="Times New Roman" panose="02020603050405020304" pitchFamily="18" charset="0"/>
              </a:rPr>
              <a:t> states that the participants in this data set are not likely moving enough. That’s approximately 16.5 hours a day of little to no activity which could lead to other health issues because the body functions best upright. </a:t>
            </a:r>
            <a:endParaRPr lang="en-US" sz="1800" b="1" dirty="0">
              <a:effectLst/>
              <a:latin typeface="Times New Roman" panose="02020603050405020304" pitchFamily="18" charset="0"/>
              <a:ea typeface="Times New Roman" panose="02020603050405020304" pitchFamily="18" charset="0"/>
            </a:endParaRPr>
          </a:p>
          <a:p>
            <a:pPr marL="0" marR="0"/>
            <a:r>
              <a:rPr lang="en-US" sz="1800" b="0" dirty="0">
                <a:effectLst/>
                <a:latin typeface="Times New Roman" panose="02020603050405020304" pitchFamily="18" charset="0"/>
                <a:ea typeface="Times New Roman" panose="02020603050405020304" pitchFamily="18" charset="0"/>
              </a:rPr>
              <a:t>The average </a:t>
            </a:r>
            <a:r>
              <a:rPr lang="en-US" sz="1800" b="0" dirty="0" err="1">
                <a:effectLst/>
                <a:latin typeface="Times New Roman" panose="02020603050405020304" pitchFamily="18" charset="0"/>
                <a:ea typeface="Times New Roman" panose="02020603050405020304" pitchFamily="18" charset="0"/>
              </a:rPr>
              <a:t>MinutesASleep</a:t>
            </a:r>
            <a:r>
              <a:rPr lang="en-US" sz="1800" b="0" dirty="0">
                <a:effectLst/>
                <a:latin typeface="Times New Roman" panose="02020603050405020304" pitchFamily="18" charset="0"/>
                <a:ea typeface="Times New Roman" panose="02020603050405020304" pitchFamily="18" charset="0"/>
              </a:rPr>
              <a:t> is 419.5 which is 7 hours.  </a:t>
            </a:r>
            <a:endParaRPr lang="en-US" sz="1800" b="1" dirty="0">
              <a:effectLst/>
              <a:latin typeface="Times New Roman" panose="02020603050405020304" pitchFamily="18" charset="0"/>
              <a:ea typeface="Times New Roman" panose="02020603050405020304" pitchFamily="18" charset="0"/>
            </a:endParaRPr>
          </a:p>
          <a:p>
            <a:pPr marL="0" marR="0"/>
            <a:r>
              <a:rPr lang="en-US" sz="1800" b="0" dirty="0">
                <a:effectLst/>
                <a:latin typeface="Times New Roman" panose="02020603050405020304" pitchFamily="18" charset="0"/>
                <a:ea typeface="Times New Roman" panose="02020603050405020304" pitchFamily="18" charset="0"/>
              </a:rPr>
              <a:t>The average minutes of time in bed is 458.6 which is 7 hours and 38 minutes. </a:t>
            </a:r>
            <a:endParaRPr lang="en-US" sz="1800" b="1" dirty="0">
              <a:effectLst/>
              <a:latin typeface="Times New Roman" panose="02020603050405020304" pitchFamily="18" charset="0"/>
              <a:ea typeface="Times New Roman" panose="02020603050405020304" pitchFamily="18" charset="0"/>
            </a:endParaRPr>
          </a:p>
          <a:p>
            <a:pPr marL="0" marR="0"/>
            <a:r>
              <a:rPr lang="en-US" sz="1800" b="0" dirty="0">
                <a:effectLst/>
                <a:latin typeface="Times New Roman" panose="02020603050405020304" pitchFamily="18" charset="0"/>
                <a:ea typeface="Times New Roman" panose="02020603050405020304" pitchFamily="18" charset="0"/>
              </a:rPr>
              <a:t>On Average, the participants BMI in the data set is 25.19, which is according to an online article from the American cancer society, BMI at 25 to 29.9 is considered overweight. </a:t>
            </a:r>
          </a:p>
          <a:p>
            <a:pPr marL="0" marR="0"/>
            <a:r>
              <a:rPr lang="en-US" sz="1800" b="0" dirty="0">
                <a:effectLst/>
                <a:latin typeface="Times New Roman" panose="02020603050405020304" pitchFamily="18" charset="0"/>
                <a:ea typeface="Times New Roman" panose="02020603050405020304" pitchFamily="18" charset="0"/>
              </a:rPr>
              <a:t>However, BMI can be a screening tool and does not diagnose the body fatness or health of an individual. </a:t>
            </a:r>
            <a:endParaRPr lang="en-US" sz="1800" b="1"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578200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6C466A-D933-4CF9-F62A-C3FBC89C8659}"/>
              </a:ext>
            </a:extLst>
          </p:cNvPr>
          <p:cNvSpPr>
            <a:spLocks noGrp="1"/>
          </p:cNvSpPr>
          <p:nvPr>
            <p:ph type="title"/>
          </p:nvPr>
        </p:nvSpPr>
        <p:spPr>
          <a:xfrm>
            <a:off x="168812" y="629266"/>
            <a:ext cx="4135902" cy="1641987"/>
          </a:xfrm>
        </p:spPr>
        <p:txBody>
          <a:bodyPr vert="horz" lIns="91440" tIns="45720" rIns="91440" bIns="45720" rtlCol="0" anchor="t">
            <a:normAutofit fontScale="90000"/>
          </a:bodyPr>
          <a:lstStyle/>
          <a:p>
            <a:r>
              <a:rPr lang="en-US" sz="4400" dirty="0">
                <a:solidFill>
                  <a:schemeClr val="bg1"/>
                </a:solidFill>
                <a:latin typeface="Algerian" panose="04020705040A02060702" pitchFamily="82" charset="0"/>
              </a:rPr>
              <a:t>Phase 5: Share</a:t>
            </a:r>
            <a:br>
              <a:rPr lang="en-US" sz="4200" dirty="0"/>
            </a:br>
            <a:endParaRPr lang="en-US" sz="4200" dirty="0"/>
          </a:p>
        </p:txBody>
      </p:sp>
      <p:pic>
        <p:nvPicPr>
          <p:cNvPr id="5" name="Content Placeholder 4">
            <a:extLst>
              <a:ext uri="{FF2B5EF4-FFF2-40B4-BE49-F238E27FC236}">
                <a16:creationId xmlns:a16="http://schemas.microsoft.com/office/drawing/2014/main" id="{2486D254-9D75-6B5C-97DC-967AB15DFDC8}"/>
              </a:ext>
            </a:extLst>
          </p:cNvPr>
          <p:cNvPicPr>
            <a:picLocks noGrp="1" noChangeAspect="1"/>
          </p:cNvPicPr>
          <p:nvPr>
            <p:ph idx="1"/>
          </p:nvPr>
        </p:nvPicPr>
        <p:blipFill rotWithShape="1">
          <a:blip r:embed="rId7"/>
          <a:srcRect r="12951" b="3"/>
          <a:stretch/>
        </p:blipFill>
        <p:spPr>
          <a:xfrm>
            <a:off x="4619544" y="609601"/>
            <a:ext cx="6924756" cy="5638797"/>
          </a:xfrm>
          <a:prstGeom prst="rect">
            <a:avLst/>
          </a:prstGeom>
          <a:effectLst>
            <a:outerShdw blurRad="50800" dist="38100" dir="5400000" algn="t" rotWithShape="0">
              <a:prstClr val="black">
                <a:alpha val="43000"/>
              </a:prstClr>
            </a:outerShdw>
          </a:effectLst>
        </p:spPr>
      </p:pic>
      <p:sp>
        <p:nvSpPr>
          <p:cNvPr id="22" name="Rectangle 21">
            <a:extLst>
              <a:ext uri="{FF2B5EF4-FFF2-40B4-BE49-F238E27FC236}">
                <a16:creationId xmlns:a16="http://schemas.microsoft.com/office/drawing/2014/main" id="{A93A089E-0A16-452C-B341-0F769780D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706BE85D-20D8-2718-F2FC-5A7FCC0EE72F}"/>
              </a:ext>
            </a:extLst>
          </p:cNvPr>
          <p:cNvSpPr>
            <a:spLocks noGrp="1"/>
          </p:cNvSpPr>
          <p:nvPr>
            <p:ph type="body" sz="half" idx="2"/>
          </p:nvPr>
        </p:nvSpPr>
        <p:spPr>
          <a:xfrm>
            <a:off x="647701" y="2438401"/>
            <a:ext cx="3324141" cy="3809998"/>
          </a:xfrm>
        </p:spPr>
        <p:txBody>
          <a:bodyPr vert="horz" lIns="91440" tIns="45720" rIns="91440" bIns="45720" rtlCol="0">
            <a:normAutofit/>
          </a:bodyPr>
          <a:lstStyle/>
          <a:p>
            <a:pPr>
              <a:buFont typeface="Wingdings 3" charset="2"/>
              <a:buChar char=""/>
            </a:pPr>
            <a:r>
              <a:rPr lang="en-US" sz="1800" b="0" dirty="0">
                <a:effectLst/>
                <a:latin typeface="Times New Roman" panose="02020603050405020304" pitchFamily="18" charset="0"/>
                <a:ea typeface="Times New Roman" panose="02020603050405020304" pitchFamily="18" charset="0"/>
              </a:rPr>
              <a:t> There is a positive relationship between Calories burnt and the total steps. </a:t>
            </a:r>
          </a:p>
          <a:p>
            <a:pPr>
              <a:buFont typeface="Wingdings 3" charset="2"/>
              <a:buChar char=""/>
            </a:pPr>
            <a:r>
              <a:rPr lang="en-US" sz="1800" b="0" dirty="0">
                <a:effectLst/>
                <a:latin typeface="Times New Roman" panose="02020603050405020304" pitchFamily="18" charset="0"/>
                <a:ea typeface="Times New Roman" panose="02020603050405020304" pitchFamily="18" charset="0"/>
              </a:rPr>
              <a:t>The more steps a user does, more calories are burnt per day. </a:t>
            </a:r>
          </a:p>
          <a:p>
            <a:pPr>
              <a:buFont typeface="Wingdings 3" charset="2"/>
              <a:buChar char=""/>
            </a:pPr>
            <a:r>
              <a:rPr lang="en-US" sz="1800" b="0" dirty="0">
                <a:effectLst/>
                <a:latin typeface="Times New Roman" panose="02020603050405020304" pitchFamily="18" charset="0"/>
                <a:ea typeface="Times New Roman" panose="02020603050405020304" pitchFamily="18" charset="0"/>
              </a:rPr>
              <a:t>This shows users who walk regularly for longer distance burn lots of calories or do lots of physical activity.  </a:t>
            </a:r>
            <a:endParaRPr lang="en-US" sz="1800" b="1" dirty="0">
              <a:effectLst/>
              <a:latin typeface="Times New Roman" panose="02020603050405020304" pitchFamily="18" charset="0"/>
              <a:ea typeface="Times New Roman" panose="02020603050405020304" pitchFamily="18" charset="0"/>
            </a:endParaRPr>
          </a:p>
          <a:p>
            <a:pPr>
              <a:buFont typeface="Wingdings 3" charset="2"/>
              <a:buChar char=""/>
            </a:pPr>
            <a:endParaRPr lang="en-US" dirty="0"/>
          </a:p>
        </p:txBody>
      </p:sp>
    </p:spTree>
    <p:extLst>
      <p:ext uri="{BB962C8B-B14F-4D97-AF65-F5344CB8AC3E}">
        <p14:creationId xmlns:p14="http://schemas.microsoft.com/office/powerpoint/2010/main" val="352559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39E3E0-03EE-211F-A102-1B69876131FB}"/>
              </a:ext>
            </a:extLst>
          </p:cNvPr>
          <p:cNvSpPr>
            <a:spLocks noGrp="1"/>
          </p:cNvSpPr>
          <p:nvPr>
            <p:ph type="title"/>
          </p:nvPr>
        </p:nvSpPr>
        <p:spPr>
          <a:xfrm>
            <a:off x="281355" y="629266"/>
            <a:ext cx="3873070" cy="1622321"/>
          </a:xfrm>
        </p:spPr>
        <p:txBody>
          <a:bodyPr vert="horz" lIns="91440" tIns="45720" rIns="91440" bIns="45720" rtlCol="0" anchor="t">
            <a:normAutofit/>
          </a:bodyPr>
          <a:lstStyle/>
          <a:p>
            <a:r>
              <a:rPr lang="en-US" sz="4000" b="0" i="0" kern="1200" dirty="0">
                <a:solidFill>
                  <a:schemeClr val="tx1"/>
                </a:solidFill>
                <a:latin typeface="Algerian" panose="04020705040A02060702" pitchFamily="82" charset="0"/>
              </a:rPr>
              <a:t>Share </a:t>
            </a:r>
            <a:r>
              <a:rPr lang="en-US" sz="4000" b="0" i="0" kern="1200" dirty="0" err="1">
                <a:solidFill>
                  <a:schemeClr val="tx1"/>
                </a:solidFill>
                <a:latin typeface="Algerian" panose="04020705040A02060702" pitchFamily="82" charset="0"/>
              </a:rPr>
              <a:t>Cont</a:t>
            </a:r>
            <a:r>
              <a:rPr lang="en-US" sz="4000" b="0" i="0" kern="1200" dirty="0">
                <a:solidFill>
                  <a:schemeClr val="tx1"/>
                </a:solidFill>
                <a:latin typeface="Algerian" panose="04020705040A02060702" pitchFamily="82" charset="0"/>
              </a:rPr>
              <a:t>…</a:t>
            </a:r>
          </a:p>
        </p:txBody>
      </p:sp>
      <p:sp>
        <p:nvSpPr>
          <p:cNvPr id="24" name="Rectangle 23">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AADD6F46-7C58-0221-142F-23E40BE4207B}"/>
              </a:ext>
            </a:extLst>
          </p:cNvPr>
          <p:cNvPicPr>
            <a:picLocks noGrp="1" noChangeAspect="1"/>
          </p:cNvPicPr>
          <p:nvPr>
            <p:ph idx="1"/>
          </p:nvPr>
        </p:nvPicPr>
        <p:blipFill>
          <a:blip r:embed="rId6"/>
          <a:stretch>
            <a:fillRect/>
          </a:stretch>
        </p:blipFill>
        <p:spPr>
          <a:xfrm>
            <a:off x="5176200" y="484632"/>
            <a:ext cx="6531585" cy="5739187"/>
          </a:xfrm>
          <a:prstGeom prst="rect">
            <a:avLst/>
          </a:prstGeom>
          <a:effectLst/>
        </p:spPr>
      </p:pic>
      <p:sp>
        <p:nvSpPr>
          <p:cNvPr id="28" name="Rectangle 27">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36CF8352-DBE1-132E-81EF-D4FF06CDEB84}"/>
              </a:ext>
            </a:extLst>
          </p:cNvPr>
          <p:cNvSpPr>
            <a:spLocks noGrp="1"/>
          </p:cNvSpPr>
          <p:nvPr>
            <p:ph type="body" sz="half" idx="2"/>
          </p:nvPr>
        </p:nvSpPr>
        <p:spPr>
          <a:xfrm>
            <a:off x="648931" y="2438400"/>
            <a:ext cx="3505494" cy="3785419"/>
          </a:xfrm>
        </p:spPr>
        <p:txBody>
          <a:bodyPr vert="horz" lIns="91440" tIns="45720" rIns="91440" bIns="45720" rtlCol="0">
            <a:normAutofit/>
          </a:bodyPr>
          <a:lstStyle/>
          <a:p>
            <a:pPr>
              <a:buFont typeface="Wingdings 3" charset="2"/>
              <a:buChar char=""/>
            </a:pPr>
            <a:r>
              <a:rPr lang="en-US" sz="1800" b="0" dirty="0">
                <a:effectLst/>
                <a:latin typeface="Times New Roman" panose="02020603050405020304" pitchFamily="18" charset="0"/>
                <a:ea typeface="Times New Roman" panose="02020603050405020304" pitchFamily="18" charset="0"/>
              </a:rPr>
              <a:t>There is a positive relationship between total Minutes a sleep vs. Total Time in Bed. </a:t>
            </a:r>
          </a:p>
          <a:p>
            <a:pPr>
              <a:buFont typeface="Wingdings 3" charset="2"/>
              <a:buChar char=""/>
            </a:pPr>
            <a:r>
              <a:rPr lang="en-US" sz="1800" b="0" dirty="0">
                <a:effectLst/>
                <a:latin typeface="Times New Roman" panose="02020603050405020304" pitchFamily="18" charset="0"/>
                <a:ea typeface="Times New Roman" panose="02020603050405020304" pitchFamily="18" charset="0"/>
              </a:rPr>
              <a:t>For the most part, the time participants spent asleep and the time they spent in bed was very similar. </a:t>
            </a:r>
            <a:endParaRPr lang="en-US" sz="1800" b="1" dirty="0">
              <a:effectLst/>
              <a:latin typeface="Times New Roman" panose="02020603050405020304" pitchFamily="18" charset="0"/>
              <a:ea typeface="Times New Roman" panose="02020603050405020304" pitchFamily="18" charset="0"/>
            </a:endParaRPr>
          </a:p>
          <a:p>
            <a:pPr>
              <a:buFont typeface="Wingdings 3" charset="2"/>
              <a:buChar char=""/>
            </a:pPr>
            <a:endParaRPr lang="en-US" dirty="0">
              <a:solidFill>
                <a:srgbClr val="FFFFFF"/>
              </a:solidFill>
            </a:endParaRPr>
          </a:p>
        </p:txBody>
      </p:sp>
    </p:spTree>
    <p:extLst>
      <p:ext uri="{BB962C8B-B14F-4D97-AF65-F5344CB8AC3E}">
        <p14:creationId xmlns:p14="http://schemas.microsoft.com/office/powerpoint/2010/main" val="427435962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312</TotalTime>
  <Words>1065</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Century Gothic</vt:lpstr>
      <vt:lpstr>Times New Roman</vt:lpstr>
      <vt:lpstr>Wingdings 3</vt:lpstr>
      <vt:lpstr>Ion</vt:lpstr>
      <vt:lpstr>Natalie’s Google Capstone Project:BellaBeat</vt:lpstr>
      <vt:lpstr>Introduction </vt:lpstr>
      <vt:lpstr>Phase 1: Ask</vt:lpstr>
      <vt:lpstr>Phase 2: Prepare</vt:lpstr>
      <vt:lpstr>Prepare Cont..</vt:lpstr>
      <vt:lpstr>Phase 3 &amp; 4: Process &amp; Analyze</vt:lpstr>
      <vt:lpstr>Analyze Cont…</vt:lpstr>
      <vt:lpstr>Phase 5: Share </vt:lpstr>
      <vt:lpstr>Share Cont…</vt:lpstr>
      <vt:lpstr>Phase 6: Act</vt:lpstr>
      <vt:lpstr>References: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Windisch, Natalie</dc:creator>
  <cp:lastModifiedBy>Windisch, Natalie</cp:lastModifiedBy>
  <cp:revision>7</cp:revision>
  <dcterms:created xsi:type="dcterms:W3CDTF">2022-12-14T02:10:35Z</dcterms:created>
  <dcterms:modified xsi:type="dcterms:W3CDTF">2022-12-14T07:23:22Z</dcterms:modified>
</cp:coreProperties>
</file>