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3"/>
  </p:sldMasterIdLst>
  <p:notesMasterIdLst>
    <p:notesMasterId r:id="rId4"/>
  </p:notesMasterIdLst>
  <p:sldIdLst>
    <p:sldId id="256" r:id="rId5"/>
  </p:sldIdLst>
  <p:sldSz cy="38404800" cx="32918400"/>
  <p:notesSz cx="6858000" cy="9144000"/>
  <p:embeddedFontLst>
    <p:embeddedFont>
      <p:font typeface="Encode Sans"/>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EncodeSans-regular.fntdata"/><Relationship Id="rId7" Type="http://schemas.openxmlformats.org/officeDocument/2006/relationships/font" Target="fonts/Encod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Google Shape;18;p3:notes"/>
          <p:cNvSpPr/>
          <p:nvPr>
            <p:ph idx="2"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You can move the headings and sections included in the poster template as you wish. However, your poster should highlight:</a:t>
            </a:r>
            <a:endParaRPr sz="1000"/>
          </a:p>
          <a:p>
            <a:pPr indent="0" lvl="0" marL="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The Challenge </a:t>
            </a:r>
            <a:r>
              <a:rPr b="0" i="0" lang="en-US" sz="1000" u="none" cap="none" strike="noStrike">
                <a:solidFill>
                  <a:schemeClr val="dk1"/>
                </a:solidFill>
                <a:latin typeface="Calibri"/>
                <a:ea typeface="Calibri"/>
                <a:cs typeface="Calibri"/>
                <a:sym typeface="Calibri"/>
              </a:rPr>
              <a:t>(use a well polished point of view or need statement, include some description of your need experts, take ample space to make this very clear!)</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After looking at this section, your audience should have a good idea of what your challenge is AND why it is important!</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It should be clear from your poster what current solutions include and why they don’t meet your POV</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Some other sub-sections or sub-headings you might include in this section could be Core Functions (what does your solution need to do to satisfy need), Current Solutions (what exists and why don’t they meet the need), Motivation (add extra emphasis for why this is important), Broader Applications (beyond your need expert, what are the broader impacts or applications of this challenge)</a:t>
            </a:r>
            <a:endParaRPr sz="1000"/>
          </a:p>
          <a:p>
            <a:pPr indent="0" lvl="0" marL="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Design Ideas </a:t>
            </a:r>
            <a:r>
              <a:rPr b="0" i="0" lang="en-US" sz="1000" u="none" cap="none" strike="noStrike">
                <a:solidFill>
                  <a:schemeClr val="dk1"/>
                </a:solidFill>
                <a:latin typeface="Calibri"/>
                <a:ea typeface="Calibri"/>
                <a:cs typeface="Calibri"/>
                <a:sym typeface="Calibri"/>
              </a:rPr>
              <a:t>(should be the main focus of poster)</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This section should highlight your leading 1-3 design ideas</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Make sure someone can quickly see and describe the main features/innovations of your design by quickly looking at your poster. </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Remember that the purpose of this design review is to get feedback on your design ideas – what can you put in this section to maximize the amount of </a:t>
            </a:r>
            <a:r>
              <a:rPr b="0" i="0" lang="en-US" sz="1000" u="sng" cap="none" strike="noStrike">
                <a:solidFill>
                  <a:schemeClr val="dk1"/>
                </a:solidFill>
                <a:latin typeface="Calibri"/>
                <a:ea typeface="Calibri"/>
                <a:cs typeface="Calibri"/>
                <a:sym typeface="Calibri"/>
              </a:rPr>
              <a:t>useful</a:t>
            </a:r>
            <a:r>
              <a:rPr b="0" i="0" lang="en-US" sz="1000" u="none" cap="none" strike="noStrike">
                <a:solidFill>
                  <a:schemeClr val="dk1"/>
                </a:solidFill>
                <a:latin typeface="Calibri"/>
                <a:ea typeface="Calibri"/>
                <a:cs typeface="Calibri"/>
                <a:sym typeface="Calibri"/>
              </a:rPr>
              <a:t> feedback you can get?</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Items you might want to highlight include models, sketches, quotes or initial feedback you’ve received, initial prototypes</a:t>
            </a:r>
            <a:endParaRPr sz="1000"/>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Highlight how your design idea is unique and meets the challenge you outlined above</a:t>
            </a:r>
            <a:endParaRPr b="0" i="0" sz="1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Next Steps </a:t>
            </a:r>
            <a:r>
              <a:rPr b="0" i="0" lang="en-US" sz="1000" u="none" cap="none" strike="noStrike">
                <a:solidFill>
                  <a:schemeClr val="dk1"/>
                </a:solidFill>
                <a:latin typeface="Calibri"/>
                <a:ea typeface="Calibri"/>
                <a:cs typeface="Calibri"/>
                <a:sym typeface="Calibri"/>
              </a:rPr>
              <a:t>(Where are you headed? What is your goal by the end of next quarter?)</a:t>
            </a:r>
            <a:endParaRPr sz="1000"/>
          </a:p>
          <a:p>
            <a:pPr indent="0" lvl="0" marL="0" marR="0" rtl="0" algn="l">
              <a:lnSpc>
                <a:spcPct val="100000"/>
              </a:lnSpc>
              <a:spcBef>
                <a:spcPts val="0"/>
              </a:spcBef>
              <a:spcAft>
                <a:spcPts val="0"/>
              </a:spcAft>
              <a:buClr>
                <a:schemeClr val="dk1"/>
              </a:buClr>
              <a:buSzPts val="5760"/>
              <a:buFont typeface="Calibri"/>
              <a:buNone/>
            </a:pPr>
            <a:r>
              <a:t/>
            </a:r>
            <a:endParaRPr b="0" i="1"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760"/>
              <a:buFont typeface="Calibri"/>
              <a:buNone/>
            </a:pPr>
            <a:r>
              <a:rPr b="0" i="1" lang="en-US" sz="1000" u="none" cap="none" strike="noStrike">
                <a:solidFill>
                  <a:schemeClr val="dk1"/>
                </a:solidFill>
                <a:latin typeface="Calibri"/>
                <a:ea typeface="Calibri"/>
                <a:cs typeface="Calibri"/>
                <a:sym typeface="Calibri"/>
              </a:rPr>
              <a:t>Use this as an opportunity to use positive language and focus on the abilities and expertise of your need experts! </a:t>
            </a:r>
            <a:endParaRPr b="0" i="1" sz="1000" u="none" cap="none" strike="noStrike">
              <a:solidFill>
                <a:schemeClr val="dk1"/>
              </a:solidFill>
              <a:latin typeface="Encode Sans"/>
              <a:ea typeface="Encode Sans"/>
              <a:cs typeface="Encode Sans"/>
              <a:sym typeface="Encode Sans"/>
            </a:endParaRPr>
          </a:p>
          <a:p>
            <a:pPr indent="0" lvl="0" marL="0" marR="0" rtl="0" algn="l">
              <a:lnSpc>
                <a:spcPct val="100000"/>
              </a:lnSpc>
              <a:spcBef>
                <a:spcPts val="0"/>
              </a:spcBef>
              <a:spcAft>
                <a:spcPts val="0"/>
              </a:spcAft>
              <a:buClr>
                <a:schemeClr val="dk1"/>
              </a:buClr>
              <a:buSzPts val="6000"/>
              <a:buFont typeface="Encode Sans"/>
              <a:buNone/>
            </a:pPr>
            <a:r>
              <a:rPr b="0" i="1" lang="en-US" sz="1000" u="none" cap="none" strike="noStrike">
                <a:solidFill>
                  <a:schemeClr val="dk1"/>
                </a:solidFill>
                <a:latin typeface="Encode Sans"/>
                <a:ea typeface="Encode Sans"/>
                <a:cs typeface="Encode Sans"/>
                <a:sym typeface="Encode Sans"/>
              </a:rPr>
              <a:t>Consider how you will interact with and use the poster as a backdrop to share your design with others. What other props or interactive activities do you want to bring?</a:t>
            </a:r>
            <a:endParaRPr b="0" i="1" sz="1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000" u="none" cap="none" strike="noStrike">
                <a:solidFill>
                  <a:schemeClr val="dk1"/>
                </a:solidFill>
                <a:latin typeface="Calibri"/>
                <a:ea typeface="Calibri"/>
                <a:cs typeface="Calibri"/>
                <a:sym typeface="Calibri"/>
              </a:rPr>
              <a:t>Keep text to a minimum (use bullets and lists). Make sure all text is large enough to be read from a distance of 2 meter, nothing smaller than 36 pt font.</a:t>
            </a:r>
            <a:endParaRPr sz="1000"/>
          </a:p>
          <a:p>
            <a:pPr indent="0" lvl="0" marL="0" marR="0" rtl="0" algn="l">
              <a:spcBef>
                <a:spcPts val="0"/>
              </a:spcBef>
              <a:spcAft>
                <a:spcPts val="0"/>
              </a:spcAft>
              <a:buNone/>
            </a:pPr>
            <a:r>
              <a:rPr b="0" i="1" lang="en-US" sz="1000" u="none" cap="none" strike="noStrike">
                <a:solidFill>
                  <a:schemeClr val="dk1"/>
                </a:solidFill>
                <a:latin typeface="Calibri"/>
                <a:ea typeface="Calibri"/>
                <a:cs typeface="Calibri"/>
                <a:sym typeface="Calibri"/>
              </a:rPr>
              <a:t>Use images, graphs, and tables instead of text </a:t>
            </a:r>
            <a:r>
              <a:rPr b="0" i="1" lang="en-US" sz="1000" u="sng" cap="none" strike="noStrike">
                <a:solidFill>
                  <a:schemeClr val="dk1"/>
                </a:solidFill>
                <a:latin typeface="Calibri"/>
                <a:ea typeface="Calibri"/>
                <a:cs typeface="Calibri"/>
                <a:sym typeface="Calibri"/>
              </a:rPr>
              <a:t>whenever possible.</a:t>
            </a:r>
            <a:endParaRPr sz="1000"/>
          </a:p>
          <a:p>
            <a:pPr indent="0" lvl="0" marL="0" marR="0" rtl="0" algn="l">
              <a:spcBef>
                <a:spcPts val="0"/>
              </a:spcBef>
              <a:spcAft>
                <a:spcPts val="0"/>
              </a:spcAft>
              <a:buNone/>
            </a:pPr>
            <a:r>
              <a:rPr b="0" i="1" lang="en-US" sz="1000" u="none" cap="none" strike="noStrike">
                <a:solidFill>
                  <a:schemeClr val="dk1"/>
                </a:solidFill>
                <a:latin typeface="Calibri"/>
                <a:ea typeface="Calibri"/>
                <a:cs typeface="Calibri"/>
                <a:sym typeface="Calibri"/>
              </a:rPr>
              <a:t>We will print the posters – please do not change the overall size of the poster.</a:t>
            </a:r>
            <a:endParaRPr sz="1000"/>
          </a:p>
        </p:txBody>
      </p:sp>
      <p:sp>
        <p:nvSpPr>
          <p:cNvPr id="20" name="Google Shape;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617220" cy="38404801"/>
          </a:xfrm>
          <a:prstGeom prst="rect">
            <a:avLst/>
          </a:prstGeom>
          <a:solidFill>
            <a:srgbClr val="39275B">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5" y="34991041"/>
            <a:ext cx="2832761" cy="256032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W_W-Logo_RGB.png" id="12" name="Google Shape;12;p1"/>
          <p:cNvPicPr preferRelativeResize="0"/>
          <p:nvPr/>
        </p:nvPicPr>
        <p:blipFill rotWithShape="1">
          <a:blip r:embed="rId1">
            <a:alphaModFix/>
          </a:blip>
          <a:srcRect b="0" l="0" r="0" t="0"/>
          <a:stretch/>
        </p:blipFill>
        <p:spPr>
          <a:xfrm>
            <a:off x="531872" y="35631122"/>
            <a:ext cx="1906528" cy="1283729"/>
          </a:xfrm>
          <a:prstGeom prst="rect">
            <a:avLst/>
          </a:prstGeom>
          <a:noFill/>
          <a:ln>
            <a:noFill/>
          </a:ln>
        </p:spPr>
      </p:pic>
      <p:pic>
        <p:nvPicPr>
          <p:cNvPr descr="COE_UW_bl_ppt.jpg" id="13" name="Google Shape;13;p1"/>
          <p:cNvPicPr preferRelativeResize="0"/>
          <p:nvPr/>
        </p:nvPicPr>
        <p:blipFill rotWithShape="1">
          <a:blip r:embed="rId2">
            <a:alphaModFix/>
          </a:blip>
          <a:srcRect b="0" l="0" r="0" t="0"/>
          <a:stretch/>
        </p:blipFill>
        <p:spPr>
          <a:xfrm>
            <a:off x="3105150" y="35433000"/>
            <a:ext cx="10534650" cy="1813560"/>
          </a:xfrm>
          <a:prstGeom prst="rect">
            <a:avLst/>
          </a:prstGeom>
          <a:noFill/>
          <a:ln>
            <a:noFill/>
          </a:ln>
        </p:spPr>
      </p:pic>
      <p:sp>
        <p:nvSpPr>
          <p:cNvPr id="14" name="Google Shape;14;p1"/>
          <p:cNvSpPr/>
          <p:nvPr/>
        </p:nvSpPr>
        <p:spPr>
          <a:xfrm>
            <a:off x="5" y="762000"/>
            <a:ext cx="32918395" cy="320040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 name="Google Shape;15;p1"/>
          <p:cNvPicPr preferRelativeResize="0"/>
          <p:nvPr/>
        </p:nvPicPr>
        <p:blipFill rotWithShape="1">
          <a:blip r:embed="rId3">
            <a:alphaModFix/>
          </a:blip>
          <a:srcRect b="0" l="0" r="0" t="0"/>
          <a:stretch/>
        </p:blipFill>
        <p:spPr>
          <a:xfrm>
            <a:off x="22319570" y="762000"/>
            <a:ext cx="10598828" cy="31943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15.jp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0.png"/><Relationship Id="rId9" Type="http://schemas.openxmlformats.org/officeDocument/2006/relationships/image" Target="../media/image6.png"/><Relationship Id="rId14" Type="http://schemas.openxmlformats.org/officeDocument/2006/relationships/image" Target="../media/image14.jp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3"/>
          <p:cNvSpPr/>
          <p:nvPr/>
        </p:nvSpPr>
        <p:spPr>
          <a:xfrm>
            <a:off x="609600" y="4407025"/>
            <a:ext cx="14505600" cy="1252800"/>
          </a:xfrm>
          <a:prstGeom prst="rect">
            <a:avLst/>
          </a:prstGeom>
          <a:solidFill>
            <a:srgbClr val="39275B">
              <a:alpha val="84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a:off x="18394900" y="19164025"/>
            <a:ext cx="14505600" cy="1252800"/>
          </a:xfrm>
          <a:prstGeom prst="rect">
            <a:avLst/>
          </a:prstGeom>
          <a:solidFill>
            <a:srgbClr val="39275B">
              <a:alpha val="84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a:off x="524200" y="19164025"/>
            <a:ext cx="16131600" cy="1252800"/>
          </a:xfrm>
          <a:prstGeom prst="rect">
            <a:avLst/>
          </a:prstGeom>
          <a:solidFill>
            <a:srgbClr val="39275B">
              <a:alpha val="84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a:off x="21488536" y="6340550"/>
            <a:ext cx="6238500" cy="3095400"/>
          </a:xfrm>
          <a:prstGeom prst="ellipse">
            <a:avLst/>
          </a:prstGeom>
          <a:noFill/>
          <a:ln cap="flat" cmpd="sng" w="152400">
            <a:solidFill>
              <a:srgbClr val="D8D8D8"/>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  </a:t>
            </a:r>
            <a:endParaRPr/>
          </a:p>
        </p:txBody>
      </p:sp>
      <p:sp>
        <p:nvSpPr>
          <p:cNvPr id="26" name="Google Shape;26;p3"/>
          <p:cNvSpPr/>
          <p:nvPr/>
        </p:nvSpPr>
        <p:spPr>
          <a:xfrm>
            <a:off x="17692300" y="6417725"/>
            <a:ext cx="3257400" cy="3257400"/>
          </a:xfrm>
          <a:prstGeom prst="ellipse">
            <a:avLst/>
          </a:prstGeom>
          <a:noFill/>
          <a:ln cap="flat" cmpd="sng" w="152400">
            <a:solidFill>
              <a:srgbClr val="C9DAF8"/>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a:off x="685800" y="12366338"/>
            <a:ext cx="32232600" cy="6351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txBox="1"/>
          <p:nvPr/>
        </p:nvSpPr>
        <p:spPr>
          <a:xfrm>
            <a:off x="685800" y="917168"/>
            <a:ext cx="20955000" cy="2492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7200" u="none" cap="none" strike="noStrike">
                <a:solidFill>
                  <a:srgbClr val="D8D8D8"/>
                </a:solidFill>
                <a:latin typeface="Encode Sans"/>
                <a:ea typeface="Encode Sans"/>
                <a:cs typeface="Encode Sans"/>
                <a:sym typeface="Encode Sans"/>
              </a:rPr>
              <a:t>Imagineers : The Day Tracker</a:t>
            </a:r>
            <a:endParaRPr b="1" sz="7200">
              <a:solidFill>
                <a:srgbClr val="D8D8D8"/>
              </a:solidFill>
              <a:latin typeface="Encode Sans"/>
              <a:ea typeface="Encode Sans"/>
              <a:cs typeface="Encode Sans"/>
              <a:sym typeface="Encode Sans"/>
            </a:endParaRPr>
          </a:p>
          <a:p>
            <a:pPr indent="0" lvl="0" marL="0" marR="0" rtl="0" algn="l">
              <a:spcBef>
                <a:spcPts val="0"/>
              </a:spcBef>
              <a:spcAft>
                <a:spcPts val="0"/>
              </a:spcAft>
              <a:buNone/>
            </a:pPr>
            <a:r>
              <a:rPr lang="en-US" sz="4000">
                <a:solidFill>
                  <a:srgbClr val="D8D8D8"/>
                </a:solidFill>
                <a:latin typeface="Encode Sans"/>
                <a:ea typeface="Encode Sans"/>
                <a:cs typeface="Encode Sans"/>
                <a:sym typeface="Encode Sans"/>
              </a:rPr>
              <a:t>Vera Chen, Cheyenne Sokkappa, Swetha Ramaswamy, Anthony Ugas &amp; Jayna</a:t>
            </a:r>
            <a:endParaRPr baseline="30000" sz="4000">
              <a:solidFill>
                <a:srgbClr val="D8D8D8"/>
              </a:solidFill>
              <a:latin typeface="Encode Sans"/>
              <a:ea typeface="Encode Sans"/>
              <a:cs typeface="Encode Sans"/>
              <a:sym typeface="Encode Sans"/>
            </a:endParaRPr>
          </a:p>
          <a:p>
            <a:pPr indent="0" lvl="0" marL="0" marR="0" rtl="0" algn="l">
              <a:spcBef>
                <a:spcPts val="0"/>
              </a:spcBef>
              <a:spcAft>
                <a:spcPts val="0"/>
              </a:spcAft>
              <a:buNone/>
            </a:pPr>
            <a:r>
              <a:rPr lang="en-US" sz="4000">
                <a:solidFill>
                  <a:srgbClr val="D8D8D8"/>
                </a:solidFill>
                <a:latin typeface="Encode Sans"/>
                <a:ea typeface="Encode Sans"/>
                <a:cs typeface="Encode Sans"/>
                <a:sym typeface="Encode Sans"/>
              </a:rPr>
              <a:t>Human Centered Design &amp; Engineering</a:t>
            </a:r>
            <a:endParaRPr sz="4000">
              <a:solidFill>
                <a:srgbClr val="D8D8D8"/>
              </a:solidFill>
              <a:latin typeface="Encode Sans"/>
              <a:ea typeface="Encode Sans"/>
              <a:cs typeface="Encode Sans"/>
              <a:sym typeface="Encode Sans"/>
            </a:endParaRPr>
          </a:p>
        </p:txBody>
      </p:sp>
      <p:sp>
        <p:nvSpPr>
          <p:cNvPr id="29" name="Google Shape;29;p3"/>
          <p:cNvSpPr txBox="1"/>
          <p:nvPr/>
        </p:nvSpPr>
        <p:spPr>
          <a:xfrm>
            <a:off x="685800" y="4621451"/>
            <a:ext cx="11049000" cy="10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FFFFF"/>
                </a:solidFill>
                <a:latin typeface="Encode Sans"/>
                <a:ea typeface="Encode Sans"/>
                <a:cs typeface="Encode Sans"/>
                <a:sym typeface="Encode Sans"/>
              </a:rPr>
              <a:t>The Challenge</a:t>
            </a:r>
            <a:endParaRPr b="1" sz="6000">
              <a:solidFill>
                <a:srgbClr val="FFFFFF"/>
              </a:solidFill>
              <a:latin typeface="Encode Sans"/>
              <a:ea typeface="Encode Sans"/>
              <a:cs typeface="Encode Sans"/>
              <a:sym typeface="Encode Sans"/>
            </a:endParaRPr>
          </a:p>
        </p:txBody>
      </p:sp>
      <p:sp>
        <p:nvSpPr>
          <p:cNvPr id="30" name="Google Shape;30;p3"/>
          <p:cNvSpPr txBox="1"/>
          <p:nvPr/>
        </p:nvSpPr>
        <p:spPr>
          <a:xfrm>
            <a:off x="18533100" y="34630875"/>
            <a:ext cx="14141100" cy="369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000">
                <a:solidFill>
                  <a:schemeClr val="dk1"/>
                </a:solidFill>
                <a:latin typeface="Encode Sans"/>
                <a:ea typeface="Encode Sans"/>
                <a:cs typeface="Encode Sans"/>
                <a:sym typeface="Encode Sans"/>
              </a:rPr>
              <a:t>Acknowledgements</a:t>
            </a:r>
            <a:endParaRPr/>
          </a:p>
          <a:p>
            <a:pPr indent="0" lvl="0" marL="0" marR="0" rtl="0" algn="l">
              <a:spcBef>
                <a:spcPts val="0"/>
              </a:spcBef>
              <a:spcAft>
                <a:spcPts val="0"/>
              </a:spcAft>
              <a:buNone/>
            </a:pPr>
            <a:r>
              <a:rPr lang="en-US" sz="3600">
                <a:solidFill>
                  <a:schemeClr val="dk1"/>
                </a:solidFill>
                <a:latin typeface="Encode Sans"/>
                <a:ea typeface="Encode Sans"/>
                <a:cs typeface="Encode Sans"/>
                <a:sym typeface="Encode Sans"/>
              </a:rPr>
              <a:t>Dr. K</a:t>
            </a:r>
            <a:r>
              <a:rPr lang="en-US" sz="3600">
                <a:solidFill>
                  <a:schemeClr val="dk1"/>
                </a:solidFill>
                <a:latin typeface="Encode Sans"/>
                <a:ea typeface="Encode Sans"/>
                <a:cs typeface="Encode Sans"/>
                <a:sym typeface="Encode Sans"/>
              </a:rPr>
              <a:t>at </a:t>
            </a:r>
            <a:r>
              <a:rPr lang="en-US" sz="3600">
                <a:solidFill>
                  <a:schemeClr val="dk1"/>
                </a:solidFill>
                <a:latin typeface="Encode Sans"/>
                <a:ea typeface="Encode Sans"/>
                <a:cs typeface="Encode Sans"/>
                <a:sym typeface="Encode Sans"/>
              </a:rPr>
              <a:t> Steele </a:t>
            </a:r>
            <a:r>
              <a:rPr lang="en-US" sz="3600">
                <a:solidFill>
                  <a:schemeClr val="dk1"/>
                </a:solidFill>
                <a:latin typeface="Encode Sans"/>
                <a:ea typeface="Encode Sans"/>
                <a:cs typeface="Encode Sans"/>
                <a:sym typeface="Encode Sans"/>
              </a:rPr>
              <a:t>for all the helpful instructions.</a:t>
            </a:r>
            <a:endParaRPr sz="3600">
              <a:solidFill>
                <a:schemeClr val="dk1"/>
              </a:solidFill>
              <a:latin typeface="Encode Sans"/>
              <a:ea typeface="Encode Sans"/>
              <a:cs typeface="Encode Sans"/>
              <a:sym typeface="Encode Sans"/>
            </a:endParaRPr>
          </a:p>
          <a:p>
            <a:pPr indent="0" lvl="0" marL="0" marR="0" rtl="0" algn="l">
              <a:spcBef>
                <a:spcPts val="0"/>
              </a:spcBef>
              <a:spcAft>
                <a:spcPts val="0"/>
              </a:spcAft>
              <a:buNone/>
            </a:pPr>
            <a:r>
              <a:rPr lang="en-US" sz="3600">
                <a:solidFill>
                  <a:schemeClr val="dk1"/>
                </a:solidFill>
                <a:latin typeface="Encode Sans"/>
                <a:ea typeface="Encode Sans"/>
                <a:cs typeface="Encode Sans"/>
                <a:sym typeface="Encode Sans"/>
              </a:rPr>
              <a:t>Dianne G. Hendricks for the inspirational suggestions and feedback.</a:t>
            </a:r>
            <a:endParaRPr sz="3600">
              <a:solidFill>
                <a:schemeClr val="dk1"/>
              </a:solidFill>
              <a:latin typeface="Encode Sans"/>
              <a:ea typeface="Encode Sans"/>
              <a:cs typeface="Encode Sans"/>
              <a:sym typeface="Encode Sans"/>
            </a:endParaRPr>
          </a:p>
          <a:p>
            <a:pPr indent="0" lvl="0" marL="0" marR="0" rtl="0" algn="l">
              <a:spcBef>
                <a:spcPts val="0"/>
              </a:spcBef>
              <a:spcAft>
                <a:spcPts val="0"/>
              </a:spcAft>
              <a:buNone/>
            </a:pPr>
            <a:r>
              <a:rPr lang="en-US" sz="3600">
                <a:solidFill>
                  <a:schemeClr val="dk1"/>
                </a:solidFill>
                <a:latin typeface="Encode Sans"/>
                <a:ea typeface="Encode Sans"/>
                <a:cs typeface="Encode Sans"/>
                <a:sym typeface="Encode Sans"/>
              </a:rPr>
              <a:t>Jayna and her family  for the valuable time and help.</a:t>
            </a:r>
            <a:endParaRPr sz="3600">
              <a:solidFill>
                <a:schemeClr val="dk1"/>
              </a:solidFill>
              <a:latin typeface="Encode Sans"/>
              <a:ea typeface="Encode Sans"/>
              <a:cs typeface="Encode Sans"/>
              <a:sym typeface="Encode Sans"/>
            </a:endParaRPr>
          </a:p>
          <a:p>
            <a:pPr indent="0" lvl="0" marL="0" marR="0" rtl="0" algn="l">
              <a:spcBef>
                <a:spcPts val="0"/>
              </a:spcBef>
              <a:spcAft>
                <a:spcPts val="0"/>
              </a:spcAft>
              <a:buNone/>
            </a:pPr>
            <a:r>
              <a:rPr lang="en-US" sz="3600">
                <a:solidFill>
                  <a:schemeClr val="dk1"/>
                </a:solidFill>
                <a:latin typeface="Encode Sans"/>
                <a:ea typeface="Encode Sans"/>
                <a:cs typeface="Encode Sans"/>
                <a:sym typeface="Encode Sans"/>
              </a:rPr>
              <a:t>Mathers Fund to Empower and Improve Human Ability for their ongoing support of HuskyADAPT.</a:t>
            </a:r>
            <a:endParaRPr sz="3600">
              <a:solidFill>
                <a:schemeClr val="dk1"/>
              </a:solidFill>
              <a:latin typeface="Encode Sans"/>
              <a:ea typeface="Encode Sans"/>
              <a:cs typeface="Encode Sans"/>
              <a:sym typeface="Encode Sans"/>
            </a:endParaRPr>
          </a:p>
        </p:txBody>
      </p:sp>
      <p:pic>
        <p:nvPicPr>
          <p:cNvPr descr="https://lh5.googleusercontent.com/QGiF7RhY3ZX7ukLDypWekFxPFEj9PAMRbsJV8ChKdyqwQYu7GQ8BcVpSvNcGUPS6uG5DqW0L5qzAXzoBdrN1zzSBT86DM9b2ED9jdMOF1V_qukZuaO3HCsC10vy2Krlb6liATrv79mU" id="31" name="Google Shape;31;p3"/>
          <p:cNvPicPr preferRelativeResize="0"/>
          <p:nvPr/>
        </p:nvPicPr>
        <p:blipFill rotWithShape="1">
          <a:blip r:embed="rId3">
            <a:alphaModFix/>
          </a:blip>
          <a:srcRect b="0" l="0" r="0" t="0"/>
          <a:stretch/>
        </p:blipFill>
        <p:spPr>
          <a:xfrm>
            <a:off x="910800" y="6550409"/>
            <a:ext cx="5472600" cy="4925347"/>
          </a:xfrm>
          <a:prstGeom prst="rect">
            <a:avLst/>
          </a:prstGeom>
          <a:noFill/>
          <a:ln>
            <a:noFill/>
          </a:ln>
        </p:spPr>
      </p:pic>
      <p:sp>
        <p:nvSpPr>
          <p:cNvPr id="32" name="Google Shape;32;p3"/>
          <p:cNvSpPr txBox="1"/>
          <p:nvPr/>
        </p:nvSpPr>
        <p:spPr>
          <a:xfrm>
            <a:off x="25116050" y="14207313"/>
            <a:ext cx="7583100" cy="5078400"/>
          </a:xfrm>
          <a:prstGeom prst="rect">
            <a:avLst/>
          </a:prstGeom>
          <a:noFill/>
          <a:ln>
            <a:noFill/>
          </a:ln>
        </p:spPr>
        <p:txBody>
          <a:bodyPr anchorCtr="0" anchor="t" bIns="45700" lIns="91425" spcFirstLastPara="1" rIns="91425" wrap="square" tIns="45700">
            <a:noAutofit/>
          </a:bodyPr>
          <a:lstStyle/>
          <a:p>
            <a:pPr indent="-482600" lvl="0" marL="457200" marR="0" rtl="0" algn="l">
              <a:spcBef>
                <a:spcPts val="0"/>
              </a:spcBef>
              <a:spcAft>
                <a:spcPts val="0"/>
              </a:spcAft>
              <a:buClr>
                <a:srgbClr val="39275B"/>
              </a:buClr>
              <a:buSzPts val="4000"/>
              <a:buFont typeface="Arial"/>
              <a:buChar char="➔"/>
            </a:pPr>
            <a:r>
              <a:rPr lang="en-US" sz="4000">
                <a:solidFill>
                  <a:srgbClr val="39275B"/>
                </a:solidFill>
              </a:rPr>
              <a:t>Minimal typing</a:t>
            </a:r>
            <a:endParaRPr sz="4000">
              <a:solidFill>
                <a:srgbClr val="39275B"/>
              </a:solidFill>
            </a:endParaRPr>
          </a:p>
          <a:p>
            <a:pPr indent="-482600" lvl="0" marL="457200" marR="0" rtl="0" algn="l">
              <a:spcBef>
                <a:spcPts val="0"/>
              </a:spcBef>
              <a:spcAft>
                <a:spcPts val="0"/>
              </a:spcAft>
              <a:buClr>
                <a:srgbClr val="39275B"/>
              </a:buClr>
              <a:buSzPts val="4000"/>
              <a:buChar char="➔"/>
            </a:pPr>
            <a:r>
              <a:rPr lang="en-US" sz="4000">
                <a:solidFill>
                  <a:srgbClr val="39275B"/>
                </a:solidFill>
              </a:rPr>
              <a:t>Audio may not always be appropriate in school</a:t>
            </a:r>
            <a:endParaRPr sz="4000">
              <a:solidFill>
                <a:srgbClr val="39275B"/>
              </a:solidFill>
            </a:endParaRPr>
          </a:p>
          <a:p>
            <a:pPr indent="-482600" lvl="0" marL="457200" marR="0" rtl="0" algn="l">
              <a:spcBef>
                <a:spcPts val="0"/>
              </a:spcBef>
              <a:spcAft>
                <a:spcPts val="0"/>
              </a:spcAft>
              <a:buClr>
                <a:srgbClr val="39275B"/>
              </a:buClr>
              <a:buSzPts val="4000"/>
              <a:buChar char="➔"/>
            </a:pPr>
            <a:r>
              <a:rPr lang="en-US" sz="4000">
                <a:solidFill>
                  <a:srgbClr val="39275B"/>
                </a:solidFill>
              </a:rPr>
              <a:t>Emotion feedback may not be accurate</a:t>
            </a:r>
            <a:endParaRPr sz="4000">
              <a:solidFill>
                <a:srgbClr val="39275B"/>
              </a:solidFill>
            </a:endParaRPr>
          </a:p>
          <a:p>
            <a:pPr indent="-482600" lvl="0" marL="457200" marR="0" rtl="0" algn="l">
              <a:spcBef>
                <a:spcPts val="0"/>
              </a:spcBef>
              <a:spcAft>
                <a:spcPts val="0"/>
              </a:spcAft>
              <a:buClr>
                <a:srgbClr val="39275B"/>
              </a:buClr>
              <a:buSzPts val="4000"/>
              <a:buChar char="➔"/>
            </a:pPr>
            <a:r>
              <a:rPr lang="en-US" sz="4000">
                <a:solidFill>
                  <a:srgbClr val="39275B"/>
                </a:solidFill>
              </a:rPr>
              <a:t>Jayna may not have access to her tablet at any time</a:t>
            </a:r>
            <a:endParaRPr sz="4000">
              <a:solidFill>
                <a:srgbClr val="39275B"/>
              </a:solidFill>
            </a:endParaRPr>
          </a:p>
        </p:txBody>
      </p:sp>
      <p:sp>
        <p:nvSpPr>
          <p:cNvPr id="33" name="Google Shape;33;p3"/>
          <p:cNvSpPr/>
          <p:nvPr/>
        </p:nvSpPr>
        <p:spPr>
          <a:xfrm>
            <a:off x="7019400" y="7102238"/>
            <a:ext cx="8287800" cy="3821700"/>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rgbClr val="39275B"/>
                </a:solidFill>
              </a:rPr>
              <a:t>How to help Jayna’s support network stay connected with Jayna, and track her well being?</a:t>
            </a:r>
            <a:endParaRPr b="1" sz="4800">
              <a:solidFill>
                <a:srgbClr val="39275B"/>
              </a:solidFill>
            </a:endParaRPr>
          </a:p>
        </p:txBody>
      </p:sp>
      <p:sp>
        <p:nvSpPr>
          <p:cNvPr id="34" name="Google Shape;34;p3"/>
          <p:cNvSpPr txBox="1"/>
          <p:nvPr/>
        </p:nvSpPr>
        <p:spPr>
          <a:xfrm>
            <a:off x="910800" y="12717256"/>
            <a:ext cx="9880500" cy="106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5600">
                <a:solidFill>
                  <a:srgbClr val="808080"/>
                </a:solidFill>
              </a:rPr>
              <a:t>Core Function</a:t>
            </a:r>
            <a:endParaRPr b="1" sz="5600">
              <a:solidFill>
                <a:srgbClr val="808080"/>
              </a:solidFill>
            </a:endParaRPr>
          </a:p>
        </p:txBody>
      </p:sp>
      <p:sp>
        <p:nvSpPr>
          <p:cNvPr id="35" name="Google Shape;35;p3"/>
          <p:cNvSpPr txBox="1"/>
          <p:nvPr/>
        </p:nvSpPr>
        <p:spPr>
          <a:xfrm>
            <a:off x="9044092" y="12717256"/>
            <a:ext cx="9880500" cy="106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808080"/>
                </a:solidFill>
              </a:rPr>
              <a:t>Secondary</a:t>
            </a:r>
            <a:r>
              <a:rPr b="1" lang="en-US" sz="5600">
                <a:solidFill>
                  <a:srgbClr val="808080"/>
                </a:solidFill>
              </a:rPr>
              <a:t> Function</a:t>
            </a:r>
            <a:endParaRPr b="1" sz="5600">
              <a:solidFill>
                <a:srgbClr val="808080"/>
              </a:solidFill>
            </a:endParaRPr>
          </a:p>
        </p:txBody>
      </p:sp>
      <p:sp>
        <p:nvSpPr>
          <p:cNvPr id="36" name="Google Shape;36;p3"/>
          <p:cNvSpPr txBox="1"/>
          <p:nvPr/>
        </p:nvSpPr>
        <p:spPr>
          <a:xfrm>
            <a:off x="17329783" y="12717256"/>
            <a:ext cx="9880500" cy="106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808080"/>
                </a:solidFill>
              </a:rPr>
              <a:t>Design Attributes</a:t>
            </a:r>
            <a:endParaRPr b="1" sz="5600">
              <a:solidFill>
                <a:srgbClr val="808080"/>
              </a:solidFill>
            </a:endParaRPr>
          </a:p>
        </p:txBody>
      </p:sp>
      <p:sp>
        <p:nvSpPr>
          <p:cNvPr id="37" name="Google Shape;37;p3"/>
          <p:cNvSpPr txBox="1"/>
          <p:nvPr/>
        </p:nvSpPr>
        <p:spPr>
          <a:xfrm>
            <a:off x="24853475" y="12717256"/>
            <a:ext cx="9880500" cy="106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808080"/>
                </a:solidFill>
              </a:rPr>
              <a:t>Constraints</a:t>
            </a:r>
            <a:endParaRPr b="1" sz="5600">
              <a:solidFill>
                <a:srgbClr val="808080"/>
              </a:solidFill>
            </a:endParaRPr>
          </a:p>
        </p:txBody>
      </p:sp>
      <p:sp>
        <p:nvSpPr>
          <p:cNvPr id="38" name="Google Shape;38;p3"/>
          <p:cNvSpPr txBox="1"/>
          <p:nvPr/>
        </p:nvSpPr>
        <p:spPr>
          <a:xfrm>
            <a:off x="18419992" y="19290075"/>
            <a:ext cx="5472600" cy="1061700"/>
          </a:xfrm>
          <a:prstGeom prst="rect">
            <a:avLst/>
          </a:prstGeom>
          <a:noFill/>
          <a:ln>
            <a:noFill/>
          </a:ln>
        </p:spPr>
        <p:txBody>
          <a:bodyPr anchorCtr="0" anchor="t" bIns="45700" lIns="91425" spcFirstLastPara="1" rIns="91425" wrap="square" tIns="45700">
            <a:noAutofit/>
          </a:bodyPr>
          <a:lstStyle/>
          <a:p>
            <a:pPr indent="0" lvl="0" marL="0" marR="0" rtl="0">
              <a:spcBef>
                <a:spcPts val="0"/>
              </a:spcBef>
              <a:spcAft>
                <a:spcPts val="0"/>
              </a:spcAft>
              <a:buNone/>
            </a:pPr>
            <a:r>
              <a:rPr b="1" lang="en-US" sz="6000">
                <a:solidFill>
                  <a:srgbClr val="FFFFFF"/>
                </a:solidFill>
                <a:latin typeface="Encode Sans"/>
                <a:ea typeface="Encode Sans"/>
                <a:cs typeface="Encode Sans"/>
                <a:sym typeface="Encode Sans"/>
              </a:rPr>
              <a:t>School Visit</a:t>
            </a:r>
            <a:endParaRPr b="1" sz="6000">
              <a:solidFill>
                <a:srgbClr val="FFFFFF"/>
              </a:solidFill>
              <a:latin typeface="Encode Sans"/>
              <a:ea typeface="Encode Sans"/>
              <a:cs typeface="Encode Sans"/>
              <a:sym typeface="Encode Sans"/>
            </a:endParaRPr>
          </a:p>
        </p:txBody>
      </p:sp>
      <p:pic>
        <p:nvPicPr>
          <p:cNvPr id="39" name="Google Shape;39;p3"/>
          <p:cNvPicPr preferRelativeResize="0"/>
          <p:nvPr/>
        </p:nvPicPr>
        <p:blipFill>
          <a:blip r:embed="rId4">
            <a:alphaModFix/>
          </a:blip>
          <a:stretch>
            <a:fillRect/>
          </a:stretch>
        </p:blipFill>
        <p:spPr>
          <a:xfrm>
            <a:off x="29030938" y="6990800"/>
            <a:ext cx="2104975" cy="2104975"/>
          </a:xfrm>
          <a:prstGeom prst="rect">
            <a:avLst/>
          </a:prstGeom>
          <a:noFill/>
          <a:ln>
            <a:noFill/>
          </a:ln>
        </p:spPr>
      </p:pic>
      <p:sp>
        <p:nvSpPr>
          <p:cNvPr id="40" name="Google Shape;40;p3"/>
          <p:cNvSpPr/>
          <p:nvPr/>
        </p:nvSpPr>
        <p:spPr>
          <a:xfrm rot="6252969">
            <a:off x="41704322" y="5495358"/>
            <a:ext cx="764719" cy="470400"/>
          </a:xfrm>
          <a:prstGeom prst="triangle">
            <a:avLst>
              <a:gd fmla="val 50000" name="adj"/>
            </a:avLst>
          </a:prstGeom>
          <a:solidFill>
            <a:srgbClr val="D8D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txBox="1"/>
          <p:nvPr/>
        </p:nvSpPr>
        <p:spPr>
          <a:xfrm>
            <a:off x="22115550" y="4681475"/>
            <a:ext cx="4944600" cy="106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3600">
                <a:solidFill>
                  <a:srgbClr val="808080"/>
                </a:solidFill>
              </a:rPr>
              <a:t>Help Jayna stay on track </a:t>
            </a:r>
            <a:endParaRPr sz="3600">
              <a:solidFill>
                <a:srgbClr val="808080"/>
              </a:solidFill>
            </a:endParaRPr>
          </a:p>
        </p:txBody>
      </p:sp>
      <p:sp>
        <p:nvSpPr>
          <p:cNvPr id="42" name="Google Shape;42;p3"/>
          <p:cNvSpPr txBox="1"/>
          <p:nvPr/>
        </p:nvSpPr>
        <p:spPr>
          <a:xfrm>
            <a:off x="22479800" y="10399525"/>
            <a:ext cx="4246200" cy="10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808080"/>
                </a:solidFill>
              </a:rPr>
              <a:t>Know how Jayna’s day is progressing</a:t>
            </a:r>
            <a:endParaRPr sz="3600">
              <a:solidFill>
                <a:srgbClr val="808080"/>
              </a:solidFill>
            </a:endParaRPr>
          </a:p>
        </p:txBody>
      </p:sp>
      <p:sp>
        <p:nvSpPr>
          <p:cNvPr id="43" name="Google Shape;43;p3"/>
          <p:cNvSpPr txBox="1"/>
          <p:nvPr/>
        </p:nvSpPr>
        <p:spPr>
          <a:xfrm>
            <a:off x="1181100" y="14207313"/>
            <a:ext cx="7091700" cy="2851800"/>
          </a:xfrm>
          <a:prstGeom prst="rect">
            <a:avLst/>
          </a:prstGeom>
          <a:noFill/>
          <a:ln>
            <a:noFill/>
          </a:ln>
        </p:spPr>
        <p:txBody>
          <a:bodyPr anchorCtr="0" anchor="t" bIns="45700" lIns="91425" spcFirstLastPara="1" rIns="91425" wrap="square" tIns="45700">
            <a:noAutofit/>
          </a:bodyPr>
          <a:lstStyle/>
          <a:p>
            <a:pPr indent="-482600" lvl="0" marL="457200" marR="0" rtl="0" algn="l">
              <a:spcBef>
                <a:spcPts val="0"/>
              </a:spcBef>
              <a:spcAft>
                <a:spcPts val="0"/>
              </a:spcAft>
              <a:buClr>
                <a:srgbClr val="39275B"/>
              </a:buClr>
              <a:buSzPts val="4000"/>
              <a:buChar char="➔"/>
            </a:pPr>
            <a:r>
              <a:rPr lang="en-US" sz="4000">
                <a:solidFill>
                  <a:srgbClr val="39275B"/>
                </a:solidFill>
              </a:rPr>
              <a:t>Reminders to do daily tasks</a:t>
            </a:r>
            <a:endParaRPr sz="4000">
              <a:solidFill>
                <a:srgbClr val="39275B"/>
              </a:solidFill>
            </a:endParaRPr>
          </a:p>
          <a:p>
            <a:pPr indent="-482600" lvl="0" marL="457200" marR="0" rtl="0" algn="l">
              <a:spcBef>
                <a:spcPts val="0"/>
              </a:spcBef>
              <a:spcAft>
                <a:spcPts val="0"/>
              </a:spcAft>
              <a:buClr>
                <a:srgbClr val="39275B"/>
              </a:buClr>
              <a:buSzPts val="4000"/>
              <a:buChar char="➔"/>
            </a:pPr>
            <a:r>
              <a:rPr lang="en-US" sz="4000">
                <a:solidFill>
                  <a:srgbClr val="39275B"/>
                </a:solidFill>
              </a:rPr>
              <a:t>A way to communicate with her support network</a:t>
            </a:r>
            <a:endParaRPr sz="4000">
              <a:solidFill>
                <a:srgbClr val="39275B"/>
              </a:solidFill>
            </a:endParaRPr>
          </a:p>
          <a:p>
            <a:pPr indent="-482600" lvl="0" marL="457200" marR="0" rtl="0" algn="l">
              <a:spcBef>
                <a:spcPts val="0"/>
              </a:spcBef>
              <a:spcAft>
                <a:spcPts val="0"/>
              </a:spcAft>
              <a:buClr>
                <a:srgbClr val="39275B"/>
              </a:buClr>
              <a:buSzPts val="4000"/>
              <a:buChar char="➔"/>
            </a:pPr>
            <a:r>
              <a:rPr lang="en-US" sz="4000">
                <a:solidFill>
                  <a:srgbClr val="39275B"/>
                </a:solidFill>
              </a:rPr>
              <a:t>Task planner</a:t>
            </a:r>
            <a:endParaRPr sz="4000">
              <a:solidFill>
                <a:srgbClr val="39275B"/>
              </a:solidFill>
            </a:endParaRPr>
          </a:p>
          <a:p>
            <a:pPr indent="0" lvl="0" marL="0" marR="0" rtl="0" algn="l">
              <a:spcBef>
                <a:spcPts val="0"/>
              </a:spcBef>
              <a:spcAft>
                <a:spcPts val="0"/>
              </a:spcAft>
              <a:buNone/>
            </a:pPr>
            <a:r>
              <a:t/>
            </a:r>
            <a:endParaRPr sz="3600">
              <a:solidFill>
                <a:srgbClr val="39275B"/>
              </a:solidFill>
              <a:latin typeface="Arial"/>
              <a:ea typeface="Arial"/>
              <a:cs typeface="Arial"/>
              <a:sym typeface="Arial"/>
            </a:endParaRPr>
          </a:p>
        </p:txBody>
      </p:sp>
      <p:sp>
        <p:nvSpPr>
          <p:cNvPr id="44" name="Google Shape;44;p3"/>
          <p:cNvSpPr txBox="1"/>
          <p:nvPr/>
        </p:nvSpPr>
        <p:spPr>
          <a:xfrm>
            <a:off x="8808625" y="14207313"/>
            <a:ext cx="8031000" cy="3821700"/>
          </a:xfrm>
          <a:prstGeom prst="rect">
            <a:avLst/>
          </a:prstGeom>
          <a:noFill/>
          <a:ln>
            <a:noFill/>
          </a:ln>
        </p:spPr>
        <p:txBody>
          <a:bodyPr anchorCtr="0" anchor="t" bIns="45700" lIns="91425" spcFirstLastPara="1" rIns="91425" wrap="square" tIns="45700">
            <a:noAutofit/>
          </a:bodyPr>
          <a:lstStyle/>
          <a:p>
            <a:pPr indent="-482600" lvl="0" marL="914400" marR="0" rtl="0" algn="l">
              <a:spcBef>
                <a:spcPts val="0"/>
              </a:spcBef>
              <a:spcAft>
                <a:spcPts val="0"/>
              </a:spcAft>
              <a:buClr>
                <a:srgbClr val="39275B"/>
              </a:buClr>
              <a:buSzPts val="4000"/>
              <a:buChar char="➔"/>
            </a:pPr>
            <a:r>
              <a:rPr lang="en-US" sz="4000">
                <a:solidFill>
                  <a:srgbClr val="39275B"/>
                </a:solidFill>
              </a:rPr>
              <a:t>Take pictures for recording progress</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Audio message</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Share feature</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Reward system</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Prioritizing tasks</a:t>
            </a:r>
            <a:endParaRPr sz="4000">
              <a:solidFill>
                <a:srgbClr val="39275B"/>
              </a:solidFill>
            </a:endParaRPr>
          </a:p>
          <a:p>
            <a:pPr indent="0" lvl="0" marL="0" marR="0" rtl="0" algn="l">
              <a:spcBef>
                <a:spcPts val="0"/>
              </a:spcBef>
              <a:spcAft>
                <a:spcPts val="0"/>
              </a:spcAft>
              <a:buNone/>
            </a:pPr>
            <a:r>
              <a:t/>
            </a:r>
            <a:endParaRPr sz="4000">
              <a:solidFill>
                <a:srgbClr val="39275B"/>
              </a:solidFill>
            </a:endParaRPr>
          </a:p>
          <a:p>
            <a:pPr indent="0" lvl="0" marL="0" marR="0" rtl="0" algn="l">
              <a:spcBef>
                <a:spcPts val="0"/>
              </a:spcBef>
              <a:spcAft>
                <a:spcPts val="0"/>
              </a:spcAft>
              <a:buNone/>
            </a:pPr>
            <a:r>
              <a:t/>
            </a:r>
            <a:endParaRPr sz="3600">
              <a:solidFill>
                <a:srgbClr val="39275B"/>
              </a:solidFill>
              <a:latin typeface="Arial"/>
              <a:ea typeface="Arial"/>
              <a:cs typeface="Arial"/>
              <a:sym typeface="Arial"/>
            </a:endParaRPr>
          </a:p>
        </p:txBody>
      </p:sp>
      <p:sp>
        <p:nvSpPr>
          <p:cNvPr id="45" name="Google Shape;45;p3"/>
          <p:cNvSpPr txBox="1"/>
          <p:nvPr/>
        </p:nvSpPr>
        <p:spPr>
          <a:xfrm>
            <a:off x="17020488" y="14207313"/>
            <a:ext cx="7583100" cy="5078400"/>
          </a:xfrm>
          <a:prstGeom prst="rect">
            <a:avLst/>
          </a:prstGeom>
          <a:noFill/>
          <a:ln>
            <a:noFill/>
          </a:ln>
        </p:spPr>
        <p:txBody>
          <a:bodyPr anchorCtr="0" anchor="t" bIns="45700" lIns="91425" spcFirstLastPara="1" rIns="91425" wrap="square" tIns="45700">
            <a:noAutofit/>
          </a:bodyPr>
          <a:lstStyle/>
          <a:p>
            <a:pPr indent="-482600" lvl="0" marL="914400" marR="0" rtl="0" algn="l">
              <a:spcBef>
                <a:spcPts val="0"/>
              </a:spcBef>
              <a:spcAft>
                <a:spcPts val="0"/>
              </a:spcAft>
              <a:buClr>
                <a:srgbClr val="39275B"/>
              </a:buClr>
              <a:buSzPts val="4000"/>
              <a:buChar char="➔"/>
            </a:pPr>
            <a:r>
              <a:rPr lang="en-US" sz="4000">
                <a:solidFill>
                  <a:srgbClr val="39275B"/>
                </a:solidFill>
              </a:rPr>
              <a:t>Colorful &amp; Animated</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Big buttons and large text</a:t>
            </a:r>
            <a:endParaRPr sz="4000">
              <a:solidFill>
                <a:srgbClr val="39275B"/>
              </a:solidFill>
            </a:endParaRPr>
          </a:p>
          <a:p>
            <a:pPr indent="-482600" lvl="0" marL="914400" marR="0" rtl="0" algn="l">
              <a:spcBef>
                <a:spcPts val="0"/>
              </a:spcBef>
              <a:spcAft>
                <a:spcPts val="0"/>
              </a:spcAft>
              <a:buClr>
                <a:srgbClr val="39275B"/>
              </a:buClr>
              <a:buSzPts val="4000"/>
              <a:buChar char="➔"/>
            </a:pPr>
            <a:r>
              <a:rPr lang="en-US" sz="4000">
                <a:solidFill>
                  <a:srgbClr val="39275B"/>
                </a:solidFill>
              </a:rPr>
              <a:t>Intuitive to use</a:t>
            </a:r>
            <a:endParaRPr sz="4000">
              <a:solidFill>
                <a:srgbClr val="39275B"/>
              </a:solidFill>
            </a:endParaRPr>
          </a:p>
          <a:p>
            <a:pPr indent="0" lvl="0" marL="0" marR="0" rtl="0" algn="l">
              <a:spcBef>
                <a:spcPts val="0"/>
              </a:spcBef>
              <a:spcAft>
                <a:spcPts val="0"/>
              </a:spcAft>
              <a:buNone/>
            </a:pPr>
            <a:r>
              <a:rPr lang="en-US" sz="4000">
                <a:solidFill>
                  <a:srgbClr val="39275B"/>
                </a:solidFill>
              </a:rPr>
              <a:t> </a:t>
            </a:r>
            <a:endParaRPr sz="4000">
              <a:solidFill>
                <a:srgbClr val="39275B"/>
              </a:solidFill>
            </a:endParaRPr>
          </a:p>
          <a:p>
            <a:pPr indent="0" lvl="0" marL="0" marR="0" rtl="0" algn="l">
              <a:spcBef>
                <a:spcPts val="0"/>
              </a:spcBef>
              <a:spcAft>
                <a:spcPts val="0"/>
              </a:spcAft>
              <a:buNone/>
            </a:pPr>
            <a:r>
              <a:t/>
            </a:r>
            <a:endParaRPr sz="4000">
              <a:solidFill>
                <a:srgbClr val="39275B"/>
              </a:solidFill>
            </a:endParaRPr>
          </a:p>
          <a:p>
            <a:pPr indent="0" lvl="0" marL="0" marR="0" rtl="0" algn="l">
              <a:spcBef>
                <a:spcPts val="0"/>
              </a:spcBef>
              <a:spcAft>
                <a:spcPts val="0"/>
              </a:spcAft>
              <a:buNone/>
            </a:pPr>
            <a:r>
              <a:t/>
            </a:r>
            <a:endParaRPr sz="4000">
              <a:solidFill>
                <a:srgbClr val="39275B"/>
              </a:solidFill>
            </a:endParaRPr>
          </a:p>
          <a:p>
            <a:pPr indent="0" lvl="0" marL="0" marR="0" rtl="0" algn="l">
              <a:spcBef>
                <a:spcPts val="0"/>
              </a:spcBef>
              <a:spcAft>
                <a:spcPts val="0"/>
              </a:spcAft>
              <a:buNone/>
            </a:pPr>
            <a:r>
              <a:t/>
            </a:r>
            <a:endParaRPr sz="3600">
              <a:solidFill>
                <a:srgbClr val="39275B"/>
              </a:solidFill>
              <a:latin typeface="Arial"/>
              <a:ea typeface="Arial"/>
              <a:cs typeface="Arial"/>
              <a:sym typeface="Arial"/>
            </a:endParaRPr>
          </a:p>
        </p:txBody>
      </p:sp>
      <p:sp>
        <p:nvSpPr>
          <p:cNvPr id="46" name="Google Shape;46;p3"/>
          <p:cNvSpPr/>
          <p:nvPr/>
        </p:nvSpPr>
        <p:spPr>
          <a:xfrm>
            <a:off x="8020947" y="21240735"/>
            <a:ext cx="1575900" cy="1575900"/>
          </a:xfrm>
          <a:prstGeom prst="ellipse">
            <a:avLst/>
          </a:prstGeom>
          <a:solidFill>
            <a:srgbClr val="39275B">
              <a:alpha val="84710"/>
            </a:srgbClr>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5600">
                <a:solidFill>
                  <a:srgbClr val="FFFFFF"/>
                </a:solidFill>
              </a:rPr>
              <a:t>b</a:t>
            </a:r>
            <a:endParaRPr sz="5600">
              <a:solidFill>
                <a:srgbClr val="FFFFFF"/>
              </a:solidFill>
            </a:endParaRPr>
          </a:p>
        </p:txBody>
      </p:sp>
      <p:sp>
        <p:nvSpPr>
          <p:cNvPr id="47" name="Google Shape;47;p3"/>
          <p:cNvSpPr/>
          <p:nvPr/>
        </p:nvSpPr>
        <p:spPr>
          <a:xfrm>
            <a:off x="1207525" y="21240735"/>
            <a:ext cx="1575900" cy="1575900"/>
          </a:xfrm>
          <a:prstGeom prst="ellipse">
            <a:avLst/>
          </a:prstGeom>
          <a:solidFill>
            <a:srgbClr val="39275B">
              <a:alpha val="847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600">
                <a:solidFill>
                  <a:srgbClr val="FFFFFF"/>
                </a:solidFill>
              </a:rPr>
              <a:t>a</a:t>
            </a:r>
            <a:endParaRPr sz="5600">
              <a:solidFill>
                <a:srgbClr val="FFFFFF"/>
              </a:solidFill>
            </a:endParaRPr>
          </a:p>
        </p:txBody>
      </p:sp>
      <p:sp>
        <p:nvSpPr>
          <p:cNvPr id="48" name="Google Shape;48;p3"/>
          <p:cNvSpPr/>
          <p:nvPr/>
        </p:nvSpPr>
        <p:spPr>
          <a:xfrm>
            <a:off x="8020938" y="28181298"/>
            <a:ext cx="1575900" cy="1575900"/>
          </a:xfrm>
          <a:prstGeom prst="ellipse">
            <a:avLst/>
          </a:prstGeom>
          <a:solidFill>
            <a:srgbClr val="39275B">
              <a:alpha val="847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600">
                <a:solidFill>
                  <a:srgbClr val="FFFFFF"/>
                </a:solidFill>
              </a:rPr>
              <a:t>d</a:t>
            </a:r>
            <a:endParaRPr sz="5600">
              <a:solidFill>
                <a:srgbClr val="FFFFFF"/>
              </a:solidFill>
            </a:endParaRPr>
          </a:p>
        </p:txBody>
      </p:sp>
      <p:cxnSp>
        <p:nvCxnSpPr>
          <p:cNvPr id="49" name="Google Shape;49;p3"/>
          <p:cNvCxnSpPr/>
          <p:nvPr/>
        </p:nvCxnSpPr>
        <p:spPr>
          <a:xfrm>
            <a:off x="8445025" y="13248538"/>
            <a:ext cx="24000" cy="4822800"/>
          </a:xfrm>
          <a:prstGeom prst="straightConnector1">
            <a:avLst/>
          </a:prstGeom>
          <a:noFill/>
          <a:ln cap="flat" cmpd="sng" w="152400">
            <a:solidFill>
              <a:schemeClr val="lt1"/>
            </a:solidFill>
            <a:prstDash val="dash"/>
            <a:round/>
            <a:headEnd len="med" w="med" type="none"/>
            <a:tailEnd len="med" w="med" type="none"/>
          </a:ln>
        </p:spPr>
      </p:cxnSp>
      <p:cxnSp>
        <p:nvCxnSpPr>
          <p:cNvPr id="50" name="Google Shape;50;p3"/>
          <p:cNvCxnSpPr/>
          <p:nvPr/>
        </p:nvCxnSpPr>
        <p:spPr>
          <a:xfrm>
            <a:off x="16655781" y="13248538"/>
            <a:ext cx="105900" cy="4999200"/>
          </a:xfrm>
          <a:prstGeom prst="straightConnector1">
            <a:avLst/>
          </a:prstGeom>
          <a:noFill/>
          <a:ln cap="flat" cmpd="sng" w="152400">
            <a:solidFill>
              <a:schemeClr val="lt1"/>
            </a:solidFill>
            <a:prstDash val="dash"/>
            <a:round/>
            <a:headEnd len="med" w="med" type="none"/>
            <a:tailEnd len="med" w="med" type="none"/>
          </a:ln>
        </p:spPr>
      </p:cxnSp>
      <p:cxnSp>
        <p:nvCxnSpPr>
          <p:cNvPr id="51" name="Google Shape;51;p3"/>
          <p:cNvCxnSpPr/>
          <p:nvPr/>
        </p:nvCxnSpPr>
        <p:spPr>
          <a:xfrm>
            <a:off x="24409188" y="13248513"/>
            <a:ext cx="22200" cy="4940400"/>
          </a:xfrm>
          <a:prstGeom prst="straightConnector1">
            <a:avLst/>
          </a:prstGeom>
          <a:noFill/>
          <a:ln cap="flat" cmpd="sng" w="152400">
            <a:solidFill>
              <a:schemeClr val="lt1"/>
            </a:solidFill>
            <a:prstDash val="dash"/>
            <a:round/>
            <a:headEnd len="med" w="med" type="none"/>
            <a:tailEnd len="med" w="med" type="none"/>
          </a:ln>
        </p:spPr>
      </p:cxnSp>
      <p:sp>
        <p:nvSpPr>
          <p:cNvPr id="52" name="Google Shape;52;p3"/>
          <p:cNvSpPr txBox="1"/>
          <p:nvPr/>
        </p:nvSpPr>
        <p:spPr>
          <a:xfrm>
            <a:off x="2914800" y="21384125"/>
            <a:ext cx="3935400" cy="210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5600">
                <a:solidFill>
                  <a:srgbClr val="39275B"/>
                </a:solidFill>
              </a:rPr>
              <a:t>Rewards</a:t>
            </a:r>
            <a:endParaRPr b="1" sz="5600">
              <a:solidFill>
                <a:srgbClr val="39275B"/>
              </a:solidFill>
            </a:endParaRPr>
          </a:p>
        </p:txBody>
      </p:sp>
      <p:sp>
        <p:nvSpPr>
          <p:cNvPr id="53" name="Google Shape;53;p3"/>
          <p:cNvSpPr txBox="1"/>
          <p:nvPr/>
        </p:nvSpPr>
        <p:spPr>
          <a:xfrm>
            <a:off x="10006050" y="21476488"/>
            <a:ext cx="7091700" cy="21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39275B"/>
                </a:solidFill>
              </a:rPr>
              <a:t>Emotion Tracker</a:t>
            </a:r>
            <a:endParaRPr b="1" sz="5600">
              <a:solidFill>
                <a:srgbClr val="39275B"/>
              </a:solidFill>
            </a:endParaRPr>
          </a:p>
        </p:txBody>
      </p:sp>
      <p:sp>
        <p:nvSpPr>
          <p:cNvPr id="54" name="Google Shape;54;p3"/>
          <p:cNvSpPr txBox="1"/>
          <p:nvPr/>
        </p:nvSpPr>
        <p:spPr>
          <a:xfrm>
            <a:off x="9375588" y="28324713"/>
            <a:ext cx="7091700" cy="21051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5600">
              <a:solidFill>
                <a:srgbClr val="39275B"/>
              </a:solidFill>
            </a:endParaRPr>
          </a:p>
        </p:txBody>
      </p:sp>
      <p:sp>
        <p:nvSpPr>
          <p:cNvPr id="55" name="Google Shape;55;p3"/>
          <p:cNvSpPr txBox="1"/>
          <p:nvPr/>
        </p:nvSpPr>
        <p:spPr>
          <a:xfrm>
            <a:off x="18832738" y="32632963"/>
            <a:ext cx="4246200" cy="2105100"/>
          </a:xfrm>
          <a:prstGeom prst="rect">
            <a:avLst/>
          </a:prstGeom>
          <a:noFill/>
          <a:ln>
            <a:noFill/>
          </a:ln>
        </p:spPr>
        <p:txBody>
          <a:bodyPr anchorCtr="0" anchor="t" bIns="91425" lIns="91425" spcFirstLastPara="1" rIns="91425" wrap="square" tIns="91425">
            <a:noAutofit/>
          </a:bodyPr>
          <a:lstStyle/>
          <a:p>
            <a:pPr indent="-482600" lvl="0" marL="457200" rtl="0">
              <a:spcBef>
                <a:spcPts val="0"/>
              </a:spcBef>
              <a:spcAft>
                <a:spcPts val="0"/>
              </a:spcAft>
              <a:buClr>
                <a:srgbClr val="39275B"/>
              </a:buClr>
              <a:buSzPts val="4000"/>
              <a:buAutoNum type="arabicPeriod"/>
            </a:pPr>
            <a:r>
              <a:rPr lang="en-US" sz="4000">
                <a:solidFill>
                  <a:srgbClr val="39275B"/>
                </a:solidFill>
              </a:rPr>
              <a:t>Build Accessibility features</a:t>
            </a:r>
            <a:endParaRPr sz="4000"/>
          </a:p>
        </p:txBody>
      </p:sp>
      <p:pic>
        <p:nvPicPr>
          <p:cNvPr id="56" name="Google Shape;56;p3"/>
          <p:cNvPicPr preferRelativeResize="0"/>
          <p:nvPr/>
        </p:nvPicPr>
        <p:blipFill>
          <a:blip r:embed="rId5">
            <a:alphaModFix/>
          </a:blip>
          <a:stretch>
            <a:fillRect/>
          </a:stretch>
        </p:blipFill>
        <p:spPr>
          <a:xfrm>
            <a:off x="24473150" y="30133138"/>
            <a:ext cx="2104975" cy="2104975"/>
          </a:xfrm>
          <a:prstGeom prst="rect">
            <a:avLst/>
          </a:prstGeom>
          <a:noFill/>
          <a:ln>
            <a:noFill/>
          </a:ln>
        </p:spPr>
      </p:pic>
      <p:sp>
        <p:nvSpPr>
          <p:cNvPr id="57" name="Google Shape;57;p3"/>
          <p:cNvSpPr txBox="1"/>
          <p:nvPr/>
        </p:nvSpPr>
        <p:spPr>
          <a:xfrm>
            <a:off x="23402538" y="32632963"/>
            <a:ext cx="4246200" cy="21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4000">
                <a:solidFill>
                  <a:srgbClr val="39275B"/>
                </a:solidFill>
              </a:rPr>
              <a:t>2. Conduct usability tests to gain feedback</a:t>
            </a:r>
            <a:endParaRPr sz="4000"/>
          </a:p>
        </p:txBody>
      </p:sp>
      <p:pic>
        <p:nvPicPr>
          <p:cNvPr id="58" name="Google Shape;58;p3"/>
          <p:cNvPicPr preferRelativeResize="0"/>
          <p:nvPr/>
        </p:nvPicPr>
        <p:blipFill>
          <a:blip r:embed="rId6">
            <a:alphaModFix/>
          </a:blip>
          <a:stretch>
            <a:fillRect/>
          </a:stretch>
        </p:blipFill>
        <p:spPr>
          <a:xfrm>
            <a:off x="28607025" y="30140813"/>
            <a:ext cx="2104975" cy="2104975"/>
          </a:xfrm>
          <a:prstGeom prst="rect">
            <a:avLst/>
          </a:prstGeom>
          <a:noFill/>
          <a:ln>
            <a:noFill/>
          </a:ln>
        </p:spPr>
      </p:pic>
      <p:sp>
        <p:nvSpPr>
          <p:cNvPr id="59" name="Google Shape;59;p3"/>
          <p:cNvSpPr txBox="1"/>
          <p:nvPr/>
        </p:nvSpPr>
        <p:spPr>
          <a:xfrm>
            <a:off x="28196798" y="32648325"/>
            <a:ext cx="3585900" cy="157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4000">
                <a:solidFill>
                  <a:srgbClr val="39275B"/>
                </a:solidFill>
              </a:rPr>
              <a:t>3. Develop and Launch!</a:t>
            </a:r>
            <a:endParaRPr sz="4000"/>
          </a:p>
        </p:txBody>
      </p:sp>
      <p:pic>
        <p:nvPicPr>
          <p:cNvPr id="60" name="Google Shape;60;p3"/>
          <p:cNvPicPr preferRelativeResize="0"/>
          <p:nvPr/>
        </p:nvPicPr>
        <p:blipFill rotWithShape="1">
          <a:blip r:embed="rId7">
            <a:alphaModFix/>
          </a:blip>
          <a:srcRect b="0" l="0" r="0" t="0"/>
          <a:stretch/>
        </p:blipFill>
        <p:spPr>
          <a:xfrm>
            <a:off x="19903350" y="30133138"/>
            <a:ext cx="2104975" cy="2104975"/>
          </a:xfrm>
          <a:prstGeom prst="rect">
            <a:avLst/>
          </a:prstGeom>
          <a:noFill/>
          <a:ln>
            <a:noFill/>
          </a:ln>
        </p:spPr>
      </p:pic>
      <p:sp>
        <p:nvSpPr>
          <p:cNvPr id="61" name="Google Shape;61;p3"/>
          <p:cNvSpPr/>
          <p:nvPr/>
        </p:nvSpPr>
        <p:spPr>
          <a:xfrm>
            <a:off x="1181088" y="28181298"/>
            <a:ext cx="1575900" cy="1575900"/>
          </a:xfrm>
          <a:prstGeom prst="ellipse">
            <a:avLst/>
          </a:prstGeom>
          <a:solidFill>
            <a:srgbClr val="39275B">
              <a:alpha val="847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600">
                <a:solidFill>
                  <a:srgbClr val="FFFFFF"/>
                </a:solidFill>
              </a:rPr>
              <a:t>c</a:t>
            </a:r>
            <a:endParaRPr sz="5600">
              <a:solidFill>
                <a:srgbClr val="FFFFFF"/>
              </a:solidFill>
            </a:endParaRPr>
          </a:p>
        </p:txBody>
      </p:sp>
      <p:sp>
        <p:nvSpPr>
          <p:cNvPr id="62" name="Google Shape;62;p3"/>
          <p:cNvSpPr txBox="1"/>
          <p:nvPr/>
        </p:nvSpPr>
        <p:spPr>
          <a:xfrm>
            <a:off x="2907108" y="28324688"/>
            <a:ext cx="4704900" cy="21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39275B"/>
                </a:solidFill>
              </a:rPr>
              <a:t>Voice Memo</a:t>
            </a:r>
            <a:endParaRPr b="1" sz="5600">
              <a:solidFill>
                <a:srgbClr val="39275B"/>
              </a:solidFill>
            </a:endParaRPr>
          </a:p>
        </p:txBody>
      </p:sp>
      <p:cxnSp>
        <p:nvCxnSpPr>
          <p:cNvPr id="63" name="Google Shape;63;p3"/>
          <p:cNvCxnSpPr/>
          <p:nvPr/>
        </p:nvCxnSpPr>
        <p:spPr>
          <a:xfrm>
            <a:off x="17973560" y="35096750"/>
            <a:ext cx="10901700" cy="0"/>
          </a:xfrm>
          <a:prstGeom prst="straightConnector1">
            <a:avLst/>
          </a:prstGeom>
          <a:noFill/>
          <a:ln cap="flat" cmpd="sng" w="9525">
            <a:solidFill>
              <a:schemeClr val="lt2"/>
            </a:solidFill>
            <a:prstDash val="solid"/>
            <a:round/>
            <a:headEnd len="med" w="med" type="none"/>
            <a:tailEnd len="med" w="med" type="none"/>
          </a:ln>
        </p:spPr>
      </p:cxnSp>
      <p:pic>
        <p:nvPicPr>
          <p:cNvPr id="64" name="Google Shape;64;p3"/>
          <p:cNvPicPr preferRelativeResize="0"/>
          <p:nvPr/>
        </p:nvPicPr>
        <p:blipFill rotWithShape="1">
          <a:blip r:embed="rId8">
            <a:alphaModFix/>
          </a:blip>
          <a:srcRect b="24143" l="3394" r="3608" t="23778"/>
          <a:stretch/>
        </p:blipFill>
        <p:spPr>
          <a:xfrm>
            <a:off x="3001265" y="23561573"/>
            <a:ext cx="3451375" cy="3437753"/>
          </a:xfrm>
          <a:prstGeom prst="rect">
            <a:avLst/>
          </a:prstGeom>
          <a:noFill/>
          <a:ln>
            <a:noFill/>
          </a:ln>
        </p:spPr>
      </p:pic>
      <p:pic>
        <p:nvPicPr>
          <p:cNvPr id="65" name="Google Shape;65;p3"/>
          <p:cNvPicPr preferRelativeResize="0"/>
          <p:nvPr/>
        </p:nvPicPr>
        <p:blipFill rotWithShape="1">
          <a:blip r:embed="rId9">
            <a:alphaModFix/>
          </a:blip>
          <a:srcRect b="11592" l="0" r="0" t="14991"/>
          <a:stretch/>
        </p:blipFill>
        <p:spPr>
          <a:xfrm>
            <a:off x="10943866" y="23263711"/>
            <a:ext cx="3451375" cy="4507324"/>
          </a:xfrm>
          <a:prstGeom prst="rect">
            <a:avLst/>
          </a:prstGeom>
          <a:noFill/>
          <a:ln cap="flat" cmpd="sng" w="9525">
            <a:solidFill>
              <a:srgbClr val="93C47D"/>
            </a:solidFill>
            <a:prstDash val="solid"/>
            <a:round/>
            <a:headEnd len="sm" w="sm" type="none"/>
            <a:tailEnd len="sm" w="sm" type="none"/>
          </a:ln>
          <a:effectLst>
            <a:outerShdw blurRad="57150" rotWithShape="0" algn="bl" dir="5400000" dist="19050">
              <a:srgbClr val="000000">
                <a:alpha val="50000"/>
              </a:srgbClr>
            </a:outerShdw>
          </a:effectLst>
        </p:spPr>
      </p:pic>
      <p:pic>
        <p:nvPicPr>
          <p:cNvPr id="66" name="Google Shape;66;p3"/>
          <p:cNvPicPr preferRelativeResize="0"/>
          <p:nvPr/>
        </p:nvPicPr>
        <p:blipFill rotWithShape="1">
          <a:blip r:embed="rId10">
            <a:alphaModFix/>
          </a:blip>
          <a:srcRect b="26174" l="0" r="0" t="13613"/>
          <a:stretch/>
        </p:blipFill>
        <p:spPr>
          <a:xfrm>
            <a:off x="3001265" y="30680538"/>
            <a:ext cx="3451375" cy="3696384"/>
          </a:xfrm>
          <a:prstGeom prst="rect">
            <a:avLst/>
          </a:prstGeom>
          <a:noFill/>
          <a:ln cap="flat" cmpd="sng" w="9525">
            <a:solidFill>
              <a:srgbClr val="B6D7A8"/>
            </a:solidFill>
            <a:prstDash val="solid"/>
            <a:round/>
            <a:headEnd len="sm" w="sm" type="none"/>
            <a:tailEnd len="sm" w="sm" type="none"/>
          </a:ln>
          <a:effectLst>
            <a:outerShdw blurRad="57150" rotWithShape="0" algn="bl" dir="5400000" dist="19050">
              <a:srgbClr val="000000">
                <a:alpha val="50000"/>
              </a:srgbClr>
            </a:outerShdw>
          </a:effectLst>
        </p:spPr>
      </p:pic>
      <p:pic>
        <p:nvPicPr>
          <p:cNvPr id="67" name="Google Shape;67;p3"/>
          <p:cNvPicPr preferRelativeResize="0"/>
          <p:nvPr/>
        </p:nvPicPr>
        <p:blipFill rotWithShape="1">
          <a:blip r:embed="rId11">
            <a:alphaModFix/>
          </a:blip>
          <a:srcRect b="26790" l="0" r="0" t="13290"/>
          <a:stretch/>
        </p:blipFill>
        <p:spPr>
          <a:xfrm>
            <a:off x="10849778" y="30617888"/>
            <a:ext cx="3585843" cy="3821700"/>
          </a:xfrm>
          <a:prstGeom prst="rect">
            <a:avLst/>
          </a:prstGeom>
          <a:noFill/>
          <a:ln cap="flat" cmpd="sng" w="9525">
            <a:solidFill>
              <a:srgbClr val="B6D7A8"/>
            </a:solidFill>
            <a:prstDash val="solid"/>
            <a:round/>
            <a:headEnd len="sm" w="sm" type="none"/>
            <a:tailEnd len="sm" w="sm" type="none"/>
          </a:ln>
          <a:effectLst>
            <a:outerShdw blurRad="57150" rotWithShape="0" algn="bl" dir="5400000" dist="19050">
              <a:srgbClr val="000000">
                <a:alpha val="50000"/>
              </a:srgbClr>
            </a:outerShdw>
          </a:effectLst>
        </p:spPr>
      </p:pic>
      <p:sp>
        <p:nvSpPr>
          <p:cNvPr id="68" name="Google Shape;68;p3"/>
          <p:cNvSpPr txBox="1"/>
          <p:nvPr/>
        </p:nvSpPr>
        <p:spPr>
          <a:xfrm>
            <a:off x="9927739" y="28286613"/>
            <a:ext cx="6238500" cy="21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5600">
                <a:solidFill>
                  <a:srgbClr val="39275B"/>
                </a:solidFill>
              </a:rPr>
              <a:t>To-do List </a:t>
            </a:r>
            <a:endParaRPr b="1" sz="5600">
              <a:solidFill>
                <a:srgbClr val="39275B"/>
              </a:solidFill>
            </a:endParaRPr>
          </a:p>
          <a:p>
            <a:pPr indent="0" lvl="0" marL="0" rtl="0">
              <a:spcBef>
                <a:spcPts val="0"/>
              </a:spcBef>
              <a:spcAft>
                <a:spcPts val="0"/>
              </a:spcAft>
              <a:buNone/>
            </a:pPr>
            <a:r>
              <a:rPr b="1" lang="en-US" sz="5600">
                <a:solidFill>
                  <a:srgbClr val="39275B"/>
                </a:solidFill>
              </a:rPr>
              <a:t>(Mom’s View)</a:t>
            </a:r>
            <a:endParaRPr b="1" sz="5600">
              <a:solidFill>
                <a:srgbClr val="39275B"/>
              </a:solidFill>
            </a:endParaRPr>
          </a:p>
        </p:txBody>
      </p:sp>
      <p:sp>
        <p:nvSpPr>
          <p:cNvPr id="69" name="Google Shape;69;p3"/>
          <p:cNvSpPr/>
          <p:nvPr/>
        </p:nvSpPr>
        <p:spPr>
          <a:xfrm rot="-5401629">
            <a:off x="18850097" y="6246049"/>
            <a:ext cx="633000" cy="389400"/>
          </a:xfrm>
          <a:prstGeom prst="triangle">
            <a:avLst>
              <a:gd fmla="val 50000" name="adj"/>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28408463" y="6610050"/>
            <a:ext cx="3257400" cy="3257400"/>
          </a:xfrm>
          <a:prstGeom prst="ellipse">
            <a:avLst/>
          </a:prstGeom>
          <a:noFill/>
          <a:ln cap="flat" cmpd="sng" w="152400">
            <a:solidFill>
              <a:srgbClr val="C9DAF8"/>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3"/>
          <p:cNvSpPr txBox="1"/>
          <p:nvPr/>
        </p:nvSpPr>
        <p:spPr>
          <a:xfrm>
            <a:off x="18224150" y="4829000"/>
            <a:ext cx="1884900" cy="1061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Complete Tasks</a:t>
            </a:r>
            <a:endParaRPr sz="3000">
              <a:solidFill>
                <a:srgbClr val="351C75"/>
              </a:solidFill>
            </a:endParaRPr>
          </a:p>
        </p:txBody>
      </p:sp>
      <p:sp>
        <p:nvSpPr>
          <p:cNvPr id="72" name="Google Shape;72;p3"/>
          <p:cNvSpPr/>
          <p:nvPr/>
        </p:nvSpPr>
        <p:spPr>
          <a:xfrm rot="7862649">
            <a:off x="17729962" y="8866193"/>
            <a:ext cx="627284" cy="385706"/>
          </a:xfrm>
          <a:prstGeom prst="triangle">
            <a:avLst>
              <a:gd fmla="val 50000" name="adj"/>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txBox="1"/>
          <p:nvPr/>
        </p:nvSpPr>
        <p:spPr>
          <a:xfrm>
            <a:off x="16443800" y="9329325"/>
            <a:ext cx="1410000" cy="7218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Reflect</a:t>
            </a:r>
            <a:endParaRPr sz="3000">
              <a:solidFill>
                <a:srgbClr val="351C75"/>
              </a:solidFill>
            </a:endParaRPr>
          </a:p>
        </p:txBody>
      </p:sp>
      <p:sp>
        <p:nvSpPr>
          <p:cNvPr id="74" name="Google Shape;74;p3"/>
          <p:cNvSpPr txBox="1"/>
          <p:nvPr/>
        </p:nvSpPr>
        <p:spPr>
          <a:xfrm>
            <a:off x="20889763" y="9387700"/>
            <a:ext cx="1410000" cy="11751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Earn </a:t>
            </a:r>
            <a:endParaRPr sz="3000">
              <a:solidFill>
                <a:srgbClr val="351C75"/>
              </a:solidFill>
            </a:endParaRPr>
          </a:p>
          <a:p>
            <a:pPr indent="0" lvl="0" marL="0" rtl="0" algn="ctr">
              <a:spcBef>
                <a:spcPts val="0"/>
              </a:spcBef>
              <a:spcAft>
                <a:spcPts val="0"/>
              </a:spcAft>
              <a:buNone/>
            </a:pPr>
            <a:r>
              <a:rPr lang="en-US" sz="3000">
                <a:solidFill>
                  <a:srgbClr val="351C75"/>
                </a:solidFill>
              </a:rPr>
              <a:t>Points</a:t>
            </a:r>
            <a:endParaRPr sz="3000">
              <a:solidFill>
                <a:srgbClr val="351C75"/>
              </a:solidFill>
            </a:endParaRPr>
          </a:p>
        </p:txBody>
      </p:sp>
      <p:pic>
        <p:nvPicPr>
          <p:cNvPr id="75" name="Google Shape;75;p3"/>
          <p:cNvPicPr preferRelativeResize="0"/>
          <p:nvPr/>
        </p:nvPicPr>
        <p:blipFill>
          <a:blip r:embed="rId12">
            <a:alphaModFix/>
          </a:blip>
          <a:stretch>
            <a:fillRect/>
          </a:stretch>
        </p:blipFill>
        <p:spPr>
          <a:xfrm>
            <a:off x="18268500" y="6990800"/>
            <a:ext cx="2104975" cy="2104975"/>
          </a:xfrm>
          <a:prstGeom prst="rect">
            <a:avLst/>
          </a:prstGeom>
          <a:noFill/>
          <a:ln>
            <a:noFill/>
          </a:ln>
        </p:spPr>
      </p:pic>
      <p:sp>
        <p:nvSpPr>
          <p:cNvPr id="76" name="Google Shape;76;p3"/>
          <p:cNvSpPr txBox="1"/>
          <p:nvPr/>
        </p:nvSpPr>
        <p:spPr>
          <a:xfrm>
            <a:off x="18533050" y="8784975"/>
            <a:ext cx="1575900" cy="470400"/>
          </a:xfrm>
          <a:prstGeom prst="rect">
            <a:avLst/>
          </a:prstGeom>
          <a:solidFill>
            <a:srgbClr val="A64D7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US" sz="3000">
                <a:solidFill>
                  <a:srgbClr val="FFFFFF"/>
                </a:solidFill>
              </a:rPr>
              <a:t>JAYNA</a:t>
            </a:r>
            <a:endParaRPr b="1" sz="3000">
              <a:solidFill>
                <a:srgbClr val="FFFFFF"/>
              </a:solidFill>
            </a:endParaRPr>
          </a:p>
        </p:txBody>
      </p:sp>
      <p:sp>
        <p:nvSpPr>
          <p:cNvPr id="77" name="Google Shape;77;p3"/>
          <p:cNvSpPr txBox="1"/>
          <p:nvPr/>
        </p:nvSpPr>
        <p:spPr>
          <a:xfrm>
            <a:off x="29295475" y="8823850"/>
            <a:ext cx="1575900" cy="4704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rPr>
              <a:t>MOM</a:t>
            </a:r>
            <a:endParaRPr b="1" sz="3000">
              <a:solidFill>
                <a:srgbClr val="FFFFFF"/>
              </a:solidFill>
            </a:endParaRPr>
          </a:p>
        </p:txBody>
      </p:sp>
      <p:sp>
        <p:nvSpPr>
          <p:cNvPr id="78" name="Google Shape;78;p3"/>
          <p:cNvSpPr/>
          <p:nvPr/>
        </p:nvSpPr>
        <p:spPr>
          <a:xfrm rot="-5401534">
            <a:off x="29616135" y="6391136"/>
            <a:ext cx="672300" cy="413700"/>
          </a:xfrm>
          <a:prstGeom prst="triangle">
            <a:avLst>
              <a:gd fmla="val 50000" name="adj"/>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rot="7372099">
            <a:off x="28426762" y="9073582"/>
            <a:ext cx="620773" cy="381614"/>
          </a:xfrm>
          <a:prstGeom prst="triangle">
            <a:avLst>
              <a:gd fmla="val 50000" name="adj"/>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rot="1356689">
            <a:off x="31130029" y="9006343"/>
            <a:ext cx="630462" cy="387715"/>
          </a:xfrm>
          <a:prstGeom prst="triangle">
            <a:avLst>
              <a:gd fmla="val 50000" name="adj"/>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rot="5398651">
            <a:off x="24329942" y="9207117"/>
            <a:ext cx="764700" cy="4704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
          <p:cNvSpPr/>
          <p:nvPr/>
        </p:nvSpPr>
        <p:spPr>
          <a:xfrm rot="-5401349">
            <a:off x="24171017" y="6205555"/>
            <a:ext cx="764700" cy="4704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3"/>
          <p:cNvSpPr txBox="1"/>
          <p:nvPr/>
        </p:nvSpPr>
        <p:spPr>
          <a:xfrm>
            <a:off x="29066650" y="4833750"/>
            <a:ext cx="1884900" cy="1061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Create</a:t>
            </a:r>
            <a:r>
              <a:rPr lang="en-US" sz="3000">
                <a:solidFill>
                  <a:srgbClr val="351C75"/>
                </a:solidFill>
              </a:rPr>
              <a:t> Tasks</a:t>
            </a:r>
            <a:endParaRPr sz="3000">
              <a:solidFill>
                <a:srgbClr val="351C75"/>
              </a:solidFill>
            </a:endParaRPr>
          </a:p>
        </p:txBody>
      </p:sp>
      <p:sp>
        <p:nvSpPr>
          <p:cNvPr id="84" name="Google Shape;84;p3"/>
          <p:cNvSpPr txBox="1"/>
          <p:nvPr/>
        </p:nvSpPr>
        <p:spPr>
          <a:xfrm>
            <a:off x="27124825" y="9607950"/>
            <a:ext cx="1744500" cy="1061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Monitor Progress</a:t>
            </a:r>
            <a:endParaRPr sz="3000">
              <a:solidFill>
                <a:srgbClr val="351C75"/>
              </a:solidFill>
            </a:endParaRPr>
          </a:p>
        </p:txBody>
      </p:sp>
      <p:sp>
        <p:nvSpPr>
          <p:cNvPr id="85" name="Google Shape;85;p3"/>
          <p:cNvSpPr txBox="1"/>
          <p:nvPr/>
        </p:nvSpPr>
        <p:spPr>
          <a:xfrm>
            <a:off x="31079700" y="9675125"/>
            <a:ext cx="1744500" cy="1061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51C75"/>
                </a:solidFill>
              </a:rPr>
              <a:t>Create</a:t>
            </a:r>
            <a:endParaRPr sz="3000">
              <a:solidFill>
                <a:srgbClr val="351C75"/>
              </a:solidFill>
            </a:endParaRPr>
          </a:p>
          <a:p>
            <a:pPr indent="0" lvl="0" marL="0" rtl="0" algn="ctr">
              <a:spcBef>
                <a:spcPts val="0"/>
              </a:spcBef>
              <a:spcAft>
                <a:spcPts val="0"/>
              </a:spcAft>
              <a:buNone/>
            </a:pPr>
            <a:r>
              <a:rPr lang="en-US" sz="3000">
                <a:solidFill>
                  <a:srgbClr val="351C75"/>
                </a:solidFill>
              </a:rPr>
              <a:t>Rewards</a:t>
            </a:r>
            <a:endParaRPr sz="3000">
              <a:solidFill>
                <a:srgbClr val="351C75"/>
              </a:solidFill>
            </a:endParaRPr>
          </a:p>
        </p:txBody>
      </p:sp>
      <p:sp>
        <p:nvSpPr>
          <p:cNvPr id="86" name="Google Shape;86;p3"/>
          <p:cNvSpPr/>
          <p:nvPr/>
        </p:nvSpPr>
        <p:spPr>
          <a:xfrm rot="2088883">
            <a:off x="20362360" y="8827189"/>
            <a:ext cx="627404" cy="385982"/>
          </a:xfrm>
          <a:prstGeom prst="triangle">
            <a:avLst>
              <a:gd fmla="val 50000" name="adj"/>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3"/>
          <p:cNvSpPr txBox="1"/>
          <p:nvPr/>
        </p:nvSpPr>
        <p:spPr>
          <a:xfrm>
            <a:off x="749200" y="19259575"/>
            <a:ext cx="15906600" cy="10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FFFFF"/>
                </a:solidFill>
                <a:latin typeface="Encode Sans"/>
                <a:ea typeface="Encode Sans"/>
                <a:cs typeface="Encode Sans"/>
                <a:sym typeface="Encode Sans"/>
              </a:rPr>
              <a:t>Design Features: We’d love your feedback!</a:t>
            </a:r>
            <a:endParaRPr sz="6000">
              <a:solidFill>
                <a:srgbClr val="FFFFFF"/>
              </a:solidFill>
            </a:endParaRPr>
          </a:p>
        </p:txBody>
      </p:sp>
      <p:sp>
        <p:nvSpPr>
          <p:cNvPr id="88" name="Google Shape;88;p3"/>
          <p:cNvSpPr/>
          <p:nvPr/>
        </p:nvSpPr>
        <p:spPr>
          <a:xfrm>
            <a:off x="18394900" y="28192838"/>
            <a:ext cx="14505600" cy="1252800"/>
          </a:xfrm>
          <a:prstGeom prst="rect">
            <a:avLst/>
          </a:prstGeom>
          <a:solidFill>
            <a:srgbClr val="39275B">
              <a:alpha val="84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3"/>
          <p:cNvSpPr txBox="1"/>
          <p:nvPr/>
        </p:nvSpPr>
        <p:spPr>
          <a:xfrm>
            <a:off x="18533100" y="28364600"/>
            <a:ext cx="14367300" cy="1061700"/>
          </a:xfrm>
          <a:prstGeom prst="rect">
            <a:avLst/>
          </a:prstGeom>
          <a:noFill/>
          <a:ln>
            <a:noFill/>
          </a:ln>
        </p:spPr>
        <p:txBody>
          <a:bodyPr anchorCtr="0" anchor="t" bIns="45700" lIns="91425" spcFirstLastPara="1" rIns="91425" wrap="square" tIns="45700">
            <a:noAutofit/>
          </a:bodyPr>
          <a:lstStyle/>
          <a:p>
            <a:pPr indent="0" lvl="0" marL="0" marR="0" rtl="0">
              <a:spcBef>
                <a:spcPts val="0"/>
              </a:spcBef>
              <a:spcAft>
                <a:spcPts val="0"/>
              </a:spcAft>
              <a:buNone/>
            </a:pPr>
            <a:r>
              <a:rPr b="1" lang="en-US" sz="6000">
                <a:solidFill>
                  <a:srgbClr val="FFFFFF"/>
                </a:solidFill>
                <a:latin typeface="Encode Sans"/>
                <a:ea typeface="Encode Sans"/>
                <a:cs typeface="Encode Sans"/>
                <a:sym typeface="Encode Sans"/>
              </a:rPr>
              <a:t>Next Steps</a:t>
            </a:r>
            <a:endParaRPr b="1" sz="6000">
              <a:solidFill>
                <a:srgbClr val="FFFFFF"/>
              </a:solidFill>
              <a:latin typeface="Encode Sans"/>
              <a:ea typeface="Encode Sans"/>
              <a:cs typeface="Encode Sans"/>
              <a:sym typeface="Encode Sans"/>
            </a:endParaRPr>
          </a:p>
        </p:txBody>
      </p:sp>
      <p:pic>
        <p:nvPicPr>
          <p:cNvPr id="90" name="Google Shape;90;p3"/>
          <p:cNvPicPr preferRelativeResize="0"/>
          <p:nvPr/>
        </p:nvPicPr>
        <p:blipFill rotWithShape="1">
          <a:blip r:embed="rId13">
            <a:alphaModFix/>
          </a:blip>
          <a:srcRect b="42468" l="14653" r="0" t="861"/>
          <a:stretch/>
        </p:blipFill>
        <p:spPr>
          <a:xfrm>
            <a:off x="18488925" y="21182763"/>
            <a:ext cx="7091703" cy="6278832"/>
          </a:xfrm>
          <a:prstGeom prst="rect">
            <a:avLst/>
          </a:prstGeom>
          <a:noFill/>
          <a:ln>
            <a:noFill/>
          </a:ln>
        </p:spPr>
      </p:pic>
      <p:pic>
        <p:nvPicPr>
          <p:cNvPr id="91" name="Google Shape;91;p3"/>
          <p:cNvPicPr preferRelativeResize="0"/>
          <p:nvPr/>
        </p:nvPicPr>
        <p:blipFill rotWithShape="1">
          <a:blip r:embed="rId14">
            <a:alphaModFix/>
          </a:blip>
          <a:srcRect b="14741" l="25304" r="3495" t="0"/>
          <a:stretch/>
        </p:blipFill>
        <p:spPr>
          <a:xfrm>
            <a:off x="25791975" y="21148088"/>
            <a:ext cx="6770373" cy="62788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