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9" r:id="rId5"/>
  </p:sldMasterIdLst>
  <p:notesMasterIdLst>
    <p:notesMasterId r:id="rId6"/>
  </p:notesMasterIdLst>
  <p:sldIdLst>
    <p:sldId id="256" r:id="rId7"/>
  </p:sldIdLst>
  <p:sldSz cy="38404800" cx="32918400"/>
  <p:notesSz cx="6858000" cy="9144000"/>
  <p:embeddedFontLst>
    <p:embeddedFont>
      <p:font typeface="Encode Sans"/>
      <p:regular r:id="rId8"/>
      <p:bold r:id="rId9"/>
    </p:embeddedFont>
    <p:embeddedFont>
      <p:font typeface="Helvetica Neue"/>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2096">
          <p15:clr>
            <a:srgbClr val="A4A3A4"/>
          </p15:clr>
        </p15:guide>
        <p15:guide id="2" pos="1036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5" nam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2096" orient="horz"/>
        <p:guide pos="10368"/>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HelveticaNeue-bold.fntdata"/><Relationship Id="rId10" Type="http://schemas.openxmlformats.org/officeDocument/2006/relationships/font" Target="fonts/HelveticaNeue-regular.fntdata"/><Relationship Id="rId13" Type="http://schemas.openxmlformats.org/officeDocument/2006/relationships/font" Target="fonts/HelveticaNeue-boldItalic.fntdata"/><Relationship Id="rId12"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font" Target="fonts/EncodeSans-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EncodeSans-regular.fntdata"/></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5-10T22:19:03.594">
    <p:pos x="6000" y="0"/>
    <p:text>What does this correspond to? (Anti-gravity arm floats by Mike Turvey)
-Dylan Reinsdorf</p:text>
  </p:cm>
  <p:cm authorId="0" idx="2" dt="2018-05-10T22:19:03.591">
    <p:pos x="6000" y="100"/>
    <p:text>State what a 'margic arm' is
-Dylan Reinsdorf</p:text>
  </p:cm>
  <p:cm authorId="0" idx="3" dt="2018-05-10T22:19:03.596">
    <p:pos x="6000" y="200"/>
    <p:text>Did you document the construction process? (stated in the challenge section)
-Dylan Reinsdorf</p:text>
  </p:cm>
  <p:cm authorId="0" idx="4" dt="2018-05-10T22:19:03.595">
    <p:pos x="6000" y="300"/>
    <p:text>Are figures 2, 3, 4 all components of your design (Fig. 1). If so make that visually apparent by the organization of the images
-Dylan Reinsdorf</p:text>
  </p:cm>
  <p:cm authorId="0" idx="5" dt="2018-05-10T22:19:03.592">
    <p:pos x="6000" y="400"/>
    <p:text>This looks like it should go in the definition of what a magic arm is. If your design will improve on a performance aspect of currently available exoskeletons then state specifically what you intend to improve upon
-Dylan Reinsdorf</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2106613" y="1143000"/>
            <a:ext cx="2644775"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576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576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576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576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576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576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576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576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576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 name="Shape 17"/>
        <p:cNvGrpSpPr/>
        <p:nvPr/>
      </p:nvGrpSpPr>
      <p:grpSpPr>
        <a:xfrm>
          <a:off x="0" y="0"/>
          <a:ext cx="0" cy="0"/>
          <a:chOff x="0" y="0"/>
          <a:chExt cx="0" cy="0"/>
        </a:xfrm>
      </p:grpSpPr>
      <p:sp>
        <p:nvSpPr>
          <p:cNvPr id="18" name="Shape 18"/>
          <p:cNvSpPr/>
          <p:nvPr>
            <p:ph idx="2" type="sldImg"/>
          </p:nvPr>
        </p:nvSpPr>
        <p:spPr>
          <a:xfrm>
            <a:off x="2106613" y="1143000"/>
            <a:ext cx="2644775"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 name="Shape 19"/>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0" lang="en-US" sz="1000" u="none" cap="none" strike="noStrike">
                <a:solidFill>
                  <a:schemeClr val="dk1"/>
                </a:solidFill>
                <a:latin typeface="Helvetica Neue"/>
                <a:ea typeface="Helvetica Neue"/>
                <a:cs typeface="Helvetica Neue"/>
                <a:sym typeface="Helvetica Neue"/>
              </a:rPr>
              <a:t>You can move the headings and sections included in the poster template as you wish. However, your poster should highlight:</a:t>
            </a:r>
            <a:endParaRPr sz="1000">
              <a:latin typeface="Helvetica Neue"/>
              <a:ea typeface="Helvetica Neue"/>
              <a:cs typeface="Helvetica Neue"/>
              <a:sym typeface="Helvetica Neue"/>
            </a:endParaRPr>
          </a:p>
          <a:p>
            <a:pPr indent="0" lvl="0" marL="0" marR="0" rtl="0" algn="l">
              <a:spcBef>
                <a:spcPts val="0"/>
              </a:spcBef>
              <a:spcAft>
                <a:spcPts val="0"/>
              </a:spcAft>
              <a:buNone/>
            </a:pPr>
            <a:r>
              <a:rPr b="1" i="0" lang="en-US" sz="1000" u="none" cap="none" strike="noStrike">
                <a:solidFill>
                  <a:schemeClr val="dk1"/>
                </a:solidFill>
                <a:latin typeface="Helvetica Neue"/>
                <a:ea typeface="Helvetica Neue"/>
                <a:cs typeface="Helvetica Neue"/>
                <a:sym typeface="Helvetica Neue"/>
              </a:rPr>
              <a:t>The Challenge </a:t>
            </a:r>
            <a:r>
              <a:rPr i="0" lang="en-US" sz="1000" u="none" cap="none" strike="noStrike">
                <a:solidFill>
                  <a:schemeClr val="dk1"/>
                </a:solidFill>
                <a:latin typeface="Helvetica Neue"/>
                <a:ea typeface="Helvetica Neue"/>
                <a:cs typeface="Helvetica Neue"/>
                <a:sym typeface="Helvetica Neue"/>
              </a:rPr>
              <a:t>(use a well polished point of view or need statement, include some description of your need experts, take ample space to make this very clear!)</a:t>
            </a:r>
            <a:endParaRPr sz="1000">
              <a:latin typeface="Helvetica Neue"/>
              <a:ea typeface="Helvetica Neue"/>
              <a:cs typeface="Helvetica Neue"/>
              <a:sym typeface="Helvetica Neue"/>
            </a:endParaRPr>
          </a:p>
          <a:p>
            <a:pPr indent="457200" lvl="0" marL="0" marR="0" rtl="0" algn="l">
              <a:spcBef>
                <a:spcPts val="0"/>
              </a:spcBef>
              <a:spcAft>
                <a:spcPts val="0"/>
              </a:spcAft>
              <a:buNone/>
            </a:pPr>
            <a:r>
              <a:rPr i="0" lang="en-US" sz="1000" u="none" cap="none" strike="noStrike">
                <a:solidFill>
                  <a:schemeClr val="dk1"/>
                </a:solidFill>
                <a:latin typeface="Helvetica Neue"/>
                <a:ea typeface="Helvetica Neue"/>
                <a:cs typeface="Helvetica Neue"/>
                <a:sym typeface="Helvetica Neue"/>
              </a:rPr>
              <a:t>-- After looking at this section, your audience should have a good idea of what your challenge is AND why it is important!</a:t>
            </a:r>
            <a:endParaRPr sz="1000">
              <a:latin typeface="Helvetica Neue"/>
              <a:ea typeface="Helvetica Neue"/>
              <a:cs typeface="Helvetica Neue"/>
              <a:sym typeface="Helvetica Neue"/>
            </a:endParaRPr>
          </a:p>
          <a:p>
            <a:pPr indent="457200" lvl="0" marL="0" marR="0" rtl="0" algn="l">
              <a:spcBef>
                <a:spcPts val="0"/>
              </a:spcBef>
              <a:spcAft>
                <a:spcPts val="0"/>
              </a:spcAft>
              <a:buNone/>
            </a:pPr>
            <a:r>
              <a:rPr i="0" lang="en-US" sz="1000" u="none" cap="none" strike="noStrike">
                <a:solidFill>
                  <a:schemeClr val="dk1"/>
                </a:solidFill>
                <a:latin typeface="Helvetica Neue"/>
                <a:ea typeface="Helvetica Neue"/>
                <a:cs typeface="Helvetica Neue"/>
                <a:sym typeface="Helvetica Neue"/>
              </a:rPr>
              <a:t>-- It should be clear from your poster what current solutions include and why they don’t meet your POV</a:t>
            </a:r>
            <a:endParaRPr sz="1000">
              <a:latin typeface="Helvetica Neue"/>
              <a:ea typeface="Helvetica Neue"/>
              <a:cs typeface="Helvetica Neue"/>
              <a:sym typeface="Helvetica Neue"/>
            </a:endParaRPr>
          </a:p>
          <a:p>
            <a:pPr indent="457200" lvl="0" marL="0" marR="0" rtl="0" algn="l">
              <a:spcBef>
                <a:spcPts val="0"/>
              </a:spcBef>
              <a:spcAft>
                <a:spcPts val="0"/>
              </a:spcAft>
              <a:buNone/>
            </a:pPr>
            <a:r>
              <a:rPr i="0" lang="en-US" sz="1000" u="none" cap="none" strike="noStrike">
                <a:solidFill>
                  <a:schemeClr val="dk1"/>
                </a:solidFill>
                <a:latin typeface="Helvetica Neue"/>
                <a:ea typeface="Helvetica Neue"/>
                <a:cs typeface="Helvetica Neue"/>
                <a:sym typeface="Helvetica Neue"/>
              </a:rPr>
              <a:t>-- Some other sub-sections or sub-headings you might include in this section could be Core Functions (what does your solution need to do to satisfy need), Current Solutions (what exists and why don’t they meet the need), Motivation (add extra emphasis for why this is important), Broader Applications (beyond your need expert, what are the broader impacts or applications of this challenge)</a:t>
            </a:r>
            <a:endParaRPr sz="1000">
              <a:latin typeface="Helvetica Neue"/>
              <a:ea typeface="Helvetica Neue"/>
              <a:cs typeface="Helvetica Neue"/>
              <a:sym typeface="Helvetica Neue"/>
            </a:endParaRPr>
          </a:p>
          <a:p>
            <a:pPr indent="0" lvl="0" marL="0" marR="0" rtl="0" algn="l">
              <a:spcBef>
                <a:spcPts val="0"/>
              </a:spcBef>
              <a:spcAft>
                <a:spcPts val="0"/>
              </a:spcAft>
              <a:buNone/>
            </a:pPr>
            <a:r>
              <a:t/>
            </a:r>
            <a:endParaRPr i="0" sz="1000" u="none" cap="none" strike="noStrike">
              <a:solidFill>
                <a:schemeClr val="dk1"/>
              </a:solidFill>
              <a:latin typeface="Helvetica Neue"/>
              <a:ea typeface="Helvetica Neue"/>
              <a:cs typeface="Helvetica Neue"/>
              <a:sym typeface="Helvetica Neue"/>
            </a:endParaRPr>
          </a:p>
          <a:p>
            <a:pPr indent="-374635" lvl="1" marL="1676100" marR="0" rtl="0" algn="l">
              <a:spcBef>
                <a:spcPts val="0"/>
              </a:spcBef>
              <a:spcAft>
                <a:spcPts val="0"/>
              </a:spcAft>
              <a:buClr>
                <a:schemeClr val="dk1"/>
              </a:buClr>
              <a:buSzPts val="1000"/>
              <a:buFont typeface="Helvetica Neue"/>
              <a:buChar char="•"/>
            </a:pPr>
            <a:r>
              <a:rPr i="1" lang="en-US" sz="1000" u="none" cap="none" strike="noStrike">
                <a:solidFill>
                  <a:schemeClr val="dk1"/>
                </a:solidFill>
                <a:latin typeface="Helvetica Neue"/>
                <a:ea typeface="Helvetica Neue"/>
                <a:cs typeface="Helvetica Neue"/>
                <a:sym typeface="Helvetica Neue"/>
              </a:rPr>
              <a:t>Make sure someone can quickly see and describe the main features/innovations of your design by quickly looking at your poster. </a:t>
            </a:r>
            <a:endParaRPr sz="1000">
              <a:latin typeface="Helvetica Neue"/>
              <a:ea typeface="Helvetica Neue"/>
              <a:cs typeface="Helvetica Neue"/>
              <a:sym typeface="Helvetica Neue"/>
            </a:endParaRPr>
          </a:p>
          <a:p>
            <a:pPr indent="-374636" lvl="1" marL="1676100" marR="0" rtl="0" algn="l">
              <a:spcBef>
                <a:spcPts val="0"/>
              </a:spcBef>
              <a:spcAft>
                <a:spcPts val="0"/>
              </a:spcAft>
              <a:buClr>
                <a:schemeClr val="dk1"/>
              </a:buClr>
              <a:buSzPts val="1000"/>
              <a:buFont typeface="Helvetica Neue"/>
              <a:buChar char="•"/>
            </a:pPr>
            <a:r>
              <a:rPr i="1" lang="en-US" sz="1000" u="none" cap="none" strike="noStrike">
                <a:solidFill>
                  <a:schemeClr val="dk1"/>
                </a:solidFill>
                <a:latin typeface="Helvetica Neue"/>
                <a:ea typeface="Helvetica Neue"/>
                <a:cs typeface="Helvetica Neue"/>
                <a:sym typeface="Helvetica Neue"/>
              </a:rPr>
              <a:t>Consider how you will interact with and use the poster during the demo night as a backdrop to share your design with others.</a:t>
            </a:r>
            <a:endParaRPr sz="1000">
              <a:latin typeface="Helvetica Neue"/>
              <a:ea typeface="Helvetica Neue"/>
              <a:cs typeface="Helvetica Neue"/>
              <a:sym typeface="Helvetica Neue"/>
            </a:endParaRPr>
          </a:p>
          <a:p>
            <a:pPr indent="0" lvl="0" marL="0" marR="0" rtl="0" algn="l">
              <a:spcBef>
                <a:spcPts val="0"/>
              </a:spcBef>
              <a:spcAft>
                <a:spcPts val="0"/>
              </a:spcAft>
              <a:buNone/>
            </a:pPr>
            <a:r>
              <a:t/>
            </a:r>
            <a:endParaRPr i="0" sz="1000" u="none" cap="none" strike="noStrike">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t/>
            </a:r>
            <a:endParaRPr i="0" sz="1000" u="none" cap="none" strike="noStrike">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b="1" i="0" lang="en-US" sz="1000" u="none" cap="none" strike="noStrike">
                <a:solidFill>
                  <a:schemeClr val="dk1"/>
                </a:solidFill>
                <a:latin typeface="Helvetica Neue"/>
                <a:ea typeface="Helvetica Neue"/>
                <a:cs typeface="Helvetica Neue"/>
                <a:sym typeface="Helvetica Neue"/>
              </a:rPr>
              <a:t>Design Ideas </a:t>
            </a:r>
            <a:r>
              <a:rPr i="0" lang="en-US" sz="1000" u="none" cap="none" strike="noStrike">
                <a:solidFill>
                  <a:schemeClr val="dk1"/>
                </a:solidFill>
                <a:latin typeface="Helvetica Neue"/>
                <a:ea typeface="Helvetica Neue"/>
                <a:cs typeface="Helvetica Neue"/>
                <a:sym typeface="Helvetica Neue"/>
              </a:rPr>
              <a:t>(should be the main focus of poster)</a:t>
            </a:r>
            <a:endParaRPr sz="1000">
              <a:latin typeface="Helvetica Neue"/>
              <a:ea typeface="Helvetica Neue"/>
              <a:cs typeface="Helvetica Neue"/>
              <a:sym typeface="Helvetica Neue"/>
            </a:endParaRPr>
          </a:p>
          <a:p>
            <a:pPr indent="0" lvl="0" marL="0" marR="0" rtl="0" algn="l">
              <a:spcBef>
                <a:spcPts val="0"/>
              </a:spcBef>
              <a:spcAft>
                <a:spcPts val="0"/>
              </a:spcAft>
              <a:buNone/>
            </a:pPr>
            <a:r>
              <a:rPr i="0" lang="en-US" sz="1000" u="none" cap="none" strike="noStrike">
                <a:solidFill>
                  <a:schemeClr val="dk1"/>
                </a:solidFill>
                <a:latin typeface="Helvetica Neue"/>
                <a:ea typeface="Helvetica Neue"/>
                <a:cs typeface="Helvetica Neue"/>
                <a:sym typeface="Helvetica Neue"/>
              </a:rPr>
              <a:t>-- This section should highlight your leading 1-3 design ideas</a:t>
            </a:r>
            <a:endParaRPr sz="1000">
              <a:latin typeface="Helvetica Neue"/>
              <a:ea typeface="Helvetica Neue"/>
              <a:cs typeface="Helvetica Neue"/>
              <a:sym typeface="Helvetica Neue"/>
            </a:endParaRPr>
          </a:p>
          <a:p>
            <a:pPr indent="0" lvl="0" marL="0" marR="0" rtl="0" algn="l">
              <a:spcBef>
                <a:spcPts val="0"/>
              </a:spcBef>
              <a:spcAft>
                <a:spcPts val="0"/>
              </a:spcAft>
              <a:buNone/>
            </a:pPr>
            <a:r>
              <a:rPr i="0" lang="en-US" sz="1000" u="none" cap="none" strike="noStrike">
                <a:solidFill>
                  <a:schemeClr val="dk1"/>
                </a:solidFill>
                <a:latin typeface="Helvetica Neue"/>
                <a:ea typeface="Helvetica Neue"/>
                <a:cs typeface="Helvetica Neue"/>
                <a:sym typeface="Helvetica Neue"/>
              </a:rPr>
              <a:t>-- Make sure someone can quickly see and describe the main features/innovations of your design by quickly looking at your poster. </a:t>
            </a:r>
            <a:endParaRPr sz="1000">
              <a:latin typeface="Helvetica Neue"/>
              <a:ea typeface="Helvetica Neue"/>
              <a:cs typeface="Helvetica Neue"/>
              <a:sym typeface="Helvetica Neue"/>
            </a:endParaRPr>
          </a:p>
          <a:p>
            <a:pPr indent="0" lvl="0" marL="0" marR="0" rtl="0" algn="l">
              <a:spcBef>
                <a:spcPts val="0"/>
              </a:spcBef>
              <a:spcAft>
                <a:spcPts val="0"/>
              </a:spcAft>
              <a:buNone/>
            </a:pPr>
            <a:r>
              <a:rPr i="0" lang="en-US" sz="1000" u="none" cap="none" strike="noStrike">
                <a:solidFill>
                  <a:schemeClr val="dk1"/>
                </a:solidFill>
                <a:latin typeface="Helvetica Neue"/>
                <a:ea typeface="Helvetica Neue"/>
                <a:cs typeface="Helvetica Neue"/>
                <a:sym typeface="Helvetica Neue"/>
              </a:rPr>
              <a:t>-- Remember that the purpose of this design review is to get feedback on your design ideas – what can you put in this section to maximize the amount of </a:t>
            </a:r>
            <a:r>
              <a:rPr i="0" lang="en-US" sz="1000" u="sng" cap="none" strike="noStrike">
                <a:solidFill>
                  <a:schemeClr val="dk1"/>
                </a:solidFill>
                <a:latin typeface="Helvetica Neue"/>
                <a:ea typeface="Helvetica Neue"/>
                <a:cs typeface="Helvetica Neue"/>
                <a:sym typeface="Helvetica Neue"/>
              </a:rPr>
              <a:t>useful</a:t>
            </a:r>
            <a:r>
              <a:rPr i="0" lang="en-US" sz="1000" u="none" cap="none" strike="noStrike">
                <a:solidFill>
                  <a:schemeClr val="dk1"/>
                </a:solidFill>
                <a:latin typeface="Helvetica Neue"/>
                <a:ea typeface="Helvetica Neue"/>
                <a:cs typeface="Helvetica Neue"/>
                <a:sym typeface="Helvetica Neue"/>
              </a:rPr>
              <a:t> feedback you can get?</a:t>
            </a:r>
            <a:endParaRPr sz="1000">
              <a:latin typeface="Helvetica Neue"/>
              <a:ea typeface="Helvetica Neue"/>
              <a:cs typeface="Helvetica Neue"/>
              <a:sym typeface="Helvetica Neue"/>
            </a:endParaRPr>
          </a:p>
          <a:p>
            <a:pPr indent="0" lvl="0" marL="0" marR="0" rtl="0" algn="l">
              <a:spcBef>
                <a:spcPts val="0"/>
              </a:spcBef>
              <a:spcAft>
                <a:spcPts val="0"/>
              </a:spcAft>
              <a:buNone/>
            </a:pPr>
            <a:r>
              <a:rPr i="0" lang="en-US" sz="1000" u="none" cap="none" strike="noStrike">
                <a:solidFill>
                  <a:schemeClr val="dk1"/>
                </a:solidFill>
                <a:latin typeface="Helvetica Neue"/>
                <a:ea typeface="Helvetica Neue"/>
                <a:cs typeface="Helvetica Neue"/>
                <a:sym typeface="Helvetica Neue"/>
              </a:rPr>
              <a:t>-- Items you might want to highlight include models, sketches, quotes or initial feedback you’ve received, initial prototypes</a:t>
            </a:r>
            <a:endParaRPr sz="1000">
              <a:latin typeface="Helvetica Neue"/>
              <a:ea typeface="Helvetica Neue"/>
              <a:cs typeface="Helvetica Neue"/>
              <a:sym typeface="Helvetica Neue"/>
            </a:endParaRPr>
          </a:p>
          <a:p>
            <a:pPr indent="0" lvl="0" marL="0" marR="0" rtl="0" algn="l">
              <a:spcBef>
                <a:spcPts val="0"/>
              </a:spcBef>
              <a:spcAft>
                <a:spcPts val="0"/>
              </a:spcAft>
              <a:buNone/>
            </a:pPr>
            <a:r>
              <a:rPr i="0" lang="en-US" sz="1000" u="none" cap="none" strike="noStrike">
                <a:solidFill>
                  <a:schemeClr val="dk1"/>
                </a:solidFill>
                <a:latin typeface="Helvetica Neue"/>
                <a:ea typeface="Helvetica Neue"/>
                <a:cs typeface="Helvetica Neue"/>
                <a:sym typeface="Helvetica Neue"/>
              </a:rPr>
              <a:t>-- Highlight how your design idea is unique and meets the challenge you outlined above</a:t>
            </a:r>
            <a:endParaRPr i="0" sz="1000" u="none" cap="none" strike="noStrike">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br>
              <a:rPr b="1" lang="en-US" sz="1000">
                <a:latin typeface="Helvetica Neue"/>
                <a:ea typeface="Helvetica Neue"/>
                <a:cs typeface="Helvetica Neue"/>
                <a:sym typeface="Helvetica Neue"/>
              </a:rPr>
            </a:br>
            <a:r>
              <a:rPr b="1" i="0" lang="en-US" sz="1000" u="none" cap="none" strike="noStrike">
                <a:solidFill>
                  <a:schemeClr val="dk1"/>
                </a:solidFill>
                <a:latin typeface="Helvetica Neue"/>
                <a:ea typeface="Helvetica Neue"/>
                <a:cs typeface="Helvetica Neue"/>
                <a:sym typeface="Helvetica Neue"/>
              </a:rPr>
              <a:t>Next Steps </a:t>
            </a:r>
            <a:r>
              <a:rPr i="0" lang="en-US" sz="1000" u="none" cap="none" strike="noStrike">
                <a:solidFill>
                  <a:schemeClr val="dk1"/>
                </a:solidFill>
                <a:latin typeface="Helvetica Neue"/>
                <a:ea typeface="Helvetica Neue"/>
                <a:cs typeface="Helvetica Neue"/>
                <a:sym typeface="Helvetica Neue"/>
              </a:rPr>
              <a:t>(Where are you headed? What is your goal by the end of next quarter?)</a:t>
            </a:r>
            <a:endParaRPr i="1" sz="10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5760"/>
              <a:buFont typeface="Calibri"/>
              <a:buNone/>
            </a:pPr>
            <a:r>
              <a:rPr i="1" lang="en-US" sz="1000" u="none" cap="none" strike="noStrike">
                <a:solidFill>
                  <a:schemeClr val="dk1"/>
                </a:solidFill>
                <a:latin typeface="Helvetica Neue"/>
                <a:ea typeface="Helvetica Neue"/>
                <a:cs typeface="Helvetica Neue"/>
                <a:sym typeface="Helvetica Neue"/>
              </a:rPr>
              <a:t>Use this as an opportunity to use positive language and focus on the abilities and expertise of your need experts! </a:t>
            </a:r>
            <a:endParaRPr i="1" sz="10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6000"/>
              <a:buFont typeface="Encode Sans"/>
              <a:buNone/>
            </a:pPr>
            <a:r>
              <a:rPr i="1" lang="en-US" sz="1000" u="none" cap="none" strike="noStrike">
                <a:solidFill>
                  <a:schemeClr val="dk1"/>
                </a:solidFill>
                <a:latin typeface="Helvetica Neue"/>
                <a:ea typeface="Helvetica Neue"/>
                <a:cs typeface="Helvetica Neue"/>
                <a:sym typeface="Helvetica Neue"/>
              </a:rPr>
              <a:t>Consider how you will interact with and use the poster as a backdrop to share your design with others. What other props or interactive activities do you want to bring?</a:t>
            </a:r>
            <a:endParaRPr i="1" sz="1000" u="none" cap="none" strike="noStrike">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i="1" lang="en-US" sz="1000" u="none" cap="none" strike="noStrike">
                <a:solidFill>
                  <a:schemeClr val="dk1"/>
                </a:solidFill>
                <a:latin typeface="Helvetica Neue"/>
                <a:ea typeface="Helvetica Neue"/>
                <a:cs typeface="Helvetica Neue"/>
                <a:sym typeface="Helvetica Neue"/>
              </a:rPr>
              <a:t>Keep text to a minimum (use bullets and lists). Make sure all text is large enough to be read from a distance of 2 meter, nothing smaller than 36 pt font.</a:t>
            </a:r>
            <a:endParaRPr sz="1000">
              <a:latin typeface="Helvetica Neue"/>
              <a:ea typeface="Helvetica Neue"/>
              <a:cs typeface="Helvetica Neue"/>
              <a:sym typeface="Helvetica Neue"/>
            </a:endParaRPr>
          </a:p>
          <a:p>
            <a:pPr indent="0" lvl="0" marL="0" marR="0" rtl="0" algn="l">
              <a:spcBef>
                <a:spcPts val="0"/>
              </a:spcBef>
              <a:spcAft>
                <a:spcPts val="0"/>
              </a:spcAft>
              <a:buNone/>
            </a:pPr>
            <a:r>
              <a:rPr i="1" lang="en-US" sz="1000" u="none" cap="none" strike="noStrike">
                <a:solidFill>
                  <a:schemeClr val="dk1"/>
                </a:solidFill>
                <a:latin typeface="Helvetica Neue"/>
                <a:ea typeface="Helvetica Neue"/>
                <a:cs typeface="Helvetica Neue"/>
                <a:sym typeface="Helvetica Neue"/>
              </a:rPr>
              <a:t>Use images, graphs, and tables instead of text </a:t>
            </a:r>
            <a:r>
              <a:rPr i="1" lang="en-US" sz="1000" u="sng" cap="none" strike="noStrike">
                <a:solidFill>
                  <a:schemeClr val="dk1"/>
                </a:solidFill>
                <a:latin typeface="Helvetica Neue"/>
                <a:ea typeface="Helvetica Neue"/>
                <a:cs typeface="Helvetica Neue"/>
                <a:sym typeface="Helvetica Neue"/>
              </a:rPr>
              <a:t>whenever possible.</a:t>
            </a:r>
            <a:endParaRPr sz="1000">
              <a:latin typeface="Helvetica Neue"/>
              <a:ea typeface="Helvetica Neue"/>
              <a:cs typeface="Helvetica Neue"/>
              <a:sym typeface="Helvetica Neue"/>
            </a:endParaRPr>
          </a:p>
          <a:p>
            <a:pPr indent="0" lvl="0" marL="0" marR="0" rtl="0" algn="l">
              <a:spcBef>
                <a:spcPts val="0"/>
              </a:spcBef>
              <a:spcAft>
                <a:spcPts val="0"/>
              </a:spcAft>
              <a:buNone/>
            </a:pPr>
            <a:r>
              <a:rPr i="1" lang="en-US" sz="1000" u="none" cap="none" strike="noStrike">
                <a:solidFill>
                  <a:schemeClr val="dk1"/>
                </a:solidFill>
                <a:latin typeface="Helvetica Neue"/>
                <a:ea typeface="Helvetica Neue"/>
                <a:cs typeface="Helvetica Neue"/>
                <a:sym typeface="Helvetica Neue"/>
              </a:rPr>
              <a:t>We will print the posters – please do not change the overall size of the poster.</a:t>
            </a:r>
            <a:endParaRPr sz="1000">
              <a:latin typeface="Helvetica Neue"/>
              <a:ea typeface="Helvetica Neue"/>
              <a:cs typeface="Helvetica Neue"/>
              <a:sym typeface="Helvetica Neue"/>
            </a:endParaRPr>
          </a:p>
        </p:txBody>
      </p:sp>
      <p:sp>
        <p:nvSpPr>
          <p:cNvPr id="20" name="Shape 20"/>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6" name="Shape 1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slideLayout" Target="../slideLayouts/slideLayout1.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0" y="0"/>
            <a:ext cx="617220" cy="38404801"/>
          </a:xfrm>
          <a:prstGeom prst="rect">
            <a:avLst/>
          </a:prstGeom>
          <a:solidFill>
            <a:srgbClr val="39275B">
              <a:alpha val="8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Shape 11"/>
          <p:cNvSpPr/>
          <p:nvPr/>
        </p:nvSpPr>
        <p:spPr>
          <a:xfrm>
            <a:off x="5" y="34991041"/>
            <a:ext cx="2832761" cy="2560320"/>
          </a:xfrm>
          <a:prstGeom prst="rect">
            <a:avLst/>
          </a:prstGeom>
          <a:solidFill>
            <a:srgbClr val="39275B"/>
          </a:solidFill>
          <a:ln>
            <a:noFill/>
          </a:ln>
          <a:effectLst>
            <a:outerShdw rotWithShape="0" algn="br" dir="3600019" dist="38100">
              <a:srgbClr val="80808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UW_W-Logo_RGB.png" id="12" name="Shape 12"/>
          <p:cNvPicPr preferRelativeResize="0"/>
          <p:nvPr/>
        </p:nvPicPr>
        <p:blipFill rotWithShape="1">
          <a:blip r:embed="rId1">
            <a:alphaModFix/>
          </a:blip>
          <a:srcRect b="0" l="0" r="0" t="0"/>
          <a:stretch/>
        </p:blipFill>
        <p:spPr>
          <a:xfrm>
            <a:off x="531872" y="35631122"/>
            <a:ext cx="1906528" cy="1283729"/>
          </a:xfrm>
          <a:prstGeom prst="rect">
            <a:avLst/>
          </a:prstGeom>
          <a:noFill/>
          <a:ln>
            <a:noFill/>
          </a:ln>
        </p:spPr>
      </p:pic>
      <p:pic>
        <p:nvPicPr>
          <p:cNvPr descr="COE_UW_bl_ppt.jpg" id="13" name="Shape 13"/>
          <p:cNvPicPr preferRelativeResize="0"/>
          <p:nvPr/>
        </p:nvPicPr>
        <p:blipFill rotWithShape="1">
          <a:blip r:embed="rId2">
            <a:alphaModFix/>
          </a:blip>
          <a:srcRect b="0" l="0" r="0" t="0"/>
          <a:stretch/>
        </p:blipFill>
        <p:spPr>
          <a:xfrm>
            <a:off x="3105150" y="35433000"/>
            <a:ext cx="10534650" cy="1813560"/>
          </a:xfrm>
          <a:prstGeom prst="rect">
            <a:avLst/>
          </a:prstGeom>
          <a:noFill/>
          <a:ln>
            <a:noFill/>
          </a:ln>
        </p:spPr>
      </p:pic>
      <p:sp>
        <p:nvSpPr>
          <p:cNvPr id="14" name="Shape 14"/>
          <p:cNvSpPr/>
          <p:nvPr/>
        </p:nvSpPr>
        <p:spPr>
          <a:xfrm>
            <a:off x="5" y="762000"/>
            <a:ext cx="32918395" cy="3200400"/>
          </a:xfrm>
          <a:prstGeom prst="rect">
            <a:avLst/>
          </a:prstGeom>
          <a:solidFill>
            <a:srgbClr val="39275B"/>
          </a:solidFill>
          <a:ln>
            <a:noFill/>
          </a:ln>
          <a:effectLst>
            <a:outerShdw rotWithShape="0" algn="br" dir="3600019" dist="38100">
              <a:srgbClr val="80808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5" name="Shape 15"/>
          <p:cNvPicPr preferRelativeResize="0"/>
          <p:nvPr/>
        </p:nvPicPr>
        <p:blipFill rotWithShape="1">
          <a:blip r:embed="rId3">
            <a:alphaModFix/>
          </a:blip>
          <a:srcRect b="0" l="0" r="0" t="0"/>
          <a:stretch/>
        </p:blipFill>
        <p:spPr>
          <a:xfrm>
            <a:off x="22319570" y="762000"/>
            <a:ext cx="10598828" cy="31943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5.png"/><Relationship Id="rId11" Type="http://schemas.openxmlformats.org/officeDocument/2006/relationships/image" Target="../media/image11.jpg"/><Relationship Id="rId10" Type="http://schemas.openxmlformats.org/officeDocument/2006/relationships/image" Target="../media/image10.jpg"/><Relationship Id="rId9" Type="http://schemas.openxmlformats.org/officeDocument/2006/relationships/image" Target="../media/image9.jpg"/><Relationship Id="rId5" Type="http://schemas.openxmlformats.org/officeDocument/2006/relationships/image" Target="../media/image8.png"/><Relationship Id="rId6" Type="http://schemas.openxmlformats.org/officeDocument/2006/relationships/image" Target="../media/image4.png"/><Relationship Id="rId7" Type="http://schemas.openxmlformats.org/officeDocument/2006/relationships/image" Target="../media/image6.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 name="Shape 21"/>
        <p:cNvGrpSpPr/>
        <p:nvPr/>
      </p:nvGrpSpPr>
      <p:grpSpPr>
        <a:xfrm>
          <a:off x="0" y="0"/>
          <a:ext cx="0" cy="0"/>
          <a:chOff x="0" y="0"/>
          <a:chExt cx="0" cy="0"/>
        </a:xfrm>
      </p:grpSpPr>
      <p:sp>
        <p:nvSpPr>
          <p:cNvPr id="22" name="Shape 22"/>
          <p:cNvSpPr txBox="1"/>
          <p:nvPr/>
        </p:nvSpPr>
        <p:spPr>
          <a:xfrm>
            <a:off x="685800" y="917168"/>
            <a:ext cx="20955000" cy="249299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7200" u="none" cap="none" strike="noStrike">
                <a:solidFill>
                  <a:srgbClr val="D8D8D8"/>
                </a:solidFill>
                <a:latin typeface="Encode Sans"/>
                <a:ea typeface="Encode Sans"/>
                <a:cs typeface="Encode Sans"/>
                <a:sym typeface="Encode Sans"/>
              </a:rPr>
              <a:t>Magic Arm</a:t>
            </a:r>
            <a:endParaRPr/>
          </a:p>
          <a:p>
            <a:pPr indent="0" lvl="0" marL="0" marR="0" rtl="0" algn="l">
              <a:spcBef>
                <a:spcPts val="0"/>
              </a:spcBef>
              <a:spcAft>
                <a:spcPts val="0"/>
              </a:spcAft>
              <a:buNone/>
            </a:pPr>
            <a:r>
              <a:rPr lang="en-US" sz="4000">
                <a:solidFill>
                  <a:srgbClr val="D8D8D8"/>
                </a:solidFill>
                <a:latin typeface="Encode Sans"/>
                <a:ea typeface="Encode Sans"/>
                <a:cs typeface="Encode Sans"/>
                <a:sym typeface="Encode Sans"/>
              </a:rPr>
              <a:t>Victoria Chow, Edgar Onofre, Brian Do, Will Lin, Andrew Love, Anat Caspi</a:t>
            </a:r>
            <a:endParaRPr baseline="30000" sz="4000">
              <a:solidFill>
                <a:srgbClr val="D8D8D8"/>
              </a:solidFill>
              <a:latin typeface="Encode Sans"/>
              <a:ea typeface="Encode Sans"/>
              <a:cs typeface="Encode Sans"/>
              <a:sym typeface="Encode Sans"/>
            </a:endParaRPr>
          </a:p>
          <a:p>
            <a:pPr indent="0" lvl="0" marL="0" marR="0" rtl="0" algn="l">
              <a:spcBef>
                <a:spcPts val="0"/>
              </a:spcBef>
              <a:spcAft>
                <a:spcPts val="0"/>
              </a:spcAft>
              <a:buNone/>
            </a:pPr>
            <a:r>
              <a:rPr lang="en-US" sz="4000">
                <a:solidFill>
                  <a:srgbClr val="D8D8D8"/>
                </a:solidFill>
                <a:latin typeface="Encode Sans"/>
                <a:ea typeface="Encode Sans"/>
                <a:cs typeface="Encode Sans"/>
                <a:sym typeface="Encode Sans"/>
              </a:rPr>
              <a:t>HuskyADAPT</a:t>
            </a:r>
            <a:endParaRPr/>
          </a:p>
        </p:txBody>
      </p:sp>
      <p:sp>
        <p:nvSpPr>
          <p:cNvPr id="23" name="Shape 23"/>
          <p:cNvSpPr txBox="1"/>
          <p:nvPr/>
        </p:nvSpPr>
        <p:spPr>
          <a:xfrm>
            <a:off x="838200" y="4316650"/>
            <a:ext cx="26746200" cy="8058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600">
                <a:solidFill>
                  <a:schemeClr val="dk1"/>
                </a:solidFill>
                <a:latin typeface="Helvetica Neue"/>
                <a:ea typeface="Helvetica Neue"/>
                <a:cs typeface="Helvetica Neue"/>
                <a:sym typeface="Helvetica Neue"/>
              </a:rPr>
              <a:t>The Challenge</a:t>
            </a:r>
            <a:endParaRPr b="1" sz="56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3500">
                <a:solidFill>
                  <a:schemeClr val="dk1"/>
                </a:solidFill>
                <a:latin typeface="Helvetica Neue"/>
                <a:ea typeface="Helvetica Neue"/>
                <a:cs typeface="Helvetica Neue"/>
                <a:sym typeface="Helvetica Neue"/>
              </a:rPr>
              <a:t>Magic arms are orthotic exoskeletons that assist people with </a:t>
            </a:r>
            <a:r>
              <a:rPr lang="en-US" sz="3500">
                <a:solidFill>
                  <a:schemeClr val="dk1"/>
                </a:solidFill>
                <a:latin typeface="Helvetica Neue"/>
                <a:ea typeface="Helvetica Neue"/>
                <a:cs typeface="Helvetica Neue"/>
                <a:sym typeface="Helvetica Neue"/>
              </a:rPr>
              <a:t>neuromuscular deficits </a:t>
            </a:r>
            <a:r>
              <a:rPr lang="en-US" sz="3500">
                <a:solidFill>
                  <a:schemeClr val="dk1"/>
                </a:solidFill>
                <a:latin typeface="Helvetica Neue"/>
                <a:ea typeface="Helvetica Neue"/>
                <a:cs typeface="Helvetica Neue"/>
                <a:sym typeface="Helvetica Neue"/>
              </a:rPr>
              <a:t>through harnessing elastics bands to achieve near total anti-gravity influence on an upper-extremity. Such a design would help children with limited mobility to participate in their daily activities by increasing functional use of their upper extremity.</a:t>
            </a:r>
            <a:endParaRPr sz="3500">
              <a:latin typeface="Helvetica Neue"/>
              <a:ea typeface="Helvetica Neue"/>
              <a:cs typeface="Helvetica Neue"/>
              <a:sym typeface="Helvetica Neue"/>
            </a:endParaRPr>
          </a:p>
          <a:p>
            <a:pPr indent="0" lvl="0" marL="0" marR="0" rtl="0" algn="l">
              <a:spcBef>
                <a:spcPts val="0"/>
              </a:spcBef>
              <a:spcAft>
                <a:spcPts val="0"/>
              </a:spcAft>
              <a:buNone/>
            </a:pPr>
            <a:r>
              <a:t/>
            </a:r>
            <a:endParaRPr sz="35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3500">
                <a:solidFill>
                  <a:schemeClr val="dk1"/>
                </a:solidFill>
                <a:latin typeface="Helvetica Neue"/>
                <a:ea typeface="Helvetica Neue"/>
                <a:cs typeface="Helvetica Neue"/>
                <a:sym typeface="Helvetica Neue"/>
              </a:rPr>
              <a:t>Various designs, such as the JAECO WREX magic arm, have been successful in both feasibility and reaching the market. </a:t>
            </a:r>
            <a:r>
              <a:rPr lang="en-US" sz="3500">
                <a:solidFill>
                  <a:schemeClr val="dk1"/>
                </a:solidFill>
                <a:latin typeface="Helvetica Neue"/>
                <a:ea typeface="Helvetica Neue"/>
                <a:cs typeface="Helvetica Neue"/>
                <a:sym typeface="Helvetica Neue"/>
              </a:rPr>
              <a:t>However, many of the current arms are not as accessible due to high expense, limited number of vendors, and a difficult assembly process. Other non-market arms have been constructed through the maker community but a</a:t>
            </a:r>
            <a:r>
              <a:rPr lang="en-US" sz="3500">
                <a:solidFill>
                  <a:schemeClr val="dk1"/>
                </a:solidFill>
                <a:latin typeface="Helvetica Neue"/>
                <a:ea typeface="Helvetica Neue"/>
                <a:cs typeface="Helvetica Neue"/>
                <a:sym typeface="Helvetica Neue"/>
              </a:rPr>
              <a:t>re not customizable </a:t>
            </a:r>
            <a:r>
              <a:rPr lang="en-US" sz="3500">
                <a:solidFill>
                  <a:schemeClr val="dk1"/>
                </a:solidFill>
                <a:latin typeface="Helvetica Neue"/>
                <a:ea typeface="Helvetica Neue"/>
                <a:cs typeface="Helvetica Neue"/>
                <a:sym typeface="Helvetica Neue"/>
              </a:rPr>
              <a:t>and durable.</a:t>
            </a:r>
            <a:endParaRPr sz="40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t/>
            </a:r>
            <a:endParaRPr sz="28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b="1" lang="en-US" sz="5600">
                <a:solidFill>
                  <a:schemeClr val="dk1"/>
                </a:solidFill>
                <a:latin typeface="Helvetica Neue"/>
                <a:ea typeface="Helvetica Neue"/>
                <a:cs typeface="Helvetica Neue"/>
                <a:sym typeface="Helvetica Neue"/>
              </a:rPr>
              <a:t>Goal</a:t>
            </a:r>
            <a:endParaRPr sz="5600">
              <a:latin typeface="Helvetica Neue"/>
              <a:ea typeface="Helvetica Neue"/>
              <a:cs typeface="Helvetica Neue"/>
              <a:sym typeface="Helvetica Neue"/>
            </a:endParaRPr>
          </a:p>
          <a:p>
            <a:pPr indent="0" lvl="0" marL="0" marR="0" rtl="0" algn="l">
              <a:spcBef>
                <a:spcPts val="0"/>
              </a:spcBef>
              <a:spcAft>
                <a:spcPts val="0"/>
              </a:spcAft>
              <a:buNone/>
            </a:pPr>
            <a:r>
              <a:rPr lang="en-US" sz="3500">
                <a:solidFill>
                  <a:schemeClr val="dk1"/>
                </a:solidFill>
                <a:latin typeface="Helvetica Neue"/>
                <a:ea typeface="Helvetica Neue"/>
                <a:cs typeface="Helvetica Neue"/>
                <a:sym typeface="Helvetica Neue"/>
              </a:rPr>
              <a:t>The goal is to r</a:t>
            </a:r>
            <a:r>
              <a:rPr lang="en-US" sz="3500">
                <a:solidFill>
                  <a:schemeClr val="dk1"/>
                </a:solidFill>
                <a:latin typeface="Helvetica Neue"/>
                <a:ea typeface="Helvetica Neue"/>
                <a:cs typeface="Helvetica Neue"/>
                <a:sym typeface="Helvetica Neue"/>
              </a:rPr>
              <a:t>edesign an existing upper-extremity orthosis that requires less-specialized manufacturing equipment and improves the accessibility. We sought to redesign a 3D Print magic arm based on maker Mike Turvey’s modified JAECO arm with considerations to assembly documentation, customization, and durability while maintaining the arm’s low cost.    </a:t>
            </a:r>
            <a:endParaRPr sz="3500">
              <a:solidFill>
                <a:schemeClr val="dk1"/>
              </a:solidFill>
              <a:latin typeface="Helvetica Neue"/>
              <a:ea typeface="Helvetica Neue"/>
              <a:cs typeface="Helvetica Neue"/>
              <a:sym typeface="Helvetica Neue"/>
            </a:endParaRPr>
          </a:p>
        </p:txBody>
      </p:sp>
      <p:sp>
        <p:nvSpPr>
          <p:cNvPr id="24" name="Shape 24"/>
          <p:cNvSpPr txBox="1"/>
          <p:nvPr/>
        </p:nvSpPr>
        <p:spPr>
          <a:xfrm>
            <a:off x="16230600" y="35258253"/>
            <a:ext cx="16687800"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000">
                <a:solidFill>
                  <a:schemeClr val="dk1"/>
                </a:solidFill>
                <a:latin typeface="Encode Sans"/>
                <a:ea typeface="Encode Sans"/>
                <a:cs typeface="Encode Sans"/>
                <a:sym typeface="Encode Sans"/>
              </a:rPr>
              <a:t>Acknowledgements</a:t>
            </a:r>
            <a:endParaRPr/>
          </a:p>
          <a:p>
            <a:pPr indent="0" lvl="0" marL="0" marR="0" rtl="0" algn="l">
              <a:spcBef>
                <a:spcPts val="0"/>
              </a:spcBef>
              <a:spcAft>
                <a:spcPts val="0"/>
              </a:spcAft>
              <a:buNone/>
            </a:pPr>
            <a:r>
              <a:rPr lang="en-US" sz="4000">
                <a:solidFill>
                  <a:schemeClr val="dk1"/>
                </a:solidFill>
                <a:latin typeface="Encode Sans"/>
                <a:ea typeface="Encode Sans"/>
                <a:cs typeface="Encode Sans"/>
                <a:sym typeface="Encode Sans"/>
              </a:rPr>
              <a:t>Nataliya Rokhamanova, Brianna Goodwin, &amp; Jessica Zistatsis </a:t>
            </a:r>
            <a:endParaRPr/>
          </a:p>
        </p:txBody>
      </p:sp>
      <p:sp>
        <p:nvSpPr>
          <p:cNvPr id="25" name="Shape 25"/>
          <p:cNvSpPr txBox="1"/>
          <p:nvPr/>
        </p:nvSpPr>
        <p:spPr>
          <a:xfrm>
            <a:off x="838200" y="12358613"/>
            <a:ext cx="23043000" cy="2909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600">
                <a:solidFill>
                  <a:schemeClr val="dk1"/>
                </a:solidFill>
                <a:latin typeface="Helvetica Neue"/>
                <a:ea typeface="Helvetica Neue"/>
                <a:cs typeface="Helvetica Neue"/>
                <a:sym typeface="Helvetica Neue"/>
              </a:rPr>
              <a:t>T</a:t>
            </a:r>
            <a:r>
              <a:rPr b="1" lang="en-US" sz="5600">
                <a:solidFill>
                  <a:schemeClr val="dk1"/>
                </a:solidFill>
                <a:latin typeface="Helvetica Neue"/>
                <a:ea typeface="Helvetica Neue"/>
                <a:cs typeface="Helvetica Neue"/>
                <a:sym typeface="Helvetica Neue"/>
              </a:rPr>
              <a:t>he Design</a:t>
            </a:r>
            <a:endParaRPr b="1" sz="56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3500">
                <a:solidFill>
                  <a:schemeClr val="dk1"/>
                </a:solidFill>
                <a:latin typeface="Helvetica Neue"/>
                <a:ea typeface="Helvetica Neue"/>
                <a:cs typeface="Helvetica Neue"/>
                <a:sym typeface="Helvetica Neue"/>
              </a:rPr>
              <a:t>Below is the complete prototype based on Mike Turvey’s design as well as some of the parts that had been redesigned.</a:t>
            </a:r>
            <a:endParaRPr i="1" sz="3500" u="none" cap="none" strike="noStrike">
              <a:solidFill>
                <a:schemeClr val="dk1"/>
              </a:solidFill>
              <a:latin typeface="Helvetica Neue"/>
              <a:ea typeface="Helvetica Neue"/>
              <a:cs typeface="Helvetica Neue"/>
              <a:sym typeface="Helvetica Neue"/>
            </a:endParaRPr>
          </a:p>
        </p:txBody>
      </p:sp>
      <p:sp>
        <p:nvSpPr>
          <p:cNvPr id="26" name="Shape 26"/>
          <p:cNvSpPr txBox="1"/>
          <p:nvPr/>
        </p:nvSpPr>
        <p:spPr>
          <a:xfrm>
            <a:off x="838200" y="29904150"/>
            <a:ext cx="23043000" cy="10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600">
                <a:solidFill>
                  <a:schemeClr val="dk1"/>
                </a:solidFill>
                <a:latin typeface="Helvetica Neue"/>
                <a:ea typeface="Helvetica Neue"/>
                <a:cs typeface="Helvetica Neue"/>
                <a:sym typeface="Helvetica Neue"/>
              </a:rPr>
              <a:t>Next Steps</a:t>
            </a:r>
            <a:endParaRPr sz="5600">
              <a:latin typeface="Helvetica Neue"/>
              <a:ea typeface="Helvetica Neue"/>
              <a:cs typeface="Helvetica Neue"/>
              <a:sym typeface="Helvetica Neue"/>
            </a:endParaRPr>
          </a:p>
        </p:txBody>
      </p:sp>
      <p:pic>
        <p:nvPicPr>
          <p:cNvPr id="27" name="Shape 27"/>
          <p:cNvPicPr preferRelativeResize="0"/>
          <p:nvPr/>
        </p:nvPicPr>
        <p:blipFill rotWithShape="1">
          <a:blip r:embed="rId4">
            <a:alphaModFix/>
          </a:blip>
          <a:srcRect b="0" l="0" r="0" t="0"/>
          <a:stretch/>
        </p:blipFill>
        <p:spPr>
          <a:xfrm>
            <a:off x="26900275" y="24952050"/>
            <a:ext cx="5271601" cy="3245601"/>
          </a:xfrm>
          <a:prstGeom prst="rect">
            <a:avLst/>
          </a:prstGeom>
          <a:noFill/>
          <a:ln>
            <a:noFill/>
          </a:ln>
        </p:spPr>
      </p:pic>
      <p:pic>
        <p:nvPicPr>
          <p:cNvPr id="28" name="Shape 28"/>
          <p:cNvPicPr preferRelativeResize="0"/>
          <p:nvPr/>
        </p:nvPicPr>
        <p:blipFill rotWithShape="1">
          <a:blip r:embed="rId5">
            <a:alphaModFix/>
          </a:blip>
          <a:srcRect b="0" l="0" r="0" t="0"/>
          <a:stretch/>
        </p:blipFill>
        <p:spPr>
          <a:xfrm>
            <a:off x="21407179" y="24934773"/>
            <a:ext cx="5271395" cy="3331938"/>
          </a:xfrm>
          <a:prstGeom prst="rect">
            <a:avLst/>
          </a:prstGeom>
          <a:noFill/>
          <a:ln>
            <a:noFill/>
          </a:ln>
        </p:spPr>
      </p:pic>
      <p:pic>
        <p:nvPicPr>
          <p:cNvPr id="29" name="Shape 29"/>
          <p:cNvPicPr preferRelativeResize="0"/>
          <p:nvPr/>
        </p:nvPicPr>
        <p:blipFill rotWithShape="1">
          <a:blip r:embed="rId6">
            <a:alphaModFix/>
          </a:blip>
          <a:srcRect b="0" l="0" r="0" t="0"/>
          <a:stretch/>
        </p:blipFill>
        <p:spPr>
          <a:xfrm>
            <a:off x="15914072" y="24953001"/>
            <a:ext cx="5271392" cy="3295466"/>
          </a:xfrm>
          <a:prstGeom prst="rect">
            <a:avLst/>
          </a:prstGeom>
          <a:noFill/>
          <a:ln>
            <a:noFill/>
          </a:ln>
        </p:spPr>
      </p:pic>
      <p:pic>
        <p:nvPicPr>
          <p:cNvPr id="30" name="Shape 30"/>
          <p:cNvPicPr preferRelativeResize="0"/>
          <p:nvPr/>
        </p:nvPicPr>
        <p:blipFill rotWithShape="1">
          <a:blip r:embed="rId7">
            <a:alphaModFix/>
          </a:blip>
          <a:srcRect b="0" l="0" r="0" t="0"/>
          <a:stretch/>
        </p:blipFill>
        <p:spPr>
          <a:xfrm>
            <a:off x="8917213" y="24908863"/>
            <a:ext cx="5271398" cy="3331951"/>
          </a:xfrm>
          <a:prstGeom prst="rect">
            <a:avLst/>
          </a:prstGeom>
          <a:noFill/>
          <a:ln>
            <a:noFill/>
          </a:ln>
        </p:spPr>
      </p:pic>
      <p:pic>
        <p:nvPicPr>
          <p:cNvPr id="31" name="Shape 31"/>
          <p:cNvPicPr preferRelativeResize="0"/>
          <p:nvPr/>
        </p:nvPicPr>
        <p:blipFill rotWithShape="1">
          <a:blip r:embed="rId8">
            <a:alphaModFix/>
          </a:blip>
          <a:srcRect b="0" l="0" r="0" t="0"/>
          <a:stretch/>
        </p:blipFill>
        <p:spPr>
          <a:xfrm>
            <a:off x="1920348" y="24952061"/>
            <a:ext cx="5271394" cy="3245581"/>
          </a:xfrm>
          <a:prstGeom prst="rect">
            <a:avLst/>
          </a:prstGeom>
          <a:noFill/>
          <a:ln>
            <a:noFill/>
          </a:ln>
        </p:spPr>
      </p:pic>
      <p:sp>
        <p:nvSpPr>
          <p:cNvPr id="32" name="Shape 32"/>
          <p:cNvSpPr txBox="1"/>
          <p:nvPr/>
        </p:nvSpPr>
        <p:spPr>
          <a:xfrm>
            <a:off x="21407075" y="28295079"/>
            <a:ext cx="5271600" cy="969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sz="3000">
                <a:solidFill>
                  <a:schemeClr val="dk1"/>
                </a:solidFill>
                <a:latin typeface="Arial"/>
                <a:ea typeface="Arial"/>
                <a:cs typeface="Arial"/>
                <a:sym typeface="Arial"/>
              </a:rPr>
              <a:t>Figure 4: Forearm tray progression (left to right)</a:t>
            </a:r>
            <a:endParaRPr/>
          </a:p>
        </p:txBody>
      </p:sp>
      <p:sp>
        <p:nvSpPr>
          <p:cNvPr id="33" name="Shape 33"/>
          <p:cNvSpPr txBox="1"/>
          <p:nvPr/>
        </p:nvSpPr>
        <p:spPr>
          <a:xfrm>
            <a:off x="1920158" y="28413409"/>
            <a:ext cx="5271600" cy="506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sz="3000">
                <a:solidFill>
                  <a:schemeClr val="dk1"/>
                </a:solidFill>
                <a:latin typeface="Arial"/>
                <a:ea typeface="Arial"/>
                <a:cs typeface="Arial"/>
                <a:sym typeface="Arial"/>
              </a:rPr>
              <a:t>Figure 2: Forearm tray mount design</a:t>
            </a:r>
            <a:endParaRPr/>
          </a:p>
        </p:txBody>
      </p:sp>
      <p:sp>
        <p:nvSpPr>
          <p:cNvPr id="34" name="Shape 34"/>
          <p:cNvSpPr txBox="1"/>
          <p:nvPr/>
        </p:nvSpPr>
        <p:spPr>
          <a:xfrm>
            <a:off x="8588233" y="28413402"/>
            <a:ext cx="5271600" cy="506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sz="3000">
                <a:solidFill>
                  <a:schemeClr val="dk1"/>
                </a:solidFill>
                <a:latin typeface="Arial"/>
                <a:ea typeface="Arial"/>
                <a:cs typeface="Arial"/>
                <a:sym typeface="Arial"/>
              </a:rPr>
              <a:t>Figure 3: Pole mount adjustor design</a:t>
            </a:r>
            <a:endParaRPr/>
          </a:p>
        </p:txBody>
      </p:sp>
      <p:sp>
        <p:nvSpPr>
          <p:cNvPr id="35" name="Shape 35"/>
          <p:cNvSpPr txBox="1"/>
          <p:nvPr/>
        </p:nvSpPr>
        <p:spPr>
          <a:xfrm>
            <a:off x="1583825" y="30965850"/>
            <a:ext cx="17390100" cy="3331800"/>
          </a:xfrm>
          <a:prstGeom prst="rect">
            <a:avLst/>
          </a:prstGeom>
          <a:noFill/>
          <a:ln>
            <a:noFill/>
          </a:ln>
        </p:spPr>
        <p:txBody>
          <a:bodyPr anchorCtr="0" anchor="t" bIns="45700" lIns="91425" spcFirstLastPara="1" rIns="91425" wrap="square" tIns="45700">
            <a:noAutofit/>
          </a:bodyPr>
          <a:lstStyle/>
          <a:p>
            <a:pPr indent="-622300" lvl="0" marL="685800" marR="0" rtl="0" algn="l">
              <a:spcBef>
                <a:spcPts val="0"/>
              </a:spcBef>
              <a:spcAft>
                <a:spcPts val="0"/>
              </a:spcAft>
              <a:buClr>
                <a:schemeClr val="dk1"/>
              </a:buClr>
              <a:buSzPts val="3500"/>
              <a:buFont typeface="Helvetica Neue"/>
              <a:buChar char="•"/>
            </a:pPr>
            <a:r>
              <a:rPr lang="en-US" sz="3500">
                <a:solidFill>
                  <a:schemeClr val="dk1"/>
                </a:solidFill>
                <a:latin typeface="Helvetica Neue"/>
                <a:ea typeface="Helvetica Neue"/>
                <a:cs typeface="Helvetica Neue"/>
                <a:sym typeface="Helvetica Neue"/>
              </a:rPr>
              <a:t>Adjustor: smaller degree intervals within a 30º angle</a:t>
            </a:r>
            <a:endParaRPr sz="3500">
              <a:latin typeface="Helvetica Neue"/>
              <a:ea typeface="Helvetica Neue"/>
              <a:cs typeface="Helvetica Neue"/>
              <a:sym typeface="Helvetica Neue"/>
            </a:endParaRPr>
          </a:p>
          <a:p>
            <a:pPr indent="-622300" lvl="0" marL="685800" marR="0" rtl="0" algn="l">
              <a:spcBef>
                <a:spcPts val="0"/>
              </a:spcBef>
              <a:spcAft>
                <a:spcPts val="0"/>
              </a:spcAft>
              <a:buClr>
                <a:schemeClr val="dk1"/>
              </a:buClr>
              <a:buSzPts val="3500"/>
              <a:buFont typeface="Helvetica Neue"/>
              <a:buChar char="•"/>
            </a:pPr>
            <a:r>
              <a:rPr lang="en-US" sz="3500">
                <a:solidFill>
                  <a:schemeClr val="dk1"/>
                </a:solidFill>
                <a:latin typeface="Helvetica Neue"/>
                <a:ea typeface="Helvetica Neue"/>
                <a:cs typeface="Helvetica Neue"/>
                <a:sym typeface="Helvetica Neue"/>
              </a:rPr>
              <a:t>Increase link strength (material thickness increase)</a:t>
            </a:r>
            <a:endParaRPr sz="3500">
              <a:latin typeface="Helvetica Neue"/>
              <a:ea typeface="Helvetica Neue"/>
              <a:cs typeface="Helvetica Neue"/>
              <a:sym typeface="Helvetica Neue"/>
            </a:endParaRPr>
          </a:p>
          <a:p>
            <a:pPr indent="-622300" lvl="0" marL="685800" marR="0" rtl="0" algn="l">
              <a:spcBef>
                <a:spcPts val="0"/>
              </a:spcBef>
              <a:spcAft>
                <a:spcPts val="0"/>
              </a:spcAft>
              <a:buClr>
                <a:schemeClr val="dk1"/>
              </a:buClr>
              <a:buSzPts val="3500"/>
              <a:buFont typeface="Helvetica Neue"/>
              <a:buChar char="•"/>
            </a:pPr>
            <a:r>
              <a:rPr lang="en-US" sz="3500">
                <a:solidFill>
                  <a:schemeClr val="dk1"/>
                </a:solidFill>
                <a:latin typeface="Helvetica Neue"/>
                <a:ea typeface="Helvetica Neue"/>
                <a:cs typeface="Helvetica Neue"/>
                <a:sym typeface="Helvetica Neue"/>
              </a:rPr>
              <a:t>Test different materials (PLA, ABS, foam, etc.)</a:t>
            </a:r>
            <a:endParaRPr sz="3500">
              <a:latin typeface="Helvetica Neue"/>
              <a:ea typeface="Helvetica Neue"/>
              <a:cs typeface="Helvetica Neue"/>
              <a:sym typeface="Helvetica Neue"/>
            </a:endParaRPr>
          </a:p>
          <a:p>
            <a:pPr indent="-622300" lvl="0" marL="685800" marR="0" rtl="0" algn="l">
              <a:spcBef>
                <a:spcPts val="0"/>
              </a:spcBef>
              <a:spcAft>
                <a:spcPts val="0"/>
              </a:spcAft>
              <a:buClr>
                <a:schemeClr val="dk1"/>
              </a:buClr>
              <a:buSzPts val="3500"/>
              <a:buFont typeface="Helvetica Neue"/>
              <a:buChar char="•"/>
            </a:pPr>
            <a:r>
              <a:rPr lang="en-US" sz="3500">
                <a:solidFill>
                  <a:schemeClr val="dk1"/>
                </a:solidFill>
                <a:latin typeface="Helvetica Neue"/>
                <a:ea typeface="Helvetica Neue"/>
                <a:cs typeface="Helvetica Neue"/>
                <a:sym typeface="Helvetica Neue"/>
              </a:rPr>
              <a:t>Replace springs with rubber bands</a:t>
            </a:r>
            <a:endParaRPr sz="3500">
              <a:latin typeface="Helvetica Neue"/>
              <a:ea typeface="Helvetica Neue"/>
              <a:cs typeface="Helvetica Neue"/>
              <a:sym typeface="Helvetica Neue"/>
            </a:endParaRPr>
          </a:p>
          <a:p>
            <a:pPr indent="-622300" lvl="0" marL="685800" marR="0" rtl="0" algn="l">
              <a:spcBef>
                <a:spcPts val="0"/>
              </a:spcBef>
              <a:spcAft>
                <a:spcPts val="0"/>
              </a:spcAft>
              <a:buClr>
                <a:schemeClr val="dk1"/>
              </a:buClr>
              <a:buSzPts val="3500"/>
              <a:buFont typeface="Helvetica Neue"/>
              <a:buChar char="•"/>
            </a:pPr>
            <a:r>
              <a:rPr lang="en-US" sz="3500">
                <a:solidFill>
                  <a:schemeClr val="dk1"/>
                </a:solidFill>
                <a:latin typeface="Helvetica Neue"/>
                <a:ea typeface="Helvetica Neue"/>
                <a:cs typeface="Helvetica Neue"/>
                <a:sym typeface="Helvetica Neue"/>
              </a:rPr>
              <a:t>Incorporate supination and pronation motion to forearm tray</a:t>
            </a:r>
            <a:endParaRPr sz="3500">
              <a:solidFill>
                <a:schemeClr val="dk1"/>
              </a:solidFill>
              <a:latin typeface="Helvetica Neue"/>
              <a:ea typeface="Helvetica Neue"/>
              <a:cs typeface="Helvetica Neue"/>
              <a:sym typeface="Helvetica Neue"/>
            </a:endParaRPr>
          </a:p>
          <a:p>
            <a:pPr indent="-622300" lvl="0" marL="685800" marR="0" rtl="0" algn="l">
              <a:spcBef>
                <a:spcPts val="0"/>
              </a:spcBef>
              <a:spcAft>
                <a:spcPts val="0"/>
              </a:spcAft>
              <a:buClr>
                <a:schemeClr val="dk1"/>
              </a:buClr>
              <a:buSzPts val="3500"/>
              <a:buFont typeface="Helvetica Neue"/>
              <a:buChar char="•"/>
            </a:pPr>
            <a:r>
              <a:rPr lang="en-US" sz="3500">
                <a:solidFill>
                  <a:schemeClr val="dk1"/>
                </a:solidFill>
                <a:latin typeface="Helvetica Neue"/>
                <a:ea typeface="Helvetica Neue"/>
                <a:cs typeface="Helvetica Neue"/>
                <a:sym typeface="Helvetica Neue"/>
              </a:rPr>
              <a:t>Completing and consolidating our assembly documentation/instruction manual </a:t>
            </a:r>
            <a:br>
              <a:rPr lang="en-US" sz="3500">
                <a:solidFill>
                  <a:schemeClr val="dk1"/>
                </a:solidFill>
                <a:latin typeface="Helvetica Neue"/>
                <a:ea typeface="Helvetica Neue"/>
                <a:cs typeface="Helvetica Neue"/>
                <a:sym typeface="Helvetica Neue"/>
              </a:rPr>
            </a:br>
            <a:endParaRPr sz="3500">
              <a:solidFill>
                <a:schemeClr val="dk1"/>
              </a:solidFill>
              <a:latin typeface="Helvetica Neue"/>
              <a:ea typeface="Helvetica Neue"/>
              <a:cs typeface="Helvetica Neue"/>
              <a:sym typeface="Helvetica Neue"/>
            </a:endParaRPr>
          </a:p>
        </p:txBody>
      </p:sp>
      <p:pic>
        <p:nvPicPr>
          <p:cNvPr id="36" name="Shape 36"/>
          <p:cNvPicPr preferRelativeResize="0"/>
          <p:nvPr/>
        </p:nvPicPr>
        <p:blipFill rotWithShape="1">
          <a:blip r:embed="rId9">
            <a:alphaModFix/>
          </a:blip>
          <a:srcRect b="15062" l="7693" r="10211" t="6775"/>
          <a:stretch/>
        </p:blipFill>
        <p:spPr>
          <a:xfrm>
            <a:off x="1920144" y="16705353"/>
            <a:ext cx="6997916" cy="4997051"/>
          </a:xfrm>
          <a:prstGeom prst="rect">
            <a:avLst/>
          </a:prstGeom>
          <a:noFill/>
          <a:ln>
            <a:noFill/>
          </a:ln>
        </p:spPr>
      </p:pic>
      <p:sp>
        <p:nvSpPr>
          <p:cNvPr id="37" name="Shape 37"/>
          <p:cNvSpPr txBox="1"/>
          <p:nvPr/>
        </p:nvSpPr>
        <p:spPr>
          <a:xfrm>
            <a:off x="1920195" y="21865435"/>
            <a:ext cx="6997800" cy="969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sz="3000">
                <a:solidFill>
                  <a:schemeClr val="dk1"/>
                </a:solidFill>
                <a:latin typeface="Arial"/>
                <a:ea typeface="Arial"/>
                <a:cs typeface="Arial"/>
                <a:sym typeface="Arial"/>
              </a:rPr>
              <a:t>Figure 1: Magic Arm prototype April 19, 2018</a:t>
            </a:r>
            <a:endParaRPr/>
          </a:p>
        </p:txBody>
      </p:sp>
      <p:pic>
        <p:nvPicPr>
          <p:cNvPr id="38" name="Shape 38"/>
          <p:cNvPicPr preferRelativeResize="0"/>
          <p:nvPr/>
        </p:nvPicPr>
        <p:blipFill rotWithShape="1">
          <a:blip r:embed="rId10">
            <a:alphaModFix/>
          </a:blip>
          <a:srcRect b="0" l="-882" r="12070" t="8869"/>
          <a:stretch/>
        </p:blipFill>
        <p:spPr>
          <a:xfrm>
            <a:off x="12862633" y="16166106"/>
            <a:ext cx="5271394" cy="7015977"/>
          </a:xfrm>
          <a:prstGeom prst="rect">
            <a:avLst/>
          </a:prstGeom>
          <a:noFill/>
          <a:ln>
            <a:noFill/>
          </a:ln>
        </p:spPr>
      </p:pic>
      <p:sp>
        <p:nvSpPr>
          <p:cNvPr id="39" name="Shape 39"/>
          <p:cNvSpPr txBox="1"/>
          <p:nvPr/>
        </p:nvSpPr>
        <p:spPr>
          <a:xfrm>
            <a:off x="1431425" y="24002525"/>
            <a:ext cx="4648200" cy="506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4000"/>
              <a:t>REDESIGN PARTS</a:t>
            </a:r>
            <a:endParaRPr sz="4000"/>
          </a:p>
        </p:txBody>
      </p:sp>
      <p:sp>
        <p:nvSpPr>
          <p:cNvPr id="40" name="Shape 40"/>
          <p:cNvSpPr txBox="1"/>
          <p:nvPr/>
        </p:nvSpPr>
        <p:spPr>
          <a:xfrm>
            <a:off x="1431425" y="15734925"/>
            <a:ext cx="8297700" cy="506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4000"/>
              <a:t>COMPLETE PROTOTYPE</a:t>
            </a:r>
            <a:endParaRPr sz="4000"/>
          </a:p>
        </p:txBody>
      </p:sp>
      <p:pic>
        <p:nvPicPr>
          <p:cNvPr id="41" name="Shape 41"/>
          <p:cNvPicPr preferRelativeResize="0"/>
          <p:nvPr/>
        </p:nvPicPr>
        <p:blipFill>
          <a:blip r:embed="rId11">
            <a:alphaModFix/>
          </a:blip>
          <a:stretch>
            <a:fillRect/>
          </a:stretch>
        </p:blipFill>
        <p:spPr>
          <a:xfrm>
            <a:off x="22078599" y="16699500"/>
            <a:ext cx="8297705" cy="622326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