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32918400" cy="38404800"/>
  <p:notesSz cx="6858000" cy="9144000"/>
  <p:defaultTextStyle>
    <a:defPPr>
      <a:defRPr lang="en-US"/>
    </a:defPPr>
    <a:lvl1pPr algn="l" defTabSz="219456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2194560" algn="l" defTabSz="219456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4389120" algn="l" defTabSz="219456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6583680" algn="l" defTabSz="219456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8778240" algn="l" defTabSz="219456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10972800" algn="l" defTabSz="438912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13167360" algn="l" defTabSz="438912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15361920" algn="l" defTabSz="438912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17556480" algn="l" defTabSz="438912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2096"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ADA1"/>
    <a:srgbClr val="E73B78"/>
    <a:srgbClr val="FF9B46"/>
    <a:srgbClr val="44A4EC"/>
    <a:srgbClr val="EAC9C7"/>
    <a:srgbClr val="DD352E"/>
    <a:srgbClr val="574773"/>
    <a:srgbClr val="3B185A"/>
    <a:srgbClr val="D7C896"/>
    <a:srgbClr val="3927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32" autoAdjust="0"/>
    <p:restoredTop sz="95514" autoAdjust="0"/>
  </p:normalViewPr>
  <p:slideViewPr>
    <p:cSldViewPr snapToObjects="1">
      <p:cViewPr varScale="1">
        <p:scale>
          <a:sx n="16" d="100"/>
          <a:sy n="16" d="100"/>
        </p:scale>
        <p:origin x="2597" y="115"/>
      </p:cViewPr>
      <p:guideLst>
        <p:guide orient="horz" pos="12096"/>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1CEA9-6D3B-4423-8DCF-C6A82743622A}" type="datetimeFigureOut">
              <a:rPr lang="en-US" smtClean="0"/>
              <a:t>12/12/2017</a:t>
            </a:fld>
            <a:endParaRPr lang="en-US" dirty="0"/>
          </a:p>
        </p:txBody>
      </p:sp>
      <p:sp>
        <p:nvSpPr>
          <p:cNvPr id="4" name="Slide Image Placeholder 3"/>
          <p:cNvSpPr>
            <a:spLocks noGrp="1" noRot="1" noChangeAspect="1"/>
          </p:cNvSpPr>
          <p:nvPr>
            <p:ph type="sldImg" idx="2"/>
          </p:nvPr>
        </p:nvSpPr>
        <p:spPr>
          <a:xfrm>
            <a:off x="2106613" y="1143000"/>
            <a:ext cx="26447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E72DA-1EB4-43E4-A116-E8BEAF4C48A4}" type="slidenum">
              <a:rPr lang="en-US" smtClean="0"/>
              <a:t>‹#›</a:t>
            </a:fld>
            <a:endParaRPr lang="en-US" dirty="0"/>
          </a:p>
        </p:txBody>
      </p:sp>
    </p:spTree>
    <p:extLst>
      <p:ext uri="{BB962C8B-B14F-4D97-AF65-F5344CB8AC3E}">
        <p14:creationId xmlns:p14="http://schemas.microsoft.com/office/powerpoint/2010/main" val="2662755394"/>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597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617220" cy="384048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a:spLocks noChangeArrowheads="1"/>
          </p:cNvSpPr>
          <p:nvPr userDrawn="1"/>
        </p:nvSpPr>
        <p:spPr bwMode="auto">
          <a:xfrm>
            <a:off x="5" y="34991042"/>
            <a:ext cx="2832761" cy="2560320"/>
          </a:xfrm>
          <a:prstGeom prst="rect">
            <a:avLst/>
          </a:prstGeom>
          <a:solidFill>
            <a:srgbClr val="39275B"/>
          </a:solidFill>
          <a:ln w="9525">
            <a:noFill/>
            <a:miter lim="800000"/>
            <a:headEnd/>
            <a:tailEnd/>
          </a:ln>
          <a:effectLst>
            <a:outerShdw dist="38100" dir="3600019" algn="br" rotWithShape="0">
              <a:srgbClr val="808080">
                <a:alpha val="14999"/>
              </a:srgbClr>
            </a:outerShdw>
          </a:effectLst>
        </p:spPr>
        <p:txBody>
          <a:bodyPr anchor="ctr"/>
          <a:lstStyle/>
          <a:p>
            <a:pPr algn="ctr">
              <a:defRPr/>
            </a:pPr>
            <a:endParaRPr lang="en-US" dirty="0">
              <a:solidFill>
                <a:schemeClr val="lt1"/>
              </a:solidFill>
              <a:latin typeface="+mn-lt"/>
              <a:ea typeface="+mn-ea"/>
            </a:endParaRPr>
          </a:p>
        </p:txBody>
      </p:sp>
      <p:pic>
        <p:nvPicPr>
          <p:cNvPr id="9"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1872" y="35631122"/>
            <a:ext cx="1906528" cy="1283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COE_UW_bl_ppt.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05150" y="35433000"/>
            <a:ext cx="10534650" cy="18135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5" y="762000"/>
            <a:ext cx="32918395" cy="3200400"/>
          </a:xfrm>
          <a:prstGeom prst="rect">
            <a:avLst/>
          </a:prstGeom>
          <a:solidFill>
            <a:srgbClr val="39275B"/>
          </a:solidFill>
          <a:ln w="9525">
            <a:noFill/>
            <a:miter lim="800000"/>
            <a:headEnd/>
            <a:tailEnd/>
          </a:ln>
          <a:effectLst>
            <a:outerShdw dist="38100" dir="3600019" algn="br" rotWithShape="0">
              <a:srgbClr val="808080">
                <a:alpha val="14999"/>
              </a:srgbClr>
            </a:outerShdw>
          </a:effectLst>
        </p:spPr>
        <p:txBody>
          <a:bodyPr anchor="ctr"/>
          <a:lstStyle/>
          <a:p>
            <a:pPr algn="ctr">
              <a:defRPr/>
            </a:pPr>
            <a:endParaRPr lang="en-US" dirty="0">
              <a:solidFill>
                <a:schemeClr val="lt1"/>
              </a:solidFill>
              <a:latin typeface="+mn-lt"/>
              <a:ea typeface="+mn-ea"/>
            </a:endParaRPr>
          </a:p>
        </p:txBody>
      </p:sp>
      <p:pic>
        <p:nvPicPr>
          <p:cNvPr id="3" name="Picture 2"/>
          <p:cNvPicPr>
            <a:picLocks noChangeAspect="1"/>
          </p:cNvPicPr>
          <p:nvPr userDrawn="1"/>
        </p:nvPicPr>
        <p:blipFill>
          <a:blip r:embed="rId5"/>
          <a:stretch>
            <a:fillRect/>
          </a:stretch>
        </p:blipFill>
        <p:spPr>
          <a:xfrm>
            <a:off x="22319571" y="762000"/>
            <a:ext cx="10598829" cy="3194380"/>
          </a:xfrm>
          <a:prstGeom prst="rect">
            <a:avLst/>
          </a:prstGeom>
        </p:spPr>
      </p:pic>
    </p:spTree>
  </p:cSld>
  <p:clrMap bg1="lt1" tx1="dk1" bg2="lt2" tx2="dk2" accent1="accent1" accent2="accent2" accent3="accent3" accent4="accent4" accent5="accent5" accent6="accent6" hlink="hlink" folHlink="folHlink"/>
  <p:sldLayoutIdLst>
    <p:sldLayoutId id="2147483815" r:id="rId1"/>
  </p:sldLayoutIdLst>
  <p:txStyles>
    <p:titleStyle>
      <a:lvl1pPr algn="ctr" defTabSz="2560265" rtl="0" eaLnBrk="0" fontAlgn="base" hangingPunct="0">
        <a:spcBef>
          <a:spcPct val="0"/>
        </a:spcBef>
        <a:spcAft>
          <a:spcPct val="0"/>
        </a:spcAft>
        <a:defRPr sz="24638" kern="1200">
          <a:solidFill>
            <a:schemeClr val="tx1"/>
          </a:solidFill>
          <a:latin typeface="Encode Sans Normal" panose="02000000000000000000" pitchFamily="2" charset="0"/>
          <a:ea typeface="ＭＳ Ｐゴシック" charset="-128"/>
          <a:cs typeface="Encode Sans Normal" panose="02000000000000000000" pitchFamily="2" charset="0"/>
        </a:defRPr>
      </a:lvl1pPr>
      <a:lvl2pPr algn="ctr" defTabSz="2560265" rtl="0" eaLnBrk="0" fontAlgn="base" hangingPunct="0">
        <a:spcBef>
          <a:spcPct val="0"/>
        </a:spcBef>
        <a:spcAft>
          <a:spcPct val="0"/>
        </a:spcAft>
        <a:defRPr sz="24638">
          <a:solidFill>
            <a:schemeClr val="tx1"/>
          </a:solidFill>
          <a:latin typeface="Frutiger 55 Roman" charset="0"/>
          <a:ea typeface="ＭＳ Ｐゴシック" charset="-128"/>
          <a:cs typeface="ＭＳ Ｐゴシック" charset="-128"/>
        </a:defRPr>
      </a:lvl2pPr>
      <a:lvl3pPr algn="ctr" defTabSz="2560265" rtl="0" eaLnBrk="0" fontAlgn="base" hangingPunct="0">
        <a:spcBef>
          <a:spcPct val="0"/>
        </a:spcBef>
        <a:spcAft>
          <a:spcPct val="0"/>
        </a:spcAft>
        <a:defRPr sz="24638">
          <a:solidFill>
            <a:schemeClr val="tx1"/>
          </a:solidFill>
          <a:latin typeface="Frutiger 55 Roman" charset="0"/>
          <a:ea typeface="ＭＳ Ｐゴシック" charset="-128"/>
          <a:cs typeface="ＭＳ Ｐゴシック" charset="-128"/>
        </a:defRPr>
      </a:lvl3pPr>
      <a:lvl4pPr algn="ctr" defTabSz="2560265" rtl="0" eaLnBrk="0" fontAlgn="base" hangingPunct="0">
        <a:spcBef>
          <a:spcPct val="0"/>
        </a:spcBef>
        <a:spcAft>
          <a:spcPct val="0"/>
        </a:spcAft>
        <a:defRPr sz="24638">
          <a:solidFill>
            <a:schemeClr val="tx1"/>
          </a:solidFill>
          <a:latin typeface="Frutiger 55 Roman" charset="0"/>
          <a:ea typeface="ＭＳ Ｐゴシック" charset="-128"/>
          <a:cs typeface="ＭＳ Ｐゴシック" charset="-128"/>
        </a:defRPr>
      </a:lvl4pPr>
      <a:lvl5pPr algn="ctr" defTabSz="2560265" rtl="0" eaLnBrk="0" fontAlgn="base" hangingPunct="0">
        <a:spcBef>
          <a:spcPct val="0"/>
        </a:spcBef>
        <a:spcAft>
          <a:spcPct val="0"/>
        </a:spcAft>
        <a:defRPr sz="24638">
          <a:solidFill>
            <a:schemeClr val="tx1"/>
          </a:solidFill>
          <a:latin typeface="Frutiger 55 Roman" charset="0"/>
          <a:ea typeface="ＭＳ Ｐゴシック" charset="-128"/>
          <a:cs typeface="ＭＳ Ｐゴシック" charset="-128"/>
        </a:defRPr>
      </a:lvl5pPr>
      <a:lvl6pPr marL="2560265" algn="ctr" defTabSz="2560265" rtl="0" fontAlgn="base">
        <a:spcBef>
          <a:spcPct val="0"/>
        </a:spcBef>
        <a:spcAft>
          <a:spcPct val="0"/>
        </a:spcAft>
        <a:defRPr sz="24638">
          <a:solidFill>
            <a:schemeClr val="tx1"/>
          </a:solidFill>
          <a:latin typeface="Calibri" charset="0"/>
          <a:ea typeface="ＭＳ Ｐゴシック" charset="-128"/>
          <a:cs typeface="ＭＳ Ｐゴシック" charset="-128"/>
        </a:defRPr>
      </a:lvl6pPr>
      <a:lvl7pPr marL="5120531" algn="ctr" defTabSz="2560265" rtl="0" fontAlgn="base">
        <a:spcBef>
          <a:spcPct val="0"/>
        </a:spcBef>
        <a:spcAft>
          <a:spcPct val="0"/>
        </a:spcAft>
        <a:defRPr sz="24638">
          <a:solidFill>
            <a:schemeClr val="tx1"/>
          </a:solidFill>
          <a:latin typeface="Calibri" charset="0"/>
          <a:ea typeface="ＭＳ Ｐゴシック" charset="-128"/>
          <a:cs typeface="ＭＳ Ｐゴシック" charset="-128"/>
        </a:defRPr>
      </a:lvl7pPr>
      <a:lvl8pPr marL="7680794" algn="ctr" defTabSz="2560265" rtl="0" fontAlgn="base">
        <a:spcBef>
          <a:spcPct val="0"/>
        </a:spcBef>
        <a:spcAft>
          <a:spcPct val="0"/>
        </a:spcAft>
        <a:defRPr sz="24638">
          <a:solidFill>
            <a:schemeClr val="tx1"/>
          </a:solidFill>
          <a:latin typeface="Calibri" charset="0"/>
          <a:ea typeface="ＭＳ Ｐゴシック" charset="-128"/>
          <a:cs typeface="ＭＳ Ｐゴシック" charset="-128"/>
        </a:defRPr>
      </a:lvl8pPr>
      <a:lvl9pPr marL="10241062" algn="ctr" defTabSz="2560265" rtl="0" fontAlgn="base">
        <a:spcBef>
          <a:spcPct val="0"/>
        </a:spcBef>
        <a:spcAft>
          <a:spcPct val="0"/>
        </a:spcAft>
        <a:defRPr sz="24638">
          <a:solidFill>
            <a:schemeClr val="tx1"/>
          </a:solidFill>
          <a:latin typeface="Calibri" charset="0"/>
          <a:ea typeface="ＭＳ Ｐゴシック" charset="-128"/>
          <a:cs typeface="ＭＳ Ｐゴシック" charset="-128"/>
        </a:defRPr>
      </a:lvl9pPr>
    </p:titleStyle>
    <p:bodyStyle>
      <a:lvl1pPr marL="1920199" indent="-1920199" algn="l" defTabSz="2560265" rtl="0" eaLnBrk="0" fontAlgn="base" hangingPunct="0">
        <a:spcBef>
          <a:spcPct val="20000"/>
        </a:spcBef>
        <a:spcAft>
          <a:spcPct val="0"/>
        </a:spcAft>
        <a:buFont typeface="Arial" panose="020B0604020202020204" pitchFamily="34" charset="0"/>
        <a:buChar char="•"/>
        <a:defRPr sz="17921" kern="1200">
          <a:solidFill>
            <a:schemeClr val="tx1"/>
          </a:solidFill>
          <a:latin typeface="Encode Sans Normal" panose="02000000000000000000" pitchFamily="2" charset="0"/>
          <a:ea typeface="ＭＳ Ｐゴシック" charset="-128"/>
          <a:cs typeface="Encode Sans Normal" panose="02000000000000000000" pitchFamily="2" charset="0"/>
        </a:defRPr>
      </a:lvl1pPr>
      <a:lvl2pPr marL="4160431" indent="-1600166" algn="l" defTabSz="2560265" rtl="0" eaLnBrk="0" fontAlgn="base" hangingPunct="0">
        <a:spcBef>
          <a:spcPct val="20000"/>
        </a:spcBef>
        <a:spcAft>
          <a:spcPct val="0"/>
        </a:spcAft>
        <a:buFont typeface="Arial" panose="020B0604020202020204" pitchFamily="34" charset="0"/>
        <a:buChar char="–"/>
        <a:defRPr sz="15680" kern="1200">
          <a:solidFill>
            <a:schemeClr val="tx1"/>
          </a:solidFill>
          <a:latin typeface="Encode Sans Normal" panose="02000000000000000000" pitchFamily="2" charset="0"/>
          <a:ea typeface="ＭＳ Ｐゴシック" charset="-128"/>
          <a:cs typeface="+mn-cs"/>
        </a:defRPr>
      </a:lvl2pPr>
      <a:lvl3pPr marL="6400663" indent="-1280134" algn="l" defTabSz="2560265" rtl="0" eaLnBrk="0" fontAlgn="base" hangingPunct="0">
        <a:spcBef>
          <a:spcPct val="20000"/>
        </a:spcBef>
        <a:spcAft>
          <a:spcPct val="0"/>
        </a:spcAft>
        <a:buFont typeface="Arial" panose="020B0604020202020204" pitchFamily="34" charset="0"/>
        <a:buChar char="•"/>
        <a:defRPr sz="13440" kern="1200">
          <a:solidFill>
            <a:schemeClr val="tx1"/>
          </a:solidFill>
          <a:latin typeface="Encode Sans Normal" panose="02000000000000000000" pitchFamily="2" charset="0"/>
          <a:ea typeface="ＭＳ Ｐゴシック" charset="-128"/>
          <a:cs typeface="+mn-cs"/>
        </a:defRPr>
      </a:lvl3pPr>
      <a:lvl4pPr marL="8960928" indent="-1280134" algn="l" defTabSz="2560265" rtl="0" eaLnBrk="0" fontAlgn="base" hangingPunct="0">
        <a:spcBef>
          <a:spcPct val="20000"/>
        </a:spcBef>
        <a:spcAft>
          <a:spcPct val="0"/>
        </a:spcAft>
        <a:buFont typeface="Arial" panose="020B0604020202020204" pitchFamily="34" charset="0"/>
        <a:buChar char="–"/>
        <a:defRPr sz="11200" kern="1200">
          <a:solidFill>
            <a:schemeClr val="tx1"/>
          </a:solidFill>
          <a:latin typeface="Encode Sans Normal" panose="02000000000000000000" pitchFamily="2" charset="0"/>
          <a:ea typeface="ＭＳ Ｐゴシック" charset="-128"/>
          <a:cs typeface="+mn-cs"/>
        </a:defRPr>
      </a:lvl4pPr>
      <a:lvl5pPr marL="11521193" indent="-1280134" algn="l" defTabSz="2560265" rtl="0" eaLnBrk="0" fontAlgn="base" hangingPunct="0">
        <a:spcBef>
          <a:spcPct val="20000"/>
        </a:spcBef>
        <a:spcAft>
          <a:spcPct val="0"/>
        </a:spcAft>
        <a:buFont typeface="Arial" panose="020B0604020202020204" pitchFamily="34" charset="0"/>
        <a:buChar char="»"/>
        <a:defRPr sz="11200" kern="1200">
          <a:solidFill>
            <a:schemeClr val="tx1"/>
          </a:solidFill>
          <a:latin typeface="Encode Sans Normal" panose="02000000000000000000" pitchFamily="2" charset="0"/>
          <a:ea typeface="ＭＳ Ｐゴシック" charset="-128"/>
          <a:cs typeface="+mn-cs"/>
        </a:defRPr>
      </a:lvl5pPr>
      <a:lvl6pPr marL="14081459" indent="-1280134" algn="l" defTabSz="2560265" rtl="0" eaLnBrk="1" latinLnBrk="0" hangingPunct="1">
        <a:spcBef>
          <a:spcPct val="20000"/>
        </a:spcBef>
        <a:buFont typeface="Arial"/>
        <a:buChar char="•"/>
        <a:defRPr sz="11200" kern="1200">
          <a:solidFill>
            <a:schemeClr val="tx1"/>
          </a:solidFill>
          <a:latin typeface="+mn-lt"/>
          <a:ea typeface="+mn-ea"/>
          <a:cs typeface="+mn-cs"/>
        </a:defRPr>
      </a:lvl6pPr>
      <a:lvl7pPr marL="16641722" indent="-1280134" algn="l" defTabSz="2560265" rtl="0" eaLnBrk="1" latinLnBrk="0" hangingPunct="1">
        <a:spcBef>
          <a:spcPct val="20000"/>
        </a:spcBef>
        <a:buFont typeface="Arial"/>
        <a:buChar char="•"/>
        <a:defRPr sz="11200" kern="1200">
          <a:solidFill>
            <a:schemeClr val="tx1"/>
          </a:solidFill>
          <a:latin typeface="+mn-lt"/>
          <a:ea typeface="+mn-ea"/>
          <a:cs typeface="+mn-cs"/>
        </a:defRPr>
      </a:lvl7pPr>
      <a:lvl8pPr marL="19201990" indent="-1280134" algn="l" defTabSz="2560265" rtl="0" eaLnBrk="1" latinLnBrk="0" hangingPunct="1">
        <a:spcBef>
          <a:spcPct val="20000"/>
        </a:spcBef>
        <a:buFont typeface="Arial"/>
        <a:buChar char="•"/>
        <a:defRPr sz="11200" kern="1200">
          <a:solidFill>
            <a:schemeClr val="tx1"/>
          </a:solidFill>
          <a:latin typeface="+mn-lt"/>
          <a:ea typeface="+mn-ea"/>
          <a:cs typeface="+mn-cs"/>
        </a:defRPr>
      </a:lvl8pPr>
      <a:lvl9pPr marL="21762254" indent="-1280134" algn="l" defTabSz="2560265"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265" rtl="0" eaLnBrk="1" latinLnBrk="0" hangingPunct="1">
        <a:defRPr sz="10080" kern="1200">
          <a:solidFill>
            <a:schemeClr val="tx1"/>
          </a:solidFill>
          <a:latin typeface="+mn-lt"/>
          <a:ea typeface="+mn-ea"/>
          <a:cs typeface="+mn-cs"/>
        </a:defRPr>
      </a:lvl1pPr>
      <a:lvl2pPr marL="2560265" algn="l" defTabSz="2560265" rtl="0" eaLnBrk="1" latinLnBrk="0" hangingPunct="1">
        <a:defRPr sz="10080" kern="1200">
          <a:solidFill>
            <a:schemeClr val="tx1"/>
          </a:solidFill>
          <a:latin typeface="+mn-lt"/>
          <a:ea typeface="+mn-ea"/>
          <a:cs typeface="+mn-cs"/>
        </a:defRPr>
      </a:lvl2pPr>
      <a:lvl3pPr marL="5120531" algn="l" defTabSz="2560265" rtl="0" eaLnBrk="1" latinLnBrk="0" hangingPunct="1">
        <a:defRPr sz="10080" kern="1200">
          <a:solidFill>
            <a:schemeClr val="tx1"/>
          </a:solidFill>
          <a:latin typeface="+mn-lt"/>
          <a:ea typeface="+mn-ea"/>
          <a:cs typeface="+mn-cs"/>
        </a:defRPr>
      </a:lvl3pPr>
      <a:lvl4pPr marL="7680794" algn="l" defTabSz="2560265" rtl="0" eaLnBrk="1" latinLnBrk="0" hangingPunct="1">
        <a:defRPr sz="10080" kern="1200">
          <a:solidFill>
            <a:schemeClr val="tx1"/>
          </a:solidFill>
          <a:latin typeface="+mn-lt"/>
          <a:ea typeface="+mn-ea"/>
          <a:cs typeface="+mn-cs"/>
        </a:defRPr>
      </a:lvl4pPr>
      <a:lvl5pPr marL="10241062" algn="l" defTabSz="2560265" rtl="0" eaLnBrk="1" latinLnBrk="0" hangingPunct="1">
        <a:defRPr sz="10080" kern="1200">
          <a:solidFill>
            <a:schemeClr val="tx1"/>
          </a:solidFill>
          <a:latin typeface="+mn-lt"/>
          <a:ea typeface="+mn-ea"/>
          <a:cs typeface="+mn-cs"/>
        </a:defRPr>
      </a:lvl5pPr>
      <a:lvl6pPr marL="12801326" algn="l" defTabSz="2560265" rtl="0" eaLnBrk="1" latinLnBrk="0" hangingPunct="1">
        <a:defRPr sz="10080" kern="1200">
          <a:solidFill>
            <a:schemeClr val="tx1"/>
          </a:solidFill>
          <a:latin typeface="+mn-lt"/>
          <a:ea typeface="+mn-ea"/>
          <a:cs typeface="+mn-cs"/>
        </a:defRPr>
      </a:lvl6pPr>
      <a:lvl7pPr marL="15361590" algn="l" defTabSz="2560265" rtl="0" eaLnBrk="1" latinLnBrk="0" hangingPunct="1">
        <a:defRPr sz="10080" kern="1200">
          <a:solidFill>
            <a:schemeClr val="tx1"/>
          </a:solidFill>
          <a:latin typeface="+mn-lt"/>
          <a:ea typeface="+mn-ea"/>
          <a:cs typeface="+mn-cs"/>
        </a:defRPr>
      </a:lvl7pPr>
      <a:lvl8pPr marL="17921856" algn="l" defTabSz="2560265" rtl="0" eaLnBrk="1" latinLnBrk="0" hangingPunct="1">
        <a:defRPr sz="10080" kern="1200">
          <a:solidFill>
            <a:schemeClr val="tx1"/>
          </a:solidFill>
          <a:latin typeface="+mn-lt"/>
          <a:ea typeface="+mn-ea"/>
          <a:cs typeface="+mn-cs"/>
        </a:defRPr>
      </a:lvl8pPr>
      <a:lvl9pPr marL="20482121" algn="l" defTabSz="2560265"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jpg"/><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svg"/><Relationship Id="rId5" Type="http://schemas.openxmlformats.org/officeDocument/2006/relationships/image" Target="../media/image7.png"/><Relationship Id="rId15" Type="http://schemas.openxmlformats.org/officeDocument/2006/relationships/image" Target="../media/image17.jp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2" name="图片 81">
            <a:extLst>
              <a:ext uri="{FF2B5EF4-FFF2-40B4-BE49-F238E27FC236}">
                <a16:creationId xmlns:a16="http://schemas.microsoft.com/office/drawing/2014/main" id="{44C353D7-8782-45CF-8E70-92EC732FDAE6}"/>
              </a:ext>
            </a:extLst>
          </p:cNvPr>
          <p:cNvPicPr>
            <a:picLocks noChangeAspect="1"/>
          </p:cNvPicPr>
          <p:nvPr/>
        </p:nvPicPr>
        <p:blipFill>
          <a:blip r:embed="rId2"/>
          <a:stretch>
            <a:fillRect/>
          </a:stretch>
        </p:blipFill>
        <p:spPr>
          <a:xfrm>
            <a:off x="12276507" y="17153658"/>
            <a:ext cx="8661400" cy="8661400"/>
          </a:xfrm>
          <a:prstGeom prst="rect">
            <a:avLst/>
          </a:prstGeom>
          <a:ln w="127000">
            <a:noFill/>
          </a:ln>
        </p:spPr>
      </p:pic>
      <p:grpSp>
        <p:nvGrpSpPr>
          <p:cNvPr id="34" name="组合 33">
            <a:extLst>
              <a:ext uri="{FF2B5EF4-FFF2-40B4-BE49-F238E27FC236}">
                <a16:creationId xmlns:a16="http://schemas.microsoft.com/office/drawing/2014/main" id="{F3C811D0-6B19-4C34-9F2B-EDAB041EC892}"/>
              </a:ext>
            </a:extLst>
          </p:cNvPr>
          <p:cNvGrpSpPr/>
          <p:nvPr/>
        </p:nvGrpSpPr>
        <p:grpSpPr>
          <a:xfrm rot="10800000">
            <a:off x="16611601" y="13561677"/>
            <a:ext cx="14879983" cy="7109028"/>
            <a:chOff x="9656417" y="19484772"/>
            <a:chExt cx="14879983" cy="7109028"/>
          </a:xfrm>
          <a:solidFill>
            <a:srgbClr val="FF9B46">
              <a:alpha val="20000"/>
            </a:srgbClr>
          </a:solidFill>
        </p:grpSpPr>
        <p:sp>
          <p:nvSpPr>
            <p:cNvPr id="81" name="矩形 80">
              <a:extLst>
                <a:ext uri="{FF2B5EF4-FFF2-40B4-BE49-F238E27FC236}">
                  <a16:creationId xmlns:a16="http://schemas.microsoft.com/office/drawing/2014/main" id="{DF28CF13-7FB1-4AE1-AECD-AB0E7AE0DA7E}"/>
                </a:ext>
              </a:extLst>
            </p:cNvPr>
            <p:cNvSpPr/>
            <p:nvPr/>
          </p:nvSpPr>
          <p:spPr>
            <a:xfrm flipV="1">
              <a:off x="9656417" y="19484772"/>
              <a:ext cx="8182598" cy="7109028"/>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79" name="直角三角形 78">
              <a:extLst>
                <a:ext uri="{FF2B5EF4-FFF2-40B4-BE49-F238E27FC236}">
                  <a16:creationId xmlns:a16="http://schemas.microsoft.com/office/drawing/2014/main" id="{B61656CD-C841-4E9B-94F6-59EFD59FB7E1}"/>
                </a:ext>
              </a:extLst>
            </p:cNvPr>
            <p:cNvSpPr/>
            <p:nvPr/>
          </p:nvSpPr>
          <p:spPr>
            <a:xfrm rot="16200000" flipV="1">
              <a:off x="17663030" y="19675576"/>
              <a:ext cx="7049353" cy="6697386"/>
            </a:xfrm>
            <a:prstGeom prst="r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grpSp>
      <p:sp>
        <p:nvSpPr>
          <p:cNvPr id="75" name="直角三角形 74">
            <a:extLst>
              <a:ext uri="{FF2B5EF4-FFF2-40B4-BE49-F238E27FC236}">
                <a16:creationId xmlns:a16="http://schemas.microsoft.com/office/drawing/2014/main" id="{5A28541A-111A-463D-B885-38AA3AE278D5}"/>
              </a:ext>
            </a:extLst>
          </p:cNvPr>
          <p:cNvSpPr/>
          <p:nvPr/>
        </p:nvSpPr>
        <p:spPr>
          <a:xfrm rot="16200000" flipV="1">
            <a:off x="9730017" y="20801833"/>
            <a:ext cx="7049353" cy="6697386"/>
          </a:xfrm>
          <a:prstGeom prst="rtTriangle">
            <a:avLst/>
          </a:prstGeom>
          <a:solidFill>
            <a:srgbClr val="44A4EC">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 name="TextBox 7">
            <a:extLst>
              <a:ext uri="{FF2B5EF4-FFF2-40B4-BE49-F238E27FC236}">
                <a16:creationId xmlns:a16="http://schemas.microsoft.com/office/drawing/2014/main" id="{732E5A6C-9C63-4306-A4F8-D869A9D051EE}"/>
              </a:ext>
            </a:extLst>
          </p:cNvPr>
          <p:cNvSpPr txBox="1"/>
          <p:nvPr/>
        </p:nvSpPr>
        <p:spPr>
          <a:xfrm>
            <a:off x="1981199" y="3993896"/>
            <a:ext cx="11049000" cy="1061829"/>
          </a:xfrm>
          <a:prstGeom prst="rect">
            <a:avLst/>
          </a:prstGeom>
          <a:noFill/>
        </p:spPr>
        <p:txBody>
          <a:bodyPr wrap="square" rtlCol="0">
            <a:spAutoFit/>
          </a:bodyPr>
          <a:lstStyle/>
          <a:p>
            <a:r>
              <a:rPr lang="en-US" sz="6300" b="1" dirty="0">
                <a:latin typeface="Calibri" panose="020F0502020204030204" pitchFamily="34" charset="0"/>
                <a:cs typeface="Calibri" panose="020F0502020204030204" pitchFamily="34" charset="0"/>
              </a:rPr>
              <a:t>The Challenge</a:t>
            </a:r>
          </a:p>
        </p:txBody>
      </p:sp>
      <p:sp>
        <p:nvSpPr>
          <p:cNvPr id="3" name="TextBox 21">
            <a:extLst>
              <a:ext uri="{FF2B5EF4-FFF2-40B4-BE49-F238E27FC236}">
                <a16:creationId xmlns:a16="http://schemas.microsoft.com/office/drawing/2014/main" id="{49BFCC7E-8ED6-4F23-A468-2AB19EC84FBB}"/>
              </a:ext>
            </a:extLst>
          </p:cNvPr>
          <p:cNvSpPr txBox="1"/>
          <p:nvPr/>
        </p:nvSpPr>
        <p:spPr>
          <a:xfrm>
            <a:off x="2025863" y="5470333"/>
            <a:ext cx="13030201" cy="2529923"/>
          </a:xfrm>
          <a:prstGeom prst="rect">
            <a:avLst/>
          </a:prstGeom>
          <a:noFill/>
        </p:spPr>
        <p:txBody>
          <a:bodyPr wrap="square" rtlCol="0">
            <a:spAutoFit/>
          </a:bodyPr>
          <a:lstStyle/>
          <a:p>
            <a:pPr algn="just">
              <a:lnSpc>
                <a:spcPct val="110000"/>
              </a:lnSpc>
            </a:pPr>
            <a:r>
              <a:rPr lang="en-US" sz="4800" b="1" dirty="0">
                <a:latin typeface="Calibri" panose="020F0502020204030204" pitchFamily="34" charset="0"/>
                <a:cs typeface="Calibri" panose="020F0502020204030204" pitchFamily="34" charset="0"/>
              </a:rPr>
              <a:t>Children need more accessible steering options for ride-on cars, which enables movement because every child deserves to move autonomously.</a:t>
            </a:r>
          </a:p>
        </p:txBody>
      </p:sp>
      <p:pic>
        <p:nvPicPr>
          <p:cNvPr id="4" name="Picture 9" descr="24891452_550569348624940_2069490205_n.png">
            <a:extLst>
              <a:ext uri="{FF2B5EF4-FFF2-40B4-BE49-F238E27FC236}">
                <a16:creationId xmlns:a16="http://schemas.microsoft.com/office/drawing/2014/main" id="{15BBE59D-B587-4EE2-8C9F-B497F8C42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9048" y="917756"/>
            <a:ext cx="2918952" cy="2918952"/>
          </a:xfrm>
          <a:prstGeom prst="rect">
            <a:avLst/>
          </a:prstGeom>
        </p:spPr>
      </p:pic>
      <p:cxnSp>
        <p:nvCxnSpPr>
          <p:cNvPr id="50" name="直接连接符 49">
            <a:extLst>
              <a:ext uri="{FF2B5EF4-FFF2-40B4-BE49-F238E27FC236}">
                <a16:creationId xmlns:a16="http://schemas.microsoft.com/office/drawing/2014/main" id="{54EDBA1A-750B-43E7-AD21-8820CD8F796B}"/>
              </a:ext>
            </a:extLst>
          </p:cNvPr>
          <p:cNvCxnSpPr/>
          <p:nvPr/>
        </p:nvCxnSpPr>
        <p:spPr>
          <a:xfrm flipH="1">
            <a:off x="17373600" y="13546857"/>
            <a:ext cx="14020800" cy="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595AB439-04CD-4982-8221-F9201E3E7070}"/>
              </a:ext>
            </a:extLst>
          </p:cNvPr>
          <p:cNvCxnSpPr>
            <a:cxnSpLocks/>
          </p:cNvCxnSpPr>
          <p:nvPr/>
        </p:nvCxnSpPr>
        <p:spPr>
          <a:xfrm>
            <a:off x="31379160" y="13546857"/>
            <a:ext cx="15240" cy="708660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54C732B2-6C65-4A9B-B585-FDCC0DB48246}"/>
              </a:ext>
            </a:extLst>
          </p:cNvPr>
          <p:cNvCxnSpPr>
            <a:cxnSpLocks/>
          </p:cNvCxnSpPr>
          <p:nvPr/>
        </p:nvCxnSpPr>
        <p:spPr>
          <a:xfrm flipH="1">
            <a:off x="23317200" y="20633457"/>
            <a:ext cx="8077200" cy="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9D9EFCB9-57B0-4751-8428-11C38B26E39B}"/>
              </a:ext>
            </a:extLst>
          </p:cNvPr>
          <p:cNvCxnSpPr/>
          <p:nvPr/>
        </p:nvCxnSpPr>
        <p:spPr>
          <a:xfrm flipH="1">
            <a:off x="1828800" y="27720057"/>
            <a:ext cx="14020800" cy="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A509FB47-82CC-41BA-A865-9D44415409B0}"/>
              </a:ext>
            </a:extLst>
          </p:cNvPr>
          <p:cNvCxnSpPr>
            <a:cxnSpLocks/>
          </p:cNvCxnSpPr>
          <p:nvPr/>
        </p:nvCxnSpPr>
        <p:spPr>
          <a:xfrm>
            <a:off x="1828800" y="20633457"/>
            <a:ext cx="0" cy="708660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51F83FF2-9AD1-4C81-BC74-119F7D03476F}"/>
              </a:ext>
            </a:extLst>
          </p:cNvPr>
          <p:cNvCxnSpPr>
            <a:cxnSpLocks/>
          </p:cNvCxnSpPr>
          <p:nvPr/>
        </p:nvCxnSpPr>
        <p:spPr>
          <a:xfrm flipH="1">
            <a:off x="1828800" y="20633457"/>
            <a:ext cx="8077200" cy="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56" name="直接连接符 55">
            <a:extLst>
              <a:ext uri="{FF2B5EF4-FFF2-40B4-BE49-F238E27FC236}">
                <a16:creationId xmlns:a16="http://schemas.microsoft.com/office/drawing/2014/main" id="{D6FC72FB-40FB-48DE-8031-B0EFDDEE788B}"/>
              </a:ext>
            </a:extLst>
          </p:cNvPr>
          <p:cNvCxnSpPr>
            <a:cxnSpLocks/>
          </p:cNvCxnSpPr>
          <p:nvPr/>
        </p:nvCxnSpPr>
        <p:spPr>
          <a:xfrm flipH="1">
            <a:off x="23317200" y="20633457"/>
            <a:ext cx="8077200" cy="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37C90C5A-5CFA-4B74-A7FF-B9C21A5023A1}"/>
              </a:ext>
            </a:extLst>
          </p:cNvPr>
          <p:cNvCxnSpPr>
            <a:cxnSpLocks/>
          </p:cNvCxnSpPr>
          <p:nvPr/>
        </p:nvCxnSpPr>
        <p:spPr>
          <a:xfrm>
            <a:off x="31379160" y="20633457"/>
            <a:ext cx="15240" cy="708660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58" name="直接连接符 57">
            <a:extLst>
              <a:ext uri="{FF2B5EF4-FFF2-40B4-BE49-F238E27FC236}">
                <a16:creationId xmlns:a16="http://schemas.microsoft.com/office/drawing/2014/main" id="{6BD04AC9-9385-4760-A9F2-747AF7B6D692}"/>
              </a:ext>
            </a:extLst>
          </p:cNvPr>
          <p:cNvCxnSpPr>
            <a:cxnSpLocks/>
          </p:cNvCxnSpPr>
          <p:nvPr/>
        </p:nvCxnSpPr>
        <p:spPr>
          <a:xfrm flipH="1">
            <a:off x="15849600" y="27720057"/>
            <a:ext cx="15544800" cy="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sp>
        <p:nvSpPr>
          <p:cNvPr id="72" name="TextBox 4">
            <a:extLst>
              <a:ext uri="{FF2B5EF4-FFF2-40B4-BE49-F238E27FC236}">
                <a16:creationId xmlns:a16="http://schemas.microsoft.com/office/drawing/2014/main" id="{1D5F8083-5DEC-4077-BC1C-7DF6EC3A926B}"/>
              </a:ext>
            </a:extLst>
          </p:cNvPr>
          <p:cNvSpPr txBox="1"/>
          <p:nvPr/>
        </p:nvSpPr>
        <p:spPr>
          <a:xfrm>
            <a:off x="685800" y="917168"/>
            <a:ext cx="20955000" cy="2277547"/>
          </a:xfrm>
          <a:prstGeom prst="rect">
            <a:avLst/>
          </a:prstGeom>
          <a:noFill/>
        </p:spPr>
        <p:txBody>
          <a:bodyPr wrap="square" rtlCol="0">
            <a:spAutoFit/>
          </a:bodyPr>
          <a:lstStyle/>
          <a:p>
            <a:r>
              <a:rPr lang="en-US" sz="8800" b="1" dirty="0">
                <a:solidFill>
                  <a:schemeClr val="bg1">
                    <a:lumMod val="85000"/>
                  </a:schemeClr>
                </a:solidFill>
                <a:latin typeface="Calibri" panose="020F0502020204030204" pitchFamily="34" charset="0"/>
                <a:cs typeface="Calibri" panose="020F0502020204030204" pitchFamily="34" charset="0"/>
              </a:rPr>
              <a:t>Go Baby Go – Safe Wheels</a:t>
            </a:r>
          </a:p>
          <a:p>
            <a:r>
              <a:rPr lang="en-US" sz="5400" dirty="0">
                <a:solidFill>
                  <a:schemeClr val="bg1">
                    <a:lumMod val="85000"/>
                  </a:schemeClr>
                </a:solidFill>
                <a:latin typeface="Calibri" panose="020F0502020204030204" pitchFamily="34" charset="0"/>
                <a:cs typeface="Calibri" panose="020F0502020204030204" pitchFamily="34" charset="0"/>
              </a:rPr>
              <a:t>Colin Eckhoff, Kush Tekriwal, Hongjian Jiang</a:t>
            </a:r>
          </a:p>
        </p:txBody>
      </p:sp>
      <p:pic>
        <p:nvPicPr>
          <p:cNvPr id="80" name="图片 79">
            <a:extLst>
              <a:ext uri="{FF2B5EF4-FFF2-40B4-BE49-F238E27FC236}">
                <a16:creationId xmlns:a16="http://schemas.microsoft.com/office/drawing/2014/main" id="{07203F7C-E45C-48D1-8A9C-40F01E9CCA8B}"/>
              </a:ext>
            </a:extLst>
          </p:cNvPr>
          <p:cNvPicPr>
            <a:picLocks noChangeAspect="1"/>
          </p:cNvPicPr>
          <p:nvPr/>
        </p:nvPicPr>
        <p:blipFill>
          <a:blip r:embed="rId4"/>
          <a:stretch>
            <a:fillRect/>
          </a:stretch>
        </p:blipFill>
        <p:spPr>
          <a:xfrm>
            <a:off x="20084731" y="24107017"/>
            <a:ext cx="2433887" cy="2433887"/>
          </a:xfrm>
          <a:prstGeom prst="rect">
            <a:avLst/>
          </a:prstGeom>
          <a:ln w="127000">
            <a:noFill/>
          </a:ln>
        </p:spPr>
      </p:pic>
      <p:sp>
        <p:nvSpPr>
          <p:cNvPr id="31" name="菱形 30">
            <a:extLst>
              <a:ext uri="{FF2B5EF4-FFF2-40B4-BE49-F238E27FC236}">
                <a16:creationId xmlns:a16="http://schemas.microsoft.com/office/drawing/2014/main" id="{9D0B93B1-B089-463D-A2FB-354049066405}"/>
              </a:ext>
            </a:extLst>
          </p:cNvPr>
          <p:cNvSpPr/>
          <p:nvPr/>
        </p:nvSpPr>
        <p:spPr>
          <a:xfrm>
            <a:off x="10668000" y="13927857"/>
            <a:ext cx="11887200" cy="11887200"/>
          </a:xfrm>
          <a:prstGeom prst="diamond">
            <a:avLst/>
          </a:prstGeom>
          <a:noFill/>
          <a:ln w="1270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43" name="直接连接符 42">
            <a:extLst>
              <a:ext uri="{FF2B5EF4-FFF2-40B4-BE49-F238E27FC236}">
                <a16:creationId xmlns:a16="http://schemas.microsoft.com/office/drawing/2014/main" id="{D2DD8AA5-0C4D-4247-8DF1-0F03D1CB1441}"/>
              </a:ext>
            </a:extLst>
          </p:cNvPr>
          <p:cNvCxnSpPr>
            <a:cxnSpLocks/>
          </p:cNvCxnSpPr>
          <p:nvPr/>
        </p:nvCxnSpPr>
        <p:spPr>
          <a:xfrm flipH="1">
            <a:off x="1828800" y="13546857"/>
            <a:ext cx="15544800" cy="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2EEE696C-54B5-4057-9FFF-39AE0F002942}"/>
              </a:ext>
            </a:extLst>
          </p:cNvPr>
          <p:cNvCxnSpPr>
            <a:cxnSpLocks/>
          </p:cNvCxnSpPr>
          <p:nvPr/>
        </p:nvCxnSpPr>
        <p:spPr>
          <a:xfrm flipH="1">
            <a:off x="1828800" y="20633457"/>
            <a:ext cx="8077200" cy="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1764D704-AA83-4727-BE42-6E4CC6AC6AFE}"/>
              </a:ext>
            </a:extLst>
          </p:cNvPr>
          <p:cNvCxnSpPr>
            <a:cxnSpLocks/>
          </p:cNvCxnSpPr>
          <p:nvPr/>
        </p:nvCxnSpPr>
        <p:spPr>
          <a:xfrm>
            <a:off x="1828800" y="13546857"/>
            <a:ext cx="0" cy="708660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98E18F25-03D9-42FD-9E97-E0456FB676BA}"/>
              </a:ext>
            </a:extLst>
          </p:cNvPr>
          <p:cNvCxnSpPr>
            <a:cxnSpLocks/>
          </p:cNvCxnSpPr>
          <p:nvPr/>
        </p:nvCxnSpPr>
        <p:spPr>
          <a:xfrm flipV="1">
            <a:off x="9906000" y="13546857"/>
            <a:ext cx="6781800" cy="708660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E6040795-4E76-487E-A96D-27DD69BDC418}"/>
              </a:ext>
            </a:extLst>
          </p:cNvPr>
          <p:cNvCxnSpPr>
            <a:cxnSpLocks/>
          </p:cNvCxnSpPr>
          <p:nvPr/>
        </p:nvCxnSpPr>
        <p:spPr>
          <a:xfrm>
            <a:off x="9906000" y="20633457"/>
            <a:ext cx="6781800" cy="708660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C3317CD3-33E4-48D4-A370-6CE00B6B8C11}"/>
              </a:ext>
            </a:extLst>
          </p:cNvPr>
          <p:cNvCxnSpPr>
            <a:cxnSpLocks/>
          </p:cNvCxnSpPr>
          <p:nvPr/>
        </p:nvCxnSpPr>
        <p:spPr>
          <a:xfrm>
            <a:off x="16687800" y="13546857"/>
            <a:ext cx="6629400" cy="708660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66B8485F-6D4A-4EC6-A8C1-408E0BE183CE}"/>
              </a:ext>
            </a:extLst>
          </p:cNvPr>
          <p:cNvCxnSpPr>
            <a:cxnSpLocks/>
          </p:cNvCxnSpPr>
          <p:nvPr/>
        </p:nvCxnSpPr>
        <p:spPr>
          <a:xfrm flipH="1">
            <a:off x="16687800" y="20633457"/>
            <a:ext cx="6629400" cy="7086600"/>
          </a:xfrm>
          <a:prstGeom prst="line">
            <a:avLst/>
          </a:prstGeom>
          <a:ln w="127000">
            <a:solidFill>
              <a:srgbClr val="574773"/>
            </a:solidFill>
          </a:ln>
        </p:spPr>
        <p:style>
          <a:lnRef idx="2">
            <a:schemeClr val="accent1"/>
          </a:lnRef>
          <a:fillRef idx="0">
            <a:schemeClr val="accent1"/>
          </a:fillRef>
          <a:effectRef idx="1">
            <a:schemeClr val="accent1"/>
          </a:effectRef>
          <a:fontRef idx="minor">
            <a:schemeClr val="tx1"/>
          </a:fontRef>
        </p:style>
      </p:cxnSp>
      <p:pic>
        <p:nvPicPr>
          <p:cNvPr id="99" name="图形 98">
            <a:extLst>
              <a:ext uri="{FF2B5EF4-FFF2-40B4-BE49-F238E27FC236}">
                <a16:creationId xmlns:a16="http://schemas.microsoft.com/office/drawing/2014/main" id="{B42EFFCF-9F6C-4525-AE18-42EF99C266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199" y="29509340"/>
            <a:ext cx="2160000" cy="2160000"/>
          </a:xfrm>
          <a:prstGeom prst="rect">
            <a:avLst/>
          </a:prstGeom>
        </p:spPr>
      </p:pic>
      <p:pic>
        <p:nvPicPr>
          <p:cNvPr id="101" name="图形 100">
            <a:extLst>
              <a:ext uri="{FF2B5EF4-FFF2-40B4-BE49-F238E27FC236}">
                <a16:creationId xmlns:a16="http://schemas.microsoft.com/office/drawing/2014/main" id="{6EA3DA8C-F684-4D5F-8BA5-66E0491970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09179" y="29003053"/>
            <a:ext cx="2520000" cy="2520000"/>
          </a:xfrm>
          <a:prstGeom prst="rect">
            <a:avLst/>
          </a:prstGeom>
        </p:spPr>
      </p:pic>
      <p:sp>
        <p:nvSpPr>
          <p:cNvPr id="102" name="文本框 101">
            <a:extLst>
              <a:ext uri="{FF2B5EF4-FFF2-40B4-BE49-F238E27FC236}">
                <a16:creationId xmlns:a16="http://schemas.microsoft.com/office/drawing/2014/main" id="{E0F36A11-D72B-4DC9-919B-C51D22BBECB8}"/>
              </a:ext>
            </a:extLst>
          </p:cNvPr>
          <p:cNvSpPr txBox="1"/>
          <p:nvPr/>
        </p:nvSpPr>
        <p:spPr>
          <a:xfrm>
            <a:off x="1981200" y="31851600"/>
            <a:ext cx="3666158" cy="923330"/>
          </a:xfrm>
          <a:prstGeom prst="rect">
            <a:avLst/>
          </a:prstGeom>
          <a:noFill/>
        </p:spPr>
        <p:txBody>
          <a:bodyPr wrap="square" rtlCol="0">
            <a:spAutoFit/>
          </a:bodyPr>
          <a:lstStyle/>
          <a:p>
            <a:r>
              <a:rPr lang="en-US" altLang="zh-CN" sz="5400" b="1" dirty="0">
                <a:solidFill>
                  <a:schemeClr val="tx2"/>
                </a:solidFill>
                <a:latin typeface="Calibri" panose="020F0502020204030204" pitchFamily="34" charset="0"/>
                <a:cs typeface="Calibri" panose="020F0502020204030204" pitchFamily="34" charset="0"/>
              </a:rPr>
              <a:t>Next</a:t>
            </a:r>
            <a:endParaRPr lang="zh-CN" altLang="en-US" sz="5400" b="1" dirty="0">
              <a:solidFill>
                <a:schemeClr val="tx2"/>
              </a:solidFill>
              <a:latin typeface="Calibri" panose="020F0502020204030204" pitchFamily="34" charset="0"/>
              <a:cs typeface="Calibri" panose="020F0502020204030204" pitchFamily="34" charset="0"/>
            </a:endParaRPr>
          </a:p>
        </p:txBody>
      </p:sp>
      <p:sp>
        <p:nvSpPr>
          <p:cNvPr id="103" name="文本框 102">
            <a:extLst>
              <a:ext uri="{FF2B5EF4-FFF2-40B4-BE49-F238E27FC236}">
                <a16:creationId xmlns:a16="http://schemas.microsoft.com/office/drawing/2014/main" id="{8FCB0E13-D6B8-475E-BC24-3447EB2DEF4F}"/>
              </a:ext>
            </a:extLst>
          </p:cNvPr>
          <p:cNvSpPr txBox="1"/>
          <p:nvPr/>
        </p:nvSpPr>
        <p:spPr>
          <a:xfrm>
            <a:off x="17081930" y="31589652"/>
            <a:ext cx="4800600" cy="2585323"/>
          </a:xfrm>
          <a:prstGeom prst="rect">
            <a:avLst/>
          </a:prstGeom>
          <a:noFill/>
        </p:spPr>
        <p:txBody>
          <a:bodyPr wrap="square" rtlCol="0">
            <a:spAutoFit/>
          </a:bodyPr>
          <a:lstStyle/>
          <a:p>
            <a:r>
              <a:rPr lang="en-US" altLang="zh-CN" sz="5400" b="1" dirty="0">
                <a:solidFill>
                  <a:schemeClr val="tx2"/>
                </a:solidFill>
                <a:latin typeface="Calibri" panose="020F0502020204030204" pitchFamily="34" charset="0"/>
                <a:cs typeface="Calibri" panose="020F0502020204030204" pitchFamily="34" charset="0"/>
              </a:rPr>
              <a:t>We need your feedback</a:t>
            </a:r>
          </a:p>
          <a:p>
            <a:endParaRPr lang="zh-CN" altLang="en-US" sz="5400" b="1" dirty="0">
              <a:solidFill>
                <a:schemeClr val="tx2"/>
              </a:solidFill>
              <a:latin typeface="Calibri" panose="020F0502020204030204" pitchFamily="34" charset="0"/>
              <a:cs typeface="Calibri" panose="020F0502020204030204" pitchFamily="34" charset="0"/>
            </a:endParaRPr>
          </a:p>
        </p:txBody>
      </p:sp>
      <p:sp>
        <p:nvSpPr>
          <p:cNvPr id="104" name="TextBox 15">
            <a:extLst>
              <a:ext uri="{FF2B5EF4-FFF2-40B4-BE49-F238E27FC236}">
                <a16:creationId xmlns:a16="http://schemas.microsoft.com/office/drawing/2014/main" id="{D451F116-C0A8-4677-9E22-5482DE09AEFA}"/>
              </a:ext>
            </a:extLst>
          </p:cNvPr>
          <p:cNvSpPr txBox="1"/>
          <p:nvPr/>
        </p:nvSpPr>
        <p:spPr>
          <a:xfrm>
            <a:off x="4267200" y="28956000"/>
            <a:ext cx="11658595" cy="3416320"/>
          </a:xfrm>
          <a:prstGeom prst="rect">
            <a:avLst/>
          </a:prstGeom>
          <a:noFill/>
        </p:spPr>
        <p:txBody>
          <a:bodyPr wrap="square" rtlCol="0">
            <a:spAutoFit/>
          </a:bodyPr>
          <a:lstStyle/>
          <a:p>
            <a:pPr marL="571500" indent="-571500">
              <a:buFontTx/>
              <a:buChar char="-"/>
            </a:pPr>
            <a:r>
              <a:rPr lang="en-US" sz="5400" dirty="0">
                <a:latin typeface="Calibri" panose="020F0502020204030204" pitchFamily="34" charset="0"/>
                <a:cs typeface="Calibri" panose="020F0502020204030204" pitchFamily="34" charset="0"/>
              </a:rPr>
              <a:t>Visit Go Baby Go workshop</a:t>
            </a:r>
          </a:p>
          <a:p>
            <a:pPr marL="571500" indent="-571500">
              <a:buFontTx/>
              <a:buChar char="-"/>
            </a:pPr>
            <a:r>
              <a:rPr lang="en-US" sz="5400" dirty="0">
                <a:latin typeface="Calibri" panose="020F0502020204030204" pitchFamily="34" charset="0"/>
                <a:cs typeface="Calibri" panose="020F0502020204030204" pitchFamily="34" charset="0"/>
              </a:rPr>
              <a:t>Prepare budget and order components</a:t>
            </a:r>
          </a:p>
          <a:p>
            <a:pPr marL="571500" indent="-571500">
              <a:buFontTx/>
              <a:buChar char="-"/>
            </a:pPr>
            <a:r>
              <a:rPr lang="en-US" sz="5400" dirty="0">
                <a:latin typeface="Calibri" panose="020F0502020204030204" pitchFamily="34" charset="0"/>
                <a:cs typeface="Calibri" panose="020F0502020204030204" pitchFamily="34" charset="0"/>
              </a:rPr>
              <a:t>Build a working model</a:t>
            </a:r>
          </a:p>
          <a:p>
            <a:pPr marL="571500" indent="-571500">
              <a:buFontTx/>
              <a:buChar char="-"/>
            </a:pPr>
            <a:r>
              <a:rPr lang="en-US" sz="5400" dirty="0">
                <a:latin typeface="Calibri" panose="020F0502020204030204" pitchFamily="34" charset="0"/>
                <a:cs typeface="Calibri" panose="020F0502020204030204" pitchFamily="34" charset="0"/>
              </a:rPr>
              <a:t>Test prototype with children</a:t>
            </a:r>
          </a:p>
        </p:txBody>
      </p:sp>
      <p:sp>
        <p:nvSpPr>
          <p:cNvPr id="106" name="TextBox 23">
            <a:extLst>
              <a:ext uri="{FF2B5EF4-FFF2-40B4-BE49-F238E27FC236}">
                <a16:creationId xmlns:a16="http://schemas.microsoft.com/office/drawing/2014/main" id="{22A11D22-D13F-422C-A314-5762596B3FB0}"/>
              </a:ext>
            </a:extLst>
          </p:cNvPr>
          <p:cNvSpPr txBox="1"/>
          <p:nvPr/>
        </p:nvSpPr>
        <p:spPr>
          <a:xfrm>
            <a:off x="15849600" y="34594800"/>
            <a:ext cx="15697200" cy="2708434"/>
          </a:xfrm>
          <a:prstGeom prst="rect">
            <a:avLst/>
          </a:prstGeom>
          <a:noFill/>
        </p:spPr>
        <p:txBody>
          <a:bodyPr wrap="square" rtlCol="0">
            <a:spAutoFit/>
          </a:bodyPr>
          <a:lstStyle/>
          <a:p>
            <a:r>
              <a:rPr lang="en-US" sz="5000" b="1" dirty="0">
                <a:latin typeface="Calibri" panose="020F0502020204030204" pitchFamily="34" charset="0"/>
                <a:cs typeface="Calibri" panose="020F0502020204030204" pitchFamily="34" charset="0"/>
              </a:rPr>
              <a:t>Acknowledgements</a:t>
            </a:r>
          </a:p>
          <a:p>
            <a:pPr algn="just"/>
            <a:r>
              <a:rPr lang="en-US" sz="4000" dirty="0">
                <a:latin typeface="Calibri" panose="020F0502020204030204" pitchFamily="34" charset="0"/>
                <a:cs typeface="Calibri" panose="020F0502020204030204" pitchFamily="34" charset="0"/>
              </a:rPr>
              <a:t>Dr. Kat Steele, Dr. Heather </a:t>
            </a:r>
            <a:r>
              <a:rPr lang="en-US" sz="4000" dirty="0" err="1">
                <a:latin typeface="Calibri" panose="020F0502020204030204" pitchFamily="34" charset="0"/>
                <a:cs typeface="Calibri" panose="020F0502020204030204" pitchFamily="34" charset="0"/>
              </a:rPr>
              <a:t>Feldner</a:t>
            </a:r>
            <a:r>
              <a:rPr lang="en-US" sz="4000" dirty="0">
                <a:latin typeface="Calibri" panose="020F0502020204030204" pitchFamily="34" charset="0"/>
                <a:cs typeface="Calibri" panose="020F0502020204030204" pitchFamily="34" charset="0"/>
              </a:rPr>
              <a:t>, Dr. Shawn Israel, Ms. Brianna Goodwin.</a:t>
            </a:r>
          </a:p>
          <a:p>
            <a:pPr algn="just"/>
            <a:r>
              <a:rPr lang="en-US" sz="4000" dirty="0">
                <a:latin typeface="Calibri" panose="020F0502020204030204" pitchFamily="34" charset="0"/>
                <a:cs typeface="Calibri" panose="020F0502020204030204" pitchFamily="34" charset="0"/>
              </a:rPr>
              <a:t>We thank the Mathers Fund to Empower and Improve Human Ability for their on-going support of </a:t>
            </a:r>
            <a:r>
              <a:rPr lang="en-US" sz="4000" dirty="0" err="1">
                <a:latin typeface="Calibri" panose="020F0502020204030204" pitchFamily="34" charset="0"/>
                <a:cs typeface="Calibri" panose="020F0502020204030204" pitchFamily="34" charset="0"/>
              </a:rPr>
              <a:t>HuskyADAPT</a:t>
            </a:r>
            <a:endParaRPr lang="en-US" sz="40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0C42870C-8882-44DF-B3A5-DE47877C47EB}"/>
              </a:ext>
            </a:extLst>
          </p:cNvPr>
          <p:cNvSpPr txBox="1"/>
          <p:nvPr/>
        </p:nvSpPr>
        <p:spPr>
          <a:xfrm>
            <a:off x="23531552" y="13894354"/>
            <a:ext cx="8015248" cy="5509200"/>
          </a:xfrm>
          <a:prstGeom prst="rect">
            <a:avLst/>
          </a:prstGeom>
          <a:noFill/>
          <a:ln w="127000">
            <a:noFill/>
          </a:ln>
        </p:spPr>
        <p:txBody>
          <a:bodyPr wrap="square" rtlCol="0">
            <a:spAutoFit/>
          </a:bodyPr>
          <a:lstStyle/>
          <a:p>
            <a:r>
              <a:rPr lang="en-US" altLang="zh-CN" sz="4400" b="1" dirty="0">
                <a:latin typeface="Calibri" panose="020F0502020204030204" pitchFamily="34" charset="0"/>
                <a:cs typeface="Calibri" panose="020F0502020204030204" pitchFamily="34" charset="0"/>
              </a:rPr>
              <a:t>Safety</a:t>
            </a:r>
          </a:p>
          <a:p>
            <a:pPr marL="571500" indent="-57150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Seat belt</a:t>
            </a:r>
          </a:p>
          <a:p>
            <a:pPr marL="571500" indent="-57150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Emergency stop button on the back of the car</a:t>
            </a:r>
          </a:p>
          <a:p>
            <a:pPr marL="571500" indent="-57150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Roll cage made of PVC pipes and foam</a:t>
            </a:r>
          </a:p>
          <a:p>
            <a:pPr marL="571500" indent="-57150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Adjustable seating</a:t>
            </a:r>
          </a:p>
          <a:p>
            <a:pPr marL="571500" indent="-57150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Smooth turning operation </a:t>
            </a:r>
            <a:endParaRPr lang="zh-CN" altLang="en-US" sz="4400" dirty="0">
              <a:latin typeface="Calibri" panose="020F0502020204030204" pitchFamily="34" charset="0"/>
              <a:cs typeface="Calibri" panose="020F0502020204030204" pitchFamily="34" charset="0"/>
            </a:endParaRPr>
          </a:p>
        </p:txBody>
      </p:sp>
      <p:sp>
        <p:nvSpPr>
          <p:cNvPr id="23" name="椭圆 22">
            <a:extLst>
              <a:ext uri="{FF2B5EF4-FFF2-40B4-BE49-F238E27FC236}">
                <a16:creationId xmlns:a16="http://schemas.microsoft.com/office/drawing/2014/main" id="{1EC61804-BABA-4DE7-BE19-C4A968E06EDE}"/>
              </a:ext>
            </a:extLst>
          </p:cNvPr>
          <p:cNvSpPr/>
          <p:nvPr/>
        </p:nvSpPr>
        <p:spPr>
          <a:xfrm>
            <a:off x="15011400" y="14969432"/>
            <a:ext cx="3240001" cy="3454225"/>
          </a:xfrm>
          <a:prstGeom prst="ellipse">
            <a:avLst/>
          </a:prstGeom>
          <a:blipFill>
            <a:blip r:embed="rId9"/>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Calibri" panose="020F0502020204030204" pitchFamily="34" charset="0"/>
              <a:cs typeface="Calibri" panose="020F0502020204030204" pitchFamily="34" charset="0"/>
            </a:endParaRPr>
          </a:p>
        </p:txBody>
      </p:sp>
      <p:sp>
        <p:nvSpPr>
          <p:cNvPr id="59" name="文本框 58">
            <a:extLst>
              <a:ext uri="{FF2B5EF4-FFF2-40B4-BE49-F238E27FC236}">
                <a16:creationId xmlns:a16="http://schemas.microsoft.com/office/drawing/2014/main" id="{26CFA66B-0D99-4560-85C8-6919EC62F0E6}"/>
              </a:ext>
            </a:extLst>
          </p:cNvPr>
          <p:cNvSpPr txBox="1"/>
          <p:nvPr/>
        </p:nvSpPr>
        <p:spPr>
          <a:xfrm>
            <a:off x="2823668" y="22291135"/>
            <a:ext cx="5421859" cy="1815882"/>
          </a:xfrm>
          <a:prstGeom prst="rect">
            <a:avLst/>
          </a:prstGeom>
          <a:noFill/>
          <a:ln w="127000">
            <a:noFill/>
          </a:ln>
        </p:spPr>
        <p:txBody>
          <a:bodyPr wrap="square" rtlCol="0">
            <a:spAutoFit/>
          </a:bodyPr>
          <a:lstStyle/>
          <a:p>
            <a:pPr marL="742950" indent="-742950">
              <a:buAutoNum type="arabicPeriod"/>
            </a:pPr>
            <a:endParaRPr lang="en-US" altLang="zh-CN" sz="3600" dirty="0">
              <a:latin typeface="Calibri" panose="020F0502020204030204" pitchFamily="34" charset="0"/>
              <a:cs typeface="Calibri" panose="020F0502020204030204" pitchFamily="34" charset="0"/>
            </a:endParaRPr>
          </a:p>
          <a:p>
            <a:pPr marL="742950" indent="-742950">
              <a:buAutoNum type="arabicPeriod"/>
            </a:pPr>
            <a:endParaRPr lang="en-US" altLang="zh-CN" sz="3600" dirty="0">
              <a:latin typeface="Calibri" panose="020F0502020204030204" pitchFamily="34" charset="0"/>
              <a:cs typeface="Calibri" panose="020F0502020204030204" pitchFamily="34" charset="0"/>
            </a:endParaRPr>
          </a:p>
          <a:p>
            <a:pPr marL="742950" indent="-742950">
              <a:buAutoNum type="arabicPeriod"/>
            </a:pPr>
            <a:endParaRPr lang="zh-CN" altLang="en-US" sz="3600" dirty="0">
              <a:latin typeface="Calibri" panose="020F0502020204030204" pitchFamily="34" charset="0"/>
              <a:cs typeface="Calibri" panose="020F0502020204030204" pitchFamily="34" charset="0"/>
            </a:endParaRPr>
          </a:p>
        </p:txBody>
      </p:sp>
      <p:sp>
        <p:nvSpPr>
          <p:cNvPr id="67" name="TextBox 21">
            <a:extLst>
              <a:ext uri="{FF2B5EF4-FFF2-40B4-BE49-F238E27FC236}">
                <a16:creationId xmlns:a16="http://schemas.microsoft.com/office/drawing/2014/main" id="{AF7EBE42-E9C0-491B-9C5F-73C24097C6C2}"/>
              </a:ext>
            </a:extLst>
          </p:cNvPr>
          <p:cNvSpPr txBox="1"/>
          <p:nvPr/>
        </p:nvSpPr>
        <p:spPr>
          <a:xfrm>
            <a:off x="1956502" y="8500088"/>
            <a:ext cx="29005396" cy="3168111"/>
          </a:xfrm>
          <a:prstGeom prst="rect">
            <a:avLst/>
          </a:prstGeom>
          <a:noFill/>
        </p:spPr>
        <p:txBody>
          <a:bodyPr wrap="square" rtlCol="0">
            <a:spAutoFit/>
          </a:bodyPr>
          <a:lstStyle/>
          <a:p>
            <a:pPr algn="just">
              <a:lnSpc>
                <a:spcPct val="110000"/>
              </a:lnSpc>
            </a:pPr>
            <a:r>
              <a:rPr lang="en-US" altLang="zh-CN" sz="4500" dirty="0">
                <a:latin typeface="Calibri" panose="020F0502020204030204" pitchFamily="34" charset="0"/>
                <a:cs typeface="Calibri" panose="020F0502020204030204" pitchFamily="34" charset="0"/>
              </a:rPr>
              <a:t>Among toddlers aged 3 and under with mobility impairments, there exists minimal assisted-mobility solutions. Go Baby Go addresses this discrepancy in disability service by modifying toy ride-on cars to make them more accessible and ergonomic. Our primary goal with Go Baby Go is to reduce, as much as possible, the factorization of strength and dexterity into operating the car. </a:t>
            </a:r>
            <a:endParaRPr lang="en-US" sz="4500" dirty="0">
              <a:latin typeface="Calibri" panose="020F0502020204030204" pitchFamily="34" charset="0"/>
              <a:cs typeface="Calibri" panose="020F0502020204030204" pitchFamily="34" charset="0"/>
            </a:endParaRPr>
          </a:p>
        </p:txBody>
      </p:sp>
      <p:pic>
        <p:nvPicPr>
          <p:cNvPr id="25" name="图形 24">
            <a:extLst>
              <a:ext uri="{FF2B5EF4-FFF2-40B4-BE49-F238E27FC236}">
                <a16:creationId xmlns:a16="http://schemas.microsoft.com/office/drawing/2014/main" id="{A7F14889-DF0F-4D56-BC58-532EC29859B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78505" y="24080405"/>
            <a:ext cx="2272115" cy="2272115"/>
          </a:xfrm>
          <a:prstGeom prst="rect">
            <a:avLst/>
          </a:prstGeom>
        </p:spPr>
      </p:pic>
      <p:pic>
        <p:nvPicPr>
          <p:cNvPr id="27" name="图形 26">
            <a:extLst>
              <a:ext uri="{FF2B5EF4-FFF2-40B4-BE49-F238E27FC236}">
                <a16:creationId xmlns:a16="http://schemas.microsoft.com/office/drawing/2014/main" id="{16E49E7F-424F-4014-8144-4C90A4D5BC8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910892" y="13953496"/>
            <a:ext cx="2720507" cy="2720507"/>
          </a:xfrm>
          <a:prstGeom prst="rect">
            <a:avLst/>
          </a:prstGeom>
        </p:spPr>
      </p:pic>
      <p:sp>
        <p:nvSpPr>
          <p:cNvPr id="77" name="矩形 76">
            <a:extLst>
              <a:ext uri="{FF2B5EF4-FFF2-40B4-BE49-F238E27FC236}">
                <a16:creationId xmlns:a16="http://schemas.microsoft.com/office/drawing/2014/main" id="{F14821DE-5398-4460-B2B9-0813C8F443B1}"/>
              </a:ext>
            </a:extLst>
          </p:cNvPr>
          <p:cNvSpPr/>
          <p:nvPr/>
        </p:nvSpPr>
        <p:spPr>
          <a:xfrm flipV="1">
            <a:off x="1723402" y="20633457"/>
            <a:ext cx="8182598" cy="7109028"/>
          </a:xfrm>
          <a:prstGeom prst="rect">
            <a:avLst/>
          </a:prstGeom>
          <a:solidFill>
            <a:srgbClr val="44A4EC">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grpSp>
        <p:nvGrpSpPr>
          <p:cNvPr id="84" name="组合 83">
            <a:extLst>
              <a:ext uri="{FF2B5EF4-FFF2-40B4-BE49-F238E27FC236}">
                <a16:creationId xmlns:a16="http://schemas.microsoft.com/office/drawing/2014/main" id="{EF2153B5-1FA7-48B1-B8F0-5B893AFCBF1E}"/>
              </a:ext>
            </a:extLst>
          </p:cNvPr>
          <p:cNvGrpSpPr/>
          <p:nvPr/>
        </p:nvGrpSpPr>
        <p:grpSpPr>
          <a:xfrm rot="10800000" flipV="1">
            <a:off x="16687801" y="20657796"/>
            <a:ext cx="14679521" cy="7071779"/>
            <a:chOff x="9981520" y="12131709"/>
            <a:chExt cx="14679521" cy="7071779"/>
          </a:xfrm>
          <a:solidFill>
            <a:srgbClr val="52ADA1">
              <a:alpha val="20000"/>
            </a:srgbClr>
          </a:solidFill>
        </p:grpSpPr>
        <p:sp>
          <p:nvSpPr>
            <p:cNvPr id="85" name="矩形 84">
              <a:extLst>
                <a:ext uri="{FF2B5EF4-FFF2-40B4-BE49-F238E27FC236}">
                  <a16:creationId xmlns:a16="http://schemas.microsoft.com/office/drawing/2014/main" id="{52CFB2ED-28A4-4BF2-BF17-A4213059BBF9}"/>
                </a:ext>
              </a:extLst>
            </p:cNvPr>
            <p:cNvSpPr/>
            <p:nvPr/>
          </p:nvSpPr>
          <p:spPr>
            <a:xfrm flipV="1">
              <a:off x="9981520" y="12139316"/>
              <a:ext cx="7958849" cy="7064172"/>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Calibri" panose="020F0502020204030204" pitchFamily="34" charset="0"/>
                <a:cs typeface="Calibri" panose="020F0502020204030204" pitchFamily="34" charset="0"/>
              </a:endParaRPr>
            </a:p>
          </p:txBody>
        </p:sp>
        <p:sp>
          <p:nvSpPr>
            <p:cNvPr id="86" name="直角三角形 85">
              <a:extLst>
                <a:ext uri="{FF2B5EF4-FFF2-40B4-BE49-F238E27FC236}">
                  <a16:creationId xmlns:a16="http://schemas.microsoft.com/office/drawing/2014/main" id="{DD0FF84F-01F8-4B4C-9BAA-AF5E896CAD0C}"/>
                </a:ext>
              </a:extLst>
            </p:cNvPr>
            <p:cNvSpPr/>
            <p:nvPr/>
          </p:nvSpPr>
          <p:spPr>
            <a:xfrm rot="16200000" flipV="1">
              <a:off x="17776028" y="12296050"/>
              <a:ext cx="7049353" cy="6720672"/>
            </a:xfrm>
            <a:prstGeom prst="r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Calibri" panose="020F0502020204030204" pitchFamily="34" charset="0"/>
                <a:cs typeface="Calibri" panose="020F0502020204030204" pitchFamily="34" charset="0"/>
              </a:endParaRPr>
            </a:p>
          </p:txBody>
        </p:sp>
      </p:grpSp>
      <p:pic>
        <p:nvPicPr>
          <p:cNvPr id="38" name="图片 37">
            <a:extLst>
              <a:ext uri="{FF2B5EF4-FFF2-40B4-BE49-F238E27FC236}">
                <a16:creationId xmlns:a16="http://schemas.microsoft.com/office/drawing/2014/main" id="{6B8AE646-4B0B-41F4-8E30-F2517C49A845}"/>
              </a:ext>
            </a:extLst>
          </p:cNvPr>
          <p:cNvPicPr>
            <a:picLocks noChangeAspect="1"/>
          </p:cNvPicPr>
          <p:nvPr/>
        </p:nvPicPr>
        <p:blipFill>
          <a:blip r:embed="rId14"/>
          <a:stretch>
            <a:fillRect/>
          </a:stretch>
        </p:blipFill>
        <p:spPr>
          <a:xfrm>
            <a:off x="23897122" y="4382364"/>
            <a:ext cx="6917356" cy="3600000"/>
          </a:xfrm>
          <a:prstGeom prst="rect">
            <a:avLst/>
          </a:prstGeom>
        </p:spPr>
      </p:pic>
      <p:pic>
        <p:nvPicPr>
          <p:cNvPr id="46" name="图片 45">
            <a:extLst>
              <a:ext uri="{FF2B5EF4-FFF2-40B4-BE49-F238E27FC236}">
                <a16:creationId xmlns:a16="http://schemas.microsoft.com/office/drawing/2014/main" id="{F5ADAABF-50D3-4A81-9754-494288EDC46D}"/>
              </a:ext>
            </a:extLst>
          </p:cNvPr>
          <p:cNvPicPr>
            <a:picLocks noChangeAspect="1"/>
          </p:cNvPicPr>
          <p:nvPr/>
        </p:nvPicPr>
        <p:blipFill>
          <a:blip r:embed="rId15"/>
          <a:stretch>
            <a:fillRect/>
          </a:stretch>
        </p:blipFill>
        <p:spPr>
          <a:xfrm>
            <a:off x="17081930" y="4357210"/>
            <a:ext cx="5400000" cy="3600000"/>
          </a:xfrm>
          <a:prstGeom prst="rect">
            <a:avLst/>
          </a:prstGeom>
        </p:spPr>
      </p:pic>
      <p:sp>
        <p:nvSpPr>
          <p:cNvPr id="9" name="文本框 8">
            <a:extLst>
              <a:ext uri="{FF2B5EF4-FFF2-40B4-BE49-F238E27FC236}">
                <a16:creationId xmlns:a16="http://schemas.microsoft.com/office/drawing/2014/main" id="{1B6F35F5-F678-47A5-BFE2-4395223A78C7}"/>
              </a:ext>
            </a:extLst>
          </p:cNvPr>
          <p:cNvSpPr txBox="1"/>
          <p:nvPr/>
        </p:nvSpPr>
        <p:spPr>
          <a:xfrm>
            <a:off x="23531552" y="21035014"/>
            <a:ext cx="7263698" cy="6186308"/>
          </a:xfrm>
          <a:prstGeom prst="rect">
            <a:avLst/>
          </a:prstGeom>
          <a:noFill/>
          <a:ln w="127000">
            <a:noFill/>
          </a:ln>
        </p:spPr>
        <p:txBody>
          <a:bodyPr wrap="square" rtlCol="0">
            <a:spAutoFit/>
          </a:bodyPr>
          <a:lstStyle/>
          <a:p>
            <a:r>
              <a:rPr lang="en-US" altLang="zh-CN" sz="4400" b="1" dirty="0">
                <a:latin typeface="Calibri" panose="020F0502020204030204" pitchFamily="34" charset="0"/>
                <a:cs typeface="Calibri" panose="020F0502020204030204" pitchFamily="34" charset="0"/>
              </a:rPr>
              <a:t>Ease of Assembly</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No specific skills required to build a prototype</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Minimal components</a:t>
            </a:r>
          </a:p>
          <a:p>
            <a:r>
              <a:rPr lang="en-US" altLang="zh-CN" sz="4400" dirty="0">
                <a:latin typeface="Calibri" panose="020F0502020204030204" pitchFamily="34" charset="0"/>
                <a:cs typeface="Calibri" panose="020F0502020204030204" pitchFamily="34" charset="0"/>
              </a:rPr>
              <a:t>          - No need for</a:t>
            </a:r>
          </a:p>
          <a:p>
            <a:r>
              <a:rPr lang="en-US" altLang="zh-CN" sz="4400" dirty="0">
                <a:latin typeface="Calibri" panose="020F0502020204030204" pitchFamily="34" charset="0"/>
                <a:cs typeface="Calibri" panose="020F0502020204030204" pitchFamily="34" charset="0"/>
              </a:rPr>
              <a:t>             microcontroller or</a:t>
            </a:r>
          </a:p>
          <a:p>
            <a:r>
              <a:rPr lang="en-US" altLang="zh-CN" sz="4400" dirty="0">
                <a:latin typeface="Calibri" panose="020F0502020204030204" pitchFamily="34" charset="0"/>
                <a:cs typeface="Calibri" panose="020F0502020204030204" pitchFamily="34" charset="0"/>
              </a:rPr>
              <a:t>             advanced circuitry</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3D Printing for fabrication of mechanical components</a:t>
            </a:r>
          </a:p>
        </p:txBody>
      </p:sp>
      <p:sp>
        <p:nvSpPr>
          <p:cNvPr id="65" name="文本框 64">
            <a:extLst>
              <a:ext uri="{FF2B5EF4-FFF2-40B4-BE49-F238E27FC236}">
                <a16:creationId xmlns:a16="http://schemas.microsoft.com/office/drawing/2014/main" id="{669643B9-6B05-4040-8F39-6B52834558F9}"/>
              </a:ext>
            </a:extLst>
          </p:cNvPr>
          <p:cNvSpPr txBox="1"/>
          <p:nvPr/>
        </p:nvSpPr>
        <p:spPr>
          <a:xfrm>
            <a:off x="2373764" y="21059671"/>
            <a:ext cx="6794164" cy="5509200"/>
          </a:xfrm>
          <a:prstGeom prst="rect">
            <a:avLst/>
          </a:prstGeom>
          <a:noFill/>
          <a:ln w="127000">
            <a:noFill/>
          </a:ln>
        </p:spPr>
        <p:txBody>
          <a:bodyPr wrap="square" rtlCol="0">
            <a:spAutoFit/>
          </a:bodyPr>
          <a:lstStyle/>
          <a:p>
            <a:r>
              <a:rPr lang="en-US" altLang="zh-CN" sz="4400" b="1" dirty="0">
                <a:latin typeface="Calibri" panose="020F0502020204030204" pitchFamily="34" charset="0"/>
                <a:cs typeface="Calibri" panose="020F0502020204030204" pitchFamily="34" charset="0"/>
              </a:rPr>
              <a:t>Designed for Babies</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More affordable than wheelchairs</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More user-friendly</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Fun and motivating</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Encourages self-directed exploration and socialization</a:t>
            </a:r>
            <a:endParaRPr lang="zh-CN" altLang="en-US" sz="4400" dirty="0">
              <a:latin typeface="Calibri" panose="020F0502020204030204" pitchFamily="34" charset="0"/>
              <a:cs typeface="Calibri" panose="020F0502020204030204" pitchFamily="34" charset="0"/>
            </a:endParaRPr>
          </a:p>
        </p:txBody>
      </p:sp>
      <p:sp>
        <p:nvSpPr>
          <p:cNvPr id="94" name="TextBox 15">
            <a:extLst>
              <a:ext uri="{FF2B5EF4-FFF2-40B4-BE49-F238E27FC236}">
                <a16:creationId xmlns:a16="http://schemas.microsoft.com/office/drawing/2014/main" id="{EC1AB210-5396-427E-85F9-EF1ABA39044B}"/>
              </a:ext>
            </a:extLst>
          </p:cNvPr>
          <p:cNvSpPr txBox="1"/>
          <p:nvPr/>
        </p:nvSpPr>
        <p:spPr>
          <a:xfrm>
            <a:off x="20726400" y="29003053"/>
            <a:ext cx="11658595" cy="2585323"/>
          </a:xfrm>
          <a:prstGeom prst="rect">
            <a:avLst/>
          </a:prstGeom>
          <a:noFill/>
        </p:spPr>
        <p:txBody>
          <a:bodyPr wrap="square" rtlCol="0">
            <a:spAutoFit/>
          </a:bodyPr>
          <a:lstStyle/>
          <a:p>
            <a:pPr marL="571500" indent="-571500">
              <a:buFontTx/>
              <a:buChar char="-"/>
            </a:pPr>
            <a:r>
              <a:rPr lang="en-US" sz="5400" dirty="0">
                <a:latin typeface="Calibri" panose="020F0502020204030204" pitchFamily="34" charset="0"/>
                <a:cs typeface="Calibri" panose="020F0502020204030204" pitchFamily="34" charset="0"/>
              </a:rPr>
              <a:t>Mechanical aspect of power steering, possibility of using a 3D printer</a:t>
            </a:r>
          </a:p>
          <a:p>
            <a:pPr marL="571500" indent="-571500">
              <a:buFontTx/>
              <a:buChar char="-"/>
            </a:pPr>
            <a:r>
              <a:rPr lang="en-US" sz="5400" dirty="0">
                <a:latin typeface="Calibri" panose="020F0502020204030204" pitchFamily="34" charset="0"/>
                <a:cs typeface="Calibri" panose="020F0502020204030204" pitchFamily="34" charset="0"/>
              </a:rPr>
              <a:t>Position adjustability of joystick</a:t>
            </a:r>
          </a:p>
        </p:txBody>
      </p:sp>
      <p:grpSp>
        <p:nvGrpSpPr>
          <p:cNvPr id="60" name="组合 83">
            <a:extLst>
              <a:ext uri="{FF2B5EF4-FFF2-40B4-BE49-F238E27FC236}">
                <a16:creationId xmlns:a16="http://schemas.microsoft.com/office/drawing/2014/main" id="{EF2153B5-1FA7-48B1-B8F0-5B893AFCBF1E}"/>
              </a:ext>
            </a:extLst>
          </p:cNvPr>
          <p:cNvGrpSpPr/>
          <p:nvPr/>
        </p:nvGrpSpPr>
        <p:grpSpPr>
          <a:xfrm flipV="1">
            <a:off x="1888966" y="13563600"/>
            <a:ext cx="14679521" cy="7071779"/>
            <a:chOff x="9981520" y="12131709"/>
            <a:chExt cx="14679521" cy="7071779"/>
          </a:xfrm>
          <a:solidFill>
            <a:srgbClr val="EAC9C7"/>
          </a:solidFill>
        </p:grpSpPr>
        <p:sp>
          <p:nvSpPr>
            <p:cNvPr id="61" name="矩形 84">
              <a:extLst>
                <a:ext uri="{FF2B5EF4-FFF2-40B4-BE49-F238E27FC236}">
                  <a16:creationId xmlns:a16="http://schemas.microsoft.com/office/drawing/2014/main" id="{52CFB2ED-28A4-4BF2-BF17-A4213059BBF9}"/>
                </a:ext>
              </a:extLst>
            </p:cNvPr>
            <p:cNvSpPr/>
            <p:nvPr/>
          </p:nvSpPr>
          <p:spPr>
            <a:xfrm flipV="1">
              <a:off x="9981520" y="12139316"/>
              <a:ext cx="7958849" cy="7064172"/>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Calibri" panose="020F0502020204030204" pitchFamily="34" charset="0"/>
                <a:cs typeface="Calibri" panose="020F0502020204030204" pitchFamily="34" charset="0"/>
              </a:endParaRPr>
            </a:p>
          </p:txBody>
        </p:sp>
        <p:sp>
          <p:nvSpPr>
            <p:cNvPr id="62" name="直角三角形 85">
              <a:extLst>
                <a:ext uri="{FF2B5EF4-FFF2-40B4-BE49-F238E27FC236}">
                  <a16:creationId xmlns:a16="http://schemas.microsoft.com/office/drawing/2014/main" id="{DD0FF84F-01F8-4B4C-9BAA-AF5E896CAD0C}"/>
                </a:ext>
              </a:extLst>
            </p:cNvPr>
            <p:cNvSpPr/>
            <p:nvPr/>
          </p:nvSpPr>
          <p:spPr>
            <a:xfrm rot="16200000" flipV="1">
              <a:off x="17776028" y="12296050"/>
              <a:ext cx="7049353" cy="6720672"/>
            </a:xfrm>
            <a:prstGeom prst="r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Calibri" panose="020F0502020204030204" pitchFamily="34" charset="0"/>
                <a:cs typeface="Calibri" panose="020F0502020204030204" pitchFamily="34" charset="0"/>
              </a:endParaRPr>
            </a:p>
          </p:txBody>
        </p:sp>
      </p:grpSp>
      <p:sp>
        <p:nvSpPr>
          <p:cNvPr id="8" name="文本框 7">
            <a:extLst>
              <a:ext uri="{FF2B5EF4-FFF2-40B4-BE49-F238E27FC236}">
                <a16:creationId xmlns:a16="http://schemas.microsoft.com/office/drawing/2014/main" id="{F676C6B1-F0DD-464B-AA4A-28D7051D36F0}"/>
              </a:ext>
            </a:extLst>
          </p:cNvPr>
          <p:cNvSpPr txBox="1"/>
          <p:nvPr/>
        </p:nvSpPr>
        <p:spPr>
          <a:xfrm>
            <a:off x="2313228" y="13897750"/>
            <a:ext cx="10941466" cy="9571850"/>
          </a:xfrm>
          <a:prstGeom prst="rect">
            <a:avLst/>
          </a:prstGeom>
          <a:noFill/>
          <a:ln w="127000">
            <a:noFill/>
          </a:ln>
        </p:spPr>
        <p:txBody>
          <a:bodyPr wrap="square" rtlCol="0">
            <a:spAutoFit/>
          </a:bodyPr>
          <a:lstStyle/>
          <a:p>
            <a:r>
              <a:rPr lang="en-US" altLang="zh-CN" sz="4400" b="1" dirty="0">
                <a:latin typeface="Calibri" panose="020F0502020204030204" pitchFamily="34" charset="0"/>
                <a:cs typeface="Calibri" panose="020F0502020204030204" pitchFamily="34" charset="0"/>
              </a:rPr>
              <a:t>Accessible for Babies</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Replace steering wheel with joystick</a:t>
            </a:r>
          </a:p>
          <a:p>
            <a:r>
              <a:rPr lang="en-US" altLang="zh-CN" sz="4400" dirty="0">
                <a:latin typeface="Calibri" panose="020F0502020204030204" pitchFamily="34" charset="0"/>
                <a:cs typeface="Calibri" panose="020F0502020204030204" pitchFamily="34" charset="0"/>
              </a:rPr>
              <a:t>        - Contact-based </a:t>
            </a:r>
          </a:p>
          <a:p>
            <a:r>
              <a:rPr lang="en-US" altLang="zh-CN" sz="4400" dirty="0">
                <a:latin typeface="Calibri" panose="020F0502020204030204" pitchFamily="34" charset="0"/>
                <a:cs typeface="Calibri" panose="020F0502020204030204" pitchFamily="34" charset="0"/>
              </a:rPr>
              <a:t>        - Colorful to encourage </a:t>
            </a:r>
          </a:p>
          <a:p>
            <a:r>
              <a:rPr lang="en-US" altLang="zh-CN" sz="4400" dirty="0">
                <a:latin typeface="Calibri" panose="020F0502020204030204" pitchFamily="34" charset="0"/>
                <a:cs typeface="Calibri" panose="020F0502020204030204" pitchFamily="34" charset="0"/>
              </a:rPr>
              <a:t>          engagement </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Add power steering</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Adjustable joystick position</a:t>
            </a:r>
          </a:p>
          <a:p>
            <a:pPr marL="742950" indent="-742950">
              <a:buFont typeface="Arial" panose="020B0604020202020204" pitchFamily="34" charset="0"/>
              <a:buChar char="•"/>
            </a:pPr>
            <a:r>
              <a:rPr lang="en-US" altLang="zh-CN" sz="4400" dirty="0">
                <a:latin typeface="Calibri" panose="020F0502020204030204" pitchFamily="34" charset="0"/>
                <a:cs typeface="Calibri" panose="020F0502020204030204" pitchFamily="34" charset="0"/>
              </a:rPr>
              <a:t>Minimal strength and dexterity </a:t>
            </a:r>
          </a:p>
          <a:p>
            <a:r>
              <a:rPr lang="en-US" altLang="zh-CN" sz="4400" dirty="0">
                <a:latin typeface="Calibri" panose="020F0502020204030204" pitchFamily="34" charset="0"/>
                <a:cs typeface="Calibri" panose="020F0502020204030204" pitchFamily="34" charset="0"/>
              </a:rPr>
              <a:t>     required </a:t>
            </a:r>
          </a:p>
          <a:p>
            <a:pPr marL="742950" indent="-742950">
              <a:buFont typeface="Arial" panose="020B0604020202020204" pitchFamily="34" charset="0"/>
              <a:buChar char="•"/>
            </a:pPr>
            <a:endParaRPr lang="en-US" altLang="zh-CN" sz="4400" dirty="0">
              <a:latin typeface="Calibri" panose="020F0502020204030204" pitchFamily="34" charset="0"/>
              <a:cs typeface="Calibri" panose="020F0502020204030204" pitchFamily="34" charset="0"/>
            </a:endParaRPr>
          </a:p>
          <a:p>
            <a:pPr marL="742950" indent="-742950">
              <a:buFont typeface="Arial" panose="020B0604020202020204" pitchFamily="34" charset="0"/>
              <a:buChar char="•"/>
            </a:pPr>
            <a:endParaRPr lang="en-US" altLang="zh-CN" sz="4400" dirty="0">
              <a:latin typeface="Calibri" panose="020F0502020204030204" pitchFamily="34" charset="0"/>
              <a:cs typeface="Calibri" panose="020F0502020204030204" pitchFamily="34" charset="0"/>
            </a:endParaRPr>
          </a:p>
          <a:p>
            <a:pPr marL="742950" indent="-742950">
              <a:buAutoNum type="arabicPeriod"/>
            </a:pPr>
            <a:endParaRPr lang="en-US" altLang="zh-CN" sz="4400" dirty="0">
              <a:latin typeface="Calibri" panose="020F0502020204030204" pitchFamily="34" charset="0"/>
              <a:cs typeface="Calibri" panose="020F0502020204030204" pitchFamily="34" charset="0"/>
            </a:endParaRPr>
          </a:p>
          <a:p>
            <a:pPr marL="742950" indent="-742950">
              <a:buAutoNum type="arabicPeriod"/>
            </a:pPr>
            <a:endParaRPr lang="en-US" altLang="zh-CN" sz="4400" dirty="0">
              <a:latin typeface="Calibri" panose="020F0502020204030204" pitchFamily="34" charset="0"/>
              <a:cs typeface="Calibri" panose="020F0502020204030204" pitchFamily="34" charset="0"/>
            </a:endParaRPr>
          </a:p>
          <a:p>
            <a:pPr marL="742950" indent="-742950">
              <a:buAutoNum type="arabicPeriod"/>
            </a:pPr>
            <a:endParaRPr lang="zh-CN" altLang="en-US" sz="4400" dirty="0">
              <a:latin typeface="Calibri" panose="020F0502020204030204" pitchFamily="34" charset="0"/>
              <a:cs typeface="Calibri" panose="020F0502020204030204" pitchFamily="34" charset="0"/>
            </a:endParaRPr>
          </a:p>
        </p:txBody>
      </p:sp>
      <p:sp>
        <p:nvSpPr>
          <p:cNvPr id="90" name="TextBox 7">
            <a:extLst>
              <a:ext uri="{FF2B5EF4-FFF2-40B4-BE49-F238E27FC236}">
                <a16:creationId xmlns:a16="http://schemas.microsoft.com/office/drawing/2014/main" id="{3EF1BDC0-751B-458B-8C91-49367C2AD414}"/>
              </a:ext>
            </a:extLst>
          </p:cNvPr>
          <p:cNvSpPr txBox="1"/>
          <p:nvPr/>
        </p:nvSpPr>
        <p:spPr>
          <a:xfrm>
            <a:off x="1981200" y="12109670"/>
            <a:ext cx="11049000" cy="1061829"/>
          </a:xfrm>
          <a:prstGeom prst="rect">
            <a:avLst/>
          </a:prstGeom>
          <a:noFill/>
        </p:spPr>
        <p:txBody>
          <a:bodyPr wrap="square" rtlCol="0">
            <a:spAutoFit/>
          </a:bodyPr>
          <a:lstStyle/>
          <a:p>
            <a:r>
              <a:rPr lang="en-US" sz="6300" b="1" dirty="0">
                <a:latin typeface="Calibri" panose="020F0502020204030204" pitchFamily="34" charset="0"/>
                <a:cs typeface="Calibri" panose="020F0502020204030204" pitchFamily="34" charset="0"/>
              </a:rPr>
              <a:t>Design Idea</a:t>
            </a:r>
          </a:p>
        </p:txBody>
      </p:sp>
      <p:pic>
        <p:nvPicPr>
          <p:cNvPr id="87" name="图形 86">
            <a:extLst>
              <a:ext uri="{FF2B5EF4-FFF2-40B4-BE49-F238E27FC236}">
                <a16:creationId xmlns:a16="http://schemas.microsoft.com/office/drawing/2014/main" id="{8441F154-2E57-41E9-9420-AC12834CEFD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64600" y="13655400"/>
            <a:ext cx="2880000" cy="2880000"/>
          </a:xfrm>
          <a:prstGeom prst="rect">
            <a:avLst/>
          </a:prstGeom>
        </p:spPr>
      </p:pic>
    </p:spTree>
    <p:extLst>
      <p:ext uri="{BB962C8B-B14F-4D97-AF65-F5344CB8AC3E}">
        <p14:creationId xmlns:p14="http://schemas.microsoft.com/office/powerpoint/2010/main" val="2036076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14716</TotalTime>
  <Words>284</Words>
  <Application>Microsoft Office PowerPoint</Application>
  <PresentationFormat>自定义</PresentationFormat>
  <Paragraphs>48</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Encode Sans Normal</vt:lpstr>
      <vt:lpstr>Frutiger 55 Roman</vt:lpstr>
      <vt:lpstr>ＭＳ Ｐゴシック</vt:lpstr>
      <vt:lpstr>宋体</vt:lpstr>
      <vt:lpstr>Arial</vt:lpstr>
      <vt:lpstr>Calibri</vt:lpstr>
      <vt:lpstr>Office Theme</vt:lpstr>
      <vt:lpstr>PowerPoint 演示文稿</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Hongjian Jiang</cp:lastModifiedBy>
  <cp:revision>198</cp:revision>
  <dcterms:created xsi:type="dcterms:W3CDTF">2009-09-22T17:54:40Z</dcterms:created>
  <dcterms:modified xsi:type="dcterms:W3CDTF">2017-12-12T22:47:16Z</dcterms:modified>
</cp:coreProperties>
</file>