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6" r:id="rId1"/>
  </p:sldMasterIdLst>
  <p:notesMasterIdLst>
    <p:notesMasterId r:id="rId3"/>
  </p:notesMasterIdLst>
  <p:sldIdLst>
    <p:sldId id="256" r:id="rId2"/>
  </p:sldIdLst>
  <p:sldSz cx="40233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26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d_lab University of Washington" initials="nUoW" lastIdx="1" clrIdx="0">
    <p:extLst>
      <p:ext uri="{19B8F6BF-5375-455C-9EA6-DF929625EA0E}">
        <p15:presenceInfo xmlns:p15="http://schemas.microsoft.com/office/powerpoint/2012/main" userId="bcdfbb4b71a4a6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D8D9DA"/>
    <a:srgbClr val="3B185A"/>
    <a:srgbClr val="C9A6E8"/>
    <a:srgbClr val="672A9E"/>
    <a:srgbClr val="632B8D"/>
    <a:srgbClr val="C7ACC8"/>
    <a:srgbClr val="98669A"/>
    <a:srgbClr val="D4BFD5"/>
    <a:srgbClr val="D7B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40" autoAdjust="0"/>
    <p:restoredTop sz="95274" autoAdjust="0"/>
  </p:normalViewPr>
  <p:slideViewPr>
    <p:cSldViewPr snapToGrid="0">
      <p:cViewPr varScale="1">
        <p:scale>
          <a:sx n="20" d="100"/>
          <a:sy n="20" d="100"/>
        </p:scale>
        <p:origin x="1018" y="14"/>
      </p:cViewPr>
      <p:guideLst>
        <p:guide orient="horz" pos="9216"/>
        <p:guide pos="1267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B33A5515-ACAD-4F91-BB02-F9AFBDB922AC}" type="datetimeFigureOut">
              <a:rPr lang="en-US" smtClean="0"/>
              <a:t>7/25/2018</a:t>
            </a:fld>
            <a:endParaRPr lang="en-US" dirty="0"/>
          </a:p>
        </p:txBody>
      </p:sp>
      <p:sp>
        <p:nvSpPr>
          <p:cNvPr id="4" name="Slide Image Placeholder 3"/>
          <p:cNvSpPr>
            <a:spLocks noGrp="1" noRot="1" noChangeAspect="1"/>
          </p:cNvSpPr>
          <p:nvPr>
            <p:ph type="sldImg" idx="2"/>
          </p:nvPr>
        </p:nvSpPr>
        <p:spPr>
          <a:xfrm>
            <a:off x="1308100" y="1143000"/>
            <a:ext cx="4241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A1F5C-48D9-44F5-B2D0-2E3582AF504C}" type="slidenum">
              <a:rPr lang="en-US" smtClean="0"/>
              <a:t>‹#›</a:t>
            </a:fld>
            <a:endParaRPr lang="en-US" dirty="0"/>
          </a:p>
        </p:txBody>
      </p:sp>
    </p:spTree>
    <p:extLst>
      <p:ext uri="{BB962C8B-B14F-4D97-AF65-F5344CB8AC3E}">
        <p14:creationId xmlns:p14="http://schemas.microsoft.com/office/powerpoint/2010/main" val="1539141797"/>
      </p:ext>
    </p:extLst>
  </p:cSld>
  <p:clrMap bg1="lt1" tx1="dk1" bg2="lt2" tx2="dk2" accent1="accent1" accent2="accent2" accent3="accent3" accent4="accent4" accent5="accent5" accent6="accent6" hlink="hlink" folHlink="folHlink"/>
  <p:notesStyle>
    <a:lvl1pPr marL="0" algn="l" defTabSz="620365" rtl="0" eaLnBrk="1" latinLnBrk="0" hangingPunct="1">
      <a:defRPr sz="814" kern="1200">
        <a:solidFill>
          <a:schemeClr val="tx1"/>
        </a:solidFill>
        <a:latin typeface="+mn-lt"/>
        <a:ea typeface="+mn-ea"/>
        <a:cs typeface="+mn-cs"/>
      </a:defRPr>
    </a:lvl1pPr>
    <a:lvl2pPr marL="310183" algn="l" defTabSz="620365" rtl="0" eaLnBrk="1" latinLnBrk="0" hangingPunct="1">
      <a:defRPr sz="814" kern="1200">
        <a:solidFill>
          <a:schemeClr val="tx1"/>
        </a:solidFill>
        <a:latin typeface="+mn-lt"/>
        <a:ea typeface="+mn-ea"/>
        <a:cs typeface="+mn-cs"/>
      </a:defRPr>
    </a:lvl2pPr>
    <a:lvl3pPr marL="620365" algn="l" defTabSz="620365" rtl="0" eaLnBrk="1" latinLnBrk="0" hangingPunct="1">
      <a:defRPr sz="814" kern="1200">
        <a:solidFill>
          <a:schemeClr val="tx1"/>
        </a:solidFill>
        <a:latin typeface="+mn-lt"/>
        <a:ea typeface="+mn-ea"/>
        <a:cs typeface="+mn-cs"/>
      </a:defRPr>
    </a:lvl3pPr>
    <a:lvl4pPr marL="930548" algn="l" defTabSz="620365" rtl="0" eaLnBrk="1" latinLnBrk="0" hangingPunct="1">
      <a:defRPr sz="814" kern="1200">
        <a:solidFill>
          <a:schemeClr val="tx1"/>
        </a:solidFill>
        <a:latin typeface="+mn-lt"/>
        <a:ea typeface="+mn-ea"/>
        <a:cs typeface="+mn-cs"/>
      </a:defRPr>
    </a:lvl4pPr>
    <a:lvl5pPr marL="1240731" algn="l" defTabSz="620365" rtl="0" eaLnBrk="1" latinLnBrk="0" hangingPunct="1">
      <a:defRPr sz="814" kern="1200">
        <a:solidFill>
          <a:schemeClr val="tx1"/>
        </a:solidFill>
        <a:latin typeface="+mn-lt"/>
        <a:ea typeface="+mn-ea"/>
        <a:cs typeface="+mn-cs"/>
      </a:defRPr>
    </a:lvl5pPr>
    <a:lvl6pPr marL="1550914" algn="l" defTabSz="620365" rtl="0" eaLnBrk="1" latinLnBrk="0" hangingPunct="1">
      <a:defRPr sz="814" kern="1200">
        <a:solidFill>
          <a:schemeClr val="tx1"/>
        </a:solidFill>
        <a:latin typeface="+mn-lt"/>
        <a:ea typeface="+mn-ea"/>
        <a:cs typeface="+mn-cs"/>
      </a:defRPr>
    </a:lvl6pPr>
    <a:lvl7pPr marL="1861096" algn="l" defTabSz="620365" rtl="0" eaLnBrk="1" latinLnBrk="0" hangingPunct="1">
      <a:defRPr sz="814" kern="1200">
        <a:solidFill>
          <a:schemeClr val="tx1"/>
        </a:solidFill>
        <a:latin typeface="+mn-lt"/>
        <a:ea typeface="+mn-ea"/>
        <a:cs typeface="+mn-cs"/>
      </a:defRPr>
    </a:lvl7pPr>
    <a:lvl8pPr marL="2171278" algn="l" defTabSz="620365" rtl="0" eaLnBrk="1" latinLnBrk="0" hangingPunct="1">
      <a:defRPr sz="814" kern="1200">
        <a:solidFill>
          <a:schemeClr val="tx1"/>
        </a:solidFill>
        <a:latin typeface="+mn-lt"/>
        <a:ea typeface="+mn-ea"/>
        <a:cs typeface="+mn-cs"/>
      </a:defRPr>
    </a:lvl8pPr>
    <a:lvl9pPr marL="2481462" algn="l" defTabSz="620365" rtl="0" eaLnBrk="1" latinLnBrk="0" hangingPunct="1">
      <a:defRPr sz="8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43000"/>
            <a:ext cx="4241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8A1F5C-48D9-44F5-B2D0-2E3582AF504C}" type="slidenum">
              <a:rPr lang="en-US" smtClean="0"/>
              <a:t>1</a:t>
            </a:fld>
            <a:endParaRPr lang="en-US" dirty="0"/>
          </a:p>
        </p:txBody>
      </p:sp>
    </p:spTree>
    <p:extLst>
      <p:ext uri="{BB962C8B-B14F-4D97-AF65-F5344CB8AC3E}">
        <p14:creationId xmlns:p14="http://schemas.microsoft.com/office/powerpoint/2010/main" val="414246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788749"/>
            <a:ext cx="34198560" cy="10187093"/>
          </a:xfrm>
        </p:spPr>
        <p:txBody>
          <a:bodyPr anchor="b"/>
          <a:lstStyle>
            <a:lvl1pPr algn="ctr">
              <a:defRPr sz="25600"/>
            </a:lvl1pPr>
          </a:lstStyle>
          <a:p>
            <a:r>
              <a:rPr lang="en-US"/>
              <a:t>Click to edit Master title style</a:t>
            </a:r>
            <a:endParaRPr lang="en-US" dirty="0"/>
          </a:p>
        </p:txBody>
      </p:sp>
      <p:sp>
        <p:nvSpPr>
          <p:cNvPr id="3" name="Subtitle 2"/>
          <p:cNvSpPr>
            <a:spLocks noGrp="1"/>
          </p:cNvSpPr>
          <p:nvPr>
            <p:ph type="subTitle" idx="1"/>
          </p:nvPr>
        </p:nvSpPr>
        <p:spPr>
          <a:xfrm>
            <a:off x="5029200" y="15368695"/>
            <a:ext cx="30175200" cy="7064585"/>
          </a:xfrm>
        </p:spPr>
        <p:txBody>
          <a:bodyPr/>
          <a:lstStyle>
            <a:lvl1pPr marL="0" indent="0" algn="ctr">
              <a:buNone/>
              <a:defRPr sz="10240"/>
            </a:lvl1pPr>
            <a:lvl2pPr marL="1950735" indent="0" algn="ctr">
              <a:buNone/>
              <a:defRPr sz="8533"/>
            </a:lvl2pPr>
            <a:lvl3pPr marL="3901470" indent="0" algn="ctr">
              <a:buNone/>
              <a:defRPr sz="7680"/>
            </a:lvl3pPr>
            <a:lvl4pPr marL="5852206" indent="0" algn="ctr">
              <a:buNone/>
              <a:defRPr sz="6827"/>
            </a:lvl4pPr>
            <a:lvl5pPr marL="7802941" indent="0" algn="ctr">
              <a:buNone/>
              <a:defRPr sz="6827"/>
            </a:lvl5pPr>
            <a:lvl6pPr marL="9753676" indent="0" algn="ctr">
              <a:buNone/>
              <a:defRPr sz="6827"/>
            </a:lvl6pPr>
            <a:lvl7pPr marL="11704411" indent="0" algn="ctr">
              <a:buNone/>
              <a:defRPr sz="6827"/>
            </a:lvl7pPr>
            <a:lvl8pPr marL="13655147" indent="0" algn="ctr">
              <a:buNone/>
              <a:defRPr sz="6827"/>
            </a:lvl8pPr>
            <a:lvl9pPr marL="15605882" indent="0" algn="ctr">
              <a:buNone/>
              <a:defRPr sz="68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406737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299107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557867"/>
            <a:ext cx="867537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557867"/>
            <a:ext cx="2552319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845854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3B185A"/>
        </a:solidFill>
        <a:effectLst/>
      </p:bgPr>
    </p:bg>
    <p:spTree>
      <p:nvGrpSpPr>
        <p:cNvPr id="1" name=""/>
        <p:cNvGrpSpPr/>
        <p:nvPr/>
      </p:nvGrpSpPr>
      <p:grpSpPr>
        <a:xfrm>
          <a:off x="0" y="0"/>
          <a:ext cx="0" cy="0"/>
          <a:chOff x="0" y="0"/>
          <a:chExt cx="0" cy="0"/>
        </a:xfrm>
      </p:grpSpPr>
      <p:sp>
        <p:nvSpPr>
          <p:cNvPr id="7" name="Rounded Rectangle 6"/>
          <p:cNvSpPr/>
          <p:nvPr userDrawn="1"/>
        </p:nvSpPr>
        <p:spPr>
          <a:xfrm>
            <a:off x="18608040" y="26590176"/>
            <a:ext cx="21066762" cy="2499971"/>
          </a:xfrm>
          <a:prstGeom prst="roundRect">
            <a:avLst>
              <a:gd name="adj" fmla="val 90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34" dirty="0"/>
              <a:t>Walk DMC</a:t>
            </a:r>
          </a:p>
          <a:p>
            <a:pPr marL="1006304" lvl="1" indent="-387040">
              <a:buFont typeface="Arial" panose="020B0604020202020204" pitchFamily="34" charset="0"/>
              <a:buChar char="•"/>
            </a:pPr>
            <a:r>
              <a:rPr lang="en-US" sz="4334" dirty="0"/>
              <a:t>Calculated as the average of the average 1-VAF for one to five synergies.</a:t>
            </a:r>
          </a:p>
        </p:txBody>
      </p:sp>
      <p:sp>
        <p:nvSpPr>
          <p:cNvPr id="8" name="Rounded Rectangle 7"/>
          <p:cNvSpPr/>
          <p:nvPr userDrawn="1"/>
        </p:nvSpPr>
        <p:spPr>
          <a:xfrm>
            <a:off x="558802" y="26590176"/>
            <a:ext cx="17721943" cy="2499971"/>
          </a:xfrm>
          <a:prstGeom prst="roundRect">
            <a:avLst>
              <a:gd name="adj" fmla="val 110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34" dirty="0"/>
              <a:t>Walk DMC</a:t>
            </a:r>
          </a:p>
          <a:p>
            <a:pPr marL="1006304" lvl="1" indent="-387040">
              <a:buFont typeface="Arial" panose="020B0604020202020204" pitchFamily="34" charset="0"/>
              <a:buChar char="•"/>
            </a:pPr>
            <a:r>
              <a:rPr lang="en-US" sz="4334" dirty="0"/>
              <a:t>Calculated as the average of the average 1-VAF for one to five synergies.</a:t>
            </a:r>
          </a:p>
        </p:txBody>
      </p:sp>
      <p:sp>
        <p:nvSpPr>
          <p:cNvPr id="11" name="Rounded Rectangle 10"/>
          <p:cNvSpPr/>
          <p:nvPr userDrawn="1"/>
        </p:nvSpPr>
        <p:spPr>
          <a:xfrm>
            <a:off x="557689" y="7878259"/>
            <a:ext cx="12852400" cy="17834786"/>
          </a:xfrm>
          <a:prstGeom prst="roundRect">
            <a:avLst>
              <a:gd name="adj" fmla="val 24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38" dirty="0"/>
          </a:p>
        </p:txBody>
      </p:sp>
      <p:sp>
        <p:nvSpPr>
          <p:cNvPr id="12" name="Rounded Rectangle 11"/>
          <p:cNvSpPr/>
          <p:nvPr userDrawn="1"/>
        </p:nvSpPr>
        <p:spPr>
          <a:xfrm>
            <a:off x="558800" y="4213142"/>
            <a:ext cx="39115998" cy="3171264"/>
          </a:xfrm>
          <a:prstGeom prst="roundRect">
            <a:avLst>
              <a:gd name="adj" fmla="val 12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38" dirty="0"/>
              <a:t>Walk DMC</a:t>
            </a:r>
          </a:p>
          <a:p>
            <a:pPr lvl="1"/>
            <a:r>
              <a:rPr lang="en-US" sz="1372" dirty="0"/>
              <a:t>Calculated as the average of the average 1-VAF for one to five synergies.</a:t>
            </a:r>
          </a:p>
        </p:txBody>
      </p:sp>
      <p:pic>
        <p:nvPicPr>
          <p:cNvPr id="15" name="Picture 2" descr="http://www.washington.edu/brand/files/2014/09/W-Logo_RegistrationMark_White1.png">
            <a:extLst>
              <a:ext uri="{FF2B5EF4-FFF2-40B4-BE49-F238E27FC236}">
                <a16:creationId xmlns:a16="http://schemas.microsoft.com/office/drawing/2014/main" id="{F760E288-96D9-4A5F-AB60-7D8EB401D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1" y="548025"/>
            <a:ext cx="4755745" cy="31712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DFDA60-C209-4554-AB6D-074588570BB0}"/>
              </a:ext>
            </a:extLst>
          </p:cNvPr>
          <p:cNvPicPr>
            <a:picLocks noChangeAspect="1"/>
          </p:cNvPicPr>
          <p:nvPr userDrawn="1"/>
        </p:nvPicPr>
        <p:blipFill>
          <a:blip r:embed="rId3"/>
          <a:stretch>
            <a:fillRect/>
          </a:stretch>
        </p:blipFill>
        <p:spPr>
          <a:xfrm>
            <a:off x="13690042" y="7878261"/>
            <a:ext cx="12853514" cy="17834378"/>
          </a:xfrm>
          <a:prstGeom prst="rect">
            <a:avLst/>
          </a:prstGeom>
        </p:spPr>
      </p:pic>
      <p:pic>
        <p:nvPicPr>
          <p:cNvPr id="6" name="Picture 5">
            <a:extLst>
              <a:ext uri="{FF2B5EF4-FFF2-40B4-BE49-F238E27FC236}">
                <a16:creationId xmlns:a16="http://schemas.microsoft.com/office/drawing/2014/main" id="{E76D22AD-CF7F-43CE-92D8-E22F6E5AE1B4}"/>
              </a:ext>
            </a:extLst>
          </p:cNvPr>
          <p:cNvPicPr>
            <a:picLocks noChangeAspect="1"/>
          </p:cNvPicPr>
          <p:nvPr userDrawn="1"/>
        </p:nvPicPr>
        <p:blipFill>
          <a:blip r:embed="rId3"/>
          <a:stretch>
            <a:fillRect/>
          </a:stretch>
        </p:blipFill>
        <p:spPr>
          <a:xfrm>
            <a:off x="26821286" y="7866903"/>
            <a:ext cx="12853514" cy="17834378"/>
          </a:xfrm>
          <a:prstGeom prst="rect">
            <a:avLst/>
          </a:prstGeom>
        </p:spPr>
      </p:pic>
    </p:spTree>
    <p:extLst>
      <p:ext uri="{BB962C8B-B14F-4D97-AF65-F5344CB8AC3E}">
        <p14:creationId xmlns:p14="http://schemas.microsoft.com/office/powerpoint/2010/main" val="688129371"/>
      </p:ext>
    </p:extLst>
  </p:cSld>
  <p:clrMapOvr>
    <a:masterClrMapping/>
  </p:clrMapOvr>
  <p:extLst mod="1">
    <p:ext uri="{DCECCB84-F9BA-43D5-87BE-67443E8EF086}">
      <p15:sldGuideLst xmlns:p15="http://schemas.microsoft.com/office/powerpoint/2012/main">
        <p15:guide id="1" orient="horz" pos="9216">
          <p15:clr>
            <a:srgbClr val="FBAE40"/>
          </p15:clr>
        </p15:guide>
        <p15:guide id="2" pos="126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09347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294888"/>
            <a:ext cx="34701480" cy="12171678"/>
          </a:xfrm>
        </p:spPr>
        <p:txBody>
          <a:bodyPr anchor="b"/>
          <a:lstStyle>
            <a:lvl1pPr>
              <a:defRPr sz="25600"/>
            </a:lvl1pPr>
          </a:lstStyle>
          <a:p>
            <a:r>
              <a:rPr lang="en-US"/>
              <a:t>Click to edit Master title style</a:t>
            </a:r>
            <a:endParaRPr lang="en-US" dirty="0"/>
          </a:p>
        </p:txBody>
      </p:sp>
      <p:sp>
        <p:nvSpPr>
          <p:cNvPr id="3" name="Text Placeholder 2"/>
          <p:cNvSpPr>
            <a:spLocks noGrp="1"/>
          </p:cNvSpPr>
          <p:nvPr>
            <p:ph type="body" idx="1"/>
          </p:nvPr>
        </p:nvSpPr>
        <p:spPr>
          <a:xfrm>
            <a:off x="2745107" y="19581715"/>
            <a:ext cx="34701480" cy="6400798"/>
          </a:xfrm>
        </p:spPr>
        <p:txBody>
          <a:bodyPr/>
          <a:lstStyle>
            <a:lvl1pPr marL="0" indent="0">
              <a:buNone/>
              <a:defRPr sz="10240">
                <a:solidFill>
                  <a:schemeClr val="tx1"/>
                </a:solidFill>
              </a:defRPr>
            </a:lvl1pPr>
            <a:lvl2pPr marL="1950735" indent="0">
              <a:buNone/>
              <a:defRPr sz="8533">
                <a:solidFill>
                  <a:schemeClr val="tx1">
                    <a:tint val="75000"/>
                  </a:schemeClr>
                </a:solidFill>
              </a:defRPr>
            </a:lvl2pPr>
            <a:lvl3pPr marL="3901470" indent="0">
              <a:buNone/>
              <a:defRPr sz="7680">
                <a:solidFill>
                  <a:schemeClr val="tx1">
                    <a:tint val="75000"/>
                  </a:schemeClr>
                </a:solidFill>
              </a:defRPr>
            </a:lvl3pPr>
            <a:lvl4pPr marL="5852206" indent="0">
              <a:buNone/>
              <a:defRPr sz="6827">
                <a:solidFill>
                  <a:schemeClr val="tx1">
                    <a:tint val="75000"/>
                  </a:schemeClr>
                </a:solidFill>
              </a:defRPr>
            </a:lvl4pPr>
            <a:lvl5pPr marL="7802941" indent="0">
              <a:buNone/>
              <a:defRPr sz="6827">
                <a:solidFill>
                  <a:schemeClr val="tx1">
                    <a:tint val="75000"/>
                  </a:schemeClr>
                </a:solidFill>
              </a:defRPr>
            </a:lvl5pPr>
            <a:lvl6pPr marL="9753676" indent="0">
              <a:buNone/>
              <a:defRPr sz="6827">
                <a:solidFill>
                  <a:schemeClr val="tx1">
                    <a:tint val="75000"/>
                  </a:schemeClr>
                </a:solidFill>
              </a:defRPr>
            </a:lvl6pPr>
            <a:lvl7pPr marL="11704411" indent="0">
              <a:buNone/>
              <a:defRPr sz="6827">
                <a:solidFill>
                  <a:schemeClr val="tx1">
                    <a:tint val="75000"/>
                  </a:schemeClr>
                </a:solidFill>
              </a:defRPr>
            </a:lvl7pPr>
            <a:lvl8pPr marL="13655147" indent="0">
              <a:buNone/>
              <a:defRPr sz="6827">
                <a:solidFill>
                  <a:schemeClr val="tx1">
                    <a:tint val="75000"/>
                  </a:schemeClr>
                </a:solidFill>
              </a:defRPr>
            </a:lvl8pPr>
            <a:lvl9pPr marL="15605882" indent="0">
              <a:buNone/>
              <a:defRPr sz="682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63646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7789333"/>
            <a:ext cx="170992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7789333"/>
            <a:ext cx="170992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102187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557873"/>
            <a:ext cx="347014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172962"/>
            <a:ext cx="17020696"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Edit Master text styles</a:t>
            </a:r>
          </a:p>
        </p:txBody>
      </p:sp>
      <p:sp>
        <p:nvSpPr>
          <p:cNvPr id="4" name="Content Placeholder 3"/>
          <p:cNvSpPr>
            <a:spLocks noGrp="1"/>
          </p:cNvSpPr>
          <p:nvPr>
            <p:ph sz="half" idx="2"/>
          </p:nvPr>
        </p:nvSpPr>
        <p:spPr>
          <a:xfrm>
            <a:off x="2771305" y="10688320"/>
            <a:ext cx="17020696"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172962"/>
            <a:ext cx="17104520"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Edit Master text styles</a:t>
            </a:r>
          </a:p>
        </p:txBody>
      </p:sp>
      <p:sp>
        <p:nvSpPr>
          <p:cNvPr id="6" name="Content Placeholder 5"/>
          <p:cNvSpPr>
            <a:spLocks noGrp="1"/>
          </p:cNvSpPr>
          <p:nvPr>
            <p:ph sz="quarter" idx="4"/>
          </p:nvPr>
        </p:nvSpPr>
        <p:spPr>
          <a:xfrm>
            <a:off x="20368262" y="10688320"/>
            <a:ext cx="1710452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136208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80923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38824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Content Placeholder 2"/>
          <p:cNvSpPr>
            <a:spLocks noGrp="1"/>
          </p:cNvSpPr>
          <p:nvPr>
            <p:ph idx="1"/>
          </p:nvPr>
        </p:nvSpPr>
        <p:spPr>
          <a:xfrm>
            <a:off x="17104520" y="4213020"/>
            <a:ext cx="2036826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Edit Master text styles</a:t>
            </a:r>
          </a:p>
        </p:txBody>
      </p:sp>
      <p:sp>
        <p:nvSpPr>
          <p:cNvPr id="5" name="Date Placeholder 4"/>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408305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213020"/>
            <a:ext cx="20368260" cy="20794133"/>
          </a:xfrm>
        </p:spPr>
        <p:txBody>
          <a:bodyPr anchor="t"/>
          <a:lstStyle>
            <a:lvl1pPr marL="0" indent="0">
              <a:buNone/>
              <a:defRPr sz="13653"/>
            </a:lvl1pPr>
            <a:lvl2pPr marL="1950735" indent="0">
              <a:buNone/>
              <a:defRPr sz="11947"/>
            </a:lvl2pPr>
            <a:lvl3pPr marL="3901470" indent="0">
              <a:buNone/>
              <a:defRPr sz="10240"/>
            </a:lvl3pPr>
            <a:lvl4pPr marL="5852206" indent="0">
              <a:buNone/>
              <a:defRPr sz="8533"/>
            </a:lvl4pPr>
            <a:lvl5pPr marL="7802941" indent="0">
              <a:buNone/>
              <a:defRPr sz="8533"/>
            </a:lvl5pPr>
            <a:lvl6pPr marL="9753676" indent="0">
              <a:buNone/>
              <a:defRPr sz="8533"/>
            </a:lvl6pPr>
            <a:lvl7pPr marL="11704411" indent="0">
              <a:buNone/>
              <a:defRPr sz="8533"/>
            </a:lvl7pPr>
            <a:lvl8pPr marL="13655147" indent="0">
              <a:buNone/>
              <a:defRPr sz="8533"/>
            </a:lvl8pPr>
            <a:lvl9pPr marL="15605882"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Edit Master text styles</a:t>
            </a:r>
          </a:p>
        </p:txBody>
      </p:sp>
      <p:sp>
        <p:nvSpPr>
          <p:cNvPr id="5" name="Date Placeholder 4"/>
          <p:cNvSpPr>
            <a:spLocks noGrp="1"/>
          </p:cNvSpPr>
          <p:nvPr>
            <p:ph type="dt" sz="half" idx="10"/>
          </p:nvPr>
        </p:nvSpPr>
        <p:spPr/>
        <p:txBody>
          <a:bodyPr/>
          <a:lstStyle/>
          <a:p>
            <a:fld id="{AF4E1797-E8FB-4EE5-B202-7B8E2043144F}" type="datetimeFigureOut">
              <a:rPr lang="en-US" smtClean="0"/>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24644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557873"/>
            <a:ext cx="347014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7789333"/>
            <a:ext cx="347014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120433"/>
            <a:ext cx="9052560" cy="1557867"/>
          </a:xfrm>
          <a:prstGeom prst="rect">
            <a:avLst/>
          </a:prstGeom>
        </p:spPr>
        <p:txBody>
          <a:bodyPr vert="horz" lIns="91440" tIns="45720" rIns="91440" bIns="45720" rtlCol="0" anchor="ctr"/>
          <a:lstStyle>
            <a:lvl1pPr algn="l">
              <a:defRPr sz="5120">
                <a:solidFill>
                  <a:schemeClr val="tx1">
                    <a:tint val="75000"/>
                  </a:schemeClr>
                </a:solidFill>
              </a:defRPr>
            </a:lvl1pPr>
          </a:lstStyle>
          <a:p>
            <a:fld id="{AF4E1797-E8FB-4EE5-B202-7B8E2043144F}" type="datetimeFigureOut">
              <a:rPr lang="en-US" smtClean="0"/>
              <a:t>7/25/2018</a:t>
            </a:fld>
            <a:endParaRPr lang="en-US" dirty="0"/>
          </a:p>
        </p:txBody>
      </p:sp>
      <p:sp>
        <p:nvSpPr>
          <p:cNvPr id="5" name="Footer Placeholder 4"/>
          <p:cNvSpPr>
            <a:spLocks noGrp="1"/>
          </p:cNvSpPr>
          <p:nvPr>
            <p:ph type="ftr" sz="quarter" idx="3"/>
          </p:nvPr>
        </p:nvSpPr>
        <p:spPr>
          <a:xfrm>
            <a:off x="13327380" y="27120433"/>
            <a:ext cx="13578840" cy="1557867"/>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414980" y="27120433"/>
            <a:ext cx="9052560" cy="1557867"/>
          </a:xfrm>
          <a:prstGeom prst="rect">
            <a:avLst/>
          </a:prstGeom>
        </p:spPr>
        <p:txBody>
          <a:bodyPr vert="horz" lIns="91440" tIns="45720" rIns="91440" bIns="45720" rtlCol="0" anchor="ctr"/>
          <a:lstStyle>
            <a:lvl1pPr algn="r">
              <a:defRPr sz="5120">
                <a:solidFill>
                  <a:schemeClr val="tx1">
                    <a:tint val="75000"/>
                  </a:schemeClr>
                </a:solidFill>
              </a:defRPr>
            </a:lvl1pPr>
          </a:lstStyle>
          <a:p>
            <a:fld id="{FC4F8D64-D007-4A19-A176-4DD44A7A9065}" type="slidenum">
              <a:rPr lang="en-US" smtClean="0"/>
              <a:t>‹#›</a:t>
            </a:fld>
            <a:endParaRPr lang="en-US" dirty="0"/>
          </a:p>
        </p:txBody>
      </p:sp>
    </p:spTree>
    <p:extLst>
      <p:ext uri="{BB962C8B-B14F-4D97-AF65-F5344CB8AC3E}">
        <p14:creationId xmlns:p14="http://schemas.microsoft.com/office/powerpoint/2010/main" val="1175834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185A"/>
        </a:solid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57B1D85D-A3B9-4431-895B-763498A74726}"/>
              </a:ext>
            </a:extLst>
          </p:cNvPr>
          <p:cNvSpPr/>
          <p:nvPr/>
        </p:nvSpPr>
        <p:spPr>
          <a:xfrm>
            <a:off x="954562" y="24133260"/>
            <a:ext cx="11989294" cy="1279579"/>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dirty="0"/>
          </a:p>
        </p:txBody>
      </p:sp>
      <p:sp>
        <p:nvSpPr>
          <p:cNvPr id="26" name="Rectangle: Rounded Corners 25">
            <a:extLst>
              <a:ext uri="{FF2B5EF4-FFF2-40B4-BE49-F238E27FC236}">
                <a16:creationId xmlns:a16="http://schemas.microsoft.com/office/drawing/2014/main" id="{4FAD931F-8C58-40A3-9D22-BDE974A09E9C}"/>
              </a:ext>
            </a:extLst>
          </p:cNvPr>
          <p:cNvSpPr/>
          <p:nvPr/>
        </p:nvSpPr>
        <p:spPr>
          <a:xfrm>
            <a:off x="13890909" y="9173688"/>
            <a:ext cx="12465636" cy="1921115"/>
          </a:xfrm>
          <a:prstGeom prst="roundRect">
            <a:avLst/>
          </a:prstGeom>
          <a:solidFill>
            <a:srgbClr val="D8D9DA"/>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a:p>
        </p:txBody>
      </p:sp>
      <p:sp>
        <p:nvSpPr>
          <p:cNvPr id="3" name="Rectangle: Rounded Corners 2">
            <a:extLst>
              <a:ext uri="{FF2B5EF4-FFF2-40B4-BE49-F238E27FC236}">
                <a16:creationId xmlns:a16="http://schemas.microsoft.com/office/drawing/2014/main" id="{36FA57F1-11B8-4DDA-BFAD-7567D1D6DC30}"/>
              </a:ext>
            </a:extLst>
          </p:cNvPr>
          <p:cNvSpPr/>
          <p:nvPr/>
        </p:nvSpPr>
        <p:spPr>
          <a:xfrm>
            <a:off x="736105" y="9145401"/>
            <a:ext cx="12465636" cy="1921115"/>
          </a:xfrm>
          <a:prstGeom prst="roundRect">
            <a:avLst/>
          </a:prstGeom>
          <a:solidFill>
            <a:srgbClr val="D8D9DA"/>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a:p>
        </p:txBody>
      </p:sp>
      <p:sp>
        <p:nvSpPr>
          <p:cNvPr id="5" name="TextBox 4"/>
          <p:cNvSpPr txBox="1"/>
          <p:nvPr/>
        </p:nvSpPr>
        <p:spPr>
          <a:xfrm>
            <a:off x="7644679" y="232030"/>
            <a:ext cx="33080206" cy="1218026"/>
          </a:xfrm>
          <a:prstGeom prst="rect">
            <a:avLst/>
          </a:prstGeom>
          <a:noFill/>
        </p:spPr>
        <p:txBody>
          <a:bodyPr wrap="square" rtlCol="0">
            <a:spAutoFit/>
          </a:bodyPr>
          <a:lstStyle/>
          <a:p>
            <a:r>
              <a:rPr lang="en-US" sz="7315" b="1" cap="small" dirty="0">
                <a:solidFill>
                  <a:schemeClr val="bg1"/>
                </a:solidFill>
                <a:latin typeface="Trajan Pro" panose="02020502050506020301" pitchFamily="18" charset="0"/>
              </a:rPr>
              <a:t>Establishing an inclusive and sustainable design program for assistive technology</a:t>
            </a:r>
            <a:endParaRPr lang="en-US" sz="90921" cap="small" dirty="0">
              <a:solidFill>
                <a:schemeClr val="bg1"/>
              </a:solidFill>
              <a:latin typeface="Trajan Pro" panose="02020502050506020301" pitchFamily="18" charset="0"/>
            </a:endParaRPr>
          </a:p>
        </p:txBody>
      </p:sp>
      <p:sp>
        <p:nvSpPr>
          <p:cNvPr id="8" name="Rectangle 7"/>
          <p:cNvSpPr/>
          <p:nvPr/>
        </p:nvSpPr>
        <p:spPr>
          <a:xfrm>
            <a:off x="911697" y="1330924"/>
            <a:ext cx="38016949" cy="780214"/>
          </a:xfrm>
          <a:prstGeom prst="rect">
            <a:avLst/>
          </a:prstGeom>
        </p:spPr>
        <p:txBody>
          <a:bodyPr wrap="square">
            <a:spAutoFit/>
          </a:bodyPr>
          <a:lstStyle/>
          <a:p>
            <a:pPr algn="r"/>
            <a:r>
              <a:rPr lang="en-US" sz="4470" dirty="0">
                <a:solidFill>
                  <a:schemeClr val="bg1"/>
                </a:solidFill>
                <a:latin typeface="Trajan Pro" panose="02020502050506020301" pitchFamily="18" charset="0"/>
                <a:ea typeface="PMingLiU" panose="02020500000000000000" pitchFamily="18" charset="-120"/>
              </a:rPr>
              <a:t>Joseph J. Lawler</a:t>
            </a:r>
            <a:r>
              <a:rPr lang="en-US" sz="4470" baseline="30000" dirty="0">
                <a:solidFill>
                  <a:schemeClr val="bg1"/>
                </a:solidFill>
                <a:latin typeface="Trajan Pro" panose="02020502050506020301" pitchFamily="18" charset="0"/>
                <a:ea typeface="PMingLiU" panose="02020500000000000000" pitchFamily="18" charset="-120"/>
              </a:rPr>
              <a:t>1</a:t>
            </a:r>
            <a:r>
              <a:rPr lang="en-US" sz="4470" dirty="0">
                <a:solidFill>
                  <a:schemeClr val="bg1"/>
                </a:solidFill>
                <a:latin typeface="Trajan Pro" panose="02020502050506020301" pitchFamily="18" charset="0"/>
                <a:ea typeface="PMingLiU" panose="02020500000000000000" pitchFamily="18" charset="-120"/>
              </a:rPr>
              <a:t>, Keshia M. Peters</a:t>
            </a:r>
            <a:r>
              <a:rPr lang="en-US" sz="4470" baseline="30000" dirty="0">
                <a:solidFill>
                  <a:schemeClr val="bg1"/>
                </a:solidFill>
                <a:latin typeface="Trajan Pro" panose="02020502050506020301" pitchFamily="18" charset="0"/>
                <a:ea typeface="PMingLiU" panose="02020500000000000000" pitchFamily="18" charset="-120"/>
              </a:rPr>
              <a:t>1</a:t>
            </a:r>
            <a:r>
              <a:rPr lang="en-US" sz="4470" dirty="0">
                <a:solidFill>
                  <a:schemeClr val="bg1"/>
                </a:solidFill>
                <a:latin typeface="Trajan Pro" panose="02020502050506020301" pitchFamily="18" charset="0"/>
                <a:ea typeface="PMingLiU" panose="02020500000000000000" pitchFamily="18" charset="-120"/>
              </a:rPr>
              <a:t>, Alyssa Spomer and Katherine M. Steele</a:t>
            </a:r>
            <a:r>
              <a:rPr lang="en-US" sz="4470" baseline="30000" dirty="0">
                <a:solidFill>
                  <a:schemeClr val="bg1"/>
                </a:solidFill>
                <a:latin typeface="Trajan Pro" panose="02020502050506020301" pitchFamily="18" charset="0"/>
                <a:ea typeface="PMingLiU" panose="02020500000000000000" pitchFamily="18" charset="-120"/>
              </a:rPr>
              <a:t> 1</a:t>
            </a:r>
            <a:endParaRPr lang="en-US" sz="4470" dirty="0">
              <a:solidFill>
                <a:schemeClr val="bg1"/>
              </a:solidFill>
              <a:latin typeface="Trajan Pro" panose="02020502050506020301" pitchFamily="18" charset="0"/>
              <a:ea typeface="PMingLiU" panose="02020500000000000000" pitchFamily="18" charset="-120"/>
            </a:endParaRPr>
          </a:p>
        </p:txBody>
      </p:sp>
      <p:sp>
        <p:nvSpPr>
          <p:cNvPr id="9" name="TextBox 8"/>
          <p:cNvSpPr txBox="1"/>
          <p:nvPr/>
        </p:nvSpPr>
        <p:spPr>
          <a:xfrm>
            <a:off x="16660504" y="2374310"/>
            <a:ext cx="22268140" cy="1515030"/>
          </a:xfrm>
          <a:prstGeom prst="rect">
            <a:avLst/>
          </a:prstGeom>
          <a:noFill/>
        </p:spPr>
        <p:txBody>
          <a:bodyPr wrap="square" rtlCol="0">
            <a:spAutoFit/>
          </a:bodyPr>
          <a:lstStyle/>
          <a:p>
            <a:pPr algn="r"/>
            <a:r>
              <a:rPr lang="en-US" sz="4470" baseline="30000" dirty="0">
                <a:solidFill>
                  <a:schemeClr val="bg1"/>
                </a:solidFill>
                <a:latin typeface="Trajan Pro" panose="02020502050506020301"/>
                <a:ea typeface="PMingLiU" panose="02020500000000000000" pitchFamily="18" charset="-120"/>
              </a:rPr>
              <a:t>1</a:t>
            </a:r>
            <a:r>
              <a:rPr lang="en-US" sz="4470" dirty="0">
                <a:solidFill>
                  <a:schemeClr val="bg1"/>
                </a:solidFill>
                <a:latin typeface="Trajan Pro" panose="02020502050506020301"/>
                <a:ea typeface="PMingLiU" panose="02020500000000000000" pitchFamily="18" charset="-120"/>
              </a:rPr>
              <a:t>Mechanical Engineering, University of Washington, Seattle, WA</a:t>
            </a:r>
          </a:p>
          <a:p>
            <a:pPr algn="r"/>
            <a:endParaRPr lang="en-US" sz="305" dirty="0">
              <a:solidFill>
                <a:schemeClr val="bg1"/>
              </a:solidFill>
              <a:latin typeface="Trajan Pro" panose="02020502050506020301"/>
              <a:ea typeface="PMingLiU" panose="02020500000000000000" pitchFamily="18" charset="-120"/>
            </a:endParaRPr>
          </a:p>
          <a:p>
            <a:pPr algn="r"/>
            <a:r>
              <a:rPr lang="en-US" sz="4470" baseline="30000" dirty="0">
                <a:solidFill>
                  <a:schemeClr val="bg1"/>
                </a:solidFill>
                <a:latin typeface="Trajan Pro" panose="02020502050506020301"/>
                <a:ea typeface="PMingLiU" panose="02020500000000000000" pitchFamily="18" charset="-120"/>
              </a:rPr>
              <a:t>2</a:t>
            </a:r>
            <a:r>
              <a:rPr lang="en-US" sz="4470" dirty="0">
                <a:solidFill>
                  <a:schemeClr val="bg1"/>
                </a:solidFill>
                <a:latin typeface="Trajan Pro" panose="02020502050506020301"/>
                <a:ea typeface="PMingLiU" panose="02020500000000000000" pitchFamily="18" charset="-120"/>
              </a:rPr>
              <a:t>Electrical Engineering, University of Washington, Seattle, WA</a:t>
            </a:r>
            <a:endParaRPr lang="en-US" sz="4470" dirty="0">
              <a:solidFill>
                <a:schemeClr val="bg1"/>
              </a:solidFill>
              <a:latin typeface="Trajan Pro" panose="02020502050506020301"/>
            </a:endParaRPr>
          </a:p>
        </p:txBody>
      </p:sp>
      <p:sp>
        <p:nvSpPr>
          <p:cNvPr id="23" name="TextBox 22">
            <a:extLst>
              <a:ext uri="{FF2B5EF4-FFF2-40B4-BE49-F238E27FC236}">
                <a16:creationId xmlns:a16="http://schemas.microsoft.com/office/drawing/2014/main" id="{E867C082-2783-49C2-B898-6E323EF28377}"/>
              </a:ext>
            </a:extLst>
          </p:cNvPr>
          <p:cNvSpPr txBox="1"/>
          <p:nvPr/>
        </p:nvSpPr>
        <p:spPr>
          <a:xfrm>
            <a:off x="1266905" y="4116929"/>
            <a:ext cx="10757079" cy="1134606"/>
          </a:xfrm>
          <a:prstGeom prst="rect">
            <a:avLst/>
          </a:prstGeom>
          <a:noFill/>
        </p:spPr>
        <p:txBody>
          <a:bodyPr wrap="square" rtlCol="0">
            <a:spAutoFit/>
          </a:bodyPr>
          <a:lstStyle/>
          <a:p>
            <a:r>
              <a:rPr lang="en-US" sz="6773" b="1" dirty="0">
                <a:latin typeface="Trajan Pro" panose="02020502050506020301" pitchFamily="18" charset="0"/>
              </a:rPr>
              <a:t>Background</a:t>
            </a:r>
          </a:p>
        </p:txBody>
      </p:sp>
      <p:sp>
        <p:nvSpPr>
          <p:cNvPr id="205" name="TextBox 204">
            <a:extLst>
              <a:ext uri="{FF2B5EF4-FFF2-40B4-BE49-F238E27FC236}">
                <a16:creationId xmlns:a16="http://schemas.microsoft.com/office/drawing/2014/main" id="{19174A53-3E01-4C37-8672-290A0EEEC411}"/>
              </a:ext>
            </a:extLst>
          </p:cNvPr>
          <p:cNvSpPr txBox="1"/>
          <p:nvPr/>
        </p:nvSpPr>
        <p:spPr>
          <a:xfrm>
            <a:off x="1551874" y="8010795"/>
            <a:ext cx="10757079" cy="1134606"/>
          </a:xfrm>
          <a:prstGeom prst="rect">
            <a:avLst/>
          </a:prstGeom>
          <a:noFill/>
        </p:spPr>
        <p:txBody>
          <a:bodyPr wrap="square" rtlCol="0">
            <a:spAutoFit/>
          </a:bodyPr>
          <a:lstStyle/>
          <a:p>
            <a:r>
              <a:rPr lang="en-US" sz="6773" b="1" dirty="0">
                <a:latin typeface="Trajan Pro" panose="02020502050506020301" pitchFamily="18" charset="0"/>
              </a:rPr>
              <a:t>Website</a:t>
            </a:r>
          </a:p>
        </p:txBody>
      </p:sp>
      <p:sp>
        <p:nvSpPr>
          <p:cNvPr id="222" name="TextBox 221">
            <a:extLst>
              <a:ext uri="{FF2B5EF4-FFF2-40B4-BE49-F238E27FC236}">
                <a16:creationId xmlns:a16="http://schemas.microsoft.com/office/drawing/2014/main" id="{19B227FD-CC59-4A51-84F0-7B52B0A0F9C2}"/>
              </a:ext>
            </a:extLst>
          </p:cNvPr>
          <p:cNvSpPr txBox="1"/>
          <p:nvPr/>
        </p:nvSpPr>
        <p:spPr>
          <a:xfrm>
            <a:off x="1266905" y="26617581"/>
            <a:ext cx="10757079" cy="1134606"/>
          </a:xfrm>
          <a:prstGeom prst="rect">
            <a:avLst/>
          </a:prstGeom>
          <a:noFill/>
        </p:spPr>
        <p:txBody>
          <a:bodyPr wrap="square" rtlCol="0">
            <a:spAutoFit/>
          </a:bodyPr>
          <a:lstStyle/>
          <a:p>
            <a:r>
              <a:rPr lang="en-US" sz="6773" b="1" dirty="0">
                <a:latin typeface="Trajan Pro" panose="02020502050506020301" pitchFamily="18" charset="0"/>
              </a:rPr>
              <a:t>References</a:t>
            </a:r>
          </a:p>
        </p:txBody>
      </p:sp>
      <p:sp>
        <p:nvSpPr>
          <p:cNvPr id="227" name="TextBox 226">
            <a:extLst>
              <a:ext uri="{FF2B5EF4-FFF2-40B4-BE49-F238E27FC236}">
                <a16:creationId xmlns:a16="http://schemas.microsoft.com/office/drawing/2014/main" id="{E255A681-753F-4D5A-835F-44D52CED8E84}"/>
              </a:ext>
            </a:extLst>
          </p:cNvPr>
          <p:cNvSpPr txBox="1"/>
          <p:nvPr/>
        </p:nvSpPr>
        <p:spPr>
          <a:xfrm>
            <a:off x="19240083" y="26617583"/>
            <a:ext cx="10757079" cy="1134606"/>
          </a:xfrm>
          <a:prstGeom prst="rect">
            <a:avLst/>
          </a:prstGeom>
          <a:noFill/>
        </p:spPr>
        <p:txBody>
          <a:bodyPr wrap="square" rtlCol="0">
            <a:spAutoFit/>
          </a:bodyPr>
          <a:lstStyle/>
          <a:p>
            <a:r>
              <a:rPr lang="en-US" sz="6773" b="1" dirty="0">
                <a:latin typeface="Trajan Pro" panose="02020502050506020301" pitchFamily="18" charset="0"/>
              </a:rPr>
              <a:t>Acknowledgments</a:t>
            </a:r>
          </a:p>
        </p:txBody>
      </p:sp>
      <p:sp>
        <p:nvSpPr>
          <p:cNvPr id="42" name="Rectangle 41">
            <a:extLst>
              <a:ext uri="{FF2B5EF4-FFF2-40B4-BE49-F238E27FC236}">
                <a16:creationId xmlns:a16="http://schemas.microsoft.com/office/drawing/2014/main" id="{F6F9C833-E66E-40E0-9148-EDE8F0B4298B}"/>
              </a:ext>
            </a:extLst>
          </p:cNvPr>
          <p:cNvSpPr/>
          <p:nvPr/>
        </p:nvSpPr>
        <p:spPr>
          <a:xfrm>
            <a:off x="2003626" y="27614263"/>
            <a:ext cx="14775462" cy="530017"/>
          </a:xfrm>
          <a:prstGeom prst="rect">
            <a:avLst/>
          </a:prstGeom>
        </p:spPr>
        <p:txBody>
          <a:bodyPr wrap="square">
            <a:spAutoFit/>
          </a:bodyPr>
          <a:lstStyle/>
          <a:p>
            <a:pPr marL="464460" indent="-464460">
              <a:buFont typeface="+mj-lt"/>
              <a:buAutoNum type="arabicPeriod"/>
            </a:pPr>
            <a:r>
              <a:rPr lang="en-US" sz="2844" dirty="0"/>
              <a:t>Sample font size</a:t>
            </a:r>
          </a:p>
        </p:txBody>
      </p:sp>
      <p:sp>
        <p:nvSpPr>
          <p:cNvPr id="236" name="Rectangle 235">
            <a:extLst>
              <a:ext uri="{FF2B5EF4-FFF2-40B4-BE49-F238E27FC236}">
                <a16:creationId xmlns:a16="http://schemas.microsoft.com/office/drawing/2014/main" id="{0C84C862-CC23-4A22-A202-8E31275F1510}"/>
              </a:ext>
            </a:extLst>
          </p:cNvPr>
          <p:cNvSpPr/>
          <p:nvPr/>
        </p:nvSpPr>
        <p:spPr>
          <a:xfrm>
            <a:off x="19240085" y="27614263"/>
            <a:ext cx="18080984" cy="967701"/>
          </a:xfrm>
          <a:prstGeom prst="rect">
            <a:avLst/>
          </a:prstGeom>
        </p:spPr>
        <p:txBody>
          <a:bodyPr wrap="square">
            <a:spAutoFit/>
          </a:bodyPr>
          <a:lstStyle/>
          <a:p>
            <a:r>
              <a:rPr lang="en-US" sz="2844" dirty="0"/>
              <a:t>I would like to thank Keshia Peters, Alyssa Spomer and Dr. Steele for their advice and direction throughout this project. I also thank the Mathers Fund to Empower and Improve Human Ability for their on-going support of HuskyADAPT.</a:t>
            </a:r>
          </a:p>
        </p:txBody>
      </p:sp>
      <p:sp>
        <p:nvSpPr>
          <p:cNvPr id="2" name="Rectangle 1"/>
          <p:cNvSpPr/>
          <p:nvPr/>
        </p:nvSpPr>
        <p:spPr>
          <a:xfrm>
            <a:off x="1698858" y="-360004"/>
            <a:ext cx="14024813" cy="1217898"/>
          </a:xfrm>
          <a:prstGeom prst="rect">
            <a:avLst/>
          </a:prstGeom>
        </p:spPr>
        <p:txBody>
          <a:bodyPr wrap="square">
            <a:spAutoFit/>
          </a:bodyPr>
          <a:lstStyle/>
          <a:p>
            <a:endParaRPr lang="en-US" sz="1219" dirty="0"/>
          </a:p>
          <a:p>
            <a:endParaRPr lang="en-US" sz="2032" dirty="0"/>
          </a:p>
          <a:p>
            <a:pPr lvl="2"/>
            <a:endParaRPr lang="en-US" sz="4063" dirty="0"/>
          </a:p>
        </p:txBody>
      </p:sp>
      <p:sp>
        <p:nvSpPr>
          <p:cNvPr id="69" name="Rectangle 68">
            <a:extLst>
              <a:ext uri="{FF2B5EF4-FFF2-40B4-BE49-F238E27FC236}">
                <a16:creationId xmlns:a16="http://schemas.microsoft.com/office/drawing/2014/main" id="{6325ADB2-F823-4974-955D-5A09E2E8CBF1}"/>
              </a:ext>
            </a:extLst>
          </p:cNvPr>
          <p:cNvSpPr/>
          <p:nvPr/>
        </p:nvSpPr>
        <p:spPr>
          <a:xfrm>
            <a:off x="1551874" y="44254"/>
            <a:ext cx="7225111" cy="655116"/>
          </a:xfrm>
          <a:prstGeom prst="rect">
            <a:avLst/>
          </a:prstGeom>
        </p:spPr>
        <p:txBody>
          <a:bodyPr wrap="square">
            <a:spAutoFit/>
          </a:bodyPr>
          <a:lstStyle/>
          <a:p>
            <a:pPr lvl="0"/>
            <a:r>
              <a:rPr lang="en-US" sz="3657" dirty="0"/>
              <a:t>Size of font</a:t>
            </a:r>
          </a:p>
        </p:txBody>
      </p:sp>
      <p:sp>
        <p:nvSpPr>
          <p:cNvPr id="18" name="TextBox 17">
            <a:extLst>
              <a:ext uri="{FF2B5EF4-FFF2-40B4-BE49-F238E27FC236}">
                <a16:creationId xmlns:a16="http://schemas.microsoft.com/office/drawing/2014/main" id="{A501B597-C0CA-4496-BE0A-7EB76C81FA3E}"/>
              </a:ext>
            </a:extLst>
          </p:cNvPr>
          <p:cNvSpPr txBox="1"/>
          <p:nvPr/>
        </p:nvSpPr>
        <p:spPr>
          <a:xfrm>
            <a:off x="14257867" y="8010797"/>
            <a:ext cx="10757079" cy="1134606"/>
          </a:xfrm>
          <a:prstGeom prst="rect">
            <a:avLst/>
          </a:prstGeom>
          <a:noFill/>
        </p:spPr>
        <p:txBody>
          <a:bodyPr wrap="square" rtlCol="0">
            <a:spAutoFit/>
          </a:bodyPr>
          <a:lstStyle/>
          <a:p>
            <a:pPr algn="ctr"/>
            <a:r>
              <a:rPr lang="en-US" sz="6773" b="1" dirty="0">
                <a:latin typeface="Trajan Pro" panose="02020502050506020301" pitchFamily="18" charset="0"/>
              </a:rPr>
              <a:t>Design Challenges 2018-2019</a:t>
            </a:r>
          </a:p>
        </p:txBody>
      </p:sp>
      <p:sp>
        <p:nvSpPr>
          <p:cNvPr id="19" name="TextBox 18">
            <a:extLst>
              <a:ext uri="{FF2B5EF4-FFF2-40B4-BE49-F238E27FC236}">
                <a16:creationId xmlns:a16="http://schemas.microsoft.com/office/drawing/2014/main" id="{08FA6227-4CAB-405E-AEE8-188696BC5522}"/>
              </a:ext>
            </a:extLst>
          </p:cNvPr>
          <p:cNvSpPr txBox="1"/>
          <p:nvPr/>
        </p:nvSpPr>
        <p:spPr>
          <a:xfrm>
            <a:off x="27531390" y="8010798"/>
            <a:ext cx="10757079" cy="1134606"/>
          </a:xfrm>
          <a:prstGeom prst="rect">
            <a:avLst/>
          </a:prstGeom>
          <a:noFill/>
        </p:spPr>
        <p:txBody>
          <a:bodyPr wrap="square" rtlCol="0">
            <a:spAutoFit/>
          </a:bodyPr>
          <a:lstStyle/>
          <a:p>
            <a:r>
              <a:rPr lang="en-US" sz="6773" b="1" dirty="0">
                <a:latin typeface="Trajan Pro" panose="02020502050506020301" pitchFamily="18" charset="0"/>
              </a:rPr>
              <a:t>Furthering a Design Project</a:t>
            </a:r>
          </a:p>
        </p:txBody>
      </p:sp>
      <p:sp>
        <p:nvSpPr>
          <p:cNvPr id="22" name="TextBox 21">
            <a:extLst>
              <a:ext uri="{FF2B5EF4-FFF2-40B4-BE49-F238E27FC236}">
                <a16:creationId xmlns:a16="http://schemas.microsoft.com/office/drawing/2014/main" id="{55BD9B3D-DCD5-4493-8651-CDB388A41268}"/>
              </a:ext>
            </a:extLst>
          </p:cNvPr>
          <p:cNvSpPr txBox="1"/>
          <p:nvPr/>
        </p:nvSpPr>
        <p:spPr>
          <a:xfrm>
            <a:off x="13883982" y="11437493"/>
            <a:ext cx="12609380" cy="10618291"/>
          </a:xfrm>
          <a:prstGeom prst="rect">
            <a:avLst/>
          </a:prstGeom>
          <a:noFill/>
        </p:spPr>
        <p:txBody>
          <a:bodyPr wrap="square" rtlCol="0">
            <a:spAutoFit/>
          </a:bodyPr>
          <a:lstStyle/>
          <a:p>
            <a:r>
              <a:rPr lang="en-US" sz="3600" b="1" dirty="0"/>
              <a:t>Before: </a:t>
            </a:r>
          </a:p>
          <a:p>
            <a:pPr marL="457200" indent="-457200">
              <a:buFont typeface="Arial" panose="020B0604020202020204" pitchFamily="34" charset="0"/>
              <a:buChar char="•"/>
            </a:pPr>
            <a:r>
              <a:rPr lang="en-US" sz="3200" dirty="0"/>
              <a:t>Difficult to navigate to Design Challenge survey </a:t>
            </a:r>
          </a:p>
          <a:p>
            <a:pPr marL="457200" indent="-457200">
              <a:buFont typeface="Arial" panose="020B0604020202020204" pitchFamily="34" charset="0"/>
              <a:buChar char="•"/>
            </a:pPr>
            <a:r>
              <a:rPr lang="en-US" sz="3200" dirty="0"/>
              <a:t>Survey did not set expectations or gather enough information</a:t>
            </a:r>
          </a:p>
          <a:p>
            <a:pPr marL="457200" indent="-457200">
              <a:buFont typeface="Arial" panose="020B0604020202020204" pitchFamily="34" charset="0"/>
              <a:buChar char="•"/>
            </a:pPr>
            <a:r>
              <a:rPr lang="en-US" sz="3200" dirty="0"/>
              <a:t>Student teams were given a short summary of their design challenge</a:t>
            </a:r>
          </a:p>
          <a:p>
            <a:endParaRPr lang="en-US" sz="3200" dirty="0"/>
          </a:p>
          <a:p>
            <a:r>
              <a:rPr lang="en-US" sz="3600" b="1" dirty="0"/>
              <a:t>After:</a:t>
            </a:r>
          </a:p>
          <a:p>
            <a:pPr marL="457200" indent="-457200">
              <a:buFont typeface="Arial" panose="020B0604020202020204" pitchFamily="34" charset="0"/>
              <a:buChar char="•"/>
            </a:pPr>
            <a:r>
              <a:rPr lang="en-US" sz="3200" dirty="0"/>
              <a:t>Survey is available via link from the homepage of the website</a:t>
            </a:r>
          </a:p>
          <a:p>
            <a:pPr marL="457200" indent="-457200">
              <a:buFont typeface="Arial" panose="020B0604020202020204" pitchFamily="34" charset="0"/>
              <a:buChar char="•"/>
            </a:pPr>
            <a:r>
              <a:rPr lang="en-US" sz="3200" dirty="0"/>
              <a:t>Survey is inclusive and sets expectations for need experts and teams; incorporated feedback from experts in the field</a:t>
            </a:r>
          </a:p>
          <a:p>
            <a:pPr marL="457200" indent="-457200">
              <a:buFont typeface="Arial" panose="020B0604020202020204" pitchFamily="34" charset="0"/>
              <a:buChar char="•"/>
            </a:pPr>
            <a:r>
              <a:rPr lang="en-US" sz="3200" dirty="0"/>
              <a:t>Centralized repository of community members contact information</a:t>
            </a:r>
          </a:p>
          <a:p>
            <a:pPr marL="457200" indent="-457200">
              <a:buFont typeface="Arial" panose="020B0604020202020204" pitchFamily="34" charset="0"/>
              <a:buChar char="•"/>
            </a:pPr>
            <a:r>
              <a:rPr lang="en-US" sz="3200" dirty="0"/>
              <a:t>Created interview document for meetings with need experts to ensure the correct information is gathered</a:t>
            </a:r>
          </a:p>
          <a:p>
            <a:pPr marL="457200" indent="-457200">
              <a:buFont typeface="Arial" panose="020B0604020202020204" pitchFamily="34" charset="0"/>
              <a:buChar char="•"/>
            </a:pPr>
            <a:r>
              <a:rPr lang="en-US" sz="3200" dirty="0"/>
              <a:t>One page summary of each design challenge for incoming student teams providing more direction and detail</a:t>
            </a:r>
          </a:p>
          <a:p>
            <a:pPr marL="457200" indent="-457200">
              <a:buFont typeface="Arial" panose="020B0604020202020204" pitchFamily="34" charset="0"/>
              <a:buChar char="•"/>
            </a:pPr>
            <a:endParaRPr lang="en-US" sz="3200" dirty="0"/>
          </a:p>
          <a:p>
            <a:r>
              <a:rPr lang="en-US" sz="3600" b="1" dirty="0"/>
              <a:t>Future:</a:t>
            </a:r>
          </a:p>
          <a:p>
            <a:pPr marL="457200" indent="-457200">
              <a:buFont typeface="Arial" panose="020B0604020202020204" pitchFamily="34" charset="0"/>
              <a:buChar char="•"/>
            </a:pPr>
            <a:r>
              <a:rPr lang="en-US" sz="3200" dirty="0"/>
              <a:t>Separating design challenges into the VIP class or club format</a:t>
            </a:r>
          </a:p>
          <a:p>
            <a:pPr marL="457200" indent="-457200">
              <a:buFont typeface="Arial" panose="020B0604020202020204" pitchFamily="34" charset="0"/>
              <a:buChar char="•"/>
            </a:pPr>
            <a:r>
              <a:rPr lang="en-US" sz="3200" dirty="0"/>
              <a:t>Documentation to be used in the future, ensuring the continuation of accessible design</a:t>
            </a:r>
          </a:p>
          <a:p>
            <a:pPr marL="457200" indent="-457200">
              <a:buFont typeface="Arial" panose="020B0604020202020204" pitchFamily="34" charset="0"/>
              <a:buChar char="•"/>
            </a:pPr>
            <a:r>
              <a:rPr lang="en-US" sz="3200" dirty="0"/>
              <a:t>Expand our network of community members, continuing to increase the impact that HuskyADAPT can have. </a:t>
            </a:r>
          </a:p>
        </p:txBody>
      </p:sp>
      <p:sp>
        <p:nvSpPr>
          <p:cNvPr id="24" name="TextBox 23">
            <a:extLst>
              <a:ext uri="{FF2B5EF4-FFF2-40B4-BE49-F238E27FC236}">
                <a16:creationId xmlns:a16="http://schemas.microsoft.com/office/drawing/2014/main" id="{CA02FD93-68F1-4161-80D3-A0F2AC89B50F}"/>
              </a:ext>
            </a:extLst>
          </p:cNvPr>
          <p:cNvSpPr txBox="1"/>
          <p:nvPr/>
        </p:nvSpPr>
        <p:spPr>
          <a:xfrm>
            <a:off x="1013374" y="9229385"/>
            <a:ext cx="11834077" cy="1508105"/>
          </a:xfrm>
          <a:prstGeom prst="rect">
            <a:avLst/>
          </a:prstGeom>
          <a:noFill/>
        </p:spPr>
        <p:txBody>
          <a:bodyPr wrap="square" rtlCol="0">
            <a:spAutoFit/>
          </a:bodyPr>
          <a:lstStyle/>
          <a:p>
            <a:r>
              <a:rPr lang="en-US" sz="3600" dirty="0"/>
              <a:t>How do we ensure sustainability of projects between years?</a:t>
            </a:r>
          </a:p>
          <a:p>
            <a:endParaRPr lang="en-US" sz="2000" dirty="0"/>
          </a:p>
          <a:p>
            <a:r>
              <a:rPr lang="en-US" sz="3600" dirty="0"/>
              <a:t>How do we share results with the broader community?</a:t>
            </a:r>
          </a:p>
        </p:txBody>
      </p:sp>
      <p:sp>
        <p:nvSpPr>
          <p:cNvPr id="25" name="TextBox 24">
            <a:extLst>
              <a:ext uri="{FF2B5EF4-FFF2-40B4-BE49-F238E27FC236}">
                <a16:creationId xmlns:a16="http://schemas.microsoft.com/office/drawing/2014/main" id="{741CB389-C363-4832-85AC-09623E611395}"/>
              </a:ext>
            </a:extLst>
          </p:cNvPr>
          <p:cNvSpPr txBox="1"/>
          <p:nvPr/>
        </p:nvSpPr>
        <p:spPr>
          <a:xfrm>
            <a:off x="27031861" y="9627005"/>
            <a:ext cx="12188365" cy="14598997"/>
          </a:xfrm>
          <a:prstGeom prst="rect">
            <a:avLst/>
          </a:prstGeom>
          <a:noFill/>
        </p:spPr>
        <p:txBody>
          <a:bodyPr wrap="square" rtlCol="0">
            <a:spAutoFit/>
          </a:bodyPr>
          <a:lstStyle/>
          <a:p>
            <a:pPr marL="508006" indent="-508006">
              <a:buFont typeface="Arial" panose="020B0604020202020204" pitchFamily="34" charset="0"/>
              <a:buChar char="•"/>
            </a:pPr>
            <a:endParaRPr lang="en-US" sz="3556" dirty="0"/>
          </a:p>
          <a:p>
            <a:pPr marL="508006" indent="-508006">
              <a:buFont typeface="Arial" panose="020B0604020202020204" pitchFamily="34" charset="0"/>
              <a:buChar char="•"/>
            </a:pPr>
            <a:endParaRPr lang="en-US" sz="3556" dirty="0"/>
          </a:p>
          <a:p>
            <a:r>
              <a:rPr lang="en-US" sz="3600" b="1" dirty="0"/>
              <a:t>Design Project:</a:t>
            </a:r>
          </a:p>
          <a:p>
            <a:pPr marL="457200" indent="-457200">
              <a:buFont typeface="Arial" panose="020B0604020202020204" pitchFamily="34" charset="0"/>
              <a:buChar char="•"/>
            </a:pPr>
            <a:r>
              <a:rPr lang="en-US" sz="3200" dirty="0"/>
              <a:t>Queso is a super third grader! He is looking for better ways to play more challenging video games. He is especially interested in being able to play Minecraft with only his left hand. </a:t>
            </a:r>
          </a:p>
          <a:p>
            <a:pPr marL="457200" indent="-457200">
              <a:buFont typeface="Arial" panose="020B0604020202020204" pitchFamily="34" charset="0"/>
              <a:buChar char="•"/>
            </a:pPr>
            <a:r>
              <a:rPr lang="en-US" sz="3200" dirty="0"/>
              <a:t>With this implementation the student’s writing potential will expand exponentially.</a:t>
            </a:r>
          </a:p>
          <a:p>
            <a:pPr marL="457200" indent="-457200">
              <a:buFont typeface="Arial" panose="020B0604020202020204" pitchFamily="34" charset="0"/>
              <a:buChar char="•"/>
            </a:pPr>
            <a:endParaRPr lang="en-US" sz="3200" dirty="0"/>
          </a:p>
          <a:p>
            <a:endParaRPr lang="en-US" sz="3200" dirty="0"/>
          </a:p>
          <a:p>
            <a:endParaRPr lang="en-US" sz="1200" dirty="0"/>
          </a:p>
          <a:p>
            <a:endParaRPr lang="en-US" sz="3600" b="1" dirty="0"/>
          </a:p>
          <a:p>
            <a:endParaRPr lang="en-US" sz="3600" b="1" dirty="0"/>
          </a:p>
          <a:p>
            <a:endParaRPr lang="en-US" sz="3600" b="1" dirty="0"/>
          </a:p>
          <a:p>
            <a:r>
              <a:rPr lang="en-US" sz="3600" b="1" dirty="0"/>
              <a:t>Easy Type:</a:t>
            </a:r>
          </a:p>
          <a:p>
            <a:pPr marL="457200" indent="-457200">
              <a:buFont typeface="Arial" panose="020B0604020202020204" pitchFamily="34" charset="0"/>
              <a:buChar char="•"/>
            </a:pPr>
            <a:r>
              <a:rPr lang="en-US" sz="3200" dirty="0"/>
              <a:t>Customized PENTI One-handed Keyboard</a:t>
            </a:r>
          </a:p>
          <a:p>
            <a:pPr marL="457200" indent="-457200">
              <a:buFont typeface="Arial" panose="020B0604020202020204" pitchFamily="34" charset="0"/>
              <a:buChar char="•"/>
            </a:pPr>
            <a:r>
              <a:rPr lang="en-US" sz="3200" dirty="0"/>
              <a:t>Minimal force required to type due to touch keyboard, opens doors to playing online games</a:t>
            </a:r>
          </a:p>
          <a:p>
            <a:pPr marL="457200" indent="-457200">
              <a:buFont typeface="Arial" panose="020B0604020202020204" pitchFamily="34" charset="0"/>
              <a:buChar char="•"/>
            </a:pPr>
            <a:r>
              <a:rPr lang="en-US" sz="3200" dirty="0"/>
              <a:t>Allows Queso to grow typing skills</a:t>
            </a:r>
          </a:p>
          <a:p>
            <a:pPr marL="457200" indent="-457200">
              <a:buFont typeface="Arial" panose="020B0604020202020204" pitchFamily="34" charset="0"/>
              <a:buChar char="•"/>
            </a:pPr>
            <a:r>
              <a:rPr lang="en-US" sz="3200" dirty="0"/>
              <a:t>Regular PENTI keyboard implementation and Simplified PENTI keyboard for games</a:t>
            </a:r>
          </a:p>
          <a:p>
            <a:endParaRPr lang="en-US" sz="3200" dirty="0"/>
          </a:p>
          <a:p>
            <a:r>
              <a:rPr lang="en-US" sz="3600" b="1" dirty="0"/>
              <a:t>Continuation:</a:t>
            </a:r>
          </a:p>
          <a:p>
            <a:pPr marL="457200" indent="-457200">
              <a:buFont typeface="Arial" panose="020B0604020202020204" pitchFamily="34" charset="0"/>
              <a:buChar char="•"/>
            </a:pPr>
            <a:r>
              <a:rPr lang="en-US" sz="3200" dirty="0"/>
              <a:t>Researched most used keys to optimize keyboard</a:t>
            </a:r>
          </a:p>
          <a:p>
            <a:pPr marL="457200" indent="-457200">
              <a:buFont typeface="Arial" panose="020B0604020202020204" pitchFamily="34" charset="0"/>
              <a:buChar char="•"/>
            </a:pPr>
            <a:r>
              <a:rPr lang="en-US" sz="3200" dirty="0"/>
              <a:t>Implemented shortcuts for most used words in users age group</a:t>
            </a:r>
          </a:p>
          <a:p>
            <a:pPr marL="457200" indent="-457200">
              <a:buFont typeface="Arial" panose="020B0604020202020204" pitchFamily="34" charset="0"/>
              <a:buChar char="•"/>
            </a:pPr>
            <a:r>
              <a:rPr lang="en-US" sz="3200" dirty="0"/>
              <a:t>Remapped the keyboard according to Queso’s ability with his right hand</a:t>
            </a:r>
          </a:p>
          <a:p>
            <a:endParaRPr lang="en-US" sz="3200" dirty="0"/>
          </a:p>
          <a:p>
            <a:endParaRPr lang="en-US" sz="3556" dirty="0"/>
          </a:p>
        </p:txBody>
      </p:sp>
      <p:sp>
        <p:nvSpPr>
          <p:cNvPr id="7" name="TextBox 6">
            <a:extLst>
              <a:ext uri="{FF2B5EF4-FFF2-40B4-BE49-F238E27FC236}">
                <a16:creationId xmlns:a16="http://schemas.microsoft.com/office/drawing/2014/main" id="{AC74C6F6-158C-455E-94B2-6DA961EEBBFE}"/>
              </a:ext>
            </a:extLst>
          </p:cNvPr>
          <p:cNvSpPr txBox="1"/>
          <p:nvPr/>
        </p:nvSpPr>
        <p:spPr>
          <a:xfrm>
            <a:off x="1188219" y="5450146"/>
            <a:ext cx="37376768" cy="2116862"/>
          </a:xfrm>
          <a:prstGeom prst="rect">
            <a:avLst/>
          </a:prstGeom>
          <a:noFill/>
        </p:spPr>
        <p:txBody>
          <a:bodyPr wrap="square" rtlCol="0">
            <a:spAutoFit/>
          </a:bodyPr>
          <a:lstStyle/>
          <a:p>
            <a:r>
              <a:rPr lang="en-US" sz="3200" dirty="0"/>
              <a:t>HuskyADAPT is a program at the University of Washington that works to foster an inclusive, sustainable, and multidisciplinary community supporting accessible design and play technology. Each year student teams work with community members on projects focused on accessible design. This is important because we are teaching the next generation of engineers to make technology accessible and helping community members along the way. I worked to ensure that last year’s work did not go to waste and the program continues its success. </a:t>
            </a:r>
          </a:p>
          <a:p>
            <a:endParaRPr lang="en-US" sz="3556" dirty="0"/>
          </a:p>
        </p:txBody>
      </p:sp>
      <p:sp>
        <p:nvSpPr>
          <p:cNvPr id="6" name="TextBox 5">
            <a:extLst>
              <a:ext uri="{FF2B5EF4-FFF2-40B4-BE49-F238E27FC236}">
                <a16:creationId xmlns:a16="http://schemas.microsoft.com/office/drawing/2014/main" id="{642CC83D-47D9-4A2F-AE48-BBE431820F76}"/>
              </a:ext>
            </a:extLst>
          </p:cNvPr>
          <p:cNvSpPr txBox="1"/>
          <p:nvPr/>
        </p:nvSpPr>
        <p:spPr>
          <a:xfrm>
            <a:off x="736105" y="11033535"/>
            <a:ext cx="11989295" cy="7126234"/>
          </a:xfrm>
          <a:prstGeom prst="rect">
            <a:avLst/>
          </a:prstGeom>
          <a:noFill/>
        </p:spPr>
        <p:txBody>
          <a:bodyPr wrap="square" rtlCol="0">
            <a:spAutoFit/>
          </a:bodyPr>
          <a:lstStyle/>
          <a:p>
            <a:r>
              <a:rPr lang="en-US" sz="3600" b="1" dirty="0"/>
              <a:t>Before:</a:t>
            </a:r>
            <a:r>
              <a:rPr lang="en-US" sz="3600" dirty="0"/>
              <a:t> </a:t>
            </a:r>
          </a:p>
          <a:p>
            <a:pPr marL="571500" indent="-571500">
              <a:buFont typeface="Arial" panose="020B0604020202020204" pitchFamily="34" charset="0"/>
              <a:buChar char="•"/>
            </a:pPr>
            <a:r>
              <a:rPr lang="en-US" sz="3200" dirty="0"/>
              <a:t>Short summaries of most of the teams, incomplete</a:t>
            </a:r>
          </a:p>
          <a:p>
            <a:pPr marL="571500" indent="-571500">
              <a:buFont typeface="Arial" panose="020B0604020202020204" pitchFamily="34" charset="0"/>
              <a:buChar char="•"/>
            </a:pPr>
            <a:r>
              <a:rPr lang="en-US" sz="3200" dirty="0"/>
              <a:t>Stated design challenges but did not showcase results</a:t>
            </a:r>
          </a:p>
          <a:p>
            <a:pPr marL="571500" indent="-571500">
              <a:buFont typeface="Arial" panose="020B0604020202020204" pitchFamily="34" charset="0"/>
              <a:buChar char="•"/>
            </a:pPr>
            <a:r>
              <a:rPr lang="en-US" sz="3200" dirty="0"/>
              <a:t>Lacked necessary information for other research teams to pick up where they left off; did not promote sustainability</a:t>
            </a:r>
          </a:p>
          <a:p>
            <a:endParaRPr lang="en-US" sz="1000" dirty="0"/>
          </a:p>
          <a:p>
            <a:r>
              <a:rPr lang="en-US" sz="3600" b="1" dirty="0"/>
              <a:t>Process:</a:t>
            </a:r>
          </a:p>
          <a:p>
            <a:pPr marL="457200" indent="-457200">
              <a:buFont typeface="Arial" panose="020B0604020202020204" pitchFamily="34" charset="0"/>
              <a:buChar char="•"/>
            </a:pPr>
            <a:r>
              <a:rPr lang="en-US" sz="3200" dirty="0"/>
              <a:t>Performed Case Studies on other research pages</a:t>
            </a:r>
          </a:p>
          <a:p>
            <a:pPr marL="457200" indent="-457200">
              <a:buFont typeface="Arial" panose="020B0604020202020204" pitchFamily="34" charset="0"/>
              <a:buChar char="•"/>
            </a:pPr>
            <a:r>
              <a:rPr lang="en-US" sz="3200" dirty="0"/>
              <a:t>Selected information to be posted; in line with guiding questions</a:t>
            </a:r>
          </a:p>
          <a:p>
            <a:pPr marL="457200" indent="-457200">
              <a:buFont typeface="Arial" panose="020B0604020202020204" pitchFamily="34" charset="0"/>
              <a:buChar char="•"/>
            </a:pPr>
            <a:r>
              <a:rPr lang="en-US" sz="3200" dirty="0"/>
              <a:t>Organized with user interaction in mind</a:t>
            </a:r>
          </a:p>
          <a:p>
            <a:endParaRPr lang="en-US" sz="1000" dirty="0"/>
          </a:p>
          <a:p>
            <a:r>
              <a:rPr lang="en-US" sz="3600" b="1" dirty="0"/>
              <a:t>Final Product:</a:t>
            </a:r>
          </a:p>
          <a:p>
            <a:pPr marL="571500" indent="-571500">
              <a:buFont typeface="Arial" panose="020B0604020202020204" pitchFamily="34" charset="0"/>
              <a:buChar char="•"/>
            </a:pPr>
            <a:r>
              <a:rPr lang="en-US" sz="3200" dirty="0"/>
              <a:t>Central pages for Club and VIP teams; links to team pages</a:t>
            </a:r>
          </a:p>
          <a:p>
            <a:pPr marL="571500" indent="-571500">
              <a:buFont typeface="Arial" panose="020B0604020202020204" pitchFamily="34" charset="0"/>
              <a:buChar char="•"/>
            </a:pPr>
            <a:r>
              <a:rPr lang="en-US" sz="3200" dirty="0"/>
              <a:t>Hardcoded features in HTML5: Hover and Alignment</a:t>
            </a:r>
          </a:p>
          <a:p>
            <a:pPr marL="571500" indent="-571500">
              <a:buFont typeface="Arial" panose="020B0604020202020204" pitchFamily="34" charset="0"/>
              <a:buChar char="•"/>
            </a:pPr>
            <a:r>
              <a:rPr lang="en-US" sz="3200" dirty="0"/>
              <a:t>Added Accessibility features: Alt text and Read-out</a:t>
            </a:r>
          </a:p>
        </p:txBody>
      </p:sp>
      <p:pic>
        <p:nvPicPr>
          <p:cNvPr id="11" name="Picture 10" descr="A screenshot of a cell phone&#10;&#10;Description generated with very high confidence">
            <a:extLst>
              <a:ext uri="{FF2B5EF4-FFF2-40B4-BE49-F238E27FC236}">
                <a16:creationId xmlns:a16="http://schemas.microsoft.com/office/drawing/2014/main" id="{FBA15967-00A5-458C-8853-7200106889BC}"/>
              </a:ext>
            </a:extLst>
          </p:cNvPr>
          <p:cNvPicPr>
            <a:picLocks noChangeAspect="1"/>
          </p:cNvPicPr>
          <p:nvPr/>
        </p:nvPicPr>
        <p:blipFill rotWithShape="1">
          <a:blip r:embed="rId3"/>
          <a:srcRect l="13154" r="15404"/>
          <a:stretch/>
        </p:blipFill>
        <p:spPr>
          <a:xfrm>
            <a:off x="1013374" y="18100779"/>
            <a:ext cx="3724524" cy="5833321"/>
          </a:xfrm>
          <a:prstGeom prst="rect">
            <a:avLst/>
          </a:prstGeom>
          <a:ln>
            <a:solidFill>
              <a:schemeClr val="tx1"/>
            </a:solidFill>
          </a:ln>
        </p:spPr>
      </p:pic>
      <p:sp>
        <p:nvSpPr>
          <p:cNvPr id="4" name="TextBox 3">
            <a:extLst>
              <a:ext uri="{FF2B5EF4-FFF2-40B4-BE49-F238E27FC236}">
                <a16:creationId xmlns:a16="http://schemas.microsoft.com/office/drawing/2014/main" id="{F5EA2CFB-9404-4A2B-8A1E-AC0173CA5AE1}"/>
              </a:ext>
            </a:extLst>
          </p:cNvPr>
          <p:cNvSpPr txBox="1"/>
          <p:nvPr/>
        </p:nvSpPr>
        <p:spPr>
          <a:xfrm>
            <a:off x="14214109" y="9173690"/>
            <a:ext cx="11949127" cy="1892826"/>
          </a:xfrm>
          <a:prstGeom prst="rect">
            <a:avLst/>
          </a:prstGeom>
          <a:noFill/>
        </p:spPr>
        <p:txBody>
          <a:bodyPr wrap="square" rtlCol="0">
            <a:spAutoFit/>
          </a:bodyPr>
          <a:lstStyle/>
          <a:p>
            <a:r>
              <a:rPr lang="en-US" sz="3600" dirty="0"/>
              <a:t>How do we reach out to need experts for project ideas and partnerships?</a:t>
            </a:r>
          </a:p>
          <a:p>
            <a:endParaRPr lang="en-US" sz="900" dirty="0"/>
          </a:p>
          <a:p>
            <a:r>
              <a:rPr lang="en-US" sz="3600" dirty="0"/>
              <a:t>How do we pick projects for impact?</a:t>
            </a:r>
          </a:p>
        </p:txBody>
      </p:sp>
      <p:pic>
        <p:nvPicPr>
          <p:cNvPr id="12" name="Picture 11">
            <a:extLst>
              <a:ext uri="{FF2B5EF4-FFF2-40B4-BE49-F238E27FC236}">
                <a16:creationId xmlns:a16="http://schemas.microsoft.com/office/drawing/2014/main" id="{5B348593-F1BD-473B-9CE8-E0DFCE76FE74}"/>
              </a:ext>
            </a:extLst>
          </p:cNvPr>
          <p:cNvPicPr>
            <a:picLocks noChangeAspect="1"/>
          </p:cNvPicPr>
          <p:nvPr/>
        </p:nvPicPr>
        <p:blipFill>
          <a:blip r:embed="rId4"/>
          <a:stretch>
            <a:fillRect/>
          </a:stretch>
        </p:blipFill>
        <p:spPr>
          <a:xfrm>
            <a:off x="5417237" y="19833744"/>
            <a:ext cx="4841577" cy="3140175"/>
          </a:xfrm>
          <a:prstGeom prst="rect">
            <a:avLst/>
          </a:prstGeom>
          <a:ln>
            <a:solidFill>
              <a:schemeClr val="tx1"/>
            </a:solidFill>
          </a:ln>
        </p:spPr>
      </p:pic>
      <p:pic>
        <p:nvPicPr>
          <p:cNvPr id="13" name="Picture 12">
            <a:extLst>
              <a:ext uri="{FF2B5EF4-FFF2-40B4-BE49-F238E27FC236}">
                <a16:creationId xmlns:a16="http://schemas.microsoft.com/office/drawing/2014/main" id="{2C25F42D-6E49-4B32-AD91-CED6DAD1D606}"/>
              </a:ext>
            </a:extLst>
          </p:cNvPr>
          <p:cNvPicPr>
            <a:picLocks noChangeAspect="1"/>
          </p:cNvPicPr>
          <p:nvPr/>
        </p:nvPicPr>
        <p:blipFill>
          <a:blip r:embed="rId5"/>
          <a:stretch>
            <a:fillRect/>
          </a:stretch>
        </p:blipFill>
        <p:spPr>
          <a:xfrm>
            <a:off x="5220816" y="18190924"/>
            <a:ext cx="5414648" cy="1436331"/>
          </a:xfrm>
          <a:prstGeom prst="rect">
            <a:avLst/>
          </a:prstGeom>
          <a:solidFill>
            <a:schemeClr val="tx1"/>
          </a:solidFill>
          <a:ln>
            <a:solidFill>
              <a:schemeClr val="tx1"/>
            </a:solidFill>
          </a:ln>
        </p:spPr>
      </p:pic>
      <p:pic>
        <p:nvPicPr>
          <p:cNvPr id="14" name="Picture 13">
            <a:extLst>
              <a:ext uri="{FF2B5EF4-FFF2-40B4-BE49-F238E27FC236}">
                <a16:creationId xmlns:a16="http://schemas.microsoft.com/office/drawing/2014/main" id="{15D9C57E-A34C-4264-9BED-101442BC1290}"/>
              </a:ext>
            </a:extLst>
          </p:cNvPr>
          <p:cNvPicPr>
            <a:picLocks noChangeAspect="1"/>
          </p:cNvPicPr>
          <p:nvPr/>
        </p:nvPicPr>
        <p:blipFill>
          <a:blip r:embed="rId6"/>
          <a:stretch>
            <a:fillRect/>
          </a:stretch>
        </p:blipFill>
        <p:spPr>
          <a:xfrm>
            <a:off x="10258814" y="23112025"/>
            <a:ext cx="1277780" cy="962379"/>
          </a:xfrm>
          <a:prstGeom prst="rect">
            <a:avLst/>
          </a:prstGeom>
          <a:ln>
            <a:solidFill>
              <a:schemeClr val="tx1"/>
            </a:solidFill>
          </a:ln>
        </p:spPr>
      </p:pic>
      <p:pic>
        <p:nvPicPr>
          <p:cNvPr id="16" name="Picture 15">
            <a:extLst>
              <a:ext uri="{FF2B5EF4-FFF2-40B4-BE49-F238E27FC236}">
                <a16:creationId xmlns:a16="http://schemas.microsoft.com/office/drawing/2014/main" id="{022726B0-276E-42D9-9FF8-68F00B96F2E1}"/>
              </a:ext>
            </a:extLst>
          </p:cNvPr>
          <p:cNvPicPr>
            <a:picLocks noChangeAspect="1"/>
          </p:cNvPicPr>
          <p:nvPr/>
        </p:nvPicPr>
        <p:blipFill>
          <a:blip r:embed="rId7"/>
          <a:stretch>
            <a:fillRect/>
          </a:stretch>
        </p:blipFill>
        <p:spPr>
          <a:xfrm>
            <a:off x="5164429" y="23180409"/>
            <a:ext cx="4841577" cy="825611"/>
          </a:xfrm>
          <a:prstGeom prst="rect">
            <a:avLst/>
          </a:prstGeom>
          <a:ln>
            <a:solidFill>
              <a:schemeClr val="tx1"/>
            </a:solidFill>
          </a:ln>
        </p:spPr>
      </p:pic>
      <p:sp>
        <p:nvSpPr>
          <p:cNvPr id="30" name="TextBox 29">
            <a:extLst>
              <a:ext uri="{FF2B5EF4-FFF2-40B4-BE49-F238E27FC236}">
                <a16:creationId xmlns:a16="http://schemas.microsoft.com/office/drawing/2014/main" id="{BB7B72BA-5F85-4C70-ABE4-876297330F56}"/>
              </a:ext>
            </a:extLst>
          </p:cNvPr>
          <p:cNvSpPr txBox="1"/>
          <p:nvPr/>
        </p:nvSpPr>
        <p:spPr>
          <a:xfrm>
            <a:off x="1079006" y="24212510"/>
            <a:ext cx="11989294" cy="1077218"/>
          </a:xfrm>
          <a:prstGeom prst="rect">
            <a:avLst/>
          </a:prstGeom>
          <a:noFill/>
        </p:spPr>
        <p:txBody>
          <a:bodyPr wrap="square" rtlCol="0">
            <a:spAutoFit/>
          </a:bodyPr>
          <a:lstStyle/>
          <a:p>
            <a:r>
              <a:rPr lang="en-US" sz="3200" dirty="0"/>
              <a:t>The website workflow is now more intuitive and organized making the information accessible, ensuring the sustainability of accessible design. </a:t>
            </a:r>
          </a:p>
        </p:txBody>
      </p:sp>
      <p:sp>
        <p:nvSpPr>
          <p:cNvPr id="47" name="Rectangle: Rounded Corners 46">
            <a:extLst>
              <a:ext uri="{FF2B5EF4-FFF2-40B4-BE49-F238E27FC236}">
                <a16:creationId xmlns:a16="http://schemas.microsoft.com/office/drawing/2014/main" id="{1B809E3A-EF73-4036-A410-6466DA348AF8}"/>
              </a:ext>
            </a:extLst>
          </p:cNvPr>
          <p:cNvSpPr/>
          <p:nvPr/>
        </p:nvSpPr>
        <p:spPr>
          <a:xfrm>
            <a:off x="13890909" y="23172702"/>
            <a:ext cx="12465636" cy="1921115"/>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dirty="0"/>
          </a:p>
        </p:txBody>
      </p:sp>
      <p:sp>
        <p:nvSpPr>
          <p:cNvPr id="31" name="TextBox 30">
            <a:extLst>
              <a:ext uri="{FF2B5EF4-FFF2-40B4-BE49-F238E27FC236}">
                <a16:creationId xmlns:a16="http://schemas.microsoft.com/office/drawing/2014/main" id="{1819668E-13F6-4D33-88E9-39A8F38A83FA}"/>
              </a:ext>
            </a:extLst>
          </p:cNvPr>
          <p:cNvSpPr txBox="1"/>
          <p:nvPr/>
        </p:nvSpPr>
        <p:spPr>
          <a:xfrm>
            <a:off x="14202643" y="23362037"/>
            <a:ext cx="12290719" cy="1569660"/>
          </a:xfrm>
          <a:prstGeom prst="rect">
            <a:avLst/>
          </a:prstGeom>
          <a:noFill/>
        </p:spPr>
        <p:txBody>
          <a:bodyPr wrap="square" rtlCol="0">
            <a:spAutoFit/>
          </a:bodyPr>
          <a:lstStyle/>
          <a:p>
            <a:r>
              <a:rPr lang="en-US" sz="3200" dirty="0"/>
              <a:t>Student teams and need experts are set up for success by establishing realistic expectations and desired outcomes before the design process even starts. </a:t>
            </a:r>
          </a:p>
        </p:txBody>
      </p:sp>
      <p:sp>
        <p:nvSpPr>
          <p:cNvPr id="49" name="Rectangle: Rounded Corners 48">
            <a:extLst>
              <a:ext uri="{FF2B5EF4-FFF2-40B4-BE49-F238E27FC236}">
                <a16:creationId xmlns:a16="http://schemas.microsoft.com/office/drawing/2014/main" id="{080B2278-30D4-407E-A296-2F601108DD25}"/>
              </a:ext>
            </a:extLst>
          </p:cNvPr>
          <p:cNvSpPr/>
          <p:nvPr/>
        </p:nvSpPr>
        <p:spPr>
          <a:xfrm>
            <a:off x="26949399" y="9207547"/>
            <a:ext cx="12465636" cy="1515030"/>
          </a:xfrm>
          <a:prstGeom prst="roundRect">
            <a:avLst/>
          </a:prstGeom>
          <a:solidFill>
            <a:srgbClr val="D8D9DA"/>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dirty="0"/>
          </a:p>
        </p:txBody>
      </p:sp>
      <p:sp>
        <p:nvSpPr>
          <p:cNvPr id="224" name="TextBox 223">
            <a:extLst>
              <a:ext uri="{FF2B5EF4-FFF2-40B4-BE49-F238E27FC236}">
                <a16:creationId xmlns:a16="http://schemas.microsoft.com/office/drawing/2014/main" id="{8E816DA3-EF1F-4D57-8DC1-F8B680FFAAAA}"/>
              </a:ext>
            </a:extLst>
          </p:cNvPr>
          <p:cNvSpPr txBox="1"/>
          <p:nvPr/>
        </p:nvSpPr>
        <p:spPr>
          <a:xfrm>
            <a:off x="27153912" y="9259572"/>
            <a:ext cx="12451781" cy="1692771"/>
          </a:xfrm>
          <a:prstGeom prst="rect">
            <a:avLst/>
          </a:prstGeom>
          <a:noFill/>
        </p:spPr>
        <p:txBody>
          <a:bodyPr wrap="square" rtlCol="0">
            <a:spAutoFit/>
          </a:bodyPr>
          <a:lstStyle/>
          <a:p>
            <a:r>
              <a:rPr lang="en-US" sz="3600" dirty="0"/>
              <a:t>Is there any design project or piece of a project you would like to pursue or prepare it for another design team?</a:t>
            </a:r>
          </a:p>
          <a:p>
            <a:endParaRPr lang="en-US" sz="3200" dirty="0"/>
          </a:p>
        </p:txBody>
      </p:sp>
      <p:pic>
        <p:nvPicPr>
          <p:cNvPr id="226" name="Picture 225" descr="A close up of text on a white background&#10;&#10;Description generated with high confidence">
            <a:extLst>
              <a:ext uri="{FF2B5EF4-FFF2-40B4-BE49-F238E27FC236}">
                <a16:creationId xmlns:a16="http://schemas.microsoft.com/office/drawing/2014/main" id="{3E20AABB-796E-4AC5-86B1-BE22B561A806}"/>
              </a:ext>
            </a:extLst>
          </p:cNvPr>
          <p:cNvPicPr>
            <a:picLocks noChangeAspect="1"/>
          </p:cNvPicPr>
          <p:nvPr/>
        </p:nvPicPr>
        <p:blipFill>
          <a:blip r:embed="rId8"/>
          <a:stretch>
            <a:fillRect/>
          </a:stretch>
        </p:blipFill>
        <p:spPr>
          <a:xfrm>
            <a:off x="27217736" y="13673935"/>
            <a:ext cx="5048288" cy="2882383"/>
          </a:xfrm>
          <a:prstGeom prst="rect">
            <a:avLst/>
          </a:prstGeom>
        </p:spPr>
      </p:pic>
      <p:pic>
        <p:nvPicPr>
          <p:cNvPr id="228" name="Picture 227">
            <a:extLst>
              <a:ext uri="{FF2B5EF4-FFF2-40B4-BE49-F238E27FC236}">
                <a16:creationId xmlns:a16="http://schemas.microsoft.com/office/drawing/2014/main" id="{51C4EAEC-FBE2-4D06-8AC2-78EBA9B4E520}"/>
              </a:ext>
            </a:extLst>
          </p:cNvPr>
          <p:cNvPicPr>
            <a:picLocks noChangeAspect="1"/>
          </p:cNvPicPr>
          <p:nvPr/>
        </p:nvPicPr>
        <p:blipFill>
          <a:blip r:embed="rId9"/>
          <a:stretch>
            <a:fillRect/>
          </a:stretch>
        </p:blipFill>
        <p:spPr>
          <a:xfrm>
            <a:off x="34714870" y="13699913"/>
            <a:ext cx="4505356" cy="3693344"/>
          </a:xfrm>
          <a:prstGeom prst="rect">
            <a:avLst/>
          </a:prstGeom>
        </p:spPr>
      </p:pic>
      <p:pic>
        <p:nvPicPr>
          <p:cNvPr id="229" name="Picture 228">
            <a:extLst>
              <a:ext uri="{FF2B5EF4-FFF2-40B4-BE49-F238E27FC236}">
                <a16:creationId xmlns:a16="http://schemas.microsoft.com/office/drawing/2014/main" id="{F94DF412-6DE6-4210-B7D4-DB58746D0433}"/>
              </a:ext>
            </a:extLst>
          </p:cNvPr>
          <p:cNvPicPr>
            <a:picLocks noChangeAspect="1"/>
          </p:cNvPicPr>
          <p:nvPr/>
        </p:nvPicPr>
        <p:blipFill>
          <a:blip r:embed="rId10"/>
          <a:stretch>
            <a:fillRect/>
          </a:stretch>
        </p:blipFill>
        <p:spPr>
          <a:xfrm>
            <a:off x="27031861" y="23445606"/>
            <a:ext cx="12479594" cy="1515030"/>
          </a:xfrm>
          <a:prstGeom prst="rect">
            <a:avLst/>
          </a:prstGeom>
        </p:spPr>
      </p:pic>
      <p:sp>
        <p:nvSpPr>
          <p:cNvPr id="230" name="TextBox 229">
            <a:extLst>
              <a:ext uri="{FF2B5EF4-FFF2-40B4-BE49-F238E27FC236}">
                <a16:creationId xmlns:a16="http://schemas.microsoft.com/office/drawing/2014/main" id="{0A0470A8-95E7-4755-BAB5-E00571A14DFC}"/>
              </a:ext>
            </a:extLst>
          </p:cNvPr>
          <p:cNvSpPr txBox="1"/>
          <p:nvPr/>
        </p:nvSpPr>
        <p:spPr>
          <a:xfrm>
            <a:off x="27194086" y="23572680"/>
            <a:ext cx="12084952" cy="1077218"/>
          </a:xfrm>
          <a:prstGeom prst="rect">
            <a:avLst/>
          </a:prstGeom>
          <a:noFill/>
        </p:spPr>
        <p:txBody>
          <a:bodyPr wrap="square" rtlCol="0">
            <a:spAutoFit/>
          </a:bodyPr>
          <a:lstStyle/>
          <a:p>
            <a:r>
              <a:rPr lang="en-US" sz="3200" dirty="0"/>
              <a:t>Iterated upon an existing design to improve the user experience and versatility of the keyboard.</a:t>
            </a:r>
          </a:p>
        </p:txBody>
      </p:sp>
    </p:spTree>
    <p:extLst>
      <p:ext uri="{BB962C8B-B14F-4D97-AF65-F5344CB8AC3E}">
        <p14:creationId xmlns:p14="http://schemas.microsoft.com/office/powerpoint/2010/main" val="3981626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32123</TotalTime>
  <Words>677</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Arial</vt:lpstr>
      <vt:lpstr>Calibri</vt:lpstr>
      <vt:lpstr>Calibri Light</vt:lpstr>
      <vt:lpstr>Trajan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need_lab University of Washington</dc:creator>
  <cp:lastModifiedBy>Joe Lawler</cp:lastModifiedBy>
  <cp:revision>445</cp:revision>
  <dcterms:created xsi:type="dcterms:W3CDTF">2014-05-05T17:12:05Z</dcterms:created>
  <dcterms:modified xsi:type="dcterms:W3CDTF">2018-07-25T19:14:34Z</dcterms:modified>
</cp:coreProperties>
</file>