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91" r:id="rId4"/>
    <p:sldId id="292" r:id="rId5"/>
    <p:sldId id="293" r:id="rId6"/>
    <p:sldId id="281" r:id="rId7"/>
    <p:sldId id="265" r:id="rId8"/>
    <p:sldId id="284" r:id="rId9"/>
    <p:sldId id="287" r:id="rId10"/>
    <p:sldId id="286" r:id="rId11"/>
    <p:sldId id="290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4C2F85"/>
    <a:srgbClr val="917B4C"/>
    <a:srgbClr val="8968CA"/>
    <a:srgbClr val="1E1335"/>
    <a:srgbClr val="D5CAEC"/>
    <a:srgbClr val="E9E3F5"/>
    <a:srgbClr val="D9D412"/>
    <a:srgbClr val="E4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0705" autoAdjust="0"/>
  </p:normalViewPr>
  <p:slideViewPr>
    <p:cSldViewPr snapToGrid="0">
      <p:cViewPr varScale="1">
        <p:scale>
          <a:sx n="66" d="100"/>
          <a:sy n="66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CE01E-D2A4-45D2-9F7D-2854F0ACD07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8CB9E-F0DD-4924-8EBB-84ECE467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6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8CB9E-F0DD-4924-8EBB-84ECE46710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8CB9E-F0DD-4924-8EBB-84ECE46710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8CB9E-F0DD-4924-8EBB-84ECE46710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8CB9E-F0DD-4924-8EBB-84ECE46710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2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8CB9E-F0DD-4924-8EBB-84ECE46710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8CB9E-F0DD-4924-8EBB-84ECE46710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3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F717-9BDB-47D0-88F5-EE24DB075DA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C258-2305-4689-910F-3F07ABDF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 flipV="1">
            <a:off x="-16450" y="-2"/>
            <a:ext cx="12208449" cy="6031833"/>
          </a:xfrm>
          <a:prstGeom prst="rect">
            <a:avLst/>
          </a:prstGeom>
          <a:solidFill>
            <a:srgbClr val="4C2F85"/>
          </a:solidFill>
          <a:ln>
            <a:solidFill>
              <a:srgbClr val="4B2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6450" y="1815414"/>
            <a:ext cx="122084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b="1" dirty="0">
                <a:solidFill>
                  <a:srgbClr val="E4DBF5"/>
                </a:solidFill>
                <a:latin typeface="Uni Sans Book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How can we make HuskyADAPT as sustainable program?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" y="3554999"/>
            <a:ext cx="11962994" cy="1816460"/>
            <a:chOff x="3555200" y="4408805"/>
            <a:chExt cx="4310509" cy="1470116"/>
          </a:xfrm>
        </p:grpSpPr>
        <p:sp>
          <p:nvSpPr>
            <p:cNvPr id="7" name="TextBox 6"/>
            <p:cNvSpPr txBox="1"/>
            <p:nvPr/>
          </p:nvSpPr>
          <p:spPr>
            <a:xfrm>
              <a:off x="4406001" y="4408805"/>
              <a:ext cx="2943967" cy="37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Uni Sans Book" panose="00000500000000000000"/>
                </a:rPr>
                <a:t>Joe </a:t>
              </a:r>
              <a:r>
                <a:rPr lang="en-US" sz="2400">
                  <a:solidFill>
                    <a:schemeClr val="bg1"/>
                  </a:solidFill>
                  <a:latin typeface="Uni Sans Book" panose="00000500000000000000"/>
                </a:rPr>
                <a:t>Lawler, </a:t>
              </a:r>
              <a:endParaRPr lang="en-US" sz="4000" dirty="0">
                <a:solidFill>
                  <a:schemeClr val="bg1"/>
                </a:solidFill>
                <a:latin typeface="Uni Sans Book" panose="0000050000000000000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55200" y="4982186"/>
              <a:ext cx="4310509" cy="89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  <a:latin typeface="Uni Sans Book" panose="00000500000000000000"/>
                </a:rPr>
                <a:t>NWBS 2018</a:t>
              </a:r>
            </a:p>
            <a:p>
              <a:pPr algn="ctr"/>
              <a:endParaRPr lang="en-US" sz="1000" i="1" dirty="0">
                <a:solidFill>
                  <a:schemeClr val="bg1"/>
                </a:solidFill>
                <a:latin typeface="Uni Sans Book" panose="00000500000000000000"/>
              </a:endParaRPr>
            </a:p>
            <a:p>
              <a:pPr algn="ctr"/>
              <a:r>
                <a:rPr lang="en-US" baseline="30000" dirty="0">
                  <a:solidFill>
                    <a:schemeClr val="bg1"/>
                  </a:solidFill>
                  <a:latin typeface="Uni Sans Book" panose="00000500000000000000"/>
                </a:rPr>
                <a:t>1</a:t>
              </a:r>
              <a:r>
                <a:rPr lang="en-US" dirty="0">
                  <a:solidFill>
                    <a:schemeClr val="bg1"/>
                  </a:solidFill>
                  <a:latin typeface="Uni Sans Book" panose="00000500000000000000"/>
                </a:rPr>
                <a:t>Ability &amp; Innovation Lab, Mechanical Engineering, University of Washington, Seattle, WA USA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Uni Sans Book" panose="00000500000000000000"/>
                </a:rPr>
                <a:t> </a:t>
              </a:r>
              <a:r>
                <a:rPr lang="en-US" baseline="30000" dirty="0">
                  <a:solidFill>
                    <a:schemeClr val="bg1"/>
                  </a:solidFill>
                  <a:latin typeface="Uni Sans Book" panose="0000050000000000000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Uni Sans Book" panose="00000500000000000000"/>
                </a:rPr>
                <a:t>Seattle Children’s Hospital, University of Washington, Seattle, WA USA</a:t>
              </a:r>
              <a:endParaRPr lang="en-US" sz="2000" dirty="0">
                <a:solidFill>
                  <a:schemeClr val="bg1"/>
                </a:solidFill>
                <a:latin typeface="Uni Sans Book" panose="0000050000000000000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50753" y="3370234"/>
            <a:ext cx="6874042" cy="45719"/>
          </a:xfrm>
          <a:prstGeom prst="rect">
            <a:avLst/>
          </a:prstGeom>
          <a:solidFill>
            <a:srgbClr val="917B4C"/>
          </a:solidFill>
          <a:ln>
            <a:solidFill>
              <a:srgbClr val="917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-375780" y="212943"/>
            <a:ext cx="3325058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59" y="220168"/>
            <a:ext cx="477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Next Steps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29775" y="90437"/>
            <a:ext cx="540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D6D6D"/>
                </a:solidFill>
                <a:latin typeface="+mj-lt"/>
              </a:rPr>
              <a:t>Short Term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30052" y="527944"/>
            <a:ext cx="143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2F85"/>
                </a:solidFill>
                <a:latin typeface="+mj-lt"/>
              </a:rPr>
              <a:t>Spring 2018</a:t>
            </a:r>
          </a:p>
        </p:txBody>
      </p:sp>
      <p:sp>
        <p:nvSpPr>
          <p:cNvPr id="2" name="Double Bracket 1"/>
          <p:cNvSpPr/>
          <p:nvPr/>
        </p:nvSpPr>
        <p:spPr>
          <a:xfrm>
            <a:off x="1009935" y="1206725"/>
            <a:ext cx="10549717" cy="1364262"/>
          </a:xfrm>
          <a:prstGeom prst="bracketPair">
            <a:avLst>
              <a:gd name="adj" fmla="val 25345"/>
            </a:avLst>
          </a:prstGeom>
          <a:ln w="57150">
            <a:solidFill>
              <a:srgbClr val="4C2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Double Bracket 32"/>
          <p:cNvSpPr/>
          <p:nvPr/>
        </p:nvSpPr>
        <p:spPr>
          <a:xfrm>
            <a:off x="1073843" y="2826136"/>
            <a:ext cx="10485809" cy="1851016"/>
          </a:xfrm>
          <a:prstGeom prst="bracketPair">
            <a:avLst/>
          </a:prstGeom>
          <a:ln w="57150">
            <a:solidFill>
              <a:srgbClr val="4C2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4C2F85"/>
                </a:solidFill>
              </a:ln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548" y="1383467"/>
            <a:ext cx="569387" cy="10107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500" dirty="0">
                <a:solidFill>
                  <a:srgbClr val="4C2F85"/>
                </a:solidFill>
                <a:latin typeface="+mj-lt"/>
              </a:rPr>
              <a:t>Debug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8200" y="3005227"/>
            <a:ext cx="569387" cy="13022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500" dirty="0">
                <a:solidFill>
                  <a:srgbClr val="4C2F85"/>
                </a:solidFill>
                <a:latin typeface="+mj-lt"/>
              </a:rPr>
              <a:t>Analyze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6317" y="1309052"/>
            <a:ext cx="10618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6D6D6D"/>
                </a:solidFill>
                <a:latin typeface="+mj-lt"/>
              </a:rPr>
              <a:t>&gt; Get system fully running with minimal latency (&lt; 0.10 seconds)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46317" y="1860855"/>
            <a:ext cx="9635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6D6D6D"/>
                </a:solidFill>
                <a:latin typeface="+mj-lt"/>
              </a:rPr>
              <a:t>&gt; Determine source of high frequency oscillation in GRF data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28444" y="2906744"/>
            <a:ext cx="1061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D6D6D"/>
                </a:solidFill>
                <a:latin typeface="+mj-lt"/>
              </a:rPr>
              <a:t>&gt; How sensitive is muscle synergy analysis to step-to-step variation?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6317" y="3353713"/>
            <a:ext cx="9399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D6D6D"/>
                </a:solidFill>
                <a:latin typeface="+mj-lt"/>
              </a:rPr>
              <a:t>Defines: </a:t>
            </a:r>
          </a:p>
          <a:p>
            <a:r>
              <a:rPr lang="en-US" sz="2000" dirty="0">
                <a:solidFill>
                  <a:srgbClr val="6D6D6D"/>
                </a:solidFill>
                <a:latin typeface="+mj-lt"/>
              </a:rPr>
              <a:t>&gt; Length of time a person will need to ‘hold’ a specific gait pattern to see a change in walk-DMC </a:t>
            </a:r>
          </a:p>
          <a:p>
            <a:r>
              <a:rPr lang="en-US" sz="2000" dirty="0">
                <a:solidFill>
                  <a:srgbClr val="6D6D6D"/>
                </a:solidFill>
                <a:latin typeface="+mj-lt"/>
              </a:rPr>
              <a:t>&gt; True system latency</a:t>
            </a:r>
          </a:p>
        </p:txBody>
      </p:sp>
      <p:sp>
        <p:nvSpPr>
          <p:cNvPr id="48" name="Double Bracket 47"/>
          <p:cNvSpPr/>
          <p:nvPr/>
        </p:nvSpPr>
        <p:spPr>
          <a:xfrm>
            <a:off x="1073842" y="4903050"/>
            <a:ext cx="10485809" cy="1110663"/>
          </a:xfrm>
          <a:prstGeom prst="bracketPair">
            <a:avLst>
              <a:gd name="adj" fmla="val 26497"/>
            </a:avLst>
          </a:prstGeom>
          <a:ln w="57150">
            <a:solidFill>
              <a:srgbClr val="4C2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4C2F85"/>
                </a:solidFill>
              </a:ln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455" y="4460262"/>
            <a:ext cx="569387" cy="13022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500" dirty="0">
                <a:solidFill>
                  <a:srgbClr val="4C2F85"/>
                </a:solidFill>
                <a:latin typeface="+mj-lt"/>
              </a:rPr>
              <a:t>Test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6749" y="5012909"/>
            <a:ext cx="9559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6D6D6D"/>
                </a:solidFill>
                <a:latin typeface="+mj-lt"/>
              </a:rPr>
              <a:t>&gt; Perform two-person pilot study to validate underlying system mechanics and provide baseline metrics for future studies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669441" y="5012909"/>
            <a:ext cx="759644" cy="897352"/>
            <a:chOff x="316017" y="3845883"/>
            <a:chExt cx="1625078" cy="1818538"/>
          </a:xfrm>
        </p:grpSpPr>
        <p:sp>
          <p:nvSpPr>
            <p:cNvPr id="52" name="Oval 51"/>
            <p:cNvSpPr/>
            <p:nvPr/>
          </p:nvSpPr>
          <p:spPr>
            <a:xfrm>
              <a:off x="316017" y="3845883"/>
              <a:ext cx="1625078" cy="1735362"/>
            </a:xfrm>
            <a:prstGeom prst="ellipse">
              <a:avLst/>
            </a:prstGeom>
            <a:solidFill>
              <a:srgbClr val="4C2F85"/>
            </a:solidFill>
            <a:ln>
              <a:solidFill>
                <a:srgbClr val="4C2F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0655" y="4073916"/>
              <a:ext cx="1042739" cy="1590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0655" y="3879416"/>
              <a:ext cx="1283367" cy="65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2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" grpId="0"/>
      <p:bldP spid="38" grpId="0"/>
      <p:bldP spid="9" grpId="0"/>
      <p:bldP spid="41" grpId="0"/>
      <p:bldP spid="42" grpId="0"/>
      <p:bldP spid="10" grpId="0"/>
      <p:bldP spid="48" grpId="0" animBg="1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-375780" y="212943"/>
            <a:ext cx="3325058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59" y="220168"/>
            <a:ext cx="477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Next Steps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7768" y="94809"/>
            <a:ext cx="540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D6D6D"/>
                </a:solidFill>
                <a:latin typeface="+mj-lt"/>
              </a:rPr>
              <a:t>Medium Term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22046" y="1027130"/>
            <a:ext cx="11769954" cy="1018658"/>
            <a:chOff x="439195" y="3709194"/>
            <a:chExt cx="11769954" cy="1018658"/>
          </a:xfrm>
        </p:grpSpPr>
        <p:sp>
          <p:nvSpPr>
            <p:cNvPr id="24" name="TextBox 23"/>
            <p:cNvSpPr txBox="1"/>
            <p:nvPr/>
          </p:nvSpPr>
          <p:spPr>
            <a:xfrm>
              <a:off x="1020647" y="3712189"/>
              <a:ext cx="111885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6D6D6D"/>
                  </a:solidFill>
                  <a:latin typeface="+mj-lt"/>
                </a:rPr>
                <a:t>To what extent can an individual modulate their motor control when presented with real-time feedback?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9195" y="3709194"/>
              <a:ext cx="9625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6D6D6D"/>
                  </a:solidFill>
                  <a:latin typeface="+mj-lt"/>
                </a:rPr>
                <a:t>1. 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03498" y="2016113"/>
            <a:ext cx="9999711" cy="53360"/>
          </a:xfrm>
          <a:prstGeom prst="rect">
            <a:avLst/>
          </a:prstGeom>
          <a:solidFill>
            <a:srgbClr val="917B4C"/>
          </a:solidFill>
          <a:ln>
            <a:solidFill>
              <a:srgbClr val="917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699" y="2178606"/>
            <a:ext cx="1124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6D6D6D"/>
                </a:solidFill>
                <a:latin typeface="+mj-lt"/>
              </a:rPr>
              <a:t>A pilot study will be performed  to evaluate </a:t>
            </a:r>
            <a:r>
              <a:rPr lang="en-US" sz="2800" i="1" dirty="0">
                <a:solidFill>
                  <a:srgbClr val="4C2F85"/>
                </a:solidFill>
                <a:latin typeface="+mj-lt"/>
              </a:rPr>
              <a:t>range</a:t>
            </a:r>
            <a:r>
              <a:rPr lang="en-US" sz="2500" b="1" i="1" dirty="0">
                <a:solidFill>
                  <a:srgbClr val="4C2F85"/>
                </a:solidFill>
                <a:latin typeface="+mj-lt"/>
              </a:rPr>
              <a:t> </a:t>
            </a:r>
            <a:r>
              <a:rPr lang="en-US" sz="2500" dirty="0">
                <a:solidFill>
                  <a:srgbClr val="6D6D6D"/>
                </a:solidFill>
                <a:latin typeface="+mj-lt"/>
              </a:rPr>
              <a:t>and</a:t>
            </a:r>
            <a:r>
              <a:rPr lang="en-US" sz="2500" dirty="0">
                <a:solidFill>
                  <a:srgbClr val="4C2F85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4C2F85"/>
                </a:solidFill>
                <a:latin typeface="+mj-lt"/>
              </a:rPr>
              <a:t>type</a:t>
            </a:r>
            <a:r>
              <a:rPr lang="en-US" sz="2500" b="1" i="1" dirty="0">
                <a:solidFill>
                  <a:srgbClr val="4C2F85"/>
                </a:solidFill>
                <a:latin typeface="+mj-lt"/>
              </a:rPr>
              <a:t> </a:t>
            </a:r>
            <a:r>
              <a:rPr lang="en-US" sz="2500" dirty="0">
                <a:solidFill>
                  <a:srgbClr val="6D6D6D"/>
                </a:solidFill>
                <a:latin typeface="+mj-lt"/>
              </a:rPr>
              <a:t>of motor control change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3498" y="3652961"/>
            <a:ext cx="234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D6D6D"/>
                </a:solidFill>
                <a:latin typeface="+mj-lt"/>
              </a:rPr>
              <a:t>10 Typically Developing </a:t>
            </a:r>
          </a:p>
          <a:p>
            <a:r>
              <a:rPr lang="en-US" sz="2400" dirty="0">
                <a:solidFill>
                  <a:srgbClr val="6D6D6D"/>
                </a:solidFill>
                <a:latin typeface="+mj-lt"/>
              </a:rPr>
              <a:t>Individuals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660951" y="2896715"/>
            <a:ext cx="880385" cy="2715905"/>
            <a:chOff x="2660951" y="2896715"/>
            <a:chExt cx="880385" cy="2715905"/>
          </a:xfrm>
        </p:grpSpPr>
        <p:sp>
          <p:nvSpPr>
            <p:cNvPr id="13" name="Left Bracket 12"/>
            <p:cNvSpPr/>
            <p:nvPr/>
          </p:nvSpPr>
          <p:spPr>
            <a:xfrm>
              <a:off x="3077312" y="2896715"/>
              <a:ext cx="464024" cy="2715905"/>
            </a:xfrm>
            <a:prstGeom prst="leftBracket">
              <a:avLst>
                <a:gd name="adj" fmla="val 0"/>
              </a:avLst>
            </a:prstGeom>
            <a:ln w="38100">
              <a:solidFill>
                <a:srgbClr val="4C2F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5" name="Straight Connector 14"/>
            <p:cNvCxnSpPr>
              <a:stCxn id="13" idx="1"/>
            </p:cNvCxnSpPr>
            <p:nvPr/>
          </p:nvCxnSpPr>
          <p:spPr>
            <a:xfrm flipH="1" flipV="1">
              <a:off x="2660951" y="4254667"/>
              <a:ext cx="416361" cy="1"/>
            </a:xfrm>
            <a:prstGeom prst="line">
              <a:avLst/>
            </a:prstGeom>
            <a:ln w="38100">
              <a:solidFill>
                <a:srgbClr val="4C2F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822258" y="3006630"/>
            <a:ext cx="47354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6D6D6D"/>
                </a:solidFill>
                <a:latin typeface="+mj-lt"/>
              </a:rPr>
              <a:t>Baseline Metrics: </a:t>
            </a:r>
          </a:p>
          <a:p>
            <a:pPr lvl="1"/>
            <a:r>
              <a:rPr lang="en-US" sz="2200" dirty="0">
                <a:solidFill>
                  <a:srgbClr val="6D6D6D"/>
                </a:solidFill>
                <a:latin typeface="+mj-lt"/>
              </a:rPr>
              <a:t>No feedback  </a:t>
            </a:r>
          </a:p>
          <a:p>
            <a:pPr lvl="1"/>
            <a:r>
              <a:rPr lang="en-US" sz="2200" dirty="0">
                <a:solidFill>
                  <a:srgbClr val="6D6D6D"/>
                </a:solidFill>
                <a:latin typeface="+mj-lt"/>
              </a:rPr>
              <a:t>Feedback – exploration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02884" y="4201903"/>
            <a:ext cx="59113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6D6D6D"/>
                </a:solidFill>
                <a:latin typeface="+mj-lt"/>
              </a:rPr>
              <a:t>Targeted feedback: </a:t>
            </a:r>
          </a:p>
          <a:p>
            <a:pPr lvl="1"/>
            <a:r>
              <a:rPr lang="en-US" sz="2200" dirty="0">
                <a:solidFill>
                  <a:srgbClr val="6D6D6D"/>
                </a:solidFill>
                <a:latin typeface="+mj-lt"/>
              </a:rPr>
              <a:t>Walk-DMC +/- 1 std. dev </a:t>
            </a:r>
          </a:p>
          <a:p>
            <a:pPr lvl="1"/>
            <a:r>
              <a:rPr lang="en-US" sz="2200" dirty="0">
                <a:solidFill>
                  <a:srgbClr val="6D6D6D"/>
                </a:solidFill>
                <a:latin typeface="+mj-lt"/>
              </a:rPr>
              <a:t>Walk-DMC +/- 2 std. dev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20261" y="4201903"/>
            <a:ext cx="23484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4C2F85"/>
                </a:solidFill>
                <a:latin typeface="+mj-lt"/>
              </a:rPr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0559" y="6286866"/>
            <a:ext cx="4053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4C2F85"/>
                </a:solidFill>
                <a:latin typeface="+mj-lt"/>
              </a:rPr>
              <a:t>* </a:t>
            </a:r>
            <a:r>
              <a:rPr lang="en-US" sz="2000" dirty="0">
                <a:solidFill>
                  <a:srgbClr val="4C2F85"/>
                </a:solidFill>
                <a:latin typeface="+mj-lt"/>
              </a:rPr>
              <a:t>Performed in randomized order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869483" y="2896715"/>
            <a:ext cx="905210" cy="2715905"/>
            <a:chOff x="3077312" y="2896715"/>
            <a:chExt cx="905210" cy="2715905"/>
          </a:xfrm>
        </p:grpSpPr>
        <p:sp>
          <p:nvSpPr>
            <p:cNvPr id="56" name="Left Bracket 55"/>
            <p:cNvSpPr/>
            <p:nvPr/>
          </p:nvSpPr>
          <p:spPr>
            <a:xfrm flipH="1">
              <a:off x="3077312" y="2896715"/>
              <a:ext cx="464024" cy="2715905"/>
            </a:xfrm>
            <a:prstGeom prst="leftBracket">
              <a:avLst>
                <a:gd name="adj" fmla="val 0"/>
              </a:avLst>
            </a:prstGeom>
            <a:ln w="38100">
              <a:solidFill>
                <a:srgbClr val="4C2F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57" name="Straight Connector 56"/>
            <p:cNvCxnSpPr>
              <a:stCxn id="56" idx="1"/>
            </p:cNvCxnSpPr>
            <p:nvPr/>
          </p:nvCxnSpPr>
          <p:spPr>
            <a:xfrm flipV="1">
              <a:off x="3541336" y="4253125"/>
              <a:ext cx="441186" cy="1543"/>
            </a:xfrm>
            <a:prstGeom prst="line">
              <a:avLst/>
            </a:prstGeom>
            <a:ln w="38100">
              <a:solidFill>
                <a:srgbClr val="4C2F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910111" y="3038838"/>
            <a:ext cx="40364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D6D6D"/>
                </a:solidFill>
                <a:latin typeface="+mj-lt"/>
              </a:rPr>
              <a:t>Analysis of:  </a:t>
            </a:r>
          </a:p>
          <a:p>
            <a:r>
              <a:rPr lang="en-US" sz="2200" dirty="0">
                <a:solidFill>
                  <a:srgbClr val="6D6D6D"/>
                </a:solidFill>
                <a:latin typeface="+mj-lt"/>
              </a:rPr>
              <a:t>&gt; Range of walk-DMC scores</a:t>
            </a:r>
          </a:p>
          <a:p>
            <a:r>
              <a:rPr lang="en-US" sz="2200" dirty="0">
                <a:solidFill>
                  <a:srgbClr val="6D6D6D"/>
                </a:solidFill>
                <a:latin typeface="+mj-lt"/>
              </a:rPr>
              <a:t>&gt; Muscle synergy activation patterns and weight changes</a:t>
            </a:r>
          </a:p>
          <a:p>
            <a:r>
              <a:rPr lang="en-US" sz="2200" dirty="0">
                <a:solidFill>
                  <a:srgbClr val="6D6D6D"/>
                </a:solidFill>
                <a:latin typeface="+mj-lt"/>
              </a:rPr>
              <a:t>&gt; Kinematic strategies adopted </a:t>
            </a:r>
          </a:p>
          <a:p>
            <a:r>
              <a:rPr lang="en-US" sz="2200" dirty="0">
                <a:solidFill>
                  <a:srgbClr val="6D6D6D"/>
                </a:solidFill>
                <a:latin typeface="+mj-lt"/>
              </a:rPr>
              <a:t>&gt; Differences between feedback and non-feedback conditions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8756" y="2656097"/>
            <a:ext cx="922684" cy="3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52009" y="2785740"/>
            <a:ext cx="922684" cy="3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/>
      <p:bldP spid="17" grpId="0"/>
      <p:bldP spid="45" grpId="0"/>
      <p:bldP spid="46" grpId="0"/>
      <p:bldP spid="47" grpId="0"/>
      <p:bldP spid="21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-375780" y="212943"/>
            <a:ext cx="3824374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59" y="220168"/>
            <a:ext cx="477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Thank you!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21834" y="2778143"/>
            <a:ext cx="5471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4C2F85"/>
                </a:solidFill>
                <a:latin typeface="+mj-lt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82617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375780" y="212943"/>
            <a:ext cx="2632844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73" y="241341"/>
            <a:ext cx="540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Outline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663" y="1559964"/>
            <a:ext cx="7893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˃"/>
            </a:pPr>
            <a:r>
              <a:rPr lang="en-US" sz="3600" dirty="0">
                <a:solidFill>
                  <a:srgbClr val="6D6D6D"/>
                </a:solidFill>
                <a:latin typeface="+mj-lt"/>
              </a:rPr>
              <a:t>Background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˃"/>
            </a:pPr>
            <a:r>
              <a:rPr lang="en-US" sz="3600" dirty="0">
                <a:solidFill>
                  <a:srgbClr val="6D6D6D"/>
                </a:solidFill>
                <a:latin typeface="+mj-lt"/>
              </a:rPr>
              <a:t>Project Aims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˃"/>
            </a:pPr>
            <a:r>
              <a:rPr lang="en-US" sz="3600" dirty="0">
                <a:solidFill>
                  <a:srgbClr val="6D6D6D"/>
                </a:solidFill>
                <a:latin typeface="+mj-lt"/>
              </a:rPr>
              <a:t>System Overview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˃"/>
            </a:pPr>
            <a:r>
              <a:rPr lang="en-US" sz="3600" dirty="0">
                <a:solidFill>
                  <a:srgbClr val="6D6D6D"/>
                </a:solidFill>
                <a:latin typeface="+mj-lt"/>
              </a:rPr>
              <a:t>Next Steps</a:t>
            </a:r>
          </a:p>
          <a:p>
            <a:pPr marL="285750" indent="-285750">
              <a:buFont typeface="Calibri" panose="020F0502020204030204" pitchFamily="34" charset="0"/>
              <a:buChar char="˃"/>
            </a:pPr>
            <a:endParaRPr lang="en-US" dirty="0">
              <a:latin typeface="+mj-lt"/>
            </a:endParaRPr>
          </a:p>
          <a:p>
            <a:pPr marL="285750" indent="-285750">
              <a:buFont typeface="Calibri" panose="020F0502020204030204" pitchFamily="34" charset="0"/>
              <a:buChar char="˃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63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375780" y="212943"/>
            <a:ext cx="2632844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73" y="241341"/>
            <a:ext cx="540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Outline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663" y="1559964"/>
            <a:ext cx="789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˃"/>
            </a:pPr>
            <a:endParaRPr lang="en-US" dirty="0">
              <a:latin typeface="+mj-lt"/>
            </a:endParaRPr>
          </a:p>
          <a:p>
            <a:pPr marL="285750" indent="-285750">
              <a:buFont typeface="Calibri" panose="020F0502020204030204" pitchFamily="34" charset="0"/>
              <a:buChar char="˃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8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375780" y="212943"/>
            <a:ext cx="2632844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73" y="241341"/>
            <a:ext cx="540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Outline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663" y="1559964"/>
            <a:ext cx="789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˃"/>
            </a:pPr>
            <a:endParaRPr lang="en-US" dirty="0">
              <a:latin typeface="+mj-lt"/>
            </a:endParaRPr>
          </a:p>
          <a:p>
            <a:pPr marL="285750" indent="-285750">
              <a:buFont typeface="Calibri" panose="020F0502020204030204" pitchFamily="34" charset="0"/>
              <a:buChar char="˃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9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375780" y="212943"/>
            <a:ext cx="2632844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73" y="241341"/>
            <a:ext cx="540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Outline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663" y="1559964"/>
            <a:ext cx="789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˃"/>
            </a:pPr>
            <a:endParaRPr lang="en-US" dirty="0">
              <a:latin typeface="+mj-lt"/>
            </a:endParaRPr>
          </a:p>
          <a:p>
            <a:pPr marL="285750" indent="-285750">
              <a:buFont typeface="Calibri" panose="020F0502020204030204" pitchFamily="34" charset="0"/>
              <a:buChar char="˃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90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375781" y="212943"/>
            <a:ext cx="8285892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473" y="241341"/>
            <a:ext cx="7784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Rehabilitation is challenging in CP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12109" y="119420"/>
            <a:ext cx="540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D6D6D"/>
                </a:solidFill>
                <a:latin typeface="+mj-lt"/>
              </a:rPr>
              <a:t>Background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7571" y="1090271"/>
            <a:ext cx="80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C2F85"/>
                </a:solidFill>
                <a:latin typeface="+mj-lt"/>
              </a:rPr>
              <a:t>Individual CP cases can vary by:</a:t>
            </a:r>
          </a:p>
        </p:txBody>
      </p:sp>
    </p:spTree>
    <p:extLst>
      <p:ext uri="{BB962C8B-B14F-4D97-AF65-F5344CB8AC3E}">
        <p14:creationId xmlns:p14="http://schemas.microsoft.com/office/powerpoint/2010/main" val="405581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-375781" y="212943"/>
            <a:ext cx="4164010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473" y="241341"/>
            <a:ext cx="540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Project Aims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12109" y="119420"/>
            <a:ext cx="540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D6D6D"/>
                </a:solidFill>
                <a:latin typeface="+mj-lt"/>
              </a:rPr>
              <a:t>Project Aims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6685" y="1389821"/>
            <a:ext cx="1034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6D6D6D"/>
                </a:solidFill>
                <a:latin typeface="+mj-lt"/>
              </a:rPr>
              <a:t>Develop a </a:t>
            </a:r>
            <a:r>
              <a:rPr lang="en-US" sz="2700" b="1" i="1" dirty="0">
                <a:solidFill>
                  <a:srgbClr val="6D6D6D"/>
                </a:solidFill>
                <a:latin typeface="+mj-lt"/>
              </a:rPr>
              <a:t>real-time feedback system </a:t>
            </a:r>
            <a:r>
              <a:rPr lang="en-US" sz="2700" dirty="0">
                <a:solidFill>
                  <a:srgbClr val="6D6D6D"/>
                </a:solidFill>
                <a:latin typeface="+mj-lt"/>
              </a:rPr>
              <a:t>capable of calculating an </a:t>
            </a:r>
            <a:r>
              <a:rPr lang="en-US" sz="2700" b="1" i="1" dirty="0">
                <a:solidFill>
                  <a:srgbClr val="6D6D6D"/>
                </a:solidFill>
                <a:latin typeface="+mj-lt"/>
              </a:rPr>
              <a:t>individual’s motor control score </a:t>
            </a:r>
            <a:r>
              <a:rPr lang="en-US" sz="2700" dirty="0">
                <a:solidFill>
                  <a:srgbClr val="6D6D6D"/>
                </a:solidFill>
                <a:latin typeface="+mj-lt"/>
              </a:rPr>
              <a:t>and updating with detected change in gait patterns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6685" y="3241730"/>
            <a:ext cx="10009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6D6D6D"/>
                </a:solidFill>
                <a:latin typeface="+mj-lt"/>
              </a:rPr>
              <a:t>Develop and evaluate various </a:t>
            </a:r>
            <a:r>
              <a:rPr lang="en-US" sz="2700" b="1" i="1" dirty="0">
                <a:solidFill>
                  <a:srgbClr val="6D6D6D"/>
                </a:solidFill>
                <a:latin typeface="+mj-lt"/>
              </a:rPr>
              <a:t>feedback interfaces</a:t>
            </a:r>
            <a:r>
              <a:rPr lang="en-US" sz="2700" dirty="0">
                <a:solidFill>
                  <a:srgbClr val="6D6D6D"/>
                </a:solidFill>
                <a:latin typeface="+mj-lt"/>
              </a:rPr>
              <a:t> as methods of communicating motor control measurements to participants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6685" y="4814112"/>
            <a:ext cx="10009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6D6D6D"/>
                </a:solidFill>
                <a:latin typeface="+mj-lt"/>
              </a:rPr>
              <a:t>Perform a </a:t>
            </a:r>
            <a:r>
              <a:rPr lang="en-US" sz="2700" b="1" i="1" dirty="0">
                <a:solidFill>
                  <a:srgbClr val="6D6D6D"/>
                </a:solidFill>
                <a:latin typeface="+mj-lt"/>
              </a:rPr>
              <a:t>preliminary  two-person validation study</a:t>
            </a:r>
            <a:r>
              <a:rPr lang="en-US" sz="2700" dirty="0">
                <a:solidFill>
                  <a:srgbClr val="6D6D6D"/>
                </a:solidFill>
                <a:latin typeface="+mj-lt"/>
              </a:rPr>
              <a:t>  to establish baseline measures for future modification and experimentation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7114" y="1389821"/>
            <a:ext cx="1275347" cy="1357105"/>
            <a:chOff x="316017" y="3845883"/>
            <a:chExt cx="1644792" cy="1862162"/>
          </a:xfrm>
        </p:grpSpPr>
        <p:sp>
          <p:nvSpPr>
            <p:cNvPr id="11" name="Oval 10"/>
            <p:cNvSpPr/>
            <p:nvPr/>
          </p:nvSpPr>
          <p:spPr>
            <a:xfrm>
              <a:off x="316017" y="3845883"/>
              <a:ext cx="1625078" cy="1735362"/>
            </a:xfrm>
            <a:prstGeom prst="ellipse">
              <a:avLst/>
            </a:prstGeom>
            <a:solidFill>
              <a:srgbClr val="4C2F85"/>
            </a:solidFill>
            <a:ln>
              <a:solidFill>
                <a:srgbClr val="4C2F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064" y="4103237"/>
              <a:ext cx="1042738" cy="1604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7441" y="3879417"/>
              <a:ext cx="1283368" cy="61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Aim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1828" y="3048735"/>
            <a:ext cx="1275347" cy="1357105"/>
            <a:chOff x="316017" y="3845883"/>
            <a:chExt cx="1644792" cy="1862162"/>
          </a:xfrm>
        </p:grpSpPr>
        <p:sp>
          <p:nvSpPr>
            <p:cNvPr id="15" name="Oval 14"/>
            <p:cNvSpPr/>
            <p:nvPr/>
          </p:nvSpPr>
          <p:spPr>
            <a:xfrm>
              <a:off x="316017" y="3845883"/>
              <a:ext cx="1625078" cy="1735362"/>
            </a:xfrm>
            <a:prstGeom prst="ellipse">
              <a:avLst/>
            </a:prstGeom>
            <a:solidFill>
              <a:srgbClr val="4C2F85"/>
            </a:solidFill>
            <a:ln>
              <a:solidFill>
                <a:srgbClr val="4C2F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7441" y="4103237"/>
              <a:ext cx="1042738" cy="1604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7441" y="3879417"/>
              <a:ext cx="1283368" cy="61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Aim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1828" y="4643429"/>
            <a:ext cx="1275347" cy="1357105"/>
            <a:chOff x="316017" y="3845883"/>
            <a:chExt cx="1644792" cy="1862162"/>
          </a:xfrm>
        </p:grpSpPr>
        <p:sp>
          <p:nvSpPr>
            <p:cNvPr id="19" name="Oval 18"/>
            <p:cNvSpPr/>
            <p:nvPr/>
          </p:nvSpPr>
          <p:spPr>
            <a:xfrm>
              <a:off x="316017" y="3845883"/>
              <a:ext cx="1625078" cy="1735362"/>
            </a:xfrm>
            <a:prstGeom prst="ellipse">
              <a:avLst/>
            </a:prstGeom>
            <a:solidFill>
              <a:srgbClr val="4C2F85"/>
            </a:solidFill>
            <a:ln>
              <a:solidFill>
                <a:srgbClr val="4C2F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7441" y="4103237"/>
              <a:ext cx="1042738" cy="1604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41" y="3879417"/>
              <a:ext cx="1283368" cy="61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7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-375780" y="212943"/>
            <a:ext cx="4866138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" y="240953"/>
            <a:ext cx="622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System Overview 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89594" y="119420"/>
            <a:ext cx="540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D6D6D"/>
                </a:solidFill>
                <a:latin typeface="+mj-lt"/>
              </a:rPr>
              <a:t>Project Methods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6114" y="1802880"/>
            <a:ext cx="3179182" cy="3166162"/>
            <a:chOff x="4978082" y="1297357"/>
            <a:chExt cx="4008613" cy="3828132"/>
          </a:xfrm>
        </p:grpSpPr>
        <p:grpSp>
          <p:nvGrpSpPr>
            <p:cNvPr id="28" name="Group 27"/>
            <p:cNvGrpSpPr/>
            <p:nvPr/>
          </p:nvGrpSpPr>
          <p:grpSpPr>
            <a:xfrm>
              <a:off x="4978082" y="1297357"/>
              <a:ext cx="4008613" cy="3828132"/>
              <a:chOff x="300149" y="1130823"/>
              <a:chExt cx="4008613" cy="382813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014570" y="1876698"/>
                <a:ext cx="3119891" cy="3082257"/>
                <a:chOff x="666046" y="1938922"/>
                <a:chExt cx="3824312" cy="3515470"/>
              </a:xfrm>
            </p:grpSpPr>
            <p:pic>
              <p:nvPicPr>
                <p:cNvPr id="1028" name="Picture 4" descr="Image result for high res walking stick figur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9973" y="1938922"/>
                  <a:ext cx="1757371" cy="29686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6046" y="2188884"/>
                  <a:ext cx="3824312" cy="3265508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2" descr="Image result for camera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54272">
                <a:off x="300149" y="1226581"/>
                <a:ext cx="967645" cy="967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2" descr="Image result for camera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907939">
                <a:off x="3341117" y="1130823"/>
                <a:ext cx="967645" cy="967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Connector 10"/>
              <p:cNvCxnSpPr/>
              <p:nvPr/>
            </p:nvCxnSpPr>
            <p:spPr>
              <a:xfrm>
                <a:off x="1187116" y="2231991"/>
                <a:ext cx="427869" cy="54133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445810" y="1818572"/>
                <a:ext cx="611479" cy="18808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101534" y="2095857"/>
                <a:ext cx="337237" cy="391811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2767524" y="1703019"/>
                <a:ext cx="447161" cy="109363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2574515" y="3431042"/>
                <a:ext cx="151538" cy="143785"/>
                <a:chOff x="2590505" y="3454854"/>
                <a:chExt cx="151538" cy="143785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625065" y="3486384"/>
                  <a:ext cx="87179" cy="8073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590505" y="3454854"/>
                  <a:ext cx="151538" cy="1437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834601" y="4017966"/>
                <a:ext cx="151538" cy="143785"/>
                <a:chOff x="2590505" y="3454854"/>
                <a:chExt cx="151538" cy="143785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2625065" y="3486384"/>
                  <a:ext cx="87179" cy="8073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90505" y="3454854"/>
                  <a:ext cx="151538" cy="1437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547087" y="3933985"/>
                <a:ext cx="151538" cy="143785"/>
                <a:chOff x="2590505" y="3454854"/>
                <a:chExt cx="151538" cy="14378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2625065" y="3486384"/>
                  <a:ext cx="87179" cy="8073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590505" y="3454854"/>
                  <a:ext cx="151538" cy="1437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2574515" y="4161751"/>
                <a:ext cx="151538" cy="143785"/>
                <a:chOff x="2590505" y="3454854"/>
                <a:chExt cx="151538" cy="143785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625065" y="3486384"/>
                  <a:ext cx="87179" cy="8073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590505" y="3454854"/>
                  <a:ext cx="151538" cy="1437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7043347" y="3741361"/>
              <a:ext cx="151538" cy="143785"/>
              <a:chOff x="2590505" y="3454854"/>
              <a:chExt cx="151538" cy="14378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625065" y="3486384"/>
                <a:ext cx="87179" cy="8073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590505" y="3454854"/>
                <a:ext cx="151538" cy="1437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025927" y="1375308"/>
            <a:ext cx="242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C2F85"/>
                </a:solidFill>
                <a:latin typeface="+mj-lt"/>
              </a:rPr>
              <a:t>Collection</a:t>
            </a:r>
            <a:r>
              <a:rPr lang="en-US" sz="3600" b="1" dirty="0">
                <a:solidFill>
                  <a:srgbClr val="6D6D6D"/>
                </a:solidFill>
                <a:latin typeface="+mj-lt"/>
              </a:rPr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68137" y="1375307"/>
            <a:ext cx="242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C2F85"/>
                </a:solidFill>
                <a:latin typeface="+mj-lt"/>
              </a:rPr>
              <a:t>Analysis </a:t>
            </a:r>
            <a:endParaRPr lang="en-US" sz="3600" b="1" dirty="0">
              <a:solidFill>
                <a:srgbClr val="6D6D6D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7593" y="1389450"/>
            <a:ext cx="242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C2F85"/>
                </a:solidFill>
                <a:latin typeface="+mj-lt"/>
              </a:rPr>
              <a:t>Feedback</a:t>
            </a:r>
            <a:endParaRPr lang="en-US" sz="3600" b="1" dirty="0">
              <a:solidFill>
                <a:srgbClr val="6D6D6D"/>
              </a:solidFill>
              <a:latin typeface="+mj-lt"/>
            </a:endParaRPr>
          </a:p>
        </p:txBody>
      </p:sp>
      <p:pic>
        <p:nvPicPr>
          <p:cNvPr id="1040" name="Picture 16" descr="Image result for muscle synergy analysis graph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63" y="2151319"/>
            <a:ext cx="2974791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00" y="1164553"/>
            <a:ext cx="2444765" cy="24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11135223" y="581085"/>
            <a:ext cx="845820" cy="998076"/>
            <a:chOff x="316017" y="3845883"/>
            <a:chExt cx="1644792" cy="1884474"/>
          </a:xfrm>
        </p:grpSpPr>
        <p:sp>
          <p:nvSpPr>
            <p:cNvPr id="48" name="Oval 47"/>
            <p:cNvSpPr/>
            <p:nvPr/>
          </p:nvSpPr>
          <p:spPr>
            <a:xfrm>
              <a:off x="316017" y="3845883"/>
              <a:ext cx="1625078" cy="1735362"/>
            </a:xfrm>
            <a:prstGeom prst="ellipse">
              <a:avLst/>
            </a:prstGeom>
            <a:solidFill>
              <a:srgbClr val="4C2F85"/>
            </a:solidFill>
            <a:ln>
              <a:solidFill>
                <a:srgbClr val="4C2F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5870" y="4103236"/>
              <a:ext cx="1042736" cy="1627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7441" y="3879418"/>
              <a:ext cx="1283368" cy="61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Aim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9" t="12551" r="11015" b="11762"/>
          <a:stretch/>
        </p:blipFill>
        <p:spPr>
          <a:xfrm>
            <a:off x="8619045" y="2278323"/>
            <a:ext cx="3060877" cy="24986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3797400" y="3404172"/>
            <a:ext cx="692958" cy="0"/>
          </a:xfrm>
          <a:prstGeom prst="straightConnector1">
            <a:avLst/>
          </a:prstGeom>
          <a:ln w="76200">
            <a:solidFill>
              <a:srgbClr val="6D6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04273" y="3404172"/>
            <a:ext cx="692958" cy="0"/>
          </a:xfrm>
          <a:prstGeom prst="straightConnector1">
            <a:avLst/>
          </a:prstGeom>
          <a:ln w="76200">
            <a:solidFill>
              <a:srgbClr val="6D6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693755" y="2988892"/>
            <a:ext cx="703475" cy="118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3025" y="2728736"/>
            <a:ext cx="703475" cy="118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6" name="Elbow Connector 15"/>
          <p:cNvCxnSpPr>
            <a:stCxn id="52" idx="2"/>
            <a:endCxn id="2" idx="2"/>
          </p:cNvCxnSpPr>
          <p:nvPr/>
        </p:nvCxnSpPr>
        <p:spPr>
          <a:xfrm rot="5400000">
            <a:off x="6108650" y="928208"/>
            <a:ext cx="192072" cy="7889597"/>
          </a:xfrm>
          <a:prstGeom prst="bentConnector3">
            <a:avLst>
              <a:gd name="adj1" fmla="val 363092"/>
            </a:avLst>
          </a:prstGeom>
          <a:ln w="76200">
            <a:solidFill>
              <a:srgbClr val="6D6D6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849681" y="4794423"/>
            <a:ext cx="8858424" cy="926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59" name="Picture 58" hidden="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t="6361" r="6197" b="7159"/>
          <a:stretch/>
        </p:blipFill>
        <p:spPr>
          <a:xfrm>
            <a:off x="139187" y="1599707"/>
            <a:ext cx="5864022" cy="4263418"/>
          </a:xfrm>
          <a:prstGeom prst="rect">
            <a:avLst/>
          </a:prstGeom>
        </p:spPr>
      </p:pic>
      <p:pic>
        <p:nvPicPr>
          <p:cNvPr id="60" name="Picture 59" hidden="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6316" r="4693" b="5614"/>
          <a:stretch/>
        </p:blipFill>
        <p:spPr>
          <a:xfrm>
            <a:off x="6207253" y="1634324"/>
            <a:ext cx="5806691" cy="41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57" grpId="0"/>
      <p:bldP spid="66" grpId="0" animBg="1"/>
      <p:bldP spid="54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-375780" y="212943"/>
            <a:ext cx="7090480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58" y="220168"/>
            <a:ext cx="6524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4DBF5"/>
                </a:solidFill>
                <a:latin typeface="+mj-lt"/>
              </a:rPr>
              <a:t>Between-trial Customization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7910111" y="6136991"/>
            <a:ext cx="4478747" cy="736284"/>
          </a:xfrm>
          <a:prstGeom prst="parallelogram">
            <a:avLst/>
          </a:prstGeom>
          <a:solidFill>
            <a:srgbClr val="4C2F85"/>
          </a:solidFill>
          <a:ln>
            <a:solidFill>
              <a:srgbClr val="4C2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C2F85"/>
                </a:solidFill>
              </a:ln>
              <a:solidFill>
                <a:srgbClr val="4C2F85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7" y="6215654"/>
            <a:ext cx="3633537" cy="534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89594" y="119420"/>
            <a:ext cx="540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D6D6D"/>
                </a:solidFill>
                <a:latin typeface="+mj-lt"/>
              </a:rPr>
              <a:t>Project Methods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135223" y="581085"/>
            <a:ext cx="845820" cy="998076"/>
            <a:chOff x="316017" y="3845883"/>
            <a:chExt cx="1644792" cy="1884474"/>
          </a:xfrm>
        </p:grpSpPr>
        <p:sp>
          <p:nvSpPr>
            <p:cNvPr id="23" name="Oval 22"/>
            <p:cNvSpPr/>
            <p:nvPr/>
          </p:nvSpPr>
          <p:spPr>
            <a:xfrm>
              <a:off x="316017" y="3845883"/>
              <a:ext cx="1625078" cy="1735362"/>
            </a:xfrm>
            <a:prstGeom prst="ellipse">
              <a:avLst/>
            </a:prstGeom>
            <a:solidFill>
              <a:srgbClr val="4C2F85"/>
            </a:solidFill>
            <a:ln>
              <a:solidFill>
                <a:srgbClr val="4C2F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870" y="4103236"/>
              <a:ext cx="1042736" cy="1627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7441" y="3879418"/>
              <a:ext cx="1283368" cy="61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Aim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21" y="1599615"/>
            <a:ext cx="5265578" cy="3372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7172" y="5079121"/>
            <a:ext cx="451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2F85"/>
                </a:solidFill>
                <a:latin typeface="+mj-lt"/>
              </a:rPr>
              <a:t>All QTM Stop/Start Functionality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9219" y="3727084"/>
            <a:ext cx="2702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2F85"/>
                </a:solidFill>
                <a:latin typeface="+mj-lt"/>
              </a:rPr>
              <a:t>Selection of EMG Sensors Used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39939" y="2711421"/>
            <a:ext cx="3602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2F85"/>
                </a:solidFill>
                <a:latin typeface="+mj-lt"/>
              </a:rPr>
              <a:t>Trial settings, step data and count, and processed results saved to specified directory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539" y="2996539"/>
            <a:ext cx="330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2F85"/>
                </a:solidFill>
                <a:latin typeface="+mj-lt"/>
              </a:rPr>
              <a:t>Selection of leg studied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539" y="2172223"/>
            <a:ext cx="332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2F85"/>
                </a:solidFill>
                <a:latin typeface="+mj-lt"/>
              </a:rPr>
              <a:t>Modifiable walk-DMC values</a:t>
            </a:r>
          </a:p>
        </p:txBody>
      </p:sp>
    </p:spTree>
    <p:extLst>
      <p:ext uri="{BB962C8B-B14F-4D97-AF65-F5344CB8AC3E}">
        <p14:creationId xmlns:p14="http://schemas.microsoft.com/office/powerpoint/2010/main" val="23480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  <p:bldP spid="38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373</Words>
  <Application>Microsoft Office PowerPoint</Application>
  <PresentationFormat>Widescreen</PresentationFormat>
  <Paragraphs>87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Uni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</dc:creator>
  <cp:lastModifiedBy>Joe Lawler</cp:lastModifiedBy>
  <cp:revision>166</cp:revision>
  <dcterms:created xsi:type="dcterms:W3CDTF">2018-02-19T03:44:22Z</dcterms:created>
  <dcterms:modified xsi:type="dcterms:W3CDTF">2018-08-08T20:11:37Z</dcterms:modified>
</cp:coreProperties>
</file>