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23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d_lab University of Washington" initials="nUoW" lastIdx="1" clrIdx="0">
    <p:extLst>
      <p:ext uri="{19B8F6BF-5375-455C-9EA6-DF929625EA0E}">
        <p15:presenceInfo xmlns:p15="http://schemas.microsoft.com/office/powerpoint/2012/main" userId="bcdfbb4b71a4a6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9DA"/>
    <a:srgbClr val="3B185A"/>
    <a:srgbClr val="C9A6E8"/>
    <a:srgbClr val="672A9E"/>
    <a:srgbClr val="632B8D"/>
    <a:srgbClr val="C7ACC8"/>
    <a:srgbClr val="98669A"/>
    <a:srgbClr val="D4BFD5"/>
    <a:srgbClr val="D7B7DD"/>
    <a:srgbClr val="808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74138" autoAdjust="0"/>
  </p:normalViewPr>
  <p:slideViewPr>
    <p:cSldViewPr snapToGrid="0">
      <p:cViewPr varScale="1">
        <p:scale>
          <a:sx n="13" d="100"/>
          <a:sy n="13" d="100"/>
        </p:scale>
        <p:origin x="2270" y="6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A5515-ACAD-4F91-BB02-F9AFBDB922AC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A1F5C-48D9-44F5-B2D0-2E3582AF5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4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A1F5C-48D9-44F5-B2D0-2E3582AF5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6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6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3B18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0299680" y="29913947"/>
            <a:ext cx="22981922" cy="2812467"/>
          </a:xfrm>
          <a:prstGeom prst="roundRect">
            <a:avLst>
              <a:gd name="adj" fmla="val 90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76" dirty="0"/>
              <a:t>Walk DMC</a:t>
            </a:r>
          </a:p>
          <a:p>
            <a:pPr marL="1132078" lvl="1" indent="-435415">
              <a:buFont typeface="Arial" panose="020B0604020202020204" pitchFamily="34" charset="0"/>
              <a:buChar char="•"/>
            </a:pPr>
            <a:r>
              <a:rPr lang="en-US" sz="4876" dirty="0"/>
              <a:t>Calculated as the average of the average 1-VAF for one to five synergies.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609600" y="29913947"/>
            <a:ext cx="19333029" cy="2812467"/>
          </a:xfrm>
          <a:prstGeom prst="roundRect">
            <a:avLst>
              <a:gd name="adj" fmla="val 110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76" dirty="0"/>
              <a:t>Walk DMC</a:t>
            </a:r>
          </a:p>
          <a:p>
            <a:pPr marL="1132078" lvl="1" indent="-435415">
              <a:buFont typeface="Arial" panose="020B0604020202020204" pitchFamily="34" charset="0"/>
              <a:buChar char="•"/>
            </a:pPr>
            <a:r>
              <a:rPr lang="en-US" sz="4876" dirty="0"/>
              <a:t>Calculated as the average of the average 1-VAF for one to five synergies.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18338803" y="4604657"/>
            <a:ext cx="24942799" cy="9274638"/>
          </a:xfrm>
          <a:prstGeom prst="roundRect">
            <a:avLst>
              <a:gd name="adj" fmla="val 2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3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6" y="4604657"/>
            <a:ext cx="17404074" cy="9274638"/>
          </a:xfrm>
          <a:prstGeom prst="roundRect">
            <a:avLst>
              <a:gd name="adj" fmla="val 2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43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609604" y="14203824"/>
            <a:ext cx="42671998" cy="15385595"/>
          </a:xfrm>
          <a:prstGeom prst="roundRect">
            <a:avLst>
              <a:gd name="adj" fmla="val 1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743" dirty="0"/>
              <a:t>Walk DMC</a:t>
            </a:r>
          </a:p>
          <a:p>
            <a:pPr lvl="1"/>
            <a:r>
              <a:rPr lang="en-US" sz="1544" dirty="0"/>
              <a:t>Calculated as the average of the average 1-VAF for one to five synergies.</a:t>
            </a:r>
          </a:p>
        </p:txBody>
      </p:sp>
      <p:pic>
        <p:nvPicPr>
          <p:cNvPr id="15" name="Picture 2" descr="http://www.washington.edu/brand/files/2014/09/W-Logo_RegistrationMark_White1.png">
            <a:extLst>
              <a:ext uri="{FF2B5EF4-FFF2-40B4-BE49-F238E27FC236}">
                <a16:creationId xmlns:a16="http://schemas.microsoft.com/office/drawing/2014/main" id="{F760E288-96D9-4A5F-AB60-7D8EB401D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6528"/>
            <a:ext cx="5188085" cy="35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807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68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9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7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9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1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6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1797-E8FB-4EE5-B202-7B8E2043144F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8D64-D007-4A19-A176-4DD44A7A9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5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8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4464" y="261034"/>
            <a:ext cx="37215232" cy="135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29" b="1" cap="small" dirty="0">
                <a:solidFill>
                  <a:schemeClr val="bg1"/>
                </a:solidFill>
                <a:latin typeface="Trajan Pro" panose="02020502050506020301" pitchFamily="18" charset="0"/>
              </a:rPr>
              <a:t>Title Here </a:t>
            </a:r>
            <a:endParaRPr lang="en-US" sz="102285" cap="small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859" y="1497290"/>
            <a:ext cx="42769068" cy="866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029" dirty="0">
                <a:solidFill>
                  <a:schemeClr val="bg1"/>
                </a:solidFill>
                <a:latin typeface="Trajan Pro" panose="02020502050506020301" pitchFamily="18" charset="0"/>
                <a:ea typeface="PMingLiU" panose="02020500000000000000" pitchFamily="18" charset="-120"/>
              </a:rPr>
              <a:t>Benjamin R. Shuman, Darrin B. Howell</a:t>
            </a:r>
            <a:r>
              <a:rPr lang="en-US" sz="5029" baseline="30000" dirty="0">
                <a:solidFill>
                  <a:schemeClr val="bg1"/>
                </a:solidFill>
                <a:latin typeface="Trajan Pro" panose="02020502050506020301" pitchFamily="18" charset="0"/>
                <a:ea typeface="PMingLiU" panose="02020500000000000000" pitchFamily="18" charset="-120"/>
              </a:rPr>
              <a:t>1,2</a:t>
            </a:r>
            <a:r>
              <a:rPr lang="en-US" sz="5029" dirty="0">
                <a:solidFill>
                  <a:schemeClr val="bg1"/>
                </a:solidFill>
                <a:latin typeface="Trajan Pro" panose="02020502050506020301" pitchFamily="18" charset="0"/>
                <a:ea typeface="PMingLiU" panose="02020500000000000000" pitchFamily="18" charset="-120"/>
              </a:rPr>
              <a:t>, Keshia M. Peters</a:t>
            </a:r>
            <a:r>
              <a:rPr lang="en-US" sz="5029" baseline="30000" dirty="0">
                <a:solidFill>
                  <a:schemeClr val="bg1"/>
                </a:solidFill>
                <a:latin typeface="Trajan Pro" panose="02020502050506020301" pitchFamily="18" charset="0"/>
                <a:ea typeface="PMingLiU" panose="02020500000000000000" pitchFamily="18" charset="-120"/>
              </a:rPr>
              <a:t>1</a:t>
            </a:r>
            <a:r>
              <a:rPr lang="en-US" sz="5029" dirty="0">
                <a:solidFill>
                  <a:schemeClr val="bg1"/>
                </a:solidFill>
                <a:latin typeface="Trajan Pro" panose="02020502050506020301" pitchFamily="18" charset="0"/>
                <a:ea typeface="PMingLiU" panose="02020500000000000000" pitchFamily="18" charset="-120"/>
              </a:rPr>
              <a:t>, and Katherine M. Steele</a:t>
            </a:r>
            <a:r>
              <a:rPr lang="en-US" sz="5029" baseline="30000" dirty="0">
                <a:solidFill>
                  <a:schemeClr val="bg1"/>
                </a:solidFill>
                <a:latin typeface="Trajan Pro" panose="02020502050506020301" pitchFamily="18" charset="0"/>
                <a:ea typeface="PMingLiU" panose="02020500000000000000" pitchFamily="18" charset="-120"/>
              </a:rPr>
              <a:t> 1</a:t>
            </a:r>
            <a:endParaRPr lang="en-US" sz="5029" dirty="0">
              <a:solidFill>
                <a:schemeClr val="bg1"/>
              </a:solidFill>
              <a:latin typeface="Trajan Pro" panose="02020502050506020301" pitchFamily="18" charset="0"/>
              <a:ea typeface="PMingLiU" panose="02020500000000000000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57265" y="2671098"/>
            <a:ext cx="25051657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29" baseline="30000" dirty="0">
                <a:solidFill>
                  <a:schemeClr val="bg1"/>
                </a:solidFill>
                <a:latin typeface="Trajan Pro" panose="02020502050506020301"/>
                <a:ea typeface="PMingLiU" panose="02020500000000000000" pitchFamily="18" charset="-120"/>
              </a:rPr>
              <a:t>1</a:t>
            </a:r>
            <a:r>
              <a:rPr lang="en-US" sz="5029" dirty="0">
                <a:solidFill>
                  <a:schemeClr val="bg1"/>
                </a:solidFill>
                <a:latin typeface="Trajan Pro" panose="02020502050506020301"/>
                <a:ea typeface="PMingLiU" panose="02020500000000000000" pitchFamily="18" charset="-120"/>
              </a:rPr>
              <a:t>Mechanical Engineering, University of Washington, Seattle, WA</a:t>
            </a:r>
          </a:p>
          <a:p>
            <a:pPr algn="r"/>
            <a:endParaRPr lang="en-US" sz="343" dirty="0">
              <a:solidFill>
                <a:schemeClr val="bg1"/>
              </a:solidFill>
              <a:latin typeface="Trajan Pro" panose="02020502050506020301"/>
              <a:ea typeface="PMingLiU" panose="02020500000000000000" pitchFamily="18" charset="-120"/>
            </a:endParaRPr>
          </a:p>
          <a:p>
            <a:pPr algn="r"/>
            <a:r>
              <a:rPr lang="en-US" sz="5029" baseline="30000" dirty="0">
                <a:solidFill>
                  <a:schemeClr val="bg1"/>
                </a:solidFill>
                <a:latin typeface="Trajan Pro" panose="02020502050506020301"/>
                <a:ea typeface="PMingLiU" panose="02020500000000000000" pitchFamily="18" charset="-120"/>
              </a:rPr>
              <a:t>2</a:t>
            </a:r>
            <a:r>
              <a:rPr lang="en-US" sz="5029" dirty="0">
                <a:solidFill>
                  <a:schemeClr val="bg1"/>
                </a:solidFill>
                <a:latin typeface="Trajan Pro" panose="02020502050506020301"/>
                <a:ea typeface="PMingLiU" panose="02020500000000000000" pitchFamily="18" charset="-120"/>
              </a:rPr>
              <a:t>Electrical Engineering, University of Washington, Seattle, WA</a:t>
            </a:r>
            <a:endParaRPr lang="en-US" sz="5029" dirty="0">
              <a:solidFill>
                <a:schemeClr val="bg1"/>
              </a:solidFill>
              <a:latin typeface="Trajan Pro" panose="020205020505060203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7C082-2783-49C2-B898-6E323EF28377}"/>
              </a:ext>
            </a:extLst>
          </p:cNvPr>
          <p:cNvSpPr txBox="1"/>
          <p:nvPr/>
        </p:nvSpPr>
        <p:spPr>
          <a:xfrm>
            <a:off x="739468" y="4649266"/>
            <a:ext cx="12101714" cy="126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19" b="1" dirty="0">
                <a:latin typeface="Trajan Pro" panose="02020502050506020301" pitchFamily="18" charset="0"/>
              </a:rPr>
              <a:t>Background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592A39-E5A1-452C-8276-7697EB65C58A}"/>
              </a:ext>
            </a:extLst>
          </p:cNvPr>
          <p:cNvSpPr txBox="1"/>
          <p:nvPr/>
        </p:nvSpPr>
        <p:spPr>
          <a:xfrm>
            <a:off x="18471848" y="4649266"/>
            <a:ext cx="12101714" cy="126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19" b="1" dirty="0">
                <a:latin typeface="Trajan Pro" panose="02020502050506020301" pitchFamily="18" charset="0"/>
              </a:rPr>
              <a:t>Methods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174A53-3E01-4C37-8672-290A0EEEC411}"/>
              </a:ext>
            </a:extLst>
          </p:cNvPr>
          <p:cNvSpPr txBox="1"/>
          <p:nvPr/>
        </p:nvSpPr>
        <p:spPr>
          <a:xfrm>
            <a:off x="739468" y="14200140"/>
            <a:ext cx="12101714" cy="126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19" b="1" dirty="0">
                <a:latin typeface="Trajan Pro" panose="02020502050506020301" pitchFamily="18" charset="0"/>
              </a:rPr>
              <a:t>Results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9B227FD-CC59-4A51-84F0-7B52B0A0F9C2}"/>
              </a:ext>
            </a:extLst>
          </p:cNvPr>
          <p:cNvSpPr txBox="1"/>
          <p:nvPr/>
        </p:nvSpPr>
        <p:spPr>
          <a:xfrm>
            <a:off x="739468" y="29944779"/>
            <a:ext cx="12101714" cy="126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19" b="1" dirty="0">
                <a:latin typeface="Trajan Pro" panose="02020502050506020301" pitchFamily="18" charset="0"/>
              </a:rPr>
              <a:t>References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55A681-753F-4D5A-835F-44D52CED8E84}"/>
              </a:ext>
            </a:extLst>
          </p:cNvPr>
          <p:cNvSpPr txBox="1"/>
          <p:nvPr/>
        </p:nvSpPr>
        <p:spPr>
          <a:xfrm>
            <a:off x="20959293" y="29944779"/>
            <a:ext cx="12101714" cy="126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19" b="1" dirty="0">
                <a:latin typeface="Trajan Pro" panose="02020502050506020301" pitchFamily="18" charset="0"/>
              </a:rPr>
              <a:t>Acknowledgments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F9C833-E66E-40E0-9148-EDE8F0B4298B}"/>
              </a:ext>
            </a:extLst>
          </p:cNvPr>
          <p:cNvSpPr/>
          <p:nvPr/>
        </p:nvSpPr>
        <p:spPr>
          <a:xfrm>
            <a:off x="1568279" y="31066045"/>
            <a:ext cx="166223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511" indent="-522511">
              <a:buFont typeface="+mj-lt"/>
              <a:buAutoNum type="arabicPeriod"/>
            </a:pPr>
            <a:r>
              <a:rPr lang="en-US" sz="3200" dirty="0"/>
              <a:t>Sample font size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C84C862-CC23-4A22-A202-8E31275F1510}"/>
              </a:ext>
            </a:extLst>
          </p:cNvPr>
          <p:cNvSpPr/>
          <p:nvPr/>
        </p:nvSpPr>
        <p:spPr>
          <a:xfrm>
            <a:off x="21270749" y="31073685"/>
            <a:ext cx="16785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Font Size and inclusion of your funding sources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5414" y="-405005"/>
            <a:ext cx="15777915" cy="1358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71" dirty="0"/>
          </a:p>
          <a:p>
            <a:endParaRPr lang="en-US" sz="2286" dirty="0"/>
          </a:p>
          <a:p>
            <a:pPr lvl="2"/>
            <a:endParaRPr lang="en-US" sz="457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34EA80-1D8D-4D89-92E4-9DD10B58542E}"/>
              </a:ext>
            </a:extLst>
          </p:cNvPr>
          <p:cNvGrpSpPr/>
          <p:nvPr/>
        </p:nvGrpSpPr>
        <p:grpSpPr>
          <a:xfrm>
            <a:off x="25607553" y="21364381"/>
            <a:ext cx="17385260" cy="7971668"/>
            <a:chOff x="22101807" y="34091481"/>
            <a:chExt cx="15212102" cy="4936603"/>
          </a:xfrm>
        </p:grpSpPr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1F87AAB3-C770-4188-B58B-4A998AEC99A7}"/>
                </a:ext>
              </a:extLst>
            </p:cNvPr>
            <p:cNvSpPr/>
            <p:nvPr/>
          </p:nvSpPr>
          <p:spPr>
            <a:xfrm>
              <a:off x="22101807" y="34118135"/>
              <a:ext cx="15212101" cy="4909949"/>
            </a:xfrm>
            <a:prstGeom prst="roundRect">
              <a:avLst>
                <a:gd name="adj" fmla="val 4598"/>
              </a:avLst>
            </a:prstGeom>
            <a:solidFill>
              <a:srgbClr val="D8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4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F7BAAC9-F5AC-4D15-9BB3-717514F07CED}"/>
                </a:ext>
              </a:extLst>
            </p:cNvPr>
            <p:cNvSpPr txBox="1"/>
            <p:nvPr/>
          </p:nvSpPr>
          <p:spPr>
            <a:xfrm>
              <a:off x="22288620" y="34091481"/>
              <a:ext cx="10589000" cy="78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619" b="1" dirty="0">
                  <a:latin typeface="Trajan Pro" panose="02020502050506020301" pitchFamily="18" charset="0"/>
                </a:rPr>
                <a:t>Discussion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AC79D5-77EF-45FA-B0F3-8A85790B7BB1}"/>
                </a:ext>
              </a:extLst>
            </p:cNvPr>
            <p:cNvSpPr/>
            <p:nvPr/>
          </p:nvSpPr>
          <p:spPr>
            <a:xfrm>
              <a:off x="22413720" y="34886738"/>
              <a:ext cx="14900189" cy="710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Takeaways</a:t>
              </a:r>
              <a:endParaRPr lang="en-US" sz="4000" baseline="30000" dirty="0"/>
            </a:p>
            <a:p>
              <a:endParaRPr lang="en-US" sz="4114" baseline="30000" dirty="0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5ADB2-F823-4974-955D-5A09E2E8CBF1}"/>
              </a:ext>
            </a:extLst>
          </p:cNvPr>
          <p:cNvSpPr/>
          <p:nvPr/>
        </p:nvSpPr>
        <p:spPr>
          <a:xfrm>
            <a:off x="1060058" y="49785"/>
            <a:ext cx="8128250" cy="72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114" dirty="0"/>
              <a:t>Size of font</a:t>
            </a:r>
          </a:p>
        </p:txBody>
      </p:sp>
    </p:spTree>
    <p:extLst>
      <p:ext uri="{BB962C8B-B14F-4D97-AF65-F5344CB8AC3E}">
        <p14:creationId xmlns:p14="http://schemas.microsoft.com/office/powerpoint/2010/main" val="398162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25250</TotalTime>
  <Words>65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Arial</vt:lpstr>
      <vt:lpstr>Calibri</vt:lpstr>
      <vt:lpstr>Calibri Light</vt:lpstr>
      <vt:lpstr>Trajan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need_lab University of Washington</dc:creator>
  <cp:lastModifiedBy>Joe Lawler</cp:lastModifiedBy>
  <cp:revision>391</cp:revision>
  <dcterms:created xsi:type="dcterms:W3CDTF">2014-05-05T17:12:05Z</dcterms:created>
  <dcterms:modified xsi:type="dcterms:W3CDTF">2018-07-18T20:32:54Z</dcterms:modified>
</cp:coreProperties>
</file>